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274" r:id="rId3"/>
    <p:sldId id="320" r:id="rId4"/>
    <p:sldId id="322" r:id="rId5"/>
    <p:sldId id="321" r:id="rId6"/>
    <p:sldId id="323" r:id="rId7"/>
    <p:sldId id="324" r:id="rId8"/>
    <p:sldId id="308" r:id="rId9"/>
    <p:sldId id="309" r:id="rId10"/>
    <p:sldId id="310" r:id="rId11"/>
    <p:sldId id="311" r:id="rId12"/>
    <p:sldId id="325" r:id="rId13"/>
    <p:sldId id="326" r:id="rId14"/>
    <p:sldId id="312" r:id="rId15"/>
    <p:sldId id="313" r:id="rId16"/>
    <p:sldId id="314" r:id="rId17"/>
    <p:sldId id="315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4157E-793D-8A44-BEE7-99B41742D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F3B96-7DAB-C042-81B8-9CC371E01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2FD49-20BB-1144-8271-7020D98FFCF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8B78A-BC23-7A48-913B-4F0767761B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DA8B0-D069-634B-B961-66C542D23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0A87F-834E-D741-8622-D37F1EF32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1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26457-95EE-A74F-B110-05A5CB0BCF35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A56F2-CB42-9545-9E4D-EB2075530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5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4AF2-71B8-4B78-B0F5-BAD762A64F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sandsanderson.com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sandsanderson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sandsanderson.com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sandsanderson.com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1536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2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EAE0-46BE-CE4B-8243-525D76C7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E48F-8766-BB4E-A04B-08D332B26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8720" y="1825625"/>
            <a:ext cx="5029200" cy="3843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9A0D8-5226-B543-B185-1A7BC4CD4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1825625"/>
            <a:ext cx="5029200" cy="3843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23B257-11D2-574A-9AB1-F59C205333DA}"/>
              </a:ext>
            </a:extLst>
          </p:cNvPr>
          <p:cNvCxnSpPr/>
          <p:nvPr userDrawn="1"/>
        </p:nvCxnSpPr>
        <p:spPr>
          <a:xfrm>
            <a:off x="6421120" y="1818640"/>
            <a:ext cx="0" cy="37998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1DAF8-3F37-B64A-9969-4BC959A19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8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726F0-F75E-494E-9742-4B693A5E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424160" cy="10972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DE7A-8BDD-DE48-8732-678E53DB9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9" y="1681163"/>
            <a:ext cx="5029200" cy="64547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5A73C-9B76-1344-9129-2666F268E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719" y="2505075"/>
            <a:ext cx="5029200" cy="3113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9637F-7297-E14B-BC8D-51628F381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681163"/>
            <a:ext cx="5029200" cy="64547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348F6-4C31-D143-BD11-F004301F9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505075"/>
            <a:ext cx="5029200" cy="3113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6EC4F0-A9D1-FB49-8906-336BB5993CE9}"/>
              </a:ext>
            </a:extLst>
          </p:cNvPr>
          <p:cNvCxnSpPr/>
          <p:nvPr userDrawn="1"/>
        </p:nvCxnSpPr>
        <p:spPr>
          <a:xfrm>
            <a:off x="6421120" y="1818640"/>
            <a:ext cx="0" cy="37998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118F414-D12C-A445-BD8E-31D8DE204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3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6586-2426-E345-AABA-42C211FB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844D1-5549-A845-8BDF-E3E547103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0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7F38-7636-254E-A570-4054A04382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8720" y="875228"/>
            <a:ext cx="7607300" cy="136134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8720" y="2446638"/>
            <a:ext cx="7239000" cy="4695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for your time!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35CE3D-F7E6-1141-95D4-6BFADCD5DA65}"/>
              </a:ext>
            </a:extLst>
          </p:cNvPr>
          <p:cNvCxnSpPr/>
          <p:nvPr userDrawn="1"/>
        </p:nvCxnSpPr>
        <p:spPr>
          <a:xfrm>
            <a:off x="1223319" y="3249827"/>
            <a:ext cx="7216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1029D04-E3B7-2B4B-A274-1922C1800804}"/>
              </a:ext>
            </a:extLst>
          </p:cNvPr>
          <p:cNvSpPr txBox="1"/>
          <p:nvPr userDrawn="1"/>
        </p:nvSpPr>
        <p:spPr>
          <a:xfrm>
            <a:off x="3707027" y="3521676"/>
            <a:ext cx="391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Attorney Name</a:t>
            </a:r>
          </a:p>
          <a:p>
            <a:r>
              <a:rPr lang="en-US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email@sandsanderson.com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(123) 456-7890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73FE8-A961-D245-A4A4-4CF65AD987A9}"/>
              </a:ext>
            </a:extLst>
          </p:cNvPr>
          <p:cNvSpPr txBox="1"/>
          <p:nvPr userDrawn="1"/>
        </p:nvSpPr>
        <p:spPr>
          <a:xfrm>
            <a:off x="3712905" y="4716854"/>
            <a:ext cx="391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Sands Anderson PC</a:t>
            </a:r>
          </a:p>
          <a:p>
            <a:pPr algn="l"/>
            <a:r>
              <a:rPr lang="fr-FR" b="0" i="0" dirty="0">
                <a:solidFill>
                  <a:srgbClr val="007C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919 E Main Street, Suite 2300</a:t>
            </a:r>
          </a:p>
          <a:p>
            <a:pPr algn="l"/>
            <a:r>
              <a:rPr lang="fr-FR" b="0" i="0" dirty="0">
                <a:solidFill>
                  <a:srgbClr val="007C8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Richmond, VA 23219</a:t>
            </a: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4D15E2-1DC6-3C42-B7E8-FBC1863544F8}"/>
              </a:ext>
            </a:extLst>
          </p:cNvPr>
          <p:cNvCxnSpPr/>
          <p:nvPr userDrawn="1"/>
        </p:nvCxnSpPr>
        <p:spPr>
          <a:xfrm>
            <a:off x="3521676" y="3249827"/>
            <a:ext cx="0" cy="2879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A5099DE-DF31-0041-8B62-A50ECFE6A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23963" y="3429000"/>
            <a:ext cx="2136775" cy="2700338"/>
          </a:xfrm>
        </p:spPr>
        <p:txBody>
          <a:bodyPr/>
          <a:lstStyle/>
          <a:p>
            <a:r>
              <a:rPr lang="en-US" dirty="0"/>
              <a:t>Attorney Headshot (request from Marketing)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10E22-74D0-B24A-BE25-23358AA4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838201"/>
            <a:ext cx="6096000" cy="2593975"/>
          </a:xfrm>
        </p:spPr>
        <p:txBody>
          <a:bodyPr anchor="b"/>
          <a:lstStyle>
            <a:lvl1pPr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Cybersecurity &amp; Intellectual Property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601" y="3505200"/>
            <a:ext cx="609600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i="1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Understanding and Managing the Risks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DC66BB-D001-3F44-97C7-1E9E816A22DE}"/>
              </a:ext>
            </a:extLst>
          </p:cNvPr>
          <p:cNvGrpSpPr/>
          <p:nvPr userDrawn="1"/>
        </p:nvGrpSpPr>
        <p:grpSpPr>
          <a:xfrm>
            <a:off x="-35085" y="-30937"/>
            <a:ext cx="4911885" cy="3688537"/>
            <a:chOff x="-3828" y="-5468"/>
            <a:chExt cx="3683914" cy="36885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9DF212-9821-5A4C-A671-6BD38ABB1044}"/>
                </a:ext>
              </a:extLst>
            </p:cNvPr>
            <p:cNvSpPr/>
            <p:nvPr userDrawn="1"/>
          </p:nvSpPr>
          <p:spPr>
            <a:xfrm>
              <a:off x="-3828" y="-5468"/>
              <a:ext cx="3683914" cy="3688537"/>
            </a:xfrm>
            <a:custGeom>
              <a:avLst/>
              <a:gdLst>
                <a:gd name="connsiteX0" fmla="*/ 0 w 3766457"/>
                <a:gd name="connsiteY0" fmla="*/ 0 h 1219200"/>
                <a:gd name="connsiteX1" fmla="*/ 3766457 w 3766457"/>
                <a:gd name="connsiteY1" fmla="*/ 0 h 1219200"/>
                <a:gd name="connsiteX2" fmla="*/ 3766457 w 3766457"/>
                <a:gd name="connsiteY2" fmla="*/ 1219200 h 1219200"/>
                <a:gd name="connsiteX3" fmla="*/ 0 w 3766457"/>
                <a:gd name="connsiteY3" fmla="*/ 1219200 h 1219200"/>
                <a:gd name="connsiteX4" fmla="*/ 0 w 3766457"/>
                <a:gd name="connsiteY4" fmla="*/ 0 h 1219200"/>
                <a:gd name="connsiteX0" fmla="*/ 0 w 3766457"/>
                <a:gd name="connsiteY0" fmla="*/ 0 h 2438400"/>
                <a:gd name="connsiteX1" fmla="*/ 3766457 w 3766457"/>
                <a:gd name="connsiteY1" fmla="*/ 0 h 2438400"/>
                <a:gd name="connsiteX2" fmla="*/ 1208314 w 3766457"/>
                <a:gd name="connsiteY2" fmla="*/ 2438400 h 2438400"/>
                <a:gd name="connsiteX3" fmla="*/ 0 w 3766457"/>
                <a:gd name="connsiteY3" fmla="*/ 1219200 h 2438400"/>
                <a:gd name="connsiteX4" fmla="*/ 0 w 3766457"/>
                <a:gd name="connsiteY4" fmla="*/ 0 h 2438400"/>
                <a:gd name="connsiteX0" fmla="*/ 1 w 3766458"/>
                <a:gd name="connsiteY0" fmla="*/ 0 h 3668486"/>
                <a:gd name="connsiteX1" fmla="*/ 3766458 w 3766458"/>
                <a:gd name="connsiteY1" fmla="*/ 0 h 3668486"/>
                <a:gd name="connsiteX2" fmla="*/ 0 w 3766458"/>
                <a:gd name="connsiteY2" fmla="*/ 3668486 h 3668486"/>
                <a:gd name="connsiteX3" fmla="*/ 1 w 3766458"/>
                <a:gd name="connsiteY3" fmla="*/ 1219200 h 3668486"/>
                <a:gd name="connsiteX4" fmla="*/ 1 w 3766458"/>
                <a:gd name="connsiteY4" fmla="*/ 0 h 3668486"/>
                <a:gd name="connsiteX0" fmla="*/ 1 w 3657601"/>
                <a:gd name="connsiteY0" fmla="*/ 0 h 3668486"/>
                <a:gd name="connsiteX1" fmla="*/ 3657601 w 3657601"/>
                <a:gd name="connsiteY1" fmla="*/ 0 h 3668486"/>
                <a:gd name="connsiteX2" fmla="*/ 0 w 3657601"/>
                <a:gd name="connsiteY2" fmla="*/ 3668486 h 3668486"/>
                <a:gd name="connsiteX3" fmla="*/ 1 w 3657601"/>
                <a:gd name="connsiteY3" fmla="*/ 1219200 h 3668486"/>
                <a:gd name="connsiteX4" fmla="*/ 1 w 3657601"/>
                <a:gd name="connsiteY4" fmla="*/ 0 h 3668486"/>
                <a:gd name="connsiteX0" fmla="*/ 1 w 3657601"/>
                <a:gd name="connsiteY0" fmla="*/ 0 h 3675574"/>
                <a:gd name="connsiteX1" fmla="*/ 3657601 w 3657601"/>
                <a:gd name="connsiteY1" fmla="*/ 0 h 3675574"/>
                <a:gd name="connsiteX2" fmla="*/ 0 w 3657601"/>
                <a:gd name="connsiteY2" fmla="*/ 3675574 h 3675574"/>
                <a:gd name="connsiteX3" fmla="*/ 1 w 3657601"/>
                <a:gd name="connsiteY3" fmla="*/ 1219200 h 3675574"/>
                <a:gd name="connsiteX4" fmla="*/ 1 w 3657601"/>
                <a:gd name="connsiteY4" fmla="*/ 0 h 3675574"/>
                <a:gd name="connsiteX0" fmla="*/ 1 w 3680086"/>
                <a:gd name="connsiteY0" fmla="*/ 7495 h 3683069"/>
                <a:gd name="connsiteX1" fmla="*/ 3680086 w 3680086"/>
                <a:gd name="connsiteY1" fmla="*/ 0 h 3683069"/>
                <a:gd name="connsiteX2" fmla="*/ 0 w 3680086"/>
                <a:gd name="connsiteY2" fmla="*/ 3683069 h 3683069"/>
                <a:gd name="connsiteX3" fmla="*/ 1 w 3680086"/>
                <a:gd name="connsiteY3" fmla="*/ 1226695 h 3683069"/>
                <a:gd name="connsiteX4" fmla="*/ 1 w 3680086"/>
                <a:gd name="connsiteY4" fmla="*/ 7495 h 3683069"/>
                <a:gd name="connsiteX0" fmla="*/ 3176 w 3680086"/>
                <a:gd name="connsiteY0" fmla="*/ 0 h 3685099"/>
                <a:gd name="connsiteX1" fmla="*/ 3680086 w 3680086"/>
                <a:gd name="connsiteY1" fmla="*/ 2030 h 3685099"/>
                <a:gd name="connsiteX2" fmla="*/ 0 w 3680086"/>
                <a:gd name="connsiteY2" fmla="*/ 3685099 h 3685099"/>
                <a:gd name="connsiteX3" fmla="*/ 1 w 3680086"/>
                <a:gd name="connsiteY3" fmla="*/ 1228725 h 3685099"/>
                <a:gd name="connsiteX4" fmla="*/ 3176 w 3680086"/>
                <a:gd name="connsiteY4" fmla="*/ 0 h 3685099"/>
                <a:gd name="connsiteX0" fmla="*/ 129 w 3683914"/>
                <a:gd name="connsiteY0" fmla="*/ 0 h 3688537"/>
                <a:gd name="connsiteX1" fmla="*/ 3683914 w 3683914"/>
                <a:gd name="connsiteY1" fmla="*/ 5468 h 3688537"/>
                <a:gd name="connsiteX2" fmla="*/ 3828 w 3683914"/>
                <a:gd name="connsiteY2" fmla="*/ 3688537 h 3688537"/>
                <a:gd name="connsiteX3" fmla="*/ 3829 w 3683914"/>
                <a:gd name="connsiteY3" fmla="*/ 1232163 h 3688537"/>
                <a:gd name="connsiteX4" fmla="*/ 129 w 3683914"/>
                <a:gd name="connsiteY4" fmla="*/ 0 h 36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914" h="3688537">
                  <a:moveTo>
                    <a:pt x="129" y="0"/>
                  </a:moveTo>
                  <a:lnTo>
                    <a:pt x="3683914" y="5468"/>
                  </a:lnTo>
                  <a:lnTo>
                    <a:pt x="3828" y="3688537"/>
                  </a:lnTo>
                  <a:cubicBezTo>
                    <a:pt x="3828" y="2872108"/>
                    <a:pt x="3829" y="2048592"/>
                    <a:pt x="3829" y="1232163"/>
                  </a:cubicBezTo>
                  <a:cubicBezTo>
                    <a:pt x="4887" y="822588"/>
                    <a:pt x="-929" y="409575"/>
                    <a:pt x="1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370BD321-5282-FC42-B6A5-5BEAD919877C}"/>
                </a:ext>
              </a:extLst>
            </p:cNvPr>
            <p:cNvSpPr/>
            <p:nvPr userDrawn="1"/>
          </p:nvSpPr>
          <p:spPr>
            <a:xfrm rot="5400000">
              <a:off x="-611669" y="1837241"/>
              <a:ext cx="2459422" cy="122971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</p:grpSp>
      <p:pic>
        <p:nvPicPr>
          <p:cNvPr id="16" name="Picture 15" descr="SA-Logo---no-background.png">
            <a:extLst>
              <a:ext uri="{FF2B5EF4-FFF2-40B4-BE49-F238E27FC236}">
                <a16:creationId xmlns:a16="http://schemas.microsoft.com/office/drawing/2014/main" id="{0D7E006E-1B4B-AB43-BB37-685C5F36A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8" y="2879720"/>
            <a:ext cx="2800957" cy="87976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41C5E2-BB3B-F448-AB12-79B1992FDA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600" y="4876800"/>
            <a:ext cx="6096000" cy="1295400"/>
          </a:xfrm>
        </p:spPr>
        <p:txBody>
          <a:bodyPr/>
          <a:lstStyle>
            <a:lvl1pPr>
              <a:defRPr sz="1400" b="1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9525" indent="0">
              <a:buFontTx/>
              <a:buNone/>
              <a:tabLst/>
              <a:defRPr sz="14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9525" indent="0">
              <a:buFontTx/>
              <a:buNone/>
              <a:tabLst/>
              <a:defRPr sz="1400">
                <a:latin typeface="+mn-lt"/>
              </a:defRPr>
            </a:lvl3pPr>
            <a:lvl4pPr marL="9525" indent="0">
              <a:buFontTx/>
              <a:buNone/>
              <a:tabLst/>
              <a:defRPr sz="1400">
                <a:latin typeface="+mn-lt"/>
              </a:defRPr>
            </a:lvl4pPr>
            <a:lvl5pPr marL="9525" indent="0">
              <a:buFontTx/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Bobby N. Turnage, Jr.</a:t>
            </a:r>
          </a:p>
          <a:p>
            <a:pPr lvl="1"/>
            <a:r>
              <a:rPr lang="en-US" dirty="0"/>
              <a:t>BTurnage@sandsanderson.com</a:t>
            </a:r>
          </a:p>
          <a:p>
            <a:pPr lvl="1"/>
            <a:r>
              <a:rPr lang="en-US" dirty="0"/>
              <a:t>(804) 783-7204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E9357C-7478-8040-8308-F08574AA7640}"/>
              </a:ext>
            </a:extLst>
          </p:cNvPr>
          <p:cNvCxnSpPr/>
          <p:nvPr userDrawn="1"/>
        </p:nvCxnSpPr>
        <p:spPr>
          <a:xfrm>
            <a:off x="5181600" y="4800600"/>
            <a:ext cx="4368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803B2D1-8622-8140-A580-9E829AD205BE}"/>
              </a:ext>
            </a:extLst>
          </p:cNvPr>
          <p:cNvSpPr txBox="1">
            <a:spLocks/>
          </p:cNvSpPr>
          <p:nvPr userDrawn="1"/>
        </p:nvSpPr>
        <p:spPr>
          <a:xfrm>
            <a:off x="9231088" y="6477002"/>
            <a:ext cx="2046513" cy="38203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tx2"/>
                </a:solidFill>
                <a:latin typeface="+mn-lt"/>
              </a:rPr>
              <a:t>©2020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648393795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C08C0C4A-22C1-E94A-A785-BA5FF3F0B4FB}"/>
              </a:ext>
            </a:extLst>
          </p:cNvPr>
          <p:cNvSpPr/>
          <p:nvPr userDrawn="1"/>
        </p:nvSpPr>
        <p:spPr>
          <a:xfrm rot="8100000" flipH="1">
            <a:off x="551543" y="1369531"/>
            <a:ext cx="2946400" cy="2209800"/>
          </a:xfrm>
          <a:prstGeom prst="rtTriangle">
            <a:avLst/>
          </a:prstGeom>
          <a:pattFill prst="pct10">
            <a:fgClr>
              <a:schemeClr val="tx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9F2CD9-50BE-CB41-AF23-AEE7B5E0727D}"/>
              </a:ext>
            </a:extLst>
          </p:cNvPr>
          <p:cNvGrpSpPr/>
          <p:nvPr userDrawn="1"/>
        </p:nvGrpSpPr>
        <p:grpSpPr>
          <a:xfrm>
            <a:off x="967053" y="0"/>
            <a:ext cx="2284148" cy="6858000"/>
            <a:chOff x="685800" y="0"/>
            <a:chExt cx="1713111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10BC4C-086F-3B49-94DA-1C2C42AED288}"/>
                </a:ext>
              </a:extLst>
            </p:cNvPr>
            <p:cNvSpPr/>
            <p:nvPr userDrawn="1"/>
          </p:nvSpPr>
          <p:spPr>
            <a:xfrm>
              <a:off x="685800" y="0"/>
              <a:ext cx="1709057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F16316-8915-184A-A027-AAF14BDF2A79}"/>
                </a:ext>
              </a:extLst>
            </p:cNvPr>
            <p:cNvGrpSpPr/>
            <p:nvPr userDrawn="1"/>
          </p:nvGrpSpPr>
          <p:grpSpPr>
            <a:xfrm>
              <a:off x="685800" y="0"/>
              <a:ext cx="1713111" cy="1714500"/>
              <a:chOff x="0" y="0"/>
              <a:chExt cx="3680086" cy="3683069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7679AA05-3677-9E44-B3AB-792E9058DDFA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680086" cy="3683069"/>
              </a:xfrm>
              <a:custGeom>
                <a:avLst/>
                <a:gdLst>
                  <a:gd name="connsiteX0" fmla="*/ 0 w 3766457"/>
                  <a:gd name="connsiteY0" fmla="*/ 0 h 1219200"/>
                  <a:gd name="connsiteX1" fmla="*/ 3766457 w 3766457"/>
                  <a:gd name="connsiteY1" fmla="*/ 0 h 1219200"/>
                  <a:gd name="connsiteX2" fmla="*/ 3766457 w 3766457"/>
                  <a:gd name="connsiteY2" fmla="*/ 1219200 h 1219200"/>
                  <a:gd name="connsiteX3" fmla="*/ 0 w 3766457"/>
                  <a:gd name="connsiteY3" fmla="*/ 1219200 h 1219200"/>
                  <a:gd name="connsiteX4" fmla="*/ 0 w 3766457"/>
                  <a:gd name="connsiteY4" fmla="*/ 0 h 1219200"/>
                  <a:gd name="connsiteX0" fmla="*/ 0 w 3766457"/>
                  <a:gd name="connsiteY0" fmla="*/ 0 h 2438400"/>
                  <a:gd name="connsiteX1" fmla="*/ 3766457 w 3766457"/>
                  <a:gd name="connsiteY1" fmla="*/ 0 h 2438400"/>
                  <a:gd name="connsiteX2" fmla="*/ 1208314 w 3766457"/>
                  <a:gd name="connsiteY2" fmla="*/ 2438400 h 2438400"/>
                  <a:gd name="connsiteX3" fmla="*/ 0 w 3766457"/>
                  <a:gd name="connsiteY3" fmla="*/ 1219200 h 2438400"/>
                  <a:gd name="connsiteX4" fmla="*/ 0 w 3766457"/>
                  <a:gd name="connsiteY4" fmla="*/ 0 h 2438400"/>
                  <a:gd name="connsiteX0" fmla="*/ 1 w 3766458"/>
                  <a:gd name="connsiteY0" fmla="*/ 0 h 3668486"/>
                  <a:gd name="connsiteX1" fmla="*/ 3766458 w 3766458"/>
                  <a:gd name="connsiteY1" fmla="*/ 0 h 3668486"/>
                  <a:gd name="connsiteX2" fmla="*/ 0 w 3766458"/>
                  <a:gd name="connsiteY2" fmla="*/ 3668486 h 3668486"/>
                  <a:gd name="connsiteX3" fmla="*/ 1 w 3766458"/>
                  <a:gd name="connsiteY3" fmla="*/ 1219200 h 3668486"/>
                  <a:gd name="connsiteX4" fmla="*/ 1 w 3766458"/>
                  <a:gd name="connsiteY4" fmla="*/ 0 h 3668486"/>
                  <a:gd name="connsiteX0" fmla="*/ 1 w 3657601"/>
                  <a:gd name="connsiteY0" fmla="*/ 0 h 3668486"/>
                  <a:gd name="connsiteX1" fmla="*/ 3657601 w 3657601"/>
                  <a:gd name="connsiteY1" fmla="*/ 0 h 3668486"/>
                  <a:gd name="connsiteX2" fmla="*/ 0 w 3657601"/>
                  <a:gd name="connsiteY2" fmla="*/ 3668486 h 3668486"/>
                  <a:gd name="connsiteX3" fmla="*/ 1 w 3657601"/>
                  <a:gd name="connsiteY3" fmla="*/ 1219200 h 3668486"/>
                  <a:gd name="connsiteX4" fmla="*/ 1 w 3657601"/>
                  <a:gd name="connsiteY4" fmla="*/ 0 h 3668486"/>
                  <a:gd name="connsiteX0" fmla="*/ 1 w 3657601"/>
                  <a:gd name="connsiteY0" fmla="*/ 0 h 3675574"/>
                  <a:gd name="connsiteX1" fmla="*/ 3657601 w 3657601"/>
                  <a:gd name="connsiteY1" fmla="*/ 0 h 3675574"/>
                  <a:gd name="connsiteX2" fmla="*/ 0 w 3657601"/>
                  <a:gd name="connsiteY2" fmla="*/ 3675574 h 3675574"/>
                  <a:gd name="connsiteX3" fmla="*/ 1 w 3657601"/>
                  <a:gd name="connsiteY3" fmla="*/ 1219200 h 3675574"/>
                  <a:gd name="connsiteX4" fmla="*/ 1 w 3657601"/>
                  <a:gd name="connsiteY4" fmla="*/ 0 h 3675574"/>
                  <a:gd name="connsiteX0" fmla="*/ 1 w 3680086"/>
                  <a:gd name="connsiteY0" fmla="*/ 7495 h 3683069"/>
                  <a:gd name="connsiteX1" fmla="*/ 3680086 w 3680086"/>
                  <a:gd name="connsiteY1" fmla="*/ 0 h 3683069"/>
                  <a:gd name="connsiteX2" fmla="*/ 0 w 3680086"/>
                  <a:gd name="connsiteY2" fmla="*/ 3683069 h 3683069"/>
                  <a:gd name="connsiteX3" fmla="*/ 1 w 3680086"/>
                  <a:gd name="connsiteY3" fmla="*/ 1226695 h 3683069"/>
                  <a:gd name="connsiteX4" fmla="*/ 1 w 3680086"/>
                  <a:gd name="connsiteY4" fmla="*/ 7495 h 368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0086" h="3683069">
                    <a:moveTo>
                      <a:pt x="1" y="7495"/>
                    </a:moveTo>
                    <a:lnTo>
                      <a:pt x="3680086" y="0"/>
                    </a:lnTo>
                    <a:lnTo>
                      <a:pt x="0" y="3683069"/>
                    </a:lnTo>
                    <a:cubicBezTo>
                      <a:pt x="0" y="2866640"/>
                      <a:pt x="1" y="2043124"/>
                      <a:pt x="1" y="1226695"/>
                    </a:cubicBezTo>
                    <a:lnTo>
                      <a:pt x="1" y="749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" name="Triangle 6">
                <a:extLst>
                  <a:ext uri="{FF2B5EF4-FFF2-40B4-BE49-F238E27FC236}">
                    <a16:creationId xmlns:a16="http://schemas.microsoft.com/office/drawing/2014/main" id="{2ACE1930-CEAB-C24A-B3A6-1FDA88ED314B}"/>
                  </a:ext>
                </a:extLst>
              </p:cNvPr>
              <p:cNvSpPr/>
              <p:nvPr userDrawn="1"/>
            </p:nvSpPr>
            <p:spPr>
              <a:xfrm rot="5400000">
                <a:off x="-614855" y="1834055"/>
                <a:ext cx="2459422" cy="122971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68800" y="1066800"/>
            <a:ext cx="7069667" cy="4953000"/>
          </a:xfrm>
        </p:spPr>
        <p:txBody>
          <a:bodyPr>
            <a:noAutofit/>
          </a:bodyPr>
          <a:lstStyle>
            <a:lvl1pPr marL="292100" indent="-282575" eaLnBrk="1" hangingPunct="1">
              <a:spcBef>
                <a:spcPts val="1080"/>
              </a:spcBef>
              <a:buClr>
                <a:schemeClr val="accent1"/>
              </a:buClr>
              <a:buSzPct val="70000"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do the bad guys want?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Who are they?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How do they do it?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are the potential harms?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can I do </a:t>
            </a:r>
            <a:r>
              <a:rPr lang="en-US" altLang="en-US" u="sng" dirty="0">
                <a:solidFill>
                  <a:schemeClr val="tx1"/>
                </a:solidFill>
              </a:rPr>
              <a:t>now</a:t>
            </a:r>
            <a:r>
              <a:rPr lang="en-US" altLang="en-US" dirty="0">
                <a:solidFill>
                  <a:schemeClr val="tx1"/>
                </a:solidFill>
              </a:rPr>
              <a:t> to help </a:t>
            </a:r>
            <a:r>
              <a:rPr lang="en-US" altLang="en-US" u="sng" dirty="0">
                <a:solidFill>
                  <a:schemeClr val="tx1"/>
                </a:solidFill>
              </a:rPr>
              <a:t>prevent</a:t>
            </a:r>
            <a:r>
              <a:rPr lang="en-US" altLang="en-US" dirty="0">
                <a:solidFill>
                  <a:schemeClr val="tx1"/>
                </a:solidFill>
              </a:rPr>
              <a:t> a breach?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can I do </a:t>
            </a:r>
            <a:r>
              <a:rPr lang="en-US" altLang="en-US" u="sng" dirty="0">
                <a:solidFill>
                  <a:schemeClr val="tx1"/>
                </a:solidFill>
              </a:rPr>
              <a:t>now</a:t>
            </a:r>
            <a:r>
              <a:rPr lang="en-US" altLang="en-US" dirty="0">
                <a:solidFill>
                  <a:schemeClr val="tx1"/>
                </a:solidFill>
              </a:rPr>
              <a:t> to help </a:t>
            </a:r>
            <a:r>
              <a:rPr lang="en-US" altLang="en-US" u="sng" dirty="0">
                <a:solidFill>
                  <a:schemeClr val="tx1"/>
                </a:solidFill>
              </a:rPr>
              <a:t>mitigate</a:t>
            </a:r>
            <a:r>
              <a:rPr lang="en-US" altLang="en-US" dirty="0">
                <a:solidFill>
                  <a:schemeClr val="tx1"/>
                </a:solidFill>
              </a:rPr>
              <a:t> the harm of a breach?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What should I do </a:t>
            </a:r>
            <a:r>
              <a:rPr lang="en-US" altLang="en-US" u="sng" dirty="0">
                <a:solidFill>
                  <a:schemeClr val="tx1"/>
                </a:solidFill>
              </a:rPr>
              <a:t>when</a:t>
            </a:r>
            <a:r>
              <a:rPr lang="en-US" altLang="en-US" dirty="0">
                <a:solidFill>
                  <a:schemeClr val="tx1"/>
                </a:solidFill>
              </a:rPr>
              <a:t> there’s a breach?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Q&amp;A</a:t>
            </a:r>
          </a:p>
          <a:p>
            <a:pPr lvl="0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A806F-1D2C-6E43-AA04-9266D6A66835}"/>
              </a:ext>
            </a:extLst>
          </p:cNvPr>
          <p:cNvSpPr txBox="1"/>
          <p:nvPr userDrawn="1"/>
        </p:nvSpPr>
        <p:spPr>
          <a:xfrm rot="16200000">
            <a:off x="-202718" y="2853781"/>
            <a:ext cx="342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BEA78-1D25-DA42-BD8B-383C05E74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325" y="5493983"/>
            <a:ext cx="1625600" cy="3937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616AAAF-EE66-A44E-9602-30F206D97000}"/>
              </a:ext>
            </a:extLst>
          </p:cNvPr>
          <p:cNvSpPr txBox="1">
            <a:spLocks/>
          </p:cNvSpPr>
          <p:nvPr userDrawn="1"/>
        </p:nvSpPr>
        <p:spPr>
          <a:xfrm>
            <a:off x="1146630" y="6477002"/>
            <a:ext cx="2046513" cy="38203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bg1"/>
                </a:solidFill>
                <a:latin typeface="+mn-lt"/>
              </a:rPr>
              <a:t>©2020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4234452833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711200" y="1828800"/>
            <a:ext cx="10728960" cy="3962400"/>
          </a:xfrm>
        </p:spPr>
        <p:txBody>
          <a:bodyPr/>
          <a:lstStyle>
            <a:lvl1pPr marL="352425" indent="-342900">
              <a:buFont typeface="Arial" panose="020B0604020202020204" pitchFamily="34" charset="0"/>
              <a:buChar char="•"/>
              <a:defRPr baseline="0"/>
            </a:lvl1pPr>
            <a:lvl2pPr marL="635000" indent="-342900">
              <a:buFont typeface="Arial" panose="020B0604020202020204" pitchFamily="34" charset="0"/>
              <a:buChar char="•"/>
              <a:defRPr/>
            </a:lvl2pPr>
            <a:lvl3pPr marL="628650" indent="0">
              <a:buNone/>
              <a:defRPr/>
            </a:lvl3pPr>
            <a:lvl4pPr marL="922337" indent="0">
              <a:buNone/>
              <a:defRPr/>
            </a:lvl4pPr>
            <a:lvl5pPr marL="1203325" indent="0">
              <a:buNone/>
              <a:defRPr/>
            </a:lvl5pPr>
          </a:lstStyle>
          <a:p>
            <a:r>
              <a:rPr lang="en-US" altLang="en-US" sz="2400" dirty="0">
                <a:solidFill>
                  <a:schemeClr val="tx1"/>
                </a:solidFill>
              </a:rPr>
              <a:t>Customer or Client Data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Intellectual Property/Confidential Information </a:t>
            </a:r>
          </a:p>
          <a:p>
            <a:pPr lvl="1"/>
            <a:r>
              <a:rPr lang="en-US" altLang="en-US" sz="2000" dirty="0"/>
              <a:t>Includes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party information</a:t>
            </a:r>
          </a:p>
          <a:p>
            <a:pPr lvl="1"/>
            <a:r>
              <a:rPr lang="en-US" altLang="en-US" sz="2000" dirty="0"/>
              <a:t>Public company information</a:t>
            </a:r>
          </a:p>
          <a:p>
            <a:pPr lvl="1"/>
            <a:r>
              <a:rPr lang="en-US" altLang="en-US" sz="2000" dirty="0"/>
              <a:t>New products/designs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Employee Data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Financial Assets</a:t>
            </a:r>
          </a:p>
          <a:p>
            <a:pPr lvl="1"/>
            <a:r>
              <a:rPr lang="en-US" altLang="en-US" sz="2000" dirty="0"/>
              <a:t>Payment cards; banking information</a:t>
            </a:r>
          </a:p>
          <a:p>
            <a:r>
              <a:rPr lang="en-US" altLang="en-US" sz="2400" dirty="0">
                <a:solidFill>
                  <a:schemeClr val="tx1"/>
                </a:solidFill>
              </a:rPr>
              <a:t>Disruption/Destruction</a:t>
            </a:r>
          </a:p>
          <a:p>
            <a:pPr lvl="1"/>
            <a:r>
              <a:rPr lang="en-US" altLang="en-US" sz="2000" dirty="0"/>
              <a:t>Extortion, revenge or just for kicks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533400"/>
            <a:ext cx="10727267" cy="90054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What do the bad guys want?</a:t>
            </a:r>
          </a:p>
        </p:txBody>
      </p:sp>
    </p:spTree>
    <p:extLst>
      <p:ext uri="{BB962C8B-B14F-4D97-AF65-F5344CB8AC3E}">
        <p14:creationId xmlns:p14="http://schemas.microsoft.com/office/powerpoint/2010/main" val="3082994512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1600" y="838201"/>
            <a:ext cx="6096000" cy="2593975"/>
          </a:xfrm>
        </p:spPr>
        <p:txBody>
          <a:bodyPr anchor="b"/>
          <a:lstStyle>
            <a:lvl1pPr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601" y="3505200"/>
            <a:ext cx="6096000" cy="533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Thank you for your time!</a:t>
            </a:r>
          </a:p>
        </p:txBody>
      </p:sp>
      <p:pic>
        <p:nvPicPr>
          <p:cNvPr id="16" name="Picture 15" descr="SA-Logo---no-background.png">
            <a:extLst>
              <a:ext uri="{FF2B5EF4-FFF2-40B4-BE49-F238E27FC236}">
                <a16:creationId xmlns:a16="http://schemas.microsoft.com/office/drawing/2014/main" id="{0D7E006E-1B4B-AB43-BB37-685C5F36A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8" y="2879720"/>
            <a:ext cx="2800957" cy="87976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41C5E2-BB3B-F448-AB12-79B1992FDA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2995" y="4267201"/>
            <a:ext cx="3251200" cy="9175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  <a:lvl2pPr marL="9525" indent="0">
              <a:buFontTx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2pPr>
            <a:lvl3pPr marL="9525" indent="0">
              <a:buFontTx/>
              <a:buNone/>
              <a:tabLst/>
              <a:defRPr sz="1400">
                <a:latin typeface="+mn-lt"/>
              </a:defRPr>
            </a:lvl3pPr>
            <a:lvl4pPr marL="9525" indent="0">
              <a:buFontTx/>
              <a:buNone/>
              <a:tabLst/>
              <a:defRPr sz="1400">
                <a:latin typeface="+mn-lt"/>
              </a:defRPr>
            </a:lvl4pPr>
            <a:lvl5pPr marL="9525" indent="0">
              <a:buFontTx/>
              <a:buNone/>
              <a:tabLst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Bobby N. Turnage, Jr.</a:t>
            </a:r>
          </a:p>
          <a:p>
            <a:pPr lvl="0"/>
            <a:r>
              <a:rPr lang="en-US" dirty="0"/>
              <a:t> BTurnage@sandsanderson.com</a:t>
            </a:r>
          </a:p>
          <a:p>
            <a:pPr lvl="1"/>
            <a:r>
              <a:rPr lang="en-US" dirty="0"/>
              <a:t>(804) 783-7204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E9357C-7478-8040-8308-F08574AA7640}"/>
              </a:ext>
            </a:extLst>
          </p:cNvPr>
          <p:cNvCxnSpPr/>
          <p:nvPr userDrawn="1"/>
        </p:nvCxnSpPr>
        <p:spPr>
          <a:xfrm>
            <a:off x="5181600" y="4114800"/>
            <a:ext cx="4368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803B2D1-8622-8140-A580-9E829AD205BE}"/>
              </a:ext>
            </a:extLst>
          </p:cNvPr>
          <p:cNvSpPr txBox="1">
            <a:spLocks/>
          </p:cNvSpPr>
          <p:nvPr userDrawn="1"/>
        </p:nvSpPr>
        <p:spPr>
          <a:xfrm>
            <a:off x="9231088" y="6477002"/>
            <a:ext cx="2046513" cy="382035"/>
          </a:xfrm>
          <a:prstGeom prst="rect">
            <a:avLst/>
          </a:prstGeom>
        </p:spPr>
        <p:txBody>
          <a:bodyPr l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solidFill>
                  <a:schemeClr val="tx2"/>
                </a:solidFill>
                <a:latin typeface="+mn-lt"/>
              </a:rPr>
              <a:t>©2020 Sands Anderson 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66A05-98CE-484B-BE42-2F427C14C9F1}"/>
              </a:ext>
            </a:extLst>
          </p:cNvPr>
          <p:cNvSpPr txBox="1"/>
          <p:nvPr userDrawn="1"/>
        </p:nvSpPr>
        <p:spPr>
          <a:xfrm>
            <a:off x="8692995" y="5256213"/>
            <a:ext cx="32512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95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Sands Anderson PC</a:t>
            </a:r>
          </a:p>
          <a:p>
            <a:pPr marL="9525" lvl="1" indent="0" algn="l">
              <a:tabLst/>
            </a:pPr>
            <a:r>
              <a:rPr lang="en-US" sz="1400" b="0" dirty="0"/>
              <a:t>1111 E. Main Street, Suite 2400</a:t>
            </a:r>
          </a:p>
          <a:p>
            <a:pPr marL="9525" lvl="1" indent="0" algn="l">
              <a:tabLst/>
            </a:pPr>
            <a:r>
              <a:rPr lang="en-US" sz="1400" b="0" dirty="0"/>
              <a:t>Richmond, VA 23219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7CB46-6A29-F440-AD73-E2177DDE3A3E}"/>
              </a:ext>
            </a:extLst>
          </p:cNvPr>
          <p:cNvSpPr/>
          <p:nvPr userDrawn="1"/>
        </p:nvSpPr>
        <p:spPr>
          <a:xfrm>
            <a:off x="8692995" y="5928162"/>
            <a:ext cx="1529393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marL="9525" lvl="1" indent="0" algn="l">
              <a:tabLst/>
            </a:pPr>
            <a:r>
              <a:rPr lang="en-US" sz="1400" b="1" dirty="0" err="1"/>
              <a:t>SandsAnderson.com</a:t>
            </a:r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C45088-D46A-114B-B3E9-8485A1B9F346}"/>
              </a:ext>
            </a:extLst>
          </p:cNvPr>
          <p:cNvGrpSpPr/>
          <p:nvPr userDrawn="1"/>
        </p:nvGrpSpPr>
        <p:grpSpPr>
          <a:xfrm>
            <a:off x="-35085" y="-30937"/>
            <a:ext cx="4911885" cy="3688537"/>
            <a:chOff x="-3828" y="-5468"/>
            <a:chExt cx="3683914" cy="3688537"/>
          </a:xfrm>
        </p:grpSpPr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9697985A-B908-EC4C-AD83-874C8429DBC6}"/>
                </a:ext>
              </a:extLst>
            </p:cNvPr>
            <p:cNvSpPr/>
            <p:nvPr userDrawn="1"/>
          </p:nvSpPr>
          <p:spPr>
            <a:xfrm>
              <a:off x="-3828" y="-5468"/>
              <a:ext cx="3683914" cy="3688537"/>
            </a:xfrm>
            <a:custGeom>
              <a:avLst/>
              <a:gdLst>
                <a:gd name="connsiteX0" fmla="*/ 0 w 3766457"/>
                <a:gd name="connsiteY0" fmla="*/ 0 h 1219200"/>
                <a:gd name="connsiteX1" fmla="*/ 3766457 w 3766457"/>
                <a:gd name="connsiteY1" fmla="*/ 0 h 1219200"/>
                <a:gd name="connsiteX2" fmla="*/ 3766457 w 3766457"/>
                <a:gd name="connsiteY2" fmla="*/ 1219200 h 1219200"/>
                <a:gd name="connsiteX3" fmla="*/ 0 w 3766457"/>
                <a:gd name="connsiteY3" fmla="*/ 1219200 h 1219200"/>
                <a:gd name="connsiteX4" fmla="*/ 0 w 3766457"/>
                <a:gd name="connsiteY4" fmla="*/ 0 h 1219200"/>
                <a:gd name="connsiteX0" fmla="*/ 0 w 3766457"/>
                <a:gd name="connsiteY0" fmla="*/ 0 h 2438400"/>
                <a:gd name="connsiteX1" fmla="*/ 3766457 w 3766457"/>
                <a:gd name="connsiteY1" fmla="*/ 0 h 2438400"/>
                <a:gd name="connsiteX2" fmla="*/ 1208314 w 3766457"/>
                <a:gd name="connsiteY2" fmla="*/ 2438400 h 2438400"/>
                <a:gd name="connsiteX3" fmla="*/ 0 w 3766457"/>
                <a:gd name="connsiteY3" fmla="*/ 1219200 h 2438400"/>
                <a:gd name="connsiteX4" fmla="*/ 0 w 3766457"/>
                <a:gd name="connsiteY4" fmla="*/ 0 h 2438400"/>
                <a:gd name="connsiteX0" fmla="*/ 1 w 3766458"/>
                <a:gd name="connsiteY0" fmla="*/ 0 h 3668486"/>
                <a:gd name="connsiteX1" fmla="*/ 3766458 w 3766458"/>
                <a:gd name="connsiteY1" fmla="*/ 0 h 3668486"/>
                <a:gd name="connsiteX2" fmla="*/ 0 w 3766458"/>
                <a:gd name="connsiteY2" fmla="*/ 3668486 h 3668486"/>
                <a:gd name="connsiteX3" fmla="*/ 1 w 3766458"/>
                <a:gd name="connsiteY3" fmla="*/ 1219200 h 3668486"/>
                <a:gd name="connsiteX4" fmla="*/ 1 w 3766458"/>
                <a:gd name="connsiteY4" fmla="*/ 0 h 3668486"/>
                <a:gd name="connsiteX0" fmla="*/ 1 w 3657601"/>
                <a:gd name="connsiteY0" fmla="*/ 0 h 3668486"/>
                <a:gd name="connsiteX1" fmla="*/ 3657601 w 3657601"/>
                <a:gd name="connsiteY1" fmla="*/ 0 h 3668486"/>
                <a:gd name="connsiteX2" fmla="*/ 0 w 3657601"/>
                <a:gd name="connsiteY2" fmla="*/ 3668486 h 3668486"/>
                <a:gd name="connsiteX3" fmla="*/ 1 w 3657601"/>
                <a:gd name="connsiteY3" fmla="*/ 1219200 h 3668486"/>
                <a:gd name="connsiteX4" fmla="*/ 1 w 3657601"/>
                <a:gd name="connsiteY4" fmla="*/ 0 h 3668486"/>
                <a:gd name="connsiteX0" fmla="*/ 1 w 3657601"/>
                <a:gd name="connsiteY0" fmla="*/ 0 h 3675574"/>
                <a:gd name="connsiteX1" fmla="*/ 3657601 w 3657601"/>
                <a:gd name="connsiteY1" fmla="*/ 0 h 3675574"/>
                <a:gd name="connsiteX2" fmla="*/ 0 w 3657601"/>
                <a:gd name="connsiteY2" fmla="*/ 3675574 h 3675574"/>
                <a:gd name="connsiteX3" fmla="*/ 1 w 3657601"/>
                <a:gd name="connsiteY3" fmla="*/ 1219200 h 3675574"/>
                <a:gd name="connsiteX4" fmla="*/ 1 w 3657601"/>
                <a:gd name="connsiteY4" fmla="*/ 0 h 3675574"/>
                <a:gd name="connsiteX0" fmla="*/ 1 w 3680086"/>
                <a:gd name="connsiteY0" fmla="*/ 7495 h 3683069"/>
                <a:gd name="connsiteX1" fmla="*/ 3680086 w 3680086"/>
                <a:gd name="connsiteY1" fmla="*/ 0 h 3683069"/>
                <a:gd name="connsiteX2" fmla="*/ 0 w 3680086"/>
                <a:gd name="connsiteY2" fmla="*/ 3683069 h 3683069"/>
                <a:gd name="connsiteX3" fmla="*/ 1 w 3680086"/>
                <a:gd name="connsiteY3" fmla="*/ 1226695 h 3683069"/>
                <a:gd name="connsiteX4" fmla="*/ 1 w 3680086"/>
                <a:gd name="connsiteY4" fmla="*/ 7495 h 3683069"/>
                <a:gd name="connsiteX0" fmla="*/ 3176 w 3680086"/>
                <a:gd name="connsiteY0" fmla="*/ 0 h 3685099"/>
                <a:gd name="connsiteX1" fmla="*/ 3680086 w 3680086"/>
                <a:gd name="connsiteY1" fmla="*/ 2030 h 3685099"/>
                <a:gd name="connsiteX2" fmla="*/ 0 w 3680086"/>
                <a:gd name="connsiteY2" fmla="*/ 3685099 h 3685099"/>
                <a:gd name="connsiteX3" fmla="*/ 1 w 3680086"/>
                <a:gd name="connsiteY3" fmla="*/ 1228725 h 3685099"/>
                <a:gd name="connsiteX4" fmla="*/ 3176 w 3680086"/>
                <a:gd name="connsiteY4" fmla="*/ 0 h 3685099"/>
                <a:gd name="connsiteX0" fmla="*/ 129 w 3683914"/>
                <a:gd name="connsiteY0" fmla="*/ 0 h 3688537"/>
                <a:gd name="connsiteX1" fmla="*/ 3683914 w 3683914"/>
                <a:gd name="connsiteY1" fmla="*/ 5468 h 3688537"/>
                <a:gd name="connsiteX2" fmla="*/ 3828 w 3683914"/>
                <a:gd name="connsiteY2" fmla="*/ 3688537 h 3688537"/>
                <a:gd name="connsiteX3" fmla="*/ 3829 w 3683914"/>
                <a:gd name="connsiteY3" fmla="*/ 1232163 h 3688537"/>
                <a:gd name="connsiteX4" fmla="*/ 129 w 3683914"/>
                <a:gd name="connsiteY4" fmla="*/ 0 h 36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914" h="3688537">
                  <a:moveTo>
                    <a:pt x="129" y="0"/>
                  </a:moveTo>
                  <a:lnTo>
                    <a:pt x="3683914" y="5468"/>
                  </a:lnTo>
                  <a:lnTo>
                    <a:pt x="3828" y="3688537"/>
                  </a:lnTo>
                  <a:cubicBezTo>
                    <a:pt x="3828" y="2872108"/>
                    <a:pt x="3829" y="2048592"/>
                    <a:pt x="3829" y="1232163"/>
                  </a:cubicBezTo>
                  <a:cubicBezTo>
                    <a:pt x="4887" y="822588"/>
                    <a:pt x="-929" y="409575"/>
                    <a:pt x="1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520B0C7-7836-5940-B2D9-B561EFE9C11F}"/>
                </a:ext>
              </a:extLst>
            </p:cNvPr>
            <p:cNvSpPr/>
            <p:nvPr userDrawn="1"/>
          </p:nvSpPr>
          <p:spPr>
            <a:xfrm rot="5400000">
              <a:off x="-611669" y="1837241"/>
              <a:ext cx="2459422" cy="122971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95" y="4262437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27325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1536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4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1536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4798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E8667-748B-6F47-85D6-0E90FA7A0B45}"/>
              </a:ext>
            </a:extLst>
          </p:cNvPr>
          <p:cNvSpPr txBox="1"/>
          <p:nvPr userDrawn="1"/>
        </p:nvSpPr>
        <p:spPr>
          <a:xfrm>
            <a:off x="1188720" y="5407794"/>
            <a:ext cx="391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Attorney Name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email@sandsanderson.com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(123) 456-7890</a:t>
            </a:r>
          </a:p>
        </p:txBody>
      </p:sp>
    </p:spTree>
    <p:extLst>
      <p:ext uri="{BB962C8B-B14F-4D97-AF65-F5344CB8AC3E}">
        <p14:creationId xmlns:p14="http://schemas.microsoft.com/office/powerpoint/2010/main" val="220251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68991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86DD86-6638-BF4A-B2E9-5F90BB413CB2}"/>
              </a:ext>
            </a:extLst>
          </p:cNvPr>
          <p:cNvSpPr txBox="1"/>
          <p:nvPr userDrawn="1"/>
        </p:nvSpPr>
        <p:spPr>
          <a:xfrm>
            <a:off x="1188720" y="5407794"/>
            <a:ext cx="391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Attorney Name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email@sandsanderson.com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(123) 456-7890</a:t>
            </a:r>
          </a:p>
        </p:txBody>
      </p:sp>
    </p:spTree>
    <p:extLst>
      <p:ext uri="{BB962C8B-B14F-4D97-AF65-F5344CB8AC3E}">
        <p14:creationId xmlns:p14="http://schemas.microsoft.com/office/powerpoint/2010/main" val="60483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7CC1EF3-922D-AE40-95E6-391EF1B22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CB302-8A9F-274E-A228-492BD1EA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76073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25D27-8013-6B44-8659-116DB1E55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20" y="3733800"/>
            <a:ext cx="7239000" cy="64049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54099-ED10-4444-B5F9-0BA1F64E1894}"/>
              </a:ext>
            </a:extLst>
          </p:cNvPr>
          <p:cNvSpPr txBox="1"/>
          <p:nvPr userDrawn="1"/>
        </p:nvSpPr>
        <p:spPr>
          <a:xfrm>
            <a:off x="1188720" y="5407794"/>
            <a:ext cx="3917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Attorney Name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email@sandsanderson.com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(123) 456-7890</a:t>
            </a:r>
          </a:p>
        </p:txBody>
      </p:sp>
    </p:spTree>
    <p:extLst>
      <p:ext uri="{BB962C8B-B14F-4D97-AF65-F5344CB8AC3E}">
        <p14:creationId xmlns:p14="http://schemas.microsoft.com/office/powerpoint/2010/main" val="36783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034B-39EF-5741-96E1-6618FC19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3ADE-5511-0C43-982F-1A2D70C2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55FAF3-0948-0E41-9096-863822C85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031BAAB-676F-4045-B49E-D88D3958F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E3ADE-5511-0C43-982F-1A2D70C2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1158241"/>
            <a:ext cx="8321040" cy="4505960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5C26-4D1A-2047-9AC3-A412A979C0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1505" y="612775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3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845D-A00C-5E41-B6D3-C4A8E40B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71405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0CC40-1254-2047-8B36-EAD026D25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0" y="3657600"/>
            <a:ext cx="10515600" cy="102901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44BE5FB-90CE-B041-9E93-C236CD39F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B873EE-0CAC-0644-A247-1176D79C30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AC148-03BF-7047-AEF4-663223A8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4"/>
            <a:ext cx="1042416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A0970-371C-7A4E-8FCE-F8B09DB9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0" y="1825625"/>
            <a:ext cx="10424160" cy="383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049DFD9-C367-2B40-A022-F4269760D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720" y="61277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2  |  ©2020 Sands Anderson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8" r:id="rId3"/>
    <p:sldLayoutId id="2147483662" r:id="rId4"/>
    <p:sldLayoutId id="2147483663" r:id="rId5"/>
    <p:sldLayoutId id="2147483664" r:id="rId6"/>
    <p:sldLayoutId id="2147483650" r:id="rId7"/>
    <p:sldLayoutId id="2147483659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1" r:id="rId14"/>
    <p:sldLayoutId id="2147483665" r:id="rId15"/>
    <p:sldLayoutId id="2147483666" r:id="rId16"/>
    <p:sldLayoutId id="2147483667" r:id="rId17"/>
    <p:sldLayoutId id="214748366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530" y="774020"/>
            <a:ext cx="76073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Data Breach Management and Legal Issues for Information Technology Professionals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760" y="3161620"/>
            <a:ext cx="7239000" cy="1335565"/>
          </a:xfrm>
        </p:spPr>
        <p:txBody>
          <a:bodyPr>
            <a:noAutofit/>
          </a:bodyPr>
          <a:lstStyle/>
          <a:p>
            <a:r>
              <a:rPr lang="en-US" sz="3600" dirty="0"/>
              <a:t>Presented @ </a:t>
            </a:r>
            <a:r>
              <a:rPr lang="en-US" sz="3600"/>
              <a:t>RVAsec 14</a:t>
            </a:r>
          </a:p>
          <a:p>
            <a:r>
              <a:rPr lang="en-US" sz="3600"/>
              <a:t>Security </a:t>
            </a:r>
            <a:r>
              <a:rPr lang="en-US" sz="3600" dirty="0"/>
              <a:t>Conference - June 4, 2025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F59D764-4E64-4359-A1A8-329ECFC9E17F}"/>
              </a:ext>
            </a:extLst>
          </p:cNvPr>
          <p:cNvSpPr txBox="1">
            <a:spLocks/>
          </p:cNvSpPr>
          <p:nvPr/>
        </p:nvSpPr>
        <p:spPr>
          <a:xfrm>
            <a:off x="1127760" y="4662654"/>
            <a:ext cx="4076008" cy="11655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Bobby N. Turnage, Jr.</a:t>
            </a:r>
          </a:p>
          <a:p>
            <a:r>
              <a:rPr lang="en-US" b="1" dirty="0">
                <a:solidFill>
                  <a:schemeClr val="bg1"/>
                </a:solidFill>
              </a:rPr>
              <a:t>BTurnage@sandsanderson.com</a:t>
            </a:r>
          </a:p>
          <a:p>
            <a:pPr indent="-228600"/>
            <a:r>
              <a:rPr lang="en-US" b="1" dirty="0">
                <a:solidFill>
                  <a:schemeClr val="bg1"/>
                </a:solidFill>
              </a:rPr>
              <a:t>(804) 783-7204</a:t>
            </a:r>
          </a:p>
        </p:txBody>
      </p:sp>
    </p:spTree>
    <p:extLst>
      <p:ext uri="{BB962C8B-B14F-4D97-AF65-F5344CB8AC3E}">
        <p14:creationId xmlns:p14="http://schemas.microsoft.com/office/powerpoint/2010/main" val="109085892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01618" y="1130332"/>
            <a:ext cx="8556147" cy="475912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/>
              <a:t>High-level considerations:</a:t>
            </a:r>
          </a:p>
          <a:p>
            <a:pPr lvl="1"/>
            <a:r>
              <a:rPr lang="en-US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Many moving parts and </a:t>
            </a:r>
            <a:r>
              <a:rPr lang="en-US" altLang="en-US" sz="2800" b="1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parallel paths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Need to address technical/practical </a:t>
            </a:r>
            <a:r>
              <a:rPr lang="en-US" altLang="en-US" sz="2800" b="1" i="1" dirty="0">
                <a:solidFill>
                  <a:schemeClr val="tx2"/>
                </a:solidFill>
              </a:rPr>
              <a:t>and</a:t>
            </a:r>
            <a:r>
              <a:rPr lang="en-US" altLang="en-US" sz="2800" dirty="0">
                <a:solidFill>
                  <a:schemeClr val="tx2"/>
                </a:solidFill>
              </a:rPr>
              <a:t> legal concerns</a:t>
            </a:r>
          </a:p>
          <a:p>
            <a:pPr lvl="1"/>
            <a:r>
              <a:rPr lang="en-US" altLang="en-US" sz="2800" b="1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Coordination</a:t>
            </a:r>
            <a:r>
              <a:rPr lang="en-US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of activities is key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accent5"/>
                </a:solidFill>
              </a:rPr>
              <a:t>Among groups and players – possibility of different motivations</a:t>
            </a:r>
          </a:p>
          <a:p>
            <a:pPr marL="1265237" lvl="3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E.g., CEO, CFO, Customer Service, IT, Legal and Public Relations </a:t>
            </a:r>
          </a:p>
          <a:p>
            <a:pPr lvl="1"/>
            <a:r>
              <a:rPr lang="en-US" altLang="en-US" sz="2800" b="1" i="1" dirty="0">
                <a:solidFill>
                  <a:schemeClr val="tx2"/>
                </a:solidFill>
              </a:rPr>
              <a:t>Message discipline</a:t>
            </a:r>
            <a:r>
              <a:rPr lang="en-US" altLang="en-US" sz="2800" dirty="0">
                <a:solidFill>
                  <a:schemeClr val="tx2"/>
                </a:solidFill>
              </a:rPr>
              <a:t> is key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Need to </a:t>
            </a:r>
            <a:r>
              <a:rPr lang="en-US" altLang="en-US" sz="2800" b="1" i="1" dirty="0">
                <a:solidFill>
                  <a:schemeClr val="tx2"/>
                </a:solidFill>
              </a:rPr>
              <a:t>move quickly</a:t>
            </a:r>
            <a:r>
              <a:rPr lang="en-US" altLang="en-US" sz="2800" dirty="0">
                <a:solidFill>
                  <a:schemeClr val="tx2"/>
                </a:solidFill>
              </a:rPr>
              <a:t> (but calmly)!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Some may not be familiar with a breach scenario</a:t>
            </a:r>
          </a:p>
          <a:p>
            <a:pPr marL="695325"/>
            <a:endParaRPr lang="en-US" altLang="en-US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1618" y="191192"/>
            <a:ext cx="8554797" cy="900545"/>
          </a:xfrm>
        </p:spPr>
        <p:txBody>
          <a:bodyPr/>
          <a:lstStyle/>
          <a:p>
            <a:r>
              <a:rPr lang="en-US" sz="4400" dirty="0"/>
              <a:t>The Breach Experience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71DBB50-150D-434F-ADF1-1367C01F99A0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10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136083910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76376" y="1466477"/>
            <a:ext cx="8475345" cy="429508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Conduct reasonable investigation</a:t>
            </a:r>
          </a:p>
          <a:p>
            <a:pPr marL="695325"/>
            <a:r>
              <a:rPr lang="en-US" sz="2800" i="0" dirty="0">
                <a:solidFill>
                  <a:schemeClr val="tx2"/>
                </a:solidFill>
              </a:rPr>
              <a:t>Consider outside forensics vendor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600" i="0" dirty="0">
                <a:solidFill>
                  <a:schemeClr val="bg2">
                    <a:lumMod val="10000"/>
                  </a:schemeClr>
                </a:solidFill>
              </a:rPr>
              <a:t>Objectivity (and expertise)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2">
                    <a:lumMod val="10000"/>
                  </a:schemeClr>
                </a:solidFill>
              </a:rPr>
              <a:t>Consider engaging through lawyers for </a:t>
            </a:r>
            <a:r>
              <a:rPr lang="en-US" sz="2600" i="0" dirty="0">
                <a:solidFill>
                  <a:schemeClr val="bg2">
                    <a:lumMod val="10000"/>
                  </a:schemeClr>
                </a:solidFill>
              </a:rPr>
              <a:t>attorney-client protections</a:t>
            </a:r>
          </a:p>
          <a:p>
            <a:pPr marL="695325"/>
            <a:r>
              <a:rPr lang="en-US" sz="2800" dirty="0">
                <a:solidFill>
                  <a:schemeClr val="tx2"/>
                </a:solidFill>
              </a:rPr>
              <a:t>Focus based on practical and legal considerations</a:t>
            </a:r>
            <a:endParaRPr lang="en-US" sz="2800" i="0" dirty="0">
              <a:solidFill>
                <a:schemeClr val="tx2"/>
              </a:solidFill>
            </a:endParaRPr>
          </a:p>
          <a:p>
            <a:pPr marL="344488" indent="-339725"/>
            <a:r>
              <a:rPr lang="en-US" sz="3000" i="0" dirty="0"/>
              <a:t>Maintain logs and </a:t>
            </a:r>
            <a:r>
              <a:rPr lang="en-US" sz="3000" dirty="0"/>
              <a:t>IT data</a:t>
            </a:r>
          </a:p>
          <a:p>
            <a:pPr marL="344488" indent="-339725"/>
            <a:r>
              <a:rPr lang="en-US" sz="3000" b="1" i="1" dirty="0"/>
              <a:t>Caution</a:t>
            </a:r>
            <a:r>
              <a:rPr lang="en-US" sz="3000" dirty="0"/>
              <a:t> regarding </a:t>
            </a:r>
            <a:r>
              <a:rPr lang="en-US" sz="3000" b="1" i="1" dirty="0"/>
              <a:t>written communications</a:t>
            </a:r>
          </a:p>
          <a:p>
            <a:pPr marL="687388" lvl="3" indent="-3476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Limit them where possible</a:t>
            </a:r>
          </a:p>
          <a:p>
            <a:pPr marL="687388" lvl="3" indent="-34766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Remember it could become </a:t>
            </a:r>
            <a:r>
              <a:rPr lang="en-US" sz="2800" i="1" dirty="0">
                <a:solidFill>
                  <a:schemeClr val="tx2"/>
                </a:solidFill>
              </a:rPr>
              <a:t>“Exhibit A”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6376" y="385931"/>
            <a:ext cx="8624506" cy="900545"/>
          </a:xfrm>
        </p:spPr>
        <p:txBody>
          <a:bodyPr/>
          <a:lstStyle/>
          <a:p>
            <a:br>
              <a:rPr lang="en-US" sz="4400" dirty="0"/>
            </a:br>
            <a:r>
              <a:rPr lang="en-US" sz="4400" i="1" dirty="0"/>
              <a:t>Legal</a:t>
            </a:r>
            <a:r>
              <a:rPr lang="en-US" sz="4400" dirty="0"/>
              <a:t> Considerations in a Breach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A7F4A2-265F-466E-9ED9-EB0BAF9D0E4A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11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8419335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18187" y="1369335"/>
            <a:ext cx="8475345" cy="4405368"/>
          </a:xfrm>
        </p:spPr>
        <p:txBody>
          <a:bodyPr>
            <a:normAutofit/>
          </a:bodyPr>
          <a:lstStyle/>
          <a:p>
            <a:pPr marL="344488" indent="-339725"/>
            <a:r>
              <a:rPr lang="en-US" sz="3000" dirty="0"/>
              <a:t>Notification of proper parties </a:t>
            </a:r>
          </a:p>
          <a:p>
            <a:pPr marL="681038" lvl="2" indent="-347663">
              <a:buFont typeface="Arial" panose="020B0604020202020204" pitchFamily="34" charset="0"/>
              <a:buChar char="•"/>
            </a:pPr>
            <a:r>
              <a:rPr lang="en-US" sz="2800" i="0" dirty="0"/>
              <a:t>Individuals, regulators, law enforcement, contracting parties, CRAs</a:t>
            </a:r>
          </a:p>
          <a:p>
            <a:pPr marL="681038" lvl="2" indent="-347663">
              <a:buFont typeface="Arial" panose="020B0604020202020204" pitchFamily="34" charset="0"/>
              <a:buChar char="•"/>
            </a:pPr>
            <a:r>
              <a:rPr lang="en-US" sz="2800" i="0" dirty="0"/>
              <a:t>Requires analysis of incident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600" dirty="0"/>
              <a:t>What happened to data?</a:t>
            </a:r>
          </a:p>
          <a:p>
            <a:pPr marL="1255713" lvl="4" indent="-347663">
              <a:buFont typeface="Arial" panose="020B0604020202020204" pitchFamily="34" charset="0"/>
              <a:buChar char="•"/>
            </a:pPr>
            <a:r>
              <a:rPr lang="en-US" sz="2400" dirty="0"/>
              <a:t>E.g., Access vs. acquisition vs. lockout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600" dirty="0"/>
              <a:t>What types of data were impacted?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600" dirty="0"/>
              <a:t>Who was impacted?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600" dirty="0"/>
              <a:t>Where do they reside?</a:t>
            </a:r>
          </a:p>
          <a:p>
            <a:pPr marL="790575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General Rule:  If it’s your data, you’re responsible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6376" y="365124"/>
            <a:ext cx="8624506" cy="900545"/>
          </a:xfrm>
        </p:spPr>
        <p:txBody>
          <a:bodyPr/>
          <a:lstStyle/>
          <a:p>
            <a:r>
              <a:rPr lang="en-US" sz="4400" i="1" dirty="0"/>
              <a:t>Legal</a:t>
            </a:r>
            <a:r>
              <a:rPr lang="en-US" sz="4400" dirty="0"/>
              <a:t> Considerations in a Breach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A7F4A2-265F-466E-9ED9-EB0BAF9D0E4A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12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988062909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76376" y="1265669"/>
            <a:ext cx="8475345" cy="4495051"/>
          </a:xfrm>
        </p:spPr>
        <p:txBody>
          <a:bodyPr>
            <a:normAutofit fontScale="92500" lnSpcReduction="20000"/>
          </a:bodyPr>
          <a:lstStyle/>
          <a:p>
            <a:pPr marL="344488" indent="-339725"/>
            <a:r>
              <a:rPr lang="en-US" sz="3200" dirty="0"/>
              <a:t>(Notification of proper parties – cont’d)</a:t>
            </a:r>
          </a:p>
          <a:p>
            <a:pPr marL="681038" lvl="2" indent="-347663">
              <a:buFont typeface="Arial" panose="020B0604020202020204" pitchFamily="34" charset="0"/>
              <a:buChar char="•"/>
            </a:pPr>
            <a:r>
              <a:rPr lang="en-US" sz="3000" i="0" dirty="0"/>
              <a:t>Notification schemes </a:t>
            </a:r>
            <a:r>
              <a:rPr lang="en-US" sz="3000" dirty="0"/>
              <a:t>differ by jurisdiction &amp; contracts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800" b="1" i="1" dirty="0"/>
              <a:t>Whether</a:t>
            </a:r>
            <a:r>
              <a:rPr lang="en-US" sz="2800" dirty="0"/>
              <a:t> notification is triggered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800" b="1" i="1" dirty="0"/>
              <a:t>Whom</a:t>
            </a:r>
            <a:r>
              <a:rPr lang="en-US" sz="2800" i="0" dirty="0"/>
              <a:t> to notify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800" b="1" i="1" dirty="0"/>
              <a:t>Contents</a:t>
            </a:r>
            <a:r>
              <a:rPr lang="en-US" sz="2800" i="0" dirty="0"/>
              <a:t> of notices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800" b="1" i="1" dirty="0"/>
              <a:t>Timing</a:t>
            </a:r>
            <a:r>
              <a:rPr lang="en-US" sz="2800" dirty="0"/>
              <a:t> of notices</a:t>
            </a:r>
          </a:p>
          <a:p>
            <a:pPr marL="974725" lvl="3" indent="-347663">
              <a:buFont typeface="Arial" panose="020B0604020202020204" pitchFamily="34" charset="0"/>
              <a:buChar char="•"/>
            </a:pPr>
            <a:r>
              <a:rPr lang="en-US" sz="2800" b="1" i="1" dirty="0"/>
              <a:t>Other</a:t>
            </a:r>
            <a:r>
              <a:rPr lang="en-US" sz="2800" i="0" dirty="0"/>
              <a:t> requirements (e.g., credit monitoring)</a:t>
            </a:r>
          </a:p>
          <a:p>
            <a:pPr marL="404813" indent="-347663"/>
            <a:r>
              <a:rPr lang="en-US" sz="3200" i="0" dirty="0"/>
              <a:t>Appointing </a:t>
            </a:r>
            <a:r>
              <a:rPr lang="en-US" sz="3200" b="1" i="1" dirty="0"/>
              <a:t>attorney</a:t>
            </a:r>
            <a:r>
              <a:rPr lang="en-US" sz="3200" i="0" dirty="0"/>
              <a:t> to lead can </a:t>
            </a:r>
            <a:r>
              <a:rPr lang="en-US" sz="3200" b="1" i="1" dirty="0"/>
              <a:t>help protect </a:t>
            </a:r>
            <a:r>
              <a:rPr lang="en-US" sz="3200" i="0" dirty="0"/>
              <a:t>communications and information </a:t>
            </a:r>
            <a:r>
              <a:rPr lang="en-US" sz="3200" b="1" i="1" dirty="0"/>
              <a:t>from disclosure later</a:t>
            </a:r>
          </a:p>
          <a:p>
            <a:pPr marL="404813" indent="-347663"/>
            <a:r>
              <a:rPr lang="en-US" sz="3200" dirty="0"/>
              <a:t>Messaging needs to be consistent and disciplined</a:t>
            </a:r>
            <a:endParaRPr lang="en-US" sz="3200" i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1795" y="248397"/>
            <a:ext cx="8624506" cy="900545"/>
          </a:xfrm>
        </p:spPr>
        <p:txBody>
          <a:bodyPr/>
          <a:lstStyle/>
          <a:p>
            <a:r>
              <a:rPr lang="en-US" sz="4400" i="1" dirty="0"/>
              <a:t>Legal</a:t>
            </a:r>
            <a:r>
              <a:rPr lang="en-US" sz="4400" dirty="0"/>
              <a:t> Considerations in a Breach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A7F4A2-265F-466E-9ED9-EB0BAF9D0E4A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13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3739268230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71624" y="1427017"/>
            <a:ext cx="9868535" cy="4300451"/>
          </a:xfrm>
        </p:spPr>
        <p:txBody>
          <a:bodyPr>
            <a:normAutofit lnSpcReduction="10000"/>
          </a:bodyPr>
          <a:lstStyle/>
          <a:p>
            <a:r>
              <a:rPr lang="en-US" altLang="en-US" sz="3000" b="1" i="1" dirty="0"/>
              <a:t>Stay calm</a:t>
            </a:r>
            <a:r>
              <a:rPr lang="en-US" altLang="en-US" sz="3000" dirty="0"/>
              <a:t> – help others stay calm. 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Use methodical approach – refer to IRP</a:t>
            </a:r>
          </a:p>
          <a:p>
            <a:r>
              <a:rPr lang="en-US" altLang="en-US" sz="3000" dirty="0"/>
              <a:t>Establish </a:t>
            </a:r>
            <a:r>
              <a:rPr lang="en-US" altLang="en-US" sz="3000" b="1" i="1" dirty="0"/>
              <a:t>command center </a:t>
            </a:r>
            <a:r>
              <a:rPr lang="en-US" altLang="en-US" sz="3000" dirty="0"/>
              <a:t>for coordination</a:t>
            </a:r>
          </a:p>
          <a:p>
            <a:r>
              <a:rPr lang="en-US" altLang="en-US" sz="3000" b="1" i="1" dirty="0"/>
              <a:t>Coordinate</a:t>
            </a:r>
            <a:r>
              <a:rPr lang="en-US" altLang="en-US" sz="3000" dirty="0"/>
              <a:t> all activities and communications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Form base messaging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Designate press spokesperson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Don’t get ahead of the facts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Think through </a:t>
            </a:r>
            <a:r>
              <a:rPr lang="en-US" altLang="en-US" sz="2800" b="1" dirty="0">
                <a:solidFill>
                  <a:schemeClr val="tx2"/>
                </a:solidFill>
              </a:rPr>
              <a:t>who will call </a:t>
            </a:r>
            <a:r>
              <a:rPr lang="en-US" altLang="en-US" sz="2800" dirty="0">
                <a:solidFill>
                  <a:schemeClr val="tx2"/>
                </a:solidFill>
              </a:rPr>
              <a:t>or need to be notified </a:t>
            </a:r>
            <a:r>
              <a:rPr lang="en-US" altLang="en-US" sz="2800" b="1" i="1" dirty="0">
                <a:solidFill>
                  <a:schemeClr val="tx2"/>
                </a:solidFill>
              </a:rPr>
              <a:t>if word gets out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accent5"/>
                </a:solidFill>
              </a:rPr>
              <a:t>Prepare tailored messaging using base message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4987" y="347864"/>
            <a:ext cx="9866978" cy="900545"/>
          </a:xfrm>
        </p:spPr>
        <p:txBody>
          <a:bodyPr/>
          <a:lstStyle/>
          <a:p>
            <a:r>
              <a:rPr lang="en-US" sz="4400" i="1" dirty="0"/>
              <a:t>Practical</a:t>
            </a:r>
            <a:r>
              <a:rPr lang="en-US" sz="4400" dirty="0"/>
              <a:t> Considerations in a Breach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6FCB327-4DDF-482D-AEA3-5EF7350D9F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14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340543675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2307" y="1451362"/>
            <a:ext cx="9916160" cy="396240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/>
              <a:t>Keep </a:t>
            </a:r>
            <a:r>
              <a:rPr lang="en-US" altLang="en-US" sz="3000" b="1" i="1" dirty="0"/>
              <a:t>initial team small </a:t>
            </a:r>
            <a:r>
              <a:rPr lang="en-US" altLang="en-US" sz="3000" dirty="0"/>
              <a:t>and expand as needed</a:t>
            </a:r>
          </a:p>
          <a:p>
            <a:r>
              <a:rPr lang="en-US" altLang="en-US" sz="3000" dirty="0"/>
              <a:t>Consider forensics vendor</a:t>
            </a:r>
          </a:p>
          <a:p>
            <a:pPr lvl="1"/>
            <a:r>
              <a:rPr lang="en-US" altLang="en-US" sz="2800" b="1" i="1" dirty="0">
                <a:solidFill>
                  <a:schemeClr val="tx2"/>
                </a:solidFill>
              </a:rPr>
              <a:t>Expertise</a:t>
            </a:r>
            <a:r>
              <a:rPr lang="en-US" altLang="en-US" sz="2800" dirty="0">
                <a:solidFill>
                  <a:schemeClr val="tx2"/>
                </a:solidFill>
              </a:rPr>
              <a:t> - this is what they do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Staff augmentation</a:t>
            </a:r>
          </a:p>
          <a:p>
            <a:r>
              <a:rPr lang="en-US" altLang="en-US" sz="3000" dirty="0"/>
              <a:t>Notify insurance</a:t>
            </a:r>
          </a:p>
          <a:p>
            <a:r>
              <a:rPr lang="en-US" altLang="en-US" sz="3000" dirty="0"/>
              <a:t>Consider </a:t>
            </a:r>
            <a:r>
              <a:rPr lang="en-US" altLang="en-US" sz="3000" b="1" i="1" dirty="0"/>
              <a:t>call center vendor</a:t>
            </a:r>
          </a:p>
          <a:p>
            <a:r>
              <a:rPr lang="en-US" altLang="en-US" sz="3000" dirty="0"/>
              <a:t>Consider notification </a:t>
            </a:r>
            <a:r>
              <a:rPr lang="en-US" altLang="en-US" sz="3000" b="1" i="1" dirty="0"/>
              <a:t>mailing vendor</a:t>
            </a:r>
          </a:p>
          <a:p>
            <a:r>
              <a:rPr lang="en-US" altLang="en-US" sz="3000" b="1" i="1" dirty="0"/>
              <a:t>After action review </a:t>
            </a:r>
            <a:r>
              <a:rPr lang="en-US" altLang="en-US" sz="3000" dirty="0"/>
              <a:t>of response (modify IRP as needed)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307" y="433647"/>
            <a:ext cx="9914595" cy="900545"/>
          </a:xfrm>
        </p:spPr>
        <p:txBody>
          <a:bodyPr/>
          <a:lstStyle/>
          <a:p>
            <a:r>
              <a:rPr lang="en-US" sz="4400" i="1" dirty="0"/>
              <a:t>Practical</a:t>
            </a:r>
            <a:r>
              <a:rPr lang="en-US" sz="4400" dirty="0"/>
              <a:t> Considerations in a Breach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395D5D0-5556-4B0A-8BC1-E716451C579D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15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80643526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50882" y="1433945"/>
            <a:ext cx="9887585" cy="4287585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Proactive measures </a:t>
            </a:r>
            <a:r>
              <a:rPr lang="en-US" altLang="en-US" sz="3000" b="1" i="1" dirty="0"/>
              <a:t>will help ensure better outcome</a:t>
            </a:r>
          </a:p>
          <a:p>
            <a:r>
              <a:rPr lang="en-US" altLang="en-US" sz="3000" b="1" i="1" dirty="0"/>
              <a:t>Comply</a:t>
            </a:r>
            <a:r>
              <a:rPr lang="en-US" altLang="en-US" sz="3000" dirty="0"/>
              <a:t> with legal data </a:t>
            </a:r>
            <a:r>
              <a:rPr lang="en-US" altLang="en-US" sz="3000" b="1" i="1" dirty="0"/>
              <a:t>security requirements</a:t>
            </a:r>
          </a:p>
          <a:p>
            <a:r>
              <a:rPr lang="en-US" altLang="en-US" sz="3000" dirty="0"/>
              <a:t>Regularly </a:t>
            </a:r>
            <a:r>
              <a:rPr lang="en-US" altLang="en-US" sz="3000" b="1" i="1" dirty="0"/>
              <a:t>assess</a:t>
            </a:r>
            <a:r>
              <a:rPr lang="en-US" altLang="en-US" sz="3000" dirty="0"/>
              <a:t> risks and test</a:t>
            </a:r>
          </a:p>
          <a:p>
            <a:r>
              <a:rPr lang="en-US" altLang="en-US" sz="3000" dirty="0"/>
              <a:t>Require </a:t>
            </a:r>
            <a:r>
              <a:rPr lang="en-US" altLang="en-US" sz="3000" b="1" i="1" dirty="0"/>
              <a:t>vendors</a:t>
            </a:r>
            <a:r>
              <a:rPr lang="en-US" altLang="en-US" sz="3000" dirty="0"/>
              <a:t> to implement security</a:t>
            </a:r>
          </a:p>
          <a:p>
            <a:r>
              <a:rPr lang="en-US" altLang="en-US" sz="3000" b="1" i="1" dirty="0"/>
              <a:t>Shift risk </a:t>
            </a:r>
            <a:r>
              <a:rPr lang="en-US" altLang="en-US" sz="3000" dirty="0"/>
              <a:t>to vendors (who pays for what?)</a:t>
            </a:r>
          </a:p>
          <a:p>
            <a:r>
              <a:rPr lang="en-US" altLang="en-US" sz="3000" dirty="0"/>
              <a:t>Maintain </a:t>
            </a:r>
            <a:r>
              <a:rPr lang="en-US" altLang="en-US" sz="3000" b="1" i="1" dirty="0"/>
              <a:t>Cyber Insurance </a:t>
            </a:r>
          </a:p>
          <a:p>
            <a:r>
              <a:rPr lang="en-US" altLang="en-US" sz="3000" dirty="0"/>
              <a:t>Maintain Incident Response Plan (IRP)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Test it – tabletop exercises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2442" y="533400"/>
            <a:ext cx="9886025" cy="900545"/>
          </a:xfrm>
        </p:spPr>
        <p:txBody>
          <a:bodyPr/>
          <a:lstStyle/>
          <a:p>
            <a:r>
              <a:rPr lang="en-US" sz="4400" dirty="0"/>
              <a:t>Proactive Measures In Advance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1545346-190F-49B7-845E-32BDF7749488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16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411001802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00200" y="1593669"/>
            <a:ext cx="9839960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Effective breach response requires a </a:t>
            </a:r>
            <a:r>
              <a:rPr lang="en-US" sz="3200" b="1" i="1" dirty="0"/>
              <a:t>multiparty, multipath, interdisciplinary, coordinated effort.</a:t>
            </a:r>
            <a:r>
              <a:rPr lang="en-US" sz="3200" dirty="0"/>
              <a:t>  </a:t>
            </a:r>
          </a:p>
          <a:p>
            <a:pPr>
              <a:defRPr/>
            </a:pPr>
            <a:r>
              <a:rPr lang="en-US" sz="3200" b="1" i="1" dirty="0"/>
              <a:t>Planning</a:t>
            </a:r>
            <a:r>
              <a:rPr lang="en-US" sz="3200" dirty="0"/>
              <a:t> </a:t>
            </a:r>
            <a:r>
              <a:rPr lang="en-US" sz="3200" b="1" i="1" dirty="0"/>
              <a:t>reduces</a:t>
            </a:r>
            <a:r>
              <a:rPr lang="en-US" sz="3200" dirty="0"/>
              <a:t> chances of </a:t>
            </a:r>
            <a:r>
              <a:rPr lang="en-US" sz="3200" b="1" i="1" dirty="0"/>
              <a:t>chaos</a:t>
            </a:r>
            <a:r>
              <a:rPr lang="en-US" sz="3200" dirty="0"/>
              <a:t> and helps ensure a better outcome.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76251"/>
            <a:ext cx="8503920" cy="900545"/>
          </a:xfrm>
        </p:spPr>
        <p:txBody>
          <a:bodyPr/>
          <a:lstStyle/>
          <a:p>
            <a:r>
              <a:rPr lang="en-US" sz="4400" dirty="0"/>
              <a:t>Conclusion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C4F18F4-00DB-4B54-A71D-DBC7B3AAC40E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17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57817838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2660-2648-0444-B115-3978475877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F7829-5813-C848-ADC2-860A6A52C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4BF84-5AF1-4D41-8E6E-010182D454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92525" y="3587578"/>
            <a:ext cx="3251200" cy="91757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Bobby N. Turnage, Jr.</a:t>
            </a:r>
          </a:p>
          <a:p>
            <a:pPr lvl="0"/>
            <a:r>
              <a:rPr lang="en-US" dirty="0"/>
              <a:t>BTurnage@sandsanderson.com</a:t>
            </a:r>
          </a:p>
          <a:p>
            <a:pPr indent="-228600"/>
            <a:r>
              <a:rPr lang="en-US" dirty="0"/>
              <a:t>(804) 783-7204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480A40-D4AF-4484-ADBB-B9FDF77869C3}"/>
              </a:ext>
            </a:extLst>
          </p:cNvPr>
          <p:cNvSpPr txBox="1">
            <a:spLocks/>
          </p:cNvSpPr>
          <p:nvPr/>
        </p:nvSpPr>
        <p:spPr>
          <a:xfrm rot="21219650">
            <a:off x="3359404" y="4061827"/>
            <a:ext cx="2438400" cy="10060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9525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Tx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Tx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525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Tx/>
              <a:buNone/>
              <a:tabLst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D75AF-EF9E-4B49-A03D-AD98FBCF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18  |  ©2025 Sands Anderson PC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BD06B-478F-C1A1-9ED6-673ABE61B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0" y="3528455"/>
            <a:ext cx="2764381" cy="218594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0E2EFB9-5E8C-6C05-C395-96930645F4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2960" y="3478727"/>
            <a:ext cx="2703671" cy="22854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5761A-783D-EC48-A563-0DEF0621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Brief Introduction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Some Important Concepts</a:t>
            </a:r>
          </a:p>
          <a:p>
            <a:r>
              <a:rPr lang="en-US" dirty="0"/>
              <a:t>Potential Harms</a:t>
            </a:r>
          </a:p>
          <a:p>
            <a:r>
              <a:rPr lang="en-US" dirty="0"/>
              <a:t>The Breach Experience</a:t>
            </a:r>
          </a:p>
          <a:p>
            <a:pPr lvl="1"/>
            <a:r>
              <a:rPr lang="en-US" dirty="0"/>
              <a:t>High-level considerations</a:t>
            </a:r>
          </a:p>
          <a:p>
            <a:pPr lvl="1"/>
            <a:r>
              <a:rPr lang="en-US" dirty="0"/>
              <a:t>Legal considerations</a:t>
            </a:r>
          </a:p>
          <a:p>
            <a:pPr lvl="1"/>
            <a:r>
              <a:rPr lang="en-US" dirty="0"/>
              <a:t>Practical considerations</a:t>
            </a:r>
          </a:p>
          <a:p>
            <a:pPr lvl="1"/>
            <a:r>
              <a:rPr lang="en-US" dirty="0"/>
              <a:t>Proactive efforts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Q&amp;A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D43DA4-91FE-474B-A058-55205DCA99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dirty="0"/>
              <a:t>2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741764030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28725" y="1600200"/>
            <a:ext cx="8875395" cy="3962400"/>
          </a:xfrm>
        </p:spPr>
        <p:txBody>
          <a:bodyPr/>
          <a:lstStyle/>
          <a:p>
            <a:r>
              <a:rPr lang="en-US" altLang="en-US" sz="2800" dirty="0"/>
              <a:t>Bobby Turnage</a:t>
            </a:r>
          </a:p>
          <a:p>
            <a:r>
              <a:rPr lang="en-US" altLang="en-US" sz="2800" dirty="0"/>
              <a:t>Combination of in-house, executive and law firm experience</a:t>
            </a:r>
          </a:p>
          <a:p>
            <a:r>
              <a:rPr lang="en-US" altLang="en-US" sz="2800" dirty="0"/>
              <a:t>Technology focus in 1999</a:t>
            </a:r>
          </a:p>
          <a:p>
            <a:r>
              <a:rPr lang="en-US" altLang="en-US" sz="2800" dirty="0"/>
              <a:t>1999 – 2011:  Network Solutions &amp; VeriSign</a:t>
            </a:r>
          </a:p>
          <a:p>
            <a:r>
              <a:rPr lang="en-US" altLang="en-US" sz="2800" dirty="0"/>
              <a:t>2012 – present:  Law firms</a:t>
            </a:r>
          </a:p>
          <a:p>
            <a:r>
              <a:rPr lang="en-US" altLang="en-US" sz="2800" dirty="0"/>
              <a:t>Currently lead Sands Anderson’s Cybersecurity and Technology Practice </a:t>
            </a:r>
          </a:p>
          <a:p>
            <a:pPr lvl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522F-5302-234B-A0BF-5AF974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33400"/>
            <a:ext cx="10343092" cy="900545"/>
          </a:xfrm>
        </p:spPr>
        <p:txBody>
          <a:bodyPr/>
          <a:lstStyle/>
          <a:p>
            <a:r>
              <a:rPr lang="en-US" sz="4400" dirty="0"/>
              <a:t>Introduction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3C1637-1104-4552-A9A7-176B748422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3|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92553424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28725" y="1600200"/>
            <a:ext cx="8875395" cy="3962400"/>
          </a:xfrm>
        </p:spPr>
        <p:txBody>
          <a:bodyPr/>
          <a:lstStyle/>
          <a:p>
            <a:r>
              <a:rPr lang="en-US" altLang="en-US" sz="3000" dirty="0"/>
              <a:t>A sense for what it’s like to be in a data breach situation</a:t>
            </a:r>
          </a:p>
          <a:p>
            <a:r>
              <a:rPr lang="en-US" altLang="en-US" sz="3000" dirty="0"/>
              <a:t>Awareness of risks to the organization</a:t>
            </a:r>
          </a:p>
          <a:p>
            <a:r>
              <a:rPr lang="en-US" altLang="en-US" sz="3000" dirty="0"/>
              <a:t>Awareness of the multiple people and workstreams involved (and potential tensions!)</a:t>
            </a:r>
          </a:p>
          <a:p>
            <a:r>
              <a:rPr lang="en-US" altLang="en-US" sz="3000" dirty="0"/>
              <a:t>Awareness of the “big picture” in a breach</a:t>
            </a:r>
          </a:p>
          <a:p>
            <a:r>
              <a:rPr lang="en-US" altLang="en-US" sz="3000" dirty="0"/>
              <a:t>Practical takeaways to minimize harm 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 lvl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522F-5302-234B-A0BF-5AF974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33400"/>
            <a:ext cx="10343092" cy="900545"/>
          </a:xfrm>
        </p:spPr>
        <p:txBody>
          <a:bodyPr/>
          <a:lstStyle/>
          <a:p>
            <a:r>
              <a:rPr lang="en-US" sz="4400" dirty="0"/>
              <a:t>Goals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3C1637-1104-4552-A9A7-176B748422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4|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85358365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28725" y="1600200"/>
            <a:ext cx="8875395" cy="4156166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Data at risk is </a:t>
            </a:r>
            <a:r>
              <a:rPr lang="en-US" sz="3000" b="1" dirty="0"/>
              <a:t>more than just </a:t>
            </a:r>
            <a:r>
              <a:rPr lang="en-US" sz="3000" b="1" i="1" dirty="0"/>
              <a:t>customer/patient/end user data</a:t>
            </a:r>
            <a:r>
              <a:rPr lang="en-US" sz="3000" i="1" dirty="0"/>
              <a:t>: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Employee data</a:t>
            </a:r>
          </a:p>
          <a:p>
            <a:pPr lvl="1"/>
            <a:r>
              <a:rPr lang="en-US" sz="2600" dirty="0">
                <a:solidFill>
                  <a:schemeClr val="tx2"/>
                </a:solidFill>
              </a:rPr>
              <a:t>Intellectual Property/Confidential Information</a:t>
            </a:r>
          </a:p>
          <a:p>
            <a:pPr marL="108585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/>
                </a:solidFill>
              </a:rPr>
              <a:t>Yours </a:t>
            </a:r>
          </a:p>
          <a:p>
            <a:pPr marL="1085850" lvl="2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5"/>
                </a:solidFill>
              </a:rPr>
              <a:t>Third parties</a:t>
            </a:r>
          </a:p>
          <a:p>
            <a:r>
              <a:rPr lang="en-US" altLang="en-US" sz="3000" b="1" dirty="0"/>
              <a:t>Primary considerations</a:t>
            </a:r>
            <a:r>
              <a:rPr lang="en-US" altLang="en-US" sz="3000" dirty="0"/>
              <a:t> in every breach:</a:t>
            </a:r>
          </a:p>
          <a:p>
            <a:pPr lvl="1"/>
            <a:r>
              <a:rPr lang="en-US" altLang="en-US" sz="2600" dirty="0">
                <a:solidFill>
                  <a:schemeClr val="tx2"/>
                </a:solidFill>
              </a:rPr>
              <a:t>What I </a:t>
            </a:r>
            <a:r>
              <a:rPr lang="en-US" altLang="en-US" sz="2600" i="1" dirty="0">
                <a:solidFill>
                  <a:schemeClr val="tx2"/>
                </a:solidFill>
              </a:rPr>
              <a:t>need to do </a:t>
            </a:r>
            <a:r>
              <a:rPr lang="en-US" altLang="en-US" sz="2600" dirty="0">
                <a:solidFill>
                  <a:schemeClr val="tx2"/>
                </a:solidFill>
              </a:rPr>
              <a:t>from a </a:t>
            </a:r>
            <a:r>
              <a:rPr lang="en-US" altLang="en-US" sz="2600" b="1" dirty="0">
                <a:solidFill>
                  <a:schemeClr val="tx2"/>
                </a:solidFill>
              </a:rPr>
              <a:t>practical standpoint</a:t>
            </a:r>
          </a:p>
          <a:p>
            <a:pPr lvl="1"/>
            <a:r>
              <a:rPr lang="en-US" altLang="en-US" sz="2600" dirty="0">
                <a:solidFill>
                  <a:schemeClr val="tx2"/>
                </a:solidFill>
              </a:rPr>
              <a:t>What I’m </a:t>
            </a:r>
            <a:r>
              <a:rPr lang="en-US" altLang="en-US" sz="2600" i="1" dirty="0">
                <a:solidFill>
                  <a:schemeClr val="tx2"/>
                </a:solidFill>
              </a:rPr>
              <a:t>required to do</a:t>
            </a:r>
            <a:r>
              <a:rPr lang="en-US" altLang="en-US" sz="2600" dirty="0">
                <a:solidFill>
                  <a:schemeClr val="tx2"/>
                </a:solidFill>
              </a:rPr>
              <a:t> </a:t>
            </a:r>
            <a:r>
              <a:rPr lang="en-US" altLang="en-US" sz="2600" b="1" dirty="0">
                <a:solidFill>
                  <a:schemeClr val="tx2"/>
                </a:solidFill>
              </a:rPr>
              <a:t>under the law and contracts</a:t>
            </a:r>
          </a:p>
          <a:p>
            <a:pPr lvl="1"/>
            <a:r>
              <a:rPr lang="en-US" altLang="en-US" sz="2600" dirty="0">
                <a:solidFill>
                  <a:schemeClr val="tx2"/>
                </a:solidFill>
              </a:rPr>
              <a:t>What I </a:t>
            </a:r>
            <a:r>
              <a:rPr lang="en-US" altLang="en-US" sz="2600" i="1" dirty="0">
                <a:solidFill>
                  <a:schemeClr val="tx2"/>
                </a:solidFill>
              </a:rPr>
              <a:t>could/should do</a:t>
            </a:r>
            <a:r>
              <a:rPr lang="en-US" altLang="en-US" sz="2600" dirty="0">
                <a:solidFill>
                  <a:schemeClr val="tx2"/>
                </a:solidFill>
              </a:rPr>
              <a:t> …   </a:t>
            </a:r>
          </a:p>
          <a:p>
            <a:pPr lvl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522F-5302-234B-A0BF-5AF974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33400"/>
            <a:ext cx="10343092" cy="900545"/>
          </a:xfrm>
        </p:spPr>
        <p:txBody>
          <a:bodyPr/>
          <a:lstStyle/>
          <a:p>
            <a:r>
              <a:rPr lang="en-US" sz="4400" dirty="0"/>
              <a:t>Important Initial Concepts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3C1637-1104-4552-A9A7-176B748422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5|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32787881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28725" y="1600200"/>
            <a:ext cx="8875395" cy="3962400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Obligations exist for both </a:t>
            </a:r>
            <a:r>
              <a:rPr lang="en-US" altLang="en-US" sz="3000" b="1" dirty="0"/>
              <a:t>data security</a:t>
            </a:r>
            <a:r>
              <a:rPr lang="en-US" altLang="en-US" sz="3000" dirty="0"/>
              <a:t> </a:t>
            </a:r>
            <a:r>
              <a:rPr lang="en-US" altLang="en-US" sz="3000" i="1" u="sng" dirty="0"/>
              <a:t>and</a:t>
            </a:r>
            <a:r>
              <a:rPr lang="en-US" altLang="en-US" sz="3000" dirty="0"/>
              <a:t> </a:t>
            </a:r>
            <a:r>
              <a:rPr lang="en-US" altLang="en-US" sz="3000" b="1" dirty="0"/>
              <a:t>data breaches</a:t>
            </a:r>
          </a:p>
          <a:p>
            <a:r>
              <a:rPr lang="en-US" altLang="en-US" sz="3000" dirty="0"/>
              <a:t>Obligations flow from multiple sources:</a:t>
            </a:r>
          </a:p>
          <a:p>
            <a:pPr lvl="1"/>
            <a:r>
              <a:rPr lang="en-US" altLang="en-US" sz="2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Federal law: </a:t>
            </a:r>
            <a:r>
              <a:rPr lang="en-US" altLang="en-US" sz="2600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e.g., healthcare, financial services, retail, etc.</a:t>
            </a:r>
          </a:p>
          <a:p>
            <a:pPr lvl="1"/>
            <a:r>
              <a:rPr lang="en-US" altLang="en-US" sz="2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State law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altLang="en-US" sz="2400" i="0" dirty="0">
                <a:solidFill>
                  <a:schemeClr val="accent5"/>
                </a:solidFill>
              </a:rPr>
              <a:t>Could be general or industry-specific</a:t>
            </a:r>
          </a:p>
          <a:p>
            <a:pPr lvl="1"/>
            <a:r>
              <a:rPr lang="en-US" altLang="en-US" sz="2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Other countries’ laws</a:t>
            </a:r>
          </a:p>
          <a:p>
            <a:pPr lvl="1"/>
            <a:r>
              <a:rPr lang="en-US" altLang="en-US" sz="26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Contracts: </a:t>
            </a:r>
            <a:r>
              <a:rPr lang="en-US" altLang="en-US" sz="2600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e.g., third party or PCI-DSS (credit </a:t>
            </a:r>
            <a:r>
              <a:rPr lang="en-US" altLang="en-US" sz="2400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cards)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lvl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522F-5302-234B-A0BF-5AF974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33400"/>
            <a:ext cx="10343092" cy="900545"/>
          </a:xfrm>
        </p:spPr>
        <p:txBody>
          <a:bodyPr/>
          <a:lstStyle/>
          <a:p>
            <a:r>
              <a:rPr lang="en-US" sz="4400" dirty="0"/>
              <a:t>Important Initial Concepts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3C1637-1104-4552-A9A7-176B748422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6|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327341111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28725" y="1512916"/>
            <a:ext cx="8875395" cy="4156364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Which legal schemes apply to you will depend upon type of </a:t>
            </a:r>
            <a:r>
              <a:rPr lang="en-US" altLang="en-US" sz="3000" b="1" i="1" dirty="0"/>
              <a:t>industry</a:t>
            </a:r>
            <a:r>
              <a:rPr lang="en-US" altLang="en-US" sz="3000" dirty="0"/>
              <a:t>, type of </a:t>
            </a:r>
            <a:r>
              <a:rPr lang="en-US" altLang="en-US" sz="3000" b="1" i="1" dirty="0"/>
              <a:t>entity</a:t>
            </a:r>
            <a:r>
              <a:rPr lang="en-US" altLang="en-US" sz="3000" dirty="0"/>
              <a:t> and type of </a:t>
            </a:r>
            <a:r>
              <a:rPr lang="en-US" altLang="en-US" sz="3000" b="1" i="1" dirty="0"/>
              <a:t>data</a:t>
            </a:r>
            <a:r>
              <a:rPr lang="en-US" altLang="en-US" sz="3000" dirty="0"/>
              <a:t>:</a:t>
            </a:r>
          </a:p>
          <a:p>
            <a:pPr lvl="1"/>
            <a:r>
              <a:rPr lang="en-US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Healthcare, financial services, education, retail, non-profit, gov’t agency, etc.</a:t>
            </a:r>
          </a:p>
          <a:p>
            <a:r>
              <a:rPr lang="en-US" altLang="en-US" sz="3000" dirty="0"/>
              <a:t>Multiple sources could apply to a given situation:</a:t>
            </a:r>
          </a:p>
          <a:p>
            <a:pPr lvl="1"/>
            <a:r>
              <a:rPr lang="en-US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Requires analysis for security obligations </a:t>
            </a:r>
            <a:r>
              <a:rPr lang="en-US" altLang="en-US" sz="2800" u="sng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and</a:t>
            </a:r>
            <a:r>
              <a:rPr lang="en-US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for breach obligations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accent5"/>
                </a:solidFill>
              </a:rPr>
              <a:t>Example: Property and Casualty Insurance Company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en-US" altLang="en-US" sz="2600" i="0" dirty="0">
                <a:solidFill>
                  <a:schemeClr val="accent5"/>
                </a:solidFill>
              </a:rPr>
              <a:t>Example: Health Care Entity in North Carolina</a:t>
            </a:r>
            <a:endParaRPr lang="en-US" altLang="en-US" sz="2600" dirty="0"/>
          </a:p>
          <a:p>
            <a:pPr marL="971550" lvl="2" indent="-342900">
              <a:buFont typeface="Arial" panose="020B0604020202020204" pitchFamily="34" charset="0"/>
              <a:buChar char="•"/>
            </a:pPr>
            <a:endParaRPr lang="en-US" altLang="en-US" sz="2200" dirty="0"/>
          </a:p>
          <a:p>
            <a:pPr lvl="1"/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522F-5302-234B-A0BF-5AF9741A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533400"/>
            <a:ext cx="10343092" cy="900545"/>
          </a:xfrm>
        </p:spPr>
        <p:txBody>
          <a:bodyPr/>
          <a:lstStyle/>
          <a:p>
            <a:r>
              <a:rPr lang="en-US" sz="4400" dirty="0"/>
              <a:t>Important Initial Concepts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23C1637-1104-4552-A9A7-176B74842229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7|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267903778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71625" y="1068820"/>
            <a:ext cx="8500082" cy="4932969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Loss of IP (including trade secrets) </a:t>
            </a:r>
          </a:p>
          <a:p>
            <a:r>
              <a:rPr lang="en-US" altLang="en-US" sz="3000" b="1" dirty="0"/>
              <a:t>Loss of </a:t>
            </a:r>
            <a:r>
              <a:rPr lang="en-US" altLang="en-US" sz="3000" b="1" i="1" dirty="0"/>
              <a:t>financial assets </a:t>
            </a:r>
          </a:p>
          <a:p>
            <a:r>
              <a:rPr lang="en-US" altLang="en-US" sz="3000" dirty="0"/>
              <a:t>Loss of customer/client/patient data </a:t>
            </a:r>
          </a:p>
          <a:p>
            <a:r>
              <a:rPr lang="en-US" altLang="en-US" sz="3000" b="1" dirty="0"/>
              <a:t>Loss of </a:t>
            </a:r>
            <a:r>
              <a:rPr lang="en-US" altLang="en-US" sz="3000" b="1" i="1" dirty="0"/>
              <a:t>confidential information</a:t>
            </a:r>
          </a:p>
          <a:p>
            <a:pPr lvl="1"/>
            <a:r>
              <a:rPr lang="en-US" altLang="en-US" sz="2800" dirty="0">
                <a:solidFill>
                  <a:schemeClr val="tx2"/>
                </a:solidFill>
              </a:rPr>
              <a:t>Yours and 3</a:t>
            </a:r>
            <a:r>
              <a:rPr lang="en-US" altLang="en-US" sz="2800" baseline="30000" dirty="0">
                <a:solidFill>
                  <a:schemeClr val="tx2"/>
                </a:solidFill>
              </a:rPr>
              <a:t>rd</a:t>
            </a:r>
            <a:r>
              <a:rPr lang="en-US" altLang="en-US" sz="2800" dirty="0">
                <a:solidFill>
                  <a:schemeClr val="tx2"/>
                </a:solidFill>
              </a:rPr>
              <a:t> parties </a:t>
            </a:r>
          </a:p>
          <a:p>
            <a:r>
              <a:rPr lang="en-US" altLang="en-US" sz="3000" dirty="0"/>
              <a:t>Loss of reputation</a:t>
            </a:r>
          </a:p>
          <a:p>
            <a:r>
              <a:rPr lang="en-US" altLang="en-US" sz="3000" dirty="0"/>
              <a:t>Loss of business (due to interruption) </a:t>
            </a:r>
          </a:p>
          <a:p>
            <a:r>
              <a:rPr lang="en-US" altLang="en-US" sz="3000" b="1" dirty="0"/>
              <a:t>Costs of </a:t>
            </a:r>
            <a:r>
              <a:rPr lang="en-US" altLang="en-US" sz="3000" b="1" i="1" dirty="0"/>
              <a:t>forensic investigation</a:t>
            </a:r>
            <a:r>
              <a:rPr lang="en-US" altLang="en-US" sz="3000" i="1" dirty="0"/>
              <a:t> </a:t>
            </a:r>
          </a:p>
          <a:p>
            <a:r>
              <a:rPr lang="en-US" altLang="en-US" sz="3000" dirty="0"/>
              <a:t>Costs of legal counsel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9111" y="105294"/>
            <a:ext cx="9866842" cy="900545"/>
          </a:xfrm>
        </p:spPr>
        <p:txBody>
          <a:bodyPr/>
          <a:lstStyle/>
          <a:p>
            <a:r>
              <a:rPr lang="en-US" sz="4400" dirty="0"/>
              <a:t>Potential Harms from Security Incident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FC3008E-5B04-4D86-8F22-0C47B749D55F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8 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384548297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439852" y="1131484"/>
            <a:ext cx="10001885" cy="491186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3200" b="1" dirty="0"/>
              <a:t>Cost of </a:t>
            </a:r>
            <a:r>
              <a:rPr lang="en-US" altLang="en-US" sz="3200" b="1" i="1" dirty="0"/>
              <a:t>recovering/reconstituting data</a:t>
            </a:r>
            <a:r>
              <a:rPr lang="en-US" altLang="en-US" sz="3200" i="1" dirty="0"/>
              <a:t> </a:t>
            </a:r>
          </a:p>
          <a:p>
            <a:r>
              <a:rPr lang="en-US" altLang="en-US" sz="3200" dirty="0"/>
              <a:t>Costs of 3</a:t>
            </a:r>
            <a:r>
              <a:rPr lang="en-US" altLang="en-US" sz="3200" baseline="30000" dirty="0"/>
              <a:t>rd</a:t>
            </a:r>
            <a:r>
              <a:rPr lang="en-US" altLang="en-US" sz="3200" dirty="0"/>
              <a:t> party claims and damages</a:t>
            </a:r>
          </a:p>
          <a:p>
            <a:pPr lvl="1"/>
            <a:r>
              <a:rPr lang="en-US" altLang="en-US" sz="3000" dirty="0">
                <a:solidFill>
                  <a:schemeClr val="tx2"/>
                </a:solidFill>
              </a:rPr>
              <a:t>customers and shareholders</a:t>
            </a:r>
          </a:p>
          <a:p>
            <a:r>
              <a:rPr lang="en-US" altLang="en-US" sz="3200" b="1" dirty="0"/>
              <a:t>Costs of </a:t>
            </a:r>
            <a:r>
              <a:rPr lang="en-US" altLang="en-US" sz="3200" b="1" i="1" dirty="0"/>
              <a:t>contractual liability </a:t>
            </a:r>
            <a:r>
              <a:rPr lang="en-US" altLang="en-US" sz="3200" b="1" dirty="0"/>
              <a:t>claims/damages</a:t>
            </a:r>
            <a:r>
              <a:rPr lang="en-US" altLang="en-US" sz="3200" dirty="0"/>
              <a:t> </a:t>
            </a:r>
          </a:p>
          <a:p>
            <a:r>
              <a:rPr lang="en-US" altLang="en-US" sz="3200" dirty="0"/>
              <a:t>Costs of regulator investigations and penalties</a:t>
            </a:r>
          </a:p>
          <a:p>
            <a:r>
              <a:rPr lang="en-US" altLang="en-US" sz="3200" b="1" dirty="0"/>
              <a:t>Costs of </a:t>
            </a:r>
            <a:r>
              <a:rPr lang="en-US" altLang="en-US" sz="3200" b="1" i="1" dirty="0"/>
              <a:t>notification</a:t>
            </a:r>
          </a:p>
          <a:p>
            <a:r>
              <a:rPr lang="en-US" altLang="en-US" sz="3200" dirty="0"/>
              <a:t>Costs of credit monitoring/ID theft protection</a:t>
            </a:r>
          </a:p>
          <a:p>
            <a:r>
              <a:rPr lang="en-US" altLang="en-US" sz="3200" b="1" dirty="0"/>
              <a:t>Costs of </a:t>
            </a:r>
            <a:r>
              <a:rPr lang="en-US" altLang="en-US" sz="3200" b="1" i="1" dirty="0"/>
              <a:t>customer call center </a:t>
            </a:r>
          </a:p>
          <a:p>
            <a:r>
              <a:rPr lang="en-US" altLang="en-US" sz="3200" dirty="0"/>
              <a:t>Costs of crisis management/PR firm </a:t>
            </a:r>
          </a:p>
          <a:p>
            <a:r>
              <a:rPr lang="en-US" altLang="en-US" sz="3200" dirty="0"/>
              <a:t>Costs of remediation</a:t>
            </a:r>
          </a:p>
          <a:p>
            <a:endParaRPr lang="en-US" alt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732" y="89101"/>
            <a:ext cx="10000307" cy="900545"/>
          </a:xfrm>
        </p:spPr>
        <p:txBody>
          <a:bodyPr/>
          <a:lstStyle/>
          <a:p>
            <a:r>
              <a:rPr lang="en-US" sz="4400" dirty="0"/>
              <a:t>Potential Harms from Security Incident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ACE6ABA-9F2C-4D52-AA7E-833C4E2A7EC1}"/>
              </a:ext>
            </a:extLst>
          </p:cNvPr>
          <p:cNvSpPr txBox="1">
            <a:spLocks/>
          </p:cNvSpPr>
          <p:nvPr/>
        </p:nvSpPr>
        <p:spPr>
          <a:xfrm>
            <a:off x="771525" y="6127751"/>
            <a:ext cx="364478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350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2865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22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1203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sz="1200" dirty="0"/>
              <a:t>9 |  ©2025 Sands Anderson PC</a:t>
            </a:r>
          </a:p>
        </p:txBody>
      </p:sp>
    </p:spTree>
    <p:extLst>
      <p:ext uri="{BB962C8B-B14F-4D97-AF65-F5344CB8AC3E}">
        <p14:creationId xmlns:p14="http://schemas.microsoft.com/office/powerpoint/2010/main" val="39576579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SandsAnderson">
      <a:dk1>
        <a:srgbClr val="004F58"/>
      </a:dk1>
      <a:lt1>
        <a:srgbClr val="FFFFFF"/>
      </a:lt1>
      <a:dk2>
        <a:srgbClr val="007B89"/>
      </a:dk2>
      <a:lt2>
        <a:srgbClr val="E7E6E6"/>
      </a:lt2>
      <a:accent1>
        <a:srgbClr val="B5C428"/>
      </a:accent1>
      <a:accent2>
        <a:srgbClr val="7B9F8A"/>
      </a:accent2>
      <a:accent3>
        <a:srgbClr val="9BD6B3"/>
      </a:accent3>
      <a:accent4>
        <a:srgbClr val="E95328"/>
      </a:accent4>
      <a:accent5>
        <a:srgbClr val="656665"/>
      </a:accent5>
      <a:accent6>
        <a:srgbClr val="004F58"/>
      </a:accent6>
      <a:hlink>
        <a:srgbClr val="E95328"/>
      </a:hlink>
      <a:folHlink>
        <a:srgbClr val="65666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_PPT_r2_template" id="{6E7E9CC8-510D-4842-AC43-5AD59F486896}" vid="{6F033D5F-1439-425E-BE35-506EBF0F72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SAL_PPT_r2_template</Template>
  <TotalTime>722</TotalTime>
  <Words>1038</Words>
  <Application>Microsoft Office PowerPoint</Application>
  <PresentationFormat>Widescreen</PresentationFormat>
  <Paragraphs>173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Wingdings</vt:lpstr>
      <vt:lpstr>Office Theme</vt:lpstr>
      <vt:lpstr>Data Breach Management and Legal Issues for Information Technology Professionals </vt:lpstr>
      <vt:lpstr>PowerPoint Presentation</vt:lpstr>
      <vt:lpstr>Introduction</vt:lpstr>
      <vt:lpstr>Goals</vt:lpstr>
      <vt:lpstr>Important Initial Concepts</vt:lpstr>
      <vt:lpstr>Important Initial Concepts</vt:lpstr>
      <vt:lpstr>Important Initial Concepts</vt:lpstr>
      <vt:lpstr>Potential Harms from Security Incident</vt:lpstr>
      <vt:lpstr>Potential Harms from Security Incident</vt:lpstr>
      <vt:lpstr>The Breach Experience</vt:lpstr>
      <vt:lpstr> Legal Considerations in a Breach </vt:lpstr>
      <vt:lpstr>Legal Considerations in a Breach</vt:lpstr>
      <vt:lpstr>Legal Considerations in a Breach</vt:lpstr>
      <vt:lpstr>Practical Considerations in a Breach</vt:lpstr>
      <vt:lpstr>Practical Considerations in a Breach</vt:lpstr>
      <vt:lpstr>Proactive Measures In Advance</vt:lpstr>
      <vt:lpstr>Conclusion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  on Two Lines</dc:title>
  <dc:creator>Matthews, Lindsey M.</dc:creator>
  <cp:lastModifiedBy>Turnage, Jr. Bobby N.</cp:lastModifiedBy>
  <cp:revision>61</cp:revision>
  <dcterms:created xsi:type="dcterms:W3CDTF">2020-10-02T13:20:23Z</dcterms:created>
  <dcterms:modified xsi:type="dcterms:W3CDTF">2025-06-04T13:42:19Z</dcterms:modified>
</cp:coreProperties>
</file>