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9" r:id="rId2"/>
    <p:sldId id="373" r:id="rId3"/>
    <p:sldId id="263" r:id="rId4"/>
    <p:sldId id="275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21" r:id="rId15"/>
    <p:sldId id="322" r:id="rId16"/>
    <p:sldId id="323" r:id="rId17"/>
    <p:sldId id="326" r:id="rId18"/>
    <p:sldId id="369" r:id="rId19"/>
    <p:sldId id="370" r:id="rId20"/>
    <p:sldId id="371" r:id="rId21"/>
    <p:sldId id="372" r:id="rId22"/>
    <p:sldId id="335" r:id="rId23"/>
    <p:sldId id="336" r:id="rId24"/>
    <p:sldId id="337" r:id="rId25"/>
    <p:sldId id="339" r:id="rId26"/>
    <p:sldId id="340" r:id="rId27"/>
    <p:sldId id="338" r:id="rId28"/>
    <p:sldId id="347" r:id="rId29"/>
    <p:sldId id="348" r:id="rId30"/>
    <p:sldId id="341" r:id="rId31"/>
    <p:sldId id="343" r:id="rId32"/>
    <p:sldId id="344" r:id="rId33"/>
    <p:sldId id="345" r:id="rId34"/>
    <p:sldId id="342" r:id="rId35"/>
    <p:sldId id="346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34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A6192E"/>
    <a:srgbClr val="77848E"/>
    <a:srgbClr val="074F67"/>
    <a:srgbClr val="688E9E"/>
    <a:srgbClr val="457B9D"/>
    <a:srgbClr val="5D8FA0"/>
    <a:srgbClr val="003C69"/>
    <a:srgbClr val="F5F7FD"/>
    <a:srgbClr val="F3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0" autoAdjust="0"/>
    <p:restoredTop sz="95827"/>
  </p:normalViewPr>
  <p:slideViewPr>
    <p:cSldViewPr snapToGrid="0">
      <p:cViewPr varScale="1">
        <p:scale>
          <a:sx n="63" d="100"/>
          <a:sy n="63" d="100"/>
        </p:scale>
        <p:origin x="132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otas Secu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DF7A0A-B26A-449B-64A4-453B55CCF8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5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20E13D-E9CC-6B67-D2BA-B1700A34FC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0048" y="524938"/>
            <a:ext cx="7722717" cy="1806936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C00000"/>
                </a:solidFill>
                <a:latin typeface="Oswald" pitchFamily="2" charset="77"/>
                <a:ea typeface="Roboto Slab Black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603B63C-EE2B-FD3A-4E59-15F681ABE8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0046" y="2506760"/>
            <a:ext cx="7722717" cy="586311"/>
          </a:xfr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10565D0-DC63-709F-5914-C07A049EB4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0046" y="4143718"/>
            <a:ext cx="7722716" cy="30762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0506A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8562E8-D84D-4FBB-E45C-690FCCA2F6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0048" y="3688200"/>
            <a:ext cx="7722715" cy="34884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0506A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8E3EB97F-AD01-4A31-3204-76417E2E8B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048" y="4576035"/>
            <a:ext cx="7722715" cy="364885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506A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lvl="0"/>
            <a:r>
              <a:rPr lang="en-US" dirty="0" err="1"/>
              <a:t>dd.mm.yyyy</a:t>
            </a:r>
            <a:endParaRPr lang="en-US" dirty="0"/>
          </a:p>
        </p:txBody>
      </p:sp>
      <p:pic>
        <p:nvPicPr>
          <p:cNvPr id="7" name="Picture 6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8F40E427-D676-1244-D9E0-4192DF998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46" y="5268755"/>
            <a:ext cx="3302725" cy="1063761"/>
          </a:xfrm>
          <a:prstGeom prst="rect">
            <a:avLst/>
          </a:prstGeom>
        </p:spPr>
      </p:pic>
      <p:pic>
        <p:nvPicPr>
          <p:cNvPr id="15" name="Picture 14" descr="A red shield with white helmet and black text&#10;&#10;Description automatically generated">
            <a:extLst>
              <a:ext uri="{FF2B5EF4-FFF2-40B4-BE49-F238E27FC236}">
                <a16:creationId xmlns:a16="http://schemas.microsoft.com/office/drawing/2014/main" id="{1E6DEB03-3964-3F5F-F799-7F64500DED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7222609" y="-4319"/>
            <a:ext cx="8070068" cy="95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3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r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B0692E-C4FA-C27E-41B9-629D7202C39F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B5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5B1F43-F6E4-5122-7EE0-1C5A5C70C1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5673" y="1622064"/>
            <a:ext cx="7020652" cy="180693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Oswald" pitchFamily="2" charset="77"/>
                <a:ea typeface="Roboto Slab Black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E3AFFE8-4541-A591-DCD2-667301614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5673" y="3429000"/>
            <a:ext cx="7020652" cy="586311"/>
          </a:xfrm>
        </p:spPr>
        <p:txBody>
          <a:bodyPr anchor="ctr"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F9E3867-D1F4-0864-B20B-CA73ECB0C1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3173" y="5395240"/>
            <a:ext cx="2585652" cy="8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6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B0692E-C4FA-C27E-41B9-629D7202C39F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5B1F43-F6E4-5122-7EE0-1C5A5C70C1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5673" y="1622064"/>
            <a:ext cx="7020652" cy="180693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Oswald" pitchFamily="2" charset="77"/>
                <a:ea typeface="Roboto Slab Black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E3AFFE8-4541-A591-DCD2-667301614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5673" y="3429000"/>
            <a:ext cx="7020652" cy="586311"/>
          </a:xfrm>
        </p:spPr>
        <p:txBody>
          <a:bodyPr anchor="ctr"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5B3CE0C-0B22-FC25-8B58-570EAA8B5F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3173" y="5395240"/>
            <a:ext cx="2585652" cy="8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3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cean Blue"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B0692E-C4FA-C27E-41B9-629D7202C39F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0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5B1F43-F6E4-5122-7EE0-1C5A5C70C1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5673" y="1622064"/>
            <a:ext cx="7020652" cy="180693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Oswald" pitchFamily="2" charset="77"/>
                <a:ea typeface="Roboto Slab Black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E3AFFE8-4541-A591-DCD2-667301614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5673" y="3429000"/>
            <a:ext cx="7020652" cy="586311"/>
          </a:xfrm>
        </p:spPr>
        <p:txBody>
          <a:bodyPr anchor="ctr"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9DCC33C-D6E4-0277-2DA7-746ACDC8DE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3173" y="5395240"/>
            <a:ext cx="2585652" cy="8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230468-9094-1F22-ED34-1C4FD8F9769B}"/>
              </a:ext>
            </a:extLst>
          </p:cNvPr>
          <p:cNvSpPr/>
          <p:nvPr userDrawn="1"/>
        </p:nvSpPr>
        <p:spPr>
          <a:xfrm>
            <a:off x="-1" y="6503635"/>
            <a:ext cx="12192001" cy="365125"/>
          </a:xfrm>
          <a:prstGeom prst="rect">
            <a:avLst/>
          </a:prstGeom>
          <a:gradFill>
            <a:gsLst>
              <a:gs pos="0">
                <a:srgbClr val="E8002D"/>
              </a:gs>
              <a:gs pos="100000">
                <a:srgbClr val="B500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6F3EE9-CC2D-E271-A715-CF45B695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46" y="6522197"/>
            <a:ext cx="518142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Raleway" panose="020B0003030101060003" pitchFamily="34" charset="0"/>
                <a:cs typeface="Raleway" panose="020B0003030101060003" pitchFamily="34" charset="0"/>
              </a:defRPr>
            </a:lvl1pPr>
          </a:lstStyle>
          <a:p>
            <a:fld id="{0F6E5C2E-A83C-C143-B6F1-AB6546EE5C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270E9F-FDC5-49FA-522F-9B80A8C2C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476" y="203398"/>
            <a:ext cx="10972800" cy="843280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B50029"/>
                </a:solidFill>
                <a:latin typeface="Oswald Light" pitchFamily="2" charset="77"/>
                <a:ea typeface="Roboto Slab Medium" pitchFamily="2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0D5578-9BD5-D2B3-58DD-B7048C721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46" y="1508760"/>
            <a:ext cx="10972800" cy="4596076"/>
          </a:xfrm>
        </p:spPr>
        <p:txBody>
          <a:bodyPr/>
          <a:lstStyle>
            <a:lvl1pPr>
              <a:lnSpc>
                <a:spcPct val="150000"/>
              </a:lnSpc>
              <a:buClr>
                <a:srgbClr val="00506A"/>
              </a:buClr>
              <a:defRPr sz="2600" b="0" i="0">
                <a:latin typeface="Raleway Medium" panose="020B0003030101060003" pitchFamily="34" charset="0"/>
              </a:defRPr>
            </a:lvl1pPr>
            <a:lvl2pPr>
              <a:lnSpc>
                <a:spcPct val="150000"/>
              </a:lnSpc>
              <a:buClr>
                <a:srgbClr val="00506A"/>
              </a:buClr>
              <a:defRPr sz="180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lnSpc>
                <a:spcPct val="150000"/>
              </a:lnSpc>
              <a:buClr>
                <a:srgbClr val="00506A"/>
              </a:buClr>
              <a:defRPr sz="160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lnSpc>
                <a:spcPct val="150000"/>
              </a:lnSpc>
              <a:buClr>
                <a:srgbClr val="00506A"/>
              </a:buClr>
              <a:defRPr sz="140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lnSpc>
                <a:spcPct val="150000"/>
              </a:lnSpc>
              <a:buClr>
                <a:srgbClr val="00506A"/>
              </a:buClr>
              <a:defRPr sz="120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92767C42-B5AD-BC60-F4F9-24AD5D1BB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0172" y="375346"/>
            <a:ext cx="1658674" cy="5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3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92508-61E5-A211-9DAA-533489E9CBD6}"/>
              </a:ext>
            </a:extLst>
          </p:cNvPr>
          <p:cNvSpPr/>
          <p:nvPr userDrawn="1"/>
        </p:nvSpPr>
        <p:spPr>
          <a:xfrm>
            <a:off x="-1" y="6503635"/>
            <a:ext cx="12192001" cy="365125"/>
          </a:xfrm>
          <a:prstGeom prst="rect">
            <a:avLst/>
          </a:prstGeom>
          <a:gradFill>
            <a:gsLst>
              <a:gs pos="0">
                <a:srgbClr val="E8002D"/>
              </a:gs>
              <a:gs pos="100000">
                <a:srgbClr val="B500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7CDDF0-2DAD-8A14-EBF6-4CEB5DE6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46" y="6522197"/>
            <a:ext cx="518142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Raleway" panose="020B0003030101060003" pitchFamily="34" charset="0"/>
                <a:cs typeface="Raleway" panose="020B0003030101060003" pitchFamily="34" charset="0"/>
              </a:defRPr>
            </a:lvl1pPr>
          </a:lstStyle>
          <a:p>
            <a:fld id="{0F6E5C2E-A83C-C143-B6F1-AB6546EE5C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782239-F488-7E72-5D5D-E1917DCDD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46" y="1508760"/>
            <a:ext cx="5429954" cy="4596076"/>
          </a:xfrm>
        </p:spPr>
        <p:txBody>
          <a:bodyPr/>
          <a:lstStyle>
            <a:lvl1pPr>
              <a:lnSpc>
                <a:spcPct val="150000"/>
              </a:lnSpc>
              <a:buClr>
                <a:srgbClr val="00506A"/>
              </a:buClr>
              <a:defRPr sz="2600" b="0" i="0">
                <a:latin typeface="Raleway Medium" panose="020B0003030101060003" pitchFamily="34" charset="0"/>
              </a:defRPr>
            </a:lvl1pPr>
            <a:lvl2pPr>
              <a:lnSpc>
                <a:spcPct val="150000"/>
              </a:lnSpc>
              <a:buClr>
                <a:srgbClr val="00506A"/>
              </a:buClr>
              <a:defRPr sz="180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lnSpc>
                <a:spcPct val="150000"/>
              </a:lnSpc>
              <a:buClr>
                <a:srgbClr val="00506A"/>
              </a:buClr>
              <a:defRPr sz="160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lnSpc>
                <a:spcPct val="150000"/>
              </a:lnSpc>
              <a:buClr>
                <a:srgbClr val="00506A"/>
              </a:buClr>
              <a:defRPr sz="140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lnSpc>
                <a:spcPct val="150000"/>
              </a:lnSpc>
              <a:buClr>
                <a:srgbClr val="00506A"/>
              </a:buClr>
              <a:defRPr sz="120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B6025799-3707-C532-ABFA-177775166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0172" y="375346"/>
            <a:ext cx="1658674" cy="5342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74644D5-D374-D4A6-5F76-E353ADDB7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476" y="203398"/>
            <a:ext cx="10972800" cy="843280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B50029"/>
                </a:solidFill>
                <a:latin typeface="Oswald Light" pitchFamily="2" charset="77"/>
                <a:ea typeface="Roboto Slab Medium" pitchFamily="2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0203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30451-3FFD-E005-1879-07C6802F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4A7C1-DCCE-61DD-9F13-0667989DF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2B56B-08C3-AC5A-70E6-BFD22D6EF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FE1E-DB07-9644-97BC-D4BB7C4F93C2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03427-E333-9D5F-76B9-BEBA4C13F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E7C95-003A-8898-27CB-253E04107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0934-D7E7-6749-BC7D-8737A734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8" r:id="rId2"/>
    <p:sldLayoutId id="2147483678" r:id="rId3"/>
    <p:sldLayoutId id="2147483717" r:id="rId4"/>
    <p:sldLayoutId id="2147483716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sec.co.uk/2025/03/red-teaming-with-servicenow/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990D-A3BE-48FD-D8FC-3D1759AA01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Attacking &amp; Defending ServiceNow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90B3C-443E-81E8-33E7-BD22905F34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 Hands-on Lab for Red &amp; Blue Teams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CCC343-F080-A44E-4072-C7E864F56A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4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E4247C5-B5B0-2900-695F-30C32F64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76" y="203398"/>
            <a:ext cx="10972800" cy="84328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Content Placeholder 8" descr="A black computer tower with many wires and blue lights&#10;&#10;AI-generated content may be incorrect.">
            <a:extLst>
              <a:ext uri="{FF2B5EF4-FFF2-40B4-BE49-F238E27FC236}">
                <a16:creationId xmlns:a16="http://schemas.microsoft.com/office/drawing/2014/main" id="{8F689529-B8FE-7DC4-ACB8-D3F9031EE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2850" r="-1" b="36782"/>
          <a:stretch>
            <a:fillRect/>
          </a:stretch>
        </p:blipFill>
        <p:spPr>
          <a:xfrm>
            <a:off x="666046" y="1508760"/>
            <a:ext cx="10972800" cy="4596076"/>
          </a:xfrm>
          <a:noFill/>
        </p:spPr>
      </p:pic>
    </p:spTree>
    <p:extLst>
      <p:ext uri="{BB962C8B-B14F-4D97-AF65-F5344CB8AC3E}">
        <p14:creationId xmlns:p14="http://schemas.microsoft.com/office/powerpoint/2010/main" val="376942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583C6-6A6B-D701-4E2F-CC3D0BCE1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36A5-595E-84DF-677F-9EA8CAFD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A07512D8-3F4C-8ADF-C75A-C18774E65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863" y="1508125"/>
            <a:ext cx="6256573" cy="4597400"/>
          </a:xfrm>
        </p:spPr>
      </p:pic>
    </p:spTree>
    <p:extLst>
      <p:ext uri="{BB962C8B-B14F-4D97-AF65-F5344CB8AC3E}">
        <p14:creationId xmlns:p14="http://schemas.microsoft.com/office/powerpoint/2010/main" val="330533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02FD2-B40B-314C-E922-9CB6A6400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7BE3108-2380-744E-7042-A561F86B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76" y="203398"/>
            <a:ext cx="10972800" cy="84328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B2EADE7-B27E-38DB-62A4-50D2D9E5F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384" b="3968"/>
          <a:stretch>
            <a:fillRect/>
          </a:stretch>
        </p:blipFill>
        <p:spPr>
          <a:xfrm>
            <a:off x="666046" y="1508760"/>
            <a:ext cx="10972800" cy="4596076"/>
          </a:xfrm>
          <a:noFill/>
        </p:spPr>
      </p:pic>
    </p:spTree>
    <p:extLst>
      <p:ext uri="{BB962C8B-B14F-4D97-AF65-F5344CB8AC3E}">
        <p14:creationId xmlns:p14="http://schemas.microsoft.com/office/powerpoint/2010/main" val="325698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1129A-2693-4531-D55B-0CD23759F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BCCE00B-D932-B72A-DC38-8063BAA9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76" y="203398"/>
            <a:ext cx="10972800" cy="84328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Content Placeholder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2F6F75-6B4E-40B5-BBD4-FEBBEE888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333" y="1160585"/>
            <a:ext cx="8840320" cy="4944940"/>
          </a:xfrm>
        </p:spPr>
      </p:pic>
    </p:spTree>
    <p:extLst>
      <p:ext uri="{BB962C8B-B14F-4D97-AF65-F5344CB8AC3E}">
        <p14:creationId xmlns:p14="http://schemas.microsoft.com/office/powerpoint/2010/main" val="411954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5E95-C7EF-BD2F-A67C-1DF803C0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EXAMPLE – ServiceNow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B0284-797D-CE24-D440-0E0B93D75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972"/>
            <a:ext cx="12192000" cy="42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6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5E95-C7EF-BD2F-A67C-1DF803C0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EXAMPLE – ServiceNow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91FCF-A6B1-F25C-CC0F-0EAA309F0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16" y="949396"/>
            <a:ext cx="9741599" cy="55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6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5E95-C7EF-BD2F-A67C-1DF803C0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EXAMPLE – ServiceNow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2599C-0E88-D597-FC8A-7D3A8281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69" y="943582"/>
            <a:ext cx="8637461" cy="54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5E95-C7EF-BD2F-A67C-1DF803C0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EXAMPLE – ServiceNow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6B1A57-3C2F-4EB2-3AC0-F3B0F777D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1. Create a PowerShell script that contained the PowerShell to be run. (POST /</a:t>
            </a:r>
            <a:r>
              <a:rPr lang="en-US" dirty="0" err="1"/>
              <a:t>api</a:t>
            </a:r>
            <a:r>
              <a:rPr lang="en-US" dirty="0"/>
              <a:t>/now/table/</a:t>
            </a:r>
            <a:r>
              <a:rPr lang="en-US" dirty="0" err="1"/>
              <a:t>ecc_agent_script_file</a:t>
            </a:r>
            <a:r>
              <a:rPr lang="en-US" dirty="0"/>
              <a:t>)</a:t>
            </a:r>
          </a:p>
          <a:p>
            <a:r>
              <a:rPr lang="en-US" dirty="0"/>
              <a:t>2. Create an ECC Queue task with ‘topic’ set to ‘</a:t>
            </a:r>
            <a:r>
              <a:rPr lang="en-US" dirty="0" err="1"/>
              <a:t>Powershell</a:t>
            </a:r>
            <a:r>
              <a:rPr lang="en-US" dirty="0"/>
              <a:t>’, ‘agent’ set to the name of the MID Server, ‘Source’ set to ‘127.0.0.1’, and ‘payload’ referencing the previously created script file. (POST /</a:t>
            </a:r>
            <a:r>
              <a:rPr lang="en-US" dirty="0" err="1"/>
              <a:t>api</a:t>
            </a:r>
            <a:r>
              <a:rPr lang="en-US" dirty="0"/>
              <a:t>/now/table/</a:t>
            </a:r>
            <a:r>
              <a:rPr lang="en-US" dirty="0" err="1"/>
              <a:t>ecc_queue</a:t>
            </a:r>
            <a:r>
              <a:rPr lang="en-US" dirty="0"/>
              <a:t>)</a:t>
            </a:r>
          </a:p>
          <a:p>
            <a:r>
              <a:rPr lang="en-US" dirty="0"/>
              <a:t>3. Retrieve the results in the corresponding ECC input queue task. (GET /</a:t>
            </a:r>
            <a:r>
              <a:rPr lang="en-US" dirty="0" err="1"/>
              <a:t>api</a:t>
            </a:r>
            <a:r>
              <a:rPr lang="en-US" dirty="0"/>
              <a:t>/now/table/</a:t>
            </a:r>
            <a:r>
              <a:rPr lang="en-US" dirty="0" err="1"/>
              <a:t>ecc_queue</a:t>
            </a:r>
            <a:r>
              <a:rPr lang="en-US" dirty="0"/>
              <a:t>)</a:t>
            </a:r>
          </a:p>
          <a:p>
            <a:r>
              <a:rPr lang="en-US" dirty="0"/>
              <a:t>4. Delete the 2 ECC Queue tasks. (DELETE /</a:t>
            </a:r>
            <a:r>
              <a:rPr lang="en-US" dirty="0" err="1"/>
              <a:t>api</a:t>
            </a:r>
            <a:r>
              <a:rPr lang="en-US" dirty="0"/>
              <a:t>/now/table/</a:t>
            </a:r>
            <a:r>
              <a:rPr lang="en-US" dirty="0" err="1"/>
              <a:t>ecc_queue</a:t>
            </a:r>
            <a:r>
              <a:rPr lang="en-US" dirty="0"/>
              <a:t>/&lt;ID&gt;)</a:t>
            </a:r>
          </a:p>
          <a:p>
            <a:r>
              <a:rPr lang="en-US" dirty="0"/>
              <a:t>5. Delete the PowerShell script. (DELETE /</a:t>
            </a:r>
            <a:r>
              <a:rPr lang="en-US" dirty="0" err="1"/>
              <a:t>api</a:t>
            </a:r>
            <a:r>
              <a:rPr lang="en-US" dirty="0"/>
              <a:t>/now/table/</a:t>
            </a:r>
            <a:r>
              <a:rPr lang="en-US" dirty="0" err="1"/>
              <a:t>ecc_agent_script_file</a:t>
            </a:r>
            <a:r>
              <a:rPr lang="en-US" dirty="0"/>
              <a:t>/&lt;ID&gt;)</a:t>
            </a:r>
          </a:p>
        </p:txBody>
      </p:sp>
    </p:spTree>
    <p:extLst>
      <p:ext uri="{BB962C8B-B14F-4D97-AF65-F5344CB8AC3E}">
        <p14:creationId xmlns:p14="http://schemas.microsoft.com/office/powerpoint/2010/main" val="273472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A9B0C-5E83-E7B9-F8AD-C7CCB351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A66F5-6143-CD17-A803-1F2049E9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CA200-F7C2-03B9-7106-1F96728E7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96" y="0"/>
            <a:ext cx="11497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9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6B88-045D-53E2-DC78-640F40B2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2E0E-E386-E669-178B-E06858A3F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7AB10-4B21-0D6D-AB5F-180547FCA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556" y="0"/>
            <a:ext cx="9570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2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591-505A-282E-A227-931BB8D6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whoamwe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9A4DD-09D5-1FD9-C0C1-6BC00C08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06" y="2571750"/>
            <a:ext cx="4408874" cy="31661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dirty="0"/>
              <a:t>US Army Veteran - Signal Corps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dirty="0"/>
              <a:t>Founder and Principal Hacker at Rotas Security – rotassecurity.com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dirty="0"/>
              <a:t>Former Practice Director for Large Consultancy’s Attack &amp; Pen team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dirty="0"/>
              <a:t>Also spent time as a senior operator for a fortune 500’s Red Team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C4A913-2099-5D0C-BF0B-AB509B56CD92}"/>
              </a:ext>
            </a:extLst>
          </p:cNvPr>
          <p:cNvSpPr txBox="1">
            <a:spLocks/>
          </p:cNvSpPr>
          <p:nvPr/>
        </p:nvSpPr>
        <p:spPr>
          <a:xfrm>
            <a:off x="6823006" y="2468879"/>
            <a:ext cx="4408874" cy="3166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1800" dirty="0"/>
              <a:t>Career IT who jumped to security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1800" dirty="0"/>
              <a:t>Spent most of his time as a senior operator for various financial firms Red Team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1800" dirty="0"/>
              <a:t>Gets a kick out of building massive labs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1800" dirty="0"/>
              <a:t>Unapologetic Taylor Swift Fan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DA2680-B2BC-1C78-42BE-FC591D73576A}"/>
              </a:ext>
            </a:extLst>
          </p:cNvPr>
          <p:cNvSpPr txBox="1">
            <a:spLocks/>
          </p:cNvSpPr>
          <p:nvPr/>
        </p:nvSpPr>
        <p:spPr>
          <a:xfrm>
            <a:off x="1538536" y="2017395"/>
            <a:ext cx="1696154" cy="440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US" dirty="0" err="1"/>
              <a:t>popovich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FA3BE8-D149-DD04-E118-E12FAE5AC014}"/>
              </a:ext>
            </a:extLst>
          </p:cNvPr>
          <p:cNvSpPr txBox="1">
            <a:spLocks/>
          </p:cNvSpPr>
          <p:nvPr/>
        </p:nvSpPr>
        <p:spPr>
          <a:xfrm>
            <a:off x="8109235" y="2017394"/>
            <a:ext cx="1696154" cy="440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506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US" dirty="0"/>
              <a:t>bailey</a:t>
            </a:r>
          </a:p>
        </p:txBody>
      </p:sp>
    </p:spTree>
    <p:extLst>
      <p:ext uri="{BB962C8B-B14F-4D97-AF65-F5344CB8AC3E}">
        <p14:creationId xmlns:p14="http://schemas.microsoft.com/office/powerpoint/2010/main" val="193074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4318B8E-6761-9D92-B0F2-E7861E72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76" y="203398"/>
            <a:ext cx="10972800" cy="84328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38C85-0900-3932-6BA2-49353D731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24" y="816864"/>
            <a:ext cx="10995765" cy="5690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451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F31F-C2DA-AF67-D0AB-9C5F3FCA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97EC76-915D-A86A-E8D9-DC4F5911A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120" y="1046678"/>
            <a:ext cx="9583511" cy="5545059"/>
          </a:xfrm>
        </p:spPr>
      </p:pic>
    </p:spTree>
    <p:extLst>
      <p:ext uri="{BB962C8B-B14F-4D97-AF65-F5344CB8AC3E}">
        <p14:creationId xmlns:p14="http://schemas.microsoft.com/office/powerpoint/2010/main" val="3852231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17A00-378C-9C56-AEE0-E1BFB90A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9DB46F-8BFE-C707-EC4B-E6781D2D7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B9EE8-022B-A867-00B2-70166BA9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57" y="1021400"/>
            <a:ext cx="7921099" cy="58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0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FF870-F285-6D70-8E35-C9DCD54C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97CD5-F8C8-5B7B-22EF-89EDFCE15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22BA0-B4DA-64EC-E18D-9A97211FC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66" y="970478"/>
            <a:ext cx="10238468" cy="60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92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7089-D3B4-91AA-3845-E73E51F3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203E-3D17-0AA3-B024-D1FF98D76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5228D-8BF4-76DB-1D50-4CB3036F7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312" y="825838"/>
            <a:ext cx="7458486" cy="60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80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124E-D74D-445C-CD74-118AB7DB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53C555-C56F-BBBD-3858-883F7E2F8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646755"/>
              </p:ext>
            </p:extLst>
          </p:nvPr>
        </p:nvGraphicFramePr>
        <p:xfrm>
          <a:off x="838200" y="1737360"/>
          <a:ext cx="10515600" cy="33832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32203937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03583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Endpoint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Description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934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2400" dirty="0"/>
                        <a:t>/sys_db_object_list.do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Lists all tables (enumerate what data exists)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81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/sys_dictionary_list.do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Lists all fields in all tables (discover sensitive fields)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170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2400" dirty="0"/>
                        <a:t>/table.do?SCHEMA=true&amp;name=...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Schema browser for any 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603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/&lt;table_name&gt;_list.do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Direct browse to records in table (e.g., /incident_list.do, /sys_user_list.do)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98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69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8794-E73A-601B-EE78-3C206A48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76" y="237688"/>
            <a:ext cx="10972800" cy="84328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36C1B2-92D3-C23A-A665-7C9C53801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058904"/>
              </p:ext>
            </p:extLst>
          </p:nvPr>
        </p:nvGraphicFramePr>
        <p:xfrm>
          <a:off x="677228" y="1257935"/>
          <a:ext cx="10515600" cy="48768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22467155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14952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Table Name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What it might contain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608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sys_user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Usernames, roles, email addresses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669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sys_user_role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Role mappings (who is admin?)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230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sys_properties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System config, passwords, URLs, debug toggles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571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err="1"/>
                        <a:t>ecc_queue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MID server task queue (can leak IPs, creds, scripts)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774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sys_script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Business rules, might contain hardcoded logic or keys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40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sys_email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Email logs; exfil or alert suppression insight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777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sys_attachment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Attached files; might include creds, exports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38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cmdb_ci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Core CMDB; see asset inventory for lateral ideas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156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sc_req_item / sc_request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Service Catalog history (can reveal access requests, PII)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201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576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97F3-6BB2-DAF3-2C0E-C879978E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3CF1A-42F5-60D1-EC3A-BF028F5E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https://&lt;your-instance&gt;.service-now.com/textsearch.do?sysparm_search=&lt;your+search+term&gt;</a:t>
            </a:r>
          </a:p>
          <a:p>
            <a:r>
              <a:rPr lang="en-US" dirty="0"/>
              <a:t>https://&lt;your-instance&gt;.service-now.com /</a:t>
            </a:r>
            <a:r>
              <a:rPr lang="en-US" dirty="0" err="1"/>
              <a:t>global_search.do?sysparm_search</a:t>
            </a:r>
            <a:r>
              <a:rPr lang="en-US" dirty="0"/>
              <a:t>=</a:t>
            </a:r>
            <a:r>
              <a:rPr lang="en-US" dirty="0" err="1"/>
              <a:t>incident+printer</a:t>
            </a:r>
            <a:endParaRPr lang="en-US" dirty="0"/>
          </a:p>
          <a:p>
            <a:r>
              <a:rPr lang="en-US" dirty="0"/>
              <a:t>https://dev307697.service-now.com/$sn_global_search_results.do?sysparm_search=</a:t>
            </a:r>
            <a:r>
              <a:rPr lang="en-US" dirty="0">
                <a:solidFill>
                  <a:srgbClr val="FF0000"/>
                </a:solidFill>
              </a:rPr>
              <a:t>c3Zj*</a:t>
            </a:r>
          </a:p>
        </p:txBody>
      </p:sp>
    </p:spTree>
    <p:extLst>
      <p:ext uri="{BB962C8B-B14F-4D97-AF65-F5344CB8AC3E}">
        <p14:creationId xmlns:p14="http://schemas.microsoft.com/office/powerpoint/2010/main" val="2726405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C2DE-A2FB-3E3C-801A-FA49E089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67E8A-4C36-3E01-782A-AD824EC07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56C7A-BDA2-9433-5872-8B8563776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0" y="0"/>
            <a:ext cx="12060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06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BA05-80E5-AAEF-3976-92E92510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2E43B-DCD0-AC8B-C944-15B9F3DD4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E93DE-342B-E7D9-BF36-F7F536573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773238"/>
            <a:ext cx="8938804" cy="60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1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707E-001D-82F3-92F7-D0908B75C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REFERENCED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D3586-D291-CB1B-EDBE-C0EE40828E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Stand on the Shoulders of Giants</a:t>
            </a:r>
          </a:p>
        </p:txBody>
      </p:sp>
    </p:spTree>
    <p:extLst>
      <p:ext uri="{BB962C8B-B14F-4D97-AF65-F5344CB8AC3E}">
        <p14:creationId xmlns:p14="http://schemas.microsoft.com/office/powerpoint/2010/main" val="3576589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F4365-257F-6C83-A47E-D4E299C3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midserver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C141E-9EA4-E637-EA6E-F28DF22DC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https://www.servicenow.com/docs/bundle/washingtondc-servicenow-platform/page/product/mid-server/task/use-mid-server-guidedsetup.html</a:t>
            </a:r>
          </a:p>
        </p:txBody>
      </p:sp>
    </p:spTree>
    <p:extLst>
      <p:ext uri="{BB962C8B-B14F-4D97-AF65-F5344CB8AC3E}">
        <p14:creationId xmlns:p14="http://schemas.microsoft.com/office/powerpoint/2010/main" val="3428229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BC2F-A1C6-53FE-15A4-07117AAB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0E14B-A208-CCFB-898B-460288FDB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AC57A-5332-459D-EF6B-69B75F093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31" y="696902"/>
            <a:ext cx="9045505" cy="61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30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B8D15-D81A-EA34-F164-6BDF3C5EE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45AF-1CF4-4355-D286-BF4CB895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B236-738F-B1AE-585C-29141496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D81D3-5BB8-A28E-6391-9382957A7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727" y="1024042"/>
            <a:ext cx="9369077" cy="55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91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5C9C-6E59-C8D2-8692-1991048C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E00E9-3909-9712-9297-9A7781D4A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51F88-90CE-F58C-8F15-5D28F41C0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0634"/>
            <a:ext cx="9591173" cy="61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8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E1DBB-BC07-864D-F8EA-C9842134F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CC99-37E3-6ADC-9771-30B7929A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midserver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D230DB-30C5-0B1A-3E32-01F5F238E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82CD80-A661-2C9E-2B42-D1A443D3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60" y="0"/>
            <a:ext cx="11101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25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4359E48-B75F-A390-90B7-9E176367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76" y="203398"/>
            <a:ext cx="10972800" cy="84328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4C2B0E9-A21D-0B89-B3F0-9B74C3FCA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72" y="700674"/>
            <a:ext cx="8468970" cy="5674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594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CB9C-7BD9-D269-2EAF-37AF0901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3398"/>
            <a:ext cx="10972800" cy="84328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56C4-BC7A-EEFB-97E4-613983301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42292-8C1D-2D4B-4693-D46B3F5CB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82"/>
            <a:ext cx="12192000" cy="66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7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EF86-DDFF-0878-D6D5-BC891CB3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84847-8154-8B2C-0372-5C9BBD428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CD4EB9-3D79-B938-EA28-03D2A9CA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886"/>
            <a:ext cx="12192000" cy="622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98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B898-7CF6-3776-642D-72BDE6A4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C8661-31C9-82BE-2E8E-1A37E14A4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C1CBF-1545-1F42-3D02-07F527F8F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4" y="1383030"/>
            <a:ext cx="11657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20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D374-ECE5-4DC1-CAC0-CAE95D9E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F23AF-970F-9853-7848-4590CCD33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D4FDA-4767-57EA-65EF-BBF91361C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4" y="0"/>
            <a:ext cx="11815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591-505A-282E-A227-931BB8D6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9A4DD-09D5-1FD9-C0C1-6BC00C085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MDSec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https://www.mdsec.co.uk/2025/03/red-teaming-with-servicenow/</a:t>
            </a:r>
            <a:endParaRPr lang="en-US" dirty="0"/>
          </a:p>
          <a:p>
            <a:r>
              <a:rPr lang="en-US" dirty="0"/>
              <a:t>The Streets</a:t>
            </a:r>
          </a:p>
          <a:p>
            <a:pPr lvl="1"/>
            <a:r>
              <a:rPr lang="en-US" dirty="0"/>
              <a:t>Did this live for first time in 2021, (felt cool).</a:t>
            </a:r>
          </a:p>
        </p:txBody>
      </p:sp>
    </p:spTree>
    <p:extLst>
      <p:ext uri="{BB962C8B-B14F-4D97-AF65-F5344CB8AC3E}">
        <p14:creationId xmlns:p14="http://schemas.microsoft.com/office/powerpoint/2010/main" val="2834530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7083-DC17-95B1-6CFC-FFC3A83D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B4092-9D09-C39D-2BCE-67E21AAD1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89713-9B40-2D5A-393F-6355702A9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729"/>
            <a:ext cx="12192000" cy="45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40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35A9-BB5A-D352-C139-1A18C93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89653-0809-89AF-06A5-CEBEFF7C8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77C53-C51E-142C-6EB8-F9C5BDCE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1562100"/>
            <a:ext cx="4705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32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2235D-2110-60F9-2652-D70E0EBC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8D43D-515C-F525-D6EE-6366C591C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721D2-BE25-1099-DE20-478851DD9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2" y="1595437"/>
            <a:ext cx="46767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854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1FE6-F912-BA8D-819D-B3F61FF3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A8F56-566F-9EBF-F0C7-E3C92E0B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36A7C-171F-082E-3170-90B95ABBA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" y="0"/>
            <a:ext cx="7286625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60D934-1BC0-AE6E-8242-D3FD2AD81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907" y="1777973"/>
            <a:ext cx="57245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86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D120-EB2F-4C8E-24C0-3245DF86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584D4-FA10-8716-B1D3-C0B4871D2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55FAD-B907-DB04-986F-6488DA943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8" y="122873"/>
            <a:ext cx="3946060" cy="3477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A96F1-3919-A297-A01F-6B6C5326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54" y="2743331"/>
            <a:ext cx="12192000" cy="42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57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9935-4B3F-CD13-E18E-E25888DF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0BF7-B1A7-E5D6-1AA2-FEEBCA127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ED73F-FEF0-DEC0-C61B-3294391A3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"/>
            <a:ext cx="12192000" cy="68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02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44F8-8F95-5836-AEF9-ADC841DD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85770-2106-1FD4-3BC3-8BCFA5C92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D4347-E556-9615-57C1-BBBFE0E4E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997" y="1216914"/>
            <a:ext cx="865625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0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DC99-3145-239A-2E47-FD87AEB4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F3856-C251-1F82-40EF-338F46AC8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9A0B4-B6D1-582C-DFB6-A81A3D9E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11" y="0"/>
            <a:ext cx="11493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69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D5B1-0DBB-24AB-58A3-2ADEC9F5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7F05C-6B96-5228-C945-8D7BDBA56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13CF4-F7BE-5A3C-638F-1A265B2EC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958" y="1508760"/>
            <a:ext cx="6299835" cy="422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22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EA4A-37FE-0774-6294-4E2B58D0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9E129-1FFE-5E33-963F-435067EE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https://www.servicenow.com/docs/bundle/washingtondc-servicenow-platform/page/product/mid-server/concept/ecc-queue-mid-server.html</a:t>
            </a:r>
          </a:p>
        </p:txBody>
      </p:sp>
    </p:spTree>
    <p:extLst>
      <p:ext uri="{BB962C8B-B14F-4D97-AF65-F5344CB8AC3E}">
        <p14:creationId xmlns:p14="http://schemas.microsoft.com/office/powerpoint/2010/main" val="345825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BA05-80E5-AAEF-3976-92E92510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black text on a yellow background&#10;&#10;AI-generated content may be incorrect.">
            <a:extLst>
              <a:ext uri="{FF2B5EF4-FFF2-40B4-BE49-F238E27FC236}">
                <a16:creationId xmlns:a16="http://schemas.microsoft.com/office/drawing/2014/main" id="{BAFAFE53-1FF5-C1B2-9B3E-8D35030D1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37" y="1735137"/>
            <a:ext cx="9115425" cy="4143375"/>
          </a:xfrm>
        </p:spPr>
      </p:pic>
    </p:spTree>
    <p:extLst>
      <p:ext uri="{BB962C8B-B14F-4D97-AF65-F5344CB8AC3E}">
        <p14:creationId xmlns:p14="http://schemas.microsoft.com/office/powerpoint/2010/main" val="2520096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0872-3D77-8781-A9DC-B6E8AA54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3B5DD-5483-A8FB-6DA1-16408FF43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0D1F6-55F1-FEDA-0A47-A542B3D2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72"/>
            <a:ext cx="12192000" cy="60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5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8AFB1-1089-9412-56AE-B361F727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BF652-1903-0455-A2A6-B11521A64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62D3D-4A76-64A5-E788-5C59BB1F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989"/>
            <a:ext cx="12192000" cy="64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2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35DE-6636-302C-FF4A-A9697144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C0EE4-63AB-233C-B5AE-453ED5A1F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C1407-20C0-EEBA-8551-34D4BDCF0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" y="0"/>
            <a:ext cx="12192000" cy="56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818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D43F-5EB4-6DCA-C1EE-4FE3D570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7367B-CE9D-8A40-D79B-F369EB4F7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643EE-0C44-8377-CDA3-E2FE50322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218"/>
            <a:ext cx="12192000" cy="54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236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34B962C-1BD2-F77C-224B-BC3CC3FC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76" y="203398"/>
            <a:ext cx="10972800" cy="84328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87FBE-96F5-8215-F810-0C134F18C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6" y="1982570"/>
            <a:ext cx="10972800" cy="3648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1212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C90A-D06A-1670-1053-887999A6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EBE2-143F-71F9-BA64-0B283AF13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4079A-7D52-EB1F-5802-3644EFB4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"/>
            <a:ext cx="121920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265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E42621-98CB-402D-690A-610B3D98A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76" y="493908"/>
            <a:ext cx="7020652" cy="1806936"/>
          </a:xfrm>
        </p:spPr>
        <p:txBody>
          <a:bodyPr>
            <a:normAutofit/>
          </a:bodyPr>
          <a:lstStyle/>
          <a:p>
            <a:r>
              <a:rPr lang="en-US" dirty="0"/>
              <a:t>QUESTIONS AND WRAP-UP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20E36-7BB9-4A7A-7B99-45DD0DFA908D}"/>
              </a:ext>
            </a:extLst>
          </p:cNvPr>
          <p:cNvSpPr txBox="1"/>
          <p:nvPr/>
        </p:nvSpPr>
        <p:spPr>
          <a:xfrm>
            <a:off x="4065163" y="2422567"/>
            <a:ext cx="4251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Email: npopovich@rotassec.com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Web: https://rotassecurity.com</a:t>
            </a:r>
          </a:p>
          <a:p>
            <a:r>
              <a:rPr lang="en-US" sz="2400" dirty="0">
                <a:solidFill>
                  <a:schemeClr val="bg1"/>
                </a:solidFill>
              </a:rPr>
              <a:t>Twitter: @</a:t>
            </a:r>
            <a:r>
              <a:rPr lang="en-US" sz="2400">
                <a:solidFill>
                  <a:schemeClr val="bg1"/>
                </a:solidFill>
              </a:rPr>
              <a:t>pipefish_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D6827-54CA-BCE3-20DA-FEBF3E4C4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5E81-EBFE-E8A0-5ACF-B90D0F74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5022614-3D1B-7E6D-5088-7CB4CC640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941" y="1508125"/>
            <a:ext cx="9272418" cy="4597400"/>
          </a:xfrm>
        </p:spPr>
      </p:pic>
    </p:spTree>
    <p:extLst>
      <p:ext uri="{BB962C8B-B14F-4D97-AF65-F5344CB8AC3E}">
        <p14:creationId xmlns:p14="http://schemas.microsoft.com/office/powerpoint/2010/main" val="82916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D9225-42CB-A7C0-E5EE-EAF543C21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F4331-D17F-1326-CEF9-2097A2BC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0F3AB1A-889F-CDBD-09CD-B0398EB8E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047" y="1508125"/>
            <a:ext cx="4220205" cy="4597400"/>
          </a:xfrm>
        </p:spPr>
      </p:pic>
    </p:spTree>
    <p:extLst>
      <p:ext uri="{BB962C8B-B14F-4D97-AF65-F5344CB8AC3E}">
        <p14:creationId xmlns:p14="http://schemas.microsoft.com/office/powerpoint/2010/main" val="419011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59588-1438-CEDC-29BE-0E3D0C6F0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A11C-1926-AC2D-437C-6FCE22A5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A1EC29E-9BB2-2713-FAAE-96660F4F7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418" y="1046678"/>
            <a:ext cx="6605076" cy="5421191"/>
          </a:xfrm>
        </p:spPr>
      </p:pic>
    </p:spTree>
    <p:extLst>
      <p:ext uri="{BB962C8B-B14F-4D97-AF65-F5344CB8AC3E}">
        <p14:creationId xmlns:p14="http://schemas.microsoft.com/office/powerpoint/2010/main" val="181908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A4CD2-3456-4892-B1DE-C8BD65CDC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95F2-C557-FBA3-E3B7-362530B6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542007E-90BB-E2B2-BBFB-AD04212FB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50" y="1851565"/>
            <a:ext cx="10972800" cy="3910519"/>
          </a:xfrm>
        </p:spPr>
      </p:pic>
    </p:spTree>
    <p:extLst>
      <p:ext uri="{BB962C8B-B14F-4D97-AF65-F5344CB8AC3E}">
        <p14:creationId xmlns:p14="http://schemas.microsoft.com/office/powerpoint/2010/main" val="3715704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16855</TotalTime>
  <Words>668</Words>
  <Application>Microsoft Office PowerPoint</Application>
  <PresentationFormat>Widescreen</PresentationFormat>
  <Paragraphs>72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Calibri</vt:lpstr>
      <vt:lpstr>Calibri Light</vt:lpstr>
      <vt:lpstr>Noto Serif</vt:lpstr>
      <vt:lpstr>Oswald</vt:lpstr>
      <vt:lpstr>Oswald Light</vt:lpstr>
      <vt:lpstr>Raleway</vt:lpstr>
      <vt:lpstr>Raleway Medium</vt:lpstr>
      <vt:lpstr>Custom Design</vt:lpstr>
      <vt:lpstr>Attacking &amp; Defending ServiceNow</vt:lpstr>
      <vt:lpstr>whoamwe</vt:lpstr>
      <vt:lpstr>REFERENCED WORK</vt:lpstr>
      <vt:lpstr>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 EXAMPLE – ServiceNow</vt:lpstr>
      <vt:lpstr>PRACTICAL EXAMPLE – ServiceNow</vt:lpstr>
      <vt:lpstr>PRACTICAL EXAMPLE – ServiceNow</vt:lpstr>
      <vt:lpstr>PRACTICAL EXAMPLE – ServiceNow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midserver</vt:lpstr>
      <vt:lpstr>Add experience</vt:lpstr>
      <vt:lpstr>Add experience</vt:lpstr>
      <vt:lpstr>PowerPoint Presentation</vt:lpstr>
      <vt:lpstr>midserver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Asimos</dc:creator>
  <cp:lastModifiedBy>Nicholas Popovich</cp:lastModifiedBy>
  <cp:revision>117</cp:revision>
  <dcterms:created xsi:type="dcterms:W3CDTF">2022-10-02T23:08:41Z</dcterms:created>
  <dcterms:modified xsi:type="dcterms:W3CDTF">2025-06-03T21:01:02Z</dcterms:modified>
</cp:coreProperties>
</file>