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2" r:id="rId3"/>
    <p:sldId id="268" r:id="rId4"/>
    <p:sldId id="313" r:id="rId5"/>
    <p:sldId id="274" r:id="rId6"/>
    <p:sldId id="257" r:id="rId7"/>
    <p:sldId id="276" r:id="rId8"/>
    <p:sldId id="277" r:id="rId9"/>
    <p:sldId id="278" r:id="rId10"/>
    <p:sldId id="279" r:id="rId11"/>
    <p:sldId id="315" r:id="rId12"/>
    <p:sldId id="285" r:id="rId13"/>
    <p:sldId id="287" r:id="rId14"/>
    <p:sldId id="286" r:id="rId15"/>
    <p:sldId id="288" r:id="rId16"/>
    <p:sldId id="290" r:id="rId17"/>
    <p:sldId id="289" r:id="rId18"/>
    <p:sldId id="291" r:id="rId19"/>
    <p:sldId id="292" r:id="rId20"/>
    <p:sldId id="293" r:id="rId21"/>
    <p:sldId id="294" r:id="rId22"/>
    <p:sldId id="295" r:id="rId23"/>
    <p:sldId id="296" r:id="rId24"/>
    <p:sldId id="312" r:id="rId25"/>
    <p:sldId id="298" r:id="rId26"/>
    <p:sldId id="300" r:id="rId27"/>
    <p:sldId id="302" r:id="rId28"/>
    <p:sldId id="303" r:id="rId29"/>
    <p:sldId id="305" r:id="rId30"/>
    <p:sldId id="314" r:id="rId31"/>
    <p:sldId id="283" r:id="rId32"/>
    <p:sldId id="299" r:id="rId33"/>
    <p:sldId id="304" r:id="rId34"/>
    <p:sldId id="306" r:id="rId35"/>
    <p:sldId id="307" r:id="rId36"/>
    <p:sldId id="310" r:id="rId37"/>
    <p:sldId id="308" r:id="rId38"/>
    <p:sldId id="309" r:id="rId39"/>
    <p:sldId id="311" r:id="rId40"/>
    <p:sldId id="271" r:id="rId41"/>
    <p:sldId id="270" r:id="rId42"/>
    <p:sldId id="269" r:id="rId43"/>
  </p:sldIdLst>
  <p:sldSz cx="12192000" cy="6858000"/>
  <p:notesSz cx="6858000" cy="9144000"/>
  <p:embeddedFontLst>
    <p:embeddedFont>
      <p:font typeface="STIXGeneral-Regular" pitchFamily="2" charset="2"/>
      <p:regular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BEE8"/>
    <a:srgbClr val="74B8E6"/>
    <a:srgbClr val="D1D1D1"/>
    <a:srgbClr val="4F4F4F"/>
    <a:srgbClr val="898989"/>
    <a:srgbClr val="1C1C1C"/>
    <a:srgbClr val="F0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8" autoAdjust="0"/>
    <p:restoredTop sz="87861"/>
  </p:normalViewPr>
  <p:slideViewPr>
    <p:cSldViewPr snapToGrid="0">
      <p:cViewPr varScale="1">
        <p:scale>
          <a:sx n="123" d="100"/>
          <a:sy n="123" d="100"/>
        </p:scale>
        <p:origin x="15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414A9-EC7A-4D7A-9E56-6B4E990DA9D6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BB75-55E8-42B8-995D-E6EDD0C63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74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B2932-0DD9-4420-B191-7DFBCA0BF1DD}" type="datetimeFigureOut">
              <a:rPr lang="en-US" smtClean="0"/>
              <a:t>6/4/25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B4B2-F65F-4C03-A648-7A63B4274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46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2"/>
          <p:cNvSpPr>
            <a:spLocks noGrp="1"/>
          </p:cNvSpPr>
          <p:nvPr userDrawn="1">
            <p:ph type="body" idx="10" hasCustomPrompt="1"/>
          </p:nvPr>
        </p:nvSpPr>
        <p:spPr>
          <a:xfrm>
            <a:off x="-19049" y="3567608"/>
            <a:ext cx="4933787" cy="397032"/>
          </a:xfrm>
          <a:prstGeom prst="rect">
            <a:avLst/>
          </a:prstGeom>
          <a:noFill/>
        </p:spPr>
        <p:txBody>
          <a:bodyPr wrap="none" rIns="274320" anchor="ctr" anchorCtr="0">
            <a:spAutoFit/>
          </a:bodyPr>
          <a:lstStyle>
            <a:lvl1pPr marL="182880" indent="0" algn="l">
              <a:buNone/>
              <a:defRPr sz="2200">
                <a:ln>
                  <a:noFill/>
                </a:ln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itle 1"/>
          <p:cNvSpPr>
            <a:spLocks noGrp="1"/>
          </p:cNvSpPr>
          <p:nvPr userDrawn="1">
            <p:ph type="title"/>
          </p:nvPr>
        </p:nvSpPr>
        <p:spPr>
          <a:xfrm>
            <a:off x="-19049" y="2759121"/>
            <a:ext cx="7330853" cy="683264"/>
          </a:xfrm>
          <a:prstGeom prst="rect">
            <a:avLst/>
          </a:prstGeom>
          <a:solidFill>
            <a:schemeClr val="accent1"/>
          </a:solidFill>
        </p:spPr>
        <p:txBody>
          <a:bodyPr wrap="none" tIns="91440" rIns="274320" bIns="91440" anchor="b">
            <a:spAutoFit/>
          </a:bodyPr>
          <a:lstStyle>
            <a:lvl1pPr marL="18288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" y="463545"/>
            <a:ext cx="5541276" cy="85335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205870" y="146589"/>
            <a:ext cx="4864426" cy="6620351"/>
            <a:chOff x="7162353" y="70545"/>
            <a:chExt cx="4937760" cy="6696396"/>
          </a:xfrm>
        </p:grpSpPr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8670677" y="70546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9173452" y="70545"/>
              <a:ext cx="412787" cy="41386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>
            <a:xfrm>
              <a:off x="9676227" y="74553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10179001" y="76075"/>
              <a:ext cx="412787" cy="41386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>
              <a:spLocks noChangeAspect="1"/>
            </p:cNvSpPr>
            <p:nvPr/>
          </p:nvSpPr>
          <p:spPr>
            <a:xfrm>
              <a:off x="11687326" y="569903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11184551" y="76075"/>
              <a:ext cx="412787" cy="41386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11687326" y="78065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 hidden="1"/>
            <p:cNvSpPr>
              <a:spLocks noChangeAspect="1"/>
            </p:cNvSpPr>
            <p:nvPr/>
          </p:nvSpPr>
          <p:spPr>
            <a:xfrm>
              <a:off x="9676227" y="6347553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 hidden="1"/>
            <p:cNvSpPr>
              <a:spLocks noChangeAspect="1"/>
            </p:cNvSpPr>
            <p:nvPr/>
          </p:nvSpPr>
          <p:spPr>
            <a:xfrm>
              <a:off x="10179001" y="6347552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 hidden="1"/>
            <p:cNvSpPr>
              <a:spLocks noChangeAspect="1"/>
            </p:cNvSpPr>
            <p:nvPr/>
          </p:nvSpPr>
          <p:spPr>
            <a:xfrm>
              <a:off x="10681776" y="6347552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 hidden="1"/>
            <p:cNvSpPr>
              <a:spLocks noChangeAspect="1"/>
            </p:cNvSpPr>
            <p:nvPr/>
          </p:nvSpPr>
          <p:spPr>
            <a:xfrm>
              <a:off x="11184551" y="6351560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 hidden="1"/>
            <p:cNvSpPr>
              <a:spLocks noChangeAspect="1"/>
            </p:cNvSpPr>
            <p:nvPr/>
          </p:nvSpPr>
          <p:spPr>
            <a:xfrm>
              <a:off x="11687326" y="6353080"/>
              <a:ext cx="412787" cy="41386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>
              <a:spLocks noChangeAspect="1"/>
            </p:cNvSpPr>
            <p:nvPr/>
          </p:nvSpPr>
          <p:spPr>
            <a:xfrm>
              <a:off x="11184551" y="5859252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>
              <a:spLocks noChangeAspect="1"/>
            </p:cNvSpPr>
            <p:nvPr/>
          </p:nvSpPr>
          <p:spPr>
            <a:xfrm>
              <a:off x="11687326" y="5861242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 hidden="1"/>
            <p:cNvSpPr>
              <a:spLocks noChangeAspect="1"/>
            </p:cNvSpPr>
            <p:nvPr/>
          </p:nvSpPr>
          <p:spPr>
            <a:xfrm>
              <a:off x="9173452" y="6347551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 hidden="1"/>
            <p:cNvSpPr>
              <a:spLocks noChangeAspect="1"/>
            </p:cNvSpPr>
            <p:nvPr/>
          </p:nvSpPr>
          <p:spPr>
            <a:xfrm>
              <a:off x="7162353" y="6347551"/>
              <a:ext cx="412787" cy="4138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 hidden="1"/>
            <p:cNvSpPr>
              <a:spLocks noChangeAspect="1"/>
            </p:cNvSpPr>
            <p:nvPr/>
          </p:nvSpPr>
          <p:spPr>
            <a:xfrm>
              <a:off x="7665128" y="6347550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 hidden="1"/>
            <p:cNvSpPr>
              <a:spLocks noChangeAspect="1"/>
            </p:cNvSpPr>
            <p:nvPr/>
          </p:nvSpPr>
          <p:spPr>
            <a:xfrm>
              <a:off x="8167903" y="6351558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 hidden="1"/>
            <p:cNvSpPr>
              <a:spLocks noChangeAspect="1"/>
            </p:cNvSpPr>
            <p:nvPr/>
          </p:nvSpPr>
          <p:spPr>
            <a:xfrm>
              <a:off x="8670677" y="6353079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>
              <a:spLocks noChangeAspect="1"/>
            </p:cNvSpPr>
            <p:nvPr userDrawn="1"/>
          </p:nvSpPr>
          <p:spPr>
            <a:xfrm>
              <a:off x="11687326" y="5369404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17807B39-DA01-674D-A41D-F56DDB5D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1838" y="6395735"/>
            <a:ext cx="1281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A57414C4-D452-4F94-A994-C7554DEBC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D8FA044-D4B6-8946-8CFA-6FB5A87C6A85}"/>
              </a:ext>
            </a:extLst>
          </p:cNvPr>
          <p:cNvSpPr/>
          <p:nvPr userDrawn="1"/>
        </p:nvSpPr>
        <p:spPr>
          <a:xfrm>
            <a:off x="-19049" y="6352312"/>
            <a:ext cx="12211049" cy="510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E6763D-FFB8-984E-8880-4B639CF6C5E4}"/>
              </a:ext>
            </a:extLst>
          </p:cNvPr>
          <p:cNvSpPr txBox="1"/>
          <p:nvPr userDrawn="1"/>
        </p:nvSpPr>
        <p:spPr>
          <a:xfrm>
            <a:off x="-19049" y="6476839"/>
            <a:ext cx="3801979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91440" algn="l"/>
            <a:r>
              <a:rPr lang="en-US" sz="1050" dirty="0">
                <a:solidFill>
                  <a:schemeClr val="bg1"/>
                </a:solidFill>
              </a:rPr>
              <a:t>© Volexity Inc. 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4908F27-C602-274C-83D6-A7BA1D04538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-19049" y="5787933"/>
            <a:ext cx="3602589" cy="3139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anchor="ctr" anchorCtr="0">
            <a:spAutoFit/>
          </a:bodyPr>
          <a:lstStyle>
            <a:lvl1pPr marL="18288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341781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31" y="278589"/>
            <a:ext cx="10920078" cy="619506"/>
          </a:xfrm>
          <a:prstGeom prst="roundRect">
            <a:avLst>
              <a:gd name="adj" fmla="val 9260"/>
            </a:avLst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83" y="1109899"/>
            <a:ext cx="10891526" cy="5067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 marL="685800" indent="-228600">
              <a:buFont typeface="STIXGeneral-Regular" pitchFamily="2" charset="2"/>
              <a:buChar char="⏤"/>
              <a:defRPr>
                <a:solidFill>
                  <a:schemeClr val="tx2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C47CB3D-08E8-CB48-A795-CC7C5AE81BA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-19049" y="3704916"/>
            <a:ext cx="4481676" cy="369332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>
            <a:lvl1pPr marL="27432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109BC9B-D81A-B648-A8B2-21C9E066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1838" y="6395735"/>
            <a:ext cx="1281757" cy="365125"/>
          </a:xfrm>
        </p:spPr>
        <p:txBody>
          <a:bodyPr/>
          <a:lstStyle/>
          <a:p>
            <a:fld id="{A57414C4-D452-4F94-A994-C7554DEBC95E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999066F9-B8BD-C042-A669-3D2A29A8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49" y="2759121"/>
            <a:ext cx="7330853" cy="683264"/>
          </a:xfrm>
          <a:prstGeom prst="rect">
            <a:avLst/>
          </a:prstGeom>
          <a:solidFill>
            <a:schemeClr val="accent1"/>
          </a:solidFill>
        </p:spPr>
        <p:txBody>
          <a:bodyPr wrap="none" tIns="91440" rIns="274320" bIns="91440" anchor="b">
            <a:spAutoFit/>
          </a:bodyPr>
          <a:lstStyle>
            <a:lvl1pPr marL="18288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69A52E-EA8F-AA0D-35CA-C8F424E5C13F}"/>
              </a:ext>
            </a:extLst>
          </p:cNvPr>
          <p:cNvGrpSpPr/>
          <p:nvPr userDrawn="1"/>
        </p:nvGrpSpPr>
        <p:grpSpPr>
          <a:xfrm>
            <a:off x="7205870" y="146589"/>
            <a:ext cx="4864426" cy="6620351"/>
            <a:chOff x="7162353" y="70545"/>
            <a:chExt cx="4937760" cy="669639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758117E-7766-C32B-0EC4-0AAD472F5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0677" y="70546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C19ABAB-C4C7-09E1-EC0A-2BB9BFB6E3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3452" y="70545"/>
              <a:ext cx="412787" cy="41386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3508517-D418-BD11-ECBB-1C61381757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6227" y="74553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FDC352BA-FF4C-6133-9DB2-CE7C36DF0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9001" y="76075"/>
              <a:ext cx="412787" cy="41386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3C00563-071D-C6BA-892C-F040889416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87326" y="569903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F1EB044-8074-9AE6-5463-1C5D256DE5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84551" y="76075"/>
              <a:ext cx="412787" cy="41386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D87950B-B289-0927-82B3-C5A4ED759F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87326" y="78065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 hidden="1">
              <a:extLst>
                <a:ext uri="{FF2B5EF4-FFF2-40B4-BE49-F238E27FC236}">
                  <a16:creationId xmlns:a16="http://schemas.microsoft.com/office/drawing/2014/main" id="{60A1DD8F-3014-2B7F-9A62-A9525D296E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6227" y="6347553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 hidden="1">
              <a:extLst>
                <a:ext uri="{FF2B5EF4-FFF2-40B4-BE49-F238E27FC236}">
                  <a16:creationId xmlns:a16="http://schemas.microsoft.com/office/drawing/2014/main" id="{2DA95178-4661-18BB-1BA6-F8C24EC0D6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9001" y="6347552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 hidden="1">
              <a:extLst>
                <a:ext uri="{FF2B5EF4-FFF2-40B4-BE49-F238E27FC236}">
                  <a16:creationId xmlns:a16="http://schemas.microsoft.com/office/drawing/2014/main" id="{8A44583F-9CAB-0DBA-E041-DC63B24774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81776" y="6347552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 hidden="1">
              <a:extLst>
                <a:ext uri="{FF2B5EF4-FFF2-40B4-BE49-F238E27FC236}">
                  <a16:creationId xmlns:a16="http://schemas.microsoft.com/office/drawing/2014/main" id="{678B2CF4-DCC6-F087-2CAB-281D1E8B91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84551" y="6351560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 hidden="1">
              <a:extLst>
                <a:ext uri="{FF2B5EF4-FFF2-40B4-BE49-F238E27FC236}">
                  <a16:creationId xmlns:a16="http://schemas.microsoft.com/office/drawing/2014/main" id="{B5EF60C3-B2CF-3265-1806-121D7CFE2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87326" y="6353080"/>
              <a:ext cx="412787" cy="41386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0736560-7B7E-14BB-077E-5FDEB17E0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84551" y="5859252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9DB16D6F-B0B4-1E74-55EF-ABB22D7AF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87326" y="5861242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 hidden="1">
              <a:extLst>
                <a:ext uri="{FF2B5EF4-FFF2-40B4-BE49-F238E27FC236}">
                  <a16:creationId xmlns:a16="http://schemas.microsoft.com/office/drawing/2014/main" id="{9B1DFFAD-D59F-58C3-230D-1E43CD93E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3452" y="6347551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 hidden="1">
              <a:extLst>
                <a:ext uri="{FF2B5EF4-FFF2-40B4-BE49-F238E27FC236}">
                  <a16:creationId xmlns:a16="http://schemas.microsoft.com/office/drawing/2014/main" id="{6ED9A32F-40F7-44CC-E6F5-519855096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2353" y="6347551"/>
              <a:ext cx="412787" cy="41386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 hidden="1">
              <a:extLst>
                <a:ext uri="{FF2B5EF4-FFF2-40B4-BE49-F238E27FC236}">
                  <a16:creationId xmlns:a16="http://schemas.microsoft.com/office/drawing/2014/main" id="{7F846223-CCC0-200E-3338-26E9A84A16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5128" y="6347550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 hidden="1">
              <a:extLst>
                <a:ext uri="{FF2B5EF4-FFF2-40B4-BE49-F238E27FC236}">
                  <a16:creationId xmlns:a16="http://schemas.microsoft.com/office/drawing/2014/main" id="{658FE4AC-0BB3-F347-9184-AE97F42ADB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7903" y="6351558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 hidden="1">
              <a:extLst>
                <a:ext uri="{FF2B5EF4-FFF2-40B4-BE49-F238E27FC236}">
                  <a16:creationId xmlns:a16="http://schemas.microsoft.com/office/drawing/2014/main" id="{B66B7017-C374-C51B-3645-A317A4E37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0677" y="6353079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7358072-A4C9-AEE6-74F3-811CFD976C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687326" y="5369404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155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238" y="1216152"/>
            <a:ext cx="5577840" cy="48633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9422" y="1216152"/>
            <a:ext cx="5577840" cy="48633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28DE9C-B62F-4F4F-9F7E-B102811B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278589"/>
            <a:ext cx="10920078" cy="619506"/>
          </a:xfrm>
          <a:prstGeom prst="roundRect">
            <a:avLst>
              <a:gd name="adj" fmla="val 9260"/>
            </a:avLst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6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B7495C-66FE-7748-8476-6FF5C05F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278589"/>
            <a:ext cx="10920078" cy="619506"/>
          </a:xfrm>
          <a:prstGeom prst="roundRect">
            <a:avLst>
              <a:gd name="adj" fmla="val 9260"/>
            </a:avLst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78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312407-4D88-2443-9DE4-FAE87045DDAA}"/>
              </a:ext>
            </a:extLst>
          </p:cNvPr>
          <p:cNvSpPr/>
          <p:nvPr userDrawn="1"/>
        </p:nvSpPr>
        <p:spPr>
          <a:xfrm>
            <a:off x="-19049" y="6352312"/>
            <a:ext cx="12211049" cy="510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CA3F18-329E-A44E-A96C-ACF80CA6ED1F}"/>
              </a:ext>
            </a:extLst>
          </p:cNvPr>
          <p:cNvSpPr txBox="1"/>
          <p:nvPr userDrawn="1"/>
        </p:nvSpPr>
        <p:spPr>
          <a:xfrm>
            <a:off x="-19049" y="6476839"/>
            <a:ext cx="3801979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91440" algn="l"/>
            <a:r>
              <a:rPr lang="en-US" sz="1050" dirty="0">
                <a:solidFill>
                  <a:schemeClr val="bg1"/>
                </a:solidFill>
              </a:rPr>
              <a:t>© Volexity Inc. 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213574" y="139147"/>
            <a:ext cx="2856722" cy="6627793"/>
            <a:chOff x="9173452" y="70545"/>
            <a:chExt cx="2926661" cy="6696396"/>
          </a:xfrm>
        </p:grpSpPr>
        <p:sp>
          <p:nvSpPr>
            <p:cNvPr id="32" name="Rounded Rectangle 31" hidden="1"/>
            <p:cNvSpPr>
              <a:spLocks noChangeAspect="1"/>
            </p:cNvSpPr>
            <p:nvPr userDrawn="1"/>
          </p:nvSpPr>
          <p:spPr>
            <a:xfrm>
              <a:off x="9173452" y="70545"/>
              <a:ext cx="412787" cy="41386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 hidden="1"/>
            <p:cNvSpPr>
              <a:spLocks noChangeAspect="1"/>
            </p:cNvSpPr>
            <p:nvPr userDrawn="1"/>
          </p:nvSpPr>
          <p:spPr>
            <a:xfrm>
              <a:off x="9676227" y="74553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 hidden="1"/>
            <p:cNvSpPr>
              <a:spLocks noChangeAspect="1"/>
            </p:cNvSpPr>
            <p:nvPr userDrawn="1"/>
          </p:nvSpPr>
          <p:spPr>
            <a:xfrm>
              <a:off x="10179001" y="76075"/>
              <a:ext cx="412787" cy="41386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 hidden="1"/>
            <p:cNvSpPr>
              <a:spLocks noChangeAspect="1"/>
            </p:cNvSpPr>
            <p:nvPr userDrawn="1"/>
          </p:nvSpPr>
          <p:spPr>
            <a:xfrm>
              <a:off x="10179001" y="564375"/>
              <a:ext cx="412787" cy="41386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 hidden="1"/>
            <p:cNvSpPr>
              <a:spLocks noChangeAspect="1"/>
            </p:cNvSpPr>
            <p:nvPr userDrawn="1"/>
          </p:nvSpPr>
          <p:spPr>
            <a:xfrm>
              <a:off x="10681776" y="564374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>
              <a:spLocks noChangeAspect="1"/>
            </p:cNvSpPr>
            <p:nvPr userDrawn="1"/>
          </p:nvSpPr>
          <p:spPr>
            <a:xfrm>
              <a:off x="11687326" y="569903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>
              <a:spLocks noChangeAspect="1"/>
            </p:cNvSpPr>
            <p:nvPr userDrawn="1"/>
          </p:nvSpPr>
          <p:spPr>
            <a:xfrm>
              <a:off x="11184551" y="76075"/>
              <a:ext cx="412787" cy="41386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>
              <a:spLocks noChangeAspect="1"/>
            </p:cNvSpPr>
            <p:nvPr userDrawn="1"/>
          </p:nvSpPr>
          <p:spPr>
            <a:xfrm>
              <a:off x="11687326" y="78065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 hidden="1"/>
            <p:cNvSpPr>
              <a:spLocks noChangeAspect="1"/>
            </p:cNvSpPr>
            <p:nvPr userDrawn="1"/>
          </p:nvSpPr>
          <p:spPr>
            <a:xfrm>
              <a:off x="9676227" y="6347553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 hidden="1"/>
            <p:cNvSpPr>
              <a:spLocks noChangeAspect="1"/>
            </p:cNvSpPr>
            <p:nvPr userDrawn="1"/>
          </p:nvSpPr>
          <p:spPr>
            <a:xfrm>
              <a:off x="10179001" y="6347552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 hidden="1"/>
            <p:cNvSpPr>
              <a:spLocks noChangeAspect="1"/>
            </p:cNvSpPr>
            <p:nvPr userDrawn="1"/>
          </p:nvSpPr>
          <p:spPr>
            <a:xfrm>
              <a:off x="10681776" y="6347552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 hidden="1"/>
            <p:cNvSpPr>
              <a:spLocks noChangeAspect="1"/>
            </p:cNvSpPr>
            <p:nvPr userDrawn="1"/>
          </p:nvSpPr>
          <p:spPr>
            <a:xfrm>
              <a:off x="11184551" y="6351560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 hidden="1"/>
            <p:cNvSpPr>
              <a:spLocks noChangeAspect="1"/>
            </p:cNvSpPr>
            <p:nvPr userDrawn="1"/>
          </p:nvSpPr>
          <p:spPr>
            <a:xfrm>
              <a:off x="11687326" y="6353080"/>
              <a:ext cx="412787" cy="41386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>
              <a:spLocks noChangeAspect="1"/>
            </p:cNvSpPr>
            <p:nvPr userDrawn="1"/>
          </p:nvSpPr>
          <p:spPr>
            <a:xfrm>
              <a:off x="11184551" y="5859252"/>
              <a:ext cx="412787" cy="413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>
              <a:spLocks noChangeAspect="1"/>
            </p:cNvSpPr>
            <p:nvPr userDrawn="1"/>
          </p:nvSpPr>
          <p:spPr>
            <a:xfrm>
              <a:off x="11687326" y="5861242"/>
              <a:ext cx="412787" cy="413861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>
              <a:spLocks noChangeAspect="1"/>
            </p:cNvSpPr>
            <p:nvPr userDrawn="1"/>
          </p:nvSpPr>
          <p:spPr>
            <a:xfrm>
              <a:off x="11687326" y="5370926"/>
              <a:ext cx="412787" cy="413861"/>
            </a:xfrm>
            <a:prstGeom prst="roundRect">
              <a:avLst/>
            </a:prstGeom>
            <a:solidFill>
              <a:srgbClr val="F0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1838" y="6395735"/>
            <a:ext cx="1281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A57414C4-D452-4F94-A994-C7554DEBC9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9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1" r:id="rId3"/>
    <p:sldLayoutId id="2147483652" r:id="rId4"/>
    <p:sldLayoutId id="2147483654" r:id="rId5"/>
    <p:sldLayoutId id="2147483655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ysinfo.com/detecting-deceptive-hollowing-techniqu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qvBe1LSZc&amp;t=7s" TargetMode="External"/><Relationship Id="rId2" Type="http://schemas.openxmlformats.org/officeDocument/2006/relationships/hyperlink" Target="https://volatilityfoundation.org/announcing-the-official-parity-release-of-volatility-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lexity.com/resource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ndrewcase/" TargetMode="External"/><Relationship Id="rId2" Type="http://schemas.openxmlformats.org/officeDocument/2006/relationships/hyperlink" Target="mailto:acase@volexity.co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stic.co/blog/process-ghosting-a-new-executable-image-tampering-attack" TargetMode="External"/><Relationship Id="rId7" Type="http://schemas.openxmlformats.org/officeDocument/2006/relationships/hyperlink" Target="https://i.blackhat.com/EU-22/Thursday-Briefings/EU-22-Nissan-DirtyVanity.pdf" TargetMode="External"/><Relationship Id="rId2" Type="http://schemas.openxmlformats.org/officeDocument/2006/relationships/hyperlink" Target="https://www.microsoft.com/security/blog/2022/07/27/untangling-knotweed-european-private-sector-offensive-actor-using-0-day-exploi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tack.mitre.org/techniques/T1055/013/" TargetMode="External"/><Relationship Id="rId5" Type="http://schemas.openxmlformats.org/officeDocument/2006/relationships/hyperlink" Target="https://github.com/hasherezade/transacted_hollowing" TargetMode="External"/><Relationship Id="rId4" Type="http://schemas.openxmlformats.org/officeDocument/2006/relationships/hyperlink" Target="https://github.com/hasherezade/process_ghosti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EADFE2-3CCC-A006-6341-24BB8F8A17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19049" y="3567608"/>
            <a:ext cx="553998" cy="397032"/>
          </a:xfrm>
          <a:noFill/>
        </p:spPr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9C24E-5583-2D9F-2F82-36C9ED610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EB650-8FD1-96E3-A018-E3264FDC1C3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-19049" y="5787933"/>
            <a:ext cx="1872949" cy="313932"/>
          </a:xfrm>
        </p:spPr>
        <p:txBody>
          <a:bodyPr/>
          <a:lstStyle/>
          <a:p>
            <a:r>
              <a:rPr lang="en-US" b="1" dirty="0"/>
              <a:t>Andrew Case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304DDC-0636-3F2D-79BB-4B8951DE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49" y="2842221"/>
            <a:ext cx="12055801" cy="600164"/>
          </a:xfrm>
        </p:spPr>
        <p:txBody>
          <a:bodyPr/>
          <a:lstStyle/>
          <a:p>
            <a:r>
              <a:rPr lang="en-US" sz="3000" dirty="0"/>
              <a:t>Showcasing Volatility 3 by Detecting Sophisticated Malware</a:t>
            </a:r>
          </a:p>
        </p:txBody>
      </p:sp>
    </p:spTree>
    <p:extLst>
      <p:ext uri="{BB962C8B-B14F-4D97-AF65-F5344CB8AC3E}">
        <p14:creationId xmlns:p14="http://schemas.microsoft.com/office/powerpoint/2010/main" val="86927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D43C-3AD8-2E2D-C48F-4559A675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DLL Linked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29808-5222-304A-36D7-BA0DA980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10</a:t>
            </a:fld>
            <a:endParaRPr lang="en-US"/>
          </a:p>
        </p:txBody>
      </p:sp>
      <p:sp>
        <p:nvSpPr>
          <p:cNvPr id="5" name="Shape 798">
            <a:extLst>
              <a:ext uri="{FF2B5EF4-FFF2-40B4-BE49-F238E27FC236}">
                <a16:creationId xmlns:a16="http://schemas.microsoft.com/office/drawing/2014/main" id="{25700B0C-49B6-A402-FD88-C38F6C5824B2}"/>
              </a:ext>
            </a:extLst>
          </p:cNvPr>
          <p:cNvSpPr/>
          <p:nvPr/>
        </p:nvSpPr>
        <p:spPr>
          <a:xfrm>
            <a:off x="436418" y="1236518"/>
            <a:ext cx="10665591" cy="42810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1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1D1D-2F1E-9130-81F5-8CA3ED5E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windows.dlllist</a:t>
            </a:r>
            <a:r>
              <a:rPr lang="en-US" dirty="0"/>
              <a:t>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7D29E-A881-7DCF-DE05-B56FB14E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899"/>
            <a:ext cx="12113595" cy="5067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$ vol3 –f </a:t>
            </a:r>
            <a:r>
              <a:rPr lang="en-US" sz="1300" b="1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data.lime</a:t>
            </a:r>
            <a:r>
              <a:rPr lang="en-US" sz="1300" b="1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windows.dlllist</a:t>
            </a:r>
            <a:endParaRPr lang="en-US" sz="1300" b="1" dirty="0">
              <a:solidFill>
                <a:prstClr val="black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PID | Process |             Base |      Size | Name.          | Path                               |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LoadTime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      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0x7ff70db90000 |    0x7000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 | C:\Windows\system32\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 | 2017-11-22 17:21:57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0x7ffc043f0000 |  0x1db000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ntdll.dll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 | C:\Windows\SYSTEM32\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ntdll.dll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 | 2017-11-22 17:21:57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0x7ffc00840000 |   0x17000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CSRSRV.dll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| C:\Windows\SYSTEM32\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CSRSRV.dll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| 2017-11-22 17:21:57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0x7ffc00820000 |   0x14000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basesrv.DLL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| C:\Windows\system32\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basesrv.DLL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| 2017-11-22 17:21:57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0x7ffc00800000 |   0x16000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winsrv.DLL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| C:\Windows\system32\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winsrv.DLL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 | 2017-11-22 17:21:57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0x7ffc00cb0000 |  0x249000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kernelbase.dll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C:\Windows\System32\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kernelbase.dll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2017-11-22 17:21:57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0x7ffc01cb0000 |   0xae000 | kernel32.dll   | C:\Windows\System32\kernel32.dll   | 2017-11-22 17:21:57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0x7ffc007e0000 |   0x1f000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winsrvext.dll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| C:\Windows\SYSTEM32\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winsrvext.dll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| 2017-11-22 17:21:58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592 |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csrss.exe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| 0x7ffc03e20000 |  0x14a000 | USER32.dll     | C:\Windows\System32\USER32.dll     | 2017-11-22 17:21:58</a:t>
            </a:r>
          </a:p>
          <a:p>
            <a:pPr marL="0" indent="0">
              <a:buNone/>
            </a:pPr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53B5B-86FE-2969-21F4-96D7A00B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6ACDA-4F03-3A77-DC18-9C519B10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8A3E56-4728-ECC2-3EF8-6158C5EF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252170"/>
            <a:ext cx="10972800" cy="619506"/>
          </a:xfrm>
        </p:spPr>
        <p:txBody>
          <a:bodyPr/>
          <a:lstStyle/>
          <a:p>
            <a:r>
              <a:rPr lang="en-US" dirty="0"/>
              <a:t>Traditional Injection Techniques Artifacts</a:t>
            </a:r>
          </a:p>
        </p:txBody>
      </p:sp>
      <p:pic>
        <p:nvPicPr>
          <p:cNvPr id="8" name="Picture 7" descr="code_injection_types.png">
            <a:extLst>
              <a:ext uri="{FF2B5EF4-FFF2-40B4-BE49-F238E27FC236}">
                <a16:creationId xmlns:a16="http://schemas.microsoft.com/office/drawing/2014/main" id="{C3AAAA96-C715-87DC-FD01-F3BF8EBC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82" y="1081854"/>
            <a:ext cx="9026236" cy="49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9D074-A140-C49B-C866-62D4694E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DB4894-5877-C73E-AAA1-06726019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6385"/>
            <a:ext cx="10972800" cy="619506"/>
          </a:xfrm>
        </p:spPr>
        <p:txBody>
          <a:bodyPr/>
          <a:lstStyle/>
          <a:p>
            <a:r>
              <a:rPr lang="en-US" dirty="0" err="1"/>
              <a:t>Malfind</a:t>
            </a:r>
            <a:r>
              <a:rPr lang="en-US" dirty="0"/>
              <a:t> Detecting Shellcode</a:t>
            </a:r>
          </a:p>
        </p:txBody>
      </p:sp>
      <p:sp>
        <p:nvSpPr>
          <p:cNvPr id="6" name="Shape 959">
            <a:extLst>
              <a:ext uri="{FF2B5EF4-FFF2-40B4-BE49-F238E27FC236}">
                <a16:creationId xmlns:a16="http://schemas.microsoft.com/office/drawing/2014/main" id="{F1987339-83D9-A2A8-4964-6C37D53A7FF0}"/>
              </a:ext>
            </a:extLst>
          </p:cNvPr>
          <p:cNvSpPr txBox="1"/>
          <p:nvPr/>
        </p:nvSpPr>
        <p:spPr>
          <a:xfrm>
            <a:off x="0" y="1309254"/>
            <a:ext cx="11772899" cy="3847177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$ python3 </a:t>
            </a:r>
            <a:r>
              <a:rPr lang="en-US" sz="1400" b="1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vol.py</a:t>
            </a:r>
            <a:r>
              <a:rPr lang="en-US" sz="1400" b="1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-f </a:t>
            </a:r>
            <a:r>
              <a:rPr lang="en-US" sz="1400" b="1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data.lime</a:t>
            </a:r>
            <a:r>
              <a:rPr lang="en-US" sz="1400" b="1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windows.malfind</a:t>
            </a:r>
            <a:b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6176	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RasTls.exe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	0x1e70000 0x1f6ffff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VadS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PAGE_EXECUTE_READWRITE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	256	1	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8b 0c 24 49 81 f7 da 57	..$I...W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35 90 72 03 73 01 e8 b8	5.r.s...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e0 b8 12 18 81 c9 6f 59	......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oY</a:t>
            </a:r>
            <a:endParaRPr lang="en-US" sz="1400" dirty="0">
              <a:solidFill>
                <a:prstClr val="blac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16 ca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ba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13 32 2f f9 e9	....2/..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01 00 00 00 e9 0d 44 ae	......D.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c6 26 4f 74 03 75 01 73	.&amp;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Ot.u.s</a:t>
            </a:r>
            <a:endParaRPr lang="en-US" sz="1400" dirty="0">
              <a:solidFill>
                <a:prstClr val="blac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42 73 03 72 01 e8 7a 03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Bs.r..z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7b 01 e9 e9 01 00 00 00	{.......	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0x1e70000:	mov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ecx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dword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esp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0x1e70003:	dec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ecx</a:t>
            </a:r>
            <a:endParaRPr lang="en-US" sz="1400" dirty="0">
              <a:solidFill>
                <a:prstClr val="blac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0x1e70004: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edi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, 0x903557da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0x1e7000a: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jb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	0x1e7000f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0x1e7000c: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jae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	0x1e7000f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0x1e7000e:	call	0x149fe0cb</a:t>
            </a:r>
          </a:p>
          <a:p>
            <a:endParaRPr lang="en" sz="1400" dirty="0">
              <a:solidFill>
                <a:prstClr val="black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4A4B4-46AA-CE83-211E-CE341AE2C3BB}"/>
              </a:ext>
            </a:extLst>
          </p:cNvPr>
          <p:cNvSpPr/>
          <p:nvPr/>
        </p:nvSpPr>
        <p:spPr>
          <a:xfrm>
            <a:off x="1755108" y="3512127"/>
            <a:ext cx="3367610" cy="142355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39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E542F-1BF8-EAA9-F902-EF89EAD3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BBC34A-5AB9-62F2-6504-B43C627C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91" y="97140"/>
            <a:ext cx="10972800" cy="1143000"/>
          </a:xfrm>
        </p:spPr>
        <p:txBody>
          <a:bodyPr/>
          <a:lstStyle/>
          <a:p>
            <a:r>
              <a:rPr lang="en-US" dirty="0"/>
              <a:t>Reflective DLL Injection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0EA325-EA0F-B792-2DC0-D81C583A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90" y="1422703"/>
            <a:ext cx="11610109" cy="4525963"/>
          </a:xfrm>
        </p:spPr>
        <p:txBody>
          <a:bodyPr/>
          <a:lstStyle/>
          <a:p>
            <a:pPr lvl="0"/>
            <a:r>
              <a:rPr lang="en" dirty="0"/>
              <a:t>Loading a DLL in memory without it ever existing on disk</a:t>
            </a:r>
          </a:p>
          <a:p>
            <a:pPr marL="0" lvl="0" indent="0">
              <a:buNone/>
            </a:pPr>
            <a:endParaRPr lang="en" dirty="0"/>
          </a:p>
          <a:p>
            <a:pPr lvl="0"/>
            <a:r>
              <a:rPr lang="en" dirty="0"/>
              <a:t>Bypasses LoadLibrary() and the windows loader entirely</a:t>
            </a:r>
          </a:p>
          <a:p>
            <a:pPr marL="0" lvl="0" indent="0">
              <a:buNone/>
            </a:pPr>
            <a:endParaRPr lang="en" dirty="0"/>
          </a:p>
          <a:p>
            <a:pPr lvl="0"/>
            <a:r>
              <a:rPr lang="en" dirty="0"/>
              <a:t>Thus it never enters the PEB lists in the first place</a:t>
            </a:r>
          </a:p>
          <a:p>
            <a:pPr marL="457200" lvl="1" indent="0">
              <a:buNone/>
            </a:pPr>
            <a:r>
              <a:rPr lang="en" dirty="0"/>
              <a:t>- … But there is still a VAD referencing the memory range! </a:t>
            </a:r>
          </a:p>
        </p:txBody>
      </p:sp>
    </p:spTree>
    <p:extLst>
      <p:ext uri="{BB962C8B-B14F-4D97-AF65-F5344CB8AC3E}">
        <p14:creationId xmlns:p14="http://schemas.microsoft.com/office/powerpoint/2010/main" val="57999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49F5A-21E4-556B-F810-E18EB787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25B115-4379-53F2-0743-B3288753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274638"/>
            <a:ext cx="11291455" cy="1143000"/>
          </a:xfrm>
        </p:spPr>
        <p:txBody>
          <a:bodyPr/>
          <a:lstStyle/>
          <a:p>
            <a:r>
              <a:rPr lang="en-US" dirty="0"/>
              <a:t>Malfind vs Reflective Injection</a:t>
            </a:r>
          </a:p>
        </p:txBody>
      </p:sp>
      <p:sp>
        <p:nvSpPr>
          <p:cNvPr id="6" name="Shape 953">
            <a:extLst>
              <a:ext uri="{FF2B5EF4-FFF2-40B4-BE49-F238E27FC236}">
                <a16:creationId xmlns:a16="http://schemas.microsoft.com/office/drawing/2014/main" id="{3BEE202C-AA77-5CF4-57A5-7B8F760D27C5}"/>
              </a:ext>
            </a:extLst>
          </p:cNvPr>
          <p:cNvSpPr txBox="1"/>
          <p:nvPr/>
        </p:nvSpPr>
        <p:spPr>
          <a:xfrm>
            <a:off x="294378" y="1195038"/>
            <a:ext cx="10771940" cy="406262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$ vol3 -f </a:t>
            </a:r>
            <a:r>
              <a:rPr lang="en-US" sz="1400" b="1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data.lime</a:t>
            </a:r>
            <a:r>
              <a:rPr lang="en-US" sz="1400" b="1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windows.malfind</a:t>
            </a:r>
            <a:endParaRPr lang="en-US" sz="1400" b="1" dirty="0">
              <a:solidFill>
                <a:prstClr val="blac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1928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lsass.exe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0x870000 0x9a7fff	Vad 	PAGE_EXECUTE_READWRITE	0	MZ header	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4d 5a 90 00 03 00 00 00	MZ......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04 00 00 00 ff ff 00 00	........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b8 00 00 00 00 00 00 00	........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40 00 00 00 00 00 00 00	@.......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00 00 00 00 00 00 00 00	........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00 00 00 00 00 00 00 00	........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00 00 00 00 00 00 00 00	........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00 00 00 00 08 01 00 00	........	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0x870000:	dec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ebp</a:t>
            </a:r>
            <a:endParaRPr lang="en-US" sz="1400" dirty="0">
              <a:solidFill>
                <a:prstClr val="blac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0x870001:	pop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edx</a:t>
            </a:r>
            <a:endParaRPr lang="en-US" sz="1400" dirty="0">
              <a:solidFill>
                <a:prstClr val="black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0x870002:	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nop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0x870003:	add	byte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ebx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], al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0x870005:	add	byte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], al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0x870007:	add	byte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], al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0x87000a:	add	byte 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ptr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 [</a:t>
            </a:r>
            <a:r>
              <a:rPr lang="en-US" sz="1400" dirty="0" err="1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eax</a:t>
            </a:r>
            <a:r>
              <a:rPr lang="en-US" sz="1400" dirty="0">
                <a:solidFill>
                  <a:prstClr val="black"/>
                </a:solidFill>
                <a:latin typeface="Courier New"/>
                <a:ea typeface="Courier New"/>
                <a:cs typeface="Courier New"/>
                <a:sym typeface="Courier New"/>
              </a:rPr>
              <a:t>], 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83C70-7A66-C46B-AB3C-D88EC83DA141}"/>
              </a:ext>
            </a:extLst>
          </p:cNvPr>
          <p:cNvSpPr/>
          <p:nvPr/>
        </p:nvSpPr>
        <p:spPr>
          <a:xfrm>
            <a:off x="3092151" y="1953492"/>
            <a:ext cx="314395" cy="20793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9C92A3-82A4-E3E6-9A53-490EC7A36B81}"/>
              </a:ext>
            </a:extLst>
          </p:cNvPr>
          <p:cNvSpPr/>
          <p:nvPr/>
        </p:nvSpPr>
        <p:spPr>
          <a:xfrm>
            <a:off x="5853544" y="1453198"/>
            <a:ext cx="2448792" cy="29428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761F2-60E1-3AB5-7929-9EC786BCBBF2}"/>
              </a:ext>
            </a:extLst>
          </p:cNvPr>
          <p:cNvSpPr/>
          <p:nvPr/>
        </p:nvSpPr>
        <p:spPr>
          <a:xfrm>
            <a:off x="9414163" y="1474122"/>
            <a:ext cx="1163781" cy="29428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8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1B35-2FF3-4954-3D86-417F43A5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1" y="0"/>
            <a:ext cx="12035573" cy="61665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$ python3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vol.py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-f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Emotet.lime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windows.cmdline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PID      Process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Args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          System	Required memory at 0x20 is not valid (process exited?)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312  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smss.exe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\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SystemRoot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\System32\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smss.exe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[snip]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4780   rundll32.exe C:\Windows\SysWOW64\rundll32.exe "C:\Users\Christian\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\Local\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Wladsodhvynb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\zfrwcmnngjl.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jkk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",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Control_RunDLL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lain" startAt="3508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svchost.exe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C:\Windows\system32\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svchost.exe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-k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PrintWorkflow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PrintWorkflowUserSvc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$ python3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vol.py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-f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Emotet.lime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windows.malfind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4780	rundll32.exe	0x48d0000	0x48d2fff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PAGE_EXECUTE_READWRITE 3 1 Disabled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MZ header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4d 5a 80 00 01 00 00 00	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04 00 00 00 ff ff 00 00.   	........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b8 00 00 00 00 00 00 00	........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40 00 00 00 00 00 00 00	@.......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4780	rundll32.exe	0x4900000 	0x4900fff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PAGE_EXECUTE_READWRITE 1 1 Disabled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 prologue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55 89 e5 90 90 90 9a 11	U.......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00 90 04 33 00 89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5d	...3...]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c3 48 83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 e8 e6 0f	.H......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ff 48 83 c4 20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00. 	..H.....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0x4900000: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ebp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0x4900001: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ebp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[snip]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4B3BC-FE02-75F6-EEBA-E766A50F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C599E-5BE1-C357-CD7A-C307CA7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84BCEC-BBD3-EBCD-3D18-97D3FBA2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81120"/>
            <a:ext cx="10972800" cy="1143000"/>
          </a:xfrm>
        </p:spPr>
        <p:txBody>
          <a:bodyPr/>
          <a:lstStyle/>
          <a:p>
            <a:r>
              <a:rPr lang="en-US" dirty="0"/>
              <a:t>Process Hollowing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D51C66-FD76-0074-7119-C06CCD5EC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10" y="1506683"/>
            <a:ext cx="10972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Start </a:t>
            </a:r>
            <a:r>
              <a:rPr lang="en" dirty="0"/>
              <a:t>a new process (typically a well-known one like </a:t>
            </a:r>
            <a:r>
              <a:rPr lang="en" dirty="0" err="1"/>
              <a:t>lsass.exe</a:t>
            </a:r>
            <a:r>
              <a:rPr lang="en" dirty="0"/>
              <a:t> or </a:t>
            </a:r>
            <a:r>
              <a:rPr lang="en" dirty="0" err="1"/>
              <a:t>svchost.exe</a:t>
            </a:r>
            <a:r>
              <a:rPr lang="en" dirty="0"/>
              <a:t>) in suspended state </a:t>
            </a:r>
            <a:endParaRPr lang="en-US" dirty="0"/>
          </a:p>
          <a:p>
            <a:r>
              <a:rPr lang="en" dirty="0"/>
              <a:t>lsass.exe shows up in process listings, </a:t>
            </a:r>
            <a:r>
              <a:rPr lang="en-US" dirty="0"/>
              <a:t>PEB, </a:t>
            </a:r>
            <a:r>
              <a:rPr lang="en" dirty="0"/>
              <a:t>its full path on disk is %system%\lsass.exe as expected, etc.</a:t>
            </a:r>
          </a:p>
          <a:p>
            <a:pPr lvl="0"/>
            <a:r>
              <a:rPr lang="en-US" dirty="0"/>
              <a:t>Hollow the process</a:t>
            </a:r>
          </a:p>
          <a:p>
            <a:pPr lvl="1"/>
            <a:r>
              <a:rPr lang="en-US" dirty="0"/>
              <a:t>Free </a:t>
            </a:r>
            <a:r>
              <a:rPr lang="en" dirty="0"/>
              <a:t>the memory </a:t>
            </a:r>
            <a:r>
              <a:rPr lang="en-US" dirty="0"/>
              <a:t>block </a:t>
            </a:r>
            <a:r>
              <a:rPr lang="en" dirty="0"/>
              <a:t>with the executable's base address, re-allocate a new </a:t>
            </a:r>
            <a:r>
              <a:rPr lang="en-US" dirty="0"/>
              <a:t>one </a:t>
            </a:r>
            <a:r>
              <a:rPr lang="en" dirty="0"/>
              <a:t>at the same address </a:t>
            </a:r>
            <a:endParaRPr lang="en-US" dirty="0"/>
          </a:p>
          <a:p>
            <a:pPr lvl="1"/>
            <a:r>
              <a:rPr lang="en-US" dirty="0"/>
              <a:t>Call NtUnmapViewOfFile to disassociate lsass.exe then overwrite instructions </a:t>
            </a:r>
            <a:endParaRPr lang="en" dirty="0"/>
          </a:p>
          <a:p>
            <a:pPr lvl="0"/>
            <a:r>
              <a:rPr lang="en" dirty="0"/>
              <a:t>Before resuming the thread, change the context to point at the new code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0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B1F68-84D0-5801-C603-A3DAD56E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4B77A8-8ABE-7E1C-E119-7AADEF2B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6385"/>
            <a:ext cx="10972800" cy="619506"/>
          </a:xfrm>
        </p:spPr>
        <p:txBody>
          <a:bodyPr/>
          <a:lstStyle/>
          <a:p>
            <a:r>
              <a:rPr lang="en-US" dirty="0"/>
              <a:t>Visualizing Early Process Hollowing</a:t>
            </a:r>
          </a:p>
        </p:txBody>
      </p:sp>
      <p:pic>
        <p:nvPicPr>
          <p:cNvPr id="6" name="Picture 5" descr="8.9.png">
            <a:extLst>
              <a:ext uri="{FF2B5EF4-FFF2-40B4-BE49-F238E27FC236}">
                <a16:creationId xmlns:a16="http://schemas.microsoft.com/office/drawing/2014/main" id="{F42D6456-F2F3-FA29-3569-4778D81E7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1" y="1579550"/>
            <a:ext cx="635923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810A0-8A57-6AC0-D272-008E5BD4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2D040F-0968-47DF-E353-A09D7FE2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6" y="285029"/>
            <a:ext cx="11305269" cy="774844"/>
          </a:xfrm>
        </p:spPr>
        <p:txBody>
          <a:bodyPr/>
          <a:lstStyle/>
          <a:p>
            <a:r>
              <a:rPr lang="en-US" dirty="0" err="1"/>
              <a:t>lsass.exe</a:t>
            </a:r>
            <a:r>
              <a:rPr lang="en-US" dirty="0"/>
              <a:t> Hollowing</a:t>
            </a:r>
          </a:p>
        </p:txBody>
      </p:sp>
      <p:sp>
        <p:nvSpPr>
          <p:cNvPr id="6" name="Shape 985">
            <a:extLst>
              <a:ext uri="{FF2B5EF4-FFF2-40B4-BE49-F238E27FC236}">
                <a16:creationId xmlns:a16="http://schemas.microsoft.com/office/drawing/2014/main" id="{B48AE4CF-E6AB-7048-E0B0-5919707A0D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5527" y="1313673"/>
            <a:ext cx="11391900" cy="3594287"/>
          </a:xfrm>
          <a:prstGeom prst="rect">
            <a:avLst/>
          </a:prstGeom>
          <a:noFill/>
        </p:spPr>
        <p:txBody>
          <a:bodyPr vert="horz" wrap="square" lIns="91425" tIns="91425" rIns="91425" bIns="91425" rtlCol="0" anchor="t" anchorCtr="0">
            <a:spAutoFit/>
          </a:bodyPr>
          <a:lstStyle/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$ vol3 -q -f </a:t>
            </a:r>
            <a:r>
              <a:rPr lang="en-US" sz="1200" b="1" dirty="0" err="1">
                <a:latin typeface="Courier New"/>
                <a:cs typeface="Courier New"/>
              </a:rPr>
              <a:t>data.lime</a:t>
            </a:r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err="1">
                <a:latin typeface="Courier New"/>
                <a:cs typeface="Courier New"/>
              </a:rPr>
              <a:t>windows.pslist</a:t>
            </a:r>
            <a:r>
              <a:rPr lang="en-US" sz="1200" b="1" dirty="0">
                <a:latin typeface="Courier New"/>
                <a:cs typeface="Courier New"/>
              </a:rPr>
              <a:t> | grep </a:t>
            </a:r>
            <a:r>
              <a:rPr lang="en-US" sz="1200" b="1" dirty="0" err="1">
                <a:latin typeface="Courier New"/>
                <a:cs typeface="Courier New"/>
              </a:rPr>
              <a:t>lsass.exe</a:t>
            </a:r>
            <a:endParaRPr lang="en-US" sz="12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680 624	</a:t>
            </a:r>
            <a:r>
              <a:rPr lang="en-US" sz="1200" dirty="0" err="1">
                <a:latin typeface="Courier New"/>
                <a:cs typeface="Courier New"/>
              </a:rPr>
              <a:t>lsass.exe</a:t>
            </a:r>
            <a:r>
              <a:rPr lang="en-US" sz="1200" dirty="0">
                <a:latin typeface="Courier New"/>
                <a:cs typeface="Courier New"/>
              </a:rPr>
              <a:t>	0x81e70020 19 342	0 False	2010-10-29 17:08:54.000000 	N/A	Disabled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868 668	</a:t>
            </a:r>
            <a:r>
              <a:rPr lang="en-US" sz="1200" dirty="0" err="1">
                <a:latin typeface="Courier New"/>
                <a:cs typeface="Courier New"/>
              </a:rPr>
              <a:t>lsass.exe</a:t>
            </a:r>
            <a:r>
              <a:rPr lang="en-US" sz="1200" dirty="0">
                <a:latin typeface="Courier New"/>
                <a:cs typeface="Courier New"/>
              </a:rPr>
              <a:t>	0x81c498c8 2  23	0 False	2011-06-03 04:26:55.000000 	N/A	Disabled</a:t>
            </a:r>
          </a:p>
          <a:p>
            <a:pPr marL="228600" indent="-228600">
              <a:buAutoNum type="arabicPlain" startAt="1928"/>
            </a:pPr>
            <a:r>
              <a:rPr lang="en-US" sz="1200" dirty="0">
                <a:latin typeface="Courier New"/>
                <a:cs typeface="Courier New"/>
              </a:rPr>
              <a:t> 668	</a:t>
            </a:r>
            <a:r>
              <a:rPr lang="en-US" sz="1200" dirty="0" err="1">
                <a:latin typeface="Courier New"/>
                <a:cs typeface="Courier New"/>
              </a:rPr>
              <a:t>lsass.exe</a:t>
            </a:r>
            <a:r>
              <a:rPr lang="en-US" sz="1200" dirty="0">
                <a:latin typeface="Courier New"/>
                <a:cs typeface="Courier New"/>
              </a:rPr>
              <a:t>	0x81c47c00 4  65	0 False	2011-06-03 04:26:55.000000 	N/A	Disabled</a:t>
            </a:r>
          </a:p>
          <a:p>
            <a:pPr marL="0" indent="0"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b="1" dirty="0">
                <a:latin typeface="Courier New"/>
                <a:cs typeface="Courier New"/>
              </a:rPr>
              <a:t>$ vol3 -q -r pretty -f </a:t>
            </a:r>
            <a:r>
              <a:rPr lang="en-US" sz="1200" b="1" dirty="0" err="1">
                <a:latin typeface="Courier New"/>
                <a:cs typeface="Courier New"/>
              </a:rPr>
              <a:t>data.lime</a:t>
            </a:r>
            <a:r>
              <a:rPr lang="en-US" sz="1200" b="1" dirty="0">
                <a:latin typeface="Courier New"/>
                <a:cs typeface="Courier New"/>
              </a:rPr>
              <a:t> --filters "Start VPN",0x1000000 </a:t>
            </a:r>
            <a:r>
              <a:rPr lang="en-US" sz="1200" b="1" dirty="0" err="1">
                <a:latin typeface="Courier New"/>
                <a:cs typeface="Courier New"/>
              </a:rPr>
              <a:t>windows.vadinfo</a:t>
            </a:r>
            <a:r>
              <a:rPr lang="en-US" sz="1200" b="1" dirty="0">
                <a:latin typeface="Courier New"/>
                <a:cs typeface="Courier New"/>
              </a:rPr>
              <a:t> --</a:t>
            </a:r>
            <a:r>
              <a:rPr lang="en-US" sz="1200" b="1" dirty="0" err="1">
                <a:latin typeface="Courier New"/>
                <a:cs typeface="Courier New"/>
              </a:rPr>
              <a:t>pid</a:t>
            </a:r>
            <a:r>
              <a:rPr lang="en-US" sz="1200" b="1" dirty="0">
                <a:latin typeface="Courier New"/>
                <a:cs typeface="Courier New"/>
              </a:rPr>
              <a:t> 680 868 1928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|  PID |   Process | Start VPN |   End VPN | Protection             | </a:t>
            </a:r>
            <a:r>
              <a:rPr lang="en-US" sz="1200" dirty="0" err="1">
                <a:latin typeface="Courier New"/>
                <a:cs typeface="Courier New"/>
              </a:rPr>
              <a:t>CommitCharge</a:t>
            </a:r>
            <a:r>
              <a:rPr lang="en-US" sz="1200" dirty="0">
                <a:latin typeface="Courier New"/>
                <a:cs typeface="Courier New"/>
              </a:rPr>
              <a:t> | File                        |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* |  680 | </a:t>
            </a:r>
            <a:r>
              <a:rPr lang="en-US" sz="1200" dirty="0" err="1">
                <a:latin typeface="Courier New"/>
                <a:cs typeface="Courier New"/>
              </a:rPr>
              <a:t>lsass.exe</a:t>
            </a:r>
            <a:r>
              <a:rPr lang="en-US" sz="1200" dirty="0">
                <a:latin typeface="Courier New"/>
                <a:cs typeface="Courier New"/>
              </a:rPr>
              <a:t> | 0x1000000 | 0x1005fff | </a:t>
            </a:r>
            <a:r>
              <a:rPr lang="en-US" sz="1200" b="1" dirty="0">
                <a:solidFill>
                  <a:srgbClr val="00B050"/>
                </a:solidFill>
                <a:latin typeface="Courier New"/>
                <a:cs typeface="Courier New"/>
              </a:rPr>
              <a:t>PAGE_EXECUTE_WRITECOPY</a:t>
            </a:r>
            <a:r>
              <a:rPr lang="en-US" sz="1200" dirty="0">
                <a:solidFill>
                  <a:srgbClr val="00B050"/>
                </a:solidFill>
                <a:latin typeface="Courier New"/>
                <a:cs typeface="Courier New"/>
              </a:rPr>
              <a:t> </a:t>
            </a:r>
            <a:r>
              <a:rPr lang="en-US" sz="1200" dirty="0">
                <a:latin typeface="Courier New"/>
                <a:cs typeface="Courier New"/>
              </a:rPr>
              <a:t>|            1 | \WINDOWS\system32\</a:t>
            </a:r>
            <a:r>
              <a:rPr lang="en-US" sz="1200" dirty="0" err="1">
                <a:latin typeface="Courier New"/>
                <a:cs typeface="Courier New"/>
              </a:rPr>
              <a:t>lsass.exe</a:t>
            </a:r>
            <a:r>
              <a:rPr lang="en-US" sz="1200" dirty="0">
                <a:latin typeface="Courier New"/>
                <a:cs typeface="Courier New"/>
              </a:rPr>
              <a:t> |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* |  868 | </a:t>
            </a:r>
            <a:r>
              <a:rPr lang="en-US" sz="1200" dirty="0" err="1">
                <a:latin typeface="Courier New"/>
                <a:cs typeface="Courier New"/>
              </a:rPr>
              <a:t>lsass.exe</a:t>
            </a:r>
            <a:r>
              <a:rPr lang="en-US" sz="1200" dirty="0">
                <a:latin typeface="Courier New"/>
                <a:cs typeface="Courier New"/>
              </a:rPr>
              <a:t> | 0x1000000 | 0x1005fff | 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PAGE_EXECUTE_READWRITE </a:t>
            </a:r>
            <a:r>
              <a:rPr lang="en-US" sz="1200" dirty="0">
                <a:latin typeface="Courier New"/>
                <a:cs typeface="Courier New"/>
              </a:rPr>
              <a:t>|            2 |                         N/A |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* | 1928 | </a:t>
            </a:r>
            <a:r>
              <a:rPr lang="en-US" sz="1200" dirty="0" err="1">
                <a:latin typeface="Courier New"/>
                <a:cs typeface="Courier New"/>
              </a:rPr>
              <a:t>lsass.exe</a:t>
            </a:r>
            <a:r>
              <a:rPr lang="en-US" sz="1200" dirty="0">
                <a:latin typeface="Courier New"/>
                <a:cs typeface="Courier New"/>
              </a:rPr>
              <a:t> | 0x1000000 | 0x1005fff | 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PAGE_EXECUTE_READWRITE </a:t>
            </a:r>
            <a:r>
              <a:rPr lang="en-US" sz="1200" dirty="0">
                <a:latin typeface="Courier New"/>
                <a:cs typeface="Courier New"/>
              </a:rPr>
              <a:t>|            2 |                         N/A |</a:t>
            </a:r>
          </a:p>
          <a:p>
            <a:pPr marL="0" indent="0"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228600" indent="-228600">
              <a:buAutoNum type="arabicPlain" startAt="1928"/>
            </a:pPr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605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967F-1A4A-89B0-57D0-3717332F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BE819-DDA3-0033-9982-4B3DB402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3" y="1109899"/>
            <a:ext cx="11624762" cy="5067064"/>
          </a:xfrm>
        </p:spPr>
        <p:txBody>
          <a:bodyPr/>
          <a:lstStyle/>
          <a:p>
            <a:r>
              <a:rPr lang="en-US" dirty="0"/>
              <a:t>A complete rewrite of the Volatility framework</a:t>
            </a:r>
          </a:p>
          <a:p>
            <a:endParaRPr lang="en-US" dirty="0"/>
          </a:p>
          <a:p>
            <a:r>
              <a:rPr lang="en-US" dirty="0"/>
              <a:t>Architected from scratch with the lessons learned since ~2008 </a:t>
            </a:r>
          </a:p>
          <a:p>
            <a:endParaRPr lang="en-US" dirty="0"/>
          </a:p>
          <a:p>
            <a:r>
              <a:rPr lang="en-US" dirty="0"/>
              <a:t>Designed to be flexible, scalable, and extendable</a:t>
            </a:r>
          </a:p>
          <a:p>
            <a:endParaRPr lang="en-US" dirty="0"/>
          </a:p>
          <a:p>
            <a:r>
              <a:rPr lang="en-US" dirty="0"/>
              <a:t>Will replace Volatility 2 in late April 2025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66069-303B-B067-AF70-BC4B8360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0C69E-3A1B-0D5D-661D-92ABCE0E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3A9E02-FF0E-6D4D-B991-485D327B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7140"/>
            <a:ext cx="10972800" cy="1143000"/>
          </a:xfrm>
        </p:spPr>
        <p:txBody>
          <a:bodyPr/>
          <a:lstStyle/>
          <a:p>
            <a:r>
              <a:rPr lang="en-US" dirty="0"/>
              <a:t>Automation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D82C7B-B173-C27C-7F14-F182E97D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22703"/>
            <a:ext cx="10972800" cy="4525963"/>
          </a:xfrm>
        </p:spPr>
        <p:txBody>
          <a:bodyPr/>
          <a:lstStyle/>
          <a:p>
            <a:r>
              <a:rPr lang="en-US" dirty="0"/>
              <a:t>hollowfind plugin</a:t>
            </a:r>
          </a:p>
          <a:p>
            <a:pPr lvl="1"/>
            <a:r>
              <a:rPr lang="en-US" dirty="0"/>
              <a:t>Submitted to the 2016 Volatility Plugin Contest</a:t>
            </a:r>
          </a:p>
          <a:p>
            <a:pPr lvl="1"/>
            <a:r>
              <a:rPr lang="en-US" dirty="0">
                <a:hlinkClick r:id="rId2"/>
              </a:rPr>
              <a:t>https://cysinfo.com/detecting-deceptive-hollowing-techniques/</a:t>
            </a:r>
            <a:r>
              <a:rPr lang="en-US" dirty="0"/>
              <a:t> </a:t>
            </a:r>
          </a:p>
          <a:p>
            <a:r>
              <a:rPr lang="en-US" dirty="0"/>
              <a:t>Compares PEB and VAD information:</a:t>
            </a:r>
          </a:p>
          <a:p>
            <a:pPr lvl="1"/>
            <a:r>
              <a:rPr lang="en-US" dirty="0"/>
              <a:t>File mapping in PEB vs no file &amp; RWX in VAD</a:t>
            </a:r>
          </a:p>
          <a:p>
            <a:r>
              <a:rPr lang="en-US" dirty="0"/>
              <a:t>Disassembles the beginning bytes for spotting control flow redirection</a:t>
            </a:r>
          </a:p>
        </p:txBody>
      </p:sp>
    </p:spTree>
    <p:extLst>
      <p:ext uri="{BB962C8B-B14F-4D97-AF65-F5344CB8AC3E}">
        <p14:creationId xmlns:p14="http://schemas.microsoft.com/office/powerpoint/2010/main" val="392403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426D5-C304-6181-8FF5-EE11EDDC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DFA673-7FAE-8127-B466-123B4432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err="1"/>
              <a:t>windows.hollowprocesses</a:t>
            </a:r>
            <a:r>
              <a:rPr lang="en-US" dirty="0"/>
              <a:t> vs Stuxnet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C84AF3-3D82-2B78-4058-81EAAD7F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3" y="1600201"/>
            <a:ext cx="118661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668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Unexpected protection (PAGE_EXECUTE_READWRITE) for DLL in the PEB's load order list (0x13f0000) with path C:\WINDOWS\system32\KERNEL32.DLL.ASLR.0360c5e2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940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svchost.exe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Unexpected protection (PAGE_EXECUTE_READWRITE) for DLL in the PEB's load order list (0xd00000) with path C:\WINDOWS\system32\KERNEL32.DLL.ASLR.0360c8ee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868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lsass.exe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Unexpected protection (PAGE_EXECUTE_READWRITE) for VAD hosting the process executable (0x1000000) with path &lt;Non-File Backed Region&gt;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868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lsass.exe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Unexpected protection (PAGE_EXECUTE_READWRITE) for DLL in the PEB's load order list (0x1000000) with path C:\WINDOWS\system32\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lsass.exe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1928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lsass.exe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Unexpected protection (PAGE_EXECUTE_READWRITE) for VAD hosting the process executable (0x1000000) with path &lt;Non-File Backed Region&gt;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1928	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lsass.exe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Unexpected protection (PAGE_EXECUTE_READWRITE) for DLL in the PEB's load order list (0x1000000) with path C:\WINDOWS\system32\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lsass.exe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6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A9046-A951-0013-0414-F1802F2A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B09E0F-3B00-70DB-8077-971852A9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6385"/>
            <a:ext cx="10972800" cy="619506"/>
          </a:xfrm>
        </p:spPr>
        <p:txBody>
          <a:bodyPr/>
          <a:lstStyle/>
          <a:p>
            <a:r>
              <a:rPr lang="en-US" dirty="0" err="1"/>
              <a:t>windows.hollowprocess</a:t>
            </a:r>
            <a:r>
              <a:rPr lang="en-US" dirty="0"/>
              <a:t> vs Cobalt Strike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F97572-1754-3FE9-2D9C-7BF432A3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3" y="1600201"/>
            <a:ext cx="1210791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$ vol3 -f </a:t>
            </a:r>
            <a:r>
              <a:rPr lang="en-US" sz="1400" b="1" dirty="0" err="1"/>
              <a:t>data.lime</a:t>
            </a:r>
            <a:r>
              <a:rPr lang="en-US" sz="1400" b="1" dirty="0"/>
              <a:t> </a:t>
            </a:r>
            <a:r>
              <a:rPr lang="en-US" sz="1400" b="1" dirty="0" err="1"/>
              <a:t>windows.hollowprocesses</a:t>
            </a:r>
            <a:endParaRPr lang="en-US" sz="1400" b="1" dirty="0"/>
          </a:p>
          <a:p>
            <a:pPr marL="0" indent="0">
              <a:buNone/>
            </a:pPr>
            <a:r>
              <a:rPr lang="en-US" sz="1400" dirty="0"/>
              <a:t>PID   Process	Notes</a:t>
            </a:r>
          </a:p>
          <a:p>
            <a:pPr marL="0" indent="0">
              <a:buNone/>
            </a:pPr>
            <a:r>
              <a:rPr lang="en-US" sz="1400" dirty="0"/>
              <a:t>4636 </a:t>
            </a:r>
            <a:r>
              <a:rPr lang="en-US" sz="1400" dirty="0" err="1"/>
              <a:t>svchost.exe</a:t>
            </a:r>
            <a:r>
              <a:rPr lang="en-US" sz="1400" dirty="0"/>
              <a:t> Unexpected protection (</a:t>
            </a:r>
            <a:r>
              <a:rPr lang="en-US" sz="1400" b="1" dirty="0">
                <a:solidFill>
                  <a:srgbClr val="FF0000"/>
                </a:solidFill>
              </a:rPr>
              <a:t>PAGE_EXECUTE_READWRITE</a:t>
            </a:r>
            <a:r>
              <a:rPr lang="en-US" sz="1400" dirty="0"/>
              <a:t>) for VAD hosting the process executable (0x880000) with path </a:t>
            </a:r>
            <a:r>
              <a:rPr lang="en-US" sz="1400" b="1" dirty="0">
                <a:solidFill>
                  <a:srgbClr val="FF0000"/>
                </a:solidFill>
              </a:rPr>
              <a:t>&lt;Non-File Backed Region&gt;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4636 </a:t>
            </a:r>
            <a:r>
              <a:rPr lang="en-US" sz="1400" dirty="0" err="1"/>
              <a:t>svchost.exe</a:t>
            </a:r>
            <a:r>
              <a:rPr lang="en-US" sz="1400" dirty="0"/>
              <a:t> Unexpected protection (</a:t>
            </a:r>
            <a:r>
              <a:rPr lang="en-US" sz="1400" b="1" dirty="0">
                <a:solidFill>
                  <a:srgbClr val="FF0000"/>
                </a:solidFill>
              </a:rPr>
              <a:t>PAGE_EXECUTE_READWRITE</a:t>
            </a:r>
            <a:r>
              <a:rPr lang="en-US" sz="1400" dirty="0"/>
              <a:t>) for DLL in the PEB's load order list (0x880000) with path </a:t>
            </a:r>
            <a:r>
              <a:rPr lang="en-US" sz="1400" b="1" dirty="0">
                <a:solidFill>
                  <a:srgbClr val="FF0000"/>
                </a:solidFill>
              </a:rPr>
              <a:t>C:\Windows\SysWOW64\</a:t>
            </a:r>
            <a:r>
              <a:rPr lang="en-US" sz="1400" b="1" dirty="0" err="1">
                <a:solidFill>
                  <a:srgbClr val="FF0000"/>
                </a:solidFill>
              </a:rPr>
              <a:t>svchost.exe</a:t>
            </a: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93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1042-FFE2-A1B7-ECA7-9458DD7E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0" y="17235"/>
            <a:ext cx="11133769" cy="1142214"/>
          </a:xfrm>
        </p:spPr>
        <p:txBody>
          <a:bodyPr/>
          <a:lstStyle/>
          <a:p>
            <a:r>
              <a:rPr lang="en-US" dirty="0" err="1"/>
              <a:t>windows.hollowprocess</a:t>
            </a:r>
            <a:r>
              <a:rPr lang="en-US" dirty="0"/>
              <a:t> vs Non-RWX Hollowing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5C982-C501-C5BF-3FB0-A0AF60000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899"/>
            <a:ext cx="12192000" cy="5067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$ python3 </a:t>
            </a:r>
            <a:r>
              <a:rPr lang="en-US" sz="1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vol.py</a:t>
            </a:r>
            <a:r>
              <a: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-f </a:t>
            </a:r>
            <a:r>
              <a:rPr lang="en-US" sz="1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data.lime</a:t>
            </a:r>
            <a:r>
              <a:rPr lang="en-US" sz="1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windows.hollow</a:t>
            </a:r>
            <a:endParaRPr lang="en-US" sz="1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MTF.exe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Unexpected protection (</a:t>
            </a: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PAGE_READWRITE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for DLL in the PEB's load order list (0x610000) with path C:\Users\L490\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\Local\FXSEXT32\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MTF.exe</a:t>
            </a:r>
            <a:endParaRPr lang="en-US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796 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MTF.exe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Unexpected protection </a:t>
            </a: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(PAGE_READWRITE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for DLL in the PEB's load order list (0x5c0000) with path C:\Users\L490\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\Local\FXSEXT32\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MTF.exe</a:t>
            </a:r>
            <a:endParaRPr lang="en-US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8924 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AppVTerminator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Unexpected protection (PAGE_READWRITE) for DLL in the PEB's load order list (0xa20000) with path C:\Users\L490\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\Local\KBDTH0\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AppVTerminator.exe</a:t>
            </a:r>
            <a:endParaRPr lang="en-US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3308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BDTUQ.exe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Unexpected protection (PAGE_READWRITE) for DLL in the PEB's load order list (0x550000) with path C:\Users\L490\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\Local\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GameBarPresenceWriter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BDTUQ.exe</a:t>
            </a:r>
            <a:endParaRPr lang="en-US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6356 msvcr120_clr04 Unexpected protection (PAGE_READWRITE) for DLL in the PEB's load order list (0x580000) with path C:\Users\L490\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\Local\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nlmgp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\msvcr120_clr0400.exe</a:t>
            </a: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6236 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autoconv.exe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Unexpected protection (PAGE_READWRITE) for DLL in the PEB's load order list (0x4b0000) with path C:\WINDOWS\SysWOW64\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mbsmsapi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\</a:t>
            </a:r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autoconv.exe</a:t>
            </a:r>
            <a:endParaRPr lang="en-US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77056-9249-D78C-40CF-CB8EADCA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4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9F228-2954-B359-CD86-6E19DC5D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A diagram of a process&#10;&#10;AI-generated content may be incorrect.">
            <a:extLst>
              <a:ext uri="{FF2B5EF4-FFF2-40B4-BE49-F238E27FC236}">
                <a16:creationId xmlns:a16="http://schemas.microsoft.com/office/drawing/2014/main" id="{D6F52E38-EC23-B2FE-51A5-F67B4FC7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09" y="0"/>
            <a:ext cx="4658591" cy="629689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158F0C-393E-5179-4119-B59451666568}"/>
              </a:ext>
            </a:extLst>
          </p:cNvPr>
          <p:cNvCxnSpPr/>
          <p:nvPr/>
        </p:nvCxnSpPr>
        <p:spPr>
          <a:xfrm flipH="1">
            <a:off x="10286999" y="4550229"/>
            <a:ext cx="27432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2445EE7-66ED-E3B9-A740-47C59B13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1187"/>
            <a:ext cx="7619999" cy="474309"/>
          </a:xfrm>
        </p:spPr>
        <p:txBody>
          <a:bodyPr/>
          <a:lstStyle/>
          <a:p>
            <a:r>
              <a:rPr lang="en-US" sz="2600" dirty="0" err="1"/>
              <a:t>SectionBaseAddress</a:t>
            </a:r>
            <a:r>
              <a:rPr lang="en-US" sz="2600" dirty="0"/>
              <a:t> vs </a:t>
            </a:r>
            <a:r>
              <a:rPr lang="en-US" sz="2600" dirty="0" err="1"/>
              <a:t>ImageBaseAddress</a:t>
            </a:r>
            <a:endParaRPr lang="en-US" sz="2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F6475-10A6-C23F-F870-0B048600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0" y="825496"/>
            <a:ext cx="6782599" cy="505881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SectionBaseAddress</a:t>
            </a:r>
            <a:r>
              <a:rPr lang="en-US" dirty="0"/>
              <a:t> is set during process creation to the load address of the main application executable</a:t>
            </a:r>
          </a:p>
          <a:p>
            <a:endParaRPr lang="en-US" dirty="0"/>
          </a:p>
          <a:p>
            <a:r>
              <a:rPr lang="en-US" dirty="0" err="1"/>
              <a:t>ImageBaseAddress</a:t>
            </a:r>
            <a:r>
              <a:rPr lang="en-US" dirty="0"/>
              <a:t> inside the PEB is later set to the same address</a:t>
            </a:r>
          </a:p>
          <a:p>
            <a:endParaRPr lang="en-US" dirty="0"/>
          </a:p>
          <a:p>
            <a:r>
              <a:rPr lang="en-US" dirty="0"/>
              <a:t>Userland malware often changes </a:t>
            </a:r>
            <a:r>
              <a:rPr lang="en-US" dirty="0" err="1"/>
              <a:t>ImageBaseAddress</a:t>
            </a:r>
            <a:r>
              <a:rPr lang="en-US" dirty="0"/>
              <a:t> but cannot access </a:t>
            </a:r>
            <a:r>
              <a:rPr lang="en-US" dirty="0" err="1"/>
              <a:t>SectionBaseAddress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3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5D63-4397-F959-BD43-231C577A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307628"/>
            <a:ext cx="10920078" cy="561427"/>
          </a:xfrm>
        </p:spPr>
        <p:txBody>
          <a:bodyPr/>
          <a:lstStyle/>
          <a:p>
            <a:r>
              <a:rPr lang="en-US" sz="3200" dirty="0" err="1"/>
              <a:t>windows.hollowprocess</a:t>
            </a:r>
            <a:r>
              <a:rPr lang="en-US" sz="3200" dirty="0"/>
              <a:t> vs Base Address Tampering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3E40-53BB-4544-D13A-CA02FCC8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1" y="1113383"/>
            <a:ext cx="11809594" cy="5058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$ python3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vol.py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-f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data.lime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windows.hollow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612 manage-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bde.exe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ImageBaseAddress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reported from the PEB 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0x7ff63f2d0000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does not match the process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SectionBaseAddress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0x7ff6db320000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612 manage-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bde.exe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There is no VAD starting at the base address of the process executable 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0x7ff6db320000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buAutoNum type="arabicPlain" startAt="612"/>
            </a:pPr>
            <a:endParaRPr lang="en-US" dirty="0"/>
          </a:p>
          <a:p>
            <a:pPr marL="514350" indent="-514350">
              <a:buAutoNum type="arabicPlain" startAt="612"/>
            </a:pPr>
            <a:endParaRPr lang="en-US" dirty="0"/>
          </a:p>
          <a:p>
            <a:pPr marL="514350" indent="-514350">
              <a:buAutoNum type="arabicPlain" startAt="612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Sample infected with: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AzAgarampur</a:t>
            </a:r>
            <a:r>
              <a:rPr lang="en-US" dirty="0"/>
              <a:t>/</a:t>
            </a:r>
            <a:r>
              <a:rPr lang="en-US" dirty="0" err="1"/>
              <a:t>PsForge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1DCDF-6926-DD50-F0CC-CC89ADAB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50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76B1-8A0F-946B-0759-9D7F9B9D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E65B-2931-D7CC-449D-B6B3DA71E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executable is at the beginning of a VAD (memory region), and it is not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urier New"/>
              </a:rPr>
              <a:t>PAGE_EXECUTE_WRITECOPY OR does not map a file, then it will be detected</a:t>
            </a: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ourier New"/>
            </a:endParaRP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malware tampers with the DLL data structures, it will be detected (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windows.ldrmodules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Bypasses?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Overwrite PE header?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Map injected malware as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urier New"/>
              </a:rPr>
              <a:t>PAGE_EXECUTE_WRITECOPY?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314E5-D412-932E-F80A-A9D2E506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8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EE26-9808-29D1-1A8B-2D8E329A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Map PAGE_EXECUTE_WRITECOPY?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F47ED-EF3C-F249-E4C5-C9A68F6E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616B87-8B5F-9541-BDF2-4E1D7518A153}"/>
              </a:ext>
            </a:extLst>
          </p:cNvPr>
          <p:cNvSpPr txBox="1">
            <a:spLocks/>
          </p:cNvSpPr>
          <p:nvPr/>
        </p:nvSpPr>
        <p:spPr>
          <a:xfrm>
            <a:off x="322118" y="1122219"/>
            <a:ext cx="11260282" cy="500394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⏤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LPVOID WINAPI </a:t>
            </a:r>
            <a:r>
              <a:rPr lang="en-US" b="1" dirty="0" err="1">
                <a:solidFill>
                  <a:srgbClr val="0070C0"/>
                </a:solidFill>
                <a:latin typeface="Courier New"/>
                <a:cs typeface="Courier New"/>
              </a:rPr>
              <a:t>VirtualAlloc</a:t>
            </a:r>
            <a:r>
              <a:rPr lang="en-US" dirty="0">
                <a:latin typeface="Courier New"/>
                <a:cs typeface="Courier New"/>
              </a:rPr>
              <a:t>(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</a:t>
            </a:r>
            <a:r>
              <a:rPr lang="en-US" dirty="0" err="1">
                <a:latin typeface="Courier New"/>
                <a:cs typeface="Courier New"/>
              </a:rPr>
              <a:t>In_opt</a:t>
            </a:r>
            <a:r>
              <a:rPr lang="en-US" dirty="0">
                <a:latin typeface="Courier New"/>
                <a:cs typeface="Courier New"/>
              </a:rPr>
              <a:t>_  LPVOID </a:t>
            </a:r>
            <a:r>
              <a:rPr lang="en-US" dirty="0" err="1">
                <a:latin typeface="Courier New"/>
                <a:cs typeface="Courier New"/>
              </a:rPr>
              <a:t>lpAddress</a:t>
            </a:r>
            <a:r>
              <a:rPr lang="en-US" dirty="0">
                <a:latin typeface="Courier New"/>
                <a:cs typeface="Courier New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_In_      SIZE_T </a:t>
            </a:r>
            <a:r>
              <a:rPr lang="en-US" dirty="0" err="1">
                <a:latin typeface="Courier New"/>
                <a:cs typeface="Courier New"/>
              </a:rPr>
              <a:t>dwSize</a:t>
            </a:r>
            <a:r>
              <a:rPr lang="en-US" dirty="0">
                <a:latin typeface="Courier New"/>
                <a:cs typeface="Courier New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_In_      DWORD </a:t>
            </a:r>
            <a:r>
              <a:rPr lang="en-US" dirty="0" err="1">
                <a:latin typeface="Courier New"/>
                <a:cs typeface="Courier New"/>
              </a:rPr>
              <a:t>flAllocationType</a:t>
            </a:r>
            <a:r>
              <a:rPr lang="en-US" dirty="0">
                <a:latin typeface="Courier New"/>
                <a:cs typeface="Courier New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_In_      DWORD </a:t>
            </a:r>
            <a:r>
              <a:rPr lang="en-US" b="1" i="1" dirty="0" err="1">
                <a:solidFill>
                  <a:srgbClr val="FF0000"/>
                </a:solidFill>
                <a:latin typeface="Courier New"/>
                <a:cs typeface="Courier New"/>
              </a:rPr>
              <a:t>flProtect</a:t>
            </a:r>
            <a:endParaRPr lang="en-US" b="1" i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LPVOID WINAPI </a:t>
            </a:r>
            <a:r>
              <a:rPr lang="en-US" b="1" dirty="0" err="1">
                <a:solidFill>
                  <a:srgbClr val="0070C0"/>
                </a:solidFill>
                <a:latin typeface="Courier New"/>
                <a:cs typeface="Courier New"/>
              </a:rPr>
              <a:t>VirtualAllocEx</a:t>
            </a:r>
            <a:r>
              <a:rPr lang="en-US" dirty="0">
                <a:latin typeface="Courier New"/>
                <a:cs typeface="Courier New"/>
              </a:rPr>
              <a:t>(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_In_      HANDLE </a:t>
            </a:r>
            <a:r>
              <a:rPr lang="en-US" dirty="0" err="1">
                <a:latin typeface="Courier New"/>
                <a:cs typeface="Courier New"/>
              </a:rPr>
              <a:t>hProcess</a:t>
            </a:r>
            <a:r>
              <a:rPr lang="en-US" dirty="0">
                <a:latin typeface="Courier New"/>
                <a:cs typeface="Courier New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</a:t>
            </a:r>
            <a:r>
              <a:rPr lang="en-US" dirty="0" err="1">
                <a:latin typeface="Courier New"/>
                <a:cs typeface="Courier New"/>
              </a:rPr>
              <a:t>In_opt</a:t>
            </a:r>
            <a:r>
              <a:rPr lang="en-US" dirty="0">
                <a:latin typeface="Courier New"/>
                <a:cs typeface="Courier New"/>
              </a:rPr>
              <a:t>_  LPVOID </a:t>
            </a:r>
            <a:r>
              <a:rPr lang="en-US" dirty="0" err="1">
                <a:latin typeface="Courier New"/>
                <a:cs typeface="Courier New"/>
              </a:rPr>
              <a:t>lpAddress</a:t>
            </a:r>
            <a:r>
              <a:rPr lang="en-US" dirty="0">
                <a:latin typeface="Courier New"/>
                <a:cs typeface="Courier New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_In_      SIZE_T </a:t>
            </a:r>
            <a:r>
              <a:rPr lang="en-US" dirty="0" err="1">
                <a:latin typeface="Courier New"/>
                <a:cs typeface="Courier New"/>
              </a:rPr>
              <a:t>dwSize</a:t>
            </a:r>
            <a:r>
              <a:rPr lang="en-US" dirty="0">
                <a:latin typeface="Courier New"/>
                <a:cs typeface="Courier New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_In_      DWORD </a:t>
            </a:r>
            <a:r>
              <a:rPr lang="en-US" dirty="0" err="1">
                <a:latin typeface="Courier New"/>
                <a:cs typeface="Courier New"/>
              </a:rPr>
              <a:t>flAllocationType</a:t>
            </a:r>
            <a:r>
              <a:rPr lang="en-US" dirty="0">
                <a:latin typeface="Courier New"/>
                <a:cs typeface="Courier New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  _In_      DWORD </a:t>
            </a:r>
            <a:r>
              <a:rPr lang="en-US" b="1" i="1" dirty="0" err="1">
                <a:solidFill>
                  <a:srgbClr val="FF0000"/>
                </a:solidFill>
                <a:latin typeface="Courier New"/>
                <a:cs typeface="Courier New"/>
              </a:rPr>
              <a:t>flProtect</a:t>
            </a:r>
            <a:endParaRPr lang="en-US" b="1" i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11" name="Shape 709">
            <a:extLst>
              <a:ext uri="{FF2B5EF4-FFF2-40B4-BE49-F238E27FC236}">
                <a16:creationId xmlns:a16="http://schemas.microsoft.com/office/drawing/2014/main" id="{98561A69-8904-6368-2916-11D2A32F4B5B}"/>
              </a:ext>
            </a:extLst>
          </p:cNvPr>
          <p:cNvSpPr txBox="1"/>
          <p:nvPr/>
        </p:nvSpPr>
        <p:spPr>
          <a:xfrm>
            <a:off x="5834088" y="976159"/>
            <a:ext cx="4997750" cy="2554515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PAGE_NOACCESS          0x01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PAGE_READONLY          0x02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PAGE_READWRITE         0x04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PAGE_WRITECOPY         0x08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PAGE_EXECUTE           0x10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PAGE_EXECUTE_READ      0x20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PAGE_EXECUTE_READWRITE 0x40     </a:t>
            </a:r>
          </a:p>
          <a:p>
            <a:pPr algn="ctr"/>
            <a:r>
              <a:rPr lang="en" sz="1400" b="1" dirty="0">
                <a:solidFill>
                  <a:srgbClr val="FF0000"/>
                </a:solidFill>
                <a:latin typeface="Courier New"/>
                <a:cs typeface="Courier New"/>
              </a:rPr>
              <a:t>#define PAGE_EXECUTE_WRITECOPY 0x80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PAGE_GUARD            0x100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PAGE_NOCACHE          0x200     </a:t>
            </a:r>
          </a:p>
          <a:p>
            <a:pPr algn="ctr"/>
            <a:r>
              <a:rPr lang="en" sz="1400" dirty="0">
                <a:solidFill>
                  <a:prstClr val="black"/>
                </a:solidFill>
                <a:latin typeface="Courier New"/>
                <a:cs typeface="Courier New"/>
              </a:rPr>
              <a:t>#define PAGE_WRITECOMBINE     0x400     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E27E5760-E457-6279-CF69-C3E0F3456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88" y="3624192"/>
            <a:ext cx="6357912" cy="26555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7A1E12-4E51-D1B9-1999-A292AC1C2D79}"/>
              </a:ext>
            </a:extLst>
          </p:cNvPr>
          <p:cNvSpPr/>
          <p:nvPr/>
        </p:nvSpPr>
        <p:spPr>
          <a:xfrm>
            <a:off x="7609607" y="4951977"/>
            <a:ext cx="4503987" cy="294288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54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C9C1-197B-ECF2-4F5E-F5441A4E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Map PAGE_EXECUTE_WRITECOPY?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DF699-6490-D67F-3922-1F2C67F7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MapViewOfSection</a:t>
            </a:r>
            <a:r>
              <a:rPr lang="en-US" dirty="0"/>
              <a:t> can be used to manually place a PAGE_EXECUTE_WRITECOPY VAD into a target process</a:t>
            </a:r>
          </a:p>
          <a:p>
            <a:r>
              <a:rPr lang="en-US" dirty="0"/>
              <a:t>Detections:</a:t>
            </a:r>
          </a:p>
          <a:p>
            <a:pPr lvl="1"/>
            <a:r>
              <a:rPr lang="en-US" dirty="0"/>
              <a:t> No file association/mapping</a:t>
            </a:r>
          </a:p>
          <a:p>
            <a:pPr lvl="1"/>
            <a:r>
              <a:rPr lang="en-US" dirty="0"/>
              <a:t> Not in the DLL lists</a:t>
            </a:r>
          </a:p>
          <a:p>
            <a:pPr lvl="1"/>
            <a:r>
              <a:rPr lang="en-US" dirty="0"/>
              <a:t> The code needs to run, likely by pointing a thread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595E6-308B-0FE2-FE34-36FCB9E2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F4BC3-2C2C-4B9E-FB59-ABEF1E8D250F}"/>
              </a:ext>
            </a:extLst>
          </p:cNvPr>
          <p:cNvSpPr txBox="1"/>
          <p:nvPr/>
        </p:nvSpPr>
        <p:spPr>
          <a:xfrm>
            <a:off x="210483" y="5041064"/>
            <a:ext cx="11500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github.com</a:t>
            </a:r>
            <a:r>
              <a:rPr lang="en-US" sz="1400" dirty="0"/>
              <a:t>/Offensive-Panda/</a:t>
            </a:r>
            <a:r>
              <a:rPr lang="en-US" sz="1400" dirty="0" err="1"/>
              <a:t>ProcessInjectionTechniques</a:t>
            </a:r>
            <a:r>
              <a:rPr lang="en-US" sz="1400" dirty="0"/>
              <a:t>/tree/main/</a:t>
            </a:r>
            <a:r>
              <a:rPr lang="en-US" sz="1400" dirty="0" err="1"/>
              <a:t>NtCreateSection_MapViewOfSection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714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EE7-7A65-8B77-5F23-E8FA0A78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278590"/>
            <a:ext cx="10920078" cy="61950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Overwritten PE headers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C1574-94F8-EF12-C218-0DE31DF3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 is somewhat common for malware to overwrite its PE header after loading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The header is never referenced again after load, so this is safe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Detecting VADs mapping executables with bad permissions relies on spotting the PE header at the VAD base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Solution: Threads tell us where code is executing!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BCD27-531F-0A1B-8881-E4A300A2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C175-B87F-2545-8E7D-69215B1F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Memory Forensics?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DEA1-B682-8EC2-9366-DD521B6D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3" y="1109899"/>
            <a:ext cx="10891526" cy="3189550"/>
          </a:xfrm>
        </p:spPr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Across platforms, memory-only payloads are often used by malware to avoid detection and hinder analysis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Disk and live forensics generally can find no traces of this malware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Volatile memory is the </a:t>
            </a:r>
            <a:r>
              <a:rPr lang="en-US" sz="2400" b="1" dirty="0"/>
              <a:t>*only*</a:t>
            </a:r>
            <a:r>
              <a:rPr lang="en-US" sz="2400" dirty="0"/>
              <a:t> place to determine that such malware is present and to fully investigate it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80876-7557-3854-6148-56B3D90C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D3C09-471A-AFC0-A866-61A38F75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6" y="4131808"/>
            <a:ext cx="10718800" cy="13416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1C43F4-ACC1-60C6-3E2F-4D671D5EAA51}"/>
              </a:ext>
            </a:extLst>
          </p:cNvPr>
          <p:cNvSpPr/>
          <p:nvPr/>
        </p:nvSpPr>
        <p:spPr>
          <a:xfrm>
            <a:off x="4110858" y="4246650"/>
            <a:ext cx="5040351" cy="367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C5AF3-E725-8F0E-8353-57B3205F7B28}"/>
              </a:ext>
            </a:extLst>
          </p:cNvPr>
          <p:cNvSpPr/>
          <p:nvPr/>
        </p:nvSpPr>
        <p:spPr>
          <a:xfrm>
            <a:off x="854702" y="4636555"/>
            <a:ext cx="9757879" cy="367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3E71-BF66-9D8B-7C45-09CC4281CD46}"/>
              </a:ext>
            </a:extLst>
          </p:cNvPr>
          <p:cNvSpPr txBox="1"/>
          <p:nvPr/>
        </p:nvSpPr>
        <p:spPr>
          <a:xfrm>
            <a:off x="1410179" y="5656703"/>
            <a:ext cx="3044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Microsoft Report: [1]</a:t>
            </a:r>
          </a:p>
        </p:txBody>
      </p:sp>
    </p:spTree>
    <p:extLst>
      <p:ext uri="{BB962C8B-B14F-4D97-AF65-F5344CB8AC3E}">
        <p14:creationId xmlns:p14="http://schemas.microsoft.com/office/powerpoint/2010/main" val="3961369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C6861-1E11-2663-529D-E7946AAE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10" y="5247409"/>
            <a:ext cx="11687108" cy="6821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www.fortinet.com</a:t>
            </a:r>
            <a:r>
              <a:rPr lang="en-US" dirty="0"/>
              <a:t>/blog/threat-research/deep-dive-into-a-dumped-malware-without-a-pe-header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AA4DA-FDCA-C605-DB41-62E0711C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546C3644-B29D-E784-EF3C-B1D22746F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8" y="459921"/>
            <a:ext cx="8769927" cy="37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1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CD51-1320-39D6-0B55-9D1B3E83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8B47-5161-9FB7-6E9F-A4880D36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899"/>
            <a:ext cx="12113595" cy="5067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python3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vol.py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data.lime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-r pretty --filters PID,836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windows.threads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 PID |  TID | 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StartAddress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StartAddressPath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Win32StartAddress | Win32StartAddressPath         | 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CreateTime</a:t>
            </a: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 840 | 0xbf0574ed5518 |                - |    0x7ff7d5554a90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lsass.exe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21:03:12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 852 | 0x7ffcf185e3e0 | …\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   0x7ff7d55521f0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lsass.exe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21:03:12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 872 | 0x7ffcf185e3e0 | …\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   0x7ffcee865240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lsasrv.dll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| 2022-11-10 21:03:12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 876 | 0x998d6ba7dac0 |                - |    0x7ffcf17eb4a0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21:03:12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 880 | 0xbf05746884d8 |                - |    0x7ffcf17eb4a0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21:03:12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 884 | 0xbf057465a4d8 |                - |    0x7ffcf17eb4a0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21:03:13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4296 | 0x7ffcf185e3e0 | …\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   0x7ffcef1fe910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ucrtbase.dll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2022-11-10 21:05:04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2544 | 0xbf05747114d8 |                - |    0x7ffcf17eb4a0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21:53:12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5624 | 0x998d7043b440 |                - |    0x7ffcf17eb4a0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22:03:08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4216 | 0x7ffcf185e3e0 | …\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   0x7ffcf17eb4a0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22:04:44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|  836 | 1320 | 0x7ffcf185e3e0 | …\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|    0x7ffcf17eb4a0 | \Windows\System32\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ntdll.dll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2022-11-10 22:05:24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5FB18-2833-0466-89F5-B000B625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E43D-08E9-2897-5480-0AD1B52E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a Suspicious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09CD6-9C63-0669-27C9-5F135CE0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899"/>
            <a:ext cx="12113595" cy="5067064"/>
          </a:xfrm>
        </p:spPr>
        <p:txBody>
          <a:bodyPr/>
          <a:lstStyle/>
          <a:p>
            <a:r>
              <a:rPr lang="en-US" dirty="0"/>
              <a:t>One or both start addresses point to a memory region (VAD):</a:t>
            </a:r>
          </a:p>
          <a:p>
            <a:pPr lvl="1"/>
            <a:r>
              <a:rPr lang="en-US" dirty="0"/>
              <a:t> Not backed by a file</a:t>
            </a:r>
          </a:p>
          <a:p>
            <a:pPr lvl="1"/>
            <a:r>
              <a:rPr lang="en-US" dirty="0"/>
              <a:t> Not PAGE_EXEC_WRITECOPY</a:t>
            </a:r>
          </a:p>
          <a:p>
            <a:pPr lvl="1"/>
            <a:r>
              <a:rPr lang="en-US" dirty="0"/>
              <a:t> To a file path ending in .exe that is not the main application executable</a:t>
            </a:r>
          </a:p>
          <a:p>
            <a:pPr lvl="1"/>
            <a:endParaRPr lang="en-US" dirty="0"/>
          </a:p>
          <a:p>
            <a:r>
              <a:rPr lang="en-US" dirty="0"/>
              <a:t>Is suspended</a:t>
            </a:r>
          </a:p>
          <a:p>
            <a:pPr lvl="1"/>
            <a:r>
              <a:rPr lang="en-US" dirty="0"/>
              <a:t> Malware starts a process in suspended mode and never resumes the main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F6E3F-D786-7845-5826-FF87E36D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61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377-6875-8315-6573-D03451D9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307628"/>
            <a:ext cx="11196114" cy="561427"/>
          </a:xfrm>
        </p:spPr>
        <p:txBody>
          <a:bodyPr/>
          <a:lstStyle/>
          <a:p>
            <a:r>
              <a:rPr lang="en-US" sz="3200" dirty="0" err="1"/>
              <a:t>windows.suspicious_threads</a:t>
            </a:r>
            <a:r>
              <a:rPr lang="en-US" sz="3200" dirty="0"/>
              <a:t> vs Various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6A90-2F5E-00C7-3342-B999C581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2" y="1109899"/>
            <a:ext cx="11718281" cy="5067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err="1"/>
              <a:t>chrome.exe</a:t>
            </a:r>
            <a:r>
              <a:rPr lang="en-US" sz="1200" dirty="0"/>
              <a:t> 5720 2616 Win32Start	0xc65410 &lt;Non-File Backed Region&gt; VAD at base address (0xbc0000) hosting this thread has an </a:t>
            </a:r>
            <a:r>
              <a:rPr lang="en-US" sz="1200" b="1" dirty="0">
                <a:solidFill>
                  <a:srgbClr val="FF0000"/>
                </a:solidFill>
              </a:rPr>
              <a:t>unexpected starting protection PAGE_NOACCESS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rundll32.exe 4288 4352 Win32Start 0x20fb25e14bc &lt;Non-File Backed Region&gt; VAD at base address (0x20fb25e0000) hosting this thread has an </a:t>
            </a:r>
            <a:r>
              <a:rPr lang="en-US" sz="1200" b="1" dirty="0">
                <a:solidFill>
                  <a:srgbClr val="FF0000"/>
                </a:solidFill>
              </a:rPr>
              <a:t>unexpected starting protection PAGE_EXECUTE_READWRITE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notepad.exe</a:t>
            </a:r>
            <a:r>
              <a:rPr lang="en-US" sz="1200" dirty="0">
                <a:solidFill>
                  <a:schemeClr val="tx1"/>
                </a:solidFill>
              </a:rPr>
              <a:t> 6276 1480 Win32Start 0x249c2610000 &lt;Non-File Backed Region&gt; VAD at base address (0x249c2610000) hosting this thread has an </a:t>
            </a:r>
            <a:r>
              <a:rPr lang="en-US" sz="1200" b="1" dirty="0">
                <a:solidFill>
                  <a:srgbClr val="FF0000"/>
                </a:solidFill>
              </a:rPr>
              <a:t>unexpected starting protection PAGE_READWRITE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south.exe</a:t>
            </a:r>
            <a:r>
              <a:rPr lang="en-US" sz="1200" dirty="0">
                <a:solidFill>
                  <a:schemeClr val="tx1"/>
                </a:solidFill>
              </a:rPr>
              <a:t>	5400 5468	Win32Start	0x22493430000 &lt;Non-File Backed Region&gt; This thread started execution in the VAD starting at base address (0x22493430000), </a:t>
            </a:r>
            <a:r>
              <a:rPr lang="en-US" sz="1200" b="1" dirty="0">
                <a:solidFill>
                  <a:srgbClr val="FF0000"/>
                </a:solidFill>
              </a:rPr>
              <a:t>which is not backed by a file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dllhost.exe</a:t>
            </a:r>
            <a:r>
              <a:rPr lang="en-US" sz="1200" dirty="0">
                <a:solidFill>
                  <a:schemeClr val="tx1"/>
                </a:solidFill>
              </a:rPr>
              <a:t>	4024 4068	Win32Start	0x7ffc5495afb0 &lt;Non-File Backed Region&gt; This thread started execution in the VAD starting at base address (0x7ffc54920000), </a:t>
            </a:r>
            <a:r>
              <a:rPr lang="en-US" sz="1200" b="1" dirty="0">
                <a:solidFill>
                  <a:srgbClr val="FF0000"/>
                </a:solidFill>
              </a:rPr>
              <a:t>which is not backed by a file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3CACE-F78E-C37E-9181-0CE6769E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4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028D0-E108-5570-14C5-4625AC38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38C74-09E4-432C-FFBE-1C8A8746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4" y="1985236"/>
            <a:ext cx="9949932" cy="1107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658BD-9897-41F7-A804-F974B6C16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4" y="4070928"/>
            <a:ext cx="9584748" cy="11077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A3FA01-2786-855E-A2ED-28FC88F6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54" y="310041"/>
            <a:ext cx="10920078" cy="532388"/>
          </a:xfrm>
        </p:spPr>
        <p:txBody>
          <a:bodyPr/>
          <a:lstStyle/>
          <a:p>
            <a:r>
              <a:rPr lang="en-US" sz="3000" dirty="0"/>
              <a:t>Detecting Dirty Vanity and its Suspended Thread [6]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9D5B2A-BF8C-9BB0-28B4-C761C7D3F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3" y="1109899"/>
            <a:ext cx="10891526" cy="619506"/>
          </a:xfrm>
        </p:spPr>
        <p:txBody>
          <a:bodyPr/>
          <a:lstStyle/>
          <a:p>
            <a:r>
              <a:rPr lang="en-US" dirty="0"/>
              <a:t>Detecting the cloned process due to its suspended thread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8133AD-E510-BC02-3C4C-D534FD676409}"/>
              </a:ext>
            </a:extLst>
          </p:cNvPr>
          <p:cNvSpPr txBox="1">
            <a:spLocks/>
          </p:cNvSpPr>
          <p:nvPr/>
        </p:nvSpPr>
        <p:spPr>
          <a:xfrm>
            <a:off x="228517" y="3308394"/>
            <a:ext cx="10891526" cy="6195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⏤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Parent (PID 7472) and cloned child (PID 6752)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759BF-F230-7C12-1B03-3CE596F145B1}"/>
              </a:ext>
            </a:extLst>
          </p:cNvPr>
          <p:cNvSpPr/>
          <p:nvPr/>
        </p:nvSpPr>
        <p:spPr>
          <a:xfrm>
            <a:off x="3125841" y="2473517"/>
            <a:ext cx="843486" cy="619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4DC28-DC45-61D0-095F-BA35817F340C}"/>
              </a:ext>
            </a:extLst>
          </p:cNvPr>
          <p:cNvSpPr/>
          <p:nvPr/>
        </p:nvSpPr>
        <p:spPr>
          <a:xfrm>
            <a:off x="1605305" y="4454717"/>
            <a:ext cx="846950" cy="335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44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C058-F60B-BCCF-0E0B-8A5CDDF1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Ghosting and Transaction Tampering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B20C-D2E2-14C6-5669-6809F21FD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Creating new VADs and threads leads to detection</a:t>
            </a:r>
          </a:p>
          <a:p>
            <a:endParaRPr lang="en-US" dirty="0"/>
          </a:p>
          <a:p>
            <a:r>
              <a:rPr lang="en-US" dirty="0"/>
              <a:t>Several code injection variants avoid this by directly loading malicious code, but having it marked/treated as “deleted”</a:t>
            </a:r>
          </a:p>
          <a:p>
            <a:endParaRPr lang="en-US" dirty="0"/>
          </a:p>
          <a:p>
            <a:r>
              <a:rPr lang="en-US" dirty="0"/>
              <a:t>Files marked as deleted cannot be scanned by AV/EDR</a:t>
            </a:r>
          </a:p>
          <a:p>
            <a:pPr lvl="1"/>
            <a:r>
              <a:rPr lang="en-US" dirty="0"/>
              <a:t> Handle creation blocked by OS</a:t>
            </a:r>
          </a:p>
          <a:p>
            <a:pPr lvl="1"/>
            <a:endParaRPr lang="en-US" dirty="0"/>
          </a:p>
          <a:p>
            <a:r>
              <a:rPr lang="en-US" dirty="0"/>
              <a:t>Transaction tampering can lead to AV/EDR seeing clean file contents on disk, but malicious content is in memory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Resources: [2-5]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76A25-7C8C-8C3D-EA9E-770400BD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63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ABE9-29DC-E5F1-0CDF-FFAED13A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Ghosting and Malicious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6CBF-D7FE-6422-4009-B0A2B6EC2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3" y="1109899"/>
            <a:ext cx="11903112" cy="5067064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windows.processghosting</a:t>
            </a:r>
            <a:r>
              <a:rPr lang="en-US" dirty="0"/>
              <a:t> plugin</a:t>
            </a:r>
          </a:p>
          <a:p>
            <a:r>
              <a:rPr lang="en-US" dirty="0"/>
              <a:t>Detection flow:</a:t>
            </a:r>
          </a:p>
          <a:p>
            <a:pPr lvl="1"/>
            <a:r>
              <a:rPr lang="en-US" dirty="0"/>
              <a:t> </a:t>
            </a:r>
            <a:r>
              <a:rPr lang="en-US" sz="2200" dirty="0"/>
              <a:t>Walk all processes, if the process file object is unset -&gt; bad</a:t>
            </a:r>
          </a:p>
          <a:p>
            <a:pPr lvl="1"/>
            <a:r>
              <a:rPr lang="en-US" sz="2200" dirty="0"/>
              <a:t> Walk each mapped file (VAD), if </a:t>
            </a:r>
            <a:r>
              <a:rPr lang="en-US" sz="2200" dirty="0" err="1"/>
              <a:t>exe|dll</a:t>
            </a:r>
            <a:r>
              <a:rPr lang="en-US" sz="2200" dirty="0"/>
              <a:t> file object set as deleted -&gt; bad</a:t>
            </a:r>
          </a:p>
          <a:p>
            <a:pPr lvl="1"/>
            <a:r>
              <a:rPr lang="en-US" sz="2200" dirty="0"/>
              <a:t> VAD -&gt; if file object set as delete on close -&gt; bad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89DD-4776-6303-C3A6-16802887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9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FC1E-B78B-6CD6-1928-47893374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322147"/>
            <a:ext cx="11799586" cy="532388"/>
          </a:xfrm>
        </p:spPr>
        <p:txBody>
          <a:bodyPr/>
          <a:lstStyle/>
          <a:p>
            <a:r>
              <a:rPr lang="en-US" sz="3000" dirty="0" err="1"/>
              <a:t>windows.processghosting</a:t>
            </a:r>
            <a:r>
              <a:rPr lang="en-US" sz="3000" dirty="0"/>
              <a:t> vs Transacted Hollowing [4]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7CD0-795C-2B33-ADCA-48ED52CE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" y="1109899"/>
            <a:ext cx="12040859" cy="50670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$ python3 </a:t>
            </a:r>
            <a:r>
              <a:rPr lang="en-US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vol.py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-r pretty -f </a:t>
            </a:r>
            <a:r>
              <a:rPr lang="en-US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data.lime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windows.processghosting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PID    | Process  |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FILE_OBJECT   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1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DeletePending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DeleteOnClose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|Base                       | Path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7132 |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calc.exe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 | 0x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fffebce3164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|                         </a:t>
            </a:r>
            <a:r>
              <a:rPr lang="en-US" sz="1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|                    N/A | 0x7ff660330000 | \Users\x\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\Local\Temp\TH725D.tmp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 many side effects!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Process called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calc.exe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but path is TH725D.tmp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Delete pending bit set on a process executable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DB3D9-3755-4309-78C0-AEE2F828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621A-03A7-3118-E271-700F58E6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307628"/>
            <a:ext cx="11601360" cy="561427"/>
          </a:xfrm>
        </p:spPr>
        <p:txBody>
          <a:bodyPr/>
          <a:lstStyle/>
          <a:p>
            <a:r>
              <a:rPr lang="en-US" sz="3200" dirty="0" err="1"/>
              <a:t>windows.processghosting</a:t>
            </a:r>
            <a:r>
              <a:rPr lang="en-US" sz="3200" dirty="0"/>
              <a:t> vs Process Ghosting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910B-9A88-DA4F-CD1F-3C8C8728B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31" y="1109899"/>
            <a:ext cx="11931664" cy="50670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$ python3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vol.py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-r pretty -f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data.lime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windows.processghosting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|  PID    |         Process | FILE_OBJECT     |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DeletePending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DeleteOnClose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| Base                      |  Path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| 5600 | THCF0E.tmp |                  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|                          - |                     N/A | 0x7ff7a2460000 | \Users\x\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\Local\Temp\THCF0E.tmp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| 5600 | THCF0E.tmp | 0x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fffdb0e2174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|                        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|                     N/A | 0x7ff7a2460000 | \Users\x\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AppData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\Local\Temp\THCF0E.tmp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020CF-BA9D-A8BA-6E93-254B2AA3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2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F353-C5FD-E001-7220-543D858F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windows.processghosting</a:t>
            </a:r>
            <a:r>
              <a:rPr lang="en-US" dirty="0"/>
              <a:t> vs Cobalt Strike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144C-0F10-D461-F65D-4B5DC0D47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899"/>
            <a:ext cx="12113595" cy="5067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$ python3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vol.py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-r pretty -f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data.lime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windows.processghosting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|  PID  |               Process |    FILE_OBJECT     |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DeletePending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19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DeleteOnClose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|          Base |                                Path</a:t>
            </a: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| 3704 | https-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beacon.e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| 0xdf01c28d9220 |                    N/A |                          </a:t>
            </a:r>
            <a:r>
              <a:rPr lang="en-US" sz="1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| 0x400000 | [snip]\https-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beacon.exe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E0031-4B94-B111-013A-C0AD5FA7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775F7F4F-2093-8AEB-9520-2774ADC6A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69" y="1954867"/>
            <a:ext cx="9307923" cy="3128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53D0-8FC8-C417-1D0E-96CC31DE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8A7E022D-8196-93C1-79B8-46204B2DE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30" y="374451"/>
            <a:ext cx="7772400" cy="15163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4BB69D-3085-46AF-4152-C85141AA6E39}"/>
              </a:ext>
            </a:extLst>
          </p:cNvPr>
          <p:cNvSpPr txBox="1">
            <a:spLocks/>
          </p:cNvSpPr>
          <p:nvPr/>
        </p:nvSpPr>
        <p:spPr>
          <a:xfrm>
            <a:off x="220874" y="5486399"/>
            <a:ext cx="10891526" cy="5067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⏤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400"/>
            </a:pPr>
            <a:r>
              <a:rPr lang="en-US" sz="2400" dirty="0"/>
              <a:t>https://</a:t>
            </a:r>
            <a:r>
              <a:rPr lang="en-US" sz="2400" dirty="0" err="1"/>
              <a:t>cloud.google.com</a:t>
            </a:r>
            <a:r>
              <a:rPr lang="en-US" sz="2400" dirty="0"/>
              <a:t>/blog/topics/threat-intelligence/apt41-innovative-tactics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AF75B-427A-EAF7-963B-3B0E08138810}"/>
              </a:ext>
            </a:extLst>
          </p:cNvPr>
          <p:cNvSpPr/>
          <p:nvPr/>
        </p:nvSpPr>
        <p:spPr>
          <a:xfrm>
            <a:off x="5382491" y="1018308"/>
            <a:ext cx="810491" cy="2182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B4194-1B02-8FEC-1725-E60C4C8E8117}"/>
              </a:ext>
            </a:extLst>
          </p:cNvPr>
          <p:cNvSpPr/>
          <p:nvPr/>
        </p:nvSpPr>
        <p:spPr>
          <a:xfrm>
            <a:off x="1776846" y="3283528"/>
            <a:ext cx="6961910" cy="290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665DB5-76FE-B76F-CF6F-F2966F408374}"/>
              </a:ext>
            </a:extLst>
          </p:cNvPr>
          <p:cNvSpPr/>
          <p:nvPr/>
        </p:nvSpPr>
        <p:spPr>
          <a:xfrm>
            <a:off x="2615045" y="3574474"/>
            <a:ext cx="1749137" cy="290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5F3F9-D253-B073-DD51-0B05540134D4}"/>
              </a:ext>
            </a:extLst>
          </p:cNvPr>
          <p:cNvSpPr/>
          <p:nvPr/>
        </p:nvSpPr>
        <p:spPr>
          <a:xfrm>
            <a:off x="4260274" y="4443847"/>
            <a:ext cx="6005944" cy="290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2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B38B-8CF5-58F0-7982-23C5DD29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604D-627B-7104-0AF9-B8594ECD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code injection and bypass techniques have evolved greatly in the last few years</a:t>
            </a:r>
          </a:p>
          <a:p>
            <a:endParaRPr lang="en-US" dirty="0"/>
          </a:p>
          <a:p>
            <a:r>
              <a:rPr lang="en-US" dirty="0"/>
              <a:t>New Volatility 3 plugins and detection algorithms catch these new techniques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2"/>
              </a:rPr>
              <a:t>https://volatilityfoundation.org/announcing-the-official-parity-release-of-volatility-3/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Detecting EDR Evasion Techniques: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https://www.youtube.com/watch?v=PmqvBe1LSZc&amp;t=7s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hlinkClick r:id="rId4"/>
              </a:rPr>
              <a:t>https://www.volexity.com/resources</a:t>
            </a:r>
            <a:r>
              <a:rPr lang="en-US" dirty="0"/>
              <a:t> &lt;- ~20 page whitepaper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30748-6B36-F3D9-CF9F-7D5313A3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6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8E51-9A1C-ED46-5B71-B627E81E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79EC-9D43-B5C7-414D-438DA44B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b="1" dirty="0"/>
              <a:t>Contact</a:t>
            </a:r>
            <a:endParaRPr lang="en-US" dirty="0"/>
          </a:p>
          <a:p>
            <a:pPr marL="523875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acase@volexity.com</a:t>
            </a:r>
            <a:endParaRPr lang="en-US" u="sng" dirty="0">
              <a:solidFill>
                <a:schemeClr val="hlink"/>
              </a:solidFill>
            </a:endParaRPr>
          </a:p>
          <a:p>
            <a:pPr marL="523875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dirty="0">
                <a:hlinkClick r:id="rId3"/>
              </a:rPr>
              <a:t>https://www.linkedin.com/in/andrewcase/</a:t>
            </a:r>
            <a:endParaRPr lang="en-US" dirty="0"/>
          </a:p>
          <a:p>
            <a:pPr marL="523875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b="1" dirty="0"/>
              <a:t>Social Media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dirty="0"/>
              <a:t>	 @</a:t>
            </a:r>
            <a:r>
              <a:rPr lang="en-US" dirty="0" err="1"/>
              <a:t>volexity</a:t>
            </a:r>
            <a:r>
              <a:rPr lang="en-US" dirty="0"/>
              <a:t>, @volatility, @</a:t>
            </a:r>
            <a:r>
              <a:rPr lang="en-US" dirty="0" err="1"/>
              <a:t>lsucyber</a:t>
            </a:r>
            <a:r>
              <a:rPr lang="en-US" dirty="0"/>
              <a:t>, @</a:t>
            </a:r>
            <a:r>
              <a:rPr lang="en-US" dirty="0" err="1"/>
              <a:t>attrc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b="1" dirty="0"/>
              <a:t>Volatility 3 Parity Release Announcement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SzPts val="2400"/>
            </a:pPr>
            <a:r>
              <a:rPr lang="en-US" dirty="0"/>
              <a:t>https://</a:t>
            </a:r>
            <a:r>
              <a:rPr lang="en-US" dirty="0" err="1"/>
              <a:t>volatilityfoundation.org</a:t>
            </a:r>
            <a:r>
              <a:rPr lang="en-US" dirty="0"/>
              <a:t>/announcing-the-official-parity-release-of-volatility-3/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dirty="0"/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FF2E8-5CDA-D4A0-E9A9-A832C47B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0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0CFF-4E49-3CF0-966B-FFB0DEA8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8D5E-C1A9-F6BD-8D7A-06F3F654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[1] </a:t>
            </a:r>
            <a:r>
              <a:rPr lang="en-US" sz="1200" dirty="0">
                <a:hlinkClick r:id="rId2"/>
              </a:rPr>
              <a:t>https://www.microsoft.com/security/blog/2022/07/27/untangling-knotweed-european-private-sector-offensive-actor-using-0-day-exploits/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[2] </a:t>
            </a:r>
            <a:r>
              <a:rPr lang="en-US" sz="1200" dirty="0">
                <a:hlinkClick r:id="rId3"/>
              </a:rPr>
              <a:t>https://www.elastic.co/blog/process-ghosting-a-new-executable-image-tampering-attack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[3] </a:t>
            </a:r>
            <a:r>
              <a:rPr lang="en-US" sz="1200" dirty="0">
                <a:hlinkClick r:id="rId4"/>
              </a:rPr>
              <a:t>https://github.com/hasherezade/process_ghosting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[4] </a:t>
            </a:r>
            <a:r>
              <a:rPr lang="en-US" sz="1200" dirty="0">
                <a:hlinkClick r:id="rId5"/>
              </a:rPr>
              <a:t>https://github.com/hasherezade/transacted_hollowing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[5] </a:t>
            </a:r>
            <a:r>
              <a:rPr lang="en-US" sz="1200" dirty="0">
                <a:hlinkClick r:id="rId6"/>
              </a:rPr>
              <a:t>https://attack.mitre.org/techniques/T1055/013/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[6] </a:t>
            </a:r>
            <a:r>
              <a:rPr lang="en-US" sz="1200" dirty="0">
                <a:hlinkClick r:id="rId7"/>
              </a:rPr>
              <a:t>https://i.blackhat.com/EU-22/Thursday-Briefings/EU-22-Nissan-DirtyVanity.pdf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8DB41-4D01-1BC2-77B4-1D4188FF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D0B3-9BE8-76F7-382C-5598B52E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CISA Emergency Directives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2803B-53DE-674E-02B6-35688770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387EB2C-34D1-A4EE-C46E-25B74575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27" y="1206838"/>
            <a:ext cx="8599945" cy="48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54EF-5F09-79FE-01C5-5EA12EF8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1" y="293108"/>
            <a:ext cx="10920078" cy="590467"/>
          </a:xfrm>
        </p:spPr>
        <p:txBody>
          <a:bodyPr/>
          <a:lstStyle/>
          <a:p>
            <a:r>
              <a:rPr lang="en-US" sz="3400" dirty="0"/>
              <a:t>Research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CE2D-88EA-EED1-C3C9-B68A390BC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code injection techniques are noisy and detected by EDRs</a:t>
            </a:r>
          </a:p>
          <a:p>
            <a:pPr marL="457200" lvl="1" indent="0">
              <a:buNone/>
            </a:pPr>
            <a:r>
              <a:rPr lang="en-US" dirty="0"/>
              <a:t> … assuming the EDRs aren’t bypassed/disabled beforehand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Modern techniques specifically avoid creating the artifacts of the old methods</a:t>
            </a:r>
          </a:p>
          <a:p>
            <a:endParaRPr lang="en-US" dirty="0"/>
          </a:p>
          <a:p>
            <a:r>
              <a:rPr lang="en-US" dirty="0"/>
              <a:t>Volatility 2’s plugins were mostly written to target the older methods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8C979-7164-B10C-62BA-03C68472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FF2E-4062-55A3-FD1D-0CD70439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Address Descriptors (VADs)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B678-325F-9AFE-B91C-EF9AD7B8C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Describe the layout of process' virtual address space </a:t>
            </a:r>
          </a:p>
          <a:p>
            <a:pPr lvl="1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Allow you to reserve or commit a contiguous range of memory that all have the same characteristics </a:t>
            </a:r>
          </a:p>
          <a:p>
            <a:pPr lvl="1"/>
            <a:r>
              <a:rPr lang="en" dirty="0"/>
              <a:t>PTEs are not created for reserved ranges and the memory cannot be accessed until it’s committed </a:t>
            </a:r>
          </a:p>
          <a:p>
            <a:pPr lvl="0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Self-balancing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AVL </a:t>
            </a: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tree (for fast lookups)</a:t>
            </a:r>
          </a:p>
          <a:p>
            <a:pPr lvl="0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What's in a VAD node</a:t>
            </a:r>
          </a:p>
          <a:p>
            <a:pPr lvl="1"/>
            <a:r>
              <a:rPr lang="en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Range (start and end address)</a:t>
            </a:r>
          </a:p>
          <a:p>
            <a:pPr lvl="1"/>
            <a:r>
              <a:rPr lang="en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Page protections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Full paths of DLLs and files that occupy the range</a:t>
            </a:r>
            <a:endParaRPr lang="en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8554-03D6-3D12-9AD0-A86E32C6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2DBA-112A-08EE-B93B-661A5F41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vadinfo</a:t>
            </a:r>
            <a:r>
              <a:rPr lang="en-US" dirty="0"/>
              <a:t> Plugin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3121-FF86-498D-A611-2F0FBA5A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3" y="1109899"/>
            <a:ext cx="11903112" cy="5067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$ vol3 –f </a:t>
            </a:r>
            <a:r>
              <a:rPr lang="en-US" sz="1300" b="1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data.lime</a:t>
            </a:r>
            <a:r>
              <a:rPr lang="en-US" sz="1300" b="1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windows.vadinfo</a:t>
            </a:r>
            <a:endParaRPr lang="en-US" sz="1300" dirty="0">
              <a:solidFill>
                <a:prstClr val="black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PID Process     Start VPN  End VPN    Tag  Protection            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CommitCharge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File	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732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svchost.exe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0x1610000  0x168ffff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VadS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PAGE_READWRITE          20	      N/A	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732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svchost.exe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0x76f10000 0x7702efff Vad  </a:t>
            </a:r>
            <a:r>
              <a:rPr lang="en-US" sz="1300" b="1" dirty="0">
                <a:solidFill>
                  <a:schemeClr val="accent5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PAGE_EXECUTE_WRITECOPY</a:t>
            </a:r>
            <a:r>
              <a:rPr lang="en-US" sz="1300" dirty="0">
                <a:solidFill>
                  <a:schemeClr val="accent5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4	      </a:t>
            </a:r>
            <a:r>
              <a:rPr lang="en-US" sz="1300" b="1" dirty="0">
                <a:solidFill>
                  <a:schemeClr val="accent5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\Windows\System32\kernel32.dll</a:t>
            </a:r>
            <a:endParaRPr lang="en-US" sz="1300" dirty="0">
              <a:solidFill>
                <a:schemeClr val="accent5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732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svchost.exe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0x1a90000  0x1b0ffff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VadS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PAGE_READWRITE          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40	      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N/A</a:t>
            </a:r>
            <a:r>
              <a:rPr lang="en-US" sz="1300" b="1" dirty="0">
                <a:solidFill>
                  <a:srgbClr val="FF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	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732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svchost.exe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0x1b10000  0x1c0ffff 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VadS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PAGE_READWRITE          147	      N/A	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732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svchost.exe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0x77130000 0x772d9fff Vad  PAGE_EXECUTE_WRITECOPY  14	      \Windows\System32\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ntdll.dll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	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732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svchost.exe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0x77030000 0x77129fff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Vadm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PAGE_EXECUTE_WRITECOPY  3	      \Windows\System32\user32.dll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732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svchost.exe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0x7f0e0000 0x7ffdffff </a:t>
            </a:r>
            <a:r>
              <a:rPr lang="en-US" sz="1300" dirty="0" err="1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VadS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PAGE_READONLY	  0	      N/A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780AE-ADEB-9497-91A1-F6D63BE0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400C-817A-E843-5D83-4670884B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Loaded Libraries (DLLs)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11F9-7E53-D6DC-C17D-2817031D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Loaded automatically by the Windows loader for any libraries specified in a process’ IAT</a:t>
            </a:r>
          </a:p>
          <a:p>
            <a:r>
              <a:rPr lang="en-US" dirty="0"/>
              <a:t>Can be loaded explicitly at any time by code in the process space by calling </a:t>
            </a:r>
            <a:r>
              <a:rPr lang="en-US" dirty="0" err="1"/>
              <a:t>LoadLibrary</a:t>
            </a:r>
            <a:r>
              <a:rPr lang="en-US" dirty="0"/>
              <a:t>() or a derivative </a:t>
            </a:r>
          </a:p>
          <a:p>
            <a:pPr lvl="1"/>
            <a:r>
              <a:rPr lang="en-US" dirty="0" err="1"/>
              <a:t>LoadLibraryEx</a:t>
            </a:r>
            <a:r>
              <a:rPr lang="en-US" dirty="0"/>
              <a:t>() – flexible, more options</a:t>
            </a:r>
          </a:p>
          <a:p>
            <a:pPr lvl="1"/>
            <a:r>
              <a:rPr lang="en-US" dirty="0" err="1"/>
              <a:t>LdrLoadDll</a:t>
            </a:r>
            <a:r>
              <a:rPr lang="en-US" dirty="0"/>
              <a:t>() – native NT API</a:t>
            </a:r>
          </a:p>
          <a:p>
            <a:r>
              <a:rPr lang="en-US" dirty="0"/>
              <a:t>Any libraries loaded via these methods are recorded in the PEB’s _PEB_LDR_DATA structure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2E6F3-DEDB-6A4D-8711-E0113E83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14C4-D452-4F94-A994-C7554DEBC9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olexity">
      <a:dk1>
        <a:sysClr val="windowText" lastClr="000000"/>
      </a:dk1>
      <a:lt1>
        <a:sysClr val="window" lastClr="FFFFFF"/>
      </a:lt1>
      <a:dk2>
        <a:srgbClr val="414142"/>
      </a:dk2>
      <a:lt2>
        <a:srgbClr val="D9DADB"/>
      </a:lt2>
      <a:accent1>
        <a:srgbClr val="3498DB"/>
      </a:accent1>
      <a:accent2>
        <a:srgbClr val="DB9634"/>
      </a:accent2>
      <a:accent3>
        <a:srgbClr val="626266"/>
      </a:accent3>
      <a:accent4>
        <a:srgbClr val="56BBFF"/>
      </a:accent4>
      <a:accent5>
        <a:srgbClr val="4472C4"/>
      </a:accent5>
      <a:accent6>
        <a:srgbClr val="2BE8CE"/>
      </a:accent6>
      <a:hlink>
        <a:srgbClr val="3498DB"/>
      </a:hlink>
      <a:folHlink>
        <a:srgbClr val="41414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2CE6A41-B754-7341-8A50-7034D3483687}" vid="{CD41E5AD-4F42-2C44-B1A1-F29989194A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13512</TotalTime>
  <Words>4052</Words>
  <Application>Microsoft Macintosh PowerPoint</Application>
  <PresentationFormat>Widescreen</PresentationFormat>
  <Paragraphs>383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STIXGeneral-Regular</vt:lpstr>
      <vt:lpstr>Calibri</vt:lpstr>
      <vt:lpstr>Wingdings</vt:lpstr>
      <vt:lpstr>Courier New</vt:lpstr>
      <vt:lpstr>Verdana</vt:lpstr>
      <vt:lpstr>Office Theme</vt:lpstr>
      <vt:lpstr>Showcasing Volatility 3 by Detecting Sophisticated Malware</vt:lpstr>
      <vt:lpstr>Volatility 3 </vt:lpstr>
      <vt:lpstr>Why Memory Forensics?</vt:lpstr>
      <vt:lpstr>PowerPoint Presentation</vt:lpstr>
      <vt:lpstr>CISA Emergency Directives</vt:lpstr>
      <vt:lpstr>Research Motivation</vt:lpstr>
      <vt:lpstr>Virtual Address Descriptors (VADs)</vt:lpstr>
      <vt:lpstr>vadinfo Plugin</vt:lpstr>
      <vt:lpstr>Dynamically Loaded Libraries (DLLs)</vt:lpstr>
      <vt:lpstr>DLL Linked Lists</vt:lpstr>
      <vt:lpstr>windows.dlllist plugin</vt:lpstr>
      <vt:lpstr>Traditional Injection Techniques Artifacts</vt:lpstr>
      <vt:lpstr>Malfind Detecting Shellcode</vt:lpstr>
      <vt:lpstr>Reflective DLL Injection</vt:lpstr>
      <vt:lpstr>Malfind vs Reflective Injection</vt:lpstr>
      <vt:lpstr>PowerPoint Presentation</vt:lpstr>
      <vt:lpstr>Process Hollowing</vt:lpstr>
      <vt:lpstr>Visualizing Early Process Hollowing</vt:lpstr>
      <vt:lpstr>lsass.exe Hollowing</vt:lpstr>
      <vt:lpstr>Automation</vt:lpstr>
      <vt:lpstr>windows.hollowprocesses vs Stuxnet</vt:lpstr>
      <vt:lpstr>windows.hollowprocess vs Cobalt Strike</vt:lpstr>
      <vt:lpstr>windows.hollowprocess vs Non-RWX Hollowing</vt:lpstr>
      <vt:lpstr>SectionBaseAddress vs ImageBaseAddress</vt:lpstr>
      <vt:lpstr>windows.hollowprocess vs Base Address Tampering</vt:lpstr>
      <vt:lpstr>Summary So Far…</vt:lpstr>
      <vt:lpstr>Manually Map PAGE_EXECUTE_WRITECOPY?</vt:lpstr>
      <vt:lpstr>Manually Map PAGE_EXECUTE_WRITECOPY?</vt:lpstr>
      <vt:lpstr>Overwritten PE headers</vt:lpstr>
      <vt:lpstr>PowerPoint Presentation</vt:lpstr>
      <vt:lpstr>Listing Threads</vt:lpstr>
      <vt:lpstr>Signs of a Suspicious Thread</vt:lpstr>
      <vt:lpstr>windows.suspicious_threads vs Various Malware</vt:lpstr>
      <vt:lpstr>Detecting Dirty Vanity and its Suspended Thread [6]</vt:lpstr>
      <vt:lpstr>Process Ghosting and Transaction Tampering</vt:lpstr>
      <vt:lpstr>Detecting Ghosting and Malicious Transactions</vt:lpstr>
      <vt:lpstr>windows.processghosting vs Transacted Hollowing [4]</vt:lpstr>
      <vt:lpstr>windows.processghosting vs Process Ghosting [3]</vt:lpstr>
      <vt:lpstr>windows.processghosting vs Cobalt Strike</vt:lpstr>
      <vt:lpstr>Conclusions</vt:lpstr>
      <vt:lpstr>Questions? Comments?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Case</dc:creator>
  <cp:lastModifiedBy>Andrew Case</cp:lastModifiedBy>
  <cp:revision>34</cp:revision>
  <dcterms:created xsi:type="dcterms:W3CDTF">2022-10-27T15:49:53Z</dcterms:created>
  <dcterms:modified xsi:type="dcterms:W3CDTF">2025-06-04T16:49:05Z</dcterms:modified>
</cp:coreProperties>
</file>