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jpg_large"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01" r:id="rId3"/>
    <p:sldMasterId id="2147483715" r:id="rId4"/>
  </p:sldMasterIdLst>
  <p:notesMasterIdLst>
    <p:notesMasterId r:id="rId46"/>
  </p:notesMasterIdLst>
  <p:handoutMasterIdLst>
    <p:handoutMasterId r:id="rId47"/>
  </p:handoutMasterIdLst>
  <p:sldIdLst>
    <p:sldId id="393" r:id="rId5"/>
    <p:sldId id="333" r:id="rId6"/>
    <p:sldId id="397" r:id="rId7"/>
    <p:sldId id="465" r:id="rId8"/>
    <p:sldId id="429" r:id="rId9"/>
    <p:sldId id="415" r:id="rId10"/>
    <p:sldId id="257" r:id="rId11"/>
    <p:sldId id="467" r:id="rId12"/>
    <p:sldId id="417" r:id="rId13"/>
    <p:sldId id="262" r:id="rId14"/>
    <p:sldId id="263" r:id="rId15"/>
    <p:sldId id="408" r:id="rId16"/>
    <p:sldId id="466" r:id="rId17"/>
    <p:sldId id="344" r:id="rId18"/>
    <p:sldId id="422" r:id="rId19"/>
    <p:sldId id="411" r:id="rId20"/>
    <p:sldId id="425" r:id="rId21"/>
    <p:sldId id="412" r:id="rId22"/>
    <p:sldId id="444" r:id="rId23"/>
    <p:sldId id="427" r:id="rId24"/>
    <p:sldId id="261" r:id="rId25"/>
    <p:sldId id="439" r:id="rId26"/>
    <p:sldId id="403" r:id="rId27"/>
    <p:sldId id="464" r:id="rId28"/>
    <p:sldId id="434" r:id="rId29"/>
    <p:sldId id="433" r:id="rId30"/>
    <p:sldId id="445" r:id="rId31"/>
    <p:sldId id="447" r:id="rId32"/>
    <p:sldId id="277" r:id="rId33"/>
    <p:sldId id="406" r:id="rId34"/>
    <p:sldId id="436" r:id="rId35"/>
    <p:sldId id="448" r:id="rId36"/>
    <p:sldId id="442" r:id="rId37"/>
    <p:sldId id="449" r:id="rId38"/>
    <p:sldId id="450" r:id="rId39"/>
    <p:sldId id="272" r:id="rId40"/>
    <p:sldId id="443" r:id="rId41"/>
    <p:sldId id="431" r:id="rId42"/>
    <p:sldId id="440" r:id="rId43"/>
    <p:sldId id="258" r:id="rId44"/>
    <p:sldId id="26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898B76-B788-4539-9FDA-657B55A4A759}">
          <p14:sldIdLst>
            <p14:sldId id="393"/>
            <p14:sldId id="333"/>
            <p14:sldId id="397"/>
            <p14:sldId id="465"/>
            <p14:sldId id="429"/>
            <p14:sldId id="415"/>
            <p14:sldId id="257"/>
            <p14:sldId id="467"/>
            <p14:sldId id="417"/>
            <p14:sldId id="262"/>
            <p14:sldId id="263"/>
            <p14:sldId id="408"/>
            <p14:sldId id="466"/>
            <p14:sldId id="344"/>
            <p14:sldId id="422"/>
            <p14:sldId id="411"/>
            <p14:sldId id="425"/>
            <p14:sldId id="412"/>
            <p14:sldId id="444"/>
            <p14:sldId id="427"/>
            <p14:sldId id="261"/>
            <p14:sldId id="439"/>
            <p14:sldId id="403"/>
            <p14:sldId id="464"/>
            <p14:sldId id="434"/>
            <p14:sldId id="433"/>
            <p14:sldId id="445"/>
            <p14:sldId id="447"/>
            <p14:sldId id="277"/>
            <p14:sldId id="406"/>
            <p14:sldId id="436"/>
            <p14:sldId id="448"/>
            <p14:sldId id="442"/>
            <p14:sldId id="449"/>
            <p14:sldId id="450"/>
            <p14:sldId id="272"/>
            <p14:sldId id="443"/>
            <p14:sldId id="431"/>
            <p14:sldId id="440"/>
            <p14:sldId id="258"/>
            <p14:sldId id="2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F7C"/>
    <a:srgbClr val="2C2B76"/>
    <a:srgbClr val="005778"/>
    <a:srgbClr val="B21517"/>
    <a:srgbClr val="FE4A02"/>
    <a:srgbClr val="D14E1D"/>
    <a:srgbClr val="B29D78"/>
    <a:srgbClr val="A7A9AC"/>
    <a:srgbClr val="531110"/>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39" autoAdjust="0"/>
    <p:restoredTop sz="78205" autoAdjust="0"/>
  </p:normalViewPr>
  <p:slideViewPr>
    <p:cSldViewPr snapToGrid="0">
      <p:cViewPr varScale="1">
        <p:scale>
          <a:sx n="50" d="100"/>
          <a:sy n="50" d="100"/>
        </p:scale>
        <p:origin x="336" y="21"/>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85" d="100"/>
          <a:sy n="85" d="100"/>
        </p:scale>
        <p:origin x="487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Arnold" userId="34e0aa320483666d" providerId="LiveId" clId="{7C797EBB-B314-4E53-A5DA-B600327BF1E3}"/>
    <pc:docChg chg="custSel modSld">
      <pc:chgData name="Mark Arnold" userId="34e0aa320483666d" providerId="LiveId" clId="{7C797EBB-B314-4E53-A5DA-B600327BF1E3}" dt="2023-07-17T14:01:31.253" v="93" actId="20577"/>
      <pc:docMkLst>
        <pc:docMk/>
      </pc:docMkLst>
      <pc:sldChg chg="modNotesTx">
        <pc:chgData name="Mark Arnold" userId="34e0aa320483666d" providerId="LiveId" clId="{7C797EBB-B314-4E53-A5DA-B600327BF1E3}" dt="2023-07-17T14:01:31.253" v="93" actId="20577"/>
        <pc:sldMkLst>
          <pc:docMk/>
          <pc:sldMk cId="3041197693" sldId="344"/>
        </pc:sldMkLst>
      </pc:sldChg>
      <pc:sldChg chg="addSp delSp modSp mod">
        <pc:chgData name="Mark Arnold" userId="34e0aa320483666d" providerId="LiveId" clId="{7C797EBB-B314-4E53-A5DA-B600327BF1E3}" dt="2023-07-17T14:00:15.239" v="9" actId="20577"/>
        <pc:sldMkLst>
          <pc:docMk/>
          <pc:sldMk cId="2633576715" sldId="429"/>
        </pc:sldMkLst>
        <pc:spChg chg="del">
          <ac:chgData name="Mark Arnold" userId="34e0aa320483666d" providerId="LiveId" clId="{7C797EBB-B314-4E53-A5DA-B600327BF1E3}" dt="2023-07-17T13:59:54.669" v="0" actId="26606"/>
          <ac:spMkLst>
            <pc:docMk/>
            <pc:sldMk cId="2633576715" sldId="429"/>
            <ac:spMk id="10" creationId="{8D4A80B9-C85A-97B8-66B8-84F750C84941}"/>
          </ac:spMkLst>
        </pc:spChg>
        <pc:spChg chg="add mod">
          <ac:chgData name="Mark Arnold" userId="34e0aa320483666d" providerId="LiveId" clId="{7C797EBB-B314-4E53-A5DA-B600327BF1E3}" dt="2023-07-17T14:00:15.239" v="9" actId="20577"/>
          <ac:spMkLst>
            <pc:docMk/>
            <pc:sldMk cId="2633576715" sldId="429"/>
            <ac:spMk id="15" creationId="{F28FA698-3242-F475-F4D5-EC845439ADBC}"/>
          </ac:spMkLst>
        </pc:spChg>
        <pc:graphicFrameChg chg="mod modGraphic">
          <ac:chgData name="Mark Arnold" userId="34e0aa320483666d" providerId="LiveId" clId="{7C797EBB-B314-4E53-A5DA-B600327BF1E3}" dt="2023-07-17T13:59:54.669" v="0" actId="26606"/>
          <ac:graphicFrameMkLst>
            <pc:docMk/>
            <pc:sldMk cId="2633576715" sldId="429"/>
            <ac:graphicFrameMk id="5" creationId="{9863E216-CD93-4372-A9F6-8F0193F82DD6}"/>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_rels/data2.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image" Target="../media/image113.svg"/><Relationship Id="rId16" Type="http://schemas.openxmlformats.org/officeDocument/2006/relationships/image" Target="../media/image127.svg"/><Relationship Id="rId1" Type="http://schemas.openxmlformats.org/officeDocument/2006/relationships/image" Target="../media/image112.png"/><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 Id="rId14" Type="http://schemas.openxmlformats.org/officeDocument/2006/relationships/image" Target="../media/image125.svg"/></Relationships>
</file>

<file path=ppt/diagrams/_rels/data5.xml.rels><?xml version="1.0" encoding="UTF-8" standalone="yes"?>
<Relationships xmlns="http://schemas.openxmlformats.org/package/2006/relationships"><Relationship Id="rId1" Type="http://schemas.openxmlformats.org/officeDocument/2006/relationships/hyperlink" Target="https://www.first.org/epss/model" TargetMode="External"/></Relationships>
</file>

<file path=ppt/diagrams/_rels/data6.xml.rels><?xml version="1.0" encoding="UTF-8" standalone="yes"?>
<Relationships xmlns="http://schemas.openxmlformats.org/package/2006/relationships"><Relationship Id="rId1" Type="http://schemas.openxmlformats.org/officeDocument/2006/relationships/hyperlink" Target="https://github.com/vz-risk/VCDB/issues"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image" Target="../media/image113.svg"/><Relationship Id="rId16" Type="http://schemas.openxmlformats.org/officeDocument/2006/relationships/image" Target="../media/image127.svg"/><Relationship Id="rId1" Type="http://schemas.openxmlformats.org/officeDocument/2006/relationships/image" Target="../media/image112.png"/><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 Id="rId14" Type="http://schemas.openxmlformats.org/officeDocument/2006/relationships/image" Target="../media/image125.svg"/></Relationships>
</file>

<file path=ppt/diagrams/_rels/drawing5.xml.rels><?xml version="1.0" encoding="UTF-8" standalone="yes"?>
<Relationships xmlns="http://schemas.openxmlformats.org/package/2006/relationships"><Relationship Id="rId1" Type="http://schemas.openxmlformats.org/officeDocument/2006/relationships/hyperlink" Target="https://www.first.org/epss/model"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github.com/vz-risk/VCDB/issues"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CF5D56-26BB-4D83-A8DE-7E3C712BE6FA}"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56B1EC48-67D7-4C7D-87BD-7C9F3936B792}">
      <dgm:prSet/>
      <dgm:spPr/>
      <dgm:t>
        <a:bodyPr/>
        <a:lstStyle/>
        <a:p>
          <a:r>
            <a:rPr lang="en-US"/>
            <a:t>Countdown 5 Top Findings</a:t>
          </a:r>
        </a:p>
      </dgm:t>
    </dgm:pt>
    <dgm:pt modelId="{238C8D97-8710-4429-8CA1-36D90666A3BF}" type="parTrans" cxnId="{6A88A4AC-465F-448E-9733-1B77F8C144E8}">
      <dgm:prSet/>
      <dgm:spPr/>
      <dgm:t>
        <a:bodyPr/>
        <a:lstStyle/>
        <a:p>
          <a:endParaRPr lang="en-US"/>
        </a:p>
      </dgm:t>
    </dgm:pt>
    <dgm:pt modelId="{6D256808-3FC1-4B91-8088-0FF87D6D0A83}" type="sibTrans" cxnId="{6A88A4AC-465F-448E-9733-1B77F8C144E8}">
      <dgm:prSet/>
      <dgm:spPr/>
      <dgm:t>
        <a:bodyPr/>
        <a:lstStyle/>
        <a:p>
          <a:endParaRPr lang="en-US"/>
        </a:p>
      </dgm:t>
    </dgm:pt>
    <dgm:pt modelId="{AF2CEF60-1862-4766-9085-F6F8B9538150}">
      <dgm:prSet/>
      <dgm:spPr/>
      <dgm:t>
        <a:bodyPr/>
        <a:lstStyle/>
        <a:p>
          <a:r>
            <a:rPr lang="en-US" dirty="0"/>
            <a:t>Recommendations and Reimagination</a:t>
          </a:r>
        </a:p>
      </dgm:t>
    </dgm:pt>
    <dgm:pt modelId="{6185BE18-80C5-42E5-A57D-2076D139F32D}" type="parTrans" cxnId="{3317130B-444A-4109-9E70-B2ED2A541B0D}">
      <dgm:prSet/>
      <dgm:spPr/>
      <dgm:t>
        <a:bodyPr/>
        <a:lstStyle/>
        <a:p>
          <a:endParaRPr lang="en-US"/>
        </a:p>
      </dgm:t>
    </dgm:pt>
    <dgm:pt modelId="{325D26AD-DA8F-464F-AA35-3235DC56A034}" type="sibTrans" cxnId="{3317130B-444A-4109-9E70-B2ED2A541B0D}">
      <dgm:prSet/>
      <dgm:spPr/>
      <dgm:t>
        <a:bodyPr/>
        <a:lstStyle/>
        <a:p>
          <a:endParaRPr lang="en-US"/>
        </a:p>
      </dgm:t>
    </dgm:pt>
    <dgm:pt modelId="{19D71313-05A4-470A-B042-E903042C036F}">
      <dgm:prSet/>
      <dgm:spPr/>
      <dgm:t>
        <a:bodyPr/>
        <a:lstStyle/>
        <a:p>
          <a:r>
            <a:rPr lang="en-US"/>
            <a:t>Summary</a:t>
          </a:r>
        </a:p>
      </dgm:t>
    </dgm:pt>
    <dgm:pt modelId="{A788307C-4D47-4362-A970-6E73CD3A299F}" type="parTrans" cxnId="{D68413F1-1733-400F-AD79-7696D2D9F255}">
      <dgm:prSet/>
      <dgm:spPr/>
      <dgm:t>
        <a:bodyPr/>
        <a:lstStyle/>
        <a:p>
          <a:endParaRPr lang="en-US"/>
        </a:p>
      </dgm:t>
    </dgm:pt>
    <dgm:pt modelId="{C992C233-D2E5-4E25-8D25-39DBF6996B33}" type="sibTrans" cxnId="{D68413F1-1733-400F-AD79-7696D2D9F255}">
      <dgm:prSet/>
      <dgm:spPr/>
      <dgm:t>
        <a:bodyPr/>
        <a:lstStyle/>
        <a:p>
          <a:endParaRPr lang="en-US"/>
        </a:p>
      </dgm:t>
    </dgm:pt>
    <dgm:pt modelId="{95CC7CDC-DE47-40F3-9A2C-6FB5CC32E6E1}" type="pres">
      <dgm:prSet presAssocID="{26CF5D56-26BB-4D83-A8DE-7E3C712BE6FA}" presName="root" presStyleCnt="0">
        <dgm:presLayoutVars>
          <dgm:dir/>
          <dgm:resizeHandles val="exact"/>
        </dgm:presLayoutVars>
      </dgm:prSet>
      <dgm:spPr/>
    </dgm:pt>
    <dgm:pt modelId="{16AE02B9-8293-4C28-9CBC-C775B6CB05C0}" type="pres">
      <dgm:prSet presAssocID="{56B1EC48-67D7-4C7D-87BD-7C9F3936B792}" presName="compNode" presStyleCnt="0"/>
      <dgm:spPr/>
    </dgm:pt>
    <dgm:pt modelId="{884FF5DC-CC1D-44AB-A378-6F55230C59E3}" type="pres">
      <dgm:prSet presAssocID="{56B1EC48-67D7-4C7D-87BD-7C9F3936B79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D2D0330A-D0B1-422E-8167-A4FBD0D9B16A}" type="pres">
      <dgm:prSet presAssocID="{56B1EC48-67D7-4C7D-87BD-7C9F3936B792}" presName="spaceRect" presStyleCnt="0"/>
      <dgm:spPr/>
    </dgm:pt>
    <dgm:pt modelId="{CA9C32B7-E09F-4447-A018-9AC3AFC24BA6}" type="pres">
      <dgm:prSet presAssocID="{56B1EC48-67D7-4C7D-87BD-7C9F3936B792}" presName="textRect" presStyleLbl="revTx" presStyleIdx="0" presStyleCnt="3">
        <dgm:presLayoutVars>
          <dgm:chMax val="1"/>
          <dgm:chPref val="1"/>
        </dgm:presLayoutVars>
      </dgm:prSet>
      <dgm:spPr/>
    </dgm:pt>
    <dgm:pt modelId="{D42BB8A7-5060-42AC-B517-DED883A65E97}" type="pres">
      <dgm:prSet presAssocID="{6D256808-3FC1-4B91-8088-0FF87D6D0A83}" presName="sibTrans" presStyleCnt="0"/>
      <dgm:spPr/>
    </dgm:pt>
    <dgm:pt modelId="{7FD17629-FD55-41A4-AEA8-0F248804C094}" type="pres">
      <dgm:prSet presAssocID="{AF2CEF60-1862-4766-9085-F6F8B9538150}" presName="compNode" presStyleCnt="0"/>
      <dgm:spPr/>
    </dgm:pt>
    <dgm:pt modelId="{AC87DA1C-779E-4261-AAEB-E630B2D8DC1C}" type="pres">
      <dgm:prSet presAssocID="{AF2CEF60-1862-4766-9085-F6F8B953815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F046A9A3-A6C3-4EE8-8ED0-F8C93A5F0F02}" type="pres">
      <dgm:prSet presAssocID="{AF2CEF60-1862-4766-9085-F6F8B9538150}" presName="spaceRect" presStyleCnt="0"/>
      <dgm:spPr/>
    </dgm:pt>
    <dgm:pt modelId="{20F1D946-BDFA-472B-B97B-B5C003722A5F}" type="pres">
      <dgm:prSet presAssocID="{AF2CEF60-1862-4766-9085-F6F8B9538150}" presName="textRect" presStyleLbl="revTx" presStyleIdx="1" presStyleCnt="3">
        <dgm:presLayoutVars>
          <dgm:chMax val="1"/>
          <dgm:chPref val="1"/>
        </dgm:presLayoutVars>
      </dgm:prSet>
      <dgm:spPr/>
    </dgm:pt>
    <dgm:pt modelId="{60999093-67F5-4EEC-B1CE-B8D00ADB4238}" type="pres">
      <dgm:prSet presAssocID="{325D26AD-DA8F-464F-AA35-3235DC56A034}" presName="sibTrans" presStyleCnt="0"/>
      <dgm:spPr/>
    </dgm:pt>
    <dgm:pt modelId="{8AAE5EF9-E349-4E5C-8E22-5D58C16B8022}" type="pres">
      <dgm:prSet presAssocID="{19D71313-05A4-470A-B042-E903042C036F}" presName="compNode" presStyleCnt="0"/>
      <dgm:spPr/>
    </dgm:pt>
    <dgm:pt modelId="{73D512AF-2BFF-4518-855E-B0BD8618BBD6}" type="pres">
      <dgm:prSet presAssocID="{19D71313-05A4-470A-B042-E903042C03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4036727F-C042-41BF-A777-5EB1B3ED0E07}" type="pres">
      <dgm:prSet presAssocID="{19D71313-05A4-470A-B042-E903042C036F}" presName="spaceRect" presStyleCnt="0"/>
      <dgm:spPr/>
    </dgm:pt>
    <dgm:pt modelId="{43F878D7-67B6-49B2-9E3D-C8D609D677BB}" type="pres">
      <dgm:prSet presAssocID="{19D71313-05A4-470A-B042-E903042C036F}" presName="textRect" presStyleLbl="revTx" presStyleIdx="2" presStyleCnt="3">
        <dgm:presLayoutVars>
          <dgm:chMax val="1"/>
          <dgm:chPref val="1"/>
        </dgm:presLayoutVars>
      </dgm:prSet>
      <dgm:spPr/>
    </dgm:pt>
  </dgm:ptLst>
  <dgm:cxnLst>
    <dgm:cxn modelId="{24F07E04-6FE6-4ACA-9797-DE4CFCE07406}" type="presOf" srcId="{19D71313-05A4-470A-B042-E903042C036F}" destId="{43F878D7-67B6-49B2-9E3D-C8D609D677BB}" srcOrd="0" destOrd="0" presId="urn:microsoft.com/office/officeart/2018/2/layout/IconLabelList"/>
    <dgm:cxn modelId="{3317130B-444A-4109-9E70-B2ED2A541B0D}" srcId="{26CF5D56-26BB-4D83-A8DE-7E3C712BE6FA}" destId="{AF2CEF60-1862-4766-9085-F6F8B9538150}" srcOrd="1" destOrd="0" parTransId="{6185BE18-80C5-42E5-A57D-2076D139F32D}" sibTransId="{325D26AD-DA8F-464F-AA35-3235DC56A034}"/>
    <dgm:cxn modelId="{7AD0CB9A-801A-4354-BD9B-631F4F090EE7}" type="presOf" srcId="{AF2CEF60-1862-4766-9085-F6F8B9538150}" destId="{20F1D946-BDFA-472B-B97B-B5C003722A5F}" srcOrd="0" destOrd="0" presId="urn:microsoft.com/office/officeart/2018/2/layout/IconLabelList"/>
    <dgm:cxn modelId="{6A88A4AC-465F-448E-9733-1B77F8C144E8}" srcId="{26CF5D56-26BB-4D83-A8DE-7E3C712BE6FA}" destId="{56B1EC48-67D7-4C7D-87BD-7C9F3936B792}" srcOrd="0" destOrd="0" parTransId="{238C8D97-8710-4429-8CA1-36D90666A3BF}" sibTransId="{6D256808-3FC1-4B91-8088-0FF87D6D0A83}"/>
    <dgm:cxn modelId="{45A24CC9-C671-4F1F-8DE8-85653B54F53D}" type="presOf" srcId="{26CF5D56-26BB-4D83-A8DE-7E3C712BE6FA}" destId="{95CC7CDC-DE47-40F3-9A2C-6FB5CC32E6E1}" srcOrd="0" destOrd="0" presId="urn:microsoft.com/office/officeart/2018/2/layout/IconLabelList"/>
    <dgm:cxn modelId="{DDE5BEE2-1091-453A-A426-F62069BE1F1E}" type="presOf" srcId="{56B1EC48-67D7-4C7D-87BD-7C9F3936B792}" destId="{CA9C32B7-E09F-4447-A018-9AC3AFC24BA6}" srcOrd="0" destOrd="0" presId="urn:microsoft.com/office/officeart/2018/2/layout/IconLabelList"/>
    <dgm:cxn modelId="{D68413F1-1733-400F-AD79-7696D2D9F255}" srcId="{26CF5D56-26BB-4D83-A8DE-7E3C712BE6FA}" destId="{19D71313-05A4-470A-B042-E903042C036F}" srcOrd="2" destOrd="0" parTransId="{A788307C-4D47-4362-A970-6E73CD3A299F}" sibTransId="{C992C233-D2E5-4E25-8D25-39DBF6996B33}"/>
    <dgm:cxn modelId="{9090E918-8366-4066-979E-0809BECEA695}" type="presParOf" srcId="{95CC7CDC-DE47-40F3-9A2C-6FB5CC32E6E1}" destId="{16AE02B9-8293-4C28-9CBC-C775B6CB05C0}" srcOrd="0" destOrd="0" presId="urn:microsoft.com/office/officeart/2018/2/layout/IconLabelList"/>
    <dgm:cxn modelId="{FB14CC2C-A59D-4C11-8BAE-60B1C9B207D0}" type="presParOf" srcId="{16AE02B9-8293-4C28-9CBC-C775B6CB05C0}" destId="{884FF5DC-CC1D-44AB-A378-6F55230C59E3}" srcOrd="0" destOrd="0" presId="urn:microsoft.com/office/officeart/2018/2/layout/IconLabelList"/>
    <dgm:cxn modelId="{942EE1A4-E518-4A75-A66C-2573CA99C2B5}" type="presParOf" srcId="{16AE02B9-8293-4C28-9CBC-C775B6CB05C0}" destId="{D2D0330A-D0B1-422E-8167-A4FBD0D9B16A}" srcOrd="1" destOrd="0" presId="urn:microsoft.com/office/officeart/2018/2/layout/IconLabelList"/>
    <dgm:cxn modelId="{83C481BF-FA33-4A4C-A1F2-5FC5CA51A051}" type="presParOf" srcId="{16AE02B9-8293-4C28-9CBC-C775B6CB05C0}" destId="{CA9C32B7-E09F-4447-A018-9AC3AFC24BA6}" srcOrd="2" destOrd="0" presId="urn:microsoft.com/office/officeart/2018/2/layout/IconLabelList"/>
    <dgm:cxn modelId="{8F314175-275C-4543-A392-8147277353DC}" type="presParOf" srcId="{95CC7CDC-DE47-40F3-9A2C-6FB5CC32E6E1}" destId="{D42BB8A7-5060-42AC-B517-DED883A65E97}" srcOrd="1" destOrd="0" presId="urn:microsoft.com/office/officeart/2018/2/layout/IconLabelList"/>
    <dgm:cxn modelId="{52BC3833-2DFD-4FD1-B8A6-817F1954E084}" type="presParOf" srcId="{95CC7CDC-DE47-40F3-9A2C-6FB5CC32E6E1}" destId="{7FD17629-FD55-41A4-AEA8-0F248804C094}" srcOrd="2" destOrd="0" presId="urn:microsoft.com/office/officeart/2018/2/layout/IconLabelList"/>
    <dgm:cxn modelId="{8B4B8155-C024-4C02-A594-D62094E5AEB6}" type="presParOf" srcId="{7FD17629-FD55-41A4-AEA8-0F248804C094}" destId="{AC87DA1C-779E-4261-AAEB-E630B2D8DC1C}" srcOrd="0" destOrd="0" presId="urn:microsoft.com/office/officeart/2018/2/layout/IconLabelList"/>
    <dgm:cxn modelId="{A350DEAE-D101-4A78-92AD-335306CE07F6}" type="presParOf" srcId="{7FD17629-FD55-41A4-AEA8-0F248804C094}" destId="{F046A9A3-A6C3-4EE8-8ED0-F8C93A5F0F02}" srcOrd="1" destOrd="0" presId="urn:microsoft.com/office/officeart/2018/2/layout/IconLabelList"/>
    <dgm:cxn modelId="{5987A97B-F382-4ECA-A971-B68666740CB6}" type="presParOf" srcId="{7FD17629-FD55-41A4-AEA8-0F248804C094}" destId="{20F1D946-BDFA-472B-B97B-B5C003722A5F}" srcOrd="2" destOrd="0" presId="urn:microsoft.com/office/officeart/2018/2/layout/IconLabelList"/>
    <dgm:cxn modelId="{9E906D94-55B0-4D31-83B4-2437CDF28972}" type="presParOf" srcId="{95CC7CDC-DE47-40F3-9A2C-6FB5CC32E6E1}" destId="{60999093-67F5-4EEC-B1CE-B8D00ADB4238}" srcOrd="3" destOrd="0" presId="urn:microsoft.com/office/officeart/2018/2/layout/IconLabelList"/>
    <dgm:cxn modelId="{ABC79298-7F47-42A0-9591-E286E812D407}" type="presParOf" srcId="{95CC7CDC-DE47-40F3-9A2C-6FB5CC32E6E1}" destId="{8AAE5EF9-E349-4E5C-8E22-5D58C16B8022}" srcOrd="4" destOrd="0" presId="urn:microsoft.com/office/officeart/2018/2/layout/IconLabelList"/>
    <dgm:cxn modelId="{40901918-F9C8-4F8B-93CC-B6F434753659}" type="presParOf" srcId="{8AAE5EF9-E349-4E5C-8E22-5D58C16B8022}" destId="{73D512AF-2BFF-4518-855E-B0BD8618BBD6}" srcOrd="0" destOrd="0" presId="urn:microsoft.com/office/officeart/2018/2/layout/IconLabelList"/>
    <dgm:cxn modelId="{68BE4B31-4D02-4980-941B-F40E7E57AAC6}" type="presParOf" srcId="{8AAE5EF9-E349-4E5C-8E22-5D58C16B8022}" destId="{4036727F-C042-41BF-A777-5EB1B3ED0E07}" srcOrd="1" destOrd="0" presId="urn:microsoft.com/office/officeart/2018/2/layout/IconLabelList"/>
    <dgm:cxn modelId="{219AEDF2-2371-4CA7-A075-E9EECA0C7D19}" type="presParOf" srcId="{8AAE5EF9-E349-4E5C-8E22-5D58C16B8022}" destId="{43F878D7-67B6-49B2-9E3D-C8D609D677B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AB26B3-2F31-4AD3-B40A-354FE152A81A}"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8036B304-6FBA-42EB-9474-8D356BB29062}">
      <dgm:prSet/>
      <dgm:spPr/>
      <dgm:t>
        <a:bodyPr/>
        <a:lstStyle/>
        <a:p>
          <a:pPr>
            <a:lnSpc>
              <a:spcPct val="100000"/>
            </a:lnSpc>
          </a:pPr>
          <a:r>
            <a:rPr lang="en-US" dirty="0"/>
            <a:t>Finance</a:t>
          </a:r>
        </a:p>
      </dgm:t>
    </dgm:pt>
    <dgm:pt modelId="{2ADABA45-AF34-4456-95CA-658573584FD5}" type="parTrans" cxnId="{BD3596AF-EB20-4EE7-9589-79F666D0C24B}">
      <dgm:prSet/>
      <dgm:spPr/>
      <dgm:t>
        <a:bodyPr/>
        <a:lstStyle/>
        <a:p>
          <a:endParaRPr lang="en-US"/>
        </a:p>
      </dgm:t>
    </dgm:pt>
    <dgm:pt modelId="{156F0FE0-1DB2-4E31-9D43-32AECBC5347D}" type="sibTrans" cxnId="{BD3596AF-EB20-4EE7-9589-79F666D0C24B}">
      <dgm:prSet/>
      <dgm:spPr/>
      <dgm:t>
        <a:bodyPr/>
        <a:lstStyle/>
        <a:p>
          <a:pPr>
            <a:lnSpc>
              <a:spcPct val="100000"/>
            </a:lnSpc>
          </a:pPr>
          <a:endParaRPr lang="en-US"/>
        </a:p>
      </dgm:t>
    </dgm:pt>
    <dgm:pt modelId="{B93B1AC5-EC49-474A-9064-C5C08AC703C9}">
      <dgm:prSet/>
      <dgm:spPr/>
      <dgm:t>
        <a:bodyPr/>
        <a:lstStyle/>
        <a:p>
          <a:pPr>
            <a:lnSpc>
              <a:spcPct val="100000"/>
            </a:lnSpc>
          </a:pPr>
          <a:r>
            <a:rPr lang="en-US"/>
            <a:t>Healthcare</a:t>
          </a:r>
        </a:p>
      </dgm:t>
    </dgm:pt>
    <dgm:pt modelId="{AECB12E4-3258-4D79-A34E-A6387EB60D81}" type="parTrans" cxnId="{538039D1-AED6-4214-AB7F-46250E33D2A7}">
      <dgm:prSet/>
      <dgm:spPr/>
      <dgm:t>
        <a:bodyPr/>
        <a:lstStyle/>
        <a:p>
          <a:endParaRPr lang="en-US"/>
        </a:p>
      </dgm:t>
    </dgm:pt>
    <dgm:pt modelId="{B1189D5B-0C5C-4BF0-9919-C9C64F2BD2CC}" type="sibTrans" cxnId="{538039D1-AED6-4214-AB7F-46250E33D2A7}">
      <dgm:prSet/>
      <dgm:spPr/>
      <dgm:t>
        <a:bodyPr/>
        <a:lstStyle/>
        <a:p>
          <a:pPr>
            <a:lnSpc>
              <a:spcPct val="100000"/>
            </a:lnSpc>
          </a:pPr>
          <a:endParaRPr lang="en-US"/>
        </a:p>
      </dgm:t>
    </dgm:pt>
    <dgm:pt modelId="{1448D47F-061F-42B8-9220-B8FEA3D251BA}">
      <dgm:prSet/>
      <dgm:spPr/>
      <dgm:t>
        <a:bodyPr/>
        <a:lstStyle/>
        <a:p>
          <a:pPr>
            <a:lnSpc>
              <a:spcPct val="100000"/>
            </a:lnSpc>
          </a:pPr>
          <a:r>
            <a:rPr lang="en-US"/>
            <a:t>Manufacturing</a:t>
          </a:r>
        </a:p>
      </dgm:t>
    </dgm:pt>
    <dgm:pt modelId="{5C17492F-C682-49FE-85E6-71672A9D60D9}" type="parTrans" cxnId="{6863E06C-5B94-4698-8C10-8D39BA256C71}">
      <dgm:prSet/>
      <dgm:spPr/>
      <dgm:t>
        <a:bodyPr/>
        <a:lstStyle/>
        <a:p>
          <a:endParaRPr lang="en-US"/>
        </a:p>
      </dgm:t>
    </dgm:pt>
    <dgm:pt modelId="{98298CF7-EA40-47CA-8664-D3C7B4DFA545}" type="sibTrans" cxnId="{6863E06C-5B94-4698-8C10-8D39BA256C71}">
      <dgm:prSet/>
      <dgm:spPr/>
      <dgm:t>
        <a:bodyPr/>
        <a:lstStyle/>
        <a:p>
          <a:pPr>
            <a:lnSpc>
              <a:spcPct val="100000"/>
            </a:lnSpc>
          </a:pPr>
          <a:endParaRPr lang="en-US"/>
        </a:p>
      </dgm:t>
    </dgm:pt>
    <dgm:pt modelId="{C65BD20F-E69C-4C61-943A-FA014106EAD7}">
      <dgm:prSet/>
      <dgm:spPr/>
      <dgm:t>
        <a:bodyPr/>
        <a:lstStyle/>
        <a:p>
          <a:pPr>
            <a:lnSpc>
              <a:spcPct val="100000"/>
            </a:lnSpc>
          </a:pPr>
          <a:r>
            <a:rPr lang="en-US" dirty="0"/>
            <a:t>Hospitality &amp; Recreation</a:t>
          </a:r>
        </a:p>
      </dgm:t>
    </dgm:pt>
    <dgm:pt modelId="{6EB7A4B0-0FA9-44AA-AE7E-3195DB31BFE4}" type="parTrans" cxnId="{1281B777-6505-46EE-95C7-C62A1B95DC49}">
      <dgm:prSet/>
      <dgm:spPr/>
      <dgm:t>
        <a:bodyPr/>
        <a:lstStyle/>
        <a:p>
          <a:endParaRPr lang="en-US"/>
        </a:p>
      </dgm:t>
    </dgm:pt>
    <dgm:pt modelId="{65E9C2D1-71AB-45FA-B6D8-2C5949EDBCDB}" type="sibTrans" cxnId="{1281B777-6505-46EE-95C7-C62A1B95DC49}">
      <dgm:prSet/>
      <dgm:spPr/>
      <dgm:t>
        <a:bodyPr/>
        <a:lstStyle/>
        <a:p>
          <a:pPr>
            <a:lnSpc>
              <a:spcPct val="100000"/>
            </a:lnSpc>
          </a:pPr>
          <a:endParaRPr lang="en-US"/>
        </a:p>
      </dgm:t>
    </dgm:pt>
    <dgm:pt modelId="{9F5B1E08-99F7-40BE-B234-E54D60E291C7}">
      <dgm:prSet/>
      <dgm:spPr/>
      <dgm:t>
        <a:bodyPr/>
        <a:lstStyle/>
        <a:p>
          <a:pPr>
            <a:lnSpc>
              <a:spcPct val="100000"/>
            </a:lnSpc>
          </a:pPr>
          <a:r>
            <a:rPr lang="en-US" dirty="0"/>
            <a:t>Retail</a:t>
          </a:r>
        </a:p>
      </dgm:t>
    </dgm:pt>
    <dgm:pt modelId="{DBFEB64D-63F8-4764-AA18-EDB8EF6C3D40}" type="parTrans" cxnId="{A6EE1426-D05C-4C1F-A236-B5D66B43106F}">
      <dgm:prSet/>
      <dgm:spPr/>
      <dgm:t>
        <a:bodyPr/>
        <a:lstStyle/>
        <a:p>
          <a:endParaRPr lang="en-US"/>
        </a:p>
      </dgm:t>
    </dgm:pt>
    <dgm:pt modelId="{C9D58D89-29D7-4816-9FD4-612F188B6EB6}" type="sibTrans" cxnId="{A6EE1426-D05C-4C1F-A236-B5D66B43106F}">
      <dgm:prSet/>
      <dgm:spPr/>
      <dgm:t>
        <a:bodyPr/>
        <a:lstStyle/>
        <a:p>
          <a:pPr>
            <a:lnSpc>
              <a:spcPct val="100000"/>
            </a:lnSpc>
          </a:pPr>
          <a:endParaRPr lang="en-US"/>
        </a:p>
      </dgm:t>
    </dgm:pt>
    <dgm:pt modelId="{EFA1CE1B-9D0B-4601-9022-4BD08FC89B82}">
      <dgm:prSet/>
      <dgm:spPr/>
      <dgm:t>
        <a:bodyPr/>
        <a:lstStyle/>
        <a:p>
          <a:pPr>
            <a:lnSpc>
              <a:spcPct val="100000"/>
            </a:lnSpc>
          </a:pPr>
          <a:r>
            <a:rPr lang="en-US" dirty="0"/>
            <a:t>Utilities &amp; Energy</a:t>
          </a:r>
        </a:p>
      </dgm:t>
    </dgm:pt>
    <dgm:pt modelId="{135BA605-69C4-486E-AAFA-9A20166D72FC}" type="parTrans" cxnId="{EC4B19A3-7422-42AD-8F7C-90BA1D38798B}">
      <dgm:prSet/>
      <dgm:spPr/>
      <dgm:t>
        <a:bodyPr/>
        <a:lstStyle/>
        <a:p>
          <a:endParaRPr lang="en-US"/>
        </a:p>
      </dgm:t>
    </dgm:pt>
    <dgm:pt modelId="{9BA7453E-2D24-4A67-A956-6BCC43E9590B}" type="sibTrans" cxnId="{EC4B19A3-7422-42AD-8F7C-90BA1D38798B}">
      <dgm:prSet/>
      <dgm:spPr/>
      <dgm:t>
        <a:bodyPr/>
        <a:lstStyle/>
        <a:p>
          <a:pPr>
            <a:lnSpc>
              <a:spcPct val="100000"/>
            </a:lnSpc>
          </a:pPr>
          <a:endParaRPr lang="en-US"/>
        </a:p>
      </dgm:t>
    </dgm:pt>
    <dgm:pt modelId="{3532DE2E-4CFF-4FD6-A921-F92313576D6D}">
      <dgm:prSet/>
      <dgm:spPr/>
      <dgm:t>
        <a:bodyPr/>
        <a:lstStyle/>
        <a:p>
          <a:pPr>
            <a:lnSpc>
              <a:spcPct val="100000"/>
            </a:lnSpc>
          </a:pPr>
          <a:r>
            <a:rPr lang="en-US" dirty="0"/>
            <a:t>Legal/Law</a:t>
          </a:r>
        </a:p>
      </dgm:t>
    </dgm:pt>
    <dgm:pt modelId="{E58C0CFC-6A9D-4ED6-B140-C2BBB4A140A5}" type="parTrans" cxnId="{374B978C-F961-4DCD-B409-D56418C93AA8}">
      <dgm:prSet/>
      <dgm:spPr/>
      <dgm:t>
        <a:bodyPr/>
        <a:lstStyle/>
        <a:p>
          <a:endParaRPr lang="en-US"/>
        </a:p>
      </dgm:t>
    </dgm:pt>
    <dgm:pt modelId="{6A3458CE-B341-4CE8-BEE2-E09B4F2A598E}" type="sibTrans" cxnId="{374B978C-F961-4DCD-B409-D56418C93AA8}">
      <dgm:prSet/>
      <dgm:spPr/>
      <dgm:t>
        <a:bodyPr/>
        <a:lstStyle/>
        <a:p>
          <a:pPr>
            <a:lnSpc>
              <a:spcPct val="100000"/>
            </a:lnSpc>
          </a:pPr>
          <a:endParaRPr lang="en-US"/>
        </a:p>
      </dgm:t>
    </dgm:pt>
    <dgm:pt modelId="{80FA1742-42CB-48C5-8F10-81F766E59FA7}">
      <dgm:prSet/>
      <dgm:spPr/>
      <dgm:t>
        <a:bodyPr/>
        <a:lstStyle/>
        <a:p>
          <a:pPr>
            <a:lnSpc>
              <a:spcPct val="100000"/>
            </a:lnSpc>
          </a:pPr>
          <a:r>
            <a:rPr lang="en-US" dirty="0"/>
            <a:t>Sports Entertainment</a:t>
          </a:r>
        </a:p>
      </dgm:t>
    </dgm:pt>
    <dgm:pt modelId="{7A73F735-279E-409A-AE24-34FABF1704BF}" type="parTrans" cxnId="{BA69996C-5CDF-48B2-8BE1-58943292C2CC}">
      <dgm:prSet/>
      <dgm:spPr/>
      <dgm:t>
        <a:bodyPr/>
        <a:lstStyle/>
        <a:p>
          <a:endParaRPr lang="en-US"/>
        </a:p>
      </dgm:t>
    </dgm:pt>
    <dgm:pt modelId="{CC6FC022-97F2-4EEC-B637-44A810BF3CE1}" type="sibTrans" cxnId="{BA69996C-5CDF-48B2-8BE1-58943292C2CC}">
      <dgm:prSet/>
      <dgm:spPr/>
      <dgm:t>
        <a:bodyPr/>
        <a:lstStyle/>
        <a:p>
          <a:endParaRPr lang="en-US"/>
        </a:p>
      </dgm:t>
    </dgm:pt>
    <dgm:pt modelId="{08567F74-F2E4-460E-8328-AC5D188C6833}" type="pres">
      <dgm:prSet presAssocID="{EFAB26B3-2F31-4AD3-B40A-354FE152A81A}" presName="root" presStyleCnt="0">
        <dgm:presLayoutVars>
          <dgm:dir/>
          <dgm:resizeHandles val="exact"/>
        </dgm:presLayoutVars>
      </dgm:prSet>
      <dgm:spPr/>
    </dgm:pt>
    <dgm:pt modelId="{E7E37853-BBF9-4515-818F-5C0C1654095B}" type="pres">
      <dgm:prSet presAssocID="{EFAB26B3-2F31-4AD3-B40A-354FE152A81A}" presName="container" presStyleCnt="0">
        <dgm:presLayoutVars>
          <dgm:dir/>
          <dgm:resizeHandles val="exact"/>
        </dgm:presLayoutVars>
      </dgm:prSet>
      <dgm:spPr/>
    </dgm:pt>
    <dgm:pt modelId="{DD869055-EB07-429F-9CF8-91649B33C596}" type="pres">
      <dgm:prSet presAssocID="{8036B304-6FBA-42EB-9474-8D356BB29062}" presName="compNode" presStyleCnt="0"/>
      <dgm:spPr/>
    </dgm:pt>
    <dgm:pt modelId="{5D57A043-C084-4412-86A6-7F1C749D43B0}" type="pres">
      <dgm:prSet presAssocID="{8036B304-6FBA-42EB-9474-8D356BB29062}" presName="iconBgRect" presStyleLbl="bgShp" presStyleIdx="0" presStyleCnt="8"/>
      <dgm:spPr/>
    </dgm:pt>
    <dgm:pt modelId="{1A45E0FC-EBC8-4D57-A129-C0E31F9276F1}" type="pres">
      <dgm:prSet presAssocID="{8036B304-6FBA-42EB-9474-8D356BB29062}"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896ADFA4-8068-4FB6-9E63-549327F77AD0}" type="pres">
      <dgm:prSet presAssocID="{8036B304-6FBA-42EB-9474-8D356BB29062}" presName="spaceRect" presStyleCnt="0"/>
      <dgm:spPr/>
    </dgm:pt>
    <dgm:pt modelId="{5CD293AE-51BC-483D-BB0C-9FB8D766BF0C}" type="pres">
      <dgm:prSet presAssocID="{8036B304-6FBA-42EB-9474-8D356BB29062}" presName="textRect" presStyleLbl="revTx" presStyleIdx="0" presStyleCnt="8">
        <dgm:presLayoutVars>
          <dgm:chMax val="1"/>
          <dgm:chPref val="1"/>
        </dgm:presLayoutVars>
      </dgm:prSet>
      <dgm:spPr/>
    </dgm:pt>
    <dgm:pt modelId="{9D47237A-274D-4E5A-935A-B331649A7006}" type="pres">
      <dgm:prSet presAssocID="{156F0FE0-1DB2-4E31-9D43-32AECBC5347D}" presName="sibTrans" presStyleLbl="sibTrans2D1" presStyleIdx="0" presStyleCnt="0"/>
      <dgm:spPr/>
    </dgm:pt>
    <dgm:pt modelId="{F65EAD60-07CC-4649-A6EB-386232F78DFC}" type="pres">
      <dgm:prSet presAssocID="{B93B1AC5-EC49-474A-9064-C5C08AC703C9}" presName="compNode" presStyleCnt="0"/>
      <dgm:spPr/>
    </dgm:pt>
    <dgm:pt modelId="{51EE11E5-B5DB-4101-9D80-C1113D7FCCD0}" type="pres">
      <dgm:prSet presAssocID="{B93B1AC5-EC49-474A-9064-C5C08AC703C9}" presName="iconBgRect" presStyleLbl="bgShp" presStyleIdx="1" presStyleCnt="8"/>
      <dgm:spPr/>
    </dgm:pt>
    <dgm:pt modelId="{349DFAAD-5AEE-45DD-8243-7D093395A1D5}" type="pres">
      <dgm:prSet presAssocID="{B93B1AC5-EC49-474A-9064-C5C08AC703C9}"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0276BD0E-8885-4BFC-9009-14AF4FA2A224}" type="pres">
      <dgm:prSet presAssocID="{B93B1AC5-EC49-474A-9064-C5C08AC703C9}" presName="spaceRect" presStyleCnt="0"/>
      <dgm:spPr/>
    </dgm:pt>
    <dgm:pt modelId="{28BF3A7C-94A2-4E0B-89DA-6191BE87C4B0}" type="pres">
      <dgm:prSet presAssocID="{B93B1AC5-EC49-474A-9064-C5C08AC703C9}" presName="textRect" presStyleLbl="revTx" presStyleIdx="1" presStyleCnt="8">
        <dgm:presLayoutVars>
          <dgm:chMax val="1"/>
          <dgm:chPref val="1"/>
        </dgm:presLayoutVars>
      </dgm:prSet>
      <dgm:spPr/>
    </dgm:pt>
    <dgm:pt modelId="{3D717FAA-768D-4A46-86CC-8F55C5AF1A1A}" type="pres">
      <dgm:prSet presAssocID="{B1189D5B-0C5C-4BF0-9919-C9C64F2BD2CC}" presName="sibTrans" presStyleLbl="sibTrans2D1" presStyleIdx="0" presStyleCnt="0"/>
      <dgm:spPr/>
    </dgm:pt>
    <dgm:pt modelId="{EAE43BF9-D69A-467D-858B-56E90BFAB0D0}" type="pres">
      <dgm:prSet presAssocID="{1448D47F-061F-42B8-9220-B8FEA3D251BA}" presName="compNode" presStyleCnt="0"/>
      <dgm:spPr/>
    </dgm:pt>
    <dgm:pt modelId="{A95B7BF3-D8BF-4572-9199-7BD95305EA26}" type="pres">
      <dgm:prSet presAssocID="{1448D47F-061F-42B8-9220-B8FEA3D251BA}" presName="iconBgRect" presStyleLbl="bgShp" presStyleIdx="2" presStyleCnt="8"/>
      <dgm:spPr/>
    </dgm:pt>
    <dgm:pt modelId="{795E010A-7F30-4545-AF8B-54AC2A825142}" type="pres">
      <dgm:prSet presAssocID="{1448D47F-061F-42B8-9220-B8FEA3D251BA}"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ctory"/>
        </a:ext>
      </dgm:extLst>
    </dgm:pt>
    <dgm:pt modelId="{91C63E41-83F0-44CB-BF7C-9476660B706F}" type="pres">
      <dgm:prSet presAssocID="{1448D47F-061F-42B8-9220-B8FEA3D251BA}" presName="spaceRect" presStyleCnt="0"/>
      <dgm:spPr/>
    </dgm:pt>
    <dgm:pt modelId="{8EF7387F-EE5F-4323-BC61-71B130EB518C}" type="pres">
      <dgm:prSet presAssocID="{1448D47F-061F-42B8-9220-B8FEA3D251BA}" presName="textRect" presStyleLbl="revTx" presStyleIdx="2" presStyleCnt="8">
        <dgm:presLayoutVars>
          <dgm:chMax val="1"/>
          <dgm:chPref val="1"/>
        </dgm:presLayoutVars>
      </dgm:prSet>
      <dgm:spPr/>
    </dgm:pt>
    <dgm:pt modelId="{AA644CC7-5BF4-41C2-ABF5-7F75B57EB785}" type="pres">
      <dgm:prSet presAssocID="{98298CF7-EA40-47CA-8664-D3C7B4DFA545}" presName="sibTrans" presStyleLbl="sibTrans2D1" presStyleIdx="0" presStyleCnt="0"/>
      <dgm:spPr/>
    </dgm:pt>
    <dgm:pt modelId="{53142342-DEB8-477C-9158-0323F88A320B}" type="pres">
      <dgm:prSet presAssocID="{C65BD20F-E69C-4C61-943A-FA014106EAD7}" presName="compNode" presStyleCnt="0"/>
      <dgm:spPr/>
    </dgm:pt>
    <dgm:pt modelId="{49641416-A80D-46EE-9B40-8936FA246F60}" type="pres">
      <dgm:prSet presAssocID="{C65BD20F-E69C-4C61-943A-FA014106EAD7}" presName="iconBgRect" presStyleLbl="bgShp" presStyleIdx="3" presStyleCnt="8"/>
      <dgm:spPr/>
    </dgm:pt>
    <dgm:pt modelId="{39C2FDCD-737A-4534-AAC5-F81C75491599}" type="pres">
      <dgm:prSet presAssocID="{C65BD20F-E69C-4C61-943A-FA014106EAD7}"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rk scene"/>
        </a:ext>
      </dgm:extLst>
    </dgm:pt>
    <dgm:pt modelId="{03E8E658-18DB-48A1-97C6-E2FDECC8966C}" type="pres">
      <dgm:prSet presAssocID="{C65BD20F-E69C-4C61-943A-FA014106EAD7}" presName="spaceRect" presStyleCnt="0"/>
      <dgm:spPr/>
    </dgm:pt>
    <dgm:pt modelId="{B6FF6242-310A-4FC7-8A0A-D59A7D064C5D}" type="pres">
      <dgm:prSet presAssocID="{C65BD20F-E69C-4C61-943A-FA014106EAD7}" presName="textRect" presStyleLbl="revTx" presStyleIdx="3" presStyleCnt="8">
        <dgm:presLayoutVars>
          <dgm:chMax val="1"/>
          <dgm:chPref val="1"/>
        </dgm:presLayoutVars>
      </dgm:prSet>
      <dgm:spPr/>
    </dgm:pt>
    <dgm:pt modelId="{580E4364-09EA-4CD4-AF19-FAD9E88A5C90}" type="pres">
      <dgm:prSet presAssocID="{65E9C2D1-71AB-45FA-B6D8-2C5949EDBCDB}" presName="sibTrans" presStyleLbl="sibTrans2D1" presStyleIdx="0" presStyleCnt="0"/>
      <dgm:spPr/>
    </dgm:pt>
    <dgm:pt modelId="{3D8A8E71-1FC3-4AE8-A6F6-6456C0C678EF}" type="pres">
      <dgm:prSet presAssocID="{9F5B1E08-99F7-40BE-B234-E54D60E291C7}" presName="compNode" presStyleCnt="0"/>
      <dgm:spPr/>
    </dgm:pt>
    <dgm:pt modelId="{C9186550-F724-4A61-B298-FC91C57B7FF2}" type="pres">
      <dgm:prSet presAssocID="{9F5B1E08-99F7-40BE-B234-E54D60E291C7}" presName="iconBgRect" presStyleLbl="bgShp" presStyleIdx="4" presStyleCnt="8"/>
      <dgm:spPr/>
    </dgm:pt>
    <dgm:pt modelId="{F1886629-268A-4606-843E-93A7B1582628}" type="pres">
      <dgm:prSet presAssocID="{9F5B1E08-99F7-40BE-B234-E54D60E291C7}"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re"/>
        </a:ext>
      </dgm:extLst>
    </dgm:pt>
    <dgm:pt modelId="{DF62D5F8-8341-44DD-9079-0E63AF240D9E}" type="pres">
      <dgm:prSet presAssocID="{9F5B1E08-99F7-40BE-B234-E54D60E291C7}" presName="spaceRect" presStyleCnt="0"/>
      <dgm:spPr/>
    </dgm:pt>
    <dgm:pt modelId="{897C1C16-0D41-4AE9-8985-70BCBA3A559E}" type="pres">
      <dgm:prSet presAssocID="{9F5B1E08-99F7-40BE-B234-E54D60E291C7}" presName="textRect" presStyleLbl="revTx" presStyleIdx="4" presStyleCnt="8">
        <dgm:presLayoutVars>
          <dgm:chMax val="1"/>
          <dgm:chPref val="1"/>
        </dgm:presLayoutVars>
      </dgm:prSet>
      <dgm:spPr/>
    </dgm:pt>
    <dgm:pt modelId="{7929C383-6B82-4F69-B3DD-D33F1D5EA94C}" type="pres">
      <dgm:prSet presAssocID="{C9D58D89-29D7-4816-9FD4-612F188B6EB6}" presName="sibTrans" presStyleLbl="sibTrans2D1" presStyleIdx="0" presStyleCnt="0"/>
      <dgm:spPr/>
    </dgm:pt>
    <dgm:pt modelId="{11B4BBCE-C203-4E81-B834-5BF4C1999265}" type="pres">
      <dgm:prSet presAssocID="{EFA1CE1B-9D0B-4601-9022-4BD08FC89B82}" presName="compNode" presStyleCnt="0"/>
      <dgm:spPr/>
    </dgm:pt>
    <dgm:pt modelId="{2C128F42-D0D5-49A2-9307-9E6BE3C884E7}" type="pres">
      <dgm:prSet presAssocID="{EFA1CE1B-9D0B-4601-9022-4BD08FC89B82}" presName="iconBgRect" presStyleLbl="bgShp" presStyleIdx="5" presStyleCnt="8"/>
      <dgm:spPr/>
    </dgm:pt>
    <dgm:pt modelId="{4486EE12-832F-4B94-B566-6CDBBC3EA4FB}" type="pres">
      <dgm:prSet presAssocID="{EFA1CE1B-9D0B-4601-9022-4BD08FC89B82}"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igh Voltage"/>
        </a:ext>
      </dgm:extLst>
    </dgm:pt>
    <dgm:pt modelId="{BB54B374-67F7-45DA-997B-E13F9B0269AA}" type="pres">
      <dgm:prSet presAssocID="{EFA1CE1B-9D0B-4601-9022-4BD08FC89B82}" presName="spaceRect" presStyleCnt="0"/>
      <dgm:spPr/>
    </dgm:pt>
    <dgm:pt modelId="{FC23DAB9-9944-494D-948D-56B374B0C8C7}" type="pres">
      <dgm:prSet presAssocID="{EFA1CE1B-9D0B-4601-9022-4BD08FC89B82}" presName="textRect" presStyleLbl="revTx" presStyleIdx="5" presStyleCnt="8">
        <dgm:presLayoutVars>
          <dgm:chMax val="1"/>
          <dgm:chPref val="1"/>
        </dgm:presLayoutVars>
      </dgm:prSet>
      <dgm:spPr/>
    </dgm:pt>
    <dgm:pt modelId="{FA0C7628-F823-4C90-8BCC-55B7F3A7E0A0}" type="pres">
      <dgm:prSet presAssocID="{9BA7453E-2D24-4A67-A956-6BCC43E9590B}" presName="sibTrans" presStyleLbl="sibTrans2D1" presStyleIdx="0" presStyleCnt="0"/>
      <dgm:spPr/>
    </dgm:pt>
    <dgm:pt modelId="{B605B400-8DB8-49DD-B025-2CF98D1A164F}" type="pres">
      <dgm:prSet presAssocID="{3532DE2E-4CFF-4FD6-A921-F92313576D6D}" presName="compNode" presStyleCnt="0"/>
      <dgm:spPr/>
    </dgm:pt>
    <dgm:pt modelId="{17AE98F4-3FCF-43BE-9480-986A6CFCCAC1}" type="pres">
      <dgm:prSet presAssocID="{3532DE2E-4CFF-4FD6-A921-F92313576D6D}" presName="iconBgRect" presStyleLbl="bgShp" presStyleIdx="6" presStyleCnt="8"/>
      <dgm:spPr/>
    </dgm:pt>
    <dgm:pt modelId="{E95E41CE-B1B6-4C6E-958D-6B53C3B4FDC2}" type="pres">
      <dgm:prSet presAssocID="{3532DE2E-4CFF-4FD6-A921-F92313576D6D}"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Gavel"/>
        </a:ext>
      </dgm:extLst>
    </dgm:pt>
    <dgm:pt modelId="{3A49D8B7-D73E-40EF-B228-CB81A638E101}" type="pres">
      <dgm:prSet presAssocID="{3532DE2E-4CFF-4FD6-A921-F92313576D6D}" presName="spaceRect" presStyleCnt="0"/>
      <dgm:spPr/>
    </dgm:pt>
    <dgm:pt modelId="{DF365B23-5A12-4E7F-8D41-7B457D219D6A}" type="pres">
      <dgm:prSet presAssocID="{3532DE2E-4CFF-4FD6-A921-F92313576D6D}" presName="textRect" presStyleLbl="revTx" presStyleIdx="6" presStyleCnt="8">
        <dgm:presLayoutVars>
          <dgm:chMax val="1"/>
          <dgm:chPref val="1"/>
        </dgm:presLayoutVars>
      </dgm:prSet>
      <dgm:spPr/>
    </dgm:pt>
    <dgm:pt modelId="{37A1730C-6A36-4EB8-AA75-530297C06095}" type="pres">
      <dgm:prSet presAssocID="{6A3458CE-B341-4CE8-BEE2-E09B4F2A598E}" presName="sibTrans" presStyleLbl="sibTrans2D1" presStyleIdx="0" presStyleCnt="0"/>
      <dgm:spPr/>
    </dgm:pt>
    <dgm:pt modelId="{DD658F3C-DDBB-4199-8C6B-94FCC94A76E3}" type="pres">
      <dgm:prSet presAssocID="{80FA1742-42CB-48C5-8F10-81F766E59FA7}" presName="compNode" presStyleCnt="0"/>
      <dgm:spPr/>
    </dgm:pt>
    <dgm:pt modelId="{02269A6D-60A3-481E-BE6F-60376FCBA44A}" type="pres">
      <dgm:prSet presAssocID="{80FA1742-42CB-48C5-8F10-81F766E59FA7}" presName="iconBgRect" presStyleLbl="bgShp" presStyleIdx="7" presStyleCnt="8"/>
      <dgm:spPr/>
    </dgm:pt>
    <dgm:pt modelId="{B767B53C-FB23-49AA-814A-F8D19DEC1406}" type="pres">
      <dgm:prSet presAssocID="{80FA1742-42CB-48C5-8F10-81F766E59FA7}"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Soccer"/>
        </a:ext>
      </dgm:extLst>
    </dgm:pt>
    <dgm:pt modelId="{FACFB180-1A50-4046-A5CD-D6B2EB77543A}" type="pres">
      <dgm:prSet presAssocID="{80FA1742-42CB-48C5-8F10-81F766E59FA7}" presName="spaceRect" presStyleCnt="0"/>
      <dgm:spPr/>
    </dgm:pt>
    <dgm:pt modelId="{00E1AFCF-1BC7-48E0-BDBE-F15212FDF790}" type="pres">
      <dgm:prSet presAssocID="{80FA1742-42CB-48C5-8F10-81F766E59FA7}" presName="textRect" presStyleLbl="revTx" presStyleIdx="7" presStyleCnt="8">
        <dgm:presLayoutVars>
          <dgm:chMax val="1"/>
          <dgm:chPref val="1"/>
        </dgm:presLayoutVars>
      </dgm:prSet>
      <dgm:spPr/>
    </dgm:pt>
  </dgm:ptLst>
  <dgm:cxnLst>
    <dgm:cxn modelId="{5088C60B-F5B8-48ED-B07C-C77BB666BAF3}" type="presOf" srcId="{1448D47F-061F-42B8-9220-B8FEA3D251BA}" destId="{8EF7387F-EE5F-4323-BC61-71B130EB518C}" srcOrd="0" destOrd="0" presId="urn:microsoft.com/office/officeart/2018/2/layout/IconCircleList"/>
    <dgm:cxn modelId="{A6EE1426-D05C-4C1F-A236-B5D66B43106F}" srcId="{EFAB26B3-2F31-4AD3-B40A-354FE152A81A}" destId="{9F5B1E08-99F7-40BE-B234-E54D60E291C7}" srcOrd="4" destOrd="0" parTransId="{DBFEB64D-63F8-4764-AA18-EDB8EF6C3D40}" sibTransId="{C9D58D89-29D7-4816-9FD4-612F188B6EB6}"/>
    <dgm:cxn modelId="{BEE13A32-5AF4-440C-A014-D99C4C236851}" type="presOf" srcId="{8036B304-6FBA-42EB-9474-8D356BB29062}" destId="{5CD293AE-51BC-483D-BB0C-9FB8D766BF0C}" srcOrd="0" destOrd="0" presId="urn:microsoft.com/office/officeart/2018/2/layout/IconCircleList"/>
    <dgm:cxn modelId="{82F6E45C-26DF-4603-AE98-1E100EB5E7B4}" type="presOf" srcId="{EFA1CE1B-9D0B-4601-9022-4BD08FC89B82}" destId="{FC23DAB9-9944-494D-948D-56B374B0C8C7}" srcOrd="0" destOrd="0" presId="urn:microsoft.com/office/officeart/2018/2/layout/IconCircleList"/>
    <dgm:cxn modelId="{16ACE966-423C-4964-8595-3B3ECD6006D3}" type="presOf" srcId="{80FA1742-42CB-48C5-8F10-81F766E59FA7}" destId="{00E1AFCF-1BC7-48E0-BDBE-F15212FDF790}" srcOrd="0" destOrd="0" presId="urn:microsoft.com/office/officeart/2018/2/layout/IconCircleList"/>
    <dgm:cxn modelId="{97268A67-6919-42EC-A74B-A23865490FEF}" type="presOf" srcId="{EFAB26B3-2F31-4AD3-B40A-354FE152A81A}" destId="{08567F74-F2E4-460E-8328-AC5D188C6833}" srcOrd="0" destOrd="0" presId="urn:microsoft.com/office/officeart/2018/2/layout/IconCircleList"/>
    <dgm:cxn modelId="{80F7DC47-49B0-4507-9997-52430BA4DB72}" type="presOf" srcId="{65E9C2D1-71AB-45FA-B6D8-2C5949EDBCDB}" destId="{580E4364-09EA-4CD4-AF19-FAD9E88A5C90}" srcOrd="0" destOrd="0" presId="urn:microsoft.com/office/officeart/2018/2/layout/IconCircleList"/>
    <dgm:cxn modelId="{BA69996C-5CDF-48B2-8BE1-58943292C2CC}" srcId="{EFAB26B3-2F31-4AD3-B40A-354FE152A81A}" destId="{80FA1742-42CB-48C5-8F10-81F766E59FA7}" srcOrd="7" destOrd="0" parTransId="{7A73F735-279E-409A-AE24-34FABF1704BF}" sibTransId="{CC6FC022-97F2-4EEC-B637-44A810BF3CE1}"/>
    <dgm:cxn modelId="{6863E06C-5B94-4698-8C10-8D39BA256C71}" srcId="{EFAB26B3-2F31-4AD3-B40A-354FE152A81A}" destId="{1448D47F-061F-42B8-9220-B8FEA3D251BA}" srcOrd="2" destOrd="0" parTransId="{5C17492F-C682-49FE-85E6-71672A9D60D9}" sibTransId="{98298CF7-EA40-47CA-8664-D3C7B4DFA545}"/>
    <dgm:cxn modelId="{9FE2F94C-F08C-4421-94DD-640E32A8C86C}" type="presOf" srcId="{9F5B1E08-99F7-40BE-B234-E54D60E291C7}" destId="{897C1C16-0D41-4AE9-8985-70BCBA3A559E}" srcOrd="0" destOrd="0" presId="urn:microsoft.com/office/officeart/2018/2/layout/IconCircleList"/>
    <dgm:cxn modelId="{1281B777-6505-46EE-95C7-C62A1B95DC49}" srcId="{EFAB26B3-2F31-4AD3-B40A-354FE152A81A}" destId="{C65BD20F-E69C-4C61-943A-FA014106EAD7}" srcOrd="3" destOrd="0" parTransId="{6EB7A4B0-0FA9-44AA-AE7E-3195DB31BFE4}" sibTransId="{65E9C2D1-71AB-45FA-B6D8-2C5949EDBCDB}"/>
    <dgm:cxn modelId="{374B978C-F961-4DCD-B409-D56418C93AA8}" srcId="{EFAB26B3-2F31-4AD3-B40A-354FE152A81A}" destId="{3532DE2E-4CFF-4FD6-A921-F92313576D6D}" srcOrd="6" destOrd="0" parTransId="{E58C0CFC-6A9D-4ED6-B140-C2BBB4A140A5}" sibTransId="{6A3458CE-B341-4CE8-BEE2-E09B4F2A598E}"/>
    <dgm:cxn modelId="{D5B6978E-1E61-460F-89C2-0CA87FBCCDA5}" type="presOf" srcId="{98298CF7-EA40-47CA-8664-D3C7B4DFA545}" destId="{AA644CC7-5BF4-41C2-ABF5-7F75B57EB785}" srcOrd="0" destOrd="0" presId="urn:microsoft.com/office/officeart/2018/2/layout/IconCircleList"/>
    <dgm:cxn modelId="{4FE79793-07FD-4FDE-BCE9-A773225A8A5C}" type="presOf" srcId="{9BA7453E-2D24-4A67-A956-6BCC43E9590B}" destId="{FA0C7628-F823-4C90-8BCC-55B7F3A7E0A0}" srcOrd="0" destOrd="0" presId="urn:microsoft.com/office/officeart/2018/2/layout/IconCircleList"/>
    <dgm:cxn modelId="{D2B2A993-298F-49F4-926B-6BC13506B8D9}" type="presOf" srcId="{3532DE2E-4CFF-4FD6-A921-F92313576D6D}" destId="{DF365B23-5A12-4E7F-8D41-7B457D219D6A}" srcOrd="0" destOrd="0" presId="urn:microsoft.com/office/officeart/2018/2/layout/IconCircleList"/>
    <dgm:cxn modelId="{85D58BA1-1E44-4926-B2B5-B21123958410}" type="presOf" srcId="{B93B1AC5-EC49-474A-9064-C5C08AC703C9}" destId="{28BF3A7C-94A2-4E0B-89DA-6191BE87C4B0}" srcOrd="0" destOrd="0" presId="urn:microsoft.com/office/officeart/2018/2/layout/IconCircleList"/>
    <dgm:cxn modelId="{EC4B19A3-7422-42AD-8F7C-90BA1D38798B}" srcId="{EFAB26B3-2F31-4AD3-B40A-354FE152A81A}" destId="{EFA1CE1B-9D0B-4601-9022-4BD08FC89B82}" srcOrd="5" destOrd="0" parTransId="{135BA605-69C4-486E-AAFA-9A20166D72FC}" sibTransId="{9BA7453E-2D24-4A67-A956-6BCC43E9590B}"/>
    <dgm:cxn modelId="{BD3596AF-EB20-4EE7-9589-79F666D0C24B}" srcId="{EFAB26B3-2F31-4AD3-B40A-354FE152A81A}" destId="{8036B304-6FBA-42EB-9474-8D356BB29062}" srcOrd="0" destOrd="0" parTransId="{2ADABA45-AF34-4456-95CA-658573584FD5}" sibTransId="{156F0FE0-1DB2-4E31-9D43-32AECBC5347D}"/>
    <dgm:cxn modelId="{B1155AB0-416D-4D67-A389-BD31ABAEA80F}" type="presOf" srcId="{156F0FE0-1DB2-4E31-9D43-32AECBC5347D}" destId="{9D47237A-274D-4E5A-935A-B331649A7006}" srcOrd="0" destOrd="0" presId="urn:microsoft.com/office/officeart/2018/2/layout/IconCircleList"/>
    <dgm:cxn modelId="{833ACFB7-BDCD-4CF7-9895-3DBB0281DEC9}" type="presOf" srcId="{C9D58D89-29D7-4816-9FD4-612F188B6EB6}" destId="{7929C383-6B82-4F69-B3DD-D33F1D5EA94C}" srcOrd="0" destOrd="0" presId="urn:microsoft.com/office/officeart/2018/2/layout/IconCircleList"/>
    <dgm:cxn modelId="{F5ED18BB-C6B9-49C1-8DF0-986DF2A0F3BA}" type="presOf" srcId="{6A3458CE-B341-4CE8-BEE2-E09B4F2A598E}" destId="{37A1730C-6A36-4EB8-AA75-530297C06095}" srcOrd="0" destOrd="0" presId="urn:microsoft.com/office/officeart/2018/2/layout/IconCircleList"/>
    <dgm:cxn modelId="{538039D1-AED6-4214-AB7F-46250E33D2A7}" srcId="{EFAB26B3-2F31-4AD3-B40A-354FE152A81A}" destId="{B93B1AC5-EC49-474A-9064-C5C08AC703C9}" srcOrd="1" destOrd="0" parTransId="{AECB12E4-3258-4D79-A34E-A6387EB60D81}" sibTransId="{B1189D5B-0C5C-4BF0-9919-C9C64F2BD2CC}"/>
    <dgm:cxn modelId="{9160BFE1-982C-451C-931D-F642F442859F}" type="presOf" srcId="{B1189D5B-0C5C-4BF0-9919-C9C64F2BD2CC}" destId="{3D717FAA-768D-4A46-86CC-8F55C5AF1A1A}" srcOrd="0" destOrd="0" presId="urn:microsoft.com/office/officeart/2018/2/layout/IconCircleList"/>
    <dgm:cxn modelId="{DCE087F0-021E-4221-BB05-88AEB58467DC}" type="presOf" srcId="{C65BD20F-E69C-4C61-943A-FA014106EAD7}" destId="{B6FF6242-310A-4FC7-8A0A-D59A7D064C5D}" srcOrd="0" destOrd="0" presId="urn:microsoft.com/office/officeart/2018/2/layout/IconCircleList"/>
    <dgm:cxn modelId="{C07BEF59-C0C7-4737-A516-BC9F1A0CB563}" type="presParOf" srcId="{08567F74-F2E4-460E-8328-AC5D188C6833}" destId="{E7E37853-BBF9-4515-818F-5C0C1654095B}" srcOrd="0" destOrd="0" presId="urn:microsoft.com/office/officeart/2018/2/layout/IconCircleList"/>
    <dgm:cxn modelId="{C813E7B1-F6FF-413C-B3B9-5D91DB7D4932}" type="presParOf" srcId="{E7E37853-BBF9-4515-818F-5C0C1654095B}" destId="{DD869055-EB07-429F-9CF8-91649B33C596}" srcOrd="0" destOrd="0" presId="urn:microsoft.com/office/officeart/2018/2/layout/IconCircleList"/>
    <dgm:cxn modelId="{FA55ECC9-A139-4D07-BAC5-6AB1704F34FC}" type="presParOf" srcId="{DD869055-EB07-429F-9CF8-91649B33C596}" destId="{5D57A043-C084-4412-86A6-7F1C749D43B0}" srcOrd="0" destOrd="0" presId="urn:microsoft.com/office/officeart/2018/2/layout/IconCircleList"/>
    <dgm:cxn modelId="{687CFE28-4B6C-447B-90FD-9842B3A2DE10}" type="presParOf" srcId="{DD869055-EB07-429F-9CF8-91649B33C596}" destId="{1A45E0FC-EBC8-4D57-A129-C0E31F9276F1}" srcOrd="1" destOrd="0" presId="urn:microsoft.com/office/officeart/2018/2/layout/IconCircleList"/>
    <dgm:cxn modelId="{1FBC42B8-7D62-4675-8342-1C7F30E653B7}" type="presParOf" srcId="{DD869055-EB07-429F-9CF8-91649B33C596}" destId="{896ADFA4-8068-4FB6-9E63-549327F77AD0}" srcOrd="2" destOrd="0" presId="urn:microsoft.com/office/officeart/2018/2/layout/IconCircleList"/>
    <dgm:cxn modelId="{B08C540A-6C7F-4BA3-9720-C51DA97C717E}" type="presParOf" srcId="{DD869055-EB07-429F-9CF8-91649B33C596}" destId="{5CD293AE-51BC-483D-BB0C-9FB8D766BF0C}" srcOrd="3" destOrd="0" presId="urn:microsoft.com/office/officeart/2018/2/layout/IconCircleList"/>
    <dgm:cxn modelId="{04FAF9A0-84E7-4A5C-A016-BDB3E4434A04}" type="presParOf" srcId="{E7E37853-BBF9-4515-818F-5C0C1654095B}" destId="{9D47237A-274D-4E5A-935A-B331649A7006}" srcOrd="1" destOrd="0" presId="urn:microsoft.com/office/officeart/2018/2/layout/IconCircleList"/>
    <dgm:cxn modelId="{1DA7ACB1-D651-4317-9D7E-EC8638D36D8B}" type="presParOf" srcId="{E7E37853-BBF9-4515-818F-5C0C1654095B}" destId="{F65EAD60-07CC-4649-A6EB-386232F78DFC}" srcOrd="2" destOrd="0" presId="urn:microsoft.com/office/officeart/2018/2/layout/IconCircleList"/>
    <dgm:cxn modelId="{7B0ECE89-DE29-40A8-A36B-3518A3DABE60}" type="presParOf" srcId="{F65EAD60-07CC-4649-A6EB-386232F78DFC}" destId="{51EE11E5-B5DB-4101-9D80-C1113D7FCCD0}" srcOrd="0" destOrd="0" presId="urn:microsoft.com/office/officeart/2018/2/layout/IconCircleList"/>
    <dgm:cxn modelId="{459A4A43-156B-4420-8A75-52759D11DD05}" type="presParOf" srcId="{F65EAD60-07CC-4649-A6EB-386232F78DFC}" destId="{349DFAAD-5AEE-45DD-8243-7D093395A1D5}" srcOrd="1" destOrd="0" presId="urn:microsoft.com/office/officeart/2018/2/layout/IconCircleList"/>
    <dgm:cxn modelId="{BA4B138E-E1E5-45C2-A3FD-C07A0FAB934A}" type="presParOf" srcId="{F65EAD60-07CC-4649-A6EB-386232F78DFC}" destId="{0276BD0E-8885-4BFC-9009-14AF4FA2A224}" srcOrd="2" destOrd="0" presId="urn:microsoft.com/office/officeart/2018/2/layout/IconCircleList"/>
    <dgm:cxn modelId="{C55A0D25-5166-46BB-ADEE-68E03ED8C720}" type="presParOf" srcId="{F65EAD60-07CC-4649-A6EB-386232F78DFC}" destId="{28BF3A7C-94A2-4E0B-89DA-6191BE87C4B0}" srcOrd="3" destOrd="0" presId="urn:microsoft.com/office/officeart/2018/2/layout/IconCircleList"/>
    <dgm:cxn modelId="{1D9210AA-FE0B-4A7F-8AD5-7CD759F8B9A8}" type="presParOf" srcId="{E7E37853-BBF9-4515-818F-5C0C1654095B}" destId="{3D717FAA-768D-4A46-86CC-8F55C5AF1A1A}" srcOrd="3" destOrd="0" presId="urn:microsoft.com/office/officeart/2018/2/layout/IconCircleList"/>
    <dgm:cxn modelId="{911C1075-52E2-48BA-8652-8921EF00D0D2}" type="presParOf" srcId="{E7E37853-BBF9-4515-818F-5C0C1654095B}" destId="{EAE43BF9-D69A-467D-858B-56E90BFAB0D0}" srcOrd="4" destOrd="0" presId="urn:microsoft.com/office/officeart/2018/2/layout/IconCircleList"/>
    <dgm:cxn modelId="{8E6A11B2-1328-4D39-9507-DA235985C22B}" type="presParOf" srcId="{EAE43BF9-D69A-467D-858B-56E90BFAB0D0}" destId="{A95B7BF3-D8BF-4572-9199-7BD95305EA26}" srcOrd="0" destOrd="0" presId="urn:microsoft.com/office/officeart/2018/2/layout/IconCircleList"/>
    <dgm:cxn modelId="{B483E772-EB0F-41C0-8C89-EEA3B5CDA717}" type="presParOf" srcId="{EAE43BF9-D69A-467D-858B-56E90BFAB0D0}" destId="{795E010A-7F30-4545-AF8B-54AC2A825142}" srcOrd="1" destOrd="0" presId="urn:microsoft.com/office/officeart/2018/2/layout/IconCircleList"/>
    <dgm:cxn modelId="{90EC4F89-BFA0-42EC-81B4-2E4C8B69A529}" type="presParOf" srcId="{EAE43BF9-D69A-467D-858B-56E90BFAB0D0}" destId="{91C63E41-83F0-44CB-BF7C-9476660B706F}" srcOrd="2" destOrd="0" presId="urn:microsoft.com/office/officeart/2018/2/layout/IconCircleList"/>
    <dgm:cxn modelId="{393CF129-9444-4749-A1E9-4468ACCFCF31}" type="presParOf" srcId="{EAE43BF9-D69A-467D-858B-56E90BFAB0D0}" destId="{8EF7387F-EE5F-4323-BC61-71B130EB518C}" srcOrd="3" destOrd="0" presId="urn:microsoft.com/office/officeart/2018/2/layout/IconCircleList"/>
    <dgm:cxn modelId="{A1720565-9BB6-4D5E-A371-870BFFDC03C0}" type="presParOf" srcId="{E7E37853-BBF9-4515-818F-5C0C1654095B}" destId="{AA644CC7-5BF4-41C2-ABF5-7F75B57EB785}" srcOrd="5" destOrd="0" presId="urn:microsoft.com/office/officeart/2018/2/layout/IconCircleList"/>
    <dgm:cxn modelId="{01BE0256-4C69-4A8A-9D22-9422AB553811}" type="presParOf" srcId="{E7E37853-BBF9-4515-818F-5C0C1654095B}" destId="{53142342-DEB8-477C-9158-0323F88A320B}" srcOrd="6" destOrd="0" presId="urn:microsoft.com/office/officeart/2018/2/layout/IconCircleList"/>
    <dgm:cxn modelId="{7C47EFDD-D7C6-4A10-BAEA-8DA7277717EA}" type="presParOf" srcId="{53142342-DEB8-477C-9158-0323F88A320B}" destId="{49641416-A80D-46EE-9B40-8936FA246F60}" srcOrd="0" destOrd="0" presId="urn:microsoft.com/office/officeart/2018/2/layout/IconCircleList"/>
    <dgm:cxn modelId="{024B9843-00B4-4752-8684-62C8579FC57E}" type="presParOf" srcId="{53142342-DEB8-477C-9158-0323F88A320B}" destId="{39C2FDCD-737A-4534-AAC5-F81C75491599}" srcOrd="1" destOrd="0" presId="urn:microsoft.com/office/officeart/2018/2/layout/IconCircleList"/>
    <dgm:cxn modelId="{63A648CE-C0CF-411C-9978-13281FA30EB2}" type="presParOf" srcId="{53142342-DEB8-477C-9158-0323F88A320B}" destId="{03E8E658-18DB-48A1-97C6-E2FDECC8966C}" srcOrd="2" destOrd="0" presId="urn:microsoft.com/office/officeart/2018/2/layout/IconCircleList"/>
    <dgm:cxn modelId="{64F7A6D8-E1C7-4BE6-9731-6CDC5CF4E331}" type="presParOf" srcId="{53142342-DEB8-477C-9158-0323F88A320B}" destId="{B6FF6242-310A-4FC7-8A0A-D59A7D064C5D}" srcOrd="3" destOrd="0" presId="urn:microsoft.com/office/officeart/2018/2/layout/IconCircleList"/>
    <dgm:cxn modelId="{457D1038-2E3F-428F-BA98-DA899C7AC766}" type="presParOf" srcId="{E7E37853-BBF9-4515-818F-5C0C1654095B}" destId="{580E4364-09EA-4CD4-AF19-FAD9E88A5C90}" srcOrd="7" destOrd="0" presId="urn:microsoft.com/office/officeart/2018/2/layout/IconCircleList"/>
    <dgm:cxn modelId="{AB01D151-D32C-4877-A7DD-D863FF5829B2}" type="presParOf" srcId="{E7E37853-BBF9-4515-818F-5C0C1654095B}" destId="{3D8A8E71-1FC3-4AE8-A6F6-6456C0C678EF}" srcOrd="8" destOrd="0" presId="urn:microsoft.com/office/officeart/2018/2/layout/IconCircleList"/>
    <dgm:cxn modelId="{0102343A-CB73-43A1-9DE5-97FBC5F1FBC9}" type="presParOf" srcId="{3D8A8E71-1FC3-4AE8-A6F6-6456C0C678EF}" destId="{C9186550-F724-4A61-B298-FC91C57B7FF2}" srcOrd="0" destOrd="0" presId="urn:microsoft.com/office/officeart/2018/2/layout/IconCircleList"/>
    <dgm:cxn modelId="{12F90A92-A9E6-4467-8358-6AB5F272A670}" type="presParOf" srcId="{3D8A8E71-1FC3-4AE8-A6F6-6456C0C678EF}" destId="{F1886629-268A-4606-843E-93A7B1582628}" srcOrd="1" destOrd="0" presId="urn:microsoft.com/office/officeart/2018/2/layout/IconCircleList"/>
    <dgm:cxn modelId="{F009DEC5-661A-4EC0-9B59-5CEF71923F56}" type="presParOf" srcId="{3D8A8E71-1FC3-4AE8-A6F6-6456C0C678EF}" destId="{DF62D5F8-8341-44DD-9079-0E63AF240D9E}" srcOrd="2" destOrd="0" presId="urn:microsoft.com/office/officeart/2018/2/layout/IconCircleList"/>
    <dgm:cxn modelId="{F2AAF462-BF90-4B9F-B39C-D937EC2E8E06}" type="presParOf" srcId="{3D8A8E71-1FC3-4AE8-A6F6-6456C0C678EF}" destId="{897C1C16-0D41-4AE9-8985-70BCBA3A559E}" srcOrd="3" destOrd="0" presId="urn:microsoft.com/office/officeart/2018/2/layout/IconCircleList"/>
    <dgm:cxn modelId="{762B1F6A-4920-4587-BF03-540D5B92FA52}" type="presParOf" srcId="{E7E37853-BBF9-4515-818F-5C0C1654095B}" destId="{7929C383-6B82-4F69-B3DD-D33F1D5EA94C}" srcOrd="9" destOrd="0" presId="urn:microsoft.com/office/officeart/2018/2/layout/IconCircleList"/>
    <dgm:cxn modelId="{C9C996A0-D9DC-46AF-905E-68079DC054EE}" type="presParOf" srcId="{E7E37853-BBF9-4515-818F-5C0C1654095B}" destId="{11B4BBCE-C203-4E81-B834-5BF4C1999265}" srcOrd="10" destOrd="0" presId="urn:microsoft.com/office/officeart/2018/2/layout/IconCircleList"/>
    <dgm:cxn modelId="{72A2883F-265F-4D73-A55D-733CCB5467D5}" type="presParOf" srcId="{11B4BBCE-C203-4E81-B834-5BF4C1999265}" destId="{2C128F42-D0D5-49A2-9307-9E6BE3C884E7}" srcOrd="0" destOrd="0" presId="urn:microsoft.com/office/officeart/2018/2/layout/IconCircleList"/>
    <dgm:cxn modelId="{B9E0B78B-19BC-4F63-BDDF-91A454B34ECF}" type="presParOf" srcId="{11B4BBCE-C203-4E81-B834-5BF4C1999265}" destId="{4486EE12-832F-4B94-B566-6CDBBC3EA4FB}" srcOrd="1" destOrd="0" presId="urn:microsoft.com/office/officeart/2018/2/layout/IconCircleList"/>
    <dgm:cxn modelId="{DC706B08-748B-4912-84E5-AB3B0C37EBE5}" type="presParOf" srcId="{11B4BBCE-C203-4E81-B834-5BF4C1999265}" destId="{BB54B374-67F7-45DA-997B-E13F9B0269AA}" srcOrd="2" destOrd="0" presId="urn:microsoft.com/office/officeart/2018/2/layout/IconCircleList"/>
    <dgm:cxn modelId="{CFED8712-15AC-4D82-A9C0-D56C2D4FDD35}" type="presParOf" srcId="{11B4BBCE-C203-4E81-B834-5BF4C1999265}" destId="{FC23DAB9-9944-494D-948D-56B374B0C8C7}" srcOrd="3" destOrd="0" presId="urn:microsoft.com/office/officeart/2018/2/layout/IconCircleList"/>
    <dgm:cxn modelId="{6CB6E8DA-E180-4EE5-8661-39E9B425F898}" type="presParOf" srcId="{E7E37853-BBF9-4515-818F-5C0C1654095B}" destId="{FA0C7628-F823-4C90-8BCC-55B7F3A7E0A0}" srcOrd="11" destOrd="0" presId="urn:microsoft.com/office/officeart/2018/2/layout/IconCircleList"/>
    <dgm:cxn modelId="{3A0EE6D0-4BC9-442A-9A74-3F9212BE7C00}" type="presParOf" srcId="{E7E37853-BBF9-4515-818F-5C0C1654095B}" destId="{B605B400-8DB8-49DD-B025-2CF98D1A164F}" srcOrd="12" destOrd="0" presId="urn:microsoft.com/office/officeart/2018/2/layout/IconCircleList"/>
    <dgm:cxn modelId="{F3F25B86-3FFD-4987-A6ED-1971DF7123D7}" type="presParOf" srcId="{B605B400-8DB8-49DD-B025-2CF98D1A164F}" destId="{17AE98F4-3FCF-43BE-9480-986A6CFCCAC1}" srcOrd="0" destOrd="0" presId="urn:microsoft.com/office/officeart/2018/2/layout/IconCircleList"/>
    <dgm:cxn modelId="{7FB5BAD2-D96F-497D-939F-BD4272138E59}" type="presParOf" srcId="{B605B400-8DB8-49DD-B025-2CF98D1A164F}" destId="{E95E41CE-B1B6-4C6E-958D-6B53C3B4FDC2}" srcOrd="1" destOrd="0" presId="urn:microsoft.com/office/officeart/2018/2/layout/IconCircleList"/>
    <dgm:cxn modelId="{EE193879-48B4-4B14-84C4-B749B571C51B}" type="presParOf" srcId="{B605B400-8DB8-49DD-B025-2CF98D1A164F}" destId="{3A49D8B7-D73E-40EF-B228-CB81A638E101}" srcOrd="2" destOrd="0" presId="urn:microsoft.com/office/officeart/2018/2/layout/IconCircleList"/>
    <dgm:cxn modelId="{4C5AA387-CC88-4EEB-AC55-3EA9F846A0EE}" type="presParOf" srcId="{B605B400-8DB8-49DD-B025-2CF98D1A164F}" destId="{DF365B23-5A12-4E7F-8D41-7B457D219D6A}" srcOrd="3" destOrd="0" presId="urn:microsoft.com/office/officeart/2018/2/layout/IconCircleList"/>
    <dgm:cxn modelId="{EA4C1145-92F0-4D83-995B-A76557195F82}" type="presParOf" srcId="{E7E37853-BBF9-4515-818F-5C0C1654095B}" destId="{37A1730C-6A36-4EB8-AA75-530297C06095}" srcOrd="13" destOrd="0" presId="urn:microsoft.com/office/officeart/2018/2/layout/IconCircleList"/>
    <dgm:cxn modelId="{AA93357B-A981-4528-870E-03734809064A}" type="presParOf" srcId="{E7E37853-BBF9-4515-818F-5C0C1654095B}" destId="{DD658F3C-DDBB-4199-8C6B-94FCC94A76E3}" srcOrd="14" destOrd="0" presId="urn:microsoft.com/office/officeart/2018/2/layout/IconCircleList"/>
    <dgm:cxn modelId="{0EFA776B-2A6B-4BB8-A852-01DA8D1B1831}" type="presParOf" srcId="{DD658F3C-DDBB-4199-8C6B-94FCC94A76E3}" destId="{02269A6D-60A3-481E-BE6F-60376FCBA44A}" srcOrd="0" destOrd="0" presId="urn:microsoft.com/office/officeart/2018/2/layout/IconCircleList"/>
    <dgm:cxn modelId="{C6E16EF5-FAB1-438A-A997-76ADEEF41691}" type="presParOf" srcId="{DD658F3C-DDBB-4199-8C6B-94FCC94A76E3}" destId="{B767B53C-FB23-49AA-814A-F8D19DEC1406}" srcOrd="1" destOrd="0" presId="urn:microsoft.com/office/officeart/2018/2/layout/IconCircleList"/>
    <dgm:cxn modelId="{BBDC7973-2366-4975-8577-1F1A94CB90F0}" type="presParOf" srcId="{DD658F3C-DDBB-4199-8C6B-94FCC94A76E3}" destId="{FACFB180-1A50-4046-A5CD-D6B2EB77543A}" srcOrd="2" destOrd="0" presId="urn:microsoft.com/office/officeart/2018/2/layout/IconCircleList"/>
    <dgm:cxn modelId="{392A4FC1-2D8B-4288-9FA7-EA1162D36900}" type="presParOf" srcId="{DD658F3C-DDBB-4199-8C6B-94FCC94A76E3}" destId="{00E1AFCF-1BC7-48E0-BDBE-F15212FDF79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FBBD18-0350-403B-AD3C-56ABE41FF60C}" type="doc">
      <dgm:prSet loTypeId="urn:microsoft.com/office/officeart/2005/8/layout/chevron1" loCatId="process" qsTypeId="urn:microsoft.com/office/officeart/2005/8/quickstyle/simple4" qsCatId="simple" csTypeId="urn:microsoft.com/office/officeart/2005/8/colors/accent3_2" csCatId="accent3" phldr="1"/>
      <dgm:spPr/>
      <dgm:t>
        <a:bodyPr/>
        <a:lstStyle/>
        <a:p>
          <a:endParaRPr lang="en-US"/>
        </a:p>
      </dgm:t>
    </dgm:pt>
    <dgm:pt modelId="{31E21AA4-8C05-4E02-878F-3A65D5173809}">
      <dgm:prSet/>
      <dgm:spPr/>
      <dgm:t>
        <a:bodyPr/>
        <a:lstStyle/>
        <a:p>
          <a:r>
            <a:rPr lang="en-US"/>
            <a:t>What this Is</a:t>
          </a:r>
        </a:p>
      </dgm:t>
    </dgm:pt>
    <dgm:pt modelId="{873307C2-892F-4C8A-B91B-5A487A2E722A}" type="parTrans" cxnId="{207458A1-2F8C-4381-AC58-BD4D47871E77}">
      <dgm:prSet/>
      <dgm:spPr/>
      <dgm:t>
        <a:bodyPr/>
        <a:lstStyle/>
        <a:p>
          <a:endParaRPr lang="en-US"/>
        </a:p>
      </dgm:t>
    </dgm:pt>
    <dgm:pt modelId="{557D1DBD-AAC7-40CB-8837-F0CAF1FC7DC6}" type="sibTrans" cxnId="{207458A1-2F8C-4381-AC58-BD4D47871E77}">
      <dgm:prSet/>
      <dgm:spPr/>
      <dgm:t>
        <a:bodyPr/>
        <a:lstStyle/>
        <a:p>
          <a:endParaRPr lang="en-US"/>
        </a:p>
      </dgm:t>
    </dgm:pt>
    <dgm:pt modelId="{35C59326-D87C-4342-8D7A-D55122847E82}">
      <dgm:prSet/>
      <dgm:spPr/>
      <dgm:t>
        <a:bodyPr/>
        <a:lstStyle/>
        <a:p>
          <a:r>
            <a:rPr lang="en-US" dirty="0"/>
            <a:t>A validation of patching</a:t>
          </a:r>
        </a:p>
      </dgm:t>
    </dgm:pt>
    <dgm:pt modelId="{C028BED3-E96B-451E-BECE-7C48483E3D66}" type="parTrans" cxnId="{DC00BA79-B4CF-46C9-A1B3-DB36862F20C6}">
      <dgm:prSet/>
      <dgm:spPr/>
      <dgm:t>
        <a:bodyPr/>
        <a:lstStyle/>
        <a:p>
          <a:endParaRPr lang="en-US"/>
        </a:p>
      </dgm:t>
    </dgm:pt>
    <dgm:pt modelId="{83278FA9-3A7D-4BB4-9171-E3AB76F96FEF}" type="sibTrans" cxnId="{DC00BA79-B4CF-46C9-A1B3-DB36862F20C6}">
      <dgm:prSet/>
      <dgm:spPr/>
      <dgm:t>
        <a:bodyPr/>
        <a:lstStyle/>
        <a:p>
          <a:endParaRPr lang="en-US"/>
        </a:p>
      </dgm:t>
    </dgm:pt>
    <dgm:pt modelId="{9EED927F-0247-4744-A70F-4AC060E76A6A}">
      <dgm:prSet/>
      <dgm:spPr/>
      <dgm:t>
        <a:bodyPr/>
        <a:lstStyle/>
        <a:p>
          <a:r>
            <a:rPr lang="en-US"/>
            <a:t>What to Provide</a:t>
          </a:r>
        </a:p>
      </dgm:t>
    </dgm:pt>
    <dgm:pt modelId="{7E6CD9D2-82A2-4236-9D72-966408E4173D}" type="parTrans" cxnId="{4A40164A-3740-42BE-80CC-0ED74F21CEB1}">
      <dgm:prSet/>
      <dgm:spPr/>
      <dgm:t>
        <a:bodyPr/>
        <a:lstStyle/>
        <a:p>
          <a:endParaRPr lang="en-US"/>
        </a:p>
      </dgm:t>
    </dgm:pt>
    <dgm:pt modelId="{7BFEB8F0-0FA9-4306-83CB-00DF0F921A65}" type="sibTrans" cxnId="{4A40164A-3740-42BE-80CC-0ED74F21CEB1}">
      <dgm:prSet/>
      <dgm:spPr/>
      <dgm:t>
        <a:bodyPr/>
        <a:lstStyle/>
        <a:p>
          <a:endParaRPr lang="en-US"/>
        </a:p>
      </dgm:t>
    </dgm:pt>
    <dgm:pt modelId="{928D6949-B5AD-45C7-9923-978D5DA2207D}">
      <dgm:prSet/>
      <dgm:spPr/>
      <dgm:t>
        <a:bodyPr/>
        <a:lstStyle/>
        <a:p>
          <a:r>
            <a:rPr lang="en-US" dirty="0"/>
            <a:t>Known IP Addresses, Subnets, and Domain Names</a:t>
          </a:r>
        </a:p>
      </dgm:t>
    </dgm:pt>
    <dgm:pt modelId="{25E3EA24-FAEB-4FB0-90AF-640C6C19D9C0}" type="parTrans" cxnId="{D33369D4-7E56-42AA-8734-5DEDE119AE86}">
      <dgm:prSet/>
      <dgm:spPr/>
      <dgm:t>
        <a:bodyPr/>
        <a:lstStyle/>
        <a:p>
          <a:endParaRPr lang="en-US"/>
        </a:p>
      </dgm:t>
    </dgm:pt>
    <dgm:pt modelId="{A4BE8548-7D8D-4BFD-82D7-7F8F95FD249D}" type="sibTrans" cxnId="{D33369D4-7E56-42AA-8734-5DEDE119AE86}">
      <dgm:prSet/>
      <dgm:spPr/>
      <dgm:t>
        <a:bodyPr/>
        <a:lstStyle/>
        <a:p>
          <a:endParaRPr lang="en-US"/>
        </a:p>
      </dgm:t>
    </dgm:pt>
    <dgm:pt modelId="{0EADABB2-59E6-4250-BBDE-99830F44E513}">
      <dgm:prSet/>
      <dgm:spPr/>
      <dgm:t>
        <a:bodyPr/>
        <a:lstStyle/>
        <a:p>
          <a:endParaRPr lang="en-US" dirty="0"/>
        </a:p>
      </dgm:t>
    </dgm:pt>
    <dgm:pt modelId="{6C134710-B816-4F58-AF18-6923E36C372A}" type="parTrans" cxnId="{99024685-12B7-4C59-AEEB-246E27B30B6E}">
      <dgm:prSet/>
      <dgm:spPr/>
      <dgm:t>
        <a:bodyPr/>
        <a:lstStyle/>
        <a:p>
          <a:endParaRPr lang="en-US"/>
        </a:p>
      </dgm:t>
    </dgm:pt>
    <dgm:pt modelId="{99835984-DF9C-40FA-9FCD-DF4E3057B2BF}" type="sibTrans" cxnId="{99024685-12B7-4C59-AEEB-246E27B30B6E}">
      <dgm:prSet/>
      <dgm:spPr/>
      <dgm:t>
        <a:bodyPr/>
        <a:lstStyle/>
        <a:p>
          <a:endParaRPr lang="en-US"/>
        </a:p>
      </dgm:t>
    </dgm:pt>
    <dgm:pt modelId="{B45608FA-A4E8-4F0A-8272-696F7D5DC6EF}">
      <dgm:prSet/>
      <dgm:spPr/>
      <dgm:t>
        <a:bodyPr/>
        <a:lstStyle/>
        <a:p>
          <a:r>
            <a:rPr lang="en-US"/>
            <a:t>What to Expect	</a:t>
          </a:r>
        </a:p>
      </dgm:t>
    </dgm:pt>
    <dgm:pt modelId="{8CDDE83C-6DE5-4E29-B8C8-3D99487D7BDE}" type="parTrans" cxnId="{60B2CE77-9F89-48EE-84E6-765B679E79FE}">
      <dgm:prSet/>
      <dgm:spPr/>
      <dgm:t>
        <a:bodyPr/>
        <a:lstStyle/>
        <a:p>
          <a:endParaRPr lang="en-US"/>
        </a:p>
      </dgm:t>
    </dgm:pt>
    <dgm:pt modelId="{1727B175-B8F0-4A09-8194-CBBDAF295F69}" type="sibTrans" cxnId="{60B2CE77-9F89-48EE-84E6-765B679E79FE}">
      <dgm:prSet/>
      <dgm:spPr/>
      <dgm:t>
        <a:bodyPr/>
        <a:lstStyle/>
        <a:p>
          <a:endParaRPr lang="en-US"/>
        </a:p>
      </dgm:t>
    </dgm:pt>
    <dgm:pt modelId="{6ED5ADE8-7FC5-4F51-AF80-C1D44B53B539}">
      <dgm:prSet/>
      <dgm:spPr/>
      <dgm:t>
        <a:bodyPr/>
        <a:lstStyle/>
        <a:p>
          <a:r>
            <a:rPr lang="en-US" dirty="0"/>
            <a:t>Scanning</a:t>
          </a:r>
        </a:p>
      </dgm:t>
    </dgm:pt>
    <dgm:pt modelId="{17747175-0F9D-4298-BB00-38AA129C2EF1}" type="parTrans" cxnId="{F6FEC382-A1D0-4810-8A03-C5B71725BEA9}">
      <dgm:prSet/>
      <dgm:spPr/>
      <dgm:t>
        <a:bodyPr/>
        <a:lstStyle/>
        <a:p>
          <a:endParaRPr lang="en-US"/>
        </a:p>
      </dgm:t>
    </dgm:pt>
    <dgm:pt modelId="{DABF7A3A-89D8-4AC9-B2EA-00EA78D15682}" type="sibTrans" cxnId="{F6FEC382-A1D0-4810-8A03-C5B71725BEA9}">
      <dgm:prSet/>
      <dgm:spPr/>
      <dgm:t>
        <a:bodyPr/>
        <a:lstStyle/>
        <a:p>
          <a:endParaRPr lang="en-US"/>
        </a:p>
      </dgm:t>
    </dgm:pt>
    <dgm:pt modelId="{48E1B7AE-59EE-4D84-8F49-12B1026BEDAA}">
      <dgm:prSet/>
      <dgm:spPr/>
      <dgm:t>
        <a:bodyPr/>
        <a:lstStyle/>
        <a:p>
          <a:endParaRPr lang="en-US" dirty="0"/>
        </a:p>
      </dgm:t>
    </dgm:pt>
    <dgm:pt modelId="{3144F6A1-6E31-4851-9AB8-48C419A91D66}" type="parTrans" cxnId="{E595B615-A06F-41E8-8E29-3E538B493DC8}">
      <dgm:prSet/>
      <dgm:spPr/>
      <dgm:t>
        <a:bodyPr/>
        <a:lstStyle/>
        <a:p>
          <a:endParaRPr lang="en-US"/>
        </a:p>
      </dgm:t>
    </dgm:pt>
    <dgm:pt modelId="{8C4934C9-A69C-47AD-8EB5-7F6CB8E544BC}" type="sibTrans" cxnId="{E595B615-A06F-41E8-8E29-3E538B493DC8}">
      <dgm:prSet/>
      <dgm:spPr/>
      <dgm:t>
        <a:bodyPr/>
        <a:lstStyle/>
        <a:p>
          <a:endParaRPr lang="en-US"/>
        </a:p>
      </dgm:t>
    </dgm:pt>
    <dgm:pt modelId="{AFFD7D45-C7BF-4B02-B295-5A23A791170F}">
      <dgm:prSet/>
      <dgm:spPr/>
      <dgm:t>
        <a:bodyPr/>
        <a:lstStyle/>
        <a:p>
          <a:r>
            <a:rPr lang="en-US"/>
            <a:t>Next Steps</a:t>
          </a:r>
        </a:p>
      </dgm:t>
    </dgm:pt>
    <dgm:pt modelId="{DE130257-4A6E-4CC4-97CC-EEDB42F74361}" type="parTrans" cxnId="{ADB5500C-002D-4C2E-B4C7-28FFF4FD5A9B}">
      <dgm:prSet/>
      <dgm:spPr/>
      <dgm:t>
        <a:bodyPr/>
        <a:lstStyle/>
        <a:p>
          <a:endParaRPr lang="en-US"/>
        </a:p>
      </dgm:t>
    </dgm:pt>
    <dgm:pt modelId="{BBDD3AE6-1087-49F9-8F3D-68AFA7506FEA}" type="sibTrans" cxnId="{ADB5500C-002D-4C2E-B4C7-28FFF4FD5A9B}">
      <dgm:prSet/>
      <dgm:spPr/>
      <dgm:t>
        <a:bodyPr/>
        <a:lstStyle/>
        <a:p>
          <a:endParaRPr lang="en-US"/>
        </a:p>
      </dgm:t>
    </dgm:pt>
    <dgm:pt modelId="{78580930-A663-448F-BBE1-986AD3E510B9}">
      <dgm:prSet/>
      <dgm:spPr/>
      <dgm:t>
        <a:bodyPr/>
        <a:lstStyle/>
        <a:p>
          <a:r>
            <a:rPr lang="en-US" dirty="0"/>
            <a:t>Review discovered assets, vulns, </a:t>
          </a:r>
        </a:p>
      </dgm:t>
    </dgm:pt>
    <dgm:pt modelId="{03358D30-F5C1-4018-9833-81A05283AC3D}" type="parTrans" cxnId="{CABBFB11-E238-452A-9833-197FCE2EC476}">
      <dgm:prSet/>
      <dgm:spPr/>
      <dgm:t>
        <a:bodyPr/>
        <a:lstStyle/>
        <a:p>
          <a:endParaRPr lang="en-US"/>
        </a:p>
      </dgm:t>
    </dgm:pt>
    <dgm:pt modelId="{B1C8F461-D878-4F6E-97B4-B48B5F17D92A}" type="sibTrans" cxnId="{CABBFB11-E238-452A-9833-197FCE2EC476}">
      <dgm:prSet/>
      <dgm:spPr/>
      <dgm:t>
        <a:bodyPr/>
        <a:lstStyle/>
        <a:p>
          <a:endParaRPr lang="en-US"/>
        </a:p>
      </dgm:t>
    </dgm:pt>
    <dgm:pt modelId="{F14B3055-39DA-4B14-B002-1DE43C3685CC}">
      <dgm:prSet/>
      <dgm:spPr/>
      <dgm:t>
        <a:bodyPr/>
        <a:lstStyle/>
        <a:p>
          <a:r>
            <a:rPr lang="en-US" dirty="0"/>
            <a:t>Internal Processes</a:t>
          </a:r>
        </a:p>
      </dgm:t>
    </dgm:pt>
    <dgm:pt modelId="{1BD47998-E5A4-4247-99EF-359B30E5C227}" type="parTrans" cxnId="{F6004244-2256-49BC-9513-6B036C5A75F3}">
      <dgm:prSet/>
      <dgm:spPr/>
      <dgm:t>
        <a:bodyPr/>
        <a:lstStyle/>
        <a:p>
          <a:endParaRPr lang="en-US"/>
        </a:p>
      </dgm:t>
    </dgm:pt>
    <dgm:pt modelId="{BBA70C55-99CD-4E76-9689-CC02CA498FA2}" type="sibTrans" cxnId="{F6004244-2256-49BC-9513-6B036C5A75F3}">
      <dgm:prSet/>
      <dgm:spPr/>
      <dgm:t>
        <a:bodyPr/>
        <a:lstStyle/>
        <a:p>
          <a:endParaRPr lang="en-US"/>
        </a:p>
      </dgm:t>
    </dgm:pt>
    <dgm:pt modelId="{51A6BA53-AAA0-48CE-9C39-B10B977129BC}">
      <dgm:prSet/>
      <dgm:spPr/>
      <dgm:t>
        <a:bodyPr/>
        <a:lstStyle/>
        <a:p>
          <a:r>
            <a:rPr lang="en-US" dirty="0"/>
            <a:t>Asset management</a:t>
          </a:r>
        </a:p>
      </dgm:t>
    </dgm:pt>
    <dgm:pt modelId="{8BEB6CBD-36D8-48AF-96E5-E6E24A1C0DB4}" type="parTrans" cxnId="{019C93BA-92D9-4247-A8B7-BE4C140AF4AC}">
      <dgm:prSet/>
      <dgm:spPr/>
      <dgm:t>
        <a:bodyPr/>
        <a:lstStyle/>
        <a:p>
          <a:endParaRPr lang="en-US"/>
        </a:p>
      </dgm:t>
    </dgm:pt>
    <dgm:pt modelId="{675E34BB-A10F-4515-BA84-61FD90274BE1}" type="sibTrans" cxnId="{019C93BA-92D9-4247-A8B7-BE4C140AF4AC}">
      <dgm:prSet/>
      <dgm:spPr/>
      <dgm:t>
        <a:bodyPr/>
        <a:lstStyle/>
        <a:p>
          <a:endParaRPr lang="en-US"/>
        </a:p>
      </dgm:t>
    </dgm:pt>
    <dgm:pt modelId="{B1F261C0-DE6D-448F-B3CD-9DAE7188FF55}">
      <dgm:prSet/>
      <dgm:spPr/>
      <dgm:t>
        <a:bodyPr/>
        <a:lstStyle/>
        <a:p>
          <a:r>
            <a:rPr lang="en-US" dirty="0"/>
            <a:t>Manual Testing</a:t>
          </a:r>
        </a:p>
      </dgm:t>
    </dgm:pt>
    <dgm:pt modelId="{B5C16785-2C31-43F5-902D-EE52F5C0D6BA}" type="parTrans" cxnId="{F6022645-03A2-4CF3-AB21-831508C415C3}">
      <dgm:prSet/>
      <dgm:spPr/>
      <dgm:t>
        <a:bodyPr/>
        <a:lstStyle/>
        <a:p>
          <a:endParaRPr lang="en-US"/>
        </a:p>
      </dgm:t>
    </dgm:pt>
    <dgm:pt modelId="{8E40C3F0-0B84-4E1B-805E-59E6E8E935F5}" type="sibTrans" cxnId="{F6022645-03A2-4CF3-AB21-831508C415C3}">
      <dgm:prSet/>
      <dgm:spPr/>
      <dgm:t>
        <a:bodyPr/>
        <a:lstStyle/>
        <a:p>
          <a:endParaRPr lang="en-US"/>
        </a:p>
      </dgm:t>
    </dgm:pt>
    <dgm:pt modelId="{3C5F7E09-3D70-4C79-A4D6-A4C6DE5F7F73}">
      <dgm:prSet/>
      <dgm:spPr/>
      <dgm:t>
        <a:bodyPr/>
        <a:lstStyle/>
        <a:p>
          <a:endParaRPr lang="en-US" dirty="0"/>
        </a:p>
      </dgm:t>
    </dgm:pt>
    <dgm:pt modelId="{EDAB110A-4E35-4E00-97BE-64D52D8103B6}" type="parTrans" cxnId="{742B0268-BC19-443C-83BB-698260FA2BAA}">
      <dgm:prSet/>
      <dgm:spPr/>
      <dgm:t>
        <a:bodyPr/>
        <a:lstStyle/>
        <a:p>
          <a:endParaRPr lang="en-US"/>
        </a:p>
      </dgm:t>
    </dgm:pt>
    <dgm:pt modelId="{CFE7BD2C-C826-4F1B-B0B7-5630B9892947}" type="sibTrans" cxnId="{742B0268-BC19-443C-83BB-698260FA2BAA}">
      <dgm:prSet/>
      <dgm:spPr/>
      <dgm:t>
        <a:bodyPr/>
        <a:lstStyle/>
        <a:p>
          <a:endParaRPr lang="en-US"/>
        </a:p>
      </dgm:t>
    </dgm:pt>
    <dgm:pt modelId="{65420163-1967-478E-A47B-7F8C5920C519}" type="pres">
      <dgm:prSet presAssocID="{7BFBBD18-0350-403B-AD3C-56ABE41FF60C}" presName="Name0" presStyleCnt="0">
        <dgm:presLayoutVars>
          <dgm:dir/>
          <dgm:animLvl val="lvl"/>
          <dgm:resizeHandles val="exact"/>
        </dgm:presLayoutVars>
      </dgm:prSet>
      <dgm:spPr/>
    </dgm:pt>
    <dgm:pt modelId="{11816475-53E9-4E2D-8145-0358CD953DAA}" type="pres">
      <dgm:prSet presAssocID="{31E21AA4-8C05-4E02-878F-3A65D5173809}" presName="composite" presStyleCnt="0"/>
      <dgm:spPr/>
    </dgm:pt>
    <dgm:pt modelId="{F8576EE0-D839-4F6E-9DD9-27F7A3F77EBA}" type="pres">
      <dgm:prSet presAssocID="{31E21AA4-8C05-4E02-878F-3A65D5173809}" presName="parTx" presStyleLbl="node1" presStyleIdx="0" presStyleCnt="4">
        <dgm:presLayoutVars>
          <dgm:chMax val="0"/>
          <dgm:chPref val="0"/>
          <dgm:bulletEnabled val="1"/>
        </dgm:presLayoutVars>
      </dgm:prSet>
      <dgm:spPr/>
    </dgm:pt>
    <dgm:pt modelId="{5DA8DDD4-2BBB-431A-B5E3-3D5A338D858B}" type="pres">
      <dgm:prSet presAssocID="{31E21AA4-8C05-4E02-878F-3A65D5173809}" presName="desTx" presStyleLbl="revTx" presStyleIdx="0" presStyleCnt="4">
        <dgm:presLayoutVars>
          <dgm:bulletEnabled val="1"/>
        </dgm:presLayoutVars>
      </dgm:prSet>
      <dgm:spPr/>
    </dgm:pt>
    <dgm:pt modelId="{7FECAA47-AB2F-4DBB-A463-D80007E177DA}" type="pres">
      <dgm:prSet presAssocID="{557D1DBD-AAC7-40CB-8837-F0CAF1FC7DC6}" presName="space" presStyleCnt="0"/>
      <dgm:spPr/>
    </dgm:pt>
    <dgm:pt modelId="{1DBBA349-857D-4D91-A60A-8466C10A4E19}" type="pres">
      <dgm:prSet presAssocID="{9EED927F-0247-4744-A70F-4AC060E76A6A}" presName="composite" presStyleCnt="0"/>
      <dgm:spPr/>
    </dgm:pt>
    <dgm:pt modelId="{F7379D2A-DBC4-4FB6-B3E2-9AB3378D4495}" type="pres">
      <dgm:prSet presAssocID="{9EED927F-0247-4744-A70F-4AC060E76A6A}" presName="parTx" presStyleLbl="node1" presStyleIdx="1" presStyleCnt="4">
        <dgm:presLayoutVars>
          <dgm:chMax val="0"/>
          <dgm:chPref val="0"/>
          <dgm:bulletEnabled val="1"/>
        </dgm:presLayoutVars>
      </dgm:prSet>
      <dgm:spPr/>
    </dgm:pt>
    <dgm:pt modelId="{A9DE86C0-B3C4-4930-9274-68A7CD7FE618}" type="pres">
      <dgm:prSet presAssocID="{9EED927F-0247-4744-A70F-4AC060E76A6A}" presName="desTx" presStyleLbl="revTx" presStyleIdx="1" presStyleCnt="4">
        <dgm:presLayoutVars>
          <dgm:bulletEnabled val="1"/>
        </dgm:presLayoutVars>
      </dgm:prSet>
      <dgm:spPr/>
    </dgm:pt>
    <dgm:pt modelId="{20D16E06-F418-47DD-9C51-E47747E64237}" type="pres">
      <dgm:prSet presAssocID="{7BFEB8F0-0FA9-4306-83CB-00DF0F921A65}" presName="space" presStyleCnt="0"/>
      <dgm:spPr/>
    </dgm:pt>
    <dgm:pt modelId="{91B9F076-3528-43B0-8D27-91C270158216}" type="pres">
      <dgm:prSet presAssocID="{B45608FA-A4E8-4F0A-8272-696F7D5DC6EF}" presName="composite" presStyleCnt="0"/>
      <dgm:spPr/>
    </dgm:pt>
    <dgm:pt modelId="{F11D5D9E-F9F5-489C-837D-78CD2D06242F}" type="pres">
      <dgm:prSet presAssocID="{B45608FA-A4E8-4F0A-8272-696F7D5DC6EF}" presName="parTx" presStyleLbl="node1" presStyleIdx="2" presStyleCnt="4">
        <dgm:presLayoutVars>
          <dgm:chMax val="0"/>
          <dgm:chPref val="0"/>
          <dgm:bulletEnabled val="1"/>
        </dgm:presLayoutVars>
      </dgm:prSet>
      <dgm:spPr/>
    </dgm:pt>
    <dgm:pt modelId="{2B059120-2F36-4B3F-9E5C-B9DD10094315}" type="pres">
      <dgm:prSet presAssocID="{B45608FA-A4E8-4F0A-8272-696F7D5DC6EF}" presName="desTx" presStyleLbl="revTx" presStyleIdx="2" presStyleCnt="4">
        <dgm:presLayoutVars>
          <dgm:bulletEnabled val="1"/>
        </dgm:presLayoutVars>
      </dgm:prSet>
      <dgm:spPr/>
    </dgm:pt>
    <dgm:pt modelId="{E04AA089-B363-4C2A-AEEA-CCE6D6A3CCF4}" type="pres">
      <dgm:prSet presAssocID="{1727B175-B8F0-4A09-8194-CBBDAF295F69}" presName="space" presStyleCnt="0"/>
      <dgm:spPr/>
    </dgm:pt>
    <dgm:pt modelId="{10371EBF-90C3-4618-A2AF-987027C70045}" type="pres">
      <dgm:prSet presAssocID="{AFFD7D45-C7BF-4B02-B295-5A23A791170F}" presName="composite" presStyleCnt="0"/>
      <dgm:spPr/>
    </dgm:pt>
    <dgm:pt modelId="{26146F7C-1FB6-4EB4-BE02-3FB93F730479}" type="pres">
      <dgm:prSet presAssocID="{AFFD7D45-C7BF-4B02-B295-5A23A791170F}" presName="parTx" presStyleLbl="node1" presStyleIdx="3" presStyleCnt="4">
        <dgm:presLayoutVars>
          <dgm:chMax val="0"/>
          <dgm:chPref val="0"/>
          <dgm:bulletEnabled val="1"/>
        </dgm:presLayoutVars>
      </dgm:prSet>
      <dgm:spPr/>
    </dgm:pt>
    <dgm:pt modelId="{E0A620F0-11F0-40DF-8632-EF3B8047FD5F}" type="pres">
      <dgm:prSet presAssocID="{AFFD7D45-C7BF-4B02-B295-5A23A791170F}" presName="desTx" presStyleLbl="revTx" presStyleIdx="3" presStyleCnt="4">
        <dgm:presLayoutVars>
          <dgm:bulletEnabled val="1"/>
        </dgm:presLayoutVars>
      </dgm:prSet>
      <dgm:spPr/>
    </dgm:pt>
  </dgm:ptLst>
  <dgm:cxnLst>
    <dgm:cxn modelId="{ADB5500C-002D-4C2E-B4C7-28FFF4FD5A9B}" srcId="{7BFBBD18-0350-403B-AD3C-56ABE41FF60C}" destId="{AFFD7D45-C7BF-4B02-B295-5A23A791170F}" srcOrd="3" destOrd="0" parTransId="{DE130257-4A6E-4CC4-97CC-EEDB42F74361}" sibTransId="{BBDD3AE6-1087-49F9-8F3D-68AFA7506FEA}"/>
    <dgm:cxn modelId="{A6638E11-EDA2-4D72-AAE4-2D5116B0F3EB}" type="presOf" srcId="{928D6949-B5AD-45C7-9923-978D5DA2207D}" destId="{A9DE86C0-B3C4-4930-9274-68A7CD7FE618}" srcOrd="0" destOrd="0" presId="urn:microsoft.com/office/officeart/2005/8/layout/chevron1"/>
    <dgm:cxn modelId="{CABBFB11-E238-452A-9833-197FCE2EC476}" srcId="{AFFD7D45-C7BF-4B02-B295-5A23A791170F}" destId="{78580930-A663-448F-BBE1-986AD3E510B9}" srcOrd="0" destOrd="0" parTransId="{03358D30-F5C1-4018-9833-81A05283AC3D}" sibTransId="{B1C8F461-D878-4F6E-97B4-B48B5F17D92A}"/>
    <dgm:cxn modelId="{F8728714-EF84-4B6D-AA85-0F77B50C83D2}" type="presOf" srcId="{7BFBBD18-0350-403B-AD3C-56ABE41FF60C}" destId="{65420163-1967-478E-A47B-7F8C5920C519}" srcOrd="0" destOrd="0" presId="urn:microsoft.com/office/officeart/2005/8/layout/chevron1"/>
    <dgm:cxn modelId="{E595B615-A06F-41E8-8E29-3E538B493DC8}" srcId="{B45608FA-A4E8-4F0A-8272-696F7D5DC6EF}" destId="{48E1B7AE-59EE-4D84-8F49-12B1026BEDAA}" srcOrd="2" destOrd="0" parTransId="{3144F6A1-6E31-4851-9AB8-48C419A91D66}" sibTransId="{8C4934C9-A69C-47AD-8EB5-7F6CB8E544BC}"/>
    <dgm:cxn modelId="{5687141F-D2F4-474F-957A-F2D2D34DB81D}" type="presOf" srcId="{9EED927F-0247-4744-A70F-4AC060E76A6A}" destId="{F7379D2A-DBC4-4FB6-B3E2-9AB3378D4495}" srcOrd="0" destOrd="0" presId="urn:microsoft.com/office/officeart/2005/8/layout/chevron1"/>
    <dgm:cxn modelId="{D3EC002B-6DC9-4CF6-83C5-A42B577ED978}" type="presOf" srcId="{35C59326-D87C-4342-8D7A-D55122847E82}" destId="{5DA8DDD4-2BBB-431A-B5E3-3D5A338D858B}" srcOrd="0" destOrd="0" presId="urn:microsoft.com/office/officeart/2005/8/layout/chevron1"/>
    <dgm:cxn modelId="{E894C42B-74E4-4934-9301-A3839DE18CD6}" type="presOf" srcId="{6ED5ADE8-7FC5-4F51-AF80-C1D44B53B539}" destId="{2B059120-2F36-4B3F-9E5C-B9DD10094315}" srcOrd="0" destOrd="0" presId="urn:microsoft.com/office/officeart/2005/8/layout/chevron1"/>
    <dgm:cxn modelId="{8FFABB60-5728-4955-9BE8-08317BE555B1}" type="presOf" srcId="{48E1B7AE-59EE-4D84-8F49-12B1026BEDAA}" destId="{2B059120-2F36-4B3F-9E5C-B9DD10094315}" srcOrd="0" destOrd="2" presId="urn:microsoft.com/office/officeart/2005/8/layout/chevron1"/>
    <dgm:cxn modelId="{F6004244-2256-49BC-9513-6B036C5A75F3}" srcId="{AFFD7D45-C7BF-4B02-B295-5A23A791170F}" destId="{F14B3055-39DA-4B14-B002-1DE43C3685CC}" srcOrd="1" destOrd="0" parTransId="{1BD47998-E5A4-4247-99EF-359B30E5C227}" sibTransId="{BBA70C55-99CD-4E76-9689-CC02CA498FA2}"/>
    <dgm:cxn modelId="{F6022645-03A2-4CF3-AB21-831508C415C3}" srcId="{B45608FA-A4E8-4F0A-8272-696F7D5DC6EF}" destId="{B1F261C0-DE6D-448F-B3CD-9DAE7188FF55}" srcOrd="1" destOrd="0" parTransId="{B5C16785-2C31-43F5-902D-EE52F5C0D6BA}" sibTransId="{8E40C3F0-0B84-4E1B-805E-59E6E8E935F5}"/>
    <dgm:cxn modelId="{742B0268-BC19-443C-83BB-698260FA2BAA}" srcId="{AFFD7D45-C7BF-4B02-B295-5A23A791170F}" destId="{3C5F7E09-3D70-4C79-A4D6-A4C6DE5F7F73}" srcOrd="2" destOrd="0" parTransId="{EDAB110A-4E35-4E00-97BE-64D52D8103B6}" sibTransId="{CFE7BD2C-C826-4F1B-B0B7-5630B9892947}"/>
    <dgm:cxn modelId="{4A40164A-3740-42BE-80CC-0ED74F21CEB1}" srcId="{7BFBBD18-0350-403B-AD3C-56ABE41FF60C}" destId="{9EED927F-0247-4744-A70F-4AC060E76A6A}" srcOrd="1" destOrd="0" parTransId="{7E6CD9D2-82A2-4236-9D72-966408E4173D}" sibTransId="{7BFEB8F0-0FA9-4306-83CB-00DF0F921A65}"/>
    <dgm:cxn modelId="{AB0A4C73-A020-4A64-ABE1-7CE6F5F5912C}" type="presOf" srcId="{F14B3055-39DA-4B14-B002-1DE43C3685CC}" destId="{E0A620F0-11F0-40DF-8632-EF3B8047FD5F}" srcOrd="0" destOrd="1" presId="urn:microsoft.com/office/officeart/2005/8/layout/chevron1"/>
    <dgm:cxn modelId="{F9F0E475-564E-468D-9687-BA7C3351DD8D}" type="presOf" srcId="{78580930-A663-448F-BBE1-986AD3E510B9}" destId="{E0A620F0-11F0-40DF-8632-EF3B8047FD5F}" srcOrd="0" destOrd="0" presId="urn:microsoft.com/office/officeart/2005/8/layout/chevron1"/>
    <dgm:cxn modelId="{60B2CE77-9F89-48EE-84E6-765B679E79FE}" srcId="{7BFBBD18-0350-403B-AD3C-56ABE41FF60C}" destId="{B45608FA-A4E8-4F0A-8272-696F7D5DC6EF}" srcOrd="2" destOrd="0" parTransId="{8CDDE83C-6DE5-4E29-B8C8-3D99487D7BDE}" sibTransId="{1727B175-B8F0-4A09-8194-CBBDAF295F69}"/>
    <dgm:cxn modelId="{DC00BA79-B4CF-46C9-A1B3-DB36862F20C6}" srcId="{31E21AA4-8C05-4E02-878F-3A65D5173809}" destId="{35C59326-D87C-4342-8D7A-D55122847E82}" srcOrd="0" destOrd="0" parTransId="{C028BED3-E96B-451E-BECE-7C48483E3D66}" sibTransId="{83278FA9-3A7D-4BB4-9171-E3AB76F96FEF}"/>
    <dgm:cxn modelId="{FB68085A-33DB-4E83-8B49-39169B9BBE99}" type="presOf" srcId="{B1F261C0-DE6D-448F-B3CD-9DAE7188FF55}" destId="{2B059120-2F36-4B3F-9E5C-B9DD10094315}" srcOrd="0" destOrd="1" presId="urn:microsoft.com/office/officeart/2005/8/layout/chevron1"/>
    <dgm:cxn modelId="{F6FEC382-A1D0-4810-8A03-C5B71725BEA9}" srcId="{B45608FA-A4E8-4F0A-8272-696F7D5DC6EF}" destId="{6ED5ADE8-7FC5-4F51-AF80-C1D44B53B539}" srcOrd="0" destOrd="0" parTransId="{17747175-0F9D-4298-BB00-38AA129C2EF1}" sibTransId="{DABF7A3A-89D8-4AC9-B2EA-00EA78D15682}"/>
    <dgm:cxn modelId="{99024685-12B7-4C59-AEEB-246E27B30B6E}" srcId="{9EED927F-0247-4744-A70F-4AC060E76A6A}" destId="{0EADABB2-59E6-4250-BBDE-99830F44E513}" srcOrd="1" destOrd="0" parTransId="{6C134710-B816-4F58-AF18-6923E36C372A}" sibTransId="{99835984-DF9C-40FA-9FCD-DF4E3057B2BF}"/>
    <dgm:cxn modelId="{E2B0BE88-6007-4CCD-94D0-70AC69A32C8D}" type="presOf" srcId="{31E21AA4-8C05-4E02-878F-3A65D5173809}" destId="{F8576EE0-D839-4F6E-9DD9-27F7A3F77EBA}" srcOrd="0" destOrd="0" presId="urn:microsoft.com/office/officeart/2005/8/layout/chevron1"/>
    <dgm:cxn modelId="{2F79B792-B143-4175-A1DC-156E9336E49E}" type="presOf" srcId="{51A6BA53-AAA0-48CE-9C39-B10B977129BC}" destId="{5DA8DDD4-2BBB-431A-B5E3-3D5A338D858B}" srcOrd="0" destOrd="1" presId="urn:microsoft.com/office/officeart/2005/8/layout/chevron1"/>
    <dgm:cxn modelId="{207458A1-2F8C-4381-AC58-BD4D47871E77}" srcId="{7BFBBD18-0350-403B-AD3C-56ABE41FF60C}" destId="{31E21AA4-8C05-4E02-878F-3A65D5173809}" srcOrd="0" destOrd="0" parTransId="{873307C2-892F-4C8A-B91B-5A487A2E722A}" sibTransId="{557D1DBD-AAC7-40CB-8837-F0CAF1FC7DC6}"/>
    <dgm:cxn modelId="{7CADC9B2-1A24-4A3C-9904-23E1256A3B61}" type="presOf" srcId="{AFFD7D45-C7BF-4B02-B295-5A23A791170F}" destId="{26146F7C-1FB6-4EB4-BE02-3FB93F730479}" srcOrd="0" destOrd="0" presId="urn:microsoft.com/office/officeart/2005/8/layout/chevron1"/>
    <dgm:cxn modelId="{019C93BA-92D9-4247-A8B7-BE4C140AF4AC}" srcId="{31E21AA4-8C05-4E02-878F-3A65D5173809}" destId="{51A6BA53-AAA0-48CE-9C39-B10B977129BC}" srcOrd="1" destOrd="0" parTransId="{8BEB6CBD-36D8-48AF-96E5-E6E24A1C0DB4}" sibTransId="{675E34BB-A10F-4515-BA84-61FD90274BE1}"/>
    <dgm:cxn modelId="{D33369D4-7E56-42AA-8734-5DEDE119AE86}" srcId="{9EED927F-0247-4744-A70F-4AC060E76A6A}" destId="{928D6949-B5AD-45C7-9923-978D5DA2207D}" srcOrd="0" destOrd="0" parTransId="{25E3EA24-FAEB-4FB0-90AF-640C6C19D9C0}" sibTransId="{A4BE8548-7D8D-4BFD-82D7-7F8F95FD249D}"/>
    <dgm:cxn modelId="{0FD93CDF-29C1-4490-ADDF-8962EE20C186}" type="presOf" srcId="{B45608FA-A4E8-4F0A-8272-696F7D5DC6EF}" destId="{F11D5D9E-F9F5-489C-837D-78CD2D06242F}" srcOrd="0" destOrd="0" presId="urn:microsoft.com/office/officeart/2005/8/layout/chevron1"/>
    <dgm:cxn modelId="{8BEEBAEC-928B-4725-8BAF-6B690B20D7F9}" type="presOf" srcId="{0EADABB2-59E6-4250-BBDE-99830F44E513}" destId="{A9DE86C0-B3C4-4930-9274-68A7CD7FE618}" srcOrd="0" destOrd="1" presId="urn:microsoft.com/office/officeart/2005/8/layout/chevron1"/>
    <dgm:cxn modelId="{7B6F16F4-BFE1-4614-8B38-815953BCCB80}" type="presOf" srcId="{3C5F7E09-3D70-4C79-A4D6-A4C6DE5F7F73}" destId="{E0A620F0-11F0-40DF-8632-EF3B8047FD5F}" srcOrd="0" destOrd="2" presId="urn:microsoft.com/office/officeart/2005/8/layout/chevron1"/>
    <dgm:cxn modelId="{13CE72CF-0B7C-4377-90CC-1DA422BE6131}" type="presParOf" srcId="{65420163-1967-478E-A47B-7F8C5920C519}" destId="{11816475-53E9-4E2D-8145-0358CD953DAA}" srcOrd="0" destOrd="0" presId="urn:microsoft.com/office/officeart/2005/8/layout/chevron1"/>
    <dgm:cxn modelId="{7AF05178-C1C2-431A-9AAD-5EB77148A6D6}" type="presParOf" srcId="{11816475-53E9-4E2D-8145-0358CD953DAA}" destId="{F8576EE0-D839-4F6E-9DD9-27F7A3F77EBA}" srcOrd="0" destOrd="0" presId="urn:microsoft.com/office/officeart/2005/8/layout/chevron1"/>
    <dgm:cxn modelId="{2059FF08-1CBA-462D-92E9-02D8C2023160}" type="presParOf" srcId="{11816475-53E9-4E2D-8145-0358CD953DAA}" destId="{5DA8DDD4-2BBB-431A-B5E3-3D5A338D858B}" srcOrd="1" destOrd="0" presId="urn:microsoft.com/office/officeart/2005/8/layout/chevron1"/>
    <dgm:cxn modelId="{548B0951-390E-4C10-A282-9CCF5C8CEA75}" type="presParOf" srcId="{65420163-1967-478E-A47B-7F8C5920C519}" destId="{7FECAA47-AB2F-4DBB-A463-D80007E177DA}" srcOrd="1" destOrd="0" presId="urn:microsoft.com/office/officeart/2005/8/layout/chevron1"/>
    <dgm:cxn modelId="{F577AEA0-93CF-4A22-A721-F6669618FF78}" type="presParOf" srcId="{65420163-1967-478E-A47B-7F8C5920C519}" destId="{1DBBA349-857D-4D91-A60A-8466C10A4E19}" srcOrd="2" destOrd="0" presId="urn:microsoft.com/office/officeart/2005/8/layout/chevron1"/>
    <dgm:cxn modelId="{5F1E01AD-BA18-4883-933B-23CF36505A87}" type="presParOf" srcId="{1DBBA349-857D-4D91-A60A-8466C10A4E19}" destId="{F7379D2A-DBC4-4FB6-B3E2-9AB3378D4495}" srcOrd="0" destOrd="0" presId="urn:microsoft.com/office/officeart/2005/8/layout/chevron1"/>
    <dgm:cxn modelId="{AD44771C-7A1B-4957-A0C1-20F2A00B523D}" type="presParOf" srcId="{1DBBA349-857D-4D91-A60A-8466C10A4E19}" destId="{A9DE86C0-B3C4-4930-9274-68A7CD7FE618}" srcOrd="1" destOrd="0" presId="urn:microsoft.com/office/officeart/2005/8/layout/chevron1"/>
    <dgm:cxn modelId="{1F9CC404-FEA9-40AB-9446-F1EBD4B156AD}" type="presParOf" srcId="{65420163-1967-478E-A47B-7F8C5920C519}" destId="{20D16E06-F418-47DD-9C51-E47747E64237}" srcOrd="3" destOrd="0" presId="urn:microsoft.com/office/officeart/2005/8/layout/chevron1"/>
    <dgm:cxn modelId="{ABB21DEF-A515-40A3-B41D-C4DD3456DCF1}" type="presParOf" srcId="{65420163-1967-478E-A47B-7F8C5920C519}" destId="{91B9F076-3528-43B0-8D27-91C270158216}" srcOrd="4" destOrd="0" presId="urn:microsoft.com/office/officeart/2005/8/layout/chevron1"/>
    <dgm:cxn modelId="{C628B9DD-EFD4-453F-9459-BFBEA84366CB}" type="presParOf" srcId="{91B9F076-3528-43B0-8D27-91C270158216}" destId="{F11D5D9E-F9F5-489C-837D-78CD2D06242F}" srcOrd="0" destOrd="0" presId="urn:microsoft.com/office/officeart/2005/8/layout/chevron1"/>
    <dgm:cxn modelId="{7C641C13-EECC-42F7-9D5F-85A1A58B0D5D}" type="presParOf" srcId="{91B9F076-3528-43B0-8D27-91C270158216}" destId="{2B059120-2F36-4B3F-9E5C-B9DD10094315}" srcOrd="1" destOrd="0" presId="urn:microsoft.com/office/officeart/2005/8/layout/chevron1"/>
    <dgm:cxn modelId="{1421896C-A9C6-4C31-B206-0D21F89526C2}" type="presParOf" srcId="{65420163-1967-478E-A47B-7F8C5920C519}" destId="{E04AA089-B363-4C2A-AEEA-CCE6D6A3CCF4}" srcOrd="5" destOrd="0" presId="urn:microsoft.com/office/officeart/2005/8/layout/chevron1"/>
    <dgm:cxn modelId="{919FF70F-7801-492F-B25E-654B165653C0}" type="presParOf" srcId="{65420163-1967-478E-A47B-7F8C5920C519}" destId="{10371EBF-90C3-4618-A2AF-987027C70045}" srcOrd="6" destOrd="0" presId="urn:microsoft.com/office/officeart/2005/8/layout/chevron1"/>
    <dgm:cxn modelId="{56F97CA2-8050-420B-94B9-6832267D1F61}" type="presParOf" srcId="{10371EBF-90C3-4618-A2AF-987027C70045}" destId="{26146F7C-1FB6-4EB4-BE02-3FB93F730479}" srcOrd="0" destOrd="0" presId="urn:microsoft.com/office/officeart/2005/8/layout/chevron1"/>
    <dgm:cxn modelId="{9FF414DE-2FFF-499B-9FD1-AF6D914AB06C}" type="presParOf" srcId="{10371EBF-90C3-4618-A2AF-987027C70045}" destId="{E0A620F0-11F0-40DF-8632-EF3B8047FD5F}"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FBBD18-0350-403B-AD3C-56ABE41FF60C}" type="doc">
      <dgm:prSet loTypeId="urn:microsoft.com/office/officeart/2005/8/layout/chevron1" loCatId="process" qsTypeId="urn:microsoft.com/office/officeart/2005/8/quickstyle/simple4" qsCatId="simple" csTypeId="urn:microsoft.com/office/officeart/2005/8/colors/accent3_2" csCatId="accent3" phldr="1"/>
      <dgm:spPr/>
      <dgm:t>
        <a:bodyPr/>
        <a:lstStyle/>
        <a:p>
          <a:endParaRPr lang="en-US"/>
        </a:p>
      </dgm:t>
    </dgm:pt>
    <dgm:pt modelId="{31E21AA4-8C05-4E02-878F-3A65D5173809}">
      <dgm:prSet/>
      <dgm:spPr/>
      <dgm:t>
        <a:bodyPr/>
        <a:lstStyle/>
        <a:p>
          <a:r>
            <a:rPr lang="en-US"/>
            <a:t>What this Is</a:t>
          </a:r>
        </a:p>
      </dgm:t>
    </dgm:pt>
    <dgm:pt modelId="{873307C2-892F-4C8A-B91B-5A487A2E722A}" type="parTrans" cxnId="{207458A1-2F8C-4381-AC58-BD4D47871E77}">
      <dgm:prSet/>
      <dgm:spPr/>
      <dgm:t>
        <a:bodyPr/>
        <a:lstStyle/>
        <a:p>
          <a:endParaRPr lang="en-US"/>
        </a:p>
      </dgm:t>
    </dgm:pt>
    <dgm:pt modelId="{557D1DBD-AAC7-40CB-8837-F0CAF1FC7DC6}" type="sibTrans" cxnId="{207458A1-2F8C-4381-AC58-BD4D47871E77}">
      <dgm:prSet/>
      <dgm:spPr/>
      <dgm:t>
        <a:bodyPr/>
        <a:lstStyle/>
        <a:p>
          <a:endParaRPr lang="en-US"/>
        </a:p>
      </dgm:t>
    </dgm:pt>
    <dgm:pt modelId="{35C59326-D87C-4342-8D7A-D55122847E82}">
      <dgm:prSet/>
      <dgm:spPr/>
      <dgm:t>
        <a:bodyPr/>
        <a:lstStyle/>
        <a:p>
          <a:r>
            <a:rPr lang="en-US" dirty="0"/>
            <a:t>A validation of Incident Response Processes</a:t>
          </a:r>
        </a:p>
      </dgm:t>
    </dgm:pt>
    <dgm:pt modelId="{C028BED3-E96B-451E-BECE-7C48483E3D66}" type="parTrans" cxnId="{DC00BA79-B4CF-46C9-A1B3-DB36862F20C6}">
      <dgm:prSet/>
      <dgm:spPr/>
      <dgm:t>
        <a:bodyPr/>
        <a:lstStyle/>
        <a:p>
          <a:endParaRPr lang="en-US"/>
        </a:p>
      </dgm:t>
    </dgm:pt>
    <dgm:pt modelId="{83278FA9-3A7D-4BB4-9171-E3AB76F96FEF}" type="sibTrans" cxnId="{DC00BA79-B4CF-46C9-A1B3-DB36862F20C6}">
      <dgm:prSet/>
      <dgm:spPr/>
      <dgm:t>
        <a:bodyPr/>
        <a:lstStyle/>
        <a:p>
          <a:endParaRPr lang="en-US"/>
        </a:p>
      </dgm:t>
    </dgm:pt>
    <dgm:pt modelId="{9EED927F-0247-4744-A70F-4AC060E76A6A}">
      <dgm:prSet/>
      <dgm:spPr/>
      <dgm:t>
        <a:bodyPr/>
        <a:lstStyle/>
        <a:p>
          <a:r>
            <a:rPr lang="en-US"/>
            <a:t>What to Provide</a:t>
          </a:r>
        </a:p>
      </dgm:t>
    </dgm:pt>
    <dgm:pt modelId="{7E6CD9D2-82A2-4236-9D72-966408E4173D}" type="parTrans" cxnId="{4A40164A-3740-42BE-80CC-0ED74F21CEB1}">
      <dgm:prSet/>
      <dgm:spPr/>
      <dgm:t>
        <a:bodyPr/>
        <a:lstStyle/>
        <a:p>
          <a:endParaRPr lang="en-US"/>
        </a:p>
      </dgm:t>
    </dgm:pt>
    <dgm:pt modelId="{7BFEB8F0-0FA9-4306-83CB-00DF0F921A65}" type="sibTrans" cxnId="{4A40164A-3740-42BE-80CC-0ED74F21CEB1}">
      <dgm:prSet/>
      <dgm:spPr/>
      <dgm:t>
        <a:bodyPr/>
        <a:lstStyle/>
        <a:p>
          <a:endParaRPr lang="en-US"/>
        </a:p>
      </dgm:t>
    </dgm:pt>
    <dgm:pt modelId="{928D6949-B5AD-45C7-9923-978D5DA2207D}">
      <dgm:prSet/>
      <dgm:spPr/>
      <dgm:t>
        <a:bodyPr/>
        <a:lstStyle/>
        <a:p>
          <a:r>
            <a:rPr lang="en-US"/>
            <a:t>Known IP Addresses, Subnets, and Domain Names</a:t>
          </a:r>
          <a:endParaRPr lang="en-US" dirty="0"/>
        </a:p>
      </dgm:t>
    </dgm:pt>
    <dgm:pt modelId="{25E3EA24-FAEB-4FB0-90AF-640C6C19D9C0}" type="parTrans" cxnId="{D33369D4-7E56-42AA-8734-5DEDE119AE86}">
      <dgm:prSet/>
      <dgm:spPr/>
      <dgm:t>
        <a:bodyPr/>
        <a:lstStyle/>
        <a:p>
          <a:endParaRPr lang="en-US"/>
        </a:p>
      </dgm:t>
    </dgm:pt>
    <dgm:pt modelId="{A4BE8548-7D8D-4BFD-82D7-7F8F95FD249D}" type="sibTrans" cxnId="{D33369D4-7E56-42AA-8734-5DEDE119AE86}">
      <dgm:prSet/>
      <dgm:spPr/>
      <dgm:t>
        <a:bodyPr/>
        <a:lstStyle/>
        <a:p>
          <a:endParaRPr lang="en-US"/>
        </a:p>
      </dgm:t>
    </dgm:pt>
    <dgm:pt modelId="{0EADABB2-59E6-4250-BBDE-99830F44E513}">
      <dgm:prSet/>
      <dgm:spPr/>
      <dgm:t>
        <a:bodyPr/>
        <a:lstStyle/>
        <a:p>
          <a:endParaRPr lang="en-US" dirty="0"/>
        </a:p>
      </dgm:t>
    </dgm:pt>
    <dgm:pt modelId="{6C134710-B816-4F58-AF18-6923E36C372A}" type="parTrans" cxnId="{99024685-12B7-4C59-AEEB-246E27B30B6E}">
      <dgm:prSet/>
      <dgm:spPr/>
      <dgm:t>
        <a:bodyPr/>
        <a:lstStyle/>
        <a:p>
          <a:endParaRPr lang="en-US"/>
        </a:p>
      </dgm:t>
    </dgm:pt>
    <dgm:pt modelId="{99835984-DF9C-40FA-9FCD-DF4E3057B2BF}" type="sibTrans" cxnId="{99024685-12B7-4C59-AEEB-246E27B30B6E}">
      <dgm:prSet/>
      <dgm:spPr/>
      <dgm:t>
        <a:bodyPr/>
        <a:lstStyle/>
        <a:p>
          <a:endParaRPr lang="en-US"/>
        </a:p>
      </dgm:t>
    </dgm:pt>
    <dgm:pt modelId="{B45608FA-A4E8-4F0A-8272-696F7D5DC6EF}">
      <dgm:prSet/>
      <dgm:spPr/>
      <dgm:t>
        <a:bodyPr/>
        <a:lstStyle/>
        <a:p>
          <a:r>
            <a:rPr lang="en-US"/>
            <a:t>What to Expect	</a:t>
          </a:r>
        </a:p>
      </dgm:t>
    </dgm:pt>
    <dgm:pt modelId="{8CDDE83C-6DE5-4E29-B8C8-3D99487D7BDE}" type="parTrans" cxnId="{60B2CE77-9F89-48EE-84E6-765B679E79FE}">
      <dgm:prSet/>
      <dgm:spPr/>
      <dgm:t>
        <a:bodyPr/>
        <a:lstStyle/>
        <a:p>
          <a:endParaRPr lang="en-US"/>
        </a:p>
      </dgm:t>
    </dgm:pt>
    <dgm:pt modelId="{1727B175-B8F0-4A09-8194-CBBDAF295F69}" type="sibTrans" cxnId="{60B2CE77-9F89-48EE-84E6-765B679E79FE}">
      <dgm:prSet/>
      <dgm:spPr/>
      <dgm:t>
        <a:bodyPr/>
        <a:lstStyle/>
        <a:p>
          <a:endParaRPr lang="en-US"/>
        </a:p>
      </dgm:t>
    </dgm:pt>
    <dgm:pt modelId="{6ED5ADE8-7FC5-4F51-AF80-C1D44B53B539}">
      <dgm:prSet/>
      <dgm:spPr/>
      <dgm:t>
        <a:bodyPr/>
        <a:lstStyle/>
        <a:p>
          <a:r>
            <a:rPr lang="en-US"/>
            <a:t>“Sparring” with Defensive Team</a:t>
          </a:r>
          <a:endParaRPr lang="en-US" dirty="0"/>
        </a:p>
      </dgm:t>
    </dgm:pt>
    <dgm:pt modelId="{17747175-0F9D-4298-BB00-38AA129C2EF1}" type="parTrans" cxnId="{F6FEC382-A1D0-4810-8A03-C5B71725BEA9}">
      <dgm:prSet/>
      <dgm:spPr/>
      <dgm:t>
        <a:bodyPr/>
        <a:lstStyle/>
        <a:p>
          <a:endParaRPr lang="en-US"/>
        </a:p>
      </dgm:t>
    </dgm:pt>
    <dgm:pt modelId="{DABF7A3A-89D8-4AC9-B2EA-00EA78D15682}" type="sibTrans" cxnId="{F6FEC382-A1D0-4810-8A03-C5B71725BEA9}">
      <dgm:prSet/>
      <dgm:spPr/>
      <dgm:t>
        <a:bodyPr/>
        <a:lstStyle/>
        <a:p>
          <a:endParaRPr lang="en-US"/>
        </a:p>
      </dgm:t>
    </dgm:pt>
    <dgm:pt modelId="{48E1B7AE-59EE-4D84-8F49-12B1026BEDAA}">
      <dgm:prSet/>
      <dgm:spPr/>
      <dgm:t>
        <a:bodyPr/>
        <a:lstStyle/>
        <a:p>
          <a:endParaRPr lang="en-US" dirty="0"/>
        </a:p>
      </dgm:t>
    </dgm:pt>
    <dgm:pt modelId="{3144F6A1-6E31-4851-9AB8-48C419A91D66}" type="parTrans" cxnId="{E595B615-A06F-41E8-8E29-3E538B493DC8}">
      <dgm:prSet/>
      <dgm:spPr/>
      <dgm:t>
        <a:bodyPr/>
        <a:lstStyle/>
        <a:p>
          <a:endParaRPr lang="en-US"/>
        </a:p>
      </dgm:t>
    </dgm:pt>
    <dgm:pt modelId="{8C4934C9-A69C-47AD-8EB5-7F6CB8E544BC}" type="sibTrans" cxnId="{E595B615-A06F-41E8-8E29-3E538B493DC8}">
      <dgm:prSet/>
      <dgm:spPr/>
      <dgm:t>
        <a:bodyPr/>
        <a:lstStyle/>
        <a:p>
          <a:endParaRPr lang="en-US"/>
        </a:p>
      </dgm:t>
    </dgm:pt>
    <dgm:pt modelId="{AFFD7D45-C7BF-4B02-B295-5A23A791170F}">
      <dgm:prSet/>
      <dgm:spPr/>
      <dgm:t>
        <a:bodyPr/>
        <a:lstStyle/>
        <a:p>
          <a:r>
            <a:rPr lang="en-US"/>
            <a:t>Next Steps</a:t>
          </a:r>
        </a:p>
      </dgm:t>
    </dgm:pt>
    <dgm:pt modelId="{DE130257-4A6E-4CC4-97CC-EEDB42F74361}" type="parTrans" cxnId="{ADB5500C-002D-4C2E-B4C7-28FFF4FD5A9B}">
      <dgm:prSet/>
      <dgm:spPr/>
      <dgm:t>
        <a:bodyPr/>
        <a:lstStyle/>
        <a:p>
          <a:endParaRPr lang="en-US"/>
        </a:p>
      </dgm:t>
    </dgm:pt>
    <dgm:pt modelId="{BBDD3AE6-1087-49F9-8F3D-68AFA7506FEA}" type="sibTrans" cxnId="{ADB5500C-002D-4C2E-B4C7-28FFF4FD5A9B}">
      <dgm:prSet/>
      <dgm:spPr/>
      <dgm:t>
        <a:bodyPr/>
        <a:lstStyle/>
        <a:p>
          <a:endParaRPr lang="en-US"/>
        </a:p>
      </dgm:t>
    </dgm:pt>
    <dgm:pt modelId="{78580930-A663-448F-BBE1-986AD3E510B9}">
      <dgm:prSet/>
      <dgm:spPr/>
      <dgm:t>
        <a:bodyPr/>
        <a:lstStyle/>
        <a:p>
          <a:r>
            <a:rPr lang="en-US" dirty="0"/>
            <a:t>Review Physical Security Processes</a:t>
          </a:r>
        </a:p>
      </dgm:t>
    </dgm:pt>
    <dgm:pt modelId="{03358D30-F5C1-4018-9833-81A05283AC3D}" type="parTrans" cxnId="{CABBFB11-E238-452A-9833-197FCE2EC476}">
      <dgm:prSet/>
      <dgm:spPr/>
      <dgm:t>
        <a:bodyPr/>
        <a:lstStyle/>
        <a:p>
          <a:endParaRPr lang="en-US"/>
        </a:p>
      </dgm:t>
    </dgm:pt>
    <dgm:pt modelId="{B1C8F461-D878-4F6E-97B4-B48B5F17D92A}" type="sibTrans" cxnId="{CABBFB11-E238-452A-9833-197FCE2EC476}">
      <dgm:prSet/>
      <dgm:spPr/>
      <dgm:t>
        <a:bodyPr/>
        <a:lstStyle/>
        <a:p>
          <a:endParaRPr lang="en-US"/>
        </a:p>
      </dgm:t>
    </dgm:pt>
    <dgm:pt modelId="{F14B3055-39DA-4B14-B002-1DE43C3685CC}">
      <dgm:prSet/>
      <dgm:spPr/>
      <dgm:t>
        <a:bodyPr/>
        <a:lstStyle/>
        <a:p>
          <a:r>
            <a:rPr lang="en-US" dirty="0"/>
            <a:t>Tune Incident Response Processes</a:t>
          </a:r>
        </a:p>
      </dgm:t>
    </dgm:pt>
    <dgm:pt modelId="{1BD47998-E5A4-4247-99EF-359B30E5C227}" type="parTrans" cxnId="{F6004244-2256-49BC-9513-6B036C5A75F3}">
      <dgm:prSet/>
      <dgm:spPr/>
      <dgm:t>
        <a:bodyPr/>
        <a:lstStyle/>
        <a:p>
          <a:endParaRPr lang="en-US"/>
        </a:p>
      </dgm:t>
    </dgm:pt>
    <dgm:pt modelId="{BBA70C55-99CD-4E76-9689-CC02CA498FA2}" type="sibTrans" cxnId="{F6004244-2256-49BC-9513-6B036C5A75F3}">
      <dgm:prSet/>
      <dgm:spPr/>
      <dgm:t>
        <a:bodyPr/>
        <a:lstStyle/>
        <a:p>
          <a:endParaRPr lang="en-US"/>
        </a:p>
      </dgm:t>
    </dgm:pt>
    <dgm:pt modelId="{51A6BA53-AAA0-48CE-9C39-B10B977129BC}">
      <dgm:prSet/>
      <dgm:spPr/>
      <dgm:t>
        <a:bodyPr/>
        <a:lstStyle/>
        <a:p>
          <a:r>
            <a:rPr lang="en-US" dirty="0"/>
            <a:t>“We’re in your network. Get us out.”</a:t>
          </a:r>
        </a:p>
      </dgm:t>
    </dgm:pt>
    <dgm:pt modelId="{8BEB6CBD-36D8-48AF-96E5-E6E24A1C0DB4}" type="parTrans" cxnId="{019C93BA-92D9-4247-A8B7-BE4C140AF4AC}">
      <dgm:prSet/>
      <dgm:spPr/>
      <dgm:t>
        <a:bodyPr/>
        <a:lstStyle/>
        <a:p>
          <a:endParaRPr lang="en-US"/>
        </a:p>
      </dgm:t>
    </dgm:pt>
    <dgm:pt modelId="{675E34BB-A10F-4515-BA84-61FD90274BE1}" type="sibTrans" cxnId="{019C93BA-92D9-4247-A8B7-BE4C140AF4AC}">
      <dgm:prSet/>
      <dgm:spPr/>
      <dgm:t>
        <a:bodyPr/>
        <a:lstStyle/>
        <a:p>
          <a:endParaRPr lang="en-US"/>
        </a:p>
      </dgm:t>
    </dgm:pt>
    <dgm:pt modelId="{B48425F2-AFBF-488D-9CA1-7C4314DF5B54}">
      <dgm:prSet/>
      <dgm:spPr/>
      <dgm:t>
        <a:bodyPr/>
        <a:lstStyle/>
        <a:p>
          <a:r>
            <a:rPr lang="en-US" dirty="0"/>
            <a:t>List of Users In-Scope for Email, IM, and Voice Phishing</a:t>
          </a:r>
        </a:p>
      </dgm:t>
    </dgm:pt>
    <dgm:pt modelId="{238FD57C-5464-4FCA-9FEC-56E3494AE94B}" type="parTrans" cxnId="{1EEE58AC-73FE-4DA4-AC08-6DBC051E7B87}">
      <dgm:prSet/>
      <dgm:spPr/>
      <dgm:t>
        <a:bodyPr/>
        <a:lstStyle/>
        <a:p>
          <a:endParaRPr lang="en-US"/>
        </a:p>
      </dgm:t>
    </dgm:pt>
    <dgm:pt modelId="{3F6D5CB5-9146-4701-865D-FE4CF98B4DD9}" type="sibTrans" cxnId="{1EEE58AC-73FE-4DA4-AC08-6DBC051E7B87}">
      <dgm:prSet/>
      <dgm:spPr/>
      <dgm:t>
        <a:bodyPr/>
        <a:lstStyle/>
        <a:p>
          <a:endParaRPr lang="en-US"/>
        </a:p>
      </dgm:t>
    </dgm:pt>
    <dgm:pt modelId="{B1F261C0-DE6D-448F-B3CD-9DAE7188FF55}">
      <dgm:prSet/>
      <dgm:spPr/>
      <dgm:t>
        <a:bodyPr/>
        <a:lstStyle/>
        <a:p>
          <a:r>
            <a:rPr lang="en-US" dirty="0"/>
            <a:t>Living in the environment, knowing we’re being hunted</a:t>
          </a:r>
        </a:p>
      </dgm:t>
    </dgm:pt>
    <dgm:pt modelId="{B5C16785-2C31-43F5-902D-EE52F5C0D6BA}" type="parTrans" cxnId="{F6022645-03A2-4CF3-AB21-831508C415C3}">
      <dgm:prSet/>
      <dgm:spPr/>
      <dgm:t>
        <a:bodyPr/>
        <a:lstStyle/>
        <a:p>
          <a:endParaRPr lang="en-US"/>
        </a:p>
      </dgm:t>
    </dgm:pt>
    <dgm:pt modelId="{8E40C3F0-0B84-4E1B-805E-59E6E8E935F5}" type="sibTrans" cxnId="{F6022645-03A2-4CF3-AB21-831508C415C3}">
      <dgm:prSet/>
      <dgm:spPr/>
      <dgm:t>
        <a:bodyPr/>
        <a:lstStyle/>
        <a:p>
          <a:endParaRPr lang="en-US"/>
        </a:p>
      </dgm:t>
    </dgm:pt>
    <dgm:pt modelId="{3C5F7E09-3D70-4C79-A4D6-A4C6DE5F7F73}">
      <dgm:prSet/>
      <dgm:spPr/>
      <dgm:t>
        <a:bodyPr/>
        <a:lstStyle/>
        <a:p>
          <a:endParaRPr lang="en-US" dirty="0"/>
        </a:p>
      </dgm:t>
    </dgm:pt>
    <dgm:pt modelId="{EDAB110A-4E35-4E00-97BE-64D52D8103B6}" type="parTrans" cxnId="{742B0268-BC19-443C-83BB-698260FA2BAA}">
      <dgm:prSet/>
      <dgm:spPr/>
      <dgm:t>
        <a:bodyPr/>
        <a:lstStyle/>
        <a:p>
          <a:endParaRPr lang="en-US"/>
        </a:p>
      </dgm:t>
    </dgm:pt>
    <dgm:pt modelId="{CFE7BD2C-C826-4F1B-B0B7-5630B9892947}" type="sibTrans" cxnId="{742B0268-BC19-443C-83BB-698260FA2BAA}">
      <dgm:prSet/>
      <dgm:spPr/>
      <dgm:t>
        <a:bodyPr/>
        <a:lstStyle/>
        <a:p>
          <a:endParaRPr lang="en-US"/>
        </a:p>
      </dgm:t>
    </dgm:pt>
    <dgm:pt modelId="{65420163-1967-478E-A47B-7F8C5920C519}" type="pres">
      <dgm:prSet presAssocID="{7BFBBD18-0350-403B-AD3C-56ABE41FF60C}" presName="Name0" presStyleCnt="0">
        <dgm:presLayoutVars>
          <dgm:dir/>
          <dgm:animLvl val="lvl"/>
          <dgm:resizeHandles val="exact"/>
        </dgm:presLayoutVars>
      </dgm:prSet>
      <dgm:spPr/>
    </dgm:pt>
    <dgm:pt modelId="{11816475-53E9-4E2D-8145-0358CD953DAA}" type="pres">
      <dgm:prSet presAssocID="{31E21AA4-8C05-4E02-878F-3A65D5173809}" presName="composite" presStyleCnt="0"/>
      <dgm:spPr/>
    </dgm:pt>
    <dgm:pt modelId="{F8576EE0-D839-4F6E-9DD9-27F7A3F77EBA}" type="pres">
      <dgm:prSet presAssocID="{31E21AA4-8C05-4E02-878F-3A65D5173809}" presName="parTx" presStyleLbl="node1" presStyleIdx="0" presStyleCnt="4">
        <dgm:presLayoutVars>
          <dgm:chMax val="0"/>
          <dgm:chPref val="0"/>
          <dgm:bulletEnabled val="1"/>
        </dgm:presLayoutVars>
      </dgm:prSet>
      <dgm:spPr/>
    </dgm:pt>
    <dgm:pt modelId="{5DA8DDD4-2BBB-431A-B5E3-3D5A338D858B}" type="pres">
      <dgm:prSet presAssocID="{31E21AA4-8C05-4E02-878F-3A65D5173809}" presName="desTx" presStyleLbl="revTx" presStyleIdx="0" presStyleCnt="4">
        <dgm:presLayoutVars>
          <dgm:bulletEnabled val="1"/>
        </dgm:presLayoutVars>
      </dgm:prSet>
      <dgm:spPr/>
    </dgm:pt>
    <dgm:pt modelId="{7FECAA47-AB2F-4DBB-A463-D80007E177DA}" type="pres">
      <dgm:prSet presAssocID="{557D1DBD-AAC7-40CB-8837-F0CAF1FC7DC6}" presName="space" presStyleCnt="0"/>
      <dgm:spPr/>
    </dgm:pt>
    <dgm:pt modelId="{1DBBA349-857D-4D91-A60A-8466C10A4E19}" type="pres">
      <dgm:prSet presAssocID="{9EED927F-0247-4744-A70F-4AC060E76A6A}" presName="composite" presStyleCnt="0"/>
      <dgm:spPr/>
    </dgm:pt>
    <dgm:pt modelId="{F7379D2A-DBC4-4FB6-B3E2-9AB3378D4495}" type="pres">
      <dgm:prSet presAssocID="{9EED927F-0247-4744-A70F-4AC060E76A6A}" presName="parTx" presStyleLbl="node1" presStyleIdx="1" presStyleCnt="4">
        <dgm:presLayoutVars>
          <dgm:chMax val="0"/>
          <dgm:chPref val="0"/>
          <dgm:bulletEnabled val="1"/>
        </dgm:presLayoutVars>
      </dgm:prSet>
      <dgm:spPr/>
    </dgm:pt>
    <dgm:pt modelId="{A9DE86C0-B3C4-4930-9274-68A7CD7FE618}" type="pres">
      <dgm:prSet presAssocID="{9EED927F-0247-4744-A70F-4AC060E76A6A}" presName="desTx" presStyleLbl="revTx" presStyleIdx="1" presStyleCnt="4">
        <dgm:presLayoutVars>
          <dgm:bulletEnabled val="1"/>
        </dgm:presLayoutVars>
      </dgm:prSet>
      <dgm:spPr/>
    </dgm:pt>
    <dgm:pt modelId="{20D16E06-F418-47DD-9C51-E47747E64237}" type="pres">
      <dgm:prSet presAssocID="{7BFEB8F0-0FA9-4306-83CB-00DF0F921A65}" presName="space" presStyleCnt="0"/>
      <dgm:spPr/>
    </dgm:pt>
    <dgm:pt modelId="{91B9F076-3528-43B0-8D27-91C270158216}" type="pres">
      <dgm:prSet presAssocID="{B45608FA-A4E8-4F0A-8272-696F7D5DC6EF}" presName="composite" presStyleCnt="0"/>
      <dgm:spPr/>
    </dgm:pt>
    <dgm:pt modelId="{F11D5D9E-F9F5-489C-837D-78CD2D06242F}" type="pres">
      <dgm:prSet presAssocID="{B45608FA-A4E8-4F0A-8272-696F7D5DC6EF}" presName="parTx" presStyleLbl="node1" presStyleIdx="2" presStyleCnt="4">
        <dgm:presLayoutVars>
          <dgm:chMax val="0"/>
          <dgm:chPref val="0"/>
          <dgm:bulletEnabled val="1"/>
        </dgm:presLayoutVars>
      </dgm:prSet>
      <dgm:spPr/>
    </dgm:pt>
    <dgm:pt modelId="{2B059120-2F36-4B3F-9E5C-B9DD10094315}" type="pres">
      <dgm:prSet presAssocID="{B45608FA-A4E8-4F0A-8272-696F7D5DC6EF}" presName="desTx" presStyleLbl="revTx" presStyleIdx="2" presStyleCnt="4">
        <dgm:presLayoutVars>
          <dgm:bulletEnabled val="1"/>
        </dgm:presLayoutVars>
      </dgm:prSet>
      <dgm:spPr/>
    </dgm:pt>
    <dgm:pt modelId="{E04AA089-B363-4C2A-AEEA-CCE6D6A3CCF4}" type="pres">
      <dgm:prSet presAssocID="{1727B175-B8F0-4A09-8194-CBBDAF295F69}" presName="space" presStyleCnt="0"/>
      <dgm:spPr/>
    </dgm:pt>
    <dgm:pt modelId="{10371EBF-90C3-4618-A2AF-987027C70045}" type="pres">
      <dgm:prSet presAssocID="{AFFD7D45-C7BF-4B02-B295-5A23A791170F}" presName="composite" presStyleCnt="0"/>
      <dgm:spPr/>
    </dgm:pt>
    <dgm:pt modelId="{26146F7C-1FB6-4EB4-BE02-3FB93F730479}" type="pres">
      <dgm:prSet presAssocID="{AFFD7D45-C7BF-4B02-B295-5A23A791170F}" presName="parTx" presStyleLbl="node1" presStyleIdx="3" presStyleCnt="4">
        <dgm:presLayoutVars>
          <dgm:chMax val="0"/>
          <dgm:chPref val="0"/>
          <dgm:bulletEnabled val="1"/>
        </dgm:presLayoutVars>
      </dgm:prSet>
      <dgm:spPr/>
    </dgm:pt>
    <dgm:pt modelId="{E0A620F0-11F0-40DF-8632-EF3B8047FD5F}" type="pres">
      <dgm:prSet presAssocID="{AFFD7D45-C7BF-4B02-B295-5A23A791170F}" presName="desTx" presStyleLbl="revTx" presStyleIdx="3" presStyleCnt="4">
        <dgm:presLayoutVars>
          <dgm:bulletEnabled val="1"/>
        </dgm:presLayoutVars>
      </dgm:prSet>
      <dgm:spPr/>
    </dgm:pt>
  </dgm:ptLst>
  <dgm:cxnLst>
    <dgm:cxn modelId="{ADB5500C-002D-4C2E-B4C7-28FFF4FD5A9B}" srcId="{7BFBBD18-0350-403B-AD3C-56ABE41FF60C}" destId="{AFFD7D45-C7BF-4B02-B295-5A23A791170F}" srcOrd="3" destOrd="0" parTransId="{DE130257-4A6E-4CC4-97CC-EEDB42F74361}" sibTransId="{BBDD3AE6-1087-49F9-8F3D-68AFA7506FEA}"/>
    <dgm:cxn modelId="{A6638E11-EDA2-4D72-AAE4-2D5116B0F3EB}" type="presOf" srcId="{928D6949-B5AD-45C7-9923-978D5DA2207D}" destId="{A9DE86C0-B3C4-4930-9274-68A7CD7FE618}" srcOrd="0" destOrd="0" presId="urn:microsoft.com/office/officeart/2005/8/layout/chevron1"/>
    <dgm:cxn modelId="{CABBFB11-E238-452A-9833-197FCE2EC476}" srcId="{AFFD7D45-C7BF-4B02-B295-5A23A791170F}" destId="{78580930-A663-448F-BBE1-986AD3E510B9}" srcOrd="0" destOrd="0" parTransId="{03358D30-F5C1-4018-9833-81A05283AC3D}" sibTransId="{B1C8F461-D878-4F6E-97B4-B48B5F17D92A}"/>
    <dgm:cxn modelId="{F8728714-EF84-4B6D-AA85-0F77B50C83D2}" type="presOf" srcId="{7BFBBD18-0350-403B-AD3C-56ABE41FF60C}" destId="{65420163-1967-478E-A47B-7F8C5920C519}" srcOrd="0" destOrd="0" presId="urn:microsoft.com/office/officeart/2005/8/layout/chevron1"/>
    <dgm:cxn modelId="{E595B615-A06F-41E8-8E29-3E538B493DC8}" srcId="{B45608FA-A4E8-4F0A-8272-696F7D5DC6EF}" destId="{48E1B7AE-59EE-4D84-8F49-12B1026BEDAA}" srcOrd="2" destOrd="0" parTransId="{3144F6A1-6E31-4851-9AB8-48C419A91D66}" sibTransId="{8C4934C9-A69C-47AD-8EB5-7F6CB8E544BC}"/>
    <dgm:cxn modelId="{5687141F-D2F4-474F-957A-F2D2D34DB81D}" type="presOf" srcId="{9EED927F-0247-4744-A70F-4AC060E76A6A}" destId="{F7379D2A-DBC4-4FB6-B3E2-9AB3378D4495}" srcOrd="0" destOrd="0" presId="urn:microsoft.com/office/officeart/2005/8/layout/chevron1"/>
    <dgm:cxn modelId="{D3EC002B-6DC9-4CF6-83C5-A42B577ED978}" type="presOf" srcId="{35C59326-D87C-4342-8D7A-D55122847E82}" destId="{5DA8DDD4-2BBB-431A-B5E3-3D5A338D858B}" srcOrd="0" destOrd="0" presId="urn:microsoft.com/office/officeart/2005/8/layout/chevron1"/>
    <dgm:cxn modelId="{E894C42B-74E4-4934-9301-A3839DE18CD6}" type="presOf" srcId="{6ED5ADE8-7FC5-4F51-AF80-C1D44B53B539}" destId="{2B059120-2F36-4B3F-9E5C-B9DD10094315}" srcOrd="0" destOrd="0" presId="urn:microsoft.com/office/officeart/2005/8/layout/chevron1"/>
    <dgm:cxn modelId="{8FFABB60-5728-4955-9BE8-08317BE555B1}" type="presOf" srcId="{48E1B7AE-59EE-4D84-8F49-12B1026BEDAA}" destId="{2B059120-2F36-4B3F-9E5C-B9DD10094315}" srcOrd="0" destOrd="2" presId="urn:microsoft.com/office/officeart/2005/8/layout/chevron1"/>
    <dgm:cxn modelId="{F6004244-2256-49BC-9513-6B036C5A75F3}" srcId="{AFFD7D45-C7BF-4B02-B295-5A23A791170F}" destId="{F14B3055-39DA-4B14-B002-1DE43C3685CC}" srcOrd="1" destOrd="0" parTransId="{1BD47998-E5A4-4247-99EF-359B30E5C227}" sibTransId="{BBA70C55-99CD-4E76-9689-CC02CA498FA2}"/>
    <dgm:cxn modelId="{F6022645-03A2-4CF3-AB21-831508C415C3}" srcId="{B45608FA-A4E8-4F0A-8272-696F7D5DC6EF}" destId="{B1F261C0-DE6D-448F-B3CD-9DAE7188FF55}" srcOrd="1" destOrd="0" parTransId="{B5C16785-2C31-43F5-902D-EE52F5C0D6BA}" sibTransId="{8E40C3F0-0B84-4E1B-805E-59E6E8E935F5}"/>
    <dgm:cxn modelId="{742B0268-BC19-443C-83BB-698260FA2BAA}" srcId="{AFFD7D45-C7BF-4B02-B295-5A23A791170F}" destId="{3C5F7E09-3D70-4C79-A4D6-A4C6DE5F7F73}" srcOrd="2" destOrd="0" parTransId="{EDAB110A-4E35-4E00-97BE-64D52D8103B6}" sibTransId="{CFE7BD2C-C826-4F1B-B0B7-5630B9892947}"/>
    <dgm:cxn modelId="{4A40164A-3740-42BE-80CC-0ED74F21CEB1}" srcId="{7BFBBD18-0350-403B-AD3C-56ABE41FF60C}" destId="{9EED927F-0247-4744-A70F-4AC060E76A6A}" srcOrd="1" destOrd="0" parTransId="{7E6CD9D2-82A2-4236-9D72-966408E4173D}" sibTransId="{7BFEB8F0-0FA9-4306-83CB-00DF0F921A65}"/>
    <dgm:cxn modelId="{AB0A4C73-A020-4A64-ABE1-7CE6F5F5912C}" type="presOf" srcId="{F14B3055-39DA-4B14-B002-1DE43C3685CC}" destId="{E0A620F0-11F0-40DF-8632-EF3B8047FD5F}" srcOrd="0" destOrd="1" presId="urn:microsoft.com/office/officeart/2005/8/layout/chevron1"/>
    <dgm:cxn modelId="{F9F0E475-564E-468D-9687-BA7C3351DD8D}" type="presOf" srcId="{78580930-A663-448F-BBE1-986AD3E510B9}" destId="{E0A620F0-11F0-40DF-8632-EF3B8047FD5F}" srcOrd="0" destOrd="0" presId="urn:microsoft.com/office/officeart/2005/8/layout/chevron1"/>
    <dgm:cxn modelId="{60B2CE77-9F89-48EE-84E6-765B679E79FE}" srcId="{7BFBBD18-0350-403B-AD3C-56ABE41FF60C}" destId="{B45608FA-A4E8-4F0A-8272-696F7D5DC6EF}" srcOrd="2" destOrd="0" parTransId="{8CDDE83C-6DE5-4E29-B8C8-3D99487D7BDE}" sibTransId="{1727B175-B8F0-4A09-8194-CBBDAF295F69}"/>
    <dgm:cxn modelId="{DC00BA79-B4CF-46C9-A1B3-DB36862F20C6}" srcId="{31E21AA4-8C05-4E02-878F-3A65D5173809}" destId="{35C59326-D87C-4342-8D7A-D55122847E82}" srcOrd="0" destOrd="0" parTransId="{C028BED3-E96B-451E-BECE-7C48483E3D66}" sibTransId="{83278FA9-3A7D-4BB4-9171-E3AB76F96FEF}"/>
    <dgm:cxn modelId="{FB68085A-33DB-4E83-8B49-39169B9BBE99}" type="presOf" srcId="{B1F261C0-DE6D-448F-B3CD-9DAE7188FF55}" destId="{2B059120-2F36-4B3F-9E5C-B9DD10094315}" srcOrd="0" destOrd="1" presId="urn:microsoft.com/office/officeart/2005/8/layout/chevron1"/>
    <dgm:cxn modelId="{F6FEC382-A1D0-4810-8A03-C5B71725BEA9}" srcId="{B45608FA-A4E8-4F0A-8272-696F7D5DC6EF}" destId="{6ED5ADE8-7FC5-4F51-AF80-C1D44B53B539}" srcOrd="0" destOrd="0" parTransId="{17747175-0F9D-4298-BB00-38AA129C2EF1}" sibTransId="{DABF7A3A-89D8-4AC9-B2EA-00EA78D15682}"/>
    <dgm:cxn modelId="{99024685-12B7-4C59-AEEB-246E27B30B6E}" srcId="{9EED927F-0247-4744-A70F-4AC060E76A6A}" destId="{0EADABB2-59E6-4250-BBDE-99830F44E513}" srcOrd="2" destOrd="0" parTransId="{6C134710-B816-4F58-AF18-6923E36C372A}" sibTransId="{99835984-DF9C-40FA-9FCD-DF4E3057B2BF}"/>
    <dgm:cxn modelId="{E2B0BE88-6007-4CCD-94D0-70AC69A32C8D}" type="presOf" srcId="{31E21AA4-8C05-4E02-878F-3A65D5173809}" destId="{F8576EE0-D839-4F6E-9DD9-27F7A3F77EBA}" srcOrd="0" destOrd="0" presId="urn:microsoft.com/office/officeart/2005/8/layout/chevron1"/>
    <dgm:cxn modelId="{2F79B792-B143-4175-A1DC-156E9336E49E}" type="presOf" srcId="{51A6BA53-AAA0-48CE-9C39-B10B977129BC}" destId="{5DA8DDD4-2BBB-431A-B5E3-3D5A338D858B}" srcOrd="0" destOrd="1" presId="urn:microsoft.com/office/officeart/2005/8/layout/chevron1"/>
    <dgm:cxn modelId="{207458A1-2F8C-4381-AC58-BD4D47871E77}" srcId="{7BFBBD18-0350-403B-AD3C-56ABE41FF60C}" destId="{31E21AA4-8C05-4E02-878F-3A65D5173809}" srcOrd="0" destOrd="0" parTransId="{873307C2-892F-4C8A-B91B-5A487A2E722A}" sibTransId="{557D1DBD-AAC7-40CB-8837-F0CAF1FC7DC6}"/>
    <dgm:cxn modelId="{1EEE58AC-73FE-4DA4-AC08-6DBC051E7B87}" srcId="{9EED927F-0247-4744-A70F-4AC060E76A6A}" destId="{B48425F2-AFBF-488D-9CA1-7C4314DF5B54}" srcOrd="1" destOrd="0" parTransId="{238FD57C-5464-4FCA-9FEC-56E3494AE94B}" sibTransId="{3F6D5CB5-9146-4701-865D-FE4CF98B4DD9}"/>
    <dgm:cxn modelId="{7CADC9B2-1A24-4A3C-9904-23E1256A3B61}" type="presOf" srcId="{AFFD7D45-C7BF-4B02-B295-5A23A791170F}" destId="{26146F7C-1FB6-4EB4-BE02-3FB93F730479}" srcOrd="0" destOrd="0" presId="urn:microsoft.com/office/officeart/2005/8/layout/chevron1"/>
    <dgm:cxn modelId="{019C93BA-92D9-4247-A8B7-BE4C140AF4AC}" srcId="{31E21AA4-8C05-4E02-878F-3A65D5173809}" destId="{51A6BA53-AAA0-48CE-9C39-B10B977129BC}" srcOrd="1" destOrd="0" parTransId="{8BEB6CBD-36D8-48AF-96E5-E6E24A1C0DB4}" sibTransId="{675E34BB-A10F-4515-BA84-61FD90274BE1}"/>
    <dgm:cxn modelId="{DC0BA2CA-5FE9-4ED3-BA32-3914A85A29F2}" type="presOf" srcId="{B48425F2-AFBF-488D-9CA1-7C4314DF5B54}" destId="{A9DE86C0-B3C4-4930-9274-68A7CD7FE618}" srcOrd="0" destOrd="1" presId="urn:microsoft.com/office/officeart/2005/8/layout/chevron1"/>
    <dgm:cxn modelId="{D33369D4-7E56-42AA-8734-5DEDE119AE86}" srcId="{9EED927F-0247-4744-A70F-4AC060E76A6A}" destId="{928D6949-B5AD-45C7-9923-978D5DA2207D}" srcOrd="0" destOrd="0" parTransId="{25E3EA24-FAEB-4FB0-90AF-640C6C19D9C0}" sibTransId="{A4BE8548-7D8D-4BFD-82D7-7F8F95FD249D}"/>
    <dgm:cxn modelId="{0FD93CDF-29C1-4490-ADDF-8962EE20C186}" type="presOf" srcId="{B45608FA-A4E8-4F0A-8272-696F7D5DC6EF}" destId="{F11D5D9E-F9F5-489C-837D-78CD2D06242F}" srcOrd="0" destOrd="0" presId="urn:microsoft.com/office/officeart/2005/8/layout/chevron1"/>
    <dgm:cxn modelId="{8BEEBAEC-928B-4725-8BAF-6B690B20D7F9}" type="presOf" srcId="{0EADABB2-59E6-4250-BBDE-99830F44E513}" destId="{A9DE86C0-B3C4-4930-9274-68A7CD7FE618}" srcOrd="0" destOrd="2" presId="urn:microsoft.com/office/officeart/2005/8/layout/chevron1"/>
    <dgm:cxn modelId="{7B6F16F4-BFE1-4614-8B38-815953BCCB80}" type="presOf" srcId="{3C5F7E09-3D70-4C79-A4D6-A4C6DE5F7F73}" destId="{E0A620F0-11F0-40DF-8632-EF3B8047FD5F}" srcOrd="0" destOrd="2" presId="urn:microsoft.com/office/officeart/2005/8/layout/chevron1"/>
    <dgm:cxn modelId="{13CE72CF-0B7C-4377-90CC-1DA422BE6131}" type="presParOf" srcId="{65420163-1967-478E-A47B-7F8C5920C519}" destId="{11816475-53E9-4E2D-8145-0358CD953DAA}" srcOrd="0" destOrd="0" presId="urn:microsoft.com/office/officeart/2005/8/layout/chevron1"/>
    <dgm:cxn modelId="{7AF05178-C1C2-431A-9AAD-5EB77148A6D6}" type="presParOf" srcId="{11816475-53E9-4E2D-8145-0358CD953DAA}" destId="{F8576EE0-D839-4F6E-9DD9-27F7A3F77EBA}" srcOrd="0" destOrd="0" presId="urn:microsoft.com/office/officeart/2005/8/layout/chevron1"/>
    <dgm:cxn modelId="{2059FF08-1CBA-462D-92E9-02D8C2023160}" type="presParOf" srcId="{11816475-53E9-4E2D-8145-0358CD953DAA}" destId="{5DA8DDD4-2BBB-431A-B5E3-3D5A338D858B}" srcOrd="1" destOrd="0" presId="urn:microsoft.com/office/officeart/2005/8/layout/chevron1"/>
    <dgm:cxn modelId="{548B0951-390E-4C10-A282-9CCF5C8CEA75}" type="presParOf" srcId="{65420163-1967-478E-A47B-7F8C5920C519}" destId="{7FECAA47-AB2F-4DBB-A463-D80007E177DA}" srcOrd="1" destOrd="0" presId="urn:microsoft.com/office/officeart/2005/8/layout/chevron1"/>
    <dgm:cxn modelId="{F577AEA0-93CF-4A22-A721-F6669618FF78}" type="presParOf" srcId="{65420163-1967-478E-A47B-7F8C5920C519}" destId="{1DBBA349-857D-4D91-A60A-8466C10A4E19}" srcOrd="2" destOrd="0" presId="urn:microsoft.com/office/officeart/2005/8/layout/chevron1"/>
    <dgm:cxn modelId="{5F1E01AD-BA18-4883-933B-23CF36505A87}" type="presParOf" srcId="{1DBBA349-857D-4D91-A60A-8466C10A4E19}" destId="{F7379D2A-DBC4-4FB6-B3E2-9AB3378D4495}" srcOrd="0" destOrd="0" presId="urn:microsoft.com/office/officeart/2005/8/layout/chevron1"/>
    <dgm:cxn modelId="{AD44771C-7A1B-4957-A0C1-20F2A00B523D}" type="presParOf" srcId="{1DBBA349-857D-4D91-A60A-8466C10A4E19}" destId="{A9DE86C0-B3C4-4930-9274-68A7CD7FE618}" srcOrd="1" destOrd="0" presId="urn:microsoft.com/office/officeart/2005/8/layout/chevron1"/>
    <dgm:cxn modelId="{1F9CC404-FEA9-40AB-9446-F1EBD4B156AD}" type="presParOf" srcId="{65420163-1967-478E-A47B-7F8C5920C519}" destId="{20D16E06-F418-47DD-9C51-E47747E64237}" srcOrd="3" destOrd="0" presId="urn:microsoft.com/office/officeart/2005/8/layout/chevron1"/>
    <dgm:cxn modelId="{ABB21DEF-A515-40A3-B41D-C4DD3456DCF1}" type="presParOf" srcId="{65420163-1967-478E-A47B-7F8C5920C519}" destId="{91B9F076-3528-43B0-8D27-91C270158216}" srcOrd="4" destOrd="0" presId="urn:microsoft.com/office/officeart/2005/8/layout/chevron1"/>
    <dgm:cxn modelId="{C628B9DD-EFD4-453F-9459-BFBEA84366CB}" type="presParOf" srcId="{91B9F076-3528-43B0-8D27-91C270158216}" destId="{F11D5D9E-F9F5-489C-837D-78CD2D06242F}" srcOrd="0" destOrd="0" presId="urn:microsoft.com/office/officeart/2005/8/layout/chevron1"/>
    <dgm:cxn modelId="{7C641C13-EECC-42F7-9D5F-85A1A58B0D5D}" type="presParOf" srcId="{91B9F076-3528-43B0-8D27-91C270158216}" destId="{2B059120-2F36-4B3F-9E5C-B9DD10094315}" srcOrd="1" destOrd="0" presId="urn:microsoft.com/office/officeart/2005/8/layout/chevron1"/>
    <dgm:cxn modelId="{1421896C-A9C6-4C31-B206-0D21F89526C2}" type="presParOf" srcId="{65420163-1967-478E-A47B-7F8C5920C519}" destId="{E04AA089-B363-4C2A-AEEA-CCE6D6A3CCF4}" srcOrd="5" destOrd="0" presId="urn:microsoft.com/office/officeart/2005/8/layout/chevron1"/>
    <dgm:cxn modelId="{919FF70F-7801-492F-B25E-654B165653C0}" type="presParOf" srcId="{65420163-1967-478E-A47B-7F8C5920C519}" destId="{10371EBF-90C3-4618-A2AF-987027C70045}" srcOrd="6" destOrd="0" presId="urn:microsoft.com/office/officeart/2005/8/layout/chevron1"/>
    <dgm:cxn modelId="{56F97CA2-8050-420B-94B9-6832267D1F61}" type="presParOf" srcId="{10371EBF-90C3-4618-A2AF-987027C70045}" destId="{26146F7C-1FB6-4EB4-BE02-3FB93F730479}" srcOrd="0" destOrd="0" presId="urn:microsoft.com/office/officeart/2005/8/layout/chevron1"/>
    <dgm:cxn modelId="{9FF414DE-2FFF-499B-9FD1-AF6D914AB06C}" type="presParOf" srcId="{10371EBF-90C3-4618-A2AF-987027C70045}" destId="{E0A620F0-11F0-40DF-8632-EF3B8047FD5F}"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2E15FA-D8BA-4F36-94DA-55317E9A847D}" type="doc">
      <dgm:prSet loTypeId="urn:microsoft.com/office/officeart/2016/7/layout/LinearBlockProcessNumbered" loCatId="process" qsTypeId="urn:microsoft.com/office/officeart/2005/8/quickstyle/simple2" qsCatId="simple" csTypeId="urn:microsoft.com/office/officeart/2005/8/colors/accent2_2" csCatId="accent2" phldr="1"/>
      <dgm:spPr/>
      <dgm:t>
        <a:bodyPr/>
        <a:lstStyle/>
        <a:p>
          <a:endParaRPr lang="en-US"/>
        </a:p>
      </dgm:t>
    </dgm:pt>
    <dgm:pt modelId="{9141EF31-A48C-4953-A0CF-A3C41FF0FAEF}">
      <dgm:prSet custT="1"/>
      <dgm:spPr/>
      <dgm:t>
        <a:bodyPr/>
        <a:lstStyle/>
        <a:p>
          <a:r>
            <a:rPr lang="en-US" sz="2800" dirty="0"/>
            <a:t>Rank Risks (e.g., DREAD, EPSS)</a:t>
          </a:r>
          <a:r>
            <a:rPr lang="en-US" sz="1100" dirty="0"/>
            <a:t> </a:t>
          </a:r>
          <a:r>
            <a:rPr lang="en-US" sz="1100" dirty="0">
              <a:hlinkClick xmlns:r="http://schemas.openxmlformats.org/officeDocument/2006/relationships" r:id="rId1"/>
            </a:rPr>
            <a:t>https://www.first.org/epss/model</a:t>
          </a:r>
          <a:r>
            <a:rPr lang="en-US" sz="1100" dirty="0"/>
            <a:t>)</a:t>
          </a:r>
        </a:p>
      </dgm:t>
    </dgm:pt>
    <dgm:pt modelId="{70CD3350-3260-4A4E-AFA7-7C919B1695EF}" type="parTrans" cxnId="{4DEBA053-1E3C-4949-A2E9-01F7BD66CC20}">
      <dgm:prSet/>
      <dgm:spPr/>
      <dgm:t>
        <a:bodyPr/>
        <a:lstStyle/>
        <a:p>
          <a:endParaRPr lang="en-US"/>
        </a:p>
      </dgm:t>
    </dgm:pt>
    <dgm:pt modelId="{AC505729-87F0-43AC-9DAC-8009506E42AD}" type="sibTrans" cxnId="{4DEBA053-1E3C-4949-A2E9-01F7BD66CC20}">
      <dgm:prSet phldrT="01" phldr="0"/>
      <dgm:spPr/>
      <dgm:t>
        <a:bodyPr/>
        <a:lstStyle/>
        <a:p>
          <a:r>
            <a:rPr lang="en-US"/>
            <a:t>01</a:t>
          </a:r>
        </a:p>
      </dgm:t>
    </dgm:pt>
    <dgm:pt modelId="{313F7EC5-59D2-4C79-AFC3-4C677FDB5C08}">
      <dgm:prSet custT="1"/>
      <dgm:spPr/>
      <dgm:t>
        <a:bodyPr/>
        <a:lstStyle/>
        <a:p>
          <a:r>
            <a:rPr lang="en-US" sz="2800" dirty="0"/>
            <a:t>Quantify Risks (e.g., FAIR)</a:t>
          </a:r>
        </a:p>
      </dgm:t>
    </dgm:pt>
    <dgm:pt modelId="{6CDE462F-1497-4E69-9A7B-38EEF22F365F}" type="parTrans" cxnId="{AC95E1C9-5513-40DF-82D9-C4243422D0B6}">
      <dgm:prSet/>
      <dgm:spPr/>
      <dgm:t>
        <a:bodyPr/>
        <a:lstStyle/>
        <a:p>
          <a:endParaRPr lang="en-US"/>
        </a:p>
      </dgm:t>
    </dgm:pt>
    <dgm:pt modelId="{DE32E948-3CD3-4BA9-A033-FA702CB7293B}" type="sibTrans" cxnId="{AC95E1C9-5513-40DF-82D9-C4243422D0B6}">
      <dgm:prSet phldrT="02" phldr="0"/>
      <dgm:spPr/>
      <dgm:t>
        <a:bodyPr/>
        <a:lstStyle/>
        <a:p>
          <a:r>
            <a:rPr lang="en-US"/>
            <a:t>02</a:t>
          </a:r>
        </a:p>
      </dgm:t>
    </dgm:pt>
    <dgm:pt modelId="{CB6A9EA6-E1F3-4D21-BF18-69345A1C1A25}">
      <dgm:prSet custT="1"/>
      <dgm:spPr/>
      <dgm:t>
        <a:bodyPr/>
        <a:lstStyle/>
        <a:p>
          <a:r>
            <a:rPr lang="en-US" sz="2800" dirty="0"/>
            <a:t>Threat Modeling</a:t>
          </a:r>
        </a:p>
      </dgm:t>
    </dgm:pt>
    <dgm:pt modelId="{E9A060DF-F039-4965-8D3F-4A22FA6EFD1C}" type="parTrans" cxnId="{199A1DF1-C6C0-4DC7-860E-96D475CCA5A2}">
      <dgm:prSet/>
      <dgm:spPr/>
      <dgm:t>
        <a:bodyPr/>
        <a:lstStyle/>
        <a:p>
          <a:endParaRPr lang="en-US"/>
        </a:p>
      </dgm:t>
    </dgm:pt>
    <dgm:pt modelId="{76241833-89D7-46DC-A612-008A131B97EC}" type="sibTrans" cxnId="{199A1DF1-C6C0-4DC7-860E-96D475CCA5A2}">
      <dgm:prSet phldrT="03" phldr="0"/>
      <dgm:spPr/>
      <dgm:t>
        <a:bodyPr/>
        <a:lstStyle/>
        <a:p>
          <a:r>
            <a:rPr lang="en-US"/>
            <a:t>03</a:t>
          </a:r>
        </a:p>
      </dgm:t>
    </dgm:pt>
    <dgm:pt modelId="{6979FB5F-4E42-4F3B-A3EE-C28138B86D6A}" type="pres">
      <dgm:prSet presAssocID="{3E2E15FA-D8BA-4F36-94DA-55317E9A847D}" presName="Name0" presStyleCnt="0">
        <dgm:presLayoutVars>
          <dgm:animLvl val="lvl"/>
          <dgm:resizeHandles val="exact"/>
        </dgm:presLayoutVars>
      </dgm:prSet>
      <dgm:spPr/>
    </dgm:pt>
    <dgm:pt modelId="{0A5C88B0-0154-4949-A3DF-E41ABFB8ACAD}" type="pres">
      <dgm:prSet presAssocID="{9141EF31-A48C-4953-A0CF-A3C41FF0FAEF}" presName="compositeNode" presStyleCnt="0">
        <dgm:presLayoutVars>
          <dgm:bulletEnabled val="1"/>
        </dgm:presLayoutVars>
      </dgm:prSet>
      <dgm:spPr/>
    </dgm:pt>
    <dgm:pt modelId="{456013ED-48EB-4651-B62A-02E2BE2250C2}" type="pres">
      <dgm:prSet presAssocID="{9141EF31-A48C-4953-A0CF-A3C41FF0FAEF}" presName="bgRect" presStyleLbl="alignNode1" presStyleIdx="0" presStyleCnt="3"/>
      <dgm:spPr/>
    </dgm:pt>
    <dgm:pt modelId="{1157690A-7A71-4B26-A1E3-217B68FD6505}" type="pres">
      <dgm:prSet presAssocID="{AC505729-87F0-43AC-9DAC-8009506E42AD}" presName="sibTransNodeRect" presStyleLbl="alignNode1" presStyleIdx="0" presStyleCnt="3">
        <dgm:presLayoutVars>
          <dgm:chMax val="0"/>
          <dgm:bulletEnabled val="1"/>
        </dgm:presLayoutVars>
      </dgm:prSet>
      <dgm:spPr/>
    </dgm:pt>
    <dgm:pt modelId="{BBF3EDD0-9B66-4A17-B3ED-E74C53B764E8}" type="pres">
      <dgm:prSet presAssocID="{9141EF31-A48C-4953-A0CF-A3C41FF0FAEF}" presName="nodeRect" presStyleLbl="alignNode1" presStyleIdx="0" presStyleCnt="3">
        <dgm:presLayoutVars>
          <dgm:bulletEnabled val="1"/>
        </dgm:presLayoutVars>
      </dgm:prSet>
      <dgm:spPr/>
    </dgm:pt>
    <dgm:pt modelId="{2E5A382D-BAB3-45CC-AE18-9A3EA7294FDB}" type="pres">
      <dgm:prSet presAssocID="{AC505729-87F0-43AC-9DAC-8009506E42AD}" presName="sibTrans" presStyleCnt="0"/>
      <dgm:spPr/>
    </dgm:pt>
    <dgm:pt modelId="{027E1D6F-F343-495D-BF28-DA219FFDF9D9}" type="pres">
      <dgm:prSet presAssocID="{313F7EC5-59D2-4C79-AFC3-4C677FDB5C08}" presName="compositeNode" presStyleCnt="0">
        <dgm:presLayoutVars>
          <dgm:bulletEnabled val="1"/>
        </dgm:presLayoutVars>
      </dgm:prSet>
      <dgm:spPr/>
    </dgm:pt>
    <dgm:pt modelId="{887D365D-1C12-481B-9845-ADD4A9A4AD8D}" type="pres">
      <dgm:prSet presAssocID="{313F7EC5-59D2-4C79-AFC3-4C677FDB5C08}" presName="bgRect" presStyleLbl="alignNode1" presStyleIdx="1" presStyleCnt="3"/>
      <dgm:spPr/>
    </dgm:pt>
    <dgm:pt modelId="{144BBB00-E1CA-49D1-8AB0-6FED005470DA}" type="pres">
      <dgm:prSet presAssocID="{DE32E948-3CD3-4BA9-A033-FA702CB7293B}" presName="sibTransNodeRect" presStyleLbl="alignNode1" presStyleIdx="1" presStyleCnt="3">
        <dgm:presLayoutVars>
          <dgm:chMax val="0"/>
          <dgm:bulletEnabled val="1"/>
        </dgm:presLayoutVars>
      </dgm:prSet>
      <dgm:spPr/>
    </dgm:pt>
    <dgm:pt modelId="{BA0D2BF1-569B-4D58-A48B-4321E0AC0D0D}" type="pres">
      <dgm:prSet presAssocID="{313F7EC5-59D2-4C79-AFC3-4C677FDB5C08}" presName="nodeRect" presStyleLbl="alignNode1" presStyleIdx="1" presStyleCnt="3">
        <dgm:presLayoutVars>
          <dgm:bulletEnabled val="1"/>
        </dgm:presLayoutVars>
      </dgm:prSet>
      <dgm:spPr/>
    </dgm:pt>
    <dgm:pt modelId="{E1E310E8-A86D-4C50-BD5E-AE58BE354639}" type="pres">
      <dgm:prSet presAssocID="{DE32E948-3CD3-4BA9-A033-FA702CB7293B}" presName="sibTrans" presStyleCnt="0"/>
      <dgm:spPr/>
    </dgm:pt>
    <dgm:pt modelId="{D81D419D-411C-4DE9-9725-5A55A2C8699B}" type="pres">
      <dgm:prSet presAssocID="{CB6A9EA6-E1F3-4D21-BF18-69345A1C1A25}" presName="compositeNode" presStyleCnt="0">
        <dgm:presLayoutVars>
          <dgm:bulletEnabled val="1"/>
        </dgm:presLayoutVars>
      </dgm:prSet>
      <dgm:spPr/>
    </dgm:pt>
    <dgm:pt modelId="{B53B938D-FC10-48EA-A875-594ECFB6F95A}" type="pres">
      <dgm:prSet presAssocID="{CB6A9EA6-E1F3-4D21-BF18-69345A1C1A25}" presName="bgRect" presStyleLbl="alignNode1" presStyleIdx="2" presStyleCnt="3"/>
      <dgm:spPr/>
    </dgm:pt>
    <dgm:pt modelId="{0BD34EAC-4E7F-4F5C-AA84-2503ACBEFA59}" type="pres">
      <dgm:prSet presAssocID="{76241833-89D7-46DC-A612-008A131B97EC}" presName="sibTransNodeRect" presStyleLbl="alignNode1" presStyleIdx="2" presStyleCnt="3">
        <dgm:presLayoutVars>
          <dgm:chMax val="0"/>
          <dgm:bulletEnabled val="1"/>
        </dgm:presLayoutVars>
      </dgm:prSet>
      <dgm:spPr/>
    </dgm:pt>
    <dgm:pt modelId="{30EA0A1E-D314-4C60-9F0C-1C9E78577C05}" type="pres">
      <dgm:prSet presAssocID="{CB6A9EA6-E1F3-4D21-BF18-69345A1C1A25}" presName="nodeRect" presStyleLbl="alignNode1" presStyleIdx="2" presStyleCnt="3">
        <dgm:presLayoutVars>
          <dgm:bulletEnabled val="1"/>
        </dgm:presLayoutVars>
      </dgm:prSet>
      <dgm:spPr/>
    </dgm:pt>
  </dgm:ptLst>
  <dgm:cxnLst>
    <dgm:cxn modelId="{FA79B803-9B01-4BA3-B71E-6AADA1F2BB72}" type="presOf" srcId="{AC505729-87F0-43AC-9DAC-8009506E42AD}" destId="{1157690A-7A71-4B26-A1E3-217B68FD6505}" srcOrd="0" destOrd="0" presId="urn:microsoft.com/office/officeart/2016/7/layout/LinearBlockProcessNumbered"/>
    <dgm:cxn modelId="{318FA113-32A5-48EF-9021-B55B615267C2}" type="presOf" srcId="{DE32E948-3CD3-4BA9-A033-FA702CB7293B}" destId="{144BBB00-E1CA-49D1-8AB0-6FED005470DA}" srcOrd="0" destOrd="0" presId="urn:microsoft.com/office/officeart/2016/7/layout/LinearBlockProcessNumbered"/>
    <dgm:cxn modelId="{10E0251D-6C8F-4BC7-A6ED-6577AA6FC106}" type="presOf" srcId="{9141EF31-A48C-4953-A0CF-A3C41FF0FAEF}" destId="{BBF3EDD0-9B66-4A17-B3ED-E74C53B764E8}" srcOrd="1" destOrd="0" presId="urn:microsoft.com/office/officeart/2016/7/layout/LinearBlockProcessNumbered"/>
    <dgm:cxn modelId="{5A8B784E-5AE1-4CB2-B4FC-87C039EF1BEB}" type="presOf" srcId="{CB6A9EA6-E1F3-4D21-BF18-69345A1C1A25}" destId="{30EA0A1E-D314-4C60-9F0C-1C9E78577C05}" srcOrd="1" destOrd="0" presId="urn:microsoft.com/office/officeart/2016/7/layout/LinearBlockProcessNumbered"/>
    <dgm:cxn modelId="{CC4C9C52-6DB3-4F0D-98F0-B91F18F3B5BF}" type="presOf" srcId="{313F7EC5-59D2-4C79-AFC3-4C677FDB5C08}" destId="{887D365D-1C12-481B-9845-ADD4A9A4AD8D}" srcOrd="0" destOrd="0" presId="urn:microsoft.com/office/officeart/2016/7/layout/LinearBlockProcessNumbered"/>
    <dgm:cxn modelId="{4DEBA053-1E3C-4949-A2E9-01F7BD66CC20}" srcId="{3E2E15FA-D8BA-4F36-94DA-55317E9A847D}" destId="{9141EF31-A48C-4953-A0CF-A3C41FF0FAEF}" srcOrd="0" destOrd="0" parTransId="{70CD3350-3260-4A4E-AFA7-7C919B1695EF}" sibTransId="{AC505729-87F0-43AC-9DAC-8009506E42AD}"/>
    <dgm:cxn modelId="{3B39987D-C155-4A60-BF93-57139A2A00D5}" type="presOf" srcId="{313F7EC5-59D2-4C79-AFC3-4C677FDB5C08}" destId="{BA0D2BF1-569B-4D58-A48B-4321E0AC0D0D}" srcOrd="1" destOrd="0" presId="urn:microsoft.com/office/officeart/2016/7/layout/LinearBlockProcessNumbered"/>
    <dgm:cxn modelId="{A1125295-F7C5-4649-959F-E04AE2ABAFE2}" type="presOf" srcId="{9141EF31-A48C-4953-A0CF-A3C41FF0FAEF}" destId="{456013ED-48EB-4651-B62A-02E2BE2250C2}" srcOrd="0" destOrd="0" presId="urn:microsoft.com/office/officeart/2016/7/layout/LinearBlockProcessNumbered"/>
    <dgm:cxn modelId="{56A24ABE-A1A0-455A-B9BB-67BBD1D91069}" type="presOf" srcId="{CB6A9EA6-E1F3-4D21-BF18-69345A1C1A25}" destId="{B53B938D-FC10-48EA-A875-594ECFB6F95A}" srcOrd="0" destOrd="0" presId="urn:microsoft.com/office/officeart/2016/7/layout/LinearBlockProcessNumbered"/>
    <dgm:cxn modelId="{8E0390C9-B4CD-48E6-BAAE-880F3D798C77}" type="presOf" srcId="{76241833-89D7-46DC-A612-008A131B97EC}" destId="{0BD34EAC-4E7F-4F5C-AA84-2503ACBEFA59}" srcOrd="0" destOrd="0" presId="urn:microsoft.com/office/officeart/2016/7/layout/LinearBlockProcessNumbered"/>
    <dgm:cxn modelId="{AC95E1C9-5513-40DF-82D9-C4243422D0B6}" srcId="{3E2E15FA-D8BA-4F36-94DA-55317E9A847D}" destId="{313F7EC5-59D2-4C79-AFC3-4C677FDB5C08}" srcOrd="1" destOrd="0" parTransId="{6CDE462F-1497-4E69-9A7B-38EEF22F365F}" sibTransId="{DE32E948-3CD3-4BA9-A033-FA702CB7293B}"/>
    <dgm:cxn modelId="{849D17D6-537A-43FB-BB63-93354FACCE19}" type="presOf" srcId="{3E2E15FA-D8BA-4F36-94DA-55317E9A847D}" destId="{6979FB5F-4E42-4F3B-A3EE-C28138B86D6A}" srcOrd="0" destOrd="0" presId="urn:microsoft.com/office/officeart/2016/7/layout/LinearBlockProcessNumbered"/>
    <dgm:cxn modelId="{199A1DF1-C6C0-4DC7-860E-96D475CCA5A2}" srcId="{3E2E15FA-D8BA-4F36-94DA-55317E9A847D}" destId="{CB6A9EA6-E1F3-4D21-BF18-69345A1C1A25}" srcOrd="2" destOrd="0" parTransId="{E9A060DF-F039-4965-8D3F-4A22FA6EFD1C}" sibTransId="{76241833-89D7-46DC-A612-008A131B97EC}"/>
    <dgm:cxn modelId="{4987DDC1-CCBA-42E0-9867-ED51B6B9C7F9}" type="presParOf" srcId="{6979FB5F-4E42-4F3B-A3EE-C28138B86D6A}" destId="{0A5C88B0-0154-4949-A3DF-E41ABFB8ACAD}" srcOrd="0" destOrd="0" presId="urn:microsoft.com/office/officeart/2016/7/layout/LinearBlockProcessNumbered"/>
    <dgm:cxn modelId="{27BF9EF5-5AC7-4C57-9F0A-7FFE0433E1F8}" type="presParOf" srcId="{0A5C88B0-0154-4949-A3DF-E41ABFB8ACAD}" destId="{456013ED-48EB-4651-B62A-02E2BE2250C2}" srcOrd="0" destOrd="0" presId="urn:microsoft.com/office/officeart/2016/7/layout/LinearBlockProcessNumbered"/>
    <dgm:cxn modelId="{968839CF-A96B-4326-84CD-A25281A1C158}" type="presParOf" srcId="{0A5C88B0-0154-4949-A3DF-E41ABFB8ACAD}" destId="{1157690A-7A71-4B26-A1E3-217B68FD6505}" srcOrd="1" destOrd="0" presId="urn:microsoft.com/office/officeart/2016/7/layout/LinearBlockProcessNumbered"/>
    <dgm:cxn modelId="{4E405F3A-23E7-4E51-9A14-3DE4B071E6F0}" type="presParOf" srcId="{0A5C88B0-0154-4949-A3DF-E41ABFB8ACAD}" destId="{BBF3EDD0-9B66-4A17-B3ED-E74C53B764E8}" srcOrd="2" destOrd="0" presId="urn:microsoft.com/office/officeart/2016/7/layout/LinearBlockProcessNumbered"/>
    <dgm:cxn modelId="{E14B2A65-8350-44BA-8423-210D7E8DEB87}" type="presParOf" srcId="{6979FB5F-4E42-4F3B-A3EE-C28138B86D6A}" destId="{2E5A382D-BAB3-45CC-AE18-9A3EA7294FDB}" srcOrd="1" destOrd="0" presId="urn:microsoft.com/office/officeart/2016/7/layout/LinearBlockProcessNumbered"/>
    <dgm:cxn modelId="{562363BC-34EA-4580-BA97-FC5A41E510F2}" type="presParOf" srcId="{6979FB5F-4E42-4F3B-A3EE-C28138B86D6A}" destId="{027E1D6F-F343-495D-BF28-DA219FFDF9D9}" srcOrd="2" destOrd="0" presId="urn:microsoft.com/office/officeart/2016/7/layout/LinearBlockProcessNumbered"/>
    <dgm:cxn modelId="{4CC88895-28C0-40BB-85D3-47E88EC9932C}" type="presParOf" srcId="{027E1D6F-F343-495D-BF28-DA219FFDF9D9}" destId="{887D365D-1C12-481B-9845-ADD4A9A4AD8D}" srcOrd="0" destOrd="0" presId="urn:microsoft.com/office/officeart/2016/7/layout/LinearBlockProcessNumbered"/>
    <dgm:cxn modelId="{55C476A2-8565-448A-B57D-383F6F3F7FF5}" type="presParOf" srcId="{027E1D6F-F343-495D-BF28-DA219FFDF9D9}" destId="{144BBB00-E1CA-49D1-8AB0-6FED005470DA}" srcOrd="1" destOrd="0" presId="urn:microsoft.com/office/officeart/2016/7/layout/LinearBlockProcessNumbered"/>
    <dgm:cxn modelId="{9D3AEEF5-4571-419C-BE4E-C9E3612E2D3E}" type="presParOf" srcId="{027E1D6F-F343-495D-BF28-DA219FFDF9D9}" destId="{BA0D2BF1-569B-4D58-A48B-4321E0AC0D0D}" srcOrd="2" destOrd="0" presId="urn:microsoft.com/office/officeart/2016/7/layout/LinearBlockProcessNumbered"/>
    <dgm:cxn modelId="{2A7CBA4F-94E0-462F-9FFB-92F9CAF4C15A}" type="presParOf" srcId="{6979FB5F-4E42-4F3B-A3EE-C28138B86D6A}" destId="{E1E310E8-A86D-4C50-BD5E-AE58BE354639}" srcOrd="3" destOrd="0" presId="urn:microsoft.com/office/officeart/2016/7/layout/LinearBlockProcessNumbered"/>
    <dgm:cxn modelId="{24A591A4-A183-49D9-8FEF-DA3082E0B2A0}" type="presParOf" srcId="{6979FB5F-4E42-4F3B-A3EE-C28138B86D6A}" destId="{D81D419D-411C-4DE9-9725-5A55A2C8699B}" srcOrd="4" destOrd="0" presId="urn:microsoft.com/office/officeart/2016/7/layout/LinearBlockProcessNumbered"/>
    <dgm:cxn modelId="{AD773C97-6A55-4FA7-A72C-CB51B0DE17A1}" type="presParOf" srcId="{D81D419D-411C-4DE9-9725-5A55A2C8699B}" destId="{B53B938D-FC10-48EA-A875-594ECFB6F95A}" srcOrd="0" destOrd="0" presId="urn:microsoft.com/office/officeart/2016/7/layout/LinearBlockProcessNumbered"/>
    <dgm:cxn modelId="{5919C12B-8208-4D15-8B5E-A1FD8A2CA62A}" type="presParOf" srcId="{D81D419D-411C-4DE9-9725-5A55A2C8699B}" destId="{0BD34EAC-4E7F-4F5C-AA84-2503ACBEFA59}" srcOrd="1" destOrd="0" presId="urn:microsoft.com/office/officeart/2016/7/layout/LinearBlockProcessNumbered"/>
    <dgm:cxn modelId="{E27B3BD4-E7E2-4468-9D5F-77A4C06C1FDC}" type="presParOf" srcId="{D81D419D-411C-4DE9-9725-5A55A2C8699B}" destId="{30EA0A1E-D314-4C60-9F0C-1C9E78577C05}"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A7DBE7-E3B7-4A6A-A9B5-28D2ABE1CEDE}" type="doc">
      <dgm:prSet loTypeId="urn:microsoft.com/office/officeart/2016/7/layout/LinearBlockProcessNumbered" loCatId="process" qsTypeId="urn:microsoft.com/office/officeart/2005/8/quickstyle/simple2" qsCatId="simple" csTypeId="urn:microsoft.com/office/officeart/2005/8/colors/accent2_2" csCatId="accent2" phldr="1"/>
      <dgm:spPr/>
      <dgm:t>
        <a:bodyPr/>
        <a:lstStyle/>
        <a:p>
          <a:endParaRPr lang="en-US"/>
        </a:p>
      </dgm:t>
    </dgm:pt>
    <dgm:pt modelId="{CDE9AFEB-4B02-45E6-8534-4973ED55ACA3}">
      <dgm:prSet/>
      <dgm:spPr/>
      <dgm:t>
        <a:bodyPr/>
        <a:lstStyle/>
        <a:p>
          <a:r>
            <a:rPr lang="en-US" baseline="0"/>
            <a:t>Select a relevant framework and align</a:t>
          </a:r>
          <a:endParaRPr lang="en-US"/>
        </a:p>
      </dgm:t>
    </dgm:pt>
    <dgm:pt modelId="{315A3662-E7EC-4288-967F-EC4BC51D4A12}" type="parTrans" cxnId="{39C4F449-D1CA-42FB-A371-6157165DA643}">
      <dgm:prSet/>
      <dgm:spPr/>
      <dgm:t>
        <a:bodyPr/>
        <a:lstStyle/>
        <a:p>
          <a:endParaRPr lang="en-US"/>
        </a:p>
      </dgm:t>
    </dgm:pt>
    <dgm:pt modelId="{7F79A76C-F5A6-4BE7-A791-548864B0FA4D}" type="sibTrans" cxnId="{39C4F449-D1CA-42FB-A371-6157165DA643}">
      <dgm:prSet phldrT="01" phldr="0"/>
      <dgm:spPr/>
      <dgm:t>
        <a:bodyPr/>
        <a:lstStyle/>
        <a:p>
          <a:r>
            <a:rPr lang="en-US"/>
            <a:t>01</a:t>
          </a:r>
        </a:p>
      </dgm:t>
    </dgm:pt>
    <dgm:pt modelId="{1B4A388E-F3A7-48E9-9764-42861E18FDAB}">
      <dgm:prSet/>
      <dgm:spPr/>
      <dgm:t>
        <a:bodyPr/>
        <a:lstStyle/>
        <a:p>
          <a:r>
            <a:rPr lang="en-US" baseline="0"/>
            <a:t>Conduct a Gap Analysis</a:t>
          </a:r>
          <a:endParaRPr lang="en-US"/>
        </a:p>
      </dgm:t>
    </dgm:pt>
    <dgm:pt modelId="{53FAED2D-A14B-45DF-851D-7DF95AEF6D98}" type="parTrans" cxnId="{98BE310E-6BF2-4244-8723-061CF5F3A188}">
      <dgm:prSet/>
      <dgm:spPr/>
      <dgm:t>
        <a:bodyPr/>
        <a:lstStyle/>
        <a:p>
          <a:endParaRPr lang="en-US"/>
        </a:p>
      </dgm:t>
    </dgm:pt>
    <dgm:pt modelId="{0D26B1F7-1DA2-4107-B556-DCC7E6FCC056}" type="sibTrans" cxnId="{98BE310E-6BF2-4244-8723-061CF5F3A188}">
      <dgm:prSet phldrT="02" phldr="0"/>
      <dgm:spPr/>
      <dgm:t>
        <a:bodyPr/>
        <a:lstStyle/>
        <a:p>
          <a:r>
            <a:rPr lang="en-US"/>
            <a:t>02</a:t>
          </a:r>
        </a:p>
      </dgm:t>
    </dgm:pt>
    <dgm:pt modelId="{5F6BC2CD-AEAF-4B86-B0D9-9EBFC585B252}">
      <dgm:prSet/>
      <dgm:spPr/>
      <dgm:t>
        <a:bodyPr/>
        <a:lstStyle/>
        <a:p>
          <a:r>
            <a:rPr lang="en-US" baseline="0" dirty="0"/>
            <a:t>Discover Issues</a:t>
          </a:r>
        </a:p>
        <a:p>
          <a:r>
            <a:rPr lang="en-US" dirty="0">
              <a:hlinkClick xmlns:r="http://schemas.openxmlformats.org/officeDocument/2006/relationships" r:id="rId1"/>
            </a:rPr>
            <a:t>https://github.com/vz-risk/VCDB/issues</a:t>
          </a:r>
          <a:endParaRPr lang="en-US" dirty="0"/>
        </a:p>
      </dgm:t>
    </dgm:pt>
    <dgm:pt modelId="{7E42CD01-1647-4BF5-BED4-BB313B69F27F}" type="parTrans" cxnId="{E232A856-AD54-49FE-A1D4-0A24E310F081}">
      <dgm:prSet/>
      <dgm:spPr/>
      <dgm:t>
        <a:bodyPr/>
        <a:lstStyle/>
        <a:p>
          <a:endParaRPr lang="en-US"/>
        </a:p>
      </dgm:t>
    </dgm:pt>
    <dgm:pt modelId="{B7E5E737-0122-498F-9633-6ECE29E49653}" type="sibTrans" cxnId="{E232A856-AD54-49FE-A1D4-0A24E310F081}">
      <dgm:prSet phldrT="03" phldr="0"/>
      <dgm:spPr/>
      <dgm:t>
        <a:bodyPr/>
        <a:lstStyle/>
        <a:p>
          <a:r>
            <a:rPr lang="en-US"/>
            <a:t>03</a:t>
          </a:r>
        </a:p>
      </dgm:t>
    </dgm:pt>
    <dgm:pt modelId="{D8D32FB4-FFA4-4268-9D98-D50AB2534ED8}">
      <dgm:prSet/>
      <dgm:spPr/>
      <dgm:t>
        <a:bodyPr/>
        <a:lstStyle/>
        <a:p>
          <a:r>
            <a:rPr lang="en-US" baseline="0" dirty="0"/>
            <a:t>Test &amp; Validate Assumptions; Rank Risk</a:t>
          </a:r>
        </a:p>
        <a:p>
          <a:r>
            <a:rPr lang="en-US" dirty="0"/>
            <a:t>(e.g., FAIR, DREAD, EPSS) </a:t>
          </a:r>
        </a:p>
      </dgm:t>
    </dgm:pt>
    <dgm:pt modelId="{1A8817C6-AF9D-4CBE-8FE8-F3262B571F4E}" type="parTrans" cxnId="{F376B404-81F3-45D0-9B5D-027A56F8F929}">
      <dgm:prSet/>
      <dgm:spPr/>
      <dgm:t>
        <a:bodyPr/>
        <a:lstStyle/>
        <a:p>
          <a:endParaRPr lang="en-US"/>
        </a:p>
      </dgm:t>
    </dgm:pt>
    <dgm:pt modelId="{5856C5FB-F72D-436C-9CA8-ABB120E98D2A}" type="sibTrans" cxnId="{F376B404-81F3-45D0-9B5D-027A56F8F929}">
      <dgm:prSet phldrT="04" phldr="0"/>
      <dgm:spPr/>
      <dgm:t>
        <a:bodyPr/>
        <a:lstStyle/>
        <a:p>
          <a:r>
            <a:rPr lang="en-US"/>
            <a:t>04</a:t>
          </a:r>
        </a:p>
      </dgm:t>
    </dgm:pt>
    <dgm:pt modelId="{802445B9-E266-47F2-B3C8-6C1F9AE791CC}">
      <dgm:prSet/>
      <dgm:spPr/>
      <dgm:t>
        <a:bodyPr/>
        <a:lstStyle/>
        <a:p>
          <a:r>
            <a:rPr lang="en-US" baseline="0"/>
            <a:t>Wash, Rinse, Repeat</a:t>
          </a:r>
          <a:endParaRPr lang="en-US"/>
        </a:p>
      </dgm:t>
    </dgm:pt>
    <dgm:pt modelId="{7F67146C-BA0E-4DE2-A0BD-4CE0B777ADCA}" type="parTrans" cxnId="{4583EF5C-157F-43F1-A3FC-6069BECA846E}">
      <dgm:prSet/>
      <dgm:spPr/>
      <dgm:t>
        <a:bodyPr/>
        <a:lstStyle/>
        <a:p>
          <a:endParaRPr lang="en-US"/>
        </a:p>
      </dgm:t>
    </dgm:pt>
    <dgm:pt modelId="{CF5D1159-2676-4ACD-ADAB-EDD36FA6DD74}" type="sibTrans" cxnId="{4583EF5C-157F-43F1-A3FC-6069BECA846E}">
      <dgm:prSet phldrT="05" phldr="0"/>
      <dgm:spPr/>
      <dgm:t>
        <a:bodyPr/>
        <a:lstStyle/>
        <a:p>
          <a:r>
            <a:rPr lang="en-US"/>
            <a:t>05</a:t>
          </a:r>
        </a:p>
      </dgm:t>
    </dgm:pt>
    <dgm:pt modelId="{FBAA4BC1-D96C-4E99-B3D3-6EA43DCC13B5}" type="pres">
      <dgm:prSet presAssocID="{00A7DBE7-E3B7-4A6A-A9B5-28D2ABE1CEDE}" presName="Name0" presStyleCnt="0">
        <dgm:presLayoutVars>
          <dgm:animLvl val="lvl"/>
          <dgm:resizeHandles val="exact"/>
        </dgm:presLayoutVars>
      </dgm:prSet>
      <dgm:spPr/>
    </dgm:pt>
    <dgm:pt modelId="{6FA0EC3F-6F9D-4FB5-8F78-63CC9F6FA38D}" type="pres">
      <dgm:prSet presAssocID="{CDE9AFEB-4B02-45E6-8534-4973ED55ACA3}" presName="compositeNode" presStyleCnt="0">
        <dgm:presLayoutVars>
          <dgm:bulletEnabled val="1"/>
        </dgm:presLayoutVars>
      </dgm:prSet>
      <dgm:spPr/>
    </dgm:pt>
    <dgm:pt modelId="{48283A48-C1D9-4CE6-BA8E-2387235B4131}" type="pres">
      <dgm:prSet presAssocID="{CDE9AFEB-4B02-45E6-8534-4973ED55ACA3}" presName="bgRect" presStyleLbl="alignNode1" presStyleIdx="0" presStyleCnt="5"/>
      <dgm:spPr/>
    </dgm:pt>
    <dgm:pt modelId="{E64D810D-FC08-43F3-8C22-5C774D97DA18}" type="pres">
      <dgm:prSet presAssocID="{7F79A76C-F5A6-4BE7-A791-548864B0FA4D}" presName="sibTransNodeRect" presStyleLbl="alignNode1" presStyleIdx="0" presStyleCnt="5">
        <dgm:presLayoutVars>
          <dgm:chMax val="0"/>
          <dgm:bulletEnabled val="1"/>
        </dgm:presLayoutVars>
      </dgm:prSet>
      <dgm:spPr/>
    </dgm:pt>
    <dgm:pt modelId="{F1AE0A9F-C86C-49E2-AAE7-7772C89038D1}" type="pres">
      <dgm:prSet presAssocID="{CDE9AFEB-4B02-45E6-8534-4973ED55ACA3}" presName="nodeRect" presStyleLbl="alignNode1" presStyleIdx="0" presStyleCnt="5">
        <dgm:presLayoutVars>
          <dgm:bulletEnabled val="1"/>
        </dgm:presLayoutVars>
      </dgm:prSet>
      <dgm:spPr/>
    </dgm:pt>
    <dgm:pt modelId="{445AB4F3-AFB4-44EB-BE79-FFD7A09CAC68}" type="pres">
      <dgm:prSet presAssocID="{7F79A76C-F5A6-4BE7-A791-548864B0FA4D}" presName="sibTrans" presStyleCnt="0"/>
      <dgm:spPr/>
    </dgm:pt>
    <dgm:pt modelId="{C5B0F03A-F65C-4D16-9321-AB77A82C61F2}" type="pres">
      <dgm:prSet presAssocID="{1B4A388E-F3A7-48E9-9764-42861E18FDAB}" presName="compositeNode" presStyleCnt="0">
        <dgm:presLayoutVars>
          <dgm:bulletEnabled val="1"/>
        </dgm:presLayoutVars>
      </dgm:prSet>
      <dgm:spPr/>
    </dgm:pt>
    <dgm:pt modelId="{5570D91C-82E7-4A62-899B-B02F4B67293C}" type="pres">
      <dgm:prSet presAssocID="{1B4A388E-F3A7-48E9-9764-42861E18FDAB}" presName="bgRect" presStyleLbl="alignNode1" presStyleIdx="1" presStyleCnt="5"/>
      <dgm:spPr/>
    </dgm:pt>
    <dgm:pt modelId="{D43C6CD0-164D-4055-A193-7EB830D7E802}" type="pres">
      <dgm:prSet presAssocID="{0D26B1F7-1DA2-4107-B556-DCC7E6FCC056}" presName="sibTransNodeRect" presStyleLbl="alignNode1" presStyleIdx="1" presStyleCnt="5">
        <dgm:presLayoutVars>
          <dgm:chMax val="0"/>
          <dgm:bulletEnabled val="1"/>
        </dgm:presLayoutVars>
      </dgm:prSet>
      <dgm:spPr/>
    </dgm:pt>
    <dgm:pt modelId="{A7E9BEA3-C212-4B15-B7C0-AC0B4511F227}" type="pres">
      <dgm:prSet presAssocID="{1B4A388E-F3A7-48E9-9764-42861E18FDAB}" presName="nodeRect" presStyleLbl="alignNode1" presStyleIdx="1" presStyleCnt="5">
        <dgm:presLayoutVars>
          <dgm:bulletEnabled val="1"/>
        </dgm:presLayoutVars>
      </dgm:prSet>
      <dgm:spPr/>
    </dgm:pt>
    <dgm:pt modelId="{96858555-40A1-4C25-A4D5-A3246282CD80}" type="pres">
      <dgm:prSet presAssocID="{0D26B1F7-1DA2-4107-B556-DCC7E6FCC056}" presName="sibTrans" presStyleCnt="0"/>
      <dgm:spPr/>
    </dgm:pt>
    <dgm:pt modelId="{4F3604F3-AD8B-4A9D-AF58-2364C96DD92D}" type="pres">
      <dgm:prSet presAssocID="{5F6BC2CD-AEAF-4B86-B0D9-9EBFC585B252}" presName="compositeNode" presStyleCnt="0">
        <dgm:presLayoutVars>
          <dgm:bulletEnabled val="1"/>
        </dgm:presLayoutVars>
      </dgm:prSet>
      <dgm:spPr/>
    </dgm:pt>
    <dgm:pt modelId="{6B50ADCA-895A-41D4-9C60-3A460B490CC2}" type="pres">
      <dgm:prSet presAssocID="{5F6BC2CD-AEAF-4B86-B0D9-9EBFC585B252}" presName="bgRect" presStyleLbl="alignNode1" presStyleIdx="2" presStyleCnt="5" custLinFactNeighborX="0"/>
      <dgm:spPr/>
    </dgm:pt>
    <dgm:pt modelId="{15BDE26E-0FB7-4262-8BEC-54F862BE7107}" type="pres">
      <dgm:prSet presAssocID="{B7E5E737-0122-498F-9633-6ECE29E49653}" presName="sibTransNodeRect" presStyleLbl="alignNode1" presStyleIdx="2" presStyleCnt="5">
        <dgm:presLayoutVars>
          <dgm:chMax val="0"/>
          <dgm:bulletEnabled val="1"/>
        </dgm:presLayoutVars>
      </dgm:prSet>
      <dgm:spPr/>
    </dgm:pt>
    <dgm:pt modelId="{2808BFB9-09F6-4214-A659-EFFE1F6930B4}" type="pres">
      <dgm:prSet presAssocID="{5F6BC2CD-AEAF-4B86-B0D9-9EBFC585B252}" presName="nodeRect" presStyleLbl="alignNode1" presStyleIdx="2" presStyleCnt="5">
        <dgm:presLayoutVars>
          <dgm:bulletEnabled val="1"/>
        </dgm:presLayoutVars>
      </dgm:prSet>
      <dgm:spPr/>
    </dgm:pt>
    <dgm:pt modelId="{A0E4DB91-8CA9-4ACA-AF17-2F2C3C9BBB9F}" type="pres">
      <dgm:prSet presAssocID="{B7E5E737-0122-498F-9633-6ECE29E49653}" presName="sibTrans" presStyleCnt="0"/>
      <dgm:spPr/>
    </dgm:pt>
    <dgm:pt modelId="{2A921A60-7239-4BA5-B2F7-2413F8FD137D}" type="pres">
      <dgm:prSet presAssocID="{D8D32FB4-FFA4-4268-9D98-D50AB2534ED8}" presName="compositeNode" presStyleCnt="0">
        <dgm:presLayoutVars>
          <dgm:bulletEnabled val="1"/>
        </dgm:presLayoutVars>
      </dgm:prSet>
      <dgm:spPr/>
    </dgm:pt>
    <dgm:pt modelId="{417E093D-F29A-4529-A415-712443BF8C51}" type="pres">
      <dgm:prSet presAssocID="{D8D32FB4-FFA4-4268-9D98-D50AB2534ED8}" presName="bgRect" presStyleLbl="alignNode1" presStyleIdx="3" presStyleCnt="5"/>
      <dgm:spPr/>
    </dgm:pt>
    <dgm:pt modelId="{D1B5DCCA-4CFC-4C4B-8795-3FC109C8284D}" type="pres">
      <dgm:prSet presAssocID="{5856C5FB-F72D-436C-9CA8-ABB120E98D2A}" presName="sibTransNodeRect" presStyleLbl="alignNode1" presStyleIdx="3" presStyleCnt="5">
        <dgm:presLayoutVars>
          <dgm:chMax val="0"/>
          <dgm:bulletEnabled val="1"/>
        </dgm:presLayoutVars>
      </dgm:prSet>
      <dgm:spPr/>
    </dgm:pt>
    <dgm:pt modelId="{87224B1F-7779-4FA8-82F1-0909820F8814}" type="pres">
      <dgm:prSet presAssocID="{D8D32FB4-FFA4-4268-9D98-D50AB2534ED8}" presName="nodeRect" presStyleLbl="alignNode1" presStyleIdx="3" presStyleCnt="5">
        <dgm:presLayoutVars>
          <dgm:bulletEnabled val="1"/>
        </dgm:presLayoutVars>
      </dgm:prSet>
      <dgm:spPr/>
    </dgm:pt>
    <dgm:pt modelId="{186322E5-2437-4E23-9EAF-55180D18DEAF}" type="pres">
      <dgm:prSet presAssocID="{5856C5FB-F72D-436C-9CA8-ABB120E98D2A}" presName="sibTrans" presStyleCnt="0"/>
      <dgm:spPr/>
    </dgm:pt>
    <dgm:pt modelId="{42F3D9B2-20B6-47E6-A6D7-D9C7E6736765}" type="pres">
      <dgm:prSet presAssocID="{802445B9-E266-47F2-B3C8-6C1F9AE791CC}" presName="compositeNode" presStyleCnt="0">
        <dgm:presLayoutVars>
          <dgm:bulletEnabled val="1"/>
        </dgm:presLayoutVars>
      </dgm:prSet>
      <dgm:spPr/>
    </dgm:pt>
    <dgm:pt modelId="{8CB5C123-5B2C-4653-8C54-0747E67EC0CF}" type="pres">
      <dgm:prSet presAssocID="{802445B9-E266-47F2-B3C8-6C1F9AE791CC}" presName="bgRect" presStyleLbl="alignNode1" presStyleIdx="4" presStyleCnt="5"/>
      <dgm:spPr/>
    </dgm:pt>
    <dgm:pt modelId="{1DE6A8D2-857A-4BF2-A45D-3D3F19C99DF7}" type="pres">
      <dgm:prSet presAssocID="{CF5D1159-2676-4ACD-ADAB-EDD36FA6DD74}" presName="sibTransNodeRect" presStyleLbl="alignNode1" presStyleIdx="4" presStyleCnt="5">
        <dgm:presLayoutVars>
          <dgm:chMax val="0"/>
          <dgm:bulletEnabled val="1"/>
        </dgm:presLayoutVars>
      </dgm:prSet>
      <dgm:spPr/>
    </dgm:pt>
    <dgm:pt modelId="{7008D45D-CF4C-449A-915A-2B4337AB5E74}" type="pres">
      <dgm:prSet presAssocID="{802445B9-E266-47F2-B3C8-6C1F9AE791CC}" presName="nodeRect" presStyleLbl="alignNode1" presStyleIdx="4" presStyleCnt="5">
        <dgm:presLayoutVars>
          <dgm:bulletEnabled val="1"/>
        </dgm:presLayoutVars>
      </dgm:prSet>
      <dgm:spPr/>
    </dgm:pt>
  </dgm:ptLst>
  <dgm:cxnLst>
    <dgm:cxn modelId="{A36E1200-5E6A-4ECB-ABBE-6A5669EDBE54}" type="presOf" srcId="{5F6BC2CD-AEAF-4B86-B0D9-9EBFC585B252}" destId="{6B50ADCA-895A-41D4-9C60-3A460B490CC2}" srcOrd="0" destOrd="0" presId="urn:microsoft.com/office/officeart/2016/7/layout/LinearBlockProcessNumbered"/>
    <dgm:cxn modelId="{6B574000-1A75-414A-BC1D-66FDF381EDD5}" type="presOf" srcId="{1B4A388E-F3A7-48E9-9764-42861E18FDAB}" destId="{A7E9BEA3-C212-4B15-B7C0-AC0B4511F227}" srcOrd="1" destOrd="0" presId="urn:microsoft.com/office/officeart/2016/7/layout/LinearBlockProcessNumbered"/>
    <dgm:cxn modelId="{F376B404-81F3-45D0-9B5D-027A56F8F929}" srcId="{00A7DBE7-E3B7-4A6A-A9B5-28D2ABE1CEDE}" destId="{D8D32FB4-FFA4-4268-9D98-D50AB2534ED8}" srcOrd="3" destOrd="0" parTransId="{1A8817C6-AF9D-4CBE-8FE8-F3262B571F4E}" sibTransId="{5856C5FB-F72D-436C-9CA8-ABB120E98D2A}"/>
    <dgm:cxn modelId="{34CFF406-E225-4384-B659-B2A21BEA74F6}" type="presOf" srcId="{802445B9-E266-47F2-B3C8-6C1F9AE791CC}" destId="{8CB5C123-5B2C-4653-8C54-0747E67EC0CF}" srcOrd="0" destOrd="0" presId="urn:microsoft.com/office/officeart/2016/7/layout/LinearBlockProcessNumbered"/>
    <dgm:cxn modelId="{98BE310E-6BF2-4244-8723-061CF5F3A188}" srcId="{00A7DBE7-E3B7-4A6A-A9B5-28D2ABE1CEDE}" destId="{1B4A388E-F3A7-48E9-9764-42861E18FDAB}" srcOrd="1" destOrd="0" parTransId="{53FAED2D-A14B-45DF-851D-7DF95AEF6D98}" sibTransId="{0D26B1F7-1DA2-4107-B556-DCC7E6FCC056}"/>
    <dgm:cxn modelId="{55E2C13C-52A7-4CE1-9BCE-BC4D58F1F88B}" type="presOf" srcId="{CDE9AFEB-4B02-45E6-8534-4973ED55ACA3}" destId="{48283A48-C1D9-4CE6-BA8E-2387235B4131}" srcOrd="0" destOrd="0" presId="urn:microsoft.com/office/officeart/2016/7/layout/LinearBlockProcessNumbered"/>
    <dgm:cxn modelId="{EBD3125B-E6A8-4B44-98E3-9A8203E3D6A4}" type="presOf" srcId="{5856C5FB-F72D-436C-9CA8-ABB120E98D2A}" destId="{D1B5DCCA-4CFC-4C4B-8795-3FC109C8284D}" srcOrd="0" destOrd="0" presId="urn:microsoft.com/office/officeart/2016/7/layout/LinearBlockProcessNumbered"/>
    <dgm:cxn modelId="{4583EF5C-157F-43F1-A3FC-6069BECA846E}" srcId="{00A7DBE7-E3B7-4A6A-A9B5-28D2ABE1CEDE}" destId="{802445B9-E266-47F2-B3C8-6C1F9AE791CC}" srcOrd="4" destOrd="0" parTransId="{7F67146C-BA0E-4DE2-A0BD-4CE0B777ADCA}" sibTransId="{CF5D1159-2676-4ACD-ADAB-EDD36FA6DD74}"/>
    <dgm:cxn modelId="{39C4F449-D1CA-42FB-A371-6157165DA643}" srcId="{00A7DBE7-E3B7-4A6A-A9B5-28D2ABE1CEDE}" destId="{CDE9AFEB-4B02-45E6-8534-4973ED55ACA3}" srcOrd="0" destOrd="0" parTransId="{315A3662-E7EC-4288-967F-EC4BC51D4A12}" sibTransId="{7F79A76C-F5A6-4BE7-A791-548864B0FA4D}"/>
    <dgm:cxn modelId="{DE30F04C-4982-405D-B2A2-F93992739808}" type="presOf" srcId="{7F79A76C-F5A6-4BE7-A791-548864B0FA4D}" destId="{E64D810D-FC08-43F3-8C22-5C774D97DA18}" srcOrd="0" destOrd="0" presId="urn:microsoft.com/office/officeart/2016/7/layout/LinearBlockProcessNumbered"/>
    <dgm:cxn modelId="{303D3872-3F1C-4DAC-A6E0-EF3597599733}" type="presOf" srcId="{5F6BC2CD-AEAF-4B86-B0D9-9EBFC585B252}" destId="{2808BFB9-09F6-4214-A659-EFFE1F6930B4}" srcOrd="1" destOrd="0" presId="urn:microsoft.com/office/officeart/2016/7/layout/LinearBlockProcessNumbered"/>
    <dgm:cxn modelId="{E232A856-AD54-49FE-A1D4-0A24E310F081}" srcId="{00A7DBE7-E3B7-4A6A-A9B5-28D2ABE1CEDE}" destId="{5F6BC2CD-AEAF-4B86-B0D9-9EBFC585B252}" srcOrd="2" destOrd="0" parTransId="{7E42CD01-1647-4BF5-BED4-BB313B69F27F}" sibTransId="{B7E5E737-0122-498F-9633-6ECE29E49653}"/>
    <dgm:cxn modelId="{429E5C8B-6AA4-4D89-8808-A1FAB6A455E7}" type="presOf" srcId="{1B4A388E-F3A7-48E9-9764-42861E18FDAB}" destId="{5570D91C-82E7-4A62-899B-B02F4B67293C}" srcOrd="0" destOrd="0" presId="urn:microsoft.com/office/officeart/2016/7/layout/LinearBlockProcessNumbered"/>
    <dgm:cxn modelId="{5C862D98-C0C0-4EC5-9BC7-ECABDD1C15EC}" type="presOf" srcId="{D8D32FB4-FFA4-4268-9D98-D50AB2534ED8}" destId="{417E093D-F29A-4529-A415-712443BF8C51}" srcOrd="0" destOrd="0" presId="urn:microsoft.com/office/officeart/2016/7/layout/LinearBlockProcessNumbered"/>
    <dgm:cxn modelId="{C537789E-E06D-4C40-925D-519B934D1B10}" type="presOf" srcId="{0D26B1F7-1DA2-4107-B556-DCC7E6FCC056}" destId="{D43C6CD0-164D-4055-A193-7EB830D7E802}" srcOrd="0" destOrd="0" presId="urn:microsoft.com/office/officeart/2016/7/layout/LinearBlockProcessNumbered"/>
    <dgm:cxn modelId="{0BE9149F-B905-4EBD-AA0B-51A2B9F7D240}" type="presOf" srcId="{CF5D1159-2676-4ACD-ADAB-EDD36FA6DD74}" destId="{1DE6A8D2-857A-4BF2-A45D-3D3F19C99DF7}" srcOrd="0" destOrd="0" presId="urn:microsoft.com/office/officeart/2016/7/layout/LinearBlockProcessNumbered"/>
    <dgm:cxn modelId="{919550A2-FB74-4376-B1C1-109A943D08E6}" type="presOf" srcId="{CDE9AFEB-4B02-45E6-8534-4973ED55ACA3}" destId="{F1AE0A9F-C86C-49E2-AAE7-7772C89038D1}" srcOrd="1" destOrd="0" presId="urn:microsoft.com/office/officeart/2016/7/layout/LinearBlockProcessNumbered"/>
    <dgm:cxn modelId="{D69596B7-63CF-4902-9603-3D4364C92CBE}" type="presOf" srcId="{B7E5E737-0122-498F-9633-6ECE29E49653}" destId="{15BDE26E-0FB7-4262-8BEC-54F862BE7107}" srcOrd="0" destOrd="0" presId="urn:microsoft.com/office/officeart/2016/7/layout/LinearBlockProcessNumbered"/>
    <dgm:cxn modelId="{C2D0DACD-2ECC-4587-8C98-44280CDF42ED}" type="presOf" srcId="{D8D32FB4-FFA4-4268-9D98-D50AB2534ED8}" destId="{87224B1F-7779-4FA8-82F1-0909820F8814}" srcOrd="1" destOrd="0" presId="urn:microsoft.com/office/officeart/2016/7/layout/LinearBlockProcessNumbered"/>
    <dgm:cxn modelId="{BFE4DDD0-8D6C-4AA6-8F41-3A47685C97C0}" type="presOf" srcId="{802445B9-E266-47F2-B3C8-6C1F9AE791CC}" destId="{7008D45D-CF4C-449A-915A-2B4337AB5E74}" srcOrd="1" destOrd="0" presId="urn:microsoft.com/office/officeart/2016/7/layout/LinearBlockProcessNumbered"/>
    <dgm:cxn modelId="{50AB6FDE-D300-4839-A0D0-A2FF751678D6}" type="presOf" srcId="{00A7DBE7-E3B7-4A6A-A9B5-28D2ABE1CEDE}" destId="{FBAA4BC1-D96C-4E99-B3D3-6EA43DCC13B5}" srcOrd="0" destOrd="0" presId="urn:microsoft.com/office/officeart/2016/7/layout/LinearBlockProcessNumbered"/>
    <dgm:cxn modelId="{517E0EE7-64CA-4D64-B569-B2EFBB49708E}" type="presParOf" srcId="{FBAA4BC1-D96C-4E99-B3D3-6EA43DCC13B5}" destId="{6FA0EC3F-6F9D-4FB5-8F78-63CC9F6FA38D}" srcOrd="0" destOrd="0" presId="urn:microsoft.com/office/officeart/2016/7/layout/LinearBlockProcessNumbered"/>
    <dgm:cxn modelId="{DE3DCC79-975F-455F-9020-000E68D2953F}" type="presParOf" srcId="{6FA0EC3F-6F9D-4FB5-8F78-63CC9F6FA38D}" destId="{48283A48-C1D9-4CE6-BA8E-2387235B4131}" srcOrd="0" destOrd="0" presId="urn:microsoft.com/office/officeart/2016/7/layout/LinearBlockProcessNumbered"/>
    <dgm:cxn modelId="{235E0AE2-1E06-4F3E-A6BB-6D2D8E7A4E93}" type="presParOf" srcId="{6FA0EC3F-6F9D-4FB5-8F78-63CC9F6FA38D}" destId="{E64D810D-FC08-43F3-8C22-5C774D97DA18}" srcOrd="1" destOrd="0" presId="urn:microsoft.com/office/officeart/2016/7/layout/LinearBlockProcessNumbered"/>
    <dgm:cxn modelId="{DC3AA6F3-5424-46F3-BEF2-8356D1626EA3}" type="presParOf" srcId="{6FA0EC3F-6F9D-4FB5-8F78-63CC9F6FA38D}" destId="{F1AE0A9F-C86C-49E2-AAE7-7772C89038D1}" srcOrd="2" destOrd="0" presId="urn:microsoft.com/office/officeart/2016/7/layout/LinearBlockProcessNumbered"/>
    <dgm:cxn modelId="{5299F08F-2A71-4BF3-B2BA-9E0402225EEE}" type="presParOf" srcId="{FBAA4BC1-D96C-4E99-B3D3-6EA43DCC13B5}" destId="{445AB4F3-AFB4-44EB-BE79-FFD7A09CAC68}" srcOrd="1" destOrd="0" presId="urn:microsoft.com/office/officeart/2016/7/layout/LinearBlockProcessNumbered"/>
    <dgm:cxn modelId="{5E909603-3AF4-422C-A169-4463A92E84CF}" type="presParOf" srcId="{FBAA4BC1-D96C-4E99-B3D3-6EA43DCC13B5}" destId="{C5B0F03A-F65C-4D16-9321-AB77A82C61F2}" srcOrd="2" destOrd="0" presId="urn:microsoft.com/office/officeart/2016/7/layout/LinearBlockProcessNumbered"/>
    <dgm:cxn modelId="{E1A25BFB-0A0F-468A-BD5E-7F892417C334}" type="presParOf" srcId="{C5B0F03A-F65C-4D16-9321-AB77A82C61F2}" destId="{5570D91C-82E7-4A62-899B-B02F4B67293C}" srcOrd="0" destOrd="0" presId="urn:microsoft.com/office/officeart/2016/7/layout/LinearBlockProcessNumbered"/>
    <dgm:cxn modelId="{FCFE5ACF-7D2B-43AE-B35B-8CB7DD18F292}" type="presParOf" srcId="{C5B0F03A-F65C-4D16-9321-AB77A82C61F2}" destId="{D43C6CD0-164D-4055-A193-7EB830D7E802}" srcOrd="1" destOrd="0" presId="urn:microsoft.com/office/officeart/2016/7/layout/LinearBlockProcessNumbered"/>
    <dgm:cxn modelId="{EB3C3590-995C-4364-85B5-6A4B498D0F86}" type="presParOf" srcId="{C5B0F03A-F65C-4D16-9321-AB77A82C61F2}" destId="{A7E9BEA3-C212-4B15-B7C0-AC0B4511F227}" srcOrd="2" destOrd="0" presId="urn:microsoft.com/office/officeart/2016/7/layout/LinearBlockProcessNumbered"/>
    <dgm:cxn modelId="{A62FA392-2747-4884-8737-45235F936903}" type="presParOf" srcId="{FBAA4BC1-D96C-4E99-B3D3-6EA43DCC13B5}" destId="{96858555-40A1-4C25-A4D5-A3246282CD80}" srcOrd="3" destOrd="0" presId="urn:microsoft.com/office/officeart/2016/7/layout/LinearBlockProcessNumbered"/>
    <dgm:cxn modelId="{994BD5D2-BF89-4E6B-BB87-DA6E75283623}" type="presParOf" srcId="{FBAA4BC1-D96C-4E99-B3D3-6EA43DCC13B5}" destId="{4F3604F3-AD8B-4A9D-AF58-2364C96DD92D}" srcOrd="4" destOrd="0" presId="urn:microsoft.com/office/officeart/2016/7/layout/LinearBlockProcessNumbered"/>
    <dgm:cxn modelId="{3E499213-3B68-4757-8ED2-66EF64210AA8}" type="presParOf" srcId="{4F3604F3-AD8B-4A9D-AF58-2364C96DD92D}" destId="{6B50ADCA-895A-41D4-9C60-3A460B490CC2}" srcOrd="0" destOrd="0" presId="urn:microsoft.com/office/officeart/2016/7/layout/LinearBlockProcessNumbered"/>
    <dgm:cxn modelId="{9AB2DF39-9D24-4E7D-8DEB-56A451A20F99}" type="presParOf" srcId="{4F3604F3-AD8B-4A9D-AF58-2364C96DD92D}" destId="{15BDE26E-0FB7-4262-8BEC-54F862BE7107}" srcOrd="1" destOrd="0" presId="urn:microsoft.com/office/officeart/2016/7/layout/LinearBlockProcessNumbered"/>
    <dgm:cxn modelId="{EE009917-1052-4327-B315-67A7C6692596}" type="presParOf" srcId="{4F3604F3-AD8B-4A9D-AF58-2364C96DD92D}" destId="{2808BFB9-09F6-4214-A659-EFFE1F6930B4}" srcOrd="2" destOrd="0" presId="urn:microsoft.com/office/officeart/2016/7/layout/LinearBlockProcessNumbered"/>
    <dgm:cxn modelId="{1DD3BF01-2186-4E09-9988-DFBAE8556B89}" type="presParOf" srcId="{FBAA4BC1-D96C-4E99-B3D3-6EA43DCC13B5}" destId="{A0E4DB91-8CA9-4ACA-AF17-2F2C3C9BBB9F}" srcOrd="5" destOrd="0" presId="urn:microsoft.com/office/officeart/2016/7/layout/LinearBlockProcessNumbered"/>
    <dgm:cxn modelId="{27D94CFF-E480-4F4E-99E6-3B859B507E7D}" type="presParOf" srcId="{FBAA4BC1-D96C-4E99-B3D3-6EA43DCC13B5}" destId="{2A921A60-7239-4BA5-B2F7-2413F8FD137D}" srcOrd="6" destOrd="0" presId="urn:microsoft.com/office/officeart/2016/7/layout/LinearBlockProcessNumbered"/>
    <dgm:cxn modelId="{0E215DDA-61A3-466F-878F-D3029047D582}" type="presParOf" srcId="{2A921A60-7239-4BA5-B2F7-2413F8FD137D}" destId="{417E093D-F29A-4529-A415-712443BF8C51}" srcOrd="0" destOrd="0" presId="urn:microsoft.com/office/officeart/2016/7/layout/LinearBlockProcessNumbered"/>
    <dgm:cxn modelId="{F014F3AA-B5E3-4FDE-8831-E65850E10FB6}" type="presParOf" srcId="{2A921A60-7239-4BA5-B2F7-2413F8FD137D}" destId="{D1B5DCCA-4CFC-4C4B-8795-3FC109C8284D}" srcOrd="1" destOrd="0" presId="urn:microsoft.com/office/officeart/2016/7/layout/LinearBlockProcessNumbered"/>
    <dgm:cxn modelId="{0888C2AF-51EF-4980-841C-C707A4F93A9C}" type="presParOf" srcId="{2A921A60-7239-4BA5-B2F7-2413F8FD137D}" destId="{87224B1F-7779-4FA8-82F1-0909820F8814}" srcOrd="2" destOrd="0" presId="urn:microsoft.com/office/officeart/2016/7/layout/LinearBlockProcessNumbered"/>
    <dgm:cxn modelId="{0D89BC5D-659F-44E9-AA7A-657C79CAA2EA}" type="presParOf" srcId="{FBAA4BC1-D96C-4E99-B3D3-6EA43DCC13B5}" destId="{186322E5-2437-4E23-9EAF-55180D18DEAF}" srcOrd="7" destOrd="0" presId="urn:microsoft.com/office/officeart/2016/7/layout/LinearBlockProcessNumbered"/>
    <dgm:cxn modelId="{0712C57A-2A34-4FB6-8239-15B895BE3430}" type="presParOf" srcId="{FBAA4BC1-D96C-4E99-B3D3-6EA43DCC13B5}" destId="{42F3D9B2-20B6-47E6-A6D7-D9C7E6736765}" srcOrd="8" destOrd="0" presId="urn:microsoft.com/office/officeart/2016/7/layout/LinearBlockProcessNumbered"/>
    <dgm:cxn modelId="{47582A26-965A-4219-86C4-48F7324D3273}" type="presParOf" srcId="{42F3D9B2-20B6-47E6-A6D7-D9C7E6736765}" destId="{8CB5C123-5B2C-4653-8C54-0747E67EC0CF}" srcOrd="0" destOrd="0" presId="urn:microsoft.com/office/officeart/2016/7/layout/LinearBlockProcessNumbered"/>
    <dgm:cxn modelId="{2D2AA275-6330-41CB-9B1E-F5ACFEE01007}" type="presParOf" srcId="{42F3D9B2-20B6-47E6-A6D7-D9C7E6736765}" destId="{1DE6A8D2-857A-4BF2-A45D-3D3F19C99DF7}" srcOrd="1" destOrd="0" presId="urn:microsoft.com/office/officeart/2016/7/layout/LinearBlockProcessNumbered"/>
    <dgm:cxn modelId="{508EB4E3-BB87-40AC-B12F-2C4CA355ECBD}" type="presParOf" srcId="{42F3D9B2-20B6-47E6-A6D7-D9C7E6736765}" destId="{7008D45D-CF4C-449A-915A-2B4337AB5E74}"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FF5DC-CC1D-44AB-A378-6F55230C59E3}">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9C32B7-E09F-4447-A018-9AC3AFC24BA6}">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Countdown 5 Top Findings</a:t>
          </a:r>
        </a:p>
      </dsp:txBody>
      <dsp:txXfrm>
        <a:off x="417971" y="2644140"/>
        <a:ext cx="2889450" cy="720000"/>
      </dsp:txXfrm>
    </dsp:sp>
    <dsp:sp modelId="{AC87DA1C-779E-4261-AAEB-E630B2D8DC1C}">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F1D946-BDFA-472B-B97B-B5C003722A5F}">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dirty="0"/>
            <a:t>Recommendations and Reimagination</a:t>
          </a:r>
        </a:p>
      </dsp:txBody>
      <dsp:txXfrm>
        <a:off x="3813075" y="2644140"/>
        <a:ext cx="2889450" cy="720000"/>
      </dsp:txXfrm>
    </dsp:sp>
    <dsp:sp modelId="{73D512AF-2BFF-4518-855E-B0BD8618BBD6}">
      <dsp:nvSpPr>
        <dsp:cNvPr id="0" name=""/>
        <dsp:cNvSpPr/>
      </dsp:nvSpPr>
      <dsp:spPr>
        <a:xfrm>
          <a:off x="8002777" y="987197"/>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F878D7-67B6-49B2-9E3D-C8D609D677BB}">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Summary</a:t>
          </a:r>
        </a:p>
      </dsp:txBody>
      <dsp:txXfrm>
        <a:off x="7208178" y="2644140"/>
        <a:ext cx="28894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7A043-C084-4412-86A6-7F1C749D43B0}">
      <dsp:nvSpPr>
        <dsp:cNvPr id="0" name=""/>
        <dsp:cNvSpPr/>
      </dsp:nvSpPr>
      <dsp:spPr>
        <a:xfrm>
          <a:off x="82613" y="90072"/>
          <a:ext cx="897246" cy="89724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45E0FC-EBC8-4D57-A129-C0E31F9276F1}">
      <dsp:nvSpPr>
        <dsp:cNvPr id="0" name=""/>
        <dsp:cNvSpPr/>
      </dsp:nvSpPr>
      <dsp:spPr>
        <a:xfrm>
          <a:off x="271034" y="278494"/>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D293AE-51BC-483D-BB0C-9FB8D766BF0C}">
      <dsp:nvSpPr>
        <dsp:cNvPr id="0" name=""/>
        <dsp:cNvSpPr/>
      </dsp:nvSpPr>
      <dsp:spPr>
        <a:xfrm>
          <a:off x="1172126"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Finance</a:t>
          </a:r>
        </a:p>
      </dsp:txBody>
      <dsp:txXfrm>
        <a:off x="1172126" y="90072"/>
        <a:ext cx="2114937" cy="897246"/>
      </dsp:txXfrm>
    </dsp:sp>
    <dsp:sp modelId="{51EE11E5-B5DB-4101-9D80-C1113D7FCCD0}">
      <dsp:nvSpPr>
        <dsp:cNvPr id="0" name=""/>
        <dsp:cNvSpPr/>
      </dsp:nvSpPr>
      <dsp:spPr>
        <a:xfrm>
          <a:off x="3655575" y="90072"/>
          <a:ext cx="897246" cy="89724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9DFAAD-5AEE-45DD-8243-7D093395A1D5}">
      <dsp:nvSpPr>
        <dsp:cNvPr id="0" name=""/>
        <dsp:cNvSpPr/>
      </dsp:nvSpPr>
      <dsp:spPr>
        <a:xfrm>
          <a:off x="3843996" y="278494"/>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BF3A7C-94A2-4E0B-89DA-6191BE87C4B0}">
      <dsp:nvSpPr>
        <dsp:cNvPr id="0" name=""/>
        <dsp:cNvSpPr/>
      </dsp:nvSpPr>
      <dsp:spPr>
        <a:xfrm>
          <a:off x="4745088"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Healthcare</a:t>
          </a:r>
        </a:p>
      </dsp:txBody>
      <dsp:txXfrm>
        <a:off x="4745088" y="90072"/>
        <a:ext cx="2114937" cy="897246"/>
      </dsp:txXfrm>
    </dsp:sp>
    <dsp:sp modelId="{A95B7BF3-D8BF-4572-9199-7BD95305EA26}">
      <dsp:nvSpPr>
        <dsp:cNvPr id="0" name=""/>
        <dsp:cNvSpPr/>
      </dsp:nvSpPr>
      <dsp:spPr>
        <a:xfrm>
          <a:off x="7228536" y="90072"/>
          <a:ext cx="897246" cy="89724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5E010A-7F30-4545-AF8B-54AC2A825142}">
      <dsp:nvSpPr>
        <dsp:cNvPr id="0" name=""/>
        <dsp:cNvSpPr/>
      </dsp:nvSpPr>
      <dsp:spPr>
        <a:xfrm>
          <a:off x="7416958" y="278494"/>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F7387F-EE5F-4323-BC61-71B130EB518C}">
      <dsp:nvSpPr>
        <dsp:cNvPr id="0" name=""/>
        <dsp:cNvSpPr/>
      </dsp:nvSpPr>
      <dsp:spPr>
        <a:xfrm>
          <a:off x="8318049"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Manufacturing</a:t>
          </a:r>
        </a:p>
      </dsp:txBody>
      <dsp:txXfrm>
        <a:off x="8318049" y="90072"/>
        <a:ext cx="2114937" cy="897246"/>
      </dsp:txXfrm>
    </dsp:sp>
    <dsp:sp modelId="{49641416-A80D-46EE-9B40-8936FA246F60}">
      <dsp:nvSpPr>
        <dsp:cNvPr id="0" name=""/>
        <dsp:cNvSpPr/>
      </dsp:nvSpPr>
      <dsp:spPr>
        <a:xfrm>
          <a:off x="82613" y="1727045"/>
          <a:ext cx="897246" cy="89724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C2FDCD-737A-4534-AAC5-F81C75491599}">
      <dsp:nvSpPr>
        <dsp:cNvPr id="0" name=""/>
        <dsp:cNvSpPr/>
      </dsp:nvSpPr>
      <dsp:spPr>
        <a:xfrm>
          <a:off x="271034" y="1915467"/>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FF6242-310A-4FC7-8A0A-D59A7D064C5D}">
      <dsp:nvSpPr>
        <dsp:cNvPr id="0" name=""/>
        <dsp:cNvSpPr/>
      </dsp:nvSpPr>
      <dsp:spPr>
        <a:xfrm>
          <a:off x="1172126"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Hospitality &amp; Recreation</a:t>
          </a:r>
        </a:p>
      </dsp:txBody>
      <dsp:txXfrm>
        <a:off x="1172126" y="1727045"/>
        <a:ext cx="2114937" cy="897246"/>
      </dsp:txXfrm>
    </dsp:sp>
    <dsp:sp modelId="{C9186550-F724-4A61-B298-FC91C57B7FF2}">
      <dsp:nvSpPr>
        <dsp:cNvPr id="0" name=""/>
        <dsp:cNvSpPr/>
      </dsp:nvSpPr>
      <dsp:spPr>
        <a:xfrm>
          <a:off x="3655575" y="1727045"/>
          <a:ext cx="897246" cy="89724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886629-268A-4606-843E-93A7B1582628}">
      <dsp:nvSpPr>
        <dsp:cNvPr id="0" name=""/>
        <dsp:cNvSpPr/>
      </dsp:nvSpPr>
      <dsp:spPr>
        <a:xfrm>
          <a:off x="3843996" y="1915467"/>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7C1C16-0D41-4AE9-8985-70BCBA3A559E}">
      <dsp:nvSpPr>
        <dsp:cNvPr id="0" name=""/>
        <dsp:cNvSpPr/>
      </dsp:nvSpPr>
      <dsp:spPr>
        <a:xfrm>
          <a:off x="4745088"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Retail</a:t>
          </a:r>
        </a:p>
      </dsp:txBody>
      <dsp:txXfrm>
        <a:off x="4745088" y="1727045"/>
        <a:ext cx="2114937" cy="897246"/>
      </dsp:txXfrm>
    </dsp:sp>
    <dsp:sp modelId="{2C128F42-D0D5-49A2-9307-9E6BE3C884E7}">
      <dsp:nvSpPr>
        <dsp:cNvPr id="0" name=""/>
        <dsp:cNvSpPr/>
      </dsp:nvSpPr>
      <dsp:spPr>
        <a:xfrm>
          <a:off x="7228536" y="1727045"/>
          <a:ext cx="897246" cy="89724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86EE12-832F-4B94-B566-6CDBBC3EA4FB}">
      <dsp:nvSpPr>
        <dsp:cNvPr id="0" name=""/>
        <dsp:cNvSpPr/>
      </dsp:nvSpPr>
      <dsp:spPr>
        <a:xfrm>
          <a:off x="7416958" y="1915467"/>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23DAB9-9944-494D-948D-56B374B0C8C7}">
      <dsp:nvSpPr>
        <dsp:cNvPr id="0" name=""/>
        <dsp:cNvSpPr/>
      </dsp:nvSpPr>
      <dsp:spPr>
        <a:xfrm>
          <a:off x="8318049"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Utilities &amp; Energy</a:t>
          </a:r>
        </a:p>
      </dsp:txBody>
      <dsp:txXfrm>
        <a:off x="8318049" y="1727045"/>
        <a:ext cx="2114937" cy="897246"/>
      </dsp:txXfrm>
    </dsp:sp>
    <dsp:sp modelId="{17AE98F4-3FCF-43BE-9480-986A6CFCCAC1}">
      <dsp:nvSpPr>
        <dsp:cNvPr id="0" name=""/>
        <dsp:cNvSpPr/>
      </dsp:nvSpPr>
      <dsp:spPr>
        <a:xfrm>
          <a:off x="82613" y="3364019"/>
          <a:ext cx="897246" cy="89724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E41CE-B1B6-4C6E-958D-6B53C3B4FDC2}">
      <dsp:nvSpPr>
        <dsp:cNvPr id="0" name=""/>
        <dsp:cNvSpPr/>
      </dsp:nvSpPr>
      <dsp:spPr>
        <a:xfrm>
          <a:off x="271034" y="3552441"/>
          <a:ext cx="520402" cy="5204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365B23-5A12-4E7F-8D41-7B457D219D6A}">
      <dsp:nvSpPr>
        <dsp:cNvPr id="0" name=""/>
        <dsp:cNvSpPr/>
      </dsp:nvSpPr>
      <dsp:spPr>
        <a:xfrm>
          <a:off x="1172126"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Legal/Law</a:t>
          </a:r>
        </a:p>
      </dsp:txBody>
      <dsp:txXfrm>
        <a:off x="1172126" y="3364019"/>
        <a:ext cx="2114937" cy="897246"/>
      </dsp:txXfrm>
    </dsp:sp>
    <dsp:sp modelId="{02269A6D-60A3-481E-BE6F-60376FCBA44A}">
      <dsp:nvSpPr>
        <dsp:cNvPr id="0" name=""/>
        <dsp:cNvSpPr/>
      </dsp:nvSpPr>
      <dsp:spPr>
        <a:xfrm>
          <a:off x="3655575" y="3364019"/>
          <a:ext cx="897246" cy="89724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67B53C-FB23-49AA-814A-F8D19DEC1406}">
      <dsp:nvSpPr>
        <dsp:cNvPr id="0" name=""/>
        <dsp:cNvSpPr/>
      </dsp:nvSpPr>
      <dsp:spPr>
        <a:xfrm>
          <a:off x="3843996" y="3552441"/>
          <a:ext cx="520402" cy="520402"/>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E1AFCF-1BC7-48E0-BDBE-F15212FDF790}">
      <dsp:nvSpPr>
        <dsp:cNvPr id="0" name=""/>
        <dsp:cNvSpPr/>
      </dsp:nvSpPr>
      <dsp:spPr>
        <a:xfrm>
          <a:off x="4745088"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Sports Entertainment</a:t>
          </a:r>
        </a:p>
      </dsp:txBody>
      <dsp:txXfrm>
        <a:off x="4745088" y="3364019"/>
        <a:ext cx="2114937" cy="897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76EE0-D839-4F6E-9DD9-27F7A3F77EBA}">
      <dsp:nvSpPr>
        <dsp:cNvPr id="0" name=""/>
        <dsp:cNvSpPr/>
      </dsp:nvSpPr>
      <dsp:spPr>
        <a:xfrm>
          <a:off x="5656" y="281462"/>
          <a:ext cx="2788071" cy="1115228"/>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What this Is</a:t>
          </a:r>
        </a:p>
      </dsp:txBody>
      <dsp:txXfrm>
        <a:off x="563270" y="281462"/>
        <a:ext cx="1672843" cy="1115228"/>
      </dsp:txXfrm>
    </dsp:sp>
    <dsp:sp modelId="{5DA8DDD4-2BBB-431A-B5E3-3D5A338D858B}">
      <dsp:nvSpPr>
        <dsp:cNvPr id="0" name=""/>
        <dsp:cNvSpPr/>
      </dsp:nvSpPr>
      <dsp:spPr>
        <a:xfrm>
          <a:off x="5656" y="1536094"/>
          <a:ext cx="2230457" cy="2533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A validation of patching</a:t>
          </a:r>
        </a:p>
        <a:p>
          <a:pPr marL="285750" lvl="1" indent="-285750" algn="l" defTabSz="1244600">
            <a:lnSpc>
              <a:spcPct val="90000"/>
            </a:lnSpc>
            <a:spcBef>
              <a:spcPct val="0"/>
            </a:spcBef>
            <a:spcAft>
              <a:spcPct val="15000"/>
            </a:spcAft>
            <a:buChar char="•"/>
          </a:pPr>
          <a:r>
            <a:rPr lang="en-US" sz="2800" kern="1200" dirty="0"/>
            <a:t>Asset management</a:t>
          </a:r>
        </a:p>
      </dsp:txBody>
      <dsp:txXfrm>
        <a:off x="5656" y="1536094"/>
        <a:ext cx="2230457" cy="2533781"/>
      </dsp:txXfrm>
    </dsp:sp>
    <dsp:sp modelId="{F7379D2A-DBC4-4FB6-B3E2-9AB3378D4495}">
      <dsp:nvSpPr>
        <dsp:cNvPr id="0" name=""/>
        <dsp:cNvSpPr/>
      </dsp:nvSpPr>
      <dsp:spPr>
        <a:xfrm>
          <a:off x="2577728" y="281462"/>
          <a:ext cx="2788071" cy="1115228"/>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What to Provide</a:t>
          </a:r>
        </a:p>
      </dsp:txBody>
      <dsp:txXfrm>
        <a:off x="3135342" y="281462"/>
        <a:ext cx="1672843" cy="1115228"/>
      </dsp:txXfrm>
    </dsp:sp>
    <dsp:sp modelId="{A9DE86C0-B3C4-4930-9274-68A7CD7FE618}">
      <dsp:nvSpPr>
        <dsp:cNvPr id="0" name=""/>
        <dsp:cNvSpPr/>
      </dsp:nvSpPr>
      <dsp:spPr>
        <a:xfrm>
          <a:off x="2577728" y="1536094"/>
          <a:ext cx="2230457" cy="2533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Known IP Addresses, Subnets, and Domain Names</a:t>
          </a:r>
        </a:p>
        <a:p>
          <a:pPr marL="285750" lvl="1" indent="-285750" algn="l" defTabSz="1244600">
            <a:lnSpc>
              <a:spcPct val="90000"/>
            </a:lnSpc>
            <a:spcBef>
              <a:spcPct val="0"/>
            </a:spcBef>
            <a:spcAft>
              <a:spcPct val="15000"/>
            </a:spcAft>
            <a:buChar char="•"/>
          </a:pPr>
          <a:endParaRPr lang="en-US" sz="2800" kern="1200" dirty="0"/>
        </a:p>
      </dsp:txBody>
      <dsp:txXfrm>
        <a:off x="2577728" y="1536094"/>
        <a:ext cx="2230457" cy="2533781"/>
      </dsp:txXfrm>
    </dsp:sp>
    <dsp:sp modelId="{F11D5D9E-F9F5-489C-837D-78CD2D06242F}">
      <dsp:nvSpPr>
        <dsp:cNvPr id="0" name=""/>
        <dsp:cNvSpPr/>
      </dsp:nvSpPr>
      <dsp:spPr>
        <a:xfrm>
          <a:off x="5149800" y="281462"/>
          <a:ext cx="2788071" cy="1115228"/>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What to Expect	</a:t>
          </a:r>
        </a:p>
      </dsp:txBody>
      <dsp:txXfrm>
        <a:off x="5707414" y="281462"/>
        <a:ext cx="1672843" cy="1115228"/>
      </dsp:txXfrm>
    </dsp:sp>
    <dsp:sp modelId="{2B059120-2F36-4B3F-9E5C-B9DD10094315}">
      <dsp:nvSpPr>
        <dsp:cNvPr id="0" name=""/>
        <dsp:cNvSpPr/>
      </dsp:nvSpPr>
      <dsp:spPr>
        <a:xfrm>
          <a:off x="5149800" y="1536094"/>
          <a:ext cx="2230457" cy="2533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Scanning</a:t>
          </a:r>
        </a:p>
        <a:p>
          <a:pPr marL="285750" lvl="1" indent="-285750" algn="l" defTabSz="1244600">
            <a:lnSpc>
              <a:spcPct val="90000"/>
            </a:lnSpc>
            <a:spcBef>
              <a:spcPct val="0"/>
            </a:spcBef>
            <a:spcAft>
              <a:spcPct val="15000"/>
            </a:spcAft>
            <a:buChar char="•"/>
          </a:pPr>
          <a:r>
            <a:rPr lang="en-US" sz="2800" kern="1200" dirty="0"/>
            <a:t>Manual Testing</a:t>
          </a:r>
        </a:p>
        <a:p>
          <a:pPr marL="285750" lvl="1" indent="-285750" algn="l" defTabSz="1244600">
            <a:lnSpc>
              <a:spcPct val="90000"/>
            </a:lnSpc>
            <a:spcBef>
              <a:spcPct val="0"/>
            </a:spcBef>
            <a:spcAft>
              <a:spcPct val="15000"/>
            </a:spcAft>
            <a:buChar char="•"/>
          </a:pPr>
          <a:endParaRPr lang="en-US" sz="2800" kern="1200" dirty="0"/>
        </a:p>
      </dsp:txBody>
      <dsp:txXfrm>
        <a:off x="5149800" y="1536094"/>
        <a:ext cx="2230457" cy="2533781"/>
      </dsp:txXfrm>
    </dsp:sp>
    <dsp:sp modelId="{26146F7C-1FB6-4EB4-BE02-3FB93F730479}">
      <dsp:nvSpPr>
        <dsp:cNvPr id="0" name=""/>
        <dsp:cNvSpPr/>
      </dsp:nvSpPr>
      <dsp:spPr>
        <a:xfrm>
          <a:off x="7721871" y="281462"/>
          <a:ext cx="2788071" cy="1115228"/>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Next Steps</a:t>
          </a:r>
        </a:p>
      </dsp:txBody>
      <dsp:txXfrm>
        <a:off x="8279485" y="281462"/>
        <a:ext cx="1672843" cy="1115228"/>
      </dsp:txXfrm>
    </dsp:sp>
    <dsp:sp modelId="{E0A620F0-11F0-40DF-8632-EF3B8047FD5F}">
      <dsp:nvSpPr>
        <dsp:cNvPr id="0" name=""/>
        <dsp:cNvSpPr/>
      </dsp:nvSpPr>
      <dsp:spPr>
        <a:xfrm>
          <a:off x="7721871" y="1536094"/>
          <a:ext cx="2230457" cy="2533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Review discovered assets, vulns, </a:t>
          </a:r>
        </a:p>
        <a:p>
          <a:pPr marL="285750" lvl="1" indent="-285750" algn="l" defTabSz="1244600">
            <a:lnSpc>
              <a:spcPct val="90000"/>
            </a:lnSpc>
            <a:spcBef>
              <a:spcPct val="0"/>
            </a:spcBef>
            <a:spcAft>
              <a:spcPct val="15000"/>
            </a:spcAft>
            <a:buChar char="•"/>
          </a:pPr>
          <a:r>
            <a:rPr lang="en-US" sz="2800" kern="1200" dirty="0"/>
            <a:t>Internal Processes</a:t>
          </a:r>
        </a:p>
        <a:p>
          <a:pPr marL="285750" lvl="1" indent="-285750" algn="l" defTabSz="1244600">
            <a:lnSpc>
              <a:spcPct val="90000"/>
            </a:lnSpc>
            <a:spcBef>
              <a:spcPct val="0"/>
            </a:spcBef>
            <a:spcAft>
              <a:spcPct val="15000"/>
            </a:spcAft>
            <a:buChar char="•"/>
          </a:pPr>
          <a:endParaRPr lang="en-US" sz="2800" kern="1200" dirty="0"/>
        </a:p>
      </dsp:txBody>
      <dsp:txXfrm>
        <a:off x="7721871" y="1536094"/>
        <a:ext cx="2230457" cy="25337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76EE0-D839-4F6E-9DD9-27F7A3F77EBA}">
      <dsp:nvSpPr>
        <dsp:cNvPr id="0" name=""/>
        <dsp:cNvSpPr/>
      </dsp:nvSpPr>
      <dsp:spPr>
        <a:xfrm>
          <a:off x="5656" y="20110"/>
          <a:ext cx="2788071" cy="1115228"/>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t>What this Is</a:t>
          </a:r>
        </a:p>
      </dsp:txBody>
      <dsp:txXfrm>
        <a:off x="563270" y="20110"/>
        <a:ext cx="1672843" cy="1115228"/>
      </dsp:txXfrm>
    </dsp:sp>
    <dsp:sp modelId="{5DA8DDD4-2BBB-431A-B5E3-3D5A338D858B}">
      <dsp:nvSpPr>
        <dsp:cNvPr id="0" name=""/>
        <dsp:cNvSpPr/>
      </dsp:nvSpPr>
      <dsp:spPr>
        <a:xfrm>
          <a:off x="5656" y="1274742"/>
          <a:ext cx="2230457" cy="3056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A validation of Incident Response Processes</a:t>
          </a:r>
        </a:p>
        <a:p>
          <a:pPr marL="228600" lvl="1" indent="-228600" algn="l" defTabSz="1022350">
            <a:lnSpc>
              <a:spcPct val="90000"/>
            </a:lnSpc>
            <a:spcBef>
              <a:spcPct val="0"/>
            </a:spcBef>
            <a:spcAft>
              <a:spcPct val="15000"/>
            </a:spcAft>
            <a:buChar char="•"/>
          </a:pPr>
          <a:r>
            <a:rPr lang="en-US" sz="2300" kern="1200" dirty="0"/>
            <a:t>“We’re in your network. Get us out.”</a:t>
          </a:r>
        </a:p>
      </dsp:txBody>
      <dsp:txXfrm>
        <a:off x="5656" y="1274742"/>
        <a:ext cx="2230457" cy="3056484"/>
      </dsp:txXfrm>
    </dsp:sp>
    <dsp:sp modelId="{F7379D2A-DBC4-4FB6-B3E2-9AB3378D4495}">
      <dsp:nvSpPr>
        <dsp:cNvPr id="0" name=""/>
        <dsp:cNvSpPr/>
      </dsp:nvSpPr>
      <dsp:spPr>
        <a:xfrm>
          <a:off x="2577728" y="20110"/>
          <a:ext cx="2788071" cy="1115228"/>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t>What to Provide</a:t>
          </a:r>
        </a:p>
      </dsp:txBody>
      <dsp:txXfrm>
        <a:off x="3135342" y="20110"/>
        <a:ext cx="1672843" cy="1115228"/>
      </dsp:txXfrm>
    </dsp:sp>
    <dsp:sp modelId="{A9DE86C0-B3C4-4930-9274-68A7CD7FE618}">
      <dsp:nvSpPr>
        <dsp:cNvPr id="0" name=""/>
        <dsp:cNvSpPr/>
      </dsp:nvSpPr>
      <dsp:spPr>
        <a:xfrm>
          <a:off x="2577728" y="1274742"/>
          <a:ext cx="2230457" cy="3056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22350">
            <a:lnSpc>
              <a:spcPct val="90000"/>
            </a:lnSpc>
            <a:spcBef>
              <a:spcPct val="0"/>
            </a:spcBef>
            <a:spcAft>
              <a:spcPct val="15000"/>
            </a:spcAft>
            <a:buChar char="•"/>
          </a:pPr>
          <a:r>
            <a:rPr lang="en-US" sz="2300" kern="1200"/>
            <a:t>Known IP Addresses, Subnets, and Domain Names</a:t>
          </a:r>
          <a:endParaRPr lang="en-US" sz="2300" kern="1200" dirty="0"/>
        </a:p>
        <a:p>
          <a:pPr marL="228600" lvl="1" indent="-228600" algn="l" defTabSz="1022350">
            <a:lnSpc>
              <a:spcPct val="90000"/>
            </a:lnSpc>
            <a:spcBef>
              <a:spcPct val="0"/>
            </a:spcBef>
            <a:spcAft>
              <a:spcPct val="15000"/>
            </a:spcAft>
            <a:buChar char="•"/>
          </a:pPr>
          <a:r>
            <a:rPr lang="en-US" sz="2300" kern="1200" dirty="0"/>
            <a:t>List of Users In-Scope for Email, IM, and Voice Phishing</a:t>
          </a:r>
        </a:p>
        <a:p>
          <a:pPr marL="228600" lvl="1" indent="-228600" algn="l" defTabSz="1022350">
            <a:lnSpc>
              <a:spcPct val="90000"/>
            </a:lnSpc>
            <a:spcBef>
              <a:spcPct val="0"/>
            </a:spcBef>
            <a:spcAft>
              <a:spcPct val="15000"/>
            </a:spcAft>
            <a:buChar char="•"/>
          </a:pPr>
          <a:endParaRPr lang="en-US" sz="2300" kern="1200" dirty="0"/>
        </a:p>
      </dsp:txBody>
      <dsp:txXfrm>
        <a:off x="2577728" y="1274742"/>
        <a:ext cx="2230457" cy="3056484"/>
      </dsp:txXfrm>
    </dsp:sp>
    <dsp:sp modelId="{F11D5D9E-F9F5-489C-837D-78CD2D06242F}">
      <dsp:nvSpPr>
        <dsp:cNvPr id="0" name=""/>
        <dsp:cNvSpPr/>
      </dsp:nvSpPr>
      <dsp:spPr>
        <a:xfrm>
          <a:off x="5149800" y="20110"/>
          <a:ext cx="2788071" cy="1115228"/>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t>What to Expect	</a:t>
          </a:r>
        </a:p>
      </dsp:txBody>
      <dsp:txXfrm>
        <a:off x="5707414" y="20110"/>
        <a:ext cx="1672843" cy="1115228"/>
      </dsp:txXfrm>
    </dsp:sp>
    <dsp:sp modelId="{2B059120-2F36-4B3F-9E5C-B9DD10094315}">
      <dsp:nvSpPr>
        <dsp:cNvPr id="0" name=""/>
        <dsp:cNvSpPr/>
      </dsp:nvSpPr>
      <dsp:spPr>
        <a:xfrm>
          <a:off x="5149800" y="1274742"/>
          <a:ext cx="2230457" cy="3056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22350">
            <a:lnSpc>
              <a:spcPct val="90000"/>
            </a:lnSpc>
            <a:spcBef>
              <a:spcPct val="0"/>
            </a:spcBef>
            <a:spcAft>
              <a:spcPct val="15000"/>
            </a:spcAft>
            <a:buChar char="•"/>
          </a:pPr>
          <a:r>
            <a:rPr lang="en-US" sz="2300" kern="1200"/>
            <a:t>“Sparring” with Defensive Team</a:t>
          </a:r>
          <a:endParaRPr lang="en-US" sz="2300" kern="1200" dirty="0"/>
        </a:p>
        <a:p>
          <a:pPr marL="228600" lvl="1" indent="-228600" algn="l" defTabSz="1022350">
            <a:lnSpc>
              <a:spcPct val="90000"/>
            </a:lnSpc>
            <a:spcBef>
              <a:spcPct val="0"/>
            </a:spcBef>
            <a:spcAft>
              <a:spcPct val="15000"/>
            </a:spcAft>
            <a:buChar char="•"/>
          </a:pPr>
          <a:r>
            <a:rPr lang="en-US" sz="2300" kern="1200" dirty="0"/>
            <a:t>Living in the environment, knowing we’re being hunted</a:t>
          </a:r>
        </a:p>
        <a:p>
          <a:pPr marL="228600" lvl="1" indent="-228600" algn="l" defTabSz="1022350">
            <a:lnSpc>
              <a:spcPct val="90000"/>
            </a:lnSpc>
            <a:spcBef>
              <a:spcPct val="0"/>
            </a:spcBef>
            <a:spcAft>
              <a:spcPct val="15000"/>
            </a:spcAft>
            <a:buChar char="•"/>
          </a:pPr>
          <a:endParaRPr lang="en-US" sz="2300" kern="1200" dirty="0"/>
        </a:p>
      </dsp:txBody>
      <dsp:txXfrm>
        <a:off x="5149800" y="1274742"/>
        <a:ext cx="2230457" cy="3056484"/>
      </dsp:txXfrm>
    </dsp:sp>
    <dsp:sp modelId="{26146F7C-1FB6-4EB4-BE02-3FB93F730479}">
      <dsp:nvSpPr>
        <dsp:cNvPr id="0" name=""/>
        <dsp:cNvSpPr/>
      </dsp:nvSpPr>
      <dsp:spPr>
        <a:xfrm>
          <a:off x="7721871" y="20110"/>
          <a:ext cx="2788071" cy="1115228"/>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t>Next Steps</a:t>
          </a:r>
        </a:p>
      </dsp:txBody>
      <dsp:txXfrm>
        <a:off x="8279485" y="20110"/>
        <a:ext cx="1672843" cy="1115228"/>
      </dsp:txXfrm>
    </dsp:sp>
    <dsp:sp modelId="{E0A620F0-11F0-40DF-8632-EF3B8047FD5F}">
      <dsp:nvSpPr>
        <dsp:cNvPr id="0" name=""/>
        <dsp:cNvSpPr/>
      </dsp:nvSpPr>
      <dsp:spPr>
        <a:xfrm>
          <a:off x="7721871" y="1274742"/>
          <a:ext cx="2230457" cy="3056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Review Physical Security Processes</a:t>
          </a:r>
        </a:p>
        <a:p>
          <a:pPr marL="228600" lvl="1" indent="-228600" algn="l" defTabSz="1022350">
            <a:lnSpc>
              <a:spcPct val="90000"/>
            </a:lnSpc>
            <a:spcBef>
              <a:spcPct val="0"/>
            </a:spcBef>
            <a:spcAft>
              <a:spcPct val="15000"/>
            </a:spcAft>
            <a:buChar char="•"/>
          </a:pPr>
          <a:r>
            <a:rPr lang="en-US" sz="2300" kern="1200" dirty="0"/>
            <a:t>Tune Incident Response Processes</a:t>
          </a:r>
        </a:p>
        <a:p>
          <a:pPr marL="228600" lvl="1" indent="-228600" algn="l" defTabSz="1022350">
            <a:lnSpc>
              <a:spcPct val="90000"/>
            </a:lnSpc>
            <a:spcBef>
              <a:spcPct val="0"/>
            </a:spcBef>
            <a:spcAft>
              <a:spcPct val="15000"/>
            </a:spcAft>
            <a:buChar char="•"/>
          </a:pPr>
          <a:endParaRPr lang="en-US" sz="2300" kern="1200" dirty="0"/>
        </a:p>
      </dsp:txBody>
      <dsp:txXfrm>
        <a:off x="7721871" y="1274742"/>
        <a:ext cx="2230457" cy="3056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013ED-48EB-4651-B62A-02E2BE2250C2}">
      <dsp:nvSpPr>
        <dsp:cNvPr id="0" name=""/>
        <dsp:cNvSpPr/>
      </dsp:nvSpPr>
      <dsp:spPr>
        <a:xfrm>
          <a:off x="857" y="179864"/>
          <a:ext cx="3471862" cy="4166235"/>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342943" tIns="0" rIns="342943" bIns="330200" numCol="1" spcCol="1270" anchor="t" anchorCtr="0">
          <a:noAutofit/>
        </a:bodyPr>
        <a:lstStyle/>
        <a:p>
          <a:pPr marL="0" lvl="0" indent="0" algn="l" defTabSz="1244600">
            <a:lnSpc>
              <a:spcPct val="90000"/>
            </a:lnSpc>
            <a:spcBef>
              <a:spcPct val="0"/>
            </a:spcBef>
            <a:spcAft>
              <a:spcPct val="35000"/>
            </a:spcAft>
            <a:buNone/>
          </a:pPr>
          <a:r>
            <a:rPr lang="en-US" sz="2800" kern="1200" dirty="0"/>
            <a:t>Rank Risks (e.g., DREAD, EPSS)</a:t>
          </a:r>
          <a:r>
            <a:rPr lang="en-US" sz="1100" kern="1200" dirty="0"/>
            <a:t> </a:t>
          </a:r>
          <a:r>
            <a:rPr lang="en-US" sz="1100" kern="1200" dirty="0">
              <a:hlinkClick xmlns:r="http://schemas.openxmlformats.org/officeDocument/2006/relationships" r:id="rId1"/>
            </a:rPr>
            <a:t>https://www.first.org/epss/model</a:t>
          </a:r>
          <a:r>
            <a:rPr lang="en-US" sz="1100" kern="1200" dirty="0"/>
            <a:t>)</a:t>
          </a:r>
        </a:p>
      </dsp:txBody>
      <dsp:txXfrm>
        <a:off x="857" y="1846358"/>
        <a:ext cx="3471862" cy="2499741"/>
      </dsp:txXfrm>
    </dsp:sp>
    <dsp:sp modelId="{1157690A-7A71-4B26-A1E3-217B68FD6505}">
      <dsp:nvSpPr>
        <dsp:cNvPr id="0" name=""/>
        <dsp:cNvSpPr/>
      </dsp:nvSpPr>
      <dsp:spPr>
        <a:xfrm>
          <a:off x="857" y="179864"/>
          <a:ext cx="3471862" cy="1666494"/>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342943" tIns="165100" rIns="342943"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57" y="179864"/>
        <a:ext cx="3471862" cy="1666494"/>
      </dsp:txXfrm>
    </dsp:sp>
    <dsp:sp modelId="{887D365D-1C12-481B-9845-ADD4A9A4AD8D}">
      <dsp:nvSpPr>
        <dsp:cNvPr id="0" name=""/>
        <dsp:cNvSpPr/>
      </dsp:nvSpPr>
      <dsp:spPr>
        <a:xfrm>
          <a:off x="3750468" y="179864"/>
          <a:ext cx="3471862" cy="4166235"/>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342943" tIns="0" rIns="342943" bIns="330200" numCol="1" spcCol="1270" anchor="t" anchorCtr="0">
          <a:noAutofit/>
        </a:bodyPr>
        <a:lstStyle/>
        <a:p>
          <a:pPr marL="0" lvl="0" indent="0" algn="l" defTabSz="1244600">
            <a:lnSpc>
              <a:spcPct val="90000"/>
            </a:lnSpc>
            <a:spcBef>
              <a:spcPct val="0"/>
            </a:spcBef>
            <a:spcAft>
              <a:spcPct val="35000"/>
            </a:spcAft>
            <a:buNone/>
          </a:pPr>
          <a:r>
            <a:rPr lang="en-US" sz="2800" kern="1200" dirty="0"/>
            <a:t>Quantify Risks (e.g., FAIR)</a:t>
          </a:r>
        </a:p>
      </dsp:txBody>
      <dsp:txXfrm>
        <a:off x="3750468" y="1846358"/>
        <a:ext cx="3471862" cy="2499741"/>
      </dsp:txXfrm>
    </dsp:sp>
    <dsp:sp modelId="{144BBB00-E1CA-49D1-8AB0-6FED005470DA}">
      <dsp:nvSpPr>
        <dsp:cNvPr id="0" name=""/>
        <dsp:cNvSpPr/>
      </dsp:nvSpPr>
      <dsp:spPr>
        <a:xfrm>
          <a:off x="3750468" y="179864"/>
          <a:ext cx="3471862" cy="1666494"/>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342943" tIns="165100" rIns="342943"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750468" y="179864"/>
        <a:ext cx="3471862" cy="1666494"/>
      </dsp:txXfrm>
    </dsp:sp>
    <dsp:sp modelId="{B53B938D-FC10-48EA-A875-594ECFB6F95A}">
      <dsp:nvSpPr>
        <dsp:cNvPr id="0" name=""/>
        <dsp:cNvSpPr/>
      </dsp:nvSpPr>
      <dsp:spPr>
        <a:xfrm>
          <a:off x="7500080" y="179864"/>
          <a:ext cx="3471862" cy="4166235"/>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342943" tIns="0" rIns="342943" bIns="330200" numCol="1" spcCol="1270" anchor="t" anchorCtr="0">
          <a:noAutofit/>
        </a:bodyPr>
        <a:lstStyle/>
        <a:p>
          <a:pPr marL="0" lvl="0" indent="0" algn="l" defTabSz="1244600">
            <a:lnSpc>
              <a:spcPct val="90000"/>
            </a:lnSpc>
            <a:spcBef>
              <a:spcPct val="0"/>
            </a:spcBef>
            <a:spcAft>
              <a:spcPct val="35000"/>
            </a:spcAft>
            <a:buNone/>
          </a:pPr>
          <a:r>
            <a:rPr lang="en-US" sz="2800" kern="1200" dirty="0"/>
            <a:t>Threat Modeling</a:t>
          </a:r>
        </a:p>
      </dsp:txBody>
      <dsp:txXfrm>
        <a:off x="7500080" y="1846358"/>
        <a:ext cx="3471862" cy="2499741"/>
      </dsp:txXfrm>
    </dsp:sp>
    <dsp:sp modelId="{0BD34EAC-4E7F-4F5C-AA84-2503ACBEFA59}">
      <dsp:nvSpPr>
        <dsp:cNvPr id="0" name=""/>
        <dsp:cNvSpPr/>
      </dsp:nvSpPr>
      <dsp:spPr>
        <a:xfrm>
          <a:off x="7500080" y="179864"/>
          <a:ext cx="3471862" cy="1666494"/>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342943" tIns="165100" rIns="342943"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500080" y="179864"/>
        <a:ext cx="3471862" cy="16664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83A48-C1D9-4CE6-BA8E-2387235B4131}">
      <dsp:nvSpPr>
        <dsp:cNvPr id="0" name=""/>
        <dsp:cNvSpPr/>
      </dsp:nvSpPr>
      <dsp:spPr>
        <a:xfrm>
          <a:off x="6590" y="1026934"/>
          <a:ext cx="2060078" cy="247209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03490" tIns="0" rIns="203490" bIns="330200" numCol="1" spcCol="1270" anchor="t" anchorCtr="0">
          <a:noAutofit/>
        </a:bodyPr>
        <a:lstStyle/>
        <a:p>
          <a:pPr marL="0" lvl="0" indent="0" algn="l" defTabSz="622300">
            <a:lnSpc>
              <a:spcPct val="90000"/>
            </a:lnSpc>
            <a:spcBef>
              <a:spcPct val="0"/>
            </a:spcBef>
            <a:spcAft>
              <a:spcPct val="35000"/>
            </a:spcAft>
            <a:buNone/>
          </a:pPr>
          <a:r>
            <a:rPr lang="en-US" sz="1400" kern="1200" baseline="0"/>
            <a:t>Select a relevant framework and align</a:t>
          </a:r>
          <a:endParaRPr lang="en-US" sz="1400" kern="1200"/>
        </a:p>
      </dsp:txBody>
      <dsp:txXfrm>
        <a:off x="6590" y="2015772"/>
        <a:ext cx="2060078" cy="1483256"/>
      </dsp:txXfrm>
    </dsp:sp>
    <dsp:sp modelId="{E64D810D-FC08-43F3-8C22-5C774D97DA18}">
      <dsp:nvSpPr>
        <dsp:cNvPr id="0" name=""/>
        <dsp:cNvSpPr/>
      </dsp:nvSpPr>
      <dsp:spPr>
        <a:xfrm>
          <a:off x="6590" y="1026934"/>
          <a:ext cx="2060078" cy="988837"/>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203490" tIns="165100" rIns="203490" bIns="165100" numCol="1" spcCol="1270" anchor="ctr" anchorCtr="0">
          <a:noAutofit/>
        </a:bodyPr>
        <a:lstStyle/>
        <a:p>
          <a:pPr marL="0" lvl="0" indent="0" algn="l" defTabSz="2089150">
            <a:lnSpc>
              <a:spcPct val="90000"/>
            </a:lnSpc>
            <a:spcBef>
              <a:spcPct val="0"/>
            </a:spcBef>
            <a:spcAft>
              <a:spcPct val="35000"/>
            </a:spcAft>
            <a:buNone/>
          </a:pPr>
          <a:r>
            <a:rPr lang="en-US" sz="4700" kern="1200"/>
            <a:t>01</a:t>
          </a:r>
        </a:p>
      </dsp:txBody>
      <dsp:txXfrm>
        <a:off x="6590" y="1026934"/>
        <a:ext cx="2060078" cy="988837"/>
      </dsp:txXfrm>
    </dsp:sp>
    <dsp:sp modelId="{5570D91C-82E7-4A62-899B-B02F4B67293C}">
      <dsp:nvSpPr>
        <dsp:cNvPr id="0" name=""/>
        <dsp:cNvSpPr/>
      </dsp:nvSpPr>
      <dsp:spPr>
        <a:xfrm>
          <a:off x="2231475" y="1026934"/>
          <a:ext cx="2060078" cy="247209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03490" tIns="0" rIns="203490" bIns="330200" numCol="1" spcCol="1270" anchor="t" anchorCtr="0">
          <a:noAutofit/>
        </a:bodyPr>
        <a:lstStyle/>
        <a:p>
          <a:pPr marL="0" lvl="0" indent="0" algn="l" defTabSz="622300">
            <a:lnSpc>
              <a:spcPct val="90000"/>
            </a:lnSpc>
            <a:spcBef>
              <a:spcPct val="0"/>
            </a:spcBef>
            <a:spcAft>
              <a:spcPct val="35000"/>
            </a:spcAft>
            <a:buNone/>
          </a:pPr>
          <a:r>
            <a:rPr lang="en-US" sz="1400" kern="1200" baseline="0"/>
            <a:t>Conduct a Gap Analysis</a:t>
          </a:r>
          <a:endParaRPr lang="en-US" sz="1400" kern="1200"/>
        </a:p>
      </dsp:txBody>
      <dsp:txXfrm>
        <a:off x="2231475" y="2015772"/>
        <a:ext cx="2060078" cy="1483256"/>
      </dsp:txXfrm>
    </dsp:sp>
    <dsp:sp modelId="{D43C6CD0-164D-4055-A193-7EB830D7E802}">
      <dsp:nvSpPr>
        <dsp:cNvPr id="0" name=""/>
        <dsp:cNvSpPr/>
      </dsp:nvSpPr>
      <dsp:spPr>
        <a:xfrm>
          <a:off x="2231475" y="1026934"/>
          <a:ext cx="2060078" cy="988837"/>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203490" tIns="165100" rIns="203490" bIns="165100" numCol="1" spcCol="1270" anchor="ctr" anchorCtr="0">
          <a:noAutofit/>
        </a:bodyPr>
        <a:lstStyle/>
        <a:p>
          <a:pPr marL="0" lvl="0" indent="0" algn="l" defTabSz="2089150">
            <a:lnSpc>
              <a:spcPct val="90000"/>
            </a:lnSpc>
            <a:spcBef>
              <a:spcPct val="0"/>
            </a:spcBef>
            <a:spcAft>
              <a:spcPct val="35000"/>
            </a:spcAft>
            <a:buNone/>
          </a:pPr>
          <a:r>
            <a:rPr lang="en-US" sz="4700" kern="1200"/>
            <a:t>02</a:t>
          </a:r>
        </a:p>
      </dsp:txBody>
      <dsp:txXfrm>
        <a:off x="2231475" y="1026934"/>
        <a:ext cx="2060078" cy="988837"/>
      </dsp:txXfrm>
    </dsp:sp>
    <dsp:sp modelId="{6B50ADCA-895A-41D4-9C60-3A460B490CC2}">
      <dsp:nvSpPr>
        <dsp:cNvPr id="0" name=""/>
        <dsp:cNvSpPr/>
      </dsp:nvSpPr>
      <dsp:spPr>
        <a:xfrm>
          <a:off x="4456360" y="1026934"/>
          <a:ext cx="2060078" cy="247209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03490" tIns="0" rIns="203490" bIns="330200" numCol="1" spcCol="1270" anchor="t" anchorCtr="0">
          <a:noAutofit/>
        </a:bodyPr>
        <a:lstStyle/>
        <a:p>
          <a:pPr marL="0" lvl="0" indent="0" algn="l" defTabSz="622300">
            <a:lnSpc>
              <a:spcPct val="90000"/>
            </a:lnSpc>
            <a:spcBef>
              <a:spcPct val="0"/>
            </a:spcBef>
            <a:spcAft>
              <a:spcPct val="35000"/>
            </a:spcAft>
            <a:buNone/>
          </a:pPr>
          <a:r>
            <a:rPr lang="en-US" sz="1400" kern="1200" baseline="0" dirty="0"/>
            <a:t>Discover Issues</a:t>
          </a:r>
        </a:p>
        <a:p>
          <a:pPr marL="0" lvl="0" indent="0" algn="l" defTabSz="622300">
            <a:lnSpc>
              <a:spcPct val="90000"/>
            </a:lnSpc>
            <a:spcBef>
              <a:spcPct val="0"/>
            </a:spcBef>
            <a:spcAft>
              <a:spcPct val="35000"/>
            </a:spcAft>
            <a:buNone/>
          </a:pPr>
          <a:r>
            <a:rPr lang="en-US" sz="1400" kern="1200" dirty="0">
              <a:hlinkClick xmlns:r="http://schemas.openxmlformats.org/officeDocument/2006/relationships" r:id="rId1"/>
            </a:rPr>
            <a:t>https://github.com/vz-risk/VCDB/issues</a:t>
          </a:r>
          <a:endParaRPr lang="en-US" sz="1400" kern="1200" dirty="0"/>
        </a:p>
      </dsp:txBody>
      <dsp:txXfrm>
        <a:off x="4456360" y="2015772"/>
        <a:ext cx="2060078" cy="1483256"/>
      </dsp:txXfrm>
    </dsp:sp>
    <dsp:sp modelId="{15BDE26E-0FB7-4262-8BEC-54F862BE7107}">
      <dsp:nvSpPr>
        <dsp:cNvPr id="0" name=""/>
        <dsp:cNvSpPr/>
      </dsp:nvSpPr>
      <dsp:spPr>
        <a:xfrm>
          <a:off x="4456360" y="1026934"/>
          <a:ext cx="2060078" cy="988837"/>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203490" tIns="165100" rIns="203490" bIns="165100" numCol="1" spcCol="1270" anchor="ctr" anchorCtr="0">
          <a:noAutofit/>
        </a:bodyPr>
        <a:lstStyle/>
        <a:p>
          <a:pPr marL="0" lvl="0" indent="0" algn="l" defTabSz="2089150">
            <a:lnSpc>
              <a:spcPct val="90000"/>
            </a:lnSpc>
            <a:spcBef>
              <a:spcPct val="0"/>
            </a:spcBef>
            <a:spcAft>
              <a:spcPct val="35000"/>
            </a:spcAft>
            <a:buNone/>
          </a:pPr>
          <a:r>
            <a:rPr lang="en-US" sz="4700" kern="1200"/>
            <a:t>03</a:t>
          </a:r>
        </a:p>
      </dsp:txBody>
      <dsp:txXfrm>
        <a:off x="4456360" y="1026934"/>
        <a:ext cx="2060078" cy="988837"/>
      </dsp:txXfrm>
    </dsp:sp>
    <dsp:sp modelId="{417E093D-F29A-4529-A415-712443BF8C51}">
      <dsp:nvSpPr>
        <dsp:cNvPr id="0" name=""/>
        <dsp:cNvSpPr/>
      </dsp:nvSpPr>
      <dsp:spPr>
        <a:xfrm>
          <a:off x="6681245" y="1026934"/>
          <a:ext cx="2060078" cy="247209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03490" tIns="0" rIns="203490" bIns="330200" numCol="1" spcCol="1270" anchor="t" anchorCtr="0">
          <a:noAutofit/>
        </a:bodyPr>
        <a:lstStyle/>
        <a:p>
          <a:pPr marL="0" lvl="0" indent="0" algn="l" defTabSz="622300">
            <a:lnSpc>
              <a:spcPct val="90000"/>
            </a:lnSpc>
            <a:spcBef>
              <a:spcPct val="0"/>
            </a:spcBef>
            <a:spcAft>
              <a:spcPct val="35000"/>
            </a:spcAft>
            <a:buNone/>
          </a:pPr>
          <a:r>
            <a:rPr lang="en-US" sz="1400" kern="1200" baseline="0" dirty="0"/>
            <a:t>Test &amp; Validate Assumptions; Rank Risk</a:t>
          </a:r>
        </a:p>
        <a:p>
          <a:pPr marL="0" lvl="0" indent="0" algn="l" defTabSz="622300">
            <a:lnSpc>
              <a:spcPct val="90000"/>
            </a:lnSpc>
            <a:spcBef>
              <a:spcPct val="0"/>
            </a:spcBef>
            <a:spcAft>
              <a:spcPct val="35000"/>
            </a:spcAft>
            <a:buNone/>
          </a:pPr>
          <a:r>
            <a:rPr lang="en-US" sz="1400" kern="1200" dirty="0"/>
            <a:t>(e.g., FAIR, DREAD, EPSS) </a:t>
          </a:r>
        </a:p>
      </dsp:txBody>
      <dsp:txXfrm>
        <a:off x="6681245" y="2015772"/>
        <a:ext cx="2060078" cy="1483256"/>
      </dsp:txXfrm>
    </dsp:sp>
    <dsp:sp modelId="{D1B5DCCA-4CFC-4C4B-8795-3FC109C8284D}">
      <dsp:nvSpPr>
        <dsp:cNvPr id="0" name=""/>
        <dsp:cNvSpPr/>
      </dsp:nvSpPr>
      <dsp:spPr>
        <a:xfrm>
          <a:off x="6681245" y="1026934"/>
          <a:ext cx="2060078" cy="988837"/>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203490" tIns="165100" rIns="203490" bIns="165100" numCol="1" spcCol="1270" anchor="ctr" anchorCtr="0">
          <a:noAutofit/>
        </a:bodyPr>
        <a:lstStyle/>
        <a:p>
          <a:pPr marL="0" lvl="0" indent="0" algn="l" defTabSz="2089150">
            <a:lnSpc>
              <a:spcPct val="90000"/>
            </a:lnSpc>
            <a:spcBef>
              <a:spcPct val="0"/>
            </a:spcBef>
            <a:spcAft>
              <a:spcPct val="35000"/>
            </a:spcAft>
            <a:buNone/>
          </a:pPr>
          <a:r>
            <a:rPr lang="en-US" sz="4700" kern="1200"/>
            <a:t>04</a:t>
          </a:r>
        </a:p>
      </dsp:txBody>
      <dsp:txXfrm>
        <a:off x="6681245" y="1026934"/>
        <a:ext cx="2060078" cy="988837"/>
      </dsp:txXfrm>
    </dsp:sp>
    <dsp:sp modelId="{8CB5C123-5B2C-4653-8C54-0747E67EC0CF}">
      <dsp:nvSpPr>
        <dsp:cNvPr id="0" name=""/>
        <dsp:cNvSpPr/>
      </dsp:nvSpPr>
      <dsp:spPr>
        <a:xfrm>
          <a:off x="8906130" y="1026934"/>
          <a:ext cx="2060078" cy="247209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03490" tIns="0" rIns="203490" bIns="330200" numCol="1" spcCol="1270" anchor="t" anchorCtr="0">
          <a:noAutofit/>
        </a:bodyPr>
        <a:lstStyle/>
        <a:p>
          <a:pPr marL="0" lvl="0" indent="0" algn="l" defTabSz="622300">
            <a:lnSpc>
              <a:spcPct val="90000"/>
            </a:lnSpc>
            <a:spcBef>
              <a:spcPct val="0"/>
            </a:spcBef>
            <a:spcAft>
              <a:spcPct val="35000"/>
            </a:spcAft>
            <a:buNone/>
          </a:pPr>
          <a:r>
            <a:rPr lang="en-US" sz="1400" kern="1200" baseline="0"/>
            <a:t>Wash, Rinse, Repeat</a:t>
          </a:r>
          <a:endParaRPr lang="en-US" sz="1400" kern="1200"/>
        </a:p>
      </dsp:txBody>
      <dsp:txXfrm>
        <a:off x="8906130" y="2015772"/>
        <a:ext cx="2060078" cy="1483256"/>
      </dsp:txXfrm>
    </dsp:sp>
    <dsp:sp modelId="{1DE6A8D2-857A-4BF2-A45D-3D3F19C99DF7}">
      <dsp:nvSpPr>
        <dsp:cNvPr id="0" name=""/>
        <dsp:cNvSpPr/>
      </dsp:nvSpPr>
      <dsp:spPr>
        <a:xfrm>
          <a:off x="8906130" y="1026934"/>
          <a:ext cx="2060078" cy="988837"/>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203490" tIns="165100" rIns="203490" bIns="165100" numCol="1" spcCol="1270" anchor="ctr" anchorCtr="0">
          <a:noAutofit/>
        </a:bodyPr>
        <a:lstStyle/>
        <a:p>
          <a:pPr marL="0" lvl="0" indent="0" algn="l" defTabSz="2089150">
            <a:lnSpc>
              <a:spcPct val="90000"/>
            </a:lnSpc>
            <a:spcBef>
              <a:spcPct val="0"/>
            </a:spcBef>
            <a:spcAft>
              <a:spcPct val="35000"/>
            </a:spcAft>
            <a:buNone/>
          </a:pPr>
          <a:r>
            <a:rPr lang="en-US" sz="4700" kern="1200"/>
            <a:t>05</a:t>
          </a:r>
        </a:p>
      </dsp:txBody>
      <dsp:txXfrm>
        <a:off x="8906130" y="1026934"/>
        <a:ext cx="2060078" cy="98883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E93F90-01AD-4EF8-8989-D25E0C8954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3A5EDC-2032-454E-AB72-0FAEFF62B9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E15948-D9B7-4921-8CF5-690114DD587A}" type="datetimeFigureOut">
              <a:rPr lang="en-US" smtClean="0"/>
              <a:t>7/17/2023</a:t>
            </a:fld>
            <a:endParaRPr lang="en-US"/>
          </a:p>
        </p:txBody>
      </p:sp>
      <p:sp>
        <p:nvSpPr>
          <p:cNvPr id="4" name="Footer Placeholder 3">
            <a:extLst>
              <a:ext uri="{FF2B5EF4-FFF2-40B4-BE49-F238E27FC236}">
                <a16:creationId xmlns:a16="http://schemas.microsoft.com/office/drawing/2014/main" id="{CA12C8CA-464C-45AB-97ED-4240DB3776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563819-D70B-44D6-8930-4BEC705C47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A06B01-3C61-4D9F-B1F5-029FC467A9AC}" type="slidenum">
              <a:rPr lang="en-US" smtClean="0"/>
              <a:t>‹#›</a:t>
            </a:fld>
            <a:endParaRPr lang="en-US"/>
          </a:p>
        </p:txBody>
      </p:sp>
    </p:spTree>
    <p:extLst>
      <p:ext uri="{BB962C8B-B14F-4D97-AF65-F5344CB8AC3E}">
        <p14:creationId xmlns:p14="http://schemas.microsoft.com/office/powerpoint/2010/main" val="3695268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0120B-D55F-4FED-9007-02AF8892ADB7}"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714A5-23D5-4343-AB1C-EFC0108EE950}" type="slidenum">
              <a:rPr lang="en-US" smtClean="0"/>
              <a:t>‹#›</a:t>
            </a:fld>
            <a:endParaRPr lang="en-US"/>
          </a:p>
        </p:txBody>
      </p:sp>
    </p:spTree>
    <p:extLst>
      <p:ext uri="{BB962C8B-B14F-4D97-AF65-F5344CB8AC3E}">
        <p14:creationId xmlns:p14="http://schemas.microsoft.com/office/powerpoint/2010/main" val="105547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3714A5-23D5-4343-AB1C-EFC0108EE950}" type="slidenum">
              <a:rPr lang="en-US" smtClean="0"/>
              <a:t>1</a:t>
            </a:fld>
            <a:endParaRPr lang="en-US"/>
          </a:p>
        </p:txBody>
      </p:sp>
    </p:spTree>
    <p:extLst>
      <p:ext uri="{BB962C8B-B14F-4D97-AF65-F5344CB8AC3E}">
        <p14:creationId xmlns:p14="http://schemas.microsoft.com/office/powerpoint/2010/main" val="3723975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latin typeface="Montserrat" panose="020F0502020204030204" pitchFamily="34" charset="0"/>
              </a:rPr>
              <a:t>organizations lack full visibility into their hardware assets and software in IT/OT/Cloud/DevOps</a:t>
            </a:r>
          </a:p>
          <a:p>
            <a:endParaRPr lang="en-US" sz="1200" dirty="0">
              <a:latin typeface="Montserrat" panose="020F0502020204030204" pitchFamily="34" charset="0"/>
            </a:endParaRPr>
          </a:p>
          <a:p>
            <a:r>
              <a:rPr lang="en-US" sz="1200" b="0" i="0" dirty="0">
                <a:effectLst/>
                <a:latin typeface="Montserrat" panose="020F0502020204030204" pitchFamily="34" charset="0"/>
              </a:rPr>
              <a:t>systems because they do not collect logs to track when events happened within their networks, what happened, and who was involved. This lack of using logs can lead to damaging shortcomings for regulatory compliance and a heightened risk of security breaches.</a:t>
            </a:r>
            <a:endParaRPr lang="en-US" dirty="0"/>
          </a:p>
        </p:txBody>
      </p:sp>
      <p:sp>
        <p:nvSpPr>
          <p:cNvPr id="4" name="Slide Number Placeholder 3"/>
          <p:cNvSpPr>
            <a:spLocks noGrp="1"/>
          </p:cNvSpPr>
          <p:nvPr>
            <p:ph type="sldNum" sz="quarter" idx="5"/>
          </p:nvPr>
        </p:nvSpPr>
        <p:spPr/>
        <p:txBody>
          <a:bodyPr/>
          <a:lstStyle/>
          <a:p>
            <a:fld id="{A33714A5-23D5-4343-AB1C-EFC0108EE950}" type="slidenum">
              <a:rPr lang="en-US" smtClean="0"/>
              <a:t>16</a:t>
            </a:fld>
            <a:endParaRPr lang="en-US"/>
          </a:p>
        </p:txBody>
      </p:sp>
    </p:spTree>
    <p:extLst>
      <p:ext uri="{BB962C8B-B14F-4D97-AF65-F5344CB8AC3E}">
        <p14:creationId xmlns:p14="http://schemas.microsoft.com/office/powerpoint/2010/main" val="4285053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Montserrat" panose="020F0502020204030204" pitchFamily="34" charset="0"/>
              </a:rPr>
              <a:t>: Default configurations are dangerous because they are well-known by attackers and thus easy to exploit. In addition, default configurations are often not optimized for security, such as in cases in which unencrypted communications are allowed</a:t>
            </a:r>
          </a:p>
          <a:p>
            <a:endParaRPr lang="en-US" b="0" i="0" dirty="0">
              <a:effectLst/>
              <a:latin typeface="Montserrat" panose="020F0502020204030204" pitchFamily="34" charset="0"/>
            </a:endParaRPr>
          </a:p>
          <a:p>
            <a:r>
              <a:rPr lang="en-US" b="0" i="0" dirty="0">
                <a:solidFill>
                  <a:srgbClr val="E2EEFF"/>
                </a:solidFill>
                <a:effectLst/>
                <a:latin typeface="Google Sans"/>
              </a:rPr>
              <a:t>Unnecessary apps, disable any unnecessary services, change default account usernames and passwords, and close or secure unnecessary port</a:t>
            </a:r>
            <a:endParaRPr lang="en-US" dirty="0"/>
          </a:p>
        </p:txBody>
      </p:sp>
      <p:sp>
        <p:nvSpPr>
          <p:cNvPr id="4" name="Slide Number Placeholder 3"/>
          <p:cNvSpPr>
            <a:spLocks noGrp="1"/>
          </p:cNvSpPr>
          <p:nvPr>
            <p:ph type="sldNum" sz="quarter" idx="5"/>
          </p:nvPr>
        </p:nvSpPr>
        <p:spPr/>
        <p:txBody>
          <a:bodyPr/>
          <a:lstStyle/>
          <a:p>
            <a:fld id="{A33714A5-23D5-4343-AB1C-EFC0108EE950}" type="slidenum">
              <a:rPr lang="en-US" smtClean="0"/>
              <a:t>18</a:t>
            </a:fld>
            <a:endParaRPr lang="en-US"/>
          </a:p>
        </p:txBody>
      </p:sp>
    </p:spTree>
    <p:extLst>
      <p:ext uri="{BB962C8B-B14F-4D97-AF65-F5344CB8AC3E}">
        <p14:creationId xmlns:p14="http://schemas.microsoft.com/office/powerpoint/2010/main" val="3479901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3714A5-23D5-4343-AB1C-EFC0108EE950}" type="slidenum">
              <a:rPr lang="en-US" smtClean="0"/>
              <a:t>19</a:t>
            </a:fld>
            <a:endParaRPr lang="en-US"/>
          </a:p>
        </p:txBody>
      </p:sp>
    </p:spTree>
    <p:extLst>
      <p:ext uri="{BB962C8B-B14F-4D97-AF65-F5344CB8AC3E}">
        <p14:creationId xmlns:p14="http://schemas.microsoft.com/office/powerpoint/2010/main" val="2841370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latin typeface="Montserrat" panose="020F0502020204030204" pitchFamily="34" charset="0"/>
              </a:rPr>
              <a:t>What does my data do?</a:t>
            </a:r>
          </a:p>
          <a:p>
            <a:r>
              <a:rPr lang="en-US" sz="1200" b="0" i="0" dirty="0">
                <a:effectLst/>
                <a:latin typeface="Montserrat" panose="020F0502020204030204" pitchFamily="34" charset="0"/>
              </a:rPr>
              <a:t>It is critical to know where data comes from, where it goes, and what processing is done along the way. Getting a handle on these data flows  enable organizations to quickly spot anomalous security risks and implement mitigation measures. </a:t>
            </a:r>
          </a:p>
          <a:p>
            <a:r>
              <a:rPr lang="en-US" sz="1200" b="0" i="0" dirty="0">
                <a:effectLst/>
                <a:latin typeface="Montserrat" panose="020F0502020204030204" pitchFamily="34" charset="0"/>
              </a:rPr>
              <a:t>Common methods for documenting data flow information include Data Flow Diagrams (DFDs), swim-lane diagrams, activity diagrams, and process maps for d</a:t>
            </a:r>
            <a:r>
              <a:rPr lang="en-US" sz="1200" dirty="0">
                <a:latin typeface="Montserrat" panose="020F0502020204030204" pitchFamily="34" charset="0"/>
              </a:rPr>
              <a:t>ata flowing through applications and infrastructure</a:t>
            </a:r>
            <a:endParaRPr lang="en-US" dirty="0"/>
          </a:p>
        </p:txBody>
      </p:sp>
      <p:sp>
        <p:nvSpPr>
          <p:cNvPr id="4" name="Slide Number Placeholder 3"/>
          <p:cNvSpPr>
            <a:spLocks noGrp="1"/>
          </p:cNvSpPr>
          <p:nvPr>
            <p:ph type="sldNum" sz="quarter" idx="5"/>
          </p:nvPr>
        </p:nvSpPr>
        <p:spPr/>
        <p:txBody>
          <a:bodyPr/>
          <a:lstStyle/>
          <a:p>
            <a:fld id="{A33714A5-23D5-4343-AB1C-EFC0108EE950}" type="slidenum">
              <a:rPr lang="en-US" smtClean="0"/>
              <a:t>21</a:t>
            </a:fld>
            <a:endParaRPr lang="en-US"/>
          </a:p>
        </p:txBody>
      </p:sp>
    </p:spTree>
    <p:extLst>
      <p:ext uri="{BB962C8B-B14F-4D97-AF65-F5344CB8AC3E}">
        <p14:creationId xmlns:p14="http://schemas.microsoft.com/office/powerpoint/2010/main" val="3152714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endParaRPr lang="en-US" sz="1200" b="0" i="0" dirty="0">
              <a:solidFill>
                <a:srgbClr val="444444"/>
              </a:solidFill>
              <a:effectLst/>
            </a:endParaRPr>
          </a:p>
          <a:p>
            <a:pPr marL="342900" marR="0" lvl="0" indent="-3429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r>
              <a:rPr lang="en-US" sz="1200" b="0" i="0" dirty="0">
                <a:solidFill>
                  <a:srgbClr val="444444"/>
                </a:solidFill>
                <a:effectLst/>
              </a:rPr>
              <a:t>MIT SLOAN SCHOOL of MANAGEMENT </a:t>
            </a:r>
            <a:r>
              <a:rPr lang="en-US" dirty="0"/>
              <a:t>A Case Study of the Capital One Data Breach (Revised) Nelson </a:t>
            </a:r>
            <a:r>
              <a:rPr lang="en-US" dirty="0" err="1"/>
              <a:t>Novaes</a:t>
            </a:r>
            <a:r>
              <a:rPr lang="en-US" dirty="0"/>
              <a:t> </a:t>
            </a:r>
            <a:r>
              <a:rPr lang="en-US" b="1" dirty="0"/>
              <a:t>Neto</a:t>
            </a:r>
            <a:r>
              <a:rPr lang="en-US" dirty="0"/>
              <a:t>, Stuart </a:t>
            </a:r>
            <a:r>
              <a:rPr lang="en-US" b="1" dirty="0" err="1"/>
              <a:t>Madnick</a:t>
            </a:r>
            <a:r>
              <a:rPr lang="en-US" dirty="0"/>
              <a:t>, Anchises </a:t>
            </a:r>
            <a:r>
              <a:rPr lang="en-US" dirty="0" err="1"/>
              <a:t>Moraes</a:t>
            </a:r>
            <a:r>
              <a:rPr lang="en-US" dirty="0"/>
              <a:t> G. de </a:t>
            </a:r>
            <a:r>
              <a:rPr lang="en-US" b="1" dirty="0"/>
              <a:t>Paula</a:t>
            </a:r>
            <a:r>
              <a:rPr lang="en-US" dirty="0"/>
              <a:t>, Natasha </a:t>
            </a:r>
            <a:r>
              <a:rPr lang="en-US" dirty="0" err="1"/>
              <a:t>Malara</a:t>
            </a:r>
            <a:r>
              <a:rPr lang="en-US" dirty="0"/>
              <a:t> </a:t>
            </a:r>
            <a:r>
              <a:rPr lang="en-US" b="1" dirty="0"/>
              <a:t>Borges</a:t>
            </a:r>
            <a:r>
              <a:rPr lang="en-US" dirty="0"/>
              <a:t> Working Paper CISL# 2020-16 March 2020</a:t>
            </a:r>
            <a:endParaRPr lang="en-US" sz="1200" b="0" i="0" dirty="0">
              <a:solidFill>
                <a:srgbClr val="444444"/>
              </a:solidFill>
              <a:effectLst/>
            </a:endParaRPr>
          </a:p>
          <a:p>
            <a:pPr marL="342900" marR="0" lvl="0" indent="-3429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endParaRPr lang="en-US" sz="1200" b="0" i="0" dirty="0">
              <a:solidFill>
                <a:srgbClr val="444444"/>
              </a:solidFill>
              <a:effectLst/>
            </a:endParaRPr>
          </a:p>
          <a:p>
            <a:pPr marL="342900" marR="0" lvl="0" indent="-3429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endParaRPr lang="en-US" sz="1200" b="0" i="0" dirty="0">
              <a:solidFill>
                <a:srgbClr val="444444"/>
              </a:solidFill>
              <a:effectLst/>
            </a:endParaRPr>
          </a:p>
          <a:p>
            <a:pPr marL="342900" marR="0" lvl="0" indent="-3429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r>
              <a:rPr lang="en-US" sz="1200" b="0" i="0" dirty="0">
                <a:solidFill>
                  <a:srgbClr val="444444"/>
                </a:solidFill>
                <a:effectLst/>
              </a:rPr>
              <a:t>Repudiation – As the attacker hid their identity using TOR (The Onion Router), malicious actions could not be traced backed to the individual that caused it thus leading to Repudiation.</a:t>
            </a:r>
          </a:p>
          <a:p>
            <a:pPr marL="342900" marR="0" lvl="0" indent="-3429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r>
              <a:rPr lang="en-US" sz="1200" b="0" i="0" dirty="0">
                <a:solidFill>
                  <a:srgbClr val="444444"/>
                </a:solidFill>
                <a:effectLst/>
              </a:rPr>
              <a:t>Spoofing – With SSRF, attacker impersonated themselves as the WAF tricking the server to use its permission to access the Metadata service and access the credentials that they did not originally have access to.</a:t>
            </a:r>
          </a:p>
          <a:p>
            <a:pPr marL="342900" marR="0" lvl="0" indent="-3429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r>
              <a:rPr lang="en-US" sz="1200" b="0" i="0" dirty="0">
                <a:solidFill>
                  <a:srgbClr val="444444"/>
                </a:solidFill>
                <a:effectLst/>
              </a:rPr>
              <a:t>Escalation of privilege - </a:t>
            </a:r>
            <a:r>
              <a:rPr lang="en-US" sz="1200" i="0" u="none" dirty="0">
                <a:effectLst/>
              </a:rPr>
              <a:t>WAF</a:t>
            </a:r>
            <a:r>
              <a:rPr lang="en-US" sz="1200" b="1" i="0" u="none" dirty="0">
                <a:effectLst/>
              </a:rPr>
              <a:t> </a:t>
            </a:r>
            <a:r>
              <a:rPr lang="en-US" sz="1200" i="0" u="none" dirty="0">
                <a:effectLst/>
              </a:rPr>
              <a:t>did not need access to </a:t>
            </a:r>
            <a:r>
              <a:rPr lang="en-US" sz="1200" b="0" i="0" u="none" dirty="0">
                <a:effectLst/>
              </a:rPr>
              <a:t>S3 buckets but was misconfigured and given elevated access not following the principle of least privilege</a:t>
            </a:r>
          </a:p>
          <a:p>
            <a:pPr marL="342900" marR="0" lvl="0" indent="-3429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r>
              <a:rPr lang="en-US" sz="1200" b="0" i="0" u="none" dirty="0">
                <a:solidFill>
                  <a:srgbClr val="444444"/>
                </a:solidFill>
                <a:effectLst/>
              </a:rPr>
              <a:t>Information Disclosure – Leakage of WAF credentials that allowed attacker to use that credential and impersonate as WAF (spoofing)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714A5-23D5-4343-AB1C-EFC0108EE9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409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00"/>
              </a:spcBef>
              <a:spcAft>
                <a:spcPts val="300"/>
              </a:spcAft>
              <a:buClr>
                <a:schemeClr val="tx1"/>
              </a:buClr>
              <a:buSzPct val="100000"/>
              <a:buFont typeface="+mj-lt"/>
              <a:buNone/>
              <a:tabLst/>
              <a:defRPr/>
            </a:pPr>
            <a:r>
              <a:rPr lang="en-US" sz="1200" b="0" i="0" dirty="0">
                <a:solidFill>
                  <a:srgbClr val="444444"/>
                </a:solidFill>
                <a:effectLst/>
              </a:rPr>
              <a:t>MIT SLOAN SCHOOL of MANAGEMENT </a:t>
            </a:r>
            <a:r>
              <a:rPr lang="en-US" dirty="0"/>
              <a:t>A Case Study of the Capital One Data Breach (Revised) Nelson </a:t>
            </a:r>
            <a:r>
              <a:rPr lang="en-US" dirty="0" err="1"/>
              <a:t>Novaes</a:t>
            </a:r>
            <a:r>
              <a:rPr lang="en-US" dirty="0"/>
              <a:t> </a:t>
            </a:r>
            <a:r>
              <a:rPr lang="en-US" b="1" dirty="0"/>
              <a:t>Neto</a:t>
            </a:r>
            <a:r>
              <a:rPr lang="en-US" dirty="0"/>
              <a:t>, Stuart </a:t>
            </a:r>
            <a:r>
              <a:rPr lang="en-US" b="1" dirty="0" err="1"/>
              <a:t>Madnick</a:t>
            </a:r>
            <a:r>
              <a:rPr lang="en-US" dirty="0"/>
              <a:t>, Anchises </a:t>
            </a:r>
            <a:r>
              <a:rPr lang="en-US" dirty="0" err="1"/>
              <a:t>Moraes</a:t>
            </a:r>
            <a:r>
              <a:rPr lang="en-US" dirty="0"/>
              <a:t> G. de </a:t>
            </a:r>
            <a:r>
              <a:rPr lang="en-US" b="1" dirty="0"/>
              <a:t>Paula</a:t>
            </a:r>
            <a:r>
              <a:rPr lang="en-US" dirty="0"/>
              <a:t>, Natasha </a:t>
            </a:r>
            <a:r>
              <a:rPr lang="en-US" dirty="0" err="1"/>
              <a:t>Malara</a:t>
            </a:r>
            <a:r>
              <a:rPr lang="en-US" dirty="0"/>
              <a:t> </a:t>
            </a:r>
            <a:r>
              <a:rPr lang="en-US" b="1" dirty="0"/>
              <a:t>Borges</a:t>
            </a:r>
            <a:r>
              <a:rPr lang="en-US" dirty="0"/>
              <a:t> Working Paper CISL# 2020-16 March 2020</a:t>
            </a:r>
            <a:endParaRPr lang="en-US" sz="1200" b="0" i="0" dirty="0">
              <a:solidFill>
                <a:srgbClr val="444444"/>
              </a:solidFill>
              <a:effectLst/>
            </a:endParaRPr>
          </a:p>
          <a:p>
            <a:pPr marL="228600" marR="0" lvl="0" indent="-2286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endParaRPr lang="en-US" sz="1200" dirty="0"/>
          </a:p>
          <a:p>
            <a:pPr marL="228600" marR="0" lvl="0" indent="-2286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endParaRPr lang="en-US" sz="1200" dirty="0"/>
          </a:p>
          <a:p>
            <a:pPr marL="228600" marR="0" lvl="0" indent="-2286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r>
              <a:rPr lang="en-US" sz="1200" dirty="0"/>
              <a:t>Attacker used anonymizing service TOR (The Onion Router) to hide their identity and mask their IP address.</a:t>
            </a:r>
            <a:endParaRPr lang="en-US" sz="1200" dirty="0">
              <a:cs typeface="Arial"/>
            </a:endParaRPr>
          </a:p>
          <a:p>
            <a:pPr marL="228600" indent="-228600">
              <a:spcBef>
                <a:spcPts val="300"/>
              </a:spcBef>
              <a:spcAft>
                <a:spcPts val="300"/>
              </a:spcAft>
              <a:buClr>
                <a:schemeClr val="tx1"/>
              </a:buClr>
              <a:buSzPct val="100000"/>
              <a:buFont typeface="+mj-lt"/>
              <a:buAutoNum type="arabicPeriod"/>
            </a:pPr>
            <a:r>
              <a:rPr lang="en-US" sz="1200" dirty="0"/>
              <a:t>Attacker had deep knowledge of how the AWS infrastructure functions and of a vulnerability in the </a:t>
            </a:r>
            <a:r>
              <a:rPr lang="en-US" sz="1200" dirty="0" err="1"/>
              <a:t>ModSecurity</a:t>
            </a:r>
            <a:r>
              <a:rPr lang="en-US" sz="1200" dirty="0"/>
              <a:t> WAF that allowed SSRF (Server-Side Request Forgery) attack.</a:t>
            </a:r>
          </a:p>
          <a:p>
            <a:pPr marL="228600" indent="-228600">
              <a:spcBef>
                <a:spcPts val="300"/>
              </a:spcBef>
              <a:spcAft>
                <a:spcPts val="300"/>
              </a:spcAft>
              <a:buClr>
                <a:schemeClr val="tx1"/>
              </a:buClr>
              <a:buSzPct val="100000"/>
              <a:buFont typeface="+mj-lt"/>
              <a:buAutoNum type="arabicPeriod"/>
            </a:pPr>
            <a:r>
              <a:rPr lang="en-US" sz="1200" dirty="0"/>
              <a:t>SSRF attack allowed the attacker to trick the vulnerable server into executing new http commands using server’s permissions to access resources that the attacker should not have direct access to. Resource in this case was the AWS Metadata service.</a:t>
            </a:r>
            <a:endParaRPr lang="en-US" sz="1200" dirty="0">
              <a:cs typeface="Arial"/>
            </a:endParaRPr>
          </a:p>
          <a:p>
            <a:pPr marL="228600" indent="-228600">
              <a:spcBef>
                <a:spcPts val="300"/>
              </a:spcBef>
              <a:spcAft>
                <a:spcPts val="300"/>
              </a:spcAft>
              <a:buClr>
                <a:schemeClr val="tx1"/>
              </a:buClr>
              <a:buSzPct val="100000"/>
              <a:buFont typeface="+mj-lt"/>
              <a:buAutoNum type="arabicPeriod"/>
            </a:pPr>
            <a:r>
              <a:rPr lang="en-US" sz="1200" dirty="0"/>
              <a:t>The AWS metadata service is a crucial part of the AWS infrastructure that allows services to obtain temporary credentials. By launching the SSRF attack on the WAF the attacker was able to connect to the metadata service and obtain credentials  (</a:t>
            </a:r>
            <a:r>
              <a:rPr lang="en-US" sz="1200" dirty="0" err="1"/>
              <a:t>AccessKeyId</a:t>
            </a:r>
            <a:r>
              <a:rPr lang="en-US" sz="1200" dirty="0"/>
              <a:t> and </a:t>
            </a:r>
            <a:r>
              <a:rPr lang="en-US" sz="1200" dirty="0" err="1"/>
              <a:t>SecretAccessKey</a:t>
            </a:r>
            <a:r>
              <a:rPr lang="en-US" sz="1200" dirty="0"/>
              <a:t>) the metadata service would provide to the WAF.</a:t>
            </a:r>
          </a:p>
          <a:p>
            <a:pPr marL="228600" indent="-228600">
              <a:spcBef>
                <a:spcPts val="300"/>
              </a:spcBef>
              <a:spcAft>
                <a:spcPts val="300"/>
              </a:spcAft>
              <a:buClr>
                <a:schemeClr val="tx1"/>
              </a:buClr>
              <a:buSzPct val="100000"/>
              <a:buFont typeface="+mj-lt"/>
              <a:buAutoNum type="arabicPeriod"/>
            </a:pPr>
            <a:r>
              <a:rPr lang="en-US" sz="1200" dirty="0"/>
              <a:t>By using the credentials, the attacker ran the “ls” command multiple times, which returned a complete list of all AWS S3 Buckets of the compromised Capital One account ("$ </a:t>
            </a:r>
            <a:r>
              <a:rPr lang="en-US" sz="1200" dirty="0" err="1"/>
              <a:t>aws</a:t>
            </a:r>
            <a:r>
              <a:rPr lang="en-US" sz="1200" dirty="0"/>
              <a:t> s3 ls");</a:t>
            </a:r>
          </a:p>
          <a:p>
            <a:pPr marL="228600" indent="-228600">
              <a:spcBef>
                <a:spcPts val="300"/>
              </a:spcBef>
              <a:spcAft>
                <a:spcPts val="300"/>
              </a:spcAft>
              <a:buClr>
                <a:schemeClr val="tx1"/>
              </a:buClr>
              <a:buSzPct val="100000"/>
              <a:buFont typeface="+mj-lt"/>
              <a:buAutoNum type="arabicPeriod"/>
            </a:pPr>
            <a:r>
              <a:rPr lang="en-US" sz="1200" dirty="0"/>
              <a:t>Lastly, the attacker used the AWS “sync” command8 to copy nearly 30 GB of Capital One credit application data from these buckets to the local machine of the attacker ("$ </a:t>
            </a:r>
            <a:r>
              <a:rPr lang="en-US" sz="1200" dirty="0" err="1"/>
              <a:t>aws</a:t>
            </a:r>
            <a:r>
              <a:rPr lang="en-US" sz="1200" dirty="0"/>
              <a:t> s3 sync s3://bucketone."). This command gave the attacker access to more than 700 buckets, according to the FBI report.</a:t>
            </a:r>
          </a:p>
          <a:p>
            <a:pPr marL="228600" marR="0" lvl="0" indent="-2286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r>
              <a:rPr lang="en-US" sz="1200" b="0" i="0" dirty="0">
                <a:solidFill>
                  <a:srgbClr val="444444"/>
                </a:solidFill>
                <a:effectLst/>
              </a:rPr>
              <a:t>The misappropriated temporary credentials could be used from any public virtual private cloud (VPC). Therefore, the attacker was able to use the stolen credentials to directly gain access to private and confidential resources. If the use of these credentials had been limited to VPCs owned by Capital One, the attack could have been prevented.  </a:t>
            </a:r>
          </a:p>
          <a:p>
            <a:pPr marL="228600" marR="0" lvl="0" indent="-2286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endParaRPr lang="en-US" sz="1200" b="0" i="0" dirty="0">
              <a:solidFill>
                <a:srgbClr val="444444"/>
              </a:solidFill>
              <a:effectLst/>
            </a:endParaRPr>
          </a:p>
          <a:p>
            <a:pPr marL="0" marR="0" lvl="0" indent="0" algn="l" defTabSz="914400" rtl="0" eaLnBrk="1" fontAlgn="auto" latinLnBrk="0" hangingPunct="1">
              <a:lnSpc>
                <a:spcPct val="100000"/>
              </a:lnSpc>
              <a:spcBef>
                <a:spcPts val="300"/>
              </a:spcBef>
              <a:spcAft>
                <a:spcPts val="300"/>
              </a:spcAft>
              <a:buClr>
                <a:schemeClr val="tx1"/>
              </a:buClr>
              <a:buSzPct val="100000"/>
              <a:buFont typeface="+mj-lt"/>
              <a:buNone/>
              <a:tabLst/>
              <a:defRPr/>
            </a:pPr>
            <a:r>
              <a:rPr lang="en-US" sz="1200" b="0" i="0" dirty="0">
                <a:solidFill>
                  <a:srgbClr val="444444"/>
                </a:solidFill>
                <a:effectLst/>
              </a:rPr>
              <a:t>STRIDE Elements:</a:t>
            </a:r>
          </a:p>
          <a:p>
            <a:pPr marL="0" marR="0" lvl="0" indent="0" algn="l" defTabSz="914400" rtl="0" eaLnBrk="1" fontAlgn="auto" latinLnBrk="0" hangingPunct="1">
              <a:lnSpc>
                <a:spcPct val="100000"/>
              </a:lnSpc>
              <a:spcBef>
                <a:spcPts val="300"/>
              </a:spcBef>
              <a:spcAft>
                <a:spcPts val="300"/>
              </a:spcAft>
              <a:buClr>
                <a:schemeClr val="tx1"/>
              </a:buClr>
              <a:buSzPct val="100000"/>
              <a:buFont typeface="+mj-lt"/>
              <a:buNone/>
              <a:tabLst/>
              <a:defRPr/>
            </a:pPr>
            <a:endParaRPr lang="en-US" sz="1200" b="0" i="0" dirty="0">
              <a:solidFill>
                <a:srgbClr val="444444"/>
              </a:solidFill>
              <a:effectLst/>
            </a:endParaRPr>
          </a:p>
          <a:p>
            <a:pPr marL="342900" marR="0" lvl="0" indent="-3429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r>
              <a:rPr lang="en-US" sz="1200" b="0" i="0" dirty="0">
                <a:solidFill>
                  <a:srgbClr val="444444"/>
                </a:solidFill>
                <a:effectLst/>
              </a:rPr>
              <a:t>Repudiation – As the attacker hid their identity using TOR (The Onion Router), malicious actions could not be traced backed to the individual that caused it thus leading to Repudiation.</a:t>
            </a:r>
          </a:p>
          <a:p>
            <a:pPr marL="342900" marR="0" lvl="0" indent="-3429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r>
              <a:rPr lang="en-US" sz="1200" b="0" i="0" dirty="0">
                <a:solidFill>
                  <a:srgbClr val="444444"/>
                </a:solidFill>
                <a:effectLst/>
              </a:rPr>
              <a:t>Spoofing – With SSRF, attacker impersonated themselves as the WAF tricking the server to use its permission to access the Metadata service and access the credentials that they did not originally have access to.</a:t>
            </a:r>
          </a:p>
          <a:p>
            <a:pPr marL="342900" marR="0" lvl="0" indent="-3429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r>
              <a:rPr lang="en-US" sz="1200" b="0" i="0" dirty="0">
                <a:solidFill>
                  <a:srgbClr val="444444"/>
                </a:solidFill>
                <a:effectLst/>
              </a:rPr>
              <a:t>Escalation of privilege - </a:t>
            </a:r>
            <a:r>
              <a:rPr lang="en-US" sz="1200" i="0" u="none" dirty="0">
                <a:effectLst/>
              </a:rPr>
              <a:t>WAF</a:t>
            </a:r>
            <a:r>
              <a:rPr lang="en-US" sz="1200" b="1" i="0" u="none" dirty="0">
                <a:effectLst/>
              </a:rPr>
              <a:t> </a:t>
            </a:r>
            <a:r>
              <a:rPr lang="en-US" sz="1200" i="0" u="none" dirty="0">
                <a:effectLst/>
              </a:rPr>
              <a:t>did not need access to </a:t>
            </a:r>
            <a:r>
              <a:rPr lang="en-US" sz="1200" b="0" i="0" u="none" dirty="0">
                <a:effectLst/>
              </a:rPr>
              <a:t>S3 buckets but was misconfigured and given elevated access not following the principle of least privilege</a:t>
            </a:r>
          </a:p>
          <a:p>
            <a:pPr marL="342900" marR="0" lvl="0" indent="-3429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r>
              <a:rPr lang="en-US" sz="1200" b="0" i="0" u="none" dirty="0">
                <a:solidFill>
                  <a:srgbClr val="444444"/>
                </a:solidFill>
                <a:effectLst/>
              </a:rPr>
              <a:t>Information Disclosure – Leakage of WAF credentials that allowed attacker to use that credential and impersonate as WAF (spoofing)</a:t>
            </a:r>
          </a:p>
          <a:p>
            <a:pPr marL="342900" marR="0" lvl="0" indent="-342900" algn="l" defTabSz="914400" rtl="0" eaLnBrk="1" fontAlgn="auto" latinLnBrk="0" hangingPunct="1">
              <a:lnSpc>
                <a:spcPct val="100000"/>
              </a:lnSpc>
              <a:spcBef>
                <a:spcPts val="300"/>
              </a:spcBef>
              <a:spcAft>
                <a:spcPts val="300"/>
              </a:spcAft>
              <a:buClr>
                <a:schemeClr val="tx1"/>
              </a:buClr>
              <a:buSzPct val="100000"/>
              <a:buFont typeface="+mj-lt"/>
              <a:buAutoNum type="arabicPeriod"/>
              <a:tabLst/>
              <a:defRPr/>
            </a:pPr>
            <a:r>
              <a:rPr lang="en-US" sz="1200" b="0" i="0" u="none" dirty="0">
                <a:solidFill>
                  <a:srgbClr val="444444"/>
                </a:solidFill>
                <a:effectLst/>
              </a:rPr>
              <a:t>More Info Disclosure – Attacker impersonated as WAS, ran commands and gained access to S3 buckets that leaked more unencrypted critical credit card data.</a:t>
            </a:r>
            <a:endParaRPr lang="en-US" sz="1200" dirty="0"/>
          </a:p>
          <a:p>
            <a:endParaRPr lang="en-US" sz="1200" dirty="0">
              <a:effectLst/>
              <a:latin typeface="Georgia" panose="02040502050405020303" pitchFamily="18" charset="0"/>
            </a:endParaRPr>
          </a:p>
          <a:p>
            <a:r>
              <a:rPr lang="en-US" dirty="0"/>
              <a:t>Please see these links for more info: </a:t>
            </a:r>
          </a:p>
          <a:p>
            <a:r>
              <a:rPr lang="en-US" dirty="0"/>
              <a:t>https://web.mit.edu/smadnick/www/wp/2020-16.pdf</a:t>
            </a:r>
          </a:p>
          <a:p>
            <a:r>
              <a:rPr lang="en-US" dirty="0"/>
              <a:t>https://securityboulevard.com/2020/12/understanding-the-2019-capital-one-attack/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B93B6-6ECB-4CC2-857B-489C50861D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586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Underwhelming for some. Overwhelming for most.</a:t>
            </a:r>
          </a:p>
        </p:txBody>
      </p:sp>
      <p:sp>
        <p:nvSpPr>
          <p:cNvPr id="4" name="Slide Number Placeholder 3"/>
          <p:cNvSpPr>
            <a:spLocks noGrp="1"/>
          </p:cNvSpPr>
          <p:nvPr>
            <p:ph type="sldNum" sz="quarter" idx="5"/>
          </p:nvPr>
        </p:nvSpPr>
        <p:spPr/>
        <p:txBody>
          <a:bodyPr/>
          <a:lstStyle/>
          <a:p>
            <a:fld id="{A33714A5-23D5-4343-AB1C-EFC0108EE950}" type="slidenum">
              <a:rPr lang="en-US" smtClean="0"/>
              <a:t>27</a:t>
            </a:fld>
            <a:endParaRPr lang="en-US"/>
          </a:p>
        </p:txBody>
      </p:sp>
    </p:spTree>
    <p:extLst>
      <p:ext uri="{BB962C8B-B14F-4D97-AF65-F5344CB8AC3E}">
        <p14:creationId xmlns:p14="http://schemas.microsoft.com/office/powerpoint/2010/main" val="243481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3714A5-23D5-4343-AB1C-EFC0108EE950}" type="slidenum">
              <a:rPr lang="en-US" smtClean="0"/>
              <a:t>28</a:t>
            </a:fld>
            <a:endParaRPr lang="en-US"/>
          </a:p>
        </p:txBody>
      </p:sp>
    </p:spTree>
    <p:extLst>
      <p:ext uri="{BB962C8B-B14F-4D97-AF65-F5344CB8AC3E}">
        <p14:creationId xmlns:p14="http://schemas.microsoft.com/office/powerpoint/2010/main" val="2401630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Someone with a business understanding of the app will be needed for threat/risk classification. Product Owners/Product Managers also verify that security requirements are met appropriately, with support from the architect</a:t>
            </a:r>
          </a:p>
          <a:p>
            <a:pPr marL="0" lvl="0" indent="0" algn="l" rtl="0">
              <a:spcBef>
                <a:spcPts val="0"/>
              </a:spcBef>
              <a:spcAft>
                <a:spcPts val="0"/>
              </a:spcAft>
              <a:buNone/>
            </a:pPr>
            <a:r>
              <a:rPr lang="en-US" dirty="0"/>
              <a:t>The architect probably has a larger role in the threat model, and may lead the exercise – they want to validate the design is created in a fundamentally secure way</a:t>
            </a:r>
          </a:p>
          <a:p>
            <a:pPr marL="0" lvl="0" indent="0" algn="l" rtl="0">
              <a:spcBef>
                <a:spcPts val="0"/>
              </a:spcBef>
              <a:spcAft>
                <a:spcPts val="0"/>
              </a:spcAft>
              <a:buNone/>
            </a:pPr>
            <a:r>
              <a:rPr lang="en-US" dirty="0"/>
              <a:t>Developers will have a deeper knowledge of specific flows and can help guide the process and answer questions about their area of expertise</a:t>
            </a:r>
          </a:p>
          <a:p>
            <a:pPr marL="0" lvl="0" indent="0" algn="l" rtl="0">
              <a:spcBef>
                <a:spcPts val="0"/>
              </a:spcBef>
              <a:spcAft>
                <a:spcPts val="0"/>
              </a:spcAft>
              <a:buNone/>
            </a:pPr>
            <a:r>
              <a:rPr lang="en-US" dirty="0"/>
              <a:t>Testers use the findings as a road map for security testing, and help to guide the security components and their implementation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But everyone should be involved, and should know how different elements of the application impact what they work on. They all bring specific viewpoints that helps to give a complete view of the system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Devs: know what feeds into, and out of, what they develop</a:t>
            </a:r>
          </a:p>
          <a:p>
            <a:pPr marL="0" lvl="0" indent="0" algn="l" rtl="0">
              <a:spcBef>
                <a:spcPts val="0"/>
              </a:spcBef>
              <a:spcAft>
                <a:spcPts val="0"/>
              </a:spcAft>
              <a:buNone/>
            </a:pPr>
            <a:r>
              <a:rPr lang="en-US" dirty="0"/>
              <a:t>QA: Know where different information resides, and in what form – make sure that those rules are followed and can’t be bypassed</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Speaker Notes: </a:t>
            </a:r>
          </a:p>
          <a:p>
            <a:pPr marL="0" lvl="0" indent="0" algn="l" rtl="0">
              <a:spcBef>
                <a:spcPts val="0"/>
              </a:spcBef>
              <a:spcAft>
                <a:spcPts val="0"/>
              </a:spcAft>
              <a:buNone/>
            </a:pPr>
            <a:endParaRPr lang="en-US" dirty="0"/>
          </a:p>
          <a:p>
            <a:r>
              <a:rPr lang="en-US" sz="1100" kern="1200" dirty="0">
                <a:solidFill>
                  <a:schemeClr val="tx1"/>
                </a:solidFill>
                <a:effectLst/>
                <a:latin typeface="+mn-lt"/>
                <a:ea typeface="+mn-ea"/>
                <a:cs typeface="Arial" panose="020B0604020202020204" pitchFamily="34" charset="0"/>
              </a:rPr>
              <a:t>There are 4 different questions to consider when we are starting with the process of threat modeling. The Who, What, Where, and When? </a:t>
            </a:r>
          </a:p>
          <a:p>
            <a:pPr marL="228600" lvl="0" indent="-228600">
              <a:buFont typeface="+mj-lt"/>
              <a:buAutoNum type="arabicPeriod"/>
            </a:pPr>
            <a:r>
              <a:rPr lang="en-US" sz="1100" b="1" kern="1200" dirty="0">
                <a:solidFill>
                  <a:schemeClr val="tx1"/>
                </a:solidFill>
                <a:effectLst/>
                <a:latin typeface="+mn-lt"/>
                <a:ea typeface="+mn-ea"/>
                <a:cs typeface="Arial" panose="020B0604020202020204" pitchFamily="34" charset="0"/>
              </a:rPr>
              <a:t>Who</a:t>
            </a:r>
            <a:r>
              <a:rPr lang="en-US" sz="1100" kern="1200" dirty="0">
                <a:solidFill>
                  <a:schemeClr val="tx1"/>
                </a:solidFill>
                <a:effectLst/>
                <a:latin typeface="+mn-lt"/>
                <a:ea typeface="+mn-ea"/>
                <a:cs typeface="Arial" panose="020B0604020202020204" pitchFamily="34" charset="0"/>
              </a:rPr>
              <a:t> – as with all elements of security and all areas of development, every single person has a hand in this</a:t>
            </a:r>
          </a:p>
          <a:p>
            <a:pPr marL="432000" lvl="3" indent="-144000"/>
            <a:r>
              <a:rPr lang="en-US" sz="1100" kern="1200" dirty="0">
                <a:solidFill>
                  <a:schemeClr val="tx1"/>
                </a:solidFill>
                <a:effectLst/>
                <a:latin typeface="+mn-lt"/>
                <a:ea typeface="+mn-ea"/>
                <a:cs typeface="+mn-cs"/>
              </a:rPr>
              <a:t>As we go through and determine what threats and risks, we have we must determine how bad those things are versus the thing we accept or mitigate. To do this we must have someone who understands the business </a:t>
            </a:r>
            <a:r>
              <a:rPr lang="en-US" sz="1100" b="1" i="1" kern="1200" dirty="0">
                <a:solidFill>
                  <a:schemeClr val="tx1"/>
                </a:solidFill>
                <a:effectLst/>
                <a:latin typeface="+mn-lt"/>
                <a:ea typeface="+mn-ea"/>
                <a:cs typeface="+mn-cs"/>
              </a:rPr>
              <a:t>(i.e., product owners/managers)</a:t>
            </a:r>
            <a:r>
              <a:rPr lang="en-US" sz="1100" kern="1200" dirty="0">
                <a:solidFill>
                  <a:schemeClr val="tx1"/>
                </a:solidFill>
                <a:effectLst/>
                <a:latin typeface="+mn-lt"/>
                <a:ea typeface="+mn-ea"/>
                <a:cs typeface="+mn-cs"/>
              </a:rPr>
              <a:t> can hold this scope. </a:t>
            </a:r>
          </a:p>
          <a:p>
            <a:pPr marL="432000" lvl="3" indent="-144000"/>
            <a:r>
              <a:rPr lang="en-US" sz="1100" b="1" i="1" kern="1200" dirty="0">
                <a:solidFill>
                  <a:schemeClr val="tx1"/>
                </a:solidFill>
                <a:effectLst/>
                <a:latin typeface="+mn-lt"/>
                <a:ea typeface="+mn-ea"/>
                <a:cs typeface="+mn-cs"/>
              </a:rPr>
              <a:t>The architect </a:t>
            </a:r>
            <a:r>
              <a:rPr lang="en-US" sz="1100" kern="1200" dirty="0">
                <a:solidFill>
                  <a:schemeClr val="tx1"/>
                </a:solidFill>
                <a:effectLst/>
                <a:latin typeface="+mn-lt"/>
                <a:ea typeface="+mn-ea"/>
                <a:cs typeface="+mn-cs"/>
              </a:rPr>
              <a:t>has a huge role in modeling as well. Traditionally the architect is the steward who leads the threat modeling exercise because of their knowledge of their total of the application. </a:t>
            </a:r>
          </a:p>
          <a:p>
            <a:pPr marL="432000" lvl="3" indent="-144000"/>
            <a:r>
              <a:rPr lang="en-US" sz="1100" b="1" i="1" kern="1200" dirty="0">
                <a:solidFill>
                  <a:schemeClr val="tx1"/>
                </a:solidFill>
                <a:effectLst/>
                <a:latin typeface="+mn-lt"/>
                <a:ea typeface="+mn-ea"/>
                <a:cs typeface="+mn-cs"/>
              </a:rPr>
              <a:t>Developers </a:t>
            </a:r>
            <a:r>
              <a:rPr lang="en-US" sz="1100" kern="1200" dirty="0">
                <a:solidFill>
                  <a:schemeClr val="tx1"/>
                </a:solidFill>
                <a:effectLst/>
                <a:latin typeface="+mn-lt"/>
                <a:ea typeface="+mn-ea"/>
                <a:cs typeface="+mn-cs"/>
              </a:rPr>
              <a:t>who have a deep knowledge of a specific workflow of a subset of the application can help guide the process through their areas of expertise. </a:t>
            </a:r>
          </a:p>
          <a:p>
            <a:pPr marL="228600" lvl="0" indent="-228600">
              <a:buFont typeface="+mj-lt"/>
              <a:buAutoNum type="arabicPeriod"/>
            </a:pPr>
            <a:r>
              <a:rPr lang="en-US" sz="1100" b="1" kern="1200" dirty="0">
                <a:solidFill>
                  <a:schemeClr val="tx1"/>
                </a:solidFill>
                <a:effectLst/>
                <a:latin typeface="+mn-lt"/>
                <a:ea typeface="+mn-ea"/>
                <a:cs typeface="Arial" panose="020B0604020202020204" pitchFamily="34" charset="0"/>
              </a:rPr>
              <a:t>What</a:t>
            </a:r>
            <a:r>
              <a:rPr lang="en-US" sz="1100" kern="1200" dirty="0">
                <a:solidFill>
                  <a:schemeClr val="tx1"/>
                </a:solidFill>
                <a:effectLst/>
                <a:latin typeface="+mn-lt"/>
                <a:ea typeface="+mn-ea"/>
                <a:cs typeface="Arial" panose="020B0604020202020204" pitchFamily="34" charset="0"/>
              </a:rPr>
              <a:t> – threat modeling is a process, but it is also a series of outcomes. What did we identify while performing our threat model? What are the next steps? </a:t>
            </a:r>
          </a:p>
          <a:p>
            <a:pPr marL="228600" lvl="0" indent="-228600">
              <a:buFont typeface="+mj-lt"/>
              <a:buAutoNum type="arabicPeriod"/>
            </a:pPr>
            <a:r>
              <a:rPr lang="en-US" sz="1100" b="1" kern="1200" dirty="0">
                <a:solidFill>
                  <a:schemeClr val="tx1"/>
                </a:solidFill>
                <a:effectLst/>
                <a:latin typeface="+mn-lt"/>
                <a:ea typeface="+mn-ea"/>
                <a:cs typeface="Arial" panose="020B0604020202020204" pitchFamily="34" charset="0"/>
              </a:rPr>
              <a:t>Where</a:t>
            </a:r>
            <a:r>
              <a:rPr lang="en-US" sz="1100" kern="1200" dirty="0">
                <a:solidFill>
                  <a:schemeClr val="tx1"/>
                </a:solidFill>
                <a:effectLst/>
                <a:latin typeface="+mn-lt"/>
                <a:ea typeface="+mn-ea"/>
                <a:cs typeface="Arial" panose="020B0604020202020204" pitchFamily="34" charset="0"/>
              </a:rPr>
              <a:t> – the outcomes will be everywhere inside the secure software development lifecycle </a:t>
            </a:r>
          </a:p>
          <a:p>
            <a:pPr marL="228600" lvl="0" indent="-228600">
              <a:buFont typeface="+mj-lt"/>
              <a:buAutoNum type="arabicPeriod"/>
            </a:pPr>
            <a:r>
              <a:rPr lang="en-US" sz="1100" b="1" kern="1200" dirty="0">
                <a:solidFill>
                  <a:schemeClr val="tx1"/>
                </a:solidFill>
                <a:effectLst/>
                <a:latin typeface="+mn-lt"/>
                <a:ea typeface="+mn-ea"/>
                <a:cs typeface="Arial" panose="020B0604020202020204" pitchFamily="34" charset="0"/>
              </a:rPr>
              <a:t>When – </a:t>
            </a:r>
            <a:r>
              <a:rPr lang="en-US" sz="1100" kern="1200" dirty="0">
                <a:solidFill>
                  <a:schemeClr val="tx1"/>
                </a:solidFill>
                <a:effectLst/>
                <a:latin typeface="+mn-lt"/>
                <a:ea typeface="+mn-ea"/>
                <a:cs typeface="Arial" panose="020B0604020202020204" pitchFamily="34" charset="0"/>
              </a:rPr>
              <a:t>the primary effort of threat modeling should be done as early as possible in our process (preferably the design phase).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Also worth emphasizing is that, while threat modeling does add an additional set of steps to our development process, and those steps take time, that time is more than paid back when we look at the SDLC as a whole. By reducing the number of findings in security testing (both manual and automated), the number of findings from </a:t>
            </a:r>
            <a:r>
              <a:rPr lang="en-US" dirty="0" err="1"/>
              <a:t>pentests</a:t>
            </a:r>
            <a:r>
              <a:rPr lang="en-US" dirty="0"/>
              <a:t>, the number of faults identified in production, the number of archer findings, etcetera, we save a huge amount of time by short-circuiting the rework that we may otherwise have to do redesigning and reimplementing workflows.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9451B-5B88-5745-9EC3-DB8DA3B6C1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019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Intersection of religion, disinformation, </a:t>
            </a:r>
            <a:r>
              <a:rPr lang="en-US" dirty="0" err="1"/>
              <a:t>infoOps</a:t>
            </a:r>
            <a:r>
              <a:rPr lang="en-US" dirty="0"/>
              <a:t>,</a:t>
            </a:r>
          </a:p>
        </p:txBody>
      </p:sp>
      <p:sp>
        <p:nvSpPr>
          <p:cNvPr id="4" name="Slide Number Placeholder 3"/>
          <p:cNvSpPr>
            <a:spLocks noGrp="1"/>
          </p:cNvSpPr>
          <p:nvPr>
            <p:ph type="sldNum" sz="quarter" idx="5"/>
          </p:nvPr>
        </p:nvSpPr>
        <p:spPr/>
        <p:txBody>
          <a:bodyPr/>
          <a:lstStyle/>
          <a:p>
            <a:fld id="{A33714A5-23D5-4343-AB1C-EFC0108EE950}" type="slidenum">
              <a:rPr lang="en-US" smtClean="0"/>
              <a:t>2</a:t>
            </a:fld>
            <a:endParaRPr lang="en-US"/>
          </a:p>
        </p:txBody>
      </p:sp>
    </p:spTree>
    <p:extLst>
      <p:ext uri="{BB962C8B-B14F-4D97-AF65-F5344CB8AC3E}">
        <p14:creationId xmlns:p14="http://schemas.microsoft.com/office/powerpoint/2010/main" val="706118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6170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91766" lvl="0" indent="-291766" algn="l" rtl="0">
              <a:lnSpc>
                <a:spcPct val="80000"/>
              </a:lnSpc>
              <a:spcBef>
                <a:spcPts val="0"/>
              </a:spcBef>
              <a:spcAft>
                <a:spcPts val="0"/>
              </a:spcAft>
              <a:buClr>
                <a:srgbClr val="595959"/>
              </a:buClr>
              <a:buSzPts val="1550"/>
              <a:buChar char="•"/>
            </a:pPr>
            <a:r>
              <a:rPr lang="en-US" sz="1550" dirty="0"/>
              <a:t>What this Is</a:t>
            </a:r>
            <a:endParaRPr lang="en-US" dirty="0"/>
          </a:p>
          <a:p>
            <a:pPr marL="389021" lvl="1" indent="0" algn="l" rtl="0">
              <a:lnSpc>
                <a:spcPct val="80000"/>
              </a:lnSpc>
              <a:spcBef>
                <a:spcPts val="248"/>
              </a:spcBef>
              <a:spcAft>
                <a:spcPts val="0"/>
              </a:spcAft>
              <a:buClr>
                <a:srgbClr val="595959"/>
              </a:buClr>
              <a:buSzPts val="1242"/>
              <a:buNone/>
            </a:pPr>
            <a:r>
              <a:rPr lang="en-US" sz="1242" dirty="0"/>
              <a:t>Holistic Assessment of Information Security Controls, People, Processes, and Technology</a:t>
            </a:r>
            <a:endParaRPr lang="en-US" dirty="0"/>
          </a:p>
          <a:p>
            <a:pPr marL="389021" lvl="1" indent="0" algn="l" rtl="0">
              <a:lnSpc>
                <a:spcPct val="80000"/>
              </a:lnSpc>
              <a:spcBef>
                <a:spcPts val="248"/>
              </a:spcBef>
              <a:spcAft>
                <a:spcPts val="0"/>
              </a:spcAft>
              <a:buClr>
                <a:srgbClr val="595959"/>
              </a:buClr>
              <a:buSzPts val="1242"/>
              <a:buNone/>
            </a:pPr>
            <a:r>
              <a:rPr lang="en-US" sz="1242" dirty="0"/>
              <a:t>Physical, Social, Electronic landscapes</a:t>
            </a:r>
          </a:p>
          <a:p>
            <a:pPr marL="389021" lvl="1" indent="0" algn="l" rtl="0">
              <a:lnSpc>
                <a:spcPct val="80000"/>
              </a:lnSpc>
              <a:spcBef>
                <a:spcPts val="248"/>
              </a:spcBef>
              <a:spcAft>
                <a:spcPts val="0"/>
              </a:spcAft>
              <a:buClr>
                <a:srgbClr val="595959"/>
              </a:buClr>
              <a:buSzPts val="1242"/>
              <a:buNone/>
            </a:pPr>
            <a:endParaRPr lang="en-US" sz="1242" dirty="0"/>
          </a:p>
          <a:p>
            <a:pPr marL="389021" lvl="1" indent="0" algn="l" rtl="0">
              <a:lnSpc>
                <a:spcPct val="80000"/>
              </a:lnSpc>
              <a:spcBef>
                <a:spcPts val="248"/>
              </a:spcBef>
              <a:spcAft>
                <a:spcPts val="0"/>
              </a:spcAft>
              <a:buClr>
                <a:srgbClr val="595959"/>
              </a:buClr>
              <a:buSzPts val="1242"/>
              <a:buNone/>
            </a:pPr>
            <a:endParaRPr lang="en-US" sz="1242" dirty="0"/>
          </a:p>
          <a:p>
            <a:pPr marL="389021" lvl="1" indent="0" algn="l" rtl="0">
              <a:lnSpc>
                <a:spcPct val="80000"/>
              </a:lnSpc>
              <a:spcBef>
                <a:spcPts val="248"/>
              </a:spcBef>
              <a:spcAft>
                <a:spcPts val="0"/>
              </a:spcAft>
              <a:buClr>
                <a:srgbClr val="595959"/>
              </a:buClr>
              <a:buSzPts val="1242"/>
              <a:buNone/>
            </a:pPr>
            <a:r>
              <a:rPr lang="en-US" sz="1200" dirty="0"/>
              <a:t>If an employee or contractor went rogue, what could they do? </a:t>
            </a:r>
            <a:endParaRPr lang="en-US" dirty="0"/>
          </a:p>
          <a:p>
            <a:pPr marL="389021" lvl="1" indent="0" algn="l" rtl="0">
              <a:lnSpc>
                <a:spcPct val="80000"/>
              </a:lnSpc>
              <a:spcBef>
                <a:spcPts val="248"/>
              </a:spcBef>
              <a:spcAft>
                <a:spcPts val="0"/>
              </a:spcAft>
              <a:buClr>
                <a:srgbClr val="595959"/>
              </a:buClr>
              <a:buSzPts val="1242"/>
              <a:buNone/>
            </a:pPr>
            <a:r>
              <a:rPr lang="en-US" sz="1200" dirty="0"/>
              <a:t>Assessment of internal preventative and detective controls</a:t>
            </a:r>
            <a:endParaRPr lang="en-US" dirty="0"/>
          </a:p>
          <a:p>
            <a:pPr marL="389021" lvl="1" indent="0" algn="l" rtl="0">
              <a:lnSpc>
                <a:spcPct val="80000"/>
              </a:lnSpc>
              <a:spcBef>
                <a:spcPts val="248"/>
              </a:spcBef>
              <a:spcAft>
                <a:spcPts val="0"/>
              </a:spcAft>
              <a:buClr>
                <a:srgbClr val="595959"/>
              </a:buClr>
              <a:buSzPts val="1242"/>
              <a:buNone/>
            </a:pPr>
            <a:endParaRPr lang="en-US" dirty="0"/>
          </a:p>
          <a:p>
            <a:pPr marL="291766" lvl="0" indent="-291766" algn="l" rtl="0">
              <a:lnSpc>
                <a:spcPct val="80000"/>
              </a:lnSpc>
              <a:spcBef>
                <a:spcPts val="310"/>
              </a:spcBef>
              <a:spcAft>
                <a:spcPts val="0"/>
              </a:spcAft>
              <a:buClr>
                <a:srgbClr val="595959"/>
              </a:buClr>
              <a:buSzPts val="1550"/>
              <a:buChar char="•"/>
            </a:pPr>
            <a:r>
              <a:rPr lang="en-US" sz="1550" dirty="0"/>
              <a:t>What to Provide</a:t>
            </a:r>
            <a:endParaRPr lang="en-US" dirty="0"/>
          </a:p>
          <a:p>
            <a:pPr marL="389021" lvl="1" indent="0" algn="l" rtl="0">
              <a:lnSpc>
                <a:spcPct val="80000"/>
              </a:lnSpc>
              <a:spcBef>
                <a:spcPts val="248"/>
              </a:spcBef>
              <a:spcAft>
                <a:spcPts val="0"/>
              </a:spcAft>
              <a:buClr>
                <a:srgbClr val="595959"/>
              </a:buClr>
              <a:buSzPts val="1242"/>
              <a:buNone/>
            </a:pPr>
            <a:r>
              <a:rPr lang="en-US" sz="1242" dirty="0"/>
              <a:t>Known IP Addresses, Subnets, and Domain Names</a:t>
            </a:r>
            <a:endParaRPr lang="en-US" dirty="0"/>
          </a:p>
          <a:p>
            <a:pPr marL="389021" lvl="1" indent="0" algn="l" rtl="0">
              <a:lnSpc>
                <a:spcPct val="80000"/>
              </a:lnSpc>
              <a:spcBef>
                <a:spcPts val="248"/>
              </a:spcBef>
              <a:spcAft>
                <a:spcPts val="0"/>
              </a:spcAft>
              <a:buClr>
                <a:srgbClr val="595959"/>
              </a:buClr>
              <a:buSzPts val="1242"/>
              <a:buNone/>
            </a:pPr>
            <a:r>
              <a:rPr lang="en-US" sz="1242" dirty="0"/>
              <a:t>List of Users In-Scope for Email, IM, and Voice Phishing</a:t>
            </a:r>
            <a:endParaRPr lang="en-US" dirty="0"/>
          </a:p>
          <a:p>
            <a:pPr marL="389021" lvl="1" indent="0" algn="l" rtl="0">
              <a:lnSpc>
                <a:spcPct val="80000"/>
              </a:lnSpc>
              <a:spcBef>
                <a:spcPts val="248"/>
              </a:spcBef>
              <a:spcAft>
                <a:spcPts val="0"/>
              </a:spcAft>
              <a:buClr>
                <a:srgbClr val="595959"/>
              </a:buClr>
              <a:buSzPts val="1242"/>
              <a:buNone/>
            </a:pPr>
            <a:r>
              <a:rPr lang="en-US" sz="1242" dirty="0"/>
              <a:t>Building Locations for Physical Entry</a:t>
            </a:r>
            <a:endParaRPr lang="en-US" dirty="0"/>
          </a:p>
          <a:p>
            <a:pPr marL="389021" lvl="1" indent="0" algn="l" rtl="0">
              <a:lnSpc>
                <a:spcPct val="80000"/>
              </a:lnSpc>
              <a:spcBef>
                <a:spcPts val="248"/>
              </a:spcBef>
              <a:spcAft>
                <a:spcPts val="0"/>
              </a:spcAft>
              <a:buClr>
                <a:srgbClr val="595959"/>
              </a:buClr>
              <a:buSzPts val="1242"/>
              <a:buNone/>
            </a:pPr>
            <a:r>
              <a:rPr lang="en-US" sz="1242" dirty="0"/>
              <a:t>Letter of Authorization</a:t>
            </a:r>
            <a:endParaRPr lang="en-US" dirty="0"/>
          </a:p>
          <a:p>
            <a:pPr marL="291766" lvl="0" indent="-291766" algn="l" rtl="0">
              <a:lnSpc>
                <a:spcPct val="80000"/>
              </a:lnSpc>
              <a:spcBef>
                <a:spcPts val="310"/>
              </a:spcBef>
              <a:spcAft>
                <a:spcPts val="0"/>
              </a:spcAft>
              <a:buClr>
                <a:srgbClr val="595959"/>
              </a:buClr>
              <a:buSzPts val="1550"/>
              <a:buChar char="•"/>
            </a:pPr>
            <a:r>
              <a:rPr lang="en-US" sz="1550" dirty="0"/>
              <a:t>What to Expect	</a:t>
            </a:r>
            <a:endParaRPr lang="en-US" dirty="0"/>
          </a:p>
          <a:p>
            <a:pPr marL="389021" lvl="1" indent="0" algn="l" rtl="0">
              <a:lnSpc>
                <a:spcPct val="80000"/>
              </a:lnSpc>
              <a:spcBef>
                <a:spcPts val="248"/>
              </a:spcBef>
              <a:spcAft>
                <a:spcPts val="0"/>
              </a:spcAft>
              <a:buClr>
                <a:srgbClr val="595959"/>
              </a:buClr>
              <a:buSzPts val="1242"/>
              <a:buNone/>
            </a:pPr>
            <a:r>
              <a:rPr lang="en-US" sz="1242" dirty="0"/>
              <a:t>“By Any Means Necessary”</a:t>
            </a:r>
            <a:br>
              <a:rPr lang="en-US" sz="1242" dirty="0"/>
            </a:br>
            <a:r>
              <a:rPr lang="en-US" sz="1242" dirty="0"/>
              <a:t>Less about exploiting CVEs, more about systemic design issues</a:t>
            </a:r>
            <a:endParaRPr lang="en-US" dirty="0"/>
          </a:p>
          <a:p>
            <a:pPr marL="389021" lvl="1" indent="0" algn="l" rtl="0">
              <a:lnSpc>
                <a:spcPct val="80000"/>
              </a:lnSpc>
              <a:spcBef>
                <a:spcPts val="248"/>
              </a:spcBef>
              <a:spcAft>
                <a:spcPts val="0"/>
              </a:spcAft>
              <a:buClr>
                <a:srgbClr val="595959"/>
              </a:buClr>
              <a:buSzPts val="1242"/>
              <a:buNone/>
            </a:pPr>
            <a:r>
              <a:rPr lang="en-US" sz="1242" dirty="0"/>
              <a:t>Leveraging multiple sources of information for compound attacks</a:t>
            </a:r>
            <a:endParaRPr lang="en-US" dirty="0"/>
          </a:p>
          <a:p>
            <a:pPr marL="291766" lvl="0" indent="-291766" algn="l" rtl="0">
              <a:lnSpc>
                <a:spcPct val="80000"/>
              </a:lnSpc>
              <a:spcBef>
                <a:spcPts val="310"/>
              </a:spcBef>
              <a:spcAft>
                <a:spcPts val="0"/>
              </a:spcAft>
              <a:buClr>
                <a:srgbClr val="595959"/>
              </a:buClr>
              <a:buSzPts val="1550"/>
              <a:buChar char="•"/>
            </a:pPr>
            <a:r>
              <a:rPr lang="en-US" sz="1550" dirty="0"/>
              <a:t>Next Steps</a:t>
            </a:r>
            <a:endParaRPr lang="en-US" dirty="0"/>
          </a:p>
          <a:p>
            <a:pPr marL="389021" lvl="1" indent="0" algn="l" rtl="0">
              <a:lnSpc>
                <a:spcPct val="80000"/>
              </a:lnSpc>
              <a:spcBef>
                <a:spcPts val="248"/>
              </a:spcBef>
              <a:spcAft>
                <a:spcPts val="0"/>
              </a:spcAft>
              <a:buClr>
                <a:srgbClr val="595959"/>
              </a:buClr>
              <a:buSzPts val="1242"/>
              <a:buNone/>
            </a:pPr>
            <a:r>
              <a:rPr lang="en-US" sz="1242" dirty="0"/>
              <a:t>Review internal processes and technologies</a:t>
            </a:r>
            <a:endParaRPr lang="en-US" dirty="0"/>
          </a:p>
          <a:p>
            <a:pPr marL="389021" lvl="1" indent="0" algn="l" rtl="0">
              <a:lnSpc>
                <a:spcPct val="80000"/>
              </a:lnSpc>
              <a:spcBef>
                <a:spcPts val="248"/>
              </a:spcBef>
              <a:spcAft>
                <a:spcPts val="0"/>
              </a:spcAft>
              <a:buClr>
                <a:srgbClr val="595959"/>
              </a:buClr>
              <a:buSzPts val="1242"/>
              <a:buNone/>
            </a:pPr>
            <a:r>
              <a:rPr lang="en-US" sz="1242" dirty="0"/>
              <a:t>Defensive Control Tuning</a:t>
            </a:r>
            <a:endParaRPr lang="en-US" dirty="0"/>
          </a:p>
          <a:p>
            <a:pPr marL="389021" lvl="1" indent="0" algn="l" rtl="0">
              <a:lnSpc>
                <a:spcPct val="80000"/>
              </a:lnSpc>
              <a:spcBef>
                <a:spcPts val="248"/>
              </a:spcBef>
              <a:spcAft>
                <a:spcPts val="0"/>
              </a:spcAft>
              <a:buClr>
                <a:srgbClr val="595959"/>
              </a:buClr>
              <a:buSzPts val="1242"/>
              <a:buNone/>
            </a:pPr>
            <a:r>
              <a:rPr lang="en-US" sz="1242" dirty="0"/>
              <a:t>Preventative and Detective Physical Controls</a:t>
            </a:r>
            <a:endParaRPr lang="en-US" dirty="0"/>
          </a:p>
          <a:p>
            <a:pPr marL="389021" lvl="1" indent="0" algn="l" rtl="0">
              <a:lnSpc>
                <a:spcPct val="80000"/>
              </a:lnSpc>
              <a:spcBef>
                <a:spcPts val="248"/>
              </a:spcBef>
              <a:spcAft>
                <a:spcPts val="0"/>
              </a:spcAft>
              <a:buClr>
                <a:srgbClr val="595959"/>
              </a:buClr>
              <a:buSzPts val="1242"/>
              <a:buNone/>
            </a:pPr>
            <a:r>
              <a:rPr lang="en-US" sz="1242" dirty="0"/>
              <a:t>Employee Training</a:t>
            </a:r>
          </a:p>
          <a:p>
            <a:pPr marL="389021" lvl="1" indent="0" algn="l" rtl="0">
              <a:lnSpc>
                <a:spcPct val="80000"/>
              </a:lnSpc>
              <a:spcBef>
                <a:spcPts val="248"/>
              </a:spcBef>
              <a:spcAft>
                <a:spcPts val="0"/>
              </a:spcAft>
              <a:buClr>
                <a:srgbClr val="595959"/>
              </a:buClr>
              <a:buSzPts val="1242"/>
              <a:buNone/>
            </a:pPr>
            <a:endParaRPr lang="en-US" sz="1242" dirty="0"/>
          </a:p>
          <a:p>
            <a:pPr marL="389021" lvl="1" indent="0" algn="l" rtl="0">
              <a:lnSpc>
                <a:spcPct val="80000"/>
              </a:lnSpc>
              <a:spcBef>
                <a:spcPts val="248"/>
              </a:spcBef>
              <a:spcAft>
                <a:spcPts val="0"/>
              </a:spcAft>
              <a:buClr>
                <a:srgbClr val="595959"/>
              </a:buClr>
              <a:buSzPts val="1242"/>
              <a:buNone/>
            </a:pPr>
            <a:endParaRPr dirty="0"/>
          </a:p>
        </p:txBody>
      </p:sp>
      <p:sp>
        <p:nvSpPr>
          <p:cNvPr id="319" name="Google Shape;31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0" name="Google Shape;34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0128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BDC1C6"/>
                </a:solidFill>
                <a:effectLst/>
                <a:latin typeface="Roboto" panose="02000000000000000000" pitchFamily="2" charset="0"/>
              </a:rPr>
              <a:t>Factor Analysis of Information Risk (</a:t>
            </a:r>
            <a:r>
              <a:rPr lang="en-US" b="1" i="0" dirty="0">
                <a:solidFill>
                  <a:srgbClr val="BCC0C3"/>
                </a:solidFill>
                <a:effectLst/>
                <a:latin typeface="Roboto" panose="02000000000000000000" pitchFamily="2" charset="0"/>
              </a:rPr>
              <a:t>FAIR</a:t>
            </a:r>
            <a:r>
              <a:rPr lang="en-US" b="0" i="0" baseline="30000" dirty="0">
                <a:solidFill>
                  <a:srgbClr val="BDC1C6"/>
                </a:solidFill>
                <a:effectLst/>
                <a:latin typeface="Roboto" panose="02000000000000000000" pitchFamily="2" charset="0"/>
              </a:rPr>
              <a:t>TM</a:t>
            </a:r>
            <a:r>
              <a:rPr lang="en-US" b="0" i="0" dirty="0">
                <a:solidFill>
                  <a:srgbClr val="BDC1C6"/>
                </a:solidFill>
                <a:effectLst/>
                <a:latin typeface="Roboto" panose="02000000000000000000" pitchFamily="2" charset="0"/>
              </a:rPr>
              <a:t>) is a practical framework for understanding, measuring and analyzing information risk, and ultimately, for enabling ...</a:t>
            </a:r>
          </a:p>
          <a:p>
            <a:br>
              <a:rPr lang="en-US" b="0" i="0" dirty="0">
                <a:solidFill>
                  <a:srgbClr val="BDC1C6"/>
                </a:solidFill>
                <a:effectLst/>
                <a:latin typeface="Roboto" panose="02000000000000000000" pitchFamily="2" charset="0"/>
              </a:rPr>
            </a:br>
            <a:endParaRPr lang="en-US" dirty="0"/>
          </a:p>
        </p:txBody>
      </p:sp>
      <p:sp>
        <p:nvSpPr>
          <p:cNvPr id="4" name="Slide Number Placeholder 3"/>
          <p:cNvSpPr>
            <a:spLocks noGrp="1"/>
          </p:cNvSpPr>
          <p:nvPr>
            <p:ph type="sldNum" sz="quarter" idx="5"/>
          </p:nvPr>
        </p:nvSpPr>
        <p:spPr/>
        <p:txBody>
          <a:bodyPr/>
          <a:lstStyle/>
          <a:p>
            <a:fld id="{A33714A5-23D5-4343-AB1C-EFC0108EE950}" type="slidenum">
              <a:rPr lang="en-US" smtClean="0"/>
              <a:t>37</a:t>
            </a:fld>
            <a:endParaRPr lang="en-US"/>
          </a:p>
        </p:txBody>
      </p:sp>
    </p:spTree>
    <p:extLst>
      <p:ext uri="{BB962C8B-B14F-4D97-AF65-F5344CB8AC3E}">
        <p14:creationId xmlns:p14="http://schemas.microsoft.com/office/powerpoint/2010/main" val="1731552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3714A5-23D5-4343-AB1C-EFC0108EE950}" type="slidenum">
              <a:rPr lang="en-US" smtClean="0"/>
              <a:t>39</a:t>
            </a:fld>
            <a:endParaRPr lang="en-US"/>
          </a:p>
        </p:txBody>
      </p:sp>
    </p:spTree>
    <p:extLst>
      <p:ext uri="{BB962C8B-B14F-4D97-AF65-F5344CB8AC3E}">
        <p14:creationId xmlns:p14="http://schemas.microsoft.com/office/powerpoint/2010/main" val="370893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business, Mid-Market with some Critical infrastructure.</a:t>
            </a:r>
          </a:p>
        </p:txBody>
      </p:sp>
      <p:sp>
        <p:nvSpPr>
          <p:cNvPr id="4" name="Slide Number Placeholder 3"/>
          <p:cNvSpPr>
            <a:spLocks noGrp="1"/>
          </p:cNvSpPr>
          <p:nvPr>
            <p:ph type="sldNum" sz="quarter" idx="5"/>
          </p:nvPr>
        </p:nvSpPr>
        <p:spPr/>
        <p:txBody>
          <a:bodyPr/>
          <a:lstStyle/>
          <a:p>
            <a:fld id="{A33714A5-23D5-4343-AB1C-EFC0108EE950}" type="slidenum">
              <a:rPr lang="en-US" smtClean="0"/>
              <a:t>5</a:t>
            </a:fld>
            <a:endParaRPr lang="en-US"/>
          </a:p>
        </p:txBody>
      </p:sp>
    </p:spTree>
    <p:extLst>
      <p:ext uri="{BB962C8B-B14F-4D97-AF65-F5344CB8AC3E}">
        <p14:creationId xmlns:p14="http://schemas.microsoft.com/office/powerpoint/2010/main" val="928499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a:effectLst/>
                <a:latin typeface="Montserrat" panose="020F0502020204030204" pitchFamily="34" charset="0"/>
              </a:rPr>
              <a:t>that Impact Business:</a:t>
            </a:r>
            <a:r>
              <a:rPr lang="en-US" sz="1200" b="0" i="0" dirty="0">
                <a:effectLst/>
                <a:latin typeface="Montserrat" panose="020F0502020204030204" pitchFamily="34" charset="0"/>
              </a:rPr>
              <a:t> Asset management is about track organization's physical, electronic, social assets – data. This can include physical assets such as equipment, buildings, and properties, and electronic assets such as computers and data. Other targets include intangible assets such as intellectual property and goodwill. Assets that have not been properly managed or protected can lead to thefts or financial losses, higher insurance costs or policy cancellations. Related legal problems may include copyright infringement.</a:t>
            </a:r>
          </a:p>
          <a:p>
            <a:endParaRPr lang="en-US" sz="1200" b="0" i="0" dirty="0">
              <a:effectLst/>
              <a:latin typeface="Montserrat"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Montserrat" panose="020F0502020204030204" pitchFamily="34" charset="0"/>
              </a:rPr>
              <a:t>Additionally, organizations lack full visibility into their hardware assets and software in OT/Cloud/DevOps</a:t>
            </a:r>
          </a:p>
          <a:p>
            <a:endParaRPr lang="en-US" dirty="0"/>
          </a:p>
        </p:txBody>
      </p:sp>
      <p:sp>
        <p:nvSpPr>
          <p:cNvPr id="4" name="Slide Number Placeholder 3"/>
          <p:cNvSpPr>
            <a:spLocks noGrp="1"/>
          </p:cNvSpPr>
          <p:nvPr>
            <p:ph type="sldNum" sz="quarter" idx="5"/>
          </p:nvPr>
        </p:nvSpPr>
        <p:spPr/>
        <p:txBody>
          <a:bodyPr/>
          <a:lstStyle/>
          <a:p>
            <a:fld id="{A33714A5-23D5-4343-AB1C-EFC0108EE950}" type="slidenum">
              <a:rPr lang="en-US" smtClean="0"/>
              <a:t>7</a:t>
            </a:fld>
            <a:endParaRPr lang="en-US"/>
          </a:p>
        </p:txBody>
      </p:sp>
    </p:spTree>
    <p:extLst>
      <p:ext uri="{BB962C8B-B14F-4D97-AF65-F5344CB8AC3E}">
        <p14:creationId xmlns:p14="http://schemas.microsoft.com/office/powerpoint/2010/main" val="228931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714A5-23D5-4343-AB1C-EFC0108EE9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556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Montserrat" panose="020F0502020204030204" pitchFamily="34" charset="0"/>
              </a:rPr>
              <a:t>One common mistake involves not scanning all systems for vulnerabilities, including the network, servers, workstations, and applications. Another concern involves not setting clear priorities for fixing those vulnerabilities. </a:t>
            </a:r>
            <a:endParaRPr lang="en-US" dirty="0"/>
          </a:p>
        </p:txBody>
      </p:sp>
      <p:sp>
        <p:nvSpPr>
          <p:cNvPr id="4" name="Slide Number Placeholder 3"/>
          <p:cNvSpPr>
            <a:spLocks noGrp="1"/>
          </p:cNvSpPr>
          <p:nvPr>
            <p:ph type="sldNum" sz="quarter" idx="5"/>
          </p:nvPr>
        </p:nvSpPr>
        <p:spPr/>
        <p:txBody>
          <a:bodyPr/>
          <a:lstStyle/>
          <a:p>
            <a:fld id="{A33714A5-23D5-4343-AB1C-EFC0108EE950}" type="slidenum">
              <a:rPr lang="en-US" smtClean="0"/>
              <a:t>10</a:t>
            </a:fld>
            <a:endParaRPr lang="en-US"/>
          </a:p>
        </p:txBody>
      </p:sp>
    </p:spTree>
    <p:extLst>
      <p:ext uri="{BB962C8B-B14F-4D97-AF65-F5344CB8AC3E}">
        <p14:creationId xmlns:p14="http://schemas.microsoft.com/office/powerpoint/2010/main" val="3410916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Montserrat" panose="00000500000000000000" pitchFamily="2" charset="0"/>
              </a:rPr>
              <a:t>There are four key paths leading to your estate: All four are pervasive in all areas of the DBIR, and no organization is safe without a plan to handle each of them.</a:t>
            </a:r>
            <a:endParaRPr lang="en-US" dirty="0"/>
          </a:p>
        </p:txBody>
      </p:sp>
      <p:sp>
        <p:nvSpPr>
          <p:cNvPr id="4" name="Slide Number Placeholder 3"/>
          <p:cNvSpPr>
            <a:spLocks noGrp="1"/>
          </p:cNvSpPr>
          <p:nvPr>
            <p:ph type="sldNum" sz="quarter" idx="5"/>
          </p:nvPr>
        </p:nvSpPr>
        <p:spPr/>
        <p:txBody>
          <a:bodyPr/>
          <a:lstStyle/>
          <a:p>
            <a:fld id="{A33714A5-23D5-4343-AB1C-EFC0108EE950}" type="slidenum">
              <a:rPr lang="en-US" smtClean="0"/>
              <a:t>12</a:t>
            </a:fld>
            <a:endParaRPr lang="en-US"/>
          </a:p>
        </p:txBody>
      </p:sp>
    </p:spTree>
    <p:extLst>
      <p:ext uri="{BB962C8B-B14F-4D97-AF65-F5344CB8AC3E}">
        <p14:creationId xmlns:p14="http://schemas.microsoft.com/office/powerpoint/2010/main" val="3605782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714A5-23D5-4343-AB1C-EFC0108EE9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641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Swapping out tech for tech does not solve operator &amp; ROI problems</a:t>
            </a:r>
          </a:p>
        </p:txBody>
      </p:sp>
      <p:sp>
        <p:nvSpPr>
          <p:cNvPr id="4" name="Slide Number Placeholder 3"/>
          <p:cNvSpPr>
            <a:spLocks noGrp="1"/>
          </p:cNvSpPr>
          <p:nvPr>
            <p:ph type="sldNum" sz="quarter" idx="5"/>
          </p:nvPr>
        </p:nvSpPr>
        <p:spPr/>
        <p:txBody>
          <a:bodyPr/>
          <a:lstStyle/>
          <a:p>
            <a:fld id="{A33714A5-23D5-4343-AB1C-EFC0108EE950}" type="slidenum">
              <a:rPr lang="en-US" smtClean="0"/>
              <a:t>14</a:t>
            </a:fld>
            <a:endParaRPr lang="en-US"/>
          </a:p>
        </p:txBody>
      </p:sp>
    </p:spTree>
    <p:extLst>
      <p:ext uri="{BB962C8B-B14F-4D97-AF65-F5344CB8AC3E}">
        <p14:creationId xmlns:p14="http://schemas.microsoft.com/office/powerpoint/2010/main" val="2094074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13.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3.xml"/><Relationship Id="rId7"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4.jpeg"/><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3.jpg"/><Relationship Id="rId7" Type="http://schemas.openxmlformats.org/officeDocument/2006/relationships/image" Target="../media/image35.jpg"/><Relationship Id="rId2" Type="http://schemas.openxmlformats.org/officeDocument/2006/relationships/image" Target="../media/image32.jpg"/><Relationship Id="rId1" Type="http://schemas.openxmlformats.org/officeDocument/2006/relationships/slideMaster" Target="../slideMasters/slideMaster4.xml"/><Relationship Id="rId6" Type="http://schemas.openxmlformats.org/officeDocument/2006/relationships/image" Target="../media/image34.jpg"/><Relationship Id="rId5" Type="http://schemas.openxmlformats.org/officeDocument/2006/relationships/image" Target="../media/image4.jpeg"/><Relationship Id="rId4" Type="http://schemas.openxmlformats.org/officeDocument/2006/relationships/image" Target="../media/image5.png"/><Relationship Id="rId9"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5.png"/><Relationship Id="rId7"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Master" Target="../slideMasters/slideMaster4.xml"/><Relationship Id="rId6" Type="http://schemas.openxmlformats.org/officeDocument/2006/relationships/image" Target="../media/image18.svg"/><Relationship Id="rId11" Type="http://schemas.openxmlformats.org/officeDocument/2006/relationships/image" Target="../media/image4.jpeg"/><Relationship Id="rId5" Type="http://schemas.openxmlformats.org/officeDocument/2006/relationships/image" Target="../media/image17.png"/><Relationship Id="rId10" Type="http://schemas.openxmlformats.org/officeDocument/2006/relationships/image" Target="../media/image20.svg"/><Relationship Id="rId4" Type="http://schemas.openxmlformats.org/officeDocument/2006/relationships/image" Target="../media/image16.svg"/><Relationship Id="rId9" Type="http://schemas.openxmlformats.org/officeDocument/2006/relationships/image" Target="../media/image19.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61.svg"/><Relationship Id="rId2" Type="http://schemas.openxmlformats.org/officeDocument/2006/relationships/image" Target="../media/image4.jpe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Master" Target="../slideMasters/slideMaster4.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60.png"/><Relationship Id="rId5" Type="http://schemas.openxmlformats.org/officeDocument/2006/relationships/image" Target="../media/image41.svg"/><Relationship Id="rId15" Type="http://schemas.openxmlformats.org/officeDocument/2006/relationships/image" Target="../media/image51.svg"/><Relationship Id="rId23" Type="http://schemas.openxmlformats.org/officeDocument/2006/relationships/image" Target="../media/image59.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sv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4.jpe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image" Target="../media/image39.png"/><Relationship Id="rId1" Type="http://schemas.openxmlformats.org/officeDocument/2006/relationships/slideMaster" Target="../slideMasters/slideMaster4.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4.jpeg"/><Relationship Id="rId7" Type="http://schemas.openxmlformats.org/officeDocument/2006/relationships/image" Target="../media/image76.svg"/><Relationship Id="rId12" Type="http://schemas.openxmlformats.org/officeDocument/2006/relationships/image" Target="../media/image72.png"/><Relationship Id="rId2" Type="http://schemas.openxmlformats.org/officeDocument/2006/relationships/image" Target="../media/image39.png"/><Relationship Id="rId1" Type="http://schemas.openxmlformats.org/officeDocument/2006/relationships/slideMaster" Target="../slideMasters/slideMaster4.xml"/><Relationship Id="rId6" Type="http://schemas.openxmlformats.org/officeDocument/2006/relationships/image" Target="../media/image42.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73.svg"/><Relationship Id="rId3" Type="http://schemas.openxmlformats.org/officeDocument/2006/relationships/image" Target="../media/image4.jpe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image" Target="../media/image39.png"/><Relationship Id="rId1" Type="http://schemas.openxmlformats.org/officeDocument/2006/relationships/slideMaster" Target="../slideMasters/slideMaster4.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77.svg"/><Relationship Id="rId14" Type="http://schemas.openxmlformats.org/officeDocument/2006/relationships/image" Target="../media/image7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4.jpe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image" Target="../media/image39.png"/><Relationship Id="rId1" Type="http://schemas.openxmlformats.org/officeDocument/2006/relationships/slideMaster" Target="../slideMasters/slideMaster4.xml"/><Relationship Id="rId6" Type="http://schemas.openxmlformats.org/officeDocument/2006/relationships/image" Target="../media/image66.png"/><Relationship Id="rId11" Type="http://schemas.openxmlformats.org/officeDocument/2006/relationships/image" Target="../media/image78.svg"/><Relationship Id="rId5" Type="http://schemas.openxmlformats.org/officeDocument/2006/relationships/image" Target="../media/image65.svg"/><Relationship Id="rId15" Type="http://schemas.openxmlformats.org/officeDocument/2006/relationships/image" Target="../media/image75.svg"/><Relationship Id="rId10" Type="http://schemas.openxmlformats.org/officeDocument/2006/relationships/image" Target="../media/image46.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9.svg"/><Relationship Id="rId3" Type="http://schemas.openxmlformats.org/officeDocument/2006/relationships/image" Target="../media/image4.jpeg"/><Relationship Id="rId7" Type="http://schemas.openxmlformats.org/officeDocument/2006/relationships/image" Target="../media/image67.svg"/><Relationship Id="rId12"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Master" Target="../slideMasters/slideMaster4.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4.jpe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image" Target="../media/image39.png"/><Relationship Id="rId1" Type="http://schemas.openxmlformats.org/officeDocument/2006/relationships/slideMaster" Target="../slideMasters/slideMaster4.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80.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50.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4.jpe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image" Target="../media/image39.png"/><Relationship Id="rId1" Type="http://schemas.openxmlformats.org/officeDocument/2006/relationships/slideMaster" Target="../slideMasters/slideMaster4.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81.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40.png"/><Relationship Id="rId9" Type="http://schemas.openxmlformats.org/officeDocument/2006/relationships/image" Target="../media/image69.svg"/><Relationship Id="rId14" Type="http://schemas.openxmlformats.org/officeDocument/2006/relationships/image" Target="../media/image74.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39.png"/><Relationship Id="rId7" Type="http://schemas.openxmlformats.org/officeDocument/2006/relationships/image" Target="../media/image84.svg"/><Relationship Id="rId12" Type="http://schemas.openxmlformats.org/officeDocument/2006/relationships/image" Target="../media/image89.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54.png"/><Relationship Id="rId11" Type="http://schemas.openxmlformats.org/officeDocument/2006/relationships/image" Target="../media/image88.svg"/><Relationship Id="rId5" Type="http://schemas.openxmlformats.org/officeDocument/2006/relationships/image" Target="../media/image83.svg"/><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image" Target="../media/image82.png"/><Relationship Id="rId9" Type="http://schemas.openxmlformats.org/officeDocument/2006/relationships/image" Target="../media/image86.svg"/><Relationship Id="rId14" Type="http://schemas.openxmlformats.org/officeDocument/2006/relationships/image" Target="../media/image91.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61.svg"/><Relationship Id="rId3" Type="http://schemas.openxmlformats.org/officeDocument/2006/relationships/image" Target="../media/image39.png"/><Relationship Id="rId7" Type="http://schemas.openxmlformats.org/officeDocument/2006/relationships/image" Target="../media/image95.svg"/><Relationship Id="rId12" Type="http://schemas.openxmlformats.org/officeDocument/2006/relationships/image" Target="../media/image60.png"/><Relationship Id="rId2" Type="http://schemas.openxmlformats.org/officeDocument/2006/relationships/image" Target="../media/image4.jpeg"/><Relationship Id="rId16"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4.png"/><Relationship Id="rId11" Type="http://schemas.openxmlformats.org/officeDocument/2006/relationships/image" Target="../media/image88.svg"/><Relationship Id="rId5" Type="http://schemas.openxmlformats.org/officeDocument/2006/relationships/image" Target="../media/image93.svg"/><Relationship Id="rId15" Type="http://schemas.openxmlformats.org/officeDocument/2006/relationships/image" Target="../media/image96.svg"/><Relationship Id="rId10" Type="http://schemas.openxmlformats.org/officeDocument/2006/relationships/image" Target="../media/image87.png"/><Relationship Id="rId4" Type="http://schemas.openxmlformats.org/officeDocument/2006/relationships/image" Target="../media/image82.png"/><Relationship Id="rId9" Type="http://schemas.openxmlformats.org/officeDocument/2006/relationships/image" Target="../media/image86.svg"/><Relationship Id="rId14" Type="http://schemas.openxmlformats.org/officeDocument/2006/relationships/image" Target="../media/image91.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39.png"/><Relationship Id="rId7" Type="http://schemas.openxmlformats.org/officeDocument/2006/relationships/image" Target="../media/image95.svg"/><Relationship Id="rId12" Type="http://schemas.openxmlformats.org/officeDocument/2006/relationships/image" Target="../media/image89.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94.png"/><Relationship Id="rId11" Type="http://schemas.openxmlformats.org/officeDocument/2006/relationships/image" Target="../media/image97.svg"/><Relationship Id="rId5" Type="http://schemas.openxmlformats.org/officeDocument/2006/relationships/image" Target="../media/image83.svg"/><Relationship Id="rId15" Type="http://schemas.openxmlformats.org/officeDocument/2006/relationships/image" Target="../media/image92.svg"/><Relationship Id="rId10" Type="http://schemas.openxmlformats.org/officeDocument/2006/relationships/image" Target="../media/image58.png"/><Relationship Id="rId4" Type="http://schemas.openxmlformats.org/officeDocument/2006/relationships/image" Target="../media/image82.png"/><Relationship Id="rId9" Type="http://schemas.openxmlformats.org/officeDocument/2006/relationships/image" Target="../media/image86.svg"/><Relationship Id="rId14" Type="http://schemas.openxmlformats.org/officeDocument/2006/relationships/image" Target="../media/image91.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39.png"/><Relationship Id="rId7" Type="http://schemas.openxmlformats.org/officeDocument/2006/relationships/image" Target="../media/image95.svg"/><Relationship Id="rId12" Type="http://schemas.openxmlformats.org/officeDocument/2006/relationships/image" Target="../media/image89.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94.png"/><Relationship Id="rId11" Type="http://schemas.openxmlformats.org/officeDocument/2006/relationships/image" Target="../media/image88.svg"/><Relationship Id="rId5" Type="http://schemas.openxmlformats.org/officeDocument/2006/relationships/image" Target="../media/image93.svg"/><Relationship Id="rId15" Type="http://schemas.openxmlformats.org/officeDocument/2006/relationships/image" Target="../media/image63.svg"/><Relationship Id="rId10" Type="http://schemas.openxmlformats.org/officeDocument/2006/relationships/image" Target="../media/image87.png"/><Relationship Id="rId4" Type="http://schemas.openxmlformats.org/officeDocument/2006/relationships/image" Target="../media/image82.png"/><Relationship Id="rId9" Type="http://schemas.openxmlformats.org/officeDocument/2006/relationships/image" Target="../media/image86.svg"/><Relationship Id="rId14" Type="http://schemas.openxmlformats.org/officeDocument/2006/relationships/image" Target="../media/image62.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90.svg"/><Relationship Id="rId3" Type="http://schemas.openxmlformats.org/officeDocument/2006/relationships/image" Target="../media/image39.png"/><Relationship Id="rId7" Type="http://schemas.openxmlformats.org/officeDocument/2006/relationships/image" Target="../media/image95.svg"/><Relationship Id="rId12" Type="http://schemas.openxmlformats.org/officeDocument/2006/relationships/image" Target="../media/image89.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94.png"/><Relationship Id="rId11" Type="http://schemas.openxmlformats.org/officeDocument/2006/relationships/image" Target="../media/image88.svg"/><Relationship Id="rId5" Type="http://schemas.openxmlformats.org/officeDocument/2006/relationships/image" Target="../media/image83.svg"/><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image" Target="../media/image82.png"/><Relationship Id="rId9" Type="http://schemas.openxmlformats.org/officeDocument/2006/relationships/image" Target="../media/image98.svg"/><Relationship Id="rId14" Type="http://schemas.openxmlformats.org/officeDocument/2006/relationships/image" Target="../media/image91.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39.png"/><Relationship Id="rId7" Type="http://schemas.openxmlformats.org/officeDocument/2006/relationships/image" Target="../media/image95.svg"/><Relationship Id="rId12" Type="http://schemas.openxmlformats.org/officeDocument/2006/relationships/image" Target="../media/image89.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94.png"/><Relationship Id="rId11" Type="http://schemas.openxmlformats.org/officeDocument/2006/relationships/image" Target="../media/image88.svg"/><Relationship Id="rId5" Type="http://schemas.openxmlformats.org/officeDocument/2006/relationships/image" Target="../media/image99.svg"/><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image" Target="../media/image52.png"/><Relationship Id="rId9" Type="http://schemas.openxmlformats.org/officeDocument/2006/relationships/image" Target="../media/image86.svg"/><Relationship Id="rId14" Type="http://schemas.openxmlformats.org/officeDocument/2006/relationships/image" Target="../media/image9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100.emf"/><Relationship Id="rId4" Type="http://schemas.openxmlformats.org/officeDocument/2006/relationships/tags" Target="../tags/tag10.xml"/><Relationship Id="rId9" Type="http://schemas.openxmlformats.org/officeDocument/2006/relationships/oleObject" Target="../embeddings/oleObject1.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7106ADF-36E4-4142-B607-33017BFBAA14}"/>
              </a:ext>
            </a:extLst>
          </p:cNvPr>
          <p:cNvPicPr>
            <a:picLocks noChangeAspect="1"/>
          </p:cNvPicPr>
          <p:nvPr userDrawn="1"/>
        </p:nvPicPr>
        <p:blipFill>
          <a:blip r:embed="rId2">
            <a:extLst>
              <a:ext uri="{28A0092B-C50C-407E-A947-70E740481C1C}">
                <a14:useLocalDpi xmlns:a14="http://schemas.microsoft.com/office/drawing/2010/main" val="0"/>
              </a:ext>
            </a:extLst>
          </a:blip>
          <a:srcRect t="7813" b="7813"/>
          <a:stretch/>
        </p:blipFill>
        <p:spPr>
          <a:xfrm>
            <a:off x="-1" y="0"/>
            <a:ext cx="12192002" cy="6858000"/>
          </a:xfrm>
          <a:prstGeom prst="rect">
            <a:avLst/>
          </a:prstGeom>
        </p:spPr>
      </p:pic>
      <p:pic>
        <p:nvPicPr>
          <p:cNvPr id="20" name="Picture 19">
            <a:extLst>
              <a:ext uri="{FF2B5EF4-FFF2-40B4-BE49-F238E27FC236}">
                <a16:creationId xmlns:a16="http://schemas.microsoft.com/office/drawing/2014/main" id="{9B772E0C-8E1B-4904-AB85-102265C71346}"/>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33237" b="44992"/>
          <a:stretch/>
        </p:blipFill>
        <p:spPr>
          <a:xfrm>
            <a:off x="-32520" y="5364164"/>
            <a:ext cx="12224520" cy="1497157"/>
          </a:xfrm>
          <a:prstGeom prst="rect">
            <a:avLst/>
          </a:prstGeom>
        </p:spPr>
      </p:pic>
      <p:sp>
        <p:nvSpPr>
          <p:cNvPr id="19" name="Rounded Rectangle 1">
            <a:extLst>
              <a:ext uri="{FF2B5EF4-FFF2-40B4-BE49-F238E27FC236}">
                <a16:creationId xmlns:a16="http://schemas.microsoft.com/office/drawing/2014/main" id="{C1FC23A4-9606-4C06-B496-2A9F877C6169}"/>
              </a:ext>
            </a:extLst>
          </p:cNvPr>
          <p:cNvSpPr/>
          <p:nvPr userDrawn="1"/>
        </p:nvSpPr>
        <p:spPr>
          <a:xfrm>
            <a:off x="5399313" y="-740229"/>
            <a:ext cx="1393373" cy="1964530"/>
          </a:xfrm>
          <a:prstGeom prst="roundRect">
            <a:avLst/>
          </a:prstGeom>
          <a:solidFill>
            <a:srgbClr val="520E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E4106E-7413-4735-9706-CDDE72012F6B}"/>
              </a:ext>
            </a:extLst>
          </p:cNvPr>
          <p:cNvSpPr>
            <a:spLocks noGrp="1"/>
          </p:cNvSpPr>
          <p:nvPr>
            <p:ph type="ctrTitle" hasCustomPrompt="1"/>
          </p:nvPr>
        </p:nvSpPr>
        <p:spPr>
          <a:xfrm>
            <a:off x="1524000" y="1854201"/>
            <a:ext cx="9144000" cy="1655762"/>
          </a:xfrm>
          <a:ln w="76200">
            <a:solidFill>
              <a:srgbClr val="520E0F"/>
            </a:solidFill>
          </a:ln>
        </p:spPr>
        <p:txBody>
          <a:bodyPr anchor="ctr"/>
          <a:lstStyle>
            <a:lvl1pPr algn="ctr">
              <a:defRPr sz="6000"/>
            </a:lvl1pPr>
          </a:lstStyle>
          <a:p>
            <a:r>
              <a:rPr lang="en-US" dirty="0"/>
              <a:t>&lt;title&gt;</a:t>
            </a:r>
          </a:p>
        </p:txBody>
      </p:sp>
      <p:sp>
        <p:nvSpPr>
          <p:cNvPr id="3" name="Subtitle 2">
            <a:extLst>
              <a:ext uri="{FF2B5EF4-FFF2-40B4-BE49-F238E27FC236}">
                <a16:creationId xmlns:a16="http://schemas.microsoft.com/office/drawing/2014/main" id="{E06350E0-4543-4030-B853-CADCF2714992}"/>
              </a:ext>
            </a:extLst>
          </p:cNvPr>
          <p:cNvSpPr>
            <a:spLocks noGrp="1"/>
          </p:cNvSpPr>
          <p:nvPr>
            <p:ph type="subTitle" idx="1" hasCustomPrompt="1"/>
          </p:nvPr>
        </p:nvSpPr>
        <p:spPr>
          <a:xfrm>
            <a:off x="1524000" y="3602038"/>
            <a:ext cx="9144000" cy="41581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&lt;subtitle&gt;</a:t>
            </a:r>
          </a:p>
        </p:txBody>
      </p:sp>
      <p:sp>
        <p:nvSpPr>
          <p:cNvPr id="4" name="Date Placeholder 3">
            <a:extLst>
              <a:ext uri="{FF2B5EF4-FFF2-40B4-BE49-F238E27FC236}">
                <a16:creationId xmlns:a16="http://schemas.microsoft.com/office/drawing/2014/main" id="{67933AB6-4D75-433E-93F1-CF90A3BF3795}"/>
              </a:ext>
            </a:extLst>
          </p:cNvPr>
          <p:cNvSpPr>
            <a:spLocks noGrp="1"/>
          </p:cNvSpPr>
          <p:nvPr>
            <p:ph type="dt" sz="half" idx="10"/>
          </p:nvPr>
        </p:nvSpPr>
        <p:spPr>
          <a:xfrm>
            <a:off x="3187222" y="5246687"/>
            <a:ext cx="2743200" cy="365125"/>
          </a:xfrm>
        </p:spPr>
        <p:txBody>
          <a:bodyPr/>
          <a:lstStyle/>
          <a:p>
            <a:fld id="{0EB84C41-5A58-4052-B3ED-D8A8684FAFB4}" type="datetimeFigureOut">
              <a:rPr lang="en-US" smtClean="0"/>
              <a:t>7/17/2023</a:t>
            </a:fld>
            <a:endParaRPr lang="en-US"/>
          </a:p>
        </p:txBody>
      </p:sp>
      <p:sp>
        <p:nvSpPr>
          <p:cNvPr id="10" name="TextBox 9">
            <a:extLst>
              <a:ext uri="{FF2B5EF4-FFF2-40B4-BE49-F238E27FC236}">
                <a16:creationId xmlns:a16="http://schemas.microsoft.com/office/drawing/2014/main" id="{3D6CBB6B-FC81-457E-B4FE-ED03431025C2}"/>
              </a:ext>
            </a:extLst>
          </p:cNvPr>
          <p:cNvSpPr txBox="1"/>
          <p:nvPr userDrawn="1"/>
        </p:nvSpPr>
        <p:spPr>
          <a:xfrm>
            <a:off x="3176336" y="4758085"/>
            <a:ext cx="5839327" cy="369332"/>
          </a:xfrm>
          <a:prstGeom prst="rect">
            <a:avLst/>
          </a:prstGeom>
          <a:solidFill>
            <a:srgbClr val="520E0F"/>
          </a:solidFill>
        </p:spPr>
        <p:txBody>
          <a:bodyPr wrap="square" rtlCol="0" anchor="ctr">
            <a:spAutoFit/>
          </a:bodyPr>
          <a:lstStyle/>
          <a:p>
            <a:endParaRPr lang="en-US" dirty="0">
              <a:solidFill>
                <a:schemeClr val="bg1"/>
              </a:solidFill>
            </a:endParaRPr>
          </a:p>
        </p:txBody>
      </p:sp>
      <p:sp>
        <p:nvSpPr>
          <p:cNvPr id="14" name="Text Placeholder 13">
            <a:extLst>
              <a:ext uri="{FF2B5EF4-FFF2-40B4-BE49-F238E27FC236}">
                <a16:creationId xmlns:a16="http://schemas.microsoft.com/office/drawing/2014/main" id="{FD00BAB0-0983-4B02-8704-DE35DF4E8848}"/>
              </a:ext>
            </a:extLst>
          </p:cNvPr>
          <p:cNvSpPr>
            <a:spLocks noGrp="1"/>
          </p:cNvSpPr>
          <p:nvPr>
            <p:ph type="body" sz="quarter" idx="13" hasCustomPrompt="1"/>
          </p:nvPr>
        </p:nvSpPr>
        <p:spPr>
          <a:xfrm>
            <a:off x="3292475" y="4809242"/>
            <a:ext cx="5657850" cy="273050"/>
          </a:xfrm>
        </p:spPr>
        <p:txBody>
          <a:bodyPr anchor="ctr">
            <a:noAutofit/>
          </a:bodyPr>
          <a:lstStyle>
            <a:lvl1pPr>
              <a:buNone/>
              <a:defRPr sz="1600" b="1">
                <a:solidFill>
                  <a:schemeClr val="bg1"/>
                </a:solidFill>
              </a:defRPr>
            </a:lvl1pPr>
          </a:lstStyle>
          <a:p>
            <a:pPr lvl="0"/>
            <a:r>
              <a:rPr lang="en-US" dirty="0"/>
              <a:t>PRESENTED BY: &lt;YOUR NAME HERE&gt;</a:t>
            </a:r>
          </a:p>
        </p:txBody>
      </p:sp>
      <p:pic>
        <p:nvPicPr>
          <p:cNvPr id="18" name="Picture 17">
            <a:extLst>
              <a:ext uri="{FF2B5EF4-FFF2-40B4-BE49-F238E27FC236}">
                <a16:creationId xmlns:a16="http://schemas.microsoft.com/office/drawing/2014/main" id="{E11A6937-6715-481C-A262-71B3A18060D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603927" y="23814"/>
            <a:ext cx="1034944" cy="1034944"/>
          </a:xfrm>
          <a:prstGeom prst="rect">
            <a:avLst/>
          </a:prstGeom>
        </p:spPr>
      </p:pic>
    </p:spTree>
    <p:extLst>
      <p:ext uri="{BB962C8B-B14F-4D97-AF65-F5344CB8AC3E}">
        <p14:creationId xmlns:p14="http://schemas.microsoft.com/office/powerpoint/2010/main" val="160570624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D56B-398F-485F-97FD-DAA969572D02}"/>
              </a:ext>
            </a:extLst>
          </p:cNvPr>
          <p:cNvSpPr>
            <a:spLocks noGrp="1"/>
          </p:cNvSpPr>
          <p:nvPr>
            <p:ph type="title"/>
          </p:nvPr>
        </p:nvSpPr>
        <p:spPr>
          <a:xfrm>
            <a:off x="839788" y="600075"/>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7614735-DA60-4267-B7F3-B6EE41EAB719}"/>
              </a:ext>
            </a:extLst>
          </p:cNvPr>
          <p:cNvSpPr>
            <a:spLocks noGrp="1"/>
          </p:cNvSpPr>
          <p:nvPr>
            <p:ph type="pic" idx="1"/>
          </p:nvPr>
        </p:nvSpPr>
        <p:spPr>
          <a:xfrm>
            <a:off x="5183188" y="113030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6426E2-6DD0-4BD8-B126-A6302F880CE8}"/>
              </a:ext>
            </a:extLst>
          </p:cNvPr>
          <p:cNvSpPr>
            <a:spLocks noGrp="1"/>
          </p:cNvSpPr>
          <p:nvPr>
            <p:ph type="body" sz="half" idx="2"/>
          </p:nvPr>
        </p:nvSpPr>
        <p:spPr>
          <a:xfrm>
            <a:off x="839788" y="220027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EDB0A2-463D-406F-A0B4-F92F4A52326F}"/>
              </a:ext>
            </a:extLst>
          </p:cNvPr>
          <p:cNvSpPr>
            <a:spLocks noGrp="1"/>
          </p:cNvSpPr>
          <p:nvPr>
            <p:ph type="dt" sz="half" idx="10"/>
          </p:nvPr>
        </p:nvSpPr>
        <p:spPr/>
        <p:txBody>
          <a:bodyPr/>
          <a:lstStyle/>
          <a:p>
            <a:fld id="{0EB84C41-5A58-4052-B3ED-D8A8684FAFB4}" type="datetimeFigureOut">
              <a:rPr lang="en-US" smtClean="0"/>
              <a:t>7/17/2023</a:t>
            </a:fld>
            <a:endParaRPr lang="en-US"/>
          </a:p>
        </p:txBody>
      </p:sp>
      <p:sp>
        <p:nvSpPr>
          <p:cNvPr id="6" name="Footer Placeholder 5">
            <a:extLst>
              <a:ext uri="{FF2B5EF4-FFF2-40B4-BE49-F238E27FC236}">
                <a16:creationId xmlns:a16="http://schemas.microsoft.com/office/drawing/2014/main" id="{3661B32C-9EA7-4DEB-905F-91847C8FC2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353B5D-FB7D-4CA6-8C1F-D17F63EEB438}"/>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8" name="Picture 7">
            <a:extLst>
              <a:ext uri="{FF2B5EF4-FFF2-40B4-BE49-F238E27FC236}">
                <a16:creationId xmlns:a16="http://schemas.microsoft.com/office/drawing/2014/main" id="{C41CC149-E92F-4033-B674-6AE83BEDE4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10" name="Picture 9">
            <a:extLst>
              <a:ext uri="{FF2B5EF4-FFF2-40B4-BE49-F238E27FC236}">
                <a16:creationId xmlns:a16="http://schemas.microsoft.com/office/drawing/2014/main" id="{A52ECEDA-1D0B-4BE8-981F-B13DA57D8A34}"/>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74830" b="-24830"/>
          <a:stretch/>
        </p:blipFill>
        <p:spPr>
          <a:xfrm rot="16200000">
            <a:off x="-2464511" y="2464507"/>
            <a:ext cx="6858003" cy="1928981"/>
          </a:xfrm>
          <a:prstGeom prst="rect">
            <a:avLst/>
          </a:prstGeom>
        </p:spPr>
      </p:pic>
    </p:spTree>
    <p:extLst>
      <p:ext uri="{BB962C8B-B14F-4D97-AF65-F5344CB8AC3E}">
        <p14:creationId xmlns:p14="http://schemas.microsoft.com/office/powerpoint/2010/main" val="4059139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out Lares">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4E7BFAC-B377-4C82-A178-ACFA3416E91A}"/>
              </a:ext>
            </a:extLst>
          </p:cNvPr>
          <p:cNvSpPr txBox="1"/>
          <p:nvPr userDrawn="1"/>
        </p:nvSpPr>
        <p:spPr>
          <a:xfrm>
            <a:off x="5123543" y="1825625"/>
            <a:ext cx="6230241" cy="4351338"/>
          </a:xfrm>
          <a:prstGeom prst="rect">
            <a:avLst/>
          </a:prstGeom>
          <a:noFill/>
        </p:spPr>
        <p:txBody>
          <a:bodyPr wrap="square" rtlCol="0">
            <a:normAutofit/>
          </a:bodyPr>
          <a:lstStyle/>
          <a:p>
            <a:pPr algn="l"/>
            <a:r>
              <a:rPr lang="en-US" sz="2800" b="0" i="0" dirty="0">
                <a:solidFill>
                  <a:schemeClr val="tx1"/>
                </a:solidFill>
                <a:effectLst/>
                <a:latin typeface="+mn-lt"/>
              </a:rPr>
              <a:t>Lares® is a Denver, CO cybersecurity consulting company that prides itself on its ability to provide continuous defensive improvement through adversarial simulation and collaboration. </a:t>
            </a:r>
          </a:p>
        </p:txBody>
      </p:sp>
      <p:sp>
        <p:nvSpPr>
          <p:cNvPr id="3" name="Date Placeholder 2">
            <a:extLst>
              <a:ext uri="{FF2B5EF4-FFF2-40B4-BE49-F238E27FC236}">
                <a16:creationId xmlns:a16="http://schemas.microsoft.com/office/drawing/2014/main" id="{B91E11D7-1FA6-493E-ACB5-6BCC575CAD16}"/>
              </a:ext>
            </a:extLst>
          </p:cNvPr>
          <p:cNvSpPr>
            <a:spLocks noGrp="1"/>
          </p:cNvSpPr>
          <p:nvPr>
            <p:ph type="dt" sz="half" idx="10"/>
          </p:nvPr>
        </p:nvSpPr>
        <p:spPr/>
        <p:txBody>
          <a:bodyPr/>
          <a:lstStyle/>
          <a:p>
            <a:fld id="{0EB84C41-5A58-4052-B3ED-D8A8684FAFB4}" type="datetimeFigureOut">
              <a:rPr lang="en-US" smtClean="0"/>
              <a:t>7/17/2023</a:t>
            </a:fld>
            <a:endParaRPr lang="en-US"/>
          </a:p>
        </p:txBody>
      </p:sp>
      <p:sp>
        <p:nvSpPr>
          <p:cNvPr id="4" name="Footer Placeholder 3">
            <a:extLst>
              <a:ext uri="{FF2B5EF4-FFF2-40B4-BE49-F238E27FC236}">
                <a16:creationId xmlns:a16="http://schemas.microsoft.com/office/drawing/2014/main" id="{7FC37924-5D81-4984-90A6-67350A92AA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7FB38D-D24A-4A9C-AA98-858263F72E86}"/>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7" name="Picture 6">
            <a:extLst>
              <a:ext uri="{FF2B5EF4-FFF2-40B4-BE49-F238E27FC236}">
                <a16:creationId xmlns:a16="http://schemas.microsoft.com/office/drawing/2014/main" id="{8DD9013D-9CCD-46DC-86B5-A20B8A0A5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6353" y="2297093"/>
            <a:ext cx="2048931" cy="1577677"/>
          </a:xfrm>
          <a:prstGeom prst="rect">
            <a:avLst/>
          </a:prstGeom>
        </p:spPr>
      </p:pic>
      <p:cxnSp>
        <p:nvCxnSpPr>
          <p:cNvPr id="11" name="Straight Connector 10">
            <a:extLst>
              <a:ext uri="{FF2B5EF4-FFF2-40B4-BE49-F238E27FC236}">
                <a16:creationId xmlns:a16="http://schemas.microsoft.com/office/drawing/2014/main" id="{C097579C-AB13-495B-8057-107E053A282D}"/>
              </a:ext>
            </a:extLst>
          </p:cNvPr>
          <p:cNvCxnSpPr/>
          <p:nvPr userDrawn="1"/>
        </p:nvCxnSpPr>
        <p:spPr>
          <a:xfrm>
            <a:off x="4789896" y="2228850"/>
            <a:ext cx="0" cy="3291840"/>
          </a:xfrm>
          <a:prstGeom prst="line">
            <a:avLst/>
          </a:prstGeom>
          <a:ln w="28575">
            <a:solidFill>
              <a:srgbClr val="520E0F"/>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B86C4BA-54A1-4216-9E1A-4A273CE1CFF3}"/>
              </a:ext>
            </a:extLst>
          </p:cNvPr>
          <p:cNvSpPr txBox="1"/>
          <p:nvPr userDrawn="1"/>
        </p:nvSpPr>
        <p:spPr>
          <a:xfrm>
            <a:off x="838200" y="4138027"/>
            <a:ext cx="3825239" cy="1200329"/>
          </a:xfrm>
          <a:prstGeom prst="rect">
            <a:avLst/>
          </a:prstGeom>
          <a:noFill/>
        </p:spPr>
        <p:txBody>
          <a:bodyPr wrap="square">
            <a:spAutoFit/>
          </a:bodyPr>
          <a:lstStyle/>
          <a:p>
            <a:pPr algn="ctr" fontAlgn="base"/>
            <a:r>
              <a:rPr lang="en-US" b="1" i="0" dirty="0">
                <a:solidFill>
                  <a:srgbClr val="000000"/>
                </a:solidFill>
                <a:effectLst/>
                <a:latin typeface="Calibri" panose="020F0502020204030204" pitchFamily="34" charset="0"/>
              </a:rPr>
              <a:t>Empowering Organizations to Maximize Their Security Potential</a:t>
            </a:r>
          </a:p>
          <a:p>
            <a:br>
              <a:rPr lang="en-US" dirty="0"/>
            </a:br>
            <a:endParaRPr lang="en-US" dirty="0"/>
          </a:p>
        </p:txBody>
      </p:sp>
      <p:sp>
        <p:nvSpPr>
          <p:cNvPr id="18" name="TextBox 17">
            <a:extLst>
              <a:ext uri="{FF2B5EF4-FFF2-40B4-BE49-F238E27FC236}">
                <a16:creationId xmlns:a16="http://schemas.microsoft.com/office/drawing/2014/main" id="{602309CE-506F-4165-A5BB-05C1FFB513AB}"/>
              </a:ext>
            </a:extLst>
          </p:cNvPr>
          <p:cNvSpPr txBox="1"/>
          <p:nvPr userDrawn="1"/>
        </p:nvSpPr>
        <p:spPr>
          <a:xfrm>
            <a:off x="960120" y="365759"/>
            <a:ext cx="10515600" cy="1325880"/>
          </a:xfrm>
          <a:prstGeom prst="rect">
            <a:avLst/>
          </a:prstGeom>
          <a:noFill/>
        </p:spPr>
        <p:txBody>
          <a:bodyPr wrap="square" rtlCol="0" anchor="ctr" anchorCtr="0">
            <a:noAutofit/>
          </a:bodyPr>
          <a:lstStyle/>
          <a:p>
            <a:r>
              <a:rPr lang="en-US" sz="4400" dirty="0">
                <a:latin typeface="+mj-lt"/>
              </a:rPr>
              <a:t>About Lares</a:t>
            </a:r>
          </a:p>
        </p:txBody>
      </p:sp>
      <p:sp>
        <p:nvSpPr>
          <p:cNvPr id="20" name="Google Shape;22;p13">
            <a:extLst>
              <a:ext uri="{FF2B5EF4-FFF2-40B4-BE49-F238E27FC236}">
                <a16:creationId xmlns:a16="http://schemas.microsoft.com/office/drawing/2014/main" id="{DE35D5D0-6D54-48DC-A0C6-42F3108CC95E}"/>
              </a:ext>
            </a:extLst>
          </p:cNvPr>
          <p:cNvSpPr txBox="1"/>
          <p:nvPr userDrawn="1"/>
        </p:nvSpPr>
        <p:spPr>
          <a:xfrm>
            <a:off x="4342287" y="5258738"/>
            <a:ext cx="2899367" cy="1179218"/>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2800"/>
              <a:buFont typeface="Arial"/>
              <a:buNone/>
            </a:pPr>
            <a:r>
              <a:rPr lang="en-US" sz="2800" b="1" i="0" u="none" strike="noStrike" cap="small" dirty="0">
                <a:solidFill>
                  <a:schemeClr val="dk1"/>
                </a:solidFill>
                <a:latin typeface="+mj-lt"/>
                <a:ea typeface="Calibri"/>
                <a:cs typeface="Calibri"/>
                <a:sym typeface="Calibri"/>
              </a:rPr>
              <a:t>14</a:t>
            </a:r>
            <a:br>
              <a:rPr lang="en-US" sz="2800" b="1" i="0" u="none" strike="noStrike" cap="small" dirty="0">
                <a:solidFill>
                  <a:schemeClr val="dk1"/>
                </a:solidFill>
                <a:latin typeface="+mj-lt"/>
                <a:ea typeface="Calibri"/>
                <a:cs typeface="Calibri"/>
                <a:sym typeface="Calibri"/>
              </a:rPr>
            </a:br>
            <a:r>
              <a:rPr lang="en-US" sz="1600" b="1" i="0" u="none" strike="noStrike" cap="small" dirty="0">
                <a:solidFill>
                  <a:schemeClr val="dk1"/>
                </a:solidFill>
                <a:latin typeface="+mj-lt"/>
                <a:ea typeface="Calibri"/>
                <a:cs typeface="Calibri"/>
                <a:sym typeface="Calibri"/>
              </a:rPr>
              <a:t>Years in business</a:t>
            </a:r>
            <a:endParaRPr sz="1400" b="0" i="0" u="none" strike="noStrike" cap="none" dirty="0">
              <a:solidFill>
                <a:srgbClr val="000000"/>
              </a:solidFill>
              <a:latin typeface="+mj-lt"/>
              <a:ea typeface="Calibri"/>
              <a:cs typeface="Calibri"/>
              <a:sym typeface="Calibri"/>
            </a:endParaRPr>
          </a:p>
        </p:txBody>
      </p:sp>
      <p:sp>
        <p:nvSpPr>
          <p:cNvPr id="21" name="Google Shape;23;p13">
            <a:extLst>
              <a:ext uri="{FF2B5EF4-FFF2-40B4-BE49-F238E27FC236}">
                <a16:creationId xmlns:a16="http://schemas.microsoft.com/office/drawing/2014/main" id="{2300771C-A6C2-4643-8D0D-AAA69CAA98A0}"/>
              </a:ext>
            </a:extLst>
          </p:cNvPr>
          <p:cNvSpPr txBox="1"/>
          <p:nvPr userDrawn="1"/>
        </p:nvSpPr>
        <p:spPr>
          <a:xfrm>
            <a:off x="6428329" y="5258738"/>
            <a:ext cx="2899367" cy="1179218"/>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2800"/>
              <a:buFont typeface="Arial"/>
              <a:buNone/>
            </a:pPr>
            <a:r>
              <a:rPr lang="en-US" sz="2800" b="1" i="0" u="none" strike="noStrike" cap="small" dirty="0">
                <a:solidFill>
                  <a:schemeClr val="dk1"/>
                </a:solidFill>
                <a:latin typeface="+mj-lt"/>
                <a:ea typeface="Calibri"/>
                <a:cs typeface="Calibri"/>
                <a:sym typeface="Calibri"/>
              </a:rPr>
              <a:t>600+</a:t>
            </a:r>
            <a:br>
              <a:rPr lang="en-US" sz="2800" b="1" i="0" u="none" strike="noStrike" cap="small" dirty="0">
                <a:solidFill>
                  <a:schemeClr val="dk1"/>
                </a:solidFill>
                <a:latin typeface="+mj-lt"/>
                <a:ea typeface="Calibri"/>
                <a:cs typeface="Calibri"/>
                <a:sym typeface="Calibri"/>
              </a:rPr>
            </a:br>
            <a:r>
              <a:rPr lang="en-US" sz="1600" b="1" i="0" u="none" strike="noStrike" cap="small" dirty="0">
                <a:solidFill>
                  <a:schemeClr val="dk1"/>
                </a:solidFill>
                <a:latin typeface="+mj-lt"/>
                <a:ea typeface="Calibri"/>
                <a:cs typeface="Calibri"/>
                <a:sym typeface="Calibri"/>
              </a:rPr>
              <a:t>Number of Customers</a:t>
            </a:r>
            <a:endParaRPr sz="1400" b="0" i="0" u="none" strike="noStrike" cap="none" dirty="0">
              <a:solidFill>
                <a:srgbClr val="000000"/>
              </a:solidFill>
              <a:latin typeface="+mj-lt"/>
              <a:ea typeface="Calibri"/>
              <a:cs typeface="Calibri"/>
              <a:sym typeface="Calibri"/>
            </a:endParaRPr>
          </a:p>
        </p:txBody>
      </p:sp>
      <p:sp>
        <p:nvSpPr>
          <p:cNvPr id="22" name="Google Shape;24;p13">
            <a:extLst>
              <a:ext uri="{FF2B5EF4-FFF2-40B4-BE49-F238E27FC236}">
                <a16:creationId xmlns:a16="http://schemas.microsoft.com/office/drawing/2014/main" id="{FA03E97C-3345-4374-B415-FB9CD59D2921}"/>
              </a:ext>
            </a:extLst>
          </p:cNvPr>
          <p:cNvSpPr txBox="1"/>
          <p:nvPr userDrawn="1"/>
        </p:nvSpPr>
        <p:spPr>
          <a:xfrm>
            <a:off x="8808848" y="5258738"/>
            <a:ext cx="2899367" cy="1179218"/>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2800"/>
              <a:buFont typeface="Arial"/>
              <a:buNone/>
            </a:pPr>
            <a:r>
              <a:rPr lang="en-US" sz="2800" b="1" i="0" u="none" strike="noStrike" cap="small" dirty="0">
                <a:solidFill>
                  <a:schemeClr val="dk1"/>
                </a:solidFill>
                <a:latin typeface="+mj-lt"/>
                <a:ea typeface="Calibri"/>
                <a:cs typeface="Calibri"/>
                <a:sym typeface="Calibri"/>
              </a:rPr>
              <a:t>2,500+</a:t>
            </a:r>
            <a:br>
              <a:rPr lang="en-US" sz="2800" b="1" i="0" u="none" strike="noStrike" cap="small" dirty="0">
                <a:solidFill>
                  <a:schemeClr val="dk1"/>
                </a:solidFill>
                <a:latin typeface="+mj-lt"/>
                <a:ea typeface="Calibri"/>
                <a:cs typeface="Calibri"/>
                <a:sym typeface="Calibri"/>
              </a:rPr>
            </a:br>
            <a:r>
              <a:rPr lang="en-US" sz="1600" b="1" i="0" u="none" strike="noStrike" cap="small" dirty="0">
                <a:solidFill>
                  <a:schemeClr val="dk1"/>
                </a:solidFill>
                <a:latin typeface="+mj-lt"/>
                <a:ea typeface="Calibri"/>
                <a:cs typeface="Calibri"/>
                <a:sym typeface="Calibri"/>
              </a:rPr>
              <a:t>Number of Engagements</a:t>
            </a:r>
            <a:endParaRPr sz="1400" b="0" i="0" u="none" strike="noStrike" cap="none" dirty="0">
              <a:solidFill>
                <a:srgbClr val="000000"/>
              </a:solidFill>
              <a:latin typeface="+mj-lt"/>
              <a:ea typeface="Calibri"/>
              <a:cs typeface="Calibri"/>
              <a:sym typeface="Calibri"/>
            </a:endParaRPr>
          </a:p>
        </p:txBody>
      </p:sp>
      <p:pic>
        <p:nvPicPr>
          <p:cNvPr id="23" name="Google Shape;28;p13">
            <a:extLst>
              <a:ext uri="{FF2B5EF4-FFF2-40B4-BE49-F238E27FC236}">
                <a16:creationId xmlns:a16="http://schemas.microsoft.com/office/drawing/2014/main" id="{4528979B-6BF3-4BA7-8492-19D5FAC2AACF}"/>
              </a:ext>
            </a:extLst>
          </p:cNvPr>
          <p:cNvPicPr preferRelativeResize="0"/>
          <p:nvPr userDrawn="1"/>
        </p:nvPicPr>
        <p:blipFill rotWithShape="1">
          <a:blip r:embed="rId3">
            <a:alphaModFix/>
          </a:blip>
          <a:srcRect/>
          <a:stretch/>
        </p:blipFill>
        <p:spPr>
          <a:xfrm>
            <a:off x="7471586" y="4328932"/>
            <a:ext cx="812851" cy="812851"/>
          </a:xfrm>
          <a:prstGeom prst="rect">
            <a:avLst/>
          </a:prstGeom>
          <a:noFill/>
          <a:ln>
            <a:noFill/>
          </a:ln>
        </p:spPr>
      </p:pic>
      <p:pic>
        <p:nvPicPr>
          <p:cNvPr id="24" name="Google Shape;29;p13">
            <a:extLst>
              <a:ext uri="{FF2B5EF4-FFF2-40B4-BE49-F238E27FC236}">
                <a16:creationId xmlns:a16="http://schemas.microsoft.com/office/drawing/2014/main" id="{3CABF121-F6CB-458E-85E3-CB76A4647C3E}"/>
              </a:ext>
            </a:extLst>
          </p:cNvPr>
          <p:cNvPicPr preferRelativeResize="0"/>
          <p:nvPr userDrawn="1"/>
        </p:nvPicPr>
        <p:blipFill rotWithShape="1">
          <a:blip r:embed="rId4">
            <a:alphaModFix/>
          </a:blip>
          <a:srcRect/>
          <a:stretch/>
        </p:blipFill>
        <p:spPr>
          <a:xfrm>
            <a:off x="9838644" y="4327967"/>
            <a:ext cx="813816" cy="813816"/>
          </a:xfrm>
          <a:prstGeom prst="rect">
            <a:avLst/>
          </a:prstGeom>
          <a:noFill/>
          <a:ln>
            <a:noFill/>
          </a:ln>
        </p:spPr>
      </p:pic>
      <p:pic>
        <p:nvPicPr>
          <p:cNvPr id="25" name="Google Shape;31;p13">
            <a:extLst>
              <a:ext uri="{FF2B5EF4-FFF2-40B4-BE49-F238E27FC236}">
                <a16:creationId xmlns:a16="http://schemas.microsoft.com/office/drawing/2014/main" id="{A80CC4D1-7DEB-4F64-9476-A5D8E4E6894B}"/>
              </a:ext>
            </a:extLst>
          </p:cNvPr>
          <p:cNvPicPr preferRelativeResize="0"/>
          <p:nvPr userDrawn="1"/>
        </p:nvPicPr>
        <p:blipFill rotWithShape="1">
          <a:blip r:embed="rId5">
            <a:alphaModFix/>
          </a:blip>
          <a:srcRect/>
          <a:stretch/>
        </p:blipFill>
        <p:spPr>
          <a:xfrm>
            <a:off x="5436684" y="4328932"/>
            <a:ext cx="710571" cy="813816"/>
          </a:xfrm>
          <a:prstGeom prst="rect">
            <a:avLst/>
          </a:prstGeom>
          <a:noFill/>
          <a:ln>
            <a:noFill/>
          </a:ln>
        </p:spPr>
      </p:pic>
      <p:pic>
        <p:nvPicPr>
          <p:cNvPr id="17" name="Picture 16">
            <a:extLst>
              <a:ext uri="{FF2B5EF4-FFF2-40B4-BE49-F238E27FC236}">
                <a16:creationId xmlns:a16="http://schemas.microsoft.com/office/drawing/2014/main" id="{D40E3C31-1A05-4821-8D26-12D069DF5E99}"/>
              </a:ext>
            </a:extLst>
          </p:cNvPr>
          <p:cNvPicPr>
            <a:picLocks noChangeAspect="1"/>
          </p:cNvPicPr>
          <p:nvPr userDrawn="1"/>
        </p:nvPicPr>
        <p:blipFill rotWithShape="1">
          <a:blip r:embed="rId6">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32729" b="52875"/>
          <a:stretch/>
        </p:blipFill>
        <p:spPr>
          <a:xfrm>
            <a:off x="-32520" y="5871355"/>
            <a:ext cx="12224520" cy="989966"/>
          </a:xfrm>
          <a:prstGeom prst="rect">
            <a:avLst/>
          </a:prstGeom>
        </p:spPr>
      </p:pic>
    </p:spTree>
    <p:extLst>
      <p:ext uri="{BB962C8B-B14F-4D97-AF65-F5344CB8AC3E}">
        <p14:creationId xmlns:p14="http://schemas.microsoft.com/office/powerpoint/2010/main" val="2649261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bout Lar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1E11D7-1FA6-493E-ACB5-6BCC575CAD16}"/>
              </a:ext>
            </a:extLst>
          </p:cNvPr>
          <p:cNvSpPr>
            <a:spLocks noGrp="1"/>
          </p:cNvSpPr>
          <p:nvPr>
            <p:ph type="dt" sz="half" idx="10"/>
          </p:nvPr>
        </p:nvSpPr>
        <p:spPr/>
        <p:txBody>
          <a:bodyPr/>
          <a:lstStyle/>
          <a:p>
            <a:fld id="{0EB84C41-5A58-4052-B3ED-D8A8684FAFB4}" type="datetimeFigureOut">
              <a:rPr lang="en-US" smtClean="0"/>
              <a:t>7/17/2023</a:t>
            </a:fld>
            <a:endParaRPr lang="en-US"/>
          </a:p>
        </p:txBody>
      </p:sp>
      <p:sp>
        <p:nvSpPr>
          <p:cNvPr id="4" name="Footer Placeholder 3">
            <a:extLst>
              <a:ext uri="{FF2B5EF4-FFF2-40B4-BE49-F238E27FC236}">
                <a16:creationId xmlns:a16="http://schemas.microsoft.com/office/drawing/2014/main" id="{7FC37924-5D81-4984-90A6-67350A92AA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7FB38D-D24A-4A9C-AA98-858263F72E86}"/>
              </a:ext>
            </a:extLst>
          </p:cNvPr>
          <p:cNvSpPr>
            <a:spLocks noGrp="1"/>
          </p:cNvSpPr>
          <p:nvPr>
            <p:ph type="sldNum" sz="quarter" idx="12"/>
          </p:nvPr>
        </p:nvSpPr>
        <p:spPr/>
        <p:txBody>
          <a:bodyPr/>
          <a:lstStyle/>
          <a:p>
            <a:fld id="{442A1B31-82E5-499A-9B8B-BAF2ADB9A2F5}" type="slidenum">
              <a:rPr lang="en-US" smtClean="0"/>
              <a:t>‹#›</a:t>
            </a:fld>
            <a:endParaRPr lang="en-US"/>
          </a:p>
        </p:txBody>
      </p:sp>
      <p:cxnSp>
        <p:nvCxnSpPr>
          <p:cNvPr id="11" name="Straight Connector 10">
            <a:extLst>
              <a:ext uri="{FF2B5EF4-FFF2-40B4-BE49-F238E27FC236}">
                <a16:creationId xmlns:a16="http://schemas.microsoft.com/office/drawing/2014/main" id="{C097579C-AB13-495B-8057-107E053A282D}"/>
              </a:ext>
            </a:extLst>
          </p:cNvPr>
          <p:cNvCxnSpPr/>
          <p:nvPr userDrawn="1"/>
        </p:nvCxnSpPr>
        <p:spPr>
          <a:xfrm>
            <a:off x="5704296" y="2228850"/>
            <a:ext cx="0" cy="3291840"/>
          </a:xfrm>
          <a:prstGeom prst="line">
            <a:avLst/>
          </a:prstGeom>
          <a:ln w="28575">
            <a:solidFill>
              <a:srgbClr val="520E0F"/>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02309CE-506F-4165-A5BB-05C1FFB513AB}"/>
              </a:ext>
            </a:extLst>
          </p:cNvPr>
          <p:cNvSpPr txBox="1"/>
          <p:nvPr userDrawn="1"/>
        </p:nvSpPr>
        <p:spPr>
          <a:xfrm>
            <a:off x="960120" y="365759"/>
            <a:ext cx="10515600" cy="1325880"/>
          </a:xfrm>
          <a:prstGeom prst="rect">
            <a:avLst/>
          </a:prstGeom>
          <a:noFill/>
        </p:spPr>
        <p:txBody>
          <a:bodyPr wrap="square" rtlCol="0" anchor="ctr" anchorCtr="0">
            <a:noAutofit/>
          </a:bodyPr>
          <a:lstStyle/>
          <a:p>
            <a:r>
              <a:rPr lang="en-US" sz="4400" dirty="0">
                <a:latin typeface="+mj-lt"/>
              </a:rPr>
              <a:t>Lares Staff</a:t>
            </a:r>
          </a:p>
        </p:txBody>
      </p:sp>
      <p:pic>
        <p:nvPicPr>
          <p:cNvPr id="17" name="Picture 16">
            <a:extLst>
              <a:ext uri="{FF2B5EF4-FFF2-40B4-BE49-F238E27FC236}">
                <a16:creationId xmlns:a16="http://schemas.microsoft.com/office/drawing/2014/main" id="{D40E3C31-1A05-4821-8D26-12D069DF5E99}"/>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32729" b="52875"/>
          <a:stretch/>
        </p:blipFill>
        <p:spPr>
          <a:xfrm>
            <a:off x="-32520" y="5871355"/>
            <a:ext cx="12224520" cy="989966"/>
          </a:xfrm>
          <a:prstGeom prst="rect">
            <a:avLst/>
          </a:prstGeom>
        </p:spPr>
      </p:pic>
      <p:grpSp>
        <p:nvGrpSpPr>
          <p:cNvPr id="9" name="Group 8">
            <a:extLst>
              <a:ext uri="{FF2B5EF4-FFF2-40B4-BE49-F238E27FC236}">
                <a16:creationId xmlns:a16="http://schemas.microsoft.com/office/drawing/2014/main" id="{131B5E93-95DE-490F-A933-BAA433D84E70}"/>
              </a:ext>
            </a:extLst>
          </p:cNvPr>
          <p:cNvGrpSpPr/>
          <p:nvPr userDrawn="1"/>
        </p:nvGrpSpPr>
        <p:grpSpPr>
          <a:xfrm>
            <a:off x="5921829" y="-72570"/>
            <a:ext cx="6168754" cy="5994582"/>
            <a:chOff x="5921829" y="-72570"/>
            <a:chExt cx="6168754" cy="5994582"/>
          </a:xfrm>
        </p:grpSpPr>
        <p:pic>
          <p:nvPicPr>
            <p:cNvPr id="6" name="Graphic 5">
              <a:extLst>
                <a:ext uri="{FF2B5EF4-FFF2-40B4-BE49-F238E27FC236}">
                  <a16:creationId xmlns:a16="http://schemas.microsoft.com/office/drawing/2014/main" id="{22D7FFCD-3D5C-412F-8B1A-078DB84C9BD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1" y="-72570"/>
              <a:ext cx="5994582" cy="5994582"/>
            </a:xfrm>
            <a:prstGeom prst="rect">
              <a:avLst/>
            </a:prstGeom>
          </p:spPr>
        </p:pic>
        <p:sp>
          <p:nvSpPr>
            <p:cNvPr id="8" name="Rectangle 7">
              <a:extLst>
                <a:ext uri="{FF2B5EF4-FFF2-40B4-BE49-F238E27FC236}">
                  <a16:creationId xmlns:a16="http://schemas.microsoft.com/office/drawing/2014/main" id="{C1F9BEF3-A552-492E-B84B-E815DB3E589D}"/>
                </a:ext>
              </a:extLst>
            </p:cNvPr>
            <p:cNvSpPr/>
            <p:nvPr userDrawn="1"/>
          </p:nvSpPr>
          <p:spPr>
            <a:xfrm>
              <a:off x="5921829" y="5520690"/>
              <a:ext cx="1074056" cy="401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C22C93B3-578D-458D-9C53-60618EEF19E3}"/>
              </a:ext>
            </a:extLst>
          </p:cNvPr>
          <p:cNvSpPr txBox="1"/>
          <p:nvPr userDrawn="1"/>
        </p:nvSpPr>
        <p:spPr>
          <a:xfrm>
            <a:off x="960121" y="1825625"/>
            <a:ext cx="4352472" cy="4351338"/>
          </a:xfrm>
          <a:prstGeom prst="rect">
            <a:avLst/>
          </a:prstGeom>
          <a:noFill/>
        </p:spPr>
        <p:txBody>
          <a:bodyPr wrap="square" rtlCol="0">
            <a:normAutofit/>
          </a:bodyPr>
          <a:lstStyle/>
          <a:p>
            <a:pPr algn="l"/>
            <a:r>
              <a:rPr lang="en-US" sz="2800" b="0" i="0" dirty="0">
                <a:solidFill>
                  <a:schemeClr val="tx1"/>
                </a:solidFill>
                <a:effectLst/>
                <a:latin typeface="+mn-lt"/>
              </a:rPr>
              <a:t>Lares® hires experts with a minimum of 8 years of on-the-job experience.</a:t>
            </a:r>
          </a:p>
          <a:p>
            <a:pPr algn="l"/>
            <a:endParaRPr lang="en-US" sz="2800" b="0" i="0" dirty="0">
              <a:solidFill>
                <a:schemeClr val="tx1"/>
              </a:solidFill>
              <a:effectLst/>
              <a:latin typeface="+mn-lt"/>
            </a:endParaRPr>
          </a:p>
          <a:p>
            <a:pPr algn="l"/>
            <a:r>
              <a:rPr lang="en-US" sz="2800" b="0" i="0" dirty="0">
                <a:solidFill>
                  <a:schemeClr val="tx1"/>
                </a:solidFill>
                <a:effectLst/>
                <a:latin typeface="+mn-lt"/>
              </a:rPr>
              <a:t>Our staff are located in the United States and Canada for complete coverages across all available time zones.</a:t>
            </a:r>
          </a:p>
        </p:txBody>
      </p:sp>
    </p:spTree>
    <p:extLst>
      <p:ext uri="{BB962C8B-B14F-4D97-AF65-F5344CB8AC3E}">
        <p14:creationId xmlns:p14="http://schemas.microsoft.com/office/powerpoint/2010/main" val="3022479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E80B36C-CC3E-48C4-8C2B-350335B01542}"/>
              </a:ext>
            </a:extLst>
          </p:cNvPr>
          <p:cNvSpPr>
            <a:spLocks noGrp="1"/>
          </p:cNvSpPr>
          <p:nvPr>
            <p:ph type="body" sz="quarter" idx="13" hasCustomPrompt="1"/>
          </p:nvPr>
        </p:nvSpPr>
        <p:spPr>
          <a:xfrm>
            <a:off x="838200" y="4710429"/>
            <a:ext cx="3686175" cy="810895"/>
          </a:xfrm>
        </p:spPr>
        <p:txBody>
          <a:bodyPr>
            <a:normAutofit/>
          </a:bodyPr>
          <a:lstStyle>
            <a:lvl1pPr algn="ctr">
              <a:buNone/>
              <a:defRPr sz="2000" b="1"/>
            </a:lvl1pPr>
          </a:lstStyle>
          <a:p>
            <a:pPr lvl="0"/>
            <a:r>
              <a:rPr lang="en-US" dirty="0"/>
              <a:t>&lt;name&gt;, &lt;title&gt;</a:t>
            </a:r>
          </a:p>
          <a:p>
            <a:pPr lvl="0"/>
            <a:r>
              <a:rPr lang="en-US" dirty="0"/>
              <a:t>&lt;twitter?&gt;</a:t>
            </a:r>
          </a:p>
        </p:txBody>
      </p:sp>
      <p:sp>
        <p:nvSpPr>
          <p:cNvPr id="3" name="Date Placeholder 2">
            <a:extLst>
              <a:ext uri="{FF2B5EF4-FFF2-40B4-BE49-F238E27FC236}">
                <a16:creationId xmlns:a16="http://schemas.microsoft.com/office/drawing/2014/main" id="{B91E11D7-1FA6-493E-ACB5-6BCC575CAD16}"/>
              </a:ext>
            </a:extLst>
          </p:cNvPr>
          <p:cNvSpPr>
            <a:spLocks noGrp="1"/>
          </p:cNvSpPr>
          <p:nvPr>
            <p:ph type="dt" sz="half" idx="10"/>
          </p:nvPr>
        </p:nvSpPr>
        <p:spPr/>
        <p:txBody>
          <a:bodyPr/>
          <a:lstStyle/>
          <a:p>
            <a:fld id="{0EB84C41-5A58-4052-B3ED-D8A8684FAFB4}" type="datetimeFigureOut">
              <a:rPr lang="en-US" smtClean="0"/>
              <a:t>7/17/2023</a:t>
            </a:fld>
            <a:endParaRPr lang="en-US"/>
          </a:p>
        </p:txBody>
      </p:sp>
      <p:sp>
        <p:nvSpPr>
          <p:cNvPr id="4" name="Footer Placeholder 3">
            <a:extLst>
              <a:ext uri="{FF2B5EF4-FFF2-40B4-BE49-F238E27FC236}">
                <a16:creationId xmlns:a16="http://schemas.microsoft.com/office/drawing/2014/main" id="{7FC37924-5D81-4984-90A6-67350A92AA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7FB38D-D24A-4A9C-AA98-858263F72E86}"/>
              </a:ext>
            </a:extLst>
          </p:cNvPr>
          <p:cNvSpPr>
            <a:spLocks noGrp="1"/>
          </p:cNvSpPr>
          <p:nvPr>
            <p:ph type="sldNum" sz="quarter" idx="12"/>
          </p:nvPr>
        </p:nvSpPr>
        <p:spPr/>
        <p:txBody>
          <a:bodyPr/>
          <a:lstStyle/>
          <a:p>
            <a:fld id="{442A1B31-82E5-499A-9B8B-BAF2ADB9A2F5}" type="slidenum">
              <a:rPr lang="en-US" smtClean="0"/>
              <a:t>‹#›</a:t>
            </a:fld>
            <a:endParaRPr lang="en-US"/>
          </a:p>
        </p:txBody>
      </p:sp>
      <p:cxnSp>
        <p:nvCxnSpPr>
          <p:cNvPr id="11" name="Straight Connector 10">
            <a:extLst>
              <a:ext uri="{FF2B5EF4-FFF2-40B4-BE49-F238E27FC236}">
                <a16:creationId xmlns:a16="http://schemas.microsoft.com/office/drawing/2014/main" id="{C097579C-AB13-495B-8057-107E053A282D}"/>
              </a:ext>
            </a:extLst>
          </p:cNvPr>
          <p:cNvCxnSpPr/>
          <p:nvPr userDrawn="1"/>
        </p:nvCxnSpPr>
        <p:spPr>
          <a:xfrm>
            <a:off x="4789896" y="2228850"/>
            <a:ext cx="0" cy="3291840"/>
          </a:xfrm>
          <a:prstGeom prst="line">
            <a:avLst/>
          </a:prstGeom>
          <a:ln w="28575">
            <a:solidFill>
              <a:srgbClr val="520E0F"/>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02309CE-506F-4165-A5BB-05C1FFB513AB}"/>
              </a:ext>
            </a:extLst>
          </p:cNvPr>
          <p:cNvSpPr txBox="1"/>
          <p:nvPr userDrawn="1"/>
        </p:nvSpPr>
        <p:spPr>
          <a:xfrm>
            <a:off x="960120" y="365759"/>
            <a:ext cx="10515600" cy="1325880"/>
          </a:xfrm>
          <a:prstGeom prst="rect">
            <a:avLst/>
          </a:prstGeom>
          <a:noFill/>
        </p:spPr>
        <p:txBody>
          <a:bodyPr wrap="square" rtlCol="0" anchor="ctr" anchorCtr="0">
            <a:noAutofit/>
          </a:bodyPr>
          <a:lstStyle/>
          <a:p>
            <a:r>
              <a:rPr lang="en-US" sz="4400" dirty="0">
                <a:latin typeface="+mj-lt"/>
              </a:rPr>
              <a:t>About Me</a:t>
            </a:r>
          </a:p>
        </p:txBody>
      </p:sp>
      <p:sp>
        <p:nvSpPr>
          <p:cNvPr id="9" name="Picture Placeholder 8">
            <a:extLst>
              <a:ext uri="{FF2B5EF4-FFF2-40B4-BE49-F238E27FC236}">
                <a16:creationId xmlns:a16="http://schemas.microsoft.com/office/drawing/2014/main" id="{4E4D9227-CCF4-40B8-AA18-5C328105493F}"/>
              </a:ext>
            </a:extLst>
          </p:cNvPr>
          <p:cNvSpPr>
            <a:spLocks noGrp="1" noChangeAspect="1"/>
          </p:cNvSpPr>
          <p:nvPr>
            <p:ph type="pic" sz="quarter" idx="14" hasCustomPrompt="1"/>
          </p:nvPr>
        </p:nvSpPr>
        <p:spPr>
          <a:xfrm>
            <a:off x="1279436" y="1770863"/>
            <a:ext cx="2803701" cy="2801871"/>
          </a:xfrm>
          <a:prstGeom prst="ellipse">
            <a:avLst/>
          </a:prstGeom>
        </p:spPr>
        <p:txBody>
          <a:bodyPr/>
          <a:lstStyle>
            <a:lvl1pPr>
              <a:buNone/>
              <a:defRPr/>
            </a:lvl1pPr>
          </a:lstStyle>
          <a:p>
            <a:r>
              <a:rPr lang="en-US" dirty="0"/>
              <a:t>&lt;headshot&gt;</a:t>
            </a:r>
          </a:p>
        </p:txBody>
      </p:sp>
      <p:sp>
        <p:nvSpPr>
          <p:cNvPr id="26" name="Content Placeholder 2">
            <a:extLst>
              <a:ext uri="{FF2B5EF4-FFF2-40B4-BE49-F238E27FC236}">
                <a16:creationId xmlns:a16="http://schemas.microsoft.com/office/drawing/2014/main" id="{4EA0E422-1E49-4A59-9C06-B85B3D277827}"/>
              </a:ext>
            </a:extLst>
          </p:cNvPr>
          <p:cNvSpPr>
            <a:spLocks noGrp="1"/>
          </p:cNvSpPr>
          <p:nvPr>
            <p:ph idx="1" hasCustomPrompt="1"/>
          </p:nvPr>
        </p:nvSpPr>
        <p:spPr>
          <a:xfrm>
            <a:off x="5055418" y="1825625"/>
            <a:ext cx="6298381" cy="4351338"/>
          </a:xfrm>
        </p:spPr>
        <p:txBody>
          <a:bodyPr/>
          <a:lstStyle>
            <a:lvl1pPr>
              <a:defRPr/>
            </a:lvl1pPr>
            <a:lvl2pPr>
              <a:defRPr/>
            </a:lvl2pPr>
          </a:lstStyle>
          <a:p>
            <a:pPr lvl="0"/>
            <a:r>
              <a:rPr lang="en-US" dirty="0"/>
              <a:t>&lt;bio&gt;</a:t>
            </a:r>
          </a:p>
          <a:p>
            <a:pPr lvl="1"/>
            <a:r>
              <a:rPr lang="en-US" dirty="0"/>
              <a:t>&lt;more bio&gt;</a:t>
            </a:r>
          </a:p>
        </p:txBody>
      </p:sp>
      <p:pic>
        <p:nvPicPr>
          <p:cNvPr id="27" name="Picture 26">
            <a:extLst>
              <a:ext uri="{FF2B5EF4-FFF2-40B4-BE49-F238E27FC236}">
                <a16:creationId xmlns:a16="http://schemas.microsoft.com/office/drawing/2014/main" id="{B8E51D6C-47FB-4FDC-8455-2E5C8B67A0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13" name="Picture 12">
            <a:extLst>
              <a:ext uri="{FF2B5EF4-FFF2-40B4-BE49-F238E27FC236}">
                <a16:creationId xmlns:a16="http://schemas.microsoft.com/office/drawing/2014/main" id="{88B1EDB2-6920-4EDB-B709-5CC5610E10D7}"/>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Tree>
    <p:extLst>
      <p:ext uri="{BB962C8B-B14F-4D97-AF65-F5344CB8AC3E}">
        <p14:creationId xmlns:p14="http://schemas.microsoft.com/office/powerpoint/2010/main" val="3784220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E80B36C-CC3E-48C4-8C2B-350335B01542}"/>
              </a:ext>
            </a:extLst>
          </p:cNvPr>
          <p:cNvSpPr>
            <a:spLocks noGrp="1"/>
          </p:cNvSpPr>
          <p:nvPr>
            <p:ph type="body" sz="quarter" idx="13" hasCustomPrompt="1"/>
          </p:nvPr>
        </p:nvSpPr>
        <p:spPr>
          <a:xfrm>
            <a:off x="838200" y="4710429"/>
            <a:ext cx="4575629" cy="1536164"/>
          </a:xfrm>
        </p:spPr>
        <p:txBody>
          <a:bodyPr>
            <a:normAutofit/>
          </a:bodyPr>
          <a:lstStyle>
            <a:lvl1pPr algn="ctr">
              <a:buNone/>
              <a:defRPr sz="1800" b="1" i="0"/>
            </a:lvl1pPr>
          </a:lstStyle>
          <a:p>
            <a:pPr lvl="0"/>
            <a:r>
              <a:rPr lang="en-US" dirty="0"/>
              <a:t>&lt;name&gt;, &lt;title&gt;</a:t>
            </a:r>
          </a:p>
          <a:p>
            <a:pPr lvl="0"/>
            <a:r>
              <a:rPr lang="en-US" dirty="0"/>
              <a:t>&lt;twitter?&gt;</a:t>
            </a:r>
          </a:p>
          <a:p>
            <a:pPr lvl="0"/>
            <a:r>
              <a:rPr lang="en-US" b="0" dirty="0"/>
              <a:t>&lt;small bio&gt;</a:t>
            </a:r>
            <a:endParaRPr lang="en-US" dirty="0"/>
          </a:p>
        </p:txBody>
      </p:sp>
      <p:sp>
        <p:nvSpPr>
          <p:cNvPr id="3" name="Date Placeholder 2">
            <a:extLst>
              <a:ext uri="{FF2B5EF4-FFF2-40B4-BE49-F238E27FC236}">
                <a16:creationId xmlns:a16="http://schemas.microsoft.com/office/drawing/2014/main" id="{B91E11D7-1FA6-493E-ACB5-6BCC575CAD16}"/>
              </a:ext>
            </a:extLst>
          </p:cNvPr>
          <p:cNvSpPr>
            <a:spLocks noGrp="1"/>
          </p:cNvSpPr>
          <p:nvPr>
            <p:ph type="dt" sz="half" idx="10"/>
          </p:nvPr>
        </p:nvSpPr>
        <p:spPr/>
        <p:txBody>
          <a:bodyPr/>
          <a:lstStyle/>
          <a:p>
            <a:fld id="{0EB84C41-5A58-4052-B3ED-D8A8684FAFB4}" type="datetimeFigureOut">
              <a:rPr lang="en-US" smtClean="0"/>
              <a:t>7/17/2023</a:t>
            </a:fld>
            <a:endParaRPr lang="en-US"/>
          </a:p>
        </p:txBody>
      </p:sp>
      <p:sp>
        <p:nvSpPr>
          <p:cNvPr id="4" name="Footer Placeholder 3">
            <a:extLst>
              <a:ext uri="{FF2B5EF4-FFF2-40B4-BE49-F238E27FC236}">
                <a16:creationId xmlns:a16="http://schemas.microsoft.com/office/drawing/2014/main" id="{7FC37924-5D81-4984-90A6-67350A92AA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7FB38D-D24A-4A9C-AA98-858263F72E86}"/>
              </a:ext>
            </a:extLst>
          </p:cNvPr>
          <p:cNvSpPr>
            <a:spLocks noGrp="1"/>
          </p:cNvSpPr>
          <p:nvPr>
            <p:ph type="sldNum" sz="quarter" idx="12"/>
          </p:nvPr>
        </p:nvSpPr>
        <p:spPr/>
        <p:txBody>
          <a:bodyPr/>
          <a:lstStyle/>
          <a:p>
            <a:fld id="{442A1B31-82E5-499A-9B8B-BAF2ADB9A2F5}" type="slidenum">
              <a:rPr lang="en-US" smtClean="0"/>
              <a:t>‹#›</a:t>
            </a:fld>
            <a:endParaRPr lang="en-US"/>
          </a:p>
        </p:txBody>
      </p:sp>
      <p:cxnSp>
        <p:nvCxnSpPr>
          <p:cNvPr id="11" name="Straight Connector 10">
            <a:extLst>
              <a:ext uri="{FF2B5EF4-FFF2-40B4-BE49-F238E27FC236}">
                <a16:creationId xmlns:a16="http://schemas.microsoft.com/office/drawing/2014/main" id="{C097579C-AB13-495B-8057-107E053A282D}"/>
              </a:ext>
            </a:extLst>
          </p:cNvPr>
          <p:cNvCxnSpPr/>
          <p:nvPr userDrawn="1"/>
        </p:nvCxnSpPr>
        <p:spPr>
          <a:xfrm>
            <a:off x="6096000" y="2228850"/>
            <a:ext cx="0" cy="3291840"/>
          </a:xfrm>
          <a:prstGeom prst="line">
            <a:avLst/>
          </a:prstGeom>
          <a:ln w="28575">
            <a:solidFill>
              <a:srgbClr val="520E0F"/>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02309CE-506F-4165-A5BB-05C1FFB513AB}"/>
              </a:ext>
            </a:extLst>
          </p:cNvPr>
          <p:cNvSpPr txBox="1"/>
          <p:nvPr userDrawn="1"/>
        </p:nvSpPr>
        <p:spPr>
          <a:xfrm>
            <a:off x="960120" y="365759"/>
            <a:ext cx="10515600" cy="1325880"/>
          </a:xfrm>
          <a:prstGeom prst="rect">
            <a:avLst/>
          </a:prstGeom>
          <a:noFill/>
        </p:spPr>
        <p:txBody>
          <a:bodyPr wrap="square" rtlCol="0" anchor="ctr" anchorCtr="0">
            <a:noAutofit/>
          </a:bodyPr>
          <a:lstStyle/>
          <a:p>
            <a:r>
              <a:rPr lang="en-US" sz="4400" dirty="0">
                <a:latin typeface="+mj-lt"/>
              </a:rPr>
              <a:t>About Us</a:t>
            </a:r>
          </a:p>
        </p:txBody>
      </p:sp>
      <p:sp>
        <p:nvSpPr>
          <p:cNvPr id="9" name="Picture Placeholder 8">
            <a:extLst>
              <a:ext uri="{FF2B5EF4-FFF2-40B4-BE49-F238E27FC236}">
                <a16:creationId xmlns:a16="http://schemas.microsoft.com/office/drawing/2014/main" id="{4E4D9227-CCF4-40B8-AA18-5C328105493F}"/>
              </a:ext>
            </a:extLst>
          </p:cNvPr>
          <p:cNvSpPr>
            <a:spLocks noGrp="1" noChangeAspect="1"/>
          </p:cNvSpPr>
          <p:nvPr>
            <p:ph type="pic" sz="quarter" idx="14" hasCustomPrompt="1"/>
          </p:nvPr>
        </p:nvSpPr>
        <p:spPr>
          <a:xfrm>
            <a:off x="1724163" y="1770863"/>
            <a:ext cx="2803701" cy="2801871"/>
          </a:xfrm>
          <a:prstGeom prst="ellipse">
            <a:avLst/>
          </a:prstGeom>
        </p:spPr>
        <p:txBody>
          <a:bodyPr/>
          <a:lstStyle>
            <a:lvl1pPr>
              <a:buNone/>
              <a:defRPr/>
            </a:lvl1pPr>
          </a:lstStyle>
          <a:p>
            <a:r>
              <a:rPr lang="en-US" dirty="0"/>
              <a:t>&lt;headshot&gt;</a:t>
            </a:r>
          </a:p>
        </p:txBody>
      </p:sp>
      <p:sp>
        <p:nvSpPr>
          <p:cNvPr id="10" name="Text Placeholder 5">
            <a:extLst>
              <a:ext uri="{FF2B5EF4-FFF2-40B4-BE49-F238E27FC236}">
                <a16:creationId xmlns:a16="http://schemas.microsoft.com/office/drawing/2014/main" id="{DC8E2290-86C0-4CDE-9CE0-88DA772C6A34}"/>
              </a:ext>
            </a:extLst>
          </p:cNvPr>
          <p:cNvSpPr>
            <a:spLocks noGrp="1"/>
          </p:cNvSpPr>
          <p:nvPr>
            <p:ph type="body" sz="quarter" idx="15" hasCustomPrompt="1"/>
          </p:nvPr>
        </p:nvSpPr>
        <p:spPr>
          <a:xfrm>
            <a:off x="6774544" y="4707590"/>
            <a:ext cx="4575628" cy="1537366"/>
          </a:xfrm>
        </p:spPr>
        <p:txBody>
          <a:bodyPr>
            <a:normAutofit/>
          </a:bodyPr>
          <a:lstStyle>
            <a:lvl1pPr algn="ctr">
              <a:buNone/>
              <a:defRPr sz="1800" b="1" i="0"/>
            </a:lvl1pPr>
          </a:lstStyle>
          <a:p>
            <a:pPr lvl="0"/>
            <a:r>
              <a:rPr lang="en-US" dirty="0"/>
              <a:t>&lt;name&gt;, &lt;title&gt;</a:t>
            </a:r>
          </a:p>
          <a:p>
            <a:pPr lvl="0"/>
            <a:r>
              <a:rPr lang="en-US" dirty="0"/>
              <a:t>&lt;twitter?&gt;</a:t>
            </a:r>
          </a:p>
          <a:p>
            <a:pPr lvl="0"/>
            <a:r>
              <a:rPr lang="en-US" b="0" dirty="0"/>
              <a:t>&lt;small bio&gt;</a:t>
            </a:r>
            <a:endParaRPr lang="en-US" dirty="0"/>
          </a:p>
        </p:txBody>
      </p:sp>
      <p:sp>
        <p:nvSpPr>
          <p:cNvPr id="12" name="Picture Placeholder 8">
            <a:extLst>
              <a:ext uri="{FF2B5EF4-FFF2-40B4-BE49-F238E27FC236}">
                <a16:creationId xmlns:a16="http://schemas.microsoft.com/office/drawing/2014/main" id="{865D4251-EF47-4EFF-A9A5-A999BA9B2012}"/>
              </a:ext>
            </a:extLst>
          </p:cNvPr>
          <p:cNvSpPr>
            <a:spLocks noGrp="1" noChangeAspect="1"/>
          </p:cNvSpPr>
          <p:nvPr>
            <p:ph type="pic" sz="quarter" idx="16" hasCustomPrompt="1"/>
          </p:nvPr>
        </p:nvSpPr>
        <p:spPr>
          <a:xfrm>
            <a:off x="7664137" y="1691639"/>
            <a:ext cx="2803701" cy="2801871"/>
          </a:xfrm>
          <a:prstGeom prst="ellipse">
            <a:avLst/>
          </a:prstGeom>
        </p:spPr>
        <p:txBody>
          <a:bodyPr/>
          <a:lstStyle>
            <a:lvl1pPr>
              <a:buNone/>
              <a:defRPr/>
            </a:lvl1pPr>
          </a:lstStyle>
          <a:p>
            <a:r>
              <a:rPr lang="en-US" dirty="0"/>
              <a:t>&lt;headshot&gt;</a:t>
            </a:r>
          </a:p>
        </p:txBody>
      </p:sp>
      <p:pic>
        <p:nvPicPr>
          <p:cNvPr id="13" name="Picture 12">
            <a:extLst>
              <a:ext uri="{FF2B5EF4-FFF2-40B4-BE49-F238E27FC236}">
                <a16:creationId xmlns:a16="http://schemas.microsoft.com/office/drawing/2014/main" id="{58A71535-E73C-465A-B1B2-72FDFDD44B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15" name="Picture 14">
            <a:extLst>
              <a:ext uri="{FF2B5EF4-FFF2-40B4-BE49-F238E27FC236}">
                <a16:creationId xmlns:a16="http://schemas.microsoft.com/office/drawing/2014/main" id="{DC87D1CB-F5A1-412A-B4B8-5A0A8489B6CC}"/>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Tree>
    <p:extLst>
      <p:ext uri="{BB962C8B-B14F-4D97-AF65-F5344CB8AC3E}">
        <p14:creationId xmlns:p14="http://schemas.microsoft.com/office/powerpoint/2010/main" val="2727730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eadership Team" preserve="1">
  <p:cSld name="Leadership Team">
    <p:spTree>
      <p:nvGrpSpPr>
        <p:cNvPr id="1" name="Shape 115"/>
        <p:cNvGrpSpPr/>
        <p:nvPr/>
      </p:nvGrpSpPr>
      <p:grpSpPr>
        <a:xfrm>
          <a:off x="0" y="0"/>
          <a:ext cx="0" cy="0"/>
          <a:chOff x="0" y="0"/>
          <a:chExt cx="0" cy="0"/>
        </a:xfrm>
      </p:grpSpPr>
      <p:pic>
        <p:nvPicPr>
          <p:cNvPr id="116" name="Google Shape;116;p24"/>
          <p:cNvPicPr preferRelativeResize="0"/>
          <p:nvPr/>
        </p:nvPicPr>
        <p:blipFill rotWithShape="1">
          <a:blip r:embed="rId2">
            <a:alphaModFix/>
          </a:blip>
          <a:srcRect/>
          <a:stretch/>
        </p:blipFill>
        <p:spPr>
          <a:xfrm>
            <a:off x="1427678" y="1506297"/>
            <a:ext cx="2523744" cy="2521324"/>
          </a:xfrm>
          <a:prstGeom prst="ellipse">
            <a:avLst/>
          </a:prstGeom>
          <a:noFill/>
          <a:ln>
            <a:noFill/>
          </a:ln>
        </p:spPr>
      </p:pic>
      <p:pic>
        <p:nvPicPr>
          <p:cNvPr id="117" name="Google Shape;117;p24"/>
          <p:cNvPicPr preferRelativeResize="0"/>
          <p:nvPr/>
        </p:nvPicPr>
        <p:blipFill rotWithShape="1">
          <a:blip r:embed="rId3">
            <a:alphaModFix/>
          </a:blip>
          <a:srcRect/>
          <a:stretch/>
        </p:blipFill>
        <p:spPr>
          <a:xfrm>
            <a:off x="4929094" y="1506297"/>
            <a:ext cx="2523744" cy="2521324"/>
          </a:xfrm>
          <a:prstGeom prst="ellipse">
            <a:avLst/>
          </a:prstGeom>
          <a:noFill/>
          <a:ln>
            <a:noFill/>
          </a:ln>
        </p:spPr>
      </p:pic>
      <p:pic>
        <p:nvPicPr>
          <p:cNvPr id="118" name="Google Shape;118;p24"/>
          <p:cNvPicPr preferRelativeResize="0"/>
          <p:nvPr/>
        </p:nvPicPr>
        <p:blipFill rotWithShape="1">
          <a:blip r:embed="rId4">
            <a:alphaModFix/>
          </a:blip>
          <a:srcRect l="9556" t="3873" r="28177" b="38383"/>
          <a:stretch/>
        </p:blipFill>
        <p:spPr>
          <a:xfrm>
            <a:off x="8339836" y="1506297"/>
            <a:ext cx="2523744" cy="2521324"/>
          </a:xfrm>
          <a:prstGeom prst="ellipse">
            <a:avLst/>
          </a:prstGeom>
          <a:noFill/>
          <a:ln>
            <a:noFill/>
          </a:ln>
        </p:spPr>
      </p:pic>
      <p:sp>
        <p:nvSpPr>
          <p:cNvPr id="119" name="Google Shape;119;p24"/>
          <p:cNvSpPr txBox="1"/>
          <p:nvPr/>
        </p:nvSpPr>
        <p:spPr>
          <a:xfrm>
            <a:off x="8143747" y="4840775"/>
            <a:ext cx="2915925" cy="1304127"/>
          </a:xfrm>
          <a:prstGeom prst="rect">
            <a:avLst/>
          </a:prstGeom>
          <a:noFill/>
          <a:ln>
            <a:noFill/>
          </a:ln>
        </p:spPr>
        <p:txBody>
          <a:bodyPr spcFirstLastPara="1" wrap="square" lIns="71967" tIns="35967" rIns="71967" bIns="35967" anchor="t" anchorCtr="0">
            <a:spAutoFit/>
          </a:bodyPr>
          <a:lstStyle/>
          <a:p>
            <a:pPr marL="0" marR="0" lvl="0" indent="0" algn="ctr" rtl="0">
              <a:lnSpc>
                <a:spcPct val="84214"/>
              </a:lnSpc>
              <a:spcBef>
                <a:spcPts val="0"/>
              </a:spcBef>
              <a:spcAft>
                <a:spcPts val="0"/>
              </a:spcAft>
              <a:buClr>
                <a:srgbClr val="595959"/>
              </a:buClr>
              <a:buSzPts val="1191"/>
              <a:buFont typeface="Arial"/>
              <a:buNone/>
            </a:pPr>
            <a:r>
              <a:rPr lang="en-US" sz="1588" b="0" i="0" u="none" strike="noStrike" cap="none" dirty="0">
                <a:solidFill>
                  <a:srgbClr val="595959"/>
                </a:solidFill>
                <a:latin typeface="+mn-lt"/>
                <a:ea typeface="Arial"/>
                <a:cs typeface="Calibri" panose="020F0502020204030204" pitchFamily="34" charset="0"/>
                <a:sym typeface="Arial"/>
              </a:rPr>
              <a:t>Andrew is a veteran cybersecurity executive, strategist, and international public speaker with close to 25 years of cybersecurity experience across multiple domains.</a:t>
            </a:r>
            <a:endParaRPr sz="1867" b="0" i="0" u="none" strike="noStrike" cap="none" dirty="0">
              <a:solidFill>
                <a:srgbClr val="000000"/>
              </a:solidFill>
              <a:latin typeface="+mn-lt"/>
              <a:ea typeface="Arial"/>
              <a:cs typeface="Calibri" panose="020F0502020204030204" pitchFamily="34" charset="0"/>
              <a:sym typeface="Arial"/>
            </a:endParaRPr>
          </a:p>
        </p:txBody>
      </p:sp>
      <p:sp>
        <p:nvSpPr>
          <p:cNvPr id="120" name="Google Shape;120;p24"/>
          <p:cNvSpPr txBox="1"/>
          <p:nvPr/>
        </p:nvSpPr>
        <p:spPr>
          <a:xfrm>
            <a:off x="8370863" y="4077751"/>
            <a:ext cx="2461691" cy="367418"/>
          </a:xfrm>
          <a:prstGeom prst="rect">
            <a:avLst/>
          </a:prstGeom>
          <a:no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191"/>
              <a:buFont typeface="Arial"/>
              <a:buNone/>
            </a:pPr>
            <a:r>
              <a:rPr lang="en-US" sz="1588" b="0" i="0" u="none" strike="noStrike" cap="none" dirty="0">
                <a:solidFill>
                  <a:schemeClr val="accent2"/>
                </a:solidFill>
                <a:latin typeface="+mj-lt"/>
                <a:ea typeface="Arial"/>
                <a:cs typeface="Calibri" panose="020F0502020204030204" pitchFamily="34" charset="0"/>
                <a:sym typeface="Arial"/>
              </a:rPr>
              <a:t>COO &amp; CMO</a:t>
            </a:r>
            <a:endParaRPr sz="1867" b="0" i="0" u="none" strike="noStrike" cap="none" dirty="0">
              <a:solidFill>
                <a:srgbClr val="000000"/>
              </a:solidFill>
              <a:latin typeface="+mj-lt"/>
              <a:ea typeface="Arial"/>
              <a:cs typeface="Calibri" panose="020F0502020204030204" pitchFamily="34" charset="0"/>
              <a:sym typeface="Arial"/>
            </a:endParaRPr>
          </a:p>
        </p:txBody>
      </p:sp>
      <p:sp>
        <p:nvSpPr>
          <p:cNvPr id="121" name="Google Shape;121;p24"/>
          <p:cNvSpPr txBox="1"/>
          <p:nvPr/>
        </p:nvSpPr>
        <p:spPr>
          <a:xfrm>
            <a:off x="8628485" y="4397586"/>
            <a:ext cx="2066592" cy="394669"/>
          </a:xfrm>
          <a:prstGeom prst="rect">
            <a:avLst/>
          </a:prstGeom>
          <a:no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324"/>
              <a:buFont typeface="Arial"/>
              <a:buNone/>
            </a:pPr>
            <a:r>
              <a:rPr lang="en-US" sz="1765" b="1" i="0" u="none" strike="noStrike" cap="none" dirty="0">
                <a:solidFill>
                  <a:schemeClr val="dk2"/>
                </a:solidFill>
                <a:latin typeface="+mj-lt"/>
                <a:ea typeface="Calibri"/>
                <a:cs typeface="Calibri"/>
                <a:sym typeface="Calibri"/>
              </a:rPr>
              <a:t>ANDREW HAY</a:t>
            </a:r>
            <a:endParaRPr sz="1867" b="0" i="0" u="none" strike="noStrike" cap="none" dirty="0">
              <a:solidFill>
                <a:srgbClr val="000000"/>
              </a:solidFill>
              <a:latin typeface="+mj-lt"/>
              <a:ea typeface="Arial"/>
              <a:cs typeface="Calibri" panose="020F0502020204030204" pitchFamily="34" charset="0"/>
              <a:sym typeface="Arial"/>
            </a:endParaRPr>
          </a:p>
        </p:txBody>
      </p:sp>
      <p:sp>
        <p:nvSpPr>
          <p:cNvPr id="122" name="Google Shape;122;p24"/>
          <p:cNvSpPr txBox="1"/>
          <p:nvPr/>
        </p:nvSpPr>
        <p:spPr>
          <a:xfrm>
            <a:off x="1231588" y="4840776"/>
            <a:ext cx="2915925" cy="1304127"/>
          </a:xfrm>
          <a:prstGeom prst="rect">
            <a:avLst/>
          </a:prstGeom>
          <a:noFill/>
          <a:ln>
            <a:noFill/>
          </a:ln>
        </p:spPr>
        <p:txBody>
          <a:bodyPr spcFirstLastPara="1" wrap="square" lIns="71967" tIns="35967" rIns="71967" bIns="35967" anchor="t" anchorCtr="0">
            <a:spAutoFit/>
          </a:bodyPr>
          <a:lstStyle/>
          <a:p>
            <a:pPr marL="0" marR="0" lvl="0" indent="0" algn="ctr" rtl="0">
              <a:lnSpc>
                <a:spcPct val="84214"/>
              </a:lnSpc>
              <a:spcBef>
                <a:spcPts val="0"/>
              </a:spcBef>
              <a:spcAft>
                <a:spcPts val="0"/>
              </a:spcAft>
              <a:buClr>
                <a:srgbClr val="595959"/>
              </a:buClr>
              <a:buSzPts val="1191"/>
              <a:buFont typeface="Arial"/>
              <a:buNone/>
            </a:pPr>
            <a:r>
              <a:rPr lang="en-US" sz="1588" b="0" i="0" u="none" strike="noStrike" cap="none" dirty="0">
                <a:solidFill>
                  <a:srgbClr val="595959"/>
                </a:solidFill>
                <a:latin typeface="+mn-lt"/>
                <a:ea typeface="Arial"/>
                <a:cs typeface="Calibri" panose="020F0502020204030204" pitchFamily="34" charset="0"/>
                <a:sym typeface="Arial"/>
              </a:rPr>
              <a:t>Chris has spent 20 years in information security, fighting to make customers more secure and dispelling the snake-oil services/products of other vendors.</a:t>
            </a:r>
            <a:endParaRPr sz="1867" b="0" i="0" u="none" strike="noStrike" cap="none" dirty="0">
              <a:solidFill>
                <a:srgbClr val="000000"/>
              </a:solidFill>
              <a:latin typeface="+mn-lt"/>
              <a:ea typeface="Arial"/>
              <a:cs typeface="Calibri" panose="020F0502020204030204" pitchFamily="34" charset="0"/>
              <a:sym typeface="Arial"/>
            </a:endParaRPr>
          </a:p>
        </p:txBody>
      </p:sp>
      <p:sp>
        <p:nvSpPr>
          <p:cNvPr id="123" name="Google Shape;123;p24"/>
          <p:cNvSpPr txBox="1"/>
          <p:nvPr/>
        </p:nvSpPr>
        <p:spPr>
          <a:xfrm>
            <a:off x="1856714" y="4081124"/>
            <a:ext cx="1715588" cy="367418"/>
          </a:xfrm>
          <a:prstGeom prst="rect">
            <a:avLst/>
          </a:prstGeom>
          <a:no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191"/>
              <a:buFont typeface="Arial"/>
              <a:buNone/>
            </a:pPr>
            <a:r>
              <a:rPr lang="en-US" sz="1588" b="0" i="0" u="none" strike="noStrike" cap="none" dirty="0">
                <a:solidFill>
                  <a:schemeClr val="accent2"/>
                </a:solidFill>
                <a:latin typeface="+mj-lt"/>
                <a:ea typeface="Arial"/>
                <a:cs typeface="Calibri" panose="020F0502020204030204" pitchFamily="34" charset="0"/>
                <a:sym typeface="Arial"/>
              </a:rPr>
              <a:t>Founder &amp; CEO</a:t>
            </a:r>
            <a:endParaRPr sz="1867" b="0" i="0" u="none" strike="noStrike" cap="none" dirty="0">
              <a:solidFill>
                <a:srgbClr val="000000"/>
              </a:solidFill>
              <a:latin typeface="+mj-lt"/>
              <a:ea typeface="Arial"/>
              <a:cs typeface="Calibri" panose="020F0502020204030204" pitchFamily="34" charset="0"/>
              <a:sym typeface="Arial"/>
            </a:endParaRPr>
          </a:p>
        </p:txBody>
      </p:sp>
      <p:sp>
        <p:nvSpPr>
          <p:cNvPr id="124" name="Google Shape;124;p24"/>
          <p:cNvSpPr txBox="1"/>
          <p:nvPr/>
        </p:nvSpPr>
        <p:spPr>
          <a:xfrm>
            <a:off x="1328836" y="4397586"/>
            <a:ext cx="2771341" cy="394669"/>
          </a:xfrm>
          <a:prstGeom prst="rect">
            <a:avLst/>
          </a:prstGeom>
          <a:no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324"/>
              <a:buFont typeface="Arial"/>
              <a:buNone/>
            </a:pPr>
            <a:r>
              <a:rPr lang="en-US" sz="1765" b="1" i="0" u="none" strike="noStrike" cap="none" dirty="0">
                <a:solidFill>
                  <a:schemeClr val="dk2"/>
                </a:solidFill>
                <a:latin typeface="+mj-lt"/>
                <a:ea typeface="Calibri"/>
                <a:cs typeface="Calibri"/>
                <a:sym typeface="Calibri"/>
              </a:rPr>
              <a:t>CHRIS NICKERSON</a:t>
            </a:r>
            <a:endParaRPr sz="1867" b="0" i="0" u="none" strike="noStrike" cap="none" dirty="0">
              <a:solidFill>
                <a:srgbClr val="000000"/>
              </a:solidFill>
              <a:latin typeface="+mj-lt"/>
              <a:ea typeface="Arial"/>
              <a:cs typeface="Calibri" panose="020F0502020204030204" pitchFamily="34" charset="0"/>
              <a:sym typeface="Arial"/>
            </a:endParaRPr>
          </a:p>
        </p:txBody>
      </p:sp>
      <p:sp>
        <p:nvSpPr>
          <p:cNvPr id="125" name="Google Shape;125;p24"/>
          <p:cNvSpPr txBox="1"/>
          <p:nvPr/>
        </p:nvSpPr>
        <p:spPr>
          <a:xfrm>
            <a:off x="4733004" y="4840775"/>
            <a:ext cx="2915925" cy="1304127"/>
          </a:xfrm>
          <a:prstGeom prst="rect">
            <a:avLst/>
          </a:prstGeom>
          <a:noFill/>
          <a:ln>
            <a:noFill/>
          </a:ln>
        </p:spPr>
        <p:txBody>
          <a:bodyPr spcFirstLastPara="1" wrap="square" lIns="71967" tIns="35967" rIns="71967" bIns="35967" anchor="t" anchorCtr="0">
            <a:spAutoFit/>
          </a:bodyPr>
          <a:lstStyle/>
          <a:p>
            <a:pPr marL="0" marR="0" lvl="0" indent="0" algn="ctr" rtl="0">
              <a:lnSpc>
                <a:spcPct val="84214"/>
              </a:lnSpc>
              <a:spcBef>
                <a:spcPts val="0"/>
              </a:spcBef>
              <a:spcAft>
                <a:spcPts val="0"/>
              </a:spcAft>
              <a:buClr>
                <a:srgbClr val="595959"/>
              </a:buClr>
              <a:buSzPts val="1191"/>
              <a:buFont typeface="Arial"/>
              <a:buNone/>
            </a:pPr>
            <a:r>
              <a:rPr lang="en-US" sz="1588" b="0" i="0" u="none" strike="noStrike" cap="none" dirty="0">
                <a:solidFill>
                  <a:srgbClr val="595959"/>
                </a:solidFill>
                <a:latin typeface="+mn-lt"/>
                <a:ea typeface="Arial"/>
                <a:cs typeface="Calibri" panose="020F0502020204030204" pitchFamily="34" charset="0"/>
                <a:sym typeface="Arial"/>
              </a:rPr>
              <a:t>Eric is a 20-year veteran of the information security industry. He holds a bachelor’s degree in Information Systems Security and maintains active CISSP and CISA certifications.</a:t>
            </a:r>
            <a:endParaRPr sz="1867" b="0" i="0" u="none" strike="noStrike" cap="none" dirty="0">
              <a:solidFill>
                <a:srgbClr val="000000"/>
              </a:solidFill>
              <a:latin typeface="+mn-lt"/>
              <a:ea typeface="Arial"/>
              <a:cs typeface="Calibri" panose="020F0502020204030204" pitchFamily="34" charset="0"/>
              <a:sym typeface="Arial"/>
            </a:endParaRPr>
          </a:p>
        </p:txBody>
      </p:sp>
      <p:sp>
        <p:nvSpPr>
          <p:cNvPr id="126" name="Google Shape;126;p24"/>
          <p:cNvSpPr txBox="1"/>
          <p:nvPr/>
        </p:nvSpPr>
        <p:spPr>
          <a:xfrm>
            <a:off x="4929094" y="4081124"/>
            <a:ext cx="2438999" cy="367418"/>
          </a:xfrm>
          <a:prstGeom prst="rect">
            <a:avLst/>
          </a:prstGeom>
          <a:no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191"/>
              <a:buFont typeface="Arial"/>
              <a:buNone/>
            </a:pPr>
            <a:r>
              <a:rPr lang="en-US" sz="1588" b="0" i="0" u="none" strike="noStrike" cap="none" dirty="0">
                <a:solidFill>
                  <a:schemeClr val="accent2"/>
                </a:solidFill>
                <a:latin typeface="+mj-lt"/>
                <a:ea typeface="Arial"/>
                <a:cs typeface="Calibri" panose="020F0502020204030204" pitchFamily="34" charset="0"/>
                <a:sym typeface="Arial"/>
              </a:rPr>
              <a:t>Co-Founder &amp; CTO</a:t>
            </a:r>
            <a:endParaRPr sz="1867" b="0" i="0" u="none" strike="noStrike" cap="none" dirty="0">
              <a:solidFill>
                <a:srgbClr val="000000"/>
              </a:solidFill>
              <a:latin typeface="+mj-lt"/>
              <a:ea typeface="Arial"/>
              <a:cs typeface="Calibri" panose="020F0502020204030204" pitchFamily="34" charset="0"/>
              <a:sym typeface="Arial"/>
            </a:endParaRPr>
          </a:p>
        </p:txBody>
      </p:sp>
      <p:sp>
        <p:nvSpPr>
          <p:cNvPr id="127" name="Google Shape;127;p24"/>
          <p:cNvSpPr txBox="1"/>
          <p:nvPr/>
        </p:nvSpPr>
        <p:spPr>
          <a:xfrm>
            <a:off x="4906403" y="4397586"/>
            <a:ext cx="2461691" cy="394669"/>
          </a:xfrm>
          <a:prstGeom prst="rect">
            <a:avLst/>
          </a:prstGeom>
          <a:no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324"/>
              <a:buFont typeface="Arial"/>
              <a:buNone/>
            </a:pPr>
            <a:r>
              <a:rPr lang="en-US" sz="1765" b="1" i="0" u="none" strike="noStrike" cap="none" dirty="0">
                <a:solidFill>
                  <a:schemeClr val="dk2"/>
                </a:solidFill>
                <a:latin typeface="+mj-lt"/>
                <a:ea typeface="Calibri"/>
                <a:cs typeface="Calibri"/>
                <a:sym typeface="Calibri"/>
              </a:rPr>
              <a:t>ERIC SMITH</a:t>
            </a:r>
            <a:endParaRPr sz="1867" b="0" i="0" u="none" strike="noStrike" cap="none" dirty="0">
              <a:solidFill>
                <a:srgbClr val="000000"/>
              </a:solidFill>
              <a:latin typeface="+mj-lt"/>
              <a:ea typeface="Arial"/>
              <a:cs typeface="Calibri" panose="020F0502020204030204" pitchFamily="34" charset="0"/>
              <a:sym typeface="Arial"/>
            </a:endParaRPr>
          </a:p>
        </p:txBody>
      </p:sp>
      <p:sp>
        <p:nvSpPr>
          <p:cNvPr id="16" name="TextBox 15">
            <a:extLst>
              <a:ext uri="{FF2B5EF4-FFF2-40B4-BE49-F238E27FC236}">
                <a16:creationId xmlns:a16="http://schemas.microsoft.com/office/drawing/2014/main" id="{9D94E2CA-69FF-4EF2-A93D-51E892C53C2B}"/>
              </a:ext>
            </a:extLst>
          </p:cNvPr>
          <p:cNvSpPr txBox="1"/>
          <p:nvPr userDrawn="1"/>
        </p:nvSpPr>
        <p:spPr>
          <a:xfrm>
            <a:off x="960120" y="365759"/>
            <a:ext cx="10515600" cy="1325880"/>
          </a:xfrm>
          <a:prstGeom prst="rect">
            <a:avLst/>
          </a:prstGeom>
          <a:noFill/>
        </p:spPr>
        <p:txBody>
          <a:bodyPr wrap="square" rtlCol="0" anchor="ctr" anchorCtr="0">
            <a:noAutofit/>
          </a:bodyPr>
          <a:lstStyle/>
          <a:p>
            <a:r>
              <a:rPr lang="en-US" sz="4400" dirty="0">
                <a:latin typeface="+mj-lt"/>
              </a:rPr>
              <a:t>Leadership Team</a:t>
            </a:r>
          </a:p>
        </p:txBody>
      </p:sp>
      <p:sp>
        <p:nvSpPr>
          <p:cNvPr id="17" name="Date Placeholder 3">
            <a:extLst>
              <a:ext uri="{FF2B5EF4-FFF2-40B4-BE49-F238E27FC236}">
                <a16:creationId xmlns:a16="http://schemas.microsoft.com/office/drawing/2014/main" id="{D51F95F9-A1F7-458C-8EF0-AF66782DA167}"/>
              </a:ext>
            </a:extLst>
          </p:cNvPr>
          <p:cNvSpPr>
            <a:spLocks noGrp="1"/>
          </p:cNvSpPr>
          <p:nvPr>
            <p:ph type="dt" sz="half" idx="10"/>
          </p:nvPr>
        </p:nvSpPr>
        <p:spPr>
          <a:xfrm>
            <a:off x="838200" y="6356350"/>
            <a:ext cx="2743200" cy="365125"/>
          </a:xfrm>
        </p:spPr>
        <p:txBody>
          <a:bodyPr/>
          <a:lstStyle/>
          <a:p>
            <a:fld id="{0EB84C41-5A58-4052-B3ED-D8A8684FAFB4}" type="datetimeFigureOut">
              <a:rPr lang="en-US" smtClean="0"/>
              <a:t>7/17/2023</a:t>
            </a:fld>
            <a:endParaRPr lang="en-US"/>
          </a:p>
        </p:txBody>
      </p:sp>
      <p:sp>
        <p:nvSpPr>
          <p:cNvPr id="18" name="Footer Placeholder 4">
            <a:extLst>
              <a:ext uri="{FF2B5EF4-FFF2-40B4-BE49-F238E27FC236}">
                <a16:creationId xmlns:a16="http://schemas.microsoft.com/office/drawing/2014/main" id="{171B6F74-A17F-4481-9AA6-BC9E3D0BAA9C}"/>
              </a:ext>
            </a:extLst>
          </p:cNvPr>
          <p:cNvSpPr>
            <a:spLocks noGrp="1"/>
          </p:cNvSpPr>
          <p:nvPr>
            <p:ph type="ftr" sz="quarter" idx="11"/>
          </p:nvPr>
        </p:nvSpPr>
        <p:spPr>
          <a:xfrm>
            <a:off x="4038600" y="6356350"/>
            <a:ext cx="4114800" cy="365125"/>
          </a:xfrm>
        </p:spPr>
        <p:txBody>
          <a:bodyPr/>
          <a:lstStyle/>
          <a:p>
            <a:endParaRPr lang="en-US"/>
          </a:p>
        </p:txBody>
      </p:sp>
      <p:sp>
        <p:nvSpPr>
          <p:cNvPr id="19" name="Slide Number Placeholder 5">
            <a:extLst>
              <a:ext uri="{FF2B5EF4-FFF2-40B4-BE49-F238E27FC236}">
                <a16:creationId xmlns:a16="http://schemas.microsoft.com/office/drawing/2014/main" id="{AA4AED94-0725-4DB2-A0C1-0AF0ED29790F}"/>
              </a:ext>
            </a:extLst>
          </p:cNvPr>
          <p:cNvSpPr>
            <a:spLocks noGrp="1"/>
          </p:cNvSpPr>
          <p:nvPr>
            <p:ph type="sldNum" sz="quarter" idx="12"/>
          </p:nvPr>
        </p:nvSpPr>
        <p:spPr>
          <a:xfrm>
            <a:off x="8610600" y="6356350"/>
            <a:ext cx="2743200" cy="365125"/>
          </a:xfrm>
        </p:spPr>
        <p:txBody>
          <a:bodyPr/>
          <a:lstStyle/>
          <a:p>
            <a:fld id="{442A1B31-82E5-499A-9B8B-BAF2ADB9A2F5}" type="slidenum">
              <a:rPr lang="en-US" smtClean="0"/>
              <a:t>‹#›</a:t>
            </a:fld>
            <a:endParaRPr lang="en-US"/>
          </a:p>
        </p:txBody>
      </p:sp>
      <p:pic>
        <p:nvPicPr>
          <p:cNvPr id="20" name="Picture 19">
            <a:extLst>
              <a:ext uri="{FF2B5EF4-FFF2-40B4-BE49-F238E27FC236}">
                <a16:creationId xmlns:a16="http://schemas.microsoft.com/office/drawing/2014/main" id="{5F147F71-9F3B-46A9-B45E-366BC1DE2D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22" name="Picture 21">
            <a:extLst>
              <a:ext uri="{FF2B5EF4-FFF2-40B4-BE49-F238E27FC236}">
                <a16:creationId xmlns:a16="http://schemas.microsoft.com/office/drawing/2014/main" id="{F64C8A7B-A604-408C-A0C3-FF10FA045E22}"/>
              </a:ext>
            </a:extLst>
          </p:cNvPr>
          <p:cNvPicPr>
            <a:picLocks noChangeAspect="1"/>
          </p:cNvPicPr>
          <p:nvPr userDrawn="1"/>
        </p:nvPicPr>
        <p:blipFill rotWithShape="1">
          <a:blip r:embed="rId6">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Tree>
    <p:extLst>
      <p:ext uri="{BB962C8B-B14F-4D97-AF65-F5344CB8AC3E}">
        <p14:creationId xmlns:p14="http://schemas.microsoft.com/office/powerpoint/2010/main" val="1850466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 preserve="1">
  <p:cSld name="Thank You">
    <p:bg>
      <p:bgPr>
        <a:solidFill>
          <a:schemeClr val="bg1"/>
        </a:solidFill>
        <a:effectLst/>
      </p:bgPr>
    </p:bg>
    <p:spTree>
      <p:nvGrpSpPr>
        <p:cNvPr id="1" name="Shape 54"/>
        <p:cNvGrpSpPr/>
        <p:nvPr/>
      </p:nvGrpSpPr>
      <p:grpSpPr>
        <a:xfrm>
          <a:off x="0" y="0"/>
          <a:ext cx="0" cy="0"/>
          <a:chOff x="0" y="0"/>
          <a:chExt cx="0" cy="0"/>
        </a:xfrm>
      </p:grpSpPr>
      <p:sp>
        <p:nvSpPr>
          <p:cNvPr id="56" name="Google Shape;56;p16"/>
          <p:cNvSpPr txBox="1"/>
          <p:nvPr/>
        </p:nvSpPr>
        <p:spPr>
          <a:xfrm>
            <a:off x="5044714" y="2725426"/>
            <a:ext cx="5345929" cy="464689"/>
          </a:xfrm>
          <a:prstGeom prst="rect">
            <a:avLst/>
          </a:prstGeom>
          <a:noFill/>
          <a:ln>
            <a:noFill/>
          </a:ln>
        </p:spPr>
        <p:txBody>
          <a:bodyPr spcFirstLastPara="1" wrap="square" lIns="80667" tIns="40333" rIns="80667" bIns="40333" anchor="ctr" anchorCtr="0">
            <a:noAutofit/>
          </a:bodyPr>
          <a:lstStyle/>
          <a:p>
            <a:pPr marL="0" marR="0" lvl="0" indent="0" algn="l" rtl="0">
              <a:lnSpc>
                <a:spcPct val="90000"/>
              </a:lnSpc>
              <a:spcBef>
                <a:spcPts val="0"/>
              </a:spcBef>
              <a:spcAft>
                <a:spcPts val="0"/>
              </a:spcAft>
              <a:buClr>
                <a:schemeClr val="lt1"/>
              </a:buClr>
              <a:buSzPts val="2912"/>
              <a:buFont typeface="Poppins"/>
              <a:buNone/>
            </a:pPr>
            <a:r>
              <a:rPr lang="en-US" sz="3883" b="1" i="0" u="none" strike="noStrike" cap="none" dirty="0">
                <a:solidFill>
                  <a:srgbClr val="520E0F"/>
                </a:solidFill>
                <a:latin typeface="Calibri"/>
                <a:ea typeface="Calibri"/>
                <a:cs typeface="Calibri"/>
                <a:sym typeface="Calibri"/>
              </a:rPr>
              <a:t>Lares, LLC.</a:t>
            </a:r>
            <a:endParaRPr sz="1867" b="0" i="0" u="none" strike="noStrike" cap="none" dirty="0">
              <a:solidFill>
                <a:srgbClr val="520E0F"/>
              </a:solidFill>
              <a:latin typeface="Calibri" panose="020F0502020204030204" pitchFamily="34" charset="0"/>
              <a:ea typeface="Arial"/>
              <a:cs typeface="Calibri" panose="020F0502020204030204" pitchFamily="34" charset="0"/>
              <a:sym typeface="Arial"/>
            </a:endParaRPr>
          </a:p>
        </p:txBody>
      </p:sp>
      <p:sp>
        <p:nvSpPr>
          <p:cNvPr id="72" name="Google Shape;72;p16"/>
          <p:cNvSpPr/>
          <p:nvPr/>
        </p:nvSpPr>
        <p:spPr>
          <a:xfrm>
            <a:off x="5749145" y="3360698"/>
            <a:ext cx="3355541" cy="530412"/>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985"/>
              <a:buFont typeface="Arial"/>
              <a:buNone/>
            </a:pPr>
            <a:r>
              <a:rPr lang="en-US" sz="2647" b="0" i="0" u="none" strike="noStrike" cap="none" dirty="0">
                <a:solidFill>
                  <a:schemeClr val="tx1"/>
                </a:solidFill>
                <a:latin typeface="Calibri" panose="020F0502020204030204" pitchFamily="34" charset="0"/>
                <a:ea typeface="Arial"/>
                <a:cs typeface="Calibri" panose="020F0502020204030204" pitchFamily="34" charset="0"/>
                <a:sym typeface="Arial"/>
              </a:rPr>
              <a:t>@lotusebhat</a:t>
            </a:r>
            <a:endParaRPr sz="1867" b="0" i="0" u="none" strike="noStrike" cap="none" dirty="0">
              <a:solidFill>
                <a:schemeClr val="tx1"/>
              </a:solidFill>
              <a:latin typeface="Calibri" panose="020F0502020204030204" pitchFamily="34" charset="0"/>
              <a:ea typeface="Arial"/>
              <a:cs typeface="Calibri" panose="020F0502020204030204" pitchFamily="34" charset="0"/>
              <a:sym typeface="Arial"/>
            </a:endParaRPr>
          </a:p>
        </p:txBody>
      </p:sp>
      <p:sp>
        <p:nvSpPr>
          <p:cNvPr id="73" name="Google Shape;73;p16"/>
          <p:cNvSpPr/>
          <p:nvPr/>
        </p:nvSpPr>
        <p:spPr>
          <a:xfrm>
            <a:off x="5696697" y="4154659"/>
            <a:ext cx="3355541" cy="530412"/>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985"/>
              <a:buFont typeface="Arial"/>
              <a:buNone/>
            </a:pPr>
            <a:r>
              <a:rPr lang="en-US" sz="2647" b="0" i="0" u="none" strike="noStrike" cap="none" dirty="0">
                <a:solidFill>
                  <a:schemeClr val="tx1"/>
                </a:solidFill>
                <a:latin typeface="Calibri" panose="020F0502020204030204" pitchFamily="34" charset="0"/>
                <a:ea typeface="Arial"/>
                <a:cs typeface="Calibri" panose="020F0502020204030204" pitchFamily="34" charset="0"/>
                <a:sym typeface="Arial"/>
              </a:rPr>
              <a:t>marnold@lares.com</a:t>
            </a:r>
            <a:endParaRPr sz="1867" b="0" i="0" u="none" strike="noStrike" cap="none" dirty="0">
              <a:solidFill>
                <a:schemeClr val="tx1"/>
              </a:solidFill>
              <a:latin typeface="Calibri" panose="020F0502020204030204" pitchFamily="34" charset="0"/>
              <a:ea typeface="Arial"/>
              <a:cs typeface="Calibri" panose="020F0502020204030204" pitchFamily="34" charset="0"/>
              <a:sym typeface="Arial"/>
            </a:endParaRPr>
          </a:p>
        </p:txBody>
      </p:sp>
      <p:sp>
        <p:nvSpPr>
          <p:cNvPr id="74" name="Google Shape;74;p16"/>
          <p:cNvSpPr/>
          <p:nvPr/>
        </p:nvSpPr>
        <p:spPr>
          <a:xfrm>
            <a:off x="5749145" y="6151639"/>
            <a:ext cx="3355541" cy="530412"/>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985"/>
              <a:buFont typeface="Arial"/>
              <a:buNone/>
            </a:pPr>
            <a:r>
              <a:rPr lang="en-US" sz="2647" b="0" i="0" u="none" strike="noStrike" cap="none" dirty="0">
                <a:solidFill>
                  <a:schemeClr val="tx1"/>
                </a:solidFill>
                <a:latin typeface="Calibri" panose="020F0502020204030204" pitchFamily="34" charset="0"/>
                <a:ea typeface="Arial"/>
                <a:cs typeface="Calibri" panose="020F0502020204030204" pitchFamily="34" charset="0"/>
                <a:sym typeface="Arial"/>
              </a:rPr>
              <a:t>https://lares.com</a:t>
            </a:r>
            <a:endParaRPr sz="1867" b="0" i="0" u="none" strike="noStrike" cap="none" dirty="0">
              <a:solidFill>
                <a:schemeClr val="tx1"/>
              </a:solidFill>
              <a:latin typeface="Calibri" panose="020F0502020204030204" pitchFamily="34" charset="0"/>
              <a:ea typeface="Arial"/>
              <a:cs typeface="Calibri" panose="020F0502020204030204" pitchFamily="34" charset="0"/>
              <a:sym typeface="Arial"/>
            </a:endParaRPr>
          </a:p>
        </p:txBody>
      </p:sp>
      <p:sp>
        <p:nvSpPr>
          <p:cNvPr id="2" name="TextBox 1">
            <a:extLst>
              <a:ext uri="{FF2B5EF4-FFF2-40B4-BE49-F238E27FC236}">
                <a16:creationId xmlns:a16="http://schemas.microsoft.com/office/drawing/2014/main" id="{32167CA9-E57E-4B6D-B855-B12932EB164F}"/>
              </a:ext>
            </a:extLst>
          </p:cNvPr>
          <p:cNvSpPr txBox="1"/>
          <p:nvPr userDrawn="1"/>
        </p:nvSpPr>
        <p:spPr>
          <a:xfrm>
            <a:off x="4497288" y="300884"/>
            <a:ext cx="7023426" cy="2123658"/>
          </a:xfrm>
          <a:prstGeom prst="rect">
            <a:avLst/>
          </a:prstGeom>
          <a:noFill/>
        </p:spPr>
        <p:txBody>
          <a:bodyPr wrap="square" rtlCol="0">
            <a:spAutoFit/>
          </a:bodyPr>
          <a:lstStyle/>
          <a:p>
            <a:r>
              <a:rPr lang="en-US" sz="6600" b="1" dirty="0">
                <a:solidFill>
                  <a:schemeClr val="tx1"/>
                </a:solidFill>
                <a:latin typeface="+mj-lt"/>
              </a:rPr>
              <a:t>Thank You. </a:t>
            </a:r>
          </a:p>
          <a:p>
            <a:r>
              <a:rPr lang="en-US" sz="6600" b="1" dirty="0">
                <a:solidFill>
                  <a:schemeClr val="tx1"/>
                </a:solidFill>
                <a:latin typeface="+mj-lt"/>
              </a:rPr>
              <a:t>Questions?</a:t>
            </a:r>
          </a:p>
        </p:txBody>
      </p:sp>
      <p:pic>
        <p:nvPicPr>
          <p:cNvPr id="6" name="Graphic 5">
            <a:extLst>
              <a:ext uri="{FF2B5EF4-FFF2-40B4-BE49-F238E27FC236}">
                <a16:creationId xmlns:a16="http://schemas.microsoft.com/office/drawing/2014/main" id="{DF0DE60B-94B5-4168-87B6-5201B33B49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22967" y="3360698"/>
            <a:ext cx="558800" cy="558800"/>
          </a:xfrm>
          <a:prstGeom prst="rect">
            <a:avLst/>
          </a:prstGeom>
        </p:spPr>
      </p:pic>
      <p:pic>
        <p:nvPicPr>
          <p:cNvPr id="10" name="Graphic 9">
            <a:extLst>
              <a:ext uri="{FF2B5EF4-FFF2-40B4-BE49-F238E27FC236}">
                <a16:creationId xmlns:a16="http://schemas.microsoft.com/office/drawing/2014/main" id="{25950D12-97B1-4945-B412-4C2695AC66D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0345" y="6160427"/>
            <a:ext cx="558800" cy="558800"/>
          </a:xfrm>
          <a:prstGeom prst="rect">
            <a:avLst/>
          </a:prstGeom>
        </p:spPr>
      </p:pic>
      <p:pic>
        <p:nvPicPr>
          <p:cNvPr id="14" name="Graphic 13">
            <a:extLst>
              <a:ext uri="{FF2B5EF4-FFF2-40B4-BE49-F238E27FC236}">
                <a16:creationId xmlns:a16="http://schemas.microsoft.com/office/drawing/2014/main" id="{E7D7B6E4-1E0F-4A87-B79D-669A4A8291E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37897" y="4149888"/>
            <a:ext cx="558800" cy="558800"/>
          </a:xfrm>
          <a:prstGeom prst="rect">
            <a:avLst/>
          </a:prstGeom>
        </p:spPr>
      </p:pic>
      <p:pic>
        <p:nvPicPr>
          <p:cNvPr id="17" name="Picture 16">
            <a:extLst>
              <a:ext uri="{FF2B5EF4-FFF2-40B4-BE49-F238E27FC236}">
                <a16:creationId xmlns:a16="http://schemas.microsoft.com/office/drawing/2014/main" id="{80582329-B3C5-4A8D-A5A1-EA5A026501AE}"/>
              </a:ext>
            </a:extLst>
          </p:cNvPr>
          <p:cNvPicPr>
            <a:picLocks noChangeAspect="1"/>
          </p:cNvPicPr>
          <p:nvPr userDrawn="1"/>
        </p:nvPicPr>
        <p:blipFill rotWithShape="1">
          <a:blip r:embed="rId8">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27388" b="22612"/>
          <a:stretch/>
        </p:blipFill>
        <p:spPr>
          <a:xfrm rot="16200000">
            <a:off x="7798510" y="2464507"/>
            <a:ext cx="6858003" cy="1928981"/>
          </a:xfrm>
          <a:prstGeom prst="rect">
            <a:avLst/>
          </a:prstGeom>
        </p:spPr>
      </p:pic>
      <p:pic>
        <p:nvPicPr>
          <p:cNvPr id="1026" name="Picture 2" descr="Linkedin logo png, Linkedin icon transparent png 18930587 PNG">
            <a:extLst>
              <a:ext uri="{FF2B5EF4-FFF2-40B4-BE49-F238E27FC236}">
                <a16:creationId xmlns:a16="http://schemas.microsoft.com/office/drawing/2014/main" id="{39EF784E-90EE-8736-947E-06C35B86A87C}"/>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044714" y="4933302"/>
            <a:ext cx="953498" cy="9534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83BEA0-6A71-3251-CAFF-F6F37DEB5CD8}"/>
              </a:ext>
            </a:extLst>
          </p:cNvPr>
          <p:cNvSpPr txBox="1"/>
          <p:nvPr userDrawn="1"/>
        </p:nvSpPr>
        <p:spPr>
          <a:xfrm>
            <a:off x="5915766" y="5265978"/>
            <a:ext cx="4817191" cy="369332"/>
          </a:xfrm>
          <a:prstGeom prst="rect">
            <a:avLst/>
          </a:prstGeom>
          <a:noFill/>
        </p:spPr>
        <p:txBody>
          <a:bodyPr wrap="square">
            <a:spAutoFit/>
          </a:bodyPr>
          <a:lstStyle/>
          <a:p>
            <a:r>
              <a:rPr lang="en-US" dirty="0"/>
              <a:t>https://www.linkedin.com/in/markaarnold-phd/</a:t>
            </a:r>
          </a:p>
        </p:txBody>
      </p:sp>
    </p:spTree>
    <p:extLst>
      <p:ext uri="{BB962C8B-B14F-4D97-AF65-F5344CB8AC3E}">
        <p14:creationId xmlns:p14="http://schemas.microsoft.com/office/powerpoint/2010/main" val="3744867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sktop Project">
    <p:spTree>
      <p:nvGrpSpPr>
        <p:cNvPr id="1" name=""/>
        <p:cNvGrpSpPr/>
        <p:nvPr/>
      </p:nvGrpSpPr>
      <p:grpSpPr>
        <a:xfrm>
          <a:off x="0" y="0"/>
          <a:ext cx="0" cy="0"/>
          <a:chOff x="0" y="0"/>
          <a:chExt cx="0" cy="0"/>
        </a:xfrm>
      </p:grpSpPr>
      <p:pic>
        <p:nvPicPr>
          <p:cNvPr id="18" name="Picture 17" descr="iMa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2383" y="1260551"/>
            <a:ext cx="5908184" cy="5178350"/>
          </a:xfrm>
          <a:prstGeom prst="rect">
            <a:avLst/>
          </a:prstGeom>
        </p:spPr>
      </p:pic>
      <p:sp>
        <p:nvSpPr>
          <p:cNvPr id="14" name="Picture Placeholder 9"/>
          <p:cNvSpPr>
            <a:spLocks noGrp="1"/>
          </p:cNvSpPr>
          <p:nvPr>
            <p:ph type="pic" sz="quarter" idx="11"/>
          </p:nvPr>
        </p:nvSpPr>
        <p:spPr>
          <a:xfrm>
            <a:off x="6942672" y="1975278"/>
            <a:ext cx="4339462" cy="2491082"/>
          </a:xfrm>
        </p:spPr>
        <p:txBody>
          <a:bodyPr>
            <a:normAutofit/>
          </a:bodyPr>
          <a:lstStyle>
            <a:lvl1pPr marL="0" indent="0">
              <a:buNone/>
              <a:defRPr sz="1050">
                <a:solidFill>
                  <a:schemeClr val="tx1">
                    <a:lumMod val="50000"/>
                    <a:lumOff val="50000"/>
                  </a:schemeClr>
                </a:solidFill>
              </a:defRPr>
            </a:lvl1pPr>
          </a:lstStyle>
          <a:p>
            <a:endParaRPr lang="en-US"/>
          </a:p>
        </p:txBody>
      </p:sp>
      <p:sp>
        <p:nvSpPr>
          <p:cNvPr id="6" name="Title 1">
            <a:extLst>
              <a:ext uri="{FF2B5EF4-FFF2-40B4-BE49-F238E27FC236}">
                <a16:creationId xmlns:a16="http://schemas.microsoft.com/office/drawing/2014/main" id="{61EC682D-0166-4AB1-AF08-A8D590DD4E1C}"/>
              </a:ext>
            </a:extLst>
          </p:cNvPr>
          <p:cNvSpPr>
            <a:spLocks noGrp="1"/>
          </p:cNvSpPr>
          <p:nvPr>
            <p:ph type="title"/>
          </p:nvPr>
        </p:nvSpPr>
        <p:spPr>
          <a:xfrm>
            <a:off x="838200" y="365125"/>
            <a:ext cx="9914466" cy="1325563"/>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3AE50431-766C-419D-B1BE-F134AF134BF4}"/>
              </a:ext>
            </a:extLst>
          </p:cNvPr>
          <p:cNvSpPr>
            <a:spLocks noGrp="1"/>
          </p:cNvSpPr>
          <p:nvPr>
            <p:ph idx="1"/>
          </p:nvPr>
        </p:nvSpPr>
        <p:spPr>
          <a:xfrm>
            <a:off x="838200" y="1825625"/>
            <a:ext cx="5757333"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9879CA8B-B5CA-494C-A72F-005602F92FCF}"/>
              </a:ext>
            </a:extLst>
          </p:cNvPr>
          <p:cNvSpPr>
            <a:spLocks noGrp="1"/>
          </p:cNvSpPr>
          <p:nvPr>
            <p:ph type="dt" sz="half" idx="10"/>
          </p:nvPr>
        </p:nvSpPr>
        <p:spPr>
          <a:xfrm>
            <a:off x="838200" y="6356350"/>
            <a:ext cx="2743200" cy="365125"/>
          </a:xfrm>
        </p:spPr>
        <p:txBody>
          <a:bodyPr/>
          <a:lstStyle/>
          <a:p>
            <a:fld id="{0EB84C41-5A58-4052-B3ED-D8A8684FAFB4}" type="datetimeFigureOut">
              <a:rPr lang="en-US" smtClean="0"/>
              <a:t>7/17/2023</a:t>
            </a:fld>
            <a:endParaRPr lang="en-US"/>
          </a:p>
        </p:txBody>
      </p:sp>
      <p:sp>
        <p:nvSpPr>
          <p:cNvPr id="9" name="Footer Placeholder 4">
            <a:extLst>
              <a:ext uri="{FF2B5EF4-FFF2-40B4-BE49-F238E27FC236}">
                <a16:creationId xmlns:a16="http://schemas.microsoft.com/office/drawing/2014/main" id="{213DDAA5-F577-4A7E-AAA7-D8ED1820F275}"/>
              </a:ext>
            </a:extLst>
          </p:cNvPr>
          <p:cNvSpPr>
            <a:spLocks noGrp="1"/>
          </p:cNvSpPr>
          <p:nvPr>
            <p:ph type="ftr" sz="quarter" idx="12"/>
          </p:nvPr>
        </p:nvSpPr>
        <p:spPr>
          <a:xfrm>
            <a:off x="4038600" y="6356350"/>
            <a:ext cx="4114800" cy="365125"/>
          </a:xfrm>
        </p:spPr>
        <p:txBody>
          <a:bodyPr/>
          <a:lstStyle/>
          <a:p>
            <a:endParaRPr lang="en-US"/>
          </a:p>
        </p:txBody>
      </p:sp>
      <p:sp>
        <p:nvSpPr>
          <p:cNvPr id="10" name="Slide Number Placeholder 5">
            <a:extLst>
              <a:ext uri="{FF2B5EF4-FFF2-40B4-BE49-F238E27FC236}">
                <a16:creationId xmlns:a16="http://schemas.microsoft.com/office/drawing/2014/main" id="{E0537049-AB90-46C8-99B4-0A9723F65878}"/>
              </a:ext>
            </a:extLst>
          </p:cNvPr>
          <p:cNvSpPr>
            <a:spLocks noGrp="1"/>
          </p:cNvSpPr>
          <p:nvPr>
            <p:ph type="sldNum" sz="quarter" idx="13"/>
          </p:nvPr>
        </p:nvSpPr>
        <p:spPr>
          <a:xfrm>
            <a:off x="8610600" y="6356350"/>
            <a:ext cx="2743200" cy="365125"/>
          </a:xfrm>
        </p:spPr>
        <p:txBody>
          <a:bodyPr/>
          <a:lstStyle/>
          <a:p>
            <a:fld id="{442A1B31-82E5-499A-9B8B-BAF2ADB9A2F5}" type="slidenum">
              <a:rPr lang="en-US" smtClean="0"/>
              <a:t>‹#›</a:t>
            </a:fld>
            <a:endParaRPr lang="en-US"/>
          </a:p>
        </p:txBody>
      </p:sp>
      <p:pic>
        <p:nvPicPr>
          <p:cNvPr id="11" name="Picture 10">
            <a:extLst>
              <a:ext uri="{FF2B5EF4-FFF2-40B4-BE49-F238E27FC236}">
                <a16:creationId xmlns:a16="http://schemas.microsoft.com/office/drawing/2014/main" id="{C61820D1-CC27-42A3-8C8E-33E89199B5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13" name="Picture 12">
            <a:extLst>
              <a:ext uri="{FF2B5EF4-FFF2-40B4-BE49-F238E27FC236}">
                <a16:creationId xmlns:a16="http://schemas.microsoft.com/office/drawing/2014/main" id="{9E92962C-DAEA-4167-B7C6-DD247B913EC2}"/>
              </a:ext>
            </a:extLst>
          </p:cNvPr>
          <p:cNvPicPr>
            <a:picLocks noChangeAspect="1"/>
          </p:cNvPicPr>
          <p:nvPr userDrawn="1"/>
        </p:nvPicPr>
        <p:blipFill rotWithShape="1">
          <a:blip r:embed="rId4">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Tree>
    <p:extLst>
      <p:ext uri="{BB962C8B-B14F-4D97-AF65-F5344CB8AC3E}">
        <p14:creationId xmlns:p14="http://schemas.microsoft.com/office/powerpoint/2010/main" val="248349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Project">
    <p:spTree>
      <p:nvGrpSpPr>
        <p:cNvPr id="1" name=""/>
        <p:cNvGrpSpPr/>
        <p:nvPr/>
      </p:nvGrpSpPr>
      <p:grpSpPr>
        <a:xfrm>
          <a:off x="0" y="0"/>
          <a:ext cx="0" cy="0"/>
          <a:chOff x="0" y="0"/>
          <a:chExt cx="0" cy="0"/>
        </a:xfrm>
      </p:grpSpPr>
      <p:grpSp>
        <p:nvGrpSpPr>
          <p:cNvPr id="15" name="Group 14"/>
          <p:cNvGrpSpPr/>
          <p:nvPr userDrawn="1"/>
        </p:nvGrpSpPr>
        <p:grpSpPr>
          <a:xfrm>
            <a:off x="257387" y="1371846"/>
            <a:ext cx="6659197" cy="5181355"/>
            <a:chOff x="2084279" y="594889"/>
            <a:chExt cx="4994398" cy="3886016"/>
          </a:xfrm>
        </p:grpSpPr>
        <p:pic>
          <p:nvPicPr>
            <p:cNvPr id="16" name="Picture 15"/>
            <p:cNvPicPr>
              <a:picLocks noChangeAspect="1"/>
            </p:cNvPicPr>
            <p:nvPr/>
          </p:nvPicPr>
          <p:blipFill>
            <a:blip r:embed="rId2"/>
            <a:stretch>
              <a:fillRect/>
            </a:stretch>
          </p:blipFill>
          <p:spPr>
            <a:xfrm>
              <a:off x="2084279" y="594889"/>
              <a:ext cx="4994398" cy="3886016"/>
            </a:xfrm>
            <a:prstGeom prst="rect">
              <a:avLst/>
            </a:prstGeom>
          </p:spPr>
        </p:pic>
        <p:sp>
          <p:nvSpPr>
            <p:cNvPr id="17" name="Rectangle 16"/>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900" dirty="0"/>
            </a:p>
          </p:txBody>
        </p:sp>
      </p:grpSp>
      <p:sp>
        <p:nvSpPr>
          <p:cNvPr id="14" name="Picture Placeholder 9"/>
          <p:cNvSpPr>
            <a:spLocks noGrp="1"/>
          </p:cNvSpPr>
          <p:nvPr>
            <p:ph type="pic" sz="quarter" idx="11"/>
          </p:nvPr>
        </p:nvSpPr>
        <p:spPr>
          <a:xfrm>
            <a:off x="1352943" y="2350005"/>
            <a:ext cx="4422647" cy="2769218"/>
          </a:xfrm>
        </p:spPr>
        <p:txBody>
          <a:bodyPr>
            <a:normAutofit/>
          </a:bodyPr>
          <a:lstStyle>
            <a:lvl1pPr marL="0" indent="0">
              <a:buNone/>
              <a:defRPr sz="1050">
                <a:solidFill>
                  <a:schemeClr val="tx1">
                    <a:lumMod val="50000"/>
                    <a:lumOff val="50000"/>
                  </a:schemeClr>
                </a:solidFill>
              </a:defRPr>
            </a:lvl1pPr>
          </a:lstStyle>
          <a:p>
            <a:endParaRPr lang="en-US"/>
          </a:p>
        </p:txBody>
      </p:sp>
      <p:sp>
        <p:nvSpPr>
          <p:cNvPr id="8" name="Title 1">
            <a:extLst>
              <a:ext uri="{FF2B5EF4-FFF2-40B4-BE49-F238E27FC236}">
                <a16:creationId xmlns:a16="http://schemas.microsoft.com/office/drawing/2014/main" id="{6AB87119-E639-42F3-A20D-01636E6E9632}"/>
              </a:ext>
            </a:extLst>
          </p:cNvPr>
          <p:cNvSpPr>
            <a:spLocks noGrp="1"/>
          </p:cNvSpPr>
          <p:nvPr>
            <p:ph type="title"/>
          </p:nvPr>
        </p:nvSpPr>
        <p:spPr>
          <a:xfrm>
            <a:off x="838200" y="365125"/>
            <a:ext cx="9914466" cy="1325563"/>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A18A8087-81FF-44F7-8502-6C69060ACE71}"/>
              </a:ext>
            </a:extLst>
          </p:cNvPr>
          <p:cNvSpPr>
            <a:spLocks noGrp="1"/>
          </p:cNvSpPr>
          <p:nvPr>
            <p:ph idx="1"/>
          </p:nvPr>
        </p:nvSpPr>
        <p:spPr>
          <a:xfrm>
            <a:off x="6739466" y="1825625"/>
            <a:ext cx="4614333"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BF4354D5-E774-4626-8A3E-C10DD72A5BC6}"/>
              </a:ext>
            </a:extLst>
          </p:cNvPr>
          <p:cNvSpPr>
            <a:spLocks noGrp="1"/>
          </p:cNvSpPr>
          <p:nvPr>
            <p:ph type="dt" sz="half" idx="10"/>
          </p:nvPr>
        </p:nvSpPr>
        <p:spPr>
          <a:xfrm>
            <a:off x="838200" y="6356350"/>
            <a:ext cx="2743200" cy="365125"/>
          </a:xfrm>
        </p:spPr>
        <p:txBody>
          <a:bodyPr/>
          <a:lstStyle/>
          <a:p>
            <a:fld id="{0EB84C41-5A58-4052-B3ED-D8A8684FAFB4}" type="datetimeFigureOut">
              <a:rPr lang="en-US" smtClean="0"/>
              <a:t>7/17/2023</a:t>
            </a:fld>
            <a:endParaRPr lang="en-US"/>
          </a:p>
        </p:txBody>
      </p:sp>
      <p:sp>
        <p:nvSpPr>
          <p:cNvPr id="11" name="Footer Placeholder 4">
            <a:extLst>
              <a:ext uri="{FF2B5EF4-FFF2-40B4-BE49-F238E27FC236}">
                <a16:creationId xmlns:a16="http://schemas.microsoft.com/office/drawing/2014/main" id="{A7904ED7-0EBE-4036-B443-823779A705CC}"/>
              </a:ext>
            </a:extLst>
          </p:cNvPr>
          <p:cNvSpPr>
            <a:spLocks noGrp="1"/>
          </p:cNvSpPr>
          <p:nvPr>
            <p:ph type="ftr" sz="quarter" idx="12"/>
          </p:nvPr>
        </p:nvSpPr>
        <p:spPr>
          <a:xfrm>
            <a:off x="4038600" y="6356350"/>
            <a:ext cx="4114800" cy="365125"/>
          </a:xfrm>
        </p:spPr>
        <p:txBody>
          <a:bodyPr/>
          <a:lstStyle/>
          <a:p>
            <a:endParaRPr lang="en-US"/>
          </a:p>
        </p:txBody>
      </p:sp>
      <p:sp>
        <p:nvSpPr>
          <p:cNvPr id="12" name="Slide Number Placeholder 5">
            <a:extLst>
              <a:ext uri="{FF2B5EF4-FFF2-40B4-BE49-F238E27FC236}">
                <a16:creationId xmlns:a16="http://schemas.microsoft.com/office/drawing/2014/main" id="{F7C089B2-91E1-4BC7-A2A9-2335B0E1A645}"/>
              </a:ext>
            </a:extLst>
          </p:cNvPr>
          <p:cNvSpPr>
            <a:spLocks noGrp="1"/>
          </p:cNvSpPr>
          <p:nvPr>
            <p:ph type="sldNum" sz="quarter" idx="13"/>
          </p:nvPr>
        </p:nvSpPr>
        <p:spPr>
          <a:xfrm>
            <a:off x="8610600" y="6356350"/>
            <a:ext cx="2743200" cy="365125"/>
          </a:xfrm>
        </p:spPr>
        <p:txBody>
          <a:bodyPr/>
          <a:lstStyle/>
          <a:p>
            <a:fld id="{442A1B31-82E5-499A-9B8B-BAF2ADB9A2F5}" type="slidenum">
              <a:rPr lang="en-US" smtClean="0"/>
              <a:t>‹#›</a:t>
            </a:fld>
            <a:endParaRPr lang="en-US"/>
          </a:p>
        </p:txBody>
      </p:sp>
      <p:pic>
        <p:nvPicPr>
          <p:cNvPr id="13" name="Picture 12">
            <a:extLst>
              <a:ext uri="{FF2B5EF4-FFF2-40B4-BE49-F238E27FC236}">
                <a16:creationId xmlns:a16="http://schemas.microsoft.com/office/drawing/2014/main" id="{70ACE894-8808-4713-9A6C-975281582D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19" name="Picture 18">
            <a:extLst>
              <a:ext uri="{FF2B5EF4-FFF2-40B4-BE49-F238E27FC236}">
                <a16:creationId xmlns:a16="http://schemas.microsoft.com/office/drawing/2014/main" id="{B1EEA63F-3F7C-4863-9BC7-AD66BB53480A}"/>
              </a:ext>
            </a:extLst>
          </p:cNvPr>
          <p:cNvPicPr>
            <a:picLocks noChangeAspect="1"/>
          </p:cNvPicPr>
          <p:nvPr userDrawn="1"/>
        </p:nvPicPr>
        <p:blipFill rotWithShape="1">
          <a:blip r:embed="rId4">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Tree>
    <p:extLst>
      <p:ext uri="{BB962C8B-B14F-4D97-AF65-F5344CB8AC3E}">
        <p14:creationId xmlns:p14="http://schemas.microsoft.com/office/powerpoint/2010/main" val="76118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ebsite">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9879CA8B-B5CA-494C-A72F-005602F92FCF}"/>
              </a:ext>
            </a:extLst>
          </p:cNvPr>
          <p:cNvSpPr>
            <a:spLocks noGrp="1"/>
          </p:cNvSpPr>
          <p:nvPr>
            <p:ph type="dt" sz="half" idx="10"/>
          </p:nvPr>
        </p:nvSpPr>
        <p:spPr>
          <a:xfrm>
            <a:off x="838200" y="6356350"/>
            <a:ext cx="2743200" cy="365125"/>
          </a:xfrm>
        </p:spPr>
        <p:txBody>
          <a:bodyPr/>
          <a:lstStyle/>
          <a:p>
            <a:fld id="{0EB84C41-5A58-4052-B3ED-D8A8684FAFB4}" type="datetimeFigureOut">
              <a:rPr lang="en-US" smtClean="0"/>
              <a:t>7/17/2023</a:t>
            </a:fld>
            <a:endParaRPr lang="en-US"/>
          </a:p>
        </p:txBody>
      </p:sp>
      <p:sp>
        <p:nvSpPr>
          <p:cNvPr id="9" name="Footer Placeholder 4">
            <a:extLst>
              <a:ext uri="{FF2B5EF4-FFF2-40B4-BE49-F238E27FC236}">
                <a16:creationId xmlns:a16="http://schemas.microsoft.com/office/drawing/2014/main" id="{213DDAA5-F577-4A7E-AAA7-D8ED1820F275}"/>
              </a:ext>
            </a:extLst>
          </p:cNvPr>
          <p:cNvSpPr>
            <a:spLocks noGrp="1"/>
          </p:cNvSpPr>
          <p:nvPr>
            <p:ph type="ftr" sz="quarter" idx="12"/>
          </p:nvPr>
        </p:nvSpPr>
        <p:spPr>
          <a:xfrm>
            <a:off x="4038600" y="6356350"/>
            <a:ext cx="4114800" cy="365125"/>
          </a:xfrm>
        </p:spPr>
        <p:txBody>
          <a:bodyPr/>
          <a:lstStyle/>
          <a:p>
            <a:endParaRPr lang="en-US"/>
          </a:p>
        </p:txBody>
      </p:sp>
      <p:sp>
        <p:nvSpPr>
          <p:cNvPr id="10" name="Slide Number Placeholder 5">
            <a:extLst>
              <a:ext uri="{FF2B5EF4-FFF2-40B4-BE49-F238E27FC236}">
                <a16:creationId xmlns:a16="http://schemas.microsoft.com/office/drawing/2014/main" id="{E0537049-AB90-46C8-99B4-0A9723F65878}"/>
              </a:ext>
            </a:extLst>
          </p:cNvPr>
          <p:cNvSpPr>
            <a:spLocks noGrp="1"/>
          </p:cNvSpPr>
          <p:nvPr>
            <p:ph type="sldNum" sz="quarter" idx="13"/>
          </p:nvPr>
        </p:nvSpPr>
        <p:spPr>
          <a:xfrm>
            <a:off x="8610600" y="6356350"/>
            <a:ext cx="2743200" cy="365125"/>
          </a:xfrm>
        </p:spPr>
        <p:txBody>
          <a:bodyPr/>
          <a:lstStyle/>
          <a:p>
            <a:fld id="{442A1B31-82E5-499A-9B8B-BAF2ADB9A2F5}" type="slidenum">
              <a:rPr lang="en-US" smtClean="0"/>
              <a:t>‹#›</a:t>
            </a:fld>
            <a:endParaRPr lang="en-US"/>
          </a:p>
        </p:txBody>
      </p:sp>
      <p:pic>
        <p:nvPicPr>
          <p:cNvPr id="11" name="Picture 10">
            <a:extLst>
              <a:ext uri="{FF2B5EF4-FFF2-40B4-BE49-F238E27FC236}">
                <a16:creationId xmlns:a16="http://schemas.microsoft.com/office/drawing/2014/main" id="{C61820D1-CC27-42A3-8C8E-33E89199B5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1823" y="23814"/>
            <a:ext cx="1344083" cy="1034944"/>
          </a:xfrm>
          <a:prstGeom prst="rect">
            <a:avLst/>
          </a:prstGeom>
        </p:spPr>
      </p:pic>
      <p:grpSp>
        <p:nvGrpSpPr>
          <p:cNvPr id="38" name="Group 37">
            <a:extLst>
              <a:ext uri="{FF2B5EF4-FFF2-40B4-BE49-F238E27FC236}">
                <a16:creationId xmlns:a16="http://schemas.microsoft.com/office/drawing/2014/main" id="{3EC3EDEE-0892-49C3-980E-1C43AF61BB17}"/>
              </a:ext>
            </a:extLst>
          </p:cNvPr>
          <p:cNvGrpSpPr/>
          <p:nvPr userDrawn="1"/>
        </p:nvGrpSpPr>
        <p:grpSpPr>
          <a:xfrm>
            <a:off x="95251" y="328417"/>
            <a:ext cx="8716841" cy="5725440"/>
            <a:chOff x="1017405" y="2693983"/>
            <a:chExt cx="6794663" cy="4462905"/>
          </a:xfrm>
        </p:grpSpPr>
        <p:grpSp>
          <p:nvGrpSpPr>
            <p:cNvPr id="39" name="Group 38">
              <a:extLst>
                <a:ext uri="{FF2B5EF4-FFF2-40B4-BE49-F238E27FC236}">
                  <a16:creationId xmlns:a16="http://schemas.microsoft.com/office/drawing/2014/main" id="{66AE9891-D619-460E-B8FC-506D624CAB42}"/>
                </a:ext>
              </a:extLst>
            </p:cNvPr>
            <p:cNvGrpSpPr/>
            <p:nvPr/>
          </p:nvGrpSpPr>
          <p:grpSpPr>
            <a:xfrm>
              <a:off x="1017405" y="2693983"/>
              <a:ext cx="6794663" cy="4462905"/>
              <a:chOff x="1017405" y="2693983"/>
              <a:chExt cx="6794663" cy="4462905"/>
            </a:xfrm>
          </p:grpSpPr>
          <p:sp>
            <p:nvSpPr>
              <p:cNvPr id="42" name="AutoShape 1">
                <a:extLst>
                  <a:ext uri="{FF2B5EF4-FFF2-40B4-BE49-F238E27FC236}">
                    <a16:creationId xmlns:a16="http://schemas.microsoft.com/office/drawing/2014/main" id="{20209772-5365-4221-84AF-951C1A5BA7D9}"/>
                  </a:ext>
                </a:extLst>
              </p:cNvPr>
              <p:cNvSpPr>
                <a:spLocks/>
              </p:cNvSpPr>
              <p:nvPr/>
            </p:nvSpPr>
            <p:spPr bwMode="auto">
              <a:xfrm>
                <a:off x="1017405" y="2693983"/>
                <a:ext cx="6794663" cy="4462905"/>
              </a:xfrm>
              <a:prstGeom prst="roundRect">
                <a:avLst>
                  <a:gd name="adj" fmla="val 1292"/>
                </a:avLst>
              </a:prstGeom>
              <a:solidFill>
                <a:srgbClr val="343434"/>
              </a:solidFill>
              <a:ln w="25400" cap="flat">
                <a:noFill/>
                <a:prstDash val="solid"/>
                <a:miter lim="800000"/>
                <a:headEnd type="none" w="med" len="med"/>
                <a:tailEnd type="none" w="med" len="med"/>
              </a:ln>
              <a:effectLst>
                <a:outerShdw blurRad="254000" dist="114299" dir="5340024" algn="ctr" rotWithShape="0">
                  <a:schemeClr val="bg2">
                    <a:alpha val="39000"/>
                  </a:schemeClr>
                </a:outerShdw>
              </a:effectLst>
            </p:spPr>
            <p:txBody>
              <a:bodyPr lIns="0" tIns="0" rIns="0" bIns="0"/>
              <a:lstStyle/>
              <a:p>
                <a:endParaRPr lang="id-ID" sz="900"/>
              </a:p>
            </p:txBody>
          </p:sp>
          <p:sp>
            <p:nvSpPr>
              <p:cNvPr id="43" name="Rectangle 2">
                <a:extLst>
                  <a:ext uri="{FF2B5EF4-FFF2-40B4-BE49-F238E27FC236}">
                    <a16:creationId xmlns:a16="http://schemas.microsoft.com/office/drawing/2014/main" id="{4660B215-9F2E-4569-8BAA-A9657DB092BE}"/>
                  </a:ext>
                </a:extLst>
              </p:cNvPr>
              <p:cNvSpPr>
                <a:spLocks/>
              </p:cNvSpPr>
              <p:nvPr/>
            </p:nvSpPr>
            <p:spPr bwMode="auto">
              <a:xfrm>
                <a:off x="1017405" y="3024940"/>
                <a:ext cx="6794663" cy="315914"/>
              </a:xfrm>
              <a:prstGeom prst="rect">
                <a:avLst/>
              </a:prstGeom>
              <a:solidFill>
                <a:srgbClr val="CDCDCD"/>
              </a:solidFill>
              <a:ln w="25400" cap="flat">
                <a:solidFill>
                  <a:srgbClr val="CDCDCD"/>
                </a:solidFill>
                <a:prstDash val="solid"/>
                <a:miter lim="800000"/>
                <a:headEnd type="none" w="med" len="med"/>
                <a:tailEnd type="none" w="med" len="med"/>
              </a:ln>
            </p:spPr>
            <p:txBody>
              <a:bodyPr lIns="0" tIns="0" rIns="0" bIns="0"/>
              <a:lstStyle/>
              <a:p>
                <a:endParaRPr lang="id-ID" sz="900"/>
              </a:p>
            </p:txBody>
          </p:sp>
          <p:sp>
            <p:nvSpPr>
              <p:cNvPr id="44" name="AutoShape 3">
                <a:extLst>
                  <a:ext uri="{FF2B5EF4-FFF2-40B4-BE49-F238E27FC236}">
                    <a16:creationId xmlns:a16="http://schemas.microsoft.com/office/drawing/2014/main" id="{AB2F1317-1D84-4B77-817C-3386419DF9F0}"/>
                  </a:ext>
                </a:extLst>
              </p:cNvPr>
              <p:cNvSpPr>
                <a:spLocks/>
              </p:cNvSpPr>
              <p:nvPr/>
            </p:nvSpPr>
            <p:spPr bwMode="auto">
              <a:xfrm>
                <a:off x="2035351" y="2779230"/>
                <a:ext cx="2717865" cy="561624"/>
              </a:xfrm>
              <a:prstGeom prst="roundRect">
                <a:avLst>
                  <a:gd name="adj" fmla="val 11986"/>
                </a:avLst>
              </a:prstGeom>
              <a:solidFill>
                <a:srgbClr val="CDCDCD"/>
              </a:solidFill>
              <a:ln w="25400" cap="flat">
                <a:solidFill>
                  <a:srgbClr val="CDCDCD"/>
                </a:solidFill>
                <a:prstDash val="solid"/>
                <a:miter lim="800000"/>
                <a:headEnd type="none" w="med" len="med"/>
                <a:tailEnd type="none" w="med" len="med"/>
              </a:ln>
            </p:spPr>
            <p:txBody>
              <a:bodyPr lIns="0" tIns="0" rIns="0" bIns="0"/>
              <a:lstStyle/>
              <a:p>
                <a:endParaRPr lang="id-ID" sz="900"/>
              </a:p>
            </p:txBody>
          </p:sp>
          <p:sp>
            <p:nvSpPr>
              <p:cNvPr id="45" name="Oval 4">
                <a:extLst>
                  <a:ext uri="{FF2B5EF4-FFF2-40B4-BE49-F238E27FC236}">
                    <a16:creationId xmlns:a16="http://schemas.microsoft.com/office/drawing/2014/main" id="{15D44100-3373-4674-B072-5B0D03949971}"/>
                  </a:ext>
                </a:extLst>
              </p:cNvPr>
              <p:cNvSpPr>
                <a:spLocks/>
              </p:cNvSpPr>
              <p:nvPr/>
            </p:nvSpPr>
            <p:spPr bwMode="auto">
              <a:xfrm>
                <a:off x="1137753" y="2814331"/>
                <a:ext cx="95903" cy="95276"/>
              </a:xfrm>
              <a:prstGeom prst="ellipse">
                <a:avLst/>
              </a:prstGeom>
              <a:solidFill>
                <a:schemeClr val="accent2"/>
              </a:solidFill>
              <a:ln w="25400" cap="flat">
                <a:noFill/>
                <a:prstDash val="solid"/>
                <a:miter lim="800000"/>
                <a:headEnd type="none" w="med" len="med"/>
                <a:tailEnd type="none" w="med" len="med"/>
              </a:ln>
            </p:spPr>
            <p:txBody>
              <a:bodyPr lIns="0" tIns="0" rIns="0" bIns="0"/>
              <a:lstStyle/>
              <a:p>
                <a:endParaRPr lang="id-ID" sz="900"/>
              </a:p>
            </p:txBody>
          </p:sp>
          <p:sp>
            <p:nvSpPr>
              <p:cNvPr id="46" name="Oval 5">
                <a:extLst>
                  <a:ext uri="{FF2B5EF4-FFF2-40B4-BE49-F238E27FC236}">
                    <a16:creationId xmlns:a16="http://schemas.microsoft.com/office/drawing/2014/main" id="{652FB36F-6520-4704-BABC-7CACC1D22F44}"/>
                  </a:ext>
                </a:extLst>
              </p:cNvPr>
              <p:cNvSpPr>
                <a:spLocks/>
              </p:cNvSpPr>
              <p:nvPr/>
            </p:nvSpPr>
            <p:spPr bwMode="auto">
              <a:xfrm>
                <a:off x="1307620" y="2814331"/>
                <a:ext cx="95903" cy="95276"/>
              </a:xfrm>
              <a:prstGeom prst="ellipse">
                <a:avLst/>
              </a:prstGeom>
              <a:solidFill>
                <a:schemeClr val="accent3"/>
              </a:solidFill>
              <a:ln w="25400" cap="flat">
                <a:noFill/>
                <a:prstDash val="solid"/>
                <a:miter lim="800000"/>
                <a:headEnd type="none" w="med" len="med"/>
                <a:tailEnd type="none" w="med" len="med"/>
              </a:ln>
            </p:spPr>
            <p:txBody>
              <a:bodyPr lIns="0" tIns="0" rIns="0" bIns="0"/>
              <a:lstStyle/>
              <a:p>
                <a:endParaRPr lang="id-ID" sz="900"/>
              </a:p>
            </p:txBody>
          </p:sp>
          <p:sp>
            <p:nvSpPr>
              <p:cNvPr id="47" name="Oval 6">
                <a:extLst>
                  <a:ext uri="{FF2B5EF4-FFF2-40B4-BE49-F238E27FC236}">
                    <a16:creationId xmlns:a16="http://schemas.microsoft.com/office/drawing/2014/main" id="{08E1D4AD-8FFD-480A-A39F-15B3196137A7}"/>
                  </a:ext>
                </a:extLst>
              </p:cNvPr>
              <p:cNvSpPr>
                <a:spLocks/>
              </p:cNvSpPr>
              <p:nvPr/>
            </p:nvSpPr>
            <p:spPr bwMode="auto">
              <a:xfrm>
                <a:off x="1477486" y="2814331"/>
                <a:ext cx="95903" cy="95276"/>
              </a:xfrm>
              <a:prstGeom prst="ellipse">
                <a:avLst/>
              </a:prstGeom>
              <a:solidFill>
                <a:schemeClr val="accent4"/>
              </a:solidFill>
              <a:ln w="25400" cap="flat">
                <a:noFill/>
                <a:prstDash val="solid"/>
                <a:miter lim="800000"/>
                <a:headEnd type="none" w="med" len="med"/>
                <a:tailEnd type="none" w="med" len="med"/>
              </a:ln>
            </p:spPr>
            <p:txBody>
              <a:bodyPr lIns="0" tIns="0" rIns="0" bIns="0"/>
              <a:lstStyle/>
              <a:p>
                <a:endParaRPr lang="id-ID" sz="900"/>
              </a:p>
            </p:txBody>
          </p:sp>
          <p:sp>
            <p:nvSpPr>
              <p:cNvPr id="48" name="Rectangle 11">
                <a:extLst>
                  <a:ext uri="{FF2B5EF4-FFF2-40B4-BE49-F238E27FC236}">
                    <a16:creationId xmlns:a16="http://schemas.microsoft.com/office/drawing/2014/main" id="{C6630941-4827-458F-B2E1-2FBEF49A4FE6}"/>
                  </a:ext>
                </a:extLst>
              </p:cNvPr>
              <p:cNvSpPr>
                <a:spLocks/>
              </p:cNvSpPr>
              <p:nvPr/>
            </p:nvSpPr>
            <p:spPr bwMode="auto">
              <a:xfrm>
                <a:off x="2205844" y="3085114"/>
                <a:ext cx="5104773" cy="200580"/>
              </a:xfrm>
              <a:prstGeom prst="rect">
                <a:avLst/>
              </a:prstGeom>
              <a:solidFill>
                <a:srgbClr val="FFFFFF"/>
              </a:solidFill>
              <a:ln w="25400" cap="flat">
                <a:solidFill>
                  <a:srgbClr val="B3B3B3"/>
                </a:solidFill>
                <a:prstDash val="solid"/>
                <a:miter lim="800000"/>
                <a:headEnd type="none" w="med" len="med"/>
                <a:tailEnd type="none" w="med" len="med"/>
              </a:ln>
            </p:spPr>
            <p:txBody>
              <a:bodyPr lIns="0" tIns="0" rIns="0" bIns="0"/>
              <a:lstStyle/>
              <a:p>
                <a:endParaRPr lang="id-ID" sz="900" dirty="0"/>
              </a:p>
            </p:txBody>
          </p:sp>
          <p:sp>
            <p:nvSpPr>
              <p:cNvPr id="49" name="Freeform 9">
                <a:extLst>
                  <a:ext uri="{FF2B5EF4-FFF2-40B4-BE49-F238E27FC236}">
                    <a16:creationId xmlns:a16="http://schemas.microsoft.com/office/drawing/2014/main" id="{23F0061E-265F-40D5-BA82-DBBE45913A1B}"/>
                  </a:ext>
                </a:extLst>
              </p:cNvPr>
              <p:cNvSpPr>
                <a:spLocks/>
              </p:cNvSpPr>
              <p:nvPr/>
            </p:nvSpPr>
            <p:spPr bwMode="auto">
              <a:xfrm rot="18900000">
                <a:off x="4580706" y="2849676"/>
                <a:ext cx="99497" cy="99497"/>
              </a:xfrm>
              <a:custGeom>
                <a:avLst/>
                <a:gdLst>
                  <a:gd name="T0" fmla="*/ 42 w 64"/>
                  <a:gd name="T1" fmla="*/ 0 h 64"/>
                  <a:gd name="T2" fmla="*/ 21 w 64"/>
                  <a:gd name="T3" fmla="*/ 0 h 64"/>
                  <a:gd name="T4" fmla="*/ 21 w 64"/>
                  <a:gd name="T5" fmla="*/ 21 h 64"/>
                  <a:gd name="T6" fmla="*/ 0 w 64"/>
                  <a:gd name="T7" fmla="*/ 21 h 64"/>
                  <a:gd name="T8" fmla="*/ 0 w 64"/>
                  <a:gd name="T9" fmla="*/ 42 h 64"/>
                  <a:gd name="T10" fmla="*/ 21 w 64"/>
                  <a:gd name="T11" fmla="*/ 42 h 64"/>
                  <a:gd name="T12" fmla="*/ 21 w 64"/>
                  <a:gd name="T13" fmla="*/ 64 h 64"/>
                  <a:gd name="T14" fmla="*/ 42 w 64"/>
                  <a:gd name="T15" fmla="*/ 64 h 64"/>
                  <a:gd name="T16" fmla="*/ 42 w 64"/>
                  <a:gd name="T17" fmla="*/ 42 h 64"/>
                  <a:gd name="T18" fmla="*/ 64 w 64"/>
                  <a:gd name="T19" fmla="*/ 42 h 64"/>
                  <a:gd name="T20" fmla="*/ 64 w 64"/>
                  <a:gd name="T21" fmla="*/ 21 h 64"/>
                  <a:gd name="T22" fmla="*/ 42 w 64"/>
                  <a:gd name="T23" fmla="*/ 21 h 64"/>
                  <a:gd name="T24" fmla="*/ 42 w 64"/>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4">
                    <a:moveTo>
                      <a:pt x="42" y="0"/>
                    </a:moveTo>
                    <a:lnTo>
                      <a:pt x="21" y="0"/>
                    </a:lnTo>
                    <a:lnTo>
                      <a:pt x="21" y="21"/>
                    </a:lnTo>
                    <a:lnTo>
                      <a:pt x="0" y="21"/>
                    </a:lnTo>
                    <a:lnTo>
                      <a:pt x="0" y="42"/>
                    </a:lnTo>
                    <a:lnTo>
                      <a:pt x="21" y="42"/>
                    </a:lnTo>
                    <a:lnTo>
                      <a:pt x="21" y="64"/>
                    </a:lnTo>
                    <a:lnTo>
                      <a:pt x="42" y="64"/>
                    </a:lnTo>
                    <a:lnTo>
                      <a:pt x="42" y="42"/>
                    </a:lnTo>
                    <a:lnTo>
                      <a:pt x="64" y="42"/>
                    </a:lnTo>
                    <a:lnTo>
                      <a:pt x="64" y="21"/>
                    </a:lnTo>
                    <a:lnTo>
                      <a:pt x="42" y="21"/>
                    </a:lnTo>
                    <a:lnTo>
                      <a:pt x="42" y="0"/>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id-ID" sz="900"/>
              </a:p>
            </p:txBody>
          </p:sp>
          <p:grpSp>
            <p:nvGrpSpPr>
              <p:cNvPr id="50" name="Group 49">
                <a:extLst>
                  <a:ext uri="{FF2B5EF4-FFF2-40B4-BE49-F238E27FC236}">
                    <a16:creationId xmlns:a16="http://schemas.microsoft.com/office/drawing/2014/main" id="{CB24C5CB-C7F7-41C3-A1A4-594E427BE2DD}"/>
                  </a:ext>
                </a:extLst>
              </p:cNvPr>
              <p:cNvGrpSpPr/>
              <p:nvPr/>
            </p:nvGrpSpPr>
            <p:grpSpPr>
              <a:xfrm>
                <a:off x="7494380" y="2779230"/>
                <a:ext cx="155357" cy="155272"/>
                <a:chOff x="4763" y="0"/>
                <a:chExt cx="2900362" cy="2898775"/>
              </a:xfrm>
              <a:solidFill>
                <a:schemeClr val="bg1">
                  <a:lumMod val="50000"/>
                </a:schemeClr>
              </a:solidFill>
            </p:grpSpPr>
            <p:sp>
              <p:nvSpPr>
                <p:cNvPr id="52" name="Freeform 13">
                  <a:extLst>
                    <a:ext uri="{FF2B5EF4-FFF2-40B4-BE49-F238E27FC236}">
                      <a16:creationId xmlns:a16="http://schemas.microsoft.com/office/drawing/2014/main" id="{2C7CAA51-7EAA-4F99-8BD4-28B47E47EBB2}"/>
                    </a:ext>
                  </a:extLst>
                </p:cNvPr>
                <p:cNvSpPr>
                  <a:spLocks/>
                </p:cNvSpPr>
                <p:nvPr/>
              </p:nvSpPr>
              <p:spPr bwMode="auto">
                <a:xfrm>
                  <a:off x="4763" y="0"/>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2" y="192"/>
                        <a:pt x="193" y="182"/>
                        <a:pt x="193" y="168"/>
                      </a:cubicBezTo>
                      <a:cubicBezTo>
                        <a:pt x="193" y="24"/>
                        <a:pt x="193" y="24"/>
                        <a:pt x="193" y="24"/>
                      </a:cubicBezTo>
                      <a:cubicBezTo>
                        <a:pt x="193" y="11"/>
                        <a:pt x="182" y="0"/>
                        <a:pt x="16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53" name="Freeform 14">
                  <a:extLst>
                    <a:ext uri="{FF2B5EF4-FFF2-40B4-BE49-F238E27FC236}">
                      <a16:creationId xmlns:a16="http://schemas.microsoft.com/office/drawing/2014/main" id="{0DADA9B4-C18B-4C0A-9F5D-AA56DD1238FB}"/>
                    </a:ext>
                  </a:extLst>
                </p:cNvPr>
                <p:cNvSpPr>
                  <a:spLocks/>
                </p:cNvSpPr>
                <p:nvPr/>
              </p:nvSpPr>
              <p:spPr bwMode="auto">
                <a:xfrm>
                  <a:off x="4763" y="1087438"/>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2" y="192"/>
                        <a:pt x="193" y="181"/>
                        <a:pt x="193" y="168"/>
                      </a:cubicBezTo>
                      <a:cubicBezTo>
                        <a:pt x="193" y="24"/>
                        <a:pt x="193" y="24"/>
                        <a:pt x="193" y="24"/>
                      </a:cubicBezTo>
                      <a:cubicBezTo>
                        <a:pt x="193" y="11"/>
                        <a:pt x="182" y="0"/>
                        <a:pt x="16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54" name="Freeform 15">
                  <a:extLst>
                    <a:ext uri="{FF2B5EF4-FFF2-40B4-BE49-F238E27FC236}">
                      <a16:creationId xmlns:a16="http://schemas.microsoft.com/office/drawing/2014/main" id="{4DF7B252-4FE8-443B-8281-872F5E945CE8}"/>
                    </a:ext>
                  </a:extLst>
                </p:cNvPr>
                <p:cNvSpPr>
                  <a:spLocks/>
                </p:cNvSpPr>
                <p:nvPr/>
              </p:nvSpPr>
              <p:spPr bwMode="auto">
                <a:xfrm>
                  <a:off x="4763" y="2171700"/>
                  <a:ext cx="727075" cy="727075"/>
                </a:xfrm>
                <a:custGeom>
                  <a:avLst/>
                  <a:gdLst>
                    <a:gd name="T0" fmla="*/ 168 w 193"/>
                    <a:gd name="T1" fmla="*/ 0 h 193"/>
                    <a:gd name="T2" fmla="*/ 24 w 193"/>
                    <a:gd name="T3" fmla="*/ 0 h 193"/>
                    <a:gd name="T4" fmla="*/ 0 w 193"/>
                    <a:gd name="T5" fmla="*/ 25 h 193"/>
                    <a:gd name="T6" fmla="*/ 0 w 193"/>
                    <a:gd name="T7" fmla="*/ 169 h 193"/>
                    <a:gd name="T8" fmla="*/ 24 w 193"/>
                    <a:gd name="T9" fmla="*/ 193 h 193"/>
                    <a:gd name="T10" fmla="*/ 168 w 193"/>
                    <a:gd name="T11" fmla="*/ 193 h 193"/>
                    <a:gd name="T12" fmla="*/ 193 w 193"/>
                    <a:gd name="T13" fmla="*/ 169 h 193"/>
                    <a:gd name="T14" fmla="*/ 193 w 193"/>
                    <a:gd name="T15" fmla="*/ 25 h 193"/>
                    <a:gd name="T16" fmla="*/ 168 w 193"/>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2" y="193"/>
                        <a:pt x="193" y="182"/>
                        <a:pt x="193" y="169"/>
                      </a:cubicBezTo>
                      <a:cubicBezTo>
                        <a:pt x="193" y="25"/>
                        <a:pt x="193" y="25"/>
                        <a:pt x="193" y="25"/>
                      </a:cubicBezTo>
                      <a:cubicBezTo>
                        <a:pt x="193" y="11"/>
                        <a:pt x="182" y="0"/>
                        <a:pt x="16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55" name="Freeform 16">
                  <a:extLst>
                    <a:ext uri="{FF2B5EF4-FFF2-40B4-BE49-F238E27FC236}">
                      <a16:creationId xmlns:a16="http://schemas.microsoft.com/office/drawing/2014/main" id="{4053E4CC-3F14-40EE-B81C-6F4E63DAE5FD}"/>
                    </a:ext>
                  </a:extLst>
                </p:cNvPr>
                <p:cNvSpPr>
                  <a:spLocks/>
                </p:cNvSpPr>
                <p:nvPr/>
              </p:nvSpPr>
              <p:spPr bwMode="auto">
                <a:xfrm>
                  <a:off x="1093788" y="0"/>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56" name="Freeform 17">
                  <a:extLst>
                    <a:ext uri="{FF2B5EF4-FFF2-40B4-BE49-F238E27FC236}">
                      <a16:creationId xmlns:a16="http://schemas.microsoft.com/office/drawing/2014/main" id="{8D235E77-0331-4BAE-96E6-84DF4EE3AC4F}"/>
                    </a:ext>
                  </a:extLst>
                </p:cNvPr>
                <p:cNvSpPr>
                  <a:spLocks/>
                </p:cNvSpPr>
                <p:nvPr/>
              </p:nvSpPr>
              <p:spPr bwMode="auto">
                <a:xfrm>
                  <a:off x="1093788" y="1087438"/>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57" name="Freeform 18">
                  <a:extLst>
                    <a:ext uri="{FF2B5EF4-FFF2-40B4-BE49-F238E27FC236}">
                      <a16:creationId xmlns:a16="http://schemas.microsoft.com/office/drawing/2014/main" id="{80886D2B-4021-4FF0-8E9A-4C2FE036753B}"/>
                    </a:ext>
                  </a:extLst>
                </p:cNvPr>
                <p:cNvSpPr>
                  <a:spLocks/>
                </p:cNvSpPr>
                <p:nvPr/>
              </p:nvSpPr>
              <p:spPr bwMode="auto">
                <a:xfrm>
                  <a:off x="1093788" y="2171700"/>
                  <a:ext cx="722312"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58" name="Freeform 19">
                  <a:extLst>
                    <a:ext uri="{FF2B5EF4-FFF2-40B4-BE49-F238E27FC236}">
                      <a16:creationId xmlns:a16="http://schemas.microsoft.com/office/drawing/2014/main" id="{DB9A5B12-2FC5-4038-BBD1-594308C3B962}"/>
                    </a:ext>
                  </a:extLst>
                </p:cNvPr>
                <p:cNvSpPr>
                  <a:spLocks/>
                </p:cNvSpPr>
                <p:nvPr/>
              </p:nvSpPr>
              <p:spPr bwMode="auto">
                <a:xfrm>
                  <a:off x="2181225" y="0"/>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2"/>
                        <a:pt x="10"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59" name="Freeform 20">
                  <a:extLst>
                    <a:ext uri="{FF2B5EF4-FFF2-40B4-BE49-F238E27FC236}">
                      <a16:creationId xmlns:a16="http://schemas.microsoft.com/office/drawing/2014/main" id="{08305634-DE86-4CE7-A8CD-51D073FB59D2}"/>
                    </a:ext>
                  </a:extLst>
                </p:cNvPr>
                <p:cNvSpPr>
                  <a:spLocks/>
                </p:cNvSpPr>
                <p:nvPr/>
              </p:nvSpPr>
              <p:spPr bwMode="auto">
                <a:xfrm>
                  <a:off x="2181225" y="1087438"/>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1"/>
                        <a:pt x="10"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60" name="Freeform 21">
                  <a:extLst>
                    <a:ext uri="{FF2B5EF4-FFF2-40B4-BE49-F238E27FC236}">
                      <a16:creationId xmlns:a16="http://schemas.microsoft.com/office/drawing/2014/main" id="{DB2AB59C-1687-4A17-A49A-3B9D7F4C7037}"/>
                    </a:ext>
                  </a:extLst>
                </p:cNvPr>
                <p:cNvSpPr>
                  <a:spLocks/>
                </p:cNvSpPr>
                <p:nvPr/>
              </p:nvSpPr>
              <p:spPr bwMode="auto">
                <a:xfrm>
                  <a:off x="2181225" y="2171700"/>
                  <a:ext cx="723900"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0" y="0"/>
                        <a:pt x="0" y="11"/>
                        <a:pt x="0" y="25"/>
                      </a:cubicBezTo>
                      <a:cubicBezTo>
                        <a:pt x="0" y="169"/>
                        <a:pt x="0" y="169"/>
                        <a:pt x="0" y="169"/>
                      </a:cubicBezTo>
                      <a:cubicBezTo>
                        <a:pt x="0" y="182"/>
                        <a:pt x="10"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grpSp>
          <p:sp>
            <p:nvSpPr>
              <p:cNvPr id="51" name="Freeform 25">
                <a:extLst>
                  <a:ext uri="{FF2B5EF4-FFF2-40B4-BE49-F238E27FC236}">
                    <a16:creationId xmlns:a16="http://schemas.microsoft.com/office/drawing/2014/main" id="{DF281E8D-42A1-4717-90FC-4B24FC5AB285}"/>
                  </a:ext>
                </a:extLst>
              </p:cNvPr>
              <p:cNvSpPr>
                <a:spLocks/>
              </p:cNvSpPr>
              <p:nvPr/>
            </p:nvSpPr>
            <p:spPr bwMode="auto">
              <a:xfrm rot="5400000">
                <a:off x="7497092" y="3115886"/>
                <a:ext cx="146921" cy="128651"/>
              </a:xfrm>
              <a:custGeom>
                <a:avLst/>
                <a:gdLst>
                  <a:gd name="T0" fmla="*/ 504 w 896"/>
                  <a:gd name="T1" fmla="*/ 0 h 784"/>
                  <a:gd name="T2" fmla="*/ 116 w 896"/>
                  <a:gd name="T3" fmla="*/ 336 h 784"/>
                  <a:gd name="T4" fmla="*/ 0 w 896"/>
                  <a:gd name="T5" fmla="*/ 336 h 784"/>
                  <a:gd name="T6" fmla="*/ 168 w 896"/>
                  <a:gd name="T7" fmla="*/ 560 h 784"/>
                  <a:gd name="T8" fmla="*/ 336 w 896"/>
                  <a:gd name="T9" fmla="*/ 336 h 784"/>
                  <a:gd name="T10" fmla="*/ 230 w 896"/>
                  <a:gd name="T11" fmla="*/ 336 h 784"/>
                  <a:gd name="T12" fmla="*/ 504 w 896"/>
                  <a:gd name="T13" fmla="*/ 112 h 784"/>
                  <a:gd name="T14" fmla="*/ 784 w 896"/>
                  <a:gd name="T15" fmla="*/ 392 h 784"/>
                  <a:gd name="T16" fmla="*/ 504 w 896"/>
                  <a:gd name="T17" fmla="*/ 672 h 784"/>
                  <a:gd name="T18" fmla="*/ 504 w 896"/>
                  <a:gd name="T19" fmla="*/ 784 h 784"/>
                  <a:gd name="T20" fmla="*/ 896 w 896"/>
                  <a:gd name="T21" fmla="*/ 392 h 784"/>
                  <a:gd name="T22" fmla="*/ 504 w 896"/>
                  <a:gd name="T23" fmla="*/ 0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6" h="784">
                    <a:moveTo>
                      <a:pt x="504" y="0"/>
                    </a:moveTo>
                    <a:cubicBezTo>
                      <a:pt x="307" y="0"/>
                      <a:pt x="144" y="146"/>
                      <a:pt x="116" y="336"/>
                    </a:cubicBezTo>
                    <a:cubicBezTo>
                      <a:pt x="0" y="336"/>
                      <a:pt x="0" y="336"/>
                      <a:pt x="0" y="336"/>
                    </a:cubicBezTo>
                    <a:cubicBezTo>
                      <a:pt x="168" y="560"/>
                      <a:pt x="168" y="560"/>
                      <a:pt x="168" y="560"/>
                    </a:cubicBezTo>
                    <a:cubicBezTo>
                      <a:pt x="336" y="336"/>
                      <a:pt x="336" y="336"/>
                      <a:pt x="336" y="336"/>
                    </a:cubicBezTo>
                    <a:cubicBezTo>
                      <a:pt x="230" y="336"/>
                      <a:pt x="230" y="336"/>
                      <a:pt x="230" y="336"/>
                    </a:cubicBezTo>
                    <a:cubicBezTo>
                      <a:pt x="256" y="208"/>
                      <a:pt x="369" y="112"/>
                      <a:pt x="504" y="112"/>
                    </a:cubicBezTo>
                    <a:cubicBezTo>
                      <a:pt x="658" y="112"/>
                      <a:pt x="784" y="238"/>
                      <a:pt x="784" y="392"/>
                    </a:cubicBezTo>
                    <a:cubicBezTo>
                      <a:pt x="784" y="546"/>
                      <a:pt x="658" y="672"/>
                      <a:pt x="504" y="672"/>
                    </a:cubicBezTo>
                    <a:cubicBezTo>
                      <a:pt x="504" y="784"/>
                      <a:pt x="504" y="784"/>
                      <a:pt x="504" y="784"/>
                    </a:cubicBezTo>
                    <a:cubicBezTo>
                      <a:pt x="721" y="784"/>
                      <a:pt x="896" y="609"/>
                      <a:pt x="896" y="392"/>
                    </a:cubicBezTo>
                    <a:cubicBezTo>
                      <a:pt x="896" y="175"/>
                      <a:pt x="721" y="0"/>
                      <a:pt x="504" y="0"/>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id-ID" sz="900"/>
              </a:p>
            </p:txBody>
          </p:sp>
        </p:grpSp>
        <p:sp>
          <p:nvSpPr>
            <p:cNvPr id="41" name="Freeform 29">
              <a:extLst>
                <a:ext uri="{FF2B5EF4-FFF2-40B4-BE49-F238E27FC236}">
                  <a16:creationId xmlns:a16="http://schemas.microsoft.com/office/drawing/2014/main" id="{8C63F908-A08A-4538-876F-9151D0DE800A}"/>
                </a:ext>
              </a:extLst>
            </p:cNvPr>
            <p:cNvSpPr>
              <a:spLocks noEditPoints="1"/>
            </p:cNvSpPr>
            <p:nvPr/>
          </p:nvSpPr>
          <p:spPr bwMode="auto">
            <a:xfrm>
              <a:off x="2269943" y="3130076"/>
              <a:ext cx="115372" cy="115448"/>
            </a:xfrm>
            <a:custGeom>
              <a:avLst/>
              <a:gdLst>
                <a:gd name="T0" fmla="*/ 0 w 636"/>
                <a:gd name="T1" fmla="*/ 318 h 636"/>
                <a:gd name="T2" fmla="*/ 636 w 636"/>
                <a:gd name="T3" fmla="*/ 318 h 636"/>
                <a:gd name="T4" fmla="*/ 594 w 636"/>
                <a:gd name="T5" fmla="*/ 308 h 636"/>
                <a:gd name="T6" fmla="*/ 448 w 636"/>
                <a:gd name="T7" fmla="*/ 179 h 636"/>
                <a:gd name="T8" fmla="*/ 594 w 636"/>
                <a:gd name="T9" fmla="*/ 308 h 636"/>
                <a:gd name="T10" fmla="*/ 223 w 636"/>
                <a:gd name="T11" fmla="*/ 486 h 636"/>
                <a:gd name="T12" fmla="*/ 308 w 636"/>
                <a:gd name="T13" fmla="*/ 594 h 636"/>
                <a:gd name="T14" fmla="*/ 329 w 636"/>
                <a:gd name="T15" fmla="*/ 42 h 636"/>
                <a:gd name="T16" fmla="*/ 328 w 636"/>
                <a:gd name="T17" fmla="*/ 184 h 636"/>
                <a:gd name="T18" fmla="*/ 329 w 636"/>
                <a:gd name="T19" fmla="*/ 42 h 636"/>
                <a:gd name="T20" fmla="*/ 510 w 636"/>
                <a:gd name="T21" fmla="*/ 119 h 636"/>
                <a:gd name="T22" fmla="*/ 363 w 636"/>
                <a:gd name="T23" fmla="*/ 45 h 636"/>
                <a:gd name="T24" fmla="*/ 308 w 636"/>
                <a:gd name="T25" fmla="*/ 184 h 636"/>
                <a:gd name="T26" fmla="*/ 307 w 636"/>
                <a:gd name="T27" fmla="*/ 42 h 636"/>
                <a:gd name="T28" fmla="*/ 196 w 636"/>
                <a:gd name="T29" fmla="*/ 160 h 636"/>
                <a:gd name="T30" fmla="*/ 273 w 636"/>
                <a:gd name="T31" fmla="*/ 45 h 636"/>
                <a:gd name="T32" fmla="*/ 207 w 636"/>
                <a:gd name="T33" fmla="*/ 186 h 636"/>
                <a:gd name="T34" fmla="*/ 308 w 636"/>
                <a:gd name="T35" fmla="*/ 308 h 636"/>
                <a:gd name="T36" fmla="*/ 207 w 636"/>
                <a:gd name="T37" fmla="*/ 186 h 636"/>
                <a:gd name="T38" fmla="*/ 308 w 636"/>
                <a:gd name="T39" fmla="*/ 452 h 636"/>
                <a:gd name="T40" fmla="*/ 185 w 636"/>
                <a:gd name="T41" fmla="*/ 328 h 636"/>
                <a:gd name="T42" fmla="*/ 273 w 636"/>
                <a:gd name="T43" fmla="*/ 591 h 636"/>
                <a:gd name="T44" fmla="*/ 204 w 636"/>
                <a:gd name="T45" fmla="*/ 493 h 636"/>
                <a:gd name="T46" fmla="*/ 328 w 636"/>
                <a:gd name="T47" fmla="*/ 594 h 636"/>
                <a:gd name="T48" fmla="*/ 413 w 636"/>
                <a:gd name="T49" fmla="*/ 486 h 636"/>
                <a:gd name="T50" fmla="*/ 328 w 636"/>
                <a:gd name="T51" fmla="*/ 594 h 636"/>
                <a:gd name="T52" fmla="*/ 498 w 636"/>
                <a:gd name="T53" fmla="*/ 528 h 636"/>
                <a:gd name="T54" fmla="*/ 432 w 636"/>
                <a:gd name="T55" fmla="*/ 493 h 636"/>
                <a:gd name="T56" fmla="*/ 328 w 636"/>
                <a:gd name="T57" fmla="*/ 452 h 636"/>
                <a:gd name="T58" fmla="*/ 451 w 636"/>
                <a:gd name="T59" fmla="*/ 328 h 636"/>
                <a:gd name="T60" fmla="*/ 328 w 636"/>
                <a:gd name="T61" fmla="*/ 308 h 636"/>
                <a:gd name="T62" fmla="*/ 429 w 636"/>
                <a:gd name="T63" fmla="*/ 186 h 636"/>
                <a:gd name="T64" fmla="*/ 328 w 636"/>
                <a:gd name="T65" fmla="*/ 308 h 636"/>
                <a:gd name="T66" fmla="*/ 188 w 636"/>
                <a:gd name="T67" fmla="*/ 179 h 636"/>
                <a:gd name="T68" fmla="*/ 42 w 636"/>
                <a:gd name="T69" fmla="*/ 308 h 636"/>
                <a:gd name="T70" fmla="*/ 42 w 636"/>
                <a:gd name="T71" fmla="*/ 328 h 636"/>
                <a:gd name="T72" fmla="*/ 195 w 636"/>
                <a:gd name="T73" fmla="*/ 475 h 636"/>
                <a:gd name="T74" fmla="*/ 42 w 636"/>
                <a:gd name="T75" fmla="*/ 328 h 636"/>
                <a:gd name="T76" fmla="*/ 441 w 636"/>
                <a:gd name="T77" fmla="*/ 475 h 636"/>
                <a:gd name="T78" fmla="*/ 594 w 636"/>
                <a:gd name="T79" fmla="*/ 328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6" h="636">
                  <a:moveTo>
                    <a:pt x="318" y="0"/>
                  </a:moveTo>
                  <a:cubicBezTo>
                    <a:pt x="142" y="0"/>
                    <a:pt x="0" y="142"/>
                    <a:pt x="0" y="318"/>
                  </a:cubicBezTo>
                  <a:cubicBezTo>
                    <a:pt x="0" y="494"/>
                    <a:pt x="142" y="636"/>
                    <a:pt x="318" y="636"/>
                  </a:cubicBezTo>
                  <a:cubicBezTo>
                    <a:pt x="494" y="636"/>
                    <a:pt x="636" y="494"/>
                    <a:pt x="636" y="318"/>
                  </a:cubicBezTo>
                  <a:cubicBezTo>
                    <a:pt x="636" y="142"/>
                    <a:pt x="494" y="0"/>
                    <a:pt x="318" y="0"/>
                  </a:cubicBezTo>
                  <a:close/>
                  <a:moveTo>
                    <a:pt x="594" y="308"/>
                  </a:moveTo>
                  <a:cubicBezTo>
                    <a:pt x="471" y="308"/>
                    <a:pt x="471" y="308"/>
                    <a:pt x="471" y="308"/>
                  </a:cubicBezTo>
                  <a:cubicBezTo>
                    <a:pt x="470" y="262"/>
                    <a:pt x="462" y="219"/>
                    <a:pt x="448" y="179"/>
                  </a:cubicBezTo>
                  <a:cubicBezTo>
                    <a:pt x="476" y="168"/>
                    <a:pt x="501" y="152"/>
                    <a:pt x="525" y="134"/>
                  </a:cubicBezTo>
                  <a:cubicBezTo>
                    <a:pt x="566" y="181"/>
                    <a:pt x="592" y="241"/>
                    <a:pt x="594" y="308"/>
                  </a:cubicBezTo>
                  <a:close/>
                  <a:moveTo>
                    <a:pt x="307" y="594"/>
                  </a:moveTo>
                  <a:cubicBezTo>
                    <a:pt x="273" y="566"/>
                    <a:pt x="244" y="529"/>
                    <a:pt x="223" y="486"/>
                  </a:cubicBezTo>
                  <a:cubicBezTo>
                    <a:pt x="250" y="478"/>
                    <a:pt x="278" y="473"/>
                    <a:pt x="308" y="472"/>
                  </a:cubicBezTo>
                  <a:cubicBezTo>
                    <a:pt x="308" y="594"/>
                    <a:pt x="308" y="594"/>
                    <a:pt x="308" y="594"/>
                  </a:cubicBezTo>
                  <a:cubicBezTo>
                    <a:pt x="307" y="594"/>
                    <a:pt x="307" y="594"/>
                    <a:pt x="307" y="594"/>
                  </a:cubicBezTo>
                  <a:close/>
                  <a:moveTo>
                    <a:pt x="329" y="42"/>
                  </a:moveTo>
                  <a:cubicBezTo>
                    <a:pt x="368" y="74"/>
                    <a:pt x="400" y="117"/>
                    <a:pt x="421" y="167"/>
                  </a:cubicBezTo>
                  <a:cubicBezTo>
                    <a:pt x="392" y="177"/>
                    <a:pt x="361" y="183"/>
                    <a:pt x="328" y="184"/>
                  </a:cubicBezTo>
                  <a:cubicBezTo>
                    <a:pt x="328" y="42"/>
                    <a:pt x="328" y="42"/>
                    <a:pt x="328" y="42"/>
                  </a:cubicBezTo>
                  <a:cubicBezTo>
                    <a:pt x="329" y="42"/>
                    <a:pt x="329" y="42"/>
                    <a:pt x="329" y="42"/>
                  </a:cubicBezTo>
                  <a:close/>
                  <a:moveTo>
                    <a:pt x="363" y="45"/>
                  </a:moveTo>
                  <a:cubicBezTo>
                    <a:pt x="420" y="55"/>
                    <a:pt x="471" y="81"/>
                    <a:pt x="510" y="119"/>
                  </a:cubicBezTo>
                  <a:cubicBezTo>
                    <a:pt x="489" y="136"/>
                    <a:pt x="466" y="150"/>
                    <a:pt x="440" y="160"/>
                  </a:cubicBezTo>
                  <a:cubicBezTo>
                    <a:pt x="421" y="116"/>
                    <a:pt x="395" y="77"/>
                    <a:pt x="363" y="45"/>
                  </a:cubicBezTo>
                  <a:close/>
                  <a:moveTo>
                    <a:pt x="308" y="42"/>
                  </a:moveTo>
                  <a:cubicBezTo>
                    <a:pt x="308" y="184"/>
                    <a:pt x="308" y="184"/>
                    <a:pt x="308" y="184"/>
                  </a:cubicBezTo>
                  <a:cubicBezTo>
                    <a:pt x="275" y="183"/>
                    <a:pt x="244" y="177"/>
                    <a:pt x="215" y="167"/>
                  </a:cubicBezTo>
                  <a:cubicBezTo>
                    <a:pt x="236" y="117"/>
                    <a:pt x="268" y="74"/>
                    <a:pt x="307" y="42"/>
                  </a:cubicBezTo>
                  <a:cubicBezTo>
                    <a:pt x="307" y="42"/>
                    <a:pt x="307" y="42"/>
                    <a:pt x="308" y="42"/>
                  </a:cubicBezTo>
                  <a:close/>
                  <a:moveTo>
                    <a:pt x="196" y="160"/>
                  </a:moveTo>
                  <a:cubicBezTo>
                    <a:pt x="171" y="150"/>
                    <a:pt x="147" y="136"/>
                    <a:pt x="126" y="119"/>
                  </a:cubicBezTo>
                  <a:cubicBezTo>
                    <a:pt x="165" y="81"/>
                    <a:pt x="216" y="55"/>
                    <a:pt x="273" y="45"/>
                  </a:cubicBezTo>
                  <a:cubicBezTo>
                    <a:pt x="241" y="77"/>
                    <a:pt x="215" y="116"/>
                    <a:pt x="196" y="160"/>
                  </a:cubicBezTo>
                  <a:close/>
                  <a:moveTo>
                    <a:pt x="207" y="186"/>
                  </a:moveTo>
                  <a:cubicBezTo>
                    <a:pt x="239" y="197"/>
                    <a:pt x="273" y="204"/>
                    <a:pt x="308" y="205"/>
                  </a:cubicBezTo>
                  <a:cubicBezTo>
                    <a:pt x="308" y="308"/>
                    <a:pt x="308" y="308"/>
                    <a:pt x="308" y="308"/>
                  </a:cubicBezTo>
                  <a:cubicBezTo>
                    <a:pt x="185" y="308"/>
                    <a:pt x="185" y="308"/>
                    <a:pt x="185" y="308"/>
                  </a:cubicBezTo>
                  <a:cubicBezTo>
                    <a:pt x="186" y="265"/>
                    <a:pt x="194" y="224"/>
                    <a:pt x="207" y="186"/>
                  </a:cubicBezTo>
                  <a:close/>
                  <a:moveTo>
                    <a:pt x="308" y="328"/>
                  </a:moveTo>
                  <a:cubicBezTo>
                    <a:pt x="308" y="452"/>
                    <a:pt x="308" y="452"/>
                    <a:pt x="308" y="452"/>
                  </a:cubicBezTo>
                  <a:cubicBezTo>
                    <a:pt x="275" y="453"/>
                    <a:pt x="244" y="458"/>
                    <a:pt x="215" y="468"/>
                  </a:cubicBezTo>
                  <a:cubicBezTo>
                    <a:pt x="197" y="425"/>
                    <a:pt x="186" y="378"/>
                    <a:pt x="185" y="328"/>
                  </a:cubicBezTo>
                  <a:lnTo>
                    <a:pt x="308" y="328"/>
                  </a:lnTo>
                  <a:close/>
                  <a:moveTo>
                    <a:pt x="273" y="591"/>
                  </a:moveTo>
                  <a:cubicBezTo>
                    <a:pt x="222" y="582"/>
                    <a:pt x="176" y="560"/>
                    <a:pt x="138" y="528"/>
                  </a:cubicBezTo>
                  <a:cubicBezTo>
                    <a:pt x="158" y="514"/>
                    <a:pt x="180" y="502"/>
                    <a:pt x="204" y="493"/>
                  </a:cubicBezTo>
                  <a:cubicBezTo>
                    <a:pt x="222" y="531"/>
                    <a:pt x="245" y="563"/>
                    <a:pt x="273" y="591"/>
                  </a:cubicBezTo>
                  <a:close/>
                  <a:moveTo>
                    <a:pt x="328" y="594"/>
                  </a:moveTo>
                  <a:cubicBezTo>
                    <a:pt x="328" y="472"/>
                    <a:pt x="328" y="472"/>
                    <a:pt x="328" y="472"/>
                  </a:cubicBezTo>
                  <a:cubicBezTo>
                    <a:pt x="358" y="473"/>
                    <a:pt x="386" y="478"/>
                    <a:pt x="413" y="486"/>
                  </a:cubicBezTo>
                  <a:cubicBezTo>
                    <a:pt x="392" y="529"/>
                    <a:pt x="363" y="566"/>
                    <a:pt x="329" y="594"/>
                  </a:cubicBezTo>
                  <a:cubicBezTo>
                    <a:pt x="329" y="594"/>
                    <a:pt x="329" y="594"/>
                    <a:pt x="328" y="594"/>
                  </a:cubicBezTo>
                  <a:close/>
                  <a:moveTo>
                    <a:pt x="432" y="493"/>
                  </a:moveTo>
                  <a:cubicBezTo>
                    <a:pt x="456" y="502"/>
                    <a:pt x="478" y="514"/>
                    <a:pt x="498" y="528"/>
                  </a:cubicBezTo>
                  <a:cubicBezTo>
                    <a:pt x="460" y="560"/>
                    <a:pt x="414" y="582"/>
                    <a:pt x="363" y="591"/>
                  </a:cubicBezTo>
                  <a:cubicBezTo>
                    <a:pt x="391" y="563"/>
                    <a:pt x="414" y="531"/>
                    <a:pt x="432" y="493"/>
                  </a:cubicBezTo>
                  <a:close/>
                  <a:moveTo>
                    <a:pt x="421" y="468"/>
                  </a:moveTo>
                  <a:cubicBezTo>
                    <a:pt x="392" y="458"/>
                    <a:pt x="361" y="453"/>
                    <a:pt x="328" y="452"/>
                  </a:cubicBezTo>
                  <a:cubicBezTo>
                    <a:pt x="328" y="328"/>
                    <a:pt x="328" y="328"/>
                    <a:pt x="328" y="328"/>
                  </a:cubicBezTo>
                  <a:cubicBezTo>
                    <a:pt x="451" y="328"/>
                    <a:pt x="451" y="328"/>
                    <a:pt x="451" y="328"/>
                  </a:cubicBezTo>
                  <a:cubicBezTo>
                    <a:pt x="450" y="378"/>
                    <a:pt x="439" y="425"/>
                    <a:pt x="421" y="468"/>
                  </a:cubicBezTo>
                  <a:close/>
                  <a:moveTo>
                    <a:pt x="328" y="308"/>
                  </a:moveTo>
                  <a:cubicBezTo>
                    <a:pt x="328" y="205"/>
                    <a:pt x="328" y="205"/>
                    <a:pt x="328" y="205"/>
                  </a:cubicBezTo>
                  <a:cubicBezTo>
                    <a:pt x="363" y="204"/>
                    <a:pt x="397" y="197"/>
                    <a:pt x="429" y="186"/>
                  </a:cubicBezTo>
                  <a:cubicBezTo>
                    <a:pt x="442" y="224"/>
                    <a:pt x="450" y="265"/>
                    <a:pt x="451" y="308"/>
                  </a:cubicBezTo>
                  <a:lnTo>
                    <a:pt x="328" y="308"/>
                  </a:lnTo>
                  <a:close/>
                  <a:moveTo>
                    <a:pt x="111" y="134"/>
                  </a:moveTo>
                  <a:cubicBezTo>
                    <a:pt x="135" y="152"/>
                    <a:pt x="160" y="168"/>
                    <a:pt x="188" y="179"/>
                  </a:cubicBezTo>
                  <a:cubicBezTo>
                    <a:pt x="174" y="219"/>
                    <a:pt x="166" y="262"/>
                    <a:pt x="165" y="308"/>
                  </a:cubicBezTo>
                  <a:cubicBezTo>
                    <a:pt x="42" y="308"/>
                    <a:pt x="42" y="308"/>
                    <a:pt x="42" y="308"/>
                  </a:cubicBezTo>
                  <a:cubicBezTo>
                    <a:pt x="44" y="241"/>
                    <a:pt x="70" y="181"/>
                    <a:pt x="111" y="134"/>
                  </a:cubicBezTo>
                  <a:close/>
                  <a:moveTo>
                    <a:pt x="42" y="328"/>
                  </a:moveTo>
                  <a:cubicBezTo>
                    <a:pt x="165" y="328"/>
                    <a:pt x="165" y="328"/>
                    <a:pt x="165" y="328"/>
                  </a:cubicBezTo>
                  <a:cubicBezTo>
                    <a:pt x="166" y="381"/>
                    <a:pt x="177" y="430"/>
                    <a:pt x="195" y="475"/>
                  </a:cubicBezTo>
                  <a:cubicBezTo>
                    <a:pt x="169" y="485"/>
                    <a:pt x="145" y="498"/>
                    <a:pt x="123" y="514"/>
                  </a:cubicBezTo>
                  <a:cubicBezTo>
                    <a:pt x="75" y="466"/>
                    <a:pt x="44" y="401"/>
                    <a:pt x="42" y="328"/>
                  </a:cubicBezTo>
                  <a:close/>
                  <a:moveTo>
                    <a:pt x="513" y="514"/>
                  </a:moveTo>
                  <a:cubicBezTo>
                    <a:pt x="491" y="498"/>
                    <a:pt x="467" y="485"/>
                    <a:pt x="441" y="475"/>
                  </a:cubicBezTo>
                  <a:cubicBezTo>
                    <a:pt x="459" y="430"/>
                    <a:pt x="470" y="381"/>
                    <a:pt x="471" y="328"/>
                  </a:cubicBezTo>
                  <a:cubicBezTo>
                    <a:pt x="594" y="328"/>
                    <a:pt x="594" y="328"/>
                    <a:pt x="594" y="328"/>
                  </a:cubicBezTo>
                  <a:cubicBezTo>
                    <a:pt x="592" y="401"/>
                    <a:pt x="561" y="466"/>
                    <a:pt x="513" y="514"/>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id-ID" sz="900"/>
            </a:p>
          </p:txBody>
        </p:sp>
      </p:grpSp>
      <p:sp>
        <p:nvSpPr>
          <p:cNvPr id="61" name="Picture Placeholder 2">
            <a:extLst>
              <a:ext uri="{FF2B5EF4-FFF2-40B4-BE49-F238E27FC236}">
                <a16:creationId xmlns:a16="http://schemas.microsoft.com/office/drawing/2014/main" id="{FC7A6BEE-1E6B-405C-9AA9-130B11A278F2}"/>
              </a:ext>
            </a:extLst>
          </p:cNvPr>
          <p:cNvSpPr>
            <a:spLocks noGrp="1"/>
          </p:cNvSpPr>
          <p:nvPr>
            <p:ph type="pic" sz="quarter" idx="14" hasCustomPrompt="1"/>
          </p:nvPr>
        </p:nvSpPr>
        <p:spPr>
          <a:xfrm>
            <a:off x="95251" y="1160358"/>
            <a:ext cx="8716841" cy="4893499"/>
          </a:xfrm>
        </p:spPr>
        <p:txBody>
          <a:bodyPr>
            <a:normAutofit/>
          </a:bodyPr>
          <a:lstStyle>
            <a:lvl1pPr>
              <a:defRPr sz="1200" baseline="0"/>
            </a:lvl1pPr>
          </a:lstStyle>
          <a:p>
            <a:r>
              <a:rPr lang="en-US" dirty="0"/>
              <a:t>Drag your picture here and Send to back</a:t>
            </a:r>
          </a:p>
        </p:txBody>
      </p:sp>
      <p:pic>
        <p:nvPicPr>
          <p:cNvPr id="30" name="Picture 29">
            <a:extLst>
              <a:ext uri="{FF2B5EF4-FFF2-40B4-BE49-F238E27FC236}">
                <a16:creationId xmlns:a16="http://schemas.microsoft.com/office/drawing/2014/main" id="{C97CDD6D-6156-4BA7-B96E-2B6A438888A8}"/>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7" b="39503"/>
          <a:stretch/>
        </p:blipFill>
        <p:spPr>
          <a:xfrm rot="16200000">
            <a:off x="7798510" y="2464507"/>
            <a:ext cx="6858003" cy="1928981"/>
          </a:xfrm>
          <a:prstGeom prst="rect">
            <a:avLst/>
          </a:prstGeom>
        </p:spPr>
      </p:pic>
    </p:spTree>
    <p:extLst>
      <p:ext uri="{BB962C8B-B14F-4D97-AF65-F5344CB8AC3E}">
        <p14:creationId xmlns:p14="http://schemas.microsoft.com/office/powerpoint/2010/main" val="13676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Left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719FAA-DD91-4F9B-AFFE-A7B83F99A12E}"/>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74830" b="-24830"/>
          <a:stretch/>
        </p:blipFill>
        <p:spPr>
          <a:xfrm rot="16200000">
            <a:off x="-2464511" y="2464507"/>
            <a:ext cx="6858003" cy="1928981"/>
          </a:xfrm>
          <a:prstGeom prst="rect">
            <a:avLst/>
          </a:prstGeom>
        </p:spPr>
      </p:pic>
      <p:sp>
        <p:nvSpPr>
          <p:cNvPr id="2" name="Title 1">
            <a:extLst>
              <a:ext uri="{FF2B5EF4-FFF2-40B4-BE49-F238E27FC236}">
                <a16:creationId xmlns:a16="http://schemas.microsoft.com/office/drawing/2014/main" id="{E18F0603-2D57-4DDC-9DFC-CDDA5BA50279}"/>
              </a:ext>
            </a:extLst>
          </p:cNvPr>
          <p:cNvSpPr>
            <a:spLocks noGrp="1"/>
          </p:cNvSpPr>
          <p:nvPr>
            <p:ph type="title"/>
          </p:nvPr>
        </p:nvSpPr>
        <p:spPr>
          <a:xfrm>
            <a:off x="838200" y="365125"/>
            <a:ext cx="977265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4AD68CB-0F02-41A7-A3AA-424D528EFE3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C2E40E7-721B-4392-9C53-551E1644F8B8}"/>
              </a:ext>
            </a:extLst>
          </p:cNvPr>
          <p:cNvSpPr>
            <a:spLocks noGrp="1"/>
          </p:cNvSpPr>
          <p:nvPr>
            <p:ph type="dt" sz="half" idx="10"/>
          </p:nvPr>
        </p:nvSpPr>
        <p:spPr/>
        <p:txBody>
          <a:bodyPr/>
          <a:lstStyle/>
          <a:p>
            <a:fld id="{0EB84C41-5A58-4052-B3ED-D8A8684FAFB4}" type="datetimeFigureOut">
              <a:rPr lang="en-US" smtClean="0"/>
              <a:t>7/17/2023</a:t>
            </a:fld>
            <a:endParaRPr lang="en-US"/>
          </a:p>
        </p:txBody>
      </p:sp>
      <p:sp>
        <p:nvSpPr>
          <p:cNvPr id="5" name="Footer Placeholder 4">
            <a:extLst>
              <a:ext uri="{FF2B5EF4-FFF2-40B4-BE49-F238E27FC236}">
                <a16:creationId xmlns:a16="http://schemas.microsoft.com/office/drawing/2014/main" id="{E0F36C78-697C-489F-AA0B-A8B2453DB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B59881-3A49-4833-845F-770C17BA2DFE}"/>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7" name="Picture 6">
            <a:extLst>
              <a:ext uri="{FF2B5EF4-FFF2-40B4-BE49-F238E27FC236}">
                <a16:creationId xmlns:a16="http://schemas.microsoft.com/office/drawing/2014/main" id="{11985CDE-870C-4243-B7E9-2FEDE30511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spTree>
    <p:extLst>
      <p:ext uri="{BB962C8B-B14F-4D97-AF65-F5344CB8AC3E}">
        <p14:creationId xmlns:p14="http://schemas.microsoft.com/office/powerpoint/2010/main" val="2737498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anel">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8FB1C059-6455-41A2-BB47-7DCFB2E4A44B}"/>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7" b="39503"/>
          <a:stretch/>
        </p:blipFill>
        <p:spPr>
          <a:xfrm rot="16200000">
            <a:off x="7798510" y="2464507"/>
            <a:ext cx="6858003" cy="1928981"/>
          </a:xfrm>
          <a:prstGeom prst="rect">
            <a:avLst/>
          </a:prstGeom>
        </p:spPr>
      </p:pic>
      <p:sp>
        <p:nvSpPr>
          <p:cNvPr id="3" name="Date Placeholder 2">
            <a:extLst>
              <a:ext uri="{FF2B5EF4-FFF2-40B4-BE49-F238E27FC236}">
                <a16:creationId xmlns:a16="http://schemas.microsoft.com/office/drawing/2014/main" id="{AAC4CE2A-2243-4ECE-A88E-4D16F2B7A248}"/>
              </a:ext>
            </a:extLst>
          </p:cNvPr>
          <p:cNvSpPr>
            <a:spLocks noGrp="1"/>
          </p:cNvSpPr>
          <p:nvPr>
            <p:ph type="dt" sz="half" idx="10"/>
          </p:nvPr>
        </p:nvSpPr>
        <p:spPr/>
        <p:txBody>
          <a:bodyPr/>
          <a:lstStyle>
            <a:lvl1pPr>
              <a:defRPr>
                <a:latin typeface="+mn-lt"/>
              </a:defRPr>
            </a:lvl1pPr>
          </a:lstStyle>
          <a:p>
            <a:fld id="{0EB84C41-5A58-4052-B3ED-D8A8684FAFB4}" type="datetimeFigureOut">
              <a:rPr lang="en-US" smtClean="0"/>
              <a:pPr/>
              <a:t>7/17/2023</a:t>
            </a:fld>
            <a:endParaRPr lang="en-US"/>
          </a:p>
        </p:txBody>
      </p:sp>
      <p:sp>
        <p:nvSpPr>
          <p:cNvPr id="4" name="Footer Placeholder 3">
            <a:extLst>
              <a:ext uri="{FF2B5EF4-FFF2-40B4-BE49-F238E27FC236}">
                <a16:creationId xmlns:a16="http://schemas.microsoft.com/office/drawing/2014/main" id="{A5F98585-509F-45DA-BABB-37FFC949A1AF}"/>
              </a:ext>
            </a:extLst>
          </p:cNvPr>
          <p:cNvSpPr>
            <a:spLocks noGrp="1"/>
          </p:cNvSpPr>
          <p:nvPr>
            <p:ph type="ftr" sz="quarter" idx="11"/>
          </p:nvPr>
        </p:nvSpPr>
        <p:spPr/>
        <p:txBody>
          <a:bodyPr/>
          <a:lstStyle>
            <a:lvl1pPr>
              <a:defRPr>
                <a:latin typeface="+mn-lt"/>
              </a:defRPr>
            </a:lvl1pPr>
          </a:lstStyle>
          <a:p>
            <a:endParaRPr lang="en-US"/>
          </a:p>
        </p:txBody>
      </p:sp>
      <p:sp>
        <p:nvSpPr>
          <p:cNvPr id="5" name="Slide Number Placeholder 4">
            <a:extLst>
              <a:ext uri="{FF2B5EF4-FFF2-40B4-BE49-F238E27FC236}">
                <a16:creationId xmlns:a16="http://schemas.microsoft.com/office/drawing/2014/main" id="{51A8F440-AF46-4446-9FB2-72605574F62F}"/>
              </a:ext>
            </a:extLst>
          </p:cNvPr>
          <p:cNvSpPr>
            <a:spLocks noGrp="1"/>
          </p:cNvSpPr>
          <p:nvPr>
            <p:ph type="sldNum" sz="quarter" idx="12"/>
          </p:nvPr>
        </p:nvSpPr>
        <p:spPr/>
        <p:txBody>
          <a:bodyPr/>
          <a:lstStyle>
            <a:lvl1pPr>
              <a:defRPr>
                <a:latin typeface="+mn-lt"/>
              </a:defRPr>
            </a:lvl1pPr>
          </a:lstStyle>
          <a:p>
            <a:fld id="{442A1B31-82E5-499A-9B8B-BAF2ADB9A2F5}" type="slidenum">
              <a:rPr lang="en-US" smtClean="0"/>
              <a:pPr/>
              <a:t>‹#›</a:t>
            </a:fld>
            <a:endParaRPr lang="en-US"/>
          </a:p>
        </p:txBody>
      </p:sp>
      <p:sp>
        <p:nvSpPr>
          <p:cNvPr id="7" name="Rectangle 6">
            <a:extLst>
              <a:ext uri="{FF2B5EF4-FFF2-40B4-BE49-F238E27FC236}">
                <a16:creationId xmlns:a16="http://schemas.microsoft.com/office/drawing/2014/main" id="{EB1907C3-EF0E-463E-B2D2-436CAF78C1AF}"/>
              </a:ext>
            </a:extLst>
          </p:cNvPr>
          <p:cNvSpPr/>
          <p:nvPr userDrawn="1"/>
        </p:nvSpPr>
        <p:spPr>
          <a:xfrm>
            <a:off x="483204" y="2291159"/>
            <a:ext cx="5312229" cy="1626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B8DE172F-D6FA-4E83-8F7B-B00AE05ABCC1}"/>
              </a:ext>
            </a:extLst>
          </p:cNvPr>
          <p:cNvSpPr/>
          <p:nvPr userDrawn="1"/>
        </p:nvSpPr>
        <p:spPr>
          <a:xfrm>
            <a:off x="5795433" y="2294675"/>
            <a:ext cx="5312229" cy="16269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US" b="0" dirty="0">
              <a:solidFill>
                <a:schemeClr val="bg1"/>
              </a:solidFill>
              <a:latin typeface="+mn-lt"/>
            </a:endParaRPr>
          </a:p>
        </p:txBody>
      </p:sp>
      <p:sp>
        <p:nvSpPr>
          <p:cNvPr id="9" name="Rectangle 8">
            <a:extLst>
              <a:ext uri="{FF2B5EF4-FFF2-40B4-BE49-F238E27FC236}">
                <a16:creationId xmlns:a16="http://schemas.microsoft.com/office/drawing/2014/main" id="{D2B3649D-B64A-4D0E-BA54-33FBFC7F07EB}"/>
              </a:ext>
            </a:extLst>
          </p:cNvPr>
          <p:cNvSpPr/>
          <p:nvPr userDrawn="1"/>
        </p:nvSpPr>
        <p:spPr>
          <a:xfrm>
            <a:off x="483204" y="3918134"/>
            <a:ext cx="5312229" cy="16269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0" name="Rectangle 9">
            <a:extLst>
              <a:ext uri="{FF2B5EF4-FFF2-40B4-BE49-F238E27FC236}">
                <a16:creationId xmlns:a16="http://schemas.microsoft.com/office/drawing/2014/main" id="{8E5EAD4F-9E65-492D-9D6E-D55537108B54}"/>
              </a:ext>
            </a:extLst>
          </p:cNvPr>
          <p:cNvSpPr/>
          <p:nvPr userDrawn="1"/>
        </p:nvSpPr>
        <p:spPr>
          <a:xfrm>
            <a:off x="5795433" y="3918134"/>
            <a:ext cx="5312229" cy="1626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Oval 10">
            <a:extLst>
              <a:ext uri="{FF2B5EF4-FFF2-40B4-BE49-F238E27FC236}">
                <a16:creationId xmlns:a16="http://schemas.microsoft.com/office/drawing/2014/main" id="{A3962525-65B6-4FE7-89AD-757E3A3F702A}"/>
              </a:ext>
            </a:extLst>
          </p:cNvPr>
          <p:cNvSpPr/>
          <p:nvPr userDrawn="1"/>
        </p:nvSpPr>
        <p:spPr>
          <a:xfrm>
            <a:off x="4168244" y="2290061"/>
            <a:ext cx="3255473" cy="3255049"/>
          </a:xfrm>
          <a:prstGeom prst="ellipse">
            <a:avLst/>
          </a:prstGeom>
          <a:solidFill>
            <a:schemeClr val="bg2">
              <a:alpha val="38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a:latin typeface="+mn-lt"/>
            </a:endParaRPr>
          </a:p>
        </p:txBody>
      </p:sp>
      <p:cxnSp>
        <p:nvCxnSpPr>
          <p:cNvPr id="16" name="Straight Connector 15">
            <a:extLst>
              <a:ext uri="{FF2B5EF4-FFF2-40B4-BE49-F238E27FC236}">
                <a16:creationId xmlns:a16="http://schemas.microsoft.com/office/drawing/2014/main" id="{AEA600CB-04F9-48D1-8266-FF28E5066A04}"/>
              </a:ext>
            </a:extLst>
          </p:cNvPr>
          <p:cNvCxnSpPr>
            <a:stCxn id="11" idx="4"/>
            <a:endCxn id="11" idx="0"/>
          </p:cNvCxnSpPr>
          <p:nvPr userDrawn="1"/>
        </p:nvCxnSpPr>
        <p:spPr>
          <a:xfrm flipV="1">
            <a:off x="5795981" y="2290061"/>
            <a:ext cx="0" cy="3255049"/>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9CB1572-4ACA-49F1-8960-C0F4A0A83A0E}"/>
              </a:ext>
            </a:extLst>
          </p:cNvPr>
          <p:cNvCxnSpPr/>
          <p:nvPr userDrawn="1"/>
        </p:nvCxnSpPr>
        <p:spPr>
          <a:xfrm>
            <a:off x="4168244" y="3918134"/>
            <a:ext cx="3255473"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Text Placeholder 35">
            <a:extLst>
              <a:ext uri="{FF2B5EF4-FFF2-40B4-BE49-F238E27FC236}">
                <a16:creationId xmlns:a16="http://schemas.microsoft.com/office/drawing/2014/main" id="{8D2D1398-F307-4CAE-9305-8EF94A7E9389}"/>
              </a:ext>
            </a:extLst>
          </p:cNvPr>
          <p:cNvSpPr>
            <a:spLocks noGrp="1"/>
          </p:cNvSpPr>
          <p:nvPr>
            <p:ph type="body" sz="quarter" idx="13"/>
          </p:nvPr>
        </p:nvSpPr>
        <p:spPr>
          <a:xfrm>
            <a:off x="838200" y="2511425"/>
            <a:ext cx="3200400" cy="1262063"/>
          </a:xfrm>
        </p:spPr>
        <p:txBody>
          <a:bodyPr>
            <a:normAutofit/>
          </a:bodyPr>
          <a:lstStyle>
            <a:lvl1pPr>
              <a:defRPr sz="2000" b="0">
                <a:solidFill>
                  <a:schemeClr val="bg1"/>
                </a:solidFill>
              </a:defRPr>
            </a:lvl1pPr>
          </a:lstStyle>
          <a:p>
            <a:pPr lvl="0"/>
            <a:r>
              <a:rPr lang="en-US" dirty="0"/>
              <a:t>Click to edit Master text styles</a:t>
            </a:r>
          </a:p>
        </p:txBody>
      </p:sp>
      <p:sp>
        <p:nvSpPr>
          <p:cNvPr id="37" name="Text Placeholder 35">
            <a:extLst>
              <a:ext uri="{FF2B5EF4-FFF2-40B4-BE49-F238E27FC236}">
                <a16:creationId xmlns:a16="http://schemas.microsoft.com/office/drawing/2014/main" id="{22055484-B509-4857-8176-45FE38FB9688}"/>
              </a:ext>
            </a:extLst>
          </p:cNvPr>
          <p:cNvSpPr>
            <a:spLocks noGrp="1"/>
          </p:cNvSpPr>
          <p:nvPr>
            <p:ph type="body" sz="quarter" idx="14"/>
          </p:nvPr>
        </p:nvSpPr>
        <p:spPr>
          <a:xfrm>
            <a:off x="7665489" y="2511425"/>
            <a:ext cx="3200400" cy="1262063"/>
          </a:xfrm>
        </p:spPr>
        <p:txBody>
          <a:bodyPr/>
          <a:lstStyle>
            <a:lvl1pPr>
              <a:defRPr sz="2000" b="0">
                <a:solidFill>
                  <a:schemeClr val="bg1"/>
                </a:solidFill>
              </a:defRPr>
            </a:lvl1pPr>
          </a:lstStyle>
          <a:p>
            <a:pPr lvl="0"/>
            <a:r>
              <a:rPr lang="en-US" dirty="0"/>
              <a:t>Click to edit Master text styles</a:t>
            </a:r>
          </a:p>
        </p:txBody>
      </p:sp>
      <p:sp>
        <p:nvSpPr>
          <p:cNvPr id="38" name="Text Placeholder 35">
            <a:extLst>
              <a:ext uri="{FF2B5EF4-FFF2-40B4-BE49-F238E27FC236}">
                <a16:creationId xmlns:a16="http://schemas.microsoft.com/office/drawing/2014/main" id="{509EF3FD-2DBA-4B67-A2B9-5EA812914F3C}"/>
              </a:ext>
            </a:extLst>
          </p:cNvPr>
          <p:cNvSpPr>
            <a:spLocks noGrp="1"/>
          </p:cNvSpPr>
          <p:nvPr>
            <p:ph type="body" sz="quarter" idx="15"/>
          </p:nvPr>
        </p:nvSpPr>
        <p:spPr>
          <a:xfrm>
            <a:off x="799021" y="4141916"/>
            <a:ext cx="3200400" cy="1262063"/>
          </a:xfrm>
        </p:spPr>
        <p:txBody>
          <a:bodyPr>
            <a:normAutofit/>
          </a:bodyPr>
          <a:lstStyle>
            <a:lvl1pPr>
              <a:defRPr sz="2000" b="0">
                <a:solidFill>
                  <a:schemeClr val="bg1"/>
                </a:solidFill>
              </a:defRPr>
            </a:lvl1pPr>
          </a:lstStyle>
          <a:p>
            <a:pPr lvl="0"/>
            <a:r>
              <a:rPr lang="en-US" dirty="0"/>
              <a:t>Click to edit Master text styles</a:t>
            </a:r>
          </a:p>
        </p:txBody>
      </p:sp>
      <p:sp>
        <p:nvSpPr>
          <p:cNvPr id="39" name="Text Placeholder 35">
            <a:extLst>
              <a:ext uri="{FF2B5EF4-FFF2-40B4-BE49-F238E27FC236}">
                <a16:creationId xmlns:a16="http://schemas.microsoft.com/office/drawing/2014/main" id="{18664539-C5BB-4AE0-8EC8-B1B877F4EE6A}"/>
              </a:ext>
            </a:extLst>
          </p:cNvPr>
          <p:cNvSpPr>
            <a:spLocks noGrp="1"/>
          </p:cNvSpPr>
          <p:nvPr>
            <p:ph type="body" sz="quarter" idx="16"/>
          </p:nvPr>
        </p:nvSpPr>
        <p:spPr>
          <a:xfrm>
            <a:off x="7626310" y="4141916"/>
            <a:ext cx="3200400" cy="1262063"/>
          </a:xfrm>
        </p:spPr>
        <p:txBody>
          <a:bodyPr>
            <a:normAutofit/>
          </a:bodyPr>
          <a:lstStyle>
            <a:lvl1pPr>
              <a:defRPr sz="2000" b="0">
                <a:solidFill>
                  <a:schemeClr val="bg1"/>
                </a:solidFill>
              </a:defRPr>
            </a:lvl1pPr>
          </a:lstStyle>
          <a:p>
            <a:pPr lvl="0"/>
            <a:r>
              <a:rPr lang="en-US" dirty="0"/>
              <a:t>Click to edit Master text styles</a:t>
            </a:r>
          </a:p>
        </p:txBody>
      </p:sp>
      <p:sp>
        <p:nvSpPr>
          <p:cNvPr id="42" name="Title 1">
            <a:extLst>
              <a:ext uri="{FF2B5EF4-FFF2-40B4-BE49-F238E27FC236}">
                <a16:creationId xmlns:a16="http://schemas.microsoft.com/office/drawing/2014/main" id="{CA216AC3-B5ED-4013-8690-BA2C864CCF6A}"/>
              </a:ext>
            </a:extLst>
          </p:cNvPr>
          <p:cNvSpPr>
            <a:spLocks noGrp="1"/>
          </p:cNvSpPr>
          <p:nvPr>
            <p:ph type="title"/>
          </p:nvPr>
        </p:nvSpPr>
        <p:spPr>
          <a:xfrm>
            <a:off x="1495424" y="365125"/>
            <a:ext cx="9858375" cy="1325563"/>
          </a:xfrm>
        </p:spPr>
        <p:txBody>
          <a:bodyPr/>
          <a:lstStyle/>
          <a:p>
            <a:r>
              <a:rPr lang="en-US" dirty="0"/>
              <a:t>Click to edit Master title style</a:t>
            </a:r>
          </a:p>
        </p:txBody>
      </p:sp>
      <p:pic>
        <p:nvPicPr>
          <p:cNvPr id="43" name="Picture 42">
            <a:extLst>
              <a:ext uri="{FF2B5EF4-FFF2-40B4-BE49-F238E27FC236}">
                <a16:creationId xmlns:a16="http://schemas.microsoft.com/office/drawing/2014/main" id="{0B8DDB14-3792-45FB-ABAF-125C6CE6E4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08" y="23814"/>
            <a:ext cx="1344083" cy="1034944"/>
          </a:xfrm>
          <a:prstGeom prst="rect">
            <a:avLst/>
          </a:prstGeom>
        </p:spPr>
      </p:pic>
    </p:spTree>
    <p:extLst>
      <p:ext uri="{BB962C8B-B14F-4D97-AF65-F5344CB8AC3E}">
        <p14:creationId xmlns:p14="http://schemas.microsoft.com/office/powerpoint/2010/main" val="2696732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Fact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8AA4E3A-9BE8-4DBB-AA56-AB7010FEECBC}"/>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
        <p:nvSpPr>
          <p:cNvPr id="2" name="Title 1">
            <a:extLst>
              <a:ext uri="{FF2B5EF4-FFF2-40B4-BE49-F238E27FC236}">
                <a16:creationId xmlns:a16="http://schemas.microsoft.com/office/drawing/2014/main" id="{8783BDBF-B9A0-4D8A-940C-5D05134F9EA4}"/>
              </a:ext>
            </a:extLst>
          </p:cNvPr>
          <p:cNvSpPr>
            <a:spLocks noGrp="1"/>
          </p:cNvSpPr>
          <p:nvPr>
            <p:ph type="title"/>
          </p:nvPr>
        </p:nvSpPr>
        <p:spPr>
          <a:xfrm>
            <a:off x="838200" y="365125"/>
            <a:ext cx="9914466" cy="1325563"/>
          </a:xfrm>
        </p:spPr>
        <p:txBody>
          <a:bodyPr/>
          <a:lstStyle/>
          <a:p>
            <a:r>
              <a:rPr lang="en-US" dirty="0"/>
              <a:t>Click to edit Master title style</a:t>
            </a:r>
          </a:p>
        </p:txBody>
      </p:sp>
      <p:pic>
        <p:nvPicPr>
          <p:cNvPr id="6" name="Picture 5">
            <a:extLst>
              <a:ext uri="{FF2B5EF4-FFF2-40B4-BE49-F238E27FC236}">
                <a16:creationId xmlns:a16="http://schemas.microsoft.com/office/drawing/2014/main" id="{9CCF3123-89C5-44B6-B699-D88984FDC8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grpSp>
        <p:nvGrpSpPr>
          <p:cNvPr id="12" name="Group 11">
            <a:extLst>
              <a:ext uri="{FF2B5EF4-FFF2-40B4-BE49-F238E27FC236}">
                <a16:creationId xmlns:a16="http://schemas.microsoft.com/office/drawing/2014/main" id="{369A446C-AB7F-4137-9F97-84F9391D97A4}"/>
              </a:ext>
            </a:extLst>
          </p:cNvPr>
          <p:cNvGrpSpPr/>
          <p:nvPr userDrawn="1"/>
        </p:nvGrpSpPr>
        <p:grpSpPr>
          <a:xfrm>
            <a:off x="3925168" y="2569028"/>
            <a:ext cx="4341663" cy="3222172"/>
            <a:chOff x="7193900" y="3551746"/>
            <a:chExt cx="9999378" cy="7421054"/>
          </a:xfrm>
        </p:grpSpPr>
        <p:sp>
          <p:nvSpPr>
            <p:cNvPr id="18" name="Freeform 5">
              <a:extLst>
                <a:ext uri="{FF2B5EF4-FFF2-40B4-BE49-F238E27FC236}">
                  <a16:creationId xmlns:a16="http://schemas.microsoft.com/office/drawing/2014/main" id="{AB54CF20-A42C-4A2F-BCE5-F9DEFAADF50F}"/>
                </a:ext>
              </a:extLst>
            </p:cNvPr>
            <p:cNvSpPr>
              <a:spLocks/>
            </p:cNvSpPr>
            <p:nvPr userDrawn="1"/>
          </p:nvSpPr>
          <p:spPr bwMode="auto">
            <a:xfrm>
              <a:off x="7193900" y="6123590"/>
              <a:ext cx="4845083" cy="4849210"/>
            </a:xfrm>
            <a:custGeom>
              <a:avLst/>
              <a:gdLst>
                <a:gd name="T0" fmla="*/ 646 w 861"/>
                <a:gd name="T1" fmla="*/ 430 h 861"/>
                <a:gd name="T2" fmla="*/ 430 w 861"/>
                <a:gd name="T3" fmla="*/ 645 h 861"/>
                <a:gd name="T4" fmla="*/ 215 w 861"/>
                <a:gd name="T5" fmla="*/ 430 h 861"/>
                <a:gd name="T6" fmla="*/ 430 w 861"/>
                <a:gd name="T7" fmla="*/ 215 h 861"/>
                <a:gd name="T8" fmla="*/ 488 w 861"/>
                <a:gd name="T9" fmla="*/ 223 h 861"/>
                <a:gd name="T10" fmla="*/ 418 w 861"/>
                <a:gd name="T11" fmla="*/ 0 h 861"/>
                <a:gd name="T12" fmla="*/ 0 w 861"/>
                <a:gd name="T13" fmla="*/ 430 h 861"/>
                <a:gd name="T14" fmla="*/ 430 w 861"/>
                <a:gd name="T15" fmla="*/ 861 h 861"/>
                <a:gd name="T16" fmla="*/ 861 w 861"/>
                <a:gd name="T17" fmla="*/ 430 h 861"/>
                <a:gd name="T18" fmla="*/ 742 w 861"/>
                <a:gd name="T19" fmla="*/ 133 h 861"/>
                <a:gd name="T20" fmla="*/ 590 w 861"/>
                <a:gd name="T21" fmla="*/ 286 h 861"/>
                <a:gd name="T22" fmla="*/ 646 w 861"/>
                <a:gd name="T23" fmla="*/ 43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1" h="861">
                  <a:moveTo>
                    <a:pt x="646" y="430"/>
                  </a:moveTo>
                  <a:cubicBezTo>
                    <a:pt x="646" y="549"/>
                    <a:pt x="549" y="645"/>
                    <a:pt x="430" y="645"/>
                  </a:cubicBezTo>
                  <a:cubicBezTo>
                    <a:pt x="311" y="645"/>
                    <a:pt x="215" y="549"/>
                    <a:pt x="215" y="430"/>
                  </a:cubicBezTo>
                  <a:cubicBezTo>
                    <a:pt x="215" y="311"/>
                    <a:pt x="311" y="215"/>
                    <a:pt x="430" y="215"/>
                  </a:cubicBezTo>
                  <a:cubicBezTo>
                    <a:pt x="450" y="215"/>
                    <a:pt x="470" y="218"/>
                    <a:pt x="488" y="223"/>
                  </a:cubicBezTo>
                  <a:cubicBezTo>
                    <a:pt x="447" y="156"/>
                    <a:pt x="422" y="80"/>
                    <a:pt x="418" y="0"/>
                  </a:cubicBezTo>
                  <a:cubicBezTo>
                    <a:pt x="186" y="6"/>
                    <a:pt x="0" y="196"/>
                    <a:pt x="0" y="430"/>
                  </a:cubicBezTo>
                  <a:cubicBezTo>
                    <a:pt x="0" y="668"/>
                    <a:pt x="192" y="861"/>
                    <a:pt x="430" y="861"/>
                  </a:cubicBezTo>
                  <a:cubicBezTo>
                    <a:pt x="668" y="861"/>
                    <a:pt x="861" y="668"/>
                    <a:pt x="861" y="430"/>
                  </a:cubicBezTo>
                  <a:cubicBezTo>
                    <a:pt x="861" y="315"/>
                    <a:pt x="816" y="211"/>
                    <a:pt x="742" y="133"/>
                  </a:cubicBezTo>
                  <a:cubicBezTo>
                    <a:pt x="590" y="286"/>
                    <a:pt x="590" y="286"/>
                    <a:pt x="590" y="286"/>
                  </a:cubicBezTo>
                  <a:cubicBezTo>
                    <a:pt x="625" y="325"/>
                    <a:pt x="646" y="375"/>
                    <a:pt x="646" y="430"/>
                  </a:cubicBezTo>
                  <a:close/>
                </a:path>
              </a:pathLst>
            </a:custGeom>
            <a:solidFill>
              <a:schemeClr val="accent1"/>
            </a:solidFill>
            <a:ln>
              <a:noFill/>
            </a:ln>
          </p:spPr>
          <p:txBody>
            <a:bodyPr vert="horz" wrap="square" lIns="182889" tIns="91445" rIns="182889" bIns="91445" numCol="1" anchor="t" anchorCtr="0" compatLnSpc="1">
              <a:prstTxWarp prst="textNoShape">
                <a:avLst/>
              </a:prstTxWarp>
            </a:bodyPr>
            <a:lstStyle/>
            <a:p>
              <a:endParaRPr lang="id-ID" sz="600">
                <a:solidFill>
                  <a:schemeClr val="accent3"/>
                </a:solidFill>
                <a:latin typeface="+mj-lt"/>
              </a:endParaRPr>
            </a:p>
          </p:txBody>
        </p:sp>
        <p:sp>
          <p:nvSpPr>
            <p:cNvPr id="19" name="Freeform 6">
              <a:extLst>
                <a:ext uri="{FF2B5EF4-FFF2-40B4-BE49-F238E27FC236}">
                  <a16:creationId xmlns:a16="http://schemas.microsoft.com/office/drawing/2014/main" id="{0CE3986C-DB7C-4088-85A3-A1485DBB4C53}"/>
                </a:ext>
              </a:extLst>
            </p:cNvPr>
            <p:cNvSpPr>
              <a:spLocks/>
            </p:cNvSpPr>
            <p:nvPr userDrawn="1"/>
          </p:nvSpPr>
          <p:spPr bwMode="auto">
            <a:xfrm>
              <a:off x="9769858" y="3551746"/>
              <a:ext cx="4845083" cy="4223734"/>
            </a:xfrm>
            <a:custGeom>
              <a:avLst/>
              <a:gdLst>
                <a:gd name="T0" fmla="*/ 739 w 861"/>
                <a:gd name="T1" fmla="*/ 731 h 750"/>
                <a:gd name="T2" fmla="*/ 739 w 861"/>
                <a:gd name="T3" fmla="*/ 730 h 750"/>
                <a:gd name="T4" fmla="*/ 861 w 861"/>
                <a:gd name="T5" fmla="*/ 431 h 750"/>
                <a:gd name="T6" fmla="*/ 430 w 861"/>
                <a:gd name="T7" fmla="*/ 0 h 750"/>
                <a:gd name="T8" fmla="*/ 0 w 861"/>
                <a:gd name="T9" fmla="*/ 431 h 750"/>
                <a:gd name="T10" fmla="*/ 120 w 861"/>
                <a:gd name="T11" fmla="*/ 729 h 750"/>
                <a:gd name="T12" fmla="*/ 120 w 861"/>
                <a:gd name="T13" fmla="*/ 730 h 750"/>
                <a:gd name="T14" fmla="*/ 132 w 861"/>
                <a:gd name="T15" fmla="*/ 742 h 750"/>
                <a:gd name="T16" fmla="*/ 284 w 861"/>
                <a:gd name="T17" fmla="*/ 589 h 750"/>
                <a:gd name="T18" fmla="*/ 278 w 861"/>
                <a:gd name="T19" fmla="*/ 583 h 750"/>
                <a:gd name="T20" fmla="*/ 277 w 861"/>
                <a:gd name="T21" fmla="*/ 582 h 750"/>
                <a:gd name="T22" fmla="*/ 215 w 861"/>
                <a:gd name="T23" fmla="*/ 431 h 750"/>
                <a:gd name="T24" fmla="*/ 430 w 861"/>
                <a:gd name="T25" fmla="*/ 215 h 750"/>
                <a:gd name="T26" fmla="*/ 645 w 861"/>
                <a:gd name="T27" fmla="*/ 431 h 750"/>
                <a:gd name="T28" fmla="*/ 584 w 861"/>
                <a:gd name="T29" fmla="*/ 581 h 750"/>
                <a:gd name="T30" fmla="*/ 584 w 861"/>
                <a:gd name="T31" fmla="*/ 581 h 750"/>
                <a:gd name="T32" fmla="*/ 584 w 861"/>
                <a:gd name="T33" fmla="*/ 581 h 750"/>
                <a:gd name="T34" fmla="*/ 563 w 861"/>
                <a:gd name="T35" fmla="*/ 603 h 750"/>
                <a:gd name="T36" fmla="*/ 721 w 861"/>
                <a:gd name="T37" fmla="*/ 750 h 750"/>
                <a:gd name="T38" fmla="*/ 739 w 861"/>
                <a:gd name="T39" fmla="*/ 731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1" h="750">
                  <a:moveTo>
                    <a:pt x="739" y="731"/>
                  </a:moveTo>
                  <a:cubicBezTo>
                    <a:pt x="739" y="730"/>
                    <a:pt x="739" y="730"/>
                    <a:pt x="739" y="730"/>
                  </a:cubicBezTo>
                  <a:cubicBezTo>
                    <a:pt x="814" y="653"/>
                    <a:pt x="861" y="547"/>
                    <a:pt x="861" y="431"/>
                  </a:cubicBezTo>
                  <a:cubicBezTo>
                    <a:pt x="861" y="193"/>
                    <a:pt x="668" y="0"/>
                    <a:pt x="430" y="0"/>
                  </a:cubicBezTo>
                  <a:cubicBezTo>
                    <a:pt x="192" y="0"/>
                    <a:pt x="0" y="193"/>
                    <a:pt x="0" y="431"/>
                  </a:cubicBezTo>
                  <a:cubicBezTo>
                    <a:pt x="0" y="547"/>
                    <a:pt x="45" y="652"/>
                    <a:pt x="120" y="729"/>
                  </a:cubicBezTo>
                  <a:cubicBezTo>
                    <a:pt x="120" y="730"/>
                    <a:pt x="120" y="730"/>
                    <a:pt x="120" y="730"/>
                  </a:cubicBezTo>
                  <a:cubicBezTo>
                    <a:pt x="124" y="734"/>
                    <a:pt x="128" y="738"/>
                    <a:pt x="132" y="742"/>
                  </a:cubicBezTo>
                  <a:cubicBezTo>
                    <a:pt x="284" y="589"/>
                    <a:pt x="284" y="589"/>
                    <a:pt x="284" y="589"/>
                  </a:cubicBezTo>
                  <a:cubicBezTo>
                    <a:pt x="282" y="587"/>
                    <a:pt x="280" y="585"/>
                    <a:pt x="278" y="583"/>
                  </a:cubicBezTo>
                  <a:cubicBezTo>
                    <a:pt x="277" y="582"/>
                    <a:pt x="277" y="582"/>
                    <a:pt x="277" y="582"/>
                  </a:cubicBezTo>
                  <a:cubicBezTo>
                    <a:pt x="239" y="543"/>
                    <a:pt x="215" y="490"/>
                    <a:pt x="215" y="431"/>
                  </a:cubicBezTo>
                  <a:cubicBezTo>
                    <a:pt x="215" y="312"/>
                    <a:pt x="311" y="215"/>
                    <a:pt x="430" y="215"/>
                  </a:cubicBezTo>
                  <a:cubicBezTo>
                    <a:pt x="549" y="215"/>
                    <a:pt x="645" y="312"/>
                    <a:pt x="645" y="431"/>
                  </a:cubicBezTo>
                  <a:cubicBezTo>
                    <a:pt x="645" y="489"/>
                    <a:pt x="622" y="542"/>
                    <a:pt x="584" y="581"/>
                  </a:cubicBezTo>
                  <a:cubicBezTo>
                    <a:pt x="584" y="581"/>
                    <a:pt x="584" y="581"/>
                    <a:pt x="584" y="581"/>
                  </a:cubicBezTo>
                  <a:cubicBezTo>
                    <a:pt x="584" y="581"/>
                    <a:pt x="584" y="581"/>
                    <a:pt x="584" y="581"/>
                  </a:cubicBezTo>
                  <a:cubicBezTo>
                    <a:pt x="577" y="588"/>
                    <a:pt x="570" y="596"/>
                    <a:pt x="563" y="603"/>
                  </a:cubicBezTo>
                  <a:cubicBezTo>
                    <a:pt x="721" y="750"/>
                    <a:pt x="721" y="750"/>
                    <a:pt x="721" y="750"/>
                  </a:cubicBezTo>
                  <a:cubicBezTo>
                    <a:pt x="727" y="743"/>
                    <a:pt x="733" y="737"/>
                    <a:pt x="739" y="731"/>
                  </a:cubicBezTo>
                  <a:close/>
                </a:path>
              </a:pathLst>
            </a:custGeom>
            <a:solidFill>
              <a:schemeClr val="accent2"/>
            </a:solidFill>
            <a:ln>
              <a:noFill/>
            </a:ln>
          </p:spPr>
          <p:txBody>
            <a:bodyPr vert="horz" wrap="square" lIns="182889" tIns="91445" rIns="182889" bIns="91445" numCol="1" anchor="t" anchorCtr="0" compatLnSpc="1">
              <a:prstTxWarp prst="textNoShape">
                <a:avLst/>
              </a:prstTxWarp>
            </a:bodyPr>
            <a:lstStyle/>
            <a:p>
              <a:endParaRPr lang="id-ID" sz="600">
                <a:latin typeface="+mj-lt"/>
              </a:endParaRPr>
            </a:p>
          </p:txBody>
        </p:sp>
        <p:sp>
          <p:nvSpPr>
            <p:cNvPr id="20" name="Freeform 7">
              <a:extLst>
                <a:ext uri="{FF2B5EF4-FFF2-40B4-BE49-F238E27FC236}">
                  <a16:creationId xmlns:a16="http://schemas.microsoft.com/office/drawing/2014/main" id="{E60F3D73-1D6C-4119-A10B-23B2D1FB66DC}"/>
                </a:ext>
              </a:extLst>
            </p:cNvPr>
            <p:cNvSpPr>
              <a:spLocks/>
            </p:cNvSpPr>
            <p:nvPr userDrawn="1"/>
          </p:nvSpPr>
          <p:spPr bwMode="auto">
            <a:xfrm>
              <a:off x="12341060" y="6123590"/>
              <a:ext cx="4852218" cy="4849210"/>
            </a:xfrm>
            <a:custGeom>
              <a:avLst/>
              <a:gdLst>
                <a:gd name="T0" fmla="*/ 443 w 862"/>
                <a:gd name="T1" fmla="*/ 0 h 861"/>
                <a:gd name="T2" fmla="*/ 373 w 862"/>
                <a:gd name="T3" fmla="*/ 223 h 861"/>
                <a:gd name="T4" fmla="*/ 431 w 862"/>
                <a:gd name="T5" fmla="*/ 215 h 861"/>
                <a:gd name="T6" fmla="*/ 646 w 862"/>
                <a:gd name="T7" fmla="*/ 430 h 861"/>
                <a:gd name="T8" fmla="*/ 431 w 862"/>
                <a:gd name="T9" fmla="*/ 645 h 861"/>
                <a:gd name="T10" fmla="*/ 216 w 862"/>
                <a:gd name="T11" fmla="*/ 430 h 861"/>
                <a:gd name="T12" fmla="*/ 264 w 862"/>
                <a:gd name="T13" fmla="*/ 294 h 861"/>
                <a:gd name="T14" fmla="*/ 106 w 862"/>
                <a:gd name="T15" fmla="*/ 147 h 861"/>
                <a:gd name="T16" fmla="*/ 0 w 862"/>
                <a:gd name="T17" fmla="*/ 430 h 861"/>
                <a:gd name="T18" fmla="*/ 431 w 862"/>
                <a:gd name="T19" fmla="*/ 861 h 861"/>
                <a:gd name="T20" fmla="*/ 862 w 862"/>
                <a:gd name="T21" fmla="*/ 430 h 861"/>
                <a:gd name="T22" fmla="*/ 443 w 862"/>
                <a:gd name="T23" fmla="*/ 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2" h="861">
                  <a:moveTo>
                    <a:pt x="443" y="0"/>
                  </a:moveTo>
                  <a:cubicBezTo>
                    <a:pt x="439" y="80"/>
                    <a:pt x="415" y="156"/>
                    <a:pt x="373" y="223"/>
                  </a:cubicBezTo>
                  <a:cubicBezTo>
                    <a:pt x="391" y="218"/>
                    <a:pt x="411" y="215"/>
                    <a:pt x="431" y="215"/>
                  </a:cubicBezTo>
                  <a:cubicBezTo>
                    <a:pt x="550" y="215"/>
                    <a:pt x="646" y="311"/>
                    <a:pt x="646" y="430"/>
                  </a:cubicBezTo>
                  <a:cubicBezTo>
                    <a:pt x="646" y="549"/>
                    <a:pt x="550" y="645"/>
                    <a:pt x="431" y="645"/>
                  </a:cubicBezTo>
                  <a:cubicBezTo>
                    <a:pt x="312" y="645"/>
                    <a:pt x="216" y="549"/>
                    <a:pt x="216" y="430"/>
                  </a:cubicBezTo>
                  <a:cubicBezTo>
                    <a:pt x="216" y="378"/>
                    <a:pt x="234" y="331"/>
                    <a:pt x="264" y="294"/>
                  </a:cubicBezTo>
                  <a:cubicBezTo>
                    <a:pt x="106" y="147"/>
                    <a:pt x="106" y="147"/>
                    <a:pt x="106" y="147"/>
                  </a:cubicBezTo>
                  <a:cubicBezTo>
                    <a:pt x="40" y="223"/>
                    <a:pt x="0" y="322"/>
                    <a:pt x="0" y="430"/>
                  </a:cubicBezTo>
                  <a:cubicBezTo>
                    <a:pt x="0" y="668"/>
                    <a:pt x="193" y="861"/>
                    <a:pt x="431" y="861"/>
                  </a:cubicBezTo>
                  <a:cubicBezTo>
                    <a:pt x="669" y="861"/>
                    <a:pt x="862" y="668"/>
                    <a:pt x="862" y="430"/>
                  </a:cubicBezTo>
                  <a:cubicBezTo>
                    <a:pt x="862" y="196"/>
                    <a:pt x="675" y="6"/>
                    <a:pt x="443" y="0"/>
                  </a:cubicBezTo>
                  <a:close/>
                </a:path>
              </a:pathLst>
            </a:custGeom>
            <a:solidFill>
              <a:schemeClr val="accent3"/>
            </a:solidFill>
            <a:ln>
              <a:noFill/>
            </a:ln>
          </p:spPr>
          <p:txBody>
            <a:bodyPr vert="horz" wrap="square" lIns="182889" tIns="91445" rIns="182889" bIns="91445" numCol="1" anchor="t" anchorCtr="0" compatLnSpc="1">
              <a:prstTxWarp prst="textNoShape">
                <a:avLst/>
              </a:prstTxWarp>
            </a:bodyPr>
            <a:lstStyle/>
            <a:p>
              <a:endParaRPr lang="id-ID" sz="600">
                <a:latin typeface="+mj-lt"/>
              </a:endParaRPr>
            </a:p>
          </p:txBody>
        </p:sp>
        <p:sp>
          <p:nvSpPr>
            <p:cNvPr id="21" name="TextBox 20">
              <a:extLst>
                <a:ext uri="{FF2B5EF4-FFF2-40B4-BE49-F238E27FC236}">
                  <a16:creationId xmlns:a16="http://schemas.microsoft.com/office/drawing/2014/main" id="{A7454214-FA12-42D0-AD39-654EF123DEDF}"/>
                </a:ext>
              </a:extLst>
            </p:cNvPr>
            <p:cNvSpPr txBox="1"/>
            <p:nvPr userDrawn="1"/>
          </p:nvSpPr>
          <p:spPr>
            <a:xfrm>
              <a:off x="11434590" y="5155806"/>
              <a:ext cx="1513894" cy="1538893"/>
            </a:xfrm>
            <a:prstGeom prst="rect">
              <a:avLst/>
            </a:prstGeom>
            <a:noFill/>
          </p:spPr>
          <p:txBody>
            <a:bodyPr wrap="none" lIns="182889" tIns="91445" rIns="182889" bIns="91445" rtlCol="0">
              <a:noAutofit/>
            </a:bodyPr>
            <a:lstStyle/>
            <a:p>
              <a:r>
                <a:rPr lang="id-ID" sz="3200" dirty="0">
                  <a:solidFill>
                    <a:schemeClr val="accent2"/>
                  </a:solidFill>
                  <a:latin typeface="+mj-lt"/>
                  <a:cs typeface="Source Sans Pro ExtraLight"/>
                </a:rPr>
                <a:t>01</a:t>
              </a:r>
            </a:p>
          </p:txBody>
        </p:sp>
        <p:sp>
          <p:nvSpPr>
            <p:cNvPr id="22" name="TextBox 21">
              <a:extLst>
                <a:ext uri="{FF2B5EF4-FFF2-40B4-BE49-F238E27FC236}">
                  <a16:creationId xmlns:a16="http://schemas.microsoft.com/office/drawing/2014/main" id="{F04BB825-DDBD-4781-B844-92A64E767FAF}"/>
                </a:ext>
              </a:extLst>
            </p:cNvPr>
            <p:cNvSpPr txBox="1"/>
            <p:nvPr userDrawn="1"/>
          </p:nvSpPr>
          <p:spPr>
            <a:xfrm>
              <a:off x="8861008" y="7775480"/>
              <a:ext cx="1513894" cy="1538893"/>
            </a:xfrm>
            <a:prstGeom prst="rect">
              <a:avLst/>
            </a:prstGeom>
            <a:noFill/>
          </p:spPr>
          <p:txBody>
            <a:bodyPr wrap="none" lIns="182889" tIns="91445" rIns="182889" bIns="91445" rtlCol="0">
              <a:noAutofit/>
            </a:bodyPr>
            <a:lstStyle/>
            <a:p>
              <a:r>
                <a:rPr lang="id-ID" sz="3200" dirty="0">
                  <a:solidFill>
                    <a:schemeClr val="accent1"/>
                  </a:solidFill>
                  <a:latin typeface="+mj-lt"/>
                  <a:cs typeface="Source Sans Pro ExtraLight"/>
                </a:rPr>
                <a:t>02</a:t>
              </a:r>
            </a:p>
          </p:txBody>
        </p:sp>
        <p:sp>
          <p:nvSpPr>
            <p:cNvPr id="23" name="TextBox 22">
              <a:extLst>
                <a:ext uri="{FF2B5EF4-FFF2-40B4-BE49-F238E27FC236}">
                  <a16:creationId xmlns:a16="http://schemas.microsoft.com/office/drawing/2014/main" id="{3217517A-E708-43B9-9909-1CEBEA8DD2FA}"/>
                </a:ext>
              </a:extLst>
            </p:cNvPr>
            <p:cNvSpPr txBox="1"/>
            <p:nvPr userDrawn="1"/>
          </p:nvSpPr>
          <p:spPr>
            <a:xfrm>
              <a:off x="14011733" y="7775480"/>
              <a:ext cx="1513894" cy="1538893"/>
            </a:xfrm>
            <a:prstGeom prst="rect">
              <a:avLst/>
            </a:prstGeom>
            <a:noFill/>
          </p:spPr>
          <p:txBody>
            <a:bodyPr wrap="none" lIns="182889" tIns="91445" rIns="182889" bIns="91445" rtlCol="0">
              <a:noAutofit/>
            </a:bodyPr>
            <a:lstStyle/>
            <a:p>
              <a:r>
                <a:rPr lang="id-ID" sz="3200" dirty="0">
                  <a:solidFill>
                    <a:schemeClr val="accent3"/>
                  </a:solidFill>
                  <a:latin typeface="+mj-lt"/>
                  <a:cs typeface="Source Sans Pro ExtraLight"/>
                </a:rPr>
                <a:t>03</a:t>
              </a:r>
            </a:p>
          </p:txBody>
        </p:sp>
      </p:grpSp>
      <p:sp>
        <p:nvSpPr>
          <p:cNvPr id="24" name="Text Placeholder 23">
            <a:extLst>
              <a:ext uri="{FF2B5EF4-FFF2-40B4-BE49-F238E27FC236}">
                <a16:creationId xmlns:a16="http://schemas.microsoft.com/office/drawing/2014/main" id="{43FE0FD8-3944-4D15-A079-700F0C46300E}"/>
              </a:ext>
            </a:extLst>
          </p:cNvPr>
          <p:cNvSpPr>
            <a:spLocks noGrp="1"/>
          </p:cNvSpPr>
          <p:nvPr>
            <p:ph type="body" sz="quarter" idx="10" hasCustomPrompt="1"/>
          </p:nvPr>
        </p:nvSpPr>
        <p:spPr>
          <a:xfrm>
            <a:off x="1044575" y="1989138"/>
            <a:ext cx="2881313" cy="463550"/>
          </a:xfrm>
        </p:spPr>
        <p:txBody>
          <a:bodyPr>
            <a:normAutofit/>
          </a:bodyPr>
          <a:lstStyle>
            <a:lvl1pPr>
              <a:buNone/>
              <a:defRPr b="1">
                <a:solidFill>
                  <a:schemeClr val="accent2"/>
                </a:solidFill>
                <a:latin typeface="+mj-lt"/>
              </a:defRPr>
            </a:lvl1pPr>
          </a:lstStyle>
          <a:p>
            <a:pPr lvl="0"/>
            <a:r>
              <a:rPr lang="en-US" dirty="0"/>
              <a:t>POINT 1</a:t>
            </a:r>
          </a:p>
        </p:txBody>
      </p:sp>
      <p:sp>
        <p:nvSpPr>
          <p:cNvPr id="27" name="Text Placeholder 26">
            <a:extLst>
              <a:ext uri="{FF2B5EF4-FFF2-40B4-BE49-F238E27FC236}">
                <a16:creationId xmlns:a16="http://schemas.microsoft.com/office/drawing/2014/main" id="{EAB02788-20C1-4B17-B93D-B8CD6C8C7E9D}"/>
              </a:ext>
            </a:extLst>
          </p:cNvPr>
          <p:cNvSpPr>
            <a:spLocks noGrp="1"/>
          </p:cNvSpPr>
          <p:nvPr>
            <p:ph type="body" sz="quarter" idx="11"/>
          </p:nvPr>
        </p:nvSpPr>
        <p:spPr>
          <a:xfrm>
            <a:off x="1044459" y="2568575"/>
            <a:ext cx="2749550" cy="2517304"/>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23">
            <a:extLst>
              <a:ext uri="{FF2B5EF4-FFF2-40B4-BE49-F238E27FC236}">
                <a16:creationId xmlns:a16="http://schemas.microsoft.com/office/drawing/2014/main" id="{3E1EE577-B750-44C1-B5D5-DF8EA62B22EE}"/>
              </a:ext>
            </a:extLst>
          </p:cNvPr>
          <p:cNvSpPr>
            <a:spLocks noGrp="1"/>
          </p:cNvSpPr>
          <p:nvPr>
            <p:ph type="body" sz="quarter" idx="12" hasCustomPrompt="1"/>
          </p:nvPr>
        </p:nvSpPr>
        <p:spPr>
          <a:xfrm>
            <a:off x="8397991" y="1989138"/>
            <a:ext cx="2881313" cy="463550"/>
          </a:xfrm>
        </p:spPr>
        <p:txBody>
          <a:bodyPr>
            <a:normAutofit/>
          </a:bodyPr>
          <a:lstStyle>
            <a:lvl1pPr>
              <a:buNone/>
              <a:defRPr b="1">
                <a:solidFill>
                  <a:schemeClr val="accent1"/>
                </a:solidFill>
                <a:latin typeface="+mj-lt"/>
              </a:defRPr>
            </a:lvl1pPr>
          </a:lstStyle>
          <a:p>
            <a:pPr lvl="0"/>
            <a:r>
              <a:rPr lang="en-US" dirty="0"/>
              <a:t>POINT 2</a:t>
            </a:r>
          </a:p>
        </p:txBody>
      </p:sp>
      <p:sp>
        <p:nvSpPr>
          <p:cNvPr id="33" name="Text Placeholder 26">
            <a:extLst>
              <a:ext uri="{FF2B5EF4-FFF2-40B4-BE49-F238E27FC236}">
                <a16:creationId xmlns:a16="http://schemas.microsoft.com/office/drawing/2014/main" id="{E4D73B2A-C738-4485-8738-1BF7437645B7}"/>
              </a:ext>
            </a:extLst>
          </p:cNvPr>
          <p:cNvSpPr>
            <a:spLocks noGrp="1"/>
          </p:cNvSpPr>
          <p:nvPr>
            <p:ph type="body" sz="quarter" idx="13"/>
          </p:nvPr>
        </p:nvSpPr>
        <p:spPr>
          <a:xfrm>
            <a:off x="8397875" y="2568575"/>
            <a:ext cx="2749550" cy="2517304"/>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23">
            <a:extLst>
              <a:ext uri="{FF2B5EF4-FFF2-40B4-BE49-F238E27FC236}">
                <a16:creationId xmlns:a16="http://schemas.microsoft.com/office/drawing/2014/main" id="{29CB6A06-4DF8-40A6-9A04-A80D0298CA42}"/>
              </a:ext>
            </a:extLst>
          </p:cNvPr>
          <p:cNvSpPr>
            <a:spLocks noGrp="1"/>
          </p:cNvSpPr>
          <p:nvPr>
            <p:ph type="body" sz="quarter" idx="14" hasCustomPrompt="1"/>
          </p:nvPr>
        </p:nvSpPr>
        <p:spPr>
          <a:xfrm>
            <a:off x="1044575" y="5300755"/>
            <a:ext cx="2881313" cy="463550"/>
          </a:xfrm>
        </p:spPr>
        <p:txBody>
          <a:bodyPr>
            <a:normAutofit/>
          </a:bodyPr>
          <a:lstStyle>
            <a:lvl1pPr>
              <a:buNone/>
              <a:defRPr b="1">
                <a:solidFill>
                  <a:schemeClr val="accent3"/>
                </a:solidFill>
                <a:latin typeface="+mj-lt"/>
              </a:defRPr>
            </a:lvl1pPr>
          </a:lstStyle>
          <a:p>
            <a:pPr lvl="0"/>
            <a:r>
              <a:rPr lang="en-US" dirty="0"/>
              <a:t>POINT 3</a:t>
            </a:r>
          </a:p>
        </p:txBody>
      </p:sp>
      <p:sp>
        <p:nvSpPr>
          <p:cNvPr id="35" name="Text Placeholder 26">
            <a:extLst>
              <a:ext uri="{FF2B5EF4-FFF2-40B4-BE49-F238E27FC236}">
                <a16:creationId xmlns:a16="http://schemas.microsoft.com/office/drawing/2014/main" id="{A9BBC23B-FA28-4341-BEF2-BEA5D97A83EE}"/>
              </a:ext>
            </a:extLst>
          </p:cNvPr>
          <p:cNvSpPr>
            <a:spLocks noGrp="1"/>
          </p:cNvSpPr>
          <p:nvPr>
            <p:ph type="body" sz="quarter" idx="15"/>
          </p:nvPr>
        </p:nvSpPr>
        <p:spPr>
          <a:xfrm>
            <a:off x="1044459" y="5880192"/>
            <a:ext cx="10102966" cy="901552"/>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6452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lette - Internal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B1B913-B871-438A-8434-4F0A0C1B5E71}"/>
              </a:ext>
            </a:extLst>
          </p:cNvPr>
          <p:cNvSpPr txBox="1"/>
          <p:nvPr userDrawn="1"/>
        </p:nvSpPr>
        <p:spPr>
          <a:xfrm>
            <a:off x="203200" y="1073704"/>
            <a:ext cx="551543" cy="523220"/>
          </a:xfrm>
          <a:prstGeom prst="rect">
            <a:avLst/>
          </a:prstGeom>
          <a:noFill/>
        </p:spPr>
        <p:txBody>
          <a:bodyPr wrap="square" rtlCol="0">
            <a:spAutoFit/>
          </a:bodyPr>
          <a:lstStyle/>
          <a:p>
            <a:r>
              <a:rPr lang="en-US" sz="2800" b="1" dirty="0">
                <a:latin typeface="+mj-lt"/>
              </a:rPr>
              <a:t>1</a:t>
            </a:r>
          </a:p>
        </p:txBody>
      </p:sp>
      <p:sp>
        <p:nvSpPr>
          <p:cNvPr id="8" name="Oval 7">
            <a:extLst>
              <a:ext uri="{FF2B5EF4-FFF2-40B4-BE49-F238E27FC236}">
                <a16:creationId xmlns:a16="http://schemas.microsoft.com/office/drawing/2014/main" id="{3A8DD3F9-1477-46F8-9918-24BFF78A1122}"/>
              </a:ext>
            </a:extLst>
          </p:cNvPr>
          <p:cNvSpPr/>
          <p:nvPr userDrawn="1"/>
        </p:nvSpPr>
        <p:spPr>
          <a:xfrm>
            <a:off x="754743" y="1117600"/>
            <a:ext cx="406400" cy="406400"/>
          </a:xfrm>
          <a:prstGeom prst="ellipse">
            <a:avLst/>
          </a:prstGeom>
          <a:solidFill>
            <a:srgbClr val="531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D1C62C-B749-4064-A924-9D253512A61C}"/>
              </a:ext>
            </a:extLst>
          </p:cNvPr>
          <p:cNvSpPr txBox="1"/>
          <p:nvPr userDrawn="1"/>
        </p:nvSpPr>
        <p:spPr>
          <a:xfrm>
            <a:off x="1335314" y="900591"/>
            <a:ext cx="2293257" cy="923330"/>
          </a:xfrm>
          <a:prstGeom prst="rect">
            <a:avLst/>
          </a:prstGeom>
          <a:noFill/>
        </p:spPr>
        <p:txBody>
          <a:bodyPr wrap="square" rtlCol="0">
            <a:spAutoFit/>
          </a:bodyPr>
          <a:lstStyle/>
          <a:p>
            <a:r>
              <a:rPr lang="en-US" dirty="0"/>
              <a:t>c39m93y86k61</a:t>
            </a:r>
          </a:p>
          <a:p>
            <a:r>
              <a:rPr lang="en-US" dirty="0"/>
              <a:t>R83 G17 B16</a:t>
            </a:r>
          </a:p>
          <a:p>
            <a:r>
              <a:rPr lang="en-US" dirty="0"/>
              <a:t>#531110</a:t>
            </a:r>
          </a:p>
        </p:txBody>
      </p:sp>
      <p:sp>
        <p:nvSpPr>
          <p:cNvPr id="10" name="Oval 9">
            <a:extLst>
              <a:ext uri="{FF2B5EF4-FFF2-40B4-BE49-F238E27FC236}">
                <a16:creationId xmlns:a16="http://schemas.microsoft.com/office/drawing/2014/main" id="{88D8AE89-4C7F-484D-9E12-CE09E83772B7}"/>
              </a:ext>
            </a:extLst>
          </p:cNvPr>
          <p:cNvSpPr/>
          <p:nvPr userDrawn="1"/>
        </p:nvSpPr>
        <p:spPr>
          <a:xfrm>
            <a:off x="3802742" y="1117600"/>
            <a:ext cx="406400" cy="406400"/>
          </a:xfrm>
          <a:prstGeom prst="ellipse">
            <a:avLst/>
          </a:prstGeom>
          <a:solidFill>
            <a:srgbClr val="8215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416B941-C83D-4CBC-A489-51C62E46E89D}"/>
              </a:ext>
            </a:extLst>
          </p:cNvPr>
          <p:cNvSpPr txBox="1"/>
          <p:nvPr userDrawn="1"/>
        </p:nvSpPr>
        <p:spPr>
          <a:xfrm>
            <a:off x="4383313" y="900591"/>
            <a:ext cx="2293257" cy="923330"/>
          </a:xfrm>
          <a:prstGeom prst="rect">
            <a:avLst/>
          </a:prstGeom>
          <a:noFill/>
        </p:spPr>
        <p:txBody>
          <a:bodyPr wrap="square" rtlCol="0">
            <a:spAutoFit/>
          </a:bodyPr>
          <a:lstStyle/>
          <a:p>
            <a:r>
              <a:rPr lang="en-US" dirty="0"/>
              <a:t>c28m100y100k36</a:t>
            </a:r>
          </a:p>
          <a:p>
            <a:r>
              <a:rPr lang="en-US" dirty="0"/>
              <a:t>R130 G21 B23</a:t>
            </a:r>
            <a:br>
              <a:rPr lang="en-US" dirty="0"/>
            </a:br>
            <a:r>
              <a:rPr lang="en-US" dirty="0"/>
              <a:t>#821517</a:t>
            </a:r>
          </a:p>
        </p:txBody>
      </p:sp>
      <p:sp>
        <p:nvSpPr>
          <p:cNvPr id="12" name="Oval 11">
            <a:extLst>
              <a:ext uri="{FF2B5EF4-FFF2-40B4-BE49-F238E27FC236}">
                <a16:creationId xmlns:a16="http://schemas.microsoft.com/office/drawing/2014/main" id="{36C3DA39-3EFC-4F63-9BA5-626D16BBC1ED}"/>
              </a:ext>
            </a:extLst>
          </p:cNvPr>
          <p:cNvSpPr/>
          <p:nvPr userDrawn="1"/>
        </p:nvSpPr>
        <p:spPr>
          <a:xfrm>
            <a:off x="6850741" y="1117600"/>
            <a:ext cx="406400" cy="406400"/>
          </a:xfrm>
          <a:prstGeom prst="ellipse">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9C6A64-A0D6-4855-94FF-9E0A5BB1FBAF}"/>
              </a:ext>
            </a:extLst>
          </p:cNvPr>
          <p:cNvSpPr txBox="1"/>
          <p:nvPr userDrawn="1"/>
        </p:nvSpPr>
        <p:spPr>
          <a:xfrm>
            <a:off x="7431312" y="900591"/>
            <a:ext cx="2293257" cy="923330"/>
          </a:xfrm>
          <a:prstGeom prst="rect">
            <a:avLst/>
          </a:prstGeom>
          <a:noFill/>
        </p:spPr>
        <p:txBody>
          <a:bodyPr wrap="square" rtlCol="0">
            <a:spAutoFit/>
          </a:bodyPr>
          <a:lstStyle/>
          <a:p>
            <a:r>
              <a:rPr lang="en-US" dirty="0"/>
              <a:t>c0m0y0k40</a:t>
            </a:r>
          </a:p>
          <a:p>
            <a:r>
              <a:rPr lang="en-US" dirty="0"/>
              <a:t>R167 G169 B172</a:t>
            </a:r>
          </a:p>
          <a:p>
            <a:r>
              <a:rPr lang="en-US" dirty="0"/>
              <a:t>#A7A9AC</a:t>
            </a:r>
          </a:p>
        </p:txBody>
      </p:sp>
      <p:sp>
        <p:nvSpPr>
          <p:cNvPr id="14" name="TextBox 13">
            <a:extLst>
              <a:ext uri="{FF2B5EF4-FFF2-40B4-BE49-F238E27FC236}">
                <a16:creationId xmlns:a16="http://schemas.microsoft.com/office/drawing/2014/main" id="{5523A2F2-4ED1-4432-9CC6-5299C2319893}"/>
              </a:ext>
            </a:extLst>
          </p:cNvPr>
          <p:cNvSpPr txBox="1"/>
          <p:nvPr userDrawn="1"/>
        </p:nvSpPr>
        <p:spPr>
          <a:xfrm>
            <a:off x="609600" y="2055444"/>
            <a:ext cx="6633029" cy="523220"/>
          </a:xfrm>
          <a:prstGeom prst="rect">
            <a:avLst/>
          </a:prstGeom>
          <a:noFill/>
        </p:spPr>
        <p:txBody>
          <a:bodyPr wrap="square" rtlCol="0">
            <a:spAutoFit/>
          </a:bodyPr>
          <a:lstStyle/>
          <a:p>
            <a:r>
              <a:rPr lang="en-US" sz="2800" b="1" dirty="0">
                <a:latin typeface="+mj-lt"/>
              </a:rPr>
              <a:t>Lares Secondary Color Palette</a:t>
            </a:r>
          </a:p>
        </p:txBody>
      </p:sp>
      <p:sp>
        <p:nvSpPr>
          <p:cNvPr id="15" name="Oval 14">
            <a:extLst>
              <a:ext uri="{FF2B5EF4-FFF2-40B4-BE49-F238E27FC236}">
                <a16:creationId xmlns:a16="http://schemas.microsoft.com/office/drawing/2014/main" id="{84EACAF5-4885-43BD-80BE-CF86B5CEE01C}"/>
              </a:ext>
            </a:extLst>
          </p:cNvPr>
          <p:cNvSpPr/>
          <p:nvPr userDrawn="1"/>
        </p:nvSpPr>
        <p:spPr>
          <a:xfrm>
            <a:off x="754743" y="2810187"/>
            <a:ext cx="406400" cy="406400"/>
          </a:xfrm>
          <a:prstGeom prst="ellipse">
            <a:avLst/>
          </a:prstGeom>
          <a:solidFill>
            <a:srgbClr val="192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1791903-BC94-47B2-B612-8C816E05D80C}"/>
              </a:ext>
            </a:extLst>
          </p:cNvPr>
          <p:cNvSpPr txBox="1"/>
          <p:nvPr userDrawn="1"/>
        </p:nvSpPr>
        <p:spPr>
          <a:xfrm>
            <a:off x="1335314" y="2593178"/>
            <a:ext cx="2293257" cy="923330"/>
          </a:xfrm>
          <a:prstGeom prst="rect">
            <a:avLst/>
          </a:prstGeom>
          <a:noFill/>
        </p:spPr>
        <p:txBody>
          <a:bodyPr wrap="square" rtlCol="0">
            <a:spAutoFit/>
          </a:bodyPr>
          <a:lstStyle/>
          <a:p>
            <a:r>
              <a:rPr lang="en-US" dirty="0"/>
              <a:t>c100m90y0k25</a:t>
            </a:r>
          </a:p>
          <a:p>
            <a:r>
              <a:rPr lang="en-US" dirty="0"/>
              <a:t>R25 G47 B124</a:t>
            </a:r>
          </a:p>
          <a:p>
            <a:r>
              <a:rPr lang="en-US" dirty="0"/>
              <a:t>#192F7C</a:t>
            </a:r>
          </a:p>
        </p:txBody>
      </p:sp>
      <p:sp>
        <p:nvSpPr>
          <p:cNvPr id="17" name="Oval 16">
            <a:extLst>
              <a:ext uri="{FF2B5EF4-FFF2-40B4-BE49-F238E27FC236}">
                <a16:creationId xmlns:a16="http://schemas.microsoft.com/office/drawing/2014/main" id="{528AAD90-4CD9-4669-B66B-C0BEFBDA6422}"/>
              </a:ext>
            </a:extLst>
          </p:cNvPr>
          <p:cNvSpPr/>
          <p:nvPr userDrawn="1"/>
        </p:nvSpPr>
        <p:spPr>
          <a:xfrm>
            <a:off x="3802742" y="2810187"/>
            <a:ext cx="406400" cy="406400"/>
          </a:xfrm>
          <a:prstGeom prst="ellipse">
            <a:avLst/>
          </a:prstGeom>
          <a:solidFill>
            <a:srgbClr val="B29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812B6A9-6623-4A66-A40A-E8CF2F3B105B}"/>
              </a:ext>
            </a:extLst>
          </p:cNvPr>
          <p:cNvSpPr txBox="1"/>
          <p:nvPr userDrawn="1"/>
        </p:nvSpPr>
        <p:spPr>
          <a:xfrm>
            <a:off x="4383313" y="2593178"/>
            <a:ext cx="2293257" cy="923330"/>
          </a:xfrm>
          <a:prstGeom prst="rect">
            <a:avLst/>
          </a:prstGeom>
          <a:noFill/>
        </p:spPr>
        <p:txBody>
          <a:bodyPr wrap="square" rtlCol="0">
            <a:spAutoFit/>
          </a:bodyPr>
          <a:lstStyle/>
          <a:p>
            <a:r>
              <a:rPr lang="en-US" dirty="0"/>
              <a:t>c31m34y57k2</a:t>
            </a:r>
          </a:p>
          <a:p>
            <a:r>
              <a:rPr lang="en-US" dirty="0"/>
              <a:t>R178 G157 B120</a:t>
            </a:r>
            <a:br>
              <a:rPr lang="en-US" dirty="0"/>
            </a:br>
            <a:r>
              <a:rPr lang="en-US" dirty="0"/>
              <a:t>#B29D78</a:t>
            </a:r>
          </a:p>
        </p:txBody>
      </p:sp>
      <p:sp>
        <p:nvSpPr>
          <p:cNvPr id="19" name="Oval 18">
            <a:extLst>
              <a:ext uri="{FF2B5EF4-FFF2-40B4-BE49-F238E27FC236}">
                <a16:creationId xmlns:a16="http://schemas.microsoft.com/office/drawing/2014/main" id="{A1338E20-6D8B-4012-8358-539074A46163}"/>
              </a:ext>
            </a:extLst>
          </p:cNvPr>
          <p:cNvSpPr/>
          <p:nvPr userDrawn="1"/>
        </p:nvSpPr>
        <p:spPr>
          <a:xfrm>
            <a:off x="6850741" y="2810187"/>
            <a:ext cx="406400" cy="406400"/>
          </a:xfrm>
          <a:prstGeom prst="ellipse">
            <a:avLst/>
          </a:prstGeom>
          <a:solidFill>
            <a:srgbClr val="2C2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BBBD28D-ACA2-4721-BF88-03AE6FCF4292}"/>
              </a:ext>
            </a:extLst>
          </p:cNvPr>
          <p:cNvSpPr txBox="1"/>
          <p:nvPr userDrawn="1"/>
        </p:nvSpPr>
        <p:spPr>
          <a:xfrm>
            <a:off x="7431312" y="2593178"/>
            <a:ext cx="2293257" cy="923330"/>
          </a:xfrm>
          <a:prstGeom prst="rect">
            <a:avLst/>
          </a:prstGeom>
          <a:noFill/>
        </p:spPr>
        <p:txBody>
          <a:bodyPr wrap="square" rtlCol="0">
            <a:spAutoFit/>
          </a:bodyPr>
          <a:lstStyle/>
          <a:p>
            <a:r>
              <a:rPr lang="en-US" dirty="0"/>
              <a:t>c100m100y16k11</a:t>
            </a:r>
          </a:p>
          <a:p>
            <a:r>
              <a:rPr lang="en-US" dirty="0"/>
              <a:t>R44 G43 B118</a:t>
            </a:r>
          </a:p>
          <a:p>
            <a:r>
              <a:rPr lang="en-US" dirty="0"/>
              <a:t>#2C2B76</a:t>
            </a:r>
          </a:p>
        </p:txBody>
      </p:sp>
      <p:sp>
        <p:nvSpPr>
          <p:cNvPr id="21" name="Oval 20">
            <a:extLst>
              <a:ext uri="{FF2B5EF4-FFF2-40B4-BE49-F238E27FC236}">
                <a16:creationId xmlns:a16="http://schemas.microsoft.com/office/drawing/2014/main" id="{39D72BF7-F601-4ACE-8920-8A09DB0AA6C8}"/>
              </a:ext>
            </a:extLst>
          </p:cNvPr>
          <p:cNvSpPr/>
          <p:nvPr userDrawn="1"/>
        </p:nvSpPr>
        <p:spPr>
          <a:xfrm>
            <a:off x="754743" y="4002998"/>
            <a:ext cx="406400" cy="406400"/>
          </a:xfrm>
          <a:prstGeom prst="ellipse">
            <a:avLst/>
          </a:prstGeom>
          <a:solidFill>
            <a:srgbClr val="004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B4AA1F4-01CC-49BE-A24E-7731B7E32344}"/>
              </a:ext>
            </a:extLst>
          </p:cNvPr>
          <p:cNvSpPr txBox="1"/>
          <p:nvPr userDrawn="1"/>
        </p:nvSpPr>
        <p:spPr>
          <a:xfrm>
            <a:off x="1335314" y="3785989"/>
            <a:ext cx="2293257" cy="923330"/>
          </a:xfrm>
          <a:prstGeom prst="rect">
            <a:avLst/>
          </a:prstGeom>
          <a:noFill/>
        </p:spPr>
        <p:txBody>
          <a:bodyPr wrap="square" rtlCol="0">
            <a:spAutoFit/>
          </a:bodyPr>
          <a:lstStyle/>
          <a:p>
            <a:r>
              <a:rPr lang="en-US" dirty="0"/>
              <a:t>c100m50y80k45</a:t>
            </a:r>
          </a:p>
          <a:p>
            <a:r>
              <a:rPr lang="en-US" dirty="0"/>
              <a:t>R0 G69 B54</a:t>
            </a:r>
          </a:p>
          <a:p>
            <a:r>
              <a:rPr lang="en-US" dirty="0"/>
              <a:t>#004536</a:t>
            </a:r>
          </a:p>
        </p:txBody>
      </p:sp>
      <p:sp>
        <p:nvSpPr>
          <p:cNvPr id="23" name="Oval 22">
            <a:extLst>
              <a:ext uri="{FF2B5EF4-FFF2-40B4-BE49-F238E27FC236}">
                <a16:creationId xmlns:a16="http://schemas.microsoft.com/office/drawing/2014/main" id="{8EEF4114-69B2-4909-AC6D-D14638FA970F}"/>
              </a:ext>
            </a:extLst>
          </p:cNvPr>
          <p:cNvSpPr/>
          <p:nvPr userDrawn="1"/>
        </p:nvSpPr>
        <p:spPr>
          <a:xfrm>
            <a:off x="3802742" y="4002998"/>
            <a:ext cx="406400" cy="406400"/>
          </a:xfrm>
          <a:prstGeom prst="ellipse">
            <a:avLst/>
          </a:prstGeom>
          <a:solidFill>
            <a:srgbClr val="D14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EC2979A-B61C-4367-B528-47034FDDB2C5}"/>
              </a:ext>
            </a:extLst>
          </p:cNvPr>
          <p:cNvSpPr txBox="1"/>
          <p:nvPr userDrawn="1"/>
        </p:nvSpPr>
        <p:spPr>
          <a:xfrm>
            <a:off x="4383313" y="3785989"/>
            <a:ext cx="2293257" cy="923330"/>
          </a:xfrm>
          <a:prstGeom prst="rect">
            <a:avLst/>
          </a:prstGeom>
          <a:noFill/>
        </p:spPr>
        <p:txBody>
          <a:bodyPr wrap="square" rtlCol="0">
            <a:spAutoFit/>
          </a:bodyPr>
          <a:lstStyle/>
          <a:p>
            <a:r>
              <a:rPr lang="en-US" dirty="0"/>
              <a:t>c0m80y100k15</a:t>
            </a:r>
          </a:p>
          <a:p>
            <a:r>
              <a:rPr lang="en-US" dirty="0"/>
              <a:t>R209 G78 B29</a:t>
            </a:r>
            <a:br>
              <a:rPr lang="en-US" dirty="0"/>
            </a:br>
            <a:r>
              <a:rPr lang="en-US" dirty="0"/>
              <a:t>#D14E1D</a:t>
            </a:r>
          </a:p>
        </p:txBody>
      </p:sp>
      <p:sp>
        <p:nvSpPr>
          <p:cNvPr id="25" name="Oval 24">
            <a:extLst>
              <a:ext uri="{FF2B5EF4-FFF2-40B4-BE49-F238E27FC236}">
                <a16:creationId xmlns:a16="http://schemas.microsoft.com/office/drawing/2014/main" id="{D0D32EDB-0070-4B43-8E7C-4F6F710FE440}"/>
              </a:ext>
            </a:extLst>
          </p:cNvPr>
          <p:cNvSpPr/>
          <p:nvPr userDrawn="1"/>
        </p:nvSpPr>
        <p:spPr>
          <a:xfrm>
            <a:off x="6850741" y="4002998"/>
            <a:ext cx="406400" cy="406400"/>
          </a:xfrm>
          <a:prstGeom prst="ellipse">
            <a:avLst/>
          </a:prstGeom>
          <a:solidFill>
            <a:srgbClr val="005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D3375D7-2D6D-4289-9578-7BD47BA0C0E1}"/>
              </a:ext>
            </a:extLst>
          </p:cNvPr>
          <p:cNvSpPr txBox="1"/>
          <p:nvPr userDrawn="1"/>
        </p:nvSpPr>
        <p:spPr>
          <a:xfrm>
            <a:off x="7431312" y="3785989"/>
            <a:ext cx="2293257" cy="923330"/>
          </a:xfrm>
          <a:prstGeom prst="rect">
            <a:avLst/>
          </a:prstGeom>
          <a:noFill/>
        </p:spPr>
        <p:txBody>
          <a:bodyPr wrap="square" rtlCol="0">
            <a:spAutoFit/>
          </a:bodyPr>
          <a:lstStyle/>
          <a:p>
            <a:r>
              <a:rPr lang="en-US" dirty="0"/>
              <a:t>c100m61y35k15</a:t>
            </a:r>
          </a:p>
          <a:p>
            <a:r>
              <a:rPr lang="en-US" dirty="0"/>
              <a:t>R0 G87 B120</a:t>
            </a:r>
          </a:p>
          <a:p>
            <a:r>
              <a:rPr lang="en-US" dirty="0"/>
              <a:t>#005778</a:t>
            </a:r>
          </a:p>
        </p:txBody>
      </p:sp>
      <p:sp>
        <p:nvSpPr>
          <p:cNvPr id="27" name="TextBox 26">
            <a:extLst>
              <a:ext uri="{FF2B5EF4-FFF2-40B4-BE49-F238E27FC236}">
                <a16:creationId xmlns:a16="http://schemas.microsoft.com/office/drawing/2014/main" id="{0E1D1851-CD84-4920-9F52-73F7F14549CE}"/>
              </a:ext>
            </a:extLst>
          </p:cNvPr>
          <p:cNvSpPr txBox="1"/>
          <p:nvPr userDrawn="1"/>
        </p:nvSpPr>
        <p:spPr>
          <a:xfrm>
            <a:off x="762000" y="515257"/>
            <a:ext cx="6633029" cy="523220"/>
          </a:xfrm>
          <a:prstGeom prst="rect">
            <a:avLst/>
          </a:prstGeom>
          <a:noFill/>
        </p:spPr>
        <p:txBody>
          <a:bodyPr wrap="square" rtlCol="0">
            <a:spAutoFit/>
          </a:bodyPr>
          <a:lstStyle/>
          <a:p>
            <a:r>
              <a:rPr lang="en-US" sz="2800" b="1" dirty="0">
                <a:latin typeface="+mj-lt"/>
              </a:rPr>
              <a:t>Lares Primary Color Palette</a:t>
            </a:r>
          </a:p>
        </p:txBody>
      </p:sp>
      <p:sp>
        <p:nvSpPr>
          <p:cNvPr id="28" name="TextBox 27">
            <a:extLst>
              <a:ext uri="{FF2B5EF4-FFF2-40B4-BE49-F238E27FC236}">
                <a16:creationId xmlns:a16="http://schemas.microsoft.com/office/drawing/2014/main" id="{F5A5B6BA-4E0C-49DF-9954-B568088869F0}"/>
              </a:ext>
            </a:extLst>
          </p:cNvPr>
          <p:cNvSpPr txBox="1"/>
          <p:nvPr userDrawn="1"/>
        </p:nvSpPr>
        <p:spPr>
          <a:xfrm>
            <a:off x="3251199" y="1059190"/>
            <a:ext cx="551543" cy="523220"/>
          </a:xfrm>
          <a:prstGeom prst="rect">
            <a:avLst/>
          </a:prstGeom>
          <a:noFill/>
        </p:spPr>
        <p:txBody>
          <a:bodyPr wrap="square" rtlCol="0">
            <a:spAutoFit/>
          </a:bodyPr>
          <a:lstStyle/>
          <a:p>
            <a:r>
              <a:rPr lang="en-US" sz="2800" b="1" dirty="0">
                <a:latin typeface="+mj-lt"/>
              </a:rPr>
              <a:t>2</a:t>
            </a:r>
          </a:p>
        </p:txBody>
      </p:sp>
      <p:sp>
        <p:nvSpPr>
          <p:cNvPr id="29" name="TextBox 28">
            <a:extLst>
              <a:ext uri="{FF2B5EF4-FFF2-40B4-BE49-F238E27FC236}">
                <a16:creationId xmlns:a16="http://schemas.microsoft.com/office/drawing/2014/main" id="{31EBEDCB-420F-44B9-BBD5-AF2C872989EE}"/>
              </a:ext>
            </a:extLst>
          </p:cNvPr>
          <p:cNvSpPr txBox="1"/>
          <p:nvPr userDrawn="1"/>
        </p:nvSpPr>
        <p:spPr>
          <a:xfrm>
            <a:off x="6299198" y="1073704"/>
            <a:ext cx="551543" cy="523220"/>
          </a:xfrm>
          <a:prstGeom prst="rect">
            <a:avLst/>
          </a:prstGeom>
          <a:noFill/>
        </p:spPr>
        <p:txBody>
          <a:bodyPr wrap="square" rtlCol="0">
            <a:spAutoFit/>
          </a:bodyPr>
          <a:lstStyle/>
          <a:p>
            <a:r>
              <a:rPr lang="en-US" sz="2800" b="1" dirty="0">
                <a:latin typeface="+mj-lt"/>
              </a:rPr>
              <a:t>3</a:t>
            </a:r>
          </a:p>
        </p:txBody>
      </p:sp>
      <p:sp>
        <p:nvSpPr>
          <p:cNvPr id="30" name="TextBox 29">
            <a:extLst>
              <a:ext uri="{FF2B5EF4-FFF2-40B4-BE49-F238E27FC236}">
                <a16:creationId xmlns:a16="http://schemas.microsoft.com/office/drawing/2014/main" id="{203A1319-4559-4DDC-BA10-FE36AB45FBA5}"/>
              </a:ext>
            </a:extLst>
          </p:cNvPr>
          <p:cNvSpPr txBox="1"/>
          <p:nvPr userDrawn="1"/>
        </p:nvSpPr>
        <p:spPr>
          <a:xfrm>
            <a:off x="203200" y="2790088"/>
            <a:ext cx="551543" cy="523220"/>
          </a:xfrm>
          <a:prstGeom prst="rect">
            <a:avLst/>
          </a:prstGeom>
          <a:noFill/>
        </p:spPr>
        <p:txBody>
          <a:bodyPr wrap="square" rtlCol="0">
            <a:spAutoFit/>
          </a:bodyPr>
          <a:lstStyle/>
          <a:p>
            <a:r>
              <a:rPr lang="en-US" sz="2800" b="1" dirty="0">
                <a:latin typeface="+mj-lt"/>
              </a:rPr>
              <a:t>4</a:t>
            </a:r>
          </a:p>
        </p:txBody>
      </p:sp>
      <p:sp>
        <p:nvSpPr>
          <p:cNvPr id="31" name="TextBox 30">
            <a:extLst>
              <a:ext uri="{FF2B5EF4-FFF2-40B4-BE49-F238E27FC236}">
                <a16:creationId xmlns:a16="http://schemas.microsoft.com/office/drawing/2014/main" id="{505F5389-EACE-427C-A4F9-534A2241674C}"/>
              </a:ext>
            </a:extLst>
          </p:cNvPr>
          <p:cNvSpPr txBox="1"/>
          <p:nvPr userDrawn="1"/>
        </p:nvSpPr>
        <p:spPr>
          <a:xfrm>
            <a:off x="3251199" y="2775574"/>
            <a:ext cx="551543" cy="523220"/>
          </a:xfrm>
          <a:prstGeom prst="rect">
            <a:avLst/>
          </a:prstGeom>
          <a:noFill/>
        </p:spPr>
        <p:txBody>
          <a:bodyPr wrap="square" rtlCol="0">
            <a:spAutoFit/>
          </a:bodyPr>
          <a:lstStyle/>
          <a:p>
            <a:r>
              <a:rPr lang="en-US" sz="2800" b="1" dirty="0">
                <a:latin typeface="+mj-lt"/>
              </a:rPr>
              <a:t>5</a:t>
            </a:r>
          </a:p>
        </p:txBody>
      </p:sp>
      <p:sp>
        <p:nvSpPr>
          <p:cNvPr id="32" name="TextBox 31">
            <a:extLst>
              <a:ext uri="{FF2B5EF4-FFF2-40B4-BE49-F238E27FC236}">
                <a16:creationId xmlns:a16="http://schemas.microsoft.com/office/drawing/2014/main" id="{442D0D14-8C93-46CC-8053-23A7D1A8E78F}"/>
              </a:ext>
            </a:extLst>
          </p:cNvPr>
          <p:cNvSpPr txBox="1"/>
          <p:nvPr userDrawn="1"/>
        </p:nvSpPr>
        <p:spPr>
          <a:xfrm>
            <a:off x="6299198" y="2790088"/>
            <a:ext cx="551543" cy="523220"/>
          </a:xfrm>
          <a:prstGeom prst="rect">
            <a:avLst/>
          </a:prstGeom>
          <a:noFill/>
        </p:spPr>
        <p:txBody>
          <a:bodyPr wrap="square" rtlCol="0">
            <a:spAutoFit/>
          </a:bodyPr>
          <a:lstStyle/>
          <a:p>
            <a:r>
              <a:rPr lang="en-US" sz="2800" b="1" dirty="0">
                <a:latin typeface="+mj-lt"/>
              </a:rPr>
              <a:t>6</a:t>
            </a:r>
          </a:p>
        </p:txBody>
      </p:sp>
      <p:sp>
        <p:nvSpPr>
          <p:cNvPr id="33" name="TextBox 32">
            <a:extLst>
              <a:ext uri="{FF2B5EF4-FFF2-40B4-BE49-F238E27FC236}">
                <a16:creationId xmlns:a16="http://schemas.microsoft.com/office/drawing/2014/main" id="{E865B2CB-7AE5-4A49-8F2A-E8F8CBD2E61B}"/>
              </a:ext>
            </a:extLst>
          </p:cNvPr>
          <p:cNvSpPr txBox="1"/>
          <p:nvPr userDrawn="1"/>
        </p:nvSpPr>
        <p:spPr>
          <a:xfrm>
            <a:off x="203200" y="3969443"/>
            <a:ext cx="551543" cy="523220"/>
          </a:xfrm>
          <a:prstGeom prst="rect">
            <a:avLst/>
          </a:prstGeom>
          <a:noFill/>
        </p:spPr>
        <p:txBody>
          <a:bodyPr wrap="square" rtlCol="0">
            <a:spAutoFit/>
          </a:bodyPr>
          <a:lstStyle/>
          <a:p>
            <a:r>
              <a:rPr lang="en-US" sz="2800" b="1" dirty="0">
                <a:latin typeface="+mj-lt"/>
              </a:rPr>
              <a:t>7</a:t>
            </a:r>
          </a:p>
        </p:txBody>
      </p:sp>
      <p:sp>
        <p:nvSpPr>
          <p:cNvPr id="34" name="TextBox 33">
            <a:extLst>
              <a:ext uri="{FF2B5EF4-FFF2-40B4-BE49-F238E27FC236}">
                <a16:creationId xmlns:a16="http://schemas.microsoft.com/office/drawing/2014/main" id="{50A8C002-A94A-42D5-85C1-E8EBBC655F28}"/>
              </a:ext>
            </a:extLst>
          </p:cNvPr>
          <p:cNvSpPr txBox="1"/>
          <p:nvPr userDrawn="1"/>
        </p:nvSpPr>
        <p:spPr>
          <a:xfrm>
            <a:off x="3251199" y="3954929"/>
            <a:ext cx="551543" cy="523220"/>
          </a:xfrm>
          <a:prstGeom prst="rect">
            <a:avLst/>
          </a:prstGeom>
          <a:noFill/>
        </p:spPr>
        <p:txBody>
          <a:bodyPr wrap="square" rtlCol="0">
            <a:spAutoFit/>
          </a:bodyPr>
          <a:lstStyle/>
          <a:p>
            <a:r>
              <a:rPr lang="en-US" sz="2800" b="1" dirty="0">
                <a:latin typeface="+mj-lt"/>
              </a:rPr>
              <a:t>8</a:t>
            </a:r>
          </a:p>
        </p:txBody>
      </p:sp>
      <p:sp>
        <p:nvSpPr>
          <p:cNvPr id="35" name="TextBox 34">
            <a:extLst>
              <a:ext uri="{FF2B5EF4-FFF2-40B4-BE49-F238E27FC236}">
                <a16:creationId xmlns:a16="http://schemas.microsoft.com/office/drawing/2014/main" id="{98FE0AE6-F587-4838-A969-152342B853E5}"/>
              </a:ext>
            </a:extLst>
          </p:cNvPr>
          <p:cNvSpPr txBox="1"/>
          <p:nvPr userDrawn="1"/>
        </p:nvSpPr>
        <p:spPr>
          <a:xfrm>
            <a:off x="6299198" y="3969443"/>
            <a:ext cx="551543" cy="523220"/>
          </a:xfrm>
          <a:prstGeom prst="rect">
            <a:avLst/>
          </a:prstGeom>
          <a:noFill/>
        </p:spPr>
        <p:txBody>
          <a:bodyPr wrap="square" rtlCol="0">
            <a:spAutoFit/>
          </a:bodyPr>
          <a:lstStyle/>
          <a:p>
            <a:r>
              <a:rPr lang="en-US" sz="2800" b="1" dirty="0">
                <a:latin typeface="+mj-lt"/>
              </a:rPr>
              <a:t>9</a:t>
            </a:r>
          </a:p>
        </p:txBody>
      </p:sp>
      <p:sp>
        <p:nvSpPr>
          <p:cNvPr id="36" name="TextBox 35">
            <a:extLst>
              <a:ext uri="{FF2B5EF4-FFF2-40B4-BE49-F238E27FC236}">
                <a16:creationId xmlns:a16="http://schemas.microsoft.com/office/drawing/2014/main" id="{EAE39E55-0742-4641-8B53-BBBD61D5A192}"/>
              </a:ext>
            </a:extLst>
          </p:cNvPr>
          <p:cNvSpPr txBox="1"/>
          <p:nvPr userDrawn="1"/>
        </p:nvSpPr>
        <p:spPr>
          <a:xfrm>
            <a:off x="435429" y="5558971"/>
            <a:ext cx="10566400" cy="1161143"/>
          </a:xfrm>
          <a:prstGeom prst="rect">
            <a:avLst/>
          </a:prstGeom>
          <a:noFill/>
        </p:spPr>
        <p:txBody>
          <a:bodyPr wrap="square" numCol="3" rtlCol="0">
            <a:normAutofit/>
          </a:bodyPr>
          <a:lstStyle/>
          <a:p>
            <a:pPr marL="342900" indent="-342900">
              <a:buFont typeface="+mj-lt"/>
              <a:buAutoNum type="arabicPeriod"/>
            </a:pPr>
            <a:r>
              <a:rPr lang="en-US" dirty="0"/>
              <a:t>n/a</a:t>
            </a:r>
          </a:p>
          <a:p>
            <a:pPr marL="342900" indent="-342900">
              <a:buFont typeface="+mj-lt"/>
              <a:buAutoNum type="arabicPeriod"/>
            </a:pPr>
            <a:r>
              <a:rPr lang="en-US" dirty="0"/>
              <a:t>Red Teaming</a:t>
            </a:r>
          </a:p>
          <a:p>
            <a:pPr marL="342900" indent="-342900">
              <a:buFont typeface="+mj-lt"/>
              <a:buAutoNum type="arabicPeriod"/>
            </a:pPr>
            <a:r>
              <a:rPr lang="en-US" dirty="0"/>
              <a:t>Penetration Testing</a:t>
            </a:r>
          </a:p>
          <a:p>
            <a:pPr marL="342900" indent="-342900">
              <a:buFont typeface="+mj-lt"/>
              <a:buAutoNum type="arabicPeriod"/>
            </a:pPr>
            <a:r>
              <a:rPr lang="en-US" dirty="0"/>
              <a:t>Application Security</a:t>
            </a:r>
          </a:p>
          <a:p>
            <a:pPr marL="342900" indent="-342900">
              <a:buFont typeface="+mj-lt"/>
              <a:buAutoNum type="arabicPeriod"/>
            </a:pPr>
            <a:r>
              <a:rPr lang="en-US" dirty="0"/>
              <a:t>Social Engineering</a:t>
            </a:r>
          </a:p>
          <a:p>
            <a:pPr marL="342900" indent="-342900">
              <a:buFont typeface="+mj-lt"/>
              <a:buAutoNum type="arabicPeriod"/>
            </a:pPr>
            <a:r>
              <a:rPr lang="en-US" dirty="0"/>
              <a:t>Purple Teaming</a:t>
            </a:r>
          </a:p>
          <a:p>
            <a:pPr marL="342900" indent="-342900">
              <a:buFont typeface="+mj-lt"/>
              <a:buAutoNum type="arabicPeriod"/>
            </a:pPr>
            <a:r>
              <a:rPr lang="en-US" dirty="0"/>
              <a:t>Physical Security</a:t>
            </a:r>
          </a:p>
          <a:p>
            <a:pPr marL="342900" indent="-342900">
              <a:buFont typeface="+mj-lt"/>
              <a:buAutoNum type="arabicPeriod"/>
            </a:pPr>
            <a:r>
              <a:rPr lang="en-US" dirty="0"/>
              <a:t>Incident Response</a:t>
            </a:r>
          </a:p>
          <a:p>
            <a:pPr marL="342900" indent="-342900">
              <a:buFont typeface="+mj-lt"/>
              <a:buAutoNum type="arabicPeriod"/>
            </a:pPr>
            <a:r>
              <a:rPr lang="en-US" dirty="0"/>
              <a:t>Security Consulting / </a:t>
            </a:r>
            <a:r>
              <a:rPr lang="en-US" dirty="0" err="1"/>
              <a:t>vCISO</a:t>
            </a:r>
            <a:endParaRPr lang="en-US" dirty="0"/>
          </a:p>
        </p:txBody>
      </p:sp>
      <p:pic>
        <p:nvPicPr>
          <p:cNvPr id="37" name="Picture 36">
            <a:extLst>
              <a:ext uri="{FF2B5EF4-FFF2-40B4-BE49-F238E27FC236}">
                <a16:creationId xmlns:a16="http://schemas.microsoft.com/office/drawing/2014/main" id="{9925BF05-F658-45B8-B017-5F1ADB2C51EC}"/>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27388" b="22612"/>
          <a:stretch/>
        </p:blipFill>
        <p:spPr>
          <a:xfrm rot="16200000">
            <a:off x="7798510" y="2464507"/>
            <a:ext cx="6858003" cy="1928981"/>
          </a:xfrm>
          <a:prstGeom prst="rect">
            <a:avLst/>
          </a:prstGeom>
        </p:spPr>
      </p:pic>
    </p:spTree>
    <p:extLst>
      <p:ext uri="{BB962C8B-B14F-4D97-AF65-F5344CB8AC3E}">
        <p14:creationId xmlns:p14="http://schemas.microsoft.com/office/powerpoint/2010/main" val="1994876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Content Slide_Bullet_Alternate">
  <p:cSld name="2_Content Slide_Bullet_Alternate">
    <p:spTree>
      <p:nvGrpSpPr>
        <p:cNvPr id="1" name="Shape 26"/>
        <p:cNvGrpSpPr/>
        <p:nvPr/>
      </p:nvGrpSpPr>
      <p:grpSpPr>
        <a:xfrm>
          <a:off x="0" y="0"/>
          <a:ext cx="0" cy="0"/>
          <a:chOff x="0" y="0"/>
          <a:chExt cx="0" cy="0"/>
        </a:xfrm>
      </p:grpSpPr>
      <p:sp>
        <p:nvSpPr>
          <p:cNvPr id="27" name="Google Shape;27;p24"/>
          <p:cNvSpPr txBox="1">
            <a:spLocks noGrp="1"/>
          </p:cNvSpPr>
          <p:nvPr>
            <p:ph type="body" idx="1"/>
          </p:nvPr>
        </p:nvSpPr>
        <p:spPr>
          <a:xfrm>
            <a:off x="592667" y="1845237"/>
            <a:ext cx="11067143" cy="4665849"/>
          </a:xfrm>
          <a:prstGeom prst="rect">
            <a:avLst/>
          </a:prstGeom>
          <a:noFill/>
          <a:ln>
            <a:noFill/>
          </a:ln>
        </p:spPr>
        <p:txBody>
          <a:bodyPr spcFirstLastPara="1" wrap="square" lIns="117550" tIns="58775" rIns="117550" bIns="58775" anchor="t" anchorCtr="0">
            <a:normAutofit/>
          </a:bodyPr>
          <a:lstStyle>
            <a:lvl1pPr marL="609585" lvl="0" indent="-439240" algn="l">
              <a:spcBef>
                <a:spcPts val="424"/>
              </a:spcBef>
              <a:spcAft>
                <a:spcPts val="0"/>
              </a:spcAft>
              <a:buClr>
                <a:srgbClr val="595959"/>
              </a:buClr>
              <a:buSzPts val="1588"/>
              <a:buChar char="•"/>
              <a:defRPr sz="2117">
                <a:solidFill>
                  <a:srgbClr val="595959"/>
                </a:solidFill>
                <a:latin typeface="Arial"/>
                <a:ea typeface="Arial"/>
                <a:cs typeface="Arial"/>
                <a:sym typeface="Arial"/>
              </a:defRPr>
            </a:lvl1pPr>
            <a:lvl2pPr marL="1219170" lvl="1" indent="-405627" algn="l">
              <a:spcBef>
                <a:spcPts val="317"/>
              </a:spcBef>
              <a:spcAft>
                <a:spcPts val="0"/>
              </a:spcAft>
              <a:buClr>
                <a:srgbClr val="595959"/>
              </a:buClr>
              <a:buSzPts val="1191"/>
              <a:buChar char="–"/>
              <a:defRPr sz="1588">
                <a:solidFill>
                  <a:srgbClr val="595959"/>
                </a:solidFill>
                <a:latin typeface="Arial"/>
                <a:ea typeface="Arial"/>
                <a:cs typeface="Arial"/>
                <a:sym typeface="Arial"/>
              </a:defRPr>
            </a:lvl2pPr>
            <a:lvl3pPr marL="1828754" lvl="2" indent="-394451" algn="l">
              <a:spcBef>
                <a:spcPts val="283"/>
              </a:spcBef>
              <a:spcAft>
                <a:spcPts val="0"/>
              </a:spcAft>
              <a:buClr>
                <a:srgbClr val="595959"/>
              </a:buClr>
              <a:buSzPts val="1059"/>
              <a:buChar char="•"/>
              <a:defRPr sz="1412">
                <a:solidFill>
                  <a:srgbClr val="595959"/>
                </a:solidFill>
                <a:latin typeface="Arial"/>
                <a:ea typeface="Arial"/>
                <a:cs typeface="Arial"/>
                <a:sym typeface="Arial"/>
              </a:defRPr>
            </a:lvl3pPr>
            <a:lvl4pPr marL="2438339" lvl="3" indent="-383276" algn="l">
              <a:spcBef>
                <a:spcPts val="247"/>
              </a:spcBef>
              <a:spcAft>
                <a:spcPts val="0"/>
              </a:spcAft>
              <a:buClr>
                <a:srgbClr val="595959"/>
              </a:buClr>
              <a:buSzPts val="927"/>
              <a:buChar char="–"/>
              <a:defRPr sz="1236">
                <a:solidFill>
                  <a:srgbClr val="595959"/>
                </a:solidFill>
                <a:latin typeface="Arial"/>
                <a:ea typeface="Arial"/>
                <a:cs typeface="Arial"/>
                <a:sym typeface="Arial"/>
              </a:defRPr>
            </a:lvl4pPr>
            <a:lvl5pPr marL="3047924" lvl="4" indent="-383276" algn="l">
              <a:spcBef>
                <a:spcPts val="247"/>
              </a:spcBef>
              <a:spcAft>
                <a:spcPts val="0"/>
              </a:spcAft>
              <a:buClr>
                <a:srgbClr val="595959"/>
              </a:buClr>
              <a:buSzPts val="927"/>
              <a:buChar char="»"/>
              <a:defRPr sz="1236">
                <a:solidFill>
                  <a:srgbClr val="595959"/>
                </a:solidFill>
                <a:latin typeface="Arial"/>
                <a:ea typeface="Arial"/>
                <a:cs typeface="Arial"/>
                <a:sym typeface="Aria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8" name="Google Shape;28;p24"/>
          <p:cNvSpPr txBox="1">
            <a:spLocks noGrp="1"/>
          </p:cNvSpPr>
          <p:nvPr>
            <p:ph type="title"/>
          </p:nvPr>
        </p:nvSpPr>
        <p:spPr>
          <a:xfrm>
            <a:off x="592667" y="109537"/>
            <a:ext cx="10972800" cy="1143000"/>
          </a:xfrm>
          <a:prstGeom prst="rect">
            <a:avLst/>
          </a:prstGeom>
          <a:noFill/>
          <a:ln>
            <a:noFill/>
          </a:ln>
        </p:spPr>
        <p:txBody>
          <a:bodyPr spcFirstLastPara="1" wrap="square" lIns="117550" tIns="58775" rIns="117550" bIns="58775" anchor="ctr" anchorCtr="0">
            <a:normAutofit/>
          </a:bodyPr>
          <a:lstStyle>
            <a:lvl1pPr lvl="0" algn="l">
              <a:spcBef>
                <a:spcPts val="0"/>
              </a:spcBef>
              <a:spcAft>
                <a:spcPts val="0"/>
              </a:spcAft>
              <a:buClr>
                <a:srgbClr val="1E2636"/>
              </a:buClr>
              <a:buSzPts val="4236"/>
              <a:buFont typeface="Poppins"/>
              <a:buNone/>
              <a:defRPr sz="5648" b="1">
                <a:solidFill>
                  <a:srgbClr val="1E2636"/>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9" name="Google Shape;29;p24" descr="DRUMMOND_Identity editable_R1-11.png"/>
          <p:cNvPicPr preferRelativeResize="0"/>
          <p:nvPr/>
        </p:nvPicPr>
        <p:blipFill rotWithShape="1">
          <a:blip r:embed="rId2">
            <a:alphaModFix/>
          </a:blip>
          <a:srcRect/>
          <a:stretch/>
        </p:blipFill>
        <p:spPr>
          <a:xfrm>
            <a:off x="5858149" y="5279839"/>
            <a:ext cx="6333852" cy="1578163"/>
          </a:xfrm>
          <a:prstGeom prst="rect">
            <a:avLst/>
          </a:prstGeom>
          <a:noFill/>
          <a:ln>
            <a:noFill/>
          </a:ln>
        </p:spPr>
      </p:pic>
      <p:pic>
        <p:nvPicPr>
          <p:cNvPr id="30" name="Google Shape;30;p24"/>
          <p:cNvPicPr preferRelativeResize="0"/>
          <p:nvPr/>
        </p:nvPicPr>
        <p:blipFill rotWithShape="1">
          <a:blip r:embed="rId3">
            <a:alphaModFix/>
          </a:blip>
          <a:srcRect/>
          <a:stretch/>
        </p:blipFill>
        <p:spPr>
          <a:xfrm>
            <a:off x="10157829" y="211424"/>
            <a:ext cx="1216155" cy="936440"/>
          </a:xfrm>
          <a:prstGeom prst="rect">
            <a:avLst/>
          </a:prstGeom>
          <a:noFill/>
          <a:ln>
            <a:noFill/>
          </a:ln>
        </p:spPr>
      </p:pic>
    </p:spTree>
    <p:extLst>
      <p:ext uri="{BB962C8B-B14F-4D97-AF65-F5344CB8AC3E}">
        <p14:creationId xmlns:p14="http://schemas.microsoft.com/office/powerpoint/2010/main" val="3359548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9653" r="12629"/>
          <a:stretch/>
        </p:blipFill>
        <p:spPr>
          <a:xfrm flipH="1">
            <a:off x="-1" y="1"/>
            <a:ext cx="12192000" cy="6924983"/>
          </a:xfrm>
          <a:prstGeom prst="rect">
            <a:avLst/>
          </a:prstGeom>
        </p:spPr>
      </p:pic>
      <p:sp>
        <p:nvSpPr>
          <p:cNvPr id="9" name="Title Placeholder 1"/>
          <p:cNvSpPr>
            <a:spLocks noGrp="1"/>
          </p:cNvSpPr>
          <p:nvPr>
            <p:ph type="title" hasCustomPrompt="1"/>
          </p:nvPr>
        </p:nvSpPr>
        <p:spPr>
          <a:xfrm>
            <a:off x="4697504" y="5438219"/>
            <a:ext cx="7276781" cy="1143000"/>
          </a:xfrm>
          <a:prstGeom prst="rect">
            <a:avLst/>
          </a:prstGeom>
        </p:spPr>
        <p:txBody>
          <a:bodyPr vert="horz" lIns="117564" tIns="58782" rIns="117564" bIns="58782" rtlCol="0" anchor="ctr">
            <a:normAutofit/>
          </a:bodyPr>
          <a:lstStyle>
            <a:lvl1pPr algn="l">
              <a:defRPr sz="5648" baseline="0">
                <a:solidFill>
                  <a:schemeClr val="bg1"/>
                </a:solidFill>
                <a:latin typeface="FuturaT Bold"/>
                <a:cs typeface="FuturaT Bold"/>
              </a:defRPr>
            </a:lvl1pPr>
          </a:lstStyle>
          <a:p>
            <a:r>
              <a:rPr lang="en-US" dirty="0"/>
              <a:t>Title</a:t>
            </a:r>
          </a:p>
        </p:txBody>
      </p:sp>
      <p:sp>
        <p:nvSpPr>
          <p:cNvPr id="11" name="Text Placeholder 10"/>
          <p:cNvSpPr>
            <a:spLocks noGrp="1"/>
          </p:cNvSpPr>
          <p:nvPr>
            <p:ph type="body" sz="quarter" idx="10" hasCustomPrompt="1"/>
          </p:nvPr>
        </p:nvSpPr>
        <p:spPr>
          <a:xfrm>
            <a:off x="4733774" y="6368677"/>
            <a:ext cx="4615845" cy="433295"/>
          </a:xfrm>
        </p:spPr>
        <p:txBody>
          <a:bodyPr>
            <a:noAutofit/>
          </a:bodyPr>
          <a:lstStyle>
            <a:lvl1pPr>
              <a:buNone/>
              <a:defRPr sz="1941">
                <a:solidFill>
                  <a:schemeClr val="bg1"/>
                </a:solidFill>
                <a:latin typeface="Metropolis"/>
                <a:cs typeface="Metropolis"/>
              </a:defRPr>
            </a:lvl1pPr>
          </a:lstStyle>
          <a:p>
            <a:pPr lvl="0"/>
            <a:r>
              <a:rPr lang="en-US" dirty="0"/>
              <a:t>Date</a:t>
            </a:r>
          </a:p>
        </p:txBody>
      </p:sp>
      <p:pic>
        <p:nvPicPr>
          <p:cNvPr id="2" name="Picture 1">
            <a:extLst>
              <a:ext uri="{FF2B5EF4-FFF2-40B4-BE49-F238E27FC236}">
                <a16:creationId xmlns:a16="http://schemas.microsoft.com/office/drawing/2014/main" id="{18432C6D-BB47-8C24-1B6A-AE59271294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104" y="636211"/>
            <a:ext cx="1344083" cy="1034944"/>
          </a:xfrm>
          <a:prstGeom prst="rect">
            <a:avLst/>
          </a:prstGeom>
        </p:spPr>
      </p:pic>
    </p:spTree>
    <p:extLst>
      <p:ext uri="{BB962C8B-B14F-4D97-AF65-F5344CB8AC3E}">
        <p14:creationId xmlns:p14="http://schemas.microsoft.com/office/powerpoint/2010/main" val="1342728887"/>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Slide 1">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592667" y="109537"/>
            <a:ext cx="10972800" cy="1143000"/>
          </a:xfrm>
          <a:prstGeom prst="rect">
            <a:avLst/>
          </a:prstGeom>
        </p:spPr>
        <p:txBody>
          <a:bodyPr vert="horz" lIns="117564" tIns="58782" rIns="117564" bIns="58782" rtlCol="0" anchor="ctr">
            <a:normAutofit/>
          </a:bodyPr>
          <a:lstStyle>
            <a:lvl1pPr algn="l">
              <a:defRPr sz="5648" baseline="0">
                <a:solidFill>
                  <a:schemeClr val="tx1"/>
                </a:solidFill>
                <a:latin typeface="FuturaT Bold"/>
                <a:cs typeface="FuturaT Bold"/>
              </a:defRPr>
            </a:lvl1pPr>
          </a:lstStyle>
          <a:p>
            <a:r>
              <a:rPr lang="en-US" dirty="0"/>
              <a:t>Section Title</a:t>
            </a:r>
          </a:p>
        </p:txBody>
      </p:sp>
      <p:pic>
        <p:nvPicPr>
          <p:cNvPr id="2" name="Picture 1">
            <a:extLst>
              <a:ext uri="{FF2B5EF4-FFF2-40B4-BE49-F238E27FC236}">
                <a16:creationId xmlns:a16="http://schemas.microsoft.com/office/drawing/2014/main" id="{D30821F6-48C3-0D83-240D-E3382680E7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spTree>
    <p:extLst>
      <p:ext uri="{BB962C8B-B14F-4D97-AF65-F5344CB8AC3E}">
        <p14:creationId xmlns:p14="http://schemas.microsoft.com/office/powerpoint/2010/main" val="1896928897"/>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Slide 2">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AB9257"/>
          </a:solidFill>
          <a:ln>
            <a:noFill/>
          </a:ln>
        </p:spPr>
        <p:style>
          <a:lnRef idx="1">
            <a:schemeClr val="accent1"/>
          </a:lnRef>
          <a:fillRef idx="3">
            <a:schemeClr val="accent1"/>
          </a:fillRef>
          <a:effectRef idx="2">
            <a:schemeClr val="accent1"/>
          </a:effectRef>
          <a:fontRef idx="minor">
            <a:schemeClr val="lt1"/>
          </a:fontRef>
        </p:style>
        <p:txBody>
          <a:bodyPr lIns="103733" tIns="51867" rIns="103733" bIns="51867" rtlCol="0" anchor="ctr"/>
          <a:lstStyle/>
          <a:p>
            <a:pPr algn="ctr"/>
            <a:endParaRPr lang="en-US" sz="1588" dirty="0"/>
          </a:p>
        </p:txBody>
      </p:sp>
      <p:pic>
        <p:nvPicPr>
          <p:cNvPr id="7" name="Picture 6"/>
          <p:cNvPicPr>
            <a:picLocks/>
          </p:cNvPicPr>
          <p:nvPr/>
        </p:nvPicPr>
        <p:blipFill>
          <a:blip r:embed="rId2"/>
          <a:srcRect/>
          <a:stretch/>
        </p:blipFill>
        <p:spPr>
          <a:xfrm>
            <a:off x="9888802" y="210772"/>
            <a:ext cx="1754212" cy="936440"/>
          </a:xfrm>
          <a:prstGeom prst="rect">
            <a:avLst/>
          </a:prstGeom>
        </p:spPr>
      </p:pic>
      <p:sp>
        <p:nvSpPr>
          <p:cNvPr id="9" name="Title Placeholder 1"/>
          <p:cNvSpPr>
            <a:spLocks noGrp="1"/>
          </p:cNvSpPr>
          <p:nvPr>
            <p:ph type="title" hasCustomPrompt="1"/>
          </p:nvPr>
        </p:nvSpPr>
        <p:spPr>
          <a:xfrm>
            <a:off x="592667" y="109537"/>
            <a:ext cx="10972800" cy="1143000"/>
          </a:xfrm>
          <a:prstGeom prst="rect">
            <a:avLst/>
          </a:prstGeom>
        </p:spPr>
        <p:txBody>
          <a:bodyPr vert="horz" lIns="117564" tIns="58782" rIns="117564" bIns="58782" rtlCol="0" anchor="ctr">
            <a:normAutofit/>
          </a:bodyPr>
          <a:lstStyle>
            <a:lvl1pPr algn="l">
              <a:defRPr sz="5648" baseline="0">
                <a:solidFill>
                  <a:srgbClr val="FFFFFF"/>
                </a:solidFill>
                <a:latin typeface="FuturaT Bold"/>
                <a:cs typeface="FuturaT Bold"/>
              </a:defRPr>
            </a:lvl1pPr>
          </a:lstStyle>
          <a:p>
            <a:r>
              <a:rPr lang="en-US" dirty="0"/>
              <a:t>Section Title</a:t>
            </a:r>
          </a:p>
        </p:txBody>
      </p:sp>
    </p:spTree>
    <p:extLst>
      <p:ext uri="{BB962C8B-B14F-4D97-AF65-F5344CB8AC3E}">
        <p14:creationId xmlns:p14="http://schemas.microsoft.com/office/powerpoint/2010/main" val="1806924582"/>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Slide_Paragraph">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592667" y="566951"/>
            <a:ext cx="4942071" cy="2862049"/>
          </a:xfrm>
          <a:prstGeom prst="rect">
            <a:avLst/>
          </a:prstGeom>
        </p:spPr>
        <p:txBody>
          <a:bodyPr vert="horz" lIns="117564" tIns="58782" rIns="117564" bIns="58782" rtlCol="0" anchor="ctr">
            <a:noAutofit/>
          </a:bodyPr>
          <a:lstStyle>
            <a:lvl1pPr algn="l">
              <a:lnSpc>
                <a:spcPts val="5736"/>
              </a:lnSpc>
              <a:spcAft>
                <a:spcPts val="0"/>
              </a:spcAft>
              <a:defRPr sz="5824" baseline="0">
                <a:solidFill>
                  <a:srgbClr val="595959"/>
                </a:solidFill>
                <a:latin typeface="FuturaT Bold"/>
                <a:cs typeface="FuturaT Bold"/>
              </a:defRPr>
            </a:lvl1pPr>
          </a:lstStyle>
          <a:p>
            <a:r>
              <a:rPr lang="en-US" dirty="0"/>
              <a:t>Title</a:t>
            </a:r>
            <a:br>
              <a:rPr lang="en-US" dirty="0"/>
            </a:br>
            <a:r>
              <a:rPr lang="en-US" dirty="0"/>
              <a:t>Text</a:t>
            </a:r>
          </a:p>
        </p:txBody>
      </p:sp>
      <p:sp>
        <p:nvSpPr>
          <p:cNvPr id="18" name="Text Placeholder 17"/>
          <p:cNvSpPr>
            <a:spLocks noGrp="1"/>
          </p:cNvSpPr>
          <p:nvPr>
            <p:ph type="body" sz="quarter" idx="10" hasCustomPrompt="1"/>
          </p:nvPr>
        </p:nvSpPr>
        <p:spPr>
          <a:xfrm>
            <a:off x="6096001" y="1748118"/>
            <a:ext cx="5776988" cy="4202205"/>
          </a:xfrm>
        </p:spPr>
        <p:txBody>
          <a:bodyPr>
            <a:normAutofit/>
          </a:bodyPr>
          <a:lstStyle>
            <a:lvl1pPr algn="just">
              <a:buNone/>
              <a:defRPr sz="1588" baseline="0">
                <a:solidFill>
                  <a:srgbClr val="595959"/>
                </a:solidFill>
                <a:latin typeface="Metropolis"/>
                <a:cs typeface="Metropolis"/>
              </a:defRPr>
            </a:lvl1pPr>
            <a:lvl2pPr>
              <a:defRPr sz="1588">
                <a:solidFill>
                  <a:srgbClr val="AB9257"/>
                </a:solidFill>
                <a:latin typeface="Metropolis"/>
                <a:cs typeface="Metropolis"/>
              </a:defRPr>
            </a:lvl2pPr>
            <a:lvl3pPr>
              <a:defRPr sz="1588">
                <a:solidFill>
                  <a:srgbClr val="AB9257"/>
                </a:solidFill>
                <a:latin typeface="Metropolis"/>
                <a:cs typeface="Metropolis"/>
              </a:defRPr>
            </a:lvl3pPr>
            <a:lvl4pPr>
              <a:defRPr sz="1588">
                <a:solidFill>
                  <a:srgbClr val="AB9257"/>
                </a:solidFill>
                <a:latin typeface="Metropolis"/>
                <a:cs typeface="Metropolis"/>
              </a:defRPr>
            </a:lvl4pPr>
            <a:lvl5pPr>
              <a:defRPr sz="1588">
                <a:solidFill>
                  <a:srgbClr val="AB9257"/>
                </a:solidFill>
                <a:latin typeface="Metropolis"/>
                <a:cs typeface="Metropolis"/>
              </a:defRPr>
            </a:lvl5pPr>
          </a:lstStyle>
          <a:p>
            <a:pPr lvl="0"/>
            <a:r>
              <a:rPr lang="en-US" dirty="0"/>
              <a:t>Use this slide master for paragraphs</a:t>
            </a:r>
          </a:p>
        </p:txBody>
      </p:sp>
      <p:pic>
        <p:nvPicPr>
          <p:cNvPr id="2" name="Picture 1">
            <a:extLst>
              <a:ext uri="{FF2B5EF4-FFF2-40B4-BE49-F238E27FC236}">
                <a16:creationId xmlns:a16="http://schemas.microsoft.com/office/drawing/2014/main" id="{49CAE794-A057-608A-5FCD-A228258390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spTree>
    <p:extLst>
      <p:ext uri="{BB962C8B-B14F-4D97-AF65-F5344CB8AC3E}">
        <p14:creationId xmlns:p14="http://schemas.microsoft.com/office/powerpoint/2010/main" val="3614328007"/>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Content Slide_Paragraph">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6700943" y="566951"/>
            <a:ext cx="4942071" cy="2862049"/>
          </a:xfrm>
          <a:prstGeom prst="rect">
            <a:avLst/>
          </a:prstGeom>
        </p:spPr>
        <p:txBody>
          <a:bodyPr vert="horz" lIns="117564" tIns="58782" rIns="117564" bIns="58782" rtlCol="0" anchor="ctr">
            <a:noAutofit/>
          </a:bodyPr>
          <a:lstStyle>
            <a:lvl1pPr algn="l">
              <a:lnSpc>
                <a:spcPts val="5736"/>
              </a:lnSpc>
              <a:spcAft>
                <a:spcPts val="0"/>
              </a:spcAft>
              <a:defRPr sz="5824" baseline="0">
                <a:solidFill>
                  <a:srgbClr val="595959"/>
                </a:solidFill>
                <a:latin typeface="FuturaT Bold"/>
                <a:cs typeface="FuturaT Bold"/>
              </a:defRPr>
            </a:lvl1pPr>
          </a:lstStyle>
          <a:p>
            <a:r>
              <a:rPr lang="en-US" dirty="0"/>
              <a:t>Title</a:t>
            </a:r>
            <a:br>
              <a:rPr lang="en-US" dirty="0"/>
            </a:br>
            <a:r>
              <a:rPr lang="en-US" dirty="0"/>
              <a:t>Text</a:t>
            </a:r>
          </a:p>
        </p:txBody>
      </p:sp>
      <p:sp>
        <p:nvSpPr>
          <p:cNvPr id="18" name="Text Placeholder 17"/>
          <p:cNvSpPr>
            <a:spLocks noGrp="1"/>
          </p:cNvSpPr>
          <p:nvPr>
            <p:ph type="body" sz="quarter" idx="10" hasCustomPrompt="1"/>
          </p:nvPr>
        </p:nvSpPr>
        <p:spPr>
          <a:xfrm>
            <a:off x="319013" y="1748118"/>
            <a:ext cx="5776988" cy="4202205"/>
          </a:xfrm>
        </p:spPr>
        <p:txBody>
          <a:bodyPr>
            <a:normAutofit/>
          </a:bodyPr>
          <a:lstStyle>
            <a:lvl1pPr algn="just">
              <a:buNone/>
              <a:defRPr sz="1588" baseline="0">
                <a:solidFill>
                  <a:srgbClr val="595959"/>
                </a:solidFill>
                <a:latin typeface="Metropolis"/>
                <a:cs typeface="Metropolis"/>
              </a:defRPr>
            </a:lvl1pPr>
            <a:lvl2pPr>
              <a:defRPr sz="1588">
                <a:solidFill>
                  <a:srgbClr val="AB9257"/>
                </a:solidFill>
                <a:latin typeface="Metropolis"/>
                <a:cs typeface="Metropolis"/>
              </a:defRPr>
            </a:lvl2pPr>
            <a:lvl3pPr>
              <a:defRPr sz="1588">
                <a:solidFill>
                  <a:srgbClr val="AB9257"/>
                </a:solidFill>
                <a:latin typeface="Metropolis"/>
                <a:cs typeface="Metropolis"/>
              </a:defRPr>
            </a:lvl3pPr>
            <a:lvl4pPr>
              <a:defRPr sz="1588">
                <a:solidFill>
                  <a:srgbClr val="AB9257"/>
                </a:solidFill>
                <a:latin typeface="Metropolis"/>
                <a:cs typeface="Metropolis"/>
              </a:defRPr>
            </a:lvl4pPr>
            <a:lvl5pPr>
              <a:defRPr sz="1588">
                <a:solidFill>
                  <a:srgbClr val="AB9257"/>
                </a:solidFill>
                <a:latin typeface="Metropolis"/>
                <a:cs typeface="Metropolis"/>
              </a:defRPr>
            </a:lvl5pPr>
          </a:lstStyle>
          <a:p>
            <a:pPr lvl="0"/>
            <a:r>
              <a:rPr lang="en-US" dirty="0"/>
              <a:t>Use this slide master for paragraphs</a:t>
            </a:r>
          </a:p>
        </p:txBody>
      </p:sp>
      <p:pic>
        <p:nvPicPr>
          <p:cNvPr id="8" name="Picture 7">
            <a:extLst>
              <a:ext uri="{FF2B5EF4-FFF2-40B4-BE49-F238E27FC236}">
                <a16:creationId xmlns:a16="http://schemas.microsoft.com/office/drawing/2014/main" id="{233BA1A0-6335-4665-9A46-4B973C730900}"/>
              </a:ext>
            </a:extLst>
          </p:cNvPr>
          <p:cNvPicPr>
            <a:picLocks/>
          </p:cNvPicPr>
          <p:nvPr/>
        </p:nvPicPr>
        <p:blipFill>
          <a:blip r:embed="rId2"/>
          <a:srcRect/>
          <a:stretch/>
        </p:blipFill>
        <p:spPr>
          <a:xfrm>
            <a:off x="319013" y="211424"/>
            <a:ext cx="1754212" cy="936440"/>
          </a:xfrm>
          <a:prstGeom prst="rect">
            <a:avLst/>
          </a:prstGeom>
        </p:spPr>
      </p:pic>
    </p:spTree>
    <p:extLst>
      <p:ext uri="{BB962C8B-B14F-4D97-AF65-F5344CB8AC3E}">
        <p14:creationId xmlns:p14="http://schemas.microsoft.com/office/powerpoint/2010/main" val="3443641021"/>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ontent Slide_Bulle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592667" y="566951"/>
            <a:ext cx="4596191" cy="2862049"/>
          </a:xfrm>
          <a:prstGeom prst="rect">
            <a:avLst/>
          </a:prstGeom>
        </p:spPr>
        <p:txBody>
          <a:bodyPr vert="horz" lIns="117564" tIns="58782" rIns="117564" bIns="58782" rtlCol="0" anchor="ctr">
            <a:noAutofit/>
          </a:bodyPr>
          <a:lstStyle>
            <a:lvl1pPr algn="l">
              <a:lnSpc>
                <a:spcPts val="5736"/>
              </a:lnSpc>
              <a:spcAft>
                <a:spcPts val="0"/>
              </a:spcAft>
              <a:defRPr sz="5824" baseline="0">
                <a:solidFill>
                  <a:srgbClr val="595959"/>
                </a:solidFill>
                <a:latin typeface="FuturaT Bold"/>
                <a:cs typeface="FuturaT Bold"/>
              </a:defRPr>
            </a:lvl1pPr>
          </a:lstStyle>
          <a:p>
            <a:r>
              <a:rPr lang="en-US" dirty="0"/>
              <a:t>Title</a:t>
            </a:r>
            <a:br>
              <a:rPr lang="en-US" dirty="0"/>
            </a:br>
            <a:r>
              <a:rPr lang="en-US" dirty="0"/>
              <a:t>Text</a:t>
            </a:r>
          </a:p>
        </p:txBody>
      </p:sp>
      <p:sp>
        <p:nvSpPr>
          <p:cNvPr id="8" name="Text Placeholder 7"/>
          <p:cNvSpPr>
            <a:spLocks noGrp="1"/>
          </p:cNvSpPr>
          <p:nvPr>
            <p:ph type="body" sz="quarter" idx="10" hasCustomPrompt="1"/>
          </p:nvPr>
        </p:nvSpPr>
        <p:spPr>
          <a:xfrm>
            <a:off x="5418667" y="1860178"/>
            <a:ext cx="6241143" cy="4665849"/>
          </a:xfrm>
        </p:spPr>
        <p:txBody>
          <a:bodyPr>
            <a:normAutofit/>
          </a:bodyPr>
          <a:lstStyle>
            <a:lvl1pPr>
              <a:defRPr sz="2824" baseline="0">
                <a:solidFill>
                  <a:srgbClr val="595959"/>
                </a:solidFill>
                <a:latin typeface="Metropolis"/>
                <a:cs typeface="Metropolis"/>
              </a:defRPr>
            </a:lvl1pPr>
            <a:lvl2pPr>
              <a:defRPr sz="2117">
                <a:solidFill>
                  <a:srgbClr val="595959"/>
                </a:solidFill>
                <a:latin typeface="Metropolis"/>
                <a:cs typeface="Metropolis"/>
              </a:defRPr>
            </a:lvl2pPr>
            <a:lvl3pPr>
              <a:defRPr sz="1765">
                <a:solidFill>
                  <a:srgbClr val="595959"/>
                </a:solidFill>
                <a:latin typeface="Metropolis"/>
                <a:cs typeface="Metropolis"/>
              </a:defRPr>
            </a:lvl3pPr>
            <a:lvl4pPr>
              <a:defRPr sz="1588">
                <a:solidFill>
                  <a:srgbClr val="595959"/>
                </a:solidFill>
                <a:latin typeface="Metropolis"/>
                <a:cs typeface="Metropolis"/>
              </a:defRPr>
            </a:lvl4pPr>
            <a:lvl5pPr>
              <a:defRPr sz="1588">
                <a:solidFill>
                  <a:srgbClr val="595959"/>
                </a:solidFill>
                <a:latin typeface="Metropolis"/>
                <a:cs typeface="Metropolis"/>
              </a:defRPr>
            </a:lvl5pPr>
          </a:lstStyle>
          <a:p>
            <a:pPr lvl="0"/>
            <a:r>
              <a:rPr lang="en-US" dirty="0"/>
              <a:t>Use this for bullet point lists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A7157FBB-D1D4-4AF6-9D86-AFC3704A8BCA}"/>
              </a:ext>
            </a:extLst>
          </p:cNvPr>
          <p:cNvPicPr>
            <a:picLocks/>
          </p:cNvPicPr>
          <p:nvPr/>
        </p:nvPicPr>
        <p:blipFill>
          <a:blip r:embed="rId2"/>
          <a:srcRect/>
          <a:stretch/>
        </p:blipFill>
        <p:spPr>
          <a:xfrm>
            <a:off x="9888802" y="211424"/>
            <a:ext cx="1754212" cy="936440"/>
          </a:xfrm>
          <a:prstGeom prst="rect">
            <a:avLst/>
          </a:prstGeom>
        </p:spPr>
      </p:pic>
    </p:spTree>
    <p:extLst>
      <p:ext uri="{BB962C8B-B14F-4D97-AF65-F5344CB8AC3E}">
        <p14:creationId xmlns:p14="http://schemas.microsoft.com/office/powerpoint/2010/main" val="1917845609"/>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Right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72026D-769C-4326-9270-9764089D1F30}"/>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7" b="39503"/>
          <a:stretch/>
        </p:blipFill>
        <p:spPr>
          <a:xfrm rot="16200000">
            <a:off x="7798510" y="2464507"/>
            <a:ext cx="6858003" cy="1928981"/>
          </a:xfrm>
          <a:prstGeom prst="rect">
            <a:avLst/>
          </a:prstGeom>
        </p:spPr>
      </p:pic>
      <p:sp>
        <p:nvSpPr>
          <p:cNvPr id="2" name="Title 1">
            <a:extLst>
              <a:ext uri="{FF2B5EF4-FFF2-40B4-BE49-F238E27FC236}">
                <a16:creationId xmlns:a16="http://schemas.microsoft.com/office/drawing/2014/main" id="{E18F0603-2D57-4DDC-9DFC-CDDA5BA50279}"/>
              </a:ext>
            </a:extLst>
          </p:cNvPr>
          <p:cNvSpPr>
            <a:spLocks noGrp="1"/>
          </p:cNvSpPr>
          <p:nvPr>
            <p:ph type="title"/>
          </p:nvPr>
        </p:nvSpPr>
        <p:spPr>
          <a:xfrm>
            <a:off x="1495424" y="365125"/>
            <a:ext cx="9858375"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4AD68CB-0F02-41A7-A3AA-424D528EFE3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C2E40E7-721B-4392-9C53-551E1644F8B8}"/>
              </a:ext>
            </a:extLst>
          </p:cNvPr>
          <p:cNvSpPr>
            <a:spLocks noGrp="1"/>
          </p:cNvSpPr>
          <p:nvPr>
            <p:ph type="dt" sz="half" idx="10"/>
          </p:nvPr>
        </p:nvSpPr>
        <p:spPr/>
        <p:txBody>
          <a:bodyPr/>
          <a:lstStyle/>
          <a:p>
            <a:fld id="{0EB84C41-5A58-4052-B3ED-D8A8684FAFB4}" type="datetimeFigureOut">
              <a:rPr lang="en-US" smtClean="0"/>
              <a:t>7/17/2023</a:t>
            </a:fld>
            <a:endParaRPr lang="en-US"/>
          </a:p>
        </p:txBody>
      </p:sp>
      <p:sp>
        <p:nvSpPr>
          <p:cNvPr id="5" name="Footer Placeholder 4">
            <a:extLst>
              <a:ext uri="{FF2B5EF4-FFF2-40B4-BE49-F238E27FC236}">
                <a16:creationId xmlns:a16="http://schemas.microsoft.com/office/drawing/2014/main" id="{E0F36C78-697C-489F-AA0B-A8B2453DB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B59881-3A49-4833-845F-770C17BA2DFE}"/>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7" name="Picture 6">
            <a:extLst>
              <a:ext uri="{FF2B5EF4-FFF2-40B4-BE49-F238E27FC236}">
                <a16:creationId xmlns:a16="http://schemas.microsoft.com/office/drawing/2014/main" id="{11985CDE-870C-4243-B7E9-2FEDE30511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08" y="23814"/>
            <a:ext cx="1344083" cy="1034944"/>
          </a:xfrm>
          <a:prstGeom prst="rect">
            <a:avLst/>
          </a:prstGeom>
        </p:spPr>
      </p:pic>
    </p:spTree>
    <p:extLst>
      <p:ext uri="{BB962C8B-B14F-4D97-AF65-F5344CB8AC3E}">
        <p14:creationId xmlns:p14="http://schemas.microsoft.com/office/powerpoint/2010/main" val="4232344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Content Slide_Bulle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7159955" y="566951"/>
            <a:ext cx="4596191" cy="2862049"/>
          </a:xfrm>
          <a:prstGeom prst="rect">
            <a:avLst/>
          </a:prstGeom>
        </p:spPr>
        <p:txBody>
          <a:bodyPr vert="horz" lIns="117564" tIns="58782" rIns="117564" bIns="58782" rtlCol="0" anchor="ctr">
            <a:noAutofit/>
          </a:bodyPr>
          <a:lstStyle>
            <a:lvl1pPr algn="l">
              <a:lnSpc>
                <a:spcPts val="5736"/>
              </a:lnSpc>
              <a:spcAft>
                <a:spcPts val="0"/>
              </a:spcAft>
              <a:defRPr sz="5824" baseline="0">
                <a:solidFill>
                  <a:srgbClr val="595959"/>
                </a:solidFill>
                <a:latin typeface="FuturaT Bold"/>
                <a:cs typeface="FuturaT Bold"/>
              </a:defRPr>
            </a:lvl1pPr>
          </a:lstStyle>
          <a:p>
            <a:r>
              <a:rPr lang="en-US" dirty="0"/>
              <a:t>Title</a:t>
            </a:r>
            <a:br>
              <a:rPr lang="en-US" dirty="0"/>
            </a:br>
            <a:r>
              <a:rPr lang="en-US" dirty="0"/>
              <a:t>Text</a:t>
            </a:r>
          </a:p>
        </p:txBody>
      </p:sp>
      <p:sp>
        <p:nvSpPr>
          <p:cNvPr id="8" name="Text Placeholder 7"/>
          <p:cNvSpPr>
            <a:spLocks noGrp="1"/>
          </p:cNvSpPr>
          <p:nvPr>
            <p:ph type="body" sz="quarter" idx="10" hasCustomPrompt="1"/>
          </p:nvPr>
        </p:nvSpPr>
        <p:spPr>
          <a:xfrm>
            <a:off x="326714" y="1860178"/>
            <a:ext cx="6241143" cy="4665849"/>
          </a:xfrm>
        </p:spPr>
        <p:txBody>
          <a:bodyPr>
            <a:normAutofit/>
          </a:bodyPr>
          <a:lstStyle>
            <a:lvl1pPr>
              <a:defRPr sz="2824" baseline="0">
                <a:solidFill>
                  <a:srgbClr val="595959"/>
                </a:solidFill>
                <a:latin typeface="Metropolis"/>
                <a:cs typeface="Metropolis"/>
              </a:defRPr>
            </a:lvl1pPr>
            <a:lvl2pPr>
              <a:defRPr sz="2117">
                <a:solidFill>
                  <a:srgbClr val="595959"/>
                </a:solidFill>
                <a:latin typeface="Metropolis"/>
                <a:cs typeface="Metropolis"/>
              </a:defRPr>
            </a:lvl2pPr>
            <a:lvl3pPr>
              <a:defRPr sz="1765">
                <a:solidFill>
                  <a:srgbClr val="595959"/>
                </a:solidFill>
                <a:latin typeface="Metropolis"/>
                <a:cs typeface="Metropolis"/>
              </a:defRPr>
            </a:lvl3pPr>
            <a:lvl4pPr>
              <a:defRPr sz="1588">
                <a:solidFill>
                  <a:srgbClr val="595959"/>
                </a:solidFill>
                <a:latin typeface="Metropolis"/>
                <a:cs typeface="Metropolis"/>
              </a:defRPr>
            </a:lvl4pPr>
            <a:lvl5pPr>
              <a:defRPr sz="1588">
                <a:solidFill>
                  <a:srgbClr val="595959"/>
                </a:solidFill>
                <a:latin typeface="Metropolis"/>
                <a:cs typeface="Metropolis"/>
              </a:defRPr>
            </a:lvl5pPr>
          </a:lstStyle>
          <a:p>
            <a:pPr lvl="0"/>
            <a:r>
              <a:rPr lang="en-US" dirty="0"/>
              <a:t>Use this for bullet point lists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955A6E2A-3F66-4457-94D8-FF259B2F1B42}"/>
              </a:ext>
            </a:extLst>
          </p:cNvPr>
          <p:cNvPicPr>
            <a:picLocks/>
          </p:cNvPicPr>
          <p:nvPr/>
        </p:nvPicPr>
        <p:blipFill>
          <a:blip r:embed="rId2"/>
          <a:srcRect/>
          <a:stretch/>
        </p:blipFill>
        <p:spPr>
          <a:xfrm>
            <a:off x="319013" y="211424"/>
            <a:ext cx="1754212" cy="936440"/>
          </a:xfrm>
          <a:prstGeom prst="rect">
            <a:avLst/>
          </a:prstGeom>
        </p:spPr>
      </p:pic>
    </p:spTree>
    <p:extLst>
      <p:ext uri="{BB962C8B-B14F-4D97-AF65-F5344CB8AC3E}">
        <p14:creationId xmlns:p14="http://schemas.microsoft.com/office/powerpoint/2010/main" val="1486566177"/>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Content Slide_Bullet_Alternat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92667" y="1845237"/>
            <a:ext cx="11067143" cy="4665849"/>
          </a:xfrm>
        </p:spPr>
        <p:txBody>
          <a:bodyPr>
            <a:normAutofit/>
          </a:bodyPr>
          <a:lstStyle>
            <a:lvl1pPr>
              <a:defRPr sz="2117" baseline="0">
                <a:solidFill>
                  <a:srgbClr val="595959"/>
                </a:solidFill>
                <a:latin typeface="Metropolis"/>
                <a:cs typeface="Metropolis"/>
              </a:defRPr>
            </a:lvl1pPr>
            <a:lvl2pPr>
              <a:defRPr sz="1588">
                <a:solidFill>
                  <a:srgbClr val="595959"/>
                </a:solidFill>
                <a:latin typeface="Metropolis"/>
                <a:cs typeface="Metropolis"/>
              </a:defRPr>
            </a:lvl2pPr>
            <a:lvl3pPr>
              <a:defRPr sz="1412">
                <a:solidFill>
                  <a:srgbClr val="595959"/>
                </a:solidFill>
                <a:latin typeface="Metropolis"/>
                <a:cs typeface="Metropolis"/>
              </a:defRPr>
            </a:lvl3pPr>
            <a:lvl4pPr>
              <a:defRPr sz="1236">
                <a:solidFill>
                  <a:srgbClr val="595959"/>
                </a:solidFill>
                <a:latin typeface="Metropolis"/>
                <a:cs typeface="Metropolis"/>
              </a:defRPr>
            </a:lvl4pPr>
            <a:lvl5pPr>
              <a:defRPr sz="1236">
                <a:solidFill>
                  <a:srgbClr val="595959"/>
                </a:solidFill>
                <a:latin typeface="Metropolis"/>
                <a:cs typeface="Metropolis"/>
              </a:defRPr>
            </a:lvl5pPr>
          </a:lstStyle>
          <a:p>
            <a:pPr lvl="0"/>
            <a:r>
              <a:rPr lang="en-US" dirty="0"/>
              <a:t>Use this slide master for bullet point lists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hasCustomPrompt="1"/>
          </p:nvPr>
        </p:nvSpPr>
        <p:spPr>
          <a:xfrm>
            <a:off x="592667" y="109537"/>
            <a:ext cx="10972800" cy="1143000"/>
          </a:xfrm>
          <a:prstGeom prst="rect">
            <a:avLst/>
          </a:prstGeom>
        </p:spPr>
        <p:txBody>
          <a:bodyPr vert="horz" lIns="117564" tIns="58782" rIns="117564" bIns="58782" rtlCol="0" anchor="ctr">
            <a:normAutofit/>
          </a:bodyPr>
          <a:lstStyle>
            <a:lvl1pPr algn="l">
              <a:defRPr sz="5648" baseline="0">
                <a:solidFill>
                  <a:srgbClr val="1E2636"/>
                </a:solidFill>
                <a:latin typeface="FuturaT Bold"/>
                <a:cs typeface="FuturaT Bold"/>
              </a:defRPr>
            </a:lvl1pPr>
          </a:lstStyle>
          <a:p>
            <a:r>
              <a:rPr lang="en-US" dirty="0"/>
              <a:t>Slide Title</a:t>
            </a:r>
          </a:p>
        </p:txBody>
      </p:sp>
      <p:pic>
        <p:nvPicPr>
          <p:cNvPr id="11" name="Picture 10">
            <a:extLst>
              <a:ext uri="{FF2B5EF4-FFF2-40B4-BE49-F238E27FC236}">
                <a16:creationId xmlns:a16="http://schemas.microsoft.com/office/drawing/2014/main" id="{0646BCA3-6153-4D40-AE15-9CA65CDA2D7C}"/>
              </a:ext>
            </a:extLst>
          </p:cNvPr>
          <p:cNvPicPr>
            <a:picLocks/>
          </p:cNvPicPr>
          <p:nvPr/>
        </p:nvPicPr>
        <p:blipFill>
          <a:blip r:embed="rId2"/>
          <a:srcRect/>
          <a:stretch/>
        </p:blipFill>
        <p:spPr>
          <a:xfrm>
            <a:off x="9888802" y="211424"/>
            <a:ext cx="1754212" cy="936440"/>
          </a:xfrm>
          <a:prstGeom prst="rect">
            <a:avLst/>
          </a:prstGeom>
        </p:spPr>
      </p:pic>
    </p:spTree>
    <p:extLst>
      <p:ext uri="{BB962C8B-B14F-4D97-AF65-F5344CB8AC3E}">
        <p14:creationId xmlns:p14="http://schemas.microsoft.com/office/powerpoint/2010/main" val="3042777664"/>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92667" y="109537"/>
            <a:ext cx="10972800" cy="1143000"/>
          </a:xfrm>
          <a:prstGeom prst="rect">
            <a:avLst/>
          </a:prstGeom>
        </p:spPr>
        <p:txBody>
          <a:bodyPr vert="horz" lIns="117564" tIns="58782" rIns="117564" bIns="58782" rtlCol="0" anchor="ctr">
            <a:normAutofit/>
          </a:bodyPr>
          <a:lstStyle>
            <a:lvl1pPr algn="l">
              <a:defRPr sz="5648" baseline="0">
                <a:solidFill>
                  <a:srgbClr val="1E2636"/>
                </a:solidFill>
                <a:latin typeface="FuturaT Bold"/>
                <a:cs typeface="FuturaT Bold"/>
              </a:defRPr>
            </a:lvl1pPr>
          </a:lstStyle>
          <a:p>
            <a:r>
              <a:rPr lang="en-US" dirty="0"/>
              <a:t>Slide Title</a:t>
            </a:r>
          </a:p>
        </p:txBody>
      </p:sp>
      <p:pic>
        <p:nvPicPr>
          <p:cNvPr id="2" name="Picture 1">
            <a:extLst>
              <a:ext uri="{FF2B5EF4-FFF2-40B4-BE49-F238E27FC236}">
                <a16:creationId xmlns:a16="http://schemas.microsoft.com/office/drawing/2014/main" id="{D733C31B-6383-8049-9D8A-0C6103E596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spTree>
    <p:extLst>
      <p:ext uri="{BB962C8B-B14F-4D97-AF65-F5344CB8AC3E}">
        <p14:creationId xmlns:p14="http://schemas.microsoft.com/office/powerpoint/2010/main" val="773535999"/>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eadership Team">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46BCA3-6153-4D40-AE15-9CA65CDA2D7C}"/>
              </a:ext>
            </a:extLst>
          </p:cNvPr>
          <p:cNvPicPr>
            <a:picLocks/>
          </p:cNvPicPr>
          <p:nvPr/>
        </p:nvPicPr>
        <p:blipFill>
          <a:blip r:embed="rId2"/>
          <a:srcRect/>
          <a:stretch/>
        </p:blipFill>
        <p:spPr>
          <a:xfrm>
            <a:off x="9888802" y="211424"/>
            <a:ext cx="1754212" cy="936440"/>
          </a:xfrm>
          <a:prstGeom prst="rect">
            <a:avLst/>
          </a:prstGeom>
        </p:spPr>
      </p:pic>
      <p:pic>
        <p:nvPicPr>
          <p:cNvPr id="7" name="Picture 6">
            <a:extLst>
              <a:ext uri="{FF2B5EF4-FFF2-40B4-BE49-F238E27FC236}">
                <a16:creationId xmlns:a16="http://schemas.microsoft.com/office/drawing/2014/main" id="{4A9A911C-4A81-44CF-A9D2-DB5D73DA2E0F}"/>
              </a:ext>
            </a:extLst>
          </p:cNvPr>
          <p:cNvPicPr>
            <a:picLocks noChangeAspect="1"/>
          </p:cNvPicPr>
          <p:nvPr/>
        </p:nvPicPr>
        <p:blipFill>
          <a:blip r:embed="rId3"/>
          <a:stretch>
            <a:fillRect/>
          </a:stretch>
        </p:blipFill>
        <p:spPr>
          <a:xfrm>
            <a:off x="1340485" y="1506297"/>
            <a:ext cx="2721428" cy="2521324"/>
          </a:xfrm>
          <a:prstGeom prst="ellipse">
            <a:avLst/>
          </a:prstGeom>
        </p:spPr>
      </p:pic>
      <p:pic>
        <p:nvPicPr>
          <p:cNvPr id="9" name="Picture 8">
            <a:extLst>
              <a:ext uri="{FF2B5EF4-FFF2-40B4-BE49-F238E27FC236}">
                <a16:creationId xmlns:a16="http://schemas.microsoft.com/office/drawing/2014/main" id="{20236D6F-C6D8-4126-A213-588356B2E0C6}"/>
              </a:ext>
            </a:extLst>
          </p:cNvPr>
          <p:cNvPicPr>
            <a:picLocks noChangeAspect="1"/>
          </p:cNvPicPr>
          <p:nvPr/>
        </p:nvPicPr>
        <p:blipFill>
          <a:blip r:embed="rId4"/>
          <a:stretch>
            <a:fillRect/>
          </a:stretch>
        </p:blipFill>
        <p:spPr>
          <a:xfrm>
            <a:off x="4818374" y="1506297"/>
            <a:ext cx="2721428" cy="2521324"/>
          </a:xfrm>
          <a:prstGeom prst="ellipse">
            <a:avLst/>
          </a:prstGeom>
        </p:spPr>
      </p:pic>
      <p:pic>
        <p:nvPicPr>
          <p:cNvPr id="12" name="Picture 11">
            <a:extLst>
              <a:ext uri="{FF2B5EF4-FFF2-40B4-BE49-F238E27FC236}">
                <a16:creationId xmlns:a16="http://schemas.microsoft.com/office/drawing/2014/main" id="{2AD414FD-582A-46C2-93C8-D1D530FB8E16}"/>
              </a:ext>
            </a:extLst>
          </p:cNvPr>
          <p:cNvPicPr>
            <a:picLocks noChangeAspect="1"/>
          </p:cNvPicPr>
          <p:nvPr/>
        </p:nvPicPr>
        <p:blipFill rotWithShape="1">
          <a:blip r:embed="rId5"/>
          <a:srcRect l="9556" t="3873" r="28178" b="38384"/>
          <a:stretch/>
        </p:blipFill>
        <p:spPr>
          <a:xfrm>
            <a:off x="8143747" y="1506297"/>
            <a:ext cx="2721428" cy="2521324"/>
          </a:xfrm>
          <a:prstGeom prst="ellipse">
            <a:avLst/>
          </a:prstGeom>
        </p:spPr>
      </p:pic>
      <p:sp>
        <p:nvSpPr>
          <p:cNvPr id="13" name="Subtitle 2">
            <a:extLst>
              <a:ext uri="{FF2B5EF4-FFF2-40B4-BE49-F238E27FC236}">
                <a16:creationId xmlns:a16="http://schemas.microsoft.com/office/drawing/2014/main" id="{D4C2EC61-A0CD-4224-AE23-C177159DAAAE}"/>
              </a:ext>
            </a:extLst>
          </p:cNvPr>
          <p:cNvSpPr txBox="1">
            <a:spLocks/>
          </p:cNvSpPr>
          <p:nvPr/>
        </p:nvSpPr>
        <p:spPr>
          <a:xfrm>
            <a:off x="8143747" y="4840775"/>
            <a:ext cx="2915925" cy="1085013"/>
          </a:xfrm>
          <a:prstGeom prst="rect">
            <a:avLst/>
          </a:prstGeom>
        </p:spPr>
        <p:txBody>
          <a:bodyPr vert="horz" wrap="square" lIns="71983" tIns="35991" rIns="71983" bIns="35991"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37"/>
              </a:lnSpc>
            </a:pPr>
            <a:r>
              <a:rPr lang="en-US" sz="1588" b="0" cap="none" spc="0" dirty="0">
                <a:ln>
                  <a:noFill/>
                </a:ln>
                <a:solidFill>
                  <a:schemeClr val="tx1">
                    <a:lumMod val="65000"/>
                    <a:lumOff val="35000"/>
                  </a:schemeClr>
                </a:solidFill>
                <a:effectLst/>
                <a:latin typeface="Metropolis"/>
                <a:ea typeface="Roboto" panose="02000000000000000000" pitchFamily="2" charset="0"/>
                <a:cs typeface="Microsoft Sans Serif" panose="020B0604020202020204" pitchFamily="34" charset="0"/>
              </a:rPr>
              <a:t>Andrew is a veteran cybersecurity executive, strategist, and international public speaker with close to 25 years of cybersecurity experience across multiple domains.</a:t>
            </a:r>
          </a:p>
        </p:txBody>
      </p:sp>
      <p:sp>
        <p:nvSpPr>
          <p:cNvPr id="14" name="TextBox 13">
            <a:extLst>
              <a:ext uri="{FF2B5EF4-FFF2-40B4-BE49-F238E27FC236}">
                <a16:creationId xmlns:a16="http://schemas.microsoft.com/office/drawing/2014/main" id="{CD80AFD3-0165-41E4-8718-AD9D275A9804}"/>
              </a:ext>
            </a:extLst>
          </p:cNvPr>
          <p:cNvSpPr txBox="1"/>
          <p:nvPr/>
        </p:nvSpPr>
        <p:spPr>
          <a:xfrm>
            <a:off x="8370863" y="4093114"/>
            <a:ext cx="2461691" cy="336695"/>
          </a:xfrm>
          <a:prstGeom prst="rect">
            <a:avLst/>
          </a:prstGeom>
          <a:noFill/>
        </p:spPr>
        <p:txBody>
          <a:bodyPr wrap="square" rtlCol="0" anchor="ctr" anchorCtr="0">
            <a:spAutoFit/>
          </a:bodyPr>
          <a:lstStyle/>
          <a:p>
            <a:pPr algn="ctr"/>
            <a:r>
              <a:rPr lang="en-US" sz="1588" dirty="0">
                <a:solidFill>
                  <a:schemeClr val="accent2"/>
                </a:solidFill>
                <a:latin typeface="Metropolis"/>
                <a:ea typeface="Roboto" panose="02000000000000000000" pitchFamily="2" charset="0"/>
                <a:cs typeface="Arial" panose="020B0604020202020204" pitchFamily="34" charset="0"/>
              </a:rPr>
              <a:t>Chief Operating Officer</a:t>
            </a:r>
          </a:p>
        </p:txBody>
      </p:sp>
      <p:sp>
        <p:nvSpPr>
          <p:cNvPr id="15" name="TextBox 14">
            <a:extLst>
              <a:ext uri="{FF2B5EF4-FFF2-40B4-BE49-F238E27FC236}">
                <a16:creationId xmlns:a16="http://schemas.microsoft.com/office/drawing/2014/main" id="{94A9D2A5-FED1-4BED-A0DC-C9BBC1227B64}"/>
              </a:ext>
            </a:extLst>
          </p:cNvPr>
          <p:cNvSpPr txBox="1"/>
          <p:nvPr/>
        </p:nvSpPr>
        <p:spPr>
          <a:xfrm>
            <a:off x="8628485" y="4412947"/>
            <a:ext cx="2066592" cy="363946"/>
          </a:xfrm>
          <a:prstGeom prst="rect">
            <a:avLst/>
          </a:prstGeom>
          <a:noFill/>
        </p:spPr>
        <p:txBody>
          <a:bodyPr wrap="square" rtlCol="0" anchor="ctr" anchorCtr="0">
            <a:spAutoFit/>
          </a:bodyPr>
          <a:lstStyle/>
          <a:p>
            <a:pPr algn="ctr"/>
            <a:r>
              <a:rPr lang="en-US" sz="1765" b="1" dirty="0">
                <a:solidFill>
                  <a:schemeClr val="tx2"/>
                </a:solidFill>
                <a:latin typeface="FuturaT Bold"/>
                <a:ea typeface="Roboto" panose="02000000000000000000" pitchFamily="2" charset="0"/>
                <a:cs typeface="Arial" panose="020B0604020202020204" pitchFamily="34" charset="0"/>
              </a:rPr>
              <a:t>ANDREW HAY</a:t>
            </a:r>
          </a:p>
        </p:txBody>
      </p:sp>
      <p:sp>
        <p:nvSpPr>
          <p:cNvPr id="16" name="Subtitle 2">
            <a:extLst>
              <a:ext uri="{FF2B5EF4-FFF2-40B4-BE49-F238E27FC236}">
                <a16:creationId xmlns:a16="http://schemas.microsoft.com/office/drawing/2014/main" id="{6CA3AF28-CD82-4873-973B-EA983000DC00}"/>
              </a:ext>
            </a:extLst>
          </p:cNvPr>
          <p:cNvSpPr txBox="1">
            <a:spLocks/>
          </p:cNvSpPr>
          <p:nvPr/>
        </p:nvSpPr>
        <p:spPr>
          <a:xfrm>
            <a:off x="1231588" y="4840775"/>
            <a:ext cx="2915925" cy="1085013"/>
          </a:xfrm>
          <a:prstGeom prst="rect">
            <a:avLst/>
          </a:prstGeom>
        </p:spPr>
        <p:txBody>
          <a:bodyPr vert="horz" wrap="square" lIns="71983" tIns="35991" rIns="71983" bIns="35991"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37"/>
              </a:lnSpc>
            </a:pPr>
            <a:r>
              <a:rPr lang="en-US" sz="1588" b="0" dirty="0">
                <a:solidFill>
                  <a:schemeClr val="tx1">
                    <a:lumMod val="65000"/>
                    <a:lumOff val="35000"/>
                  </a:schemeClr>
                </a:solidFill>
                <a:latin typeface="Metropolis"/>
                <a:ea typeface="Roboto" panose="02000000000000000000" pitchFamily="2" charset="0"/>
                <a:cs typeface="Microsoft Sans Serif" panose="020B0604020202020204" pitchFamily="34" charset="0"/>
              </a:rPr>
              <a:t>Chris has spent 20 years in information security, fighting to make customers more secure and dispelling the snake-oil services/products of other vendors.</a:t>
            </a:r>
          </a:p>
        </p:txBody>
      </p:sp>
      <p:sp>
        <p:nvSpPr>
          <p:cNvPr id="17" name="TextBox 16">
            <a:extLst>
              <a:ext uri="{FF2B5EF4-FFF2-40B4-BE49-F238E27FC236}">
                <a16:creationId xmlns:a16="http://schemas.microsoft.com/office/drawing/2014/main" id="{1F6F38AD-64CE-41A3-8A46-4C3687E6E2DC}"/>
              </a:ext>
            </a:extLst>
          </p:cNvPr>
          <p:cNvSpPr txBox="1"/>
          <p:nvPr/>
        </p:nvSpPr>
        <p:spPr>
          <a:xfrm>
            <a:off x="1856714" y="4096487"/>
            <a:ext cx="1715588" cy="336695"/>
          </a:xfrm>
          <a:prstGeom prst="rect">
            <a:avLst/>
          </a:prstGeom>
          <a:noFill/>
        </p:spPr>
        <p:txBody>
          <a:bodyPr wrap="square" rtlCol="0" anchor="ctr" anchorCtr="0">
            <a:spAutoFit/>
          </a:bodyPr>
          <a:lstStyle/>
          <a:p>
            <a:pPr algn="ctr"/>
            <a:r>
              <a:rPr lang="en-US" sz="1588" dirty="0">
                <a:solidFill>
                  <a:schemeClr val="accent2"/>
                </a:solidFill>
                <a:latin typeface="Metropolis"/>
                <a:ea typeface="Roboto" panose="02000000000000000000" pitchFamily="2" charset="0"/>
                <a:cs typeface="Arial" panose="020B0604020202020204" pitchFamily="34" charset="0"/>
              </a:rPr>
              <a:t>Founder &amp; CEO</a:t>
            </a:r>
          </a:p>
        </p:txBody>
      </p:sp>
      <p:sp>
        <p:nvSpPr>
          <p:cNvPr id="18" name="TextBox 17">
            <a:extLst>
              <a:ext uri="{FF2B5EF4-FFF2-40B4-BE49-F238E27FC236}">
                <a16:creationId xmlns:a16="http://schemas.microsoft.com/office/drawing/2014/main" id="{9A380AAC-1A70-42E8-A7FA-345931A0FF9C}"/>
              </a:ext>
            </a:extLst>
          </p:cNvPr>
          <p:cNvSpPr txBox="1"/>
          <p:nvPr/>
        </p:nvSpPr>
        <p:spPr>
          <a:xfrm>
            <a:off x="1328836" y="4412947"/>
            <a:ext cx="2771341" cy="363946"/>
          </a:xfrm>
          <a:prstGeom prst="rect">
            <a:avLst/>
          </a:prstGeom>
          <a:noFill/>
        </p:spPr>
        <p:txBody>
          <a:bodyPr wrap="square" rtlCol="0" anchor="ctr" anchorCtr="0">
            <a:spAutoFit/>
          </a:bodyPr>
          <a:lstStyle/>
          <a:p>
            <a:pPr algn="ctr"/>
            <a:r>
              <a:rPr lang="en-US" sz="1765" b="1" dirty="0">
                <a:solidFill>
                  <a:schemeClr val="tx2"/>
                </a:solidFill>
                <a:latin typeface="FuturaT Bold"/>
                <a:ea typeface="Roboto" panose="02000000000000000000" pitchFamily="2" charset="0"/>
                <a:cs typeface="Arial" panose="020B0604020202020204" pitchFamily="34" charset="0"/>
              </a:rPr>
              <a:t>CHRIS NICKERSON</a:t>
            </a:r>
          </a:p>
        </p:txBody>
      </p:sp>
      <p:sp>
        <p:nvSpPr>
          <p:cNvPr id="19" name="Subtitle 2">
            <a:extLst>
              <a:ext uri="{FF2B5EF4-FFF2-40B4-BE49-F238E27FC236}">
                <a16:creationId xmlns:a16="http://schemas.microsoft.com/office/drawing/2014/main" id="{EA8A46B9-964B-4042-95A5-D4DB3ADFD04F}"/>
              </a:ext>
            </a:extLst>
          </p:cNvPr>
          <p:cNvSpPr txBox="1">
            <a:spLocks/>
          </p:cNvSpPr>
          <p:nvPr/>
        </p:nvSpPr>
        <p:spPr>
          <a:xfrm>
            <a:off x="4733004" y="4840775"/>
            <a:ext cx="2915925" cy="1085013"/>
          </a:xfrm>
          <a:prstGeom prst="rect">
            <a:avLst/>
          </a:prstGeom>
        </p:spPr>
        <p:txBody>
          <a:bodyPr vert="horz" wrap="square" lIns="71983" tIns="35991" rIns="71983" bIns="35991"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37"/>
              </a:lnSpc>
            </a:pPr>
            <a:r>
              <a:rPr lang="en-US" sz="1588" dirty="0">
                <a:solidFill>
                  <a:schemeClr val="tx1">
                    <a:lumMod val="65000"/>
                    <a:lumOff val="35000"/>
                  </a:schemeClr>
                </a:solidFill>
                <a:latin typeface="Metropolis"/>
                <a:ea typeface="Roboto" panose="02000000000000000000" pitchFamily="2" charset="0"/>
                <a:cs typeface="Microsoft Sans Serif" panose="020B0604020202020204" pitchFamily="34" charset="0"/>
              </a:rPr>
              <a:t>Eric is a 20-year veteran of the information security industry. He holds a bachelor’s degree in Information Systems Security and maintains active CISSP and CISA certifications.</a:t>
            </a:r>
          </a:p>
        </p:txBody>
      </p:sp>
      <p:sp>
        <p:nvSpPr>
          <p:cNvPr id="20" name="TextBox 19">
            <a:extLst>
              <a:ext uri="{FF2B5EF4-FFF2-40B4-BE49-F238E27FC236}">
                <a16:creationId xmlns:a16="http://schemas.microsoft.com/office/drawing/2014/main" id="{C342D93E-A26D-41EC-9725-577110DEF56A}"/>
              </a:ext>
            </a:extLst>
          </p:cNvPr>
          <p:cNvSpPr txBox="1"/>
          <p:nvPr/>
        </p:nvSpPr>
        <p:spPr>
          <a:xfrm>
            <a:off x="5279455" y="4096487"/>
            <a:ext cx="1715588" cy="336695"/>
          </a:xfrm>
          <a:prstGeom prst="rect">
            <a:avLst/>
          </a:prstGeom>
          <a:noFill/>
        </p:spPr>
        <p:txBody>
          <a:bodyPr wrap="square" rtlCol="0" anchor="ctr" anchorCtr="0">
            <a:spAutoFit/>
          </a:bodyPr>
          <a:lstStyle/>
          <a:p>
            <a:pPr algn="ctr"/>
            <a:r>
              <a:rPr lang="en-US" sz="1588" dirty="0">
                <a:solidFill>
                  <a:schemeClr val="accent2"/>
                </a:solidFill>
                <a:latin typeface="Metropolis"/>
                <a:ea typeface="Roboto" panose="02000000000000000000" pitchFamily="2" charset="0"/>
                <a:cs typeface="Arial" panose="020B0604020202020204" pitchFamily="34" charset="0"/>
              </a:rPr>
              <a:t>Co-Founder &amp; VP</a:t>
            </a:r>
          </a:p>
        </p:txBody>
      </p:sp>
      <p:sp>
        <p:nvSpPr>
          <p:cNvPr id="21" name="TextBox 20">
            <a:extLst>
              <a:ext uri="{FF2B5EF4-FFF2-40B4-BE49-F238E27FC236}">
                <a16:creationId xmlns:a16="http://schemas.microsoft.com/office/drawing/2014/main" id="{66F23DBB-D1F1-4213-ABF6-46000673EB94}"/>
              </a:ext>
            </a:extLst>
          </p:cNvPr>
          <p:cNvSpPr txBox="1"/>
          <p:nvPr/>
        </p:nvSpPr>
        <p:spPr>
          <a:xfrm>
            <a:off x="4906403" y="4412947"/>
            <a:ext cx="2461691" cy="363946"/>
          </a:xfrm>
          <a:prstGeom prst="rect">
            <a:avLst/>
          </a:prstGeom>
          <a:noFill/>
        </p:spPr>
        <p:txBody>
          <a:bodyPr wrap="square" rtlCol="0" anchor="ctr" anchorCtr="0">
            <a:spAutoFit/>
          </a:bodyPr>
          <a:lstStyle/>
          <a:p>
            <a:pPr algn="ctr"/>
            <a:r>
              <a:rPr lang="en-US" sz="1765" b="1" dirty="0">
                <a:solidFill>
                  <a:schemeClr val="tx2"/>
                </a:solidFill>
                <a:latin typeface="FuturaT Bold"/>
                <a:ea typeface="Roboto" panose="02000000000000000000" pitchFamily="2" charset="0"/>
                <a:cs typeface="Arial" panose="020B0604020202020204" pitchFamily="34" charset="0"/>
              </a:rPr>
              <a:t>ERIC SMITH</a:t>
            </a:r>
          </a:p>
        </p:txBody>
      </p:sp>
      <p:sp>
        <p:nvSpPr>
          <p:cNvPr id="2" name="TextBox 1">
            <a:extLst>
              <a:ext uri="{FF2B5EF4-FFF2-40B4-BE49-F238E27FC236}">
                <a16:creationId xmlns:a16="http://schemas.microsoft.com/office/drawing/2014/main" id="{00F7DE91-48AC-460A-8CB7-C5FBD9C4A526}"/>
              </a:ext>
            </a:extLst>
          </p:cNvPr>
          <p:cNvSpPr txBox="1"/>
          <p:nvPr/>
        </p:nvSpPr>
        <p:spPr>
          <a:xfrm>
            <a:off x="592183" y="112955"/>
            <a:ext cx="8739308" cy="961482"/>
          </a:xfrm>
          <a:prstGeom prst="rect">
            <a:avLst/>
          </a:prstGeom>
          <a:noFill/>
        </p:spPr>
        <p:txBody>
          <a:bodyPr wrap="square" rtlCol="0">
            <a:spAutoFit/>
          </a:bodyPr>
          <a:lstStyle/>
          <a:p>
            <a:r>
              <a:rPr lang="en-US" sz="5648" dirty="0">
                <a:latin typeface="FuturaT Bold"/>
              </a:rPr>
              <a:t>Leadership Team</a:t>
            </a:r>
          </a:p>
        </p:txBody>
      </p:sp>
    </p:spTree>
    <p:extLst>
      <p:ext uri="{BB962C8B-B14F-4D97-AF65-F5344CB8AC3E}">
        <p14:creationId xmlns:p14="http://schemas.microsoft.com/office/powerpoint/2010/main" val="3923793819"/>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Content Slide_Photo">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67DB0E0-4A0E-47FB-85A4-2173DAAEB65C}"/>
              </a:ext>
            </a:extLst>
          </p:cNvPr>
          <p:cNvPicPr>
            <a:picLocks noChangeAspect="1"/>
          </p:cNvPicPr>
          <p:nvPr/>
        </p:nvPicPr>
        <p:blipFill>
          <a:blip r:embed="rId2"/>
          <a:stretch>
            <a:fillRect/>
          </a:stretch>
        </p:blipFill>
        <p:spPr>
          <a:xfrm>
            <a:off x="-2171637" y="59764"/>
            <a:ext cx="11103428" cy="6858000"/>
          </a:xfrm>
          <a:prstGeom prst="rect">
            <a:avLst/>
          </a:prstGeom>
        </p:spPr>
      </p:pic>
      <p:sp>
        <p:nvSpPr>
          <p:cNvPr id="11" name="Title Placeholder 1"/>
          <p:cNvSpPr>
            <a:spLocks noGrp="1"/>
          </p:cNvSpPr>
          <p:nvPr>
            <p:ph type="title" hasCustomPrompt="1"/>
          </p:nvPr>
        </p:nvSpPr>
        <p:spPr>
          <a:xfrm>
            <a:off x="5524554" y="1426884"/>
            <a:ext cx="4942071" cy="1942352"/>
          </a:xfrm>
          <a:prstGeom prst="rect">
            <a:avLst/>
          </a:prstGeom>
        </p:spPr>
        <p:txBody>
          <a:bodyPr vert="horz" lIns="117564" tIns="58782" rIns="117564" bIns="58782" rtlCol="0" anchor="ctr">
            <a:noAutofit/>
          </a:bodyPr>
          <a:lstStyle>
            <a:lvl1pPr algn="l">
              <a:lnSpc>
                <a:spcPts val="5295"/>
              </a:lnSpc>
              <a:spcAft>
                <a:spcPts val="0"/>
              </a:spcAft>
              <a:defRPr sz="5648" baseline="0">
                <a:solidFill>
                  <a:srgbClr val="1E2636"/>
                </a:solidFill>
                <a:latin typeface="FuturaT Bold"/>
                <a:cs typeface="FuturaT Bold"/>
              </a:defRPr>
            </a:lvl1pPr>
          </a:lstStyle>
          <a:p>
            <a:r>
              <a:rPr lang="en-US" dirty="0"/>
              <a:t>Title</a:t>
            </a:r>
            <a:br>
              <a:rPr lang="en-US" dirty="0"/>
            </a:br>
            <a:r>
              <a:rPr lang="en-US" dirty="0"/>
              <a:t>Text</a:t>
            </a:r>
          </a:p>
        </p:txBody>
      </p:sp>
      <p:sp>
        <p:nvSpPr>
          <p:cNvPr id="12" name="Text Placeholder 11"/>
          <p:cNvSpPr>
            <a:spLocks noGrp="1"/>
          </p:cNvSpPr>
          <p:nvPr>
            <p:ph type="body" sz="quarter" idx="10" hasCustomPrompt="1"/>
          </p:nvPr>
        </p:nvSpPr>
        <p:spPr>
          <a:xfrm>
            <a:off x="7438574" y="3077416"/>
            <a:ext cx="4337655" cy="2137523"/>
          </a:xfrm>
        </p:spPr>
        <p:txBody>
          <a:bodyPr>
            <a:noAutofit/>
          </a:bodyPr>
          <a:lstStyle>
            <a:lvl1pPr>
              <a:buNone/>
              <a:defRPr sz="1588" baseline="0">
                <a:solidFill>
                  <a:srgbClr val="595959"/>
                </a:solidFill>
                <a:latin typeface="Metropolis"/>
                <a:cs typeface="Metropolis"/>
              </a:defRPr>
            </a:lvl1pPr>
            <a:lvl2pPr>
              <a:defRPr sz="2117">
                <a:latin typeface="Metropolis"/>
                <a:cs typeface="Metropolis"/>
              </a:defRPr>
            </a:lvl2pPr>
            <a:lvl3pPr>
              <a:defRPr sz="1765">
                <a:latin typeface="Metropolis"/>
                <a:cs typeface="Metropolis"/>
              </a:defRPr>
            </a:lvl3pPr>
            <a:lvl4pPr>
              <a:defRPr sz="1588">
                <a:latin typeface="Metropolis"/>
                <a:cs typeface="Metropolis"/>
              </a:defRPr>
            </a:lvl4pPr>
            <a:lvl5pPr>
              <a:defRPr sz="1588">
                <a:latin typeface="Metropolis"/>
                <a:cs typeface="Metropolis"/>
              </a:defRPr>
            </a:lvl5pPr>
          </a:lstStyle>
          <a:p>
            <a:pPr lvl="0"/>
            <a:r>
              <a:rPr lang="en-US" dirty="0"/>
              <a:t>Use this master template for photos and text</a:t>
            </a:r>
          </a:p>
        </p:txBody>
      </p:sp>
      <p:pic>
        <p:nvPicPr>
          <p:cNvPr id="10" name="Picture 9">
            <a:extLst>
              <a:ext uri="{FF2B5EF4-FFF2-40B4-BE49-F238E27FC236}">
                <a16:creationId xmlns:a16="http://schemas.microsoft.com/office/drawing/2014/main" id="{BB087525-9A04-4201-8034-003800BF1BEA}"/>
              </a:ext>
            </a:extLst>
          </p:cNvPr>
          <p:cNvPicPr>
            <a:picLocks/>
          </p:cNvPicPr>
          <p:nvPr/>
        </p:nvPicPr>
        <p:blipFill>
          <a:blip r:embed="rId3"/>
          <a:srcRect/>
          <a:stretch/>
        </p:blipFill>
        <p:spPr>
          <a:xfrm>
            <a:off x="9888802" y="211424"/>
            <a:ext cx="1754212" cy="936440"/>
          </a:xfrm>
          <a:prstGeom prst="rect">
            <a:avLst/>
          </a:prstGeom>
        </p:spPr>
      </p:pic>
    </p:spTree>
    <p:extLst>
      <p:ext uri="{BB962C8B-B14F-4D97-AF65-F5344CB8AC3E}">
        <p14:creationId xmlns:p14="http://schemas.microsoft.com/office/powerpoint/2010/main" val="4277436593"/>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Blank">
    <p:bg>
      <p:bgPr>
        <a:solidFill>
          <a:schemeClr val="accent3">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103733" tIns="51867" rIns="103733" bIns="51867" rtlCol="0" anchor="ctr"/>
          <a:lstStyle/>
          <a:p>
            <a:pPr algn="ctr"/>
            <a:endParaRPr lang="en-US" sz="1588" dirty="0"/>
          </a:p>
        </p:txBody>
      </p:sp>
      <p:pic>
        <p:nvPicPr>
          <p:cNvPr id="8" name="Picture 7"/>
          <p:cNvPicPr>
            <a:picLocks noChangeAspect="1"/>
          </p:cNvPicPr>
          <p:nvPr/>
        </p:nvPicPr>
        <p:blipFill>
          <a:blip r:embed="rId8"/>
          <a:srcRect/>
          <a:stretch/>
        </p:blipFill>
        <p:spPr>
          <a:xfrm>
            <a:off x="458244" y="2566823"/>
            <a:ext cx="2833321" cy="1724355"/>
          </a:xfrm>
          <a:prstGeom prst="rect">
            <a:avLst/>
          </a:prstGeom>
        </p:spPr>
      </p:pic>
      <p:sp>
        <p:nvSpPr>
          <p:cNvPr id="41" name="Title 7">
            <a:extLst>
              <a:ext uri="{FF2B5EF4-FFF2-40B4-BE49-F238E27FC236}">
                <a16:creationId xmlns:a16="http://schemas.microsoft.com/office/drawing/2014/main" id="{875ADECF-9A71-47F2-87D7-0D14DA0F794F}"/>
              </a:ext>
            </a:extLst>
          </p:cNvPr>
          <p:cNvSpPr txBox="1">
            <a:spLocks/>
          </p:cNvSpPr>
          <p:nvPr/>
        </p:nvSpPr>
        <p:spPr>
          <a:xfrm>
            <a:off x="4072257" y="2725426"/>
            <a:ext cx="5345929" cy="464689"/>
          </a:xfrm>
          <a:prstGeom prst="rect">
            <a:avLst/>
          </a:prstGeom>
        </p:spPr>
        <p:txBody>
          <a:bodyPr vert="horz" lIns="80683" tIns="40341" rIns="80683" bIns="40341" rtlCol="0" anchor="ctr">
            <a:noAutofit/>
          </a:bodyPr>
          <a:lstStyle>
            <a:lvl1pPr marL="0" algn="ctr" defTabSz="914400" rtl="0" eaLnBrk="1" latinLnBrk="0" hangingPunct="1">
              <a:lnSpc>
                <a:spcPct val="90000"/>
              </a:lnSpc>
              <a:spcBef>
                <a:spcPct val="0"/>
              </a:spcBef>
              <a:buNone/>
              <a:defRPr lang="en-US" sz="9600" b="1" kern="120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sz="3883" dirty="0" err="1">
                <a:latin typeface="FuturaT Bold"/>
                <a:ea typeface="Microsoft Sans Serif" panose="020B0604020202020204" pitchFamily="34" charset="0"/>
                <a:cs typeface="Arial" panose="020B0604020202020204" pitchFamily="34" charset="0"/>
              </a:rPr>
              <a:t>Lares</a:t>
            </a:r>
            <a:r>
              <a:rPr lang="en-US" sz="3883" dirty="0">
                <a:latin typeface="FuturaT Bold"/>
                <a:ea typeface="Microsoft Sans Serif" panose="020B0604020202020204" pitchFamily="34" charset="0"/>
                <a:cs typeface="Arial" panose="020B0604020202020204" pitchFamily="34" charset="0"/>
              </a:rPr>
              <a:t>, LLC.</a:t>
            </a:r>
          </a:p>
        </p:txBody>
      </p:sp>
      <p:grpSp>
        <p:nvGrpSpPr>
          <p:cNvPr id="42" name="Group 41">
            <a:extLst>
              <a:ext uri="{FF2B5EF4-FFF2-40B4-BE49-F238E27FC236}">
                <a16:creationId xmlns:a16="http://schemas.microsoft.com/office/drawing/2014/main" id="{38354599-DAB5-4E7C-A402-F0C295E1230D}"/>
              </a:ext>
            </a:extLst>
          </p:cNvPr>
          <p:cNvGrpSpPr/>
          <p:nvPr/>
        </p:nvGrpSpPr>
        <p:grpSpPr>
          <a:xfrm>
            <a:off x="4072256" y="4552022"/>
            <a:ext cx="559179" cy="518063"/>
            <a:chOff x="5786439" y="2229499"/>
            <a:chExt cx="382284" cy="382284"/>
          </a:xfrm>
        </p:grpSpPr>
        <p:sp>
          <p:nvSpPr>
            <p:cNvPr id="43" name="Oval 42">
              <a:extLst>
                <a:ext uri="{FF2B5EF4-FFF2-40B4-BE49-F238E27FC236}">
                  <a16:creationId xmlns:a16="http://schemas.microsoft.com/office/drawing/2014/main" id="{1EC6975E-05FA-4EAA-9169-03E01449A5D1}"/>
                </a:ext>
              </a:extLst>
            </p:cNvPr>
            <p:cNvSpPr/>
            <p:nvPr/>
          </p:nvSpPr>
          <p:spPr>
            <a:xfrm>
              <a:off x="5786439" y="2229499"/>
              <a:ext cx="382284" cy="38228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dirty="0">
                <a:solidFill>
                  <a:prstClr val="white"/>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nvGrpSpPr>
            <p:cNvPr id="44" name="Group 43">
              <a:extLst>
                <a:ext uri="{FF2B5EF4-FFF2-40B4-BE49-F238E27FC236}">
                  <a16:creationId xmlns:a16="http://schemas.microsoft.com/office/drawing/2014/main" id="{7121C9C1-FD1E-4368-857D-F92662F516E6}"/>
                </a:ext>
              </a:extLst>
            </p:cNvPr>
            <p:cNvGrpSpPr/>
            <p:nvPr/>
          </p:nvGrpSpPr>
          <p:grpSpPr>
            <a:xfrm>
              <a:off x="5867374" y="2350192"/>
              <a:ext cx="220415" cy="147182"/>
              <a:chOff x="5867374" y="2350192"/>
              <a:chExt cx="220415" cy="147182"/>
            </a:xfrm>
            <a:solidFill>
              <a:schemeClr val="bg1"/>
            </a:solidFill>
          </p:grpSpPr>
          <p:sp>
            <p:nvSpPr>
              <p:cNvPr id="45" name="Freeform 3506">
                <a:extLst>
                  <a:ext uri="{FF2B5EF4-FFF2-40B4-BE49-F238E27FC236}">
                    <a16:creationId xmlns:a16="http://schemas.microsoft.com/office/drawing/2014/main" id="{FD432E1B-5BD4-4184-9D82-F8C5ADDA165C}"/>
                  </a:ext>
                </a:extLst>
              </p:cNvPr>
              <p:cNvSpPr>
                <a:spLocks/>
              </p:cNvSpPr>
              <p:nvPr/>
            </p:nvSpPr>
            <p:spPr bwMode="auto">
              <a:xfrm>
                <a:off x="5867374" y="2355679"/>
                <a:ext cx="220415" cy="141695"/>
              </a:xfrm>
              <a:custGeom>
                <a:avLst/>
                <a:gdLst>
                  <a:gd name="T0" fmla="*/ 661 w 673"/>
                  <a:gd name="T1" fmla="*/ 0 h 429"/>
                  <a:gd name="T2" fmla="*/ 357 w 673"/>
                  <a:gd name="T3" fmla="*/ 245 h 429"/>
                  <a:gd name="T4" fmla="*/ 354 w 673"/>
                  <a:gd name="T5" fmla="*/ 248 h 429"/>
                  <a:gd name="T6" fmla="*/ 350 w 673"/>
                  <a:gd name="T7" fmla="*/ 248 h 429"/>
                  <a:gd name="T8" fmla="*/ 346 w 673"/>
                  <a:gd name="T9" fmla="*/ 248 h 429"/>
                  <a:gd name="T10" fmla="*/ 342 w 673"/>
                  <a:gd name="T11" fmla="*/ 247 h 429"/>
                  <a:gd name="T12" fmla="*/ 11 w 673"/>
                  <a:gd name="T13" fmla="*/ 6 h 429"/>
                  <a:gd name="T14" fmla="*/ 7 w 673"/>
                  <a:gd name="T15" fmla="*/ 14 h 429"/>
                  <a:gd name="T16" fmla="*/ 3 w 673"/>
                  <a:gd name="T17" fmla="*/ 23 h 429"/>
                  <a:gd name="T18" fmla="*/ 2 w 673"/>
                  <a:gd name="T19" fmla="*/ 33 h 429"/>
                  <a:gd name="T20" fmla="*/ 0 w 673"/>
                  <a:gd name="T21" fmla="*/ 44 h 429"/>
                  <a:gd name="T22" fmla="*/ 0 w 673"/>
                  <a:gd name="T23" fmla="*/ 357 h 429"/>
                  <a:gd name="T24" fmla="*/ 2 w 673"/>
                  <a:gd name="T25" fmla="*/ 365 h 429"/>
                  <a:gd name="T26" fmla="*/ 2 w 673"/>
                  <a:gd name="T27" fmla="*/ 371 h 429"/>
                  <a:gd name="T28" fmla="*/ 4 w 673"/>
                  <a:gd name="T29" fmla="*/ 379 h 429"/>
                  <a:gd name="T30" fmla="*/ 6 w 673"/>
                  <a:gd name="T31" fmla="*/ 385 h 429"/>
                  <a:gd name="T32" fmla="*/ 9 w 673"/>
                  <a:gd name="T33" fmla="*/ 392 h 429"/>
                  <a:gd name="T34" fmla="*/ 12 w 673"/>
                  <a:gd name="T35" fmla="*/ 398 h 429"/>
                  <a:gd name="T36" fmla="*/ 16 w 673"/>
                  <a:gd name="T37" fmla="*/ 403 h 429"/>
                  <a:gd name="T38" fmla="*/ 21 w 673"/>
                  <a:gd name="T39" fmla="*/ 408 h 429"/>
                  <a:gd name="T40" fmla="*/ 26 w 673"/>
                  <a:gd name="T41" fmla="*/ 412 h 429"/>
                  <a:gd name="T42" fmla="*/ 31 w 673"/>
                  <a:gd name="T43" fmla="*/ 417 h 429"/>
                  <a:gd name="T44" fmla="*/ 36 w 673"/>
                  <a:gd name="T45" fmla="*/ 420 h 429"/>
                  <a:gd name="T46" fmla="*/ 43 w 673"/>
                  <a:gd name="T47" fmla="*/ 424 h 429"/>
                  <a:gd name="T48" fmla="*/ 49 w 673"/>
                  <a:gd name="T49" fmla="*/ 425 h 429"/>
                  <a:gd name="T50" fmla="*/ 57 w 673"/>
                  <a:gd name="T51" fmla="*/ 428 h 429"/>
                  <a:gd name="T52" fmla="*/ 63 w 673"/>
                  <a:gd name="T53" fmla="*/ 429 h 429"/>
                  <a:gd name="T54" fmla="*/ 71 w 673"/>
                  <a:gd name="T55" fmla="*/ 429 h 429"/>
                  <a:gd name="T56" fmla="*/ 601 w 673"/>
                  <a:gd name="T57" fmla="*/ 429 h 429"/>
                  <a:gd name="T58" fmla="*/ 609 w 673"/>
                  <a:gd name="T59" fmla="*/ 429 h 429"/>
                  <a:gd name="T60" fmla="*/ 616 w 673"/>
                  <a:gd name="T61" fmla="*/ 428 h 429"/>
                  <a:gd name="T62" fmla="*/ 623 w 673"/>
                  <a:gd name="T63" fmla="*/ 425 h 429"/>
                  <a:gd name="T64" fmla="*/ 630 w 673"/>
                  <a:gd name="T65" fmla="*/ 423 h 429"/>
                  <a:gd name="T66" fmla="*/ 636 w 673"/>
                  <a:gd name="T67" fmla="*/ 420 h 429"/>
                  <a:gd name="T68" fmla="*/ 643 w 673"/>
                  <a:gd name="T69" fmla="*/ 416 h 429"/>
                  <a:gd name="T70" fmla="*/ 648 w 673"/>
                  <a:gd name="T71" fmla="*/ 412 h 429"/>
                  <a:gd name="T72" fmla="*/ 653 w 673"/>
                  <a:gd name="T73" fmla="*/ 407 h 429"/>
                  <a:gd name="T74" fmla="*/ 657 w 673"/>
                  <a:gd name="T75" fmla="*/ 402 h 429"/>
                  <a:gd name="T76" fmla="*/ 662 w 673"/>
                  <a:gd name="T77" fmla="*/ 397 h 429"/>
                  <a:gd name="T78" fmla="*/ 666 w 673"/>
                  <a:gd name="T79" fmla="*/ 390 h 429"/>
                  <a:gd name="T80" fmla="*/ 668 w 673"/>
                  <a:gd name="T81" fmla="*/ 385 h 429"/>
                  <a:gd name="T82" fmla="*/ 671 w 673"/>
                  <a:gd name="T83" fmla="*/ 378 h 429"/>
                  <a:gd name="T84" fmla="*/ 672 w 673"/>
                  <a:gd name="T85" fmla="*/ 371 h 429"/>
                  <a:gd name="T86" fmla="*/ 673 w 673"/>
                  <a:gd name="T87" fmla="*/ 364 h 429"/>
                  <a:gd name="T88" fmla="*/ 673 w 673"/>
                  <a:gd name="T89" fmla="*/ 357 h 429"/>
                  <a:gd name="T90" fmla="*/ 673 w 673"/>
                  <a:gd name="T91" fmla="*/ 44 h 429"/>
                  <a:gd name="T92" fmla="*/ 673 w 673"/>
                  <a:gd name="T93" fmla="*/ 32 h 429"/>
                  <a:gd name="T94" fmla="*/ 671 w 673"/>
                  <a:gd name="T95" fmla="*/ 21 h 429"/>
                  <a:gd name="T96" fmla="*/ 666 w 673"/>
                  <a:gd name="T97" fmla="*/ 10 h 429"/>
                  <a:gd name="T98" fmla="*/ 661 w 673"/>
                  <a:gd name="T9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3" h="429">
                    <a:moveTo>
                      <a:pt x="661" y="0"/>
                    </a:moveTo>
                    <a:lnTo>
                      <a:pt x="357" y="245"/>
                    </a:lnTo>
                    <a:lnTo>
                      <a:pt x="354" y="248"/>
                    </a:lnTo>
                    <a:lnTo>
                      <a:pt x="350" y="248"/>
                    </a:lnTo>
                    <a:lnTo>
                      <a:pt x="346" y="248"/>
                    </a:lnTo>
                    <a:lnTo>
                      <a:pt x="342" y="247"/>
                    </a:lnTo>
                    <a:lnTo>
                      <a:pt x="11" y="6"/>
                    </a:lnTo>
                    <a:lnTo>
                      <a:pt x="7" y="14"/>
                    </a:lnTo>
                    <a:lnTo>
                      <a:pt x="3" y="23"/>
                    </a:lnTo>
                    <a:lnTo>
                      <a:pt x="2" y="33"/>
                    </a:lnTo>
                    <a:lnTo>
                      <a:pt x="0" y="44"/>
                    </a:lnTo>
                    <a:lnTo>
                      <a:pt x="0" y="357"/>
                    </a:lnTo>
                    <a:lnTo>
                      <a:pt x="2" y="365"/>
                    </a:lnTo>
                    <a:lnTo>
                      <a:pt x="2" y="371"/>
                    </a:lnTo>
                    <a:lnTo>
                      <a:pt x="4" y="379"/>
                    </a:lnTo>
                    <a:lnTo>
                      <a:pt x="6" y="385"/>
                    </a:lnTo>
                    <a:lnTo>
                      <a:pt x="9" y="392"/>
                    </a:lnTo>
                    <a:lnTo>
                      <a:pt x="12" y="398"/>
                    </a:lnTo>
                    <a:lnTo>
                      <a:pt x="16" y="403"/>
                    </a:lnTo>
                    <a:lnTo>
                      <a:pt x="21" y="408"/>
                    </a:lnTo>
                    <a:lnTo>
                      <a:pt x="26" y="412"/>
                    </a:lnTo>
                    <a:lnTo>
                      <a:pt x="31" y="417"/>
                    </a:lnTo>
                    <a:lnTo>
                      <a:pt x="36" y="420"/>
                    </a:lnTo>
                    <a:lnTo>
                      <a:pt x="43" y="424"/>
                    </a:lnTo>
                    <a:lnTo>
                      <a:pt x="49" y="425"/>
                    </a:lnTo>
                    <a:lnTo>
                      <a:pt x="57" y="428"/>
                    </a:lnTo>
                    <a:lnTo>
                      <a:pt x="63" y="429"/>
                    </a:lnTo>
                    <a:lnTo>
                      <a:pt x="71" y="429"/>
                    </a:lnTo>
                    <a:lnTo>
                      <a:pt x="601" y="429"/>
                    </a:lnTo>
                    <a:lnTo>
                      <a:pt x="609" y="429"/>
                    </a:lnTo>
                    <a:lnTo>
                      <a:pt x="616" y="428"/>
                    </a:lnTo>
                    <a:lnTo>
                      <a:pt x="623" y="425"/>
                    </a:lnTo>
                    <a:lnTo>
                      <a:pt x="630" y="423"/>
                    </a:lnTo>
                    <a:lnTo>
                      <a:pt x="636" y="420"/>
                    </a:lnTo>
                    <a:lnTo>
                      <a:pt x="643" y="416"/>
                    </a:lnTo>
                    <a:lnTo>
                      <a:pt x="648" y="412"/>
                    </a:lnTo>
                    <a:lnTo>
                      <a:pt x="653" y="407"/>
                    </a:lnTo>
                    <a:lnTo>
                      <a:pt x="657" y="402"/>
                    </a:lnTo>
                    <a:lnTo>
                      <a:pt x="662" y="397"/>
                    </a:lnTo>
                    <a:lnTo>
                      <a:pt x="666" y="390"/>
                    </a:lnTo>
                    <a:lnTo>
                      <a:pt x="668" y="385"/>
                    </a:lnTo>
                    <a:lnTo>
                      <a:pt x="671" y="378"/>
                    </a:lnTo>
                    <a:lnTo>
                      <a:pt x="672" y="371"/>
                    </a:lnTo>
                    <a:lnTo>
                      <a:pt x="673" y="364"/>
                    </a:lnTo>
                    <a:lnTo>
                      <a:pt x="673" y="357"/>
                    </a:lnTo>
                    <a:lnTo>
                      <a:pt x="673" y="44"/>
                    </a:lnTo>
                    <a:lnTo>
                      <a:pt x="673" y="32"/>
                    </a:lnTo>
                    <a:lnTo>
                      <a:pt x="671" y="21"/>
                    </a:lnTo>
                    <a:lnTo>
                      <a:pt x="666" y="10"/>
                    </a:lnTo>
                    <a:lnTo>
                      <a:pt x="661"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647"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6" name="Freeform 3507">
                <a:extLst>
                  <a:ext uri="{FF2B5EF4-FFF2-40B4-BE49-F238E27FC236}">
                    <a16:creationId xmlns:a16="http://schemas.microsoft.com/office/drawing/2014/main" id="{DE758BEE-8CEC-4CAC-AB27-383EA920DE61}"/>
                  </a:ext>
                </a:extLst>
              </p:cNvPr>
              <p:cNvSpPr>
                <a:spLocks/>
              </p:cNvSpPr>
              <p:nvPr/>
            </p:nvSpPr>
            <p:spPr bwMode="auto">
              <a:xfrm>
                <a:off x="5885741" y="2350192"/>
                <a:ext cx="183679" cy="73948"/>
              </a:xfrm>
              <a:custGeom>
                <a:avLst/>
                <a:gdLst>
                  <a:gd name="T0" fmla="*/ 617 w 617"/>
                  <a:gd name="T1" fmla="*/ 11 h 249"/>
                  <a:gd name="T2" fmla="*/ 608 w 617"/>
                  <a:gd name="T3" fmla="*/ 6 h 249"/>
                  <a:gd name="T4" fmla="*/ 599 w 617"/>
                  <a:gd name="T5" fmla="*/ 4 h 249"/>
                  <a:gd name="T6" fmla="*/ 587 w 617"/>
                  <a:gd name="T7" fmla="*/ 1 h 249"/>
                  <a:gd name="T8" fmla="*/ 575 w 617"/>
                  <a:gd name="T9" fmla="*/ 0 h 249"/>
                  <a:gd name="T10" fmla="*/ 46 w 617"/>
                  <a:gd name="T11" fmla="*/ 0 h 249"/>
                  <a:gd name="T12" fmla="*/ 34 w 617"/>
                  <a:gd name="T13" fmla="*/ 1 h 249"/>
                  <a:gd name="T14" fmla="*/ 21 w 617"/>
                  <a:gd name="T15" fmla="*/ 4 h 249"/>
                  <a:gd name="T16" fmla="*/ 10 w 617"/>
                  <a:gd name="T17" fmla="*/ 9 h 249"/>
                  <a:gd name="T18" fmla="*/ 0 w 617"/>
                  <a:gd name="T19" fmla="*/ 15 h 249"/>
                  <a:gd name="T20" fmla="*/ 322 w 617"/>
                  <a:gd name="T21" fmla="*/ 249 h 249"/>
                  <a:gd name="T22" fmla="*/ 617 w 617"/>
                  <a:gd name="T23" fmla="*/ 1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249">
                    <a:moveTo>
                      <a:pt x="617" y="11"/>
                    </a:moveTo>
                    <a:lnTo>
                      <a:pt x="608" y="6"/>
                    </a:lnTo>
                    <a:lnTo>
                      <a:pt x="599" y="4"/>
                    </a:lnTo>
                    <a:lnTo>
                      <a:pt x="587" y="1"/>
                    </a:lnTo>
                    <a:lnTo>
                      <a:pt x="575" y="0"/>
                    </a:lnTo>
                    <a:lnTo>
                      <a:pt x="46" y="0"/>
                    </a:lnTo>
                    <a:lnTo>
                      <a:pt x="34" y="1"/>
                    </a:lnTo>
                    <a:lnTo>
                      <a:pt x="21" y="4"/>
                    </a:lnTo>
                    <a:lnTo>
                      <a:pt x="10" y="9"/>
                    </a:lnTo>
                    <a:lnTo>
                      <a:pt x="0" y="15"/>
                    </a:lnTo>
                    <a:lnTo>
                      <a:pt x="322" y="249"/>
                    </a:lnTo>
                    <a:lnTo>
                      <a:pt x="617"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647"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grpSp>
      <p:grpSp>
        <p:nvGrpSpPr>
          <p:cNvPr id="47" name="Group 46">
            <a:extLst>
              <a:ext uri="{FF2B5EF4-FFF2-40B4-BE49-F238E27FC236}">
                <a16:creationId xmlns:a16="http://schemas.microsoft.com/office/drawing/2014/main" id="{7ADB5B43-26B0-46E4-B524-E12D49AD99DC}"/>
              </a:ext>
            </a:extLst>
          </p:cNvPr>
          <p:cNvGrpSpPr/>
          <p:nvPr/>
        </p:nvGrpSpPr>
        <p:grpSpPr>
          <a:xfrm>
            <a:off x="4072256" y="3984077"/>
            <a:ext cx="559179" cy="518063"/>
            <a:chOff x="4289494" y="3006113"/>
            <a:chExt cx="382284" cy="382284"/>
          </a:xfrm>
        </p:grpSpPr>
        <p:sp>
          <p:nvSpPr>
            <p:cNvPr id="48" name="Oval 47">
              <a:extLst>
                <a:ext uri="{FF2B5EF4-FFF2-40B4-BE49-F238E27FC236}">
                  <a16:creationId xmlns:a16="http://schemas.microsoft.com/office/drawing/2014/main" id="{C5170127-F4DE-4E94-A7E5-4A4062D370DD}"/>
                </a:ext>
              </a:extLst>
            </p:cNvPr>
            <p:cNvSpPr/>
            <p:nvPr/>
          </p:nvSpPr>
          <p:spPr>
            <a:xfrm>
              <a:off x="4289494" y="3006113"/>
              <a:ext cx="382284" cy="38228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dirty="0">
                <a:solidFill>
                  <a:prstClr val="white"/>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9" name="Freeform 184">
              <a:extLst>
                <a:ext uri="{FF2B5EF4-FFF2-40B4-BE49-F238E27FC236}">
                  <a16:creationId xmlns:a16="http://schemas.microsoft.com/office/drawing/2014/main" id="{B1709522-4C32-430E-A227-49C8877D3F15}"/>
                </a:ext>
              </a:extLst>
            </p:cNvPr>
            <p:cNvSpPr>
              <a:spLocks/>
            </p:cNvSpPr>
            <p:nvPr/>
          </p:nvSpPr>
          <p:spPr bwMode="auto">
            <a:xfrm>
              <a:off x="4361667" y="3100629"/>
              <a:ext cx="237939" cy="193251"/>
            </a:xfrm>
            <a:custGeom>
              <a:avLst/>
              <a:gdLst>
                <a:gd name="T0" fmla="*/ 393 w 393"/>
                <a:gd name="T1" fmla="*/ 38 h 319"/>
                <a:gd name="T2" fmla="*/ 347 w 393"/>
                <a:gd name="T3" fmla="*/ 52 h 319"/>
                <a:gd name="T4" fmla="*/ 359 w 393"/>
                <a:gd name="T5" fmla="*/ 42 h 319"/>
                <a:gd name="T6" fmla="*/ 377 w 393"/>
                <a:gd name="T7" fmla="*/ 20 h 319"/>
                <a:gd name="T8" fmla="*/ 383 w 393"/>
                <a:gd name="T9" fmla="*/ 6 h 319"/>
                <a:gd name="T10" fmla="*/ 345 w 393"/>
                <a:gd name="T11" fmla="*/ 22 h 319"/>
                <a:gd name="T12" fmla="*/ 331 w 393"/>
                <a:gd name="T13" fmla="*/ 26 h 319"/>
                <a:gd name="T14" fmla="*/ 305 w 393"/>
                <a:gd name="T15" fmla="*/ 8 h 319"/>
                <a:gd name="T16" fmla="*/ 273 w 393"/>
                <a:gd name="T17" fmla="*/ 0 h 319"/>
                <a:gd name="T18" fmla="*/ 255 w 393"/>
                <a:gd name="T19" fmla="*/ 2 h 319"/>
                <a:gd name="T20" fmla="*/ 227 w 393"/>
                <a:gd name="T21" fmla="*/ 14 h 319"/>
                <a:gd name="T22" fmla="*/ 205 w 393"/>
                <a:gd name="T23" fmla="*/ 36 h 319"/>
                <a:gd name="T24" fmla="*/ 193 w 393"/>
                <a:gd name="T25" fmla="*/ 64 h 319"/>
                <a:gd name="T26" fmla="*/ 191 w 393"/>
                <a:gd name="T27" fmla="*/ 82 h 319"/>
                <a:gd name="T28" fmla="*/ 193 w 393"/>
                <a:gd name="T29" fmla="*/ 100 h 319"/>
                <a:gd name="T30" fmla="*/ 145 w 393"/>
                <a:gd name="T31" fmla="*/ 92 h 319"/>
                <a:gd name="T32" fmla="*/ 99 w 393"/>
                <a:gd name="T33" fmla="*/ 74 h 319"/>
                <a:gd name="T34" fmla="*/ 62 w 393"/>
                <a:gd name="T35" fmla="*/ 48 h 319"/>
                <a:gd name="T36" fmla="*/ 28 w 393"/>
                <a:gd name="T37" fmla="*/ 16 h 319"/>
                <a:gd name="T38" fmla="*/ 24 w 393"/>
                <a:gd name="T39" fmla="*/ 24 h 319"/>
                <a:gd name="T40" fmla="*/ 18 w 393"/>
                <a:gd name="T41" fmla="*/ 44 h 319"/>
                <a:gd name="T42" fmla="*/ 16 w 393"/>
                <a:gd name="T43" fmla="*/ 56 h 319"/>
                <a:gd name="T44" fmla="*/ 20 w 393"/>
                <a:gd name="T45" fmla="*/ 76 h 319"/>
                <a:gd name="T46" fmla="*/ 26 w 393"/>
                <a:gd name="T47" fmla="*/ 94 h 319"/>
                <a:gd name="T48" fmla="*/ 52 w 393"/>
                <a:gd name="T49" fmla="*/ 124 h 319"/>
                <a:gd name="T50" fmla="*/ 34 w 393"/>
                <a:gd name="T51" fmla="*/ 120 h 319"/>
                <a:gd name="T52" fmla="*/ 16 w 393"/>
                <a:gd name="T53" fmla="*/ 114 h 319"/>
                <a:gd name="T54" fmla="*/ 16 w 393"/>
                <a:gd name="T55" fmla="*/ 114 h 319"/>
                <a:gd name="T56" fmla="*/ 22 w 393"/>
                <a:gd name="T57" fmla="*/ 142 h 319"/>
                <a:gd name="T58" fmla="*/ 34 w 393"/>
                <a:gd name="T59" fmla="*/ 166 h 319"/>
                <a:gd name="T60" fmla="*/ 56 w 393"/>
                <a:gd name="T61" fmla="*/ 183 h 319"/>
                <a:gd name="T62" fmla="*/ 82 w 393"/>
                <a:gd name="T63" fmla="*/ 193 h 319"/>
                <a:gd name="T64" fmla="*/ 70 w 393"/>
                <a:gd name="T65" fmla="*/ 195 h 319"/>
                <a:gd name="T66" fmla="*/ 60 w 393"/>
                <a:gd name="T67" fmla="*/ 195 h 319"/>
                <a:gd name="T68" fmla="*/ 44 w 393"/>
                <a:gd name="T69" fmla="*/ 193 h 319"/>
                <a:gd name="T70" fmla="*/ 56 w 393"/>
                <a:gd name="T71" fmla="*/ 215 h 319"/>
                <a:gd name="T72" fmla="*/ 72 w 393"/>
                <a:gd name="T73" fmla="*/ 233 h 319"/>
                <a:gd name="T74" fmla="*/ 93 w 393"/>
                <a:gd name="T75" fmla="*/ 245 h 319"/>
                <a:gd name="T76" fmla="*/ 119 w 393"/>
                <a:gd name="T77" fmla="*/ 249 h 319"/>
                <a:gd name="T78" fmla="*/ 97 w 393"/>
                <a:gd name="T79" fmla="*/ 265 h 319"/>
                <a:gd name="T80" fmla="*/ 48 w 393"/>
                <a:gd name="T81" fmla="*/ 283 h 319"/>
                <a:gd name="T82" fmla="*/ 20 w 393"/>
                <a:gd name="T83" fmla="*/ 285 h 319"/>
                <a:gd name="T84" fmla="*/ 0 w 393"/>
                <a:gd name="T85" fmla="*/ 283 h 319"/>
                <a:gd name="T86" fmla="*/ 28 w 393"/>
                <a:gd name="T87" fmla="*/ 299 h 319"/>
                <a:gd name="T88" fmla="*/ 89 w 393"/>
                <a:gd name="T89" fmla="*/ 317 h 319"/>
                <a:gd name="T90" fmla="*/ 123 w 393"/>
                <a:gd name="T91" fmla="*/ 319 h 319"/>
                <a:gd name="T92" fmla="*/ 151 w 393"/>
                <a:gd name="T93" fmla="*/ 319 h 319"/>
                <a:gd name="T94" fmla="*/ 199 w 393"/>
                <a:gd name="T95" fmla="*/ 307 h 319"/>
                <a:gd name="T96" fmla="*/ 243 w 393"/>
                <a:gd name="T97" fmla="*/ 287 h 319"/>
                <a:gd name="T98" fmla="*/ 279 w 393"/>
                <a:gd name="T99" fmla="*/ 261 h 319"/>
                <a:gd name="T100" fmla="*/ 307 w 393"/>
                <a:gd name="T101" fmla="*/ 227 h 319"/>
                <a:gd name="T102" fmla="*/ 329 w 393"/>
                <a:gd name="T103" fmla="*/ 191 h 319"/>
                <a:gd name="T104" fmla="*/ 345 w 393"/>
                <a:gd name="T105" fmla="*/ 152 h 319"/>
                <a:gd name="T106" fmla="*/ 353 w 393"/>
                <a:gd name="T107" fmla="*/ 110 h 319"/>
                <a:gd name="T108" fmla="*/ 353 w 393"/>
                <a:gd name="T109" fmla="*/ 90 h 319"/>
                <a:gd name="T110" fmla="*/ 353 w 393"/>
                <a:gd name="T111" fmla="*/ 80 h 319"/>
                <a:gd name="T112" fmla="*/ 375 w 393"/>
                <a:gd name="T113" fmla="*/ 62 h 319"/>
                <a:gd name="T114" fmla="*/ 393 w 393"/>
                <a:gd name="T115" fmla="*/ 3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3" h="319">
                  <a:moveTo>
                    <a:pt x="393" y="38"/>
                  </a:moveTo>
                  <a:lnTo>
                    <a:pt x="393" y="38"/>
                  </a:lnTo>
                  <a:lnTo>
                    <a:pt x="371" y="46"/>
                  </a:lnTo>
                  <a:lnTo>
                    <a:pt x="347" y="52"/>
                  </a:lnTo>
                  <a:lnTo>
                    <a:pt x="347" y="52"/>
                  </a:lnTo>
                  <a:lnTo>
                    <a:pt x="359" y="42"/>
                  </a:lnTo>
                  <a:lnTo>
                    <a:pt x="369" y="32"/>
                  </a:lnTo>
                  <a:lnTo>
                    <a:pt x="377" y="20"/>
                  </a:lnTo>
                  <a:lnTo>
                    <a:pt x="383" y="6"/>
                  </a:lnTo>
                  <a:lnTo>
                    <a:pt x="383" y="6"/>
                  </a:lnTo>
                  <a:lnTo>
                    <a:pt x="357" y="18"/>
                  </a:lnTo>
                  <a:lnTo>
                    <a:pt x="345" y="22"/>
                  </a:lnTo>
                  <a:lnTo>
                    <a:pt x="331" y="26"/>
                  </a:lnTo>
                  <a:lnTo>
                    <a:pt x="331" y="26"/>
                  </a:lnTo>
                  <a:lnTo>
                    <a:pt x="319" y="16"/>
                  </a:lnTo>
                  <a:lnTo>
                    <a:pt x="305" y="8"/>
                  </a:lnTo>
                  <a:lnTo>
                    <a:pt x="289" y="2"/>
                  </a:lnTo>
                  <a:lnTo>
                    <a:pt x="273" y="0"/>
                  </a:lnTo>
                  <a:lnTo>
                    <a:pt x="273" y="0"/>
                  </a:lnTo>
                  <a:lnTo>
                    <a:pt x="255" y="2"/>
                  </a:lnTo>
                  <a:lnTo>
                    <a:pt x="241" y="6"/>
                  </a:lnTo>
                  <a:lnTo>
                    <a:pt x="227" y="14"/>
                  </a:lnTo>
                  <a:lnTo>
                    <a:pt x="215" y="24"/>
                  </a:lnTo>
                  <a:lnTo>
                    <a:pt x="205" y="36"/>
                  </a:lnTo>
                  <a:lnTo>
                    <a:pt x="197" y="50"/>
                  </a:lnTo>
                  <a:lnTo>
                    <a:pt x="193" y="64"/>
                  </a:lnTo>
                  <a:lnTo>
                    <a:pt x="191" y="82"/>
                  </a:lnTo>
                  <a:lnTo>
                    <a:pt x="191" y="82"/>
                  </a:lnTo>
                  <a:lnTo>
                    <a:pt x="193" y="100"/>
                  </a:lnTo>
                  <a:lnTo>
                    <a:pt x="193" y="100"/>
                  </a:lnTo>
                  <a:lnTo>
                    <a:pt x="169" y="98"/>
                  </a:lnTo>
                  <a:lnTo>
                    <a:pt x="145" y="92"/>
                  </a:lnTo>
                  <a:lnTo>
                    <a:pt x="121" y="84"/>
                  </a:lnTo>
                  <a:lnTo>
                    <a:pt x="99" y="74"/>
                  </a:lnTo>
                  <a:lnTo>
                    <a:pt x="80" y="62"/>
                  </a:lnTo>
                  <a:lnTo>
                    <a:pt x="62" y="48"/>
                  </a:lnTo>
                  <a:lnTo>
                    <a:pt x="44" y="32"/>
                  </a:lnTo>
                  <a:lnTo>
                    <a:pt x="28" y="16"/>
                  </a:lnTo>
                  <a:lnTo>
                    <a:pt x="28" y="16"/>
                  </a:lnTo>
                  <a:lnTo>
                    <a:pt x="24" y="24"/>
                  </a:lnTo>
                  <a:lnTo>
                    <a:pt x="20" y="34"/>
                  </a:lnTo>
                  <a:lnTo>
                    <a:pt x="18" y="44"/>
                  </a:lnTo>
                  <a:lnTo>
                    <a:pt x="16" y="56"/>
                  </a:lnTo>
                  <a:lnTo>
                    <a:pt x="16" y="56"/>
                  </a:lnTo>
                  <a:lnTo>
                    <a:pt x="18" y="66"/>
                  </a:lnTo>
                  <a:lnTo>
                    <a:pt x="20" y="76"/>
                  </a:lnTo>
                  <a:lnTo>
                    <a:pt x="22" y="86"/>
                  </a:lnTo>
                  <a:lnTo>
                    <a:pt x="26" y="94"/>
                  </a:lnTo>
                  <a:lnTo>
                    <a:pt x="38" y="110"/>
                  </a:lnTo>
                  <a:lnTo>
                    <a:pt x="52" y="124"/>
                  </a:lnTo>
                  <a:lnTo>
                    <a:pt x="52" y="124"/>
                  </a:lnTo>
                  <a:lnTo>
                    <a:pt x="34" y="120"/>
                  </a:lnTo>
                  <a:lnTo>
                    <a:pt x="16" y="114"/>
                  </a:lnTo>
                  <a:lnTo>
                    <a:pt x="16" y="114"/>
                  </a:lnTo>
                  <a:lnTo>
                    <a:pt x="16" y="114"/>
                  </a:lnTo>
                  <a:lnTo>
                    <a:pt x="16" y="114"/>
                  </a:lnTo>
                  <a:lnTo>
                    <a:pt x="18" y="128"/>
                  </a:lnTo>
                  <a:lnTo>
                    <a:pt x="22" y="142"/>
                  </a:lnTo>
                  <a:lnTo>
                    <a:pt x="26" y="154"/>
                  </a:lnTo>
                  <a:lnTo>
                    <a:pt x="34" y="166"/>
                  </a:lnTo>
                  <a:lnTo>
                    <a:pt x="44" y="176"/>
                  </a:lnTo>
                  <a:lnTo>
                    <a:pt x="56" y="183"/>
                  </a:lnTo>
                  <a:lnTo>
                    <a:pt x="68" y="189"/>
                  </a:lnTo>
                  <a:lnTo>
                    <a:pt x="82" y="193"/>
                  </a:lnTo>
                  <a:lnTo>
                    <a:pt x="82" y="193"/>
                  </a:lnTo>
                  <a:lnTo>
                    <a:pt x="70" y="195"/>
                  </a:lnTo>
                  <a:lnTo>
                    <a:pt x="60" y="195"/>
                  </a:lnTo>
                  <a:lnTo>
                    <a:pt x="60" y="195"/>
                  </a:lnTo>
                  <a:lnTo>
                    <a:pt x="44" y="193"/>
                  </a:lnTo>
                  <a:lnTo>
                    <a:pt x="44" y="193"/>
                  </a:lnTo>
                  <a:lnTo>
                    <a:pt x="50" y="205"/>
                  </a:lnTo>
                  <a:lnTo>
                    <a:pt x="56" y="215"/>
                  </a:lnTo>
                  <a:lnTo>
                    <a:pt x="64" y="225"/>
                  </a:lnTo>
                  <a:lnTo>
                    <a:pt x="72" y="233"/>
                  </a:lnTo>
                  <a:lnTo>
                    <a:pt x="84" y="241"/>
                  </a:lnTo>
                  <a:lnTo>
                    <a:pt x="93" y="245"/>
                  </a:lnTo>
                  <a:lnTo>
                    <a:pt x="107" y="249"/>
                  </a:lnTo>
                  <a:lnTo>
                    <a:pt x="119" y="249"/>
                  </a:lnTo>
                  <a:lnTo>
                    <a:pt x="119" y="249"/>
                  </a:lnTo>
                  <a:lnTo>
                    <a:pt x="97" y="265"/>
                  </a:lnTo>
                  <a:lnTo>
                    <a:pt x="74" y="275"/>
                  </a:lnTo>
                  <a:lnTo>
                    <a:pt x="48" y="283"/>
                  </a:lnTo>
                  <a:lnTo>
                    <a:pt x="34" y="283"/>
                  </a:lnTo>
                  <a:lnTo>
                    <a:pt x="20" y="285"/>
                  </a:lnTo>
                  <a:lnTo>
                    <a:pt x="20" y="285"/>
                  </a:lnTo>
                  <a:lnTo>
                    <a:pt x="0" y="283"/>
                  </a:lnTo>
                  <a:lnTo>
                    <a:pt x="0" y="283"/>
                  </a:lnTo>
                  <a:lnTo>
                    <a:pt x="28" y="299"/>
                  </a:lnTo>
                  <a:lnTo>
                    <a:pt x="58" y="311"/>
                  </a:lnTo>
                  <a:lnTo>
                    <a:pt x="89" y="317"/>
                  </a:lnTo>
                  <a:lnTo>
                    <a:pt x="107" y="319"/>
                  </a:lnTo>
                  <a:lnTo>
                    <a:pt x="123" y="319"/>
                  </a:lnTo>
                  <a:lnTo>
                    <a:pt x="123" y="319"/>
                  </a:lnTo>
                  <a:lnTo>
                    <a:pt x="151" y="319"/>
                  </a:lnTo>
                  <a:lnTo>
                    <a:pt x="175" y="315"/>
                  </a:lnTo>
                  <a:lnTo>
                    <a:pt x="199" y="307"/>
                  </a:lnTo>
                  <a:lnTo>
                    <a:pt x="223" y="299"/>
                  </a:lnTo>
                  <a:lnTo>
                    <a:pt x="243" y="287"/>
                  </a:lnTo>
                  <a:lnTo>
                    <a:pt x="261" y="275"/>
                  </a:lnTo>
                  <a:lnTo>
                    <a:pt x="279" y="261"/>
                  </a:lnTo>
                  <a:lnTo>
                    <a:pt x="295" y="245"/>
                  </a:lnTo>
                  <a:lnTo>
                    <a:pt x="307" y="227"/>
                  </a:lnTo>
                  <a:lnTo>
                    <a:pt x="319" y="209"/>
                  </a:lnTo>
                  <a:lnTo>
                    <a:pt x="329" y="191"/>
                  </a:lnTo>
                  <a:lnTo>
                    <a:pt x="339" y="172"/>
                  </a:lnTo>
                  <a:lnTo>
                    <a:pt x="345" y="152"/>
                  </a:lnTo>
                  <a:lnTo>
                    <a:pt x="349" y="132"/>
                  </a:lnTo>
                  <a:lnTo>
                    <a:pt x="353" y="110"/>
                  </a:lnTo>
                  <a:lnTo>
                    <a:pt x="353" y="90"/>
                  </a:lnTo>
                  <a:lnTo>
                    <a:pt x="353" y="90"/>
                  </a:lnTo>
                  <a:lnTo>
                    <a:pt x="353" y="80"/>
                  </a:lnTo>
                  <a:lnTo>
                    <a:pt x="353" y="80"/>
                  </a:lnTo>
                  <a:lnTo>
                    <a:pt x="365" y="72"/>
                  </a:lnTo>
                  <a:lnTo>
                    <a:pt x="375" y="62"/>
                  </a:lnTo>
                  <a:lnTo>
                    <a:pt x="385" y="50"/>
                  </a:lnTo>
                  <a:lnTo>
                    <a:pt x="393" y="38"/>
                  </a:lnTo>
                  <a:lnTo>
                    <a:pt x="39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647"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grpSp>
        <p:nvGrpSpPr>
          <p:cNvPr id="50" name="Group 49">
            <a:extLst>
              <a:ext uri="{FF2B5EF4-FFF2-40B4-BE49-F238E27FC236}">
                <a16:creationId xmlns:a16="http://schemas.microsoft.com/office/drawing/2014/main" id="{62842A18-96EC-4B30-AB8F-D69DADBC0932}"/>
              </a:ext>
            </a:extLst>
          </p:cNvPr>
          <p:cNvGrpSpPr/>
          <p:nvPr/>
        </p:nvGrpSpPr>
        <p:grpSpPr>
          <a:xfrm>
            <a:off x="4072256" y="5134054"/>
            <a:ext cx="559179" cy="518063"/>
            <a:chOff x="3541021" y="3394420"/>
            <a:chExt cx="382284" cy="382284"/>
          </a:xfrm>
        </p:grpSpPr>
        <p:sp>
          <p:nvSpPr>
            <p:cNvPr id="51" name="Oval 50">
              <a:extLst>
                <a:ext uri="{FF2B5EF4-FFF2-40B4-BE49-F238E27FC236}">
                  <a16:creationId xmlns:a16="http://schemas.microsoft.com/office/drawing/2014/main" id="{781B9280-8F57-412D-B9C0-E8C53062BACA}"/>
                </a:ext>
              </a:extLst>
            </p:cNvPr>
            <p:cNvSpPr/>
            <p:nvPr/>
          </p:nvSpPr>
          <p:spPr>
            <a:xfrm>
              <a:off x="3541021" y="3394420"/>
              <a:ext cx="382284" cy="38228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dirty="0">
                <a:solidFill>
                  <a:prstClr val="white"/>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2" name="Freeform 46">
              <a:extLst>
                <a:ext uri="{FF2B5EF4-FFF2-40B4-BE49-F238E27FC236}">
                  <a16:creationId xmlns:a16="http://schemas.microsoft.com/office/drawing/2014/main" id="{968693CB-59AB-4158-B14D-13EF1F051709}"/>
                </a:ext>
              </a:extLst>
            </p:cNvPr>
            <p:cNvSpPr>
              <a:spLocks noEditPoints="1"/>
            </p:cNvSpPr>
            <p:nvPr/>
          </p:nvSpPr>
          <p:spPr bwMode="auto">
            <a:xfrm>
              <a:off x="3628766" y="3477897"/>
              <a:ext cx="206795" cy="205855"/>
            </a:xfrm>
            <a:custGeom>
              <a:avLst/>
              <a:gdLst>
                <a:gd name="T0" fmla="*/ 72 w 878"/>
                <a:gd name="T1" fmla="*/ 171 h 879"/>
                <a:gd name="T2" fmla="*/ 210 w 878"/>
                <a:gd name="T3" fmla="*/ 201 h 879"/>
                <a:gd name="T4" fmla="*/ 338 w 878"/>
                <a:gd name="T5" fmla="*/ 254 h 879"/>
                <a:gd name="T6" fmla="*/ 451 w 878"/>
                <a:gd name="T7" fmla="*/ 330 h 879"/>
                <a:gd name="T8" fmla="*/ 547 w 878"/>
                <a:gd name="T9" fmla="*/ 427 h 879"/>
                <a:gd name="T10" fmla="*/ 624 w 878"/>
                <a:gd name="T11" fmla="*/ 541 h 879"/>
                <a:gd name="T12" fmla="*/ 678 w 878"/>
                <a:gd name="T13" fmla="*/ 668 h 879"/>
                <a:gd name="T14" fmla="*/ 706 w 878"/>
                <a:gd name="T15" fmla="*/ 807 h 879"/>
                <a:gd name="T16" fmla="*/ 878 w 878"/>
                <a:gd name="T17" fmla="*/ 856 h 879"/>
                <a:gd name="T18" fmla="*/ 872 w 878"/>
                <a:gd name="T19" fmla="*/ 768 h 879"/>
                <a:gd name="T20" fmla="*/ 855 w 878"/>
                <a:gd name="T21" fmla="*/ 681 h 879"/>
                <a:gd name="T22" fmla="*/ 825 w 878"/>
                <a:gd name="T23" fmla="*/ 578 h 879"/>
                <a:gd name="T24" fmla="*/ 751 w 878"/>
                <a:gd name="T25" fmla="*/ 424 h 879"/>
                <a:gd name="T26" fmla="*/ 650 w 878"/>
                <a:gd name="T27" fmla="*/ 288 h 879"/>
                <a:gd name="T28" fmla="*/ 525 w 878"/>
                <a:gd name="T29" fmla="*/ 175 h 879"/>
                <a:gd name="T30" fmla="*/ 380 w 878"/>
                <a:gd name="T31" fmla="*/ 87 h 879"/>
                <a:gd name="T32" fmla="*/ 240 w 878"/>
                <a:gd name="T33" fmla="*/ 33 h 879"/>
                <a:gd name="T34" fmla="*/ 155 w 878"/>
                <a:gd name="T35" fmla="*/ 14 h 879"/>
                <a:gd name="T36" fmla="*/ 68 w 878"/>
                <a:gd name="T37" fmla="*/ 3 h 879"/>
                <a:gd name="T38" fmla="*/ 0 w 878"/>
                <a:gd name="T39" fmla="*/ 299 h 879"/>
                <a:gd name="T40" fmla="*/ 60 w 878"/>
                <a:gd name="T41" fmla="*/ 472 h 879"/>
                <a:gd name="T42" fmla="*/ 138 w 878"/>
                <a:gd name="T43" fmla="*/ 491 h 879"/>
                <a:gd name="T44" fmla="*/ 210 w 878"/>
                <a:gd name="T45" fmla="*/ 525 h 879"/>
                <a:gd name="T46" fmla="*/ 275 w 878"/>
                <a:gd name="T47" fmla="*/ 573 h 879"/>
                <a:gd name="T48" fmla="*/ 330 w 878"/>
                <a:gd name="T49" fmla="*/ 634 h 879"/>
                <a:gd name="T50" fmla="*/ 371 w 878"/>
                <a:gd name="T51" fmla="*/ 703 h 879"/>
                <a:gd name="T52" fmla="*/ 398 w 878"/>
                <a:gd name="T53" fmla="*/ 778 h 879"/>
                <a:gd name="T54" fmla="*/ 410 w 878"/>
                <a:gd name="T55" fmla="*/ 858 h 879"/>
                <a:gd name="T56" fmla="*/ 580 w 878"/>
                <a:gd name="T57" fmla="*/ 879 h 879"/>
                <a:gd name="T58" fmla="*/ 568 w 878"/>
                <a:gd name="T59" fmla="*/ 762 h 879"/>
                <a:gd name="T60" fmla="*/ 533 w 878"/>
                <a:gd name="T61" fmla="*/ 653 h 879"/>
                <a:gd name="T62" fmla="*/ 480 w 878"/>
                <a:gd name="T63" fmla="*/ 555 h 879"/>
                <a:gd name="T64" fmla="*/ 409 w 878"/>
                <a:gd name="T65" fmla="*/ 470 h 879"/>
                <a:gd name="T66" fmla="*/ 324 w 878"/>
                <a:gd name="T67" fmla="*/ 398 h 879"/>
                <a:gd name="T68" fmla="*/ 224 w 878"/>
                <a:gd name="T69" fmla="*/ 344 h 879"/>
                <a:gd name="T70" fmla="*/ 116 w 878"/>
                <a:gd name="T71" fmla="*/ 311 h 879"/>
                <a:gd name="T72" fmla="*/ 0 w 878"/>
                <a:gd name="T73" fmla="*/ 299 h 879"/>
                <a:gd name="T74" fmla="*/ 199 w 878"/>
                <a:gd name="T75" fmla="*/ 679 h 879"/>
                <a:gd name="T76" fmla="*/ 206 w 878"/>
                <a:gd name="T77" fmla="*/ 688 h 879"/>
                <a:gd name="T78" fmla="*/ 228 w 878"/>
                <a:gd name="T79" fmla="*/ 727 h 879"/>
                <a:gd name="T80" fmla="*/ 232 w 878"/>
                <a:gd name="T81" fmla="*/ 773 h 879"/>
                <a:gd name="T82" fmla="*/ 219 w 878"/>
                <a:gd name="T83" fmla="*/ 817 h 879"/>
                <a:gd name="T84" fmla="*/ 199 w 878"/>
                <a:gd name="T85" fmla="*/ 843 h 879"/>
                <a:gd name="T86" fmla="*/ 162 w 878"/>
                <a:gd name="T87" fmla="*/ 869 h 879"/>
                <a:gd name="T88" fmla="*/ 116 w 878"/>
                <a:gd name="T89" fmla="*/ 878 h 879"/>
                <a:gd name="T90" fmla="*/ 71 w 878"/>
                <a:gd name="T91" fmla="*/ 869 h 879"/>
                <a:gd name="T92" fmla="*/ 33 w 878"/>
                <a:gd name="T93" fmla="*/ 843 h 879"/>
                <a:gd name="T94" fmla="*/ 8 w 878"/>
                <a:gd name="T95" fmla="*/ 807 h 879"/>
                <a:gd name="T96" fmla="*/ 0 w 878"/>
                <a:gd name="T97" fmla="*/ 761 h 879"/>
                <a:gd name="T98" fmla="*/ 8 w 878"/>
                <a:gd name="T99" fmla="*/ 717 h 879"/>
                <a:gd name="T100" fmla="*/ 33 w 878"/>
                <a:gd name="T101" fmla="*/ 679 h 879"/>
                <a:gd name="T102" fmla="*/ 60 w 878"/>
                <a:gd name="T103" fmla="*/ 660 h 879"/>
                <a:gd name="T104" fmla="*/ 105 w 878"/>
                <a:gd name="T105" fmla="*/ 646 h 879"/>
                <a:gd name="T106" fmla="*/ 151 w 878"/>
                <a:gd name="T107" fmla="*/ 651 h 879"/>
                <a:gd name="T108" fmla="*/ 190 w 878"/>
                <a:gd name="T109" fmla="*/ 672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8" h="879">
                  <a:moveTo>
                    <a:pt x="0" y="0"/>
                  </a:moveTo>
                  <a:lnTo>
                    <a:pt x="0" y="168"/>
                  </a:lnTo>
                  <a:lnTo>
                    <a:pt x="37" y="169"/>
                  </a:lnTo>
                  <a:lnTo>
                    <a:pt x="72" y="171"/>
                  </a:lnTo>
                  <a:lnTo>
                    <a:pt x="108" y="176"/>
                  </a:lnTo>
                  <a:lnTo>
                    <a:pt x="142" y="182"/>
                  </a:lnTo>
                  <a:lnTo>
                    <a:pt x="177" y="191"/>
                  </a:lnTo>
                  <a:lnTo>
                    <a:pt x="210" y="201"/>
                  </a:lnTo>
                  <a:lnTo>
                    <a:pt x="244" y="211"/>
                  </a:lnTo>
                  <a:lnTo>
                    <a:pt x="276" y="224"/>
                  </a:lnTo>
                  <a:lnTo>
                    <a:pt x="308" y="238"/>
                  </a:lnTo>
                  <a:lnTo>
                    <a:pt x="338" y="254"/>
                  </a:lnTo>
                  <a:lnTo>
                    <a:pt x="368" y="271"/>
                  </a:lnTo>
                  <a:lnTo>
                    <a:pt x="396" y="289"/>
                  </a:lnTo>
                  <a:lnTo>
                    <a:pt x="424" y="310"/>
                  </a:lnTo>
                  <a:lnTo>
                    <a:pt x="451" y="330"/>
                  </a:lnTo>
                  <a:lnTo>
                    <a:pt x="477" y="353"/>
                  </a:lnTo>
                  <a:lnTo>
                    <a:pt x="502" y="377"/>
                  </a:lnTo>
                  <a:lnTo>
                    <a:pt x="525" y="402"/>
                  </a:lnTo>
                  <a:lnTo>
                    <a:pt x="547" y="427"/>
                  </a:lnTo>
                  <a:lnTo>
                    <a:pt x="569" y="454"/>
                  </a:lnTo>
                  <a:lnTo>
                    <a:pt x="589" y="481"/>
                  </a:lnTo>
                  <a:lnTo>
                    <a:pt x="607" y="511"/>
                  </a:lnTo>
                  <a:lnTo>
                    <a:pt x="624" y="541"/>
                  </a:lnTo>
                  <a:lnTo>
                    <a:pt x="640" y="571"/>
                  </a:lnTo>
                  <a:lnTo>
                    <a:pt x="654" y="602"/>
                  </a:lnTo>
                  <a:lnTo>
                    <a:pt x="666" y="635"/>
                  </a:lnTo>
                  <a:lnTo>
                    <a:pt x="678" y="668"/>
                  </a:lnTo>
                  <a:lnTo>
                    <a:pt x="688" y="702"/>
                  </a:lnTo>
                  <a:lnTo>
                    <a:pt x="695" y="736"/>
                  </a:lnTo>
                  <a:lnTo>
                    <a:pt x="702" y="771"/>
                  </a:lnTo>
                  <a:lnTo>
                    <a:pt x="706" y="807"/>
                  </a:lnTo>
                  <a:lnTo>
                    <a:pt x="709" y="842"/>
                  </a:lnTo>
                  <a:lnTo>
                    <a:pt x="711" y="879"/>
                  </a:lnTo>
                  <a:lnTo>
                    <a:pt x="878" y="879"/>
                  </a:lnTo>
                  <a:lnTo>
                    <a:pt x="878" y="856"/>
                  </a:lnTo>
                  <a:lnTo>
                    <a:pt x="877" y="834"/>
                  </a:lnTo>
                  <a:lnTo>
                    <a:pt x="876" y="812"/>
                  </a:lnTo>
                  <a:lnTo>
                    <a:pt x="874" y="789"/>
                  </a:lnTo>
                  <a:lnTo>
                    <a:pt x="872" y="768"/>
                  </a:lnTo>
                  <a:lnTo>
                    <a:pt x="868" y="745"/>
                  </a:lnTo>
                  <a:lnTo>
                    <a:pt x="865" y="723"/>
                  </a:lnTo>
                  <a:lnTo>
                    <a:pt x="861" y="702"/>
                  </a:lnTo>
                  <a:lnTo>
                    <a:pt x="855" y="681"/>
                  </a:lnTo>
                  <a:lnTo>
                    <a:pt x="851" y="660"/>
                  </a:lnTo>
                  <a:lnTo>
                    <a:pt x="845" y="639"/>
                  </a:lnTo>
                  <a:lnTo>
                    <a:pt x="839" y="618"/>
                  </a:lnTo>
                  <a:lnTo>
                    <a:pt x="825" y="578"/>
                  </a:lnTo>
                  <a:lnTo>
                    <a:pt x="809" y="538"/>
                  </a:lnTo>
                  <a:lnTo>
                    <a:pt x="792" y="499"/>
                  </a:lnTo>
                  <a:lnTo>
                    <a:pt x="772" y="461"/>
                  </a:lnTo>
                  <a:lnTo>
                    <a:pt x="751" y="424"/>
                  </a:lnTo>
                  <a:lnTo>
                    <a:pt x="728" y="389"/>
                  </a:lnTo>
                  <a:lnTo>
                    <a:pt x="703" y="354"/>
                  </a:lnTo>
                  <a:lnTo>
                    <a:pt x="677" y="321"/>
                  </a:lnTo>
                  <a:lnTo>
                    <a:pt x="650" y="288"/>
                  </a:lnTo>
                  <a:lnTo>
                    <a:pt x="621" y="258"/>
                  </a:lnTo>
                  <a:lnTo>
                    <a:pt x="590" y="229"/>
                  </a:lnTo>
                  <a:lnTo>
                    <a:pt x="558" y="202"/>
                  </a:lnTo>
                  <a:lnTo>
                    <a:pt x="525" y="175"/>
                  </a:lnTo>
                  <a:lnTo>
                    <a:pt x="490" y="151"/>
                  </a:lnTo>
                  <a:lnTo>
                    <a:pt x="455" y="128"/>
                  </a:lnTo>
                  <a:lnTo>
                    <a:pt x="418" y="107"/>
                  </a:lnTo>
                  <a:lnTo>
                    <a:pt x="380" y="87"/>
                  </a:lnTo>
                  <a:lnTo>
                    <a:pt x="341" y="70"/>
                  </a:lnTo>
                  <a:lnTo>
                    <a:pt x="301" y="54"/>
                  </a:lnTo>
                  <a:lnTo>
                    <a:pt x="261" y="40"/>
                  </a:lnTo>
                  <a:lnTo>
                    <a:pt x="240" y="33"/>
                  </a:lnTo>
                  <a:lnTo>
                    <a:pt x="219" y="28"/>
                  </a:lnTo>
                  <a:lnTo>
                    <a:pt x="197" y="22"/>
                  </a:lnTo>
                  <a:lnTo>
                    <a:pt x="177" y="18"/>
                  </a:lnTo>
                  <a:lnTo>
                    <a:pt x="155" y="14"/>
                  </a:lnTo>
                  <a:lnTo>
                    <a:pt x="134" y="11"/>
                  </a:lnTo>
                  <a:lnTo>
                    <a:pt x="112" y="7"/>
                  </a:lnTo>
                  <a:lnTo>
                    <a:pt x="89" y="5"/>
                  </a:lnTo>
                  <a:lnTo>
                    <a:pt x="68" y="3"/>
                  </a:lnTo>
                  <a:lnTo>
                    <a:pt x="45" y="2"/>
                  </a:lnTo>
                  <a:lnTo>
                    <a:pt x="22" y="1"/>
                  </a:lnTo>
                  <a:lnTo>
                    <a:pt x="0" y="0"/>
                  </a:lnTo>
                  <a:close/>
                  <a:moveTo>
                    <a:pt x="0" y="299"/>
                  </a:moveTo>
                  <a:lnTo>
                    <a:pt x="0" y="466"/>
                  </a:lnTo>
                  <a:lnTo>
                    <a:pt x="20" y="467"/>
                  </a:lnTo>
                  <a:lnTo>
                    <a:pt x="41" y="468"/>
                  </a:lnTo>
                  <a:lnTo>
                    <a:pt x="60" y="472"/>
                  </a:lnTo>
                  <a:lnTo>
                    <a:pt x="81" y="475"/>
                  </a:lnTo>
                  <a:lnTo>
                    <a:pt x="100" y="479"/>
                  </a:lnTo>
                  <a:lnTo>
                    <a:pt x="120" y="485"/>
                  </a:lnTo>
                  <a:lnTo>
                    <a:pt x="138" y="491"/>
                  </a:lnTo>
                  <a:lnTo>
                    <a:pt x="156" y="498"/>
                  </a:lnTo>
                  <a:lnTo>
                    <a:pt x="175" y="506"/>
                  </a:lnTo>
                  <a:lnTo>
                    <a:pt x="193" y="515"/>
                  </a:lnTo>
                  <a:lnTo>
                    <a:pt x="210" y="525"/>
                  </a:lnTo>
                  <a:lnTo>
                    <a:pt x="228" y="535"/>
                  </a:lnTo>
                  <a:lnTo>
                    <a:pt x="244" y="547"/>
                  </a:lnTo>
                  <a:lnTo>
                    <a:pt x="260" y="560"/>
                  </a:lnTo>
                  <a:lnTo>
                    <a:pt x="275" y="573"/>
                  </a:lnTo>
                  <a:lnTo>
                    <a:pt x="290" y="587"/>
                  </a:lnTo>
                  <a:lnTo>
                    <a:pt x="304" y="602"/>
                  </a:lnTo>
                  <a:lnTo>
                    <a:pt x="317" y="618"/>
                  </a:lnTo>
                  <a:lnTo>
                    <a:pt x="330" y="634"/>
                  </a:lnTo>
                  <a:lnTo>
                    <a:pt x="342" y="650"/>
                  </a:lnTo>
                  <a:lnTo>
                    <a:pt x="353" y="667"/>
                  </a:lnTo>
                  <a:lnTo>
                    <a:pt x="363" y="684"/>
                  </a:lnTo>
                  <a:lnTo>
                    <a:pt x="371" y="703"/>
                  </a:lnTo>
                  <a:lnTo>
                    <a:pt x="380" y="721"/>
                  </a:lnTo>
                  <a:lnTo>
                    <a:pt x="387" y="740"/>
                  </a:lnTo>
                  <a:lnTo>
                    <a:pt x="393" y="759"/>
                  </a:lnTo>
                  <a:lnTo>
                    <a:pt x="398" y="778"/>
                  </a:lnTo>
                  <a:lnTo>
                    <a:pt x="403" y="798"/>
                  </a:lnTo>
                  <a:lnTo>
                    <a:pt x="406" y="817"/>
                  </a:lnTo>
                  <a:lnTo>
                    <a:pt x="409" y="838"/>
                  </a:lnTo>
                  <a:lnTo>
                    <a:pt x="410" y="858"/>
                  </a:lnTo>
                  <a:lnTo>
                    <a:pt x="411" y="879"/>
                  </a:lnTo>
                  <a:lnTo>
                    <a:pt x="411" y="879"/>
                  </a:lnTo>
                  <a:lnTo>
                    <a:pt x="411" y="879"/>
                  </a:lnTo>
                  <a:lnTo>
                    <a:pt x="580" y="879"/>
                  </a:lnTo>
                  <a:lnTo>
                    <a:pt x="579" y="849"/>
                  </a:lnTo>
                  <a:lnTo>
                    <a:pt x="577" y="819"/>
                  </a:lnTo>
                  <a:lnTo>
                    <a:pt x="572" y="790"/>
                  </a:lnTo>
                  <a:lnTo>
                    <a:pt x="568" y="762"/>
                  </a:lnTo>
                  <a:lnTo>
                    <a:pt x="562" y="734"/>
                  </a:lnTo>
                  <a:lnTo>
                    <a:pt x="553" y="707"/>
                  </a:lnTo>
                  <a:lnTo>
                    <a:pt x="544" y="680"/>
                  </a:lnTo>
                  <a:lnTo>
                    <a:pt x="533" y="653"/>
                  </a:lnTo>
                  <a:lnTo>
                    <a:pt x="522" y="628"/>
                  </a:lnTo>
                  <a:lnTo>
                    <a:pt x="510" y="602"/>
                  </a:lnTo>
                  <a:lnTo>
                    <a:pt x="496" y="579"/>
                  </a:lnTo>
                  <a:lnTo>
                    <a:pt x="480" y="555"/>
                  </a:lnTo>
                  <a:lnTo>
                    <a:pt x="464" y="532"/>
                  </a:lnTo>
                  <a:lnTo>
                    <a:pt x="447" y="511"/>
                  </a:lnTo>
                  <a:lnTo>
                    <a:pt x="429" y="489"/>
                  </a:lnTo>
                  <a:lnTo>
                    <a:pt x="409" y="470"/>
                  </a:lnTo>
                  <a:lnTo>
                    <a:pt x="389" y="450"/>
                  </a:lnTo>
                  <a:lnTo>
                    <a:pt x="368" y="432"/>
                  </a:lnTo>
                  <a:lnTo>
                    <a:pt x="347" y="414"/>
                  </a:lnTo>
                  <a:lnTo>
                    <a:pt x="324" y="398"/>
                  </a:lnTo>
                  <a:lnTo>
                    <a:pt x="300" y="383"/>
                  </a:lnTo>
                  <a:lnTo>
                    <a:pt x="275" y="369"/>
                  </a:lnTo>
                  <a:lnTo>
                    <a:pt x="250" y="356"/>
                  </a:lnTo>
                  <a:lnTo>
                    <a:pt x="224" y="344"/>
                  </a:lnTo>
                  <a:lnTo>
                    <a:pt x="199" y="335"/>
                  </a:lnTo>
                  <a:lnTo>
                    <a:pt x="172" y="325"/>
                  </a:lnTo>
                  <a:lnTo>
                    <a:pt x="145" y="317"/>
                  </a:lnTo>
                  <a:lnTo>
                    <a:pt x="116" y="311"/>
                  </a:lnTo>
                  <a:lnTo>
                    <a:pt x="87" y="305"/>
                  </a:lnTo>
                  <a:lnTo>
                    <a:pt x="59" y="302"/>
                  </a:lnTo>
                  <a:lnTo>
                    <a:pt x="29" y="300"/>
                  </a:lnTo>
                  <a:lnTo>
                    <a:pt x="0" y="299"/>
                  </a:lnTo>
                  <a:close/>
                  <a:moveTo>
                    <a:pt x="33" y="843"/>
                  </a:moveTo>
                  <a:lnTo>
                    <a:pt x="33" y="843"/>
                  </a:lnTo>
                  <a:lnTo>
                    <a:pt x="33" y="843"/>
                  </a:lnTo>
                  <a:close/>
                  <a:moveTo>
                    <a:pt x="199" y="679"/>
                  </a:moveTo>
                  <a:lnTo>
                    <a:pt x="199" y="679"/>
                  </a:lnTo>
                  <a:lnTo>
                    <a:pt x="199" y="679"/>
                  </a:lnTo>
                  <a:close/>
                  <a:moveTo>
                    <a:pt x="199" y="679"/>
                  </a:moveTo>
                  <a:lnTo>
                    <a:pt x="206" y="688"/>
                  </a:lnTo>
                  <a:lnTo>
                    <a:pt x="213" y="696"/>
                  </a:lnTo>
                  <a:lnTo>
                    <a:pt x="219" y="706"/>
                  </a:lnTo>
                  <a:lnTo>
                    <a:pt x="223" y="717"/>
                  </a:lnTo>
                  <a:lnTo>
                    <a:pt x="228" y="727"/>
                  </a:lnTo>
                  <a:lnTo>
                    <a:pt x="231" y="738"/>
                  </a:lnTo>
                  <a:lnTo>
                    <a:pt x="232" y="749"/>
                  </a:lnTo>
                  <a:lnTo>
                    <a:pt x="233" y="761"/>
                  </a:lnTo>
                  <a:lnTo>
                    <a:pt x="232" y="773"/>
                  </a:lnTo>
                  <a:lnTo>
                    <a:pt x="231" y="785"/>
                  </a:lnTo>
                  <a:lnTo>
                    <a:pt x="228" y="796"/>
                  </a:lnTo>
                  <a:lnTo>
                    <a:pt x="223" y="807"/>
                  </a:lnTo>
                  <a:lnTo>
                    <a:pt x="219" y="817"/>
                  </a:lnTo>
                  <a:lnTo>
                    <a:pt x="213" y="826"/>
                  </a:lnTo>
                  <a:lnTo>
                    <a:pt x="206" y="836"/>
                  </a:lnTo>
                  <a:lnTo>
                    <a:pt x="199" y="843"/>
                  </a:lnTo>
                  <a:lnTo>
                    <a:pt x="199" y="843"/>
                  </a:lnTo>
                  <a:lnTo>
                    <a:pt x="190" y="851"/>
                  </a:lnTo>
                  <a:lnTo>
                    <a:pt x="181" y="858"/>
                  </a:lnTo>
                  <a:lnTo>
                    <a:pt x="172" y="864"/>
                  </a:lnTo>
                  <a:lnTo>
                    <a:pt x="162" y="869"/>
                  </a:lnTo>
                  <a:lnTo>
                    <a:pt x="151" y="872"/>
                  </a:lnTo>
                  <a:lnTo>
                    <a:pt x="140" y="876"/>
                  </a:lnTo>
                  <a:lnTo>
                    <a:pt x="128" y="877"/>
                  </a:lnTo>
                  <a:lnTo>
                    <a:pt x="116" y="878"/>
                  </a:lnTo>
                  <a:lnTo>
                    <a:pt x="105" y="877"/>
                  </a:lnTo>
                  <a:lnTo>
                    <a:pt x="93" y="876"/>
                  </a:lnTo>
                  <a:lnTo>
                    <a:pt x="82" y="872"/>
                  </a:lnTo>
                  <a:lnTo>
                    <a:pt x="71" y="869"/>
                  </a:lnTo>
                  <a:lnTo>
                    <a:pt x="60" y="864"/>
                  </a:lnTo>
                  <a:lnTo>
                    <a:pt x="51" y="858"/>
                  </a:lnTo>
                  <a:lnTo>
                    <a:pt x="42" y="851"/>
                  </a:lnTo>
                  <a:lnTo>
                    <a:pt x="33" y="843"/>
                  </a:lnTo>
                  <a:lnTo>
                    <a:pt x="26" y="836"/>
                  </a:lnTo>
                  <a:lnTo>
                    <a:pt x="19" y="827"/>
                  </a:lnTo>
                  <a:lnTo>
                    <a:pt x="14" y="817"/>
                  </a:lnTo>
                  <a:lnTo>
                    <a:pt x="8" y="807"/>
                  </a:lnTo>
                  <a:lnTo>
                    <a:pt x="5" y="796"/>
                  </a:lnTo>
                  <a:lnTo>
                    <a:pt x="2" y="785"/>
                  </a:lnTo>
                  <a:lnTo>
                    <a:pt x="0" y="773"/>
                  </a:lnTo>
                  <a:lnTo>
                    <a:pt x="0" y="761"/>
                  </a:lnTo>
                  <a:lnTo>
                    <a:pt x="0" y="749"/>
                  </a:lnTo>
                  <a:lnTo>
                    <a:pt x="2" y="738"/>
                  </a:lnTo>
                  <a:lnTo>
                    <a:pt x="5" y="727"/>
                  </a:lnTo>
                  <a:lnTo>
                    <a:pt x="8" y="717"/>
                  </a:lnTo>
                  <a:lnTo>
                    <a:pt x="14" y="706"/>
                  </a:lnTo>
                  <a:lnTo>
                    <a:pt x="19" y="696"/>
                  </a:lnTo>
                  <a:lnTo>
                    <a:pt x="26" y="688"/>
                  </a:lnTo>
                  <a:lnTo>
                    <a:pt x="33" y="679"/>
                  </a:lnTo>
                  <a:lnTo>
                    <a:pt x="33" y="679"/>
                  </a:lnTo>
                  <a:lnTo>
                    <a:pt x="42" y="672"/>
                  </a:lnTo>
                  <a:lnTo>
                    <a:pt x="51" y="665"/>
                  </a:lnTo>
                  <a:lnTo>
                    <a:pt x="60" y="660"/>
                  </a:lnTo>
                  <a:lnTo>
                    <a:pt x="71" y="654"/>
                  </a:lnTo>
                  <a:lnTo>
                    <a:pt x="82" y="651"/>
                  </a:lnTo>
                  <a:lnTo>
                    <a:pt x="93" y="648"/>
                  </a:lnTo>
                  <a:lnTo>
                    <a:pt x="105" y="646"/>
                  </a:lnTo>
                  <a:lnTo>
                    <a:pt x="116" y="646"/>
                  </a:lnTo>
                  <a:lnTo>
                    <a:pt x="128" y="646"/>
                  </a:lnTo>
                  <a:lnTo>
                    <a:pt x="140" y="648"/>
                  </a:lnTo>
                  <a:lnTo>
                    <a:pt x="151" y="651"/>
                  </a:lnTo>
                  <a:lnTo>
                    <a:pt x="162" y="654"/>
                  </a:lnTo>
                  <a:lnTo>
                    <a:pt x="172" y="660"/>
                  </a:lnTo>
                  <a:lnTo>
                    <a:pt x="181" y="665"/>
                  </a:lnTo>
                  <a:lnTo>
                    <a:pt x="190" y="672"/>
                  </a:lnTo>
                  <a:lnTo>
                    <a:pt x="199" y="679"/>
                  </a:lnTo>
                  <a:close/>
                </a:path>
              </a:pathLst>
            </a:custGeom>
            <a:solidFill>
              <a:schemeClr val="bg1"/>
            </a:solidFill>
            <a:ln>
              <a:noFill/>
            </a:ln>
          </p:spPr>
          <p:txBody>
            <a:bodyPr vert="horz" wrap="square" lIns="68580" tIns="34291" rIns="68580" bIns="34291" numCol="1" anchor="t" anchorCtr="0" compatLnSpc="1">
              <a:prstTxWarp prst="textNoShape">
                <a:avLst/>
              </a:prstTxWarp>
            </a:bodyPr>
            <a:lstStyle/>
            <a:p>
              <a:endParaRPr lang="en-US" sz="2647"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sp>
        <p:nvSpPr>
          <p:cNvPr id="53" name="Rectangle 52">
            <a:extLst>
              <a:ext uri="{FF2B5EF4-FFF2-40B4-BE49-F238E27FC236}">
                <a16:creationId xmlns:a16="http://schemas.microsoft.com/office/drawing/2014/main" id="{E0BB0A92-1499-407F-A089-37362B37EB43}"/>
              </a:ext>
            </a:extLst>
          </p:cNvPr>
          <p:cNvSpPr/>
          <p:nvPr>
            <p:custDataLst>
              <p:tags r:id="rId1"/>
            </p:custDataLst>
          </p:nvPr>
        </p:nvSpPr>
        <p:spPr>
          <a:xfrm>
            <a:off x="4744065" y="3455280"/>
            <a:ext cx="2633227" cy="499689"/>
          </a:xfrm>
          <a:prstGeom prst="rect">
            <a:avLst/>
          </a:prstGeom>
        </p:spPr>
        <p:txBody>
          <a:bodyPr wrap="square">
            <a:spAutoFit/>
          </a:bodyPr>
          <a:lstStyle/>
          <a:p>
            <a:r>
              <a:rPr lang="en-US" sz="2647" dirty="0">
                <a:solidFill>
                  <a:schemeClr val="bg1"/>
                </a:solidFill>
                <a:latin typeface="Metropolis"/>
                <a:ea typeface="Microsoft Sans Serif" panose="020B0604020202020204" pitchFamily="34" charset="0"/>
                <a:cs typeface="Microsoft Sans Serif" panose="020B0604020202020204" pitchFamily="34" charset="0"/>
              </a:rPr>
              <a:t>(720) 600-0329</a:t>
            </a:r>
          </a:p>
        </p:txBody>
      </p:sp>
      <p:grpSp>
        <p:nvGrpSpPr>
          <p:cNvPr id="54" name="Group 53">
            <a:extLst>
              <a:ext uri="{FF2B5EF4-FFF2-40B4-BE49-F238E27FC236}">
                <a16:creationId xmlns:a16="http://schemas.microsoft.com/office/drawing/2014/main" id="{73141AB1-F973-4068-A09F-82B72730F3BD}"/>
              </a:ext>
            </a:extLst>
          </p:cNvPr>
          <p:cNvGrpSpPr/>
          <p:nvPr/>
        </p:nvGrpSpPr>
        <p:grpSpPr>
          <a:xfrm>
            <a:off x="4072256" y="3396045"/>
            <a:ext cx="559179" cy="518063"/>
            <a:chOff x="1295602" y="4559340"/>
            <a:chExt cx="382284" cy="382284"/>
          </a:xfrm>
        </p:grpSpPr>
        <p:sp>
          <p:nvSpPr>
            <p:cNvPr id="55" name="Oval 54">
              <a:extLst>
                <a:ext uri="{FF2B5EF4-FFF2-40B4-BE49-F238E27FC236}">
                  <a16:creationId xmlns:a16="http://schemas.microsoft.com/office/drawing/2014/main" id="{76E9FD8E-F91B-4ECE-8B28-1972E1DB0DEA}"/>
                </a:ext>
              </a:extLst>
            </p:cNvPr>
            <p:cNvSpPr/>
            <p:nvPr/>
          </p:nvSpPr>
          <p:spPr>
            <a:xfrm>
              <a:off x="1295602" y="4559340"/>
              <a:ext cx="382284" cy="38228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dirty="0">
                <a:solidFill>
                  <a:prstClr val="white"/>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6" name="Freeform 1907">
              <a:extLst>
                <a:ext uri="{FF2B5EF4-FFF2-40B4-BE49-F238E27FC236}">
                  <a16:creationId xmlns:a16="http://schemas.microsoft.com/office/drawing/2014/main" id="{8C1DD2AA-D128-4234-89C1-3FF4E73E805C}"/>
                </a:ext>
              </a:extLst>
            </p:cNvPr>
            <p:cNvSpPr>
              <a:spLocks/>
            </p:cNvSpPr>
            <p:nvPr/>
          </p:nvSpPr>
          <p:spPr bwMode="auto">
            <a:xfrm>
              <a:off x="1372602" y="4635683"/>
              <a:ext cx="228285" cy="229597"/>
            </a:xfrm>
            <a:custGeom>
              <a:avLst/>
              <a:gdLst>
                <a:gd name="T0" fmla="*/ 748 w 871"/>
                <a:gd name="T1" fmla="*/ 538 h 872"/>
                <a:gd name="T2" fmla="*/ 732 w 871"/>
                <a:gd name="T3" fmla="*/ 525 h 872"/>
                <a:gd name="T4" fmla="*/ 714 w 871"/>
                <a:gd name="T5" fmla="*/ 515 h 872"/>
                <a:gd name="T6" fmla="*/ 694 w 871"/>
                <a:gd name="T7" fmla="*/ 509 h 872"/>
                <a:gd name="T8" fmla="*/ 674 w 871"/>
                <a:gd name="T9" fmla="*/ 506 h 872"/>
                <a:gd name="T10" fmla="*/ 654 w 871"/>
                <a:gd name="T11" fmla="*/ 509 h 872"/>
                <a:gd name="T12" fmla="*/ 634 w 871"/>
                <a:gd name="T13" fmla="*/ 515 h 872"/>
                <a:gd name="T14" fmla="*/ 617 w 871"/>
                <a:gd name="T15" fmla="*/ 525 h 872"/>
                <a:gd name="T16" fmla="*/ 601 w 871"/>
                <a:gd name="T17" fmla="*/ 538 h 872"/>
                <a:gd name="T18" fmla="*/ 544 w 871"/>
                <a:gd name="T19" fmla="*/ 529 h 872"/>
                <a:gd name="T20" fmla="*/ 474 w 871"/>
                <a:gd name="T21" fmla="*/ 465 h 872"/>
                <a:gd name="T22" fmla="*/ 407 w 871"/>
                <a:gd name="T23" fmla="*/ 398 h 872"/>
                <a:gd name="T24" fmla="*/ 344 w 871"/>
                <a:gd name="T25" fmla="*/ 328 h 872"/>
                <a:gd name="T26" fmla="*/ 335 w 871"/>
                <a:gd name="T27" fmla="*/ 271 h 872"/>
                <a:gd name="T28" fmla="*/ 348 w 871"/>
                <a:gd name="T29" fmla="*/ 254 h 872"/>
                <a:gd name="T30" fmla="*/ 358 w 871"/>
                <a:gd name="T31" fmla="*/ 237 h 872"/>
                <a:gd name="T32" fmla="*/ 364 w 871"/>
                <a:gd name="T33" fmla="*/ 218 h 872"/>
                <a:gd name="T34" fmla="*/ 365 w 871"/>
                <a:gd name="T35" fmla="*/ 198 h 872"/>
                <a:gd name="T36" fmla="*/ 364 w 871"/>
                <a:gd name="T37" fmla="*/ 178 h 872"/>
                <a:gd name="T38" fmla="*/ 358 w 871"/>
                <a:gd name="T39" fmla="*/ 159 h 872"/>
                <a:gd name="T40" fmla="*/ 348 w 871"/>
                <a:gd name="T41" fmla="*/ 141 h 872"/>
                <a:gd name="T42" fmla="*/ 335 w 871"/>
                <a:gd name="T43" fmla="*/ 125 h 872"/>
                <a:gd name="T44" fmla="*/ 233 w 871"/>
                <a:gd name="T45" fmla="*/ 24 h 872"/>
                <a:gd name="T46" fmla="*/ 217 w 871"/>
                <a:gd name="T47" fmla="*/ 13 h 872"/>
                <a:gd name="T48" fmla="*/ 198 w 871"/>
                <a:gd name="T49" fmla="*/ 5 h 872"/>
                <a:gd name="T50" fmla="*/ 178 w 871"/>
                <a:gd name="T51" fmla="*/ 1 h 872"/>
                <a:gd name="T52" fmla="*/ 158 w 871"/>
                <a:gd name="T53" fmla="*/ 1 h 872"/>
                <a:gd name="T54" fmla="*/ 138 w 871"/>
                <a:gd name="T55" fmla="*/ 5 h 872"/>
                <a:gd name="T56" fmla="*/ 119 w 871"/>
                <a:gd name="T57" fmla="*/ 13 h 872"/>
                <a:gd name="T58" fmla="*/ 102 w 871"/>
                <a:gd name="T59" fmla="*/ 24 h 872"/>
                <a:gd name="T60" fmla="*/ 43 w 871"/>
                <a:gd name="T61" fmla="*/ 82 h 872"/>
                <a:gd name="T62" fmla="*/ 27 w 871"/>
                <a:gd name="T63" fmla="*/ 102 h 872"/>
                <a:gd name="T64" fmla="*/ 14 w 871"/>
                <a:gd name="T65" fmla="*/ 124 h 872"/>
                <a:gd name="T66" fmla="*/ 6 w 871"/>
                <a:gd name="T67" fmla="*/ 147 h 872"/>
                <a:gd name="T68" fmla="*/ 1 w 871"/>
                <a:gd name="T69" fmla="*/ 172 h 872"/>
                <a:gd name="T70" fmla="*/ 0 w 871"/>
                <a:gd name="T71" fmla="*/ 197 h 872"/>
                <a:gd name="T72" fmla="*/ 5 w 871"/>
                <a:gd name="T73" fmla="*/ 221 h 872"/>
                <a:gd name="T74" fmla="*/ 12 w 871"/>
                <a:gd name="T75" fmla="*/ 246 h 872"/>
                <a:gd name="T76" fmla="*/ 25 w 871"/>
                <a:gd name="T77" fmla="*/ 268 h 872"/>
                <a:gd name="T78" fmla="*/ 84 w 871"/>
                <a:gd name="T79" fmla="*/ 352 h 872"/>
                <a:gd name="T80" fmla="*/ 147 w 871"/>
                <a:gd name="T81" fmla="*/ 434 h 872"/>
                <a:gd name="T82" fmla="*/ 214 w 871"/>
                <a:gd name="T83" fmla="*/ 512 h 872"/>
                <a:gd name="T84" fmla="*/ 286 w 871"/>
                <a:gd name="T85" fmla="*/ 587 h 872"/>
                <a:gd name="T86" fmla="*/ 361 w 871"/>
                <a:gd name="T87" fmla="*/ 658 h 872"/>
                <a:gd name="T88" fmla="*/ 439 w 871"/>
                <a:gd name="T89" fmla="*/ 725 h 872"/>
                <a:gd name="T90" fmla="*/ 519 w 871"/>
                <a:gd name="T91" fmla="*/ 789 h 872"/>
                <a:gd name="T92" fmla="*/ 604 w 871"/>
                <a:gd name="T93" fmla="*/ 848 h 872"/>
                <a:gd name="T94" fmla="*/ 622 w 871"/>
                <a:gd name="T95" fmla="*/ 858 h 872"/>
                <a:gd name="T96" fmla="*/ 643 w 871"/>
                <a:gd name="T97" fmla="*/ 866 h 872"/>
                <a:gd name="T98" fmla="*/ 664 w 871"/>
                <a:gd name="T99" fmla="*/ 870 h 872"/>
                <a:gd name="T100" fmla="*/ 686 w 871"/>
                <a:gd name="T101" fmla="*/ 872 h 872"/>
                <a:gd name="T102" fmla="*/ 715 w 871"/>
                <a:gd name="T103" fmla="*/ 869 h 872"/>
                <a:gd name="T104" fmla="*/ 743 w 871"/>
                <a:gd name="T105" fmla="*/ 860 h 872"/>
                <a:gd name="T106" fmla="*/ 767 w 871"/>
                <a:gd name="T107" fmla="*/ 848 h 872"/>
                <a:gd name="T108" fmla="*/ 790 w 871"/>
                <a:gd name="T109" fmla="*/ 829 h 872"/>
                <a:gd name="T110" fmla="*/ 849 w 871"/>
                <a:gd name="T111" fmla="*/ 769 h 872"/>
                <a:gd name="T112" fmla="*/ 859 w 871"/>
                <a:gd name="T113" fmla="*/ 752 h 872"/>
                <a:gd name="T114" fmla="*/ 867 w 871"/>
                <a:gd name="T115" fmla="*/ 734 h 872"/>
                <a:gd name="T116" fmla="*/ 871 w 871"/>
                <a:gd name="T117" fmla="*/ 715 h 872"/>
                <a:gd name="T118" fmla="*/ 871 w 871"/>
                <a:gd name="T119" fmla="*/ 694 h 872"/>
                <a:gd name="T120" fmla="*/ 867 w 871"/>
                <a:gd name="T121" fmla="*/ 675 h 872"/>
                <a:gd name="T122" fmla="*/ 859 w 871"/>
                <a:gd name="T123" fmla="*/ 656 h 872"/>
                <a:gd name="T124" fmla="*/ 849 w 871"/>
                <a:gd name="T125" fmla="*/ 638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1" h="872">
                  <a:moveTo>
                    <a:pt x="841" y="631"/>
                  </a:moveTo>
                  <a:lnTo>
                    <a:pt x="748" y="538"/>
                  </a:lnTo>
                  <a:lnTo>
                    <a:pt x="740" y="530"/>
                  </a:lnTo>
                  <a:lnTo>
                    <a:pt x="732" y="525"/>
                  </a:lnTo>
                  <a:lnTo>
                    <a:pt x="723" y="519"/>
                  </a:lnTo>
                  <a:lnTo>
                    <a:pt x="714" y="515"/>
                  </a:lnTo>
                  <a:lnTo>
                    <a:pt x="705" y="511"/>
                  </a:lnTo>
                  <a:lnTo>
                    <a:pt x="694" y="509"/>
                  </a:lnTo>
                  <a:lnTo>
                    <a:pt x="685" y="508"/>
                  </a:lnTo>
                  <a:lnTo>
                    <a:pt x="674" y="506"/>
                  </a:lnTo>
                  <a:lnTo>
                    <a:pt x="664" y="508"/>
                  </a:lnTo>
                  <a:lnTo>
                    <a:pt x="654" y="509"/>
                  </a:lnTo>
                  <a:lnTo>
                    <a:pt x="644" y="511"/>
                  </a:lnTo>
                  <a:lnTo>
                    <a:pt x="634" y="515"/>
                  </a:lnTo>
                  <a:lnTo>
                    <a:pt x="626" y="519"/>
                  </a:lnTo>
                  <a:lnTo>
                    <a:pt x="617" y="525"/>
                  </a:lnTo>
                  <a:lnTo>
                    <a:pt x="609" y="530"/>
                  </a:lnTo>
                  <a:lnTo>
                    <a:pt x="601" y="538"/>
                  </a:lnTo>
                  <a:lnTo>
                    <a:pt x="580" y="559"/>
                  </a:lnTo>
                  <a:lnTo>
                    <a:pt x="544" y="529"/>
                  </a:lnTo>
                  <a:lnTo>
                    <a:pt x="509" y="497"/>
                  </a:lnTo>
                  <a:lnTo>
                    <a:pt x="474" y="465"/>
                  </a:lnTo>
                  <a:lnTo>
                    <a:pt x="440" y="431"/>
                  </a:lnTo>
                  <a:lnTo>
                    <a:pt x="407" y="398"/>
                  </a:lnTo>
                  <a:lnTo>
                    <a:pt x="375" y="364"/>
                  </a:lnTo>
                  <a:lnTo>
                    <a:pt x="344" y="328"/>
                  </a:lnTo>
                  <a:lnTo>
                    <a:pt x="314" y="293"/>
                  </a:lnTo>
                  <a:lnTo>
                    <a:pt x="335" y="271"/>
                  </a:lnTo>
                  <a:lnTo>
                    <a:pt x="343" y="263"/>
                  </a:lnTo>
                  <a:lnTo>
                    <a:pt x="348" y="254"/>
                  </a:lnTo>
                  <a:lnTo>
                    <a:pt x="353" y="246"/>
                  </a:lnTo>
                  <a:lnTo>
                    <a:pt x="358" y="237"/>
                  </a:lnTo>
                  <a:lnTo>
                    <a:pt x="361" y="228"/>
                  </a:lnTo>
                  <a:lnTo>
                    <a:pt x="364" y="218"/>
                  </a:lnTo>
                  <a:lnTo>
                    <a:pt x="365" y="207"/>
                  </a:lnTo>
                  <a:lnTo>
                    <a:pt x="365" y="198"/>
                  </a:lnTo>
                  <a:lnTo>
                    <a:pt x="365" y="188"/>
                  </a:lnTo>
                  <a:lnTo>
                    <a:pt x="364" y="178"/>
                  </a:lnTo>
                  <a:lnTo>
                    <a:pt x="361" y="169"/>
                  </a:lnTo>
                  <a:lnTo>
                    <a:pt x="358" y="159"/>
                  </a:lnTo>
                  <a:lnTo>
                    <a:pt x="353" y="149"/>
                  </a:lnTo>
                  <a:lnTo>
                    <a:pt x="348" y="141"/>
                  </a:lnTo>
                  <a:lnTo>
                    <a:pt x="343" y="132"/>
                  </a:lnTo>
                  <a:lnTo>
                    <a:pt x="335" y="125"/>
                  </a:lnTo>
                  <a:lnTo>
                    <a:pt x="242" y="30"/>
                  </a:lnTo>
                  <a:lnTo>
                    <a:pt x="233" y="24"/>
                  </a:lnTo>
                  <a:lnTo>
                    <a:pt x="226" y="17"/>
                  </a:lnTo>
                  <a:lnTo>
                    <a:pt x="217" y="13"/>
                  </a:lnTo>
                  <a:lnTo>
                    <a:pt x="207" y="9"/>
                  </a:lnTo>
                  <a:lnTo>
                    <a:pt x="198" y="5"/>
                  </a:lnTo>
                  <a:lnTo>
                    <a:pt x="188" y="2"/>
                  </a:lnTo>
                  <a:lnTo>
                    <a:pt x="178" y="1"/>
                  </a:lnTo>
                  <a:lnTo>
                    <a:pt x="168" y="0"/>
                  </a:lnTo>
                  <a:lnTo>
                    <a:pt x="158" y="1"/>
                  </a:lnTo>
                  <a:lnTo>
                    <a:pt x="147" y="2"/>
                  </a:lnTo>
                  <a:lnTo>
                    <a:pt x="138" y="5"/>
                  </a:lnTo>
                  <a:lnTo>
                    <a:pt x="128" y="9"/>
                  </a:lnTo>
                  <a:lnTo>
                    <a:pt x="119" y="13"/>
                  </a:lnTo>
                  <a:lnTo>
                    <a:pt x="111" y="17"/>
                  </a:lnTo>
                  <a:lnTo>
                    <a:pt x="102" y="24"/>
                  </a:lnTo>
                  <a:lnTo>
                    <a:pt x="95" y="31"/>
                  </a:lnTo>
                  <a:lnTo>
                    <a:pt x="43" y="82"/>
                  </a:lnTo>
                  <a:lnTo>
                    <a:pt x="35" y="91"/>
                  </a:lnTo>
                  <a:lnTo>
                    <a:pt x="27" y="102"/>
                  </a:lnTo>
                  <a:lnTo>
                    <a:pt x="20" y="113"/>
                  </a:lnTo>
                  <a:lnTo>
                    <a:pt x="14" y="124"/>
                  </a:lnTo>
                  <a:lnTo>
                    <a:pt x="9" y="135"/>
                  </a:lnTo>
                  <a:lnTo>
                    <a:pt x="6" y="147"/>
                  </a:lnTo>
                  <a:lnTo>
                    <a:pt x="3" y="160"/>
                  </a:lnTo>
                  <a:lnTo>
                    <a:pt x="1" y="172"/>
                  </a:lnTo>
                  <a:lnTo>
                    <a:pt x="0" y="185"/>
                  </a:lnTo>
                  <a:lnTo>
                    <a:pt x="0" y="197"/>
                  </a:lnTo>
                  <a:lnTo>
                    <a:pt x="3" y="209"/>
                  </a:lnTo>
                  <a:lnTo>
                    <a:pt x="5" y="221"/>
                  </a:lnTo>
                  <a:lnTo>
                    <a:pt x="8" y="234"/>
                  </a:lnTo>
                  <a:lnTo>
                    <a:pt x="12" y="246"/>
                  </a:lnTo>
                  <a:lnTo>
                    <a:pt x="19" y="257"/>
                  </a:lnTo>
                  <a:lnTo>
                    <a:pt x="25" y="268"/>
                  </a:lnTo>
                  <a:lnTo>
                    <a:pt x="54" y="310"/>
                  </a:lnTo>
                  <a:lnTo>
                    <a:pt x="84" y="352"/>
                  </a:lnTo>
                  <a:lnTo>
                    <a:pt x="115" y="394"/>
                  </a:lnTo>
                  <a:lnTo>
                    <a:pt x="147" y="434"/>
                  </a:lnTo>
                  <a:lnTo>
                    <a:pt x="181" y="473"/>
                  </a:lnTo>
                  <a:lnTo>
                    <a:pt x="214" y="512"/>
                  </a:lnTo>
                  <a:lnTo>
                    <a:pt x="249" y="549"/>
                  </a:lnTo>
                  <a:lnTo>
                    <a:pt x="286" y="587"/>
                  </a:lnTo>
                  <a:lnTo>
                    <a:pt x="322" y="623"/>
                  </a:lnTo>
                  <a:lnTo>
                    <a:pt x="361" y="658"/>
                  </a:lnTo>
                  <a:lnTo>
                    <a:pt x="399" y="692"/>
                  </a:lnTo>
                  <a:lnTo>
                    <a:pt x="439" y="725"/>
                  </a:lnTo>
                  <a:lnTo>
                    <a:pt x="479" y="757"/>
                  </a:lnTo>
                  <a:lnTo>
                    <a:pt x="519" y="789"/>
                  </a:lnTo>
                  <a:lnTo>
                    <a:pt x="561" y="819"/>
                  </a:lnTo>
                  <a:lnTo>
                    <a:pt x="604" y="848"/>
                  </a:lnTo>
                  <a:lnTo>
                    <a:pt x="614" y="853"/>
                  </a:lnTo>
                  <a:lnTo>
                    <a:pt x="622" y="858"/>
                  </a:lnTo>
                  <a:lnTo>
                    <a:pt x="633" y="863"/>
                  </a:lnTo>
                  <a:lnTo>
                    <a:pt x="643" y="866"/>
                  </a:lnTo>
                  <a:lnTo>
                    <a:pt x="654" y="868"/>
                  </a:lnTo>
                  <a:lnTo>
                    <a:pt x="664" y="870"/>
                  </a:lnTo>
                  <a:lnTo>
                    <a:pt x="675" y="871"/>
                  </a:lnTo>
                  <a:lnTo>
                    <a:pt x="686" y="872"/>
                  </a:lnTo>
                  <a:lnTo>
                    <a:pt x="701" y="871"/>
                  </a:lnTo>
                  <a:lnTo>
                    <a:pt x="715" y="869"/>
                  </a:lnTo>
                  <a:lnTo>
                    <a:pt x="729" y="866"/>
                  </a:lnTo>
                  <a:lnTo>
                    <a:pt x="743" y="860"/>
                  </a:lnTo>
                  <a:lnTo>
                    <a:pt x="755" y="855"/>
                  </a:lnTo>
                  <a:lnTo>
                    <a:pt x="767" y="848"/>
                  </a:lnTo>
                  <a:lnTo>
                    <a:pt x="779" y="839"/>
                  </a:lnTo>
                  <a:lnTo>
                    <a:pt x="790" y="829"/>
                  </a:lnTo>
                  <a:lnTo>
                    <a:pt x="841" y="777"/>
                  </a:lnTo>
                  <a:lnTo>
                    <a:pt x="849" y="769"/>
                  </a:lnTo>
                  <a:lnTo>
                    <a:pt x="854" y="761"/>
                  </a:lnTo>
                  <a:lnTo>
                    <a:pt x="859" y="752"/>
                  </a:lnTo>
                  <a:lnTo>
                    <a:pt x="864" y="744"/>
                  </a:lnTo>
                  <a:lnTo>
                    <a:pt x="867" y="734"/>
                  </a:lnTo>
                  <a:lnTo>
                    <a:pt x="870" y="724"/>
                  </a:lnTo>
                  <a:lnTo>
                    <a:pt x="871" y="715"/>
                  </a:lnTo>
                  <a:lnTo>
                    <a:pt x="871" y="704"/>
                  </a:lnTo>
                  <a:lnTo>
                    <a:pt x="871" y="694"/>
                  </a:lnTo>
                  <a:lnTo>
                    <a:pt x="870" y="685"/>
                  </a:lnTo>
                  <a:lnTo>
                    <a:pt x="867" y="675"/>
                  </a:lnTo>
                  <a:lnTo>
                    <a:pt x="864" y="665"/>
                  </a:lnTo>
                  <a:lnTo>
                    <a:pt x="859" y="656"/>
                  </a:lnTo>
                  <a:lnTo>
                    <a:pt x="854" y="647"/>
                  </a:lnTo>
                  <a:lnTo>
                    <a:pt x="849" y="638"/>
                  </a:lnTo>
                  <a:lnTo>
                    <a:pt x="841" y="63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647"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sp>
        <p:nvSpPr>
          <p:cNvPr id="57" name="Rectangle 56">
            <a:extLst>
              <a:ext uri="{FF2B5EF4-FFF2-40B4-BE49-F238E27FC236}">
                <a16:creationId xmlns:a16="http://schemas.microsoft.com/office/drawing/2014/main" id="{A9F84463-345B-4AEA-A088-C0CC10928D19}"/>
              </a:ext>
            </a:extLst>
          </p:cNvPr>
          <p:cNvSpPr/>
          <p:nvPr>
            <p:custDataLst>
              <p:tags r:id="rId2"/>
            </p:custDataLst>
          </p:nvPr>
        </p:nvSpPr>
        <p:spPr>
          <a:xfrm>
            <a:off x="4744066" y="4024517"/>
            <a:ext cx="3355541" cy="499689"/>
          </a:xfrm>
          <a:prstGeom prst="rect">
            <a:avLst/>
          </a:prstGeom>
        </p:spPr>
        <p:txBody>
          <a:bodyPr wrap="square">
            <a:spAutoFit/>
          </a:bodyPr>
          <a:lstStyle/>
          <a:p>
            <a:r>
              <a:rPr lang="en-US" sz="2647" dirty="0">
                <a:solidFill>
                  <a:schemeClr val="bg1"/>
                </a:solidFill>
                <a:latin typeface="Metropolis"/>
                <a:ea typeface="Microsoft Sans Serif" panose="020B0604020202020204" pitchFamily="34" charset="0"/>
                <a:cs typeface="Microsoft Sans Serif" panose="020B0604020202020204" pitchFamily="34" charset="0"/>
              </a:rPr>
              <a:t>@Lares_</a:t>
            </a:r>
          </a:p>
        </p:txBody>
      </p:sp>
      <p:sp>
        <p:nvSpPr>
          <p:cNvPr id="58" name="Rectangle 57">
            <a:extLst>
              <a:ext uri="{FF2B5EF4-FFF2-40B4-BE49-F238E27FC236}">
                <a16:creationId xmlns:a16="http://schemas.microsoft.com/office/drawing/2014/main" id="{619DCB07-9BA5-4BF0-8312-3C55C54B27C4}"/>
              </a:ext>
            </a:extLst>
          </p:cNvPr>
          <p:cNvSpPr/>
          <p:nvPr>
            <p:custDataLst>
              <p:tags r:id="rId3"/>
            </p:custDataLst>
          </p:nvPr>
        </p:nvSpPr>
        <p:spPr>
          <a:xfrm>
            <a:off x="4776688" y="4602506"/>
            <a:ext cx="3355541" cy="499689"/>
          </a:xfrm>
          <a:prstGeom prst="rect">
            <a:avLst/>
          </a:prstGeom>
        </p:spPr>
        <p:txBody>
          <a:bodyPr wrap="square">
            <a:spAutoFit/>
          </a:bodyPr>
          <a:lstStyle/>
          <a:p>
            <a:r>
              <a:rPr lang="en-US" sz="2647" dirty="0">
                <a:solidFill>
                  <a:schemeClr val="bg1"/>
                </a:solidFill>
                <a:latin typeface="Metropolis"/>
                <a:ea typeface="Microsoft Sans Serif" panose="020B0604020202020204" pitchFamily="34" charset="0"/>
                <a:cs typeface="Microsoft Sans Serif" panose="020B0604020202020204" pitchFamily="34" charset="0"/>
              </a:rPr>
              <a:t>sales@lares.com</a:t>
            </a:r>
          </a:p>
        </p:txBody>
      </p:sp>
      <p:sp>
        <p:nvSpPr>
          <p:cNvPr id="59" name="Rectangle 58">
            <a:extLst>
              <a:ext uri="{FF2B5EF4-FFF2-40B4-BE49-F238E27FC236}">
                <a16:creationId xmlns:a16="http://schemas.microsoft.com/office/drawing/2014/main" id="{5011AC7A-D44F-49AB-B99E-27DA97FD7C03}"/>
              </a:ext>
            </a:extLst>
          </p:cNvPr>
          <p:cNvSpPr/>
          <p:nvPr>
            <p:custDataLst>
              <p:tags r:id="rId4"/>
            </p:custDataLst>
          </p:nvPr>
        </p:nvSpPr>
        <p:spPr>
          <a:xfrm>
            <a:off x="4776688" y="5172398"/>
            <a:ext cx="3355541" cy="499689"/>
          </a:xfrm>
          <a:prstGeom prst="rect">
            <a:avLst/>
          </a:prstGeom>
        </p:spPr>
        <p:txBody>
          <a:bodyPr wrap="square">
            <a:spAutoFit/>
          </a:bodyPr>
          <a:lstStyle/>
          <a:p>
            <a:r>
              <a:rPr lang="en-US" sz="2647" dirty="0">
                <a:solidFill>
                  <a:schemeClr val="bg1"/>
                </a:solidFill>
                <a:latin typeface="Metropolis"/>
                <a:ea typeface="Microsoft Sans Serif" panose="020B0604020202020204" pitchFamily="34" charset="0"/>
                <a:cs typeface="Microsoft Sans Serif" panose="020B0604020202020204" pitchFamily="34" charset="0"/>
              </a:rPr>
              <a:t>https://lares.com</a:t>
            </a:r>
          </a:p>
        </p:txBody>
      </p:sp>
      <p:sp>
        <p:nvSpPr>
          <p:cNvPr id="60" name="Rectangle 59">
            <a:extLst>
              <a:ext uri="{FF2B5EF4-FFF2-40B4-BE49-F238E27FC236}">
                <a16:creationId xmlns:a16="http://schemas.microsoft.com/office/drawing/2014/main" id="{56E40C14-9B4D-4855-9053-5747C8553176}"/>
              </a:ext>
            </a:extLst>
          </p:cNvPr>
          <p:cNvSpPr/>
          <p:nvPr>
            <p:custDataLst>
              <p:tags r:id="rId5"/>
            </p:custDataLst>
          </p:nvPr>
        </p:nvSpPr>
        <p:spPr>
          <a:xfrm>
            <a:off x="8159265" y="3355979"/>
            <a:ext cx="3844964" cy="1151277"/>
          </a:xfrm>
          <a:prstGeom prst="rect">
            <a:avLst/>
          </a:prstGeom>
        </p:spPr>
        <p:txBody>
          <a:bodyPr wrap="square">
            <a:spAutoFit/>
          </a:bodyPr>
          <a:lstStyle/>
          <a:p>
            <a:r>
              <a:rPr lang="en-US" sz="2647" dirty="0">
                <a:solidFill>
                  <a:schemeClr val="bg1"/>
                </a:solidFill>
                <a:latin typeface="Metropolis"/>
                <a:ea typeface="Microsoft Sans Serif" panose="020B0604020202020204" pitchFamily="34" charset="0"/>
                <a:cs typeface="Microsoft Sans Serif" panose="020B0604020202020204" pitchFamily="34" charset="0"/>
              </a:rPr>
              <a:t>Corporate Headquarters</a:t>
            </a:r>
          </a:p>
          <a:p>
            <a:r>
              <a:rPr lang="en-US" sz="2117" dirty="0">
                <a:solidFill>
                  <a:schemeClr val="bg1"/>
                </a:solidFill>
                <a:latin typeface="Metropolis"/>
                <a:ea typeface="Microsoft Sans Serif" panose="020B0604020202020204" pitchFamily="34" charset="0"/>
                <a:cs typeface="Microsoft Sans Serif" panose="020B0604020202020204" pitchFamily="34" charset="0"/>
              </a:rPr>
              <a:t>2311 </a:t>
            </a:r>
            <a:r>
              <a:rPr lang="en-US" sz="2117" dirty="0" err="1">
                <a:solidFill>
                  <a:schemeClr val="bg1"/>
                </a:solidFill>
                <a:latin typeface="Metropolis"/>
                <a:ea typeface="Microsoft Sans Serif" panose="020B0604020202020204" pitchFamily="34" charset="0"/>
                <a:cs typeface="Microsoft Sans Serif" panose="020B0604020202020204" pitchFamily="34" charset="0"/>
              </a:rPr>
              <a:t>Champa</a:t>
            </a:r>
            <a:r>
              <a:rPr lang="en-US" sz="2117" dirty="0">
                <a:solidFill>
                  <a:schemeClr val="bg1"/>
                </a:solidFill>
                <a:latin typeface="Metropolis"/>
                <a:ea typeface="Microsoft Sans Serif" panose="020B0604020202020204" pitchFamily="34" charset="0"/>
                <a:cs typeface="Microsoft Sans Serif" panose="020B0604020202020204" pitchFamily="34" charset="0"/>
              </a:rPr>
              <a:t> Street</a:t>
            </a:r>
          </a:p>
          <a:p>
            <a:r>
              <a:rPr lang="en-US" sz="2117" dirty="0">
                <a:solidFill>
                  <a:schemeClr val="bg1"/>
                </a:solidFill>
                <a:latin typeface="Metropolis"/>
                <a:ea typeface="Microsoft Sans Serif" panose="020B0604020202020204" pitchFamily="34" charset="0"/>
                <a:cs typeface="Microsoft Sans Serif" panose="020B0604020202020204" pitchFamily="34" charset="0"/>
              </a:rPr>
              <a:t>Denver, CO 80205</a:t>
            </a:r>
            <a:endParaRPr lang="en-US" sz="2647" dirty="0">
              <a:solidFill>
                <a:schemeClr val="bg1"/>
              </a:solidFill>
              <a:latin typeface="Metropolis"/>
              <a:ea typeface="Microsoft Sans Serif" panose="020B0604020202020204" pitchFamily="34" charset="0"/>
              <a:cs typeface="Microsoft Sans Serif" panose="020B0604020202020204" pitchFamily="34" charset="0"/>
            </a:endParaRPr>
          </a:p>
        </p:txBody>
      </p:sp>
      <p:sp>
        <p:nvSpPr>
          <p:cNvPr id="61" name="Rectangle 60">
            <a:extLst>
              <a:ext uri="{FF2B5EF4-FFF2-40B4-BE49-F238E27FC236}">
                <a16:creationId xmlns:a16="http://schemas.microsoft.com/office/drawing/2014/main" id="{ADA9ACCF-BF99-40CD-9DCF-89BE66D1795A}"/>
              </a:ext>
            </a:extLst>
          </p:cNvPr>
          <p:cNvSpPr/>
          <p:nvPr>
            <p:custDataLst>
              <p:tags r:id="rId6"/>
            </p:custDataLst>
          </p:nvPr>
        </p:nvSpPr>
        <p:spPr>
          <a:xfrm>
            <a:off x="8168303" y="4574265"/>
            <a:ext cx="4945781" cy="1151277"/>
          </a:xfrm>
          <a:prstGeom prst="rect">
            <a:avLst/>
          </a:prstGeom>
        </p:spPr>
        <p:txBody>
          <a:bodyPr wrap="square">
            <a:spAutoFit/>
          </a:bodyPr>
          <a:lstStyle/>
          <a:p>
            <a:r>
              <a:rPr lang="en-US" sz="2647" dirty="0">
                <a:solidFill>
                  <a:schemeClr val="bg1"/>
                </a:solidFill>
                <a:latin typeface="Metropolis"/>
                <a:ea typeface="Microsoft Sans Serif" panose="020B0604020202020204" pitchFamily="34" charset="0"/>
                <a:cs typeface="Microsoft Sans Serif" panose="020B0604020202020204" pitchFamily="34" charset="0"/>
              </a:rPr>
              <a:t>Atlanta Office</a:t>
            </a:r>
          </a:p>
          <a:p>
            <a:r>
              <a:rPr lang="en-US" sz="2117" dirty="0">
                <a:solidFill>
                  <a:schemeClr val="bg1"/>
                </a:solidFill>
                <a:latin typeface="Metropolis"/>
                <a:ea typeface="Microsoft Sans Serif" panose="020B0604020202020204" pitchFamily="34" charset="0"/>
                <a:cs typeface="Microsoft Sans Serif" panose="020B0604020202020204" pitchFamily="34" charset="0"/>
              </a:rPr>
              <a:t>3260 Pointe Parkway, Suite 100</a:t>
            </a:r>
          </a:p>
          <a:p>
            <a:r>
              <a:rPr lang="en-US" sz="2117" dirty="0">
                <a:solidFill>
                  <a:schemeClr val="bg1"/>
                </a:solidFill>
                <a:latin typeface="Metropolis"/>
                <a:ea typeface="Microsoft Sans Serif" panose="020B0604020202020204" pitchFamily="34" charset="0"/>
                <a:cs typeface="Microsoft Sans Serif" panose="020B0604020202020204" pitchFamily="34" charset="0"/>
              </a:rPr>
              <a:t>Peachtree Corners, GA 30092</a:t>
            </a:r>
          </a:p>
        </p:txBody>
      </p:sp>
      <p:sp>
        <p:nvSpPr>
          <p:cNvPr id="62" name="Oval 61">
            <a:extLst>
              <a:ext uri="{FF2B5EF4-FFF2-40B4-BE49-F238E27FC236}">
                <a16:creationId xmlns:a16="http://schemas.microsoft.com/office/drawing/2014/main" id="{895AEBCF-0540-4F11-98EA-10D9C368E226}"/>
              </a:ext>
            </a:extLst>
          </p:cNvPr>
          <p:cNvSpPr/>
          <p:nvPr/>
        </p:nvSpPr>
        <p:spPr>
          <a:xfrm>
            <a:off x="7546963" y="4601346"/>
            <a:ext cx="559179" cy="518063"/>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dirty="0">
              <a:solidFill>
                <a:prstClr val="white"/>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nvGrpSpPr>
          <p:cNvPr id="63" name="Graphic 120" descr="City">
            <a:extLst>
              <a:ext uri="{FF2B5EF4-FFF2-40B4-BE49-F238E27FC236}">
                <a16:creationId xmlns:a16="http://schemas.microsoft.com/office/drawing/2014/main" id="{C4E0F95A-D279-4803-9C1F-B9F985A53614}"/>
              </a:ext>
            </a:extLst>
          </p:cNvPr>
          <p:cNvGrpSpPr/>
          <p:nvPr/>
        </p:nvGrpSpPr>
        <p:grpSpPr>
          <a:xfrm>
            <a:off x="7596955" y="4623862"/>
            <a:ext cx="462779" cy="428751"/>
            <a:chOff x="8952616" y="5879761"/>
            <a:chExt cx="316380" cy="316380"/>
          </a:xfrm>
        </p:grpSpPr>
        <p:sp>
          <p:nvSpPr>
            <p:cNvPr id="64" name="Freeform: Shape 63">
              <a:extLst>
                <a:ext uri="{FF2B5EF4-FFF2-40B4-BE49-F238E27FC236}">
                  <a16:creationId xmlns:a16="http://schemas.microsoft.com/office/drawing/2014/main" id="{4FB0E89E-DA70-40C5-BA8C-2DCD6FCE8589}"/>
                </a:ext>
              </a:extLst>
            </p:cNvPr>
            <p:cNvSpPr/>
            <p:nvPr/>
          </p:nvSpPr>
          <p:spPr>
            <a:xfrm>
              <a:off x="8978981" y="6021473"/>
              <a:ext cx="79095" cy="118643"/>
            </a:xfrm>
            <a:custGeom>
              <a:avLst/>
              <a:gdLst>
                <a:gd name="connsiteX0" fmla="*/ 19774 w 79095"/>
                <a:gd name="connsiteY0" fmla="*/ 72504 h 118642"/>
                <a:gd name="connsiteX1" fmla="*/ 32956 w 79095"/>
                <a:gd name="connsiteY1" fmla="*/ 72504 h 118642"/>
                <a:gd name="connsiteX2" fmla="*/ 32956 w 79095"/>
                <a:gd name="connsiteY2" fmla="*/ 85686 h 118642"/>
                <a:gd name="connsiteX3" fmla="*/ 19774 w 79095"/>
                <a:gd name="connsiteY3" fmla="*/ 85686 h 118642"/>
                <a:gd name="connsiteX4" fmla="*/ 19774 w 79095"/>
                <a:gd name="connsiteY4" fmla="*/ 72504 h 118642"/>
                <a:gd name="connsiteX5" fmla="*/ 19774 w 79095"/>
                <a:gd name="connsiteY5" fmla="*/ 46139 h 118642"/>
                <a:gd name="connsiteX6" fmla="*/ 32956 w 79095"/>
                <a:gd name="connsiteY6" fmla="*/ 46139 h 118642"/>
                <a:gd name="connsiteX7" fmla="*/ 32956 w 79095"/>
                <a:gd name="connsiteY7" fmla="*/ 59321 h 118642"/>
                <a:gd name="connsiteX8" fmla="*/ 19774 w 79095"/>
                <a:gd name="connsiteY8" fmla="*/ 59321 h 118642"/>
                <a:gd name="connsiteX9" fmla="*/ 19774 w 79095"/>
                <a:gd name="connsiteY9" fmla="*/ 46139 h 118642"/>
                <a:gd name="connsiteX10" fmla="*/ 19774 w 79095"/>
                <a:gd name="connsiteY10" fmla="*/ 19774 h 118642"/>
                <a:gd name="connsiteX11" fmla="*/ 32956 w 79095"/>
                <a:gd name="connsiteY11" fmla="*/ 19774 h 118642"/>
                <a:gd name="connsiteX12" fmla="*/ 32956 w 79095"/>
                <a:gd name="connsiteY12" fmla="*/ 32956 h 118642"/>
                <a:gd name="connsiteX13" fmla="*/ 19774 w 79095"/>
                <a:gd name="connsiteY13" fmla="*/ 32956 h 118642"/>
                <a:gd name="connsiteX14" fmla="*/ 19774 w 79095"/>
                <a:gd name="connsiteY14" fmla="*/ 19774 h 118642"/>
                <a:gd name="connsiteX15" fmla="*/ 46139 w 79095"/>
                <a:gd name="connsiteY15" fmla="*/ 72504 h 118642"/>
                <a:gd name="connsiteX16" fmla="*/ 59321 w 79095"/>
                <a:gd name="connsiteY16" fmla="*/ 72504 h 118642"/>
                <a:gd name="connsiteX17" fmla="*/ 59321 w 79095"/>
                <a:gd name="connsiteY17" fmla="*/ 85686 h 118642"/>
                <a:gd name="connsiteX18" fmla="*/ 46139 w 79095"/>
                <a:gd name="connsiteY18" fmla="*/ 85686 h 118642"/>
                <a:gd name="connsiteX19" fmla="*/ 46139 w 79095"/>
                <a:gd name="connsiteY19" fmla="*/ 72504 h 118642"/>
                <a:gd name="connsiteX20" fmla="*/ 46139 w 79095"/>
                <a:gd name="connsiteY20" fmla="*/ 46139 h 118642"/>
                <a:gd name="connsiteX21" fmla="*/ 59321 w 79095"/>
                <a:gd name="connsiteY21" fmla="*/ 46139 h 118642"/>
                <a:gd name="connsiteX22" fmla="*/ 59321 w 79095"/>
                <a:gd name="connsiteY22" fmla="*/ 59321 h 118642"/>
                <a:gd name="connsiteX23" fmla="*/ 46139 w 79095"/>
                <a:gd name="connsiteY23" fmla="*/ 59321 h 118642"/>
                <a:gd name="connsiteX24" fmla="*/ 46139 w 79095"/>
                <a:gd name="connsiteY24" fmla="*/ 46139 h 118642"/>
                <a:gd name="connsiteX25" fmla="*/ 46139 w 79095"/>
                <a:gd name="connsiteY25" fmla="*/ 19774 h 118642"/>
                <a:gd name="connsiteX26" fmla="*/ 59321 w 79095"/>
                <a:gd name="connsiteY26" fmla="*/ 19774 h 118642"/>
                <a:gd name="connsiteX27" fmla="*/ 59321 w 79095"/>
                <a:gd name="connsiteY27" fmla="*/ 32956 h 118642"/>
                <a:gd name="connsiteX28" fmla="*/ 46139 w 79095"/>
                <a:gd name="connsiteY28" fmla="*/ 32956 h 118642"/>
                <a:gd name="connsiteX29" fmla="*/ 46139 w 79095"/>
                <a:gd name="connsiteY29" fmla="*/ 19774 h 118642"/>
                <a:gd name="connsiteX30" fmla="*/ 0 w 79095"/>
                <a:gd name="connsiteY30" fmla="*/ 118643 h 118642"/>
                <a:gd name="connsiteX31" fmla="*/ 32956 w 79095"/>
                <a:gd name="connsiteY31" fmla="*/ 118643 h 118642"/>
                <a:gd name="connsiteX32" fmla="*/ 32956 w 79095"/>
                <a:gd name="connsiteY32" fmla="*/ 98869 h 118642"/>
                <a:gd name="connsiteX33" fmla="*/ 46139 w 79095"/>
                <a:gd name="connsiteY33" fmla="*/ 98869 h 118642"/>
                <a:gd name="connsiteX34" fmla="*/ 46139 w 79095"/>
                <a:gd name="connsiteY34" fmla="*/ 118643 h 118642"/>
                <a:gd name="connsiteX35" fmla="*/ 79095 w 79095"/>
                <a:gd name="connsiteY35" fmla="*/ 118643 h 118642"/>
                <a:gd name="connsiteX36" fmla="*/ 79095 w 79095"/>
                <a:gd name="connsiteY36" fmla="*/ 0 h 118642"/>
                <a:gd name="connsiteX37" fmla="*/ 0 w 79095"/>
                <a:gd name="connsiteY37" fmla="*/ 0 h 118642"/>
                <a:gd name="connsiteX38" fmla="*/ 0 w 79095"/>
                <a:gd name="connsiteY38" fmla="*/ 118643 h 11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095" h="118642">
                  <a:moveTo>
                    <a:pt x="19774" y="72504"/>
                  </a:moveTo>
                  <a:lnTo>
                    <a:pt x="32956" y="72504"/>
                  </a:lnTo>
                  <a:lnTo>
                    <a:pt x="32956" y="85686"/>
                  </a:lnTo>
                  <a:lnTo>
                    <a:pt x="19774" y="85686"/>
                  </a:lnTo>
                  <a:lnTo>
                    <a:pt x="19774" y="72504"/>
                  </a:lnTo>
                  <a:close/>
                  <a:moveTo>
                    <a:pt x="19774" y="46139"/>
                  </a:moveTo>
                  <a:lnTo>
                    <a:pt x="32956" y="46139"/>
                  </a:lnTo>
                  <a:lnTo>
                    <a:pt x="32956" y="59321"/>
                  </a:lnTo>
                  <a:lnTo>
                    <a:pt x="19774" y="59321"/>
                  </a:lnTo>
                  <a:lnTo>
                    <a:pt x="19774" y="46139"/>
                  </a:lnTo>
                  <a:close/>
                  <a:moveTo>
                    <a:pt x="19774" y="19774"/>
                  </a:moveTo>
                  <a:lnTo>
                    <a:pt x="32956" y="19774"/>
                  </a:lnTo>
                  <a:lnTo>
                    <a:pt x="32956" y="32956"/>
                  </a:lnTo>
                  <a:lnTo>
                    <a:pt x="19774" y="32956"/>
                  </a:lnTo>
                  <a:lnTo>
                    <a:pt x="19774" y="19774"/>
                  </a:lnTo>
                  <a:close/>
                  <a:moveTo>
                    <a:pt x="46139" y="72504"/>
                  </a:moveTo>
                  <a:lnTo>
                    <a:pt x="59321" y="72504"/>
                  </a:lnTo>
                  <a:lnTo>
                    <a:pt x="59321" y="85686"/>
                  </a:lnTo>
                  <a:lnTo>
                    <a:pt x="46139" y="85686"/>
                  </a:lnTo>
                  <a:lnTo>
                    <a:pt x="46139" y="72504"/>
                  </a:lnTo>
                  <a:close/>
                  <a:moveTo>
                    <a:pt x="46139" y="46139"/>
                  </a:moveTo>
                  <a:lnTo>
                    <a:pt x="59321" y="46139"/>
                  </a:lnTo>
                  <a:lnTo>
                    <a:pt x="59321" y="59321"/>
                  </a:lnTo>
                  <a:lnTo>
                    <a:pt x="46139" y="59321"/>
                  </a:lnTo>
                  <a:lnTo>
                    <a:pt x="46139" y="46139"/>
                  </a:lnTo>
                  <a:close/>
                  <a:moveTo>
                    <a:pt x="46139" y="19774"/>
                  </a:moveTo>
                  <a:lnTo>
                    <a:pt x="59321" y="19774"/>
                  </a:lnTo>
                  <a:lnTo>
                    <a:pt x="59321" y="32956"/>
                  </a:lnTo>
                  <a:lnTo>
                    <a:pt x="46139" y="32956"/>
                  </a:lnTo>
                  <a:lnTo>
                    <a:pt x="46139" y="19774"/>
                  </a:lnTo>
                  <a:close/>
                  <a:moveTo>
                    <a:pt x="0" y="118643"/>
                  </a:moveTo>
                  <a:lnTo>
                    <a:pt x="32956" y="118643"/>
                  </a:lnTo>
                  <a:lnTo>
                    <a:pt x="32956" y="98869"/>
                  </a:lnTo>
                  <a:lnTo>
                    <a:pt x="46139" y="98869"/>
                  </a:lnTo>
                  <a:lnTo>
                    <a:pt x="46139" y="118643"/>
                  </a:lnTo>
                  <a:lnTo>
                    <a:pt x="79095" y="118643"/>
                  </a:lnTo>
                  <a:lnTo>
                    <a:pt x="79095" y="0"/>
                  </a:lnTo>
                  <a:lnTo>
                    <a:pt x="0" y="0"/>
                  </a:lnTo>
                  <a:lnTo>
                    <a:pt x="0" y="118643"/>
                  </a:lnTo>
                  <a:close/>
                </a:path>
              </a:pathLst>
            </a:custGeom>
            <a:solidFill>
              <a:schemeClr val="bg1"/>
            </a:solidFill>
            <a:ln w="3274" cap="flat">
              <a:noFill/>
              <a:prstDash val="solid"/>
              <a:miter/>
            </a:ln>
          </p:spPr>
          <p:txBody>
            <a:bodyPr rtlCol="0" anchor="ctr"/>
            <a:lstStyle/>
            <a:p>
              <a:endParaRPr lang="en-US" sz="2647"/>
            </a:p>
          </p:txBody>
        </p:sp>
        <p:sp>
          <p:nvSpPr>
            <p:cNvPr id="65" name="Freeform: Shape 64">
              <a:extLst>
                <a:ext uri="{FF2B5EF4-FFF2-40B4-BE49-F238E27FC236}">
                  <a16:creationId xmlns:a16="http://schemas.microsoft.com/office/drawing/2014/main" id="{88A0AD31-F2D1-4A3A-9512-B8592CE3C5DB}"/>
                </a:ext>
              </a:extLst>
            </p:cNvPr>
            <p:cNvSpPr/>
            <p:nvPr/>
          </p:nvSpPr>
          <p:spPr>
            <a:xfrm>
              <a:off x="9071259" y="6047838"/>
              <a:ext cx="79095" cy="92278"/>
            </a:xfrm>
            <a:custGeom>
              <a:avLst/>
              <a:gdLst>
                <a:gd name="connsiteX0" fmla="*/ 19774 w 79095"/>
                <a:gd name="connsiteY0" fmla="*/ 46139 h 92277"/>
                <a:gd name="connsiteX1" fmla="*/ 32956 w 79095"/>
                <a:gd name="connsiteY1" fmla="*/ 46139 h 92277"/>
                <a:gd name="connsiteX2" fmla="*/ 32956 w 79095"/>
                <a:gd name="connsiteY2" fmla="*/ 59321 h 92277"/>
                <a:gd name="connsiteX3" fmla="*/ 19774 w 79095"/>
                <a:gd name="connsiteY3" fmla="*/ 59321 h 92277"/>
                <a:gd name="connsiteX4" fmla="*/ 19774 w 79095"/>
                <a:gd name="connsiteY4" fmla="*/ 46139 h 92277"/>
                <a:gd name="connsiteX5" fmla="*/ 19774 w 79095"/>
                <a:gd name="connsiteY5" fmla="*/ 19774 h 92277"/>
                <a:gd name="connsiteX6" fmla="*/ 32956 w 79095"/>
                <a:gd name="connsiteY6" fmla="*/ 19774 h 92277"/>
                <a:gd name="connsiteX7" fmla="*/ 32956 w 79095"/>
                <a:gd name="connsiteY7" fmla="*/ 32956 h 92277"/>
                <a:gd name="connsiteX8" fmla="*/ 19774 w 79095"/>
                <a:gd name="connsiteY8" fmla="*/ 32956 h 92277"/>
                <a:gd name="connsiteX9" fmla="*/ 19774 w 79095"/>
                <a:gd name="connsiteY9" fmla="*/ 19774 h 92277"/>
                <a:gd name="connsiteX10" fmla="*/ 46139 w 79095"/>
                <a:gd name="connsiteY10" fmla="*/ 46139 h 92277"/>
                <a:gd name="connsiteX11" fmla="*/ 59321 w 79095"/>
                <a:gd name="connsiteY11" fmla="*/ 46139 h 92277"/>
                <a:gd name="connsiteX12" fmla="*/ 59321 w 79095"/>
                <a:gd name="connsiteY12" fmla="*/ 59321 h 92277"/>
                <a:gd name="connsiteX13" fmla="*/ 46139 w 79095"/>
                <a:gd name="connsiteY13" fmla="*/ 59321 h 92277"/>
                <a:gd name="connsiteX14" fmla="*/ 46139 w 79095"/>
                <a:gd name="connsiteY14" fmla="*/ 46139 h 92277"/>
                <a:gd name="connsiteX15" fmla="*/ 46139 w 79095"/>
                <a:gd name="connsiteY15" fmla="*/ 19774 h 92277"/>
                <a:gd name="connsiteX16" fmla="*/ 59321 w 79095"/>
                <a:gd name="connsiteY16" fmla="*/ 19774 h 92277"/>
                <a:gd name="connsiteX17" fmla="*/ 59321 w 79095"/>
                <a:gd name="connsiteY17" fmla="*/ 32956 h 92277"/>
                <a:gd name="connsiteX18" fmla="*/ 46139 w 79095"/>
                <a:gd name="connsiteY18" fmla="*/ 32956 h 92277"/>
                <a:gd name="connsiteX19" fmla="*/ 46139 w 79095"/>
                <a:gd name="connsiteY19" fmla="*/ 19774 h 92277"/>
                <a:gd name="connsiteX20" fmla="*/ 0 w 79095"/>
                <a:gd name="connsiteY20" fmla="*/ 92278 h 92277"/>
                <a:gd name="connsiteX21" fmla="*/ 32956 w 79095"/>
                <a:gd name="connsiteY21" fmla="*/ 92278 h 92277"/>
                <a:gd name="connsiteX22" fmla="*/ 32956 w 79095"/>
                <a:gd name="connsiteY22" fmla="*/ 72504 h 92277"/>
                <a:gd name="connsiteX23" fmla="*/ 46139 w 79095"/>
                <a:gd name="connsiteY23" fmla="*/ 72504 h 92277"/>
                <a:gd name="connsiteX24" fmla="*/ 46139 w 79095"/>
                <a:gd name="connsiteY24" fmla="*/ 92278 h 92277"/>
                <a:gd name="connsiteX25" fmla="*/ 79095 w 79095"/>
                <a:gd name="connsiteY25" fmla="*/ 92278 h 92277"/>
                <a:gd name="connsiteX26" fmla="*/ 79095 w 79095"/>
                <a:gd name="connsiteY26" fmla="*/ 0 h 92277"/>
                <a:gd name="connsiteX27" fmla="*/ 0 w 79095"/>
                <a:gd name="connsiteY27" fmla="*/ 0 h 92277"/>
                <a:gd name="connsiteX28" fmla="*/ 0 w 79095"/>
                <a:gd name="connsiteY28" fmla="*/ 92278 h 9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095" h="92277">
                  <a:moveTo>
                    <a:pt x="19774" y="46139"/>
                  </a:moveTo>
                  <a:lnTo>
                    <a:pt x="32956" y="46139"/>
                  </a:lnTo>
                  <a:lnTo>
                    <a:pt x="32956" y="59321"/>
                  </a:lnTo>
                  <a:lnTo>
                    <a:pt x="19774" y="59321"/>
                  </a:lnTo>
                  <a:lnTo>
                    <a:pt x="19774" y="46139"/>
                  </a:lnTo>
                  <a:close/>
                  <a:moveTo>
                    <a:pt x="19774" y="19774"/>
                  </a:moveTo>
                  <a:lnTo>
                    <a:pt x="32956" y="19774"/>
                  </a:lnTo>
                  <a:lnTo>
                    <a:pt x="32956" y="32956"/>
                  </a:lnTo>
                  <a:lnTo>
                    <a:pt x="19774" y="32956"/>
                  </a:lnTo>
                  <a:lnTo>
                    <a:pt x="19774" y="19774"/>
                  </a:lnTo>
                  <a:close/>
                  <a:moveTo>
                    <a:pt x="46139" y="46139"/>
                  </a:moveTo>
                  <a:lnTo>
                    <a:pt x="59321" y="46139"/>
                  </a:lnTo>
                  <a:lnTo>
                    <a:pt x="59321" y="59321"/>
                  </a:lnTo>
                  <a:lnTo>
                    <a:pt x="46139" y="59321"/>
                  </a:lnTo>
                  <a:lnTo>
                    <a:pt x="46139" y="46139"/>
                  </a:lnTo>
                  <a:close/>
                  <a:moveTo>
                    <a:pt x="46139" y="19774"/>
                  </a:moveTo>
                  <a:lnTo>
                    <a:pt x="59321" y="19774"/>
                  </a:lnTo>
                  <a:lnTo>
                    <a:pt x="59321" y="32956"/>
                  </a:lnTo>
                  <a:lnTo>
                    <a:pt x="46139" y="32956"/>
                  </a:lnTo>
                  <a:lnTo>
                    <a:pt x="46139" y="19774"/>
                  </a:lnTo>
                  <a:close/>
                  <a:moveTo>
                    <a:pt x="0" y="92278"/>
                  </a:moveTo>
                  <a:lnTo>
                    <a:pt x="32956" y="92278"/>
                  </a:lnTo>
                  <a:lnTo>
                    <a:pt x="32956" y="72504"/>
                  </a:lnTo>
                  <a:lnTo>
                    <a:pt x="46139" y="72504"/>
                  </a:lnTo>
                  <a:lnTo>
                    <a:pt x="46139" y="92278"/>
                  </a:lnTo>
                  <a:lnTo>
                    <a:pt x="79095" y="92278"/>
                  </a:lnTo>
                  <a:lnTo>
                    <a:pt x="79095" y="0"/>
                  </a:lnTo>
                  <a:lnTo>
                    <a:pt x="0" y="0"/>
                  </a:lnTo>
                  <a:lnTo>
                    <a:pt x="0" y="92278"/>
                  </a:lnTo>
                  <a:close/>
                </a:path>
              </a:pathLst>
            </a:custGeom>
            <a:solidFill>
              <a:schemeClr val="bg1"/>
            </a:solidFill>
            <a:ln w="3274" cap="flat">
              <a:noFill/>
              <a:prstDash val="solid"/>
              <a:miter/>
            </a:ln>
          </p:spPr>
          <p:txBody>
            <a:bodyPr rtlCol="0" anchor="ctr"/>
            <a:lstStyle/>
            <a:p>
              <a:endParaRPr lang="en-US" sz="2647"/>
            </a:p>
          </p:txBody>
        </p:sp>
        <p:sp>
          <p:nvSpPr>
            <p:cNvPr id="66" name="Freeform: Shape 65">
              <a:extLst>
                <a:ext uri="{FF2B5EF4-FFF2-40B4-BE49-F238E27FC236}">
                  <a16:creationId xmlns:a16="http://schemas.microsoft.com/office/drawing/2014/main" id="{DB3814AB-53E8-45B3-9B62-E6CB16CE123E}"/>
                </a:ext>
              </a:extLst>
            </p:cNvPr>
            <p:cNvSpPr/>
            <p:nvPr/>
          </p:nvSpPr>
          <p:spPr>
            <a:xfrm>
              <a:off x="9163536" y="5942378"/>
              <a:ext cx="79095" cy="197738"/>
            </a:xfrm>
            <a:custGeom>
              <a:avLst/>
              <a:gdLst>
                <a:gd name="connsiteX0" fmla="*/ 59321 w 79095"/>
                <a:gd name="connsiteY0" fmla="*/ 36252 h 197737"/>
                <a:gd name="connsiteX1" fmla="*/ 46139 w 79095"/>
                <a:gd name="connsiteY1" fmla="*/ 36252 h 197737"/>
                <a:gd name="connsiteX2" fmla="*/ 46139 w 79095"/>
                <a:gd name="connsiteY2" fmla="*/ 23069 h 197737"/>
                <a:gd name="connsiteX3" fmla="*/ 59321 w 79095"/>
                <a:gd name="connsiteY3" fmla="*/ 23069 h 197737"/>
                <a:gd name="connsiteX4" fmla="*/ 59321 w 79095"/>
                <a:gd name="connsiteY4" fmla="*/ 36252 h 197737"/>
                <a:gd name="connsiteX5" fmla="*/ 59321 w 79095"/>
                <a:gd name="connsiteY5" fmla="*/ 59321 h 197737"/>
                <a:gd name="connsiteX6" fmla="*/ 46139 w 79095"/>
                <a:gd name="connsiteY6" fmla="*/ 59321 h 197737"/>
                <a:gd name="connsiteX7" fmla="*/ 46139 w 79095"/>
                <a:gd name="connsiteY7" fmla="*/ 46139 h 197737"/>
                <a:gd name="connsiteX8" fmla="*/ 59321 w 79095"/>
                <a:gd name="connsiteY8" fmla="*/ 46139 h 197737"/>
                <a:gd name="connsiteX9" fmla="*/ 59321 w 79095"/>
                <a:gd name="connsiteY9" fmla="*/ 59321 h 197737"/>
                <a:gd name="connsiteX10" fmla="*/ 59321 w 79095"/>
                <a:gd name="connsiteY10" fmla="*/ 85686 h 197737"/>
                <a:gd name="connsiteX11" fmla="*/ 46139 w 79095"/>
                <a:gd name="connsiteY11" fmla="*/ 85686 h 197737"/>
                <a:gd name="connsiteX12" fmla="*/ 46139 w 79095"/>
                <a:gd name="connsiteY12" fmla="*/ 72504 h 197737"/>
                <a:gd name="connsiteX13" fmla="*/ 59321 w 79095"/>
                <a:gd name="connsiteY13" fmla="*/ 72504 h 197737"/>
                <a:gd name="connsiteX14" fmla="*/ 59321 w 79095"/>
                <a:gd name="connsiteY14" fmla="*/ 85686 h 197737"/>
                <a:gd name="connsiteX15" fmla="*/ 59321 w 79095"/>
                <a:gd name="connsiteY15" fmla="*/ 112051 h 197737"/>
                <a:gd name="connsiteX16" fmla="*/ 46139 w 79095"/>
                <a:gd name="connsiteY16" fmla="*/ 112051 h 197737"/>
                <a:gd name="connsiteX17" fmla="*/ 46139 w 79095"/>
                <a:gd name="connsiteY17" fmla="*/ 98869 h 197737"/>
                <a:gd name="connsiteX18" fmla="*/ 59321 w 79095"/>
                <a:gd name="connsiteY18" fmla="*/ 98869 h 197737"/>
                <a:gd name="connsiteX19" fmla="*/ 59321 w 79095"/>
                <a:gd name="connsiteY19" fmla="*/ 112051 h 197737"/>
                <a:gd name="connsiteX20" fmla="*/ 59321 w 79095"/>
                <a:gd name="connsiteY20" fmla="*/ 138416 h 197737"/>
                <a:gd name="connsiteX21" fmla="*/ 46139 w 79095"/>
                <a:gd name="connsiteY21" fmla="*/ 138416 h 197737"/>
                <a:gd name="connsiteX22" fmla="*/ 46139 w 79095"/>
                <a:gd name="connsiteY22" fmla="*/ 125234 h 197737"/>
                <a:gd name="connsiteX23" fmla="*/ 59321 w 79095"/>
                <a:gd name="connsiteY23" fmla="*/ 125234 h 197737"/>
                <a:gd name="connsiteX24" fmla="*/ 59321 w 79095"/>
                <a:gd name="connsiteY24" fmla="*/ 138416 h 197737"/>
                <a:gd name="connsiteX25" fmla="*/ 59321 w 79095"/>
                <a:gd name="connsiteY25" fmla="*/ 164781 h 197737"/>
                <a:gd name="connsiteX26" fmla="*/ 46139 w 79095"/>
                <a:gd name="connsiteY26" fmla="*/ 164781 h 197737"/>
                <a:gd name="connsiteX27" fmla="*/ 46139 w 79095"/>
                <a:gd name="connsiteY27" fmla="*/ 151599 h 197737"/>
                <a:gd name="connsiteX28" fmla="*/ 59321 w 79095"/>
                <a:gd name="connsiteY28" fmla="*/ 151599 h 197737"/>
                <a:gd name="connsiteX29" fmla="*/ 59321 w 79095"/>
                <a:gd name="connsiteY29" fmla="*/ 164781 h 197737"/>
                <a:gd name="connsiteX30" fmla="*/ 32956 w 79095"/>
                <a:gd name="connsiteY30" fmla="*/ 36252 h 197737"/>
                <a:gd name="connsiteX31" fmla="*/ 19774 w 79095"/>
                <a:gd name="connsiteY31" fmla="*/ 36252 h 197737"/>
                <a:gd name="connsiteX32" fmla="*/ 19774 w 79095"/>
                <a:gd name="connsiteY32" fmla="*/ 23069 h 197737"/>
                <a:gd name="connsiteX33" fmla="*/ 32956 w 79095"/>
                <a:gd name="connsiteY33" fmla="*/ 23069 h 197737"/>
                <a:gd name="connsiteX34" fmla="*/ 32956 w 79095"/>
                <a:gd name="connsiteY34" fmla="*/ 36252 h 197737"/>
                <a:gd name="connsiteX35" fmla="*/ 32956 w 79095"/>
                <a:gd name="connsiteY35" fmla="*/ 59321 h 197737"/>
                <a:gd name="connsiteX36" fmla="*/ 19774 w 79095"/>
                <a:gd name="connsiteY36" fmla="*/ 59321 h 197737"/>
                <a:gd name="connsiteX37" fmla="*/ 19774 w 79095"/>
                <a:gd name="connsiteY37" fmla="*/ 46139 h 197737"/>
                <a:gd name="connsiteX38" fmla="*/ 32956 w 79095"/>
                <a:gd name="connsiteY38" fmla="*/ 46139 h 197737"/>
                <a:gd name="connsiteX39" fmla="*/ 32956 w 79095"/>
                <a:gd name="connsiteY39" fmla="*/ 59321 h 197737"/>
                <a:gd name="connsiteX40" fmla="*/ 32956 w 79095"/>
                <a:gd name="connsiteY40" fmla="*/ 85686 h 197737"/>
                <a:gd name="connsiteX41" fmla="*/ 19774 w 79095"/>
                <a:gd name="connsiteY41" fmla="*/ 85686 h 197737"/>
                <a:gd name="connsiteX42" fmla="*/ 19774 w 79095"/>
                <a:gd name="connsiteY42" fmla="*/ 72504 h 197737"/>
                <a:gd name="connsiteX43" fmla="*/ 32956 w 79095"/>
                <a:gd name="connsiteY43" fmla="*/ 72504 h 197737"/>
                <a:gd name="connsiteX44" fmla="*/ 32956 w 79095"/>
                <a:gd name="connsiteY44" fmla="*/ 85686 h 197737"/>
                <a:gd name="connsiteX45" fmla="*/ 32956 w 79095"/>
                <a:gd name="connsiteY45" fmla="*/ 112051 h 197737"/>
                <a:gd name="connsiteX46" fmla="*/ 19774 w 79095"/>
                <a:gd name="connsiteY46" fmla="*/ 112051 h 197737"/>
                <a:gd name="connsiteX47" fmla="*/ 19774 w 79095"/>
                <a:gd name="connsiteY47" fmla="*/ 98869 h 197737"/>
                <a:gd name="connsiteX48" fmla="*/ 32956 w 79095"/>
                <a:gd name="connsiteY48" fmla="*/ 98869 h 197737"/>
                <a:gd name="connsiteX49" fmla="*/ 32956 w 79095"/>
                <a:gd name="connsiteY49" fmla="*/ 112051 h 197737"/>
                <a:gd name="connsiteX50" fmla="*/ 32956 w 79095"/>
                <a:gd name="connsiteY50" fmla="*/ 138416 h 197737"/>
                <a:gd name="connsiteX51" fmla="*/ 19774 w 79095"/>
                <a:gd name="connsiteY51" fmla="*/ 138416 h 197737"/>
                <a:gd name="connsiteX52" fmla="*/ 19774 w 79095"/>
                <a:gd name="connsiteY52" fmla="*/ 125234 h 197737"/>
                <a:gd name="connsiteX53" fmla="*/ 32956 w 79095"/>
                <a:gd name="connsiteY53" fmla="*/ 125234 h 197737"/>
                <a:gd name="connsiteX54" fmla="*/ 32956 w 79095"/>
                <a:gd name="connsiteY54" fmla="*/ 138416 h 197737"/>
                <a:gd name="connsiteX55" fmla="*/ 32956 w 79095"/>
                <a:gd name="connsiteY55" fmla="*/ 164781 h 197737"/>
                <a:gd name="connsiteX56" fmla="*/ 19774 w 79095"/>
                <a:gd name="connsiteY56" fmla="*/ 164781 h 197737"/>
                <a:gd name="connsiteX57" fmla="*/ 19774 w 79095"/>
                <a:gd name="connsiteY57" fmla="*/ 151599 h 197737"/>
                <a:gd name="connsiteX58" fmla="*/ 32956 w 79095"/>
                <a:gd name="connsiteY58" fmla="*/ 151599 h 197737"/>
                <a:gd name="connsiteX59" fmla="*/ 32956 w 79095"/>
                <a:gd name="connsiteY59" fmla="*/ 164781 h 197737"/>
                <a:gd name="connsiteX60" fmla="*/ 0 w 79095"/>
                <a:gd name="connsiteY60" fmla="*/ 0 h 197737"/>
                <a:gd name="connsiteX61" fmla="*/ 0 w 79095"/>
                <a:gd name="connsiteY61" fmla="*/ 197738 h 197737"/>
                <a:gd name="connsiteX62" fmla="*/ 32956 w 79095"/>
                <a:gd name="connsiteY62" fmla="*/ 197738 h 197737"/>
                <a:gd name="connsiteX63" fmla="*/ 32956 w 79095"/>
                <a:gd name="connsiteY63" fmla="*/ 177964 h 197737"/>
                <a:gd name="connsiteX64" fmla="*/ 46139 w 79095"/>
                <a:gd name="connsiteY64" fmla="*/ 177964 h 197737"/>
                <a:gd name="connsiteX65" fmla="*/ 46139 w 79095"/>
                <a:gd name="connsiteY65" fmla="*/ 197738 h 197737"/>
                <a:gd name="connsiteX66" fmla="*/ 79095 w 79095"/>
                <a:gd name="connsiteY66" fmla="*/ 197738 h 197737"/>
                <a:gd name="connsiteX67" fmla="*/ 79095 w 79095"/>
                <a:gd name="connsiteY67" fmla="*/ 9887 h 197737"/>
                <a:gd name="connsiteX68" fmla="*/ 0 w 79095"/>
                <a:gd name="connsiteY68" fmla="*/ 0 h 19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9095" h="197737">
                  <a:moveTo>
                    <a:pt x="59321" y="36252"/>
                  </a:moveTo>
                  <a:lnTo>
                    <a:pt x="46139" y="36252"/>
                  </a:lnTo>
                  <a:lnTo>
                    <a:pt x="46139" y="23069"/>
                  </a:lnTo>
                  <a:lnTo>
                    <a:pt x="59321" y="23069"/>
                  </a:lnTo>
                  <a:lnTo>
                    <a:pt x="59321" y="36252"/>
                  </a:lnTo>
                  <a:close/>
                  <a:moveTo>
                    <a:pt x="59321" y="59321"/>
                  </a:moveTo>
                  <a:lnTo>
                    <a:pt x="46139" y="59321"/>
                  </a:lnTo>
                  <a:lnTo>
                    <a:pt x="46139" y="46139"/>
                  </a:lnTo>
                  <a:lnTo>
                    <a:pt x="59321" y="46139"/>
                  </a:lnTo>
                  <a:lnTo>
                    <a:pt x="59321" y="59321"/>
                  </a:lnTo>
                  <a:close/>
                  <a:moveTo>
                    <a:pt x="59321" y="85686"/>
                  </a:moveTo>
                  <a:lnTo>
                    <a:pt x="46139" y="85686"/>
                  </a:lnTo>
                  <a:lnTo>
                    <a:pt x="46139" y="72504"/>
                  </a:lnTo>
                  <a:lnTo>
                    <a:pt x="59321" y="72504"/>
                  </a:lnTo>
                  <a:lnTo>
                    <a:pt x="59321" y="85686"/>
                  </a:lnTo>
                  <a:close/>
                  <a:moveTo>
                    <a:pt x="59321" y="112051"/>
                  </a:moveTo>
                  <a:lnTo>
                    <a:pt x="46139" y="112051"/>
                  </a:lnTo>
                  <a:lnTo>
                    <a:pt x="46139" y="98869"/>
                  </a:lnTo>
                  <a:lnTo>
                    <a:pt x="59321" y="98869"/>
                  </a:lnTo>
                  <a:lnTo>
                    <a:pt x="59321" y="112051"/>
                  </a:lnTo>
                  <a:close/>
                  <a:moveTo>
                    <a:pt x="59321" y="138416"/>
                  </a:moveTo>
                  <a:lnTo>
                    <a:pt x="46139" y="138416"/>
                  </a:lnTo>
                  <a:lnTo>
                    <a:pt x="46139" y="125234"/>
                  </a:lnTo>
                  <a:lnTo>
                    <a:pt x="59321" y="125234"/>
                  </a:lnTo>
                  <a:lnTo>
                    <a:pt x="59321" y="138416"/>
                  </a:lnTo>
                  <a:close/>
                  <a:moveTo>
                    <a:pt x="59321" y="164781"/>
                  </a:moveTo>
                  <a:lnTo>
                    <a:pt x="46139" y="164781"/>
                  </a:lnTo>
                  <a:lnTo>
                    <a:pt x="46139" y="151599"/>
                  </a:lnTo>
                  <a:lnTo>
                    <a:pt x="59321" y="151599"/>
                  </a:lnTo>
                  <a:lnTo>
                    <a:pt x="59321" y="164781"/>
                  </a:lnTo>
                  <a:close/>
                  <a:moveTo>
                    <a:pt x="32956" y="36252"/>
                  </a:moveTo>
                  <a:lnTo>
                    <a:pt x="19774" y="36252"/>
                  </a:lnTo>
                  <a:lnTo>
                    <a:pt x="19774" y="23069"/>
                  </a:lnTo>
                  <a:lnTo>
                    <a:pt x="32956" y="23069"/>
                  </a:lnTo>
                  <a:lnTo>
                    <a:pt x="32956" y="36252"/>
                  </a:lnTo>
                  <a:close/>
                  <a:moveTo>
                    <a:pt x="32956" y="59321"/>
                  </a:moveTo>
                  <a:lnTo>
                    <a:pt x="19774" y="59321"/>
                  </a:lnTo>
                  <a:lnTo>
                    <a:pt x="19774" y="46139"/>
                  </a:lnTo>
                  <a:lnTo>
                    <a:pt x="32956" y="46139"/>
                  </a:lnTo>
                  <a:lnTo>
                    <a:pt x="32956" y="59321"/>
                  </a:lnTo>
                  <a:close/>
                  <a:moveTo>
                    <a:pt x="32956" y="85686"/>
                  </a:moveTo>
                  <a:lnTo>
                    <a:pt x="19774" y="85686"/>
                  </a:lnTo>
                  <a:lnTo>
                    <a:pt x="19774" y="72504"/>
                  </a:lnTo>
                  <a:lnTo>
                    <a:pt x="32956" y="72504"/>
                  </a:lnTo>
                  <a:lnTo>
                    <a:pt x="32956" y="85686"/>
                  </a:lnTo>
                  <a:close/>
                  <a:moveTo>
                    <a:pt x="32956" y="112051"/>
                  </a:moveTo>
                  <a:lnTo>
                    <a:pt x="19774" y="112051"/>
                  </a:lnTo>
                  <a:lnTo>
                    <a:pt x="19774" y="98869"/>
                  </a:lnTo>
                  <a:lnTo>
                    <a:pt x="32956" y="98869"/>
                  </a:lnTo>
                  <a:lnTo>
                    <a:pt x="32956" y="112051"/>
                  </a:lnTo>
                  <a:close/>
                  <a:moveTo>
                    <a:pt x="32956" y="138416"/>
                  </a:moveTo>
                  <a:lnTo>
                    <a:pt x="19774" y="138416"/>
                  </a:lnTo>
                  <a:lnTo>
                    <a:pt x="19774" y="125234"/>
                  </a:lnTo>
                  <a:lnTo>
                    <a:pt x="32956" y="125234"/>
                  </a:lnTo>
                  <a:lnTo>
                    <a:pt x="32956" y="138416"/>
                  </a:lnTo>
                  <a:close/>
                  <a:moveTo>
                    <a:pt x="32956" y="164781"/>
                  </a:moveTo>
                  <a:lnTo>
                    <a:pt x="19774" y="164781"/>
                  </a:lnTo>
                  <a:lnTo>
                    <a:pt x="19774" y="151599"/>
                  </a:lnTo>
                  <a:lnTo>
                    <a:pt x="32956" y="151599"/>
                  </a:lnTo>
                  <a:lnTo>
                    <a:pt x="32956" y="164781"/>
                  </a:lnTo>
                  <a:close/>
                  <a:moveTo>
                    <a:pt x="0" y="0"/>
                  </a:moveTo>
                  <a:lnTo>
                    <a:pt x="0" y="197738"/>
                  </a:lnTo>
                  <a:lnTo>
                    <a:pt x="32956" y="197738"/>
                  </a:lnTo>
                  <a:lnTo>
                    <a:pt x="32956" y="177964"/>
                  </a:lnTo>
                  <a:lnTo>
                    <a:pt x="46139" y="177964"/>
                  </a:lnTo>
                  <a:lnTo>
                    <a:pt x="46139" y="197738"/>
                  </a:lnTo>
                  <a:lnTo>
                    <a:pt x="79095" y="197738"/>
                  </a:lnTo>
                  <a:lnTo>
                    <a:pt x="79095" y="9887"/>
                  </a:lnTo>
                  <a:lnTo>
                    <a:pt x="0" y="0"/>
                  </a:lnTo>
                  <a:close/>
                </a:path>
              </a:pathLst>
            </a:custGeom>
            <a:solidFill>
              <a:schemeClr val="bg1"/>
            </a:solidFill>
            <a:ln w="3274" cap="flat">
              <a:noFill/>
              <a:prstDash val="solid"/>
              <a:miter/>
            </a:ln>
          </p:spPr>
          <p:txBody>
            <a:bodyPr rtlCol="0" anchor="ctr"/>
            <a:lstStyle/>
            <a:p>
              <a:endParaRPr lang="en-US" sz="2647"/>
            </a:p>
          </p:txBody>
        </p:sp>
        <p:sp>
          <p:nvSpPr>
            <p:cNvPr id="67" name="Freeform: Shape 66">
              <a:extLst>
                <a:ext uri="{FF2B5EF4-FFF2-40B4-BE49-F238E27FC236}">
                  <a16:creationId xmlns:a16="http://schemas.microsoft.com/office/drawing/2014/main" id="{BDAD08C8-8A3D-4A60-96AB-91A0C1CBC9D6}"/>
                </a:ext>
              </a:extLst>
            </p:cNvPr>
            <p:cNvSpPr/>
            <p:nvPr/>
          </p:nvSpPr>
          <p:spPr>
            <a:xfrm>
              <a:off x="9025120" y="5935787"/>
              <a:ext cx="79095" cy="98869"/>
            </a:xfrm>
            <a:custGeom>
              <a:avLst/>
              <a:gdLst>
                <a:gd name="connsiteX0" fmla="*/ 46139 w 79095"/>
                <a:gd name="connsiteY0" fmla="*/ 46139 h 98868"/>
                <a:gd name="connsiteX1" fmla="*/ 59321 w 79095"/>
                <a:gd name="connsiteY1" fmla="*/ 46139 h 98868"/>
                <a:gd name="connsiteX2" fmla="*/ 59321 w 79095"/>
                <a:gd name="connsiteY2" fmla="*/ 59321 h 98868"/>
                <a:gd name="connsiteX3" fmla="*/ 46139 w 79095"/>
                <a:gd name="connsiteY3" fmla="*/ 59321 h 98868"/>
                <a:gd name="connsiteX4" fmla="*/ 46139 w 79095"/>
                <a:gd name="connsiteY4" fmla="*/ 46139 h 98868"/>
                <a:gd name="connsiteX5" fmla="*/ 46139 w 79095"/>
                <a:gd name="connsiteY5" fmla="*/ 19774 h 98868"/>
                <a:gd name="connsiteX6" fmla="*/ 59321 w 79095"/>
                <a:gd name="connsiteY6" fmla="*/ 19774 h 98868"/>
                <a:gd name="connsiteX7" fmla="*/ 59321 w 79095"/>
                <a:gd name="connsiteY7" fmla="*/ 32956 h 98868"/>
                <a:gd name="connsiteX8" fmla="*/ 46139 w 79095"/>
                <a:gd name="connsiteY8" fmla="*/ 32956 h 98868"/>
                <a:gd name="connsiteX9" fmla="*/ 46139 w 79095"/>
                <a:gd name="connsiteY9" fmla="*/ 19774 h 98868"/>
                <a:gd name="connsiteX10" fmla="*/ 32956 w 79095"/>
                <a:gd name="connsiteY10" fmla="*/ 32956 h 98868"/>
                <a:gd name="connsiteX11" fmla="*/ 19774 w 79095"/>
                <a:gd name="connsiteY11" fmla="*/ 32956 h 98868"/>
                <a:gd name="connsiteX12" fmla="*/ 19774 w 79095"/>
                <a:gd name="connsiteY12" fmla="*/ 19774 h 98868"/>
                <a:gd name="connsiteX13" fmla="*/ 32956 w 79095"/>
                <a:gd name="connsiteY13" fmla="*/ 19774 h 98868"/>
                <a:gd name="connsiteX14" fmla="*/ 32956 w 79095"/>
                <a:gd name="connsiteY14" fmla="*/ 32956 h 98868"/>
                <a:gd name="connsiteX15" fmla="*/ 32956 w 79095"/>
                <a:gd name="connsiteY15" fmla="*/ 59321 h 98868"/>
                <a:gd name="connsiteX16" fmla="*/ 19774 w 79095"/>
                <a:gd name="connsiteY16" fmla="*/ 59321 h 98868"/>
                <a:gd name="connsiteX17" fmla="*/ 19774 w 79095"/>
                <a:gd name="connsiteY17" fmla="*/ 46139 h 98868"/>
                <a:gd name="connsiteX18" fmla="*/ 32956 w 79095"/>
                <a:gd name="connsiteY18" fmla="*/ 46139 h 98868"/>
                <a:gd name="connsiteX19" fmla="*/ 32956 w 79095"/>
                <a:gd name="connsiteY19" fmla="*/ 59321 h 98868"/>
                <a:gd name="connsiteX20" fmla="*/ 46139 w 79095"/>
                <a:gd name="connsiteY20" fmla="*/ 98869 h 98868"/>
                <a:gd name="connsiteX21" fmla="*/ 79095 w 79095"/>
                <a:gd name="connsiteY21" fmla="*/ 98869 h 98868"/>
                <a:gd name="connsiteX22" fmla="*/ 79095 w 79095"/>
                <a:gd name="connsiteY22" fmla="*/ 0 h 98868"/>
                <a:gd name="connsiteX23" fmla="*/ 0 w 79095"/>
                <a:gd name="connsiteY23" fmla="*/ 0 h 98868"/>
                <a:gd name="connsiteX24" fmla="*/ 0 w 79095"/>
                <a:gd name="connsiteY24" fmla="*/ 72504 h 98868"/>
                <a:gd name="connsiteX25" fmla="*/ 46139 w 79095"/>
                <a:gd name="connsiteY25" fmla="*/ 72504 h 98868"/>
                <a:gd name="connsiteX26" fmla="*/ 46139 w 79095"/>
                <a:gd name="connsiteY26" fmla="*/ 98869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095" h="98868">
                  <a:moveTo>
                    <a:pt x="46139" y="46139"/>
                  </a:moveTo>
                  <a:lnTo>
                    <a:pt x="59321" y="46139"/>
                  </a:lnTo>
                  <a:lnTo>
                    <a:pt x="59321" y="59321"/>
                  </a:lnTo>
                  <a:lnTo>
                    <a:pt x="46139" y="59321"/>
                  </a:lnTo>
                  <a:lnTo>
                    <a:pt x="46139" y="46139"/>
                  </a:lnTo>
                  <a:close/>
                  <a:moveTo>
                    <a:pt x="46139" y="19774"/>
                  </a:moveTo>
                  <a:lnTo>
                    <a:pt x="59321" y="19774"/>
                  </a:lnTo>
                  <a:lnTo>
                    <a:pt x="59321" y="32956"/>
                  </a:lnTo>
                  <a:lnTo>
                    <a:pt x="46139" y="32956"/>
                  </a:lnTo>
                  <a:lnTo>
                    <a:pt x="46139" y="19774"/>
                  </a:lnTo>
                  <a:close/>
                  <a:moveTo>
                    <a:pt x="32956" y="32956"/>
                  </a:moveTo>
                  <a:lnTo>
                    <a:pt x="19774" y="32956"/>
                  </a:lnTo>
                  <a:lnTo>
                    <a:pt x="19774" y="19774"/>
                  </a:lnTo>
                  <a:lnTo>
                    <a:pt x="32956" y="19774"/>
                  </a:lnTo>
                  <a:lnTo>
                    <a:pt x="32956" y="32956"/>
                  </a:lnTo>
                  <a:close/>
                  <a:moveTo>
                    <a:pt x="32956" y="59321"/>
                  </a:moveTo>
                  <a:lnTo>
                    <a:pt x="19774" y="59321"/>
                  </a:lnTo>
                  <a:lnTo>
                    <a:pt x="19774" y="46139"/>
                  </a:lnTo>
                  <a:lnTo>
                    <a:pt x="32956" y="46139"/>
                  </a:lnTo>
                  <a:lnTo>
                    <a:pt x="32956" y="59321"/>
                  </a:lnTo>
                  <a:close/>
                  <a:moveTo>
                    <a:pt x="46139" y="98869"/>
                  </a:moveTo>
                  <a:lnTo>
                    <a:pt x="79095" y="98869"/>
                  </a:lnTo>
                  <a:lnTo>
                    <a:pt x="79095" y="0"/>
                  </a:lnTo>
                  <a:lnTo>
                    <a:pt x="0" y="0"/>
                  </a:lnTo>
                  <a:lnTo>
                    <a:pt x="0" y="72504"/>
                  </a:lnTo>
                  <a:lnTo>
                    <a:pt x="46139" y="72504"/>
                  </a:lnTo>
                  <a:lnTo>
                    <a:pt x="46139" y="98869"/>
                  </a:lnTo>
                  <a:close/>
                </a:path>
              </a:pathLst>
            </a:custGeom>
            <a:solidFill>
              <a:schemeClr val="bg1"/>
            </a:solidFill>
            <a:ln w="3274" cap="flat">
              <a:noFill/>
              <a:prstDash val="solid"/>
              <a:miter/>
            </a:ln>
          </p:spPr>
          <p:txBody>
            <a:bodyPr rtlCol="0" anchor="ctr"/>
            <a:lstStyle/>
            <a:p>
              <a:endParaRPr lang="en-US" sz="2647"/>
            </a:p>
          </p:txBody>
        </p:sp>
      </p:grpSp>
      <p:sp>
        <p:nvSpPr>
          <p:cNvPr id="68" name="Oval 67">
            <a:extLst>
              <a:ext uri="{FF2B5EF4-FFF2-40B4-BE49-F238E27FC236}">
                <a16:creationId xmlns:a16="http://schemas.microsoft.com/office/drawing/2014/main" id="{8AF7E505-56A0-48D4-B1A3-01811C48E60D}"/>
              </a:ext>
            </a:extLst>
          </p:cNvPr>
          <p:cNvSpPr/>
          <p:nvPr/>
        </p:nvSpPr>
        <p:spPr>
          <a:xfrm>
            <a:off x="7539113" y="3426177"/>
            <a:ext cx="559179" cy="518063"/>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dirty="0">
              <a:solidFill>
                <a:prstClr val="white"/>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nvGrpSpPr>
          <p:cNvPr id="69" name="Graphic 120" descr="City">
            <a:extLst>
              <a:ext uri="{FF2B5EF4-FFF2-40B4-BE49-F238E27FC236}">
                <a16:creationId xmlns:a16="http://schemas.microsoft.com/office/drawing/2014/main" id="{A5C5DE2A-A7C2-4F0E-B7B7-49C6DE64A44F}"/>
              </a:ext>
            </a:extLst>
          </p:cNvPr>
          <p:cNvGrpSpPr/>
          <p:nvPr/>
        </p:nvGrpSpPr>
        <p:grpSpPr>
          <a:xfrm>
            <a:off x="7589105" y="3448693"/>
            <a:ext cx="462779" cy="428751"/>
            <a:chOff x="8952616" y="5879761"/>
            <a:chExt cx="316380" cy="316380"/>
          </a:xfrm>
        </p:grpSpPr>
        <p:sp>
          <p:nvSpPr>
            <p:cNvPr id="70" name="Freeform: Shape 69">
              <a:extLst>
                <a:ext uri="{FF2B5EF4-FFF2-40B4-BE49-F238E27FC236}">
                  <a16:creationId xmlns:a16="http://schemas.microsoft.com/office/drawing/2014/main" id="{9C48AD53-14B5-4D95-927F-30BFF7F232E7}"/>
                </a:ext>
              </a:extLst>
            </p:cNvPr>
            <p:cNvSpPr/>
            <p:nvPr/>
          </p:nvSpPr>
          <p:spPr>
            <a:xfrm>
              <a:off x="8978981" y="6021473"/>
              <a:ext cx="79095" cy="118643"/>
            </a:xfrm>
            <a:custGeom>
              <a:avLst/>
              <a:gdLst>
                <a:gd name="connsiteX0" fmla="*/ 19774 w 79095"/>
                <a:gd name="connsiteY0" fmla="*/ 72504 h 118642"/>
                <a:gd name="connsiteX1" fmla="*/ 32956 w 79095"/>
                <a:gd name="connsiteY1" fmla="*/ 72504 h 118642"/>
                <a:gd name="connsiteX2" fmla="*/ 32956 w 79095"/>
                <a:gd name="connsiteY2" fmla="*/ 85686 h 118642"/>
                <a:gd name="connsiteX3" fmla="*/ 19774 w 79095"/>
                <a:gd name="connsiteY3" fmla="*/ 85686 h 118642"/>
                <a:gd name="connsiteX4" fmla="*/ 19774 w 79095"/>
                <a:gd name="connsiteY4" fmla="*/ 72504 h 118642"/>
                <a:gd name="connsiteX5" fmla="*/ 19774 w 79095"/>
                <a:gd name="connsiteY5" fmla="*/ 46139 h 118642"/>
                <a:gd name="connsiteX6" fmla="*/ 32956 w 79095"/>
                <a:gd name="connsiteY6" fmla="*/ 46139 h 118642"/>
                <a:gd name="connsiteX7" fmla="*/ 32956 w 79095"/>
                <a:gd name="connsiteY7" fmla="*/ 59321 h 118642"/>
                <a:gd name="connsiteX8" fmla="*/ 19774 w 79095"/>
                <a:gd name="connsiteY8" fmla="*/ 59321 h 118642"/>
                <a:gd name="connsiteX9" fmla="*/ 19774 w 79095"/>
                <a:gd name="connsiteY9" fmla="*/ 46139 h 118642"/>
                <a:gd name="connsiteX10" fmla="*/ 19774 w 79095"/>
                <a:gd name="connsiteY10" fmla="*/ 19774 h 118642"/>
                <a:gd name="connsiteX11" fmla="*/ 32956 w 79095"/>
                <a:gd name="connsiteY11" fmla="*/ 19774 h 118642"/>
                <a:gd name="connsiteX12" fmla="*/ 32956 w 79095"/>
                <a:gd name="connsiteY12" fmla="*/ 32956 h 118642"/>
                <a:gd name="connsiteX13" fmla="*/ 19774 w 79095"/>
                <a:gd name="connsiteY13" fmla="*/ 32956 h 118642"/>
                <a:gd name="connsiteX14" fmla="*/ 19774 w 79095"/>
                <a:gd name="connsiteY14" fmla="*/ 19774 h 118642"/>
                <a:gd name="connsiteX15" fmla="*/ 46139 w 79095"/>
                <a:gd name="connsiteY15" fmla="*/ 72504 h 118642"/>
                <a:gd name="connsiteX16" fmla="*/ 59321 w 79095"/>
                <a:gd name="connsiteY16" fmla="*/ 72504 h 118642"/>
                <a:gd name="connsiteX17" fmla="*/ 59321 w 79095"/>
                <a:gd name="connsiteY17" fmla="*/ 85686 h 118642"/>
                <a:gd name="connsiteX18" fmla="*/ 46139 w 79095"/>
                <a:gd name="connsiteY18" fmla="*/ 85686 h 118642"/>
                <a:gd name="connsiteX19" fmla="*/ 46139 w 79095"/>
                <a:gd name="connsiteY19" fmla="*/ 72504 h 118642"/>
                <a:gd name="connsiteX20" fmla="*/ 46139 w 79095"/>
                <a:gd name="connsiteY20" fmla="*/ 46139 h 118642"/>
                <a:gd name="connsiteX21" fmla="*/ 59321 w 79095"/>
                <a:gd name="connsiteY21" fmla="*/ 46139 h 118642"/>
                <a:gd name="connsiteX22" fmla="*/ 59321 w 79095"/>
                <a:gd name="connsiteY22" fmla="*/ 59321 h 118642"/>
                <a:gd name="connsiteX23" fmla="*/ 46139 w 79095"/>
                <a:gd name="connsiteY23" fmla="*/ 59321 h 118642"/>
                <a:gd name="connsiteX24" fmla="*/ 46139 w 79095"/>
                <a:gd name="connsiteY24" fmla="*/ 46139 h 118642"/>
                <a:gd name="connsiteX25" fmla="*/ 46139 w 79095"/>
                <a:gd name="connsiteY25" fmla="*/ 19774 h 118642"/>
                <a:gd name="connsiteX26" fmla="*/ 59321 w 79095"/>
                <a:gd name="connsiteY26" fmla="*/ 19774 h 118642"/>
                <a:gd name="connsiteX27" fmla="*/ 59321 w 79095"/>
                <a:gd name="connsiteY27" fmla="*/ 32956 h 118642"/>
                <a:gd name="connsiteX28" fmla="*/ 46139 w 79095"/>
                <a:gd name="connsiteY28" fmla="*/ 32956 h 118642"/>
                <a:gd name="connsiteX29" fmla="*/ 46139 w 79095"/>
                <a:gd name="connsiteY29" fmla="*/ 19774 h 118642"/>
                <a:gd name="connsiteX30" fmla="*/ 0 w 79095"/>
                <a:gd name="connsiteY30" fmla="*/ 118643 h 118642"/>
                <a:gd name="connsiteX31" fmla="*/ 32956 w 79095"/>
                <a:gd name="connsiteY31" fmla="*/ 118643 h 118642"/>
                <a:gd name="connsiteX32" fmla="*/ 32956 w 79095"/>
                <a:gd name="connsiteY32" fmla="*/ 98869 h 118642"/>
                <a:gd name="connsiteX33" fmla="*/ 46139 w 79095"/>
                <a:gd name="connsiteY33" fmla="*/ 98869 h 118642"/>
                <a:gd name="connsiteX34" fmla="*/ 46139 w 79095"/>
                <a:gd name="connsiteY34" fmla="*/ 118643 h 118642"/>
                <a:gd name="connsiteX35" fmla="*/ 79095 w 79095"/>
                <a:gd name="connsiteY35" fmla="*/ 118643 h 118642"/>
                <a:gd name="connsiteX36" fmla="*/ 79095 w 79095"/>
                <a:gd name="connsiteY36" fmla="*/ 0 h 118642"/>
                <a:gd name="connsiteX37" fmla="*/ 0 w 79095"/>
                <a:gd name="connsiteY37" fmla="*/ 0 h 118642"/>
                <a:gd name="connsiteX38" fmla="*/ 0 w 79095"/>
                <a:gd name="connsiteY38" fmla="*/ 118643 h 11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095" h="118642">
                  <a:moveTo>
                    <a:pt x="19774" y="72504"/>
                  </a:moveTo>
                  <a:lnTo>
                    <a:pt x="32956" y="72504"/>
                  </a:lnTo>
                  <a:lnTo>
                    <a:pt x="32956" y="85686"/>
                  </a:lnTo>
                  <a:lnTo>
                    <a:pt x="19774" y="85686"/>
                  </a:lnTo>
                  <a:lnTo>
                    <a:pt x="19774" y="72504"/>
                  </a:lnTo>
                  <a:close/>
                  <a:moveTo>
                    <a:pt x="19774" y="46139"/>
                  </a:moveTo>
                  <a:lnTo>
                    <a:pt x="32956" y="46139"/>
                  </a:lnTo>
                  <a:lnTo>
                    <a:pt x="32956" y="59321"/>
                  </a:lnTo>
                  <a:lnTo>
                    <a:pt x="19774" y="59321"/>
                  </a:lnTo>
                  <a:lnTo>
                    <a:pt x="19774" y="46139"/>
                  </a:lnTo>
                  <a:close/>
                  <a:moveTo>
                    <a:pt x="19774" y="19774"/>
                  </a:moveTo>
                  <a:lnTo>
                    <a:pt x="32956" y="19774"/>
                  </a:lnTo>
                  <a:lnTo>
                    <a:pt x="32956" y="32956"/>
                  </a:lnTo>
                  <a:lnTo>
                    <a:pt x="19774" y="32956"/>
                  </a:lnTo>
                  <a:lnTo>
                    <a:pt x="19774" y="19774"/>
                  </a:lnTo>
                  <a:close/>
                  <a:moveTo>
                    <a:pt x="46139" y="72504"/>
                  </a:moveTo>
                  <a:lnTo>
                    <a:pt x="59321" y="72504"/>
                  </a:lnTo>
                  <a:lnTo>
                    <a:pt x="59321" y="85686"/>
                  </a:lnTo>
                  <a:lnTo>
                    <a:pt x="46139" y="85686"/>
                  </a:lnTo>
                  <a:lnTo>
                    <a:pt x="46139" y="72504"/>
                  </a:lnTo>
                  <a:close/>
                  <a:moveTo>
                    <a:pt x="46139" y="46139"/>
                  </a:moveTo>
                  <a:lnTo>
                    <a:pt x="59321" y="46139"/>
                  </a:lnTo>
                  <a:lnTo>
                    <a:pt x="59321" y="59321"/>
                  </a:lnTo>
                  <a:lnTo>
                    <a:pt x="46139" y="59321"/>
                  </a:lnTo>
                  <a:lnTo>
                    <a:pt x="46139" y="46139"/>
                  </a:lnTo>
                  <a:close/>
                  <a:moveTo>
                    <a:pt x="46139" y="19774"/>
                  </a:moveTo>
                  <a:lnTo>
                    <a:pt x="59321" y="19774"/>
                  </a:lnTo>
                  <a:lnTo>
                    <a:pt x="59321" y="32956"/>
                  </a:lnTo>
                  <a:lnTo>
                    <a:pt x="46139" y="32956"/>
                  </a:lnTo>
                  <a:lnTo>
                    <a:pt x="46139" y="19774"/>
                  </a:lnTo>
                  <a:close/>
                  <a:moveTo>
                    <a:pt x="0" y="118643"/>
                  </a:moveTo>
                  <a:lnTo>
                    <a:pt x="32956" y="118643"/>
                  </a:lnTo>
                  <a:lnTo>
                    <a:pt x="32956" y="98869"/>
                  </a:lnTo>
                  <a:lnTo>
                    <a:pt x="46139" y="98869"/>
                  </a:lnTo>
                  <a:lnTo>
                    <a:pt x="46139" y="118643"/>
                  </a:lnTo>
                  <a:lnTo>
                    <a:pt x="79095" y="118643"/>
                  </a:lnTo>
                  <a:lnTo>
                    <a:pt x="79095" y="0"/>
                  </a:lnTo>
                  <a:lnTo>
                    <a:pt x="0" y="0"/>
                  </a:lnTo>
                  <a:lnTo>
                    <a:pt x="0" y="118643"/>
                  </a:lnTo>
                  <a:close/>
                </a:path>
              </a:pathLst>
            </a:custGeom>
            <a:solidFill>
              <a:schemeClr val="bg1"/>
            </a:solidFill>
            <a:ln w="3274" cap="flat">
              <a:noFill/>
              <a:prstDash val="solid"/>
              <a:miter/>
            </a:ln>
          </p:spPr>
          <p:txBody>
            <a:bodyPr rtlCol="0" anchor="ctr"/>
            <a:lstStyle/>
            <a:p>
              <a:endParaRPr lang="en-US" sz="2647"/>
            </a:p>
          </p:txBody>
        </p:sp>
        <p:sp>
          <p:nvSpPr>
            <p:cNvPr id="71" name="Freeform: Shape 70">
              <a:extLst>
                <a:ext uri="{FF2B5EF4-FFF2-40B4-BE49-F238E27FC236}">
                  <a16:creationId xmlns:a16="http://schemas.microsoft.com/office/drawing/2014/main" id="{EB931C7F-CA95-4A6C-989E-933A31671F75}"/>
                </a:ext>
              </a:extLst>
            </p:cNvPr>
            <p:cNvSpPr/>
            <p:nvPr/>
          </p:nvSpPr>
          <p:spPr>
            <a:xfrm>
              <a:off x="9071259" y="6047838"/>
              <a:ext cx="79095" cy="92278"/>
            </a:xfrm>
            <a:custGeom>
              <a:avLst/>
              <a:gdLst>
                <a:gd name="connsiteX0" fmla="*/ 19774 w 79095"/>
                <a:gd name="connsiteY0" fmla="*/ 46139 h 92277"/>
                <a:gd name="connsiteX1" fmla="*/ 32956 w 79095"/>
                <a:gd name="connsiteY1" fmla="*/ 46139 h 92277"/>
                <a:gd name="connsiteX2" fmla="*/ 32956 w 79095"/>
                <a:gd name="connsiteY2" fmla="*/ 59321 h 92277"/>
                <a:gd name="connsiteX3" fmla="*/ 19774 w 79095"/>
                <a:gd name="connsiteY3" fmla="*/ 59321 h 92277"/>
                <a:gd name="connsiteX4" fmla="*/ 19774 w 79095"/>
                <a:gd name="connsiteY4" fmla="*/ 46139 h 92277"/>
                <a:gd name="connsiteX5" fmla="*/ 19774 w 79095"/>
                <a:gd name="connsiteY5" fmla="*/ 19774 h 92277"/>
                <a:gd name="connsiteX6" fmla="*/ 32956 w 79095"/>
                <a:gd name="connsiteY6" fmla="*/ 19774 h 92277"/>
                <a:gd name="connsiteX7" fmla="*/ 32956 w 79095"/>
                <a:gd name="connsiteY7" fmla="*/ 32956 h 92277"/>
                <a:gd name="connsiteX8" fmla="*/ 19774 w 79095"/>
                <a:gd name="connsiteY8" fmla="*/ 32956 h 92277"/>
                <a:gd name="connsiteX9" fmla="*/ 19774 w 79095"/>
                <a:gd name="connsiteY9" fmla="*/ 19774 h 92277"/>
                <a:gd name="connsiteX10" fmla="*/ 46139 w 79095"/>
                <a:gd name="connsiteY10" fmla="*/ 46139 h 92277"/>
                <a:gd name="connsiteX11" fmla="*/ 59321 w 79095"/>
                <a:gd name="connsiteY11" fmla="*/ 46139 h 92277"/>
                <a:gd name="connsiteX12" fmla="*/ 59321 w 79095"/>
                <a:gd name="connsiteY12" fmla="*/ 59321 h 92277"/>
                <a:gd name="connsiteX13" fmla="*/ 46139 w 79095"/>
                <a:gd name="connsiteY13" fmla="*/ 59321 h 92277"/>
                <a:gd name="connsiteX14" fmla="*/ 46139 w 79095"/>
                <a:gd name="connsiteY14" fmla="*/ 46139 h 92277"/>
                <a:gd name="connsiteX15" fmla="*/ 46139 w 79095"/>
                <a:gd name="connsiteY15" fmla="*/ 19774 h 92277"/>
                <a:gd name="connsiteX16" fmla="*/ 59321 w 79095"/>
                <a:gd name="connsiteY16" fmla="*/ 19774 h 92277"/>
                <a:gd name="connsiteX17" fmla="*/ 59321 w 79095"/>
                <a:gd name="connsiteY17" fmla="*/ 32956 h 92277"/>
                <a:gd name="connsiteX18" fmla="*/ 46139 w 79095"/>
                <a:gd name="connsiteY18" fmla="*/ 32956 h 92277"/>
                <a:gd name="connsiteX19" fmla="*/ 46139 w 79095"/>
                <a:gd name="connsiteY19" fmla="*/ 19774 h 92277"/>
                <a:gd name="connsiteX20" fmla="*/ 0 w 79095"/>
                <a:gd name="connsiteY20" fmla="*/ 92278 h 92277"/>
                <a:gd name="connsiteX21" fmla="*/ 32956 w 79095"/>
                <a:gd name="connsiteY21" fmla="*/ 92278 h 92277"/>
                <a:gd name="connsiteX22" fmla="*/ 32956 w 79095"/>
                <a:gd name="connsiteY22" fmla="*/ 72504 h 92277"/>
                <a:gd name="connsiteX23" fmla="*/ 46139 w 79095"/>
                <a:gd name="connsiteY23" fmla="*/ 72504 h 92277"/>
                <a:gd name="connsiteX24" fmla="*/ 46139 w 79095"/>
                <a:gd name="connsiteY24" fmla="*/ 92278 h 92277"/>
                <a:gd name="connsiteX25" fmla="*/ 79095 w 79095"/>
                <a:gd name="connsiteY25" fmla="*/ 92278 h 92277"/>
                <a:gd name="connsiteX26" fmla="*/ 79095 w 79095"/>
                <a:gd name="connsiteY26" fmla="*/ 0 h 92277"/>
                <a:gd name="connsiteX27" fmla="*/ 0 w 79095"/>
                <a:gd name="connsiteY27" fmla="*/ 0 h 92277"/>
                <a:gd name="connsiteX28" fmla="*/ 0 w 79095"/>
                <a:gd name="connsiteY28" fmla="*/ 92278 h 9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095" h="92277">
                  <a:moveTo>
                    <a:pt x="19774" y="46139"/>
                  </a:moveTo>
                  <a:lnTo>
                    <a:pt x="32956" y="46139"/>
                  </a:lnTo>
                  <a:lnTo>
                    <a:pt x="32956" y="59321"/>
                  </a:lnTo>
                  <a:lnTo>
                    <a:pt x="19774" y="59321"/>
                  </a:lnTo>
                  <a:lnTo>
                    <a:pt x="19774" y="46139"/>
                  </a:lnTo>
                  <a:close/>
                  <a:moveTo>
                    <a:pt x="19774" y="19774"/>
                  </a:moveTo>
                  <a:lnTo>
                    <a:pt x="32956" y="19774"/>
                  </a:lnTo>
                  <a:lnTo>
                    <a:pt x="32956" y="32956"/>
                  </a:lnTo>
                  <a:lnTo>
                    <a:pt x="19774" y="32956"/>
                  </a:lnTo>
                  <a:lnTo>
                    <a:pt x="19774" y="19774"/>
                  </a:lnTo>
                  <a:close/>
                  <a:moveTo>
                    <a:pt x="46139" y="46139"/>
                  </a:moveTo>
                  <a:lnTo>
                    <a:pt x="59321" y="46139"/>
                  </a:lnTo>
                  <a:lnTo>
                    <a:pt x="59321" y="59321"/>
                  </a:lnTo>
                  <a:lnTo>
                    <a:pt x="46139" y="59321"/>
                  </a:lnTo>
                  <a:lnTo>
                    <a:pt x="46139" y="46139"/>
                  </a:lnTo>
                  <a:close/>
                  <a:moveTo>
                    <a:pt x="46139" y="19774"/>
                  </a:moveTo>
                  <a:lnTo>
                    <a:pt x="59321" y="19774"/>
                  </a:lnTo>
                  <a:lnTo>
                    <a:pt x="59321" y="32956"/>
                  </a:lnTo>
                  <a:lnTo>
                    <a:pt x="46139" y="32956"/>
                  </a:lnTo>
                  <a:lnTo>
                    <a:pt x="46139" y="19774"/>
                  </a:lnTo>
                  <a:close/>
                  <a:moveTo>
                    <a:pt x="0" y="92278"/>
                  </a:moveTo>
                  <a:lnTo>
                    <a:pt x="32956" y="92278"/>
                  </a:lnTo>
                  <a:lnTo>
                    <a:pt x="32956" y="72504"/>
                  </a:lnTo>
                  <a:lnTo>
                    <a:pt x="46139" y="72504"/>
                  </a:lnTo>
                  <a:lnTo>
                    <a:pt x="46139" y="92278"/>
                  </a:lnTo>
                  <a:lnTo>
                    <a:pt x="79095" y="92278"/>
                  </a:lnTo>
                  <a:lnTo>
                    <a:pt x="79095" y="0"/>
                  </a:lnTo>
                  <a:lnTo>
                    <a:pt x="0" y="0"/>
                  </a:lnTo>
                  <a:lnTo>
                    <a:pt x="0" y="92278"/>
                  </a:lnTo>
                  <a:close/>
                </a:path>
              </a:pathLst>
            </a:custGeom>
            <a:solidFill>
              <a:schemeClr val="bg1"/>
            </a:solidFill>
            <a:ln w="3274" cap="flat">
              <a:noFill/>
              <a:prstDash val="solid"/>
              <a:miter/>
            </a:ln>
          </p:spPr>
          <p:txBody>
            <a:bodyPr rtlCol="0" anchor="ctr"/>
            <a:lstStyle/>
            <a:p>
              <a:endParaRPr lang="en-US" sz="2647"/>
            </a:p>
          </p:txBody>
        </p:sp>
        <p:sp>
          <p:nvSpPr>
            <p:cNvPr id="72" name="Freeform: Shape 71">
              <a:extLst>
                <a:ext uri="{FF2B5EF4-FFF2-40B4-BE49-F238E27FC236}">
                  <a16:creationId xmlns:a16="http://schemas.microsoft.com/office/drawing/2014/main" id="{0D50D862-B880-4DB4-B92C-8038E9987C48}"/>
                </a:ext>
              </a:extLst>
            </p:cNvPr>
            <p:cNvSpPr/>
            <p:nvPr/>
          </p:nvSpPr>
          <p:spPr>
            <a:xfrm>
              <a:off x="9163536" y="5942378"/>
              <a:ext cx="79095" cy="197738"/>
            </a:xfrm>
            <a:custGeom>
              <a:avLst/>
              <a:gdLst>
                <a:gd name="connsiteX0" fmla="*/ 59321 w 79095"/>
                <a:gd name="connsiteY0" fmla="*/ 36252 h 197737"/>
                <a:gd name="connsiteX1" fmla="*/ 46139 w 79095"/>
                <a:gd name="connsiteY1" fmla="*/ 36252 h 197737"/>
                <a:gd name="connsiteX2" fmla="*/ 46139 w 79095"/>
                <a:gd name="connsiteY2" fmla="*/ 23069 h 197737"/>
                <a:gd name="connsiteX3" fmla="*/ 59321 w 79095"/>
                <a:gd name="connsiteY3" fmla="*/ 23069 h 197737"/>
                <a:gd name="connsiteX4" fmla="*/ 59321 w 79095"/>
                <a:gd name="connsiteY4" fmla="*/ 36252 h 197737"/>
                <a:gd name="connsiteX5" fmla="*/ 59321 w 79095"/>
                <a:gd name="connsiteY5" fmla="*/ 59321 h 197737"/>
                <a:gd name="connsiteX6" fmla="*/ 46139 w 79095"/>
                <a:gd name="connsiteY6" fmla="*/ 59321 h 197737"/>
                <a:gd name="connsiteX7" fmla="*/ 46139 w 79095"/>
                <a:gd name="connsiteY7" fmla="*/ 46139 h 197737"/>
                <a:gd name="connsiteX8" fmla="*/ 59321 w 79095"/>
                <a:gd name="connsiteY8" fmla="*/ 46139 h 197737"/>
                <a:gd name="connsiteX9" fmla="*/ 59321 w 79095"/>
                <a:gd name="connsiteY9" fmla="*/ 59321 h 197737"/>
                <a:gd name="connsiteX10" fmla="*/ 59321 w 79095"/>
                <a:gd name="connsiteY10" fmla="*/ 85686 h 197737"/>
                <a:gd name="connsiteX11" fmla="*/ 46139 w 79095"/>
                <a:gd name="connsiteY11" fmla="*/ 85686 h 197737"/>
                <a:gd name="connsiteX12" fmla="*/ 46139 w 79095"/>
                <a:gd name="connsiteY12" fmla="*/ 72504 h 197737"/>
                <a:gd name="connsiteX13" fmla="*/ 59321 w 79095"/>
                <a:gd name="connsiteY13" fmla="*/ 72504 h 197737"/>
                <a:gd name="connsiteX14" fmla="*/ 59321 w 79095"/>
                <a:gd name="connsiteY14" fmla="*/ 85686 h 197737"/>
                <a:gd name="connsiteX15" fmla="*/ 59321 w 79095"/>
                <a:gd name="connsiteY15" fmla="*/ 112051 h 197737"/>
                <a:gd name="connsiteX16" fmla="*/ 46139 w 79095"/>
                <a:gd name="connsiteY16" fmla="*/ 112051 h 197737"/>
                <a:gd name="connsiteX17" fmla="*/ 46139 w 79095"/>
                <a:gd name="connsiteY17" fmla="*/ 98869 h 197737"/>
                <a:gd name="connsiteX18" fmla="*/ 59321 w 79095"/>
                <a:gd name="connsiteY18" fmla="*/ 98869 h 197737"/>
                <a:gd name="connsiteX19" fmla="*/ 59321 w 79095"/>
                <a:gd name="connsiteY19" fmla="*/ 112051 h 197737"/>
                <a:gd name="connsiteX20" fmla="*/ 59321 w 79095"/>
                <a:gd name="connsiteY20" fmla="*/ 138416 h 197737"/>
                <a:gd name="connsiteX21" fmla="*/ 46139 w 79095"/>
                <a:gd name="connsiteY21" fmla="*/ 138416 h 197737"/>
                <a:gd name="connsiteX22" fmla="*/ 46139 w 79095"/>
                <a:gd name="connsiteY22" fmla="*/ 125234 h 197737"/>
                <a:gd name="connsiteX23" fmla="*/ 59321 w 79095"/>
                <a:gd name="connsiteY23" fmla="*/ 125234 h 197737"/>
                <a:gd name="connsiteX24" fmla="*/ 59321 w 79095"/>
                <a:gd name="connsiteY24" fmla="*/ 138416 h 197737"/>
                <a:gd name="connsiteX25" fmla="*/ 59321 w 79095"/>
                <a:gd name="connsiteY25" fmla="*/ 164781 h 197737"/>
                <a:gd name="connsiteX26" fmla="*/ 46139 w 79095"/>
                <a:gd name="connsiteY26" fmla="*/ 164781 h 197737"/>
                <a:gd name="connsiteX27" fmla="*/ 46139 w 79095"/>
                <a:gd name="connsiteY27" fmla="*/ 151599 h 197737"/>
                <a:gd name="connsiteX28" fmla="*/ 59321 w 79095"/>
                <a:gd name="connsiteY28" fmla="*/ 151599 h 197737"/>
                <a:gd name="connsiteX29" fmla="*/ 59321 w 79095"/>
                <a:gd name="connsiteY29" fmla="*/ 164781 h 197737"/>
                <a:gd name="connsiteX30" fmla="*/ 32956 w 79095"/>
                <a:gd name="connsiteY30" fmla="*/ 36252 h 197737"/>
                <a:gd name="connsiteX31" fmla="*/ 19774 w 79095"/>
                <a:gd name="connsiteY31" fmla="*/ 36252 h 197737"/>
                <a:gd name="connsiteX32" fmla="*/ 19774 w 79095"/>
                <a:gd name="connsiteY32" fmla="*/ 23069 h 197737"/>
                <a:gd name="connsiteX33" fmla="*/ 32956 w 79095"/>
                <a:gd name="connsiteY33" fmla="*/ 23069 h 197737"/>
                <a:gd name="connsiteX34" fmla="*/ 32956 w 79095"/>
                <a:gd name="connsiteY34" fmla="*/ 36252 h 197737"/>
                <a:gd name="connsiteX35" fmla="*/ 32956 w 79095"/>
                <a:gd name="connsiteY35" fmla="*/ 59321 h 197737"/>
                <a:gd name="connsiteX36" fmla="*/ 19774 w 79095"/>
                <a:gd name="connsiteY36" fmla="*/ 59321 h 197737"/>
                <a:gd name="connsiteX37" fmla="*/ 19774 w 79095"/>
                <a:gd name="connsiteY37" fmla="*/ 46139 h 197737"/>
                <a:gd name="connsiteX38" fmla="*/ 32956 w 79095"/>
                <a:gd name="connsiteY38" fmla="*/ 46139 h 197737"/>
                <a:gd name="connsiteX39" fmla="*/ 32956 w 79095"/>
                <a:gd name="connsiteY39" fmla="*/ 59321 h 197737"/>
                <a:gd name="connsiteX40" fmla="*/ 32956 w 79095"/>
                <a:gd name="connsiteY40" fmla="*/ 85686 h 197737"/>
                <a:gd name="connsiteX41" fmla="*/ 19774 w 79095"/>
                <a:gd name="connsiteY41" fmla="*/ 85686 h 197737"/>
                <a:gd name="connsiteX42" fmla="*/ 19774 w 79095"/>
                <a:gd name="connsiteY42" fmla="*/ 72504 h 197737"/>
                <a:gd name="connsiteX43" fmla="*/ 32956 w 79095"/>
                <a:gd name="connsiteY43" fmla="*/ 72504 h 197737"/>
                <a:gd name="connsiteX44" fmla="*/ 32956 w 79095"/>
                <a:gd name="connsiteY44" fmla="*/ 85686 h 197737"/>
                <a:gd name="connsiteX45" fmla="*/ 32956 w 79095"/>
                <a:gd name="connsiteY45" fmla="*/ 112051 h 197737"/>
                <a:gd name="connsiteX46" fmla="*/ 19774 w 79095"/>
                <a:gd name="connsiteY46" fmla="*/ 112051 h 197737"/>
                <a:gd name="connsiteX47" fmla="*/ 19774 w 79095"/>
                <a:gd name="connsiteY47" fmla="*/ 98869 h 197737"/>
                <a:gd name="connsiteX48" fmla="*/ 32956 w 79095"/>
                <a:gd name="connsiteY48" fmla="*/ 98869 h 197737"/>
                <a:gd name="connsiteX49" fmla="*/ 32956 w 79095"/>
                <a:gd name="connsiteY49" fmla="*/ 112051 h 197737"/>
                <a:gd name="connsiteX50" fmla="*/ 32956 w 79095"/>
                <a:gd name="connsiteY50" fmla="*/ 138416 h 197737"/>
                <a:gd name="connsiteX51" fmla="*/ 19774 w 79095"/>
                <a:gd name="connsiteY51" fmla="*/ 138416 h 197737"/>
                <a:gd name="connsiteX52" fmla="*/ 19774 w 79095"/>
                <a:gd name="connsiteY52" fmla="*/ 125234 h 197737"/>
                <a:gd name="connsiteX53" fmla="*/ 32956 w 79095"/>
                <a:gd name="connsiteY53" fmla="*/ 125234 h 197737"/>
                <a:gd name="connsiteX54" fmla="*/ 32956 w 79095"/>
                <a:gd name="connsiteY54" fmla="*/ 138416 h 197737"/>
                <a:gd name="connsiteX55" fmla="*/ 32956 w 79095"/>
                <a:gd name="connsiteY55" fmla="*/ 164781 h 197737"/>
                <a:gd name="connsiteX56" fmla="*/ 19774 w 79095"/>
                <a:gd name="connsiteY56" fmla="*/ 164781 h 197737"/>
                <a:gd name="connsiteX57" fmla="*/ 19774 w 79095"/>
                <a:gd name="connsiteY57" fmla="*/ 151599 h 197737"/>
                <a:gd name="connsiteX58" fmla="*/ 32956 w 79095"/>
                <a:gd name="connsiteY58" fmla="*/ 151599 h 197737"/>
                <a:gd name="connsiteX59" fmla="*/ 32956 w 79095"/>
                <a:gd name="connsiteY59" fmla="*/ 164781 h 197737"/>
                <a:gd name="connsiteX60" fmla="*/ 0 w 79095"/>
                <a:gd name="connsiteY60" fmla="*/ 0 h 197737"/>
                <a:gd name="connsiteX61" fmla="*/ 0 w 79095"/>
                <a:gd name="connsiteY61" fmla="*/ 197738 h 197737"/>
                <a:gd name="connsiteX62" fmla="*/ 32956 w 79095"/>
                <a:gd name="connsiteY62" fmla="*/ 197738 h 197737"/>
                <a:gd name="connsiteX63" fmla="*/ 32956 w 79095"/>
                <a:gd name="connsiteY63" fmla="*/ 177964 h 197737"/>
                <a:gd name="connsiteX64" fmla="*/ 46139 w 79095"/>
                <a:gd name="connsiteY64" fmla="*/ 177964 h 197737"/>
                <a:gd name="connsiteX65" fmla="*/ 46139 w 79095"/>
                <a:gd name="connsiteY65" fmla="*/ 197738 h 197737"/>
                <a:gd name="connsiteX66" fmla="*/ 79095 w 79095"/>
                <a:gd name="connsiteY66" fmla="*/ 197738 h 197737"/>
                <a:gd name="connsiteX67" fmla="*/ 79095 w 79095"/>
                <a:gd name="connsiteY67" fmla="*/ 9887 h 197737"/>
                <a:gd name="connsiteX68" fmla="*/ 0 w 79095"/>
                <a:gd name="connsiteY68" fmla="*/ 0 h 19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9095" h="197737">
                  <a:moveTo>
                    <a:pt x="59321" y="36252"/>
                  </a:moveTo>
                  <a:lnTo>
                    <a:pt x="46139" y="36252"/>
                  </a:lnTo>
                  <a:lnTo>
                    <a:pt x="46139" y="23069"/>
                  </a:lnTo>
                  <a:lnTo>
                    <a:pt x="59321" y="23069"/>
                  </a:lnTo>
                  <a:lnTo>
                    <a:pt x="59321" y="36252"/>
                  </a:lnTo>
                  <a:close/>
                  <a:moveTo>
                    <a:pt x="59321" y="59321"/>
                  </a:moveTo>
                  <a:lnTo>
                    <a:pt x="46139" y="59321"/>
                  </a:lnTo>
                  <a:lnTo>
                    <a:pt x="46139" y="46139"/>
                  </a:lnTo>
                  <a:lnTo>
                    <a:pt x="59321" y="46139"/>
                  </a:lnTo>
                  <a:lnTo>
                    <a:pt x="59321" y="59321"/>
                  </a:lnTo>
                  <a:close/>
                  <a:moveTo>
                    <a:pt x="59321" y="85686"/>
                  </a:moveTo>
                  <a:lnTo>
                    <a:pt x="46139" y="85686"/>
                  </a:lnTo>
                  <a:lnTo>
                    <a:pt x="46139" y="72504"/>
                  </a:lnTo>
                  <a:lnTo>
                    <a:pt x="59321" y="72504"/>
                  </a:lnTo>
                  <a:lnTo>
                    <a:pt x="59321" y="85686"/>
                  </a:lnTo>
                  <a:close/>
                  <a:moveTo>
                    <a:pt x="59321" y="112051"/>
                  </a:moveTo>
                  <a:lnTo>
                    <a:pt x="46139" y="112051"/>
                  </a:lnTo>
                  <a:lnTo>
                    <a:pt x="46139" y="98869"/>
                  </a:lnTo>
                  <a:lnTo>
                    <a:pt x="59321" y="98869"/>
                  </a:lnTo>
                  <a:lnTo>
                    <a:pt x="59321" y="112051"/>
                  </a:lnTo>
                  <a:close/>
                  <a:moveTo>
                    <a:pt x="59321" y="138416"/>
                  </a:moveTo>
                  <a:lnTo>
                    <a:pt x="46139" y="138416"/>
                  </a:lnTo>
                  <a:lnTo>
                    <a:pt x="46139" y="125234"/>
                  </a:lnTo>
                  <a:lnTo>
                    <a:pt x="59321" y="125234"/>
                  </a:lnTo>
                  <a:lnTo>
                    <a:pt x="59321" y="138416"/>
                  </a:lnTo>
                  <a:close/>
                  <a:moveTo>
                    <a:pt x="59321" y="164781"/>
                  </a:moveTo>
                  <a:lnTo>
                    <a:pt x="46139" y="164781"/>
                  </a:lnTo>
                  <a:lnTo>
                    <a:pt x="46139" y="151599"/>
                  </a:lnTo>
                  <a:lnTo>
                    <a:pt x="59321" y="151599"/>
                  </a:lnTo>
                  <a:lnTo>
                    <a:pt x="59321" y="164781"/>
                  </a:lnTo>
                  <a:close/>
                  <a:moveTo>
                    <a:pt x="32956" y="36252"/>
                  </a:moveTo>
                  <a:lnTo>
                    <a:pt x="19774" y="36252"/>
                  </a:lnTo>
                  <a:lnTo>
                    <a:pt x="19774" y="23069"/>
                  </a:lnTo>
                  <a:lnTo>
                    <a:pt x="32956" y="23069"/>
                  </a:lnTo>
                  <a:lnTo>
                    <a:pt x="32956" y="36252"/>
                  </a:lnTo>
                  <a:close/>
                  <a:moveTo>
                    <a:pt x="32956" y="59321"/>
                  </a:moveTo>
                  <a:lnTo>
                    <a:pt x="19774" y="59321"/>
                  </a:lnTo>
                  <a:lnTo>
                    <a:pt x="19774" y="46139"/>
                  </a:lnTo>
                  <a:lnTo>
                    <a:pt x="32956" y="46139"/>
                  </a:lnTo>
                  <a:lnTo>
                    <a:pt x="32956" y="59321"/>
                  </a:lnTo>
                  <a:close/>
                  <a:moveTo>
                    <a:pt x="32956" y="85686"/>
                  </a:moveTo>
                  <a:lnTo>
                    <a:pt x="19774" y="85686"/>
                  </a:lnTo>
                  <a:lnTo>
                    <a:pt x="19774" y="72504"/>
                  </a:lnTo>
                  <a:lnTo>
                    <a:pt x="32956" y="72504"/>
                  </a:lnTo>
                  <a:lnTo>
                    <a:pt x="32956" y="85686"/>
                  </a:lnTo>
                  <a:close/>
                  <a:moveTo>
                    <a:pt x="32956" y="112051"/>
                  </a:moveTo>
                  <a:lnTo>
                    <a:pt x="19774" y="112051"/>
                  </a:lnTo>
                  <a:lnTo>
                    <a:pt x="19774" y="98869"/>
                  </a:lnTo>
                  <a:lnTo>
                    <a:pt x="32956" y="98869"/>
                  </a:lnTo>
                  <a:lnTo>
                    <a:pt x="32956" y="112051"/>
                  </a:lnTo>
                  <a:close/>
                  <a:moveTo>
                    <a:pt x="32956" y="138416"/>
                  </a:moveTo>
                  <a:lnTo>
                    <a:pt x="19774" y="138416"/>
                  </a:lnTo>
                  <a:lnTo>
                    <a:pt x="19774" y="125234"/>
                  </a:lnTo>
                  <a:lnTo>
                    <a:pt x="32956" y="125234"/>
                  </a:lnTo>
                  <a:lnTo>
                    <a:pt x="32956" y="138416"/>
                  </a:lnTo>
                  <a:close/>
                  <a:moveTo>
                    <a:pt x="32956" y="164781"/>
                  </a:moveTo>
                  <a:lnTo>
                    <a:pt x="19774" y="164781"/>
                  </a:lnTo>
                  <a:lnTo>
                    <a:pt x="19774" y="151599"/>
                  </a:lnTo>
                  <a:lnTo>
                    <a:pt x="32956" y="151599"/>
                  </a:lnTo>
                  <a:lnTo>
                    <a:pt x="32956" y="164781"/>
                  </a:lnTo>
                  <a:close/>
                  <a:moveTo>
                    <a:pt x="0" y="0"/>
                  </a:moveTo>
                  <a:lnTo>
                    <a:pt x="0" y="197738"/>
                  </a:lnTo>
                  <a:lnTo>
                    <a:pt x="32956" y="197738"/>
                  </a:lnTo>
                  <a:lnTo>
                    <a:pt x="32956" y="177964"/>
                  </a:lnTo>
                  <a:lnTo>
                    <a:pt x="46139" y="177964"/>
                  </a:lnTo>
                  <a:lnTo>
                    <a:pt x="46139" y="197738"/>
                  </a:lnTo>
                  <a:lnTo>
                    <a:pt x="79095" y="197738"/>
                  </a:lnTo>
                  <a:lnTo>
                    <a:pt x="79095" y="9887"/>
                  </a:lnTo>
                  <a:lnTo>
                    <a:pt x="0" y="0"/>
                  </a:lnTo>
                  <a:close/>
                </a:path>
              </a:pathLst>
            </a:custGeom>
            <a:solidFill>
              <a:schemeClr val="bg1"/>
            </a:solidFill>
            <a:ln w="3274" cap="flat">
              <a:noFill/>
              <a:prstDash val="solid"/>
              <a:miter/>
            </a:ln>
          </p:spPr>
          <p:txBody>
            <a:bodyPr rtlCol="0" anchor="ctr"/>
            <a:lstStyle/>
            <a:p>
              <a:endParaRPr lang="en-US" sz="2647"/>
            </a:p>
          </p:txBody>
        </p:sp>
        <p:sp>
          <p:nvSpPr>
            <p:cNvPr id="73" name="Freeform: Shape 72">
              <a:extLst>
                <a:ext uri="{FF2B5EF4-FFF2-40B4-BE49-F238E27FC236}">
                  <a16:creationId xmlns:a16="http://schemas.microsoft.com/office/drawing/2014/main" id="{43F61206-E5D2-4E1F-8006-C6222BE806EF}"/>
                </a:ext>
              </a:extLst>
            </p:cNvPr>
            <p:cNvSpPr/>
            <p:nvPr/>
          </p:nvSpPr>
          <p:spPr>
            <a:xfrm>
              <a:off x="9025120" y="5935787"/>
              <a:ext cx="79095" cy="98869"/>
            </a:xfrm>
            <a:custGeom>
              <a:avLst/>
              <a:gdLst>
                <a:gd name="connsiteX0" fmla="*/ 46139 w 79095"/>
                <a:gd name="connsiteY0" fmla="*/ 46139 h 98868"/>
                <a:gd name="connsiteX1" fmla="*/ 59321 w 79095"/>
                <a:gd name="connsiteY1" fmla="*/ 46139 h 98868"/>
                <a:gd name="connsiteX2" fmla="*/ 59321 w 79095"/>
                <a:gd name="connsiteY2" fmla="*/ 59321 h 98868"/>
                <a:gd name="connsiteX3" fmla="*/ 46139 w 79095"/>
                <a:gd name="connsiteY3" fmla="*/ 59321 h 98868"/>
                <a:gd name="connsiteX4" fmla="*/ 46139 w 79095"/>
                <a:gd name="connsiteY4" fmla="*/ 46139 h 98868"/>
                <a:gd name="connsiteX5" fmla="*/ 46139 w 79095"/>
                <a:gd name="connsiteY5" fmla="*/ 19774 h 98868"/>
                <a:gd name="connsiteX6" fmla="*/ 59321 w 79095"/>
                <a:gd name="connsiteY6" fmla="*/ 19774 h 98868"/>
                <a:gd name="connsiteX7" fmla="*/ 59321 w 79095"/>
                <a:gd name="connsiteY7" fmla="*/ 32956 h 98868"/>
                <a:gd name="connsiteX8" fmla="*/ 46139 w 79095"/>
                <a:gd name="connsiteY8" fmla="*/ 32956 h 98868"/>
                <a:gd name="connsiteX9" fmla="*/ 46139 w 79095"/>
                <a:gd name="connsiteY9" fmla="*/ 19774 h 98868"/>
                <a:gd name="connsiteX10" fmla="*/ 32956 w 79095"/>
                <a:gd name="connsiteY10" fmla="*/ 32956 h 98868"/>
                <a:gd name="connsiteX11" fmla="*/ 19774 w 79095"/>
                <a:gd name="connsiteY11" fmla="*/ 32956 h 98868"/>
                <a:gd name="connsiteX12" fmla="*/ 19774 w 79095"/>
                <a:gd name="connsiteY12" fmla="*/ 19774 h 98868"/>
                <a:gd name="connsiteX13" fmla="*/ 32956 w 79095"/>
                <a:gd name="connsiteY13" fmla="*/ 19774 h 98868"/>
                <a:gd name="connsiteX14" fmla="*/ 32956 w 79095"/>
                <a:gd name="connsiteY14" fmla="*/ 32956 h 98868"/>
                <a:gd name="connsiteX15" fmla="*/ 32956 w 79095"/>
                <a:gd name="connsiteY15" fmla="*/ 59321 h 98868"/>
                <a:gd name="connsiteX16" fmla="*/ 19774 w 79095"/>
                <a:gd name="connsiteY16" fmla="*/ 59321 h 98868"/>
                <a:gd name="connsiteX17" fmla="*/ 19774 w 79095"/>
                <a:gd name="connsiteY17" fmla="*/ 46139 h 98868"/>
                <a:gd name="connsiteX18" fmla="*/ 32956 w 79095"/>
                <a:gd name="connsiteY18" fmla="*/ 46139 h 98868"/>
                <a:gd name="connsiteX19" fmla="*/ 32956 w 79095"/>
                <a:gd name="connsiteY19" fmla="*/ 59321 h 98868"/>
                <a:gd name="connsiteX20" fmla="*/ 46139 w 79095"/>
                <a:gd name="connsiteY20" fmla="*/ 98869 h 98868"/>
                <a:gd name="connsiteX21" fmla="*/ 79095 w 79095"/>
                <a:gd name="connsiteY21" fmla="*/ 98869 h 98868"/>
                <a:gd name="connsiteX22" fmla="*/ 79095 w 79095"/>
                <a:gd name="connsiteY22" fmla="*/ 0 h 98868"/>
                <a:gd name="connsiteX23" fmla="*/ 0 w 79095"/>
                <a:gd name="connsiteY23" fmla="*/ 0 h 98868"/>
                <a:gd name="connsiteX24" fmla="*/ 0 w 79095"/>
                <a:gd name="connsiteY24" fmla="*/ 72504 h 98868"/>
                <a:gd name="connsiteX25" fmla="*/ 46139 w 79095"/>
                <a:gd name="connsiteY25" fmla="*/ 72504 h 98868"/>
                <a:gd name="connsiteX26" fmla="*/ 46139 w 79095"/>
                <a:gd name="connsiteY26" fmla="*/ 98869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095" h="98868">
                  <a:moveTo>
                    <a:pt x="46139" y="46139"/>
                  </a:moveTo>
                  <a:lnTo>
                    <a:pt x="59321" y="46139"/>
                  </a:lnTo>
                  <a:lnTo>
                    <a:pt x="59321" y="59321"/>
                  </a:lnTo>
                  <a:lnTo>
                    <a:pt x="46139" y="59321"/>
                  </a:lnTo>
                  <a:lnTo>
                    <a:pt x="46139" y="46139"/>
                  </a:lnTo>
                  <a:close/>
                  <a:moveTo>
                    <a:pt x="46139" y="19774"/>
                  </a:moveTo>
                  <a:lnTo>
                    <a:pt x="59321" y="19774"/>
                  </a:lnTo>
                  <a:lnTo>
                    <a:pt x="59321" y="32956"/>
                  </a:lnTo>
                  <a:lnTo>
                    <a:pt x="46139" y="32956"/>
                  </a:lnTo>
                  <a:lnTo>
                    <a:pt x="46139" y="19774"/>
                  </a:lnTo>
                  <a:close/>
                  <a:moveTo>
                    <a:pt x="32956" y="32956"/>
                  </a:moveTo>
                  <a:lnTo>
                    <a:pt x="19774" y="32956"/>
                  </a:lnTo>
                  <a:lnTo>
                    <a:pt x="19774" y="19774"/>
                  </a:lnTo>
                  <a:lnTo>
                    <a:pt x="32956" y="19774"/>
                  </a:lnTo>
                  <a:lnTo>
                    <a:pt x="32956" y="32956"/>
                  </a:lnTo>
                  <a:close/>
                  <a:moveTo>
                    <a:pt x="32956" y="59321"/>
                  </a:moveTo>
                  <a:lnTo>
                    <a:pt x="19774" y="59321"/>
                  </a:lnTo>
                  <a:lnTo>
                    <a:pt x="19774" y="46139"/>
                  </a:lnTo>
                  <a:lnTo>
                    <a:pt x="32956" y="46139"/>
                  </a:lnTo>
                  <a:lnTo>
                    <a:pt x="32956" y="59321"/>
                  </a:lnTo>
                  <a:close/>
                  <a:moveTo>
                    <a:pt x="46139" y="98869"/>
                  </a:moveTo>
                  <a:lnTo>
                    <a:pt x="79095" y="98869"/>
                  </a:lnTo>
                  <a:lnTo>
                    <a:pt x="79095" y="0"/>
                  </a:lnTo>
                  <a:lnTo>
                    <a:pt x="0" y="0"/>
                  </a:lnTo>
                  <a:lnTo>
                    <a:pt x="0" y="72504"/>
                  </a:lnTo>
                  <a:lnTo>
                    <a:pt x="46139" y="72504"/>
                  </a:lnTo>
                  <a:lnTo>
                    <a:pt x="46139" y="98869"/>
                  </a:lnTo>
                  <a:close/>
                </a:path>
              </a:pathLst>
            </a:custGeom>
            <a:solidFill>
              <a:schemeClr val="bg1"/>
            </a:solidFill>
            <a:ln w="3274" cap="flat">
              <a:noFill/>
              <a:prstDash val="solid"/>
              <a:miter/>
            </a:ln>
          </p:spPr>
          <p:txBody>
            <a:bodyPr rtlCol="0" anchor="ctr"/>
            <a:lstStyle/>
            <a:p>
              <a:endParaRPr lang="en-US" sz="2647"/>
            </a:p>
          </p:txBody>
        </p:sp>
      </p:grpSp>
    </p:spTree>
    <p:extLst>
      <p:ext uri="{BB962C8B-B14F-4D97-AF65-F5344CB8AC3E}">
        <p14:creationId xmlns:p14="http://schemas.microsoft.com/office/powerpoint/2010/main" val="3747107727"/>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CA4848-3539-D043-8599-8AD45A55ED06}" type="datetimeFigureOut">
              <a:rPr lang="en-US" smtClean="0"/>
              <a:pPr/>
              <a:t>7/17/2023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7710E-4DFE-A94A-B71E-62DE99384DFF}" type="slidenum">
              <a:rPr lang="en-US" smtClean="0"/>
              <a:pPr/>
              <a:t>‹#›</a:t>
            </a:fld>
            <a:endParaRPr lang="en-US"/>
          </a:p>
        </p:txBody>
      </p:sp>
    </p:spTree>
    <p:extLst>
      <p:ext uri="{BB962C8B-B14F-4D97-AF65-F5344CB8AC3E}">
        <p14:creationId xmlns:p14="http://schemas.microsoft.com/office/powerpoint/2010/main" val="411252201"/>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295">
                <a:solidFill>
                  <a:schemeClr val="tx1">
                    <a:tint val="75000"/>
                  </a:schemeClr>
                </a:solidFill>
              </a:defRPr>
            </a:lvl1pPr>
            <a:lvl2pPr marL="518682" indent="0">
              <a:buNone/>
              <a:defRPr sz="2029">
                <a:solidFill>
                  <a:schemeClr val="tx1">
                    <a:tint val="75000"/>
                  </a:schemeClr>
                </a:solidFill>
              </a:defRPr>
            </a:lvl2pPr>
            <a:lvl3pPr marL="1037362" indent="0">
              <a:buNone/>
              <a:defRPr sz="1853">
                <a:solidFill>
                  <a:schemeClr val="tx1">
                    <a:tint val="75000"/>
                  </a:schemeClr>
                </a:solidFill>
              </a:defRPr>
            </a:lvl3pPr>
            <a:lvl4pPr marL="1556044" indent="0">
              <a:buNone/>
              <a:defRPr sz="1588">
                <a:solidFill>
                  <a:schemeClr val="tx1">
                    <a:tint val="75000"/>
                  </a:schemeClr>
                </a:solidFill>
              </a:defRPr>
            </a:lvl4pPr>
            <a:lvl5pPr marL="2074724" indent="0">
              <a:buNone/>
              <a:defRPr sz="1588">
                <a:solidFill>
                  <a:schemeClr val="tx1">
                    <a:tint val="75000"/>
                  </a:schemeClr>
                </a:solidFill>
              </a:defRPr>
            </a:lvl5pPr>
            <a:lvl6pPr marL="2593406" indent="0">
              <a:buNone/>
              <a:defRPr sz="1588">
                <a:solidFill>
                  <a:schemeClr val="tx1">
                    <a:tint val="75000"/>
                  </a:schemeClr>
                </a:solidFill>
              </a:defRPr>
            </a:lvl6pPr>
            <a:lvl7pPr marL="3112088" indent="0">
              <a:buNone/>
              <a:defRPr sz="1588">
                <a:solidFill>
                  <a:schemeClr val="tx1">
                    <a:tint val="75000"/>
                  </a:schemeClr>
                </a:solidFill>
              </a:defRPr>
            </a:lvl7pPr>
            <a:lvl8pPr marL="3630768" indent="0">
              <a:buNone/>
              <a:defRPr sz="1588">
                <a:solidFill>
                  <a:schemeClr val="tx1">
                    <a:tint val="75000"/>
                  </a:schemeClr>
                </a:solidFill>
              </a:defRPr>
            </a:lvl8pPr>
            <a:lvl9pPr marL="4149450" indent="0">
              <a:buNone/>
              <a:defRPr sz="15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CA4848-3539-D043-8599-8AD45A55ED06}" type="datetimeFigureOut">
              <a:rPr lang="en-US" smtClean="0"/>
              <a:pPr/>
              <a:t>7/17/2023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7710E-4DFE-A94A-B71E-62DE99384DFF}" type="slidenum">
              <a:rPr lang="en-US" smtClean="0"/>
              <a:pPr/>
              <a:t>‹#›</a:t>
            </a:fld>
            <a:endParaRPr lang="en-US"/>
          </a:p>
        </p:txBody>
      </p:sp>
    </p:spTree>
    <p:extLst>
      <p:ext uri="{BB962C8B-B14F-4D97-AF65-F5344CB8AC3E}">
        <p14:creationId xmlns:p14="http://schemas.microsoft.com/office/powerpoint/2010/main" val="255259847"/>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176"/>
            </a:lvl1pPr>
            <a:lvl2pPr>
              <a:defRPr sz="2736"/>
            </a:lvl2pPr>
            <a:lvl3pPr>
              <a:defRPr sz="2295"/>
            </a:lvl3pPr>
            <a:lvl4pPr>
              <a:defRPr sz="2029"/>
            </a:lvl4pPr>
            <a:lvl5pPr>
              <a:defRPr sz="2029"/>
            </a:lvl5pPr>
            <a:lvl6pPr>
              <a:defRPr sz="2029"/>
            </a:lvl6pPr>
            <a:lvl7pPr>
              <a:defRPr sz="2029"/>
            </a:lvl7pPr>
            <a:lvl8pPr>
              <a:defRPr sz="2029"/>
            </a:lvl8pPr>
            <a:lvl9pPr>
              <a:defRPr sz="20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176"/>
            </a:lvl1pPr>
            <a:lvl2pPr>
              <a:defRPr sz="2736"/>
            </a:lvl2pPr>
            <a:lvl3pPr>
              <a:defRPr sz="2295"/>
            </a:lvl3pPr>
            <a:lvl4pPr>
              <a:defRPr sz="2029"/>
            </a:lvl4pPr>
            <a:lvl5pPr>
              <a:defRPr sz="2029"/>
            </a:lvl5pPr>
            <a:lvl6pPr>
              <a:defRPr sz="2029"/>
            </a:lvl6pPr>
            <a:lvl7pPr>
              <a:defRPr sz="2029"/>
            </a:lvl7pPr>
            <a:lvl8pPr>
              <a:defRPr sz="2029"/>
            </a:lvl8pPr>
            <a:lvl9pPr>
              <a:defRPr sz="20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E3D26B-7C31-3B4B-B8B5-1EE19D1DE2DC}"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7710E-4DFE-A94A-B71E-62DE99384DFF}" type="slidenum">
              <a:rPr lang="en-US" smtClean="0"/>
              <a:pPr/>
              <a:t>‹#›</a:t>
            </a:fld>
            <a:endParaRPr lang="en-US"/>
          </a:p>
        </p:txBody>
      </p:sp>
    </p:spTree>
    <p:extLst>
      <p:ext uri="{BB962C8B-B14F-4D97-AF65-F5344CB8AC3E}">
        <p14:creationId xmlns:p14="http://schemas.microsoft.com/office/powerpoint/2010/main" val="3177791323"/>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736" b="1"/>
            </a:lvl1pPr>
            <a:lvl2pPr marL="518682" indent="0">
              <a:buNone/>
              <a:defRPr sz="2295" b="1"/>
            </a:lvl2pPr>
            <a:lvl3pPr marL="1037362" indent="0">
              <a:buNone/>
              <a:defRPr sz="2029" b="1"/>
            </a:lvl3pPr>
            <a:lvl4pPr marL="1556044" indent="0">
              <a:buNone/>
              <a:defRPr sz="1853" b="1"/>
            </a:lvl4pPr>
            <a:lvl5pPr marL="2074724" indent="0">
              <a:buNone/>
              <a:defRPr sz="1853" b="1"/>
            </a:lvl5pPr>
            <a:lvl6pPr marL="2593406" indent="0">
              <a:buNone/>
              <a:defRPr sz="1853" b="1"/>
            </a:lvl6pPr>
            <a:lvl7pPr marL="3112088" indent="0">
              <a:buNone/>
              <a:defRPr sz="1853" b="1"/>
            </a:lvl7pPr>
            <a:lvl8pPr marL="3630768" indent="0">
              <a:buNone/>
              <a:defRPr sz="1853" b="1"/>
            </a:lvl8pPr>
            <a:lvl9pPr marL="4149450" indent="0">
              <a:buNone/>
              <a:defRPr sz="1853"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736"/>
            </a:lvl1pPr>
            <a:lvl2pPr>
              <a:defRPr sz="2295"/>
            </a:lvl2pPr>
            <a:lvl3pPr>
              <a:defRPr sz="2029"/>
            </a:lvl3pPr>
            <a:lvl4pPr>
              <a:defRPr sz="1853"/>
            </a:lvl4pPr>
            <a:lvl5pPr>
              <a:defRPr sz="1853"/>
            </a:lvl5pPr>
            <a:lvl6pPr>
              <a:defRPr sz="1853"/>
            </a:lvl6pPr>
            <a:lvl7pPr>
              <a:defRPr sz="1853"/>
            </a:lvl7pPr>
            <a:lvl8pPr>
              <a:defRPr sz="1853"/>
            </a:lvl8pPr>
            <a:lvl9pPr>
              <a:defRPr sz="18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736" b="1"/>
            </a:lvl1pPr>
            <a:lvl2pPr marL="518682" indent="0">
              <a:buNone/>
              <a:defRPr sz="2295" b="1"/>
            </a:lvl2pPr>
            <a:lvl3pPr marL="1037362" indent="0">
              <a:buNone/>
              <a:defRPr sz="2029" b="1"/>
            </a:lvl3pPr>
            <a:lvl4pPr marL="1556044" indent="0">
              <a:buNone/>
              <a:defRPr sz="1853" b="1"/>
            </a:lvl4pPr>
            <a:lvl5pPr marL="2074724" indent="0">
              <a:buNone/>
              <a:defRPr sz="1853" b="1"/>
            </a:lvl5pPr>
            <a:lvl6pPr marL="2593406" indent="0">
              <a:buNone/>
              <a:defRPr sz="1853" b="1"/>
            </a:lvl6pPr>
            <a:lvl7pPr marL="3112088" indent="0">
              <a:buNone/>
              <a:defRPr sz="1853" b="1"/>
            </a:lvl7pPr>
            <a:lvl8pPr marL="3630768" indent="0">
              <a:buNone/>
              <a:defRPr sz="1853" b="1"/>
            </a:lvl8pPr>
            <a:lvl9pPr marL="4149450" indent="0">
              <a:buNone/>
              <a:defRPr sz="1853" b="1"/>
            </a:lvl9pPr>
          </a:lstStyle>
          <a:p>
            <a:pPr lvl="0"/>
            <a:r>
              <a:rPr lang="en-US"/>
              <a:t>Click to edit Master text styles</a:t>
            </a:r>
          </a:p>
        </p:txBody>
      </p:sp>
      <p:sp>
        <p:nvSpPr>
          <p:cNvPr id="6" name="Content Placeholder 5"/>
          <p:cNvSpPr>
            <a:spLocks noGrp="1"/>
          </p:cNvSpPr>
          <p:nvPr>
            <p:ph sz="quarter" idx="4"/>
          </p:nvPr>
        </p:nvSpPr>
        <p:spPr>
          <a:xfrm>
            <a:off x="6193369" y="2174876"/>
            <a:ext cx="5389033" cy="3951288"/>
          </a:xfrm>
        </p:spPr>
        <p:txBody>
          <a:bodyPr/>
          <a:lstStyle>
            <a:lvl1pPr>
              <a:defRPr sz="2736"/>
            </a:lvl1pPr>
            <a:lvl2pPr>
              <a:defRPr sz="2295"/>
            </a:lvl2pPr>
            <a:lvl3pPr>
              <a:defRPr sz="2029"/>
            </a:lvl3pPr>
            <a:lvl4pPr>
              <a:defRPr sz="1853"/>
            </a:lvl4pPr>
            <a:lvl5pPr>
              <a:defRPr sz="1853"/>
            </a:lvl5pPr>
            <a:lvl6pPr>
              <a:defRPr sz="1853"/>
            </a:lvl6pPr>
            <a:lvl7pPr>
              <a:defRPr sz="1853"/>
            </a:lvl7pPr>
            <a:lvl8pPr>
              <a:defRPr sz="1853"/>
            </a:lvl8pPr>
            <a:lvl9pPr>
              <a:defRPr sz="18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E3D26B-7C31-3B4B-B8B5-1EE19D1DE2DC}" type="datetimeFigureOut">
              <a:rPr lang="en-US" smtClean="0"/>
              <a:pPr/>
              <a:t>7/17/2023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57710E-4DFE-A94A-B71E-62DE99384DFF}" type="slidenum">
              <a:rPr lang="en-US" smtClean="0"/>
              <a:pPr/>
              <a:t>‹#›</a:t>
            </a:fld>
            <a:endParaRPr lang="en-US"/>
          </a:p>
        </p:txBody>
      </p:sp>
    </p:spTree>
    <p:extLst>
      <p:ext uri="{BB962C8B-B14F-4D97-AF65-F5344CB8AC3E}">
        <p14:creationId xmlns:p14="http://schemas.microsoft.com/office/powerpoint/2010/main" val="2108217359"/>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C9869-AA43-4C1C-8B9D-2BCA7721607E}"/>
              </a:ext>
            </a:extLst>
          </p:cNvPr>
          <p:cNvSpPr>
            <a:spLocks noGrp="1"/>
          </p:cNvSpPr>
          <p:nvPr>
            <p:ph type="title"/>
          </p:nvPr>
        </p:nvSpPr>
        <p:spPr>
          <a:xfrm>
            <a:off x="238822" y="212585"/>
            <a:ext cx="9741940" cy="141404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E87BBE03-6992-4413-9F75-C5FC35274191}"/>
              </a:ext>
            </a:extLst>
          </p:cNvPr>
          <p:cNvSpPr>
            <a:spLocks noGrp="1"/>
          </p:cNvSpPr>
          <p:nvPr>
            <p:ph type="body" idx="1"/>
          </p:nvPr>
        </p:nvSpPr>
        <p:spPr>
          <a:xfrm>
            <a:off x="238822" y="1754894"/>
            <a:ext cx="9741940" cy="90204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283A382-8438-48DF-BDCA-A2930F5947F8}"/>
              </a:ext>
            </a:extLst>
          </p:cNvPr>
          <p:cNvSpPr>
            <a:spLocks noGrp="1"/>
          </p:cNvSpPr>
          <p:nvPr>
            <p:ph type="dt" sz="half" idx="10"/>
          </p:nvPr>
        </p:nvSpPr>
        <p:spPr/>
        <p:txBody>
          <a:bodyPr/>
          <a:lstStyle/>
          <a:p>
            <a:fld id="{0EB84C41-5A58-4052-B3ED-D8A8684FAFB4}" type="datetimeFigureOut">
              <a:rPr lang="en-US" smtClean="0"/>
              <a:t>7/17/2023</a:t>
            </a:fld>
            <a:endParaRPr lang="en-US"/>
          </a:p>
        </p:txBody>
      </p:sp>
      <p:sp>
        <p:nvSpPr>
          <p:cNvPr id="5" name="Footer Placeholder 4">
            <a:extLst>
              <a:ext uri="{FF2B5EF4-FFF2-40B4-BE49-F238E27FC236}">
                <a16:creationId xmlns:a16="http://schemas.microsoft.com/office/drawing/2014/main" id="{B1D17F20-4C87-4E7C-8D54-D3F5AFD02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355B2-77FD-4A41-836B-694897D26EA7}"/>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7" name="Picture 6">
            <a:extLst>
              <a:ext uri="{FF2B5EF4-FFF2-40B4-BE49-F238E27FC236}">
                <a16:creationId xmlns:a16="http://schemas.microsoft.com/office/drawing/2014/main" id="{2F6C9062-9E81-42B9-AF31-01AFB2E947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9" name="Picture 8">
            <a:extLst>
              <a:ext uri="{FF2B5EF4-FFF2-40B4-BE49-F238E27FC236}">
                <a16:creationId xmlns:a16="http://schemas.microsoft.com/office/drawing/2014/main" id="{CB623209-B758-47CB-BF36-2BF4527B9AE5}"/>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8" b="4026"/>
          <a:stretch/>
        </p:blipFill>
        <p:spPr>
          <a:xfrm>
            <a:off x="0" y="995492"/>
            <a:ext cx="12192000" cy="5862508"/>
          </a:xfrm>
          <a:prstGeom prst="rect">
            <a:avLst/>
          </a:prstGeom>
          <a:noFill/>
        </p:spPr>
      </p:pic>
    </p:spTree>
    <p:extLst>
      <p:ext uri="{BB962C8B-B14F-4D97-AF65-F5344CB8AC3E}">
        <p14:creationId xmlns:p14="http://schemas.microsoft.com/office/powerpoint/2010/main" val="4030259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E3D26B-7C31-3B4B-B8B5-1EE19D1DE2DC}" type="datetimeFigureOut">
              <a:rPr lang="en-US" smtClean="0"/>
              <a:pPr/>
              <a:t>7/17/2023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57710E-4DFE-A94A-B71E-62DE99384DFF}" type="slidenum">
              <a:rPr lang="en-US" smtClean="0"/>
              <a:pPr/>
              <a:t>‹#›</a:t>
            </a:fld>
            <a:endParaRPr lang="en-US"/>
          </a:p>
        </p:txBody>
      </p:sp>
    </p:spTree>
    <p:extLst>
      <p:ext uri="{BB962C8B-B14F-4D97-AF65-F5344CB8AC3E}">
        <p14:creationId xmlns:p14="http://schemas.microsoft.com/office/powerpoint/2010/main" val="2275015929"/>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29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617"/>
            </a:lvl1pPr>
            <a:lvl2pPr>
              <a:defRPr sz="3176"/>
            </a:lvl2pPr>
            <a:lvl3pPr>
              <a:defRPr sz="2736"/>
            </a:lvl3pPr>
            <a:lvl4pPr>
              <a:defRPr sz="2295"/>
            </a:lvl4pPr>
            <a:lvl5pPr>
              <a:defRPr sz="2295"/>
            </a:lvl5pPr>
            <a:lvl6pPr>
              <a:defRPr sz="2295"/>
            </a:lvl6pPr>
            <a:lvl7pPr>
              <a:defRPr sz="2295"/>
            </a:lvl7pPr>
            <a:lvl8pPr>
              <a:defRPr sz="2295"/>
            </a:lvl8pPr>
            <a:lvl9pPr>
              <a:defRPr sz="22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588"/>
            </a:lvl1pPr>
            <a:lvl2pPr marL="518682" indent="0">
              <a:buNone/>
              <a:defRPr sz="1324"/>
            </a:lvl2pPr>
            <a:lvl3pPr marL="1037362" indent="0">
              <a:buNone/>
              <a:defRPr sz="1147"/>
            </a:lvl3pPr>
            <a:lvl4pPr marL="1556044" indent="0">
              <a:buNone/>
              <a:defRPr sz="1059"/>
            </a:lvl4pPr>
            <a:lvl5pPr marL="2074724" indent="0">
              <a:buNone/>
              <a:defRPr sz="1059"/>
            </a:lvl5pPr>
            <a:lvl6pPr marL="2593406" indent="0">
              <a:buNone/>
              <a:defRPr sz="1059"/>
            </a:lvl6pPr>
            <a:lvl7pPr marL="3112088" indent="0">
              <a:buNone/>
              <a:defRPr sz="1059"/>
            </a:lvl7pPr>
            <a:lvl8pPr marL="3630768" indent="0">
              <a:buNone/>
              <a:defRPr sz="1059"/>
            </a:lvl8pPr>
            <a:lvl9pPr marL="4149450" indent="0">
              <a:buNone/>
              <a:defRPr sz="1059"/>
            </a:lvl9pPr>
          </a:lstStyle>
          <a:p>
            <a:pPr lvl="0"/>
            <a:r>
              <a:rPr lang="en-US"/>
              <a:t>Click to edit Master text styles</a:t>
            </a:r>
          </a:p>
        </p:txBody>
      </p:sp>
      <p:sp>
        <p:nvSpPr>
          <p:cNvPr id="5" name="Date Placeholder 4"/>
          <p:cNvSpPr>
            <a:spLocks noGrp="1"/>
          </p:cNvSpPr>
          <p:nvPr>
            <p:ph type="dt" sz="half" idx="10"/>
          </p:nvPr>
        </p:nvSpPr>
        <p:spPr/>
        <p:txBody>
          <a:bodyPr/>
          <a:lstStyle/>
          <a:p>
            <a:fld id="{29E3D26B-7C31-3B4B-B8B5-1EE19D1DE2DC}"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7710E-4DFE-A94A-B71E-62DE99384DFF}" type="slidenum">
              <a:rPr lang="en-US" smtClean="0"/>
              <a:pPr/>
              <a:t>‹#›</a:t>
            </a:fld>
            <a:endParaRPr lang="en-US"/>
          </a:p>
        </p:txBody>
      </p:sp>
    </p:spTree>
    <p:extLst>
      <p:ext uri="{BB962C8B-B14F-4D97-AF65-F5344CB8AC3E}">
        <p14:creationId xmlns:p14="http://schemas.microsoft.com/office/powerpoint/2010/main" val="593672133"/>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7"/>
          </a:xfrm>
        </p:spPr>
        <p:txBody>
          <a:bodyPr anchor="b"/>
          <a:lstStyle>
            <a:lvl1pPr algn="l">
              <a:defRPr sz="229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617"/>
            </a:lvl1pPr>
            <a:lvl2pPr marL="518682" indent="0">
              <a:buNone/>
              <a:defRPr sz="3176"/>
            </a:lvl2pPr>
            <a:lvl3pPr marL="1037362" indent="0">
              <a:buNone/>
              <a:defRPr sz="2736"/>
            </a:lvl3pPr>
            <a:lvl4pPr marL="1556044" indent="0">
              <a:buNone/>
              <a:defRPr sz="2295"/>
            </a:lvl4pPr>
            <a:lvl5pPr marL="2074724" indent="0">
              <a:buNone/>
              <a:defRPr sz="2295"/>
            </a:lvl5pPr>
            <a:lvl6pPr marL="2593406" indent="0">
              <a:buNone/>
              <a:defRPr sz="2295"/>
            </a:lvl6pPr>
            <a:lvl7pPr marL="3112088" indent="0">
              <a:buNone/>
              <a:defRPr sz="2295"/>
            </a:lvl7pPr>
            <a:lvl8pPr marL="3630768" indent="0">
              <a:buNone/>
              <a:defRPr sz="2295"/>
            </a:lvl8pPr>
            <a:lvl9pPr marL="4149450" indent="0">
              <a:buNone/>
              <a:defRPr sz="2295"/>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588"/>
            </a:lvl1pPr>
            <a:lvl2pPr marL="518682" indent="0">
              <a:buNone/>
              <a:defRPr sz="1324"/>
            </a:lvl2pPr>
            <a:lvl3pPr marL="1037362" indent="0">
              <a:buNone/>
              <a:defRPr sz="1147"/>
            </a:lvl3pPr>
            <a:lvl4pPr marL="1556044" indent="0">
              <a:buNone/>
              <a:defRPr sz="1059"/>
            </a:lvl4pPr>
            <a:lvl5pPr marL="2074724" indent="0">
              <a:buNone/>
              <a:defRPr sz="1059"/>
            </a:lvl5pPr>
            <a:lvl6pPr marL="2593406" indent="0">
              <a:buNone/>
              <a:defRPr sz="1059"/>
            </a:lvl6pPr>
            <a:lvl7pPr marL="3112088" indent="0">
              <a:buNone/>
              <a:defRPr sz="1059"/>
            </a:lvl7pPr>
            <a:lvl8pPr marL="3630768" indent="0">
              <a:buNone/>
              <a:defRPr sz="1059"/>
            </a:lvl8pPr>
            <a:lvl9pPr marL="4149450" indent="0">
              <a:buNone/>
              <a:defRPr sz="1059"/>
            </a:lvl9pPr>
          </a:lstStyle>
          <a:p>
            <a:pPr lvl="0"/>
            <a:r>
              <a:rPr lang="en-US"/>
              <a:t>Click to edit Master text styles</a:t>
            </a:r>
          </a:p>
        </p:txBody>
      </p:sp>
      <p:sp>
        <p:nvSpPr>
          <p:cNvPr id="5" name="Date Placeholder 4"/>
          <p:cNvSpPr>
            <a:spLocks noGrp="1"/>
          </p:cNvSpPr>
          <p:nvPr>
            <p:ph type="dt" sz="half" idx="10"/>
          </p:nvPr>
        </p:nvSpPr>
        <p:spPr/>
        <p:txBody>
          <a:bodyPr/>
          <a:lstStyle/>
          <a:p>
            <a:fld id="{29E3D26B-7C31-3B4B-B8B5-1EE19D1DE2DC}"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7710E-4DFE-A94A-B71E-62DE99384DFF}" type="slidenum">
              <a:rPr lang="en-US" smtClean="0"/>
              <a:pPr/>
              <a:t>‹#›</a:t>
            </a:fld>
            <a:endParaRPr lang="en-US"/>
          </a:p>
        </p:txBody>
      </p:sp>
    </p:spTree>
    <p:extLst>
      <p:ext uri="{BB962C8B-B14F-4D97-AF65-F5344CB8AC3E}">
        <p14:creationId xmlns:p14="http://schemas.microsoft.com/office/powerpoint/2010/main" val="965277551"/>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CA4848-3539-D043-8599-8AD45A55ED06}" type="datetimeFigureOut">
              <a:rPr lang="en-US" smtClean="0"/>
              <a:pPr/>
              <a:t>7/17/2023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7710E-4DFE-A94A-B71E-62DE99384DFF}" type="slidenum">
              <a:rPr lang="en-US" smtClean="0"/>
              <a:pPr/>
              <a:t>‹#›</a:t>
            </a:fld>
            <a:endParaRPr lang="en-US"/>
          </a:p>
        </p:txBody>
      </p:sp>
    </p:spTree>
    <p:extLst>
      <p:ext uri="{BB962C8B-B14F-4D97-AF65-F5344CB8AC3E}">
        <p14:creationId xmlns:p14="http://schemas.microsoft.com/office/powerpoint/2010/main" val="177150945"/>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CA4848-3539-D043-8599-8AD45A55ED06}" type="datetimeFigureOut">
              <a:rPr lang="en-US" smtClean="0"/>
              <a:pPr/>
              <a:t>7/17/2023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7710E-4DFE-A94A-B71E-62DE99384DFF}" type="slidenum">
              <a:rPr lang="en-US" smtClean="0"/>
              <a:pPr/>
              <a:t>‹#›</a:t>
            </a:fld>
            <a:endParaRPr lang="en-US"/>
          </a:p>
        </p:txBody>
      </p:sp>
    </p:spTree>
    <p:extLst>
      <p:ext uri="{BB962C8B-B14F-4D97-AF65-F5344CB8AC3E}">
        <p14:creationId xmlns:p14="http://schemas.microsoft.com/office/powerpoint/2010/main" val="559606096"/>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lide">
    <p:bg>
      <p:bgRef idx="1001">
        <a:schemeClr val="bg1"/>
      </p:bgRef>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3AC6C0C-F72D-2540-88FE-2F2937F7AAAF}"/>
              </a:ext>
            </a:extLst>
          </p:cNvPr>
          <p:cNvSpPr>
            <a:spLocks noGrp="1"/>
          </p:cNvSpPr>
          <p:nvPr>
            <p:ph type="body" sz="quarter" idx="13"/>
          </p:nvPr>
        </p:nvSpPr>
        <p:spPr>
          <a:xfrm>
            <a:off x="881856" y="3923618"/>
            <a:ext cx="3261245" cy="1776412"/>
          </a:xfrm>
        </p:spPr>
        <p:txBody>
          <a:bodyPr>
            <a:noAutofit/>
          </a:bodyPr>
          <a:lstStyle>
            <a:lvl1pPr marL="0" indent="0">
              <a:lnSpc>
                <a:spcPct val="100000"/>
              </a:lnSpc>
              <a:buFontTx/>
              <a:buNone/>
              <a:defRPr sz="1600"/>
            </a:lvl1pPr>
            <a:lvl2pPr marL="457189" indent="0">
              <a:lnSpc>
                <a:spcPct val="100000"/>
              </a:lnSpc>
              <a:buFontTx/>
              <a:buNone/>
              <a:defRPr sz="1600"/>
            </a:lvl2pPr>
            <a:lvl3pPr marL="914377" indent="0">
              <a:lnSpc>
                <a:spcPct val="100000"/>
              </a:lnSpc>
              <a:buFontTx/>
              <a:buNone/>
              <a:defRPr sz="1600"/>
            </a:lvl3pPr>
            <a:lvl4pPr marL="1371566" indent="0">
              <a:lnSpc>
                <a:spcPct val="100000"/>
              </a:lnSpc>
              <a:buFontTx/>
              <a:buNone/>
              <a:defRPr sz="1600"/>
            </a:lvl4pPr>
            <a:lvl5pPr marL="1828754" indent="0">
              <a:lnSpc>
                <a:spcPct val="100000"/>
              </a:lnSpc>
              <a:buFontTx/>
              <a:buNone/>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6" name="Text Placeholder 2">
            <a:extLst>
              <a:ext uri="{FF2B5EF4-FFF2-40B4-BE49-F238E27FC236}">
                <a16:creationId xmlns:a16="http://schemas.microsoft.com/office/drawing/2014/main" id="{05C3326C-15E9-2D48-BADC-2B42973689C8}"/>
              </a:ext>
            </a:extLst>
          </p:cNvPr>
          <p:cNvSpPr>
            <a:spLocks noGrp="1"/>
          </p:cNvSpPr>
          <p:nvPr>
            <p:ph type="body" idx="1"/>
          </p:nvPr>
        </p:nvSpPr>
        <p:spPr>
          <a:xfrm>
            <a:off x="99153" y="2123300"/>
            <a:ext cx="6704257" cy="610693"/>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67" name="Title 1">
            <a:extLst>
              <a:ext uri="{FF2B5EF4-FFF2-40B4-BE49-F238E27FC236}">
                <a16:creationId xmlns:a16="http://schemas.microsoft.com/office/drawing/2014/main" id="{BB1DC8C1-CF8C-3645-804C-16827674CBFB}"/>
              </a:ext>
            </a:extLst>
          </p:cNvPr>
          <p:cNvSpPr>
            <a:spLocks noGrp="1"/>
          </p:cNvSpPr>
          <p:nvPr>
            <p:ph type="title"/>
          </p:nvPr>
        </p:nvSpPr>
        <p:spPr>
          <a:xfrm>
            <a:off x="99154" y="994781"/>
            <a:ext cx="9122343" cy="1063555"/>
          </a:xfrm>
        </p:spPr>
        <p:txBody>
          <a:bodyPr anchor="b">
            <a:norm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316904331"/>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About M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37FE9-EFB8-1F46-889D-625FCFC6A0EC}"/>
              </a:ext>
            </a:extLst>
          </p:cNvPr>
          <p:cNvSpPr>
            <a:spLocks noGrp="1"/>
          </p:cNvSpPr>
          <p:nvPr>
            <p:ph type="title" hasCustomPrompt="1"/>
          </p:nvPr>
        </p:nvSpPr>
        <p:spPr/>
        <p:txBody>
          <a:bodyPr/>
          <a:lstStyle>
            <a:lvl1pPr algn="ctr">
              <a:defRPr/>
            </a:lvl1pPr>
          </a:lstStyle>
          <a:p>
            <a:r>
              <a:rPr lang="en-US" dirty="0"/>
              <a:t>About Me</a:t>
            </a:r>
          </a:p>
        </p:txBody>
      </p:sp>
      <p:sp>
        <p:nvSpPr>
          <p:cNvPr id="3" name="Content Placeholder 2">
            <a:extLst>
              <a:ext uri="{FF2B5EF4-FFF2-40B4-BE49-F238E27FC236}">
                <a16:creationId xmlns:a16="http://schemas.microsoft.com/office/drawing/2014/main" id="{3870F5E3-4A34-ED4B-B1EF-FC35A64A3B5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3">
            <a:extLst>
              <a:ext uri="{FF2B5EF4-FFF2-40B4-BE49-F238E27FC236}">
                <a16:creationId xmlns:a16="http://schemas.microsoft.com/office/drawing/2014/main" id="{35AE42B1-034F-1143-B9E7-D07EF370B6D4}"/>
              </a:ext>
            </a:extLst>
          </p:cNvPr>
          <p:cNvSpPr>
            <a:spLocks noGrp="1"/>
          </p:cNvSpPr>
          <p:nvPr>
            <p:ph type="pic" sz="quarter" idx="11"/>
          </p:nvPr>
        </p:nvSpPr>
        <p:spPr>
          <a:xfrm>
            <a:off x="9544051" y="177224"/>
            <a:ext cx="2540364" cy="2537755"/>
          </a:xfrm>
          <a:prstGeom prst="ellipse">
            <a:avLst/>
          </a:prstGeom>
        </p:spPr>
        <p:txBody>
          <a:bodyPr>
            <a:normAutofit/>
          </a:bodyPr>
          <a:lstStyle>
            <a:lvl1pPr>
              <a:defRPr sz="2400">
                <a:latin typeface="Source Sans Pro"/>
                <a:cs typeface="Source Sans Pro"/>
              </a:defRPr>
            </a:lvl1pPr>
          </a:lstStyle>
          <a:p>
            <a:r>
              <a:rPr lang="en-US"/>
              <a:t>Click icon to add picture</a:t>
            </a:r>
            <a:endParaRPr lang="en-US" dirty="0"/>
          </a:p>
        </p:txBody>
      </p:sp>
    </p:spTree>
    <p:extLst>
      <p:ext uri="{BB962C8B-B14F-4D97-AF65-F5344CB8AC3E}">
        <p14:creationId xmlns:p14="http://schemas.microsoft.com/office/powerpoint/2010/main" val="265617039"/>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FINAL">
    <p:bg>
      <p:bgRef idx="1001">
        <a:schemeClr val="bg1"/>
      </p:bgRef>
    </p:bg>
    <p:spTree>
      <p:nvGrpSpPr>
        <p:cNvPr id="1" name=""/>
        <p:cNvGrpSpPr/>
        <p:nvPr/>
      </p:nvGrpSpPr>
      <p:grpSpPr>
        <a:xfrm>
          <a:off x="0" y="0"/>
          <a:ext cx="0" cy="0"/>
          <a:chOff x="0" y="0"/>
          <a:chExt cx="0" cy="0"/>
        </a:xfrm>
      </p:grpSpPr>
      <p:sp>
        <p:nvSpPr>
          <p:cNvPr id="66" name="Text Placeholder 2">
            <a:extLst>
              <a:ext uri="{FF2B5EF4-FFF2-40B4-BE49-F238E27FC236}">
                <a16:creationId xmlns:a16="http://schemas.microsoft.com/office/drawing/2014/main" id="{05C3326C-15E9-2D48-BADC-2B42973689C8}"/>
              </a:ext>
            </a:extLst>
          </p:cNvPr>
          <p:cNvSpPr>
            <a:spLocks noGrp="1"/>
          </p:cNvSpPr>
          <p:nvPr>
            <p:ph type="body" idx="1" hasCustomPrompt="1"/>
          </p:nvPr>
        </p:nvSpPr>
        <p:spPr>
          <a:xfrm>
            <a:off x="230261" y="3089064"/>
            <a:ext cx="6704257" cy="610693"/>
          </a:xfrm>
        </p:spPr>
        <p:txBody>
          <a:bodyPr/>
          <a:lstStyle>
            <a:lvl1pPr marL="0" indent="0" algn="ctr">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Questions?</a:t>
            </a:r>
          </a:p>
        </p:txBody>
      </p:sp>
      <p:sp>
        <p:nvSpPr>
          <p:cNvPr id="67" name="Title 1">
            <a:extLst>
              <a:ext uri="{FF2B5EF4-FFF2-40B4-BE49-F238E27FC236}">
                <a16:creationId xmlns:a16="http://schemas.microsoft.com/office/drawing/2014/main" id="{BB1DC8C1-CF8C-3645-804C-16827674CBFB}"/>
              </a:ext>
            </a:extLst>
          </p:cNvPr>
          <p:cNvSpPr>
            <a:spLocks noGrp="1"/>
          </p:cNvSpPr>
          <p:nvPr>
            <p:ph type="title" hasCustomPrompt="1"/>
          </p:nvPr>
        </p:nvSpPr>
        <p:spPr>
          <a:xfrm>
            <a:off x="230261" y="1616652"/>
            <a:ext cx="6704257" cy="1063555"/>
          </a:xfrm>
        </p:spPr>
        <p:txBody>
          <a:bodyPr anchor="b">
            <a:normAutofit/>
          </a:bodyPr>
          <a:lstStyle>
            <a:lvl1pPr algn="ctr">
              <a:defRPr sz="3600"/>
            </a:lvl1pPr>
          </a:lstStyle>
          <a:p>
            <a:r>
              <a:rPr lang="en-US" dirty="0"/>
              <a:t>Thank You!</a:t>
            </a:r>
          </a:p>
        </p:txBody>
      </p:sp>
      <p:sp>
        <p:nvSpPr>
          <p:cNvPr id="78" name="Text Placeholder 7">
            <a:extLst>
              <a:ext uri="{FF2B5EF4-FFF2-40B4-BE49-F238E27FC236}">
                <a16:creationId xmlns:a16="http://schemas.microsoft.com/office/drawing/2014/main" id="{B37C268B-D801-4B4B-89DC-3AFBDEB56799}"/>
              </a:ext>
            </a:extLst>
          </p:cNvPr>
          <p:cNvSpPr>
            <a:spLocks noGrp="1"/>
          </p:cNvSpPr>
          <p:nvPr>
            <p:ph type="body" sz="quarter" idx="13"/>
          </p:nvPr>
        </p:nvSpPr>
        <p:spPr>
          <a:xfrm>
            <a:off x="9428552" y="972955"/>
            <a:ext cx="2833280" cy="1776412"/>
          </a:xfrm>
        </p:spPr>
        <p:txBody>
          <a:bodyPr>
            <a:noAutofit/>
          </a:bodyPr>
          <a:lstStyle>
            <a:lvl1pPr marL="0" indent="0">
              <a:lnSpc>
                <a:spcPct val="100000"/>
              </a:lnSpc>
              <a:buFontTx/>
              <a:buNone/>
              <a:defRPr sz="1600">
                <a:solidFill>
                  <a:schemeClr val="bg1"/>
                </a:solidFill>
              </a:defRPr>
            </a:lvl1pPr>
            <a:lvl2pPr marL="457189" indent="0">
              <a:lnSpc>
                <a:spcPct val="100000"/>
              </a:lnSpc>
              <a:buFontTx/>
              <a:buNone/>
              <a:defRPr sz="1600">
                <a:solidFill>
                  <a:schemeClr val="bg1"/>
                </a:solidFill>
              </a:defRPr>
            </a:lvl2pPr>
            <a:lvl3pPr marL="914377" indent="0">
              <a:lnSpc>
                <a:spcPct val="100000"/>
              </a:lnSpc>
              <a:buFontTx/>
              <a:buNone/>
              <a:defRPr sz="1600">
                <a:solidFill>
                  <a:schemeClr val="bg1"/>
                </a:solidFill>
              </a:defRPr>
            </a:lvl3pPr>
            <a:lvl4pPr marL="1371566" indent="0">
              <a:lnSpc>
                <a:spcPct val="100000"/>
              </a:lnSpc>
              <a:buFontTx/>
              <a:buNone/>
              <a:defRPr sz="1600">
                <a:solidFill>
                  <a:schemeClr val="bg1"/>
                </a:solidFill>
              </a:defRPr>
            </a:lvl4pPr>
            <a:lvl5pPr marL="1828754" indent="0">
              <a:lnSpc>
                <a:spcPct val="100000"/>
              </a:lnSpc>
              <a:buFontTx/>
              <a:buNone/>
              <a:defRPr sz="1600">
                <a:solidFill>
                  <a:schemeClr val="bg1"/>
                </a:solidFill>
              </a:defRPr>
            </a:lvl5pPr>
          </a:lstStyle>
          <a:p>
            <a:pPr lvl="0"/>
            <a:r>
              <a:rPr lang="en-US"/>
              <a:t>Edit Master text styles</a:t>
            </a:r>
          </a:p>
        </p:txBody>
      </p:sp>
    </p:spTree>
    <p:extLst>
      <p:ext uri="{BB962C8B-B14F-4D97-AF65-F5344CB8AC3E}">
        <p14:creationId xmlns:p14="http://schemas.microsoft.com/office/powerpoint/2010/main" val="1050861933"/>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F4D974-9489-455F-93E4-49B7BD55B5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E24198-8EA2-4036-AF74-7F98F10395E3}" type="datetime1">
              <a:rPr kumimoji="0" lang="en-US" sz="132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7/17/2023</a:t>
            </a:fld>
            <a:endParaRPr kumimoji="0" lang="en-US" sz="132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01E1445B-EB54-44EF-85F4-E06E626887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8BE59783-CB8C-4229-8BE1-013B117FF6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1B31-82E5-499A-9B8B-BAF2ADB9A2F5}" type="slidenum">
              <a:rPr kumimoji="0" lang="en-US" sz="132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324"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B291A1F-5D62-4610-971E-6E2ABBA285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spTree>
    <p:extLst>
      <p:ext uri="{BB962C8B-B14F-4D97-AF65-F5344CB8AC3E}">
        <p14:creationId xmlns:p14="http://schemas.microsoft.com/office/powerpoint/2010/main" val="10576927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Content Slide_Bullet_Alternate">
  <p:cSld name="3_Content Slide_Bullet_Alternate">
    <p:spTree>
      <p:nvGrpSpPr>
        <p:cNvPr id="1" name="Shape 26"/>
        <p:cNvGrpSpPr/>
        <p:nvPr/>
      </p:nvGrpSpPr>
      <p:grpSpPr>
        <a:xfrm>
          <a:off x="0" y="0"/>
          <a:ext cx="0" cy="0"/>
          <a:chOff x="0" y="0"/>
          <a:chExt cx="0" cy="0"/>
        </a:xfrm>
      </p:grpSpPr>
      <p:sp>
        <p:nvSpPr>
          <p:cNvPr id="27" name="Google Shape;27;p24"/>
          <p:cNvSpPr txBox="1">
            <a:spLocks noGrp="1"/>
          </p:cNvSpPr>
          <p:nvPr>
            <p:ph type="body" idx="1"/>
          </p:nvPr>
        </p:nvSpPr>
        <p:spPr>
          <a:xfrm>
            <a:off x="592667" y="1845237"/>
            <a:ext cx="11067143" cy="4665849"/>
          </a:xfrm>
          <a:prstGeom prst="rect">
            <a:avLst/>
          </a:prstGeom>
          <a:noFill/>
          <a:ln>
            <a:noFill/>
          </a:ln>
        </p:spPr>
        <p:txBody>
          <a:bodyPr spcFirstLastPara="1" wrap="square" lIns="117550" tIns="58775" rIns="117550" bIns="58775" anchor="t" anchorCtr="0">
            <a:normAutofit/>
          </a:bodyPr>
          <a:lstStyle>
            <a:lvl1pPr marL="609585" lvl="0" indent="-439240" algn="l">
              <a:spcBef>
                <a:spcPts val="424"/>
              </a:spcBef>
              <a:spcAft>
                <a:spcPts val="0"/>
              </a:spcAft>
              <a:buClr>
                <a:srgbClr val="595959"/>
              </a:buClr>
              <a:buSzPts val="1588"/>
              <a:buChar char="•"/>
              <a:defRPr sz="2117">
                <a:solidFill>
                  <a:srgbClr val="595959"/>
                </a:solidFill>
                <a:latin typeface="Arial"/>
                <a:ea typeface="Arial"/>
                <a:cs typeface="Arial"/>
                <a:sym typeface="Arial"/>
              </a:defRPr>
            </a:lvl1pPr>
            <a:lvl2pPr marL="1219170" lvl="1" indent="-405627" algn="l">
              <a:spcBef>
                <a:spcPts val="317"/>
              </a:spcBef>
              <a:spcAft>
                <a:spcPts val="0"/>
              </a:spcAft>
              <a:buClr>
                <a:srgbClr val="595959"/>
              </a:buClr>
              <a:buSzPts val="1191"/>
              <a:buChar char="–"/>
              <a:defRPr sz="1588">
                <a:solidFill>
                  <a:srgbClr val="595959"/>
                </a:solidFill>
                <a:latin typeface="Arial"/>
                <a:ea typeface="Arial"/>
                <a:cs typeface="Arial"/>
                <a:sym typeface="Arial"/>
              </a:defRPr>
            </a:lvl2pPr>
            <a:lvl3pPr marL="1828754" lvl="2" indent="-394451" algn="l">
              <a:spcBef>
                <a:spcPts val="283"/>
              </a:spcBef>
              <a:spcAft>
                <a:spcPts val="0"/>
              </a:spcAft>
              <a:buClr>
                <a:srgbClr val="595959"/>
              </a:buClr>
              <a:buSzPts val="1059"/>
              <a:buChar char="•"/>
              <a:defRPr sz="1412">
                <a:solidFill>
                  <a:srgbClr val="595959"/>
                </a:solidFill>
                <a:latin typeface="Arial"/>
                <a:ea typeface="Arial"/>
                <a:cs typeface="Arial"/>
                <a:sym typeface="Arial"/>
              </a:defRPr>
            </a:lvl3pPr>
            <a:lvl4pPr marL="2438339" lvl="3" indent="-383276" algn="l">
              <a:spcBef>
                <a:spcPts val="247"/>
              </a:spcBef>
              <a:spcAft>
                <a:spcPts val="0"/>
              </a:spcAft>
              <a:buClr>
                <a:srgbClr val="595959"/>
              </a:buClr>
              <a:buSzPts val="927"/>
              <a:buChar char="–"/>
              <a:defRPr sz="1236">
                <a:solidFill>
                  <a:srgbClr val="595959"/>
                </a:solidFill>
                <a:latin typeface="Arial"/>
                <a:ea typeface="Arial"/>
                <a:cs typeface="Arial"/>
                <a:sym typeface="Arial"/>
              </a:defRPr>
            </a:lvl4pPr>
            <a:lvl5pPr marL="3047924" lvl="4" indent="-383276" algn="l">
              <a:spcBef>
                <a:spcPts val="247"/>
              </a:spcBef>
              <a:spcAft>
                <a:spcPts val="0"/>
              </a:spcAft>
              <a:buClr>
                <a:srgbClr val="595959"/>
              </a:buClr>
              <a:buSzPts val="927"/>
              <a:buChar char="»"/>
              <a:defRPr sz="1236">
                <a:solidFill>
                  <a:srgbClr val="595959"/>
                </a:solidFill>
                <a:latin typeface="Arial"/>
                <a:ea typeface="Arial"/>
                <a:cs typeface="Arial"/>
                <a:sym typeface="Aria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8" name="Google Shape;28;p24"/>
          <p:cNvSpPr txBox="1">
            <a:spLocks noGrp="1"/>
          </p:cNvSpPr>
          <p:nvPr>
            <p:ph type="title"/>
          </p:nvPr>
        </p:nvSpPr>
        <p:spPr>
          <a:xfrm>
            <a:off x="592667" y="109537"/>
            <a:ext cx="10972800" cy="1143000"/>
          </a:xfrm>
          <a:prstGeom prst="rect">
            <a:avLst/>
          </a:prstGeom>
          <a:noFill/>
          <a:ln>
            <a:noFill/>
          </a:ln>
        </p:spPr>
        <p:txBody>
          <a:bodyPr spcFirstLastPara="1" wrap="square" lIns="117550" tIns="58775" rIns="117550" bIns="58775" anchor="ctr" anchorCtr="0">
            <a:normAutofit/>
          </a:bodyPr>
          <a:lstStyle>
            <a:lvl1pPr lvl="0" algn="l">
              <a:spcBef>
                <a:spcPts val="0"/>
              </a:spcBef>
              <a:spcAft>
                <a:spcPts val="0"/>
              </a:spcAft>
              <a:buClr>
                <a:srgbClr val="1E2636"/>
              </a:buClr>
              <a:buSzPts val="4236"/>
              <a:buFont typeface="Poppins"/>
              <a:buNone/>
              <a:defRPr sz="5648" b="1">
                <a:solidFill>
                  <a:srgbClr val="1E2636"/>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9" name="Google Shape;29;p24" descr="DRUMMOND_Identity editable_R1-11.png"/>
          <p:cNvPicPr preferRelativeResize="0"/>
          <p:nvPr/>
        </p:nvPicPr>
        <p:blipFill rotWithShape="1">
          <a:blip r:embed="rId2">
            <a:alphaModFix/>
          </a:blip>
          <a:srcRect/>
          <a:stretch/>
        </p:blipFill>
        <p:spPr>
          <a:xfrm>
            <a:off x="5858149" y="5279839"/>
            <a:ext cx="6333852" cy="1578163"/>
          </a:xfrm>
          <a:prstGeom prst="rect">
            <a:avLst/>
          </a:prstGeom>
          <a:noFill/>
          <a:ln>
            <a:noFill/>
          </a:ln>
        </p:spPr>
      </p:pic>
      <p:pic>
        <p:nvPicPr>
          <p:cNvPr id="30" name="Google Shape;30;p24"/>
          <p:cNvPicPr preferRelativeResize="0"/>
          <p:nvPr/>
        </p:nvPicPr>
        <p:blipFill rotWithShape="1">
          <a:blip r:embed="rId3">
            <a:alphaModFix/>
          </a:blip>
          <a:srcRect/>
          <a:stretch/>
        </p:blipFill>
        <p:spPr>
          <a:xfrm>
            <a:off x="10157829" y="211424"/>
            <a:ext cx="1216155" cy="936440"/>
          </a:xfrm>
          <a:prstGeom prst="rect">
            <a:avLst/>
          </a:prstGeom>
          <a:noFill/>
          <a:ln>
            <a:noFill/>
          </a:ln>
        </p:spPr>
      </p:pic>
    </p:spTree>
    <p:extLst>
      <p:ext uri="{BB962C8B-B14F-4D97-AF65-F5344CB8AC3E}">
        <p14:creationId xmlns:p14="http://schemas.microsoft.com/office/powerpoint/2010/main" val="803486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16B9-6BE9-49AB-A939-B6D35F17BE16}"/>
              </a:ext>
            </a:extLst>
          </p:cNvPr>
          <p:cNvSpPr>
            <a:spLocks noGrp="1"/>
          </p:cNvSpPr>
          <p:nvPr>
            <p:ph type="title"/>
          </p:nvPr>
        </p:nvSpPr>
        <p:spPr>
          <a:xfrm>
            <a:off x="838200" y="365125"/>
            <a:ext cx="991446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A042933-8D97-40A8-A3BC-2608C4EA6C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12EDE9-681C-4500-91D2-BE5FF3D55D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0447FC-E102-46ED-AC69-1221EB50E6AA}"/>
              </a:ext>
            </a:extLst>
          </p:cNvPr>
          <p:cNvSpPr>
            <a:spLocks noGrp="1"/>
          </p:cNvSpPr>
          <p:nvPr>
            <p:ph type="dt" sz="half" idx="10"/>
          </p:nvPr>
        </p:nvSpPr>
        <p:spPr/>
        <p:txBody>
          <a:bodyPr/>
          <a:lstStyle/>
          <a:p>
            <a:fld id="{0EB84C41-5A58-4052-B3ED-D8A8684FAFB4}" type="datetimeFigureOut">
              <a:rPr lang="en-US" smtClean="0"/>
              <a:t>7/17/2023</a:t>
            </a:fld>
            <a:endParaRPr lang="en-US"/>
          </a:p>
        </p:txBody>
      </p:sp>
      <p:sp>
        <p:nvSpPr>
          <p:cNvPr id="6" name="Footer Placeholder 5">
            <a:extLst>
              <a:ext uri="{FF2B5EF4-FFF2-40B4-BE49-F238E27FC236}">
                <a16:creationId xmlns:a16="http://schemas.microsoft.com/office/drawing/2014/main" id="{F3BB057B-19E0-4AC3-8331-189EF646A1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673AD4-8EC4-41C2-9419-9AB6B10F5533}"/>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8" name="Picture 7">
            <a:extLst>
              <a:ext uri="{FF2B5EF4-FFF2-40B4-BE49-F238E27FC236}">
                <a16:creationId xmlns:a16="http://schemas.microsoft.com/office/drawing/2014/main" id="{2EF8D122-B0C7-4382-9CAD-89E9E87806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10" name="Picture 9">
            <a:extLst>
              <a:ext uri="{FF2B5EF4-FFF2-40B4-BE49-F238E27FC236}">
                <a16:creationId xmlns:a16="http://schemas.microsoft.com/office/drawing/2014/main" id="{5170EEE2-2A6F-4276-90BB-3A99D4569584}"/>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74830" b="-24830"/>
          <a:stretch/>
        </p:blipFill>
        <p:spPr>
          <a:xfrm rot="16200000">
            <a:off x="-2464511" y="2464507"/>
            <a:ext cx="6858003" cy="1928981"/>
          </a:xfrm>
          <a:prstGeom prst="rect">
            <a:avLst/>
          </a:prstGeom>
        </p:spPr>
      </p:pic>
    </p:spTree>
    <p:extLst>
      <p:ext uri="{BB962C8B-B14F-4D97-AF65-F5344CB8AC3E}">
        <p14:creationId xmlns:p14="http://schemas.microsoft.com/office/powerpoint/2010/main" val="1493829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7/17/2023</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803180943"/>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dirty="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a:p>
        </p:txBody>
      </p:sp>
    </p:spTree>
    <p:extLst>
      <p:ext uri="{BB962C8B-B14F-4D97-AF65-F5344CB8AC3E}">
        <p14:creationId xmlns:p14="http://schemas.microsoft.com/office/powerpoint/2010/main" val="16670915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7/17/2023</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599716648"/>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DE6118-2437-4B30-8E3C-4D2BE6020583}" type="datetimeFigureOut">
              <a:rPr lang="en-US" dirty="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a:p>
        </p:txBody>
      </p:sp>
    </p:spTree>
    <p:extLst>
      <p:ext uri="{BB962C8B-B14F-4D97-AF65-F5344CB8AC3E}">
        <p14:creationId xmlns:p14="http://schemas.microsoft.com/office/powerpoint/2010/main" val="1061995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DE6118-2437-4B30-8E3C-4D2BE6020583}" type="datetimeFigureOut">
              <a:rPr lang="en-US" dirty="0"/>
              <a:t>7/17/2023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a:p>
        </p:txBody>
      </p:sp>
    </p:spTree>
    <p:extLst>
      <p:ext uri="{BB962C8B-B14F-4D97-AF65-F5344CB8AC3E}">
        <p14:creationId xmlns:p14="http://schemas.microsoft.com/office/powerpoint/2010/main" val="34182679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DE6118-2437-4B30-8E3C-4D2BE6020583}" type="datetimeFigureOut">
              <a:rPr lang="en-US" dirty="0"/>
              <a:t>7/17/2023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a:p>
        </p:txBody>
      </p:sp>
    </p:spTree>
    <p:extLst>
      <p:ext uri="{BB962C8B-B14F-4D97-AF65-F5344CB8AC3E}">
        <p14:creationId xmlns:p14="http://schemas.microsoft.com/office/powerpoint/2010/main" val="18080556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7/17/2023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a:p>
        </p:txBody>
      </p:sp>
    </p:spTree>
    <p:extLst>
      <p:ext uri="{BB962C8B-B14F-4D97-AF65-F5344CB8AC3E}">
        <p14:creationId xmlns:p14="http://schemas.microsoft.com/office/powerpoint/2010/main" val="2602935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7/17/2023</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833016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7/17/2023</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849162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dirty="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a:p>
        </p:txBody>
      </p:sp>
    </p:spTree>
    <p:extLst>
      <p:ext uri="{BB962C8B-B14F-4D97-AF65-F5344CB8AC3E}">
        <p14:creationId xmlns:p14="http://schemas.microsoft.com/office/powerpoint/2010/main" val="4230498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F0DD-DEA9-423A-93C2-342ACF15F64F}"/>
              </a:ext>
            </a:extLst>
          </p:cNvPr>
          <p:cNvSpPr>
            <a:spLocks noGrp="1"/>
          </p:cNvSpPr>
          <p:nvPr>
            <p:ph type="title"/>
          </p:nvPr>
        </p:nvSpPr>
        <p:spPr>
          <a:xfrm>
            <a:off x="839788" y="365125"/>
            <a:ext cx="991287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2F6136-31A2-49BE-A758-515D0604B1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47D507-316F-47B6-BB59-55E32A2600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155E6F-FF3B-4C08-AF6B-D45C2D0A1E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3A88FD-8CD8-49D3-B62E-6B7E17258C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2A1447-182E-4D05-8C90-5A591F696C7C}"/>
              </a:ext>
            </a:extLst>
          </p:cNvPr>
          <p:cNvSpPr>
            <a:spLocks noGrp="1"/>
          </p:cNvSpPr>
          <p:nvPr>
            <p:ph type="dt" sz="half" idx="10"/>
          </p:nvPr>
        </p:nvSpPr>
        <p:spPr/>
        <p:txBody>
          <a:bodyPr/>
          <a:lstStyle/>
          <a:p>
            <a:fld id="{0EB84C41-5A58-4052-B3ED-D8A8684FAFB4}" type="datetimeFigureOut">
              <a:rPr lang="en-US" smtClean="0"/>
              <a:t>7/17/2023</a:t>
            </a:fld>
            <a:endParaRPr lang="en-US"/>
          </a:p>
        </p:txBody>
      </p:sp>
      <p:sp>
        <p:nvSpPr>
          <p:cNvPr id="8" name="Footer Placeholder 7">
            <a:extLst>
              <a:ext uri="{FF2B5EF4-FFF2-40B4-BE49-F238E27FC236}">
                <a16:creationId xmlns:a16="http://schemas.microsoft.com/office/drawing/2014/main" id="{975EBF4E-4159-406E-9E01-970E64EFA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14FD0F-D56F-445F-861E-A99E3437A33B}"/>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10" name="Picture 9">
            <a:extLst>
              <a:ext uri="{FF2B5EF4-FFF2-40B4-BE49-F238E27FC236}">
                <a16:creationId xmlns:a16="http://schemas.microsoft.com/office/drawing/2014/main" id="{ED16E1FC-8446-4BB0-991F-953F690527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12" name="Picture 11">
            <a:extLst>
              <a:ext uri="{FF2B5EF4-FFF2-40B4-BE49-F238E27FC236}">
                <a16:creationId xmlns:a16="http://schemas.microsoft.com/office/drawing/2014/main" id="{A205059C-32F4-4503-928B-EEBB93A87CA8}"/>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74830" b="-24830"/>
          <a:stretch/>
        </p:blipFill>
        <p:spPr>
          <a:xfrm rot="16200000">
            <a:off x="-2464511" y="2464507"/>
            <a:ext cx="6858003" cy="1928981"/>
          </a:xfrm>
          <a:prstGeom prst="rect">
            <a:avLst/>
          </a:prstGeom>
        </p:spPr>
      </p:pic>
    </p:spTree>
    <p:extLst>
      <p:ext uri="{BB962C8B-B14F-4D97-AF65-F5344CB8AC3E}">
        <p14:creationId xmlns:p14="http://schemas.microsoft.com/office/powerpoint/2010/main" val="36746096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dirty="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a:p>
        </p:txBody>
      </p:sp>
    </p:spTree>
    <p:extLst>
      <p:ext uri="{BB962C8B-B14F-4D97-AF65-F5344CB8AC3E}">
        <p14:creationId xmlns:p14="http://schemas.microsoft.com/office/powerpoint/2010/main" val="40499417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7106ADF-36E4-4142-B607-33017BFBAA14}"/>
              </a:ext>
            </a:extLst>
          </p:cNvPr>
          <p:cNvPicPr>
            <a:picLocks noChangeAspect="1"/>
          </p:cNvPicPr>
          <p:nvPr userDrawn="1"/>
        </p:nvPicPr>
        <p:blipFill>
          <a:blip r:embed="rId2">
            <a:extLst>
              <a:ext uri="{28A0092B-C50C-407E-A947-70E740481C1C}">
                <a14:useLocalDpi xmlns:a14="http://schemas.microsoft.com/office/drawing/2010/main" val="0"/>
              </a:ext>
            </a:extLst>
          </a:blip>
          <a:srcRect t="7813" b="7813"/>
          <a:stretch/>
        </p:blipFill>
        <p:spPr>
          <a:xfrm>
            <a:off x="-1" y="0"/>
            <a:ext cx="12192002" cy="6858000"/>
          </a:xfrm>
          <a:prstGeom prst="rect">
            <a:avLst/>
          </a:prstGeom>
        </p:spPr>
      </p:pic>
      <p:pic>
        <p:nvPicPr>
          <p:cNvPr id="20" name="Picture 19">
            <a:extLst>
              <a:ext uri="{FF2B5EF4-FFF2-40B4-BE49-F238E27FC236}">
                <a16:creationId xmlns:a16="http://schemas.microsoft.com/office/drawing/2014/main" id="{9B772E0C-8E1B-4904-AB85-102265C71346}"/>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33237" b="44992"/>
          <a:stretch/>
        </p:blipFill>
        <p:spPr>
          <a:xfrm>
            <a:off x="-32520" y="5364164"/>
            <a:ext cx="12224520" cy="1497157"/>
          </a:xfrm>
          <a:prstGeom prst="rect">
            <a:avLst/>
          </a:prstGeom>
        </p:spPr>
      </p:pic>
      <p:sp>
        <p:nvSpPr>
          <p:cNvPr id="19" name="Rounded Rectangle 1">
            <a:extLst>
              <a:ext uri="{FF2B5EF4-FFF2-40B4-BE49-F238E27FC236}">
                <a16:creationId xmlns:a16="http://schemas.microsoft.com/office/drawing/2014/main" id="{C1FC23A4-9606-4C06-B496-2A9F877C6169}"/>
              </a:ext>
            </a:extLst>
          </p:cNvPr>
          <p:cNvSpPr/>
          <p:nvPr userDrawn="1"/>
        </p:nvSpPr>
        <p:spPr>
          <a:xfrm>
            <a:off x="5399313" y="-740229"/>
            <a:ext cx="1393373" cy="1964530"/>
          </a:xfrm>
          <a:prstGeom prst="roundRect">
            <a:avLst/>
          </a:prstGeom>
          <a:solidFill>
            <a:srgbClr val="520E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E4106E-7413-4735-9706-CDDE72012F6B}"/>
              </a:ext>
            </a:extLst>
          </p:cNvPr>
          <p:cNvSpPr>
            <a:spLocks noGrp="1"/>
          </p:cNvSpPr>
          <p:nvPr>
            <p:ph type="ctrTitle" hasCustomPrompt="1"/>
          </p:nvPr>
        </p:nvSpPr>
        <p:spPr>
          <a:xfrm>
            <a:off x="1524000" y="1854201"/>
            <a:ext cx="9144000" cy="1655762"/>
          </a:xfrm>
          <a:ln w="76200">
            <a:solidFill>
              <a:srgbClr val="520E0F"/>
            </a:solidFill>
          </a:ln>
        </p:spPr>
        <p:txBody>
          <a:bodyPr anchor="ctr"/>
          <a:lstStyle>
            <a:lvl1pPr algn="ctr">
              <a:defRPr sz="6000"/>
            </a:lvl1pPr>
          </a:lstStyle>
          <a:p>
            <a:r>
              <a:rPr lang="en-US" dirty="0"/>
              <a:t>&lt;title&gt;</a:t>
            </a:r>
          </a:p>
        </p:txBody>
      </p:sp>
      <p:sp>
        <p:nvSpPr>
          <p:cNvPr id="3" name="Subtitle 2">
            <a:extLst>
              <a:ext uri="{FF2B5EF4-FFF2-40B4-BE49-F238E27FC236}">
                <a16:creationId xmlns:a16="http://schemas.microsoft.com/office/drawing/2014/main" id="{E06350E0-4543-4030-B853-CADCF2714992}"/>
              </a:ext>
            </a:extLst>
          </p:cNvPr>
          <p:cNvSpPr>
            <a:spLocks noGrp="1"/>
          </p:cNvSpPr>
          <p:nvPr>
            <p:ph type="subTitle" idx="1" hasCustomPrompt="1"/>
          </p:nvPr>
        </p:nvSpPr>
        <p:spPr>
          <a:xfrm>
            <a:off x="1524000" y="3602038"/>
            <a:ext cx="9144000" cy="41581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&lt;subtitle&gt;</a:t>
            </a:r>
          </a:p>
        </p:txBody>
      </p:sp>
      <p:sp>
        <p:nvSpPr>
          <p:cNvPr id="4" name="Date Placeholder 3">
            <a:extLst>
              <a:ext uri="{FF2B5EF4-FFF2-40B4-BE49-F238E27FC236}">
                <a16:creationId xmlns:a16="http://schemas.microsoft.com/office/drawing/2014/main" id="{67933AB6-4D75-433E-93F1-CF90A3BF3795}"/>
              </a:ext>
            </a:extLst>
          </p:cNvPr>
          <p:cNvSpPr>
            <a:spLocks noGrp="1"/>
          </p:cNvSpPr>
          <p:nvPr>
            <p:ph type="dt" sz="half" idx="10"/>
          </p:nvPr>
        </p:nvSpPr>
        <p:spPr>
          <a:xfrm>
            <a:off x="3187222" y="5246687"/>
            <a:ext cx="2743200" cy="365125"/>
          </a:xfrm>
        </p:spPr>
        <p:txBody>
          <a:bodyPr/>
          <a:lstStyle/>
          <a:p>
            <a:fld id="{D2356EBD-F5DE-4EC8-8B64-47BBF1216B59}" type="datetime1">
              <a:rPr lang="en-US" smtClean="0"/>
              <a:t>7/17/2023</a:t>
            </a:fld>
            <a:endParaRPr lang="en-US"/>
          </a:p>
        </p:txBody>
      </p:sp>
      <p:sp>
        <p:nvSpPr>
          <p:cNvPr id="10" name="TextBox 9">
            <a:extLst>
              <a:ext uri="{FF2B5EF4-FFF2-40B4-BE49-F238E27FC236}">
                <a16:creationId xmlns:a16="http://schemas.microsoft.com/office/drawing/2014/main" id="{3D6CBB6B-FC81-457E-B4FE-ED03431025C2}"/>
              </a:ext>
            </a:extLst>
          </p:cNvPr>
          <p:cNvSpPr txBox="1"/>
          <p:nvPr userDrawn="1"/>
        </p:nvSpPr>
        <p:spPr>
          <a:xfrm>
            <a:off x="3176336" y="4758085"/>
            <a:ext cx="5839327" cy="369332"/>
          </a:xfrm>
          <a:prstGeom prst="rect">
            <a:avLst/>
          </a:prstGeom>
          <a:solidFill>
            <a:srgbClr val="520E0F"/>
          </a:solidFill>
        </p:spPr>
        <p:txBody>
          <a:bodyPr wrap="square" rtlCol="0" anchor="ctr">
            <a:spAutoFit/>
          </a:bodyPr>
          <a:lstStyle/>
          <a:p>
            <a:endParaRPr lang="en-US" dirty="0">
              <a:solidFill>
                <a:schemeClr val="bg1"/>
              </a:solidFill>
            </a:endParaRPr>
          </a:p>
        </p:txBody>
      </p:sp>
      <p:sp>
        <p:nvSpPr>
          <p:cNvPr id="14" name="Text Placeholder 13">
            <a:extLst>
              <a:ext uri="{FF2B5EF4-FFF2-40B4-BE49-F238E27FC236}">
                <a16:creationId xmlns:a16="http://schemas.microsoft.com/office/drawing/2014/main" id="{FD00BAB0-0983-4B02-8704-DE35DF4E8848}"/>
              </a:ext>
            </a:extLst>
          </p:cNvPr>
          <p:cNvSpPr>
            <a:spLocks noGrp="1"/>
          </p:cNvSpPr>
          <p:nvPr>
            <p:ph type="body" sz="quarter" idx="13" hasCustomPrompt="1"/>
          </p:nvPr>
        </p:nvSpPr>
        <p:spPr>
          <a:xfrm>
            <a:off x="3292475" y="4809242"/>
            <a:ext cx="5657850" cy="273050"/>
          </a:xfrm>
        </p:spPr>
        <p:txBody>
          <a:bodyPr anchor="ctr">
            <a:noAutofit/>
          </a:bodyPr>
          <a:lstStyle>
            <a:lvl1pPr>
              <a:buNone/>
              <a:defRPr sz="1600" b="1">
                <a:solidFill>
                  <a:schemeClr val="bg1"/>
                </a:solidFill>
              </a:defRPr>
            </a:lvl1pPr>
          </a:lstStyle>
          <a:p>
            <a:pPr lvl="0"/>
            <a:r>
              <a:rPr lang="en-US" dirty="0"/>
              <a:t>PRESENTED BY: &lt;YOUR NAME HERE&gt;</a:t>
            </a:r>
          </a:p>
        </p:txBody>
      </p:sp>
      <p:pic>
        <p:nvPicPr>
          <p:cNvPr id="18" name="Picture 17">
            <a:extLst>
              <a:ext uri="{FF2B5EF4-FFF2-40B4-BE49-F238E27FC236}">
                <a16:creationId xmlns:a16="http://schemas.microsoft.com/office/drawing/2014/main" id="{E11A6937-6715-481C-A262-71B3A18060D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603927" y="23814"/>
            <a:ext cx="1034944" cy="1034944"/>
          </a:xfrm>
          <a:prstGeom prst="rect">
            <a:avLst/>
          </a:prstGeom>
        </p:spPr>
      </p:pic>
    </p:spTree>
    <p:extLst>
      <p:ext uri="{BB962C8B-B14F-4D97-AF65-F5344CB8AC3E}">
        <p14:creationId xmlns:p14="http://schemas.microsoft.com/office/powerpoint/2010/main" val="48897778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 Left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719FAA-DD91-4F9B-AFFE-A7B83F99A12E}"/>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74830" b="-24830"/>
          <a:stretch/>
        </p:blipFill>
        <p:spPr>
          <a:xfrm rot="16200000">
            <a:off x="-2464511" y="2464507"/>
            <a:ext cx="6858003" cy="1928981"/>
          </a:xfrm>
          <a:prstGeom prst="rect">
            <a:avLst/>
          </a:prstGeom>
        </p:spPr>
      </p:pic>
      <p:sp>
        <p:nvSpPr>
          <p:cNvPr id="2" name="Title 1">
            <a:extLst>
              <a:ext uri="{FF2B5EF4-FFF2-40B4-BE49-F238E27FC236}">
                <a16:creationId xmlns:a16="http://schemas.microsoft.com/office/drawing/2014/main" id="{E18F0603-2D57-4DDC-9DFC-CDDA5BA50279}"/>
              </a:ext>
            </a:extLst>
          </p:cNvPr>
          <p:cNvSpPr>
            <a:spLocks noGrp="1"/>
          </p:cNvSpPr>
          <p:nvPr>
            <p:ph type="title"/>
          </p:nvPr>
        </p:nvSpPr>
        <p:spPr>
          <a:xfrm>
            <a:off x="838200" y="365125"/>
            <a:ext cx="977265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4AD68CB-0F02-41A7-A3AA-424D528EFE3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C2E40E7-721B-4392-9C53-551E1644F8B8}"/>
              </a:ext>
            </a:extLst>
          </p:cNvPr>
          <p:cNvSpPr>
            <a:spLocks noGrp="1"/>
          </p:cNvSpPr>
          <p:nvPr>
            <p:ph type="dt" sz="half" idx="10"/>
          </p:nvPr>
        </p:nvSpPr>
        <p:spPr/>
        <p:txBody>
          <a:bodyPr/>
          <a:lstStyle/>
          <a:p>
            <a:fld id="{683E720B-3B57-464D-9BB1-FC8564C863F3}" type="datetime1">
              <a:rPr lang="en-US" smtClean="0"/>
              <a:t>7/17/2023</a:t>
            </a:fld>
            <a:endParaRPr lang="en-US"/>
          </a:p>
        </p:txBody>
      </p:sp>
      <p:sp>
        <p:nvSpPr>
          <p:cNvPr id="5" name="Footer Placeholder 4">
            <a:extLst>
              <a:ext uri="{FF2B5EF4-FFF2-40B4-BE49-F238E27FC236}">
                <a16:creationId xmlns:a16="http://schemas.microsoft.com/office/drawing/2014/main" id="{E0F36C78-697C-489F-AA0B-A8B2453DB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B59881-3A49-4833-845F-770C17BA2DFE}"/>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7" name="Picture 6">
            <a:extLst>
              <a:ext uri="{FF2B5EF4-FFF2-40B4-BE49-F238E27FC236}">
                <a16:creationId xmlns:a16="http://schemas.microsoft.com/office/drawing/2014/main" id="{11985CDE-870C-4243-B7E9-2FEDE30511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spTree>
    <p:extLst>
      <p:ext uri="{BB962C8B-B14F-4D97-AF65-F5344CB8AC3E}">
        <p14:creationId xmlns:p14="http://schemas.microsoft.com/office/powerpoint/2010/main" val="15836366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 Right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72026D-769C-4326-9270-9764089D1F30}"/>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7" b="39503"/>
          <a:stretch/>
        </p:blipFill>
        <p:spPr>
          <a:xfrm rot="16200000">
            <a:off x="7798510" y="2464507"/>
            <a:ext cx="6858003" cy="1928981"/>
          </a:xfrm>
          <a:prstGeom prst="rect">
            <a:avLst/>
          </a:prstGeom>
        </p:spPr>
      </p:pic>
      <p:sp>
        <p:nvSpPr>
          <p:cNvPr id="2" name="Title 1">
            <a:extLst>
              <a:ext uri="{FF2B5EF4-FFF2-40B4-BE49-F238E27FC236}">
                <a16:creationId xmlns:a16="http://schemas.microsoft.com/office/drawing/2014/main" id="{E18F0603-2D57-4DDC-9DFC-CDDA5BA50279}"/>
              </a:ext>
            </a:extLst>
          </p:cNvPr>
          <p:cNvSpPr>
            <a:spLocks noGrp="1"/>
          </p:cNvSpPr>
          <p:nvPr>
            <p:ph type="title"/>
          </p:nvPr>
        </p:nvSpPr>
        <p:spPr>
          <a:xfrm>
            <a:off x="1495424" y="365125"/>
            <a:ext cx="9858375"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4AD68CB-0F02-41A7-A3AA-424D528EFE3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C2E40E7-721B-4392-9C53-551E1644F8B8}"/>
              </a:ext>
            </a:extLst>
          </p:cNvPr>
          <p:cNvSpPr>
            <a:spLocks noGrp="1"/>
          </p:cNvSpPr>
          <p:nvPr>
            <p:ph type="dt" sz="half" idx="10"/>
          </p:nvPr>
        </p:nvSpPr>
        <p:spPr/>
        <p:txBody>
          <a:bodyPr/>
          <a:lstStyle/>
          <a:p>
            <a:fld id="{88828694-DECA-4AF3-98A1-80C9531512A7}" type="datetime1">
              <a:rPr lang="en-US" smtClean="0"/>
              <a:t>7/17/2023</a:t>
            </a:fld>
            <a:endParaRPr lang="en-US"/>
          </a:p>
        </p:txBody>
      </p:sp>
      <p:sp>
        <p:nvSpPr>
          <p:cNvPr id="5" name="Footer Placeholder 4">
            <a:extLst>
              <a:ext uri="{FF2B5EF4-FFF2-40B4-BE49-F238E27FC236}">
                <a16:creationId xmlns:a16="http://schemas.microsoft.com/office/drawing/2014/main" id="{E0F36C78-697C-489F-AA0B-A8B2453DB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B59881-3A49-4833-845F-770C17BA2DFE}"/>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7" name="Picture 6">
            <a:extLst>
              <a:ext uri="{FF2B5EF4-FFF2-40B4-BE49-F238E27FC236}">
                <a16:creationId xmlns:a16="http://schemas.microsoft.com/office/drawing/2014/main" id="{11985CDE-870C-4243-B7E9-2FEDE30511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08" y="23814"/>
            <a:ext cx="1344083" cy="1034944"/>
          </a:xfrm>
          <a:prstGeom prst="rect">
            <a:avLst/>
          </a:prstGeom>
        </p:spPr>
      </p:pic>
    </p:spTree>
    <p:extLst>
      <p:ext uri="{BB962C8B-B14F-4D97-AF65-F5344CB8AC3E}">
        <p14:creationId xmlns:p14="http://schemas.microsoft.com/office/powerpoint/2010/main" val="3373404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C9869-AA43-4C1C-8B9D-2BCA7721607E}"/>
              </a:ext>
            </a:extLst>
          </p:cNvPr>
          <p:cNvSpPr>
            <a:spLocks noGrp="1"/>
          </p:cNvSpPr>
          <p:nvPr>
            <p:ph type="title"/>
          </p:nvPr>
        </p:nvSpPr>
        <p:spPr>
          <a:xfrm>
            <a:off x="238822" y="212585"/>
            <a:ext cx="9741940" cy="1414046"/>
          </a:xfrm>
        </p:spPr>
        <p:txBody>
          <a:bodyPr anchor="b">
            <a:no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E87BBE03-6992-4413-9F75-C5FC35274191}"/>
              </a:ext>
            </a:extLst>
          </p:cNvPr>
          <p:cNvSpPr>
            <a:spLocks noGrp="1"/>
          </p:cNvSpPr>
          <p:nvPr>
            <p:ph type="body" idx="1"/>
          </p:nvPr>
        </p:nvSpPr>
        <p:spPr>
          <a:xfrm>
            <a:off x="238822" y="1754894"/>
            <a:ext cx="9741940" cy="90204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283A382-8438-48DF-BDCA-A2930F5947F8}"/>
              </a:ext>
            </a:extLst>
          </p:cNvPr>
          <p:cNvSpPr>
            <a:spLocks noGrp="1"/>
          </p:cNvSpPr>
          <p:nvPr>
            <p:ph type="dt" sz="half" idx="10"/>
          </p:nvPr>
        </p:nvSpPr>
        <p:spPr/>
        <p:txBody>
          <a:bodyPr/>
          <a:lstStyle/>
          <a:p>
            <a:fld id="{5D703333-3B4D-4569-919D-7BAB9B08F2BF}" type="datetime1">
              <a:rPr lang="en-US" smtClean="0"/>
              <a:t>7/17/2023</a:t>
            </a:fld>
            <a:endParaRPr lang="en-US"/>
          </a:p>
        </p:txBody>
      </p:sp>
      <p:sp>
        <p:nvSpPr>
          <p:cNvPr id="5" name="Footer Placeholder 4">
            <a:extLst>
              <a:ext uri="{FF2B5EF4-FFF2-40B4-BE49-F238E27FC236}">
                <a16:creationId xmlns:a16="http://schemas.microsoft.com/office/drawing/2014/main" id="{B1D17F20-4C87-4E7C-8D54-D3F5AFD02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355B2-77FD-4A41-836B-694897D26EA7}"/>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7" name="Picture 6">
            <a:extLst>
              <a:ext uri="{FF2B5EF4-FFF2-40B4-BE49-F238E27FC236}">
                <a16:creationId xmlns:a16="http://schemas.microsoft.com/office/drawing/2014/main" id="{2F6C9062-9E81-42B9-AF31-01AFB2E947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9" name="Picture 8">
            <a:extLst>
              <a:ext uri="{FF2B5EF4-FFF2-40B4-BE49-F238E27FC236}">
                <a16:creationId xmlns:a16="http://schemas.microsoft.com/office/drawing/2014/main" id="{CB623209-B758-47CB-BF36-2BF4527B9AE5}"/>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8" b="4026"/>
          <a:stretch/>
        </p:blipFill>
        <p:spPr>
          <a:xfrm>
            <a:off x="0" y="995492"/>
            <a:ext cx="12192000" cy="5862508"/>
          </a:xfrm>
          <a:prstGeom prst="rect">
            <a:avLst/>
          </a:prstGeom>
          <a:noFill/>
        </p:spPr>
      </p:pic>
    </p:spTree>
    <p:extLst>
      <p:ext uri="{BB962C8B-B14F-4D97-AF65-F5344CB8AC3E}">
        <p14:creationId xmlns:p14="http://schemas.microsoft.com/office/powerpoint/2010/main" val="41086239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16B9-6BE9-49AB-A939-B6D35F17BE16}"/>
              </a:ext>
            </a:extLst>
          </p:cNvPr>
          <p:cNvSpPr>
            <a:spLocks noGrp="1"/>
          </p:cNvSpPr>
          <p:nvPr>
            <p:ph type="title"/>
          </p:nvPr>
        </p:nvSpPr>
        <p:spPr>
          <a:xfrm>
            <a:off x="838200" y="365125"/>
            <a:ext cx="991446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A042933-8D97-40A8-A3BC-2608C4EA6C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12EDE9-681C-4500-91D2-BE5FF3D55D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0447FC-E102-46ED-AC69-1221EB50E6AA}"/>
              </a:ext>
            </a:extLst>
          </p:cNvPr>
          <p:cNvSpPr>
            <a:spLocks noGrp="1"/>
          </p:cNvSpPr>
          <p:nvPr>
            <p:ph type="dt" sz="half" idx="10"/>
          </p:nvPr>
        </p:nvSpPr>
        <p:spPr/>
        <p:txBody>
          <a:bodyPr/>
          <a:lstStyle/>
          <a:p>
            <a:fld id="{CC96C069-9BBA-4428-9BCB-E98B00DBA7E7}" type="datetime1">
              <a:rPr lang="en-US" smtClean="0"/>
              <a:t>7/17/2023</a:t>
            </a:fld>
            <a:endParaRPr lang="en-US"/>
          </a:p>
        </p:txBody>
      </p:sp>
      <p:sp>
        <p:nvSpPr>
          <p:cNvPr id="6" name="Footer Placeholder 5">
            <a:extLst>
              <a:ext uri="{FF2B5EF4-FFF2-40B4-BE49-F238E27FC236}">
                <a16:creationId xmlns:a16="http://schemas.microsoft.com/office/drawing/2014/main" id="{F3BB057B-19E0-4AC3-8331-189EF646A1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673AD4-8EC4-41C2-9419-9AB6B10F5533}"/>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8" name="Picture 7">
            <a:extLst>
              <a:ext uri="{FF2B5EF4-FFF2-40B4-BE49-F238E27FC236}">
                <a16:creationId xmlns:a16="http://schemas.microsoft.com/office/drawing/2014/main" id="{2EF8D122-B0C7-4382-9CAD-89E9E87806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10" name="Picture 9">
            <a:extLst>
              <a:ext uri="{FF2B5EF4-FFF2-40B4-BE49-F238E27FC236}">
                <a16:creationId xmlns:a16="http://schemas.microsoft.com/office/drawing/2014/main" id="{5170EEE2-2A6F-4276-90BB-3A99D4569584}"/>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74830" b="-24830"/>
          <a:stretch/>
        </p:blipFill>
        <p:spPr>
          <a:xfrm rot="16200000">
            <a:off x="-2464511" y="2464507"/>
            <a:ext cx="6858003" cy="1928981"/>
          </a:xfrm>
          <a:prstGeom prst="rect">
            <a:avLst/>
          </a:prstGeom>
        </p:spPr>
      </p:pic>
    </p:spTree>
    <p:extLst>
      <p:ext uri="{BB962C8B-B14F-4D97-AF65-F5344CB8AC3E}">
        <p14:creationId xmlns:p14="http://schemas.microsoft.com/office/powerpoint/2010/main" val="23812147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F0DD-DEA9-423A-93C2-342ACF15F64F}"/>
              </a:ext>
            </a:extLst>
          </p:cNvPr>
          <p:cNvSpPr>
            <a:spLocks noGrp="1"/>
          </p:cNvSpPr>
          <p:nvPr>
            <p:ph type="title"/>
          </p:nvPr>
        </p:nvSpPr>
        <p:spPr>
          <a:xfrm>
            <a:off x="839788" y="365125"/>
            <a:ext cx="991287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2F6136-31A2-49BE-A758-515D0604B1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47D507-316F-47B6-BB59-55E32A2600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155E6F-FF3B-4C08-AF6B-D45C2D0A1E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3A88FD-8CD8-49D3-B62E-6B7E17258C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2A1447-182E-4D05-8C90-5A591F696C7C}"/>
              </a:ext>
            </a:extLst>
          </p:cNvPr>
          <p:cNvSpPr>
            <a:spLocks noGrp="1"/>
          </p:cNvSpPr>
          <p:nvPr>
            <p:ph type="dt" sz="half" idx="10"/>
          </p:nvPr>
        </p:nvSpPr>
        <p:spPr/>
        <p:txBody>
          <a:bodyPr/>
          <a:lstStyle/>
          <a:p>
            <a:fld id="{4449E0FE-95E8-4B21-BA54-B64D6689D230}" type="datetime1">
              <a:rPr lang="en-US" smtClean="0"/>
              <a:t>7/17/2023</a:t>
            </a:fld>
            <a:endParaRPr lang="en-US"/>
          </a:p>
        </p:txBody>
      </p:sp>
      <p:sp>
        <p:nvSpPr>
          <p:cNvPr id="8" name="Footer Placeholder 7">
            <a:extLst>
              <a:ext uri="{FF2B5EF4-FFF2-40B4-BE49-F238E27FC236}">
                <a16:creationId xmlns:a16="http://schemas.microsoft.com/office/drawing/2014/main" id="{975EBF4E-4159-406E-9E01-970E64EFA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14FD0F-D56F-445F-861E-A99E3437A33B}"/>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10" name="Picture 9">
            <a:extLst>
              <a:ext uri="{FF2B5EF4-FFF2-40B4-BE49-F238E27FC236}">
                <a16:creationId xmlns:a16="http://schemas.microsoft.com/office/drawing/2014/main" id="{ED16E1FC-8446-4BB0-991F-953F690527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12" name="Picture 11">
            <a:extLst>
              <a:ext uri="{FF2B5EF4-FFF2-40B4-BE49-F238E27FC236}">
                <a16:creationId xmlns:a16="http://schemas.microsoft.com/office/drawing/2014/main" id="{A205059C-32F4-4503-928B-EEBB93A87CA8}"/>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74830" b="-24830"/>
          <a:stretch/>
        </p:blipFill>
        <p:spPr>
          <a:xfrm rot="16200000">
            <a:off x="-2464511" y="2464507"/>
            <a:ext cx="6858003" cy="1928981"/>
          </a:xfrm>
          <a:prstGeom prst="rect">
            <a:avLst/>
          </a:prstGeom>
        </p:spPr>
      </p:pic>
    </p:spTree>
    <p:extLst>
      <p:ext uri="{BB962C8B-B14F-4D97-AF65-F5344CB8AC3E}">
        <p14:creationId xmlns:p14="http://schemas.microsoft.com/office/powerpoint/2010/main" val="20563709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3BDBF-B9A0-4D8A-940C-5D05134F9EA4}"/>
              </a:ext>
            </a:extLst>
          </p:cNvPr>
          <p:cNvSpPr>
            <a:spLocks noGrp="1"/>
          </p:cNvSpPr>
          <p:nvPr>
            <p:ph type="title"/>
          </p:nvPr>
        </p:nvSpPr>
        <p:spPr>
          <a:xfrm>
            <a:off x="838200" y="365125"/>
            <a:ext cx="9914466"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AC4CE2A-2243-4ECE-A88E-4D16F2B7A248}"/>
              </a:ext>
            </a:extLst>
          </p:cNvPr>
          <p:cNvSpPr>
            <a:spLocks noGrp="1"/>
          </p:cNvSpPr>
          <p:nvPr>
            <p:ph type="dt" sz="half" idx="10"/>
          </p:nvPr>
        </p:nvSpPr>
        <p:spPr/>
        <p:txBody>
          <a:bodyPr/>
          <a:lstStyle/>
          <a:p>
            <a:fld id="{2E54AAAB-3C50-4407-AF84-3CF28C303716}" type="datetime1">
              <a:rPr lang="en-US" smtClean="0"/>
              <a:t>7/17/2023</a:t>
            </a:fld>
            <a:endParaRPr lang="en-US"/>
          </a:p>
        </p:txBody>
      </p:sp>
      <p:sp>
        <p:nvSpPr>
          <p:cNvPr id="4" name="Footer Placeholder 3">
            <a:extLst>
              <a:ext uri="{FF2B5EF4-FFF2-40B4-BE49-F238E27FC236}">
                <a16:creationId xmlns:a16="http://schemas.microsoft.com/office/drawing/2014/main" id="{A5F98585-509F-45DA-BABB-37FFC949A1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A8F440-AF46-4446-9FB2-72605574F62F}"/>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6" name="Picture 5">
            <a:extLst>
              <a:ext uri="{FF2B5EF4-FFF2-40B4-BE49-F238E27FC236}">
                <a16:creationId xmlns:a16="http://schemas.microsoft.com/office/drawing/2014/main" id="{9CCF3123-89C5-44B6-B699-D88984FDC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spTree>
    <p:extLst>
      <p:ext uri="{BB962C8B-B14F-4D97-AF65-F5344CB8AC3E}">
        <p14:creationId xmlns:p14="http://schemas.microsoft.com/office/powerpoint/2010/main" val="3686420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F4D974-9489-455F-93E4-49B7BD55B5F7}"/>
              </a:ext>
            </a:extLst>
          </p:cNvPr>
          <p:cNvSpPr>
            <a:spLocks noGrp="1"/>
          </p:cNvSpPr>
          <p:nvPr>
            <p:ph type="dt" sz="half" idx="10"/>
          </p:nvPr>
        </p:nvSpPr>
        <p:spPr/>
        <p:txBody>
          <a:bodyPr/>
          <a:lstStyle/>
          <a:p>
            <a:fld id="{87E24198-8EA2-4036-AF74-7F98F10395E3}" type="datetime1">
              <a:rPr lang="en-US" smtClean="0"/>
              <a:t>7/17/2023</a:t>
            </a:fld>
            <a:endParaRPr lang="en-US"/>
          </a:p>
        </p:txBody>
      </p:sp>
      <p:sp>
        <p:nvSpPr>
          <p:cNvPr id="3" name="Footer Placeholder 2">
            <a:extLst>
              <a:ext uri="{FF2B5EF4-FFF2-40B4-BE49-F238E27FC236}">
                <a16:creationId xmlns:a16="http://schemas.microsoft.com/office/drawing/2014/main" id="{01E1445B-EB54-44EF-85F4-E06E626887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E59783-CB8C-4229-8BE1-013B117FF617}"/>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5" name="Picture 4">
            <a:extLst>
              <a:ext uri="{FF2B5EF4-FFF2-40B4-BE49-F238E27FC236}">
                <a16:creationId xmlns:a16="http://schemas.microsoft.com/office/drawing/2014/main" id="{2B291A1F-5D62-4610-971E-6E2ABBA285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spTree>
    <p:extLst>
      <p:ext uri="{BB962C8B-B14F-4D97-AF65-F5344CB8AC3E}">
        <p14:creationId xmlns:p14="http://schemas.microsoft.com/office/powerpoint/2010/main" val="10483967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9854C-3B68-4538-816B-0A90971E609B}"/>
              </a:ext>
            </a:extLst>
          </p:cNvPr>
          <p:cNvSpPr>
            <a:spLocks noGrp="1"/>
          </p:cNvSpPr>
          <p:nvPr>
            <p:ph type="title"/>
          </p:nvPr>
        </p:nvSpPr>
        <p:spPr>
          <a:xfrm>
            <a:off x="839788" y="6096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E10D3F-7DC6-4D06-AFAD-8E77A18151F0}"/>
              </a:ext>
            </a:extLst>
          </p:cNvPr>
          <p:cNvSpPr>
            <a:spLocks noGrp="1"/>
          </p:cNvSpPr>
          <p:nvPr>
            <p:ph idx="1"/>
          </p:nvPr>
        </p:nvSpPr>
        <p:spPr>
          <a:xfrm>
            <a:off x="5183188" y="11398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682722-2941-4AF4-A30C-8EC4F779B4D5}"/>
              </a:ext>
            </a:extLst>
          </p:cNvPr>
          <p:cNvSpPr>
            <a:spLocks noGrp="1"/>
          </p:cNvSpPr>
          <p:nvPr>
            <p:ph type="body" sz="half" idx="2"/>
          </p:nvPr>
        </p:nvSpPr>
        <p:spPr>
          <a:xfrm>
            <a:off x="839788" y="2209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2DDFC2-A4A6-4FF4-8FB6-D43AEF6687B3}"/>
              </a:ext>
            </a:extLst>
          </p:cNvPr>
          <p:cNvSpPr>
            <a:spLocks noGrp="1"/>
          </p:cNvSpPr>
          <p:nvPr>
            <p:ph type="dt" sz="half" idx="10"/>
          </p:nvPr>
        </p:nvSpPr>
        <p:spPr/>
        <p:txBody>
          <a:bodyPr/>
          <a:lstStyle/>
          <a:p>
            <a:fld id="{9C9E4AC1-FA50-40D4-946E-11222EC71E3F}" type="datetime1">
              <a:rPr lang="en-US" smtClean="0"/>
              <a:t>7/17/2023</a:t>
            </a:fld>
            <a:endParaRPr lang="en-US"/>
          </a:p>
        </p:txBody>
      </p:sp>
      <p:sp>
        <p:nvSpPr>
          <p:cNvPr id="6" name="Footer Placeholder 5">
            <a:extLst>
              <a:ext uri="{FF2B5EF4-FFF2-40B4-BE49-F238E27FC236}">
                <a16:creationId xmlns:a16="http://schemas.microsoft.com/office/drawing/2014/main" id="{2D2AD285-F279-4DC1-955B-7EDBA92B2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0BC89-E359-4AD5-82CE-C4B74AB61F43}"/>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8" name="Picture 7">
            <a:extLst>
              <a:ext uri="{FF2B5EF4-FFF2-40B4-BE49-F238E27FC236}">
                <a16:creationId xmlns:a16="http://schemas.microsoft.com/office/drawing/2014/main" id="{1D12DED4-1222-449E-91C9-C4E0FD2E34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11" name="Picture 10">
            <a:extLst>
              <a:ext uri="{FF2B5EF4-FFF2-40B4-BE49-F238E27FC236}">
                <a16:creationId xmlns:a16="http://schemas.microsoft.com/office/drawing/2014/main" id="{2497CAC4-3F66-46E5-B485-959F796F090B}"/>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74830" b="-24830"/>
          <a:stretch/>
        </p:blipFill>
        <p:spPr>
          <a:xfrm rot="16200000">
            <a:off x="-2464511" y="2464507"/>
            <a:ext cx="6858003" cy="1928981"/>
          </a:xfrm>
          <a:prstGeom prst="rect">
            <a:avLst/>
          </a:prstGeom>
        </p:spPr>
      </p:pic>
    </p:spTree>
    <p:extLst>
      <p:ext uri="{BB962C8B-B14F-4D97-AF65-F5344CB8AC3E}">
        <p14:creationId xmlns:p14="http://schemas.microsoft.com/office/powerpoint/2010/main" val="3177818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3BDBF-B9A0-4D8A-940C-5D05134F9EA4}"/>
              </a:ext>
            </a:extLst>
          </p:cNvPr>
          <p:cNvSpPr>
            <a:spLocks noGrp="1"/>
          </p:cNvSpPr>
          <p:nvPr>
            <p:ph type="title"/>
          </p:nvPr>
        </p:nvSpPr>
        <p:spPr>
          <a:xfrm>
            <a:off x="838200" y="365125"/>
            <a:ext cx="9914466"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AC4CE2A-2243-4ECE-A88E-4D16F2B7A248}"/>
              </a:ext>
            </a:extLst>
          </p:cNvPr>
          <p:cNvSpPr>
            <a:spLocks noGrp="1"/>
          </p:cNvSpPr>
          <p:nvPr>
            <p:ph type="dt" sz="half" idx="10"/>
          </p:nvPr>
        </p:nvSpPr>
        <p:spPr/>
        <p:txBody>
          <a:bodyPr/>
          <a:lstStyle/>
          <a:p>
            <a:fld id="{0EB84C41-5A58-4052-B3ED-D8A8684FAFB4}" type="datetimeFigureOut">
              <a:rPr lang="en-US" smtClean="0"/>
              <a:t>7/17/2023</a:t>
            </a:fld>
            <a:endParaRPr lang="en-US"/>
          </a:p>
        </p:txBody>
      </p:sp>
      <p:sp>
        <p:nvSpPr>
          <p:cNvPr id="4" name="Footer Placeholder 3">
            <a:extLst>
              <a:ext uri="{FF2B5EF4-FFF2-40B4-BE49-F238E27FC236}">
                <a16:creationId xmlns:a16="http://schemas.microsoft.com/office/drawing/2014/main" id="{A5F98585-509F-45DA-BABB-37FFC949A1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A8F440-AF46-4446-9FB2-72605574F62F}"/>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6" name="Picture 5">
            <a:extLst>
              <a:ext uri="{FF2B5EF4-FFF2-40B4-BE49-F238E27FC236}">
                <a16:creationId xmlns:a16="http://schemas.microsoft.com/office/drawing/2014/main" id="{9CCF3123-89C5-44B6-B699-D88984FDC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spTree>
    <p:extLst>
      <p:ext uri="{BB962C8B-B14F-4D97-AF65-F5344CB8AC3E}">
        <p14:creationId xmlns:p14="http://schemas.microsoft.com/office/powerpoint/2010/main" val="38604753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D56B-398F-485F-97FD-DAA969572D02}"/>
              </a:ext>
            </a:extLst>
          </p:cNvPr>
          <p:cNvSpPr>
            <a:spLocks noGrp="1"/>
          </p:cNvSpPr>
          <p:nvPr>
            <p:ph type="title"/>
          </p:nvPr>
        </p:nvSpPr>
        <p:spPr>
          <a:xfrm>
            <a:off x="839788" y="600075"/>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7614735-DA60-4267-B7F3-B6EE41EAB719}"/>
              </a:ext>
            </a:extLst>
          </p:cNvPr>
          <p:cNvSpPr>
            <a:spLocks noGrp="1"/>
          </p:cNvSpPr>
          <p:nvPr>
            <p:ph type="pic" idx="1"/>
          </p:nvPr>
        </p:nvSpPr>
        <p:spPr>
          <a:xfrm>
            <a:off x="5183188" y="113030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6426E2-6DD0-4BD8-B126-A6302F880CE8}"/>
              </a:ext>
            </a:extLst>
          </p:cNvPr>
          <p:cNvSpPr>
            <a:spLocks noGrp="1"/>
          </p:cNvSpPr>
          <p:nvPr>
            <p:ph type="body" sz="half" idx="2"/>
          </p:nvPr>
        </p:nvSpPr>
        <p:spPr>
          <a:xfrm>
            <a:off x="839788" y="220027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EDB0A2-463D-406F-A0B4-F92F4A52326F}"/>
              </a:ext>
            </a:extLst>
          </p:cNvPr>
          <p:cNvSpPr>
            <a:spLocks noGrp="1"/>
          </p:cNvSpPr>
          <p:nvPr>
            <p:ph type="dt" sz="half" idx="10"/>
          </p:nvPr>
        </p:nvSpPr>
        <p:spPr/>
        <p:txBody>
          <a:bodyPr/>
          <a:lstStyle/>
          <a:p>
            <a:fld id="{4043E273-415E-4D10-BF80-DBB70F17E8D3}" type="datetime1">
              <a:rPr lang="en-US" smtClean="0"/>
              <a:t>7/17/2023</a:t>
            </a:fld>
            <a:endParaRPr lang="en-US"/>
          </a:p>
        </p:txBody>
      </p:sp>
      <p:sp>
        <p:nvSpPr>
          <p:cNvPr id="6" name="Footer Placeholder 5">
            <a:extLst>
              <a:ext uri="{FF2B5EF4-FFF2-40B4-BE49-F238E27FC236}">
                <a16:creationId xmlns:a16="http://schemas.microsoft.com/office/drawing/2014/main" id="{3661B32C-9EA7-4DEB-905F-91847C8FC2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353B5D-FB7D-4CA6-8C1F-D17F63EEB438}"/>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8" name="Picture 7">
            <a:extLst>
              <a:ext uri="{FF2B5EF4-FFF2-40B4-BE49-F238E27FC236}">
                <a16:creationId xmlns:a16="http://schemas.microsoft.com/office/drawing/2014/main" id="{C41CC149-E92F-4033-B674-6AE83BEDE4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10" name="Picture 9">
            <a:extLst>
              <a:ext uri="{FF2B5EF4-FFF2-40B4-BE49-F238E27FC236}">
                <a16:creationId xmlns:a16="http://schemas.microsoft.com/office/drawing/2014/main" id="{A52ECEDA-1D0B-4BE8-981F-B13DA57D8A34}"/>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74830" b="-24830"/>
          <a:stretch/>
        </p:blipFill>
        <p:spPr>
          <a:xfrm rot="16200000">
            <a:off x="-2464511" y="2464507"/>
            <a:ext cx="6858003" cy="1928981"/>
          </a:xfrm>
          <a:prstGeom prst="rect">
            <a:avLst/>
          </a:prstGeom>
        </p:spPr>
      </p:pic>
    </p:spTree>
    <p:extLst>
      <p:ext uri="{BB962C8B-B14F-4D97-AF65-F5344CB8AC3E}">
        <p14:creationId xmlns:p14="http://schemas.microsoft.com/office/powerpoint/2010/main" val="24078885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bout Lares">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4E7BFAC-B377-4C82-A178-ACFA3416E91A}"/>
              </a:ext>
            </a:extLst>
          </p:cNvPr>
          <p:cNvSpPr txBox="1"/>
          <p:nvPr userDrawn="1"/>
        </p:nvSpPr>
        <p:spPr>
          <a:xfrm>
            <a:off x="5123543" y="1825625"/>
            <a:ext cx="6352177" cy="4351338"/>
          </a:xfrm>
          <a:prstGeom prst="rect">
            <a:avLst/>
          </a:prstGeom>
          <a:noFill/>
        </p:spPr>
        <p:txBody>
          <a:bodyPr wrap="square" rtlCol="0">
            <a:normAutofit/>
          </a:bodyPr>
          <a:lstStyle/>
          <a:p>
            <a:pPr algn="l"/>
            <a:r>
              <a:rPr lang="en-US" sz="2400" b="0" i="0" dirty="0">
                <a:solidFill>
                  <a:schemeClr val="tx1"/>
                </a:solidFill>
                <a:effectLst/>
                <a:latin typeface="Droid Serif" panose="02020800060500020200" pitchFamily="18" charset="0"/>
                <a:ea typeface="Droid Serif" panose="02020800060500020200" pitchFamily="18" charset="0"/>
                <a:cs typeface="Droid Serif" panose="02020800060500020200" pitchFamily="18" charset="0"/>
              </a:rPr>
              <a:t>Lares® is an international cybersecurity consulting company that prides itself on its ability to provide continuous defensive improvement through adversarial simulation and collaboration. </a:t>
            </a:r>
          </a:p>
        </p:txBody>
      </p:sp>
      <p:sp>
        <p:nvSpPr>
          <p:cNvPr id="3" name="Date Placeholder 2">
            <a:extLst>
              <a:ext uri="{FF2B5EF4-FFF2-40B4-BE49-F238E27FC236}">
                <a16:creationId xmlns:a16="http://schemas.microsoft.com/office/drawing/2014/main" id="{B91E11D7-1FA6-493E-ACB5-6BCC575CAD16}"/>
              </a:ext>
            </a:extLst>
          </p:cNvPr>
          <p:cNvSpPr>
            <a:spLocks noGrp="1"/>
          </p:cNvSpPr>
          <p:nvPr>
            <p:ph type="dt" sz="half" idx="10"/>
          </p:nvPr>
        </p:nvSpPr>
        <p:spPr/>
        <p:txBody>
          <a:bodyPr/>
          <a:lstStyle>
            <a:lvl1pPr>
              <a:defRPr>
                <a:latin typeface="Droid Serif" panose="02020800060500020200" pitchFamily="18" charset="0"/>
                <a:ea typeface="Droid Serif" panose="02020800060500020200" pitchFamily="18" charset="0"/>
                <a:cs typeface="Droid Serif" panose="02020800060500020200" pitchFamily="18" charset="0"/>
              </a:defRPr>
            </a:lvl1pPr>
          </a:lstStyle>
          <a:p>
            <a:fld id="{0AA73FAB-2349-411B-AE4B-BA59007D87FF}" type="datetime1">
              <a:rPr lang="en-US" smtClean="0"/>
              <a:t>7/17/2023</a:t>
            </a:fld>
            <a:endParaRPr lang="en-US"/>
          </a:p>
        </p:txBody>
      </p:sp>
      <p:sp>
        <p:nvSpPr>
          <p:cNvPr id="4" name="Footer Placeholder 3">
            <a:extLst>
              <a:ext uri="{FF2B5EF4-FFF2-40B4-BE49-F238E27FC236}">
                <a16:creationId xmlns:a16="http://schemas.microsoft.com/office/drawing/2014/main" id="{7FC37924-5D81-4984-90A6-67350A92AA3E}"/>
              </a:ext>
            </a:extLst>
          </p:cNvPr>
          <p:cNvSpPr>
            <a:spLocks noGrp="1"/>
          </p:cNvSpPr>
          <p:nvPr>
            <p:ph type="ftr" sz="quarter" idx="11"/>
          </p:nvPr>
        </p:nvSpPr>
        <p:spPr/>
        <p:txBody>
          <a:bodyPr/>
          <a:lstStyle>
            <a:lvl1pPr>
              <a:defRPr>
                <a:latin typeface="Droid Serif" panose="02020800060500020200" pitchFamily="18" charset="0"/>
                <a:ea typeface="Droid Serif" panose="02020800060500020200" pitchFamily="18" charset="0"/>
                <a:cs typeface="Droid Serif" panose="02020800060500020200" pitchFamily="18" charset="0"/>
              </a:defRPr>
            </a:lvl1pPr>
          </a:lstStyle>
          <a:p>
            <a:endParaRPr lang="en-US"/>
          </a:p>
        </p:txBody>
      </p:sp>
      <p:sp>
        <p:nvSpPr>
          <p:cNvPr id="5" name="Slide Number Placeholder 4">
            <a:extLst>
              <a:ext uri="{FF2B5EF4-FFF2-40B4-BE49-F238E27FC236}">
                <a16:creationId xmlns:a16="http://schemas.microsoft.com/office/drawing/2014/main" id="{287FB38D-D24A-4A9C-AA98-858263F72E86}"/>
              </a:ext>
            </a:extLst>
          </p:cNvPr>
          <p:cNvSpPr>
            <a:spLocks noGrp="1"/>
          </p:cNvSpPr>
          <p:nvPr>
            <p:ph type="sldNum" sz="quarter" idx="12"/>
          </p:nvPr>
        </p:nvSpPr>
        <p:spPr/>
        <p:txBody>
          <a:bodyPr/>
          <a:lstStyle>
            <a:lvl1pPr>
              <a:defRPr>
                <a:latin typeface="Droid Serif" panose="02020800060500020200" pitchFamily="18" charset="0"/>
                <a:ea typeface="Droid Serif" panose="02020800060500020200" pitchFamily="18" charset="0"/>
                <a:cs typeface="Droid Serif" panose="02020800060500020200" pitchFamily="18" charset="0"/>
              </a:defRPr>
            </a:lvl1pPr>
          </a:lstStyle>
          <a:p>
            <a:fld id="{442A1B31-82E5-499A-9B8B-BAF2ADB9A2F5}" type="slidenum">
              <a:rPr lang="en-US" smtClean="0"/>
              <a:pPr/>
              <a:t>‹#›</a:t>
            </a:fld>
            <a:endParaRPr lang="en-US"/>
          </a:p>
        </p:txBody>
      </p:sp>
      <p:pic>
        <p:nvPicPr>
          <p:cNvPr id="7" name="Picture 6">
            <a:extLst>
              <a:ext uri="{FF2B5EF4-FFF2-40B4-BE49-F238E27FC236}">
                <a16:creationId xmlns:a16="http://schemas.microsoft.com/office/drawing/2014/main" id="{8DD9013D-9CCD-46DC-86B5-A20B8A0A5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6353" y="2297093"/>
            <a:ext cx="2048931" cy="1577677"/>
          </a:xfrm>
          <a:prstGeom prst="rect">
            <a:avLst/>
          </a:prstGeom>
        </p:spPr>
      </p:pic>
      <p:cxnSp>
        <p:nvCxnSpPr>
          <p:cNvPr id="11" name="Straight Connector 10">
            <a:extLst>
              <a:ext uri="{FF2B5EF4-FFF2-40B4-BE49-F238E27FC236}">
                <a16:creationId xmlns:a16="http://schemas.microsoft.com/office/drawing/2014/main" id="{C097579C-AB13-495B-8057-107E053A282D}"/>
              </a:ext>
            </a:extLst>
          </p:cNvPr>
          <p:cNvCxnSpPr/>
          <p:nvPr userDrawn="1"/>
        </p:nvCxnSpPr>
        <p:spPr>
          <a:xfrm>
            <a:off x="4789896" y="2228850"/>
            <a:ext cx="0" cy="3291840"/>
          </a:xfrm>
          <a:prstGeom prst="line">
            <a:avLst/>
          </a:prstGeom>
          <a:ln w="28575">
            <a:solidFill>
              <a:srgbClr val="520E0F"/>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B86C4BA-54A1-4216-9E1A-4A273CE1CFF3}"/>
              </a:ext>
            </a:extLst>
          </p:cNvPr>
          <p:cNvSpPr txBox="1"/>
          <p:nvPr userDrawn="1"/>
        </p:nvSpPr>
        <p:spPr>
          <a:xfrm>
            <a:off x="838200" y="4138027"/>
            <a:ext cx="3825239" cy="1754326"/>
          </a:xfrm>
          <a:prstGeom prst="rect">
            <a:avLst/>
          </a:prstGeom>
          <a:noFill/>
        </p:spPr>
        <p:txBody>
          <a:bodyPr wrap="square">
            <a:spAutoFit/>
          </a:bodyPr>
          <a:lstStyle/>
          <a:p>
            <a:pPr algn="ctr" fontAlgn="base"/>
            <a:r>
              <a:rPr lang="en-US" b="1" i="0" dirty="0">
                <a:solidFill>
                  <a:srgbClr val="000000"/>
                </a:solidFill>
                <a:effectLst/>
                <a:latin typeface="Droid Serif" panose="02020800060500020200" pitchFamily="18" charset="0"/>
                <a:ea typeface="Droid Serif" panose="02020800060500020200" pitchFamily="18" charset="0"/>
                <a:cs typeface="Droid Serif" panose="02020800060500020200" pitchFamily="18" charset="0"/>
              </a:rPr>
              <a:t>Continuous Defensive Improvement Through Adversarial Simulation and Collaboration</a:t>
            </a:r>
          </a:p>
          <a:p>
            <a:br>
              <a:rPr lang="en-US" dirty="0">
                <a:latin typeface="Droid Serif" panose="02020800060500020200" pitchFamily="18" charset="0"/>
                <a:ea typeface="Droid Serif" panose="02020800060500020200" pitchFamily="18" charset="0"/>
                <a:cs typeface="Droid Serif" panose="02020800060500020200" pitchFamily="18" charset="0"/>
              </a:rPr>
            </a:br>
            <a:endParaRPr lang="en-US" dirty="0">
              <a:latin typeface="Droid Serif" panose="02020800060500020200" pitchFamily="18" charset="0"/>
              <a:ea typeface="Droid Serif" panose="02020800060500020200" pitchFamily="18" charset="0"/>
              <a:cs typeface="Droid Serif" panose="02020800060500020200" pitchFamily="18" charset="0"/>
            </a:endParaRPr>
          </a:p>
        </p:txBody>
      </p:sp>
      <p:sp>
        <p:nvSpPr>
          <p:cNvPr id="18" name="TextBox 17">
            <a:extLst>
              <a:ext uri="{FF2B5EF4-FFF2-40B4-BE49-F238E27FC236}">
                <a16:creationId xmlns:a16="http://schemas.microsoft.com/office/drawing/2014/main" id="{602309CE-506F-4165-A5BB-05C1FFB513AB}"/>
              </a:ext>
            </a:extLst>
          </p:cNvPr>
          <p:cNvSpPr txBox="1"/>
          <p:nvPr userDrawn="1"/>
        </p:nvSpPr>
        <p:spPr>
          <a:xfrm>
            <a:off x="960120" y="365759"/>
            <a:ext cx="10515600" cy="1325880"/>
          </a:xfrm>
          <a:prstGeom prst="rect">
            <a:avLst/>
          </a:prstGeom>
          <a:noFill/>
        </p:spPr>
        <p:txBody>
          <a:bodyPr wrap="square" rtlCol="0" anchor="ctr" anchorCtr="0">
            <a:noAutofit/>
          </a:bodyPr>
          <a:lstStyle/>
          <a:p>
            <a:r>
              <a:rPr lang="en-US" sz="4400" dirty="0">
                <a:latin typeface="Droid Serif" panose="02020800060500020200" pitchFamily="18" charset="0"/>
                <a:ea typeface="Droid Serif" panose="02020800060500020200" pitchFamily="18" charset="0"/>
                <a:cs typeface="Droid Serif" panose="02020800060500020200" pitchFamily="18" charset="0"/>
              </a:rPr>
              <a:t>About Lares</a:t>
            </a:r>
          </a:p>
        </p:txBody>
      </p:sp>
      <p:sp>
        <p:nvSpPr>
          <p:cNvPr id="20" name="Google Shape;22;p13">
            <a:extLst>
              <a:ext uri="{FF2B5EF4-FFF2-40B4-BE49-F238E27FC236}">
                <a16:creationId xmlns:a16="http://schemas.microsoft.com/office/drawing/2014/main" id="{DE35D5D0-6D54-48DC-A0C6-42F3108CC95E}"/>
              </a:ext>
            </a:extLst>
          </p:cNvPr>
          <p:cNvSpPr txBox="1"/>
          <p:nvPr userDrawn="1"/>
        </p:nvSpPr>
        <p:spPr>
          <a:xfrm>
            <a:off x="4342287" y="5258738"/>
            <a:ext cx="2899367" cy="1179218"/>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2800"/>
              <a:buFont typeface="Arial"/>
              <a:buNone/>
            </a:pPr>
            <a:r>
              <a:rPr lang="en-US" sz="2800" b="1" i="0" u="none" strike="noStrike" cap="small" dirty="0">
                <a:solidFill>
                  <a:schemeClr val="dk1"/>
                </a:solidFill>
                <a:latin typeface="Droid Serif" panose="02020800060500020200" pitchFamily="18" charset="0"/>
                <a:ea typeface="Droid Serif" panose="02020800060500020200" pitchFamily="18" charset="0"/>
                <a:cs typeface="Droid Serif" panose="02020800060500020200" pitchFamily="18" charset="0"/>
                <a:sym typeface="Calibri"/>
              </a:rPr>
              <a:t>13</a:t>
            </a:r>
            <a:br>
              <a:rPr lang="en-US" sz="2800" b="1" i="0" u="none" strike="noStrike" cap="small" dirty="0">
                <a:solidFill>
                  <a:schemeClr val="dk1"/>
                </a:solidFill>
                <a:latin typeface="Droid Serif" panose="02020800060500020200" pitchFamily="18" charset="0"/>
                <a:ea typeface="Droid Serif" panose="02020800060500020200" pitchFamily="18" charset="0"/>
                <a:cs typeface="Droid Serif" panose="02020800060500020200" pitchFamily="18" charset="0"/>
                <a:sym typeface="Calibri"/>
              </a:rPr>
            </a:br>
            <a:r>
              <a:rPr lang="en-US" sz="1600" b="1" i="0" u="none" strike="noStrike" cap="small" dirty="0">
                <a:solidFill>
                  <a:schemeClr val="dk1"/>
                </a:solidFill>
                <a:latin typeface="Droid Serif" panose="02020800060500020200" pitchFamily="18" charset="0"/>
                <a:ea typeface="Droid Serif" panose="02020800060500020200" pitchFamily="18" charset="0"/>
                <a:cs typeface="Droid Serif" panose="02020800060500020200" pitchFamily="18" charset="0"/>
                <a:sym typeface="Calibri"/>
              </a:rPr>
              <a:t>Years in business</a:t>
            </a:r>
            <a:endParaRPr sz="14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Calibri"/>
            </a:endParaRPr>
          </a:p>
        </p:txBody>
      </p:sp>
      <p:sp>
        <p:nvSpPr>
          <p:cNvPr id="21" name="Google Shape;23;p13">
            <a:extLst>
              <a:ext uri="{FF2B5EF4-FFF2-40B4-BE49-F238E27FC236}">
                <a16:creationId xmlns:a16="http://schemas.microsoft.com/office/drawing/2014/main" id="{2300771C-A6C2-4643-8D0D-AAA69CAA98A0}"/>
              </a:ext>
            </a:extLst>
          </p:cNvPr>
          <p:cNvSpPr txBox="1"/>
          <p:nvPr userDrawn="1"/>
        </p:nvSpPr>
        <p:spPr>
          <a:xfrm>
            <a:off x="6428329" y="5258738"/>
            <a:ext cx="2899367" cy="1179218"/>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2800"/>
              <a:buFont typeface="Arial"/>
              <a:buNone/>
            </a:pPr>
            <a:r>
              <a:rPr lang="en-US" sz="2800" b="1" i="0" u="none" strike="noStrike" cap="small" dirty="0">
                <a:solidFill>
                  <a:schemeClr val="dk1"/>
                </a:solidFill>
                <a:latin typeface="Droid Serif" panose="02020800060500020200" pitchFamily="18" charset="0"/>
                <a:ea typeface="Droid Serif" panose="02020800060500020200" pitchFamily="18" charset="0"/>
                <a:cs typeface="Droid Serif" panose="02020800060500020200" pitchFamily="18" charset="0"/>
                <a:sym typeface="Calibri"/>
              </a:rPr>
              <a:t>600+</a:t>
            </a:r>
            <a:br>
              <a:rPr lang="en-US" sz="2800" b="1" i="0" u="none" strike="noStrike" cap="small" dirty="0">
                <a:solidFill>
                  <a:schemeClr val="dk1"/>
                </a:solidFill>
                <a:latin typeface="Droid Serif" panose="02020800060500020200" pitchFamily="18" charset="0"/>
                <a:ea typeface="Droid Serif" panose="02020800060500020200" pitchFamily="18" charset="0"/>
                <a:cs typeface="Droid Serif" panose="02020800060500020200" pitchFamily="18" charset="0"/>
                <a:sym typeface="Calibri"/>
              </a:rPr>
            </a:br>
            <a:r>
              <a:rPr lang="en-US" sz="1600" b="1" i="0" u="none" strike="noStrike" cap="small" dirty="0">
                <a:solidFill>
                  <a:schemeClr val="dk1"/>
                </a:solidFill>
                <a:latin typeface="Droid Serif" panose="02020800060500020200" pitchFamily="18" charset="0"/>
                <a:ea typeface="Droid Serif" panose="02020800060500020200" pitchFamily="18" charset="0"/>
                <a:cs typeface="Droid Serif" panose="02020800060500020200" pitchFamily="18" charset="0"/>
                <a:sym typeface="Calibri"/>
              </a:rPr>
              <a:t>Number of Customers</a:t>
            </a:r>
            <a:endParaRPr sz="14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Calibri"/>
            </a:endParaRPr>
          </a:p>
        </p:txBody>
      </p:sp>
      <p:sp>
        <p:nvSpPr>
          <p:cNvPr id="22" name="Google Shape;24;p13">
            <a:extLst>
              <a:ext uri="{FF2B5EF4-FFF2-40B4-BE49-F238E27FC236}">
                <a16:creationId xmlns:a16="http://schemas.microsoft.com/office/drawing/2014/main" id="{FA03E97C-3345-4374-B415-FB9CD59D2921}"/>
              </a:ext>
            </a:extLst>
          </p:cNvPr>
          <p:cNvSpPr txBox="1"/>
          <p:nvPr userDrawn="1"/>
        </p:nvSpPr>
        <p:spPr>
          <a:xfrm>
            <a:off x="8808848" y="5258738"/>
            <a:ext cx="2899367" cy="1179218"/>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2800"/>
              <a:buFont typeface="Arial"/>
              <a:buNone/>
            </a:pPr>
            <a:r>
              <a:rPr lang="en-US" sz="2800" b="1" i="0" u="none" strike="noStrike" cap="small" dirty="0">
                <a:solidFill>
                  <a:schemeClr val="dk1"/>
                </a:solidFill>
                <a:latin typeface="Droid Serif" panose="02020800060500020200" pitchFamily="18" charset="0"/>
                <a:ea typeface="Droid Serif" panose="02020800060500020200" pitchFamily="18" charset="0"/>
                <a:cs typeface="Droid Serif" panose="02020800060500020200" pitchFamily="18" charset="0"/>
                <a:sym typeface="Calibri"/>
              </a:rPr>
              <a:t>2,500+</a:t>
            </a:r>
            <a:br>
              <a:rPr lang="en-US" sz="2800" b="1" i="0" u="none" strike="noStrike" cap="small" dirty="0">
                <a:solidFill>
                  <a:schemeClr val="dk1"/>
                </a:solidFill>
                <a:latin typeface="Droid Serif" panose="02020800060500020200" pitchFamily="18" charset="0"/>
                <a:ea typeface="Droid Serif" panose="02020800060500020200" pitchFamily="18" charset="0"/>
                <a:cs typeface="Droid Serif" panose="02020800060500020200" pitchFamily="18" charset="0"/>
                <a:sym typeface="Calibri"/>
              </a:rPr>
            </a:br>
            <a:r>
              <a:rPr lang="en-US" sz="1600" b="1" i="0" u="none" strike="noStrike" cap="small" dirty="0">
                <a:solidFill>
                  <a:schemeClr val="dk1"/>
                </a:solidFill>
                <a:latin typeface="Droid Serif" panose="02020800060500020200" pitchFamily="18" charset="0"/>
                <a:ea typeface="Droid Serif" panose="02020800060500020200" pitchFamily="18" charset="0"/>
                <a:cs typeface="Droid Serif" panose="02020800060500020200" pitchFamily="18" charset="0"/>
                <a:sym typeface="Calibri"/>
              </a:rPr>
              <a:t>Number of Engagements</a:t>
            </a:r>
            <a:endParaRPr sz="14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Calibri"/>
            </a:endParaRPr>
          </a:p>
        </p:txBody>
      </p:sp>
      <p:pic>
        <p:nvPicPr>
          <p:cNvPr id="23" name="Google Shape;28;p13">
            <a:extLst>
              <a:ext uri="{FF2B5EF4-FFF2-40B4-BE49-F238E27FC236}">
                <a16:creationId xmlns:a16="http://schemas.microsoft.com/office/drawing/2014/main" id="{4528979B-6BF3-4BA7-8492-19D5FAC2AACF}"/>
              </a:ext>
            </a:extLst>
          </p:cNvPr>
          <p:cNvPicPr preferRelativeResize="0"/>
          <p:nvPr userDrawn="1"/>
        </p:nvPicPr>
        <p:blipFill rotWithShape="1">
          <a:blip r:embed="rId3">
            <a:alphaModFix/>
          </a:blip>
          <a:srcRect/>
          <a:stretch/>
        </p:blipFill>
        <p:spPr>
          <a:xfrm>
            <a:off x="7471586" y="4328932"/>
            <a:ext cx="812851" cy="812851"/>
          </a:xfrm>
          <a:prstGeom prst="rect">
            <a:avLst/>
          </a:prstGeom>
          <a:noFill/>
          <a:ln>
            <a:noFill/>
          </a:ln>
        </p:spPr>
      </p:pic>
      <p:pic>
        <p:nvPicPr>
          <p:cNvPr id="24" name="Google Shape;29;p13">
            <a:extLst>
              <a:ext uri="{FF2B5EF4-FFF2-40B4-BE49-F238E27FC236}">
                <a16:creationId xmlns:a16="http://schemas.microsoft.com/office/drawing/2014/main" id="{3CABF121-F6CB-458E-85E3-CB76A4647C3E}"/>
              </a:ext>
            </a:extLst>
          </p:cNvPr>
          <p:cNvPicPr preferRelativeResize="0"/>
          <p:nvPr userDrawn="1"/>
        </p:nvPicPr>
        <p:blipFill rotWithShape="1">
          <a:blip r:embed="rId4">
            <a:alphaModFix/>
          </a:blip>
          <a:srcRect/>
          <a:stretch/>
        </p:blipFill>
        <p:spPr>
          <a:xfrm>
            <a:off x="9838644" y="4327967"/>
            <a:ext cx="813816" cy="813816"/>
          </a:xfrm>
          <a:prstGeom prst="rect">
            <a:avLst/>
          </a:prstGeom>
          <a:noFill/>
          <a:ln>
            <a:noFill/>
          </a:ln>
        </p:spPr>
      </p:pic>
      <p:pic>
        <p:nvPicPr>
          <p:cNvPr id="25" name="Google Shape;31;p13">
            <a:extLst>
              <a:ext uri="{FF2B5EF4-FFF2-40B4-BE49-F238E27FC236}">
                <a16:creationId xmlns:a16="http://schemas.microsoft.com/office/drawing/2014/main" id="{A80CC4D1-7DEB-4F64-9476-A5D8E4E6894B}"/>
              </a:ext>
            </a:extLst>
          </p:cNvPr>
          <p:cNvPicPr preferRelativeResize="0"/>
          <p:nvPr userDrawn="1"/>
        </p:nvPicPr>
        <p:blipFill rotWithShape="1">
          <a:blip r:embed="rId5">
            <a:alphaModFix/>
          </a:blip>
          <a:srcRect/>
          <a:stretch/>
        </p:blipFill>
        <p:spPr>
          <a:xfrm>
            <a:off x="5436684" y="4328932"/>
            <a:ext cx="710571" cy="813816"/>
          </a:xfrm>
          <a:prstGeom prst="rect">
            <a:avLst/>
          </a:prstGeom>
          <a:noFill/>
          <a:ln>
            <a:noFill/>
          </a:ln>
        </p:spPr>
      </p:pic>
      <p:pic>
        <p:nvPicPr>
          <p:cNvPr id="17" name="Picture 16">
            <a:extLst>
              <a:ext uri="{FF2B5EF4-FFF2-40B4-BE49-F238E27FC236}">
                <a16:creationId xmlns:a16="http://schemas.microsoft.com/office/drawing/2014/main" id="{D40E3C31-1A05-4821-8D26-12D069DF5E99}"/>
              </a:ext>
            </a:extLst>
          </p:cNvPr>
          <p:cNvPicPr>
            <a:picLocks noChangeAspect="1"/>
          </p:cNvPicPr>
          <p:nvPr userDrawn="1"/>
        </p:nvPicPr>
        <p:blipFill rotWithShape="1">
          <a:blip r:embed="rId6">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32729" b="52875"/>
          <a:stretch/>
        </p:blipFill>
        <p:spPr>
          <a:xfrm>
            <a:off x="-32520" y="5871355"/>
            <a:ext cx="12224520" cy="989966"/>
          </a:xfrm>
          <a:prstGeom prst="rect">
            <a:avLst/>
          </a:prstGeom>
        </p:spPr>
      </p:pic>
    </p:spTree>
    <p:extLst>
      <p:ext uri="{BB962C8B-B14F-4D97-AF65-F5344CB8AC3E}">
        <p14:creationId xmlns:p14="http://schemas.microsoft.com/office/powerpoint/2010/main" val="9041232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About Lar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1E11D7-1FA6-493E-ACB5-6BCC575CAD16}"/>
              </a:ext>
            </a:extLst>
          </p:cNvPr>
          <p:cNvSpPr>
            <a:spLocks noGrp="1"/>
          </p:cNvSpPr>
          <p:nvPr>
            <p:ph type="dt" sz="half" idx="10"/>
          </p:nvPr>
        </p:nvSpPr>
        <p:spPr/>
        <p:txBody>
          <a:bodyPr/>
          <a:lstStyle>
            <a:lvl1pPr>
              <a:defRPr>
                <a:latin typeface="Droid Serif" panose="02020800060500020200" pitchFamily="18" charset="0"/>
                <a:ea typeface="Droid Serif" panose="02020800060500020200" pitchFamily="18" charset="0"/>
                <a:cs typeface="Droid Serif" panose="02020800060500020200" pitchFamily="18" charset="0"/>
              </a:defRPr>
            </a:lvl1pPr>
          </a:lstStyle>
          <a:p>
            <a:fld id="{7149B84D-49A5-4101-9B25-0539A4CA0B86}" type="datetime1">
              <a:rPr lang="en-US" smtClean="0"/>
              <a:t>7/17/2023</a:t>
            </a:fld>
            <a:endParaRPr lang="en-US"/>
          </a:p>
        </p:txBody>
      </p:sp>
      <p:sp>
        <p:nvSpPr>
          <p:cNvPr id="4" name="Footer Placeholder 3">
            <a:extLst>
              <a:ext uri="{FF2B5EF4-FFF2-40B4-BE49-F238E27FC236}">
                <a16:creationId xmlns:a16="http://schemas.microsoft.com/office/drawing/2014/main" id="{7FC37924-5D81-4984-90A6-67350A92AA3E}"/>
              </a:ext>
            </a:extLst>
          </p:cNvPr>
          <p:cNvSpPr>
            <a:spLocks noGrp="1"/>
          </p:cNvSpPr>
          <p:nvPr>
            <p:ph type="ftr" sz="quarter" idx="11"/>
          </p:nvPr>
        </p:nvSpPr>
        <p:spPr/>
        <p:txBody>
          <a:bodyPr/>
          <a:lstStyle>
            <a:lvl1pPr>
              <a:defRPr>
                <a:latin typeface="Droid Serif" panose="02020800060500020200" pitchFamily="18" charset="0"/>
                <a:ea typeface="Droid Serif" panose="02020800060500020200" pitchFamily="18" charset="0"/>
                <a:cs typeface="Droid Serif" panose="02020800060500020200" pitchFamily="18" charset="0"/>
              </a:defRPr>
            </a:lvl1pPr>
          </a:lstStyle>
          <a:p>
            <a:endParaRPr lang="en-US"/>
          </a:p>
        </p:txBody>
      </p:sp>
      <p:sp>
        <p:nvSpPr>
          <p:cNvPr id="5" name="Slide Number Placeholder 4">
            <a:extLst>
              <a:ext uri="{FF2B5EF4-FFF2-40B4-BE49-F238E27FC236}">
                <a16:creationId xmlns:a16="http://schemas.microsoft.com/office/drawing/2014/main" id="{287FB38D-D24A-4A9C-AA98-858263F72E86}"/>
              </a:ext>
            </a:extLst>
          </p:cNvPr>
          <p:cNvSpPr>
            <a:spLocks noGrp="1"/>
          </p:cNvSpPr>
          <p:nvPr>
            <p:ph type="sldNum" sz="quarter" idx="12"/>
          </p:nvPr>
        </p:nvSpPr>
        <p:spPr/>
        <p:txBody>
          <a:bodyPr/>
          <a:lstStyle>
            <a:lvl1pPr>
              <a:defRPr>
                <a:latin typeface="Droid Serif" panose="02020800060500020200" pitchFamily="18" charset="0"/>
                <a:ea typeface="Droid Serif" panose="02020800060500020200" pitchFamily="18" charset="0"/>
                <a:cs typeface="Droid Serif" panose="02020800060500020200" pitchFamily="18" charset="0"/>
              </a:defRPr>
            </a:lvl1pPr>
          </a:lstStyle>
          <a:p>
            <a:fld id="{442A1B31-82E5-499A-9B8B-BAF2ADB9A2F5}" type="slidenum">
              <a:rPr lang="en-US" smtClean="0"/>
              <a:pPr/>
              <a:t>‹#›</a:t>
            </a:fld>
            <a:endParaRPr lang="en-US"/>
          </a:p>
        </p:txBody>
      </p:sp>
      <p:cxnSp>
        <p:nvCxnSpPr>
          <p:cNvPr id="11" name="Straight Connector 10">
            <a:extLst>
              <a:ext uri="{FF2B5EF4-FFF2-40B4-BE49-F238E27FC236}">
                <a16:creationId xmlns:a16="http://schemas.microsoft.com/office/drawing/2014/main" id="{C097579C-AB13-495B-8057-107E053A282D}"/>
              </a:ext>
            </a:extLst>
          </p:cNvPr>
          <p:cNvCxnSpPr/>
          <p:nvPr userDrawn="1"/>
        </p:nvCxnSpPr>
        <p:spPr>
          <a:xfrm>
            <a:off x="5704296" y="1825625"/>
            <a:ext cx="0" cy="3291840"/>
          </a:xfrm>
          <a:prstGeom prst="line">
            <a:avLst/>
          </a:prstGeom>
          <a:ln w="28575">
            <a:solidFill>
              <a:srgbClr val="520E0F"/>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02309CE-506F-4165-A5BB-05C1FFB513AB}"/>
              </a:ext>
            </a:extLst>
          </p:cNvPr>
          <p:cNvSpPr txBox="1"/>
          <p:nvPr userDrawn="1"/>
        </p:nvSpPr>
        <p:spPr>
          <a:xfrm>
            <a:off x="960120" y="365759"/>
            <a:ext cx="10515600" cy="1325880"/>
          </a:xfrm>
          <a:prstGeom prst="rect">
            <a:avLst/>
          </a:prstGeom>
          <a:noFill/>
        </p:spPr>
        <p:txBody>
          <a:bodyPr wrap="square" rtlCol="0" anchor="ctr" anchorCtr="0">
            <a:noAutofit/>
          </a:bodyPr>
          <a:lstStyle/>
          <a:p>
            <a:r>
              <a:rPr lang="en-US" sz="4400" dirty="0">
                <a:latin typeface="Droid Serif" panose="02020800060500020200" pitchFamily="18" charset="0"/>
                <a:ea typeface="Droid Serif" panose="02020800060500020200" pitchFamily="18" charset="0"/>
                <a:cs typeface="Droid Serif" panose="02020800060500020200" pitchFamily="18" charset="0"/>
              </a:rPr>
              <a:t>Lares Staff</a:t>
            </a:r>
          </a:p>
        </p:txBody>
      </p:sp>
      <p:pic>
        <p:nvPicPr>
          <p:cNvPr id="17" name="Picture 16">
            <a:extLst>
              <a:ext uri="{FF2B5EF4-FFF2-40B4-BE49-F238E27FC236}">
                <a16:creationId xmlns:a16="http://schemas.microsoft.com/office/drawing/2014/main" id="{D40E3C31-1A05-4821-8D26-12D069DF5E99}"/>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32729" b="52875"/>
          <a:stretch/>
        </p:blipFill>
        <p:spPr>
          <a:xfrm>
            <a:off x="-32520" y="5871355"/>
            <a:ext cx="12224520" cy="989966"/>
          </a:xfrm>
          <a:prstGeom prst="rect">
            <a:avLst/>
          </a:prstGeom>
        </p:spPr>
      </p:pic>
      <p:sp>
        <p:nvSpPr>
          <p:cNvPr id="26" name="TextBox 25">
            <a:extLst>
              <a:ext uri="{FF2B5EF4-FFF2-40B4-BE49-F238E27FC236}">
                <a16:creationId xmlns:a16="http://schemas.microsoft.com/office/drawing/2014/main" id="{C22C93B3-578D-458D-9C53-60618EEF19E3}"/>
              </a:ext>
            </a:extLst>
          </p:cNvPr>
          <p:cNvSpPr txBox="1"/>
          <p:nvPr userDrawn="1"/>
        </p:nvSpPr>
        <p:spPr>
          <a:xfrm>
            <a:off x="960121" y="1825625"/>
            <a:ext cx="4352472" cy="4351338"/>
          </a:xfrm>
          <a:prstGeom prst="rect">
            <a:avLst/>
          </a:prstGeom>
          <a:noFill/>
        </p:spPr>
        <p:txBody>
          <a:bodyPr wrap="square" rtlCol="0">
            <a:normAutofit lnSpcReduction="10000"/>
          </a:bodyPr>
          <a:lstStyle/>
          <a:p>
            <a:pPr algn="l"/>
            <a:r>
              <a:rPr lang="en-US" sz="2800" b="0" i="0" dirty="0">
                <a:solidFill>
                  <a:schemeClr val="tx1"/>
                </a:solidFill>
                <a:effectLst/>
                <a:latin typeface="Droid Serif" panose="02020800060500020200" pitchFamily="18" charset="0"/>
                <a:ea typeface="Droid Serif" panose="02020800060500020200" pitchFamily="18" charset="0"/>
                <a:cs typeface="Droid Serif" panose="02020800060500020200" pitchFamily="18" charset="0"/>
              </a:rPr>
              <a:t>Lares® hires experts with a minimum of 8 years of on-the-job experience.</a:t>
            </a:r>
          </a:p>
          <a:p>
            <a:pPr algn="l"/>
            <a:endParaRPr lang="en-US" sz="2800" b="0" i="0" dirty="0">
              <a:solidFill>
                <a:schemeClr val="tx1"/>
              </a:solidFill>
              <a:effectLst/>
              <a:latin typeface="Droid Serif" panose="02020800060500020200" pitchFamily="18" charset="0"/>
              <a:ea typeface="Droid Serif" panose="02020800060500020200" pitchFamily="18" charset="0"/>
              <a:cs typeface="Droid Serif" panose="02020800060500020200" pitchFamily="18" charset="0"/>
            </a:endParaRPr>
          </a:p>
          <a:p>
            <a:pPr algn="l"/>
            <a:r>
              <a:rPr lang="en-US" sz="2800" b="0" i="0" dirty="0">
                <a:solidFill>
                  <a:schemeClr val="tx1"/>
                </a:solidFill>
                <a:effectLst/>
                <a:latin typeface="Droid Serif" panose="02020800060500020200" pitchFamily="18" charset="0"/>
                <a:ea typeface="Droid Serif" panose="02020800060500020200" pitchFamily="18" charset="0"/>
                <a:cs typeface="Droid Serif" panose="02020800060500020200" pitchFamily="18" charset="0"/>
              </a:rPr>
              <a:t>Our staff is located in the United States, Canada, the Caribbean, the United Kingdom, and Europe for complete coverages across all available time zones.</a:t>
            </a:r>
          </a:p>
        </p:txBody>
      </p:sp>
      <p:sp>
        <p:nvSpPr>
          <p:cNvPr id="2" name="Shape">
            <a:extLst>
              <a:ext uri="{FF2B5EF4-FFF2-40B4-BE49-F238E27FC236}">
                <a16:creationId xmlns:a16="http://schemas.microsoft.com/office/drawing/2014/main" id="{CB5FF5D9-B495-EEF4-4955-65397CB3F105}"/>
              </a:ext>
            </a:extLst>
          </p:cNvPr>
          <p:cNvSpPr/>
          <p:nvPr userDrawn="1"/>
        </p:nvSpPr>
        <p:spPr>
          <a:xfrm>
            <a:off x="6487705" y="2059032"/>
            <a:ext cx="4421579" cy="2825025"/>
          </a:xfrm>
          <a:custGeom>
            <a:avLst/>
            <a:gdLst/>
            <a:ahLst/>
            <a:cxnLst>
              <a:cxn ang="0">
                <a:pos x="wd2" y="hd2"/>
              </a:cxn>
              <a:cxn ang="5400000">
                <a:pos x="wd2" y="hd2"/>
              </a:cxn>
              <a:cxn ang="10800000">
                <a:pos x="wd2" y="hd2"/>
              </a:cxn>
              <a:cxn ang="16200000">
                <a:pos x="wd2" y="hd2"/>
              </a:cxn>
            </a:cxnLst>
            <a:rect l="0" t="0" r="r" b="b"/>
            <a:pathLst>
              <a:path w="21600" h="21600" extrusionOk="0">
                <a:moveTo>
                  <a:pt x="8151" y="0"/>
                </a:moveTo>
                <a:lnTo>
                  <a:pt x="7945" y="86"/>
                </a:lnTo>
                <a:lnTo>
                  <a:pt x="7864" y="387"/>
                </a:lnTo>
                <a:lnTo>
                  <a:pt x="7658" y="346"/>
                </a:lnTo>
                <a:lnTo>
                  <a:pt x="7455" y="797"/>
                </a:lnTo>
                <a:lnTo>
                  <a:pt x="7447" y="1097"/>
                </a:lnTo>
                <a:lnTo>
                  <a:pt x="7595" y="1449"/>
                </a:lnTo>
                <a:lnTo>
                  <a:pt x="7473" y="1247"/>
                </a:lnTo>
                <a:lnTo>
                  <a:pt x="7384" y="1189"/>
                </a:lnTo>
                <a:lnTo>
                  <a:pt x="7244" y="929"/>
                </a:lnTo>
                <a:lnTo>
                  <a:pt x="7090" y="1315"/>
                </a:lnTo>
                <a:lnTo>
                  <a:pt x="7019" y="1097"/>
                </a:lnTo>
                <a:lnTo>
                  <a:pt x="6835" y="1108"/>
                </a:lnTo>
                <a:lnTo>
                  <a:pt x="6654" y="1206"/>
                </a:lnTo>
                <a:lnTo>
                  <a:pt x="6504" y="1386"/>
                </a:lnTo>
                <a:lnTo>
                  <a:pt x="6529" y="1668"/>
                </a:lnTo>
                <a:lnTo>
                  <a:pt x="6445" y="1737"/>
                </a:lnTo>
                <a:lnTo>
                  <a:pt x="6242" y="2146"/>
                </a:lnTo>
                <a:lnTo>
                  <a:pt x="6190" y="2366"/>
                </a:lnTo>
                <a:lnTo>
                  <a:pt x="6348" y="2556"/>
                </a:lnTo>
                <a:lnTo>
                  <a:pt x="6330" y="2735"/>
                </a:lnTo>
                <a:lnTo>
                  <a:pt x="6112" y="2978"/>
                </a:lnTo>
                <a:lnTo>
                  <a:pt x="5884" y="3196"/>
                </a:lnTo>
                <a:lnTo>
                  <a:pt x="5877" y="3375"/>
                </a:lnTo>
                <a:lnTo>
                  <a:pt x="6009" y="3555"/>
                </a:lnTo>
                <a:lnTo>
                  <a:pt x="6260" y="3664"/>
                </a:lnTo>
                <a:lnTo>
                  <a:pt x="6146" y="3693"/>
                </a:lnTo>
                <a:lnTo>
                  <a:pt x="5991" y="3826"/>
                </a:lnTo>
                <a:lnTo>
                  <a:pt x="6094" y="4074"/>
                </a:lnTo>
                <a:lnTo>
                  <a:pt x="6164" y="4213"/>
                </a:lnTo>
                <a:lnTo>
                  <a:pt x="6304" y="4166"/>
                </a:lnTo>
                <a:lnTo>
                  <a:pt x="6470" y="4154"/>
                </a:lnTo>
                <a:lnTo>
                  <a:pt x="6592" y="4184"/>
                </a:lnTo>
                <a:lnTo>
                  <a:pt x="6751" y="4403"/>
                </a:lnTo>
                <a:lnTo>
                  <a:pt x="6751" y="4564"/>
                </a:lnTo>
                <a:lnTo>
                  <a:pt x="6828" y="4702"/>
                </a:lnTo>
                <a:lnTo>
                  <a:pt x="6898" y="5055"/>
                </a:lnTo>
                <a:lnTo>
                  <a:pt x="6949" y="5291"/>
                </a:lnTo>
                <a:lnTo>
                  <a:pt x="6983" y="5395"/>
                </a:lnTo>
                <a:lnTo>
                  <a:pt x="6916" y="5684"/>
                </a:lnTo>
                <a:lnTo>
                  <a:pt x="6968" y="5753"/>
                </a:lnTo>
                <a:lnTo>
                  <a:pt x="7027" y="5713"/>
                </a:lnTo>
                <a:lnTo>
                  <a:pt x="7078" y="5805"/>
                </a:lnTo>
                <a:lnTo>
                  <a:pt x="7185" y="6001"/>
                </a:lnTo>
                <a:lnTo>
                  <a:pt x="7063" y="5915"/>
                </a:lnTo>
                <a:lnTo>
                  <a:pt x="7001" y="5931"/>
                </a:lnTo>
                <a:lnTo>
                  <a:pt x="6983" y="6064"/>
                </a:lnTo>
                <a:lnTo>
                  <a:pt x="6983" y="6261"/>
                </a:lnTo>
                <a:lnTo>
                  <a:pt x="7063" y="6341"/>
                </a:lnTo>
                <a:lnTo>
                  <a:pt x="7116" y="6302"/>
                </a:lnTo>
                <a:lnTo>
                  <a:pt x="7141" y="6261"/>
                </a:lnTo>
                <a:lnTo>
                  <a:pt x="7211" y="6174"/>
                </a:lnTo>
                <a:lnTo>
                  <a:pt x="7204" y="6382"/>
                </a:lnTo>
                <a:lnTo>
                  <a:pt x="7175" y="6491"/>
                </a:lnTo>
                <a:lnTo>
                  <a:pt x="7090" y="6584"/>
                </a:lnTo>
                <a:lnTo>
                  <a:pt x="7027" y="6861"/>
                </a:lnTo>
                <a:lnTo>
                  <a:pt x="7071" y="6953"/>
                </a:lnTo>
                <a:lnTo>
                  <a:pt x="7045" y="7121"/>
                </a:lnTo>
                <a:lnTo>
                  <a:pt x="7134" y="7340"/>
                </a:lnTo>
                <a:lnTo>
                  <a:pt x="7141" y="7531"/>
                </a:lnTo>
                <a:lnTo>
                  <a:pt x="7167" y="7663"/>
                </a:lnTo>
                <a:lnTo>
                  <a:pt x="7270" y="7922"/>
                </a:lnTo>
                <a:lnTo>
                  <a:pt x="7307" y="8101"/>
                </a:lnTo>
                <a:lnTo>
                  <a:pt x="7369" y="8211"/>
                </a:lnTo>
                <a:lnTo>
                  <a:pt x="7491" y="8211"/>
                </a:lnTo>
                <a:lnTo>
                  <a:pt x="7576" y="8361"/>
                </a:lnTo>
                <a:lnTo>
                  <a:pt x="7664" y="8361"/>
                </a:lnTo>
                <a:lnTo>
                  <a:pt x="7690" y="8171"/>
                </a:lnTo>
                <a:lnTo>
                  <a:pt x="7717" y="8008"/>
                </a:lnTo>
                <a:lnTo>
                  <a:pt x="7690" y="7859"/>
                </a:lnTo>
                <a:lnTo>
                  <a:pt x="7786" y="7692"/>
                </a:lnTo>
                <a:lnTo>
                  <a:pt x="7823" y="7553"/>
                </a:lnTo>
                <a:lnTo>
                  <a:pt x="7823" y="7403"/>
                </a:lnTo>
                <a:lnTo>
                  <a:pt x="7875" y="7270"/>
                </a:lnTo>
                <a:lnTo>
                  <a:pt x="7960" y="7213"/>
                </a:lnTo>
                <a:lnTo>
                  <a:pt x="8040" y="7160"/>
                </a:lnTo>
                <a:lnTo>
                  <a:pt x="8082" y="7144"/>
                </a:lnTo>
                <a:lnTo>
                  <a:pt x="8206" y="6982"/>
                </a:lnTo>
                <a:lnTo>
                  <a:pt x="8291" y="6734"/>
                </a:lnTo>
                <a:lnTo>
                  <a:pt x="8354" y="6642"/>
                </a:lnTo>
                <a:lnTo>
                  <a:pt x="8413" y="6642"/>
                </a:lnTo>
                <a:lnTo>
                  <a:pt x="8590" y="6561"/>
                </a:lnTo>
                <a:lnTo>
                  <a:pt x="8756" y="6353"/>
                </a:lnTo>
                <a:lnTo>
                  <a:pt x="8911" y="6122"/>
                </a:lnTo>
                <a:lnTo>
                  <a:pt x="8833" y="6111"/>
                </a:lnTo>
                <a:lnTo>
                  <a:pt x="8675" y="6094"/>
                </a:lnTo>
                <a:lnTo>
                  <a:pt x="8745" y="5943"/>
                </a:lnTo>
                <a:lnTo>
                  <a:pt x="8726" y="5753"/>
                </a:lnTo>
                <a:lnTo>
                  <a:pt x="8797" y="5915"/>
                </a:lnTo>
                <a:lnTo>
                  <a:pt x="8841" y="6024"/>
                </a:lnTo>
                <a:lnTo>
                  <a:pt x="8955" y="5972"/>
                </a:lnTo>
                <a:lnTo>
                  <a:pt x="8929" y="5741"/>
                </a:lnTo>
                <a:lnTo>
                  <a:pt x="8852" y="5562"/>
                </a:lnTo>
                <a:lnTo>
                  <a:pt x="8770" y="5481"/>
                </a:lnTo>
                <a:lnTo>
                  <a:pt x="8797" y="5395"/>
                </a:lnTo>
                <a:lnTo>
                  <a:pt x="8922" y="5522"/>
                </a:lnTo>
                <a:lnTo>
                  <a:pt x="8922" y="5383"/>
                </a:lnTo>
                <a:lnTo>
                  <a:pt x="8841" y="5165"/>
                </a:lnTo>
                <a:lnTo>
                  <a:pt x="8929" y="5165"/>
                </a:lnTo>
                <a:lnTo>
                  <a:pt x="9006" y="5124"/>
                </a:lnTo>
                <a:lnTo>
                  <a:pt x="9032" y="5014"/>
                </a:lnTo>
                <a:lnTo>
                  <a:pt x="8955" y="4865"/>
                </a:lnTo>
                <a:lnTo>
                  <a:pt x="9095" y="4853"/>
                </a:lnTo>
                <a:lnTo>
                  <a:pt x="9018" y="4535"/>
                </a:lnTo>
                <a:lnTo>
                  <a:pt x="9077" y="4512"/>
                </a:lnTo>
                <a:lnTo>
                  <a:pt x="9058" y="4195"/>
                </a:lnTo>
                <a:lnTo>
                  <a:pt x="8955" y="3976"/>
                </a:lnTo>
                <a:lnTo>
                  <a:pt x="9050" y="3854"/>
                </a:lnTo>
                <a:lnTo>
                  <a:pt x="9147" y="3844"/>
                </a:lnTo>
                <a:lnTo>
                  <a:pt x="9077" y="3555"/>
                </a:lnTo>
                <a:lnTo>
                  <a:pt x="9069" y="3047"/>
                </a:lnTo>
                <a:lnTo>
                  <a:pt x="9121" y="2735"/>
                </a:lnTo>
                <a:lnTo>
                  <a:pt x="9191" y="2354"/>
                </a:lnTo>
                <a:lnTo>
                  <a:pt x="9050" y="2326"/>
                </a:lnTo>
                <a:lnTo>
                  <a:pt x="9242" y="2228"/>
                </a:lnTo>
                <a:lnTo>
                  <a:pt x="9280" y="2106"/>
                </a:lnTo>
                <a:lnTo>
                  <a:pt x="9523" y="1685"/>
                </a:lnTo>
                <a:lnTo>
                  <a:pt x="9486" y="1425"/>
                </a:lnTo>
                <a:lnTo>
                  <a:pt x="9305" y="1298"/>
                </a:lnTo>
                <a:lnTo>
                  <a:pt x="9018" y="1547"/>
                </a:lnTo>
                <a:lnTo>
                  <a:pt x="8867" y="1777"/>
                </a:lnTo>
                <a:lnTo>
                  <a:pt x="8929" y="1408"/>
                </a:lnTo>
                <a:lnTo>
                  <a:pt x="8877" y="1178"/>
                </a:lnTo>
                <a:lnTo>
                  <a:pt x="8763" y="1368"/>
                </a:lnTo>
                <a:lnTo>
                  <a:pt x="8590" y="1148"/>
                </a:lnTo>
                <a:lnTo>
                  <a:pt x="8373" y="1217"/>
                </a:lnTo>
                <a:lnTo>
                  <a:pt x="8343" y="1097"/>
                </a:lnTo>
                <a:lnTo>
                  <a:pt x="8667" y="1027"/>
                </a:lnTo>
                <a:lnTo>
                  <a:pt x="8892" y="999"/>
                </a:lnTo>
                <a:lnTo>
                  <a:pt x="9006" y="727"/>
                </a:lnTo>
                <a:lnTo>
                  <a:pt x="8630" y="110"/>
                </a:lnTo>
                <a:lnTo>
                  <a:pt x="8151" y="0"/>
                </a:lnTo>
                <a:close/>
                <a:moveTo>
                  <a:pt x="5903" y="346"/>
                </a:moveTo>
                <a:lnTo>
                  <a:pt x="5729" y="479"/>
                </a:lnTo>
                <a:lnTo>
                  <a:pt x="5692" y="387"/>
                </a:lnTo>
                <a:lnTo>
                  <a:pt x="5519" y="428"/>
                </a:lnTo>
                <a:lnTo>
                  <a:pt x="5405" y="508"/>
                </a:lnTo>
                <a:lnTo>
                  <a:pt x="5327" y="630"/>
                </a:lnTo>
                <a:lnTo>
                  <a:pt x="5283" y="1015"/>
                </a:lnTo>
                <a:lnTo>
                  <a:pt x="5224" y="825"/>
                </a:lnTo>
                <a:lnTo>
                  <a:pt x="5143" y="779"/>
                </a:lnTo>
                <a:lnTo>
                  <a:pt x="5059" y="1039"/>
                </a:lnTo>
                <a:lnTo>
                  <a:pt x="4944" y="1148"/>
                </a:lnTo>
                <a:lnTo>
                  <a:pt x="4874" y="1178"/>
                </a:lnTo>
                <a:lnTo>
                  <a:pt x="4778" y="1298"/>
                </a:lnTo>
                <a:lnTo>
                  <a:pt x="4797" y="1518"/>
                </a:lnTo>
                <a:lnTo>
                  <a:pt x="4867" y="1708"/>
                </a:lnTo>
                <a:lnTo>
                  <a:pt x="4918" y="1956"/>
                </a:lnTo>
                <a:lnTo>
                  <a:pt x="5021" y="2146"/>
                </a:lnTo>
                <a:lnTo>
                  <a:pt x="5232" y="2106"/>
                </a:lnTo>
                <a:lnTo>
                  <a:pt x="5361" y="2175"/>
                </a:lnTo>
                <a:lnTo>
                  <a:pt x="5276" y="2366"/>
                </a:lnTo>
                <a:lnTo>
                  <a:pt x="5224" y="2314"/>
                </a:lnTo>
                <a:lnTo>
                  <a:pt x="5059" y="2285"/>
                </a:lnTo>
                <a:lnTo>
                  <a:pt x="5084" y="2568"/>
                </a:lnTo>
                <a:lnTo>
                  <a:pt x="5169" y="2764"/>
                </a:lnTo>
                <a:lnTo>
                  <a:pt x="5154" y="2937"/>
                </a:lnTo>
                <a:lnTo>
                  <a:pt x="5047" y="3047"/>
                </a:lnTo>
                <a:lnTo>
                  <a:pt x="4996" y="3237"/>
                </a:lnTo>
                <a:lnTo>
                  <a:pt x="5091" y="3324"/>
                </a:lnTo>
                <a:lnTo>
                  <a:pt x="5180" y="3606"/>
                </a:lnTo>
                <a:lnTo>
                  <a:pt x="5014" y="3416"/>
                </a:lnTo>
                <a:lnTo>
                  <a:pt x="4977" y="3445"/>
                </a:lnTo>
                <a:lnTo>
                  <a:pt x="5014" y="3756"/>
                </a:lnTo>
                <a:lnTo>
                  <a:pt x="4900" y="3854"/>
                </a:lnTo>
                <a:lnTo>
                  <a:pt x="4907" y="4045"/>
                </a:lnTo>
                <a:lnTo>
                  <a:pt x="5021" y="4056"/>
                </a:lnTo>
                <a:lnTo>
                  <a:pt x="5110" y="4115"/>
                </a:lnTo>
                <a:lnTo>
                  <a:pt x="5283" y="4045"/>
                </a:lnTo>
                <a:lnTo>
                  <a:pt x="5441" y="4154"/>
                </a:lnTo>
                <a:lnTo>
                  <a:pt x="5597" y="3924"/>
                </a:lnTo>
                <a:lnTo>
                  <a:pt x="5597" y="3826"/>
                </a:lnTo>
                <a:lnTo>
                  <a:pt x="5493" y="3844"/>
                </a:lnTo>
                <a:lnTo>
                  <a:pt x="5485" y="3745"/>
                </a:lnTo>
                <a:lnTo>
                  <a:pt x="5571" y="3624"/>
                </a:lnTo>
                <a:lnTo>
                  <a:pt x="5597" y="3445"/>
                </a:lnTo>
                <a:lnTo>
                  <a:pt x="5692" y="3324"/>
                </a:lnTo>
                <a:lnTo>
                  <a:pt x="5747" y="3157"/>
                </a:lnTo>
                <a:lnTo>
                  <a:pt x="5703" y="2925"/>
                </a:lnTo>
                <a:lnTo>
                  <a:pt x="5736" y="2845"/>
                </a:lnTo>
                <a:lnTo>
                  <a:pt x="5659" y="2776"/>
                </a:lnTo>
                <a:lnTo>
                  <a:pt x="5844" y="2723"/>
                </a:lnTo>
                <a:lnTo>
                  <a:pt x="5877" y="2615"/>
                </a:lnTo>
                <a:lnTo>
                  <a:pt x="5998" y="2527"/>
                </a:lnTo>
                <a:lnTo>
                  <a:pt x="6105" y="2077"/>
                </a:lnTo>
                <a:lnTo>
                  <a:pt x="6201" y="1928"/>
                </a:lnTo>
                <a:lnTo>
                  <a:pt x="6337" y="1558"/>
                </a:lnTo>
                <a:lnTo>
                  <a:pt x="6209" y="1558"/>
                </a:lnTo>
                <a:lnTo>
                  <a:pt x="6268" y="1408"/>
                </a:lnTo>
                <a:lnTo>
                  <a:pt x="6407" y="1287"/>
                </a:lnTo>
                <a:lnTo>
                  <a:pt x="6559" y="987"/>
                </a:lnTo>
                <a:lnTo>
                  <a:pt x="6559" y="797"/>
                </a:lnTo>
                <a:lnTo>
                  <a:pt x="6451" y="606"/>
                </a:lnTo>
                <a:lnTo>
                  <a:pt x="6323" y="497"/>
                </a:lnTo>
                <a:lnTo>
                  <a:pt x="6164" y="439"/>
                </a:lnTo>
                <a:lnTo>
                  <a:pt x="6035" y="398"/>
                </a:lnTo>
                <a:lnTo>
                  <a:pt x="5903" y="346"/>
                </a:lnTo>
                <a:close/>
                <a:moveTo>
                  <a:pt x="4734" y="1708"/>
                </a:moveTo>
                <a:lnTo>
                  <a:pt x="4593" y="1737"/>
                </a:lnTo>
                <a:lnTo>
                  <a:pt x="4620" y="1875"/>
                </a:lnTo>
                <a:lnTo>
                  <a:pt x="4561" y="1916"/>
                </a:lnTo>
                <a:lnTo>
                  <a:pt x="4517" y="2095"/>
                </a:lnTo>
                <a:lnTo>
                  <a:pt x="4472" y="2337"/>
                </a:lnTo>
                <a:lnTo>
                  <a:pt x="4517" y="2585"/>
                </a:lnTo>
                <a:lnTo>
                  <a:pt x="4579" y="2747"/>
                </a:lnTo>
                <a:lnTo>
                  <a:pt x="4690" y="2747"/>
                </a:lnTo>
                <a:lnTo>
                  <a:pt x="4638" y="2886"/>
                </a:lnTo>
                <a:lnTo>
                  <a:pt x="4638" y="3064"/>
                </a:lnTo>
                <a:lnTo>
                  <a:pt x="4700" y="3237"/>
                </a:lnTo>
                <a:lnTo>
                  <a:pt x="4829" y="3306"/>
                </a:lnTo>
                <a:lnTo>
                  <a:pt x="4937" y="3266"/>
                </a:lnTo>
                <a:lnTo>
                  <a:pt x="5047" y="2914"/>
                </a:lnTo>
                <a:lnTo>
                  <a:pt x="5128" y="2776"/>
                </a:lnTo>
                <a:lnTo>
                  <a:pt x="5059" y="2615"/>
                </a:lnTo>
                <a:lnTo>
                  <a:pt x="5006" y="2256"/>
                </a:lnTo>
                <a:lnTo>
                  <a:pt x="4907" y="2146"/>
                </a:lnTo>
                <a:lnTo>
                  <a:pt x="4804" y="2026"/>
                </a:lnTo>
                <a:lnTo>
                  <a:pt x="4734" y="1708"/>
                </a:lnTo>
                <a:close/>
                <a:moveTo>
                  <a:pt x="15974" y="1708"/>
                </a:moveTo>
                <a:lnTo>
                  <a:pt x="15853" y="1847"/>
                </a:lnTo>
                <a:lnTo>
                  <a:pt x="15694" y="2244"/>
                </a:lnTo>
                <a:lnTo>
                  <a:pt x="15775" y="2354"/>
                </a:lnTo>
                <a:lnTo>
                  <a:pt x="15815" y="2735"/>
                </a:lnTo>
                <a:lnTo>
                  <a:pt x="15923" y="2914"/>
                </a:lnTo>
                <a:lnTo>
                  <a:pt x="16088" y="3064"/>
                </a:lnTo>
                <a:lnTo>
                  <a:pt x="16218" y="2994"/>
                </a:lnTo>
                <a:lnTo>
                  <a:pt x="16236" y="2544"/>
                </a:lnTo>
                <a:lnTo>
                  <a:pt x="16096" y="2008"/>
                </a:lnTo>
                <a:lnTo>
                  <a:pt x="15974" y="1708"/>
                </a:lnTo>
                <a:close/>
                <a:moveTo>
                  <a:pt x="13235" y="1916"/>
                </a:moveTo>
                <a:lnTo>
                  <a:pt x="13176" y="2008"/>
                </a:lnTo>
                <a:lnTo>
                  <a:pt x="13150" y="2146"/>
                </a:lnTo>
                <a:lnTo>
                  <a:pt x="13132" y="1997"/>
                </a:lnTo>
                <a:lnTo>
                  <a:pt x="13043" y="1997"/>
                </a:lnTo>
                <a:lnTo>
                  <a:pt x="12933" y="2095"/>
                </a:lnTo>
                <a:lnTo>
                  <a:pt x="13062" y="2118"/>
                </a:lnTo>
                <a:lnTo>
                  <a:pt x="13029" y="2297"/>
                </a:lnTo>
                <a:lnTo>
                  <a:pt x="13088" y="2418"/>
                </a:lnTo>
                <a:lnTo>
                  <a:pt x="13157" y="2337"/>
                </a:lnTo>
                <a:lnTo>
                  <a:pt x="13165" y="2244"/>
                </a:lnTo>
                <a:lnTo>
                  <a:pt x="13220" y="2205"/>
                </a:lnTo>
                <a:lnTo>
                  <a:pt x="13298" y="2118"/>
                </a:lnTo>
                <a:lnTo>
                  <a:pt x="13324" y="2037"/>
                </a:lnTo>
                <a:lnTo>
                  <a:pt x="13235" y="1916"/>
                </a:lnTo>
                <a:close/>
                <a:moveTo>
                  <a:pt x="11613" y="2065"/>
                </a:moveTo>
                <a:lnTo>
                  <a:pt x="11561" y="2228"/>
                </a:lnTo>
                <a:lnTo>
                  <a:pt x="11476" y="2095"/>
                </a:lnTo>
                <a:lnTo>
                  <a:pt x="11284" y="2244"/>
                </a:lnTo>
                <a:lnTo>
                  <a:pt x="11351" y="2487"/>
                </a:lnTo>
                <a:lnTo>
                  <a:pt x="11440" y="2505"/>
                </a:lnTo>
                <a:lnTo>
                  <a:pt x="11447" y="2654"/>
                </a:lnTo>
                <a:lnTo>
                  <a:pt x="11624" y="2735"/>
                </a:lnTo>
                <a:lnTo>
                  <a:pt x="11797" y="2678"/>
                </a:lnTo>
                <a:lnTo>
                  <a:pt x="11886" y="2395"/>
                </a:lnTo>
                <a:lnTo>
                  <a:pt x="11771" y="2205"/>
                </a:lnTo>
                <a:lnTo>
                  <a:pt x="11613" y="2065"/>
                </a:lnTo>
                <a:close/>
                <a:moveTo>
                  <a:pt x="11267" y="2395"/>
                </a:moveTo>
                <a:lnTo>
                  <a:pt x="11178" y="2418"/>
                </a:lnTo>
                <a:lnTo>
                  <a:pt x="11152" y="2597"/>
                </a:lnTo>
                <a:lnTo>
                  <a:pt x="11063" y="2615"/>
                </a:lnTo>
                <a:lnTo>
                  <a:pt x="11038" y="2418"/>
                </a:lnTo>
                <a:lnTo>
                  <a:pt x="10872" y="2615"/>
                </a:lnTo>
                <a:lnTo>
                  <a:pt x="10916" y="2994"/>
                </a:lnTo>
                <a:lnTo>
                  <a:pt x="11038" y="3393"/>
                </a:lnTo>
                <a:lnTo>
                  <a:pt x="11126" y="3514"/>
                </a:lnTo>
                <a:lnTo>
                  <a:pt x="11075" y="3664"/>
                </a:lnTo>
                <a:lnTo>
                  <a:pt x="11196" y="3924"/>
                </a:lnTo>
                <a:lnTo>
                  <a:pt x="11274" y="3907"/>
                </a:lnTo>
                <a:lnTo>
                  <a:pt x="11299" y="3555"/>
                </a:lnTo>
                <a:lnTo>
                  <a:pt x="11351" y="3473"/>
                </a:lnTo>
                <a:lnTo>
                  <a:pt x="11388" y="3145"/>
                </a:lnTo>
                <a:lnTo>
                  <a:pt x="11535" y="2955"/>
                </a:lnTo>
                <a:lnTo>
                  <a:pt x="11337" y="2585"/>
                </a:lnTo>
                <a:lnTo>
                  <a:pt x="11267" y="2395"/>
                </a:lnTo>
                <a:close/>
                <a:moveTo>
                  <a:pt x="16339" y="2776"/>
                </a:moveTo>
                <a:lnTo>
                  <a:pt x="16298" y="2816"/>
                </a:lnTo>
                <a:lnTo>
                  <a:pt x="16184" y="3434"/>
                </a:lnTo>
                <a:lnTo>
                  <a:pt x="16524" y="3266"/>
                </a:lnTo>
                <a:lnTo>
                  <a:pt x="16541" y="3076"/>
                </a:lnTo>
                <a:lnTo>
                  <a:pt x="16394" y="2804"/>
                </a:lnTo>
                <a:lnTo>
                  <a:pt x="16339" y="2776"/>
                </a:lnTo>
                <a:close/>
                <a:moveTo>
                  <a:pt x="3949" y="2787"/>
                </a:moveTo>
                <a:lnTo>
                  <a:pt x="3960" y="2966"/>
                </a:lnTo>
                <a:lnTo>
                  <a:pt x="4030" y="3088"/>
                </a:lnTo>
                <a:lnTo>
                  <a:pt x="3975" y="3226"/>
                </a:lnTo>
                <a:lnTo>
                  <a:pt x="4107" y="3237"/>
                </a:lnTo>
                <a:lnTo>
                  <a:pt x="4203" y="3393"/>
                </a:lnTo>
                <a:lnTo>
                  <a:pt x="4299" y="3445"/>
                </a:lnTo>
                <a:lnTo>
                  <a:pt x="4280" y="3255"/>
                </a:lnTo>
                <a:lnTo>
                  <a:pt x="4228" y="3035"/>
                </a:lnTo>
                <a:lnTo>
                  <a:pt x="4070" y="2856"/>
                </a:lnTo>
                <a:lnTo>
                  <a:pt x="3949" y="2787"/>
                </a:lnTo>
                <a:close/>
                <a:moveTo>
                  <a:pt x="4358" y="2994"/>
                </a:moveTo>
                <a:lnTo>
                  <a:pt x="4369" y="3185"/>
                </a:lnTo>
                <a:lnTo>
                  <a:pt x="4387" y="3365"/>
                </a:lnTo>
                <a:lnTo>
                  <a:pt x="4439" y="3473"/>
                </a:lnTo>
                <a:lnTo>
                  <a:pt x="4523" y="3375"/>
                </a:lnTo>
                <a:lnTo>
                  <a:pt x="4542" y="3214"/>
                </a:lnTo>
                <a:lnTo>
                  <a:pt x="4472" y="3047"/>
                </a:lnTo>
                <a:lnTo>
                  <a:pt x="4439" y="3023"/>
                </a:lnTo>
                <a:lnTo>
                  <a:pt x="4358" y="2994"/>
                </a:lnTo>
                <a:close/>
                <a:moveTo>
                  <a:pt x="3591" y="3006"/>
                </a:moveTo>
                <a:lnTo>
                  <a:pt x="3532" y="3157"/>
                </a:lnTo>
                <a:lnTo>
                  <a:pt x="3532" y="3214"/>
                </a:lnTo>
                <a:lnTo>
                  <a:pt x="3628" y="3214"/>
                </a:lnTo>
                <a:lnTo>
                  <a:pt x="3705" y="3133"/>
                </a:lnTo>
                <a:lnTo>
                  <a:pt x="3628" y="3035"/>
                </a:lnTo>
                <a:lnTo>
                  <a:pt x="3591" y="3006"/>
                </a:lnTo>
                <a:close/>
                <a:moveTo>
                  <a:pt x="11613" y="3196"/>
                </a:moveTo>
                <a:lnTo>
                  <a:pt x="11491" y="3283"/>
                </a:lnTo>
                <a:lnTo>
                  <a:pt x="11528" y="3434"/>
                </a:lnTo>
                <a:lnTo>
                  <a:pt x="11491" y="3543"/>
                </a:lnTo>
                <a:lnTo>
                  <a:pt x="11598" y="3636"/>
                </a:lnTo>
                <a:lnTo>
                  <a:pt x="11727" y="3473"/>
                </a:lnTo>
                <a:lnTo>
                  <a:pt x="11643" y="3365"/>
                </a:lnTo>
                <a:lnTo>
                  <a:pt x="11613" y="3196"/>
                </a:lnTo>
                <a:close/>
                <a:moveTo>
                  <a:pt x="3610" y="3335"/>
                </a:moveTo>
                <a:lnTo>
                  <a:pt x="3521" y="3375"/>
                </a:lnTo>
                <a:lnTo>
                  <a:pt x="3469" y="3514"/>
                </a:lnTo>
                <a:lnTo>
                  <a:pt x="3565" y="3664"/>
                </a:lnTo>
                <a:lnTo>
                  <a:pt x="3672" y="3543"/>
                </a:lnTo>
                <a:lnTo>
                  <a:pt x="3687" y="3404"/>
                </a:lnTo>
                <a:lnTo>
                  <a:pt x="3610" y="3335"/>
                </a:lnTo>
                <a:close/>
                <a:moveTo>
                  <a:pt x="4490" y="3473"/>
                </a:moveTo>
                <a:lnTo>
                  <a:pt x="4509" y="3595"/>
                </a:lnTo>
                <a:lnTo>
                  <a:pt x="4620" y="3624"/>
                </a:lnTo>
                <a:lnTo>
                  <a:pt x="4649" y="3606"/>
                </a:lnTo>
                <a:lnTo>
                  <a:pt x="4656" y="3566"/>
                </a:lnTo>
                <a:lnTo>
                  <a:pt x="4612" y="3485"/>
                </a:lnTo>
                <a:lnTo>
                  <a:pt x="4490" y="3473"/>
                </a:lnTo>
                <a:close/>
                <a:moveTo>
                  <a:pt x="16460" y="3543"/>
                </a:moveTo>
                <a:lnTo>
                  <a:pt x="16320" y="3716"/>
                </a:lnTo>
                <a:lnTo>
                  <a:pt x="16261" y="3883"/>
                </a:lnTo>
                <a:lnTo>
                  <a:pt x="16242" y="4056"/>
                </a:lnTo>
                <a:lnTo>
                  <a:pt x="16139" y="4056"/>
                </a:lnTo>
                <a:lnTo>
                  <a:pt x="16010" y="4249"/>
                </a:lnTo>
                <a:lnTo>
                  <a:pt x="15974" y="4184"/>
                </a:lnTo>
                <a:lnTo>
                  <a:pt x="15956" y="4187"/>
                </a:lnTo>
                <a:lnTo>
                  <a:pt x="15955" y="4184"/>
                </a:lnTo>
                <a:lnTo>
                  <a:pt x="15797" y="4213"/>
                </a:lnTo>
                <a:lnTo>
                  <a:pt x="15782" y="4317"/>
                </a:lnTo>
                <a:lnTo>
                  <a:pt x="15616" y="4362"/>
                </a:lnTo>
                <a:lnTo>
                  <a:pt x="15501" y="4553"/>
                </a:lnTo>
                <a:lnTo>
                  <a:pt x="15432" y="4564"/>
                </a:lnTo>
                <a:lnTo>
                  <a:pt x="15373" y="4795"/>
                </a:lnTo>
                <a:lnTo>
                  <a:pt x="15413" y="4963"/>
                </a:lnTo>
                <a:lnTo>
                  <a:pt x="15287" y="5013"/>
                </a:lnTo>
                <a:lnTo>
                  <a:pt x="15163" y="5002"/>
                </a:lnTo>
                <a:lnTo>
                  <a:pt x="15161" y="5004"/>
                </a:lnTo>
                <a:lnTo>
                  <a:pt x="15143" y="5002"/>
                </a:lnTo>
                <a:lnTo>
                  <a:pt x="15040" y="5055"/>
                </a:lnTo>
                <a:lnTo>
                  <a:pt x="15040" y="5413"/>
                </a:lnTo>
                <a:lnTo>
                  <a:pt x="15081" y="5604"/>
                </a:lnTo>
                <a:lnTo>
                  <a:pt x="15008" y="5481"/>
                </a:lnTo>
                <a:lnTo>
                  <a:pt x="14991" y="5485"/>
                </a:lnTo>
                <a:lnTo>
                  <a:pt x="14989" y="5481"/>
                </a:lnTo>
                <a:lnTo>
                  <a:pt x="14864" y="5505"/>
                </a:lnTo>
                <a:lnTo>
                  <a:pt x="14761" y="5613"/>
                </a:lnTo>
                <a:lnTo>
                  <a:pt x="14772" y="5493"/>
                </a:lnTo>
                <a:lnTo>
                  <a:pt x="14735" y="5314"/>
                </a:lnTo>
                <a:lnTo>
                  <a:pt x="14719" y="5326"/>
                </a:lnTo>
                <a:lnTo>
                  <a:pt x="14716" y="5314"/>
                </a:lnTo>
                <a:lnTo>
                  <a:pt x="14690" y="5332"/>
                </a:lnTo>
                <a:lnTo>
                  <a:pt x="14698" y="5546"/>
                </a:lnTo>
                <a:lnTo>
                  <a:pt x="14594" y="5741"/>
                </a:lnTo>
                <a:lnTo>
                  <a:pt x="14672" y="5984"/>
                </a:lnTo>
                <a:lnTo>
                  <a:pt x="14620" y="6261"/>
                </a:lnTo>
                <a:lnTo>
                  <a:pt x="14639" y="6394"/>
                </a:lnTo>
                <a:lnTo>
                  <a:pt x="14709" y="6422"/>
                </a:lnTo>
                <a:lnTo>
                  <a:pt x="14672" y="6584"/>
                </a:lnTo>
                <a:lnTo>
                  <a:pt x="14709" y="6734"/>
                </a:lnTo>
                <a:lnTo>
                  <a:pt x="14664" y="6844"/>
                </a:lnTo>
                <a:lnTo>
                  <a:pt x="14646" y="6970"/>
                </a:lnTo>
                <a:lnTo>
                  <a:pt x="14576" y="7022"/>
                </a:lnTo>
                <a:lnTo>
                  <a:pt x="14552" y="7096"/>
                </a:lnTo>
                <a:lnTo>
                  <a:pt x="14510" y="7080"/>
                </a:lnTo>
                <a:lnTo>
                  <a:pt x="14621" y="6734"/>
                </a:lnTo>
                <a:lnTo>
                  <a:pt x="14651" y="6573"/>
                </a:lnTo>
                <a:lnTo>
                  <a:pt x="14581" y="6410"/>
                </a:lnTo>
                <a:lnTo>
                  <a:pt x="14596" y="6041"/>
                </a:lnTo>
                <a:lnTo>
                  <a:pt x="14581" y="5851"/>
                </a:lnTo>
                <a:lnTo>
                  <a:pt x="14537" y="5753"/>
                </a:lnTo>
                <a:lnTo>
                  <a:pt x="14596" y="5522"/>
                </a:lnTo>
                <a:lnTo>
                  <a:pt x="14588" y="5344"/>
                </a:lnTo>
                <a:lnTo>
                  <a:pt x="14422" y="5262"/>
                </a:lnTo>
                <a:lnTo>
                  <a:pt x="14416" y="5269"/>
                </a:lnTo>
                <a:lnTo>
                  <a:pt x="14403" y="5262"/>
                </a:lnTo>
                <a:lnTo>
                  <a:pt x="14358" y="5314"/>
                </a:lnTo>
                <a:lnTo>
                  <a:pt x="14325" y="5603"/>
                </a:lnTo>
                <a:lnTo>
                  <a:pt x="14211" y="5862"/>
                </a:lnTo>
                <a:lnTo>
                  <a:pt x="14211" y="5955"/>
                </a:lnTo>
                <a:lnTo>
                  <a:pt x="14244" y="6174"/>
                </a:lnTo>
                <a:lnTo>
                  <a:pt x="14230" y="6302"/>
                </a:lnTo>
                <a:lnTo>
                  <a:pt x="14299" y="6324"/>
                </a:lnTo>
                <a:lnTo>
                  <a:pt x="14299" y="6382"/>
                </a:lnTo>
                <a:lnTo>
                  <a:pt x="14358" y="6520"/>
                </a:lnTo>
                <a:lnTo>
                  <a:pt x="14321" y="6624"/>
                </a:lnTo>
                <a:lnTo>
                  <a:pt x="14127" y="6353"/>
                </a:lnTo>
                <a:lnTo>
                  <a:pt x="14039" y="6272"/>
                </a:lnTo>
                <a:lnTo>
                  <a:pt x="13866" y="6192"/>
                </a:lnTo>
                <a:lnTo>
                  <a:pt x="13863" y="6199"/>
                </a:lnTo>
                <a:lnTo>
                  <a:pt x="13846" y="6192"/>
                </a:lnTo>
                <a:lnTo>
                  <a:pt x="13820" y="6284"/>
                </a:lnTo>
                <a:lnTo>
                  <a:pt x="13879" y="6434"/>
                </a:lnTo>
                <a:lnTo>
                  <a:pt x="13819" y="6580"/>
                </a:lnTo>
                <a:lnTo>
                  <a:pt x="13759" y="6451"/>
                </a:lnTo>
                <a:lnTo>
                  <a:pt x="13746" y="6466"/>
                </a:lnTo>
                <a:lnTo>
                  <a:pt x="13739" y="6451"/>
                </a:lnTo>
                <a:lnTo>
                  <a:pt x="13654" y="6561"/>
                </a:lnTo>
                <a:lnTo>
                  <a:pt x="13540" y="6561"/>
                </a:lnTo>
                <a:lnTo>
                  <a:pt x="13498" y="6637"/>
                </a:lnTo>
                <a:lnTo>
                  <a:pt x="13445" y="6624"/>
                </a:lnTo>
                <a:lnTo>
                  <a:pt x="13508" y="6463"/>
                </a:lnTo>
                <a:lnTo>
                  <a:pt x="13453" y="6451"/>
                </a:lnTo>
                <a:lnTo>
                  <a:pt x="13449" y="6455"/>
                </a:lnTo>
                <a:lnTo>
                  <a:pt x="13433" y="6451"/>
                </a:lnTo>
                <a:lnTo>
                  <a:pt x="13227" y="6671"/>
                </a:lnTo>
                <a:lnTo>
                  <a:pt x="13105" y="6791"/>
                </a:lnTo>
                <a:lnTo>
                  <a:pt x="13094" y="6942"/>
                </a:lnTo>
                <a:lnTo>
                  <a:pt x="13012" y="6986"/>
                </a:lnTo>
                <a:lnTo>
                  <a:pt x="12966" y="6913"/>
                </a:lnTo>
                <a:lnTo>
                  <a:pt x="12966" y="6779"/>
                </a:lnTo>
                <a:lnTo>
                  <a:pt x="13043" y="6751"/>
                </a:lnTo>
                <a:lnTo>
                  <a:pt x="13010" y="6612"/>
                </a:lnTo>
                <a:lnTo>
                  <a:pt x="12844" y="6532"/>
                </a:lnTo>
                <a:lnTo>
                  <a:pt x="12847" y="6542"/>
                </a:lnTo>
                <a:lnTo>
                  <a:pt x="12825" y="6532"/>
                </a:lnTo>
                <a:lnTo>
                  <a:pt x="12869" y="6681"/>
                </a:lnTo>
                <a:lnTo>
                  <a:pt x="12843" y="6832"/>
                </a:lnTo>
                <a:lnTo>
                  <a:pt x="12895" y="6970"/>
                </a:lnTo>
                <a:lnTo>
                  <a:pt x="12862" y="7111"/>
                </a:lnTo>
                <a:lnTo>
                  <a:pt x="12818" y="7052"/>
                </a:lnTo>
                <a:lnTo>
                  <a:pt x="12767" y="7034"/>
                </a:lnTo>
                <a:lnTo>
                  <a:pt x="12763" y="7039"/>
                </a:lnTo>
                <a:lnTo>
                  <a:pt x="12747" y="7034"/>
                </a:lnTo>
                <a:lnTo>
                  <a:pt x="12607" y="7253"/>
                </a:lnTo>
                <a:lnTo>
                  <a:pt x="12641" y="7421"/>
                </a:lnTo>
                <a:lnTo>
                  <a:pt x="12605" y="7463"/>
                </a:lnTo>
                <a:lnTo>
                  <a:pt x="12468" y="7340"/>
                </a:lnTo>
                <a:lnTo>
                  <a:pt x="12463" y="7352"/>
                </a:lnTo>
                <a:lnTo>
                  <a:pt x="12449" y="7340"/>
                </a:lnTo>
                <a:lnTo>
                  <a:pt x="12416" y="7421"/>
                </a:lnTo>
                <a:lnTo>
                  <a:pt x="12449" y="7513"/>
                </a:lnTo>
                <a:lnTo>
                  <a:pt x="12443" y="7595"/>
                </a:lnTo>
                <a:lnTo>
                  <a:pt x="12417" y="7570"/>
                </a:lnTo>
                <a:lnTo>
                  <a:pt x="12339" y="7490"/>
                </a:lnTo>
                <a:lnTo>
                  <a:pt x="12328" y="7270"/>
                </a:lnTo>
                <a:lnTo>
                  <a:pt x="12328" y="7172"/>
                </a:lnTo>
                <a:lnTo>
                  <a:pt x="12232" y="6993"/>
                </a:lnTo>
                <a:lnTo>
                  <a:pt x="12266" y="6976"/>
                </a:lnTo>
                <a:lnTo>
                  <a:pt x="12519" y="7144"/>
                </a:lnTo>
                <a:lnTo>
                  <a:pt x="12530" y="7138"/>
                </a:lnTo>
                <a:lnTo>
                  <a:pt x="12538" y="7144"/>
                </a:lnTo>
                <a:lnTo>
                  <a:pt x="12645" y="7091"/>
                </a:lnTo>
                <a:lnTo>
                  <a:pt x="12704" y="6953"/>
                </a:lnTo>
                <a:lnTo>
                  <a:pt x="12704" y="6803"/>
                </a:lnTo>
                <a:lnTo>
                  <a:pt x="12653" y="6681"/>
                </a:lnTo>
                <a:lnTo>
                  <a:pt x="12424" y="6394"/>
                </a:lnTo>
                <a:lnTo>
                  <a:pt x="12269" y="6341"/>
                </a:lnTo>
                <a:lnTo>
                  <a:pt x="12173" y="6174"/>
                </a:lnTo>
                <a:lnTo>
                  <a:pt x="12163" y="6189"/>
                </a:lnTo>
                <a:lnTo>
                  <a:pt x="12154" y="6174"/>
                </a:lnTo>
                <a:lnTo>
                  <a:pt x="12094" y="6269"/>
                </a:lnTo>
                <a:lnTo>
                  <a:pt x="12041" y="6119"/>
                </a:lnTo>
                <a:lnTo>
                  <a:pt x="12122" y="6050"/>
                </a:lnTo>
                <a:lnTo>
                  <a:pt x="11930" y="5848"/>
                </a:lnTo>
                <a:lnTo>
                  <a:pt x="11823" y="5900"/>
                </a:lnTo>
                <a:lnTo>
                  <a:pt x="11708" y="5888"/>
                </a:lnTo>
                <a:lnTo>
                  <a:pt x="11624" y="6119"/>
                </a:lnTo>
                <a:lnTo>
                  <a:pt x="11528" y="6108"/>
                </a:lnTo>
                <a:lnTo>
                  <a:pt x="11396" y="6229"/>
                </a:lnTo>
                <a:lnTo>
                  <a:pt x="11229" y="6546"/>
                </a:lnTo>
                <a:lnTo>
                  <a:pt x="11134" y="6736"/>
                </a:lnTo>
                <a:lnTo>
                  <a:pt x="10986" y="7199"/>
                </a:lnTo>
                <a:lnTo>
                  <a:pt x="10883" y="7498"/>
                </a:lnTo>
                <a:lnTo>
                  <a:pt x="10761" y="7718"/>
                </a:lnTo>
                <a:lnTo>
                  <a:pt x="10603" y="7896"/>
                </a:lnTo>
                <a:lnTo>
                  <a:pt x="10551" y="8035"/>
                </a:lnTo>
                <a:lnTo>
                  <a:pt x="10569" y="8456"/>
                </a:lnTo>
                <a:lnTo>
                  <a:pt x="10584" y="8658"/>
                </a:lnTo>
                <a:lnTo>
                  <a:pt x="10673" y="8744"/>
                </a:lnTo>
                <a:lnTo>
                  <a:pt x="10750" y="8705"/>
                </a:lnTo>
                <a:lnTo>
                  <a:pt x="10864" y="8497"/>
                </a:lnTo>
                <a:lnTo>
                  <a:pt x="10909" y="8607"/>
                </a:lnTo>
                <a:lnTo>
                  <a:pt x="10912" y="8596"/>
                </a:lnTo>
                <a:lnTo>
                  <a:pt x="10953" y="8829"/>
                </a:lnTo>
                <a:lnTo>
                  <a:pt x="11005" y="9019"/>
                </a:lnTo>
                <a:lnTo>
                  <a:pt x="11023" y="9180"/>
                </a:lnTo>
                <a:lnTo>
                  <a:pt x="11090" y="9169"/>
                </a:lnTo>
                <a:lnTo>
                  <a:pt x="11126" y="9042"/>
                </a:lnTo>
                <a:lnTo>
                  <a:pt x="11196" y="9059"/>
                </a:lnTo>
                <a:lnTo>
                  <a:pt x="11229" y="8892"/>
                </a:lnTo>
                <a:lnTo>
                  <a:pt x="11255" y="8609"/>
                </a:lnTo>
                <a:lnTo>
                  <a:pt x="11318" y="8569"/>
                </a:lnTo>
                <a:lnTo>
                  <a:pt x="11370" y="8361"/>
                </a:lnTo>
                <a:lnTo>
                  <a:pt x="11318" y="8251"/>
                </a:lnTo>
                <a:lnTo>
                  <a:pt x="11274" y="8112"/>
                </a:lnTo>
                <a:lnTo>
                  <a:pt x="11318" y="7841"/>
                </a:lnTo>
                <a:lnTo>
                  <a:pt x="11432" y="7663"/>
                </a:lnTo>
                <a:lnTo>
                  <a:pt x="11528" y="7490"/>
                </a:lnTo>
                <a:lnTo>
                  <a:pt x="11517" y="7362"/>
                </a:lnTo>
                <a:lnTo>
                  <a:pt x="11580" y="7201"/>
                </a:lnTo>
                <a:lnTo>
                  <a:pt x="11673" y="7133"/>
                </a:lnTo>
                <a:lnTo>
                  <a:pt x="11676" y="7144"/>
                </a:lnTo>
                <a:lnTo>
                  <a:pt x="11764" y="7253"/>
                </a:lnTo>
                <a:lnTo>
                  <a:pt x="11764" y="7340"/>
                </a:lnTo>
                <a:lnTo>
                  <a:pt x="11727" y="7392"/>
                </a:lnTo>
                <a:lnTo>
                  <a:pt x="11587" y="7623"/>
                </a:lnTo>
                <a:lnTo>
                  <a:pt x="11535" y="7749"/>
                </a:lnTo>
                <a:lnTo>
                  <a:pt x="11502" y="7871"/>
                </a:lnTo>
                <a:lnTo>
                  <a:pt x="11535" y="8049"/>
                </a:lnTo>
                <a:lnTo>
                  <a:pt x="11517" y="8240"/>
                </a:lnTo>
                <a:lnTo>
                  <a:pt x="11580" y="8291"/>
                </a:lnTo>
                <a:lnTo>
                  <a:pt x="11613" y="8401"/>
                </a:lnTo>
                <a:lnTo>
                  <a:pt x="11708" y="8361"/>
                </a:lnTo>
                <a:lnTo>
                  <a:pt x="11816" y="8291"/>
                </a:lnTo>
                <a:lnTo>
                  <a:pt x="11901" y="8283"/>
                </a:lnTo>
                <a:lnTo>
                  <a:pt x="11970" y="8373"/>
                </a:lnTo>
                <a:lnTo>
                  <a:pt x="11899" y="8471"/>
                </a:lnTo>
                <a:lnTo>
                  <a:pt x="11860" y="8471"/>
                </a:lnTo>
                <a:lnTo>
                  <a:pt x="11797" y="8442"/>
                </a:lnTo>
                <a:lnTo>
                  <a:pt x="11720" y="8471"/>
                </a:lnTo>
                <a:lnTo>
                  <a:pt x="11643" y="8522"/>
                </a:lnTo>
                <a:lnTo>
                  <a:pt x="11649" y="8621"/>
                </a:lnTo>
                <a:lnTo>
                  <a:pt x="11683" y="8690"/>
                </a:lnTo>
                <a:lnTo>
                  <a:pt x="11708" y="8661"/>
                </a:lnTo>
                <a:lnTo>
                  <a:pt x="11702" y="8770"/>
                </a:lnTo>
                <a:lnTo>
                  <a:pt x="11694" y="8892"/>
                </a:lnTo>
                <a:lnTo>
                  <a:pt x="11643" y="8909"/>
                </a:lnTo>
                <a:lnTo>
                  <a:pt x="11598" y="8770"/>
                </a:lnTo>
                <a:lnTo>
                  <a:pt x="11535" y="8840"/>
                </a:lnTo>
                <a:lnTo>
                  <a:pt x="11510" y="8949"/>
                </a:lnTo>
                <a:lnTo>
                  <a:pt x="11510" y="9070"/>
                </a:lnTo>
                <a:lnTo>
                  <a:pt x="11517" y="9209"/>
                </a:lnTo>
                <a:lnTo>
                  <a:pt x="11440" y="9261"/>
                </a:lnTo>
                <a:lnTo>
                  <a:pt x="11421" y="9330"/>
                </a:lnTo>
                <a:lnTo>
                  <a:pt x="11374" y="9330"/>
                </a:lnTo>
                <a:lnTo>
                  <a:pt x="11374" y="9290"/>
                </a:lnTo>
                <a:lnTo>
                  <a:pt x="11311" y="9261"/>
                </a:lnTo>
                <a:lnTo>
                  <a:pt x="11307" y="9264"/>
                </a:lnTo>
                <a:lnTo>
                  <a:pt x="11299" y="9261"/>
                </a:lnTo>
                <a:lnTo>
                  <a:pt x="11222" y="9319"/>
                </a:lnTo>
                <a:lnTo>
                  <a:pt x="11126" y="9388"/>
                </a:lnTo>
                <a:lnTo>
                  <a:pt x="11090" y="9440"/>
                </a:lnTo>
                <a:lnTo>
                  <a:pt x="11063" y="9388"/>
                </a:lnTo>
                <a:lnTo>
                  <a:pt x="10993" y="9330"/>
                </a:lnTo>
                <a:lnTo>
                  <a:pt x="10960" y="9371"/>
                </a:lnTo>
                <a:lnTo>
                  <a:pt x="10898" y="9400"/>
                </a:lnTo>
                <a:lnTo>
                  <a:pt x="10898" y="9347"/>
                </a:lnTo>
                <a:lnTo>
                  <a:pt x="10846" y="9302"/>
                </a:lnTo>
                <a:lnTo>
                  <a:pt x="10846" y="9249"/>
                </a:lnTo>
                <a:lnTo>
                  <a:pt x="10801" y="9261"/>
                </a:lnTo>
                <a:lnTo>
                  <a:pt x="10761" y="9249"/>
                </a:lnTo>
                <a:lnTo>
                  <a:pt x="10761" y="9330"/>
                </a:lnTo>
                <a:lnTo>
                  <a:pt x="10776" y="9400"/>
                </a:lnTo>
                <a:lnTo>
                  <a:pt x="10736" y="9480"/>
                </a:lnTo>
                <a:lnTo>
                  <a:pt x="10725" y="9440"/>
                </a:lnTo>
                <a:lnTo>
                  <a:pt x="10673" y="9440"/>
                </a:lnTo>
                <a:lnTo>
                  <a:pt x="10666" y="9480"/>
                </a:lnTo>
                <a:lnTo>
                  <a:pt x="10669" y="9505"/>
                </a:lnTo>
                <a:lnTo>
                  <a:pt x="10666" y="9497"/>
                </a:lnTo>
                <a:lnTo>
                  <a:pt x="10660" y="9497"/>
                </a:lnTo>
                <a:lnTo>
                  <a:pt x="10654" y="9480"/>
                </a:lnTo>
                <a:lnTo>
                  <a:pt x="10610" y="9480"/>
                </a:lnTo>
                <a:lnTo>
                  <a:pt x="10533" y="9538"/>
                </a:lnTo>
                <a:lnTo>
                  <a:pt x="10481" y="9769"/>
                </a:lnTo>
                <a:lnTo>
                  <a:pt x="10444" y="9809"/>
                </a:lnTo>
                <a:lnTo>
                  <a:pt x="10413" y="9832"/>
                </a:lnTo>
                <a:lnTo>
                  <a:pt x="10411" y="9820"/>
                </a:lnTo>
                <a:lnTo>
                  <a:pt x="10401" y="9829"/>
                </a:lnTo>
                <a:lnTo>
                  <a:pt x="10400" y="9820"/>
                </a:lnTo>
                <a:lnTo>
                  <a:pt x="10345" y="9861"/>
                </a:lnTo>
                <a:lnTo>
                  <a:pt x="10330" y="9989"/>
                </a:lnTo>
                <a:lnTo>
                  <a:pt x="10189" y="10093"/>
                </a:lnTo>
                <a:lnTo>
                  <a:pt x="10139" y="10028"/>
                </a:lnTo>
                <a:lnTo>
                  <a:pt x="10141" y="10046"/>
                </a:lnTo>
                <a:lnTo>
                  <a:pt x="10127" y="10028"/>
                </a:lnTo>
                <a:lnTo>
                  <a:pt x="10145" y="10187"/>
                </a:lnTo>
                <a:lnTo>
                  <a:pt x="10061" y="10167"/>
                </a:lnTo>
                <a:lnTo>
                  <a:pt x="10054" y="10169"/>
                </a:lnTo>
                <a:lnTo>
                  <a:pt x="10050" y="10167"/>
                </a:lnTo>
                <a:lnTo>
                  <a:pt x="9972" y="10178"/>
                </a:lnTo>
                <a:lnTo>
                  <a:pt x="9980" y="10288"/>
                </a:lnTo>
                <a:lnTo>
                  <a:pt x="10068" y="10340"/>
                </a:lnTo>
                <a:lnTo>
                  <a:pt x="10113" y="10409"/>
                </a:lnTo>
                <a:lnTo>
                  <a:pt x="10172" y="10548"/>
                </a:lnTo>
                <a:lnTo>
                  <a:pt x="10164" y="10808"/>
                </a:lnTo>
                <a:lnTo>
                  <a:pt x="10127" y="10888"/>
                </a:lnTo>
                <a:lnTo>
                  <a:pt x="9991" y="10888"/>
                </a:lnTo>
                <a:lnTo>
                  <a:pt x="9924" y="10859"/>
                </a:lnTo>
                <a:lnTo>
                  <a:pt x="9843" y="10877"/>
                </a:lnTo>
                <a:lnTo>
                  <a:pt x="9774" y="10847"/>
                </a:lnTo>
                <a:lnTo>
                  <a:pt x="9689" y="10940"/>
                </a:lnTo>
                <a:lnTo>
                  <a:pt x="9714" y="10998"/>
                </a:lnTo>
                <a:lnTo>
                  <a:pt x="9714" y="11079"/>
                </a:lnTo>
                <a:lnTo>
                  <a:pt x="9714" y="11136"/>
                </a:lnTo>
                <a:lnTo>
                  <a:pt x="9721" y="11177"/>
                </a:lnTo>
                <a:lnTo>
                  <a:pt x="9721" y="11228"/>
                </a:lnTo>
                <a:lnTo>
                  <a:pt x="9714" y="11298"/>
                </a:lnTo>
                <a:lnTo>
                  <a:pt x="9714" y="11350"/>
                </a:lnTo>
                <a:lnTo>
                  <a:pt x="9689" y="11396"/>
                </a:lnTo>
                <a:lnTo>
                  <a:pt x="9677" y="11477"/>
                </a:lnTo>
                <a:lnTo>
                  <a:pt x="9696" y="11517"/>
                </a:lnTo>
                <a:lnTo>
                  <a:pt x="9721" y="11528"/>
                </a:lnTo>
                <a:lnTo>
                  <a:pt x="9733" y="11597"/>
                </a:lnTo>
                <a:lnTo>
                  <a:pt x="9714" y="11679"/>
                </a:lnTo>
                <a:lnTo>
                  <a:pt x="9748" y="11679"/>
                </a:lnTo>
                <a:lnTo>
                  <a:pt x="9784" y="11695"/>
                </a:lnTo>
                <a:lnTo>
                  <a:pt x="9799" y="11667"/>
                </a:lnTo>
                <a:lnTo>
                  <a:pt x="9799" y="11627"/>
                </a:lnTo>
                <a:lnTo>
                  <a:pt x="9810" y="11667"/>
                </a:lnTo>
                <a:lnTo>
                  <a:pt x="9862" y="11679"/>
                </a:lnTo>
                <a:lnTo>
                  <a:pt x="9880" y="11748"/>
                </a:lnTo>
                <a:lnTo>
                  <a:pt x="9895" y="11777"/>
                </a:lnTo>
                <a:lnTo>
                  <a:pt x="9932" y="11788"/>
                </a:lnTo>
                <a:lnTo>
                  <a:pt x="9951" y="11748"/>
                </a:lnTo>
                <a:lnTo>
                  <a:pt x="9991" y="11707"/>
                </a:lnTo>
                <a:lnTo>
                  <a:pt x="10124" y="11707"/>
                </a:lnTo>
                <a:lnTo>
                  <a:pt x="10168" y="11627"/>
                </a:lnTo>
                <a:lnTo>
                  <a:pt x="10212" y="11597"/>
                </a:lnTo>
                <a:lnTo>
                  <a:pt x="10219" y="11517"/>
                </a:lnTo>
                <a:lnTo>
                  <a:pt x="10253" y="11477"/>
                </a:lnTo>
                <a:lnTo>
                  <a:pt x="10238" y="11396"/>
                </a:lnTo>
                <a:lnTo>
                  <a:pt x="10253" y="11298"/>
                </a:lnTo>
                <a:lnTo>
                  <a:pt x="10289" y="11228"/>
                </a:lnTo>
                <a:lnTo>
                  <a:pt x="10297" y="11188"/>
                </a:lnTo>
                <a:lnTo>
                  <a:pt x="10378" y="11159"/>
                </a:lnTo>
                <a:lnTo>
                  <a:pt x="10430" y="11079"/>
                </a:lnTo>
                <a:lnTo>
                  <a:pt x="10430" y="11012"/>
                </a:lnTo>
                <a:lnTo>
                  <a:pt x="10437" y="11010"/>
                </a:lnTo>
                <a:lnTo>
                  <a:pt x="10445" y="10929"/>
                </a:lnTo>
                <a:lnTo>
                  <a:pt x="10528" y="10901"/>
                </a:lnTo>
                <a:lnTo>
                  <a:pt x="10632" y="10929"/>
                </a:lnTo>
                <a:lnTo>
                  <a:pt x="10634" y="10926"/>
                </a:lnTo>
                <a:lnTo>
                  <a:pt x="10644" y="10929"/>
                </a:lnTo>
                <a:lnTo>
                  <a:pt x="10699" y="10859"/>
                </a:lnTo>
                <a:lnTo>
                  <a:pt x="10699" y="10855"/>
                </a:lnTo>
                <a:lnTo>
                  <a:pt x="10725" y="10847"/>
                </a:lnTo>
                <a:lnTo>
                  <a:pt x="10750" y="10790"/>
                </a:lnTo>
                <a:lnTo>
                  <a:pt x="10787" y="10767"/>
                </a:lnTo>
                <a:lnTo>
                  <a:pt x="10831" y="10819"/>
                </a:lnTo>
                <a:lnTo>
                  <a:pt x="10857" y="10837"/>
                </a:lnTo>
                <a:lnTo>
                  <a:pt x="10883" y="10957"/>
                </a:lnTo>
                <a:lnTo>
                  <a:pt x="10916" y="11027"/>
                </a:lnTo>
                <a:lnTo>
                  <a:pt x="10979" y="11108"/>
                </a:lnTo>
                <a:lnTo>
                  <a:pt x="11023" y="11159"/>
                </a:lnTo>
                <a:lnTo>
                  <a:pt x="11063" y="11177"/>
                </a:lnTo>
                <a:lnTo>
                  <a:pt x="11082" y="11218"/>
                </a:lnTo>
                <a:lnTo>
                  <a:pt x="11126" y="11246"/>
                </a:lnTo>
                <a:lnTo>
                  <a:pt x="11145" y="11298"/>
                </a:lnTo>
                <a:lnTo>
                  <a:pt x="11170" y="11310"/>
                </a:lnTo>
                <a:lnTo>
                  <a:pt x="11189" y="11367"/>
                </a:lnTo>
                <a:lnTo>
                  <a:pt x="11215" y="11436"/>
                </a:lnTo>
                <a:lnTo>
                  <a:pt x="11196" y="11459"/>
                </a:lnTo>
                <a:lnTo>
                  <a:pt x="11189" y="11528"/>
                </a:lnTo>
                <a:lnTo>
                  <a:pt x="11189" y="11569"/>
                </a:lnTo>
                <a:lnTo>
                  <a:pt x="11215" y="11558"/>
                </a:lnTo>
                <a:lnTo>
                  <a:pt x="11240" y="11459"/>
                </a:lnTo>
                <a:lnTo>
                  <a:pt x="11267" y="11448"/>
                </a:lnTo>
                <a:lnTo>
                  <a:pt x="11274" y="11396"/>
                </a:lnTo>
                <a:lnTo>
                  <a:pt x="11229" y="11338"/>
                </a:lnTo>
                <a:lnTo>
                  <a:pt x="11255" y="11257"/>
                </a:lnTo>
                <a:lnTo>
                  <a:pt x="11311" y="11287"/>
                </a:lnTo>
                <a:lnTo>
                  <a:pt x="11343" y="11338"/>
                </a:lnTo>
                <a:lnTo>
                  <a:pt x="11351" y="11298"/>
                </a:lnTo>
                <a:lnTo>
                  <a:pt x="11343" y="11269"/>
                </a:lnTo>
                <a:lnTo>
                  <a:pt x="11292" y="11218"/>
                </a:lnTo>
                <a:lnTo>
                  <a:pt x="11248" y="11177"/>
                </a:lnTo>
                <a:lnTo>
                  <a:pt x="11196" y="11136"/>
                </a:lnTo>
                <a:lnTo>
                  <a:pt x="11215" y="11108"/>
                </a:lnTo>
                <a:lnTo>
                  <a:pt x="11196" y="11079"/>
                </a:lnTo>
                <a:lnTo>
                  <a:pt x="11152" y="11079"/>
                </a:lnTo>
                <a:lnTo>
                  <a:pt x="11082" y="10986"/>
                </a:lnTo>
                <a:lnTo>
                  <a:pt x="11056" y="10877"/>
                </a:lnTo>
                <a:lnTo>
                  <a:pt x="11005" y="10808"/>
                </a:lnTo>
                <a:lnTo>
                  <a:pt x="10979" y="10739"/>
                </a:lnTo>
                <a:lnTo>
                  <a:pt x="10986" y="10709"/>
                </a:lnTo>
                <a:lnTo>
                  <a:pt x="10986" y="10641"/>
                </a:lnTo>
                <a:lnTo>
                  <a:pt x="11031" y="10588"/>
                </a:lnTo>
                <a:lnTo>
                  <a:pt x="11082" y="10617"/>
                </a:lnTo>
                <a:lnTo>
                  <a:pt x="11063" y="10629"/>
                </a:lnTo>
                <a:lnTo>
                  <a:pt x="11063" y="10669"/>
                </a:lnTo>
                <a:lnTo>
                  <a:pt x="11082" y="10727"/>
                </a:lnTo>
                <a:lnTo>
                  <a:pt x="11101" y="10657"/>
                </a:lnTo>
                <a:lnTo>
                  <a:pt x="11134" y="10680"/>
                </a:lnTo>
                <a:lnTo>
                  <a:pt x="11134" y="10727"/>
                </a:lnTo>
                <a:lnTo>
                  <a:pt x="11170" y="10778"/>
                </a:lnTo>
                <a:lnTo>
                  <a:pt x="11152" y="10790"/>
                </a:lnTo>
                <a:lnTo>
                  <a:pt x="11204" y="10888"/>
                </a:lnTo>
                <a:lnTo>
                  <a:pt x="11255" y="10917"/>
                </a:lnTo>
                <a:lnTo>
                  <a:pt x="11292" y="10969"/>
                </a:lnTo>
                <a:lnTo>
                  <a:pt x="11351" y="11010"/>
                </a:lnTo>
                <a:lnTo>
                  <a:pt x="11370" y="11038"/>
                </a:lnTo>
                <a:lnTo>
                  <a:pt x="11388" y="11079"/>
                </a:lnTo>
                <a:lnTo>
                  <a:pt x="11406" y="11090"/>
                </a:lnTo>
                <a:lnTo>
                  <a:pt x="11403" y="11079"/>
                </a:lnTo>
                <a:lnTo>
                  <a:pt x="11407" y="11081"/>
                </a:lnTo>
                <a:lnTo>
                  <a:pt x="11414" y="11108"/>
                </a:lnTo>
                <a:lnTo>
                  <a:pt x="11406" y="11148"/>
                </a:lnTo>
                <a:lnTo>
                  <a:pt x="11406" y="11287"/>
                </a:lnTo>
                <a:lnTo>
                  <a:pt x="11440" y="11326"/>
                </a:lnTo>
                <a:lnTo>
                  <a:pt x="11440" y="11350"/>
                </a:lnTo>
                <a:lnTo>
                  <a:pt x="11447" y="11367"/>
                </a:lnTo>
                <a:lnTo>
                  <a:pt x="11450" y="11363"/>
                </a:lnTo>
                <a:lnTo>
                  <a:pt x="11458" y="11384"/>
                </a:lnTo>
                <a:lnTo>
                  <a:pt x="11491" y="11448"/>
                </a:lnTo>
                <a:lnTo>
                  <a:pt x="11510" y="11505"/>
                </a:lnTo>
                <a:lnTo>
                  <a:pt x="11517" y="11586"/>
                </a:lnTo>
                <a:lnTo>
                  <a:pt x="11543" y="11684"/>
                </a:lnTo>
                <a:lnTo>
                  <a:pt x="11587" y="11736"/>
                </a:lnTo>
                <a:lnTo>
                  <a:pt x="11632" y="11725"/>
                </a:lnTo>
                <a:lnTo>
                  <a:pt x="11605" y="11627"/>
                </a:lnTo>
                <a:lnTo>
                  <a:pt x="11649" y="11615"/>
                </a:lnTo>
                <a:lnTo>
                  <a:pt x="11632" y="11556"/>
                </a:lnTo>
                <a:lnTo>
                  <a:pt x="11683" y="11586"/>
                </a:lnTo>
                <a:lnTo>
                  <a:pt x="11683" y="11517"/>
                </a:lnTo>
                <a:lnTo>
                  <a:pt x="11657" y="11488"/>
                </a:lnTo>
                <a:lnTo>
                  <a:pt x="11624" y="11424"/>
                </a:lnTo>
                <a:lnTo>
                  <a:pt x="11643" y="11407"/>
                </a:lnTo>
                <a:lnTo>
                  <a:pt x="11613" y="11338"/>
                </a:lnTo>
                <a:lnTo>
                  <a:pt x="11598" y="11274"/>
                </a:lnTo>
                <a:lnTo>
                  <a:pt x="11613" y="11246"/>
                </a:lnTo>
                <a:lnTo>
                  <a:pt x="11643" y="11315"/>
                </a:lnTo>
                <a:lnTo>
                  <a:pt x="11676" y="11315"/>
                </a:lnTo>
                <a:lnTo>
                  <a:pt x="11702" y="11297"/>
                </a:lnTo>
                <a:lnTo>
                  <a:pt x="11668" y="11216"/>
                </a:lnTo>
                <a:lnTo>
                  <a:pt x="11738" y="11187"/>
                </a:lnTo>
                <a:lnTo>
                  <a:pt x="11764" y="11205"/>
                </a:lnTo>
                <a:lnTo>
                  <a:pt x="11805" y="11205"/>
                </a:lnTo>
                <a:lnTo>
                  <a:pt x="11816" y="11187"/>
                </a:lnTo>
                <a:lnTo>
                  <a:pt x="11838" y="11117"/>
                </a:lnTo>
                <a:lnTo>
                  <a:pt x="11841" y="11120"/>
                </a:lnTo>
                <a:lnTo>
                  <a:pt x="11816" y="11200"/>
                </a:lnTo>
                <a:lnTo>
                  <a:pt x="11805" y="11218"/>
                </a:lnTo>
                <a:lnTo>
                  <a:pt x="11805" y="11246"/>
                </a:lnTo>
                <a:lnTo>
                  <a:pt x="11823" y="11298"/>
                </a:lnTo>
                <a:lnTo>
                  <a:pt x="11867" y="11228"/>
                </a:lnTo>
                <a:lnTo>
                  <a:pt x="11893" y="11188"/>
                </a:lnTo>
                <a:lnTo>
                  <a:pt x="11970" y="11188"/>
                </a:lnTo>
                <a:lnTo>
                  <a:pt x="11982" y="11159"/>
                </a:lnTo>
                <a:lnTo>
                  <a:pt x="11930" y="11120"/>
                </a:lnTo>
                <a:lnTo>
                  <a:pt x="11919" y="11079"/>
                </a:lnTo>
                <a:lnTo>
                  <a:pt x="11867" y="11049"/>
                </a:lnTo>
                <a:lnTo>
                  <a:pt x="11919" y="11067"/>
                </a:lnTo>
                <a:lnTo>
                  <a:pt x="11900" y="10998"/>
                </a:lnTo>
                <a:lnTo>
                  <a:pt x="11919" y="10917"/>
                </a:lnTo>
                <a:lnTo>
                  <a:pt x="11955" y="10859"/>
                </a:lnTo>
                <a:lnTo>
                  <a:pt x="11970" y="10698"/>
                </a:lnTo>
                <a:lnTo>
                  <a:pt x="11989" y="10709"/>
                </a:lnTo>
                <a:lnTo>
                  <a:pt x="12014" y="10680"/>
                </a:lnTo>
                <a:lnTo>
                  <a:pt x="12014" y="10657"/>
                </a:lnTo>
                <a:lnTo>
                  <a:pt x="12059" y="10548"/>
                </a:lnTo>
                <a:cubicBezTo>
                  <a:pt x="12068" y="10525"/>
                  <a:pt x="12076" y="10501"/>
                  <a:pt x="12085" y="10478"/>
                </a:cubicBezTo>
                <a:lnTo>
                  <a:pt x="12147" y="10466"/>
                </a:lnTo>
                <a:lnTo>
                  <a:pt x="12147" y="10507"/>
                </a:lnTo>
                <a:lnTo>
                  <a:pt x="12244" y="10548"/>
                </a:lnTo>
                <a:lnTo>
                  <a:pt x="12250" y="10576"/>
                </a:lnTo>
                <a:lnTo>
                  <a:pt x="12199" y="10617"/>
                </a:lnTo>
                <a:cubicBezTo>
                  <a:pt x="12196" y="10625"/>
                  <a:pt x="12194" y="10633"/>
                  <a:pt x="12191" y="10641"/>
                </a:cubicBezTo>
                <a:lnTo>
                  <a:pt x="12250" y="10680"/>
                </a:lnTo>
                <a:cubicBezTo>
                  <a:pt x="12248" y="10700"/>
                  <a:pt x="12246" y="10719"/>
                  <a:pt x="12244" y="10739"/>
                </a:cubicBezTo>
                <a:lnTo>
                  <a:pt x="12276" y="10778"/>
                </a:lnTo>
                <a:lnTo>
                  <a:pt x="12354" y="10698"/>
                </a:lnTo>
                <a:lnTo>
                  <a:pt x="12424" y="10669"/>
                </a:lnTo>
                <a:cubicBezTo>
                  <a:pt x="12425" y="10666"/>
                  <a:pt x="12425" y="10664"/>
                  <a:pt x="12426" y="10662"/>
                </a:cubicBezTo>
                <a:lnTo>
                  <a:pt x="12475" y="10739"/>
                </a:lnTo>
                <a:lnTo>
                  <a:pt x="12538" y="10778"/>
                </a:lnTo>
                <a:lnTo>
                  <a:pt x="12615" y="10888"/>
                </a:lnTo>
                <a:lnTo>
                  <a:pt x="12626" y="10877"/>
                </a:lnTo>
                <a:lnTo>
                  <a:pt x="12634" y="10888"/>
                </a:lnTo>
                <a:lnTo>
                  <a:pt x="12639" y="10882"/>
                </a:lnTo>
                <a:lnTo>
                  <a:pt x="12640" y="10882"/>
                </a:lnTo>
                <a:lnTo>
                  <a:pt x="12638" y="10888"/>
                </a:lnTo>
                <a:lnTo>
                  <a:pt x="12647" y="10899"/>
                </a:lnTo>
                <a:lnTo>
                  <a:pt x="12639" y="10916"/>
                </a:lnTo>
                <a:lnTo>
                  <a:pt x="12665" y="10944"/>
                </a:lnTo>
                <a:lnTo>
                  <a:pt x="12702" y="10956"/>
                </a:lnTo>
                <a:lnTo>
                  <a:pt x="12728" y="11014"/>
                </a:lnTo>
                <a:lnTo>
                  <a:pt x="12742" y="11079"/>
                </a:lnTo>
                <a:lnTo>
                  <a:pt x="12734" y="11124"/>
                </a:lnTo>
                <a:lnTo>
                  <a:pt x="12741" y="11124"/>
                </a:lnTo>
                <a:lnTo>
                  <a:pt x="12738" y="11134"/>
                </a:lnTo>
                <a:lnTo>
                  <a:pt x="12730" y="11136"/>
                </a:lnTo>
                <a:lnTo>
                  <a:pt x="12660" y="11188"/>
                </a:lnTo>
                <a:lnTo>
                  <a:pt x="12609" y="11188"/>
                </a:lnTo>
                <a:lnTo>
                  <a:pt x="12538" y="11200"/>
                </a:lnTo>
                <a:lnTo>
                  <a:pt x="12450" y="11159"/>
                </a:lnTo>
                <a:lnTo>
                  <a:pt x="12347" y="11067"/>
                </a:lnTo>
                <a:lnTo>
                  <a:pt x="12250" y="11079"/>
                </a:lnTo>
                <a:lnTo>
                  <a:pt x="12181" y="11108"/>
                </a:lnTo>
                <a:lnTo>
                  <a:pt x="12111" y="11188"/>
                </a:lnTo>
                <a:lnTo>
                  <a:pt x="11989" y="11177"/>
                </a:lnTo>
                <a:lnTo>
                  <a:pt x="11970" y="11257"/>
                </a:lnTo>
                <a:lnTo>
                  <a:pt x="11875" y="11269"/>
                </a:lnTo>
                <a:lnTo>
                  <a:pt x="11805" y="11379"/>
                </a:lnTo>
                <a:lnTo>
                  <a:pt x="11849" y="11436"/>
                </a:lnTo>
                <a:lnTo>
                  <a:pt x="11823" y="11528"/>
                </a:lnTo>
                <a:lnTo>
                  <a:pt x="11860" y="11597"/>
                </a:lnTo>
                <a:lnTo>
                  <a:pt x="11900" y="11707"/>
                </a:lnTo>
                <a:lnTo>
                  <a:pt x="11963" y="11707"/>
                </a:lnTo>
                <a:lnTo>
                  <a:pt x="12026" y="11777"/>
                </a:lnTo>
                <a:lnTo>
                  <a:pt x="12059" y="11760"/>
                </a:lnTo>
                <a:lnTo>
                  <a:pt x="12077" y="11707"/>
                </a:lnTo>
                <a:lnTo>
                  <a:pt x="12136" y="11707"/>
                </a:lnTo>
                <a:lnTo>
                  <a:pt x="12191" y="11777"/>
                </a:lnTo>
                <a:lnTo>
                  <a:pt x="12276" y="11760"/>
                </a:lnTo>
                <a:lnTo>
                  <a:pt x="12320" y="11695"/>
                </a:lnTo>
                <a:lnTo>
                  <a:pt x="12372" y="11719"/>
                </a:lnTo>
                <a:lnTo>
                  <a:pt x="12409" y="11707"/>
                </a:lnTo>
                <a:lnTo>
                  <a:pt x="12383" y="11760"/>
                </a:lnTo>
                <a:lnTo>
                  <a:pt x="12409" y="11804"/>
                </a:lnTo>
                <a:lnTo>
                  <a:pt x="12398" y="11852"/>
                </a:lnTo>
                <a:lnTo>
                  <a:pt x="12398" y="11950"/>
                </a:lnTo>
                <a:lnTo>
                  <a:pt x="12407" y="11956"/>
                </a:lnTo>
                <a:lnTo>
                  <a:pt x="12398" y="11956"/>
                </a:lnTo>
                <a:lnTo>
                  <a:pt x="12365" y="12037"/>
                </a:lnTo>
                <a:lnTo>
                  <a:pt x="12347" y="12117"/>
                </a:lnTo>
                <a:lnTo>
                  <a:pt x="12339" y="12146"/>
                </a:lnTo>
                <a:lnTo>
                  <a:pt x="12328" y="12227"/>
                </a:lnTo>
                <a:lnTo>
                  <a:pt x="12313" y="12278"/>
                </a:lnTo>
                <a:lnTo>
                  <a:pt x="12295" y="12325"/>
                </a:lnTo>
                <a:lnTo>
                  <a:pt x="12334" y="12477"/>
                </a:lnTo>
                <a:lnTo>
                  <a:pt x="12332" y="12486"/>
                </a:lnTo>
                <a:lnTo>
                  <a:pt x="12295" y="12325"/>
                </a:lnTo>
                <a:lnTo>
                  <a:pt x="12269" y="12349"/>
                </a:lnTo>
                <a:lnTo>
                  <a:pt x="12217" y="12337"/>
                </a:lnTo>
                <a:lnTo>
                  <a:pt x="12173" y="12325"/>
                </a:lnTo>
                <a:lnTo>
                  <a:pt x="12155" y="12349"/>
                </a:lnTo>
                <a:lnTo>
                  <a:pt x="12136" y="12308"/>
                </a:lnTo>
                <a:lnTo>
                  <a:pt x="12096" y="12278"/>
                </a:lnTo>
                <a:lnTo>
                  <a:pt x="12052" y="12296"/>
                </a:lnTo>
                <a:lnTo>
                  <a:pt x="12026" y="12337"/>
                </a:lnTo>
                <a:lnTo>
                  <a:pt x="11970" y="12365"/>
                </a:lnTo>
                <a:lnTo>
                  <a:pt x="11945" y="12337"/>
                </a:lnTo>
                <a:lnTo>
                  <a:pt x="11886" y="12308"/>
                </a:lnTo>
                <a:lnTo>
                  <a:pt x="11834" y="12278"/>
                </a:lnTo>
                <a:lnTo>
                  <a:pt x="11746" y="12278"/>
                </a:lnTo>
                <a:lnTo>
                  <a:pt x="11738" y="12239"/>
                </a:lnTo>
                <a:lnTo>
                  <a:pt x="11676" y="12239"/>
                </a:lnTo>
                <a:lnTo>
                  <a:pt x="11657" y="12215"/>
                </a:lnTo>
                <a:lnTo>
                  <a:pt x="11632" y="12215"/>
                </a:lnTo>
                <a:lnTo>
                  <a:pt x="11613" y="12158"/>
                </a:lnTo>
                <a:lnTo>
                  <a:pt x="11535" y="12146"/>
                </a:lnTo>
                <a:lnTo>
                  <a:pt x="11491" y="12158"/>
                </a:lnTo>
                <a:lnTo>
                  <a:pt x="11447" y="12215"/>
                </a:lnTo>
                <a:lnTo>
                  <a:pt x="11432" y="12267"/>
                </a:lnTo>
                <a:lnTo>
                  <a:pt x="11440" y="12349"/>
                </a:lnTo>
                <a:lnTo>
                  <a:pt x="11414" y="12388"/>
                </a:lnTo>
                <a:lnTo>
                  <a:pt x="11388" y="12417"/>
                </a:lnTo>
                <a:lnTo>
                  <a:pt x="11325" y="12365"/>
                </a:lnTo>
                <a:lnTo>
                  <a:pt x="11240" y="12325"/>
                </a:lnTo>
                <a:lnTo>
                  <a:pt x="11189" y="12308"/>
                </a:lnTo>
                <a:lnTo>
                  <a:pt x="11160" y="12215"/>
                </a:lnTo>
                <a:lnTo>
                  <a:pt x="11075" y="12158"/>
                </a:lnTo>
                <a:lnTo>
                  <a:pt x="11031" y="12129"/>
                </a:lnTo>
                <a:lnTo>
                  <a:pt x="11005" y="12146"/>
                </a:lnTo>
                <a:lnTo>
                  <a:pt x="10934" y="12117"/>
                </a:lnTo>
                <a:lnTo>
                  <a:pt x="10934" y="12198"/>
                </a:lnTo>
                <a:lnTo>
                  <a:pt x="10898" y="12227"/>
                </a:lnTo>
                <a:lnTo>
                  <a:pt x="10927" y="12198"/>
                </a:lnTo>
                <a:lnTo>
                  <a:pt x="10934" y="12117"/>
                </a:lnTo>
                <a:lnTo>
                  <a:pt x="10909" y="12088"/>
                </a:lnTo>
                <a:lnTo>
                  <a:pt x="10898" y="12037"/>
                </a:lnTo>
                <a:lnTo>
                  <a:pt x="10864" y="12037"/>
                </a:lnTo>
                <a:lnTo>
                  <a:pt x="10857" y="11978"/>
                </a:lnTo>
                <a:lnTo>
                  <a:pt x="10890" y="11927"/>
                </a:lnTo>
                <a:lnTo>
                  <a:pt x="10898" y="11817"/>
                </a:lnTo>
                <a:lnTo>
                  <a:pt x="10883" y="11788"/>
                </a:lnTo>
                <a:lnTo>
                  <a:pt x="10883" y="11748"/>
                </a:lnTo>
                <a:lnTo>
                  <a:pt x="10909" y="11679"/>
                </a:lnTo>
                <a:lnTo>
                  <a:pt x="10909" y="11667"/>
                </a:lnTo>
                <a:lnTo>
                  <a:pt x="10857" y="11707"/>
                </a:lnTo>
                <a:lnTo>
                  <a:pt x="10857" y="11638"/>
                </a:lnTo>
                <a:lnTo>
                  <a:pt x="10820" y="11627"/>
                </a:lnTo>
                <a:lnTo>
                  <a:pt x="10750" y="11679"/>
                </a:lnTo>
                <a:lnTo>
                  <a:pt x="10706" y="11679"/>
                </a:lnTo>
                <a:lnTo>
                  <a:pt x="10691" y="11656"/>
                </a:lnTo>
                <a:lnTo>
                  <a:pt x="10621" y="11656"/>
                </a:lnTo>
                <a:lnTo>
                  <a:pt x="10569" y="11707"/>
                </a:lnTo>
                <a:lnTo>
                  <a:pt x="10540" y="11679"/>
                </a:lnTo>
                <a:lnTo>
                  <a:pt x="10437" y="11695"/>
                </a:lnTo>
                <a:lnTo>
                  <a:pt x="10341" y="11719"/>
                </a:lnTo>
                <a:lnTo>
                  <a:pt x="10282" y="11748"/>
                </a:lnTo>
                <a:lnTo>
                  <a:pt x="10245" y="11805"/>
                </a:lnTo>
                <a:lnTo>
                  <a:pt x="10175" y="11817"/>
                </a:lnTo>
                <a:lnTo>
                  <a:pt x="10124" y="11886"/>
                </a:lnTo>
                <a:lnTo>
                  <a:pt x="10130" y="11908"/>
                </a:lnTo>
                <a:lnTo>
                  <a:pt x="10129" y="11909"/>
                </a:lnTo>
                <a:lnTo>
                  <a:pt x="10124" y="11886"/>
                </a:lnTo>
                <a:lnTo>
                  <a:pt x="10098" y="11886"/>
                </a:lnTo>
                <a:lnTo>
                  <a:pt x="10035" y="11858"/>
                </a:lnTo>
                <a:lnTo>
                  <a:pt x="9976" y="11858"/>
                </a:lnTo>
                <a:lnTo>
                  <a:pt x="9939" y="11817"/>
                </a:lnTo>
                <a:lnTo>
                  <a:pt x="9895" y="11817"/>
                </a:lnTo>
                <a:lnTo>
                  <a:pt x="9880" y="11886"/>
                </a:lnTo>
                <a:lnTo>
                  <a:pt x="9836" y="11996"/>
                </a:lnTo>
                <a:lnTo>
                  <a:pt x="9792" y="12048"/>
                </a:lnTo>
                <a:lnTo>
                  <a:pt x="9733" y="12106"/>
                </a:lnTo>
                <a:lnTo>
                  <a:pt x="9696" y="12169"/>
                </a:lnTo>
                <a:lnTo>
                  <a:pt x="9689" y="12227"/>
                </a:lnTo>
                <a:lnTo>
                  <a:pt x="9662" y="12325"/>
                </a:lnTo>
                <a:lnTo>
                  <a:pt x="9677" y="12457"/>
                </a:lnTo>
                <a:lnTo>
                  <a:pt x="9626" y="12555"/>
                </a:lnTo>
                <a:lnTo>
                  <a:pt x="9600" y="12579"/>
                </a:lnTo>
                <a:lnTo>
                  <a:pt x="9548" y="12648"/>
                </a:lnTo>
                <a:lnTo>
                  <a:pt x="9497" y="12665"/>
                </a:lnTo>
                <a:lnTo>
                  <a:pt x="9460" y="12706"/>
                </a:lnTo>
                <a:lnTo>
                  <a:pt x="9427" y="12816"/>
                </a:lnTo>
                <a:lnTo>
                  <a:pt x="9390" y="12838"/>
                </a:lnTo>
                <a:lnTo>
                  <a:pt x="9364" y="12908"/>
                </a:lnTo>
                <a:lnTo>
                  <a:pt x="9364" y="12965"/>
                </a:lnTo>
                <a:lnTo>
                  <a:pt x="9346" y="13017"/>
                </a:lnTo>
                <a:lnTo>
                  <a:pt x="9331" y="13046"/>
                </a:lnTo>
                <a:lnTo>
                  <a:pt x="9294" y="13115"/>
                </a:lnTo>
                <a:lnTo>
                  <a:pt x="9280" y="13185"/>
                </a:lnTo>
                <a:lnTo>
                  <a:pt x="9280" y="13207"/>
                </a:lnTo>
                <a:lnTo>
                  <a:pt x="9261" y="13266"/>
                </a:lnTo>
                <a:lnTo>
                  <a:pt x="9235" y="13295"/>
                </a:lnTo>
                <a:lnTo>
                  <a:pt x="9235" y="13335"/>
                </a:lnTo>
                <a:lnTo>
                  <a:pt x="9224" y="13387"/>
                </a:lnTo>
                <a:lnTo>
                  <a:pt x="9261" y="13427"/>
                </a:lnTo>
                <a:lnTo>
                  <a:pt x="9280" y="13468"/>
                </a:lnTo>
                <a:lnTo>
                  <a:pt x="9268" y="13525"/>
                </a:lnTo>
                <a:lnTo>
                  <a:pt x="9280" y="13566"/>
                </a:lnTo>
                <a:lnTo>
                  <a:pt x="9287" y="13658"/>
                </a:lnTo>
                <a:lnTo>
                  <a:pt x="9280" y="13756"/>
                </a:lnTo>
                <a:lnTo>
                  <a:pt x="9261" y="13814"/>
                </a:lnTo>
                <a:lnTo>
                  <a:pt x="9268" y="13854"/>
                </a:lnTo>
                <a:lnTo>
                  <a:pt x="9250" y="13906"/>
                </a:lnTo>
                <a:lnTo>
                  <a:pt x="9224" y="13975"/>
                </a:lnTo>
                <a:lnTo>
                  <a:pt x="9198" y="13986"/>
                </a:lnTo>
                <a:lnTo>
                  <a:pt x="9224" y="14027"/>
                </a:lnTo>
                <a:lnTo>
                  <a:pt x="9250" y="14096"/>
                </a:lnTo>
                <a:lnTo>
                  <a:pt x="9242" y="14137"/>
                </a:lnTo>
                <a:lnTo>
                  <a:pt x="9246" y="14137"/>
                </a:lnTo>
                <a:lnTo>
                  <a:pt x="9246" y="14138"/>
                </a:lnTo>
                <a:lnTo>
                  <a:pt x="9242" y="14137"/>
                </a:lnTo>
                <a:lnTo>
                  <a:pt x="9243" y="14150"/>
                </a:lnTo>
                <a:lnTo>
                  <a:pt x="9242" y="14155"/>
                </a:lnTo>
                <a:lnTo>
                  <a:pt x="9244" y="14155"/>
                </a:lnTo>
                <a:lnTo>
                  <a:pt x="9250" y="14224"/>
                </a:lnTo>
                <a:lnTo>
                  <a:pt x="9261" y="14235"/>
                </a:lnTo>
                <a:lnTo>
                  <a:pt x="9280" y="14246"/>
                </a:lnTo>
                <a:lnTo>
                  <a:pt x="9280" y="14263"/>
                </a:lnTo>
                <a:lnTo>
                  <a:pt x="9294" y="14304"/>
                </a:lnTo>
                <a:lnTo>
                  <a:pt x="9312" y="14304"/>
                </a:lnTo>
                <a:lnTo>
                  <a:pt x="9346" y="14344"/>
                </a:lnTo>
                <a:lnTo>
                  <a:pt x="9357" y="14352"/>
                </a:lnTo>
                <a:lnTo>
                  <a:pt x="9353" y="14357"/>
                </a:lnTo>
                <a:lnTo>
                  <a:pt x="9372" y="14368"/>
                </a:lnTo>
                <a:lnTo>
                  <a:pt x="9375" y="14373"/>
                </a:lnTo>
                <a:lnTo>
                  <a:pt x="9375" y="14426"/>
                </a:lnTo>
                <a:lnTo>
                  <a:pt x="9383" y="14432"/>
                </a:lnTo>
                <a:lnTo>
                  <a:pt x="9383" y="14437"/>
                </a:lnTo>
                <a:lnTo>
                  <a:pt x="9397" y="14449"/>
                </a:lnTo>
                <a:lnTo>
                  <a:pt x="9416" y="14467"/>
                </a:lnTo>
                <a:lnTo>
                  <a:pt x="9434" y="14495"/>
                </a:lnTo>
                <a:lnTo>
                  <a:pt x="9460" y="14546"/>
                </a:lnTo>
                <a:lnTo>
                  <a:pt x="9461" y="14545"/>
                </a:lnTo>
                <a:lnTo>
                  <a:pt x="9462" y="14547"/>
                </a:lnTo>
                <a:lnTo>
                  <a:pt x="9471" y="14616"/>
                </a:lnTo>
                <a:lnTo>
                  <a:pt x="9478" y="14644"/>
                </a:lnTo>
                <a:lnTo>
                  <a:pt x="9504" y="14697"/>
                </a:lnTo>
                <a:lnTo>
                  <a:pt x="9548" y="14736"/>
                </a:lnTo>
                <a:lnTo>
                  <a:pt x="9567" y="14736"/>
                </a:lnTo>
                <a:lnTo>
                  <a:pt x="9607" y="14795"/>
                </a:lnTo>
                <a:lnTo>
                  <a:pt x="9662" y="14846"/>
                </a:lnTo>
                <a:lnTo>
                  <a:pt x="9714" y="14933"/>
                </a:lnTo>
                <a:lnTo>
                  <a:pt x="9774" y="14974"/>
                </a:lnTo>
                <a:lnTo>
                  <a:pt x="9792" y="14956"/>
                </a:lnTo>
                <a:lnTo>
                  <a:pt x="9799" y="14974"/>
                </a:lnTo>
                <a:lnTo>
                  <a:pt x="9862" y="14944"/>
                </a:lnTo>
                <a:lnTo>
                  <a:pt x="9895" y="14905"/>
                </a:lnTo>
                <a:lnTo>
                  <a:pt x="9976" y="14887"/>
                </a:lnTo>
                <a:lnTo>
                  <a:pt x="10010" y="14887"/>
                </a:lnTo>
                <a:lnTo>
                  <a:pt x="10054" y="14905"/>
                </a:lnTo>
                <a:lnTo>
                  <a:pt x="10079" y="14905"/>
                </a:lnTo>
                <a:lnTo>
                  <a:pt x="10131" y="14933"/>
                </a:lnTo>
                <a:lnTo>
                  <a:pt x="10133" y="14932"/>
                </a:lnTo>
                <a:lnTo>
                  <a:pt x="10135" y="14933"/>
                </a:lnTo>
                <a:lnTo>
                  <a:pt x="10190" y="14905"/>
                </a:lnTo>
                <a:lnTo>
                  <a:pt x="10223" y="14875"/>
                </a:lnTo>
                <a:lnTo>
                  <a:pt x="10319" y="14823"/>
                </a:lnTo>
                <a:lnTo>
                  <a:pt x="10319" y="14822"/>
                </a:lnTo>
                <a:lnTo>
                  <a:pt x="10323" y="14818"/>
                </a:lnTo>
                <a:lnTo>
                  <a:pt x="10327" y="14823"/>
                </a:lnTo>
                <a:lnTo>
                  <a:pt x="10359" y="14802"/>
                </a:lnTo>
                <a:lnTo>
                  <a:pt x="10360" y="14807"/>
                </a:lnTo>
                <a:lnTo>
                  <a:pt x="10367" y="14804"/>
                </a:lnTo>
                <a:lnTo>
                  <a:pt x="10367" y="14807"/>
                </a:lnTo>
                <a:lnTo>
                  <a:pt x="10419" y="14795"/>
                </a:lnTo>
                <a:lnTo>
                  <a:pt x="10419" y="14783"/>
                </a:lnTo>
                <a:lnTo>
                  <a:pt x="10422" y="14783"/>
                </a:lnTo>
                <a:lnTo>
                  <a:pt x="10422" y="14807"/>
                </a:lnTo>
                <a:lnTo>
                  <a:pt x="10519" y="14807"/>
                </a:lnTo>
                <a:lnTo>
                  <a:pt x="10554" y="14859"/>
                </a:lnTo>
                <a:lnTo>
                  <a:pt x="10569" y="14915"/>
                </a:lnTo>
                <a:lnTo>
                  <a:pt x="10579" y="14933"/>
                </a:lnTo>
                <a:lnTo>
                  <a:pt x="10581" y="14940"/>
                </a:lnTo>
                <a:lnTo>
                  <a:pt x="10614" y="14997"/>
                </a:lnTo>
                <a:lnTo>
                  <a:pt x="10659" y="14997"/>
                </a:lnTo>
                <a:lnTo>
                  <a:pt x="10684" y="14981"/>
                </a:lnTo>
                <a:lnTo>
                  <a:pt x="10703" y="14981"/>
                </a:lnTo>
                <a:lnTo>
                  <a:pt x="10763" y="14961"/>
                </a:lnTo>
                <a:lnTo>
                  <a:pt x="10769" y="14974"/>
                </a:lnTo>
                <a:lnTo>
                  <a:pt x="10787" y="15013"/>
                </a:lnTo>
                <a:lnTo>
                  <a:pt x="10790" y="15015"/>
                </a:lnTo>
                <a:lnTo>
                  <a:pt x="10795" y="15026"/>
                </a:lnTo>
                <a:lnTo>
                  <a:pt x="10816" y="15036"/>
                </a:lnTo>
                <a:lnTo>
                  <a:pt x="10839" y="15094"/>
                </a:lnTo>
                <a:lnTo>
                  <a:pt x="10831" y="15164"/>
                </a:lnTo>
                <a:lnTo>
                  <a:pt x="10801" y="15256"/>
                </a:lnTo>
                <a:lnTo>
                  <a:pt x="10804" y="15261"/>
                </a:lnTo>
                <a:lnTo>
                  <a:pt x="10801" y="15268"/>
                </a:lnTo>
                <a:lnTo>
                  <a:pt x="10813" y="15297"/>
                </a:lnTo>
                <a:lnTo>
                  <a:pt x="10817" y="15295"/>
                </a:lnTo>
                <a:lnTo>
                  <a:pt x="10801" y="15354"/>
                </a:lnTo>
                <a:lnTo>
                  <a:pt x="10795" y="15406"/>
                </a:lnTo>
                <a:lnTo>
                  <a:pt x="10776" y="15453"/>
                </a:lnTo>
                <a:lnTo>
                  <a:pt x="10776" y="15493"/>
                </a:lnTo>
                <a:lnTo>
                  <a:pt x="10813" y="15592"/>
                </a:lnTo>
                <a:lnTo>
                  <a:pt x="10857" y="15672"/>
                </a:lnTo>
                <a:lnTo>
                  <a:pt x="10909" y="15753"/>
                </a:lnTo>
                <a:lnTo>
                  <a:pt x="10960" y="15845"/>
                </a:lnTo>
                <a:lnTo>
                  <a:pt x="10961" y="15844"/>
                </a:lnTo>
                <a:lnTo>
                  <a:pt x="10966" y="15852"/>
                </a:lnTo>
                <a:lnTo>
                  <a:pt x="10979" y="15902"/>
                </a:lnTo>
                <a:lnTo>
                  <a:pt x="10986" y="15902"/>
                </a:lnTo>
                <a:lnTo>
                  <a:pt x="10979" y="15914"/>
                </a:lnTo>
                <a:lnTo>
                  <a:pt x="10986" y="15943"/>
                </a:lnTo>
                <a:lnTo>
                  <a:pt x="10979" y="15954"/>
                </a:lnTo>
                <a:lnTo>
                  <a:pt x="11012" y="16012"/>
                </a:lnTo>
                <a:lnTo>
                  <a:pt x="11023" y="16075"/>
                </a:lnTo>
                <a:lnTo>
                  <a:pt x="11038" y="16173"/>
                </a:lnTo>
                <a:lnTo>
                  <a:pt x="11023" y="16203"/>
                </a:lnTo>
                <a:lnTo>
                  <a:pt x="11023" y="16226"/>
                </a:lnTo>
                <a:lnTo>
                  <a:pt x="11031" y="16283"/>
                </a:lnTo>
                <a:lnTo>
                  <a:pt x="11049" y="16335"/>
                </a:lnTo>
                <a:lnTo>
                  <a:pt x="11063" y="16364"/>
                </a:lnTo>
                <a:lnTo>
                  <a:pt x="11063" y="16485"/>
                </a:lnTo>
                <a:lnTo>
                  <a:pt x="11038" y="16543"/>
                </a:lnTo>
                <a:lnTo>
                  <a:pt x="11012" y="16595"/>
                </a:lnTo>
                <a:lnTo>
                  <a:pt x="10993" y="16635"/>
                </a:lnTo>
                <a:lnTo>
                  <a:pt x="10979" y="16721"/>
                </a:lnTo>
                <a:lnTo>
                  <a:pt x="10968" y="16762"/>
                </a:lnTo>
                <a:lnTo>
                  <a:pt x="10953" y="16855"/>
                </a:lnTo>
                <a:lnTo>
                  <a:pt x="10942" y="16941"/>
                </a:lnTo>
                <a:lnTo>
                  <a:pt x="10953" y="16992"/>
                </a:lnTo>
                <a:lnTo>
                  <a:pt x="10953" y="17109"/>
                </a:lnTo>
                <a:lnTo>
                  <a:pt x="11005" y="17190"/>
                </a:lnTo>
                <a:lnTo>
                  <a:pt x="11012" y="17259"/>
                </a:lnTo>
                <a:lnTo>
                  <a:pt x="11049" y="17369"/>
                </a:lnTo>
                <a:lnTo>
                  <a:pt x="11075" y="17449"/>
                </a:lnTo>
                <a:lnTo>
                  <a:pt x="11101" y="17490"/>
                </a:lnTo>
                <a:lnTo>
                  <a:pt x="11108" y="17541"/>
                </a:lnTo>
                <a:lnTo>
                  <a:pt x="11108" y="17669"/>
                </a:lnTo>
                <a:lnTo>
                  <a:pt x="11126" y="17830"/>
                </a:lnTo>
                <a:lnTo>
                  <a:pt x="11145" y="17900"/>
                </a:lnTo>
                <a:lnTo>
                  <a:pt x="11152" y="17992"/>
                </a:lnTo>
                <a:lnTo>
                  <a:pt x="11178" y="18079"/>
                </a:lnTo>
                <a:lnTo>
                  <a:pt x="11222" y="18159"/>
                </a:lnTo>
                <a:lnTo>
                  <a:pt x="11224" y="18157"/>
                </a:lnTo>
                <a:lnTo>
                  <a:pt x="11267" y="18286"/>
                </a:lnTo>
                <a:lnTo>
                  <a:pt x="11274" y="18286"/>
                </a:lnTo>
                <a:lnTo>
                  <a:pt x="11299" y="18384"/>
                </a:lnTo>
                <a:lnTo>
                  <a:pt x="11337" y="18482"/>
                </a:lnTo>
                <a:lnTo>
                  <a:pt x="11337" y="18563"/>
                </a:lnTo>
                <a:lnTo>
                  <a:pt x="11318" y="18592"/>
                </a:lnTo>
                <a:lnTo>
                  <a:pt x="11337" y="18655"/>
                </a:lnTo>
                <a:lnTo>
                  <a:pt x="11337" y="18725"/>
                </a:lnTo>
                <a:lnTo>
                  <a:pt x="11343" y="18765"/>
                </a:lnTo>
                <a:lnTo>
                  <a:pt x="11351" y="18741"/>
                </a:lnTo>
                <a:lnTo>
                  <a:pt x="11381" y="18794"/>
                </a:lnTo>
                <a:lnTo>
                  <a:pt x="11396" y="18794"/>
                </a:lnTo>
                <a:lnTo>
                  <a:pt x="11421" y="18834"/>
                </a:lnTo>
                <a:lnTo>
                  <a:pt x="11447" y="18834"/>
                </a:lnTo>
                <a:lnTo>
                  <a:pt x="11484" y="18782"/>
                </a:lnTo>
                <a:lnTo>
                  <a:pt x="11535" y="18782"/>
                </a:lnTo>
                <a:lnTo>
                  <a:pt x="11598" y="18725"/>
                </a:lnTo>
                <a:lnTo>
                  <a:pt x="11624" y="18741"/>
                </a:lnTo>
                <a:lnTo>
                  <a:pt x="11657" y="18725"/>
                </a:lnTo>
                <a:lnTo>
                  <a:pt x="11720" y="18741"/>
                </a:lnTo>
                <a:lnTo>
                  <a:pt x="11753" y="18725"/>
                </a:lnTo>
                <a:lnTo>
                  <a:pt x="11790" y="18741"/>
                </a:lnTo>
                <a:lnTo>
                  <a:pt x="11797" y="18702"/>
                </a:lnTo>
                <a:lnTo>
                  <a:pt x="11823" y="18702"/>
                </a:lnTo>
                <a:lnTo>
                  <a:pt x="11893" y="18655"/>
                </a:lnTo>
                <a:lnTo>
                  <a:pt x="11938" y="18603"/>
                </a:lnTo>
                <a:lnTo>
                  <a:pt x="11982" y="18534"/>
                </a:lnTo>
                <a:lnTo>
                  <a:pt x="12041" y="18425"/>
                </a:lnTo>
                <a:lnTo>
                  <a:pt x="12077" y="18344"/>
                </a:lnTo>
                <a:lnTo>
                  <a:pt x="12096" y="18286"/>
                </a:lnTo>
                <a:lnTo>
                  <a:pt x="12122" y="18246"/>
                </a:lnTo>
                <a:lnTo>
                  <a:pt x="12129" y="18223"/>
                </a:lnTo>
                <a:lnTo>
                  <a:pt x="12173" y="18164"/>
                </a:lnTo>
                <a:lnTo>
                  <a:pt x="12191" y="18124"/>
                </a:lnTo>
                <a:lnTo>
                  <a:pt x="12199" y="18032"/>
                </a:lnTo>
                <a:lnTo>
                  <a:pt x="12206" y="17963"/>
                </a:lnTo>
                <a:lnTo>
                  <a:pt x="12196" y="17963"/>
                </a:lnTo>
                <a:lnTo>
                  <a:pt x="12197" y="17955"/>
                </a:lnTo>
                <a:lnTo>
                  <a:pt x="12203" y="17956"/>
                </a:lnTo>
                <a:lnTo>
                  <a:pt x="12206" y="17942"/>
                </a:lnTo>
                <a:lnTo>
                  <a:pt x="12210" y="17945"/>
                </a:lnTo>
                <a:lnTo>
                  <a:pt x="12221" y="17887"/>
                </a:lnTo>
                <a:lnTo>
                  <a:pt x="12203" y="17876"/>
                </a:lnTo>
                <a:lnTo>
                  <a:pt x="12203" y="17835"/>
                </a:lnTo>
                <a:lnTo>
                  <a:pt x="12213" y="17818"/>
                </a:lnTo>
                <a:lnTo>
                  <a:pt x="12283" y="17761"/>
                </a:lnTo>
                <a:lnTo>
                  <a:pt x="12327" y="17732"/>
                </a:lnTo>
                <a:lnTo>
                  <a:pt x="12335" y="17720"/>
                </a:lnTo>
                <a:lnTo>
                  <a:pt x="12361" y="17679"/>
                </a:lnTo>
                <a:lnTo>
                  <a:pt x="12369" y="17668"/>
                </a:lnTo>
                <a:lnTo>
                  <a:pt x="12376" y="17627"/>
                </a:lnTo>
                <a:lnTo>
                  <a:pt x="12369" y="17616"/>
                </a:lnTo>
                <a:lnTo>
                  <a:pt x="12376" y="17558"/>
                </a:lnTo>
                <a:lnTo>
                  <a:pt x="12376" y="17466"/>
                </a:lnTo>
                <a:lnTo>
                  <a:pt x="12369" y="17466"/>
                </a:lnTo>
                <a:lnTo>
                  <a:pt x="12369" y="17436"/>
                </a:lnTo>
                <a:lnTo>
                  <a:pt x="12350" y="17385"/>
                </a:lnTo>
                <a:lnTo>
                  <a:pt x="12325" y="17298"/>
                </a:lnTo>
                <a:lnTo>
                  <a:pt x="12331" y="17246"/>
                </a:lnTo>
                <a:lnTo>
                  <a:pt x="12335" y="17241"/>
                </a:lnTo>
                <a:lnTo>
                  <a:pt x="12341" y="17232"/>
                </a:lnTo>
                <a:lnTo>
                  <a:pt x="12343" y="17230"/>
                </a:lnTo>
                <a:lnTo>
                  <a:pt x="12348" y="17220"/>
                </a:lnTo>
                <a:lnTo>
                  <a:pt x="12350" y="17218"/>
                </a:lnTo>
                <a:lnTo>
                  <a:pt x="12382" y="17159"/>
                </a:lnTo>
                <a:lnTo>
                  <a:pt x="12405" y="17149"/>
                </a:lnTo>
                <a:lnTo>
                  <a:pt x="12475" y="17052"/>
                </a:lnTo>
                <a:lnTo>
                  <a:pt x="12534" y="16999"/>
                </a:lnTo>
                <a:lnTo>
                  <a:pt x="12597" y="16970"/>
                </a:lnTo>
                <a:lnTo>
                  <a:pt x="12603" y="16960"/>
                </a:lnTo>
                <a:lnTo>
                  <a:pt x="12604" y="16958"/>
                </a:lnTo>
                <a:lnTo>
                  <a:pt x="12610" y="16947"/>
                </a:lnTo>
                <a:lnTo>
                  <a:pt x="12612" y="16947"/>
                </a:lnTo>
                <a:lnTo>
                  <a:pt x="12649" y="16877"/>
                </a:lnTo>
                <a:lnTo>
                  <a:pt x="12675" y="16808"/>
                </a:lnTo>
                <a:lnTo>
                  <a:pt x="12689" y="16739"/>
                </a:lnTo>
                <a:lnTo>
                  <a:pt x="12682" y="16698"/>
                </a:lnTo>
                <a:lnTo>
                  <a:pt x="12675" y="16548"/>
                </a:lnTo>
                <a:lnTo>
                  <a:pt x="12664" y="16468"/>
                </a:lnTo>
                <a:lnTo>
                  <a:pt x="12675" y="16370"/>
                </a:lnTo>
                <a:lnTo>
                  <a:pt x="12656" y="16329"/>
                </a:lnTo>
                <a:lnTo>
                  <a:pt x="12651" y="16336"/>
                </a:lnTo>
                <a:lnTo>
                  <a:pt x="12643" y="16325"/>
                </a:lnTo>
                <a:lnTo>
                  <a:pt x="12644" y="16323"/>
                </a:lnTo>
                <a:lnTo>
                  <a:pt x="12640" y="16317"/>
                </a:lnTo>
                <a:lnTo>
                  <a:pt x="12616" y="16226"/>
                </a:lnTo>
                <a:lnTo>
                  <a:pt x="12597" y="16175"/>
                </a:lnTo>
                <a:lnTo>
                  <a:pt x="12597" y="16104"/>
                </a:lnTo>
                <a:lnTo>
                  <a:pt x="12616" y="16036"/>
                </a:lnTo>
                <a:lnTo>
                  <a:pt x="12609" y="16024"/>
                </a:lnTo>
                <a:lnTo>
                  <a:pt x="12600" y="16013"/>
                </a:lnTo>
                <a:lnTo>
                  <a:pt x="12600" y="16011"/>
                </a:lnTo>
                <a:lnTo>
                  <a:pt x="12593" y="15999"/>
                </a:lnTo>
                <a:lnTo>
                  <a:pt x="12572" y="15972"/>
                </a:lnTo>
                <a:lnTo>
                  <a:pt x="12572" y="15926"/>
                </a:lnTo>
                <a:lnTo>
                  <a:pt x="12597" y="15816"/>
                </a:lnTo>
                <a:lnTo>
                  <a:pt x="12587" y="15805"/>
                </a:lnTo>
                <a:lnTo>
                  <a:pt x="12608" y="15781"/>
                </a:lnTo>
                <a:lnTo>
                  <a:pt x="12613" y="15753"/>
                </a:lnTo>
                <a:lnTo>
                  <a:pt x="12620" y="15745"/>
                </a:lnTo>
                <a:lnTo>
                  <a:pt x="12626" y="15706"/>
                </a:lnTo>
                <a:lnTo>
                  <a:pt x="12638" y="15689"/>
                </a:lnTo>
                <a:lnTo>
                  <a:pt x="12640" y="15668"/>
                </a:lnTo>
                <a:lnTo>
                  <a:pt x="12649" y="15652"/>
                </a:lnTo>
                <a:lnTo>
                  <a:pt x="12653" y="15616"/>
                </a:lnTo>
                <a:lnTo>
                  <a:pt x="12671" y="15608"/>
                </a:lnTo>
                <a:lnTo>
                  <a:pt x="12689" y="15562"/>
                </a:lnTo>
                <a:lnTo>
                  <a:pt x="12722" y="15539"/>
                </a:lnTo>
                <a:lnTo>
                  <a:pt x="12717" y="15526"/>
                </a:lnTo>
                <a:lnTo>
                  <a:pt x="12724" y="15510"/>
                </a:lnTo>
                <a:lnTo>
                  <a:pt x="12734" y="15503"/>
                </a:lnTo>
                <a:lnTo>
                  <a:pt x="12730" y="15492"/>
                </a:lnTo>
                <a:lnTo>
                  <a:pt x="12740" y="15464"/>
                </a:lnTo>
                <a:lnTo>
                  <a:pt x="12862" y="15274"/>
                </a:lnTo>
                <a:lnTo>
                  <a:pt x="12950" y="15192"/>
                </a:lnTo>
                <a:lnTo>
                  <a:pt x="13013" y="15106"/>
                </a:lnTo>
                <a:lnTo>
                  <a:pt x="13083" y="14985"/>
                </a:lnTo>
                <a:lnTo>
                  <a:pt x="13135" y="14875"/>
                </a:lnTo>
                <a:lnTo>
                  <a:pt x="13186" y="14736"/>
                </a:lnTo>
                <a:lnTo>
                  <a:pt x="13219" y="14616"/>
                </a:lnTo>
                <a:lnTo>
                  <a:pt x="13256" y="14506"/>
                </a:lnTo>
                <a:lnTo>
                  <a:pt x="13275" y="14414"/>
                </a:lnTo>
                <a:lnTo>
                  <a:pt x="13282" y="14385"/>
                </a:lnTo>
                <a:lnTo>
                  <a:pt x="13282" y="14328"/>
                </a:lnTo>
                <a:lnTo>
                  <a:pt x="13289" y="14275"/>
                </a:lnTo>
                <a:lnTo>
                  <a:pt x="13289" y="14246"/>
                </a:lnTo>
                <a:lnTo>
                  <a:pt x="13264" y="14246"/>
                </a:lnTo>
                <a:lnTo>
                  <a:pt x="13230" y="14275"/>
                </a:lnTo>
                <a:lnTo>
                  <a:pt x="13205" y="14287"/>
                </a:lnTo>
                <a:lnTo>
                  <a:pt x="13179" y="14304"/>
                </a:lnTo>
                <a:lnTo>
                  <a:pt x="13168" y="14304"/>
                </a:lnTo>
                <a:lnTo>
                  <a:pt x="13131" y="14304"/>
                </a:lnTo>
                <a:lnTo>
                  <a:pt x="13106" y="14328"/>
                </a:lnTo>
                <a:lnTo>
                  <a:pt x="13080" y="14328"/>
                </a:lnTo>
                <a:lnTo>
                  <a:pt x="13028" y="14356"/>
                </a:lnTo>
                <a:lnTo>
                  <a:pt x="12958" y="14373"/>
                </a:lnTo>
                <a:lnTo>
                  <a:pt x="12906" y="14396"/>
                </a:lnTo>
                <a:lnTo>
                  <a:pt x="12885" y="14396"/>
                </a:lnTo>
                <a:lnTo>
                  <a:pt x="12859" y="14368"/>
                </a:lnTo>
                <a:lnTo>
                  <a:pt x="12852" y="14328"/>
                </a:lnTo>
                <a:lnTo>
                  <a:pt x="12837" y="14318"/>
                </a:lnTo>
                <a:lnTo>
                  <a:pt x="12836" y="14316"/>
                </a:lnTo>
                <a:lnTo>
                  <a:pt x="12818" y="14304"/>
                </a:lnTo>
                <a:lnTo>
                  <a:pt x="12804" y="14281"/>
                </a:lnTo>
                <a:lnTo>
                  <a:pt x="12830" y="14253"/>
                </a:lnTo>
                <a:lnTo>
                  <a:pt x="12841" y="14212"/>
                </a:lnTo>
                <a:lnTo>
                  <a:pt x="12822" y="14183"/>
                </a:lnTo>
                <a:lnTo>
                  <a:pt x="12818" y="14177"/>
                </a:lnTo>
                <a:lnTo>
                  <a:pt x="12793" y="14165"/>
                </a:lnTo>
                <a:lnTo>
                  <a:pt x="12774" y="14125"/>
                </a:lnTo>
                <a:lnTo>
                  <a:pt x="12741" y="14067"/>
                </a:lnTo>
                <a:lnTo>
                  <a:pt x="12704" y="14016"/>
                </a:lnTo>
                <a:lnTo>
                  <a:pt x="12626" y="13935"/>
                </a:lnTo>
                <a:lnTo>
                  <a:pt x="12590" y="13877"/>
                </a:lnTo>
                <a:lnTo>
                  <a:pt x="12575" y="13796"/>
                </a:lnTo>
                <a:lnTo>
                  <a:pt x="12538" y="13676"/>
                </a:lnTo>
                <a:lnTo>
                  <a:pt x="12535" y="13683"/>
                </a:lnTo>
                <a:lnTo>
                  <a:pt x="12535" y="13682"/>
                </a:lnTo>
                <a:lnTo>
                  <a:pt x="12538" y="13676"/>
                </a:lnTo>
                <a:lnTo>
                  <a:pt x="12512" y="13635"/>
                </a:lnTo>
                <a:lnTo>
                  <a:pt x="12487" y="13617"/>
                </a:lnTo>
                <a:lnTo>
                  <a:pt x="12461" y="13496"/>
                </a:lnTo>
                <a:lnTo>
                  <a:pt x="12451" y="13398"/>
                </a:lnTo>
                <a:lnTo>
                  <a:pt x="12468" y="13387"/>
                </a:lnTo>
                <a:lnTo>
                  <a:pt x="12465" y="13377"/>
                </a:lnTo>
                <a:lnTo>
                  <a:pt x="12468" y="13375"/>
                </a:lnTo>
                <a:lnTo>
                  <a:pt x="12442" y="13277"/>
                </a:lnTo>
                <a:lnTo>
                  <a:pt x="12450" y="13277"/>
                </a:lnTo>
                <a:lnTo>
                  <a:pt x="12442" y="13266"/>
                </a:lnTo>
                <a:lnTo>
                  <a:pt x="12372" y="13167"/>
                </a:lnTo>
                <a:lnTo>
                  <a:pt x="12365" y="13099"/>
                </a:lnTo>
                <a:lnTo>
                  <a:pt x="12383" y="13087"/>
                </a:lnTo>
                <a:lnTo>
                  <a:pt x="12328" y="12977"/>
                </a:lnTo>
                <a:lnTo>
                  <a:pt x="12303" y="12908"/>
                </a:lnTo>
                <a:lnTo>
                  <a:pt x="12288" y="12856"/>
                </a:lnTo>
                <a:lnTo>
                  <a:pt x="12244" y="12688"/>
                </a:lnTo>
                <a:lnTo>
                  <a:pt x="12206" y="12596"/>
                </a:lnTo>
                <a:lnTo>
                  <a:pt x="12181" y="12486"/>
                </a:lnTo>
                <a:lnTo>
                  <a:pt x="12181" y="12475"/>
                </a:lnTo>
                <a:lnTo>
                  <a:pt x="12225" y="12625"/>
                </a:lnTo>
                <a:lnTo>
                  <a:pt x="12250" y="12665"/>
                </a:lnTo>
                <a:lnTo>
                  <a:pt x="12269" y="12706"/>
                </a:lnTo>
                <a:lnTo>
                  <a:pt x="12288" y="12677"/>
                </a:lnTo>
                <a:lnTo>
                  <a:pt x="12303" y="12636"/>
                </a:lnTo>
                <a:lnTo>
                  <a:pt x="12320" y="12555"/>
                </a:lnTo>
                <a:lnTo>
                  <a:pt x="12320" y="12585"/>
                </a:lnTo>
                <a:lnTo>
                  <a:pt x="12313" y="12636"/>
                </a:lnTo>
                <a:lnTo>
                  <a:pt x="12328" y="12636"/>
                </a:lnTo>
                <a:lnTo>
                  <a:pt x="12324" y="12660"/>
                </a:lnTo>
                <a:lnTo>
                  <a:pt x="12349" y="12660"/>
                </a:lnTo>
                <a:lnTo>
                  <a:pt x="12376" y="12722"/>
                </a:lnTo>
                <a:lnTo>
                  <a:pt x="12402" y="12803"/>
                </a:lnTo>
                <a:lnTo>
                  <a:pt x="12427" y="12884"/>
                </a:lnTo>
                <a:lnTo>
                  <a:pt x="12432" y="12888"/>
                </a:lnTo>
                <a:lnTo>
                  <a:pt x="12439" y="12908"/>
                </a:lnTo>
                <a:lnTo>
                  <a:pt x="12448" y="12916"/>
                </a:lnTo>
                <a:lnTo>
                  <a:pt x="12461" y="12954"/>
                </a:lnTo>
                <a:lnTo>
                  <a:pt x="12461" y="12976"/>
                </a:lnTo>
                <a:lnTo>
                  <a:pt x="12479" y="13034"/>
                </a:lnTo>
                <a:lnTo>
                  <a:pt x="12484" y="13039"/>
                </a:lnTo>
                <a:lnTo>
                  <a:pt x="12491" y="13059"/>
                </a:lnTo>
                <a:lnTo>
                  <a:pt x="12523" y="13087"/>
                </a:lnTo>
                <a:lnTo>
                  <a:pt x="12544" y="13104"/>
                </a:lnTo>
                <a:lnTo>
                  <a:pt x="12575" y="13213"/>
                </a:lnTo>
                <a:lnTo>
                  <a:pt x="12575" y="13264"/>
                </a:lnTo>
                <a:lnTo>
                  <a:pt x="12582" y="13335"/>
                </a:lnTo>
                <a:lnTo>
                  <a:pt x="12619" y="13433"/>
                </a:lnTo>
                <a:lnTo>
                  <a:pt x="12622" y="13434"/>
                </a:lnTo>
                <a:lnTo>
                  <a:pt x="12630" y="13456"/>
                </a:lnTo>
                <a:lnTo>
                  <a:pt x="12656" y="13468"/>
                </a:lnTo>
                <a:lnTo>
                  <a:pt x="12691" y="13521"/>
                </a:lnTo>
                <a:lnTo>
                  <a:pt x="12704" y="13594"/>
                </a:lnTo>
                <a:lnTo>
                  <a:pt x="12733" y="13675"/>
                </a:lnTo>
                <a:lnTo>
                  <a:pt x="12738" y="13680"/>
                </a:lnTo>
                <a:lnTo>
                  <a:pt x="12745" y="13699"/>
                </a:lnTo>
                <a:lnTo>
                  <a:pt x="12766" y="13725"/>
                </a:lnTo>
                <a:lnTo>
                  <a:pt x="12766" y="13755"/>
                </a:lnTo>
                <a:lnTo>
                  <a:pt x="12778" y="13768"/>
                </a:lnTo>
                <a:lnTo>
                  <a:pt x="12778" y="13780"/>
                </a:lnTo>
                <a:lnTo>
                  <a:pt x="12792" y="13795"/>
                </a:lnTo>
                <a:lnTo>
                  <a:pt x="12792" y="13824"/>
                </a:lnTo>
                <a:lnTo>
                  <a:pt x="12803" y="13808"/>
                </a:lnTo>
                <a:lnTo>
                  <a:pt x="12804" y="13809"/>
                </a:lnTo>
                <a:lnTo>
                  <a:pt x="12804" y="13833"/>
                </a:lnTo>
                <a:lnTo>
                  <a:pt x="12800" y="13837"/>
                </a:lnTo>
                <a:lnTo>
                  <a:pt x="12807" y="13877"/>
                </a:lnTo>
                <a:lnTo>
                  <a:pt x="12800" y="13894"/>
                </a:lnTo>
                <a:lnTo>
                  <a:pt x="12800" y="13935"/>
                </a:lnTo>
                <a:lnTo>
                  <a:pt x="12793" y="13947"/>
                </a:lnTo>
                <a:lnTo>
                  <a:pt x="12807" y="13975"/>
                </a:lnTo>
                <a:lnTo>
                  <a:pt x="12818" y="14055"/>
                </a:lnTo>
                <a:lnTo>
                  <a:pt x="12826" y="14085"/>
                </a:lnTo>
                <a:lnTo>
                  <a:pt x="12826" y="14137"/>
                </a:lnTo>
                <a:lnTo>
                  <a:pt x="12844" y="14194"/>
                </a:lnTo>
                <a:lnTo>
                  <a:pt x="12888" y="14194"/>
                </a:lnTo>
                <a:lnTo>
                  <a:pt x="12894" y="14189"/>
                </a:lnTo>
                <a:lnTo>
                  <a:pt x="12900" y="14189"/>
                </a:lnTo>
                <a:lnTo>
                  <a:pt x="12909" y="14177"/>
                </a:lnTo>
                <a:lnTo>
                  <a:pt x="12933" y="14177"/>
                </a:lnTo>
                <a:lnTo>
                  <a:pt x="12936" y="14171"/>
                </a:lnTo>
                <a:lnTo>
                  <a:pt x="12944" y="14171"/>
                </a:lnTo>
                <a:lnTo>
                  <a:pt x="12952" y="14159"/>
                </a:lnTo>
                <a:lnTo>
                  <a:pt x="12970" y="14148"/>
                </a:lnTo>
                <a:lnTo>
                  <a:pt x="12982" y="14125"/>
                </a:lnTo>
                <a:lnTo>
                  <a:pt x="12991" y="14125"/>
                </a:lnTo>
                <a:lnTo>
                  <a:pt x="13036" y="14114"/>
                </a:lnTo>
                <a:lnTo>
                  <a:pt x="13069" y="14096"/>
                </a:lnTo>
                <a:lnTo>
                  <a:pt x="13080" y="14090"/>
                </a:lnTo>
                <a:lnTo>
                  <a:pt x="13116" y="14058"/>
                </a:lnTo>
                <a:lnTo>
                  <a:pt x="13132" y="14067"/>
                </a:lnTo>
                <a:lnTo>
                  <a:pt x="13157" y="14055"/>
                </a:lnTo>
                <a:lnTo>
                  <a:pt x="13159" y="14054"/>
                </a:lnTo>
                <a:lnTo>
                  <a:pt x="13169" y="14050"/>
                </a:lnTo>
                <a:lnTo>
                  <a:pt x="13219" y="13982"/>
                </a:lnTo>
                <a:lnTo>
                  <a:pt x="13305" y="13947"/>
                </a:lnTo>
                <a:lnTo>
                  <a:pt x="13308" y="13943"/>
                </a:lnTo>
                <a:lnTo>
                  <a:pt x="13317" y="13940"/>
                </a:lnTo>
                <a:lnTo>
                  <a:pt x="13368" y="13900"/>
                </a:lnTo>
                <a:lnTo>
                  <a:pt x="13368" y="13871"/>
                </a:lnTo>
                <a:lnTo>
                  <a:pt x="13386" y="13831"/>
                </a:lnTo>
                <a:lnTo>
                  <a:pt x="13431" y="13808"/>
                </a:lnTo>
                <a:lnTo>
                  <a:pt x="13430" y="13805"/>
                </a:lnTo>
                <a:lnTo>
                  <a:pt x="13445" y="13796"/>
                </a:lnTo>
                <a:lnTo>
                  <a:pt x="13489" y="13768"/>
                </a:lnTo>
                <a:lnTo>
                  <a:pt x="13522" y="13784"/>
                </a:lnTo>
                <a:lnTo>
                  <a:pt x="13552" y="13756"/>
                </a:lnTo>
                <a:lnTo>
                  <a:pt x="13552" y="13715"/>
                </a:lnTo>
                <a:lnTo>
                  <a:pt x="13578" y="13686"/>
                </a:lnTo>
                <a:lnTo>
                  <a:pt x="13611" y="13686"/>
                </a:lnTo>
                <a:lnTo>
                  <a:pt x="13618" y="13676"/>
                </a:lnTo>
                <a:lnTo>
                  <a:pt x="13630" y="13617"/>
                </a:lnTo>
                <a:lnTo>
                  <a:pt x="13663" y="13578"/>
                </a:lnTo>
                <a:lnTo>
                  <a:pt x="13689" y="13578"/>
                </a:lnTo>
                <a:lnTo>
                  <a:pt x="13699" y="13566"/>
                </a:lnTo>
                <a:lnTo>
                  <a:pt x="13689" y="13507"/>
                </a:lnTo>
                <a:lnTo>
                  <a:pt x="13699" y="13456"/>
                </a:lnTo>
                <a:lnTo>
                  <a:pt x="13714" y="13427"/>
                </a:lnTo>
                <a:lnTo>
                  <a:pt x="13744" y="13444"/>
                </a:lnTo>
                <a:lnTo>
                  <a:pt x="13759" y="13375"/>
                </a:lnTo>
                <a:lnTo>
                  <a:pt x="13784" y="13335"/>
                </a:lnTo>
                <a:lnTo>
                  <a:pt x="13795" y="13305"/>
                </a:lnTo>
                <a:lnTo>
                  <a:pt x="13821" y="13248"/>
                </a:lnTo>
                <a:lnTo>
                  <a:pt x="13821" y="13225"/>
                </a:lnTo>
                <a:lnTo>
                  <a:pt x="13795" y="13207"/>
                </a:lnTo>
                <a:lnTo>
                  <a:pt x="13777" y="13185"/>
                </a:lnTo>
                <a:lnTo>
                  <a:pt x="13751" y="13127"/>
                </a:lnTo>
                <a:lnTo>
                  <a:pt x="13714" y="13099"/>
                </a:lnTo>
                <a:lnTo>
                  <a:pt x="13674" y="13087"/>
                </a:lnTo>
                <a:lnTo>
                  <a:pt x="13648" y="13058"/>
                </a:lnTo>
                <a:lnTo>
                  <a:pt x="13611" y="12989"/>
                </a:lnTo>
                <a:lnTo>
                  <a:pt x="13626" y="12989"/>
                </a:lnTo>
                <a:lnTo>
                  <a:pt x="13618" y="12908"/>
                </a:lnTo>
                <a:lnTo>
                  <a:pt x="13612" y="12881"/>
                </a:lnTo>
                <a:lnTo>
                  <a:pt x="13618" y="12838"/>
                </a:lnTo>
                <a:lnTo>
                  <a:pt x="13611" y="12826"/>
                </a:lnTo>
                <a:lnTo>
                  <a:pt x="13592" y="12867"/>
                </a:lnTo>
                <a:lnTo>
                  <a:pt x="13596" y="12877"/>
                </a:lnTo>
                <a:lnTo>
                  <a:pt x="13560" y="12924"/>
                </a:lnTo>
                <a:lnTo>
                  <a:pt x="13515" y="12989"/>
                </a:lnTo>
                <a:lnTo>
                  <a:pt x="13471" y="13058"/>
                </a:lnTo>
                <a:lnTo>
                  <a:pt x="13394" y="13058"/>
                </a:lnTo>
                <a:lnTo>
                  <a:pt x="13350" y="13073"/>
                </a:lnTo>
                <a:lnTo>
                  <a:pt x="13350" y="13059"/>
                </a:lnTo>
                <a:lnTo>
                  <a:pt x="13342" y="13059"/>
                </a:lnTo>
                <a:lnTo>
                  <a:pt x="13342" y="13046"/>
                </a:lnTo>
                <a:lnTo>
                  <a:pt x="13331" y="13046"/>
                </a:lnTo>
                <a:lnTo>
                  <a:pt x="13331" y="13048"/>
                </a:lnTo>
                <a:lnTo>
                  <a:pt x="13320" y="13018"/>
                </a:lnTo>
                <a:lnTo>
                  <a:pt x="13318" y="13020"/>
                </a:lnTo>
                <a:lnTo>
                  <a:pt x="13313" y="13007"/>
                </a:lnTo>
                <a:lnTo>
                  <a:pt x="13316" y="13006"/>
                </a:lnTo>
                <a:lnTo>
                  <a:pt x="13331" y="12948"/>
                </a:lnTo>
                <a:lnTo>
                  <a:pt x="13331" y="12896"/>
                </a:lnTo>
                <a:lnTo>
                  <a:pt x="13305" y="12867"/>
                </a:lnTo>
                <a:lnTo>
                  <a:pt x="13290" y="12867"/>
                </a:lnTo>
                <a:lnTo>
                  <a:pt x="13279" y="12924"/>
                </a:lnTo>
                <a:lnTo>
                  <a:pt x="13279" y="12984"/>
                </a:lnTo>
                <a:lnTo>
                  <a:pt x="13273" y="12977"/>
                </a:lnTo>
                <a:lnTo>
                  <a:pt x="13265" y="12949"/>
                </a:lnTo>
                <a:lnTo>
                  <a:pt x="13254" y="12928"/>
                </a:lnTo>
                <a:lnTo>
                  <a:pt x="13253" y="12924"/>
                </a:lnTo>
                <a:lnTo>
                  <a:pt x="13250" y="12919"/>
                </a:lnTo>
                <a:lnTo>
                  <a:pt x="13250" y="12810"/>
                </a:lnTo>
                <a:lnTo>
                  <a:pt x="13239" y="12799"/>
                </a:lnTo>
                <a:lnTo>
                  <a:pt x="13239" y="12785"/>
                </a:lnTo>
                <a:lnTo>
                  <a:pt x="13203" y="12754"/>
                </a:lnTo>
                <a:lnTo>
                  <a:pt x="13198" y="12729"/>
                </a:lnTo>
                <a:lnTo>
                  <a:pt x="13189" y="12721"/>
                </a:lnTo>
                <a:lnTo>
                  <a:pt x="13187" y="12705"/>
                </a:lnTo>
                <a:lnTo>
                  <a:pt x="13163" y="12681"/>
                </a:lnTo>
                <a:lnTo>
                  <a:pt x="13143" y="12620"/>
                </a:lnTo>
                <a:lnTo>
                  <a:pt x="13139" y="12620"/>
                </a:lnTo>
                <a:lnTo>
                  <a:pt x="13136" y="12608"/>
                </a:lnTo>
                <a:lnTo>
                  <a:pt x="13139" y="12608"/>
                </a:lnTo>
                <a:lnTo>
                  <a:pt x="13124" y="12527"/>
                </a:lnTo>
                <a:lnTo>
                  <a:pt x="13124" y="12498"/>
                </a:lnTo>
                <a:lnTo>
                  <a:pt x="13113" y="12457"/>
                </a:lnTo>
                <a:lnTo>
                  <a:pt x="13076" y="12448"/>
                </a:lnTo>
                <a:lnTo>
                  <a:pt x="13077" y="12447"/>
                </a:lnTo>
                <a:lnTo>
                  <a:pt x="13121" y="12457"/>
                </a:lnTo>
                <a:lnTo>
                  <a:pt x="13157" y="12457"/>
                </a:lnTo>
                <a:lnTo>
                  <a:pt x="13162" y="12464"/>
                </a:lnTo>
                <a:lnTo>
                  <a:pt x="13186" y="12426"/>
                </a:lnTo>
                <a:lnTo>
                  <a:pt x="13198" y="12440"/>
                </a:lnTo>
                <a:lnTo>
                  <a:pt x="13200" y="12438"/>
                </a:lnTo>
                <a:lnTo>
                  <a:pt x="13221" y="12464"/>
                </a:lnTo>
                <a:lnTo>
                  <a:pt x="13245" y="12445"/>
                </a:lnTo>
                <a:lnTo>
                  <a:pt x="13279" y="12561"/>
                </a:lnTo>
                <a:lnTo>
                  <a:pt x="13312" y="12659"/>
                </a:lnTo>
                <a:lnTo>
                  <a:pt x="13330" y="12667"/>
                </a:lnTo>
                <a:lnTo>
                  <a:pt x="13335" y="12683"/>
                </a:lnTo>
                <a:lnTo>
                  <a:pt x="13389" y="12708"/>
                </a:lnTo>
                <a:lnTo>
                  <a:pt x="13433" y="12768"/>
                </a:lnTo>
                <a:lnTo>
                  <a:pt x="13443" y="12774"/>
                </a:lnTo>
                <a:lnTo>
                  <a:pt x="13457" y="12792"/>
                </a:lnTo>
                <a:lnTo>
                  <a:pt x="13527" y="12833"/>
                </a:lnTo>
                <a:lnTo>
                  <a:pt x="13589" y="12781"/>
                </a:lnTo>
                <a:lnTo>
                  <a:pt x="13630" y="12763"/>
                </a:lnTo>
                <a:lnTo>
                  <a:pt x="13645" y="12771"/>
                </a:lnTo>
                <a:lnTo>
                  <a:pt x="13662" y="12889"/>
                </a:lnTo>
                <a:lnTo>
                  <a:pt x="13683" y="12894"/>
                </a:lnTo>
                <a:lnTo>
                  <a:pt x="13685" y="12914"/>
                </a:lnTo>
                <a:lnTo>
                  <a:pt x="13755" y="12931"/>
                </a:lnTo>
                <a:lnTo>
                  <a:pt x="13822" y="12942"/>
                </a:lnTo>
                <a:lnTo>
                  <a:pt x="13928" y="12971"/>
                </a:lnTo>
                <a:lnTo>
                  <a:pt x="13930" y="12963"/>
                </a:lnTo>
                <a:lnTo>
                  <a:pt x="14005" y="12948"/>
                </a:lnTo>
                <a:lnTo>
                  <a:pt x="14101" y="12948"/>
                </a:lnTo>
                <a:lnTo>
                  <a:pt x="14212" y="12936"/>
                </a:lnTo>
                <a:lnTo>
                  <a:pt x="14256" y="13006"/>
                </a:lnTo>
                <a:lnTo>
                  <a:pt x="14275" y="13087"/>
                </a:lnTo>
                <a:lnTo>
                  <a:pt x="14319" y="13099"/>
                </a:lnTo>
                <a:lnTo>
                  <a:pt x="14322" y="13095"/>
                </a:lnTo>
                <a:lnTo>
                  <a:pt x="14389" y="13190"/>
                </a:lnTo>
                <a:lnTo>
                  <a:pt x="14404" y="13231"/>
                </a:lnTo>
                <a:lnTo>
                  <a:pt x="14378" y="13260"/>
                </a:lnTo>
                <a:lnTo>
                  <a:pt x="14459" y="13380"/>
                </a:lnTo>
                <a:lnTo>
                  <a:pt x="14499" y="13392"/>
                </a:lnTo>
                <a:lnTo>
                  <a:pt x="14588" y="13340"/>
                </a:lnTo>
                <a:lnTo>
                  <a:pt x="14596" y="13439"/>
                </a:lnTo>
                <a:lnTo>
                  <a:pt x="14596" y="13548"/>
                </a:lnTo>
                <a:lnTo>
                  <a:pt x="14613" y="13669"/>
                </a:lnTo>
                <a:lnTo>
                  <a:pt x="14640" y="13859"/>
                </a:lnTo>
                <a:lnTo>
                  <a:pt x="14691" y="13998"/>
                </a:lnTo>
                <a:lnTo>
                  <a:pt x="14702" y="14050"/>
                </a:lnTo>
                <a:lnTo>
                  <a:pt x="14717" y="14171"/>
                </a:lnTo>
                <a:lnTo>
                  <a:pt x="14746" y="14257"/>
                </a:lnTo>
                <a:lnTo>
                  <a:pt x="14772" y="14310"/>
                </a:lnTo>
                <a:lnTo>
                  <a:pt x="14787" y="14408"/>
                </a:lnTo>
                <a:lnTo>
                  <a:pt x="14824" y="14529"/>
                </a:lnTo>
                <a:lnTo>
                  <a:pt x="14875" y="14627"/>
                </a:lnTo>
                <a:lnTo>
                  <a:pt x="14890" y="14610"/>
                </a:lnTo>
                <a:lnTo>
                  <a:pt x="14891" y="14610"/>
                </a:lnTo>
                <a:lnTo>
                  <a:pt x="14917" y="14582"/>
                </a:lnTo>
                <a:lnTo>
                  <a:pt x="14933" y="14521"/>
                </a:lnTo>
                <a:lnTo>
                  <a:pt x="14971" y="14500"/>
                </a:lnTo>
                <a:lnTo>
                  <a:pt x="14968" y="14495"/>
                </a:lnTo>
                <a:lnTo>
                  <a:pt x="14987" y="14484"/>
                </a:lnTo>
                <a:lnTo>
                  <a:pt x="14968" y="14455"/>
                </a:lnTo>
                <a:lnTo>
                  <a:pt x="14990" y="14402"/>
                </a:lnTo>
                <a:lnTo>
                  <a:pt x="15016" y="14391"/>
                </a:lnTo>
                <a:lnTo>
                  <a:pt x="15016" y="14381"/>
                </a:lnTo>
                <a:lnTo>
                  <a:pt x="15031" y="14374"/>
                </a:lnTo>
                <a:lnTo>
                  <a:pt x="15031" y="14224"/>
                </a:lnTo>
                <a:lnTo>
                  <a:pt x="15057" y="14131"/>
                </a:lnTo>
                <a:lnTo>
                  <a:pt x="15057" y="14045"/>
                </a:lnTo>
                <a:lnTo>
                  <a:pt x="15038" y="13925"/>
                </a:lnTo>
                <a:lnTo>
                  <a:pt x="15052" y="13871"/>
                </a:lnTo>
                <a:lnTo>
                  <a:pt x="15067" y="13871"/>
                </a:lnTo>
                <a:lnTo>
                  <a:pt x="15130" y="13831"/>
                </a:lnTo>
                <a:lnTo>
                  <a:pt x="15155" y="13808"/>
                </a:lnTo>
                <a:lnTo>
                  <a:pt x="15155" y="13805"/>
                </a:lnTo>
                <a:lnTo>
                  <a:pt x="15171" y="13791"/>
                </a:lnTo>
                <a:lnTo>
                  <a:pt x="15171" y="13746"/>
                </a:lnTo>
                <a:lnTo>
                  <a:pt x="15230" y="13682"/>
                </a:lnTo>
                <a:lnTo>
                  <a:pt x="15274" y="13624"/>
                </a:lnTo>
                <a:lnTo>
                  <a:pt x="15340" y="13510"/>
                </a:lnTo>
                <a:lnTo>
                  <a:pt x="15417" y="13450"/>
                </a:lnTo>
                <a:lnTo>
                  <a:pt x="15420" y="13443"/>
                </a:lnTo>
                <a:lnTo>
                  <a:pt x="15433" y="13434"/>
                </a:lnTo>
                <a:lnTo>
                  <a:pt x="15458" y="13375"/>
                </a:lnTo>
                <a:lnTo>
                  <a:pt x="15458" y="13322"/>
                </a:lnTo>
                <a:lnTo>
                  <a:pt x="15513" y="13299"/>
                </a:lnTo>
                <a:lnTo>
                  <a:pt x="15558" y="13299"/>
                </a:lnTo>
                <a:lnTo>
                  <a:pt x="15561" y="13283"/>
                </a:lnTo>
                <a:lnTo>
                  <a:pt x="15573" y="13283"/>
                </a:lnTo>
                <a:lnTo>
                  <a:pt x="15573" y="13280"/>
                </a:lnTo>
                <a:lnTo>
                  <a:pt x="15579" y="13283"/>
                </a:lnTo>
                <a:lnTo>
                  <a:pt x="15605" y="13301"/>
                </a:lnTo>
                <a:lnTo>
                  <a:pt x="15613" y="13283"/>
                </a:lnTo>
                <a:lnTo>
                  <a:pt x="15631" y="13301"/>
                </a:lnTo>
                <a:lnTo>
                  <a:pt x="15657" y="13242"/>
                </a:lnTo>
                <a:lnTo>
                  <a:pt x="15664" y="13225"/>
                </a:lnTo>
                <a:lnTo>
                  <a:pt x="15661" y="13203"/>
                </a:lnTo>
                <a:lnTo>
                  <a:pt x="15701" y="13203"/>
                </a:lnTo>
                <a:lnTo>
                  <a:pt x="15727" y="13271"/>
                </a:lnTo>
                <a:lnTo>
                  <a:pt x="15735" y="13312"/>
                </a:lnTo>
                <a:lnTo>
                  <a:pt x="15745" y="13364"/>
                </a:lnTo>
                <a:lnTo>
                  <a:pt x="15760" y="13421"/>
                </a:lnTo>
                <a:lnTo>
                  <a:pt x="15753" y="13346"/>
                </a:lnTo>
                <a:lnTo>
                  <a:pt x="15760" y="13372"/>
                </a:lnTo>
                <a:lnTo>
                  <a:pt x="15764" y="13415"/>
                </a:lnTo>
                <a:lnTo>
                  <a:pt x="15801" y="13496"/>
                </a:lnTo>
                <a:lnTo>
                  <a:pt x="15845" y="13507"/>
                </a:lnTo>
                <a:lnTo>
                  <a:pt x="15834" y="13537"/>
                </a:lnTo>
                <a:lnTo>
                  <a:pt x="15878" y="13646"/>
                </a:lnTo>
                <a:lnTo>
                  <a:pt x="15897" y="13745"/>
                </a:lnTo>
                <a:lnTo>
                  <a:pt x="15878" y="13865"/>
                </a:lnTo>
                <a:lnTo>
                  <a:pt x="15915" y="13894"/>
                </a:lnTo>
                <a:lnTo>
                  <a:pt x="15941" y="13894"/>
                </a:lnTo>
                <a:lnTo>
                  <a:pt x="16011" y="13825"/>
                </a:lnTo>
                <a:lnTo>
                  <a:pt x="16052" y="13784"/>
                </a:lnTo>
                <a:lnTo>
                  <a:pt x="16077" y="13854"/>
                </a:lnTo>
                <a:lnTo>
                  <a:pt x="16088" y="13975"/>
                </a:lnTo>
                <a:lnTo>
                  <a:pt x="16107" y="14096"/>
                </a:lnTo>
                <a:lnTo>
                  <a:pt x="16132" y="14137"/>
                </a:lnTo>
                <a:lnTo>
                  <a:pt x="16121" y="14246"/>
                </a:lnTo>
                <a:lnTo>
                  <a:pt x="16147" y="14304"/>
                </a:lnTo>
                <a:lnTo>
                  <a:pt x="16121" y="14373"/>
                </a:lnTo>
                <a:lnTo>
                  <a:pt x="16129" y="14421"/>
                </a:lnTo>
                <a:lnTo>
                  <a:pt x="16129" y="14425"/>
                </a:lnTo>
                <a:lnTo>
                  <a:pt x="16110" y="14523"/>
                </a:lnTo>
                <a:lnTo>
                  <a:pt x="16103" y="14575"/>
                </a:lnTo>
                <a:lnTo>
                  <a:pt x="16108" y="14593"/>
                </a:lnTo>
                <a:lnTo>
                  <a:pt x="16107" y="14599"/>
                </a:lnTo>
                <a:lnTo>
                  <a:pt x="16121" y="14657"/>
                </a:lnTo>
                <a:lnTo>
                  <a:pt x="16132" y="14599"/>
                </a:lnTo>
                <a:lnTo>
                  <a:pt x="16159" y="14645"/>
                </a:lnTo>
                <a:lnTo>
                  <a:pt x="16191" y="14697"/>
                </a:lnTo>
                <a:lnTo>
                  <a:pt x="16203" y="14749"/>
                </a:lnTo>
                <a:lnTo>
                  <a:pt x="16229" y="14777"/>
                </a:lnTo>
                <a:lnTo>
                  <a:pt x="16230" y="14775"/>
                </a:lnTo>
                <a:lnTo>
                  <a:pt x="16236" y="14807"/>
                </a:lnTo>
                <a:lnTo>
                  <a:pt x="16229" y="14875"/>
                </a:lnTo>
                <a:lnTo>
                  <a:pt x="16254" y="14933"/>
                </a:lnTo>
                <a:lnTo>
                  <a:pt x="16262" y="15013"/>
                </a:lnTo>
                <a:lnTo>
                  <a:pt x="16298" y="15066"/>
                </a:lnTo>
                <a:lnTo>
                  <a:pt x="16298" y="15123"/>
                </a:lnTo>
                <a:lnTo>
                  <a:pt x="16376" y="15192"/>
                </a:lnTo>
                <a:lnTo>
                  <a:pt x="16427" y="15256"/>
                </a:lnTo>
                <a:lnTo>
                  <a:pt x="16472" y="15256"/>
                </a:lnTo>
                <a:lnTo>
                  <a:pt x="16472" y="15215"/>
                </a:lnTo>
                <a:lnTo>
                  <a:pt x="16446" y="15135"/>
                </a:lnTo>
                <a:lnTo>
                  <a:pt x="16427" y="15106"/>
                </a:lnTo>
                <a:lnTo>
                  <a:pt x="16420" y="15054"/>
                </a:lnTo>
                <a:lnTo>
                  <a:pt x="16420" y="15025"/>
                </a:lnTo>
                <a:lnTo>
                  <a:pt x="16427" y="14985"/>
                </a:lnTo>
                <a:lnTo>
                  <a:pt x="16420" y="14915"/>
                </a:lnTo>
                <a:lnTo>
                  <a:pt x="16394" y="14864"/>
                </a:lnTo>
                <a:lnTo>
                  <a:pt x="16357" y="14807"/>
                </a:lnTo>
                <a:lnTo>
                  <a:pt x="16346" y="14800"/>
                </a:lnTo>
                <a:lnTo>
                  <a:pt x="16341" y="14793"/>
                </a:lnTo>
                <a:lnTo>
                  <a:pt x="16346" y="14782"/>
                </a:lnTo>
                <a:lnTo>
                  <a:pt x="16309" y="14725"/>
                </a:lnTo>
                <a:lnTo>
                  <a:pt x="16277" y="14725"/>
                </a:lnTo>
                <a:lnTo>
                  <a:pt x="16241" y="14664"/>
                </a:lnTo>
                <a:lnTo>
                  <a:pt x="16236" y="14616"/>
                </a:lnTo>
                <a:lnTo>
                  <a:pt x="16234" y="14608"/>
                </a:lnTo>
                <a:lnTo>
                  <a:pt x="16232" y="14592"/>
                </a:lnTo>
                <a:lnTo>
                  <a:pt x="16206" y="14493"/>
                </a:lnTo>
                <a:lnTo>
                  <a:pt x="16171" y="14493"/>
                </a:lnTo>
                <a:lnTo>
                  <a:pt x="16166" y="14449"/>
                </a:lnTo>
                <a:lnTo>
                  <a:pt x="16191" y="14368"/>
                </a:lnTo>
                <a:lnTo>
                  <a:pt x="16218" y="14235"/>
                </a:lnTo>
                <a:lnTo>
                  <a:pt x="16229" y="14125"/>
                </a:lnTo>
                <a:lnTo>
                  <a:pt x="16273" y="14125"/>
                </a:lnTo>
                <a:lnTo>
                  <a:pt x="16265" y="14183"/>
                </a:lnTo>
                <a:lnTo>
                  <a:pt x="16272" y="14183"/>
                </a:lnTo>
                <a:lnTo>
                  <a:pt x="16269" y="14206"/>
                </a:lnTo>
                <a:lnTo>
                  <a:pt x="16324" y="14206"/>
                </a:lnTo>
                <a:lnTo>
                  <a:pt x="16376" y="14247"/>
                </a:lnTo>
                <a:lnTo>
                  <a:pt x="16357" y="14125"/>
                </a:lnTo>
                <a:lnTo>
                  <a:pt x="16359" y="14123"/>
                </a:lnTo>
                <a:lnTo>
                  <a:pt x="16376" y="14235"/>
                </a:lnTo>
                <a:lnTo>
                  <a:pt x="16409" y="14328"/>
                </a:lnTo>
                <a:lnTo>
                  <a:pt x="16427" y="14385"/>
                </a:lnTo>
                <a:lnTo>
                  <a:pt x="16479" y="14396"/>
                </a:lnTo>
                <a:lnTo>
                  <a:pt x="16487" y="14389"/>
                </a:lnTo>
                <a:lnTo>
                  <a:pt x="16490" y="14394"/>
                </a:lnTo>
                <a:lnTo>
                  <a:pt x="16471" y="14408"/>
                </a:lnTo>
                <a:lnTo>
                  <a:pt x="16515" y="14467"/>
                </a:lnTo>
                <a:lnTo>
                  <a:pt x="16497" y="14518"/>
                </a:lnTo>
                <a:lnTo>
                  <a:pt x="16515" y="14587"/>
                </a:lnTo>
                <a:lnTo>
                  <a:pt x="16593" y="14506"/>
                </a:lnTo>
                <a:lnTo>
                  <a:pt x="16648" y="14426"/>
                </a:lnTo>
                <a:lnTo>
                  <a:pt x="16707" y="14357"/>
                </a:lnTo>
                <a:lnTo>
                  <a:pt x="16759" y="14298"/>
                </a:lnTo>
                <a:lnTo>
                  <a:pt x="16759" y="14287"/>
                </a:lnTo>
                <a:lnTo>
                  <a:pt x="16771" y="14275"/>
                </a:lnTo>
                <a:lnTo>
                  <a:pt x="16782" y="14102"/>
                </a:lnTo>
                <a:lnTo>
                  <a:pt x="16756" y="13922"/>
                </a:lnTo>
                <a:lnTo>
                  <a:pt x="16719" y="13853"/>
                </a:lnTo>
                <a:lnTo>
                  <a:pt x="16660" y="13784"/>
                </a:lnTo>
                <a:lnTo>
                  <a:pt x="16605" y="13663"/>
                </a:lnTo>
                <a:lnTo>
                  <a:pt x="16564" y="13553"/>
                </a:lnTo>
                <a:lnTo>
                  <a:pt x="16571" y="13500"/>
                </a:lnTo>
                <a:lnTo>
                  <a:pt x="16612" y="13428"/>
                </a:lnTo>
                <a:lnTo>
                  <a:pt x="16689" y="13346"/>
                </a:lnTo>
                <a:lnTo>
                  <a:pt x="16681" y="13343"/>
                </a:lnTo>
                <a:lnTo>
                  <a:pt x="16700" y="13323"/>
                </a:lnTo>
                <a:lnTo>
                  <a:pt x="16663" y="13304"/>
                </a:lnTo>
                <a:lnTo>
                  <a:pt x="16697" y="13317"/>
                </a:lnTo>
                <a:lnTo>
                  <a:pt x="16722" y="13305"/>
                </a:lnTo>
                <a:lnTo>
                  <a:pt x="16811" y="13346"/>
                </a:lnTo>
                <a:lnTo>
                  <a:pt x="16792" y="13387"/>
                </a:lnTo>
                <a:lnTo>
                  <a:pt x="16811" y="13456"/>
                </a:lnTo>
                <a:lnTo>
                  <a:pt x="16848" y="13444"/>
                </a:lnTo>
                <a:lnTo>
                  <a:pt x="16862" y="13346"/>
                </a:lnTo>
                <a:lnTo>
                  <a:pt x="16925" y="13317"/>
                </a:lnTo>
                <a:lnTo>
                  <a:pt x="17014" y="13277"/>
                </a:lnTo>
                <a:lnTo>
                  <a:pt x="17047" y="13225"/>
                </a:lnTo>
                <a:lnTo>
                  <a:pt x="17065" y="13266"/>
                </a:lnTo>
                <a:lnTo>
                  <a:pt x="17098" y="13207"/>
                </a:lnTo>
                <a:lnTo>
                  <a:pt x="17168" y="13197"/>
                </a:lnTo>
                <a:lnTo>
                  <a:pt x="17246" y="13115"/>
                </a:lnTo>
                <a:lnTo>
                  <a:pt x="17334" y="13017"/>
                </a:lnTo>
                <a:lnTo>
                  <a:pt x="17438" y="12775"/>
                </a:lnTo>
                <a:lnTo>
                  <a:pt x="17475" y="12648"/>
                </a:lnTo>
                <a:lnTo>
                  <a:pt x="17507" y="12648"/>
                </a:lnTo>
                <a:lnTo>
                  <a:pt x="17526" y="12555"/>
                </a:lnTo>
                <a:lnTo>
                  <a:pt x="17533" y="12475"/>
                </a:lnTo>
                <a:lnTo>
                  <a:pt x="17501" y="12429"/>
                </a:lnTo>
                <a:lnTo>
                  <a:pt x="17482" y="12377"/>
                </a:lnTo>
                <a:lnTo>
                  <a:pt x="17526" y="12349"/>
                </a:lnTo>
                <a:lnTo>
                  <a:pt x="17526" y="12267"/>
                </a:lnTo>
                <a:lnTo>
                  <a:pt x="17482" y="12186"/>
                </a:lnTo>
                <a:lnTo>
                  <a:pt x="17448" y="12088"/>
                </a:lnTo>
                <a:lnTo>
                  <a:pt x="17423" y="11978"/>
                </a:lnTo>
                <a:lnTo>
                  <a:pt x="17360" y="11909"/>
                </a:lnTo>
                <a:lnTo>
                  <a:pt x="17397" y="11829"/>
                </a:lnTo>
                <a:lnTo>
                  <a:pt x="17448" y="11777"/>
                </a:lnTo>
                <a:lnTo>
                  <a:pt x="17475" y="11707"/>
                </a:lnTo>
                <a:lnTo>
                  <a:pt x="17563" y="11679"/>
                </a:lnTo>
                <a:lnTo>
                  <a:pt x="17552" y="11627"/>
                </a:lnTo>
                <a:lnTo>
                  <a:pt x="17519" y="11609"/>
                </a:lnTo>
                <a:lnTo>
                  <a:pt x="17456" y="11569"/>
                </a:lnTo>
                <a:lnTo>
                  <a:pt x="17397" y="11656"/>
                </a:lnTo>
                <a:lnTo>
                  <a:pt x="17353" y="11627"/>
                </a:lnTo>
                <a:lnTo>
                  <a:pt x="17342" y="11569"/>
                </a:lnTo>
                <a:lnTo>
                  <a:pt x="17301" y="11546"/>
                </a:lnTo>
                <a:lnTo>
                  <a:pt x="17264" y="11477"/>
                </a:lnTo>
                <a:lnTo>
                  <a:pt x="17301" y="11407"/>
                </a:lnTo>
                <a:lnTo>
                  <a:pt x="17353" y="11407"/>
                </a:lnTo>
                <a:lnTo>
                  <a:pt x="17386" y="11326"/>
                </a:lnTo>
                <a:lnTo>
                  <a:pt x="17456" y="11246"/>
                </a:lnTo>
                <a:lnTo>
                  <a:pt x="17507" y="11200"/>
                </a:lnTo>
                <a:lnTo>
                  <a:pt x="17545" y="11269"/>
                </a:lnTo>
                <a:lnTo>
                  <a:pt x="17493" y="11350"/>
                </a:lnTo>
                <a:lnTo>
                  <a:pt x="17507" y="11396"/>
                </a:lnTo>
                <a:lnTo>
                  <a:pt x="17475" y="11448"/>
                </a:lnTo>
                <a:lnTo>
                  <a:pt x="17545" y="11407"/>
                </a:lnTo>
                <a:lnTo>
                  <a:pt x="17589" y="11367"/>
                </a:lnTo>
                <a:lnTo>
                  <a:pt x="17666" y="11326"/>
                </a:lnTo>
                <a:lnTo>
                  <a:pt x="17674" y="11316"/>
                </a:lnTo>
                <a:lnTo>
                  <a:pt x="17692" y="11332"/>
                </a:lnTo>
                <a:lnTo>
                  <a:pt x="17725" y="11348"/>
                </a:lnTo>
                <a:lnTo>
                  <a:pt x="17737" y="11378"/>
                </a:lnTo>
                <a:lnTo>
                  <a:pt x="17718" y="11430"/>
                </a:lnTo>
                <a:lnTo>
                  <a:pt x="17725" y="11458"/>
                </a:lnTo>
                <a:lnTo>
                  <a:pt x="17710" y="11470"/>
                </a:lnTo>
                <a:lnTo>
                  <a:pt x="17692" y="11528"/>
                </a:lnTo>
                <a:lnTo>
                  <a:pt x="17710" y="11539"/>
                </a:lnTo>
                <a:lnTo>
                  <a:pt x="17725" y="11551"/>
                </a:lnTo>
                <a:lnTo>
                  <a:pt x="17725" y="11580"/>
                </a:lnTo>
                <a:lnTo>
                  <a:pt x="17744" y="11568"/>
                </a:lnTo>
                <a:lnTo>
                  <a:pt x="17754" y="11539"/>
                </a:lnTo>
                <a:lnTo>
                  <a:pt x="17781" y="11568"/>
                </a:lnTo>
                <a:lnTo>
                  <a:pt x="17781" y="11563"/>
                </a:lnTo>
                <a:lnTo>
                  <a:pt x="17810" y="11659"/>
                </a:lnTo>
                <a:lnTo>
                  <a:pt x="17777" y="11671"/>
                </a:lnTo>
                <a:lnTo>
                  <a:pt x="17802" y="11792"/>
                </a:lnTo>
                <a:lnTo>
                  <a:pt x="17784" y="11873"/>
                </a:lnTo>
                <a:lnTo>
                  <a:pt x="17792" y="11931"/>
                </a:lnTo>
                <a:lnTo>
                  <a:pt x="17847" y="11931"/>
                </a:lnTo>
                <a:lnTo>
                  <a:pt x="17898" y="11873"/>
                </a:lnTo>
                <a:lnTo>
                  <a:pt x="17950" y="11861"/>
                </a:lnTo>
                <a:lnTo>
                  <a:pt x="17975" y="11792"/>
                </a:lnTo>
                <a:lnTo>
                  <a:pt x="17975" y="11671"/>
                </a:lnTo>
                <a:lnTo>
                  <a:pt x="17957" y="11590"/>
                </a:lnTo>
                <a:lnTo>
                  <a:pt x="17906" y="11452"/>
                </a:lnTo>
                <a:lnTo>
                  <a:pt x="17904" y="11461"/>
                </a:lnTo>
                <a:lnTo>
                  <a:pt x="17876" y="11419"/>
                </a:lnTo>
                <a:lnTo>
                  <a:pt x="17851" y="11389"/>
                </a:lnTo>
                <a:lnTo>
                  <a:pt x="17858" y="11389"/>
                </a:lnTo>
                <a:lnTo>
                  <a:pt x="17858" y="11320"/>
                </a:lnTo>
                <a:lnTo>
                  <a:pt x="17884" y="11291"/>
                </a:lnTo>
                <a:lnTo>
                  <a:pt x="17928" y="11280"/>
                </a:lnTo>
                <a:lnTo>
                  <a:pt x="17946" y="11240"/>
                </a:lnTo>
                <a:lnTo>
                  <a:pt x="17961" y="11228"/>
                </a:lnTo>
                <a:lnTo>
                  <a:pt x="17987" y="11199"/>
                </a:lnTo>
                <a:lnTo>
                  <a:pt x="17987" y="11101"/>
                </a:lnTo>
                <a:lnTo>
                  <a:pt x="18005" y="11060"/>
                </a:lnTo>
                <a:lnTo>
                  <a:pt x="18031" y="11021"/>
                </a:lnTo>
                <a:lnTo>
                  <a:pt x="18031" y="11027"/>
                </a:lnTo>
                <a:lnTo>
                  <a:pt x="18037" y="11049"/>
                </a:lnTo>
                <a:lnTo>
                  <a:pt x="18043" y="11025"/>
                </a:lnTo>
                <a:lnTo>
                  <a:pt x="18050" y="11028"/>
                </a:lnTo>
                <a:lnTo>
                  <a:pt x="18057" y="11049"/>
                </a:lnTo>
                <a:lnTo>
                  <a:pt x="18068" y="10998"/>
                </a:lnTo>
                <a:lnTo>
                  <a:pt x="18135" y="10928"/>
                </a:lnTo>
                <a:lnTo>
                  <a:pt x="18170" y="10969"/>
                </a:lnTo>
                <a:lnTo>
                  <a:pt x="18223" y="10969"/>
                </a:lnTo>
                <a:lnTo>
                  <a:pt x="18304" y="10900"/>
                </a:lnTo>
                <a:lnTo>
                  <a:pt x="18337" y="10819"/>
                </a:lnTo>
                <a:lnTo>
                  <a:pt x="18414" y="10669"/>
                </a:lnTo>
                <a:lnTo>
                  <a:pt x="18503" y="10519"/>
                </a:lnTo>
                <a:lnTo>
                  <a:pt x="18522" y="10421"/>
                </a:lnTo>
                <a:lnTo>
                  <a:pt x="18606" y="10219"/>
                </a:lnTo>
                <a:lnTo>
                  <a:pt x="18632" y="9999"/>
                </a:lnTo>
                <a:lnTo>
                  <a:pt x="18643" y="9820"/>
                </a:lnTo>
                <a:lnTo>
                  <a:pt x="18695" y="9671"/>
                </a:lnTo>
                <a:lnTo>
                  <a:pt x="18687" y="9549"/>
                </a:lnTo>
                <a:lnTo>
                  <a:pt x="18599" y="9371"/>
                </a:lnTo>
                <a:lnTo>
                  <a:pt x="18536" y="9359"/>
                </a:lnTo>
                <a:lnTo>
                  <a:pt x="18535" y="9362"/>
                </a:lnTo>
                <a:lnTo>
                  <a:pt x="18517" y="9359"/>
                </a:lnTo>
                <a:lnTo>
                  <a:pt x="18487" y="9433"/>
                </a:lnTo>
                <a:lnTo>
                  <a:pt x="18440" y="9412"/>
                </a:lnTo>
                <a:lnTo>
                  <a:pt x="18408" y="9302"/>
                </a:lnTo>
                <a:lnTo>
                  <a:pt x="18319" y="9290"/>
                </a:lnTo>
                <a:lnTo>
                  <a:pt x="18547" y="8892"/>
                </a:lnTo>
                <a:lnTo>
                  <a:pt x="18739" y="8552"/>
                </a:lnTo>
                <a:lnTo>
                  <a:pt x="18925" y="8501"/>
                </a:lnTo>
                <a:lnTo>
                  <a:pt x="19096" y="8522"/>
                </a:lnTo>
                <a:lnTo>
                  <a:pt x="19098" y="8520"/>
                </a:lnTo>
                <a:lnTo>
                  <a:pt x="19115" y="8522"/>
                </a:lnTo>
                <a:lnTo>
                  <a:pt x="19188" y="8447"/>
                </a:lnTo>
                <a:lnTo>
                  <a:pt x="19269" y="8471"/>
                </a:lnTo>
                <a:lnTo>
                  <a:pt x="19261" y="8591"/>
                </a:lnTo>
                <a:lnTo>
                  <a:pt x="19281" y="8589"/>
                </a:lnTo>
                <a:lnTo>
                  <a:pt x="19281" y="8591"/>
                </a:lnTo>
                <a:lnTo>
                  <a:pt x="19377" y="8580"/>
                </a:lnTo>
                <a:lnTo>
                  <a:pt x="19506" y="8540"/>
                </a:lnTo>
                <a:lnTo>
                  <a:pt x="19454" y="8418"/>
                </a:lnTo>
                <a:lnTo>
                  <a:pt x="19609" y="8101"/>
                </a:lnTo>
                <a:lnTo>
                  <a:pt x="19743" y="8040"/>
                </a:lnTo>
                <a:lnTo>
                  <a:pt x="19792" y="8281"/>
                </a:lnTo>
                <a:lnTo>
                  <a:pt x="19807" y="8258"/>
                </a:lnTo>
                <a:lnTo>
                  <a:pt x="19812" y="8281"/>
                </a:lnTo>
                <a:lnTo>
                  <a:pt x="19959" y="8061"/>
                </a:lnTo>
                <a:lnTo>
                  <a:pt x="19992" y="7900"/>
                </a:lnTo>
                <a:lnTo>
                  <a:pt x="20042" y="7887"/>
                </a:lnTo>
                <a:lnTo>
                  <a:pt x="20003" y="8159"/>
                </a:lnTo>
                <a:lnTo>
                  <a:pt x="19896" y="8309"/>
                </a:lnTo>
                <a:lnTo>
                  <a:pt x="19792" y="8499"/>
                </a:lnTo>
                <a:lnTo>
                  <a:pt x="19685" y="8730"/>
                </a:lnTo>
                <a:lnTo>
                  <a:pt x="19590" y="8770"/>
                </a:lnTo>
                <a:lnTo>
                  <a:pt x="19590" y="8840"/>
                </a:lnTo>
                <a:lnTo>
                  <a:pt x="19538" y="8949"/>
                </a:lnTo>
                <a:lnTo>
                  <a:pt x="19505" y="9180"/>
                </a:lnTo>
                <a:lnTo>
                  <a:pt x="19549" y="9538"/>
                </a:lnTo>
                <a:lnTo>
                  <a:pt x="19575" y="9757"/>
                </a:lnTo>
                <a:lnTo>
                  <a:pt x="19590" y="9861"/>
                </a:lnTo>
                <a:lnTo>
                  <a:pt x="19606" y="9834"/>
                </a:lnTo>
                <a:lnTo>
                  <a:pt x="19609" y="9861"/>
                </a:lnTo>
                <a:lnTo>
                  <a:pt x="19697" y="9711"/>
                </a:lnTo>
                <a:lnTo>
                  <a:pt x="19716" y="9561"/>
                </a:lnTo>
                <a:lnTo>
                  <a:pt x="19800" y="9520"/>
                </a:lnTo>
                <a:lnTo>
                  <a:pt x="19819" y="9347"/>
                </a:lnTo>
                <a:lnTo>
                  <a:pt x="19926" y="9261"/>
                </a:lnTo>
                <a:lnTo>
                  <a:pt x="19908" y="9192"/>
                </a:lnTo>
                <a:lnTo>
                  <a:pt x="19926" y="9059"/>
                </a:lnTo>
                <a:lnTo>
                  <a:pt x="19985" y="9059"/>
                </a:lnTo>
                <a:lnTo>
                  <a:pt x="19992" y="8811"/>
                </a:lnTo>
                <a:lnTo>
                  <a:pt x="19926" y="8770"/>
                </a:lnTo>
                <a:lnTo>
                  <a:pt x="19926" y="8690"/>
                </a:lnTo>
                <a:lnTo>
                  <a:pt x="19992" y="8522"/>
                </a:lnTo>
                <a:lnTo>
                  <a:pt x="20010" y="8408"/>
                </a:lnTo>
                <a:lnTo>
                  <a:pt x="20069" y="8430"/>
                </a:lnTo>
                <a:lnTo>
                  <a:pt x="20074" y="8424"/>
                </a:lnTo>
                <a:lnTo>
                  <a:pt x="20088" y="8430"/>
                </a:lnTo>
                <a:lnTo>
                  <a:pt x="20138" y="8366"/>
                </a:lnTo>
                <a:lnTo>
                  <a:pt x="20157" y="8418"/>
                </a:lnTo>
                <a:lnTo>
                  <a:pt x="20172" y="8406"/>
                </a:lnTo>
                <a:lnTo>
                  <a:pt x="20177" y="8418"/>
                </a:lnTo>
                <a:lnTo>
                  <a:pt x="20323" y="8281"/>
                </a:lnTo>
                <a:lnTo>
                  <a:pt x="20393" y="8401"/>
                </a:lnTo>
                <a:lnTo>
                  <a:pt x="20400" y="8380"/>
                </a:lnTo>
                <a:lnTo>
                  <a:pt x="20412" y="8401"/>
                </a:lnTo>
                <a:lnTo>
                  <a:pt x="20439" y="8320"/>
                </a:lnTo>
                <a:lnTo>
                  <a:pt x="20527" y="8199"/>
                </a:lnTo>
                <a:lnTo>
                  <a:pt x="20612" y="8061"/>
                </a:lnTo>
                <a:lnTo>
                  <a:pt x="20674" y="8032"/>
                </a:lnTo>
                <a:lnTo>
                  <a:pt x="20833" y="7888"/>
                </a:lnTo>
                <a:lnTo>
                  <a:pt x="20936" y="7940"/>
                </a:lnTo>
                <a:lnTo>
                  <a:pt x="20936" y="7930"/>
                </a:lnTo>
                <a:lnTo>
                  <a:pt x="20954" y="7940"/>
                </a:lnTo>
                <a:lnTo>
                  <a:pt x="20962" y="7882"/>
                </a:lnTo>
                <a:lnTo>
                  <a:pt x="20954" y="7802"/>
                </a:lnTo>
                <a:lnTo>
                  <a:pt x="20929" y="7732"/>
                </a:lnTo>
                <a:lnTo>
                  <a:pt x="20892" y="7570"/>
                </a:lnTo>
                <a:lnTo>
                  <a:pt x="20842" y="7464"/>
                </a:lnTo>
                <a:lnTo>
                  <a:pt x="20898" y="7472"/>
                </a:lnTo>
                <a:lnTo>
                  <a:pt x="20901" y="7470"/>
                </a:lnTo>
                <a:lnTo>
                  <a:pt x="20918" y="7472"/>
                </a:lnTo>
                <a:lnTo>
                  <a:pt x="20995" y="7380"/>
                </a:lnTo>
                <a:lnTo>
                  <a:pt x="21032" y="7282"/>
                </a:lnTo>
                <a:lnTo>
                  <a:pt x="21007" y="7172"/>
                </a:lnTo>
                <a:lnTo>
                  <a:pt x="21053" y="7138"/>
                </a:lnTo>
                <a:lnTo>
                  <a:pt x="21039" y="7201"/>
                </a:lnTo>
                <a:lnTo>
                  <a:pt x="21075" y="7282"/>
                </a:lnTo>
                <a:lnTo>
                  <a:pt x="21092" y="7275"/>
                </a:lnTo>
                <a:lnTo>
                  <a:pt x="21095" y="7282"/>
                </a:lnTo>
                <a:lnTo>
                  <a:pt x="21150" y="7258"/>
                </a:lnTo>
                <a:lnTo>
                  <a:pt x="21204" y="7293"/>
                </a:lnTo>
                <a:lnTo>
                  <a:pt x="21212" y="7380"/>
                </a:lnTo>
                <a:lnTo>
                  <a:pt x="21293" y="7443"/>
                </a:lnTo>
                <a:lnTo>
                  <a:pt x="21345" y="7531"/>
                </a:lnTo>
                <a:lnTo>
                  <a:pt x="21416" y="7531"/>
                </a:lnTo>
                <a:lnTo>
                  <a:pt x="21441" y="7490"/>
                </a:lnTo>
                <a:lnTo>
                  <a:pt x="21441" y="7270"/>
                </a:lnTo>
                <a:lnTo>
                  <a:pt x="21537" y="7242"/>
                </a:lnTo>
                <a:lnTo>
                  <a:pt x="21600" y="7144"/>
                </a:lnTo>
                <a:lnTo>
                  <a:pt x="21486" y="6942"/>
                </a:lnTo>
                <a:lnTo>
                  <a:pt x="21319" y="6901"/>
                </a:lnTo>
                <a:lnTo>
                  <a:pt x="21320" y="6906"/>
                </a:lnTo>
                <a:lnTo>
                  <a:pt x="21300" y="6901"/>
                </a:lnTo>
                <a:lnTo>
                  <a:pt x="21306" y="7031"/>
                </a:lnTo>
                <a:lnTo>
                  <a:pt x="21294" y="7011"/>
                </a:lnTo>
                <a:lnTo>
                  <a:pt x="21300" y="6901"/>
                </a:lnTo>
                <a:lnTo>
                  <a:pt x="21301" y="6872"/>
                </a:lnTo>
                <a:lnTo>
                  <a:pt x="21135" y="6624"/>
                </a:lnTo>
                <a:lnTo>
                  <a:pt x="20995" y="6422"/>
                </a:lnTo>
                <a:lnTo>
                  <a:pt x="20910" y="6312"/>
                </a:lnTo>
                <a:lnTo>
                  <a:pt x="20737" y="6192"/>
                </a:lnTo>
                <a:lnTo>
                  <a:pt x="20720" y="6193"/>
                </a:lnTo>
                <a:lnTo>
                  <a:pt x="20718" y="6192"/>
                </a:lnTo>
                <a:lnTo>
                  <a:pt x="20608" y="6201"/>
                </a:lnTo>
                <a:lnTo>
                  <a:pt x="20420" y="6122"/>
                </a:lnTo>
                <a:lnTo>
                  <a:pt x="20419" y="6130"/>
                </a:lnTo>
                <a:lnTo>
                  <a:pt x="20400" y="6122"/>
                </a:lnTo>
                <a:lnTo>
                  <a:pt x="20386" y="6243"/>
                </a:lnTo>
                <a:lnTo>
                  <a:pt x="20427" y="6410"/>
                </a:lnTo>
                <a:lnTo>
                  <a:pt x="20362" y="6487"/>
                </a:lnTo>
                <a:lnTo>
                  <a:pt x="20273" y="6272"/>
                </a:lnTo>
                <a:lnTo>
                  <a:pt x="20255" y="6277"/>
                </a:lnTo>
                <a:lnTo>
                  <a:pt x="20253" y="6272"/>
                </a:lnTo>
                <a:lnTo>
                  <a:pt x="20152" y="6298"/>
                </a:lnTo>
                <a:lnTo>
                  <a:pt x="20047" y="6243"/>
                </a:lnTo>
                <a:lnTo>
                  <a:pt x="20033" y="6246"/>
                </a:lnTo>
                <a:lnTo>
                  <a:pt x="20029" y="6243"/>
                </a:lnTo>
                <a:lnTo>
                  <a:pt x="19914" y="6261"/>
                </a:lnTo>
                <a:lnTo>
                  <a:pt x="19850" y="6295"/>
                </a:lnTo>
                <a:lnTo>
                  <a:pt x="19786" y="6232"/>
                </a:lnTo>
                <a:lnTo>
                  <a:pt x="19794" y="6024"/>
                </a:lnTo>
                <a:lnTo>
                  <a:pt x="19741" y="5915"/>
                </a:lnTo>
                <a:lnTo>
                  <a:pt x="19620" y="5862"/>
                </a:lnTo>
                <a:lnTo>
                  <a:pt x="19607" y="5866"/>
                </a:lnTo>
                <a:lnTo>
                  <a:pt x="19601" y="5862"/>
                </a:lnTo>
                <a:lnTo>
                  <a:pt x="19382" y="5910"/>
                </a:lnTo>
                <a:lnTo>
                  <a:pt x="19226" y="5701"/>
                </a:lnTo>
                <a:lnTo>
                  <a:pt x="19174" y="5522"/>
                </a:lnTo>
                <a:lnTo>
                  <a:pt x="18632" y="5314"/>
                </a:lnTo>
                <a:lnTo>
                  <a:pt x="18628" y="5320"/>
                </a:lnTo>
                <a:lnTo>
                  <a:pt x="18613" y="5314"/>
                </a:lnTo>
                <a:lnTo>
                  <a:pt x="18535" y="5452"/>
                </a:lnTo>
                <a:lnTo>
                  <a:pt x="18578" y="5733"/>
                </a:lnTo>
                <a:lnTo>
                  <a:pt x="18503" y="5701"/>
                </a:lnTo>
                <a:lnTo>
                  <a:pt x="18499" y="5708"/>
                </a:lnTo>
                <a:lnTo>
                  <a:pt x="18484" y="5701"/>
                </a:lnTo>
                <a:lnTo>
                  <a:pt x="18446" y="5770"/>
                </a:lnTo>
                <a:lnTo>
                  <a:pt x="18345" y="5684"/>
                </a:lnTo>
                <a:lnTo>
                  <a:pt x="18334" y="5692"/>
                </a:lnTo>
                <a:lnTo>
                  <a:pt x="18325" y="5684"/>
                </a:lnTo>
                <a:lnTo>
                  <a:pt x="18234" y="5755"/>
                </a:lnTo>
                <a:lnTo>
                  <a:pt x="18146" y="5632"/>
                </a:lnTo>
                <a:lnTo>
                  <a:pt x="18142" y="5653"/>
                </a:lnTo>
                <a:lnTo>
                  <a:pt x="18126" y="5632"/>
                </a:lnTo>
                <a:lnTo>
                  <a:pt x="18078" y="5914"/>
                </a:lnTo>
                <a:lnTo>
                  <a:pt x="17998" y="5823"/>
                </a:lnTo>
                <a:lnTo>
                  <a:pt x="17921" y="5591"/>
                </a:lnTo>
                <a:lnTo>
                  <a:pt x="17954" y="5464"/>
                </a:lnTo>
                <a:lnTo>
                  <a:pt x="17928" y="5262"/>
                </a:lnTo>
                <a:lnTo>
                  <a:pt x="17832" y="5095"/>
                </a:lnTo>
                <a:lnTo>
                  <a:pt x="17737" y="5095"/>
                </a:lnTo>
                <a:lnTo>
                  <a:pt x="17615" y="5043"/>
                </a:lnTo>
                <a:lnTo>
                  <a:pt x="17614" y="5052"/>
                </a:lnTo>
                <a:lnTo>
                  <a:pt x="17595" y="5043"/>
                </a:lnTo>
                <a:lnTo>
                  <a:pt x="17584" y="5286"/>
                </a:lnTo>
                <a:lnTo>
                  <a:pt x="17353" y="5234"/>
                </a:lnTo>
                <a:lnTo>
                  <a:pt x="17342" y="5083"/>
                </a:lnTo>
                <a:lnTo>
                  <a:pt x="17150" y="5032"/>
                </a:lnTo>
                <a:lnTo>
                  <a:pt x="17144" y="5035"/>
                </a:lnTo>
                <a:lnTo>
                  <a:pt x="17130" y="5032"/>
                </a:lnTo>
                <a:lnTo>
                  <a:pt x="17035" y="5083"/>
                </a:lnTo>
                <a:lnTo>
                  <a:pt x="17022" y="5123"/>
                </a:lnTo>
                <a:lnTo>
                  <a:pt x="16995" y="4945"/>
                </a:lnTo>
                <a:lnTo>
                  <a:pt x="16979" y="4966"/>
                </a:lnTo>
                <a:lnTo>
                  <a:pt x="16976" y="4945"/>
                </a:lnTo>
                <a:lnTo>
                  <a:pt x="16932" y="5004"/>
                </a:lnTo>
                <a:lnTo>
                  <a:pt x="16855" y="4934"/>
                </a:lnTo>
                <a:lnTo>
                  <a:pt x="16778" y="4893"/>
                </a:lnTo>
                <a:lnTo>
                  <a:pt x="16830" y="4784"/>
                </a:lnTo>
                <a:lnTo>
                  <a:pt x="16984" y="4594"/>
                </a:lnTo>
                <a:lnTo>
                  <a:pt x="17047" y="4484"/>
                </a:lnTo>
                <a:lnTo>
                  <a:pt x="17065" y="4293"/>
                </a:lnTo>
                <a:lnTo>
                  <a:pt x="17014" y="4143"/>
                </a:lnTo>
                <a:lnTo>
                  <a:pt x="16881" y="3952"/>
                </a:lnTo>
                <a:lnTo>
                  <a:pt x="16689" y="3952"/>
                </a:lnTo>
                <a:lnTo>
                  <a:pt x="16653" y="4015"/>
                </a:lnTo>
                <a:lnTo>
                  <a:pt x="16638" y="3844"/>
                </a:lnTo>
                <a:lnTo>
                  <a:pt x="16497" y="3773"/>
                </a:lnTo>
                <a:lnTo>
                  <a:pt x="16586" y="3675"/>
                </a:lnTo>
                <a:lnTo>
                  <a:pt x="16479" y="3543"/>
                </a:lnTo>
                <a:lnTo>
                  <a:pt x="16470" y="3555"/>
                </a:lnTo>
                <a:lnTo>
                  <a:pt x="16460" y="3543"/>
                </a:lnTo>
                <a:close/>
                <a:moveTo>
                  <a:pt x="10801" y="9261"/>
                </a:moveTo>
                <a:lnTo>
                  <a:pt x="10846" y="9237"/>
                </a:lnTo>
                <a:lnTo>
                  <a:pt x="10831" y="9169"/>
                </a:lnTo>
                <a:lnTo>
                  <a:pt x="10872" y="9042"/>
                </a:lnTo>
                <a:lnTo>
                  <a:pt x="10890" y="9059"/>
                </a:lnTo>
                <a:lnTo>
                  <a:pt x="10898" y="8990"/>
                </a:lnTo>
                <a:lnTo>
                  <a:pt x="10872" y="8961"/>
                </a:lnTo>
                <a:lnTo>
                  <a:pt x="10864" y="8921"/>
                </a:lnTo>
                <a:lnTo>
                  <a:pt x="10883" y="8868"/>
                </a:lnTo>
                <a:lnTo>
                  <a:pt x="10883" y="8782"/>
                </a:lnTo>
                <a:lnTo>
                  <a:pt x="10831" y="8829"/>
                </a:lnTo>
                <a:lnTo>
                  <a:pt x="10813" y="8880"/>
                </a:lnTo>
                <a:lnTo>
                  <a:pt x="10761" y="8880"/>
                </a:lnTo>
                <a:lnTo>
                  <a:pt x="10743" y="8933"/>
                </a:lnTo>
                <a:lnTo>
                  <a:pt x="10736" y="8978"/>
                </a:lnTo>
                <a:lnTo>
                  <a:pt x="10736" y="9151"/>
                </a:lnTo>
                <a:lnTo>
                  <a:pt x="10761" y="9237"/>
                </a:lnTo>
                <a:lnTo>
                  <a:pt x="10801" y="9261"/>
                </a:lnTo>
                <a:close/>
                <a:moveTo>
                  <a:pt x="3314" y="3555"/>
                </a:moveTo>
                <a:lnTo>
                  <a:pt x="3234" y="3624"/>
                </a:lnTo>
                <a:lnTo>
                  <a:pt x="3137" y="3606"/>
                </a:lnTo>
                <a:lnTo>
                  <a:pt x="3016" y="3883"/>
                </a:lnTo>
                <a:lnTo>
                  <a:pt x="2913" y="4184"/>
                </a:lnTo>
                <a:lnTo>
                  <a:pt x="2998" y="4264"/>
                </a:lnTo>
                <a:lnTo>
                  <a:pt x="3086" y="4213"/>
                </a:lnTo>
                <a:lnTo>
                  <a:pt x="3200" y="4033"/>
                </a:lnTo>
                <a:lnTo>
                  <a:pt x="3259" y="4016"/>
                </a:lnTo>
                <a:lnTo>
                  <a:pt x="3304" y="3883"/>
                </a:lnTo>
                <a:lnTo>
                  <a:pt x="3314" y="3555"/>
                </a:lnTo>
                <a:close/>
                <a:moveTo>
                  <a:pt x="4472" y="3756"/>
                </a:moveTo>
                <a:lnTo>
                  <a:pt x="4454" y="3936"/>
                </a:lnTo>
                <a:lnTo>
                  <a:pt x="4517" y="4056"/>
                </a:lnTo>
                <a:lnTo>
                  <a:pt x="4649" y="4103"/>
                </a:lnTo>
                <a:lnTo>
                  <a:pt x="4700" y="4276"/>
                </a:lnTo>
                <a:lnTo>
                  <a:pt x="4708" y="4455"/>
                </a:lnTo>
                <a:lnTo>
                  <a:pt x="4734" y="4645"/>
                </a:lnTo>
                <a:lnTo>
                  <a:pt x="4892" y="4772"/>
                </a:lnTo>
                <a:lnTo>
                  <a:pt x="4988" y="4812"/>
                </a:lnTo>
                <a:lnTo>
                  <a:pt x="5110" y="4812"/>
                </a:lnTo>
                <a:lnTo>
                  <a:pt x="5283" y="4755"/>
                </a:lnTo>
                <a:lnTo>
                  <a:pt x="5353" y="4795"/>
                </a:lnTo>
                <a:lnTo>
                  <a:pt x="5449" y="4714"/>
                </a:lnTo>
                <a:lnTo>
                  <a:pt x="5485" y="4633"/>
                </a:lnTo>
                <a:lnTo>
                  <a:pt x="5475" y="4466"/>
                </a:lnTo>
                <a:lnTo>
                  <a:pt x="5405" y="4333"/>
                </a:lnTo>
                <a:lnTo>
                  <a:pt x="5309" y="4305"/>
                </a:lnTo>
                <a:lnTo>
                  <a:pt x="5187" y="4345"/>
                </a:lnTo>
                <a:lnTo>
                  <a:pt x="5091" y="4425"/>
                </a:lnTo>
                <a:lnTo>
                  <a:pt x="5006" y="4403"/>
                </a:lnTo>
                <a:lnTo>
                  <a:pt x="4926" y="4374"/>
                </a:lnTo>
                <a:lnTo>
                  <a:pt x="4881" y="4276"/>
                </a:lnTo>
                <a:lnTo>
                  <a:pt x="4822" y="4195"/>
                </a:lnTo>
                <a:lnTo>
                  <a:pt x="4829" y="4045"/>
                </a:lnTo>
                <a:lnTo>
                  <a:pt x="4778" y="3924"/>
                </a:lnTo>
                <a:lnTo>
                  <a:pt x="4664" y="3924"/>
                </a:lnTo>
                <a:lnTo>
                  <a:pt x="4593" y="3785"/>
                </a:lnTo>
                <a:lnTo>
                  <a:pt x="4472" y="3756"/>
                </a:lnTo>
                <a:close/>
                <a:moveTo>
                  <a:pt x="14319" y="3854"/>
                </a:moveTo>
                <a:lnTo>
                  <a:pt x="14204" y="3907"/>
                </a:lnTo>
                <a:lnTo>
                  <a:pt x="14101" y="4056"/>
                </a:lnTo>
                <a:lnTo>
                  <a:pt x="13906" y="4126"/>
                </a:lnTo>
                <a:lnTo>
                  <a:pt x="13707" y="4374"/>
                </a:lnTo>
                <a:lnTo>
                  <a:pt x="13567" y="4576"/>
                </a:lnTo>
                <a:lnTo>
                  <a:pt x="13585" y="4726"/>
                </a:lnTo>
                <a:lnTo>
                  <a:pt x="13445" y="5032"/>
                </a:lnTo>
                <a:lnTo>
                  <a:pt x="13497" y="5073"/>
                </a:lnTo>
                <a:lnTo>
                  <a:pt x="13386" y="5344"/>
                </a:lnTo>
                <a:lnTo>
                  <a:pt x="13386" y="5522"/>
                </a:lnTo>
                <a:lnTo>
                  <a:pt x="13324" y="5574"/>
                </a:lnTo>
                <a:lnTo>
                  <a:pt x="13331" y="5741"/>
                </a:lnTo>
                <a:lnTo>
                  <a:pt x="13438" y="5805"/>
                </a:lnTo>
                <a:lnTo>
                  <a:pt x="13453" y="5943"/>
                </a:lnTo>
                <a:lnTo>
                  <a:pt x="13648" y="5984"/>
                </a:lnTo>
                <a:lnTo>
                  <a:pt x="13681" y="5955"/>
                </a:lnTo>
                <a:lnTo>
                  <a:pt x="13567" y="5713"/>
                </a:lnTo>
                <a:lnTo>
                  <a:pt x="13560" y="5464"/>
                </a:lnTo>
                <a:lnTo>
                  <a:pt x="13655" y="5165"/>
                </a:lnTo>
                <a:lnTo>
                  <a:pt x="13744" y="4835"/>
                </a:lnTo>
                <a:lnTo>
                  <a:pt x="13925" y="4512"/>
                </a:lnTo>
                <a:lnTo>
                  <a:pt x="14109" y="4333"/>
                </a:lnTo>
                <a:lnTo>
                  <a:pt x="14319" y="4143"/>
                </a:lnTo>
                <a:lnTo>
                  <a:pt x="14360" y="4016"/>
                </a:lnTo>
                <a:lnTo>
                  <a:pt x="14319" y="3854"/>
                </a:lnTo>
                <a:close/>
                <a:moveTo>
                  <a:pt x="3705" y="3907"/>
                </a:moveTo>
                <a:lnTo>
                  <a:pt x="3654" y="4056"/>
                </a:lnTo>
                <a:lnTo>
                  <a:pt x="3742" y="4425"/>
                </a:lnTo>
                <a:lnTo>
                  <a:pt x="3635" y="4403"/>
                </a:lnTo>
                <a:lnTo>
                  <a:pt x="3532" y="4166"/>
                </a:lnTo>
                <a:lnTo>
                  <a:pt x="3366" y="4033"/>
                </a:lnTo>
                <a:lnTo>
                  <a:pt x="3304" y="4154"/>
                </a:lnTo>
                <a:lnTo>
                  <a:pt x="3226" y="4524"/>
                </a:lnTo>
                <a:lnTo>
                  <a:pt x="3304" y="4576"/>
                </a:lnTo>
                <a:lnTo>
                  <a:pt x="3576" y="4535"/>
                </a:lnTo>
                <a:lnTo>
                  <a:pt x="3451" y="4702"/>
                </a:lnTo>
                <a:lnTo>
                  <a:pt x="3462" y="4812"/>
                </a:lnTo>
                <a:lnTo>
                  <a:pt x="3551" y="4795"/>
                </a:lnTo>
                <a:lnTo>
                  <a:pt x="3698" y="4645"/>
                </a:lnTo>
                <a:lnTo>
                  <a:pt x="3905" y="4594"/>
                </a:lnTo>
                <a:lnTo>
                  <a:pt x="3941" y="4425"/>
                </a:lnTo>
                <a:lnTo>
                  <a:pt x="3934" y="4235"/>
                </a:lnTo>
                <a:lnTo>
                  <a:pt x="3863" y="4223"/>
                </a:lnTo>
                <a:lnTo>
                  <a:pt x="3808" y="4276"/>
                </a:lnTo>
                <a:lnTo>
                  <a:pt x="3783" y="4154"/>
                </a:lnTo>
                <a:lnTo>
                  <a:pt x="3768" y="3964"/>
                </a:lnTo>
                <a:lnTo>
                  <a:pt x="3705" y="3907"/>
                </a:lnTo>
                <a:close/>
                <a:moveTo>
                  <a:pt x="4369" y="3936"/>
                </a:moveTo>
                <a:lnTo>
                  <a:pt x="4369" y="4005"/>
                </a:lnTo>
                <a:lnTo>
                  <a:pt x="4280" y="3976"/>
                </a:lnTo>
                <a:lnTo>
                  <a:pt x="4196" y="4115"/>
                </a:lnTo>
                <a:lnTo>
                  <a:pt x="4125" y="4103"/>
                </a:lnTo>
                <a:lnTo>
                  <a:pt x="4133" y="4403"/>
                </a:lnTo>
                <a:lnTo>
                  <a:pt x="4228" y="4362"/>
                </a:lnTo>
                <a:lnTo>
                  <a:pt x="4228" y="4576"/>
                </a:lnTo>
                <a:lnTo>
                  <a:pt x="4291" y="4633"/>
                </a:lnTo>
                <a:lnTo>
                  <a:pt x="4387" y="4594"/>
                </a:lnTo>
                <a:lnTo>
                  <a:pt x="4420" y="4317"/>
                </a:lnTo>
                <a:lnTo>
                  <a:pt x="4413" y="4126"/>
                </a:lnTo>
                <a:lnTo>
                  <a:pt x="4369" y="3936"/>
                </a:lnTo>
                <a:close/>
                <a:moveTo>
                  <a:pt x="18536" y="4166"/>
                </a:moveTo>
                <a:lnTo>
                  <a:pt x="18459" y="4252"/>
                </a:lnTo>
                <a:lnTo>
                  <a:pt x="18425" y="4495"/>
                </a:lnTo>
                <a:lnTo>
                  <a:pt x="18547" y="4743"/>
                </a:lnTo>
                <a:lnTo>
                  <a:pt x="18643" y="4645"/>
                </a:lnTo>
                <a:lnTo>
                  <a:pt x="18868" y="4663"/>
                </a:lnTo>
                <a:lnTo>
                  <a:pt x="18912" y="4386"/>
                </a:lnTo>
                <a:lnTo>
                  <a:pt x="18695" y="4195"/>
                </a:lnTo>
                <a:lnTo>
                  <a:pt x="18536" y="4166"/>
                </a:lnTo>
                <a:close/>
                <a:moveTo>
                  <a:pt x="4586" y="4362"/>
                </a:moveTo>
                <a:lnTo>
                  <a:pt x="4498" y="4466"/>
                </a:lnTo>
                <a:lnTo>
                  <a:pt x="4472" y="4622"/>
                </a:lnTo>
                <a:lnTo>
                  <a:pt x="4542" y="4714"/>
                </a:lnTo>
                <a:lnTo>
                  <a:pt x="4631" y="4743"/>
                </a:lnTo>
                <a:lnTo>
                  <a:pt x="4664" y="4604"/>
                </a:lnTo>
                <a:lnTo>
                  <a:pt x="4638" y="4495"/>
                </a:lnTo>
                <a:lnTo>
                  <a:pt x="4586" y="4362"/>
                </a:lnTo>
                <a:close/>
                <a:moveTo>
                  <a:pt x="18982" y="4414"/>
                </a:moveTo>
                <a:lnTo>
                  <a:pt x="18964" y="4535"/>
                </a:lnTo>
                <a:lnTo>
                  <a:pt x="19078" y="4674"/>
                </a:lnTo>
                <a:lnTo>
                  <a:pt x="19174" y="4714"/>
                </a:lnTo>
                <a:lnTo>
                  <a:pt x="19244" y="4564"/>
                </a:lnTo>
                <a:lnTo>
                  <a:pt x="19096" y="4466"/>
                </a:lnTo>
                <a:lnTo>
                  <a:pt x="18982" y="4414"/>
                </a:lnTo>
                <a:close/>
                <a:moveTo>
                  <a:pt x="2990" y="4795"/>
                </a:moveTo>
                <a:lnTo>
                  <a:pt x="2791" y="4853"/>
                </a:lnTo>
                <a:lnTo>
                  <a:pt x="2850" y="5055"/>
                </a:lnTo>
                <a:lnTo>
                  <a:pt x="2798" y="5262"/>
                </a:lnTo>
                <a:lnTo>
                  <a:pt x="2754" y="5493"/>
                </a:lnTo>
                <a:lnTo>
                  <a:pt x="2728" y="5632"/>
                </a:lnTo>
                <a:lnTo>
                  <a:pt x="2869" y="5782"/>
                </a:lnTo>
                <a:lnTo>
                  <a:pt x="2901" y="5903"/>
                </a:lnTo>
                <a:lnTo>
                  <a:pt x="3060" y="5764"/>
                </a:lnTo>
                <a:lnTo>
                  <a:pt x="3060" y="5632"/>
                </a:lnTo>
                <a:lnTo>
                  <a:pt x="3130" y="5424"/>
                </a:lnTo>
                <a:lnTo>
                  <a:pt x="3278" y="5205"/>
                </a:lnTo>
                <a:lnTo>
                  <a:pt x="3355" y="5124"/>
                </a:lnTo>
                <a:lnTo>
                  <a:pt x="3289" y="4985"/>
                </a:lnTo>
                <a:lnTo>
                  <a:pt x="3234" y="4882"/>
                </a:lnTo>
                <a:lnTo>
                  <a:pt x="3078" y="4865"/>
                </a:lnTo>
                <a:lnTo>
                  <a:pt x="2990" y="4795"/>
                </a:lnTo>
                <a:close/>
                <a:moveTo>
                  <a:pt x="4605" y="4893"/>
                </a:moveTo>
                <a:lnTo>
                  <a:pt x="4553" y="4985"/>
                </a:lnTo>
                <a:lnTo>
                  <a:pt x="4517" y="5136"/>
                </a:lnTo>
                <a:lnTo>
                  <a:pt x="4517" y="5291"/>
                </a:lnTo>
                <a:lnTo>
                  <a:pt x="4553" y="5562"/>
                </a:lnTo>
                <a:lnTo>
                  <a:pt x="4620" y="5574"/>
                </a:lnTo>
                <a:lnTo>
                  <a:pt x="4682" y="5344"/>
                </a:lnTo>
                <a:lnTo>
                  <a:pt x="4760" y="5274"/>
                </a:lnTo>
                <a:lnTo>
                  <a:pt x="4848" y="5002"/>
                </a:lnTo>
                <a:lnTo>
                  <a:pt x="4734" y="4904"/>
                </a:lnTo>
                <a:lnTo>
                  <a:pt x="4605" y="4893"/>
                </a:lnTo>
                <a:close/>
                <a:moveTo>
                  <a:pt x="4262" y="5002"/>
                </a:moveTo>
                <a:lnTo>
                  <a:pt x="4184" y="5153"/>
                </a:lnTo>
                <a:lnTo>
                  <a:pt x="4255" y="5372"/>
                </a:lnTo>
                <a:lnTo>
                  <a:pt x="4133" y="5332"/>
                </a:lnTo>
                <a:lnTo>
                  <a:pt x="4133" y="5424"/>
                </a:lnTo>
                <a:lnTo>
                  <a:pt x="4280" y="5654"/>
                </a:lnTo>
                <a:lnTo>
                  <a:pt x="4325" y="5764"/>
                </a:lnTo>
                <a:lnTo>
                  <a:pt x="4376" y="5793"/>
                </a:lnTo>
                <a:lnTo>
                  <a:pt x="4472" y="5684"/>
                </a:lnTo>
                <a:lnTo>
                  <a:pt x="4483" y="5413"/>
                </a:lnTo>
                <a:lnTo>
                  <a:pt x="4395" y="5274"/>
                </a:lnTo>
                <a:lnTo>
                  <a:pt x="4454" y="5124"/>
                </a:lnTo>
                <a:lnTo>
                  <a:pt x="4439" y="5032"/>
                </a:lnTo>
                <a:lnTo>
                  <a:pt x="4332" y="5073"/>
                </a:lnTo>
                <a:lnTo>
                  <a:pt x="4262" y="5002"/>
                </a:lnTo>
                <a:close/>
                <a:moveTo>
                  <a:pt x="18731" y="5002"/>
                </a:moveTo>
                <a:lnTo>
                  <a:pt x="18661" y="5032"/>
                </a:lnTo>
                <a:lnTo>
                  <a:pt x="18599" y="5153"/>
                </a:lnTo>
                <a:lnTo>
                  <a:pt x="18606" y="5181"/>
                </a:lnTo>
                <a:lnTo>
                  <a:pt x="18731" y="5205"/>
                </a:lnTo>
                <a:lnTo>
                  <a:pt x="18828" y="5205"/>
                </a:lnTo>
                <a:lnTo>
                  <a:pt x="18817" y="5124"/>
                </a:lnTo>
                <a:lnTo>
                  <a:pt x="18731" y="5002"/>
                </a:lnTo>
                <a:close/>
                <a:moveTo>
                  <a:pt x="5128" y="5014"/>
                </a:moveTo>
                <a:lnTo>
                  <a:pt x="4970" y="5095"/>
                </a:lnTo>
                <a:lnTo>
                  <a:pt x="4907" y="5234"/>
                </a:lnTo>
                <a:lnTo>
                  <a:pt x="4867" y="5505"/>
                </a:lnTo>
                <a:lnTo>
                  <a:pt x="4881" y="5805"/>
                </a:lnTo>
                <a:lnTo>
                  <a:pt x="4970" y="5805"/>
                </a:lnTo>
                <a:lnTo>
                  <a:pt x="4907" y="5943"/>
                </a:lnTo>
                <a:lnTo>
                  <a:pt x="4951" y="6041"/>
                </a:lnTo>
                <a:lnTo>
                  <a:pt x="5059" y="6082"/>
                </a:lnTo>
                <a:lnTo>
                  <a:pt x="5180" y="6163"/>
                </a:lnTo>
                <a:lnTo>
                  <a:pt x="5397" y="6214"/>
                </a:lnTo>
                <a:lnTo>
                  <a:pt x="5500" y="6192"/>
                </a:lnTo>
                <a:lnTo>
                  <a:pt x="5538" y="6111"/>
                </a:lnTo>
                <a:lnTo>
                  <a:pt x="5582" y="6203"/>
                </a:lnTo>
                <a:lnTo>
                  <a:pt x="5633" y="6214"/>
                </a:lnTo>
                <a:lnTo>
                  <a:pt x="5703" y="6382"/>
                </a:lnTo>
                <a:lnTo>
                  <a:pt x="5659" y="6451"/>
                </a:lnTo>
                <a:lnTo>
                  <a:pt x="5781" y="6532"/>
                </a:lnTo>
                <a:lnTo>
                  <a:pt x="5877" y="6653"/>
                </a:lnTo>
                <a:lnTo>
                  <a:pt x="5895" y="6734"/>
                </a:lnTo>
                <a:lnTo>
                  <a:pt x="5913" y="6844"/>
                </a:lnTo>
                <a:lnTo>
                  <a:pt x="5833" y="7080"/>
                </a:lnTo>
                <a:lnTo>
                  <a:pt x="5814" y="7189"/>
                </a:lnTo>
                <a:lnTo>
                  <a:pt x="5833" y="7270"/>
                </a:lnTo>
                <a:lnTo>
                  <a:pt x="5711" y="7293"/>
                </a:lnTo>
                <a:lnTo>
                  <a:pt x="5597" y="7293"/>
                </a:lnTo>
                <a:lnTo>
                  <a:pt x="5563" y="7461"/>
                </a:lnTo>
                <a:lnTo>
                  <a:pt x="5607" y="7541"/>
                </a:lnTo>
                <a:lnTo>
                  <a:pt x="5781" y="7501"/>
                </a:lnTo>
                <a:lnTo>
                  <a:pt x="5781" y="7443"/>
                </a:lnTo>
                <a:lnTo>
                  <a:pt x="5869" y="7541"/>
                </a:lnTo>
                <a:lnTo>
                  <a:pt x="5954" y="7651"/>
                </a:lnTo>
                <a:lnTo>
                  <a:pt x="5939" y="7704"/>
                </a:lnTo>
                <a:lnTo>
                  <a:pt x="6009" y="7813"/>
                </a:lnTo>
                <a:lnTo>
                  <a:pt x="6139" y="7922"/>
                </a:lnTo>
                <a:lnTo>
                  <a:pt x="6297" y="8008"/>
                </a:lnTo>
                <a:lnTo>
                  <a:pt x="6286" y="7940"/>
                </a:lnTo>
                <a:lnTo>
                  <a:pt x="6227" y="7813"/>
                </a:lnTo>
                <a:lnTo>
                  <a:pt x="6146" y="7639"/>
                </a:lnTo>
                <a:lnTo>
                  <a:pt x="6297" y="7802"/>
                </a:lnTo>
                <a:lnTo>
                  <a:pt x="6374" y="7859"/>
                </a:lnTo>
                <a:lnTo>
                  <a:pt x="6392" y="7704"/>
                </a:lnTo>
                <a:lnTo>
                  <a:pt x="6348" y="7501"/>
                </a:lnTo>
                <a:lnTo>
                  <a:pt x="6323" y="7443"/>
                </a:lnTo>
                <a:lnTo>
                  <a:pt x="6242" y="7340"/>
                </a:lnTo>
                <a:lnTo>
                  <a:pt x="6183" y="7213"/>
                </a:lnTo>
                <a:lnTo>
                  <a:pt x="6190" y="7091"/>
                </a:lnTo>
                <a:lnTo>
                  <a:pt x="6268" y="7052"/>
                </a:lnTo>
                <a:lnTo>
                  <a:pt x="6363" y="7270"/>
                </a:lnTo>
                <a:lnTo>
                  <a:pt x="6433" y="7362"/>
                </a:lnTo>
                <a:lnTo>
                  <a:pt x="6540" y="7103"/>
                </a:lnTo>
                <a:lnTo>
                  <a:pt x="6559" y="6942"/>
                </a:lnTo>
                <a:lnTo>
                  <a:pt x="6463" y="6930"/>
                </a:lnTo>
                <a:lnTo>
                  <a:pt x="6374" y="6710"/>
                </a:lnTo>
                <a:lnTo>
                  <a:pt x="6286" y="6653"/>
                </a:lnTo>
                <a:lnTo>
                  <a:pt x="6139" y="6491"/>
                </a:lnTo>
                <a:lnTo>
                  <a:pt x="6253" y="6371"/>
                </a:lnTo>
                <a:lnTo>
                  <a:pt x="6190" y="6122"/>
                </a:lnTo>
                <a:lnTo>
                  <a:pt x="6146" y="6001"/>
                </a:lnTo>
                <a:lnTo>
                  <a:pt x="5998" y="5892"/>
                </a:lnTo>
                <a:lnTo>
                  <a:pt x="5939" y="5713"/>
                </a:lnTo>
                <a:lnTo>
                  <a:pt x="5825" y="5782"/>
                </a:lnTo>
                <a:lnTo>
                  <a:pt x="5814" y="5643"/>
                </a:lnTo>
                <a:lnTo>
                  <a:pt x="5736" y="5505"/>
                </a:lnTo>
                <a:lnTo>
                  <a:pt x="5607" y="5355"/>
                </a:lnTo>
                <a:lnTo>
                  <a:pt x="5545" y="5481"/>
                </a:lnTo>
                <a:lnTo>
                  <a:pt x="5430" y="5562"/>
                </a:lnTo>
                <a:lnTo>
                  <a:pt x="5441" y="5372"/>
                </a:lnTo>
                <a:lnTo>
                  <a:pt x="5335" y="5032"/>
                </a:lnTo>
                <a:lnTo>
                  <a:pt x="5180" y="5165"/>
                </a:lnTo>
                <a:lnTo>
                  <a:pt x="5128" y="5424"/>
                </a:lnTo>
                <a:lnTo>
                  <a:pt x="5084" y="5222"/>
                </a:lnTo>
                <a:lnTo>
                  <a:pt x="5128" y="5014"/>
                </a:lnTo>
                <a:close/>
                <a:moveTo>
                  <a:pt x="5449" y="5032"/>
                </a:moveTo>
                <a:lnTo>
                  <a:pt x="5424" y="5043"/>
                </a:lnTo>
                <a:lnTo>
                  <a:pt x="5424" y="5165"/>
                </a:lnTo>
                <a:lnTo>
                  <a:pt x="5485" y="5332"/>
                </a:lnTo>
                <a:lnTo>
                  <a:pt x="5500" y="5355"/>
                </a:lnTo>
                <a:lnTo>
                  <a:pt x="5571" y="5314"/>
                </a:lnTo>
                <a:lnTo>
                  <a:pt x="5633" y="5314"/>
                </a:lnTo>
                <a:lnTo>
                  <a:pt x="5692" y="5332"/>
                </a:lnTo>
                <a:lnTo>
                  <a:pt x="5692" y="5245"/>
                </a:lnTo>
                <a:lnTo>
                  <a:pt x="5589" y="5055"/>
                </a:lnTo>
                <a:lnTo>
                  <a:pt x="5449" y="5032"/>
                </a:lnTo>
                <a:close/>
                <a:moveTo>
                  <a:pt x="3967" y="5073"/>
                </a:moveTo>
                <a:lnTo>
                  <a:pt x="3890" y="5083"/>
                </a:lnTo>
                <a:lnTo>
                  <a:pt x="3863" y="5124"/>
                </a:lnTo>
                <a:lnTo>
                  <a:pt x="3960" y="5355"/>
                </a:lnTo>
                <a:lnTo>
                  <a:pt x="4011" y="5136"/>
                </a:lnTo>
                <a:lnTo>
                  <a:pt x="3967" y="5073"/>
                </a:lnTo>
                <a:close/>
                <a:moveTo>
                  <a:pt x="3373" y="5165"/>
                </a:moveTo>
                <a:lnTo>
                  <a:pt x="3207" y="5372"/>
                </a:lnTo>
                <a:lnTo>
                  <a:pt x="3175" y="5493"/>
                </a:lnTo>
                <a:lnTo>
                  <a:pt x="3123" y="5713"/>
                </a:lnTo>
                <a:lnTo>
                  <a:pt x="3226" y="5793"/>
                </a:lnTo>
                <a:lnTo>
                  <a:pt x="3314" y="5782"/>
                </a:lnTo>
                <a:lnTo>
                  <a:pt x="3182" y="5903"/>
                </a:lnTo>
                <a:lnTo>
                  <a:pt x="3207" y="6001"/>
                </a:lnTo>
                <a:lnTo>
                  <a:pt x="3296" y="6013"/>
                </a:lnTo>
                <a:lnTo>
                  <a:pt x="3425" y="5984"/>
                </a:lnTo>
                <a:lnTo>
                  <a:pt x="3540" y="6053"/>
                </a:lnTo>
                <a:lnTo>
                  <a:pt x="3462" y="6094"/>
                </a:lnTo>
                <a:lnTo>
                  <a:pt x="3373" y="6082"/>
                </a:lnTo>
                <a:lnTo>
                  <a:pt x="3289" y="6133"/>
                </a:lnTo>
                <a:lnTo>
                  <a:pt x="3245" y="6163"/>
                </a:lnTo>
                <a:lnTo>
                  <a:pt x="3314" y="6371"/>
                </a:lnTo>
                <a:lnTo>
                  <a:pt x="3373" y="6341"/>
                </a:lnTo>
                <a:lnTo>
                  <a:pt x="3451" y="6410"/>
                </a:lnTo>
                <a:lnTo>
                  <a:pt x="3488" y="6532"/>
                </a:lnTo>
                <a:lnTo>
                  <a:pt x="3591" y="6503"/>
                </a:lnTo>
                <a:lnTo>
                  <a:pt x="3742" y="6475"/>
                </a:lnTo>
                <a:lnTo>
                  <a:pt x="3853" y="6382"/>
                </a:lnTo>
                <a:lnTo>
                  <a:pt x="3922" y="6371"/>
                </a:lnTo>
                <a:lnTo>
                  <a:pt x="4030" y="6434"/>
                </a:lnTo>
                <a:lnTo>
                  <a:pt x="4133" y="6475"/>
                </a:lnTo>
                <a:lnTo>
                  <a:pt x="4158" y="6382"/>
                </a:lnTo>
                <a:lnTo>
                  <a:pt x="4114" y="6284"/>
                </a:lnTo>
                <a:lnTo>
                  <a:pt x="4211" y="6261"/>
                </a:lnTo>
                <a:lnTo>
                  <a:pt x="4221" y="6133"/>
                </a:lnTo>
                <a:lnTo>
                  <a:pt x="4114" y="6013"/>
                </a:lnTo>
                <a:lnTo>
                  <a:pt x="4011" y="5874"/>
                </a:lnTo>
                <a:lnTo>
                  <a:pt x="3993" y="5672"/>
                </a:lnTo>
                <a:lnTo>
                  <a:pt x="3960" y="5372"/>
                </a:lnTo>
                <a:lnTo>
                  <a:pt x="3890" y="5245"/>
                </a:lnTo>
                <a:lnTo>
                  <a:pt x="3827" y="5193"/>
                </a:lnTo>
                <a:lnTo>
                  <a:pt x="3775" y="5245"/>
                </a:lnTo>
                <a:lnTo>
                  <a:pt x="3819" y="5562"/>
                </a:lnTo>
                <a:lnTo>
                  <a:pt x="3793" y="5684"/>
                </a:lnTo>
                <a:lnTo>
                  <a:pt x="3742" y="5383"/>
                </a:lnTo>
                <a:lnTo>
                  <a:pt x="3687" y="5291"/>
                </a:lnTo>
                <a:lnTo>
                  <a:pt x="3616" y="5442"/>
                </a:lnTo>
                <a:lnTo>
                  <a:pt x="3540" y="5291"/>
                </a:lnTo>
                <a:lnTo>
                  <a:pt x="3399" y="5383"/>
                </a:lnTo>
                <a:lnTo>
                  <a:pt x="3436" y="5234"/>
                </a:lnTo>
                <a:lnTo>
                  <a:pt x="3373" y="5165"/>
                </a:lnTo>
                <a:close/>
                <a:moveTo>
                  <a:pt x="4568" y="5603"/>
                </a:moveTo>
                <a:lnTo>
                  <a:pt x="4498" y="5823"/>
                </a:lnTo>
                <a:lnTo>
                  <a:pt x="4490" y="6122"/>
                </a:lnTo>
                <a:lnTo>
                  <a:pt x="4561" y="6243"/>
                </a:lnTo>
                <a:lnTo>
                  <a:pt x="4620" y="6394"/>
                </a:lnTo>
                <a:lnTo>
                  <a:pt x="4593" y="6653"/>
                </a:lnTo>
                <a:lnTo>
                  <a:pt x="4553" y="6642"/>
                </a:lnTo>
                <a:lnTo>
                  <a:pt x="4509" y="6844"/>
                </a:lnTo>
                <a:lnTo>
                  <a:pt x="4509" y="6612"/>
                </a:lnTo>
                <a:lnTo>
                  <a:pt x="4420" y="6520"/>
                </a:lnTo>
                <a:lnTo>
                  <a:pt x="4369" y="6573"/>
                </a:lnTo>
                <a:lnTo>
                  <a:pt x="4376" y="6722"/>
                </a:lnTo>
                <a:lnTo>
                  <a:pt x="4280" y="6722"/>
                </a:lnTo>
                <a:lnTo>
                  <a:pt x="4196" y="6751"/>
                </a:lnTo>
                <a:lnTo>
                  <a:pt x="4089" y="6642"/>
                </a:lnTo>
                <a:lnTo>
                  <a:pt x="4019" y="6671"/>
                </a:lnTo>
                <a:lnTo>
                  <a:pt x="3960" y="6532"/>
                </a:lnTo>
                <a:lnTo>
                  <a:pt x="3915" y="6463"/>
                </a:lnTo>
                <a:lnTo>
                  <a:pt x="3863" y="6491"/>
                </a:lnTo>
                <a:lnTo>
                  <a:pt x="3793" y="6503"/>
                </a:lnTo>
                <a:lnTo>
                  <a:pt x="3757" y="6601"/>
                </a:lnTo>
                <a:lnTo>
                  <a:pt x="3808" y="6693"/>
                </a:lnTo>
                <a:lnTo>
                  <a:pt x="3749" y="6820"/>
                </a:lnTo>
                <a:lnTo>
                  <a:pt x="3687" y="6681"/>
                </a:lnTo>
                <a:lnTo>
                  <a:pt x="3635" y="6722"/>
                </a:lnTo>
                <a:lnTo>
                  <a:pt x="3481" y="6751"/>
                </a:lnTo>
                <a:lnTo>
                  <a:pt x="3366" y="6693"/>
                </a:lnTo>
                <a:lnTo>
                  <a:pt x="3451" y="6573"/>
                </a:lnTo>
                <a:lnTo>
                  <a:pt x="3373" y="6434"/>
                </a:lnTo>
                <a:lnTo>
                  <a:pt x="3314" y="6463"/>
                </a:lnTo>
                <a:lnTo>
                  <a:pt x="3226" y="6410"/>
                </a:lnTo>
                <a:lnTo>
                  <a:pt x="3086" y="6312"/>
                </a:lnTo>
                <a:lnTo>
                  <a:pt x="2998" y="6203"/>
                </a:lnTo>
                <a:lnTo>
                  <a:pt x="2931" y="6192"/>
                </a:lnTo>
                <a:lnTo>
                  <a:pt x="2901" y="6272"/>
                </a:lnTo>
                <a:lnTo>
                  <a:pt x="2835" y="6312"/>
                </a:lnTo>
                <a:lnTo>
                  <a:pt x="2824" y="6111"/>
                </a:lnTo>
                <a:lnTo>
                  <a:pt x="2747" y="6284"/>
                </a:lnTo>
                <a:lnTo>
                  <a:pt x="2644" y="6053"/>
                </a:lnTo>
                <a:lnTo>
                  <a:pt x="2599" y="6013"/>
                </a:lnTo>
                <a:lnTo>
                  <a:pt x="2588" y="6151"/>
                </a:lnTo>
                <a:lnTo>
                  <a:pt x="2544" y="6214"/>
                </a:lnTo>
                <a:lnTo>
                  <a:pt x="2504" y="6094"/>
                </a:lnTo>
                <a:lnTo>
                  <a:pt x="2407" y="6163"/>
                </a:lnTo>
                <a:lnTo>
                  <a:pt x="2312" y="6284"/>
                </a:lnTo>
                <a:lnTo>
                  <a:pt x="2223" y="6243"/>
                </a:lnTo>
                <a:lnTo>
                  <a:pt x="2153" y="6341"/>
                </a:lnTo>
                <a:lnTo>
                  <a:pt x="2102" y="6451"/>
                </a:lnTo>
                <a:lnTo>
                  <a:pt x="2039" y="6422"/>
                </a:lnTo>
                <a:lnTo>
                  <a:pt x="1943" y="6302"/>
                </a:lnTo>
                <a:lnTo>
                  <a:pt x="1832" y="6232"/>
                </a:lnTo>
                <a:lnTo>
                  <a:pt x="1770" y="6192"/>
                </a:lnTo>
                <a:lnTo>
                  <a:pt x="1681" y="6111"/>
                </a:lnTo>
                <a:lnTo>
                  <a:pt x="1597" y="6151"/>
                </a:lnTo>
                <a:lnTo>
                  <a:pt x="1553" y="6122"/>
                </a:lnTo>
                <a:lnTo>
                  <a:pt x="1438" y="6094"/>
                </a:lnTo>
                <a:lnTo>
                  <a:pt x="1317" y="6001"/>
                </a:lnTo>
                <a:lnTo>
                  <a:pt x="1254" y="6041"/>
                </a:lnTo>
                <a:lnTo>
                  <a:pt x="1158" y="5984"/>
                </a:lnTo>
                <a:lnTo>
                  <a:pt x="1169" y="5915"/>
                </a:lnTo>
                <a:lnTo>
                  <a:pt x="1062" y="5903"/>
                </a:lnTo>
                <a:lnTo>
                  <a:pt x="1036" y="5955"/>
                </a:lnTo>
                <a:lnTo>
                  <a:pt x="992" y="5833"/>
                </a:lnTo>
                <a:lnTo>
                  <a:pt x="907" y="5764"/>
                </a:lnTo>
                <a:lnTo>
                  <a:pt x="811" y="5915"/>
                </a:lnTo>
                <a:lnTo>
                  <a:pt x="760" y="5903"/>
                </a:lnTo>
                <a:lnTo>
                  <a:pt x="646" y="6024"/>
                </a:lnTo>
                <a:lnTo>
                  <a:pt x="583" y="6064"/>
                </a:lnTo>
                <a:lnTo>
                  <a:pt x="524" y="6192"/>
                </a:lnTo>
                <a:lnTo>
                  <a:pt x="513" y="6312"/>
                </a:lnTo>
                <a:lnTo>
                  <a:pt x="435" y="6434"/>
                </a:lnTo>
                <a:lnTo>
                  <a:pt x="321" y="6451"/>
                </a:lnTo>
                <a:lnTo>
                  <a:pt x="295" y="6573"/>
                </a:lnTo>
                <a:lnTo>
                  <a:pt x="376" y="6653"/>
                </a:lnTo>
                <a:lnTo>
                  <a:pt x="435" y="6763"/>
                </a:lnTo>
                <a:lnTo>
                  <a:pt x="479" y="6883"/>
                </a:lnTo>
                <a:lnTo>
                  <a:pt x="549" y="6970"/>
                </a:lnTo>
                <a:lnTo>
                  <a:pt x="601" y="7121"/>
                </a:lnTo>
                <a:lnTo>
                  <a:pt x="472" y="7121"/>
                </a:lnTo>
                <a:lnTo>
                  <a:pt x="479" y="7011"/>
                </a:lnTo>
                <a:lnTo>
                  <a:pt x="435" y="7011"/>
                </a:lnTo>
                <a:lnTo>
                  <a:pt x="295" y="7121"/>
                </a:lnTo>
                <a:lnTo>
                  <a:pt x="218" y="7213"/>
                </a:lnTo>
                <a:lnTo>
                  <a:pt x="288" y="7351"/>
                </a:lnTo>
                <a:lnTo>
                  <a:pt x="313" y="7432"/>
                </a:lnTo>
                <a:lnTo>
                  <a:pt x="402" y="7490"/>
                </a:lnTo>
                <a:lnTo>
                  <a:pt x="487" y="7461"/>
                </a:lnTo>
                <a:lnTo>
                  <a:pt x="531" y="7513"/>
                </a:lnTo>
                <a:lnTo>
                  <a:pt x="549" y="7461"/>
                </a:lnTo>
                <a:lnTo>
                  <a:pt x="620" y="7421"/>
                </a:lnTo>
                <a:lnTo>
                  <a:pt x="652" y="7403"/>
                </a:lnTo>
                <a:lnTo>
                  <a:pt x="608" y="7501"/>
                </a:lnTo>
                <a:lnTo>
                  <a:pt x="646" y="7531"/>
                </a:lnTo>
                <a:lnTo>
                  <a:pt x="652" y="7639"/>
                </a:lnTo>
                <a:lnTo>
                  <a:pt x="608" y="7692"/>
                </a:lnTo>
                <a:lnTo>
                  <a:pt x="568" y="7680"/>
                </a:lnTo>
                <a:lnTo>
                  <a:pt x="513" y="7772"/>
                </a:lnTo>
                <a:lnTo>
                  <a:pt x="479" y="7749"/>
                </a:lnTo>
                <a:lnTo>
                  <a:pt x="428" y="7761"/>
                </a:lnTo>
                <a:lnTo>
                  <a:pt x="410" y="7871"/>
                </a:lnTo>
                <a:lnTo>
                  <a:pt x="358" y="7980"/>
                </a:lnTo>
                <a:lnTo>
                  <a:pt x="332" y="8090"/>
                </a:lnTo>
                <a:lnTo>
                  <a:pt x="384" y="8171"/>
                </a:lnTo>
                <a:lnTo>
                  <a:pt x="384" y="8281"/>
                </a:lnTo>
                <a:lnTo>
                  <a:pt x="417" y="8320"/>
                </a:lnTo>
                <a:lnTo>
                  <a:pt x="472" y="8418"/>
                </a:lnTo>
                <a:lnTo>
                  <a:pt x="549" y="8373"/>
                </a:lnTo>
                <a:lnTo>
                  <a:pt x="583" y="8442"/>
                </a:lnTo>
                <a:lnTo>
                  <a:pt x="575" y="8499"/>
                </a:lnTo>
                <a:lnTo>
                  <a:pt x="583" y="8621"/>
                </a:lnTo>
                <a:lnTo>
                  <a:pt x="620" y="8621"/>
                </a:lnTo>
                <a:lnTo>
                  <a:pt x="678" y="8540"/>
                </a:lnTo>
                <a:lnTo>
                  <a:pt x="697" y="8632"/>
                </a:lnTo>
                <a:lnTo>
                  <a:pt x="715" y="8569"/>
                </a:lnTo>
                <a:lnTo>
                  <a:pt x="760" y="8661"/>
                </a:lnTo>
                <a:lnTo>
                  <a:pt x="785" y="8591"/>
                </a:lnTo>
                <a:lnTo>
                  <a:pt x="811" y="8621"/>
                </a:lnTo>
                <a:lnTo>
                  <a:pt x="870" y="8569"/>
                </a:lnTo>
                <a:lnTo>
                  <a:pt x="844" y="8678"/>
                </a:lnTo>
                <a:lnTo>
                  <a:pt x="837" y="8811"/>
                </a:lnTo>
                <a:lnTo>
                  <a:pt x="793" y="8868"/>
                </a:lnTo>
                <a:lnTo>
                  <a:pt x="774" y="8909"/>
                </a:lnTo>
                <a:lnTo>
                  <a:pt x="697" y="9001"/>
                </a:lnTo>
                <a:lnTo>
                  <a:pt x="664" y="9070"/>
                </a:lnTo>
                <a:lnTo>
                  <a:pt x="593" y="9100"/>
                </a:lnTo>
                <a:lnTo>
                  <a:pt x="524" y="9180"/>
                </a:lnTo>
                <a:lnTo>
                  <a:pt x="472" y="9237"/>
                </a:lnTo>
                <a:lnTo>
                  <a:pt x="402" y="9302"/>
                </a:lnTo>
                <a:lnTo>
                  <a:pt x="417" y="9330"/>
                </a:lnTo>
                <a:lnTo>
                  <a:pt x="513" y="9290"/>
                </a:lnTo>
                <a:lnTo>
                  <a:pt x="568" y="9237"/>
                </a:lnTo>
                <a:lnTo>
                  <a:pt x="627" y="9180"/>
                </a:lnTo>
                <a:lnTo>
                  <a:pt x="678" y="9129"/>
                </a:lnTo>
                <a:lnTo>
                  <a:pt x="723" y="9139"/>
                </a:lnTo>
                <a:lnTo>
                  <a:pt x="793" y="9070"/>
                </a:lnTo>
                <a:lnTo>
                  <a:pt x="811" y="8990"/>
                </a:lnTo>
                <a:lnTo>
                  <a:pt x="907" y="8909"/>
                </a:lnTo>
                <a:lnTo>
                  <a:pt x="926" y="8840"/>
                </a:lnTo>
                <a:lnTo>
                  <a:pt x="977" y="8782"/>
                </a:lnTo>
                <a:lnTo>
                  <a:pt x="1047" y="8701"/>
                </a:lnTo>
                <a:lnTo>
                  <a:pt x="1099" y="8580"/>
                </a:lnTo>
                <a:lnTo>
                  <a:pt x="1055" y="8499"/>
                </a:lnTo>
                <a:lnTo>
                  <a:pt x="1143" y="8361"/>
                </a:lnTo>
                <a:lnTo>
                  <a:pt x="1188" y="8240"/>
                </a:lnTo>
                <a:lnTo>
                  <a:pt x="1254" y="8130"/>
                </a:lnTo>
                <a:lnTo>
                  <a:pt x="1272" y="8171"/>
                </a:lnTo>
                <a:lnTo>
                  <a:pt x="1213" y="8240"/>
                </a:lnTo>
                <a:lnTo>
                  <a:pt x="1188" y="8418"/>
                </a:lnTo>
                <a:lnTo>
                  <a:pt x="1195" y="8522"/>
                </a:lnTo>
                <a:lnTo>
                  <a:pt x="1254" y="8499"/>
                </a:lnTo>
                <a:lnTo>
                  <a:pt x="1317" y="8430"/>
                </a:lnTo>
                <a:lnTo>
                  <a:pt x="1379" y="8389"/>
                </a:lnTo>
                <a:lnTo>
                  <a:pt x="1420" y="8373"/>
                </a:lnTo>
                <a:lnTo>
                  <a:pt x="1405" y="8251"/>
                </a:lnTo>
                <a:lnTo>
                  <a:pt x="1475" y="8211"/>
                </a:lnTo>
                <a:lnTo>
                  <a:pt x="1534" y="8291"/>
                </a:lnTo>
                <a:lnTo>
                  <a:pt x="1656" y="8373"/>
                </a:lnTo>
                <a:lnTo>
                  <a:pt x="1737" y="8361"/>
                </a:lnTo>
                <a:lnTo>
                  <a:pt x="1840" y="8430"/>
                </a:lnTo>
                <a:lnTo>
                  <a:pt x="1899" y="8459"/>
                </a:lnTo>
                <a:lnTo>
                  <a:pt x="2024" y="8650"/>
                </a:lnTo>
                <a:lnTo>
                  <a:pt x="2091" y="8701"/>
                </a:lnTo>
                <a:lnTo>
                  <a:pt x="2190" y="8701"/>
                </a:lnTo>
                <a:lnTo>
                  <a:pt x="2242" y="8719"/>
                </a:lnTo>
                <a:lnTo>
                  <a:pt x="2275" y="8868"/>
                </a:lnTo>
                <a:lnTo>
                  <a:pt x="2352" y="9019"/>
                </a:lnTo>
                <a:lnTo>
                  <a:pt x="2371" y="9151"/>
                </a:lnTo>
                <a:lnTo>
                  <a:pt x="2422" y="9209"/>
                </a:lnTo>
                <a:lnTo>
                  <a:pt x="2459" y="9261"/>
                </a:lnTo>
                <a:lnTo>
                  <a:pt x="2473" y="9233"/>
                </a:lnTo>
                <a:lnTo>
                  <a:pt x="2459" y="9278"/>
                </a:lnTo>
                <a:lnTo>
                  <a:pt x="2459" y="9359"/>
                </a:lnTo>
                <a:lnTo>
                  <a:pt x="2529" y="9469"/>
                </a:lnTo>
                <a:lnTo>
                  <a:pt x="2536" y="9590"/>
                </a:lnTo>
                <a:lnTo>
                  <a:pt x="2614" y="9659"/>
                </a:lnTo>
                <a:lnTo>
                  <a:pt x="2607" y="9757"/>
                </a:lnTo>
                <a:lnTo>
                  <a:pt x="2644" y="9879"/>
                </a:lnTo>
                <a:lnTo>
                  <a:pt x="2747" y="9948"/>
                </a:lnTo>
                <a:lnTo>
                  <a:pt x="2791" y="10011"/>
                </a:lnTo>
                <a:lnTo>
                  <a:pt x="2901" y="10150"/>
                </a:lnTo>
                <a:lnTo>
                  <a:pt x="2922" y="10150"/>
                </a:lnTo>
                <a:lnTo>
                  <a:pt x="2939" y="10260"/>
                </a:lnTo>
                <a:lnTo>
                  <a:pt x="2946" y="10368"/>
                </a:lnTo>
                <a:lnTo>
                  <a:pt x="2931" y="10409"/>
                </a:lnTo>
                <a:lnTo>
                  <a:pt x="2901" y="10271"/>
                </a:lnTo>
                <a:lnTo>
                  <a:pt x="2817" y="10230"/>
                </a:lnTo>
                <a:lnTo>
                  <a:pt x="2806" y="10260"/>
                </a:lnTo>
                <a:lnTo>
                  <a:pt x="2824" y="10317"/>
                </a:lnTo>
                <a:lnTo>
                  <a:pt x="2842" y="10438"/>
                </a:lnTo>
                <a:lnTo>
                  <a:pt x="2850" y="10617"/>
                </a:lnTo>
                <a:lnTo>
                  <a:pt x="2842" y="10739"/>
                </a:lnTo>
                <a:lnTo>
                  <a:pt x="2842" y="10859"/>
                </a:lnTo>
                <a:lnTo>
                  <a:pt x="2817" y="10969"/>
                </a:lnTo>
                <a:lnTo>
                  <a:pt x="2835" y="11067"/>
                </a:lnTo>
                <a:lnTo>
                  <a:pt x="2835" y="11177"/>
                </a:lnTo>
                <a:lnTo>
                  <a:pt x="2824" y="11287"/>
                </a:lnTo>
                <a:lnTo>
                  <a:pt x="2850" y="11338"/>
                </a:lnTo>
                <a:lnTo>
                  <a:pt x="2861" y="11448"/>
                </a:lnTo>
                <a:lnTo>
                  <a:pt x="2913" y="11546"/>
                </a:lnTo>
                <a:lnTo>
                  <a:pt x="2939" y="11587"/>
                </a:lnTo>
                <a:lnTo>
                  <a:pt x="2939" y="11609"/>
                </a:lnTo>
                <a:lnTo>
                  <a:pt x="2983" y="11777"/>
                </a:lnTo>
                <a:lnTo>
                  <a:pt x="3042" y="11886"/>
                </a:lnTo>
                <a:lnTo>
                  <a:pt x="3053" y="11956"/>
                </a:lnTo>
                <a:lnTo>
                  <a:pt x="3068" y="11968"/>
                </a:lnTo>
                <a:lnTo>
                  <a:pt x="3123" y="11978"/>
                </a:lnTo>
                <a:lnTo>
                  <a:pt x="3137" y="12007"/>
                </a:lnTo>
                <a:lnTo>
                  <a:pt x="3175" y="12007"/>
                </a:lnTo>
                <a:lnTo>
                  <a:pt x="3182" y="12037"/>
                </a:lnTo>
                <a:lnTo>
                  <a:pt x="3207" y="12048"/>
                </a:lnTo>
                <a:lnTo>
                  <a:pt x="3251" y="12117"/>
                </a:lnTo>
                <a:lnTo>
                  <a:pt x="3259" y="12169"/>
                </a:lnTo>
                <a:lnTo>
                  <a:pt x="3322" y="12169"/>
                </a:lnTo>
                <a:lnTo>
                  <a:pt x="3259" y="12186"/>
                </a:lnTo>
                <a:lnTo>
                  <a:pt x="3278" y="12278"/>
                </a:lnTo>
                <a:lnTo>
                  <a:pt x="3314" y="12365"/>
                </a:lnTo>
                <a:lnTo>
                  <a:pt x="3329" y="12429"/>
                </a:lnTo>
                <a:lnTo>
                  <a:pt x="3355" y="12498"/>
                </a:lnTo>
                <a:lnTo>
                  <a:pt x="3384" y="12527"/>
                </a:lnTo>
                <a:lnTo>
                  <a:pt x="3436" y="12608"/>
                </a:lnTo>
                <a:lnTo>
                  <a:pt x="3436" y="12648"/>
                </a:lnTo>
                <a:lnTo>
                  <a:pt x="3410" y="12688"/>
                </a:lnTo>
                <a:lnTo>
                  <a:pt x="3384" y="12688"/>
                </a:lnTo>
                <a:lnTo>
                  <a:pt x="3418" y="12757"/>
                </a:lnTo>
                <a:lnTo>
                  <a:pt x="3451" y="12787"/>
                </a:lnTo>
                <a:lnTo>
                  <a:pt x="3469" y="12816"/>
                </a:lnTo>
                <a:lnTo>
                  <a:pt x="3481" y="12787"/>
                </a:lnTo>
                <a:lnTo>
                  <a:pt x="3513" y="12838"/>
                </a:lnTo>
                <a:lnTo>
                  <a:pt x="3551" y="12867"/>
                </a:lnTo>
                <a:lnTo>
                  <a:pt x="3557" y="12924"/>
                </a:lnTo>
                <a:lnTo>
                  <a:pt x="3557" y="13006"/>
                </a:lnTo>
                <a:lnTo>
                  <a:pt x="3584" y="13034"/>
                </a:lnTo>
                <a:lnTo>
                  <a:pt x="3628" y="13075"/>
                </a:lnTo>
                <a:lnTo>
                  <a:pt x="3672" y="13127"/>
                </a:lnTo>
                <a:lnTo>
                  <a:pt x="3679" y="13197"/>
                </a:lnTo>
                <a:lnTo>
                  <a:pt x="3687" y="13197"/>
                </a:lnTo>
                <a:lnTo>
                  <a:pt x="3713" y="13156"/>
                </a:lnTo>
                <a:lnTo>
                  <a:pt x="3713" y="13144"/>
                </a:lnTo>
                <a:lnTo>
                  <a:pt x="3698" y="13099"/>
                </a:lnTo>
                <a:lnTo>
                  <a:pt x="3672" y="13046"/>
                </a:lnTo>
                <a:lnTo>
                  <a:pt x="3646" y="13046"/>
                </a:lnTo>
                <a:lnTo>
                  <a:pt x="3646" y="12989"/>
                </a:lnTo>
                <a:lnTo>
                  <a:pt x="3628" y="12948"/>
                </a:lnTo>
                <a:lnTo>
                  <a:pt x="3610" y="12896"/>
                </a:lnTo>
                <a:lnTo>
                  <a:pt x="3584" y="12798"/>
                </a:lnTo>
                <a:lnTo>
                  <a:pt x="3551" y="12757"/>
                </a:lnTo>
                <a:lnTo>
                  <a:pt x="3540" y="12718"/>
                </a:lnTo>
                <a:lnTo>
                  <a:pt x="3513" y="12688"/>
                </a:lnTo>
                <a:lnTo>
                  <a:pt x="3506" y="12625"/>
                </a:lnTo>
                <a:lnTo>
                  <a:pt x="3495" y="12625"/>
                </a:lnTo>
                <a:lnTo>
                  <a:pt x="3488" y="12579"/>
                </a:lnTo>
                <a:lnTo>
                  <a:pt x="3481" y="12579"/>
                </a:lnTo>
                <a:lnTo>
                  <a:pt x="3469" y="12555"/>
                </a:lnTo>
                <a:lnTo>
                  <a:pt x="3425" y="12486"/>
                </a:lnTo>
                <a:lnTo>
                  <a:pt x="3399" y="12429"/>
                </a:lnTo>
                <a:lnTo>
                  <a:pt x="3399" y="12349"/>
                </a:lnTo>
                <a:lnTo>
                  <a:pt x="3384" y="12308"/>
                </a:lnTo>
                <a:lnTo>
                  <a:pt x="3399" y="12256"/>
                </a:lnTo>
                <a:lnTo>
                  <a:pt x="3436" y="12296"/>
                </a:lnTo>
                <a:lnTo>
                  <a:pt x="3451" y="12278"/>
                </a:lnTo>
                <a:lnTo>
                  <a:pt x="3495" y="12337"/>
                </a:lnTo>
                <a:lnTo>
                  <a:pt x="3495" y="12365"/>
                </a:lnTo>
                <a:lnTo>
                  <a:pt x="3513" y="12447"/>
                </a:lnTo>
                <a:lnTo>
                  <a:pt x="3551" y="12527"/>
                </a:lnTo>
                <a:lnTo>
                  <a:pt x="3551" y="12567"/>
                </a:lnTo>
                <a:lnTo>
                  <a:pt x="3576" y="12625"/>
                </a:lnTo>
                <a:lnTo>
                  <a:pt x="3610" y="12677"/>
                </a:lnTo>
                <a:lnTo>
                  <a:pt x="3646" y="12677"/>
                </a:lnTo>
                <a:lnTo>
                  <a:pt x="3661" y="12757"/>
                </a:lnTo>
                <a:lnTo>
                  <a:pt x="3698" y="12798"/>
                </a:lnTo>
                <a:lnTo>
                  <a:pt x="3724" y="12826"/>
                </a:lnTo>
                <a:lnTo>
                  <a:pt x="3713" y="12896"/>
                </a:lnTo>
                <a:lnTo>
                  <a:pt x="3731" y="12924"/>
                </a:lnTo>
                <a:lnTo>
                  <a:pt x="3775" y="12965"/>
                </a:lnTo>
                <a:lnTo>
                  <a:pt x="3808" y="13017"/>
                </a:lnTo>
                <a:lnTo>
                  <a:pt x="3871" y="13099"/>
                </a:lnTo>
                <a:lnTo>
                  <a:pt x="3915" y="13197"/>
                </a:lnTo>
                <a:lnTo>
                  <a:pt x="3941" y="13248"/>
                </a:lnTo>
                <a:lnTo>
                  <a:pt x="3949" y="13295"/>
                </a:lnTo>
                <a:lnTo>
                  <a:pt x="3967" y="13335"/>
                </a:lnTo>
                <a:lnTo>
                  <a:pt x="3967" y="13375"/>
                </a:lnTo>
                <a:lnTo>
                  <a:pt x="3949" y="13398"/>
                </a:lnTo>
                <a:lnTo>
                  <a:pt x="3960" y="13427"/>
                </a:lnTo>
                <a:lnTo>
                  <a:pt x="3941" y="13444"/>
                </a:lnTo>
                <a:lnTo>
                  <a:pt x="3949" y="13485"/>
                </a:lnTo>
                <a:lnTo>
                  <a:pt x="3985" y="13537"/>
                </a:lnTo>
                <a:lnTo>
                  <a:pt x="4044" y="13606"/>
                </a:lnTo>
                <a:lnTo>
                  <a:pt x="4070" y="13646"/>
                </a:lnTo>
                <a:lnTo>
                  <a:pt x="4133" y="13676"/>
                </a:lnTo>
                <a:lnTo>
                  <a:pt x="4166" y="13686"/>
                </a:lnTo>
                <a:lnTo>
                  <a:pt x="4184" y="13704"/>
                </a:lnTo>
                <a:lnTo>
                  <a:pt x="4228" y="13756"/>
                </a:lnTo>
                <a:lnTo>
                  <a:pt x="4299" y="13796"/>
                </a:lnTo>
                <a:lnTo>
                  <a:pt x="4343" y="13814"/>
                </a:lnTo>
                <a:lnTo>
                  <a:pt x="4395" y="13854"/>
                </a:lnTo>
                <a:lnTo>
                  <a:pt x="4446" y="13877"/>
                </a:lnTo>
                <a:lnTo>
                  <a:pt x="4490" y="13906"/>
                </a:lnTo>
                <a:lnTo>
                  <a:pt x="4517" y="13894"/>
                </a:lnTo>
                <a:lnTo>
                  <a:pt x="4568" y="13854"/>
                </a:lnTo>
                <a:lnTo>
                  <a:pt x="4593" y="13854"/>
                </a:lnTo>
                <a:lnTo>
                  <a:pt x="4649" y="13877"/>
                </a:lnTo>
                <a:lnTo>
                  <a:pt x="4675" y="13906"/>
                </a:lnTo>
                <a:lnTo>
                  <a:pt x="4745" y="14004"/>
                </a:lnTo>
                <a:lnTo>
                  <a:pt x="4778" y="14045"/>
                </a:lnTo>
                <a:lnTo>
                  <a:pt x="4804" y="14055"/>
                </a:lnTo>
                <a:lnTo>
                  <a:pt x="4841" y="14067"/>
                </a:lnTo>
                <a:lnTo>
                  <a:pt x="4874" y="14085"/>
                </a:lnTo>
                <a:lnTo>
                  <a:pt x="4892" y="14096"/>
                </a:lnTo>
                <a:lnTo>
                  <a:pt x="4926" y="14114"/>
                </a:lnTo>
                <a:lnTo>
                  <a:pt x="4944" y="14125"/>
                </a:lnTo>
                <a:lnTo>
                  <a:pt x="4970" y="14137"/>
                </a:lnTo>
                <a:lnTo>
                  <a:pt x="5006" y="14137"/>
                </a:lnTo>
                <a:lnTo>
                  <a:pt x="5006" y="14125"/>
                </a:lnTo>
                <a:lnTo>
                  <a:pt x="5032" y="14125"/>
                </a:lnTo>
                <a:lnTo>
                  <a:pt x="5040" y="14153"/>
                </a:lnTo>
                <a:lnTo>
                  <a:pt x="5032" y="14165"/>
                </a:lnTo>
                <a:lnTo>
                  <a:pt x="5021" y="14153"/>
                </a:lnTo>
                <a:lnTo>
                  <a:pt x="5014" y="14165"/>
                </a:lnTo>
                <a:lnTo>
                  <a:pt x="5047" y="14206"/>
                </a:lnTo>
                <a:lnTo>
                  <a:pt x="5073" y="14235"/>
                </a:lnTo>
                <a:lnTo>
                  <a:pt x="5084" y="14263"/>
                </a:lnTo>
                <a:lnTo>
                  <a:pt x="5135" y="14344"/>
                </a:lnTo>
                <a:lnTo>
                  <a:pt x="5117" y="14356"/>
                </a:lnTo>
                <a:lnTo>
                  <a:pt x="5135" y="14373"/>
                </a:lnTo>
                <a:lnTo>
                  <a:pt x="5128" y="14396"/>
                </a:lnTo>
                <a:lnTo>
                  <a:pt x="5128" y="14426"/>
                </a:lnTo>
                <a:lnTo>
                  <a:pt x="5135" y="14454"/>
                </a:lnTo>
                <a:lnTo>
                  <a:pt x="5154" y="14454"/>
                </a:lnTo>
                <a:lnTo>
                  <a:pt x="5169" y="14477"/>
                </a:lnTo>
                <a:lnTo>
                  <a:pt x="5180" y="14465"/>
                </a:lnTo>
                <a:lnTo>
                  <a:pt x="5180" y="14436"/>
                </a:lnTo>
                <a:lnTo>
                  <a:pt x="5198" y="14454"/>
                </a:lnTo>
                <a:lnTo>
                  <a:pt x="5198" y="14477"/>
                </a:lnTo>
                <a:lnTo>
                  <a:pt x="5224" y="14495"/>
                </a:lnTo>
                <a:lnTo>
                  <a:pt x="5239" y="14506"/>
                </a:lnTo>
                <a:lnTo>
                  <a:pt x="5257" y="14534"/>
                </a:lnTo>
                <a:lnTo>
                  <a:pt x="5257" y="14546"/>
                </a:lnTo>
                <a:lnTo>
                  <a:pt x="5250" y="14564"/>
                </a:lnTo>
                <a:lnTo>
                  <a:pt x="5265" y="14587"/>
                </a:lnTo>
                <a:lnTo>
                  <a:pt x="5296" y="14602"/>
                </a:lnTo>
                <a:lnTo>
                  <a:pt x="5294" y="14604"/>
                </a:lnTo>
                <a:lnTo>
                  <a:pt x="5302" y="14616"/>
                </a:lnTo>
                <a:lnTo>
                  <a:pt x="5302" y="14604"/>
                </a:lnTo>
                <a:lnTo>
                  <a:pt x="5346" y="14604"/>
                </a:lnTo>
                <a:lnTo>
                  <a:pt x="5371" y="14616"/>
                </a:lnTo>
                <a:lnTo>
                  <a:pt x="5379" y="14656"/>
                </a:lnTo>
                <a:lnTo>
                  <a:pt x="5405" y="14656"/>
                </a:lnTo>
                <a:lnTo>
                  <a:pt x="5405" y="14644"/>
                </a:lnTo>
                <a:lnTo>
                  <a:pt x="5424" y="14697"/>
                </a:lnTo>
                <a:lnTo>
                  <a:pt x="5449" y="14697"/>
                </a:lnTo>
                <a:lnTo>
                  <a:pt x="5460" y="14685"/>
                </a:lnTo>
                <a:lnTo>
                  <a:pt x="5475" y="14673"/>
                </a:lnTo>
                <a:lnTo>
                  <a:pt x="5449" y="14616"/>
                </a:lnTo>
                <a:lnTo>
                  <a:pt x="5449" y="14604"/>
                </a:lnTo>
                <a:lnTo>
                  <a:pt x="5460" y="14587"/>
                </a:lnTo>
                <a:lnTo>
                  <a:pt x="5485" y="14575"/>
                </a:lnTo>
                <a:lnTo>
                  <a:pt x="5500" y="14534"/>
                </a:lnTo>
                <a:lnTo>
                  <a:pt x="5527" y="14534"/>
                </a:lnTo>
                <a:lnTo>
                  <a:pt x="5556" y="14564"/>
                </a:lnTo>
                <a:lnTo>
                  <a:pt x="5563" y="14587"/>
                </a:lnTo>
                <a:lnTo>
                  <a:pt x="5582" y="14587"/>
                </a:lnTo>
                <a:lnTo>
                  <a:pt x="5563" y="14616"/>
                </a:lnTo>
                <a:lnTo>
                  <a:pt x="5582" y="14673"/>
                </a:lnTo>
                <a:lnTo>
                  <a:pt x="5597" y="14697"/>
                </a:lnTo>
                <a:lnTo>
                  <a:pt x="5622" y="14754"/>
                </a:lnTo>
                <a:lnTo>
                  <a:pt x="5633" y="14823"/>
                </a:lnTo>
                <a:lnTo>
                  <a:pt x="5622" y="14846"/>
                </a:lnTo>
                <a:lnTo>
                  <a:pt x="5633" y="14933"/>
                </a:lnTo>
                <a:lnTo>
                  <a:pt x="5622" y="14985"/>
                </a:lnTo>
                <a:lnTo>
                  <a:pt x="5652" y="15013"/>
                </a:lnTo>
                <a:lnTo>
                  <a:pt x="5622" y="15066"/>
                </a:lnTo>
                <a:lnTo>
                  <a:pt x="5597" y="15123"/>
                </a:lnTo>
                <a:lnTo>
                  <a:pt x="5571" y="15123"/>
                </a:lnTo>
                <a:lnTo>
                  <a:pt x="5556" y="15164"/>
                </a:lnTo>
                <a:lnTo>
                  <a:pt x="5556" y="15204"/>
                </a:lnTo>
                <a:lnTo>
                  <a:pt x="5538" y="15215"/>
                </a:lnTo>
                <a:lnTo>
                  <a:pt x="5545" y="15245"/>
                </a:lnTo>
                <a:lnTo>
                  <a:pt x="5597" y="15296"/>
                </a:lnTo>
                <a:lnTo>
                  <a:pt x="5538" y="15245"/>
                </a:lnTo>
                <a:lnTo>
                  <a:pt x="5500" y="15284"/>
                </a:lnTo>
                <a:lnTo>
                  <a:pt x="5468" y="15296"/>
                </a:lnTo>
                <a:lnTo>
                  <a:pt x="5468" y="15343"/>
                </a:lnTo>
                <a:lnTo>
                  <a:pt x="5449" y="15394"/>
                </a:lnTo>
                <a:lnTo>
                  <a:pt x="5441" y="15453"/>
                </a:lnTo>
                <a:lnTo>
                  <a:pt x="5416" y="15475"/>
                </a:lnTo>
                <a:lnTo>
                  <a:pt x="5424" y="15557"/>
                </a:lnTo>
                <a:lnTo>
                  <a:pt x="5416" y="15573"/>
                </a:lnTo>
                <a:lnTo>
                  <a:pt x="5449" y="15626"/>
                </a:lnTo>
                <a:lnTo>
                  <a:pt x="5475" y="15573"/>
                </a:lnTo>
                <a:lnTo>
                  <a:pt x="5485" y="15614"/>
                </a:lnTo>
                <a:lnTo>
                  <a:pt x="5449" y="15694"/>
                </a:lnTo>
                <a:lnTo>
                  <a:pt x="5450" y="15698"/>
                </a:lnTo>
                <a:lnTo>
                  <a:pt x="5416" y="15753"/>
                </a:lnTo>
                <a:lnTo>
                  <a:pt x="5390" y="15804"/>
                </a:lnTo>
                <a:lnTo>
                  <a:pt x="5424" y="15902"/>
                </a:lnTo>
                <a:lnTo>
                  <a:pt x="5397" y="15943"/>
                </a:lnTo>
                <a:lnTo>
                  <a:pt x="5441" y="15983"/>
                </a:lnTo>
                <a:lnTo>
                  <a:pt x="5493" y="16036"/>
                </a:lnTo>
                <a:lnTo>
                  <a:pt x="5512" y="16104"/>
                </a:lnTo>
                <a:lnTo>
                  <a:pt x="5527" y="16144"/>
                </a:lnTo>
                <a:lnTo>
                  <a:pt x="5589" y="16335"/>
                </a:lnTo>
                <a:lnTo>
                  <a:pt x="5652" y="16513"/>
                </a:lnTo>
                <a:lnTo>
                  <a:pt x="5703" y="16635"/>
                </a:lnTo>
                <a:lnTo>
                  <a:pt x="5685" y="16664"/>
                </a:lnTo>
                <a:lnTo>
                  <a:pt x="5711" y="16745"/>
                </a:lnTo>
                <a:lnTo>
                  <a:pt x="5762" y="16802"/>
                </a:lnTo>
                <a:lnTo>
                  <a:pt x="5869" y="16912"/>
                </a:lnTo>
                <a:lnTo>
                  <a:pt x="5980" y="17004"/>
                </a:lnTo>
                <a:lnTo>
                  <a:pt x="5991" y="17045"/>
                </a:lnTo>
                <a:lnTo>
                  <a:pt x="6050" y="17102"/>
                </a:lnTo>
                <a:lnTo>
                  <a:pt x="6056" y="17095"/>
                </a:lnTo>
                <a:lnTo>
                  <a:pt x="6066" y="17232"/>
                </a:lnTo>
                <a:lnTo>
                  <a:pt x="6074" y="17394"/>
                </a:lnTo>
                <a:lnTo>
                  <a:pt x="6056" y="17624"/>
                </a:lnTo>
                <a:lnTo>
                  <a:pt x="6030" y="17832"/>
                </a:lnTo>
                <a:lnTo>
                  <a:pt x="6022" y="18034"/>
                </a:lnTo>
                <a:lnTo>
                  <a:pt x="5986" y="18162"/>
                </a:lnTo>
                <a:lnTo>
                  <a:pt x="5997" y="18294"/>
                </a:lnTo>
                <a:lnTo>
                  <a:pt x="5978" y="18392"/>
                </a:lnTo>
                <a:lnTo>
                  <a:pt x="5986" y="18543"/>
                </a:lnTo>
                <a:lnTo>
                  <a:pt x="5959" y="18721"/>
                </a:lnTo>
                <a:lnTo>
                  <a:pt x="5927" y="18894"/>
                </a:lnTo>
                <a:lnTo>
                  <a:pt x="5882" y="19073"/>
                </a:lnTo>
                <a:lnTo>
                  <a:pt x="5864" y="19091"/>
                </a:lnTo>
                <a:lnTo>
                  <a:pt x="5864" y="19211"/>
                </a:lnTo>
                <a:lnTo>
                  <a:pt x="5882" y="19332"/>
                </a:lnTo>
                <a:lnTo>
                  <a:pt x="5856" y="19413"/>
                </a:lnTo>
                <a:lnTo>
                  <a:pt x="5838" y="19633"/>
                </a:lnTo>
                <a:lnTo>
                  <a:pt x="5819" y="19823"/>
                </a:lnTo>
                <a:lnTo>
                  <a:pt x="5856" y="19841"/>
                </a:lnTo>
                <a:lnTo>
                  <a:pt x="5875" y="19674"/>
                </a:lnTo>
                <a:lnTo>
                  <a:pt x="5919" y="19713"/>
                </a:lnTo>
                <a:lnTo>
                  <a:pt x="5882" y="19973"/>
                </a:lnTo>
                <a:lnTo>
                  <a:pt x="5812" y="19933"/>
                </a:lnTo>
                <a:lnTo>
                  <a:pt x="5794" y="20151"/>
                </a:lnTo>
                <a:lnTo>
                  <a:pt x="5742" y="20261"/>
                </a:lnTo>
                <a:lnTo>
                  <a:pt x="5830" y="20302"/>
                </a:lnTo>
                <a:lnTo>
                  <a:pt x="5768" y="20412"/>
                </a:lnTo>
                <a:lnTo>
                  <a:pt x="5742" y="20550"/>
                </a:lnTo>
                <a:lnTo>
                  <a:pt x="5753" y="20793"/>
                </a:lnTo>
                <a:lnTo>
                  <a:pt x="5779" y="20891"/>
                </a:lnTo>
                <a:lnTo>
                  <a:pt x="5760" y="20971"/>
                </a:lnTo>
                <a:lnTo>
                  <a:pt x="5786" y="21070"/>
                </a:lnTo>
                <a:lnTo>
                  <a:pt x="5856" y="21162"/>
                </a:lnTo>
                <a:lnTo>
                  <a:pt x="5927" y="21272"/>
                </a:lnTo>
                <a:lnTo>
                  <a:pt x="5986" y="21311"/>
                </a:lnTo>
                <a:lnTo>
                  <a:pt x="6015" y="21311"/>
                </a:lnTo>
                <a:lnTo>
                  <a:pt x="6022" y="21162"/>
                </a:lnTo>
                <a:lnTo>
                  <a:pt x="6074" y="21109"/>
                </a:lnTo>
                <a:lnTo>
                  <a:pt x="6111" y="21070"/>
                </a:lnTo>
                <a:lnTo>
                  <a:pt x="6133" y="21070"/>
                </a:lnTo>
                <a:lnTo>
                  <a:pt x="6157" y="21078"/>
                </a:lnTo>
                <a:lnTo>
                  <a:pt x="6183" y="21089"/>
                </a:lnTo>
                <a:lnTo>
                  <a:pt x="6139" y="21009"/>
                </a:lnTo>
                <a:lnTo>
                  <a:pt x="6120" y="20842"/>
                </a:lnTo>
                <a:lnTo>
                  <a:pt x="6146" y="20778"/>
                </a:lnTo>
                <a:lnTo>
                  <a:pt x="6201" y="20720"/>
                </a:lnTo>
                <a:lnTo>
                  <a:pt x="6242" y="20559"/>
                </a:lnTo>
                <a:lnTo>
                  <a:pt x="6312" y="20478"/>
                </a:lnTo>
                <a:lnTo>
                  <a:pt x="6330" y="20351"/>
                </a:lnTo>
                <a:lnTo>
                  <a:pt x="6278" y="20328"/>
                </a:lnTo>
                <a:lnTo>
                  <a:pt x="6215" y="20230"/>
                </a:lnTo>
                <a:lnTo>
                  <a:pt x="6234" y="20120"/>
                </a:lnTo>
                <a:lnTo>
                  <a:pt x="6278" y="20051"/>
                </a:lnTo>
                <a:lnTo>
                  <a:pt x="6337" y="20051"/>
                </a:lnTo>
                <a:lnTo>
                  <a:pt x="6348" y="19982"/>
                </a:lnTo>
                <a:lnTo>
                  <a:pt x="6356" y="19860"/>
                </a:lnTo>
                <a:lnTo>
                  <a:pt x="6407" y="19780"/>
                </a:lnTo>
                <a:lnTo>
                  <a:pt x="6463" y="19739"/>
                </a:lnTo>
                <a:lnTo>
                  <a:pt x="6445" y="19670"/>
                </a:lnTo>
                <a:lnTo>
                  <a:pt x="6418" y="19711"/>
                </a:lnTo>
                <a:lnTo>
                  <a:pt x="6374" y="19682"/>
                </a:lnTo>
                <a:lnTo>
                  <a:pt x="6363" y="19549"/>
                </a:lnTo>
                <a:lnTo>
                  <a:pt x="6382" y="19520"/>
                </a:lnTo>
                <a:lnTo>
                  <a:pt x="6445" y="19560"/>
                </a:lnTo>
                <a:lnTo>
                  <a:pt x="6504" y="19549"/>
                </a:lnTo>
                <a:lnTo>
                  <a:pt x="6540" y="19509"/>
                </a:lnTo>
                <a:lnTo>
                  <a:pt x="6529" y="19440"/>
                </a:lnTo>
                <a:lnTo>
                  <a:pt x="6540" y="19352"/>
                </a:lnTo>
                <a:lnTo>
                  <a:pt x="6529" y="19289"/>
                </a:lnTo>
                <a:lnTo>
                  <a:pt x="6592" y="19301"/>
                </a:lnTo>
                <a:lnTo>
                  <a:pt x="6713" y="19272"/>
                </a:lnTo>
                <a:lnTo>
                  <a:pt x="6802" y="19203"/>
                </a:lnTo>
                <a:lnTo>
                  <a:pt x="6861" y="19053"/>
                </a:lnTo>
                <a:lnTo>
                  <a:pt x="6861" y="19001"/>
                </a:lnTo>
                <a:lnTo>
                  <a:pt x="6828" y="18943"/>
                </a:lnTo>
                <a:lnTo>
                  <a:pt x="6835" y="18879"/>
                </a:lnTo>
                <a:lnTo>
                  <a:pt x="6757" y="18781"/>
                </a:lnTo>
                <a:lnTo>
                  <a:pt x="6765" y="18712"/>
                </a:lnTo>
                <a:lnTo>
                  <a:pt x="6765" y="18730"/>
                </a:lnTo>
                <a:lnTo>
                  <a:pt x="6802" y="18781"/>
                </a:lnTo>
                <a:lnTo>
                  <a:pt x="6835" y="18781"/>
                </a:lnTo>
                <a:lnTo>
                  <a:pt x="6898" y="18822"/>
                </a:lnTo>
                <a:lnTo>
                  <a:pt x="6924" y="18810"/>
                </a:lnTo>
                <a:lnTo>
                  <a:pt x="6975" y="18839"/>
                </a:lnTo>
                <a:lnTo>
                  <a:pt x="7038" y="18770"/>
                </a:lnTo>
                <a:lnTo>
                  <a:pt x="7063" y="18700"/>
                </a:lnTo>
                <a:lnTo>
                  <a:pt x="7108" y="18643"/>
                </a:lnTo>
                <a:lnTo>
                  <a:pt x="7134" y="18533"/>
                </a:lnTo>
                <a:lnTo>
                  <a:pt x="7167" y="18482"/>
                </a:lnTo>
                <a:lnTo>
                  <a:pt x="7230" y="18401"/>
                </a:lnTo>
                <a:lnTo>
                  <a:pt x="7289" y="18211"/>
                </a:lnTo>
                <a:lnTo>
                  <a:pt x="7333" y="18152"/>
                </a:lnTo>
                <a:lnTo>
                  <a:pt x="7340" y="18101"/>
                </a:lnTo>
                <a:lnTo>
                  <a:pt x="7358" y="17991"/>
                </a:lnTo>
                <a:lnTo>
                  <a:pt x="7340" y="17933"/>
                </a:lnTo>
                <a:lnTo>
                  <a:pt x="7358" y="17864"/>
                </a:lnTo>
                <a:lnTo>
                  <a:pt x="7403" y="17760"/>
                </a:lnTo>
                <a:lnTo>
                  <a:pt x="7473" y="17673"/>
                </a:lnTo>
                <a:lnTo>
                  <a:pt x="7543" y="17650"/>
                </a:lnTo>
                <a:lnTo>
                  <a:pt x="7587" y="17610"/>
                </a:lnTo>
                <a:lnTo>
                  <a:pt x="7683" y="17564"/>
                </a:lnTo>
                <a:lnTo>
                  <a:pt x="7742" y="17564"/>
                </a:lnTo>
                <a:lnTo>
                  <a:pt x="7761" y="17501"/>
                </a:lnTo>
                <a:lnTo>
                  <a:pt x="7805" y="17455"/>
                </a:lnTo>
                <a:lnTo>
                  <a:pt x="7823" y="17363"/>
                </a:lnTo>
                <a:lnTo>
                  <a:pt x="7875" y="17224"/>
                </a:lnTo>
                <a:lnTo>
                  <a:pt x="7890" y="17091"/>
                </a:lnTo>
                <a:lnTo>
                  <a:pt x="7908" y="17062"/>
                </a:lnTo>
                <a:lnTo>
                  <a:pt x="7919" y="16992"/>
                </a:lnTo>
                <a:lnTo>
                  <a:pt x="7926" y="16843"/>
                </a:lnTo>
                <a:lnTo>
                  <a:pt x="7926" y="16664"/>
                </a:lnTo>
                <a:lnTo>
                  <a:pt x="7945" y="16595"/>
                </a:lnTo>
                <a:lnTo>
                  <a:pt x="7960" y="16595"/>
                </a:lnTo>
                <a:lnTo>
                  <a:pt x="8004" y="16513"/>
                </a:lnTo>
                <a:lnTo>
                  <a:pt x="8040" y="16405"/>
                </a:lnTo>
                <a:lnTo>
                  <a:pt x="8126" y="16272"/>
                </a:lnTo>
                <a:lnTo>
                  <a:pt x="8151" y="16214"/>
                </a:lnTo>
                <a:lnTo>
                  <a:pt x="8177" y="16052"/>
                </a:lnTo>
                <a:lnTo>
                  <a:pt x="8170" y="15995"/>
                </a:lnTo>
                <a:lnTo>
                  <a:pt x="8143" y="15885"/>
                </a:lnTo>
                <a:lnTo>
                  <a:pt x="8126" y="15845"/>
                </a:lnTo>
                <a:lnTo>
                  <a:pt x="8074" y="15845"/>
                </a:lnTo>
                <a:lnTo>
                  <a:pt x="8029" y="15816"/>
                </a:lnTo>
                <a:lnTo>
                  <a:pt x="7952" y="15712"/>
                </a:lnTo>
                <a:lnTo>
                  <a:pt x="7864" y="15643"/>
                </a:lnTo>
                <a:lnTo>
                  <a:pt x="7779" y="15643"/>
                </a:lnTo>
                <a:lnTo>
                  <a:pt x="7658" y="15585"/>
                </a:lnTo>
                <a:lnTo>
                  <a:pt x="7587" y="15626"/>
                </a:lnTo>
                <a:lnTo>
                  <a:pt x="7602" y="15573"/>
                </a:lnTo>
                <a:lnTo>
                  <a:pt x="7569" y="15516"/>
                </a:lnTo>
                <a:lnTo>
                  <a:pt x="7473" y="15464"/>
                </a:lnTo>
                <a:lnTo>
                  <a:pt x="7396" y="15423"/>
                </a:lnTo>
                <a:lnTo>
                  <a:pt x="7352" y="15492"/>
                </a:lnTo>
                <a:lnTo>
                  <a:pt x="7352" y="15394"/>
                </a:lnTo>
                <a:lnTo>
                  <a:pt x="7244" y="15383"/>
                </a:lnTo>
                <a:lnTo>
                  <a:pt x="7230" y="15354"/>
                </a:lnTo>
                <a:lnTo>
                  <a:pt x="7270" y="15274"/>
                </a:lnTo>
                <a:lnTo>
                  <a:pt x="7270" y="15204"/>
                </a:lnTo>
                <a:lnTo>
                  <a:pt x="7237" y="15192"/>
                </a:lnTo>
                <a:lnTo>
                  <a:pt x="7204" y="15025"/>
                </a:lnTo>
                <a:lnTo>
                  <a:pt x="7185" y="14985"/>
                </a:lnTo>
                <a:lnTo>
                  <a:pt x="7167" y="14985"/>
                </a:lnTo>
                <a:lnTo>
                  <a:pt x="7160" y="14944"/>
                </a:lnTo>
                <a:lnTo>
                  <a:pt x="7090" y="14864"/>
                </a:lnTo>
                <a:lnTo>
                  <a:pt x="7045" y="14846"/>
                </a:lnTo>
                <a:lnTo>
                  <a:pt x="7027" y="14835"/>
                </a:lnTo>
                <a:lnTo>
                  <a:pt x="6968" y="14807"/>
                </a:lnTo>
                <a:lnTo>
                  <a:pt x="6916" y="14823"/>
                </a:lnTo>
                <a:lnTo>
                  <a:pt x="6905" y="14835"/>
                </a:lnTo>
                <a:lnTo>
                  <a:pt x="6835" y="14823"/>
                </a:lnTo>
                <a:lnTo>
                  <a:pt x="6810" y="14783"/>
                </a:lnTo>
                <a:lnTo>
                  <a:pt x="6783" y="14736"/>
                </a:lnTo>
                <a:lnTo>
                  <a:pt x="6757" y="14736"/>
                </a:lnTo>
                <a:lnTo>
                  <a:pt x="6757" y="14685"/>
                </a:lnTo>
                <a:lnTo>
                  <a:pt x="6721" y="14632"/>
                </a:lnTo>
                <a:lnTo>
                  <a:pt x="6680" y="14587"/>
                </a:lnTo>
                <a:lnTo>
                  <a:pt x="6662" y="14575"/>
                </a:lnTo>
                <a:lnTo>
                  <a:pt x="6625" y="14575"/>
                </a:lnTo>
                <a:lnTo>
                  <a:pt x="6618" y="14495"/>
                </a:lnTo>
                <a:lnTo>
                  <a:pt x="6573" y="14454"/>
                </a:lnTo>
                <a:lnTo>
                  <a:pt x="6522" y="14436"/>
                </a:lnTo>
                <a:lnTo>
                  <a:pt x="6504" y="14396"/>
                </a:lnTo>
                <a:lnTo>
                  <a:pt x="6559" y="14373"/>
                </a:lnTo>
                <a:lnTo>
                  <a:pt x="6489" y="14373"/>
                </a:lnTo>
                <a:lnTo>
                  <a:pt x="6407" y="14385"/>
                </a:lnTo>
                <a:lnTo>
                  <a:pt x="6407" y="14396"/>
                </a:lnTo>
                <a:lnTo>
                  <a:pt x="6374" y="14436"/>
                </a:lnTo>
                <a:lnTo>
                  <a:pt x="6330" y="14426"/>
                </a:lnTo>
                <a:lnTo>
                  <a:pt x="6297" y="14385"/>
                </a:lnTo>
                <a:lnTo>
                  <a:pt x="6183" y="14385"/>
                </a:lnTo>
                <a:lnTo>
                  <a:pt x="6183" y="14356"/>
                </a:lnTo>
                <a:lnTo>
                  <a:pt x="6139" y="14304"/>
                </a:lnTo>
                <a:lnTo>
                  <a:pt x="6094" y="14304"/>
                </a:lnTo>
                <a:lnTo>
                  <a:pt x="6076" y="14235"/>
                </a:lnTo>
                <a:lnTo>
                  <a:pt x="6050" y="14263"/>
                </a:lnTo>
                <a:lnTo>
                  <a:pt x="6061" y="14316"/>
                </a:lnTo>
                <a:lnTo>
                  <a:pt x="5991" y="14344"/>
                </a:lnTo>
                <a:lnTo>
                  <a:pt x="5991" y="14426"/>
                </a:lnTo>
                <a:lnTo>
                  <a:pt x="6009" y="14454"/>
                </a:lnTo>
                <a:lnTo>
                  <a:pt x="5998" y="14524"/>
                </a:lnTo>
                <a:lnTo>
                  <a:pt x="5972" y="14524"/>
                </a:lnTo>
                <a:lnTo>
                  <a:pt x="5947" y="14454"/>
                </a:lnTo>
                <a:lnTo>
                  <a:pt x="5972" y="14396"/>
                </a:lnTo>
                <a:lnTo>
                  <a:pt x="5972" y="14344"/>
                </a:lnTo>
                <a:lnTo>
                  <a:pt x="5954" y="14304"/>
                </a:lnTo>
                <a:lnTo>
                  <a:pt x="5991" y="14287"/>
                </a:lnTo>
                <a:lnTo>
                  <a:pt x="5991" y="14275"/>
                </a:lnTo>
                <a:lnTo>
                  <a:pt x="5998" y="14235"/>
                </a:lnTo>
                <a:lnTo>
                  <a:pt x="5991" y="14224"/>
                </a:lnTo>
                <a:lnTo>
                  <a:pt x="5965" y="14206"/>
                </a:lnTo>
                <a:lnTo>
                  <a:pt x="5939" y="14246"/>
                </a:lnTo>
                <a:lnTo>
                  <a:pt x="5913" y="14275"/>
                </a:lnTo>
                <a:lnTo>
                  <a:pt x="5869" y="14316"/>
                </a:lnTo>
                <a:lnTo>
                  <a:pt x="5825" y="14316"/>
                </a:lnTo>
                <a:lnTo>
                  <a:pt x="5814" y="14328"/>
                </a:lnTo>
                <a:lnTo>
                  <a:pt x="5781" y="14328"/>
                </a:lnTo>
                <a:lnTo>
                  <a:pt x="5747" y="14385"/>
                </a:lnTo>
                <a:lnTo>
                  <a:pt x="5729" y="14454"/>
                </a:lnTo>
                <a:lnTo>
                  <a:pt x="5729" y="14495"/>
                </a:lnTo>
                <a:lnTo>
                  <a:pt x="5703" y="14506"/>
                </a:lnTo>
                <a:lnTo>
                  <a:pt x="5659" y="14564"/>
                </a:lnTo>
                <a:lnTo>
                  <a:pt x="5633" y="14564"/>
                </a:lnTo>
                <a:lnTo>
                  <a:pt x="5607" y="14534"/>
                </a:lnTo>
                <a:lnTo>
                  <a:pt x="5589" y="14506"/>
                </a:lnTo>
                <a:lnTo>
                  <a:pt x="5563" y="14495"/>
                </a:lnTo>
                <a:lnTo>
                  <a:pt x="5527" y="14495"/>
                </a:lnTo>
                <a:lnTo>
                  <a:pt x="5527" y="14477"/>
                </a:lnTo>
                <a:lnTo>
                  <a:pt x="5500" y="14477"/>
                </a:lnTo>
                <a:lnTo>
                  <a:pt x="5475" y="14506"/>
                </a:lnTo>
                <a:lnTo>
                  <a:pt x="5441" y="14524"/>
                </a:lnTo>
                <a:lnTo>
                  <a:pt x="5416" y="14546"/>
                </a:lnTo>
                <a:lnTo>
                  <a:pt x="5390" y="14546"/>
                </a:lnTo>
                <a:lnTo>
                  <a:pt x="5371" y="14534"/>
                </a:lnTo>
                <a:lnTo>
                  <a:pt x="5335" y="14534"/>
                </a:lnTo>
                <a:lnTo>
                  <a:pt x="5335" y="14506"/>
                </a:lnTo>
                <a:lnTo>
                  <a:pt x="5322" y="14481"/>
                </a:lnTo>
                <a:lnTo>
                  <a:pt x="5327" y="14477"/>
                </a:lnTo>
                <a:lnTo>
                  <a:pt x="5294" y="14436"/>
                </a:lnTo>
                <a:lnTo>
                  <a:pt x="5257" y="14356"/>
                </a:lnTo>
                <a:lnTo>
                  <a:pt x="5250" y="14344"/>
                </a:lnTo>
                <a:lnTo>
                  <a:pt x="5239" y="14316"/>
                </a:lnTo>
                <a:lnTo>
                  <a:pt x="5257" y="14287"/>
                </a:lnTo>
                <a:lnTo>
                  <a:pt x="5250" y="14263"/>
                </a:lnTo>
                <a:lnTo>
                  <a:pt x="5257" y="14224"/>
                </a:lnTo>
                <a:lnTo>
                  <a:pt x="5265" y="14206"/>
                </a:lnTo>
                <a:lnTo>
                  <a:pt x="5265" y="14096"/>
                </a:lnTo>
                <a:lnTo>
                  <a:pt x="5276" y="14067"/>
                </a:lnTo>
                <a:lnTo>
                  <a:pt x="5283" y="14027"/>
                </a:lnTo>
                <a:lnTo>
                  <a:pt x="5276" y="14004"/>
                </a:lnTo>
                <a:lnTo>
                  <a:pt x="5283" y="13975"/>
                </a:lnTo>
                <a:lnTo>
                  <a:pt x="5283" y="13963"/>
                </a:lnTo>
                <a:lnTo>
                  <a:pt x="5276" y="13935"/>
                </a:lnTo>
                <a:lnTo>
                  <a:pt x="5250" y="13918"/>
                </a:lnTo>
                <a:lnTo>
                  <a:pt x="5232" y="13906"/>
                </a:lnTo>
                <a:lnTo>
                  <a:pt x="5213" y="13877"/>
                </a:lnTo>
                <a:lnTo>
                  <a:pt x="5206" y="13877"/>
                </a:lnTo>
                <a:lnTo>
                  <a:pt x="5180" y="13865"/>
                </a:lnTo>
                <a:lnTo>
                  <a:pt x="5162" y="13877"/>
                </a:lnTo>
                <a:lnTo>
                  <a:pt x="5135" y="13877"/>
                </a:lnTo>
                <a:lnTo>
                  <a:pt x="5117" y="13865"/>
                </a:lnTo>
                <a:lnTo>
                  <a:pt x="5110" y="13877"/>
                </a:lnTo>
                <a:lnTo>
                  <a:pt x="5091" y="13894"/>
                </a:lnTo>
                <a:lnTo>
                  <a:pt x="5065" y="13894"/>
                </a:lnTo>
                <a:lnTo>
                  <a:pt x="5032" y="13877"/>
                </a:lnTo>
                <a:lnTo>
                  <a:pt x="5021" y="13894"/>
                </a:lnTo>
                <a:lnTo>
                  <a:pt x="5021" y="13877"/>
                </a:lnTo>
                <a:lnTo>
                  <a:pt x="5006" y="13877"/>
                </a:lnTo>
                <a:lnTo>
                  <a:pt x="4988" y="13894"/>
                </a:lnTo>
                <a:lnTo>
                  <a:pt x="4970" y="13877"/>
                </a:lnTo>
                <a:lnTo>
                  <a:pt x="4962" y="13894"/>
                </a:lnTo>
                <a:lnTo>
                  <a:pt x="4944" y="13877"/>
                </a:lnTo>
                <a:lnTo>
                  <a:pt x="4951" y="13854"/>
                </a:lnTo>
                <a:lnTo>
                  <a:pt x="4977" y="13814"/>
                </a:lnTo>
                <a:lnTo>
                  <a:pt x="4988" y="13768"/>
                </a:lnTo>
                <a:lnTo>
                  <a:pt x="4977" y="13756"/>
                </a:lnTo>
                <a:lnTo>
                  <a:pt x="4988" y="13715"/>
                </a:lnTo>
                <a:lnTo>
                  <a:pt x="4977" y="13715"/>
                </a:lnTo>
                <a:lnTo>
                  <a:pt x="4988" y="13658"/>
                </a:lnTo>
                <a:lnTo>
                  <a:pt x="4996" y="13635"/>
                </a:lnTo>
                <a:lnTo>
                  <a:pt x="4977" y="13635"/>
                </a:lnTo>
                <a:lnTo>
                  <a:pt x="4977" y="13617"/>
                </a:lnTo>
                <a:lnTo>
                  <a:pt x="4996" y="13617"/>
                </a:lnTo>
                <a:lnTo>
                  <a:pt x="5006" y="13646"/>
                </a:lnTo>
                <a:lnTo>
                  <a:pt x="5021" y="13578"/>
                </a:lnTo>
                <a:lnTo>
                  <a:pt x="5032" y="13537"/>
                </a:lnTo>
                <a:lnTo>
                  <a:pt x="5021" y="13507"/>
                </a:lnTo>
                <a:lnTo>
                  <a:pt x="5032" y="13456"/>
                </a:lnTo>
                <a:lnTo>
                  <a:pt x="5065" y="13387"/>
                </a:lnTo>
                <a:lnTo>
                  <a:pt x="5065" y="13346"/>
                </a:lnTo>
                <a:lnTo>
                  <a:pt x="5059" y="13317"/>
                </a:lnTo>
                <a:lnTo>
                  <a:pt x="5021" y="13335"/>
                </a:lnTo>
                <a:lnTo>
                  <a:pt x="4962" y="13335"/>
                </a:lnTo>
                <a:lnTo>
                  <a:pt x="4900" y="13346"/>
                </a:lnTo>
                <a:lnTo>
                  <a:pt x="4867" y="13375"/>
                </a:lnTo>
                <a:lnTo>
                  <a:pt x="4848" y="13398"/>
                </a:lnTo>
                <a:lnTo>
                  <a:pt x="4848" y="13485"/>
                </a:lnTo>
                <a:lnTo>
                  <a:pt x="4829" y="13554"/>
                </a:lnTo>
                <a:lnTo>
                  <a:pt x="4797" y="13594"/>
                </a:lnTo>
                <a:lnTo>
                  <a:pt x="4708" y="13617"/>
                </a:lnTo>
                <a:lnTo>
                  <a:pt x="4664" y="13635"/>
                </a:lnTo>
                <a:lnTo>
                  <a:pt x="4612" y="13658"/>
                </a:lnTo>
                <a:lnTo>
                  <a:pt x="4586" y="13617"/>
                </a:lnTo>
                <a:lnTo>
                  <a:pt x="4523" y="13594"/>
                </a:lnTo>
                <a:lnTo>
                  <a:pt x="4498" y="13537"/>
                </a:lnTo>
                <a:lnTo>
                  <a:pt x="4490" y="13485"/>
                </a:lnTo>
                <a:lnTo>
                  <a:pt x="4446" y="13415"/>
                </a:lnTo>
                <a:lnTo>
                  <a:pt x="4439" y="13346"/>
                </a:lnTo>
                <a:lnTo>
                  <a:pt x="4420" y="13295"/>
                </a:lnTo>
                <a:lnTo>
                  <a:pt x="4402" y="13236"/>
                </a:lnTo>
                <a:lnTo>
                  <a:pt x="4413" y="13185"/>
                </a:lnTo>
                <a:lnTo>
                  <a:pt x="4420" y="13046"/>
                </a:lnTo>
                <a:lnTo>
                  <a:pt x="4428" y="12977"/>
                </a:lnTo>
                <a:lnTo>
                  <a:pt x="4454" y="12885"/>
                </a:lnTo>
                <a:lnTo>
                  <a:pt x="4428" y="12896"/>
                </a:lnTo>
                <a:lnTo>
                  <a:pt x="4387" y="12867"/>
                </a:lnTo>
                <a:lnTo>
                  <a:pt x="4332" y="12838"/>
                </a:lnTo>
                <a:lnTo>
                  <a:pt x="4325" y="12787"/>
                </a:lnTo>
                <a:lnTo>
                  <a:pt x="4343" y="12838"/>
                </a:lnTo>
                <a:lnTo>
                  <a:pt x="4387" y="12867"/>
                </a:lnTo>
                <a:lnTo>
                  <a:pt x="4428" y="12885"/>
                </a:lnTo>
                <a:lnTo>
                  <a:pt x="4454" y="12885"/>
                </a:lnTo>
                <a:lnTo>
                  <a:pt x="4439" y="12856"/>
                </a:lnTo>
                <a:lnTo>
                  <a:pt x="4439" y="12734"/>
                </a:lnTo>
                <a:lnTo>
                  <a:pt x="4454" y="12677"/>
                </a:lnTo>
                <a:lnTo>
                  <a:pt x="4483" y="12636"/>
                </a:lnTo>
                <a:lnTo>
                  <a:pt x="4542" y="12579"/>
                </a:lnTo>
                <a:lnTo>
                  <a:pt x="4593" y="12498"/>
                </a:lnTo>
                <a:lnTo>
                  <a:pt x="4649" y="12486"/>
                </a:lnTo>
                <a:lnTo>
                  <a:pt x="4682" y="12475"/>
                </a:lnTo>
                <a:lnTo>
                  <a:pt x="4726" y="12498"/>
                </a:lnTo>
                <a:lnTo>
                  <a:pt x="4778" y="12486"/>
                </a:lnTo>
                <a:lnTo>
                  <a:pt x="4829" y="12539"/>
                </a:lnTo>
                <a:lnTo>
                  <a:pt x="4867" y="12539"/>
                </a:lnTo>
                <a:lnTo>
                  <a:pt x="4892" y="12527"/>
                </a:lnTo>
                <a:lnTo>
                  <a:pt x="4918" y="12539"/>
                </a:lnTo>
                <a:lnTo>
                  <a:pt x="4926" y="12527"/>
                </a:lnTo>
                <a:lnTo>
                  <a:pt x="4907" y="12498"/>
                </a:lnTo>
                <a:lnTo>
                  <a:pt x="4918" y="12457"/>
                </a:lnTo>
                <a:lnTo>
                  <a:pt x="4900" y="12429"/>
                </a:lnTo>
                <a:lnTo>
                  <a:pt x="4926" y="12417"/>
                </a:lnTo>
                <a:lnTo>
                  <a:pt x="4970" y="12406"/>
                </a:lnTo>
                <a:lnTo>
                  <a:pt x="5021" y="12417"/>
                </a:lnTo>
                <a:lnTo>
                  <a:pt x="5091" y="12406"/>
                </a:lnTo>
                <a:lnTo>
                  <a:pt x="5135" y="12429"/>
                </a:lnTo>
                <a:lnTo>
                  <a:pt x="5162" y="12486"/>
                </a:lnTo>
                <a:lnTo>
                  <a:pt x="5169" y="12498"/>
                </a:lnTo>
                <a:lnTo>
                  <a:pt x="5232" y="12447"/>
                </a:lnTo>
                <a:lnTo>
                  <a:pt x="5250" y="12457"/>
                </a:lnTo>
                <a:lnTo>
                  <a:pt x="5302" y="12555"/>
                </a:lnTo>
                <a:lnTo>
                  <a:pt x="5320" y="12608"/>
                </a:lnTo>
                <a:lnTo>
                  <a:pt x="5302" y="12677"/>
                </a:lnTo>
                <a:lnTo>
                  <a:pt x="5309" y="12718"/>
                </a:lnTo>
                <a:lnTo>
                  <a:pt x="5346" y="12798"/>
                </a:lnTo>
                <a:lnTo>
                  <a:pt x="5371" y="12885"/>
                </a:lnTo>
                <a:lnTo>
                  <a:pt x="5397" y="12908"/>
                </a:lnTo>
                <a:lnTo>
                  <a:pt x="5405" y="12948"/>
                </a:lnTo>
                <a:lnTo>
                  <a:pt x="5430" y="12965"/>
                </a:lnTo>
                <a:lnTo>
                  <a:pt x="5449" y="12948"/>
                </a:lnTo>
                <a:lnTo>
                  <a:pt x="5468" y="12896"/>
                </a:lnTo>
                <a:lnTo>
                  <a:pt x="5468" y="12856"/>
                </a:lnTo>
                <a:lnTo>
                  <a:pt x="5475" y="12787"/>
                </a:lnTo>
                <a:lnTo>
                  <a:pt x="5441" y="12665"/>
                </a:lnTo>
                <a:lnTo>
                  <a:pt x="5441" y="12625"/>
                </a:lnTo>
                <a:lnTo>
                  <a:pt x="5416" y="12539"/>
                </a:lnTo>
                <a:lnTo>
                  <a:pt x="5397" y="12447"/>
                </a:lnTo>
                <a:lnTo>
                  <a:pt x="5390" y="12377"/>
                </a:lnTo>
                <a:lnTo>
                  <a:pt x="5397" y="12296"/>
                </a:lnTo>
                <a:lnTo>
                  <a:pt x="5424" y="12227"/>
                </a:lnTo>
                <a:lnTo>
                  <a:pt x="5460" y="12186"/>
                </a:lnTo>
                <a:lnTo>
                  <a:pt x="5527" y="12106"/>
                </a:lnTo>
                <a:lnTo>
                  <a:pt x="5538" y="12076"/>
                </a:lnTo>
                <a:lnTo>
                  <a:pt x="5563" y="12019"/>
                </a:lnTo>
                <a:lnTo>
                  <a:pt x="5589" y="12019"/>
                </a:lnTo>
                <a:lnTo>
                  <a:pt x="5633" y="11956"/>
                </a:lnTo>
                <a:lnTo>
                  <a:pt x="5692" y="11927"/>
                </a:lnTo>
                <a:lnTo>
                  <a:pt x="5729" y="11846"/>
                </a:lnTo>
                <a:lnTo>
                  <a:pt x="5718" y="11719"/>
                </a:lnTo>
                <a:lnTo>
                  <a:pt x="5718" y="11679"/>
                </a:lnTo>
                <a:lnTo>
                  <a:pt x="5703" y="11679"/>
                </a:lnTo>
                <a:lnTo>
                  <a:pt x="5692" y="11569"/>
                </a:lnTo>
                <a:lnTo>
                  <a:pt x="5652" y="11528"/>
                </a:lnTo>
                <a:lnTo>
                  <a:pt x="5692" y="11546"/>
                </a:lnTo>
                <a:lnTo>
                  <a:pt x="5685" y="11477"/>
                </a:lnTo>
                <a:lnTo>
                  <a:pt x="5692" y="11419"/>
                </a:lnTo>
                <a:lnTo>
                  <a:pt x="5703" y="11517"/>
                </a:lnTo>
                <a:lnTo>
                  <a:pt x="5729" y="11558"/>
                </a:lnTo>
                <a:lnTo>
                  <a:pt x="5711" y="11638"/>
                </a:lnTo>
                <a:lnTo>
                  <a:pt x="5718" y="11656"/>
                </a:lnTo>
                <a:lnTo>
                  <a:pt x="5755" y="11558"/>
                </a:lnTo>
                <a:lnTo>
                  <a:pt x="5774" y="11517"/>
                </a:lnTo>
                <a:lnTo>
                  <a:pt x="5774" y="11459"/>
                </a:lnTo>
                <a:lnTo>
                  <a:pt x="5755" y="11436"/>
                </a:lnTo>
                <a:lnTo>
                  <a:pt x="5747" y="11379"/>
                </a:lnTo>
                <a:lnTo>
                  <a:pt x="5762" y="11407"/>
                </a:lnTo>
                <a:lnTo>
                  <a:pt x="5774" y="11407"/>
                </a:lnTo>
                <a:lnTo>
                  <a:pt x="5781" y="11448"/>
                </a:lnTo>
                <a:lnTo>
                  <a:pt x="5825" y="11350"/>
                </a:lnTo>
                <a:lnTo>
                  <a:pt x="5844" y="11269"/>
                </a:lnTo>
                <a:lnTo>
                  <a:pt x="5814" y="11257"/>
                </a:lnTo>
                <a:lnTo>
                  <a:pt x="5844" y="11228"/>
                </a:lnTo>
                <a:lnTo>
                  <a:pt x="5833" y="11246"/>
                </a:lnTo>
                <a:lnTo>
                  <a:pt x="5877" y="11246"/>
                </a:lnTo>
                <a:lnTo>
                  <a:pt x="5954" y="11200"/>
                </a:lnTo>
                <a:lnTo>
                  <a:pt x="5939" y="11177"/>
                </a:lnTo>
                <a:lnTo>
                  <a:pt x="5850" y="11200"/>
                </a:lnTo>
                <a:lnTo>
                  <a:pt x="5903" y="11159"/>
                </a:lnTo>
                <a:lnTo>
                  <a:pt x="5965" y="11159"/>
                </a:lnTo>
                <a:lnTo>
                  <a:pt x="6009" y="11136"/>
                </a:lnTo>
                <a:lnTo>
                  <a:pt x="6035" y="11136"/>
                </a:lnTo>
                <a:lnTo>
                  <a:pt x="6076" y="11120"/>
                </a:lnTo>
                <a:lnTo>
                  <a:pt x="6076" y="11079"/>
                </a:lnTo>
                <a:lnTo>
                  <a:pt x="6061" y="11049"/>
                </a:lnTo>
                <a:lnTo>
                  <a:pt x="6068" y="11090"/>
                </a:lnTo>
                <a:lnTo>
                  <a:pt x="6042" y="11090"/>
                </a:lnTo>
                <a:lnTo>
                  <a:pt x="6024" y="11027"/>
                </a:lnTo>
                <a:lnTo>
                  <a:pt x="6024" y="10957"/>
                </a:lnTo>
                <a:lnTo>
                  <a:pt x="6035" y="10929"/>
                </a:lnTo>
                <a:lnTo>
                  <a:pt x="6068" y="10859"/>
                </a:lnTo>
                <a:lnTo>
                  <a:pt x="6131" y="10819"/>
                </a:lnTo>
                <a:lnTo>
                  <a:pt x="6190" y="10778"/>
                </a:lnTo>
                <a:lnTo>
                  <a:pt x="6253" y="10709"/>
                </a:lnTo>
                <a:lnTo>
                  <a:pt x="6242" y="10669"/>
                </a:lnTo>
                <a:lnTo>
                  <a:pt x="6304" y="10657"/>
                </a:lnTo>
                <a:lnTo>
                  <a:pt x="6400" y="10657"/>
                </a:lnTo>
                <a:lnTo>
                  <a:pt x="6297" y="10767"/>
                </a:lnTo>
                <a:lnTo>
                  <a:pt x="6304" y="10877"/>
                </a:lnTo>
                <a:lnTo>
                  <a:pt x="6348" y="10877"/>
                </a:lnTo>
                <a:lnTo>
                  <a:pt x="6418" y="10778"/>
                </a:lnTo>
                <a:lnTo>
                  <a:pt x="6477" y="10739"/>
                </a:lnTo>
                <a:lnTo>
                  <a:pt x="6599" y="10657"/>
                </a:lnTo>
                <a:lnTo>
                  <a:pt x="6680" y="10576"/>
                </a:lnTo>
                <a:lnTo>
                  <a:pt x="6643" y="10519"/>
                </a:lnTo>
                <a:lnTo>
                  <a:pt x="6636" y="10421"/>
                </a:lnTo>
                <a:lnTo>
                  <a:pt x="6573" y="10576"/>
                </a:lnTo>
                <a:lnTo>
                  <a:pt x="6477" y="10588"/>
                </a:lnTo>
                <a:lnTo>
                  <a:pt x="6400" y="10519"/>
                </a:lnTo>
                <a:lnTo>
                  <a:pt x="6382" y="10421"/>
                </a:lnTo>
                <a:lnTo>
                  <a:pt x="6363" y="10271"/>
                </a:lnTo>
                <a:lnTo>
                  <a:pt x="6418" y="10178"/>
                </a:lnTo>
                <a:lnTo>
                  <a:pt x="6363" y="10109"/>
                </a:lnTo>
                <a:lnTo>
                  <a:pt x="6278" y="10138"/>
                </a:lnTo>
                <a:lnTo>
                  <a:pt x="6157" y="10248"/>
                </a:lnTo>
                <a:lnTo>
                  <a:pt x="6061" y="10421"/>
                </a:lnTo>
                <a:lnTo>
                  <a:pt x="5998" y="10450"/>
                </a:lnTo>
                <a:lnTo>
                  <a:pt x="6076" y="10317"/>
                </a:lnTo>
                <a:lnTo>
                  <a:pt x="6164" y="10138"/>
                </a:lnTo>
                <a:lnTo>
                  <a:pt x="6234" y="10069"/>
                </a:lnTo>
                <a:lnTo>
                  <a:pt x="6286" y="9971"/>
                </a:lnTo>
                <a:lnTo>
                  <a:pt x="6348" y="9959"/>
                </a:lnTo>
                <a:lnTo>
                  <a:pt x="6433" y="9959"/>
                </a:lnTo>
                <a:lnTo>
                  <a:pt x="6566" y="9989"/>
                </a:lnTo>
                <a:lnTo>
                  <a:pt x="6669" y="9971"/>
                </a:lnTo>
                <a:lnTo>
                  <a:pt x="6739" y="9850"/>
                </a:lnTo>
                <a:lnTo>
                  <a:pt x="6835" y="9798"/>
                </a:lnTo>
                <a:lnTo>
                  <a:pt x="6879" y="9740"/>
                </a:lnTo>
                <a:lnTo>
                  <a:pt x="6924" y="9688"/>
                </a:lnTo>
                <a:lnTo>
                  <a:pt x="6924" y="9510"/>
                </a:lnTo>
                <a:lnTo>
                  <a:pt x="6898" y="9451"/>
                </a:lnTo>
                <a:lnTo>
                  <a:pt x="6854" y="9428"/>
                </a:lnTo>
                <a:lnTo>
                  <a:pt x="6828" y="9302"/>
                </a:lnTo>
                <a:lnTo>
                  <a:pt x="6783" y="9249"/>
                </a:lnTo>
                <a:lnTo>
                  <a:pt x="6695" y="9209"/>
                </a:lnTo>
                <a:lnTo>
                  <a:pt x="6643" y="9111"/>
                </a:lnTo>
                <a:lnTo>
                  <a:pt x="6559" y="9019"/>
                </a:lnTo>
                <a:lnTo>
                  <a:pt x="6584" y="8921"/>
                </a:lnTo>
                <a:lnTo>
                  <a:pt x="6522" y="8701"/>
                </a:lnTo>
                <a:lnTo>
                  <a:pt x="6445" y="8471"/>
                </a:lnTo>
                <a:lnTo>
                  <a:pt x="6392" y="8320"/>
                </a:lnTo>
                <a:lnTo>
                  <a:pt x="6356" y="8401"/>
                </a:lnTo>
                <a:lnTo>
                  <a:pt x="6297" y="8591"/>
                </a:lnTo>
                <a:lnTo>
                  <a:pt x="6209" y="8701"/>
                </a:lnTo>
                <a:lnTo>
                  <a:pt x="6171" y="8591"/>
                </a:lnTo>
                <a:lnTo>
                  <a:pt x="6112" y="8569"/>
                </a:lnTo>
                <a:lnTo>
                  <a:pt x="6094" y="8332"/>
                </a:lnTo>
                <a:lnTo>
                  <a:pt x="6094" y="8183"/>
                </a:lnTo>
                <a:lnTo>
                  <a:pt x="5991" y="8159"/>
                </a:lnTo>
                <a:lnTo>
                  <a:pt x="5972" y="8090"/>
                </a:lnTo>
                <a:lnTo>
                  <a:pt x="5895" y="7963"/>
                </a:lnTo>
                <a:lnTo>
                  <a:pt x="5844" y="7910"/>
                </a:lnTo>
                <a:lnTo>
                  <a:pt x="5788" y="7951"/>
                </a:lnTo>
                <a:lnTo>
                  <a:pt x="5729" y="7940"/>
                </a:lnTo>
                <a:lnTo>
                  <a:pt x="5633" y="7882"/>
                </a:lnTo>
                <a:lnTo>
                  <a:pt x="5589" y="7922"/>
                </a:lnTo>
                <a:lnTo>
                  <a:pt x="5607" y="8240"/>
                </a:lnTo>
                <a:lnTo>
                  <a:pt x="5633" y="8401"/>
                </a:lnTo>
                <a:lnTo>
                  <a:pt x="5563" y="8591"/>
                </a:lnTo>
                <a:lnTo>
                  <a:pt x="5633" y="8730"/>
                </a:lnTo>
                <a:lnTo>
                  <a:pt x="5677" y="8880"/>
                </a:lnTo>
                <a:lnTo>
                  <a:pt x="5685" y="8990"/>
                </a:lnTo>
                <a:lnTo>
                  <a:pt x="5652" y="9100"/>
                </a:lnTo>
                <a:lnTo>
                  <a:pt x="5582" y="9221"/>
                </a:lnTo>
                <a:lnTo>
                  <a:pt x="5485" y="9290"/>
                </a:lnTo>
                <a:lnTo>
                  <a:pt x="5527" y="9371"/>
                </a:lnTo>
                <a:lnTo>
                  <a:pt x="5556" y="9618"/>
                </a:lnTo>
                <a:lnTo>
                  <a:pt x="5527" y="9781"/>
                </a:lnTo>
                <a:lnTo>
                  <a:pt x="5475" y="9820"/>
                </a:lnTo>
                <a:lnTo>
                  <a:pt x="5390" y="9688"/>
                </a:lnTo>
                <a:lnTo>
                  <a:pt x="5346" y="9510"/>
                </a:lnTo>
                <a:lnTo>
                  <a:pt x="5327" y="9359"/>
                </a:lnTo>
                <a:lnTo>
                  <a:pt x="5335" y="9221"/>
                </a:lnTo>
                <a:lnTo>
                  <a:pt x="5276" y="9192"/>
                </a:lnTo>
                <a:lnTo>
                  <a:pt x="5180" y="9192"/>
                </a:lnTo>
                <a:lnTo>
                  <a:pt x="5110" y="9129"/>
                </a:lnTo>
                <a:lnTo>
                  <a:pt x="5040" y="9070"/>
                </a:lnTo>
                <a:lnTo>
                  <a:pt x="4996" y="9001"/>
                </a:lnTo>
                <a:lnTo>
                  <a:pt x="4937" y="8933"/>
                </a:lnTo>
                <a:lnTo>
                  <a:pt x="4822" y="8868"/>
                </a:lnTo>
                <a:lnTo>
                  <a:pt x="4745" y="8892"/>
                </a:lnTo>
                <a:lnTo>
                  <a:pt x="4708" y="8760"/>
                </a:lnTo>
                <a:lnTo>
                  <a:pt x="4682" y="8591"/>
                </a:lnTo>
                <a:lnTo>
                  <a:pt x="4593" y="8569"/>
                </a:lnTo>
                <a:lnTo>
                  <a:pt x="4605" y="8350"/>
                </a:lnTo>
                <a:lnTo>
                  <a:pt x="4620" y="8211"/>
                </a:lnTo>
                <a:lnTo>
                  <a:pt x="4682" y="7992"/>
                </a:lnTo>
                <a:lnTo>
                  <a:pt x="4760" y="7830"/>
                </a:lnTo>
                <a:lnTo>
                  <a:pt x="4829" y="7802"/>
                </a:lnTo>
                <a:lnTo>
                  <a:pt x="4829" y="7663"/>
                </a:lnTo>
                <a:lnTo>
                  <a:pt x="4881" y="7582"/>
                </a:lnTo>
                <a:lnTo>
                  <a:pt x="4970" y="7570"/>
                </a:lnTo>
                <a:lnTo>
                  <a:pt x="5040" y="7421"/>
                </a:lnTo>
                <a:lnTo>
                  <a:pt x="5059" y="7323"/>
                </a:lnTo>
                <a:lnTo>
                  <a:pt x="5110" y="7132"/>
                </a:lnTo>
                <a:lnTo>
                  <a:pt x="5128" y="7022"/>
                </a:lnTo>
                <a:lnTo>
                  <a:pt x="5187" y="7091"/>
                </a:lnTo>
                <a:lnTo>
                  <a:pt x="5276" y="7052"/>
                </a:lnTo>
                <a:lnTo>
                  <a:pt x="5390" y="6883"/>
                </a:lnTo>
                <a:lnTo>
                  <a:pt x="5397" y="6763"/>
                </a:lnTo>
                <a:lnTo>
                  <a:pt x="5353" y="6642"/>
                </a:lnTo>
                <a:lnTo>
                  <a:pt x="5397" y="6503"/>
                </a:lnTo>
                <a:lnTo>
                  <a:pt x="5397" y="6371"/>
                </a:lnTo>
                <a:lnTo>
                  <a:pt x="5320" y="6243"/>
                </a:lnTo>
                <a:lnTo>
                  <a:pt x="5232" y="6203"/>
                </a:lnTo>
                <a:lnTo>
                  <a:pt x="5143" y="6174"/>
                </a:lnTo>
                <a:lnTo>
                  <a:pt x="5143" y="6475"/>
                </a:lnTo>
                <a:lnTo>
                  <a:pt x="5103" y="6681"/>
                </a:lnTo>
                <a:lnTo>
                  <a:pt x="5040" y="6861"/>
                </a:lnTo>
                <a:lnTo>
                  <a:pt x="4977" y="6693"/>
                </a:lnTo>
                <a:lnTo>
                  <a:pt x="4996" y="6520"/>
                </a:lnTo>
                <a:lnTo>
                  <a:pt x="4926" y="6353"/>
                </a:lnTo>
                <a:lnTo>
                  <a:pt x="4848" y="6543"/>
                </a:lnTo>
                <a:lnTo>
                  <a:pt x="4848" y="6284"/>
                </a:lnTo>
                <a:lnTo>
                  <a:pt x="4734" y="6232"/>
                </a:lnTo>
                <a:lnTo>
                  <a:pt x="4785" y="6094"/>
                </a:lnTo>
                <a:lnTo>
                  <a:pt x="4700" y="5782"/>
                </a:lnTo>
                <a:lnTo>
                  <a:pt x="4649" y="5654"/>
                </a:lnTo>
                <a:lnTo>
                  <a:pt x="4568" y="5603"/>
                </a:lnTo>
                <a:close/>
                <a:moveTo>
                  <a:pt x="14761" y="5619"/>
                </a:moveTo>
                <a:lnTo>
                  <a:pt x="14791" y="5817"/>
                </a:lnTo>
                <a:lnTo>
                  <a:pt x="14746" y="5782"/>
                </a:lnTo>
                <a:lnTo>
                  <a:pt x="14761" y="5619"/>
                </a:lnTo>
                <a:close/>
                <a:moveTo>
                  <a:pt x="21007" y="5713"/>
                </a:moveTo>
                <a:lnTo>
                  <a:pt x="20995" y="5724"/>
                </a:lnTo>
                <a:lnTo>
                  <a:pt x="20918" y="5851"/>
                </a:lnTo>
                <a:lnTo>
                  <a:pt x="20929" y="5931"/>
                </a:lnTo>
                <a:lnTo>
                  <a:pt x="20995" y="5915"/>
                </a:lnTo>
                <a:lnTo>
                  <a:pt x="21066" y="5903"/>
                </a:lnTo>
                <a:lnTo>
                  <a:pt x="21128" y="5833"/>
                </a:lnTo>
                <a:lnTo>
                  <a:pt x="21135" y="5793"/>
                </a:lnTo>
                <a:lnTo>
                  <a:pt x="21051" y="5713"/>
                </a:lnTo>
                <a:lnTo>
                  <a:pt x="21007" y="5713"/>
                </a:lnTo>
                <a:close/>
                <a:moveTo>
                  <a:pt x="4387" y="6111"/>
                </a:moveTo>
                <a:lnTo>
                  <a:pt x="4343" y="6232"/>
                </a:lnTo>
                <a:lnTo>
                  <a:pt x="4291" y="6312"/>
                </a:lnTo>
                <a:lnTo>
                  <a:pt x="4376" y="6422"/>
                </a:lnTo>
                <a:lnTo>
                  <a:pt x="4420" y="6394"/>
                </a:lnTo>
                <a:lnTo>
                  <a:pt x="4498" y="6475"/>
                </a:lnTo>
                <a:lnTo>
                  <a:pt x="4542" y="6394"/>
                </a:lnTo>
                <a:lnTo>
                  <a:pt x="4509" y="6284"/>
                </a:lnTo>
                <a:lnTo>
                  <a:pt x="4483" y="6243"/>
                </a:lnTo>
                <a:lnTo>
                  <a:pt x="4446" y="6192"/>
                </a:lnTo>
                <a:lnTo>
                  <a:pt x="4387" y="6111"/>
                </a:lnTo>
                <a:close/>
                <a:moveTo>
                  <a:pt x="11979" y="6236"/>
                </a:moveTo>
                <a:lnTo>
                  <a:pt x="11982" y="6241"/>
                </a:lnTo>
                <a:lnTo>
                  <a:pt x="11960" y="6388"/>
                </a:lnTo>
                <a:lnTo>
                  <a:pt x="11956" y="6389"/>
                </a:lnTo>
                <a:lnTo>
                  <a:pt x="11979" y="6236"/>
                </a:lnTo>
                <a:close/>
                <a:moveTo>
                  <a:pt x="5718" y="6601"/>
                </a:moveTo>
                <a:lnTo>
                  <a:pt x="5666" y="6624"/>
                </a:lnTo>
                <a:lnTo>
                  <a:pt x="5641" y="6763"/>
                </a:lnTo>
                <a:lnTo>
                  <a:pt x="5652" y="6883"/>
                </a:lnTo>
                <a:lnTo>
                  <a:pt x="5718" y="6872"/>
                </a:lnTo>
                <a:lnTo>
                  <a:pt x="5762" y="6803"/>
                </a:lnTo>
                <a:lnTo>
                  <a:pt x="5774" y="6763"/>
                </a:lnTo>
                <a:lnTo>
                  <a:pt x="5762" y="6671"/>
                </a:lnTo>
                <a:lnTo>
                  <a:pt x="5718" y="6601"/>
                </a:lnTo>
                <a:close/>
                <a:moveTo>
                  <a:pt x="9287" y="7022"/>
                </a:moveTo>
                <a:lnTo>
                  <a:pt x="9191" y="7144"/>
                </a:lnTo>
                <a:lnTo>
                  <a:pt x="9113" y="7080"/>
                </a:lnTo>
                <a:lnTo>
                  <a:pt x="9025" y="7213"/>
                </a:lnTo>
                <a:lnTo>
                  <a:pt x="8929" y="7052"/>
                </a:lnTo>
                <a:lnTo>
                  <a:pt x="8841" y="7091"/>
                </a:lnTo>
                <a:lnTo>
                  <a:pt x="8797" y="7230"/>
                </a:lnTo>
                <a:lnTo>
                  <a:pt x="8929" y="7282"/>
                </a:lnTo>
                <a:lnTo>
                  <a:pt x="8929" y="7351"/>
                </a:lnTo>
                <a:lnTo>
                  <a:pt x="8826" y="7392"/>
                </a:lnTo>
                <a:lnTo>
                  <a:pt x="8947" y="7501"/>
                </a:lnTo>
                <a:lnTo>
                  <a:pt x="8892" y="7600"/>
                </a:lnTo>
                <a:lnTo>
                  <a:pt x="9058" y="7651"/>
                </a:lnTo>
                <a:lnTo>
                  <a:pt x="9139" y="7692"/>
                </a:lnTo>
                <a:lnTo>
                  <a:pt x="9191" y="7651"/>
                </a:lnTo>
                <a:lnTo>
                  <a:pt x="9356" y="7501"/>
                </a:lnTo>
                <a:lnTo>
                  <a:pt x="9434" y="7340"/>
                </a:lnTo>
                <a:lnTo>
                  <a:pt x="9375" y="7189"/>
                </a:lnTo>
                <a:lnTo>
                  <a:pt x="9383" y="7034"/>
                </a:lnTo>
                <a:lnTo>
                  <a:pt x="9287" y="7022"/>
                </a:lnTo>
                <a:close/>
                <a:moveTo>
                  <a:pt x="5117" y="7201"/>
                </a:moveTo>
                <a:lnTo>
                  <a:pt x="5103" y="7403"/>
                </a:lnTo>
                <a:lnTo>
                  <a:pt x="5091" y="7582"/>
                </a:lnTo>
                <a:lnTo>
                  <a:pt x="5040" y="7680"/>
                </a:lnTo>
                <a:lnTo>
                  <a:pt x="5128" y="7663"/>
                </a:lnTo>
                <a:lnTo>
                  <a:pt x="5143" y="7790"/>
                </a:lnTo>
                <a:lnTo>
                  <a:pt x="5232" y="7680"/>
                </a:lnTo>
                <a:lnTo>
                  <a:pt x="5283" y="7570"/>
                </a:lnTo>
                <a:lnTo>
                  <a:pt x="5320" y="7651"/>
                </a:lnTo>
                <a:lnTo>
                  <a:pt x="5416" y="7704"/>
                </a:lnTo>
                <a:lnTo>
                  <a:pt x="5468" y="7639"/>
                </a:lnTo>
                <a:lnTo>
                  <a:pt x="5424" y="7570"/>
                </a:lnTo>
                <a:lnTo>
                  <a:pt x="5379" y="7582"/>
                </a:lnTo>
                <a:lnTo>
                  <a:pt x="5379" y="7490"/>
                </a:lnTo>
                <a:lnTo>
                  <a:pt x="5309" y="7421"/>
                </a:lnTo>
                <a:lnTo>
                  <a:pt x="5239" y="7340"/>
                </a:lnTo>
                <a:lnTo>
                  <a:pt x="5206" y="7282"/>
                </a:lnTo>
                <a:lnTo>
                  <a:pt x="5180" y="7323"/>
                </a:lnTo>
                <a:lnTo>
                  <a:pt x="5169" y="7213"/>
                </a:lnTo>
                <a:lnTo>
                  <a:pt x="5117" y="7201"/>
                </a:lnTo>
                <a:close/>
                <a:moveTo>
                  <a:pt x="11059" y="7418"/>
                </a:moveTo>
                <a:lnTo>
                  <a:pt x="11075" y="7490"/>
                </a:lnTo>
                <a:lnTo>
                  <a:pt x="11056" y="7429"/>
                </a:lnTo>
                <a:lnTo>
                  <a:pt x="11059" y="7418"/>
                </a:lnTo>
                <a:close/>
                <a:moveTo>
                  <a:pt x="0" y="7623"/>
                </a:moveTo>
                <a:lnTo>
                  <a:pt x="0" y="7704"/>
                </a:lnTo>
                <a:lnTo>
                  <a:pt x="7" y="7732"/>
                </a:lnTo>
                <a:lnTo>
                  <a:pt x="59" y="7720"/>
                </a:lnTo>
                <a:lnTo>
                  <a:pt x="85" y="7749"/>
                </a:lnTo>
                <a:lnTo>
                  <a:pt x="129" y="7790"/>
                </a:lnTo>
                <a:lnTo>
                  <a:pt x="173" y="7749"/>
                </a:lnTo>
                <a:lnTo>
                  <a:pt x="181" y="7732"/>
                </a:lnTo>
                <a:lnTo>
                  <a:pt x="122" y="7704"/>
                </a:lnTo>
                <a:lnTo>
                  <a:pt x="70" y="7651"/>
                </a:lnTo>
                <a:lnTo>
                  <a:pt x="34" y="7663"/>
                </a:lnTo>
                <a:lnTo>
                  <a:pt x="0" y="7623"/>
                </a:lnTo>
                <a:close/>
                <a:moveTo>
                  <a:pt x="5283" y="7813"/>
                </a:moveTo>
                <a:lnTo>
                  <a:pt x="5232" y="7910"/>
                </a:lnTo>
                <a:lnTo>
                  <a:pt x="5250" y="7951"/>
                </a:lnTo>
                <a:lnTo>
                  <a:pt x="5294" y="7963"/>
                </a:lnTo>
                <a:lnTo>
                  <a:pt x="5361" y="7841"/>
                </a:lnTo>
                <a:lnTo>
                  <a:pt x="5361" y="7813"/>
                </a:lnTo>
                <a:lnTo>
                  <a:pt x="5283" y="7813"/>
                </a:lnTo>
                <a:close/>
                <a:moveTo>
                  <a:pt x="5475" y="7922"/>
                </a:moveTo>
                <a:lnTo>
                  <a:pt x="5460" y="7980"/>
                </a:lnTo>
                <a:lnTo>
                  <a:pt x="5449" y="7992"/>
                </a:lnTo>
                <a:lnTo>
                  <a:pt x="5468" y="8049"/>
                </a:lnTo>
                <a:lnTo>
                  <a:pt x="5493" y="8061"/>
                </a:lnTo>
                <a:lnTo>
                  <a:pt x="5519" y="7963"/>
                </a:lnTo>
                <a:lnTo>
                  <a:pt x="5500" y="7922"/>
                </a:lnTo>
                <a:lnTo>
                  <a:pt x="5475" y="7922"/>
                </a:lnTo>
                <a:close/>
                <a:moveTo>
                  <a:pt x="10968" y="8048"/>
                </a:moveTo>
                <a:lnTo>
                  <a:pt x="11005" y="8130"/>
                </a:lnTo>
                <a:lnTo>
                  <a:pt x="11002" y="8150"/>
                </a:lnTo>
                <a:lnTo>
                  <a:pt x="10968" y="8058"/>
                </a:lnTo>
                <a:lnTo>
                  <a:pt x="10968" y="8048"/>
                </a:lnTo>
                <a:close/>
                <a:moveTo>
                  <a:pt x="313" y="8309"/>
                </a:moveTo>
                <a:lnTo>
                  <a:pt x="251" y="8332"/>
                </a:lnTo>
                <a:lnTo>
                  <a:pt x="288" y="8389"/>
                </a:lnTo>
                <a:lnTo>
                  <a:pt x="332" y="8418"/>
                </a:lnTo>
                <a:lnTo>
                  <a:pt x="365" y="8389"/>
                </a:lnTo>
                <a:lnTo>
                  <a:pt x="358" y="8320"/>
                </a:lnTo>
                <a:lnTo>
                  <a:pt x="313" y="8309"/>
                </a:lnTo>
                <a:close/>
                <a:moveTo>
                  <a:pt x="9951" y="8621"/>
                </a:moveTo>
                <a:lnTo>
                  <a:pt x="9906" y="8770"/>
                </a:lnTo>
                <a:lnTo>
                  <a:pt x="9880" y="8949"/>
                </a:lnTo>
                <a:lnTo>
                  <a:pt x="9913" y="9031"/>
                </a:lnTo>
                <a:lnTo>
                  <a:pt x="9913" y="9192"/>
                </a:lnTo>
                <a:lnTo>
                  <a:pt x="9951" y="9111"/>
                </a:lnTo>
                <a:lnTo>
                  <a:pt x="9965" y="9151"/>
                </a:lnTo>
                <a:lnTo>
                  <a:pt x="9951" y="9237"/>
                </a:lnTo>
                <a:lnTo>
                  <a:pt x="9957" y="9278"/>
                </a:lnTo>
                <a:lnTo>
                  <a:pt x="10035" y="9302"/>
                </a:lnTo>
                <a:lnTo>
                  <a:pt x="10079" y="9400"/>
                </a:lnTo>
                <a:lnTo>
                  <a:pt x="10061" y="9498"/>
                </a:lnTo>
                <a:lnTo>
                  <a:pt x="9976" y="9480"/>
                </a:lnTo>
                <a:lnTo>
                  <a:pt x="9965" y="9579"/>
                </a:lnTo>
                <a:lnTo>
                  <a:pt x="10002" y="9659"/>
                </a:lnTo>
                <a:lnTo>
                  <a:pt x="9932" y="9711"/>
                </a:lnTo>
                <a:lnTo>
                  <a:pt x="9957" y="9769"/>
                </a:lnTo>
                <a:lnTo>
                  <a:pt x="10046" y="9798"/>
                </a:lnTo>
                <a:lnTo>
                  <a:pt x="9991" y="9820"/>
                </a:lnTo>
                <a:lnTo>
                  <a:pt x="9906" y="9989"/>
                </a:lnTo>
                <a:lnTo>
                  <a:pt x="9939" y="10011"/>
                </a:lnTo>
                <a:lnTo>
                  <a:pt x="9976" y="9948"/>
                </a:lnTo>
                <a:lnTo>
                  <a:pt x="10035" y="9971"/>
                </a:lnTo>
                <a:lnTo>
                  <a:pt x="10072" y="9907"/>
                </a:lnTo>
                <a:lnTo>
                  <a:pt x="10105" y="9930"/>
                </a:lnTo>
                <a:lnTo>
                  <a:pt x="10201" y="9891"/>
                </a:lnTo>
                <a:lnTo>
                  <a:pt x="10282" y="9891"/>
                </a:lnTo>
                <a:lnTo>
                  <a:pt x="10333" y="9809"/>
                </a:lnTo>
                <a:lnTo>
                  <a:pt x="10316" y="9740"/>
                </a:lnTo>
                <a:lnTo>
                  <a:pt x="10341" y="9688"/>
                </a:lnTo>
                <a:lnTo>
                  <a:pt x="10348" y="9590"/>
                </a:lnTo>
                <a:lnTo>
                  <a:pt x="10282" y="9561"/>
                </a:lnTo>
                <a:lnTo>
                  <a:pt x="10263" y="9510"/>
                </a:lnTo>
                <a:lnTo>
                  <a:pt x="10227" y="9319"/>
                </a:lnTo>
                <a:lnTo>
                  <a:pt x="10186" y="9302"/>
                </a:lnTo>
                <a:lnTo>
                  <a:pt x="10124" y="9088"/>
                </a:lnTo>
                <a:lnTo>
                  <a:pt x="10061" y="9088"/>
                </a:lnTo>
                <a:lnTo>
                  <a:pt x="10116" y="8933"/>
                </a:lnTo>
                <a:lnTo>
                  <a:pt x="10131" y="8782"/>
                </a:lnTo>
                <a:lnTo>
                  <a:pt x="10072" y="8782"/>
                </a:lnTo>
                <a:lnTo>
                  <a:pt x="10010" y="8811"/>
                </a:lnTo>
                <a:lnTo>
                  <a:pt x="10072" y="8621"/>
                </a:lnTo>
                <a:lnTo>
                  <a:pt x="10002" y="8632"/>
                </a:lnTo>
                <a:lnTo>
                  <a:pt x="9951" y="8621"/>
                </a:lnTo>
                <a:close/>
                <a:moveTo>
                  <a:pt x="1106" y="8742"/>
                </a:moveTo>
                <a:lnTo>
                  <a:pt x="1073" y="8770"/>
                </a:lnTo>
                <a:lnTo>
                  <a:pt x="1021" y="8829"/>
                </a:lnTo>
                <a:lnTo>
                  <a:pt x="1029" y="8909"/>
                </a:lnTo>
                <a:lnTo>
                  <a:pt x="1055" y="8949"/>
                </a:lnTo>
                <a:lnTo>
                  <a:pt x="1117" y="8880"/>
                </a:lnTo>
                <a:lnTo>
                  <a:pt x="1169" y="8799"/>
                </a:lnTo>
                <a:lnTo>
                  <a:pt x="1143" y="8742"/>
                </a:lnTo>
                <a:lnTo>
                  <a:pt x="1106" y="8742"/>
                </a:lnTo>
                <a:close/>
                <a:moveTo>
                  <a:pt x="11743" y="9037"/>
                </a:moveTo>
                <a:lnTo>
                  <a:pt x="11746" y="9042"/>
                </a:lnTo>
                <a:lnTo>
                  <a:pt x="11753" y="9047"/>
                </a:lnTo>
                <a:lnTo>
                  <a:pt x="11746" y="9047"/>
                </a:lnTo>
                <a:lnTo>
                  <a:pt x="11743" y="9037"/>
                </a:lnTo>
                <a:close/>
                <a:moveTo>
                  <a:pt x="10986" y="9059"/>
                </a:moveTo>
                <a:lnTo>
                  <a:pt x="10898" y="9111"/>
                </a:lnTo>
                <a:lnTo>
                  <a:pt x="10909" y="9180"/>
                </a:lnTo>
                <a:lnTo>
                  <a:pt x="10968" y="9278"/>
                </a:lnTo>
                <a:lnTo>
                  <a:pt x="11005" y="9139"/>
                </a:lnTo>
                <a:lnTo>
                  <a:pt x="10986" y="9059"/>
                </a:lnTo>
                <a:close/>
                <a:moveTo>
                  <a:pt x="9843" y="9209"/>
                </a:moveTo>
                <a:lnTo>
                  <a:pt x="9799" y="9221"/>
                </a:lnTo>
                <a:lnTo>
                  <a:pt x="9759" y="9290"/>
                </a:lnTo>
                <a:lnTo>
                  <a:pt x="9670" y="9428"/>
                </a:lnTo>
                <a:lnTo>
                  <a:pt x="9704" y="9579"/>
                </a:lnTo>
                <a:lnTo>
                  <a:pt x="9652" y="9740"/>
                </a:lnTo>
                <a:lnTo>
                  <a:pt x="9740" y="9757"/>
                </a:lnTo>
                <a:lnTo>
                  <a:pt x="9843" y="9671"/>
                </a:lnTo>
                <a:lnTo>
                  <a:pt x="9888" y="9538"/>
                </a:lnTo>
                <a:lnTo>
                  <a:pt x="9880" y="9428"/>
                </a:lnTo>
                <a:lnTo>
                  <a:pt x="9836" y="9388"/>
                </a:lnTo>
                <a:lnTo>
                  <a:pt x="9880" y="9412"/>
                </a:lnTo>
                <a:lnTo>
                  <a:pt x="9913" y="9319"/>
                </a:lnTo>
                <a:lnTo>
                  <a:pt x="9843" y="9209"/>
                </a:lnTo>
                <a:close/>
                <a:moveTo>
                  <a:pt x="18765" y="9330"/>
                </a:moveTo>
                <a:lnTo>
                  <a:pt x="18739" y="9359"/>
                </a:lnTo>
                <a:lnTo>
                  <a:pt x="18765" y="9440"/>
                </a:lnTo>
                <a:lnTo>
                  <a:pt x="18702" y="9510"/>
                </a:lnTo>
                <a:lnTo>
                  <a:pt x="18702" y="9711"/>
                </a:lnTo>
                <a:lnTo>
                  <a:pt x="18739" y="9861"/>
                </a:lnTo>
                <a:lnTo>
                  <a:pt x="18739" y="10058"/>
                </a:lnTo>
                <a:lnTo>
                  <a:pt x="18720" y="10167"/>
                </a:lnTo>
                <a:lnTo>
                  <a:pt x="18731" y="10317"/>
                </a:lnTo>
                <a:lnTo>
                  <a:pt x="18720" y="10450"/>
                </a:lnTo>
                <a:lnTo>
                  <a:pt x="18731" y="10559"/>
                </a:lnTo>
                <a:lnTo>
                  <a:pt x="18773" y="10450"/>
                </a:lnTo>
                <a:lnTo>
                  <a:pt x="18817" y="10531"/>
                </a:lnTo>
                <a:lnTo>
                  <a:pt x="18817" y="10450"/>
                </a:lnTo>
                <a:lnTo>
                  <a:pt x="18758" y="10299"/>
                </a:lnTo>
                <a:lnTo>
                  <a:pt x="18790" y="10097"/>
                </a:lnTo>
                <a:lnTo>
                  <a:pt x="18887" y="10150"/>
                </a:lnTo>
                <a:lnTo>
                  <a:pt x="18828" y="9891"/>
                </a:lnTo>
                <a:lnTo>
                  <a:pt x="18798" y="9740"/>
                </a:lnTo>
                <a:lnTo>
                  <a:pt x="18798" y="9590"/>
                </a:lnTo>
                <a:lnTo>
                  <a:pt x="18783" y="9440"/>
                </a:lnTo>
                <a:lnTo>
                  <a:pt x="18765" y="9330"/>
                </a:lnTo>
                <a:close/>
                <a:moveTo>
                  <a:pt x="2300" y="9371"/>
                </a:moveTo>
                <a:lnTo>
                  <a:pt x="2293" y="9428"/>
                </a:lnTo>
                <a:lnTo>
                  <a:pt x="2300" y="9498"/>
                </a:lnTo>
                <a:lnTo>
                  <a:pt x="2338" y="9538"/>
                </a:lnTo>
                <a:lnTo>
                  <a:pt x="2363" y="9602"/>
                </a:lnTo>
                <a:lnTo>
                  <a:pt x="2397" y="9671"/>
                </a:lnTo>
                <a:lnTo>
                  <a:pt x="2415" y="9671"/>
                </a:lnTo>
                <a:lnTo>
                  <a:pt x="2371" y="9561"/>
                </a:lnTo>
                <a:lnTo>
                  <a:pt x="2382" y="9388"/>
                </a:lnTo>
                <a:lnTo>
                  <a:pt x="2327" y="9400"/>
                </a:lnTo>
                <a:lnTo>
                  <a:pt x="2300" y="9371"/>
                </a:lnTo>
                <a:close/>
                <a:moveTo>
                  <a:pt x="11119" y="9754"/>
                </a:moveTo>
                <a:lnTo>
                  <a:pt x="11128" y="9785"/>
                </a:lnTo>
                <a:lnTo>
                  <a:pt x="11119" y="9757"/>
                </a:lnTo>
                <a:lnTo>
                  <a:pt x="11119" y="9754"/>
                </a:lnTo>
                <a:close/>
                <a:moveTo>
                  <a:pt x="6916" y="9769"/>
                </a:moveTo>
                <a:lnTo>
                  <a:pt x="6861" y="9809"/>
                </a:lnTo>
                <a:lnTo>
                  <a:pt x="6828" y="9907"/>
                </a:lnTo>
                <a:lnTo>
                  <a:pt x="6765" y="10138"/>
                </a:lnTo>
                <a:lnTo>
                  <a:pt x="6713" y="10207"/>
                </a:lnTo>
                <a:lnTo>
                  <a:pt x="6739" y="10248"/>
                </a:lnTo>
                <a:lnTo>
                  <a:pt x="6706" y="10299"/>
                </a:lnTo>
                <a:lnTo>
                  <a:pt x="6713" y="10340"/>
                </a:lnTo>
                <a:lnTo>
                  <a:pt x="6887" y="10340"/>
                </a:lnTo>
                <a:lnTo>
                  <a:pt x="6949" y="10368"/>
                </a:lnTo>
                <a:lnTo>
                  <a:pt x="6905" y="10438"/>
                </a:lnTo>
                <a:lnTo>
                  <a:pt x="6942" y="10438"/>
                </a:lnTo>
                <a:lnTo>
                  <a:pt x="7012" y="10317"/>
                </a:lnTo>
                <a:lnTo>
                  <a:pt x="7027" y="10340"/>
                </a:lnTo>
                <a:lnTo>
                  <a:pt x="7019" y="10450"/>
                </a:lnTo>
                <a:lnTo>
                  <a:pt x="7053" y="10478"/>
                </a:lnTo>
                <a:lnTo>
                  <a:pt x="7078" y="10478"/>
                </a:lnTo>
                <a:lnTo>
                  <a:pt x="7108" y="10358"/>
                </a:lnTo>
                <a:lnTo>
                  <a:pt x="7090" y="10260"/>
                </a:lnTo>
                <a:lnTo>
                  <a:pt x="7078" y="10190"/>
                </a:lnTo>
                <a:lnTo>
                  <a:pt x="7038" y="10219"/>
                </a:lnTo>
                <a:lnTo>
                  <a:pt x="7053" y="10109"/>
                </a:lnTo>
                <a:lnTo>
                  <a:pt x="6994" y="10069"/>
                </a:lnTo>
                <a:lnTo>
                  <a:pt x="6975" y="10109"/>
                </a:lnTo>
                <a:lnTo>
                  <a:pt x="6916" y="10058"/>
                </a:lnTo>
                <a:lnTo>
                  <a:pt x="6942" y="10011"/>
                </a:lnTo>
                <a:lnTo>
                  <a:pt x="6898" y="9989"/>
                </a:lnTo>
                <a:lnTo>
                  <a:pt x="6861" y="10028"/>
                </a:lnTo>
                <a:lnTo>
                  <a:pt x="6898" y="9907"/>
                </a:lnTo>
                <a:lnTo>
                  <a:pt x="6931" y="9809"/>
                </a:lnTo>
                <a:lnTo>
                  <a:pt x="6942" y="9769"/>
                </a:lnTo>
                <a:lnTo>
                  <a:pt x="6916" y="9769"/>
                </a:lnTo>
                <a:close/>
                <a:moveTo>
                  <a:pt x="16089" y="9859"/>
                </a:moveTo>
                <a:lnTo>
                  <a:pt x="16097" y="9883"/>
                </a:lnTo>
                <a:lnTo>
                  <a:pt x="16096" y="9886"/>
                </a:lnTo>
                <a:lnTo>
                  <a:pt x="16088" y="9861"/>
                </a:lnTo>
                <a:lnTo>
                  <a:pt x="16089" y="9859"/>
                </a:lnTo>
                <a:close/>
                <a:moveTo>
                  <a:pt x="2588" y="9891"/>
                </a:moveTo>
                <a:lnTo>
                  <a:pt x="2581" y="9919"/>
                </a:lnTo>
                <a:lnTo>
                  <a:pt x="2607" y="9999"/>
                </a:lnTo>
                <a:lnTo>
                  <a:pt x="2669" y="10028"/>
                </a:lnTo>
                <a:lnTo>
                  <a:pt x="2677" y="10069"/>
                </a:lnTo>
                <a:lnTo>
                  <a:pt x="2728" y="10121"/>
                </a:lnTo>
                <a:lnTo>
                  <a:pt x="2747" y="10167"/>
                </a:lnTo>
                <a:lnTo>
                  <a:pt x="2842" y="10230"/>
                </a:lnTo>
                <a:lnTo>
                  <a:pt x="2876" y="10219"/>
                </a:lnTo>
                <a:lnTo>
                  <a:pt x="2850" y="10138"/>
                </a:lnTo>
                <a:lnTo>
                  <a:pt x="2791" y="10081"/>
                </a:lnTo>
                <a:lnTo>
                  <a:pt x="2765" y="10011"/>
                </a:lnTo>
                <a:lnTo>
                  <a:pt x="2747" y="9959"/>
                </a:lnTo>
                <a:lnTo>
                  <a:pt x="2684" y="9948"/>
                </a:lnTo>
                <a:lnTo>
                  <a:pt x="2651" y="9919"/>
                </a:lnTo>
                <a:lnTo>
                  <a:pt x="2588" y="9891"/>
                </a:lnTo>
                <a:close/>
                <a:moveTo>
                  <a:pt x="13796" y="9907"/>
                </a:moveTo>
                <a:lnTo>
                  <a:pt x="13797" y="9908"/>
                </a:lnTo>
                <a:lnTo>
                  <a:pt x="13795" y="9913"/>
                </a:lnTo>
                <a:lnTo>
                  <a:pt x="13794" y="9912"/>
                </a:lnTo>
                <a:lnTo>
                  <a:pt x="13796" y="9907"/>
                </a:lnTo>
                <a:close/>
                <a:moveTo>
                  <a:pt x="10533" y="9999"/>
                </a:moveTo>
                <a:lnTo>
                  <a:pt x="10535" y="10003"/>
                </a:lnTo>
                <a:lnTo>
                  <a:pt x="10532" y="10004"/>
                </a:lnTo>
                <a:lnTo>
                  <a:pt x="10530" y="10000"/>
                </a:lnTo>
                <a:lnTo>
                  <a:pt x="10533" y="9999"/>
                </a:lnTo>
                <a:close/>
                <a:moveTo>
                  <a:pt x="6418" y="10011"/>
                </a:moveTo>
                <a:lnTo>
                  <a:pt x="6400" y="10028"/>
                </a:lnTo>
                <a:lnTo>
                  <a:pt x="6451" y="10097"/>
                </a:lnTo>
                <a:lnTo>
                  <a:pt x="6529" y="10138"/>
                </a:lnTo>
                <a:lnTo>
                  <a:pt x="6559" y="10138"/>
                </a:lnTo>
                <a:lnTo>
                  <a:pt x="6559" y="10109"/>
                </a:lnTo>
                <a:lnTo>
                  <a:pt x="6496" y="10040"/>
                </a:lnTo>
                <a:lnTo>
                  <a:pt x="6418" y="10011"/>
                </a:lnTo>
                <a:close/>
                <a:moveTo>
                  <a:pt x="17200" y="10032"/>
                </a:moveTo>
                <a:lnTo>
                  <a:pt x="17207" y="10035"/>
                </a:lnTo>
                <a:lnTo>
                  <a:pt x="17206" y="10039"/>
                </a:lnTo>
                <a:lnTo>
                  <a:pt x="17198" y="10041"/>
                </a:lnTo>
                <a:lnTo>
                  <a:pt x="17200" y="10032"/>
                </a:lnTo>
                <a:close/>
                <a:moveTo>
                  <a:pt x="17277" y="10062"/>
                </a:moveTo>
                <a:lnTo>
                  <a:pt x="17285" y="10067"/>
                </a:lnTo>
                <a:lnTo>
                  <a:pt x="17283" y="10069"/>
                </a:lnTo>
                <a:lnTo>
                  <a:pt x="17276" y="10063"/>
                </a:lnTo>
                <a:lnTo>
                  <a:pt x="17277" y="10062"/>
                </a:lnTo>
                <a:close/>
                <a:moveTo>
                  <a:pt x="11574" y="10220"/>
                </a:moveTo>
                <a:lnTo>
                  <a:pt x="11605" y="10260"/>
                </a:lnTo>
                <a:lnTo>
                  <a:pt x="11605" y="10284"/>
                </a:lnTo>
                <a:lnTo>
                  <a:pt x="11603" y="10287"/>
                </a:lnTo>
                <a:lnTo>
                  <a:pt x="11598" y="10260"/>
                </a:lnTo>
                <a:lnTo>
                  <a:pt x="11573" y="10230"/>
                </a:lnTo>
                <a:lnTo>
                  <a:pt x="11574" y="10220"/>
                </a:lnTo>
                <a:close/>
                <a:moveTo>
                  <a:pt x="4977" y="10248"/>
                </a:moveTo>
                <a:lnTo>
                  <a:pt x="4926" y="10288"/>
                </a:lnTo>
                <a:lnTo>
                  <a:pt x="4918" y="10288"/>
                </a:lnTo>
                <a:lnTo>
                  <a:pt x="4977" y="10248"/>
                </a:lnTo>
                <a:close/>
                <a:moveTo>
                  <a:pt x="11370" y="10271"/>
                </a:moveTo>
                <a:lnTo>
                  <a:pt x="11370" y="10299"/>
                </a:lnTo>
                <a:lnTo>
                  <a:pt x="11318" y="10317"/>
                </a:lnTo>
                <a:lnTo>
                  <a:pt x="11362" y="10299"/>
                </a:lnTo>
                <a:lnTo>
                  <a:pt x="11370" y="10271"/>
                </a:lnTo>
                <a:close/>
                <a:moveTo>
                  <a:pt x="11705" y="10288"/>
                </a:moveTo>
                <a:lnTo>
                  <a:pt x="11708" y="10288"/>
                </a:lnTo>
                <a:lnTo>
                  <a:pt x="11730" y="10309"/>
                </a:lnTo>
                <a:lnTo>
                  <a:pt x="11723" y="10317"/>
                </a:lnTo>
                <a:lnTo>
                  <a:pt x="11705" y="10288"/>
                </a:lnTo>
                <a:close/>
                <a:moveTo>
                  <a:pt x="17153" y="10291"/>
                </a:moveTo>
                <a:lnTo>
                  <a:pt x="17159" y="10309"/>
                </a:lnTo>
                <a:lnTo>
                  <a:pt x="17157" y="10310"/>
                </a:lnTo>
                <a:lnTo>
                  <a:pt x="17153" y="10291"/>
                </a:lnTo>
                <a:close/>
                <a:moveTo>
                  <a:pt x="11905" y="10393"/>
                </a:moveTo>
                <a:lnTo>
                  <a:pt x="11930" y="10438"/>
                </a:lnTo>
                <a:lnTo>
                  <a:pt x="11930" y="10450"/>
                </a:lnTo>
                <a:lnTo>
                  <a:pt x="11926" y="10441"/>
                </a:lnTo>
                <a:lnTo>
                  <a:pt x="11926" y="10437"/>
                </a:lnTo>
                <a:lnTo>
                  <a:pt x="11905" y="10393"/>
                </a:lnTo>
                <a:close/>
                <a:moveTo>
                  <a:pt x="12571" y="10401"/>
                </a:moveTo>
                <a:lnTo>
                  <a:pt x="12571" y="10409"/>
                </a:lnTo>
                <a:lnTo>
                  <a:pt x="12485" y="10478"/>
                </a:lnTo>
                <a:lnTo>
                  <a:pt x="12512" y="10519"/>
                </a:lnTo>
                <a:lnTo>
                  <a:pt x="12468" y="10641"/>
                </a:lnTo>
                <a:lnTo>
                  <a:pt x="12428" y="10655"/>
                </a:lnTo>
                <a:cubicBezTo>
                  <a:pt x="12430" y="10646"/>
                  <a:pt x="12432" y="10638"/>
                  <a:pt x="12435" y="10629"/>
                </a:cubicBezTo>
                <a:lnTo>
                  <a:pt x="12372" y="10641"/>
                </a:lnTo>
                <a:lnTo>
                  <a:pt x="12339" y="10600"/>
                </a:lnTo>
                <a:lnTo>
                  <a:pt x="12339" y="10519"/>
                </a:lnTo>
                <a:lnTo>
                  <a:pt x="12391" y="10466"/>
                </a:lnTo>
                <a:lnTo>
                  <a:pt x="12442" y="10466"/>
                </a:lnTo>
                <a:lnTo>
                  <a:pt x="12487" y="10421"/>
                </a:lnTo>
                <a:lnTo>
                  <a:pt x="12538" y="10409"/>
                </a:lnTo>
                <a:lnTo>
                  <a:pt x="12539" y="10408"/>
                </a:lnTo>
                <a:lnTo>
                  <a:pt x="12571" y="10401"/>
                </a:lnTo>
                <a:close/>
                <a:moveTo>
                  <a:pt x="17393" y="10403"/>
                </a:moveTo>
                <a:lnTo>
                  <a:pt x="17397" y="10409"/>
                </a:lnTo>
                <a:lnTo>
                  <a:pt x="17397" y="10420"/>
                </a:lnTo>
                <a:lnTo>
                  <a:pt x="17393" y="10414"/>
                </a:lnTo>
                <a:lnTo>
                  <a:pt x="17393" y="10403"/>
                </a:lnTo>
                <a:close/>
                <a:moveTo>
                  <a:pt x="6426" y="10421"/>
                </a:moveTo>
                <a:lnTo>
                  <a:pt x="6407" y="10466"/>
                </a:lnTo>
                <a:lnTo>
                  <a:pt x="6418" y="10507"/>
                </a:lnTo>
                <a:lnTo>
                  <a:pt x="6496" y="10559"/>
                </a:lnTo>
                <a:lnTo>
                  <a:pt x="6522" y="10559"/>
                </a:lnTo>
                <a:lnTo>
                  <a:pt x="6548" y="10507"/>
                </a:lnTo>
                <a:lnTo>
                  <a:pt x="6489" y="10507"/>
                </a:lnTo>
                <a:lnTo>
                  <a:pt x="6451" y="10478"/>
                </a:lnTo>
                <a:lnTo>
                  <a:pt x="6426" y="10421"/>
                </a:lnTo>
                <a:close/>
                <a:moveTo>
                  <a:pt x="13309" y="10428"/>
                </a:moveTo>
                <a:lnTo>
                  <a:pt x="13360" y="10456"/>
                </a:lnTo>
                <a:lnTo>
                  <a:pt x="13406" y="10456"/>
                </a:lnTo>
                <a:lnTo>
                  <a:pt x="13411" y="10513"/>
                </a:lnTo>
                <a:lnTo>
                  <a:pt x="13404" y="10651"/>
                </a:lnTo>
                <a:lnTo>
                  <a:pt x="13352" y="10634"/>
                </a:lnTo>
                <a:lnTo>
                  <a:pt x="13301" y="10651"/>
                </a:lnTo>
                <a:lnTo>
                  <a:pt x="13301" y="10743"/>
                </a:lnTo>
                <a:lnTo>
                  <a:pt x="13238" y="10732"/>
                </a:lnTo>
                <a:lnTo>
                  <a:pt x="13238" y="10773"/>
                </a:lnTo>
                <a:lnTo>
                  <a:pt x="13257" y="10788"/>
                </a:lnTo>
                <a:lnTo>
                  <a:pt x="13257" y="10797"/>
                </a:lnTo>
                <a:lnTo>
                  <a:pt x="13277" y="10812"/>
                </a:lnTo>
                <a:lnTo>
                  <a:pt x="13301" y="10922"/>
                </a:lnTo>
                <a:lnTo>
                  <a:pt x="13317" y="10931"/>
                </a:lnTo>
                <a:lnTo>
                  <a:pt x="13320" y="10947"/>
                </a:lnTo>
                <a:lnTo>
                  <a:pt x="13374" y="10977"/>
                </a:lnTo>
                <a:lnTo>
                  <a:pt x="13378" y="11004"/>
                </a:lnTo>
                <a:lnTo>
                  <a:pt x="13371" y="11061"/>
                </a:lnTo>
                <a:lnTo>
                  <a:pt x="13371" y="11084"/>
                </a:lnTo>
                <a:lnTo>
                  <a:pt x="13395" y="11046"/>
                </a:lnTo>
                <a:lnTo>
                  <a:pt x="13390" y="11086"/>
                </a:lnTo>
                <a:lnTo>
                  <a:pt x="13390" y="11089"/>
                </a:lnTo>
                <a:lnTo>
                  <a:pt x="13386" y="11095"/>
                </a:lnTo>
                <a:lnTo>
                  <a:pt x="13391" y="11118"/>
                </a:lnTo>
                <a:lnTo>
                  <a:pt x="13386" y="11125"/>
                </a:lnTo>
                <a:lnTo>
                  <a:pt x="13401" y="11194"/>
                </a:lnTo>
                <a:lnTo>
                  <a:pt x="13412" y="11108"/>
                </a:lnTo>
                <a:lnTo>
                  <a:pt x="13453" y="11086"/>
                </a:lnTo>
                <a:lnTo>
                  <a:pt x="13471" y="11155"/>
                </a:lnTo>
                <a:lnTo>
                  <a:pt x="13502" y="11199"/>
                </a:lnTo>
                <a:lnTo>
                  <a:pt x="13463" y="11234"/>
                </a:lnTo>
                <a:lnTo>
                  <a:pt x="13412" y="11205"/>
                </a:lnTo>
                <a:lnTo>
                  <a:pt x="13394" y="11297"/>
                </a:lnTo>
                <a:lnTo>
                  <a:pt x="13399" y="11299"/>
                </a:lnTo>
                <a:lnTo>
                  <a:pt x="13394" y="11327"/>
                </a:lnTo>
                <a:lnTo>
                  <a:pt x="13431" y="11343"/>
                </a:lnTo>
                <a:lnTo>
                  <a:pt x="13419" y="11395"/>
                </a:lnTo>
                <a:lnTo>
                  <a:pt x="13425" y="11401"/>
                </a:lnTo>
                <a:lnTo>
                  <a:pt x="13419" y="11426"/>
                </a:lnTo>
                <a:lnTo>
                  <a:pt x="13461" y="11464"/>
                </a:lnTo>
                <a:lnTo>
                  <a:pt x="13453" y="11556"/>
                </a:lnTo>
                <a:lnTo>
                  <a:pt x="13454" y="11566"/>
                </a:lnTo>
                <a:lnTo>
                  <a:pt x="13453" y="11587"/>
                </a:lnTo>
                <a:lnTo>
                  <a:pt x="13462" y="11635"/>
                </a:lnTo>
                <a:lnTo>
                  <a:pt x="13460" y="11637"/>
                </a:lnTo>
                <a:lnTo>
                  <a:pt x="13452" y="11660"/>
                </a:lnTo>
                <a:lnTo>
                  <a:pt x="13356" y="11690"/>
                </a:lnTo>
                <a:lnTo>
                  <a:pt x="13283" y="11662"/>
                </a:lnTo>
                <a:lnTo>
                  <a:pt x="13258" y="11632"/>
                </a:lnTo>
                <a:lnTo>
                  <a:pt x="13253" y="11631"/>
                </a:lnTo>
                <a:lnTo>
                  <a:pt x="13234" y="11609"/>
                </a:lnTo>
                <a:lnTo>
                  <a:pt x="13192" y="11589"/>
                </a:lnTo>
                <a:lnTo>
                  <a:pt x="13177" y="11524"/>
                </a:lnTo>
                <a:lnTo>
                  <a:pt x="13162" y="11524"/>
                </a:lnTo>
                <a:lnTo>
                  <a:pt x="13160" y="11520"/>
                </a:lnTo>
                <a:lnTo>
                  <a:pt x="13165" y="11517"/>
                </a:lnTo>
                <a:lnTo>
                  <a:pt x="13165" y="11459"/>
                </a:lnTo>
                <a:lnTo>
                  <a:pt x="13183" y="11436"/>
                </a:lnTo>
                <a:lnTo>
                  <a:pt x="13195" y="11396"/>
                </a:lnTo>
                <a:lnTo>
                  <a:pt x="13209" y="11298"/>
                </a:lnTo>
                <a:lnTo>
                  <a:pt x="13253" y="11287"/>
                </a:lnTo>
                <a:lnTo>
                  <a:pt x="13235" y="11257"/>
                </a:lnTo>
                <a:lnTo>
                  <a:pt x="13209" y="11257"/>
                </a:lnTo>
                <a:lnTo>
                  <a:pt x="13176" y="11159"/>
                </a:lnTo>
                <a:lnTo>
                  <a:pt x="13150" y="11090"/>
                </a:lnTo>
                <a:lnTo>
                  <a:pt x="13146" y="11097"/>
                </a:lnTo>
                <a:lnTo>
                  <a:pt x="13088" y="10957"/>
                </a:lnTo>
                <a:lnTo>
                  <a:pt x="13088" y="10859"/>
                </a:lnTo>
                <a:lnTo>
                  <a:pt x="13036" y="10749"/>
                </a:lnTo>
                <a:lnTo>
                  <a:pt x="13098" y="10600"/>
                </a:lnTo>
                <a:lnTo>
                  <a:pt x="13157" y="10588"/>
                </a:lnTo>
                <a:lnTo>
                  <a:pt x="13180" y="10519"/>
                </a:lnTo>
                <a:lnTo>
                  <a:pt x="13187" y="10526"/>
                </a:lnTo>
                <a:lnTo>
                  <a:pt x="13239" y="10497"/>
                </a:lnTo>
                <a:lnTo>
                  <a:pt x="13309" y="10428"/>
                </a:lnTo>
                <a:close/>
                <a:moveTo>
                  <a:pt x="6068" y="10466"/>
                </a:moveTo>
                <a:lnTo>
                  <a:pt x="6061" y="10559"/>
                </a:lnTo>
                <a:lnTo>
                  <a:pt x="6035" y="10629"/>
                </a:lnTo>
                <a:lnTo>
                  <a:pt x="6050" y="10576"/>
                </a:lnTo>
                <a:lnTo>
                  <a:pt x="6068" y="10466"/>
                </a:lnTo>
                <a:close/>
                <a:moveTo>
                  <a:pt x="5200" y="10486"/>
                </a:moveTo>
                <a:lnTo>
                  <a:pt x="5206" y="10490"/>
                </a:lnTo>
                <a:lnTo>
                  <a:pt x="5203" y="10496"/>
                </a:lnTo>
                <a:lnTo>
                  <a:pt x="5198" y="10490"/>
                </a:lnTo>
                <a:lnTo>
                  <a:pt x="5200" y="10486"/>
                </a:lnTo>
                <a:close/>
                <a:moveTo>
                  <a:pt x="11240" y="10490"/>
                </a:moveTo>
                <a:lnTo>
                  <a:pt x="11189" y="10531"/>
                </a:lnTo>
                <a:lnTo>
                  <a:pt x="11189" y="10519"/>
                </a:lnTo>
                <a:lnTo>
                  <a:pt x="11240" y="10490"/>
                </a:lnTo>
                <a:close/>
                <a:moveTo>
                  <a:pt x="10795" y="10514"/>
                </a:moveTo>
                <a:lnTo>
                  <a:pt x="10796" y="10516"/>
                </a:lnTo>
                <a:lnTo>
                  <a:pt x="10793" y="10532"/>
                </a:lnTo>
                <a:lnTo>
                  <a:pt x="10795" y="10514"/>
                </a:lnTo>
                <a:close/>
                <a:moveTo>
                  <a:pt x="5265" y="10559"/>
                </a:moveTo>
                <a:lnTo>
                  <a:pt x="5259" y="10579"/>
                </a:lnTo>
                <a:lnTo>
                  <a:pt x="5257" y="10576"/>
                </a:lnTo>
                <a:lnTo>
                  <a:pt x="5265" y="10559"/>
                </a:lnTo>
                <a:close/>
                <a:moveTo>
                  <a:pt x="11919" y="10559"/>
                </a:moveTo>
                <a:lnTo>
                  <a:pt x="11935" y="10620"/>
                </a:lnTo>
                <a:lnTo>
                  <a:pt x="11928" y="10617"/>
                </a:lnTo>
                <a:lnTo>
                  <a:pt x="11919" y="10559"/>
                </a:lnTo>
                <a:close/>
                <a:moveTo>
                  <a:pt x="11119" y="10600"/>
                </a:moveTo>
                <a:lnTo>
                  <a:pt x="11145" y="10629"/>
                </a:lnTo>
                <a:lnTo>
                  <a:pt x="11134" y="10629"/>
                </a:lnTo>
                <a:lnTo>
                  <a:pt x="11119" y="10600"/>
                </a:lnTo>
                <a:close/>
                <a:moveTo>
                  <a:pt x="18720" y="10617"/>
                </a:moveTo>
                <a:lnTo>
                  <a:pt x="18702" y="10709"/>
                </a:lnTo>
                <a:lnTo>
                  <a:pt x="18695" y="10900"/>
                </a:lnTo>
                <a:lnTo>
                  <a:pt x="18625" y="10900"/>
                </a:lnTo>
                <a:lnTo>
                  <a:pt x="18599" y="10998"/>
                </a:lnTo>
                <a:lnTo>
                  <a:pt x="18606" y="11120"/>
                </a:lnTo>
                <a:lnTo>
                  <a:pt x="18669" y="11120"/>
                </a:lnTo>
                <a:lnTo>
                  <a:pt x="18702" y="10986"/>
                </a:lnTo>
                <a:lnTo>
                  <a:pt x="18798" y="11067"/>
                </a:lnTo>
                <a:lnTo>
                  <a:pt x="18853" y="10940"/>
                </a:lnTo>
                <a:lnTo>
                  <a:pt x="18938" y="10917"/>
                </a:lnTo>
                <a:lnTo>
                  <a:pt x="18923" y="10767"/>
                </a:lnTo>
                <a:lnTo>
                  <a:pt x="18887" y="10819"/>
                </a:lnTo>
                <a:lnTo>
                  <a:pt x="18842" y="10790"/>
                </a:lnTo>
                <a:lnTo>
                  <a:pt x="18798" y="10749"/>
                </a:lnTo>
                <a:lnTo>
                  <a:pt x="18720" y="10617"/>
                </a:lnTo>
                <a:close/>
                <a:moveTo>
                  <a:pt x="11351" y="10680"/>
                </a:moveTo>
                <a:lnTo>
                  <a:pt x="11362" y="10680"/>
                </a:lnTo>
                <a:lnTo>
                  <a:pt x="11375" y="10701"/>
                </a:lnTo>
                <a:lnTo>
                  <a:pt x="11375" y="10704"/>
                </a:lnTo>
                <a:lnTo>
                  <a:pt x="11351" y="10680"/>
                </a:lnTo>
                <a:close/>
                <a:moveTo>
                  <a:pt x="15027" y="10716"/>
                </a:moveTo>
                <a:lnTo>
                  <a:pt x="15028" y="10716"/>
                </a:lnTo>
                <a:lnTo>
                  <a:pt x="15075" y="10917"/>
                </a:lnTo>
                <a:lnTo>
                  <a:pt x="15027" y="10716"/>
                </a:lnTo>
                <a:close/>
                <a:moveTo>
                  <a:pt x="11589" y="10763"/>
                </a:moveTo>
                <a:lnTo>
                  <a:pt x="11590" y="10764"/>
                </a:lnTo>
                <a:lnTo>
                  <a:pt x="11587" y="10767"/>
                </a:lnTo>
                <a:lnTo>
                  <a:pt x="11589" y="10763"/>
                </a:lnTo>
                <a:close/>
                <a:moveTo>
                  <a:pt x="15947" y="10813"/>
                </a:moveTo>
                <a:lnTo>
                  <a:pt x="15963" y="10881"/>
                </a:lnTo>
                <a:lnTo>
                  <a:pt x="15967" y="10893"/>
                </a:lnTo>
                <a:lnTo>
                  <a:pt x="15971" y="10912"/>
                </a:lnTo>
                <a:lnTo>
                  <a:pt x="15967" y="10900"/>
                </a:lnTo>
                <a:lnTo>
                  <a:pt x="15947" y="10813"/>
                </a:lnTo>
                <a:close/>
                <a:moveTo>
                  <a:pt x="5527" y="10888"/>
                </a:moveTo>
                <a:lnTo>
                  <a:pt x="5538" y="10917"/>
                </a:lnTo>
                <a:lnTo>
                  <a:pt x="5545" y="10957"/>
                </a:lnTo>
                <a:lnTo>
                  <a:pt x="5538" y="10969"/>
                </a:lnTo>
                <a:lnTo>
                  <a:pt x="5538" y="10957"/>
                </a:lnTo>
                <a:lnTo>
                  <a:pt x="5527" y="10917"/>
                </a:lnTo>
                <a:lnTo>
                  <a:pt x="5527" y="10888"/>
                </a:lnTo>
                <a:close/>
                <a:moveTo>
                  <a:pt x="5336" y="10917"/>
                </a:moveTo>
                <a:lnTo>
                  <a:pt x="5327" y="10957"/>
                </a:lnTo>
                <a:lnTo>
                  <a:pt x="5302" y="11027"/>
                </a:lnTo>
                <a:lnTo>
                  <a:pt x="5327" y="10940"/>
                </a:lnTo>
                <a:lnTo>
                  <a:pt x="5336" y="10917"/>
                </a:lnTo>
                <a:close/>
                <a:moveTo>
                  <a:pt x="10813" y="10940"/>
                </a:moveTo>
                <a:lnTo>
                  <a:pt x="10769" y="10998"/>
                </a:lnTo>
                <a:lnTo>
                  <a:pt x="10761" y="11038"/>
                </a:lnTo>
                <a:lnTo>
                  <a:pt x="10769" y="11120"/>
                </a:lnTo>
                <a:lnTo>
                  <a:pt x="10795" y="11148"/>
                </a:lnTo>
                <a:lnTo>
                  <a:pt x="10820" y="11049"/>
                </a:lnTo>
                <a:lnTo>
                  <a:pt x="10813" y="10940"/>
                </a:lnTo>
                <a:close/>
                <a:moveTo>
                  <a:pt x="10270" y="10993"/>
                </a:moveTo>
                <a:lnTo>
                  <a:pt x="10273" y="10995"/>
                </a:lnTo>
                <a:lnTo>
                  <a:pt x="10271" y="10998"/>
                </a:lnTo>
                <a:lnTo>
                  <a:pt x="10268" y="10997"/>
                </a:lnTo>
                <a:lnTo>
                  <a:pt x="10270" y="10993"/>
                </a:lnTo>
                <a:close/>
                <a:moveTo>
                  <a:pt x="10365" y="11025"/>
                </a:moveTo>
                <a:lnTo>
                  <a:pt x="10366" y="11026"/>
                </a:lnTo>
                <a:lnTo>
                  <a:pt x="10360" y="11027"/>
                </a:lnTo>
                <a:lnTo>
                  <a:pt x="10359" y="11026"/>
                </a:lnTo>
                <a:lnTo>
                  <a:pt x="10365" y="11025"/>
                </a:lnTo>
                <a:close/>
                <a:moveTo>
                  <a:pt x="9759" y="11038"/>
                </a:moveTo>
                <a:lnTo>
                  <a:pt x="9774" y="11090"/>
                </a:lnTo>
                <a:lnTo>
                  <a:pt x="9773" y="11090"/>
                </a:lnTo>
                <a:lnTo>
                  <a:pt x="9759" y="11038"/>
                </a:lnTo>
                <a:close/>
                <a:moveTo>
                  <a:pt x="11528" y="11038"/>
                </a:moveTo>
                <a:lnTo>
                  <a:pt x="11535" y="11038"/>
                </a:lnTo>
                <a:lnTo>
                  <a:pt x="11528" y="11049"/>
                </a:lnTo>
                <a:lnTo>
                  <a:pt x="11491" y="11067"/>
                </a:lnTo>
                <a:lnTo>
                  <a:pt x="11528" y="11038"/>
                </a:lnTo>
                <a:close/>
                <a:moveTo>
                  <a:pt x="11587" y="11038"/>
                </a:moveTo>
                <a:lnTo>
                  <a:pt x="11613" y="11067"/>
                </a:lnTo>
                <a:lnTo>
                  <a:pt x="11624" y="11148"/>
                </a:lnTo>
                <a:lnTo>
                  <a:pt x="11623" y="11148"/>
                </a:lnTo>
                <a:lnTo>
                  <a:pt x="11613" y="11079"/>
                </a:lnTo>
                <a:lnTo>
                  <a:pt x="11587" y="11038"/>
                </a:lnTo>
                <a:close/>
                <a:moveTo>
                  <a:pt x="14494" y="11038"/>
                </a:moveTo>
                <a:lnTo>
                  <a:pt x="14496" y="11039"/>
                </a:lnTo>
                <a:lnTo>
                  <a:pt x="14493" y="11041"/>
                </a:lnTo>
                <a:lnTo>
                  <a:pt x="14494" y="11038"/>
                </a:lnTo>
                <a:close/>
                <a:moveTo>
                  <a:pt x="15031" y="11038"/>
                </a:moveTo>
                <a:lnTo>
                  <a:pt x="15037" y="11040"/>
                </a:lnTo>
                <a:lnTo>
                  <a:pt x="15034" y="11047"/>
                </a:lnTo>
                <a:lnTo>
                  <a:pt x="15029" y="11045"/>
                </a:lnTo>
                <a:lnTo>
                  <a:pt x="15030" y="11044"/>
                </a:lnTo>
                <a:lnTo>
                  <a:pt x="15031" y="11038"/>
                </a:lnTo>
                <a:close/>
                <a:moveTo>
                  <a:pt x="13454" y="11061"/>
                </a:moveTo>
                <a:lnTo>
                  <a:pt x="13455" y="11065"/>
                </a:lnTo>
                <a:lnTo>
                  <a:pt x="13412" y="11086"/>
                </a:lnTo>
                <a:lnTo>
                  <a:pt x="13411" y="11087"/>
                </a:lnTo>
                <a:lnTo>
                  <a:pt x="13412" y="11077"/>
                </a:lnTo>
                <a:lnTo>
                  <a:pt x="13435" y="11065"/>
                </a:lnTo>
                <a:lnTo>
                  <a:pt x="13454" y="11061"/>
                </a:lnTo>
                <a:close/>
                <a:moveTo>
                  <a:pt x="17891" y="11067"/>
                </a:moveTo>
                <a:lnTo>
                  <a:pt x="17893" y="11067"/>
                </a:lnTo>
                <a:lnTo>
                  <a:pt x="17902" y="11118"/>
                </a:lnTo>
                <a:lnTo>
                  <a:pt x="17899" y="11118"/>
                </a:lnTo>
                <a:lnTo>
                  <a:pt x="17891" y="11067"/>
                </a:lnTo>
                <a:close/>
                <a:moveTo>
                  <a:pt x="13009" y="11090"/>
                </a:moveTo>
                <a:lnTo>
                  <a:pt x="13017" y="11090"/>
                </a:lnTo>
                <a:lnTo>
                  <a:pt x="13010" y="11097"/>
                </a:lnTo>
                <a:lnTo>
                  <a:pt x="13005" y="11094"/>
                </a:lnTo>
                <a:lnTo>
                  <a:pt x="13009" y="11090"/>
                </a:lnTo>
                <a:close/>
                <a:moveTo>
                  <a:pt x="11739" y="11146"/>
                </a:moveTo>
                <a:lnTo>
                  <a:pt x="11753" y="11159"/>
                </a:lnTo>
                <a:lnTo>
                  <a:pt x="11805" y="11148"/>
                </a:lnTo>
                <a:lnTo>
                  <a:pt x="11753" y="11165"/>
                </a:lnTo>
                <a:lnTo>
                  <a:pt x="11739" y="11146"/>
                </a:lnTo>
                <a:close/>
                <a:moveTo>
                  <a:pt x="18695" y="11148"/>
                </a:moveTo>
                <a:lnTo>
                  <a:pt x="18625" y="11177"/>
                </a:lnTo>
                <a:lnTo>
                  <a:pt x="18599" y="11257"/>
                </a:lnTo>
                <a:lnTo>
                  <a:pt x="18606" y="11379"/>
                </a:lnTo>
                <a:lnTo>
                  <a:pt x="18573" y="11528"/>
                </a:lnTo>
                <a:lnTo>
                  <a:pt x="18536" y="11569"/>
                </a:lnTo>
                <a:lnTo>
                  <a:pt x="18452" y="11695"/>
                </a:lnTo>
                <a:lnTo>
                  <a:pt x="18408" y="11638"/>
                </a:lnTo>
                <a:lnTo>
                  <a:pt x="18345" y="11846"/>
                </a:lnTo>
                <a:lnTo>
                  <a:pt x="18286" y="11817"/>
                </a:lnTo>
                <a:lnTo>
                  <a:pt x="18164" y="11858"/>
                </a:lnTo>
                <a:lnTo>
                  <a:pt x="18119" y="11927"/>
                </a:lnTo>
                <a:lnTo>
                  <a:pt x="18068" y="11996"/>
                </a:lnTo>
                <a:lnTo>
                  <a:pt x="18031" y="12066"/>
                </a:lnTo>
                <a:lnTo>
                  <a:pt x="17972" y="12088"/>
                </a:lnTo>
                <a:lnTo>
                  <a:pt x="17998" y="12169"/>
                </a:lnTo>
                <a:lnTo>
                  <a:pt x="18031" y="12198"/>
                </a:lnTo>
                <a:lnTo>
                  <a:pt x="18024" y="12296"/>
                </a:lnTo>
                <a:lnTo>
                  <a:pt x="18049" y="12337"/>
                </a:lnTo>
                <a:lnTo>
                  <a:pt x="18083" y="12296"/>
                </a:lnTo>
                <a:lnTo>
                  <a:pt x="18127" y="12117"/>
                </a:lnTo>
                <a:lnTo>
                  <a:pt x="18068" y="12019"/>
                </a:lnTo>
                <a:lnTo>
                  <a:pt x="18138" y="12019"/>
                </a:lnTo>
                <a:lnTo>
                  <a:pt x="18208" y="11968"/>
                </a:lnTo>
                <a:lnTo>
                  <a:pt x="18311" y="11956"/>
                </a:lnTo>
                <a:lnTo>
                  <a:pt x="18319" y="12019"/>
                </a:lnTo>
                <a:lnTo>
                  <a:pt x="18355" y="12076"/>
                </a:lnTo>
                <a:lnTo>
                  <a:pt x="18440" y="11956"/>
                </a:lnTo>
                <a:lnTo>
                  <a:pt x="18547" y="11938"/>
                </a:lnTo>
                <a:lnTo>
                  <a:pt x="18617" y="11886"/>
                </a:lnTo>
                <a:lnTo>
                  <a:pt x="18651" y="11805"/>
                </a:lnTo>
                <a:lnTo>
                  <a:pt x="18643" y="11748"/>
                </a:lnTo>
                <a:lnTo>
                  <a:pt x="18669" y="11656"/>
                </a:lnTo>
                <a:lnTo>
                  <a:pt x="18669" y="11528"/>
                </a:lnTo>
                <a:lnTo>
                  <a:pt x="18720" y="11419"/>
                </a:lnTo>
                <a:lnTo>
                  <a:pt x="18720" y="11326"/>
                </a:lnTo>
                <a:lnTo>
                  <a:pt x="18695" y="11148"/>
                </a:lnTo>
                <a:close/>
                <a:moveTo>
                  <a:pt x="13034" y="11173"/>
                </a:moveTo>
                <a:lnTo>
                  <a:pt x="13036" y="11177"/>
                </a:lnTo>
                <a:lnTo>
                  <a:pt x="13034" y="11179"/>
                </a:lnTo>
                <a:lnTo>
                  <a:pt x="13033" y="11176"/>
                </a:lnTo>
                <a:lnTo>
                  <a:pt x="13034" y="11173"/>
                </a:lnTo>
                <a:close/>
                <a:moveTo>
                  <a:pt x="10801" y="11177"/>
                </a:moveTo>
                <a:lnTo>
                  <a:pt x="10769" y="11200"/>
                </a:lnTo>
                <a:lnTo>
                  <a:pt x="10736" y="11200"/>
                </a:lnTo>
                <a:lnTo>
                  <a:pt x="10750" y="11269"/>
                </a:lnTo>
                <a:lnTo>
                  <a:pt x="10750" y="11419"/>
                </a:lnTo>
                <a:lnTo>
                  <a:pt x="10776" y="11448"/>
                </a:lnTo>
                <a:lnTo>
                  <a:pt x="10801" y="11407"/>
                </a:lnTo>
                <a:lnTo>
                  <a:pt x="10831" y="11419"/>
                </a:lnTo>
                <a:lnTo>
                  <a:pt x="10839" y="11257"/>
                </a:lnTo>
                <a:lnTo>
                  <a:pt x="10801" y="11177"/>
                </a:lnTo>
                <a:close/>
                <a:moveTo>
                  <a:pt x="14465" y="11315"/>
                </a:moveTo>
                <a:lnTo>
                  <a:pt x="14466" y="11315"/>
                </a:lnTo>
                <a:lnTo>
                  <a:pt x="14466" y="11317"/>
                </a:lnTo>
                <a:lnTo>
                  <a:pt x="14465" y="11315"/>
                </a:lnTo>
                <a:close/>
                <a:moveTo>
                  <a:pt x="12918" y="11361"/>
                </a:moveTo>
                <a:lnTo>
                  <a:pt x="12924" y="11361"/>
                </a:lnTo>
                <a:lnTo>
                  <a:pt x="12924" y="11364"/>
                </a:lnTo>
                <a:lnTo>
                  <a:pt x="12919" y="11368"/>
                </a:lnTo>
                <a:lnTo>
                  <a:pt x="12918" y="11361"/>
                </a:lnTo>
                <a:close/>
                <a:moveTo>
                  <a:pt x="14401" y="11361"/>
                </a:moveTo>
                <a:lnTo>
                  <a:pt x="14412" y="11361"/>
                </a:lnTo>
                <a:lnTo>
                  <a:pt x="14412" y="11364"/>
                </a:lnTo>
                <a:lnTo>
                  <a:pt x="14400" y="11366"/>
                </a:lnTo>
                <a:lnTo>
                  <a:pt x="14401" y="11361"/>
                </a:lnTo>
                <a:close/>
                <a:moveTo>
                  <a:pt x="13113" y="11367"/>
                </a:moveTo>
                <a:lnTo>
                  <a:pt x="13118" y="11379"/>
                </a:lnTo>
                <a:lnTo>
                  <a:pt x="13116" y="11380"/>
                </a:lnTo>
                <a:lnTo>
                  <a:pt x="13111" y="11368"/>
                </a:lnTo>
                <a:lnTo>
                  <a:pt x="13113" y="11367"/>
                </a:lnTo>
                <a:close/>
                <a:moveTo>
                  <a:pt x="12981" y="11373"/>
                </a:moveTo>
                <a:lnTo>
                  <a:pt x="12996" y="11373"/>
                </a:lnTo>
                <a:lnTo>
                  <a:pt x="12992" y="11382"/>
                </a:lnTo>
                <a:lnTo>
                  <a:pt x="12984" y="11379"/>
                </a:lnTo>
                <a:lnTo>
                  <a:pt x="12981" y="11373"/>
                </a:lnTo>
                <a:close/>
                <a:moveTo>
                  <a:pt x="12879" y="11395"/>
                </a:moveTo>
                <a:lnTo>
                  <a:pt x="12880" y="11410"/>
                </a:lnTo>
                <a:lnTo>
                  <a:pt x="12877" y="11396"/>
                </a:lnTo>
                <a:lnTo>
                  <a:pt x="12879" y="11395"/>
                </a:lnTo>
                <a:close/>
                <a:moveTo>
                  <a:pt x="11178" y="11528"/>
                </a:moveTo>
                <a:lnTo>
                  <a:pt x="11134" y="11546"/>
                </a:lnTo>
                <a:lnTo>
                  <a:pt x="11075" y="11558"/>
                </a:lnTo>
                <a:lnTo>
                  <a:pt x="10993" y="11546"/>
                </a:lnTo>
                <a:lnTo>
                  <a:pt x="10993" y="11597"/>
                </a:lnTo>
                <a:lnTo>
                  <a:pt x="11075" y="11667"/>
                </a:lnTo>
                <a:lnTo>
                  <a:pt x="11101" y="11679"/>
                </a:lnTo>
                <a:lnTo>
                  <a:pt x="11152" y="11719"/>
                </a:lnTo>
                <a:lnTo>
                  <a:pt x="11160" y="11667"/>
                </a:lnTo>
                <a:lnTo>
                  <a:pt x="11152" y="11627"/>
                </a:lnTo>
                <a:lnTo>
                  <a:pt x="11178" y="11528"/>
                </a:lnTo>
                <a:close/>
                <a:moveTo>
                  <a:pt x="12910" y="11637"/>
                </a:moveTo>
                <a:lnTo>
                  <a:pt x="12918" y="11666"/>
                </a:lnTo>
                <a:lnTo>
                  <a:pt x="12915" y="11669"/>
                </a:lnTo>
                <a:lnTo>
                  <a:pt x="12912" y="11657"/>
                </a:lnTo>
                <a:lnTo>
                  <a:pt x="12915" y="11656"/>
                </a:lnTo>
                <a:lnTo>
                  <a:pt x="12910" y="11637"/>
                </a:lnTo>
                <a:close/>
                <a:moveTo>
                  <a:pt x="14734" y="11650"/>
                </a:moveTo>
                <a:lnTo>
                  <a:pt x="14735" y="11656"/>
                </a:lnTo>
                <a:lnTo>
                  <a:pt x="14731" y="11657"/>
                </a:lnTo>
                <a:lnTo>
                  <a:pt x="14729" y="11651"/>
                </a:lnTo>
                <a:lnTo>
                  <a:pt x="14734" y="11650"/>
                </a:lnTo>
                <a:close/>
                <a:moveTo>
                  <a:pt x="12442" y="11695"/>
                </a:moveTo>
                <a:lnTo>
                  <a:pt x="12442" y="11754"/>
                </a:lnTo>
                <a:lnTo>
                  <a:pt x="12433" y="11762"/>
                </a:lnTo>
                <a:lnTo>
                  <a:pt x="12435" y="11760"/>
                </a:lnTo>
                <a:lnTo>
                  <a:pt x="12442" y="11695"/>
                </a:lnTo>
                <a:close/>
                <a:moveTo>
                  <a:pt x="11668" y="11805"/>
                </a:moveTo>
                <a:lnTo>
                  <a:pt x="11649" y="11857"/>
                </a:lnTo>
                <a:lnTo>
                  <a:pt x="11727" y="11874"/>
                </a:lnTo>
                <a:lnTo>
                  <a:pt x="11727" y="11898"/>
                </a:lnTo>
                <a:lnTo>
                  <a:pt x="11805" y="11886"/>
                </a:lnTo>
                <a:lnTo>
                  <a:pt x="11816" y="11857"/>
                </a:lnTo>
                <a:lnTo>
                  <a:pt x="11790" y="11874"/>
                </a:lnTo>
                <a:lnTo>
                  <a:pt x="11790" y="11845"/>
                </a:lnTo>
                <a:lnTo>
                  <a:pt x="11694" y="11845"/>
                </a:lnTo>
                <a:lnTo>
                  <a:pt x="11668" y="11805"/>
                </a:lnTo>
                <a:close/>
                <a:moveTo>
                  <a:pt x="14798" y="11805"/>
                </a:moveTo>
                <a:lnTo>
                  <a:pt x="14893" y="11843"/>
                </a:lnTo>
                <a:lnTo>
                  <a:pt x="14891" y="11845"/>
                </a:lnTo>
                <a:lnTo>
                  <a:pt x="14798" y="11805"/>
                </a:lnTo>
                <a:close/>
                <a:moveTo>
                  <a:pt x="12313" y="11829"/>
                </a:moveTo>
                <a:lnTo>
                  <a:pt x="12258" y="11858"/>
                </a:lnTo>
                <a:lnTo>
                  <a:pt x="12217" y="11858"/>
                </a:lnTo>
                <a:lnTo>
                  <a:pt x="12206" y="11886"/>
                </a:lnTo>
                <a:lnTo>
                  <a:pt x="12173" y="11886"/>
                </a:lnTo>
                <a:lnTo>
                  <a:pt x="12191" y="11938"/>
                </a:lnTo>
                <a:lnTo>
                  <a:pt x="12225" y="11956"/>
                </a:lnTo>
                <a:lnTo>
                  <a:pt x="12276" y="11898"/>
                </a:lnTo>
                <a:lnTo>
                  <a:pt x="12276" y="11870"/>
                </a:lnTo>
                <a:lnTo>
                  <a:pt x="12313" y="11829"/>
                </a:lnTo>
                <a:close/>
                <a:moveTo>
                  <a:pt x="14896" y="11844"/>
                </a:moveTo>
                <a:lnTo>
                  <a:pt x="14898" y="11845"/>
                </a:lnTo>
                <a:lnTo>
                  <a:pt x="14897" y="11846"/>
                </a:lnTo>
                <a:lnTo>
                  <a:pt x="14896" y="11844"/>
                </a:lnTo>
                <a:close/>
                <a:moveTo>
                  <a:pt x="14524" y="11872"/>
                </a:moveTo>
                <a:lnTo>
                  <a:pt x="14525" y="11886"/>
                </a:lnTo>
                <a:lnTo>
                  <a:pt x="14523" y="11888"/>
                </a:lnTo>
                <a:lnTo>
                  <a:pt x="14522" y="11875"/>
                </a:lnTo>
                <a:lnTo>
                  <a:pt x="14524" y="11872"/>
                </a:lnTo>
                <a:close/>
                <a:moveTo>
                  <a:pt x="18241" y="11968"/>
                </a:moveTo>
                <a:lnTo>
                  <a:pt x="18216" y="12019"/>
                </a:lnTo>
                <a:lnTo>
                  <a:pt x="18178" y="12007"/>
                </a:lnTo>
                <a:lnTo>
                  <a:pt x="18153" y="12076"/>
                </a:lnTo>
                <a:lnTo>
                  <a:pt x="18153" y="12129"/>
                </a:lnTo>
                <a:lnTo>
                  <a:pt x="18190" y="12158"/>
                </a:lnTo>
                <a:lnTo>
                  <a:pt x="18208" y="12088"/>
                </a:lnTo>
                <a:lnTo>
                  <a:pt x="18234" y="12066"/>
                </a:lnTo>
                <a:lnTo>
                  <a:pt x="18260" y="12106"/>
                </a:lnTo>
                <a:lnTo>
                  <a:pt x="18293" y="12037"/>
                </a:lnTo>
                <a:lnTo>
                  <a:pt x="18286" y="11996"/>
                </a:lnTo>
                <a:lnTo>
                  <a:pt x="18241" y="11968"/>
                </a:lnTo>
                <a:close/>
                <a:moveTo>
                  <a:pt x="14652" y="11976"/>
                </a:moveTo>
                <a:lnTo>
                  <a:pt x="14676" y="12070"/>
                </a:lnTo>
                <a:lnTo>
                  <a:pt x="14691" y="12141"/>
                </a:lnTo>
                <a:lnTo>
                  <a:pt x="14710" y="12170"/>
                </a:lnTo>
                <a:lnTo>
                  <a:pt x="14691" y="12146"/>
                </a:lnTo>
                <a:lnTo>
                  <a:pt x="14676" y="12076"/>
                </a:lnTo>
                <a:lnTo>
                  <a:pt x="14651" y="11978"/>
                </a:lnTo>
                <a:lnTo>
                  <a:pt x="14652" y="11976"/>
                </a:lnTo>
                <a:close/>
                <a:moveTo>
                  <a:pt x="14443" y="12074"/>
                </a:moveTo>
                <a:lnTo>
                  <a:pt x="14448" y="12088"/>
                </a:lnTo>
                <a:lnTo>
                  <a:pt x="14443" y="12090"/>
                </a:lnTo>
                <a:lnTo>
                  <a:pt x="14439" y="12079"/>
                </a:lnTo>
                <a:lnTo>
                  <a:pt x="14443" y="12074"/>
                </a:lnTo>
                <a:close/>
                <a:moveTo>
                  <a:pt x="12391" y="12104"/>
                </a:moveTo>
                <a:lnTo>
                  <a:pt x="12391" y="12106"/>
                </a:lnTo>
                <a:lnTo>
                  <a:pt x="12389" y="12106"/>
                </a:lnTo>
                <a:lnTo>
                  <a:pt x="12391" y="12104"/>
                </a:lnTo>
                <a:close/>
                <a:moveTo>
                  <a:pt x="13004" y="12122"/>
                </a:moveTo>
                <a:lnTo>
                  <a:pt x="13006" y="12124"/>
                </a:lnTo>
                <a:lnTo>
                  <a:pt x="13009" y="12131"/>
                </a:lnTo>
                <a:lnTo>
                  <a:pt x="13006" y="12129"/>
                </a:lnTo>
                <a:lnTo>
                  <a:pt x="13004" y="12122"/>
                </a:lnTo>
                <a:close/>
                <a:moveTo>
                  <a:pt x="13033" y="12150"/>
                </a:moveTo>
                <a:lnTo>
                  <a:pt x="13071" y="12178"/>
                </a:lnTo>
                <a:lnTo>
                  <a:pt x="13073" y="12184"/>
                </a:lnTo>
                <a:lnTo>
                  <a:pt x="13033" y="12150"/>
                </a:lnTo>
                <a:close/>
                <a:moveTo>
                  <a:pt x="12386" y="12153"/>
                </a:moveTo>
                <a:lnTo>
                  <a:pt x="12391" y="12156"/>
                </a:lnTo>
                <a:lnTo>
                  <a:pt x="12391" y="12158"/>
                </a:lnTo>
                <a:lnTo>
                  <a:pt x="12390" y="12159"/>
                </a:lnTo>
                <a:lnTo>
                  <a:pt x="12385" y="12156"/>
                </a:lnTo>
                <a:lnTo>
                  <a:pt x="12386" y="12153"/>
                </a:lnTo>
                <a:close/>
                <a:moveTo>
                  <a:pt x="14971" y="12156"/>
                </a:moveTo>
                <a:lnTo>
                  <a:pt x="14978" y="12159"/>
                </a:lnTo>
                <a:lnTo>
                  <a:pt x="14978" y="12186"/>
                </a:lnTo>
                <a:lnTo>
                  <a:pt x="14955" y="12176"/>
                </a:lnTo>
                <a:lnTo>
                  <a:pt x="14955" y="12172"/>
                </a:lnTo>
                <a:lnTo>
                  <a:pt x="14971" y="12180"/>
                </a:lnTo>
                <a:lnTo>
                  <a:pt x="14971" y="12156"/>
                </a:lnTo>
                <a:close/>
                <a:moveTo>
                  <a:pt x="3399" y="12158"/>
                </a:moveTo>
                <a:lnTo>
                  <a:pt x="3399" y="12169"/>
                </a:lnTo>
                <a:lnTo>
                  <a:pt x="3488" y="12227"/>
                </a:lnTo>
                <a:lnTo>
                  <a:pt x="3628" y="12308"/>
                </a:lnTo>
                <a:lnTo>
                  <a:pt x="3616" y="12308"/>
                </a:lnTo>
                <a:lnTo>
                  <a:pt x="3488" y="12227"/>
                </a:lnTo>
                <a:lnTo>
                  <a:pt x="3392" y="12186"/>
                </a:lnTo>
                <a:lnTo>
                  <a:pt x="3399" y="12158"/>
                </a:lnTo>
                <a:close/>
                <a:moveTo>
                  <a:pt x="3890" y="12267"/>
                </a:moveTo>
                <a:lnTo>
                  <a:pt x="3915" y="12296"/>
                </a:lnTo>
                <a:lnTo>
                  <a:pt x="3941" y="12337"/>
                </a:lnTo>
                <a:lnTo>
                  <a:pt x="3985" y="12377"/>
                </a:lnTo>
                <a:lnTo>
                  <a:pt x="4000" y="12447"/>
                </a:lnTo>
                <a:lnTo>
                  <a:pt x="4019" y="12498"/>
                </a:lnTo>
                <a:lnTo>
                  <a:pt x="4044" y="12527"/>
                </a:lnTo>
                <a:lnTo>
                  <a:pt x="4092" y="12561"/>
                </a:lnTo>
                <a:lnTo>
                  <a:pt x="4089" y="12567"/>
                </a:lnTo>
                <a:lnTo>
                  <a:pt x="4044" y="12527"/>
                </a:lnTo>
                <a:lnTo>
                  <a:pt x="4011" y="12498"/>
                </a:lnTo>
                <a:lnTo>
                  <a:pt x="4000" y="12447"/>
                </a:lnTo>
                <a:lnTo>
                  <a:pt x="3985" y="12388"/>
                </a:lnTo>
                <a:lnTo>
                  <a:pt x="3941" y="12337"/>
                </a:lnTo>
                <a:lnTo>
                  <a:pt x="3915" y="12308"/>
                </a:lnTo>
                <a:lnTo>
                  <a:pt x="3890" y="12267"/>
                </a:lnTo>
                <a:close/>
                <a:moveTo>
                  <a:pt x="11738" y="12384"/>
                </a:moveTo>
                <a:lnTo>
                  <a:pt x="11738" y="12388"/>
                </a:lnTo>
                <a:lnTo>
                  <a:pt x="11727" y="12447"/>
                </a:lnTo>
                <a:lnTo>
                  <a:pt x="11738" y="12384"/>
                </a:lnTo>
                <a:close/>
                <a:moveTo>
                  <a:pt x="4184" y="12475"/>
                </a:moveTo>
                <a:lnTo>
                  <a:pt x="4228" y="12516"/>
                </a:lnTo>
                <a:lnTo>
                  <a:pt x="4255" y="12596"/>
                </a:lnTo>
                <a:lnTo>
                  <a:pt x="4273" y="12648"/>
                </a:lnTo>
                <a:lnTo>
                  <a:pt x="4306" y="12718"/>
                </a:lnTo>
                <a:lnTo>
                  <a:pt x="4273" y="12665"/>
                </a:lnTo>
                <a:lnTo>
                  <a:pt x="4255" y="12596"/>
                </a:lnTo>
                <a:lnTo>
                  <a:pt x="4221" y="12527"/>
                </a:lnTo>
                <a:lnTo>
                  <a:pt x="4184" y="12475"/>
                </a:lnTo>
                <a:close/>
                <a:moveTo>
                  <a:pt x="15982" y="12516"/>
                </a:moveTo>
                <a:lnTo>
                  <a:pt x="15982" y="12517"/>
                </a:lnTo>
                <a:lnTo>
                  <a:pt x="15976" y="12521"/>
                </a:lnTo>
                <a:lnTo>
                  <a:pt x="15982" y="12516"/>
                </a:lnTo>
                <a:close/>
                <a:moveTo>
                  <a:pt x="16062" y="12671"/>
                </a:moveTo>
                <a:lnTo>
                  <a:pt x="16062" y="12677"/>
                </a:lnTo>
                <a:lnTo>
                  <a:pt x="16061" y="12678"/>
                </a:lnTo>
                <a:lnTo>
                  <a:pt x="16060" y="12672"/>
                </a:lnTo>
                <a:lnTo>
                  <a:pt x="16062" y="12671"/>
                </a:lnTo>
                <a:close/>
                <a:moveTo>
                  <a:pt x="16001" y="12729"/>
                </a:moveTo>
                <a:lnTo>
                  <a:pt x="16051" y="12752"/>
                </a:lnTo>
                <a:lnTo>
                  <a:pt x="16052" y="12757"/>
                </a:lnTo>
                <a:lnTo>
                  <a:pt x="16000" y="12734"/>
                </a:lnTo>
                <a:lnTo>
                  <a:pt x="15945" y="12798"/>
                </a:lnTo>
                <a:lnTo>
                  <a:pt x="15945" y="12794"/>
                </a:lnTo>
                <a:lnTo>
                  <a:pt x="16001" y="12729"/>
                </a:lnTo>
                <a:close/>
                <a:moveTo>
                  <a:pt x="14012" y="12742"/>
                </a:moveTo>
                <a:lnTo>
                  <a:pt x="14020" y="12746"/>
                </a:lnTo>
                <a:lnTo>
                  <a:pt x="14020" y="12747"/>
                </a:lnTo>
                <a:lnTo>
                  <a:pt x="14012" y="12743"/>
                </a:lnTo>
                <a:lnTo>
                  <a:pt x="14012" y="12742"/>
                </a:lnTo>
                <a:close/>
                <a:moveTo>
                  <a:pt x="14399" y="12773"/>
                </a:moveTo>
                <a:lnTo>
                  <a:pt x="14411" y="12792"/>
                </a:lnTo>
                <a:lnTo>
                  <a:pt x="14396" y="12775"/>
                </a:lnTo>
                <a:lnTo>
                  <a:pt x="14399" y="12773"/>
                </a:lnTo>
                <a:close/>
                <a:moveTo>
                  <a:pt x="5607" y="12775"/>
                </a:moveTo>
                <a:lnTo>
                  <a:pt x="5633" y="12816"/>
                </a:lnTo>
                <a:lnTo>
                  <a:pt x="5633" y="12867"/>
                </a:lnTo>
                <a:lnTo>
                  <a:pt x="5641" y="12885"/>
                </a:lnTo>
                <a:lnTo>
                  <a:pt x="5652" y="12816"/>
                </a:lnTo>
                <a:lnTo>
                  <a:pt x="5607" y="12775"/>
                </a:lnTo>
                <a:close/>
                <a:moveTo>
                  <a:pt x="5538" y="12787"/>
                </a:moveTo>
                <a:lnTo>
                  <a:pt x="5538" y="12826"/>
                </a:lnTo>
                <a:lnTo>
                  <a:pt x="5607" y="12816"/>
                </a:lnTo>
                <a:lnTo>
                  <a:pt x="5597" y="12787"/>
                </a:lnTo>
                <a:lnTo>
                  <a:pt x="5538" y="12787"/>
                </a:lnTo>
                <a:close/>
                <a:moveTo>
                  <a:pt x="10830" y="12817"/>
                </a:moveTo>
                <a:lnTo>
                  <a:pt x="10831" y="12826"/>
                </a:lnTo>
                <a:lnTo>
                  <a:pt x="10829" y="12829"/>
                </a:lnTo>
                <a:lnTo>
                  <a:pt x="10828" y="12821"/>
                </a:lnTo>
                <a:lnTo>
                  <a:pt x="10830" y="12817"/>
                </a:lnTo>
                <a:close/>
                <a:moveTo>
                  <a:pt x="14460" y="12922"/>
                </a:moveTo>
                <a:lnTo>
                  <a:pt x="14474" y="12942"/>
                </a:lnTo>
                <a:lnTo>
                  <a:pt x="14489" y="13024"/>
                </a:lnTo>
                <a:lnTo>
                  <a:pt x="14488" y="13024"/>
                </a:lnTo>
                <a:lnTo>
                  <a:pt x="14474" y="12948"/>
                </a:lnTo>
                <a:lnTo>
                  <a:pt x="14460" y="12922"/>
                </a:lnTo>
                <a:close/>
                <a:moveTo>
                  <a:pt x="17501" y="12936"/>
                </a:moveTo>
                <a:lnTo>
                  <a:pt x="17456" y="13017"/>
                </a:lnTo>
                <a:lnTo>
                  <a:pt x="17423" y="13115"/>
                </a:lnTo>
                <a:lnTo>
                  <a:pt x="17423" y="13197"/>
                </a:lnTo>
                <a:lnTo>
                  <a:pt x="17456" y="13277"/>
                </a:lnTo>
                <a:lnTo>
                  <a:pt x="17482" y="13197"/>
                </a:lnTo>
                <a:lnTo>
                  <a:pt x="17519" y="13034"/>
                </a:lnTo>
                <a:lnTo>
                  <a:pt x="17526" y="12977"/>
                </a:lnTo>
                <a:lnTo>
                  <a:pt x="17501" y="12936"/>
                </a:lnTo>
                <a:close/>
                <a:moveTo>
                  <a:pt x="5582" y="12948"/>
                </a:moveTo>
                <a:lnTo>
                  <a:pt x="5571" y="13017"/>
                </a:lnTo>
                <a:lnTo>
                  <a:pt x="5589" y="13046"/>
                </a:lnTo>
                <a:lnTo>
                  <a:pt x="5607" y="13099"/>
                </a:lnTo>
                <a:lnTo>
                  <a:pt x="5622" y="13099"/>
                </a:lnTo>
                <a:lnTo>
                  <a:pt x="5622" y="13046"/>
                </a:lnTo>
                <a:lnTo>
                  <a:pt x="5597" y="12965"/>
                </a:lnTo>
                <a:lnTo>
                  <a:pt x="5582" y="12948"/>
                </a:lnTo>
                <a:close/>
                <a:moveTo>
                  <a:pt x="15876" y="13062"/>
                </a:moveTo>
                <a:lnTo>
                  <a:pt x="15879" y="13062"/>
                </a:lnTo>
                <a:lnTo>
                  <a:pt x="15871" y="13087"/>
                </a:lnTo>
                <a:lnTo>
                  <a:pt x="15831" y="13079"/>
                </a:lnTo>
                <a:lnTo>
                  <a:pt x="15831" y="13072"/>
                </a:lnTo>
                <a:lnTo>
                  <a:pt x="15871" y="13081"/>
                </a:lnTo>
                <a:lnTo>
                  <a:pt x="15876" y="13062"/>
                </a:lnTo>
                <a:close/>
                <a:moveTo>
                  <a:pt x="5335" y="13156"/>
                </a:moveTo>
                <a:lnTo>
                  <a:pt x="5327" y="13167"/>
                </a:lnTo>
                <a:lnTo>
                  <a:pt x="5276" y="13185"/>
                </a:lnTo>
                <a:lnTo>
                  <a:pt x="5250" y="13197"/>
                </a:lnTo>
                <a:lnTo>
                  <a:pt x="5224" y="13225"/>
                </a:lnTo>
                <a:lnTo>
                  <a:pt x="5206" y="13266"/>
                </a:lnTo>
                <a:lnTo>
                  <a:pt x="5169" y="13295"/>
                </a:lnTo>
                <a:lnTo>
                  <a:pt x="5232" y="13295"/>
                </a:lnTo>
                <a:lnTo>
                  <a:pt x="5239" y="13266"/>
                </a:lnTo>
                <a:lnTo>
                  <a:pt x="5265" y="13266"/>
                </a:lnTo>
                <a:lnTo>
                  <a:pt x="5309" y="13207"/>
                </a:lnTo>
                <a:lnTo>
                  <a:pt x="5361" y="13207"/>
                </a:lnTo>
                <a:lnTo>
                  <a:pt x="5346" y="13236"/>
                </a:lnTo>
                <a:lnTo>
                  <a:pt x="5361" y="13266"/>
                </a:lnTo>
                <a:lnTo>
                  <a:pt x="5441" y="13277"/>
                </a:lnTo>
                <a:lnTo>
                  <a:pt x="5460" y="13295"/>
                </a:lnTo>
                <a:lnTo>
                  <a:pt x="5519" y="13317"/>
                </a:lnTo>
                <a:lnTo>
                  <a:pt x="5556" y="13317"/>
                </a:lnTo>
                <a:lnTo>
                  <a:pt x="5563" y="13375"/>
                </a:lnTo>
                <a:lnTo>
                  <a:pt x="5582" y="13398"/>
                </a:lnTo>
                <a:lnTo>
                  <a:pt x="5622" y="13415"/>
                </a:lnTo>
                <a:lnTo>
                  <a:pt x="5652" y="13444"/>
                </a:lnTo>
                <a:lnTo>
                  <a:pt x="5607" y="13496"/>
                </a:lnTo>
                <a:lnTo>
                  <a:pt x="5692" y="13485"/>
                </a:lnTo>
                <a:lnTo>
                  <a:pt x="5781" y="13485"/>
                </a:lnTo>
                <a:lnTo>
                  <a:pt x="5814" y="13468"/>
                </a:lnTo>
                <a:lnTo>
                  <a:pt x="5825" y="13456"/>
                </a:lnTo>
                <a:lnTo>
                  <a:pt x="5781" y="13415"/>
                </a:lnTo>
                <a:lnTo>
                  <a:pt x="5729" y="13398"/>
                </a:lnTo>
                <a:lnTo>
                  <a:pt x="5736" y="13375"/>
                </a:lnTo>
                <a:lnTo>
                  <a:pt x="5703" y="13346"/>
                </a:lnTo>
                <a:lnTo>
                  <a:pt x="5677" y="13358"/>
                </a:lnTo>
                <a:lnTo>
                  <a:pt x="5641" y="13317"/>
                </a:lnTo>
                <a:lnTo>
                  <a:pt x="5589" y="13248"/>
                </a:lnTo>
                <a:lnTo>
                  <a:pt x="5571" y="13225"/>
                </a:lnTo>
                <a:lnTo>
                  <a:pt x="5519" y="13236"/>
                </a:lnTo>
                <a:lnTo>
                  <a:pt x="5493" y="13197"/>
                </a:lnTo>
                <a:lnTo>
                  <a:pt x="5441" y="13167"/>
                </a:lnTo>
                <a:lnTo>
                  <a:pt x="5390" y="13167"/>
                </a:lnTo>
                <a:lnTo>
                  <a:pt x="5335" y="13156"/>
                </a:lnTo>
                <a:close/>
                <a:moveTo>
                  <a:pt x="16508" y="13173"/>
                </a:moveTo>
                <a:lnTo>
                  <a:pt x="16494" y="13196"/>
                </a:lnTo>
                <a:lnTo>
                  <a:pt x="16491" y="13196"/>
                </a:lnTo>
                <a:lnTo>
                  <a:pt x="16508" y="13173"/>
                </a:lnTo>
                <a:close/>
                <a:moveTo>
                  <a:pt x="11111" y="13211"/>
                </a:moveTo>
                <a:lnTo>
                  <a:pt x="11102" y="13222"/>
                </a:lnTo>
                <a:lnTo>
                  <a:pt x="11099" y="13219"/>
                </a:lnTo>
                <a:lnTo>
                  <a:pt x="11111" y="13211"/>
                </a:lnTo>
                <a:close/>
                <a:moveTo>
                  <a:pt x="13548" y="13221"/>
                </a:moveTo>
                <a:lnTo>
                  <a:pt x="13578" y="13277"/>
                </a:lnTo>
                <a:lnTo>
                  <a:pt x="13577" y="13281"/>
                </a:lnTo>
                <a:lnTo>
                  <a:pt x="13570" y="13267"/>
                </a:lnTo>
                <a:lnTo>
                  <a:pt x="13570" y="13264"/>
                </a:lnTo>
                <a:lnTo>
                  <a:pt x="13548" y="13222"/>
                </a:lnTo>
                <a:lnTo>
                  <a:pt x="13548" y="13221"/>
                </a:lnTo>
                <a:close/>
                <a:moveTo>
                  <a:pt x="16356" y="13229"/>
                </a:moveTo>
                <a:lnTo>
                  <a:pt x="16359" y="13235"/>
                </a:lnTo>
                <a:lnTo>
                  <a:pt x="16352" y="13240"/>
                </a:lnTo>
                <a:lnTo>
                  <a:pt x="16350" y="13236"/>
                </a:lnTo>
                <a:lnTo>
                  <a:pt x="16356" y="13229"/>
                </a:lnTo>
                <a:close/>
                <a:moveTo>
                  <a:pt x="15808" y="13243"/>
                </a:moveTo>
                <a:lnTo>
                  <a:pt x="15809" y="13248"/>
                </a:lnTo>
                <a:lnTo>
                  <a:pt x="15786" y="13273"/>
                </a:lnTo>
                <a:lnTo>
                  <a:pt x="15786" y="13267"/>
                </a:lnTo>
                <a:lnTo>
                  <a:pt x="15797" y="13254"/>
                </a:lnTo>
                <a:lnTo>
                  <a:pt x="15798" y="13255"/>
                </a:lnTo>
                <a:lnTo>
                  <a:pt x="15808" y="13243"/>
                </a:lnTo>
                <a:close/>
                <a:moveTo>
                  <a:pt x="723" y="13248"/>
                </a:moveTo>
                <a:lnTo>
                  <a:pt x="715" y="13266"/>
                </a:lnTo>
                <a:lnTo>
                  <a:pt x="734" y="13295"/>
                </a:lnTo>
                <a:lnTo>
                  <a:pt x="741" y="13277"/>
                </a:lnTo>
                <a:lnTo>
                  <a:pt x="741" y="13248"/>
                </a:lnTo>
                <a:lnTo>
                  <a:pt x="723" y="13248"/>
                </a:lnTo>
                <a:close/>
                <a:moveTo>
                  <a:pt x="819" y="13305"/>
                </a:moveTo>
                <a:lnTo>
                  <a:pt x="800" y="13317"/>
                </a:lnTo>
                <a:lnTo>
                  <a:pt x="800" y="13335"/>
                </a:lnTo>
                <a:lnTo>
                  <a:pt x="811" y="13346"/>
                </a:lnTo>
                <a:lnTo>
                  <a:pt x="837" y="13346"/>
                </a:lnTo>
                <a:lnTo>
                  <a:pt x="830" y="13317"/>
                </a:lnTo>
                <a:lnTo>
                  <a:pt x="819" y="13305"/>
                </a:lnTo>
                <a:close/>
                <a:moveTo>
                  <a:pt x="15779" y="13331"/>
                </a:moveTo>
                <a:lnTo>
                  <a:pt x="15782" y="13333"/>
                </a:lnTo>
                <a:lnTo>
                  <a:pt x="15782" y="13346"/>
                </a:lnTo>
                <a:lnTo>
                  <a:pt x="15779" y="13345"/>
                </a:lnTo>
                <a:lnTo>
                  <a:pt x="15779" y="13331"/>
                </a:lnTo>
                <a:close/>
                <a:moveTo>
                  <a:pt x="863" y="13358"/>
                </a:moveTo>
                <a:lnTo>
                  <a:pt x="889" y="13375"/>
                </a:lnTo>
                <a:lnTo>
                  <a:pt x="889" y="13358"/>
                </a:lnTo>
                <a:lnTo>
                  <a:pt x="863" y="13358"/>
                </a:lnTo>
                <a:close/>
                <a:moveTo>
                  <a:pt x="896" y="13375"/>
                </a:moveTo>
                <a:lnTo>
                  <a:pt x="896" y="13387"/>
                </a:lnTo>
                <a:lnTo>
                  <a:pt x="907" y="13398"/>
                </a:lnTo>
                <a:lnTo>
                  <a:pt x="914" y="13427"/>
                </a:lnTo>
                <a:lnTo>
                  <a:pt x="933" y="13415"/>
                </a:lnTo>
                <a:lnTo>
                  <a:pt x="933" y="13398"/>
                </a:lnTo>
                <a:lnTo>
                  <a:pt x="926" y="13387"/>
                </a:lnTo>
                <a:lnTo>
                  <a:pt x="896" y="13375"/>
                </a:lnTo>
                <a:close/>
                <a:moveTo>
                  <a:pt x="940" y="13456"/>
                </a:moveTo>
                <a:lnTo>
                  <a:pt x="940" y="13468"/>
                </a:lnTo>
                <a:lnTo>
                  <a:pt x="952" y="13485"/>
                </a:lnTo>
                <a:lnTo>
                  <a:pt x="933" y="13496"/>
                </a:lnTo>
                <a:lnTo>
                  <a:pt x="933" y="13507"/>
                </a:lnTo>
                <a:lnTo>
                  <a:pt x="940" y="13537"/>
                </a:lnTo>
                <a:lnTo>
                  <a:pt x="940" y="13566"/>
                </a:lnTo>
                <a:lnTo>
                  <a:pt x="958" y="13594"/>
                </a:lnTo>
                <a:lnTo>
                  <a:pt x="966" y="13566"/>
                </a:lnTo>
                <a:lnTo>
                  <a:pt x="985" y="13554"/>
                </a:lnTo>
                <a:lnTo>
                  <a:pt x="1011" y="13537"/>
                </a:lnTo>
                <a:lnTo>
                  <a:pt x="1011" y="13525"/>
                </a:lnTo>
                <a:lnTo>
                  <a:pt x="992" y="13496"/>
                </a:lnTo>
                <a:lnTo>
                  <a:pt x="985" y="13468"/>
                </a:lnTo>
                <a:lnTo>
                  <a:pt x="977" y="13468"/>
                </a:lnTo>
                <a:lnTo>
                  <a:pt x="952" y="13456"/>
                </a:lnTo>
                <a:lnTo>
                  <a:pt x="940" y="13456"/>
                </a:lnTo>
                <a:close/>
                <a:moveTo>
                  <a:pt x="16250" y="13468"/>
                </a:moveTo>
                <a:lnTo>
                  <a:pt x="16254" y="13471"/>
                </a:lnTo>
                <a:lnTo>
                  <a:pt x="16254" y="13479"/>
                </a:lnTo>
                <a:lnTo>
                  <a:pt x="16250" y="13474"/>
                </a:lnTo>
                <a:lnTo>
                  <a:pt x="16250" y="13468"/>
                </a:lnTo>
                <a:close/>
                <a:moveTo>
                  <a:pt x="16830" y="13468"/>
                </a:moveTo>
                <a:lnTo>
                  <a:pt x="16767" y="13496"/>
                </a:lnTo>
                <a:lnTo>
                  <a:pt x="16733" y="13537"/>
                </a:lnTo>
                <a:lnTo>
                  <a:pt x="16733" y="13635"/>
                </a:lnTo>
                <a:lnTo>
                  <a:pt x="16785" y="13658"/>
                </a:lnTo>
                <a:lnTo>
                  <a:pt x="16837" y="13606"/>
                </a:lnTo>
                <a:lnTo>
                  <a:pt x="16848" y="13554"/>
                </a:lnTo>
                <a:lnTo>
                  <a:pt x="16874" y="13507"/>
                </a:lnTo>
                <a:lnTo>
                  <a:pt x="16862" y="13468"/>
                </a:lnTo>
                <a:lnTo>
                  <a:pt x="16830" y="13468"/>
                </a:lnTo>
                <a:close/>
                <a:moveTo>
                  <a:pt x="13534" y="13482"/>
                </a:moveTo>
                <a:lnTo>
                  <a:pt x="13533" y="13485"/>
                </a:lnTo>
                <a:lnTo>
                  <a:pt x="13498" y="13503"/>
                </a:lnTo>
                <a:lnTo>
                  <a:pt x="13534" y="13482"/>
                </a:lnTo>
                <a:close/>
                <a:moveTo>
                  <a:pt x="5877" y="13485"/>
                </a:moveTo>
                <a:lnTo>
                  <a:pt x="5869" y="13507"/>
                </a:lnTo>
                <a:lnTo>
                  <a:pt x="5903" y="13537"/>
                </a:lnTo>
                <a:lnTo>
                  <a:pt x="5903" y="13566"/>
                </a:lnTo>
                <a:lnTo>
                  <a:pt x="5928" y="13606"/>
                </a:lnTo>
                <a:lnTo>
                  <a:pt x="5913" y="13635"/>
                </a:lnTo>
                <a:lnTo>
                  <a:pt x="5869" y="13635"/>
                </a:lnTo>
                <a:lnTo>
                  <a:pt x="5806" y="13606"/>
                </a:lnTo>
                <a:lnTo>
                  <a:pt x="5806" y="13646"/>
                </a:lnTo>
                <a:lnTo>
                  <a:pt x="5833" y="13676"/>
                </a:lnTo>
                <a:lnTo>
                  <a:pt x="5869" y="13658"/>
                </a:lnTo>
                <a:lnTo>
                  <a:pt x="5928" y="13658"/>
                </a:lnTo>
                <a:lnTo>
                  <a:pt x="5965" y="13676"/>
                </a:lnTo>
                <a:lnTo>
                  <a:pt x="5972" y="13646"/>
                </a:lnTo>
                <a:lnTo>
                  <a:pt x="5972" y="13704"/>
                </a:lnTo>
                <a:lnTo>
                  <a:pt x="5991" y="13715"/>
                </a:lnTo>
                <a:lnTo>
                  <a:pt x="6017" y="13646"/>
                </a:lnTo>
                <a:lnTo>
                  <a:pt x="6035" y="13635"/>
                </a:lnTo>
                <a:lnTo>
                  <a:pt x="6042" y="13658"/>
                </a:lnTo>
                <a:lnTo>
                  <a:pt x="6068" y="13646"/>
                </a:lnTo>
                <a:lnTo>
                  <a:pt x="6076" y="13635"/>
                </a:lnTo>
                <a:lnTo>
                  <a:pt x="6094" y="13646"/>
                </a:lnTo>
                <a:lnTo>
                  <a:pt x="6120" y="13635"/>
                </a:lnTo>
                <a:lnTo>
                  <a:pt x="6146" y="13646"/>
                </a:lnTo>
                <a:lnTo>
                  <a:pt x="6171" y="13617"/>
                </a:lnTo>
                <a:lnTo>
                  <a:pt x="6139" y="13578"/>
                </a:lnTo>
                <a:lnTo>
                  <a:pt x="6120" y="13578"/>
                </a:lnTo>
                <a:lnTo>
                  <a:pt x="6120" y="13537"/>
                </a:lnTo>
                <a:lnTo>
                  <a:pt x="6087" y="13554"/>
                </a:lnTo>
                <a:lnTo>
                  <a:pt x="6076" y="13507"/>
                </a:lnTo>
                <a:lnTo>
                  <a:pt x="6061" y="13507"/>
                </a:lnTo>
                <a:lnTo>
                  <a:pt x="6024" y="13485"/>
                </a:lnTo>
                <a:lnTo>
                  <a:pt x="5972" y="13485"/>
                </a:lnTo>
                <a:lnTo>
                  <a:pt x="5972" y="13566"/>
                </a:lnTo>
                <a:lnTo>
                  <a:pt x="5972" y="13606"/>
                </a:lnTo>
                <a:lnTo>
                  <a:pt x="5954" y="13617"/>
                </a:lnTo>
                <a:lnTo>
                  <a:pt x="5965" y="13606"/>
                </a:lnTo>
                <a:lnTo>
                  <a:pt x="5972" y="13566"/>
                </a:lnTo>
                <a:lnTo>
                  <a:pt x="5965" y="13507"/>
                </a:lnTo>
                <a:lnTo>
                  <a:pt x="5877" y="13485"/>
                </a:lnTo>
                <a:close/>
                <a:moveTo>
                  <a:pt x="5607" y="13617"/>
                </a:moveTo>
                <a:lnTo>
                  <a:pt x="5582" y="13635"/>
                </a:lnTo>
                <a:lnTo>
                  <a:pt x="5571" y="13646"/>
                </a:lnTo>
                <a:lnTo>
                  <a:pt x="5607" y="13686"/>
                </a:lnTo>
                <a:lnTo>
                  <a:pt x="5641" y="13704"/>
                </a:lnTo>
                <a:lnTo>
                  <a:pt x="5659" y="13686"/>
                </a:lnTo>
                <a:lnTo>
                  <a:pt x="5703" y="13686"/>
                </a:lnTo>
                <a:lnTo>
                  <a:pt x="5692" y="13658"/>
                </a:lnTo>
                <a:lnTo>
                  <a:pt x="5659" y="13635"/>
                </a:lnTo>
                <a:lnTo>
                  <a:pt x="5622" y="13617"/>
                </a:lnTo>
                <a:lnTo>
                  <a:pt x="5607" y="13617"/>
                </a:lnTo>
                <a:close/>
                <a:moveTo>
                  <a:pt x="6242" y="13617"/>
                </a:moveTo>
                <a:lnTo>
                  <a:pt x="6234" y="13635"/>
                </a:lnTo>
                <a:lnTo>
                  <a:pt x="6234" y="13676"/>
                </a:lnTo>
                <a:lnTo>
                  <a:pt x="6323" y="13676"/>
                </a:lnTo>
                <a:lnTo>
                  <a:pt x="6330" y="13646"/>
                </a:lnTo>
                <a:lnTo>
                  <a:pt x="6323" y="13635"/>
                </a:lnTo>
                <a:lnTo>
                  <a:pt x="6297" y="13617"/>
                </a:lnTo>
                <a:lnTo>
                  <a:pt x="6242" y="13617"/>
                </a:lnTo>
                <a:close/>
                <a:moveTo>
                  <a:pt x="17456" y="13617"/>
                </a:moveTo>
                <a:lnTo>
                  <a:pt x="17438" y="13715"/>
                </a:lnTo>
                <a:lnTo>
                  <a:pt x="17430" y="13865"/>
                </a:lnTo>
                <a:lnTo>
                  <a:pt x="17404" y="13837"/>
                </a:lnTo>
                <a:lnTo>
                  <a:pt x="17404" y="13918"/>
                </a:lnTo>
                <a:lnTo>
                  <a:pt x="17423" y="13975"/>
                </a:lnTo>
                <a:lnTo>
                  <a:pt x="17448" y="14016"/>
                </a:lnTo>
                <a:lnTo>
                  <a:pt x="17456" y="13986"/>
                </a:lnTo>
                <a:lnTo>
                  <a:pt x="17475" y="14004"/>
                </a:lnTo>
                <a:lnTo>
                  <a:pt x="17456" y="14027"/>
                </a:lnTo>
                <a:lnTo>
                  <a:pt x="17448" y="14067"/>
                </a:lnTo>
                <a:lnTo>
                  <a:pt x="17475" y="14096"/>
                </a:lnTo>
                <a:lnTo>
                  <a:pt x="17533" y="14085"/>
                </a:lnTo>
                <a:lnTo>
                  <a:pt x="17570" y="14137"/>
                </a:lnTo>
                <a:lnTo>
                  <a:pt x="17589" y="14114"/>
                </a:lnTo>
                <a:lnTo>
                  <a:pt x="17604" y="14153"/>
                </a:lnTo>
                <a:lnTo>
                  <a:pt x="17659" y="14206"/>
                </a:lnTo>
                <a:lnTo>
                  <a:pt x="17659" y="14153"/>
                </a:lnTo>
                <a:lnTo>
                  <a:pt x="17640" y="14137"/>
                </a:lnTo>
                <a:lnTo>
                  <a:pt x="17648" y="14085"/>
                </a:lnTo>
                <a:lnTo>
                  <a:pt x="17570" y="14027"/>
                </a:lnTo>
                <a:lnTo>
                  <a:pt x="17545" y="14045"/>
                </a:lnTo>
                <a:lnTo>
                  <a:pt x="17519" y="14027"/>
                </a:lnTo>
                <a:lnTo>
                  <a:pt x="17501" y="13963"/>
                </a:lnTo>
                <a:lnTo>
                  <a:pt x="17507" y="13877"/>
                </a:lnTo>
                <a:lnTo>
                  <a:pt x="17545" y="13837"/>
                </a:lnTo>
                <a:lnTo>
                  <a:pt x="17563" y="13756"/>
                </a:lnTo>
                <a:lnTo>
                  <a:pt x="17545" y="13686"/>
                </a:lnTo>
                <a:lnTo>
                  <a:pt x="17552" y="13646"/>
                </a:lnTo>
                <a:lnTo>
                  <a:pt x="17545" y="13617"/>
                </a:lnTo>
                <a:lnTo>
                  <a:pt x="17526" y="13646"/>
                </a:lnTo>
                <a:lnTo>
                  <a:pt x="17493" y="13617"/>
                </a:lnTo>
                <a:lnTo>
                  <a:pt x="17456" y="13617"/>
                </a:lnTo>
                <a:close/>
                <a:moveTo>
                  <a:pt x="16063" y="13634"/>
                </a:moveTo>
                <a:lnTo>
                  <a:pt x="16067" y="13642"/>
                </a:lnTo>
                <a:lnTo>
                  <a:pt x="16066" y="13643"/>
                </a:lnTo>
                <a:lnTo>
                  <a:pt x="16062" y="13635"/>
                </a:lnTo>
                <a:lnTo>
                  <a:pt x="16063" y="13634"/>
                </a:lnTo>
                <a:close/>
                <a:moveTo>
                  <a:pt x="12450" y="13773"/>
                </a:moveTo>
                <a:lnTo>
                  <a:pt x="12442" y="13784"/>
                </a:lnTo>
                <a:lnTo>
                  <a:pt x="12442" y="13780"/>
                </a:lnTo>
                <a:lnTo>
                  <a:pt x="12450" y="13773"/>
                </a:lnTo>
                <a:close/>
                <a:moveTo>
                  <a:pt x="9339" y="13814"/>
                </a:moveTo>
                <a:lnTo>
                  <a:pt x="9346" y="13814"/>
                </a:lnTo>
                <a:lnTo>
                  <a:pt x="9334" y="13818"/>
                </a:lnTo>
                <a:lnTo>
                  <a:pt x="9339" y="13814"/>
                </a:lnTo>
                <a:close/>
                <a:moveTo>
                  <a:pt x="16545" y="13899"/>
                </a:moveTo>
                <a:lnTo>
                  <a:pt x="16549" y="13906"/>
                </a:lnTo>
                <a:lnTo>
                  <a:pt x="16549" y="13918"/>
                </a:lnTo>
                <a:lnTo>
                  <a:pt x="16545" y="13910"/>
                </a:lnTo>
                <a:lnTo>
                  <a:pt x="16545" y="13899"/>
                </a:lnTo>
                <a:close/>
                <a:moveTo>
                  <a:pt x="9574" y="13918"/>
                </a:moveTo>
                <a:lnTo>
                  <a:pt x="9567" y="13925"/>
                </a:lnTo>
                <a:lnTo>
                  <a:pt x="9565" y="13923"/>
                </a:lnTo>
                <a:lnTo>
                  <a:pt x="9574" y="13918"/>
                </a:lnTo>
                <a:close/>
                <a:moveTo>
                  <a:pt x="5187" y="13975"/>
                </a:moveTo>
                <a:lnTo>
                  <a:pt x="5198" y="13986"/>
                </a:lnTo>
                <a:lnTo>
                  <a:pt x="5206" y="14004"/>
                </a:lnTo>
                <a:lnTo>
                  <a:pt x="5224" y="13986"/>
                </a:lnTo>
                <a:lnTo>
                  <a:pt x="5213" y="14004"/>
                </a:lnTo>
                <a:lnTo>
                  <a:pt x="5206" y="14004"/>
                </a:lnTo>
                <a:lnTo>
                  <a:pt x="5198" y="14004"/>
                </a:lnTo>
                <a:lnTo>
                  <a:pt x="5187" y="13986"/>
                </a:lnTo>
                <a:lnTo>
                  <a:pt x="5180" y="13986"/>
                </a:lnTo>
                <a:lnTo>
                  <a:pt x="5169" y="14016"/>
                </a:lnTo>
                <a:lnTo>
                  <a:pt x="5169" y="14004"/>
                </a:lnTo>
                <a:lnTo>
                  <a:pt x="5180" y="13986"/>
                </a:lnTo>
                <a:lnTo>
                  <a:pt x="5187" y="13975"/>
                </a:lnTo>
                <a:close/>
                <a:moveTo>
                  <a:pt x="9427" y="14114"/>
                </a:moveTo>
                <a:lnTo>
                  <a:pt x="9421" y="14118"/>
                </a:lnTo>
                <a:lnTo>
                  <a:pt x="9421" y="14116"/>
                </a:lnTo>
                <a:lnTo>
                  <a:pt x="9427" y="14114"/>
                </a:lnTo>
                <a:close/>
                <a:moveTo>
                  <a:pt x="17430" y="14114"/>
                </a:moveTo>
                <a:lnTo>
                  <a:pt x="17467" y="14177"/>
                </a:lnTo>
                <a:lnTo>
                  <a:pt x="17482" y="14235"/>
                </a:lnTo>
                <a:lnTo>
                  <a:pt x="17501" y="14153"/>
                </a:lnTo>
                <a:lnTo>
                  <a:pt x="17482" y="14114"/>
                </a:lnTo>
                <a:lnTo>
                  <a:pt x="17430" y="14114"/>
                </a:lnTo>
                <a:close/>
                <a:moveTo>
                  <a:pt x="5065" y="14125"/>
                </a:moveTo>
                <a:lnTo>
                  <a:pt x="5073" y="14125"/>
                </a:lnTo>
                <a:lnTo>
                  <a:pt x="5073" y="14137"/>
                </a:lnTo>
                <a:lnTo>
                  <a:pt x="5065" y="14137"/>
                </a:lnTo>
                <a:lnTo>
                  <a:pt x="5059" y="14153"/>
                </a:lnTo>
                <a:lnTo>
                  <a:pt x="5065" y="14125"/>
                </a:lnTo>
                <a:close/>
                <a:moveTo>
                  <a:pt x="11083" y="14194"/>
                </a:moveTo>
                <a:lnTo>
                  <a:pt x="11087" y="14206"/>
                </a:lnTo>
                <a:lnTo>
                  <a:pt x="11087" y="14206"/>
                </a:lnTo>
                <a:lnTo>
                  <a:pt x="11083" y="14194"/>
                </a:lnTo>
                <a:close/>
                <a:moveTo>
                  <a:pt x="17666" y="14194"/>
                </a:moveTo>
                <a:lnTo>
                  <a:pt x="17699" y="14275"/>
                </a:lnTo>
                <a:lnTo>
                  <a:pt x="17699" y="14304"/>
                </a:lnTo>
                <a:lnTo>
                  <a:pt x="17666" y="14304"/>
                </a:lnTo>
                <a:lnTo>
                  <a:pt x="17674" y="14356"/>
                </a:lnTo>
                <a:lnTo>
                  <a:pt x="17692" y="14356"/>
                </a:lnTo>
                <a:lnTo>
                  <a:pt x="17699" y="14426"/>
                </a:lnTo>
                <a:lnTo>
                  <a:pt x="17725" y="14414"/>
                </a:lnTo>
                <a:lnTo>
                  <a:pt x="17710" y="14356"/>
                </a:lnTo>
                <a:lnTo>
                  <a:pt x="17710" y="14316"/>
                </a:lnTo>
                <a:lnTo>
                  <a:pt x="17754" y="14344"/>
                </a:lnTo>
                <a:lnTo>
                  <a:pt x="17737" y="14235"/>
                </a:lnTo>
                <a:lnTo>
                  <a:pt x="17718" y="14206"/>
                </a:lnTo>
                <a:lnTo>
                  <a:pt x="17666" y="14194"/>
                </a:lnTo>
                <a:close/>
                <a:moveTo>
                  <a:pt x="17526" y="14263"/>
                </a:moveTo>
                <a:lnTo>
                  <a:pt x="17533" y="14304"/>
                </a:lnTo>
                <a:lnTo>
                  <a:pt x="17533" y="14396"/>
                </a:lnTo>
                <a:lnTo>
                  <a:pt x="17570" y="14373"/>
                </a:lnTo>
                <a:lnTo>
                  <a:pt x="17596" y="14328"/>
                </a:lnTo>
                <a:lnTo>
                  <a:pt x="17596" y="14287"/>
                </a:lnTo>
                <a:lnTo>
                  <a:pt x="17563" y="14287"/>
                </a:lnTo>
                <a:lnTo>
                  <a:pt x="17526" y="14263"/>
                </a:lnTo>
                <a:close/>
                <a:moveTo>
                  <a:pt x="16574" y="14282"/>
                </a:moveTo>
                <a:lnTo>
                  <a:pt x="16577" y="14288"/>
                </a:lnTo>
                <a:lnTo>
                  <a:pt x="16570" y="14293"/>
                </a:lnTo>
                <a:lnTo>
                  <a:pt x="16568" y="14287"/>
                </a:lnTo>
                <a:lnTo>
                  <a:pt x="16574" y="14282"/>
                </a:lnTo>
                <a:close/>
                <a:moveTo>
                  <a:pt x="17379" y="14316"/>
                </a:moveTo>
                <a:lnTo>
                  <a:pt x="17353" y="14414"/>
                </a:lnTo>
                <a:lnTo>
                  <a:pt x="17316" y="14465"/>
                </a:lnTo>
                <a:lnTo>
                  <a:pt x="17271" y="14524"/>
                </a:lnTo>
                <a:lnTo>
                  <a:pt x="17246" y="14604"/>
                </a:lnTo>
                <a:lnTo>
                  <a:pt x="17327" y="14506"/>
                </a:lnTo>
                <a:lnTo>
                  <a:pt x="17353" y="14436"/>
                </a:lnTo>
                <a:lnTo>
                  <a:pt x="17397" y="14385"/>
                </a:lnTo>
                <a:lnTo>
                  <a:pt x="17379" y="14316"/>
                </a:lnTo>
                <a:close/>
                <a:moveTo>
                  <a:pt x="5939" y="14328"/>
                </a:moveTo>
                <a:lnTo>
                  <a:pt x="5921" y="14356"/>
                </a:lnTo>
                <a:lnTo>
                  <a:pt x="5903" y="14396"/>
                </a:lnTo>
                <a:lnTo>
                  <a:pt x="5895" y="14465"/>
                </a:lnTo>
                <a:lnTo>
                  <a:pt x="5877" y="14524"/>
                </a:lnTo>
                <a:lnTo>
                  <a:pt x="5884" y="14465"/>
                </a:lnTo>
                <a:lnTo>
                  <a:pt x="5895" y="14396"/>
                </a:lnTo>
                <a:lnTo>
                  <a:pt x="5913" y="14356"/>
                </a:lnTo>
                <a:lnTo>
                  <a:pt x="5939" y="14328"/>
                </a:lnTo>
                <a:close/>
                <a:moveTo>
                  <a:pt x="11613" y="14328"/>
                </a:moveTo>
                <a:lnTo>
                  <a:pt x="11580" y="14356"/>
                </a:lnTo>
                <a:lnTo>
                  <a:pt x="11543" y="14385"/>
                </a:lnTo>
                <a:lnTo>
                  <a:pt x="11573" y="14356"/>
                </a:lnTo>
                <a:lnTo>
                  <a:pt x="11613" y="14328"/>
                </a:lnTo>
                <a:close/>
                <a:moveTo>
                  <a:pt x="17659" y="14328"/>
                </a:moveTo>
                <a:lnTo>
                  <a:pt x="17615" y="14414"/>
                </a:lnTo>
                <a:lnTo>
                  <a:pt x="17622" y="14356"/>
                </a:lnTo>
                <a:lnTo>
                  <a:pt x="17589" y="14356"/>
                </a:lnTo>
                <a:lnTo>
                  <a:pt x="17578" y="14414"/>
                </a:lnTo>
                <a:lnTo>
                  <a:pt x="17563" y="14436"/>
                </a:lnTo>
                <a:lnTo>
                  <a:pt x="17552" y="14465"/>
                </a:lnTo>
                <a:lnTo>
                  <a:pt x="17589" y="14534"/>
                </a:lnTo>
                <a:lnTo>
                  <a:pt x="17604" y="14506"/>
                </a:lnTo>
                <a:lnTo>
                  <a:pt x="17629" y="14436"/>
                </a:lnTo>
                <a:lnTo>
                  <a:pt x="17648" y="14414"/>
                </a:lnTo>
                <a:lnTo>
                  <a:pt x="17659" y="14328"/>
                </a:lnTo>
                <a:close/>
                <a:moveTo>
                  <a:pt x="5213" y="14344"/>
                </a:moveTo>
                <a:lnTo>
                  <a:pt x="5224" y="14356"/>
                </a:lnTo>
                <a:lnTo>
                  <a:pt x="5239" y="14373"/>
                </a:lnTo>
                <a:lnTo>
                  <a:pt x="5224" y="14373"/>
                </a:lnTo>
                <a:lnTo>
                  <a:pt x="5213" y="14344"/>
                </a:lnTo>
                <a:close/>
                <a:moveTo>
                  <a:pt x="9866" y="14406"/>
                </a:moveTo>
                <a:lnTo>
                  <a:pt x="9867" y="14409"/>
                </a:lnTo>
                <a:lnTo>
                  <a:pt x="9862" y="14414"/>
                </a:lnTo>
                <a:lnTo>
                  <a:pt x="9860" y="14408"/>
                </a:lnTo>
                <a:lnTo>
                  <a:pt x="9862" y="14408"/>
                </a:lnTo>
                <a:lnTo>
                  <a:pt x="9866" y="14406"/>
                </a:lnTo>
                <a:close/>
                <a:moveTo>
                  <a:pt x="9924" y="14408"/>
                </a:moveTo>
                <a:lnTo>
                  <a:pt x="9924" y="14414"/>
                </a:lnTo>
                <a:lnTo>
                  <a:pt x="9936" y="14418"/>
                </a:lnTo>
                <a:lnTo>
                  <a:pt x="9936" y="14419"/>
                </a:lnTo>
                <a:lnTo>
                  <a:pt x="9924" y="14414"/>
                </a:lnTo>
                <a:lnTo>
                  <a:pt x="9895" y="14426"/>
                </a:lnTo>
                <a:lnTo>
                  <a:pt x="9924" y="14408"/>
                </a:lnTo>
                <a:close/>
                <a:moveTo>
                  <a:pt x="15034" y="14454"/>
                </a:moveTo>
                <a:lnTo>
                  <a:pt x="15008" y="14604"/>
                </a:lnTo>
                <a:lnTo>
                  <a:pt x="15016" y="14736"/>
                </a:lnTo>
                <a:lnTo>
                  <a:pt x="15041" y="14823"/>
                </a:lnTo>
                <a:lnTo>
                  <a:pt x="15093" y="14795"/>
                </a:lnTo>
                <a:lnTo>
                  <a:pt x="15119" y="14766"/>
                </a:lnTo>
                <a:lnTo>
                  <a:pt x="15130" y="14673"/>
                </a:lnTo>
                <a:lnTo>
                  <a:pt x="15104" y="14575"/>
                </a:lnTo>
                <a:lnTo>
                  <a:pt x="15075" y="14506"/>
                </a:lnTo>
                <a:lnTo>
                  <a:pt x="15034" y="14454"/>
                </a:lnTo>
                <a:close/>
                <a:moveTo>
                  <a:pt x="17737" y="14465"/>
                </a:moveTo>
                <a:lnTo>
                  <a:pt x="17737" y="14534"/>
                </a:lnTo>
                <a:lnTo>
                  <a:pt x="17699" y="14534"/>
                </a:lnTo>
                <a:lnTo>
                  <a:pt x="17685" y="14575"/>
                </a:lnTo>
                <a:lnTo>
                  <a:pt x="17640" y="14604"/>
                </a:lnTo>
                <a:lnTo>
                  <a:pt x="17622" y="14564"/>
                </a:lnTo>
                <a:lnTo>
                  <a:pt x="17589" y="14604"/>
                </a:lnTo>
                <a:lnTo>
                  <a:pt x="17552" y="14632"/>
                </a:lnTo>
                <a:lnTo>
                  <a:pt x="17526" y="14714"/>
                </a:lnTo>
                <a:lnTo>
                  <a:pt x="17533" y="14736"/>
                </a:lnTo>
                <a:lnTo>
                  <a:pt x="17578" y="14685"/>
                </a:lnTo>
                <a:lnTo>
                  <a:pt x="17604" y="14685"/>
                </a:lnTo>
                <a:lnTo>
                  <a:pt x="17629" y="14644"/>
                </a:lnTo>
                <a:lnTo>
                  <a:pt x="17666" y="14685"/>
                </a:lnTo>
                <a:lnTo>
                  <a:pt x="17648" y="14736"/>
                </a:lnTo>
                <a:lnTo>
                  <a:pt x="17666" y="14795"/>
                </a:lnTo>
                <a:lnTo>
                  <a:pt x="17737" y="14864"/>
                </a:lnTo>
                <a:lnTo>
                  <a:pt x="17754" y="14807"/>
                </a:lnTo>
                <a:lnTo>
                  <a:pt x="17725" y="14736"/>
                </a:lnTo>
                <a:lnTo>
                  <a:pt x="17762" y="14697"/>
                </a:lnTo>
                <a:lnTo>
                  <a:pt x="17781" y="14795"/>
                </a:lnTo>
                <a:lnTo>
                  <a:pt x="17807" y="14714"/>
                </a:lnTo>
                <a:lnTo>
                  <a:pt x="17795" y="14656"/>
                </a:lnTo>
                <a:lnTo>
                  <a:pt x="17788" y="14587"/>
                </a:lnTo>
                <a:lnTo>
                  <a:pt x="17788" y="14546"/>
                </a:lnTo>
                <a:lnTo>
                  <a:pt x="17781" y="14506"/>
                </a:lnTo>
                <a:lnTo>
                  <a:pt x="17737" y="14465"/>
                </a:lnTo>
                <a:close/>
                <a:moveTo>
                  <a:pt x="17220" y="14725"/>
                </a:moveTo>
                <a:lnTo>
                  <a:pt x="17187" y="14807"/>
                </a:lnTo>
                <a:lnTo>
                  <a:pt x="17142" y="14864"/>
                </a:lnTo>
                <a:lnTo>
                  <a:pt x="17136" y="14915"/>
                </a:lnTo>
                <a:lnTo>
                  <a:pt x="17136" y="14974"/>
                </a:lnTo>
                <a:lnTo>
                  <a:pt x="17110" y="14974"/>
                </a:lnTo>
                <a:lnTo>
                  <a:pt x="17091" y="14997"/>
                </a:lnTo>
                <a:lnTo>
                  <a:pt x="17073" y="14944"/>
                </a:lnTo>
                <a:lnTo>
                  <a:pt x="17039" y="15013"/>
                </a:lnTo>
                <a:lnTo>
                  <a:pt x="16995" y="15083"/>
                </a:lnTo>
                <a:lnTo>
                  <a:pt x="16925" y="15106"/>
                </a:lnTo>
                <a:lnTo>
                  <a:pt x="16900" y="15123"/>
                </a:lnTo>
                <a:lnTo>
                  <a:pt x="16881" y="15204"/>
                </a:lnTo>
                <a:lnTo>
                  <a:pt x="16837" y="15215"/>
                </a:lnTo>
                <a:lnTo>
                  <a:pt x="16792" y="15192"/>
                </a:lnTo>
                <a:lnTo>
                  <a:pt x="16759" y="15245"/>
                </a:lnTo>
                <a:lnTo>
                  <a:pt x="16752" y="15325"/>
                </a:lnTo>
                <a:lnTo>
                  <a:pt x="16759" y="15406"/>
                </a:lnTo>
                <a:lnTo>
                  <a:pt x="16785" y="15492"/>
                </a:lnTo>
                <a:lnTo>
                  <a:pt x="16822" y="15516"/>
                </a:lnTo>
                <a:lnTo>
                  <a:pt x="16830" y="15643"/>
                </a:lnTo>
                <a:lnTo>
                  <a:pt x="16874" y="15655"/>
                </a:lnTo>
                <a:lnTo>
                  <a:pt x="16918" y="15655"/>
                </a:lnTo>
                <a:lnTo>
                  <a:pt x="16944" y="15694"/>
                </a:lnTo>
                <a:lnTo>
                  <a:pt x="17014" y="15665"/>
                </a:lnTo>
                <a:lnTo>
                  <a:pt x="17039" y="15694"/>
                </a:lnTo>
                <a:lnTo>
                  <a:pt x="17080" y="15694"/>
                </a:lnTo>
                <a:lnTo>
                  <a:pt x="17110" y="15753"/>
                </a:lnTo>
                <a:lnTo>
                  <a:pt x="17168" y="15712"/>
                </a:lnTo>
                <a:lnTo>
                  <a:pt x="17176" y="15753"/>
                </a:lnTo>
                <a:lnTo>
                  <a:pt x="17205" y="15602"/>
                </a:lnTo>
                <a:lnTo>
                  <a:pt x="17205" y="15504"/>
                </a:lnTo>
                <a:lnTo>
                  <a:pt x="17264" y="15453"/>
                </a:lnTo>
                <a:lnTo>
                  <a:pt x="17264" y="15366"/>
                </a:lnTo>
                <a:lnTo>
                  <a:pt x="17283" y="15296"/>
                </a:lnTo>
                <a:lnTo>
                  <a:pt x="17353" y="15284"/>
                </a:lnTo>
                <a:lnTo>
                  <a:pt x="17283" y="15204"/>
                </a:lnTo>
                <a:lnTo>
                  <a:pt x="17301" y="15164"/>
                </a:lnTo>
                <a:lnTo>
                  <a:pt x="17257" y="15066"/>
                </a:lnTo>
                <a:lnTo>
                  <a:pt x="17283" y="14985"/>
                </a:lnTo>
                <a:lnTo>
                  <a:pt x="17239" y="14974"/>
                </a:lnTo>
                <a:lnTo>
                  <a:pt x="17290" y="14985"/>
                </a:lnTo>
                <a:lnTo>
                  <a:pt x="17334" y="14956"/>
                </a:lnTo>
                <a:lnTo>
                  <a:pt x="17316" y="14915"/>
                </a:lnTo>
                <a:lnTo>
                  <a:pt x="17360" y="14905"/>
                </a:lnTo>
                <a:lnTo>
                  <a:pt x="17372" y="14864"/>
                </a:lnTo>
                <a:lnTo>
                  <a:pt x="17316" y="14835"/>
                </a:lnTo>
                <a:lnTo>
                  <a:pt x="17271" y="14807"/>
                </a:lnTo>
                <a:lnTo>
                  <a:pt x="17271" y="14783"/>
                </a:lnTo>
                <a:lnTo>
                  <a:pt x="17239" y="14725"/>
                </a:lnTo>
                <a:lnTo>
                  <a:pt x="17220" y="14725"/>
                </a:lnTo>
                <a:close/>
                <a:moveTo>
                  <a:pt x="16281" y="14802"/>
                </a:moveTo>
                <a:lnTo>
                  <a:pt x="16283" y="14803"/>
                </a:lnTo>
                <a:lnTo>
                  <a:pt x="16283" y="14816"/>
                </a:lnTo>
                <a:lnTo>
                  <a:pt x="16281" y="14802"/>
                </a:lnTo>
                <a:close/>
                <a:moveTo>
                  <a:pt x="16286" y="14833"/>
                </a:moveTo>
                <a:lnTo>
                  <a:pt x="16288" y="14833"/>
                </a:lnTo>
                <a:lnTo>
                  <a:pt x="16288" y="14846"/>
                </a:lnTo>
                <a:lnTo>
                  <a:pt x="16286" y="14833"/>
                </a:lnTo>
                <a:close/>
                <a:moveTo>
                  <a:pt x="15941" y="14864"/>
                </a:moveTo>
                <a:lnTo>
                  <a:pt x="15941" y="14915"/>
                </a:lnTo>
                <a:lnTo>
                  <a:pt x="16000" y="15013"/>
                </a:lnTo>
                <a:lnTo>
                  <a:pt x="16052" y="15066"/>
                </a:lnTo>
                <a:lnTo>
                  <a:pt x="16077" y="15147"/>
                </a:lnTo>
                <a:lnTo>
                  <a:pt x="16132" y="15204"/>
                </a:lnTo>
                <a:lnTo>
                  <a:pt x="16159" y="15274"/>
                </a:lnTo>
                <a:lnTo>
                  <a:pt x="16174" y="15354"/>
                </a:lnTo>
                <a:lnTo>
                  <a:pt x="16229" y="15435"/>
                </a:lnTo>
                <a:lnTo>
                  <a:pt x="16269" y="15557"/>
                </a:lnTo>
                <a:lnTo>
                  <a:pt x="16306" y="15626"/>
                </a:lnTo>
                <a:lnTo>
                  <a:pt x="16350" y="15712"/>
                </a:lnTo>
                <a:lnTo>
                  <a:pt x="16376" y="15763"/>
                </a:lnTo>
                <a:lnTo>
                  <a:pt x="16453" y="15833"/>
                </a:lnTo>
                <a:lnTo>
                  <a:pt x="16497" y="15926"/>
                </a:lnTo>
                <a:lnTo>
                  <a:pt x="16568" y="15914"/>
                </a:lnTo>
                <a:lnTo>
                  <a:pt x="16568" y="15775"/>
                </a:lnTo>
                <a:lnTo>
                  <a:pt x="16586" y="15655"/>
                </a:lnTo>
                <a:lnTo>
                  <a:pt x="16560" y="15602"/>
                </a:lnTo>
                <a:lnTo>
                  <a:pt x="16516" y="15585"/>
                </a:lnTo>
                <a:lnTo>
                  <a:pt x="16490" y="15545"/>
                </a:lnTo>
                <a:lnTo>
                  <a:pt x="16479" y="15475"/>
                </a:lnTo>
                <a:lnTo>
                  <a:pt x="16465" y="15475"/>
                </a:lnTo>
                <a:lnTo>
                  <a:pt x="16427" y="15435"/>
                </a:lnTo>
                <a:lnTo>
                  <a:pt x="16446" y="15366"/>
                </a:lnTo>
                <a:lnTo>
                  <a:pt x="16402" y="15325"/>
                </a:lnTo>
                <a:lnTo>
                  <a:pt x="16368" y="15245"/>
                </a:lnTo>
                <a:lnTo>
                  <a:pt x="16313" y="15176"/>
                </a:lnTo>
                <a:lnTo>
                  <a:pt x="16262" y="15176"/>
                </a:lnTo>
                <a:lnTo>
                  <a:pt x="16203" y="15083"/>
                </a:lnTo>
                <a:lnTo>
                  <a:pt x="16166" y="15043"/>
                </a:lnTo>
                <a:lnTo>
                  <a:pt x="16121" y="14974"/>
                </a:lnTo>
                <a:lnTo>
                  <a:pt x="16070" y="14887"/>
                </a:lnTo>
                <a:lnTo>
                  <a:pt x="15974" y="14864"/>
                </a:lnTo>
                <a:lnTo>
                  <a:pt x="15941" y="14864"/>
                </a:lnTo>
                <a:close/>
                <a:moveTo>
                  <a:pt x="6209" y="14887"/>
                </a:moveTo>
                <a:lnTo>
                  <a:pt x="6202" y="14950"/>
                </a:lnTo>
                <a:lnTo>
                  <a:pt x="6201" y="14944"/>
                </a:lnTo>
                <a:lnTo>
                  <a:pt x="6209" y="14887"/>
                </a:lnTo>
                <a:close/>
                <a:moveTo>
                  <a:pt x="11875" y="14887"/>
                </a:moveTo>
                <a:lnTo>
                  <a:pt x="11881" y="14887"/>
                </a:lnTo>
                <a:lnTo>
                  <a:pt x="11882" y="14890"/>
                </a:lnTo>
                <a:lnTo>
                  <a:pt x="11879" y="14891"/>
                </a:lnTo>
                <a:lnTo>
                  <a:pt x="11875" y="14887"/>
                </a:lnTo>
                <a:close/>
                <a:moveTo>
                  <a:pt x="12001" y="14964"/>
                </a:moveTo>
                <a:lnTo>
                  <a:pt x="11989" y="14974"/>
                </a:lnTo>
                <a:lnTo>
                  <a:pt x="11980" y="14968"/>
                </a:lnTo>
                <a:lnTo>
                  <a:pt x="11989" y="14968"/>
                </a:lnTo>
                <a:lnTo>
                  <a:pt x="12001" y="14964"/>
                </a:lnTo>
                <a:close/>
                <a:moveTo>
                  <a:pt x="11928" y="14974"/>
                </a:moveTo>
                <a:lnTo>
                  <a:pt x="11945" y="14985"/>
                </a:lnTo>
                <a:lnTo>
                  <a:pt x="11929" y="14978"/>
                </a:lnTo>
                <a:lnTo>
                  <a:pt x="11928" y="14974"/>
                </a:lnTo>
                <a:close/>
                <a:moveTo>
                  <a:pt x="6548" y="14985"/>
                </a:moveTo>
                <a:lnTo>
                  <a:pt x="6504" y="14997"/>
                </a:lnTo>
                <a:lnTo>
                  <a:pt x="6489" y="15025"/>
                </a:lnTo>
                <a:lnTo>
                  <a:pt x="6496" y="14997"/>
                </a:lnTo>
                <a:lnTo>
                  <a:pt x="6548" y="14985"/>
                </a:lnTo>
                <a:close/>
                <a:moveTo>
                  <a:pt x="6695" y="14997"/>
                </a:moveTo>
                <a:lnTo>
                  <a:pt x="6680" y="15043"/>
                </a:lnTo>
                <a:lnTo>
                  <a:pt x="6669" y="15123"/>
                </a:lnTo>
                <a:lnTo>
                  <a:pt x="6680" y="15025"/>
                </a:lnTo>
                <a:lnTo>
                  <a:pt x="6695" y="14997"/>
                </a:lnTo>
                <a:close/>
                <a:moveTo>
                  <a:pt x="6783" y="14997"/>
                </a:moveTo>
                <a:lnTo>
                  <a:pt x="6810" y="15054"/>
                </a:lnTo>
                <a:lnTo>
                  <a:pt x="6828" y="15054"/>
                </a:lnTo>
                <a:lnTo>
                  <a:pt x="6835" y="15123"/>
                </a:lnTo>
                <a:lnTo>
                  <a:pt x="6879" y="15192"/>
                </a:lnTo>
                <a:lnTo>
                  <a:pt x="6875" y="15196"/>
                </a:lnTo>
                <a:lnTo>
                  <a:pt x="6835" y="15123"/>
                </a:lnTo>
                <a:lnTo>
                  <a:pt x="6828" y="15066"/>
                </a:lnTo>
                <a:lnTo>
                  <a:pt x="6810" y="15066"/>
                </a:lnTo>
                <a:lnTo>
                  <a:pt x="6783" y="14997"/>
                </a:lnTo>
                <a:close/>
                <a:moveTo>
                  <a:pt x="6407" y="15025"/>
                </a:moveTo>
                <a:lnTo>
                  <a:pt x="6407" y="15083"/>
                </a:lnTo>
                <a:lnTo>
                  <a:pt x="6418" y="15135"/>
                </a:lnTo>
                <a:lnTo>
                  <a:pt x="6463" y="15147"/>
                </a:lnTo>
                <a:lnTo>
                  <a:pt x="6407" y="15135"/>
                </a:lnTo>
                <a:lnTo>
                  <a:pt x="6400" y="15083"/>
                </a:lnTo>
                <a:lnTo>
                  <a:pt x="6407" y="15025"/>
                </a:lnTo>
                <a:close/>
                <a:moveTo>
                  <a:pt x="7025" y="15039"/>
                </a:moveTo>
                <a:lnTo>
                  <a:pt x="7027" y="15043"/>
                </a:lnTo>
                <a:lnTo>
                  <a:pt x="7023" y="15054"/>
                </a:lnTo>
                <a:lnTo>
                  <a:pt x="7025" y="15039"/>
                </a:lnTo>
                <a:close/>
                <a:moveTo>
                  <a:pt x="7012" y="15123"/>
                </a:moveTo>
                <a:lnTo>
                  <a:pt x="6999" y="15151"/>
                </a:lnTo>
                <a:lnTo>
                  <a:pt x="6994" y="15147"/>
                </a:lnTo>
                <a:lnTo>
                  <a:pt x="7012" y="15123"/>
                </a:lnTo>
                <a:close/>
                <a:moveTo>
                  <a:pt x="6905" y="15135"/>
                </a:moveTo>
                <a:lnTo>
                  <a:pt x="6915" y="15140"/>
                </a:lnTo>
                <a:lnTo>
                  <a:pt x="6905" y="15164"/>
                </a:lnTo>
                <a:lnTo>
                  <a:pt x="6916" y="15176"/>
                </a:lnTo>
                <a:lnTo>
                  <a:pt x="6898" y="15164"/>
                </a:lnTo>
                <a:lnTo>
                  <a:pt x="6905" y="15135"/>
                </a:lnTo>
                <a:close/>
                <a:moveTo>
                  <a:pt x="7038" y="15147"/>
                </a:moveTo>
                <a:lnTo>
                  <a:pt x="7027" y="15176"/>
                </a:lnTo>
                <a:lnTo>
                  <a:pt x="7022" y="15171"/>
                </a:lnTo>
                <a:lnTo>
                  <a:pt x="7038" y="15147"/>
                </a:lnTo>
                <a:close/>
                <a:moveTo>
                  <a:pt x="17884" y="15176"/>
                </a:moveTo>
                <a:lnTo>
                  <a:pt x="17866" y="15204"/>
                </a:lnTo>
                <a:lnTo>
                  <a:pt x="17858" y="15284"/>
                </a:lnTo>
                <a:lnTo>
                  <a:pt x="17876" y="15394"/>
                </a:lnTo>
                <a:lnTo>
                  <a:pt x="17891" y="15453"/>
                </a:lnTo>
                <a:lnTo>
                  <a:pt x="17910" y="15453"/>
                </a:lnTo>
                <a:lnTo>
                  <a:pt x="17884" y="15394"/>
                </a:lnTo>
                <a:lnTo>
                  <a:pt x="17891" y="15343"/>
                </a:lnTo>
                <a:lnTo>
                  <a:pt x="17928" y="15354"/>
                </a:lnTo>
                <a:lnTo>
                  <a:pt x="17928" y="15274"/>
                </a:lnTo>
                <a:lnTo>
                  <a:pt x="17928" y="15233"/>
                </a:lnTo>
                <a:lnTo>
                  <a:pt x="17891" y="15215"/>
                </a:lnTo>
                <a:lnTo>
                  <a:pt x="17884" y="15176"/>
                </a:lnTo>
                <a:close/>
                <a:moveTo>
                  <a:pt x="6234" y="15204"/>
                </a:moveTo>
                <a:lnTo>
                  <a:pt x="6242" y="15256"/>
                </a:lnTo>
                <a:lnTo>
                  <a:pt x="6260" y="15256"/>
                </a:lnTo>
                <a:lnTo>
                  <a:pt x="6242" y="15274"/>
                </a:lnTo>
                <a:lnTo>
                  <a:pt x="6234" y="15204"/>
                </a:lnTo>
                <a:close/>
                <a:moveTo>
                  <a:pt x="17718" y="15215"/>
                </a:moveTo>
                <a:lnTo>
                  <a:pt x="17659" y="15284"/>
                </a:lnTo>
                <a:lnTo>
                  <a:pt x="17589" y="15296"/>
                </a:lnTo>
                <a:lnTo>
                  <a:pt x="17507" y="15284"/>
                </a:lnTo>
                <a:lnTo>
                  <a:pt x="17467" y="15245"/>
                </a:lnTo>
                <a:lnTo>
                  <a:pt x="17412" y="15325"/>
                </a:lnTo>
                <a:lnTo>
                  <a:pt x="17404" y="15354"/>
                </a:lnTo>
                <a:lnTo>
                  <a:pt x="17372" y="15492"/>
                </a:lnTo>
                <a:lnTo>
                  <a:pt x="17372" y="15573"/>
                </a:lnTo>
                <a:lnTo>
                  <a:pt x="17342" y="15626"/>
                </a:lnTo>
                <a:lnTo>
                  <a:pt x="17360" y="15694"/>
                </a:lnTo>
                <a:lnTo>
                  <a:pt x="17379" y="15694"/>
                </a:lnTo>
                <a:lnTo>
                  <a:pt x="17397" y="15793"/>
                </a:lnTo>
                <a:lnTo>
                  <a:pt x="17372" y="15873"/>
                </a:lnTo>
                <a:lnTo>
                  <a:pt x="17404" y="15902"/>
                </a:lnTo>
                <a:lnTo>
                  <a:pt x="17438" y="15885"/>
                </a:lnTo>
                <a:lnTo>
                  <a:pt x="17438" y="15753"/>
                </a:lnTo>
                <a:lnTo>
                  <a:pt x="17430" y="15643"/>
                </a:lnTo>
                <a:lnTo>
                  <a:pt x="17475" y="15614"/>
                </a:lnTo>
                <a:lnTo>
                  <a:pt x="17467" y="15712"/>
                </a:lnTo>
                <a:lnTo>
                  <a:pt x="17507" y="15763"/>
                </a:lnTo>
                <a:lnTo>
                  <a:pt x="17501" y="15804"/>
                </a:lnTo>
                <a:lnTo>
                  <a:pt x="17519" y="15816"/>
                </a:lnTo>
                <a:lnTo>
                  <a:pt x="17570" y="15793"/>
                </a:lnTo>
                <a:lnTo>
                  <a:pt x="17545" y="15861"/>
                </a:lnTo>
                <a:lnTo>
                  <a:pt x="17570" y="15902"/>
                </a:lnTo>
                <a:lnTo>
                  <a:pt x="17596" y="15873"/>
                </a:lnTo>
                <a:lnTo>
                  <a:pt x="17596" y="15804"/>
                </a:lnTo>
                <a:lnTo>
                  <a:pt x="17545" y="15694"/>
                </a:lnTo>
                <a:lnTo>
                  <a:pt x="17563" y="15665"/>
                </a:lnTo>
                <a:lnTo>
                  <a:pt x="17501" y="15545"/>
                </a:lnTo>
                <a:lnTo>
                  <a:pt x="17552" y="15516"/>
                </a:lnTo>
                <a:lnTo>
                  <a:pt x="17578" y="15464"/>
                </a:lnTo>
                <a:lnTo>
                  <a:pt x="17604" y="15475"/>
                </a:lnTo>
                <a:lnTo>
                  <a:pt x="17615" y="15435"/>
                </a:lnTo>
                <a:lnTo>
                  <a:pt x="17501" y="15464"/>
                </a:lnTo>
                <a:lnTo>
                  <a:pt x="17467" y="15504"/>
                </a:lnTo>
                <a:lnTo>
                  <a:pt x="17412" y="15423"/>
                </a:lnTo>
                <a:lnTo>
                  <a:pt x="17423" y="15354"/>
                </a:lnTo>
                <a:lnTo>
                  <a:pt x="17475" y="15343"/>
                </a:lnTo>
                <a:lnTo>
                  <a:pt x="17570" y="15325"/>
                </a:lnTo>
                <a:lnTo>
                  <a:pt x="17629" y="15354"/>
                </a:lnTo>
                <a:lnTo>
                  <a:pt x="17674" y="15325"/>
                </a:lnTo>
                <a:lnTo>
                  <a:pt x="17725" y="15245"/>
                </a:lnTo>
                <a:lnTo>
                  <a:pt x="17718" y="15215"/>
                </a:lnTo>
                <a:close/>
                <a:moveTo>
                  <a:pt x="6120" y="15274"/>
                </a:moveTo>
                <a:lnTo>
                  <a:pt x="6120" y="15314"/>
                </a:lnTo>
                <a:lnTo>
                  <a:pt x="6114" y="15307"/>
                </a:lnTo>
                <a:lnTo>
                  <a:pt x="6120" y="15274"/>
                </a:lnTo>
                <a:close/>
                <a:moveTo>
                  <a:pt x="5692" y="15325"/>
                </a:moveTo>
                <a:lnTo>
                  <a:pt x="5718" y="15354"/>
                </a:lnTo>
                <a:lnTo>
                  <a:pt x="5755" y="15383"/>
                </a:lnTo>
                <a:lnTo>
                  <a:pt x="5762" y="15366"/>
                </a:lnTo>
                <a:lnTo>
                  <a:pt x="5806" y="15423"/>
                </a:lnTo>
                <a:lnTo>
                  <a:pt x="5762" y="15383"/>
                </a:lnTo>
                <a:lnTo>
                  <a:pt x="5755" y="15383"/>
                </a:lnTo>
                <a:lnTo>
                  <a:pt x="5718" y="15366"/>
                </a:lnTo>
                <a:lnTo>
                  <a:pt x="5692" y="15325"/>
                </a:lnTo>
                <a:close/>
                <a:moveTo>
                  <a:pt x="18153" y="15406"/>
                </a:moveTo>
                <a:lnTo>
                  <a:pt x="18119" y="15435"/>
                </a:lnTo>
                <a:lnTo>
                  <a:pt x="18043" y="15464"/>
                </a:lnTo>
                <a:lnTo>
                  <a:pt x="18068" y="15504"/>
                </a:lnTo>
                <a:lnTo>
                  <a:pt x="18119" y="15516"/>
                </a:lnTo>
                <a:lnTo>
                  <a:pt x="18146" y="15573"/>
                </a:lnTo>
                <a:lnTo>
                  <a:pt x="18234" y="15573"/>
                </a:lnTo>
                <a:lnTo>
                  <a:pt x="18234" y="15602"/>
                </a:lnTo>
                <a:lnTo>
                  <a:pt x="18190" y="15602"/>
                </a:lnTo>
                <a:lnTo>
                  <a:pt x="18127" y="15643"/>
                </a:lnTo>
                <a:lnTo>
                  <a:pt x="18171" y="15683"/>
                </a:lnTo>
                <a:lnTo>
                  <a:pt x="18171" y="15724"/>
                </a:lnTo>
                <a:lnTo>
                  <a:pt x="18190" y="15753"/>
                </a:lnTo>
                <a:lnTo>
                  <a:pt x="18208" y="15753"/>
                </a:lnTo>
                <a:lnTo>
                  <a:pt x="18223" y="15694"/>
                </a:lnTo>
                <a:lnTo>
                  <a:pt x="18319" y="15793"/>
                </a:lnTo>
                <a:lnTo>
                  <a:pt x="18374" y="15793"/>
                </a:lnTo>
                <a:lnTo>
                  <a:pt x="18484" y="15873"/>
                </a:lnTo>
                <a:lnTo>
                  <a:pt x="18511" y="15954"/>
                </a:lnTo>
                <a:lnTo>
                  <a:pt x="18529" y="16052"/>
                </a:lnTo>
                <a:lnTo>
                  <a:pt x="18484" y="16075"/>
                </a:lnTo>
                <a:lnTo>
                  <a:pt x="18470" y="16162"/>
                </a:lnTo>
                <a:lnTo>
                  <a:pt x="18536" y="16162"/>
                </a:lnTo>
                <a:lnTo>
                  <a:pt x="18555" y="16122"/>
                </a:lnTo>
                <a:lnTo>
                  <a:pt x="18617" y="16144"/>
                </a:lnTo>
                <a:lnTo>
                  <a:pt x="18669" y="16214"/>
                </a:lnTo>
                <a:lnTo>
                  <a:pt x="18731" y="16226"/>
                </a:lnTo>
                <a:lnTo>
                  <a:pt x="18765" y="16242"/>
                </a:lnTo>
                <a:lnTo>
                  <a:pt x="18809" y="16214"/>
                </a:lnTo>
                <a:lnTo>
                  <a:pt x="18798" y="16144"/>
                </a:lnTo>
                <a:lnTo>
                  <a:pt x="18842" y="16104"/>
                </a:lnTo>
                <a:lnTo>
                  <a:pt x="18887" y="16075"/>
                </a:lnTo>
                <a:lnTo>
                  <a:pt x="18964" y="16122"/>
                </a:lnTo>
                <a:lnTo>
                  <a:pt x="19001" y="16214"/>
                </a:lnTo>
                <a:lnTo>
                  <a:pt x="19034" y="16254"/>
                </a:lnTo>
                <a:lnTo>
                  <a:pt x="19078" y="16323"/>
                </a:lnTo>
                <a:lnTo>
                  <a:pt x="19141" y="16335"/>
                </a:lnTo>
                <a:lnTo>
                  <a:pt x="19193" y="16352"/>
                </a:lnTo>
                <a:lnTo>
                  <a:pt x="19211" y="16376"/>
                </a:lnTo>
                <a:lnTo>
                  <a:pt x="19244" y="16364"/>
                </a:lnTo>
                <a:lnTo>
                  <a:pt x="19252" y="16335"/>
                </a:lnTo>
                <a:lnTo>
                  <a:pt x="19182" y="16295"/>
                </a:lnTo>
                <a:lnTo>
                  <a:pt x="19211" y="16283"/>
                </a:lnTo>
                <a:lnTo>
                  <a:pt x="19167" y="16254"/>
                </a:lnTo>
                <a:lnTo>
                  <a:pt x="19167" y="16214"/>
                </a:lnTo>
                <a:lnTo>
                  <a:pt x="19130" y="16214"/>
                </a:lnTo>
                <a:lnTo>
                  <a:pt x="19085" y="16122"/>
                </a:lnTo>
                <a:lnTo>
                  <a:pt x="19034" y="16064"/>
                </a:lnTo>
                <a:lnTo>
                  <a:pt x="19026" y="15995"/>
                </a:lnTo>
                <a:lnTo>
                  <a:pt x="19078" y="15983"/>
                </a:lnTo>
                <a:lnTo>
                  <a:pt x="19060" y="15943"/>
                </a:lnTo>
                <a:lnTo>
                  <a:pt x="18964" y="15885"/>
                </a:lnTo>
                <a:lnTo>
                  <a:pt x="18956" y="15816"/>
                </a:lnTo>
                <a:lnTo>
                  <a:pt x="18923" y="15775"/>
                </a:lnTo>
                <a:lnTo>
                  <a:pt x="18879" y="15735"/>
                </a:lnTo>
                <a:lnTo>
                  <a:pt x="18773" y="15665"/>
                </a:lnTo>
                <a:lnTo>
                  <a:pt x="18669" y="15614"/>
                </a:lnTo>
                <a:lnTo>
                  <a:pt x="18599" y="15602"/>
                </a:lnTo>
                <a:lnTo>
                  <a:pt x="18566" y="15557"/>
                </a:lnTo>
                <a:lnTo>
                  <a:pt x="18503" y="15533"/>
                </a:lnTo>
                <a:lnTo>
                  <a:pt x="18452" y="15533"/>
                </a:lnTo>
                <a:lnTo>
                  <a:pt x="18381" y="15585"/>
                </a:lnTo>
                <a:lnTo>
                  <a:pt x="18337" y="15683"/>
                </a:lnTo>
                <a:lnTo>
                  <a:pt x="18278" y="15626"/>
                </a:lnTo>
                <a:lnTo>
                  <a:pt x="18260" y="15475"/>
                </a:lnTo>
                <a:lnTo>
                  <a:pt x="18249" y="15453"/>
                </a:lnTo>
                <a:lnTo>
                  <a:pt x="18153" y="15406"/>
                </a:lnTo>
                <a:close/>
                <a:moveTo>
                  <a:pt x="6105" y="15516"/>
                </a:moveTo>
                <a:lnTo>
                  <a:pt x="6076" y="15775"/>
                </a:lnTo>
                <a:lnTo>
                  <a:pt x="6024" y="15763"/>
                </a:lnTo>
                <a:lnTo>
                  <a:pt x="6076" y="15763"/>
                </a:lnTo>
                <a:lnTo>
                  <a:pt x="6050" y="15724"/>
                </a:lnTo>
                <a:lnTo>
                  <a:pt x="6024" y="15724"/>
                </a:lnTo>
                <a:lnTo>
                  <a:pt x="6030" y="15712"/>
                </a:lnTo>
                <a:lnTo>
                  <a:pt x="6050" y="15712"/>
                </a:lnTo>
                <a:lnTo>
                  <a:pt x="6076" y="15763"/>
                </a:lnTo>
                <a:lnTo>
                  <a:pt x="6105" y="15516"/>
                </a:lnTo>
                <a:close/>
                <a:moveTo>
                  <a:pt x="5965" y="15573"/>
                </a:moveTo>
                <a:lnTo>
                  <a:pt x="5987" y="15582"/>
                </a:lnTo>
                <a:lnTo>
                  <a:pt x="5980" y="15585"/>
                </a:lnTo>
                <a:lnTo>
                  <a:pt x="5965" y="15573"/>
                </a:lnTo>
                <a:close/>
                <a:moveTo>
                  <a:pt x="19262" y="15602"/>
                </a:moveTo>
                <a:lnTo>
                  <a:pt x="19244" y="15626"/>
                </a:lnTo>
                <a:lnTo>
                  <a:pt x="19288" y="15655"/>
                </a:lnTo>
                <a:lnTo>
                  <a:pt x="19321" y="15694"/>
                </a:lnTo>
                <a:lnTo>
                  <a:pt x="19347" y="15724"/>
                </a:lnTo>
                <a:lnTo>
                  <a:pt x="19358" y="15763"/>
                </a:lnTo>
                <a:lnTo>
                  <a:pt x="19377" y="15816"/>
                </a:lnTo>
                <a:lnTo>
                  <a:pt x="19391" y="15793"/>
                </a:lnTo>
                <a:lnTo>
                  <a:pt x="19384" y="15735"/>
                </a:lnTo>
                <a:lnTo>
                  <a:pt x="19358" y="15712"/>
                </a:lnTo>
                <a:lnTo>
                  <a:pt x="19340" y="15665"/>
                </a:lnTo>
                <a:lnTo>
                  <a:pt x="19314" y="15643"/>
                </a:lnTo>
                <a:lnTo>
                  <a:pt x="19288" y="15626"/>
                </a:lnTo>
                <a:lnTo>
                  <a:pt x="19262" y="15602"/>
                </a:lnTo>
                <a:close/>
                <a:moveTo>
                  <a:pt x="17972" y="15626"/>
                </a:moveTo>
                <a:lnTo>
                  <a:pt x="17891" y="15643"/>
                </a:lnTo>
                <a:lnTo>
                  <a:pt x="17884" y="15683"/>
                </a:lnTo>
                <a:lnTo>
                  <a:pt x="17928" y="15694"/>
                </a:lnTo>
                <a:lnTo>
                  <a:pt x="17961" y="15683"/>
                </a:lnTo>
                <a:lnTo>
                  <a:pt x="18005" y="15694"/>
                </a:lnTo>
                <a:lnTo>
                  <a:pt x="18057" y="15735"/>
                </a:lnTo>
                <a:lnTo>
                  <a:pt x="18043" y="15665"/>
                </a:lnTo>
                <a:lnTo>
                  <a:pt x="17972" y="15626"/>
                </a:lnTo>
                <a:close/>
                <a:moveTo>
                  <a:pt x="5604" y="15651"/>
                </a:moveTo>
                <a:lnTo>
                  <a:pt x="5571" y="15735"/>
                </a:lnTo>
                <a:lnTo>
                  <a:pt x="5556" y="15793"/>
                </a:lnTo>
                <a:lnTo>
                  <a:pt x="5563" y="15735"/>
                </a:lnTo>
                <a:lnTo>
                  <a:pt x="5597" y="15655"/>
                </a:lnTo>
                <a:lnTo>
                  <a:pt x="5604" y="15651"/>
                </a:lnTo>
                <a:close/>
                <a:moveTo>
                  <a:pt x="17769" y="15665"/>
                </a:moveTo>
                <a:lnTo>
                  <a:pt x="17781" y="15712"/>
                </a:lnTo>
                <a:lnTo>
                  <a:pt x="17825" y="15724"/>
                </a:lnTo>
                <a:lnTo>
                  <a:pt x="17851" y="15694"/>
                </a:lnTo>
                <a:lnTo>
                  <a:pt x="17832" y="15665"/>
                </a:lnTo>
                <a:lnTo>
                  <a:pt x="17769" y="15665"/>
                </a:lnTo>
                <a:close/>
                <a:moveTo>
                  <a:pt x="10960" y="15694"/>
                </a:moveTo>
                <a:lnTo>
                  <a:pt x="10955" y="15700"/>
                </a:lnTo>
                <a:lnTo>
                  <a:pt x="10955" y="15699"/>
                </a:lnTo>
                <a:lnTo>
                  <a:pt x="10960" y="15694"/>
                </a:lnTo>
                <a:close/>
                <a:moveTo>
                  <a:pt x="19332" y="15753"/>
                </a:moveTo>
                <a:lnTo>
                  <a:pt x="19296" y="15763"/>
                </a:lnTo>
                <a:lnTo>
                  <a:pt x="19307" y="15816"/>
                </a:lnTo>
                <a:lnTo>
                  <a:pt x="19270" y="15845"/>
                </a:lnTo>
                <a:lnTo>
                  <a:pt x="19252" y="15873"/>
                </a:lnTo>
                <a:lnTo>
                  <a:pt x="19218" y="15885"/>
                </a:lnTo>
                <a:lnTo>
                  <a:pt x="19211" y="15833"/>
                </a:lnTo>
                <a:lnTo>
                  <a:pt x="19200" y="15833"/>
                </a:lnTo>
                <a:lnTo>
                  <a:pt x="19193" y="15885"/>
                </a:lnTo>
                <a:lnTo>
                  <a:pt x="19167" y="15885"/>
                </a:lnTo>
                <a:lnTo>
                  <a:pt x="19104" y="15873"/>
                </a:lnTo>
                <a:lnTo>
                  <a:pt x="19104" y="15914"/>
                </a:lnTo>
                <a:lnTo>
                  <a:pt x="19141" y="15926"/>
                </a:lnTo>
                <a:lnTo>
                  <a:pt x="19182" y="15954"/>
                </a:lnTo>
                <a:lnTo>
                  <a:pt x="19218" y="15954"/>
                </a:lnTo>
                <a:lnTo>
                  <a:pt x="19252" y="15943"/>
                </a:lnTo>
                <a:lnTo>
                  <a:pt x="19288" y="15914"/>
                </a:lnTo>
                <a:lnTo>
                  <a:pt x="19288" y="15885"/>
                </a:lnTo>
                <a:lnTo>
                  <a:pt x="19321" y="15885"/>
                </a:lnTo>
                <a:lnTo>
                  <a:pt x="19340" y="15816"/>
                </a:lnTo>
                <a:lnTo>
                  <a:pt x="19340" y="15763"/>
                </a:lnTo>
                <a:lnTo>
                  <a:pt x="19332" y="15753"/>
                </a:lnTo>
                <a:close/>
                <a:moveTo>
                  <a:pt x="5965" y="15793"/>
                </a:moveTo>
                <a:lnTo>
                  <a:pt x="5903" y="15861"/>
                </a:lnTo>
                <a:lnTo>
                  <a:pt x="5895" y="15902"/>
                </a:lnTo>
                <a:lnTo>
                  <a:pt x="5895" y="15861"/>
                </a:lnTo>
                <a:lnTo>
                  <a:pt x="5965" y="15793"/>
                </a:lnTo>
                <a:close/>
                <a:moveTo>
                  <a:pt x="11028" y="15818"/>
                </a:moveTo>
                <a:lnTo>
                  <a:pt x="11034" y="15824"/>
                </a:lnTo>
                <a:lnTo>
                  <a:pt x="11038" y="15833"/>
                </a:lnTo>
                <a:lnTo>
                  <a:pt x="11026" y="15819"/>
                </a:lnTo>
                <a:lnTo>
                  <a:pt x="11028" y="15818"/>
                </a:lnTo>
                <a:close/>
                <a:moveTo>
                  <a:pt x="19480" y="15833"/>
                </a:moveTo>
                <a:lnTo>
                  <a:pt x="19473" y="15845"/>
                </a:lnTo>
                <a:lnTo>
                  <a:pt x="19488" y="15914"/>
                </a:lnTo>
                <a:lnTo>
                  <a:pt x="19513" y="15983"/>
                </a:lnTo>
                <a:lnTo>
                  <a:pt x="19539" y="16024"/>
                </a:lnTo>
                <a:lnTo>
                  <a:pt x="19558" y="16012"/>
                </a:lnTo>
                <a:lnTo>
                  <a:pt x="19568" y="15983"/>
                </a:lnTo>
                <a:lnTo>
                  <a:pt x="19532" y="15943"/>
                </a:lnTo>
                <a:lnTo>
                  <a:pt x="19506" y="15885"/>
                </a:lnTo>
                <a:lnTo>
                  <a:pt x="19488" y="15873"/>
                </a:lnTo>
                <a:lnTo>
                  <a:pt x="19480" y="15833"/>
                </a:lnTo>
                <a:close/>
                <a:moveTo>
                  <a:pt x="18278" y="15873"/>
                </a:moveTo>
                <a:lnTo>
                  <a:pt x="18267" y="15914"/>
                </a:lnTo>
                <a:lnTo>
                  <a:pt x="18260" y="15943"/>
                </a:lnTo>
                <a:lnTo>
                  <a:pt x="18260" y="16012"/>
                </a:lnTo>
                <a:lnTo>
                  <a:pt x="18293" y="15943"/>
                </a:lnTo>
                <a:lnTo>
                  <a:pt x="18293" y="15914"/>
                </a:lnTo>
                <a:lnTo>
                  <a:pt x="18278" y="15873"/>
                </a:lnTo>
                <a:close/>
                <a:moveTo>
                  <a:pt x="16575" y="15926"/>
                </a:moveTo>
                <a:lnTo>
                  <a:pt x="16541" y="16012"/>
                </a:lnTo>
                <a:lnTo>
                  <a:pt x="16594" y="16024"/>
                </a:lnTo>
                <a:lnTo>
                  <a:pt x="16600" y="16064"/>
                </a:lnTo>
                <a:lnTo>
                  <a:pt x="16715" y="16093"/>
                </a:lnTo>
                <a:lnTo>
                  <a:pt x="16741" y="16075"/>
                </a:lnTo>
                <a:lnTo>
                  <a:pt x="16778" y="16093"/>
                </a:lnTo>
                <a:lnTo>
                  <a:pt x="16855" y="16134"/>
                </a:lnTo>
                <a:lnTo>
                  <a:pt x="16906" y="16144"/>
                </a:lnTo>
                <a:lnTo>
                  <a:pt x="16969" y="16162"/>
                </a:lnTo>
                <a:lnTo>
                  <a:pt x="17021" y="16144"/>
                </a:lnTo>
                <a:lnTo>
                  <a:pt x="17091" y="16185"/>
                </a:lnTo>
                <a:lnTo>
                  <a:pt x="17161" y="16144"/>
                </a:lnTo>
                <a:lnTo>
                  <a:pt x="17080" y="16093"/>
                </a:lnTo>
                <a:lnTo>
                  <a:pt x="16995" y="16075"/>
                </a:lnTo>
                <a:lnTo>
                  <a:pt x="16969" y="16024"/>
                </a:lnTo>
                <a:lnTo>
                  <a:pt x="16862" y="15965"/>
                </a:lnTo>
                <a:lnTo>
                  <a:pt x="16848" y="16012"/>
                </a:lnTo>
                <a:lnTo>
                  <a:pt x="16733" y="16012"/>
                </a:lnTo>
                <a:lnTo>
                  <a:pt x="16722" y="15965"/>
                </a:lnTo>
                <a:lnTo>
                  <a:pt x="16697" y="15954"/>
                </a:lnTo>
                <a:lnTo>
                  <a:pt x="16656" y="15926"/>
                </a:lnTo>
                <a:lnTo>
                  <a:pt x="16575" y="15926"/>
                </a:lnTo>
                <a:close/>
                <a:moveTo>
                  <a:pt x="19594" y="15983"/>
                </a:moveTo>
                <a:lnTo>
                  <a:pt x="19594" y="15995"/>
                </a:lnTo>
                <a:lnTo>
                  <a:pt x="19620" y="16036"/>
                </a:lnTo>
                <a:lnTo>
                  <a:pt x="19646" y="16064"/>
                </a:lnTo>
                <a:lnTo>
                  <a:pt x="19653" y="16052"/>
                </a:lnTo>
                <a:lnTo>
                  <a:pt x="19627" y="16024"/>
                </a:lnTo>
                <a:lnTo>
                  <a:pt x="19594" y="15983"/>
                </a:lnTo>
                <a:close/>
                <a:moveTo>
                  <a:pt x="5884" y="15995"/>
                </a:moveTo>
                <a:lnTo>
                  <a:pt x="5850" y="16024"/>
                </a:lnTo>
                <a:lnTo>
                  <a:pt x="5850" y="16012"/>
                </a:lnTo>
                <a:lnTo>
                  <a:pt x="5884" y="15995"/>
                </a:lnTo>
                <a:close/>
                <a:moveTo>
                  <a:pt x="12035" y="16009"/>
                </a:moveTo>
                <a:lnTo>
                  <a:pt x="12047" y="16022"/>
                </a:lnTo>
                <a:lnTo>
                  <a:pt x="12048" y="16026"/>
                </a:lnTo>
                <a:lnTo>
                  <a:pt x="12035" y="16009"/>
                </a:lnTo>
                <a:close/>
                <a:moveTo>
                  <a:pt x="19705" y="16052"/>
                </a:moveTo>
                <a:lnTo>
                  <a:pt x="19697" y="16064"/>
                </a:lnTo>
                <a:lnTo>
                  <a:pt x="19716" y="16093"/>
                </a:lnTo>
                <a:lnTo>
                  <a:pt x="19749" y="16134"/>
                </a:lnTo>
                <a:lnTo>
                  <a:pt x="19794" y="16173"/>
                </a:lnTo>
                <a:lnTo>
                  <a:pt x="19794" y="16144"/>
                </a:lnTo>
                <a:lnTo>
                  <a:pt x="19775" y="16122"/>
                </a:lnTo>
                <a:lnTo>
                  <a:pt x="19735" y="16075"/>
                </a:lnTo>
                <a:lnTo>
                  <a:pt x="19705" y="16052"/>
                </a:lnTo>
                <a:close/>
                <a:moveTo>
                  <a:pt x="17290" y="16122"/>
                </a:moveTo>
                <a:lnTo>
                  <a:pt x="17271" y="16162"/>
                </a:lnTo>
                <a:lnTo>
                  <a:pt x="17239" y="16162"/>
                </a:lnTo>
                <a:lnTo>
                  <a:pt x="17220" y="16214"/>
                </a:lnTo>
                <a:lnTo>
                  <a:pt x="17246" y="16214"/>
                </a:lnTo>
                <a:lnTo>
                  <a:pt x="17290" y="16203"/>
                </a:lnTo>
                <a:lnTo>
                  <a:pt x="17360" y="16185"/>
                </a:lnTo>
                <a:lnTo>
                  <a:pt x="17342" y="16144"/>
                </a:lnTo>
                <a:lnTo>
                  <a:pt x="17309" y="16144"/>
                </a:lnTo>
                <a:lnTo>
                  <a:pt x="17290" y="16122"/>
                </a:lnTo>
                <a:close/>
                <a:moveTo>
                  <a:pt x="17589" y="16122"/>
                </a:moveTo>
                <a:lnTo>
                  <a:pt x="17533" y="16162"/>
                </a:lnTo>
                <a:lnTo>
                  <a:pt x="17493" y="16173"/>
                </a:lnTo>
                <a:lnTo>
                  <a:pt x="17456" y="16144"/>
                </a:lnTo>
                <a:lnTo>
                  <a:pt x="17404" y="16162"/>
                </a:lnTo>
                <a:lnTo>
                  <a:pt x="17404" y="16185"/>
                </a:lnTo>
                <a:lnTo>
                  <a:pt x="17482" y="16203"/>
                </a:lnTo>
                <a:lnTo>
                  <a:pt x="17578" y="16185"/>
                </a:lnTo>
                <a:lnTo>
                  <a:pt x="17589" y="16122"/>
                </a:lnTo>
                <a:close/>
                <a:moveTo>
                  <a:pt x="17807" y="16144"/>
                </a:moveTo>
                <a:lnTo>
                  <a:pt x="17769" y="16162"/>
                </a:lnTo>
                <a:lnTo>
                  <a:pt x="17718" y="16173"/>
                </a:lnTo>
                <a:lnTo>
                  <a:pt x="17710" y="16203"/>
                </a:lnTo>
                <a:lnTo>
                  <a:pt x="17648" y="16242"/>
                </a:lnTo>
                <a:lnTo>
                  <a:pt x="17622" y="16295"/>
                </a:lnTo>
                <a:lnTo>
                  <a:pt x="17622" y="16335"/>
                </a:lnTo>
                <a:lnTo>
                  <a:pt x="17674" y="16312"/>
                </a:lnTo>
                <a:lnTo>
                  <a:pt x="17718" y="16242"/>
                </a:lnTo>
                <a:lnTo>
                  <a:pt x="17762" y="16214"/>
                </a:lnTo>
                <a:lnTo>
                  <a:pt x="17832" y="16173"/>
                </a:lnTo>
                <a:lnTo>
                  <a:pt x="17851" y="16144"/>
                </a:lnTo>
                <a:lnTo>
                  <a:pt x="17807" y="16144"/>
                </a:lnTo>
                <a:close/>
                <a:moveTo>
                  <a:pt x="19838" y="16144"/>
                </a:moveTo>
                <a:lnTo>
                  <a:pt x="19845" y="16203"/>
                </a:lnTo>
                <a:lnTo>
                  <a:pt x="19889" y="16283"/>
                </a:lnTo>
                <a:lnTo>
                  <a:pt x="19897" y="16272"/>
                </a:lnTo>
                <a:lnTo>
                  <a:pt x="19882" y="16214"/>
                </a:lnTo>
                <a:lnTo>
                  <a:pt x="19856" y="16144"/>
                </a:lnTo>
                <a:lnTo>
                  <a:pt x="19838" y="16144"/>
                </a:lnTo>
                <a:close/>
                <a:moveTo>
                  <a:pt x="5858" y="16162"/>
                </a:moveTo>
                <a:lnTo>
                  <a:pt x="5895" y="16214"/>
                </a:lnTo>
                <a:lnTo>
                  <a:pt x="5877" y="16254"/>
                </a:lnTo>
                <a:lnTo>
                  <a:pt x="5884" y="16214"/>
                </a:lnTo>
                <a:lnTo>
                  <a:pt x="5858" y="16162"/>
                </a:lnTo>
                <a:close/>
                <a:moveTo>
                  <a:pt x="19786" y="16226"/>
                </a:moveTo>
                <a:lnTo>
                  <a:pt x="19775" y="16272"/>
                </a:lnTo>
                <a:lnTo>
                  <a:pt x="19794" y="16283"/>
                </a:lnTo>
                <a:lnTo>
                  <a:pt x="19830" y="16295"/>
                </a:lnTo>
                <a:lnTo>
                  <a:pt x="19856" y="16295"/>
                </a:lnTo>
                <a:lnTo>
                  <a:pt x="19845" y="16272"/>
                </a:lnTo>
                <a:lnTo>
                  <a:pt x="19819" y="16254"/>
                </a:lnTo>
                <a:lnTo>
                  <a:pt x="19786" y="16226"/>
                </a:lnTo>
                <a:close/>
                <a:moveTo>
                  <a:pt x="17404" y="16242"/>
                </a:moveTo>
                <a:lnTo>
                  <a:pt x="17353" y="16272"/>
                </a:lnTo>
                <a:lnTo>
                  <a:pt x="17430" y="16323"/>
                </a:lnTo>
                <a:lnTo>
                  <a:pt x="17456" y="16323"/>
                </a:lnTo>
                <a:lnTo>
                  <a:pt x="17456" y="16295"/>
                </a:lnTo>
                <a:lnTo>
                  <a:pt x="17438" y="16272"/>
                </a:lnTo>
                <a:lnTo>
                  <a:pt x="17404" y="16242"/>
                </a:lnTo>
                <a:close/>
                <a:moveTo>
                  <a:pt x="6347" y="16283"/>
                </a:moveTo>
                <a:lnTo>
                  <a:pt x="6348" y="16283"/>
                </a:lnTo>
                <a:lnTo>
                  <a:pt x="6347" y="16291"/>
                </a:lnTo>
                <a:lnTo>
                  <a:pt x="6345" y="16293"/>
                </a:lnTo>
                <a:lnTo>
                  <a:pt x="6347" y="16283"/>
                </a:lnTo>
                <a:close/>
                <a:moveTo>
                  <a:pt x="19882" y="16323"/>
                </a:moveTo>
                <a:lnTo>
                  <a:pt x="19897" y="16376"/>
                </a:lnTo>
                <a:lnTo>
                  <a:pt x="19941" y="16376"/>
                </a:lnTo>
                <a:lnTo>
                  <a:pt x="19926" y="16352"/>
                </a:lnTo>
                <a:lnTo>
                  <a:pt x="19915" y="16352"/>
                </a:lnTo>
                <a:lnTo>
                  <a:pt x="19882" y="16323"/>
                </a:lnTo>
                <a:close/>
                <a:moveTo>
                  <a:pt x="18758" y="16376"/>
                </a:moveTo>
                <a:lnTo>
                  <a:pt x="18739" y="16405"/>
                </a:lnTo>
                <a:lnTo>
                  <a:pt x="18739" y="16433"/>
                </a:lnTo>
                <a:lnTo>
                  <a:pt x="18720" y="16485"/>
                </a:lnTo>
                <a:lnTo>
                  <a:pt x="18702" y="16531"/>
                </a:lnTo>
                <a:lnTo>
                  <a:pt x="18720" y="16572"/>
                </a:lnTo>
                <a:lnTo>
                  <a:pt x="18702" y="16583"/>
                </a:lnTo>
                <a:lnTo>
                  <a:pt x="18695" y="16652"/>
                </a:lnTo>
                <a:lnTo>
                  <a:pt x="18702" y="16721"/>
                </a:lnTo>
                <a:lnTo>
                  <a:pt x="18695" y="16733"/>
                </a:lnTo>
                <a:lnTo>
                  <a:pt x="18702" y="16786"/>
                </a:lnTo>
                <a:lnTo>
                  <a:pt x="18687" y="16855"/>
                </a:lnTo>
                <a:lnTo>
                  <a:pt x="18687" y="16912"/>
                </a:lnTo>
                <a:lnTo>
                  <a:pt x="18669" y="16964"/>
                </a:lnTo>
                <a:lnTo>
                  <a:pt x="18661" y="17004"/>
                </a:lnTo>
                <a:lnTo>
                  <a:pt x="18617" y="17045"/>
                </a:lnTo>
                <a:lnTo>
                  <a:pt x="18566" y="17004"/>
                </a:lnTo>
                <a:lnTo>
                  <a:pt x="18555" y="16982"/>
                </a:lnTo>
                <a:lnTo>
                  <a:pt x="18522" y="16953"/>
                </a:lnTo>
                <a:lnTo>
                  <a:pt x="18503" y="16953"/>
                </a:lnTo>
                <a:lnTo>
                  <a:pt x="18459" y="16894"/>
                </a:lnTo>
                <a:lnTo>
                  <a:pt x="18433" y="16872"/>
                </a:lnTo>
                <a:lnTo>
                  <a:pt x="18381" y="16843"/>
                </a:lnTo>
                <a:lnTo>
                  <a:pt x="18337" y="16786"/>
                </a:lnTo>
                <a:lnTo>
                  <a:pt x="18337" y="16745"/>
                </a:lnTo>
                <a:lnTo>
                  <a:pt x="18374" y="16664"/>
                </a:lnTo>
                <a:lnTo>
                  <a:pt x="18363" y="16623"/>
                </a:lnTo>
                <a:lnTo>
                  <a:pt x="18381" y="16623"/>
                </a:lnTo>
                <a:lnTo>
                  <a:pt x="18408" y="16583"/>
                </a:lnTo>
                <a:lnTo>
                  <a:pt x="18425" y="16531"/>
                </a:lnTo>
                <a:lnTo>
                  <a:pt x="18400" y="16485"/>
                </a:lnTo>
                <a:lnTo>
                  <a:pt x="18381" y="16503"/>
                </a:lnTo>
                <a:lnTo>
                  <a:pt x="18363" y="16485"/>
                </a:lnTo>
                <a:lnTo>
                  <a:pt x="18330" y="16513"/>
                </a:lnTo>
                <a:lnTo>
                  <a:pt x="18286" y="16485"/>
                </a:lnTo>
                <a:lnTo>
                  <a:pt x="18278" y="16503"/>
                </a:lnTo>
                <a:lnTo>
                  <a:pt x="18223" y="16474"/>
                </a:lnTo>
                <a:lnTo>
                  <a:pt x="18190" y="16433"/>
                </a:lnTo>
                <a:lnTo>
                  <a:pt x="18153" y="16421"/>
                </a:lnTo>
                <a:lnTo>
                  <a:pt x="18119" y="16433"/>
                </a:lnTo>
                <a:lnTo>
                  <a:pt x="18164" y="16462"/>
                </a:lnTo>
                <a:lnTo>
                  <a:pt x="18164" y="16503"/>
                </a:lnTo>
                <a:lnTo>
                  <a:pt x="18112" y="16531"/>
                </a:lnTo>
                <a:lnTo>
                  <a:pt x="18083" y="16513"/>
                </a:lnTo>
                <a:lnTo>
                  <a:pt x="18049" y="16543"/>
                </a:lnTo>
                <a:lnTo>
                  <a:pt x="18024" y="16595"/>
                </a:lnTo>
                <a:lnTo>
                  <a:pt x="18031" y="16623"/>
                </a:lnTo>
                <a:lnTo>
                  <a:pt x="18005" y="16652"/>
                </a:lnTo>
                <a:lnTo>
                  <a:pt x="17972" y="16733"/>
                </a:lnTo>
                <a:lnTo>
                  <a:pt x="17987" y="16774"/>
                </a:lnTo>
                <a:lnTo>
                  <a:pt x="17910" y="16774"/>
                </a:lnTo>
                <a:lnTo>
                  <a:pt x="17876" y="16721"/>
                </a:lnTo>
                <a:lnTo>
                  <a:pt x="17832" y="16664"/>
                </a:lnTo>
                <a:lnTo>
                  <a:pt x="17807" y="16682"/>
                </a:lnTo>
                <a:lnTo>
                  <a:pt x="17781" y="16693"/>
                </a:lnTo>
                <a:lnTo>
                  <a:pt x="17781" y="16721"/>
                </a:lnTo>
                <a:lnTo>
                  <a:pt x="17754" y="16704"/>
                </a:lnTo>
                <a:lnTo>
                  <a:pt x="17754" y="16733"/>
                </a:lnTo>
                <a:lnTo>
                  <a:pt x="17718" y="16745"/>
                </a:lnTo>
                <a:lnTo>
                  <a:pt x="17710" y="16786"/>
                </a:lnTo>
                <a:lnTo>
                  <a:pt x="17674" y="16843"/>
                </a:lnTo>
                <a:lnTo>
                  <a:pt x="17666" y="16912"/>
                </a:lnTo>
                <a:lnTo>
                  <a:pt x="17640" y="16884"/>
                </a:lnTo>
                <a:lnTo>
                  <a:pt x="17622" y="16941"/>
                </a:lnTo>
                <a:lnTo>
                  <a:pt x="17640" y="16982"/>
                </a:lnTo>
                <a:lnTo>
                  <a:pt x="17615" y="16992"/>
                </a:lnTo>
                <a:lnTo>
                  <a:pt x="17596" y="16912"/>
                </a:lnTo>
                <a:lnTo>
                  <a:pt x="17552" y="16992"/>
                </a:lnTo>
                <a:lnTo>
                  <a:pt x="17552" y="17045"/>
                </a:lnTo>
                <a:lnTo>
                  <a:pt x="17545" y="17091"/>
                </a:lnTo>
                <a:lnTo>
                  <a:pt x="17507" y="17143"/>
                </a:lnTo>
                <a:lnTo>
                  <a:pt x="17493" y="17200"/>
                </a:lnTo>
                <a:lnTo>
                  <a:pt x="17467" y="17241"/>
                </a:lnTo>
                <a:lnTo>
                  <a:pt x="17404" y="17265"/>
                </a:lnTo>
                <a:lnTo>
                  <a:pt x="17353" y="17265"/>
                </a:lnTo>
                <a:lnTo>
                  <a:pt x="17342" y="17293"/>
                </a:lnTo>
                <a:lnTo>
                  <a:pt x="17309" y="17304"/>
                </a:lnTo>
                <a:lnTo>
                  <a:pt x="17257" y="17334"/>
                </a:lnTo>
                <a:lnTo>
                  <a:pt x="17213" y="17334"/>
                </a:lnTo>
                <a:lnTo>
                  <a:pt x="17168" y="17373"/>
                </a:lnTo>
                <a:lnTo>
                  <a:pt x="17142" y="17414"/>
                </a:lnTo>
                <a:lnTo>
                  <a:pt x="17091" y="17443"/>
                </a:lnTo>
                <a:lnTo>
                  <a:pt x="17065" y="17524"/>
                </a:lnTo>
                <a:lnTo>
                  <a:pt x="17065" y="17443"/>
                </a:lnTo>
                <a:lnTo>
                  <a:pt x="17039" y="17512"/>
                </a:lnTo>
                <a:lnTo>
                  <a:pt x="17047" y="17564"/>
                </a:lnTo>
                <a:lnTo>
                  <a:pt x="17039" y="17622"/>
                </a:lnTo>
                <a:lnTo>
                  <a:pt x="17021" y="17650"/>
                </a:lnTo>
                <a:lnTo>
                  <a:pt x="17021" y="17703"/>
                </a:lnTo>
                <a:lnTo>
                  <a:pt x="17028" y="17742"/>
                </a:lnTo>
                <a:lnTo>
                  <a:pt x="17039" y="17772"/>
                </a:lnTo>
                <a:lnTo>
                  <a:pt x="17065" y="17852"/>
                </a:lnTo>
                <a:lnTo>
                  <a:pt x="17065" y="17911"/>
                </a:lnTo>
                <a:lnTo>
                  <a:pt x="17047" y="17864"/>
                </a:lnTo>
                <a:lnTo>
                  <a:pt x="17021" y="17841"/>
                </a:lnTo>
                <a:lnTo>
                  <a:pt x="17039" y="17922"/>
                </a:lnTo>
                <a:lnTo>
                  <a:pt x="17014" y="17881"/>
                </a:lnTo>
                <a:lnTo>
                  <a:pt x="17021" y="17922"/>
                </a:lnTo>
                <a:lnTo>
                  <a:pt x="17054" y="18020"/>
                </a:lnTo>
                <a:lnTo>
                  <a:pt x="17065" y="18101"/>
                </a:lnTo>
                <a:lnTo>
                  <a:pt x="17091" y="18141"/>
                </a:lnTo>
                <a:lnTo>
                  <a:pt x="17091" y="18170"/>
                </a:lnTo>
                <a:lnTo>
                  <a:pt x="17117" y="18233"/>
                </a:lnTo>
                <a:lnTo>
                  <a:pt x="17117" y="18291"/>
                </a:lnTo>
                <a:lnTo>
                  <a:pt x="17124" y="18360"/>
                </a:lnTo>
                <a:lnTo>
                  <a:pt x="17150" y="18470"/>
                </a:lnTo>
                <a:lnTo>
                  <a:pt x="17161" y="18533"/>
                </a:lnTo>
                <a:lnTo>
                  <a:pt x="17150" y="18602"/>
                </a:lnTo>
                <a:lnTo>
                  <a:pt x="17150" y="18643"/>
                </a:lnTo>
                <a:lnTo>
                  <a:pt x="17142" y="18672"/>
                </a:lnTo>
                <a:lnTo>
                  <a:pt x="17117" y="18689"/>
                </a:lnTo>
                <a:lnTo>
                  <a:pt x="17117" y="18753"/>
                </a:lnTo>
                <a:lnTo>
                  <a:pt x="17142" y="18770"/>
                </a:lnTo>
                <a:lnTo>
                  <a:pt x="17213" y="18851"/>
                </a:lnTo>
                <a:lnTo>
                  <a:pt x="17290" y="18851"/>
                </a:lnTo>
                <a:lnTo>
                  <a:pt x="17327" y="18810"/>
                </a:lnTo>
                <a:lnTo>
                  <a:pt x="17353" y="18781"/>
                </a:lnTo>
                <a:lnTo>
                  <a:pt x="17372" y="18781"/>
                </a:lnTo>
                <a:lnTo>
                  <a:pt x="17404" y="18730"/>
                </a:lnTo>
                <a:lnTo>
                  <a:pt x="17448" y="18730"/>
                </a:lnTo>
                <a:lnTo>
                  <a:pt x="17493" y="18712"/>
                </a:lnTo>
                <a:lnTo>
                  <a:pt x="17545" y="18730"/>
                </a:lnTo>
                <a:lnTo>
                  <a:pt x="17578" y="18730"/>
                </a:lnTo>
                <a:lnTo>
                  <a:pt x="17629" y="18712"/>
                </a:lnTo>
                <a:lnTo>
                  <a:pt x="17659" y="18672"/>
                </a:lnTo>
                <a:lnTo>
                  <a:pt x="17666" y="18620"/>
                </a:lnTo>
                <a:lnTo>
                  <a:pt x="17718" y="18592"/>
                </a:lnTo>
                <a:lnTo>
                  <a:pt x="17781" y="18533"/>
                </a:lnTo>
                <a:lnTo>
                  <a:pt x="17840" y="18533"/>
                </a:lnTo>
                <a:lnTo>
                  <a:pt x="17902" y="18510"/>
                </a:lnTo>
                <a:lnTo>
                  <a:pt x="17980" y="18470"/>
                </a:lnTo>
                <a:lnTo>
                  <a:pt x="18083" y="18453"/>
                </a:lnTo>
                <a:lnTo>
                  <a:pt x="18146" y="18510"/>
                </a:lnTo>
                <a:lnTo>
                  <a:pt x="18190" y="18510"/>
                </a:lnTo>
                <a:lnTo>
                  <a:pt x="18267" y="18580"/>
                </a:lnTo>
                <a:lnTo>
                  <a:pt x="18260" y="18602"/>
                </a:lnTo>
                <a:lnTo>
                  <a:pt x="18286" y="18643"/>
                </a:lnTo>
                <a:lnTo>
                  <a:pt x="18319" y="18730"/>
                </a:lnTo>
                <a:lnTo>
                  <a:pt x="18319" y="18781"/>
                </a:lnTo>
                <a:lnTo>
                  <a:pt x="18374" y="18839"/>
                </a:lnTo>
                <a:lnTo>
                  <a:pt x="18389" y="18741"/>
                </a:lnTo>
                <a:lnTo>
                  <a:pt x="18425" y="18700"/>
                </a:lnTo>
                <a:lnTo>
                  <a:pt x="18477" y="18602"/>
                </a:lnTo>
                <a:lnTo>
                  <a:pt x="18477" y="18689"/>
                </a:lnTo>
                <a:lnTo>
                  <a:pt x="18459" y="18741"/>
                </a:lnTo>
                <a:lnTo>
                  <a:pt x="18452" y="18810"/>
                </a:lnTo>
                <a:lnTo>
                  <a:pt x="18414" y="18863"/>
                </a:lnTo>
                <a:lnTo>
                  <a:pt x="18470" y="18851"/>
                </a:lnTo>
                <a:lnTo>
                  <a:pt x="18496" y="18770"/>
                </a:lnTo>
                <a:lnTo>
                  <a:pt x="18511" y="18851"/>
                </a:lnTo>
                <a:lnTo>
                  <a:pt x="18496" y="18920"/>
                </a:lnTo>
                <a:lnTo>
                  <a:pt x="18555" y="18932"/>
                </a:lnTo>
                <a:lnTo>
                  <a:pt x="18581" y="18971"/>
                </a:lnTo>
                <a:lnTo>
                  <a:pt x="18599" y="19030"/>
                </a:lnTo>
                <a:lnTo>
                  <a:pt x="18606" y="19110"/>
                </a:lnTo>
                <a:lnTo>
                  <a:pt x="18643" y="19191"/>
                </a:lnTo>
                <a:lnTo>
                  <a:pt x="18702" y="19220"/>
                </a:lnTo>
                <a:lnTo>
                  <a:pt x="18739" y="19232"/>
                </a:lnTo>
                <a:lnTo>
                  <a:pt x="18773" y="19249"/>
                </a:lnTo>
                <a:lnTo>
                  <a:pt x="18828" y="19289"/>
                </a:lnTo>
                <a:lnTo>
                  <a:pt x="18879" y="19203"/>
                </a:lnTo>
                <a:lnTo>
                  <a:pt x="18905" y="19179"/>
                </a:lnTo>
                <a:lnTo>
                  <a:pt x="18894" y="19232"/>
                </a:lnTo>
                <a:lnTo>
                  <a:pt x="18931" y="19260"/>
                </a:lnTo>
                <a:lnTo>
                  <a:pt x="18982" y="19313"/>
                </a:lnTo>
                <a:lnTo>
                  <a:pt x="19019" y="19260"/>
                </a:lnTo>
                <a:lnTo>
                  <a:pt x="19045" y="19220"/>
                </a:lnTo>
                <a:lnTo>
                  <a:pt x="19104" y="19162"/>
                </a:lnTo>
                <a:lnTo>
                  <a:pt x="19167" y="19162"/>
                </a:lnTo>
                <a:lnTo>
                  <a:pt x="19200" y="19122"/>
                </a:lnTo>
                <a:lnTo>
                  <a:pt x="19200" y="19081"/>
                </a:lnTo>
                <a:lnTo>
                  <a:pt x="19211" y="19001"/>
                </a:lnTo>
                <a:lnTo>
                  <a:pt x="19218" y="18920"/>
                </a:lnTo>
                <a:lnTo>
                  <a:pt x="19244" y="18863"/>
                </a:lnTo>
                <a:lnTo>
                  <a:pt x="19262" y="18770"/>
                </a:lnTo>
                <a:lnTo>
                  <a:pt x="19288" y="18712"/>
                </a:lnTo>
                <a:lnTo>
                  <a:pt x="19307" y="18620"/>
                </a:lnTo>
                <a:lnTo>
                  <a:pt x="19347" y="18580"/>
                </a:lnTo>
                <a:lnTo>
                  <a:pt x="19377" y="18470"/>
                </a:lnTo>
                <a:lnTo>
                  <a:pt x="19391" y="18384"/>
                </a:lnTo>
                <a:lnTo>
                  <a:pt x="19391" y="18331"/>
                </a:lnTo>
                <a:lnTo>
                  <a:pt x="19403" y="18233"/>
                </a:lnTo>
                <a:lnTo>
                  <a:pt x="19410" y="18182"/>
                </a:lnTo>
                <a:lnTo>
                  <a:pt x="19417" y="18084"/>
                </a:lnTo>
                <a:lnTo>
                  <a:pt x="19391" y="18003"/>
                </a:lnTo>
                <a:lnTo>
                  <a:pt x="19391" y="17881"/>
                </a:lnTo>
                <a:lnTo>
                  <a:pt x="19377" y="17801"/>
                </a:lnTo>
                <a:lnTo>
                  <a:pt x="19332" y="17714"/>
                </a:lnTo>
                <a:lnTo>
                  <a:pt x="19296" y="17673"/>
                </a:lnTo>
                <a:lnTo>
                  <a:pt x="19262" y="17610"/>
                </a:lnTo>
                <a:lnTo>
                  <a:pt x="19244" y="17512"/>
                </a:lnTo>
                <a:lnTo>
                  <a:pt x="19237" y="17524"/>
                </a:lnTo>
                <a:lnTo>
                  <a:pt x="19211" y="17483"/>
                </a:lnTo>
                <a:lnTo>
                  <a:pt x="19182" y="17501"/>
                </a:lnTo>
                <a:lnTo>
                  <a:pt x="19167" y="17391"/>
                </a:lnTo>
                <a:lnTo>
                  <a:pt x="19130" y="17334"/>
                </a:lnTo>
                <a:lnTo>
                  <a:pt x="19141" y="17304"/>
                </a:lnTo>
                <a:lnTo>
                  <a:pt x="19096" y="17265"/>
                </a:lnTo>
                <a:lnTo>
                  <a:pt x="19052" y="17212"/>
                </a:lnTo>
                <a:lnTo>
                  <a:pt x="18990" y="17172"/>
                </a:lnTo>
                <a:lnTo>
                  <a:pt x="18975" y="17102"/>
                </a:lnTo>
                <a:lnTo>
                  <a:pt x="18975" y="17045"/>
                </a:lnTo>
                <a:lnTo>
                  <a:pt x="18956" y="16964"/>
                </a:lnTo>
                <a:lnTo>
                  <a:pt x="18938" y="16953"/>
                </a:lnTo>
                <a:lnTo>
                  <a:pt x="18931" y="16912"/>
                </a:lnTo>
                <a:lnTo>
                  <a:pt x="18923" y="16831"/>
                </a:lnTo>
                <a:lnTo>
                  <a:pt x="18931" y="16774"/>
                </a:lnTo>
                <a:lnTo>
                  <a:pt x="18894" y="16745"/>
                </a:lnTo>
                <a:lnTo>
                  <a:pt x="18879" y="16704"/>
                </a:lnTo>
                <a:lnTo>
                  <a:pt x="18842" y="16733"/>
                </a:lnTo>
                <a:lnTo>
                  <a:pt x="18817" y="16664"/>
                </a:lnTo>
                <a:lnTo>
                  <a:pt x="18817" y="16572"/>
                </a:lnTo>
                <a:lnTo>
                  <a:pt x="18790" y="16531"/>
                </a:lnTo>
                <a:lnTo>
                  <a:pt x="18790" y="16485"/>
                </a:lnTo>
                <a:lnTo>
                  <a:pt x="18783" y="16474"/>
                </a:lnTo>
                <a:lnTo>
                  <a:pt x="18773" y="16421"/>
                </a:lnTo>
                <a:lnTo>
                  <a:pt x="18758" y="16376"/>
                </a:lnTo>
                <a:close/>
                <a:moveTo>
                  <a:pt x="6098" y="16395"/>
                </a:moveTo>
                <a:lnTo>
                  <a:pt x="6101" y="16404"/>
                </a:lnTo>
                <a:lnTo>
                  <a:pt x="6097" y="16402"/>
                </a:lnTo>
                <a:lnTo>
                  <a:pt x="6095" y="16397"/>
                </a:lnTo>
                <a:lnTo>
                  <a:pt x="6098" y="16395"/>
                </a:lnTo>
                <a:close/>
                <a:moveTo>
                  <a:pt x="11705" y="16421"/>
                </a:moveTo>
                <a:lnTo>
                  <a:pt x="11712" y="16421"/>
                </a:lnTo>
                <a:lnTo>
                  <a:pt x="11713" y="16423"/>
                </a:lnTo>
                <a:lnTo>
                  <a:pt x="11705" y="16427"/>
                </a:lnTo>
                <a:lnTo>
                  <a:pt x="11705" y="16421"/>
                </a:lnTo>
                <a:close/>
                <a:moveTo>
                  <a:pt x="13202" y="16494"/>
                </a:moveTo>
                <a:lnTo>
                  <a:pt x="13183" y="16533"/>
                </a:lnTo>
                <a:lnTo>
                  <a:pt x="13183" y="16586"/>
                </a:lnTo>
                <a:lnTo>
                  <a:pt x="13150" y="16655"/>
                </a:lnTo>
                <a:lnTo>
                  <a:pt x="13124" y="16643"/>
                </a:lnTo>
                <a:lnTo>
                  <a:pt x="13132" y="16684"/>
                </a:lnTo>
                <a:lnTo>
                  <a:pt x="13117" y="16735"/>
                </a:lnTo>
                <a:lnTo>
                  <a:pt x="13073" y="16794"/>
                </a:lnTo>
                <a:lnTo>
                  <a:pt x="13029" y="16845"/>
                </a:lnTo>
                <a:lnTo>
                  <a:pt x="13003" y="16845"/>
                </a:lnTo>
                <a:lnTo>
                  <a:pt x="12984" y="16863"/>
                </a:lnTo>
                <a:lnTo>
                  <a:pt x="12951" y="16886"/>
                </a:lnTo>
                <a:lnTo>
                  <a:pt x="12921" y="16886"/>
                </a:lnTo>
                <a:lnTo>
                  <a:pt x="12914" y="16955"/>
                </a:lnTo>
                <a:lnTo>
                  <a:pt x="12888" y="16995"/>
                </a:lnTo>
                <a:lnTo>
                  <a:pt x="12896" y="17093"/>
                </a:lnTo>
                <a:lnTo>
                  <a:pt x="12907" y="17145"/>
                </a:lnTo>
                <a:lnTo>
                  <a:pt x="12921" y="17203"/>
                </a:lnTo>
                <a:lnTo>
                  <a:pt x="12914" y="17255"/>
                </a:lnTo>
                <a:lnTo>
                  <a:pt x="12888" y="17342"/>
                </a:lnTo>
                <a:lnTo>
                  <a:pt x="12888" y="17365"/>
                </a:lnTo>
                <a:lnTo>
                  <a:pt x="12862" y="17393"/>
                </a:lnTo>
                <a:lnTo>
                  <a:pt x="12844" y="17463"/>
                </a:lnTo>
                <a:lnTo>
                  <a:pt x="12855" y="17532"/>
                </a:lnTo>
                <a:lnTo>
                  <a:pt x="12881" y="17613"/>
                </a:lnTo>
                <a:lnTo>
                  <a:pt x="12881" y="17693"/>
                </a:lnTo>
                <a:lnTo>
                  <a:pt x="12896" y="17762"/>
                </a:lnTo>
                <a:lnTo>
                  <a:pt x="12940" y="17791"/>
                </a:lnTo>
                <a:lnTo>
                  <a:pt x="12977" y="17815"/>
                </a:lnTo>
                <a:lnTo>
                  <a:pt x="13029" y="17774"/>
                </a:lnTo>
                <a:lnTo>
                  <a:pt x="13080" y="17751"/>
                </a:lnTo>
                <a:lnTo>
                  <a:pt x="13106" y="17642"/>
                </a:lnTo>
                <a:lnTo>
                  <a:pt x="13132" y="17491"/>
                </a:lnTo>
                <a:lnTo>
                  <a:pt x="13168" y="17312"/>
                </a:lnTo>
                <a:lnTo>
                  <a:pt x="13195" y="17175"/>
                </a:lnTo>
                <a:lnTo>
                  <a:pt x="13220" y="17053"/>
                </a:lnTo>
                <a:lnTo>
                  <a:pt x="13220" y="16973"/>
                </a:lnTo>
                <a:lnTo>
                  <a:pt x="13239" y="16955"/>
                </a:lnTo>
                <a:lnTo>
                  <a:pt x="13246" y="16914"/>
                </a:lnTo>
                <a:lnTo>
                  <a:pt x="13227" y="16833"/>
                </a:lnTo>
                <a:lnTo>
                  <a:pt x="13246" y="16804"/>
                </a:lnTo>
                <a:lnTo>
                  <a:pt x="13265" y="16874"/>
                </a:lnTo>
                <a:lnTo>
                  <a:pt x="13279" y="16794"/>
                </a:lnTo>
                <a:lnTo>
                  <a:pt x="13265" y="16753"/>
                </a:lnTo>
                <a:lnTo>
                  <a:pt x="13253" y="16626"/>
                </a:lnTo>
                <a:lnTo>
                  <a:pt x="13239" y="16574"/>
                </a:lnTo>
                <a:lnTo>
                  <a:pt x="13227" y="16533"/>
                </a:lnTo>
                <a:lnTo>
                  <a:pt x="13202" y="16494"/>
                </a:lnTo>
                <a:close/>
                <a:moveTo>
                  <a:pt x="11690" y="16525"/>
                </a:moveTo>
                <a:lnTo>
                  <a:pt x="11690" y="16526"/>
                </a:lnTo>
                <a:lnTo>
                  <a:pt x="11683" y="16553"/>
                </a:lnTo>
                <a:lnTo>
                  <a:pt x="11683" y="16543"/>
                </a:lnTo>
                <a:lnTo>
                  <a:pt x="11690" y="16525"/>
                </a:lnTo>
                <a:close/>
                <a:moveTo>
                  <a:pt x="12232" y="16545"/>
                </a:moveTo>
                <a:lnTo>
                  <a:pt x="12229" y="16555"/>
                </a:lnTo>
                <a:lnTo>
                  <a:pt x="12225" y="16572"/>
                </a:lnTo>
                <a:lnTo>
                  <a:pt x="12209" y="16620"/>
                </a:lnTo>
                <a:lnTo>
                  <a:pt x="12220" y="16571"/>
                </a:lnTo>
                <a:lnTo>
                  <a:pt x="12229" y="16555"/>
                </a:lnTo>
                <a:lnTo>
                  <a:pt x="12228" y="16552"/>
                </a:lnTo>
                <a:lnTo>
                  <a:pt x="12232" y="16545"/>
                </a:lnTo>
                <a:close/>
                <a:moveTo>
                  <a:pt x="11561" y="16583"/>
                </a:moveTo>
                <a:lnTo>
                  <a:pt x="11565" y="16583"/>
                </a:lnTo>
                <a:lnTo>
                  <a:pt x="11564" y="16595"/>
                </a:lnTo>
                <a:lnTo>
                  <a:pt x="11561" y="16595"/>
                </a:lnTo>
                <a:lnTo>
                  <a:pt x="11561" y="16583"/>
                </a:lnTo>
                <a:close/>
                <a:moveTo>
                  <a:pt x="20195" y="16745"/>
                </a:moveTo>
                <a:lnTo>
                  <a:pt x="20195" y="16814"/>
                </a:lnTo>
                <a:lnTo>
                  <a:pt x="20203" y="16843"/>
                </a:lnTo>
                <a:lnTo>
                  <a:pt x="20221" y="16843"/>
                </a:lnTo>
                <a:lnTo>
                  <a:pt x="20239" y="16855"/>
                </a:lnTo>
                <a:lnTo>
                  <a:pt x="20228" y="16774"/>
                </a:lnTo>
                <a:lnTo>
                  <a:pt x="20195" y="16745"/>
                </a:lnTo>
                <a:close/>
                <a:moveTo>
                  <a:pt x="6114" y="16769"/>
                </a:moveTo>
                <a:lnTo>
                  <a:pt x="6115" y="16775"/>
                </a:lnTo>
                <a:lnTo>
                  <a:pt x="6114" y="16779"/>
                </a:lnTo>
                <a:lnTo>
                  <a:pt x="6112" y="16774"/>
                </a:lnTo>
                <a:lnTo>
                  <a:pt x="6114" y="16769"/>
                </a:lnTo>
                <a:close/>
                <a:moveTo>
                  <a:pt x="12312" y="16783"/>
                </a:moveTo>
                <a:lnTo>
                  <a:pt x="12313" y="16786"/>
                </a:lnTo>
                <a:lnTo>
                  <a:pt x="12306" y="16804"/>
                </a:lnTo>
                <a:lnTo>
                  <a:pt x="12312" y="16783"/>
                </a:lnTo>
                <a:close/>
                <a:moveTo>
                  <a:pt x="6645" y="16829"/>
                </a:moveTo>
                <a:lnTo>
                  <a:pt x="6657" y="16886"/>
                </a:lnTo>
                <a:lnTo>
                  <a:pt x="6654" y="16886"/>
                </a:lnTo>
                <a:lnTo>
                  <a:pt x="6645" y="16829"/>
                </a:lnTo>
                <a:close/>
                <a:moveTo>
                  <a:pt x="6106" y="16839"/>
                </a:moveTo>
                <a:lnTo>
                  <a:pt x="6108" y="16843"/>
                </a:lnTo>
                <a:lnTo>
                  <a:pt x="6106" y="16848"/>
                </a:lnTo>
                <a:lnTo>
                  <a:pt x="6105" y="16843"/>
                </a:lnTo>
                <a:lnTo>
                  <a:pt x="6106" y="16839"/>
                </a:lnTo>
                <a:close/>
                <a:moveTo>
                  <a:pt x="20228" y="16872"/>
                </a:moveTo>
                <a:lnTo>
                  <a:pt x="20228" y="16894"/>
                </a:lnTo>
                <a:lnTo>
                  <a:pt x="20247" y="16941"/>
                </a:lnTo>
                <a:lnTo>
                  <a:pt x="20273" y="16923"/>
                </a:lnTo>
                <a:lnTo>
                  <a:pt x="20228" y="16872"/>
                </a:lnTo>
                <a:close/>
                <a:moveTo>
                  <a:pt x="6765" y="16912"/>
                </a:moveTo>
                <a:lnTo>
                  <a:pt x="6776" y="16912"/>
                </a:lnTo>
                <a:lnTo>
                  <a:pt x="6765" y="16964"/>
                </a:lnTo>
                <a:lnTo>
                  <a:pt x="6776" y="16992"/>
                </a:lnTo>
                <a:lnTo>
                  <a:pt x="6765" y="16984"/>
                </a:lnTo>
                <a:lnTo>
                  <a:pt x="6765" y="16964"/>
                </a:lnTo>
                <a:lnTo>
                  <a:pt x="6765" y="16912"/>
                </a:lnTo>
                <a:close/>
                <a:moveTo>
                  <a:pt x="6095" y="17029"/>
                </a:moveTo>
                <a:lnTo>
                  <a:pt x="6098" y="17032"/>
                </a:lnTo>
                <a:lnTo>
                  <a:pt x="6098" y="17033"/>
                </a:lnTo>
                <a:lnTo>
                  <a:pt x="6094" y="17041"/>
                </a:lnTo>
                <a:lnTo>
                  <a:pt x="6094" y="17043"/>
                </a:lnTo>
                <a:lnTo>
                  <a:pt x="6081" y="17082"/>
                </a:lnTo>
                <a:lnTo>
                  <a:pt x="6059" y="17093"/>
                </a:lnTo>
                <a:lnTo>
                  <a:pt x="6076" y="17074"/>
                </a:lnTo>
                <a:lnTo>
                  <a:pt x="6094" y="17033"/>
                </a:lnTo>
                <a:lnTo>
                  <a:pt x="6095" y="17029"/>
                </a:lnTo>
                <a:close/>
                <a:moveTo>
                  <a:pt x="11502" y="17073"/>
                </a:moveTo>
                <a:lnTo>
                  <a:pt x="11514" y="17073"/>
                </a:lnTo>
                <a:lnTo>
                  <a:pt x="11514" y="17079"/>
                </a:lnTo>
                <a:lnTo>
                  <a:pt x="11502" y="17078"/>
                </a:lnTo>
                <a:lnTo>
                  <a:pt x="11502" y="17073"/>
                </a:lnTo>
                <a:close/>
                <a:moveTo>
                  <a:pt x="6816" y="17089"/>
                </a:moveTo>
                <a:lnTo>
                  <a:pt x="6816" y="17091"/>
                </a:lnTo>
                <a:lnTo>
                  <a:pt x="6816" y="17094"/>
                </a:lnTo>
                <a:lnTo>
                  <a:pt x="6816" y="17089"/>
                </a:lnTo>
                <a:close/>
                <a:moveTo>
                  <a:pt x="6792" y="17218"/>
                </a:moveTo>
                <a:lnTo>
                  <a:pt x="6802" y="17265"/>
                </a:lnTo>
                <a:lnTo>
                  <a:pt x="6792" y="17270"/>
                </a:lnTo>
                <a:lnTo>
                  <a:pt x="6792" y="17253"/>
                </a:lnTo>
                <a:lnTo>
                  <a:pt x="6791" y="17252"/>
                </a:lnTo>
                <a:lnTo>
                  <a:pt x="6791" y="17221"/>
                </a:lnTo>
                <a:lnTo>
                  <a:pt x="6792" y="17218"/>
                </a:lnTo>
                <a:close/>
                <a:moveTo>
                  <a:pt x="20047" y="17281"/>
                </a:moveTo>
                <a:lnTo>
                  <a:pt x="20055" y="17304"/>
                </a:lnTo>
                <a:lnTo>
                  <a:pt x="20088" y="17373"/>
                </a:lnTo>
                <a:lnTo>
                  <a:pt x="20125" y="17432"/>
                </a:lnTo>
                <a:lnTo>
                  <a:pt x="20169" y="17483"/>
                </a:lnTo>
                <a:lnTo>
                  <a:pt x="20203" y="17512"/>
                </a:lnTo>
                <a:lnTo>
                  <a:pt x="20221" y="17483"/>
                </a:lnTo>
                <a:lnTo>
                  <a:pt x="20195" y="17432"/>
                </a:lnTo>
                <a:lnTo>
                  <a:pt x="20144" y="17373"/>
                </a:lnTo>
                <a:lnTo>
                  <a:pt x="20125" y="17351"/>
                </a:lnTo>
                <a:lnTo>
                  <a:pt x="20100" y="17304"/>
                </a:lnTo>
                <a:lnTo>
                  <a:pt x="20062" y="17281"/>
                </a:lnTo>
                <a:lnTo>
                  <a:pt x="20047" y="17281"/>
                </a:lnTo>
                <a:close/>
                <a:moveTo>
                  <a:pt x="6529" y="17373"/>
                </a:moveTo>
                <a:lnTo>
                  <a:pt x="6507" y="17487"/>
                </a:lnTo>
                <a:lnTo>
                  <a:pt x="6505" y="17485"/>
                </a:lnTo>
                <a:lnTo>
                  <a:pt x="6529" y="17373"/>
                </a:lnTo>
                <a:close/>
                <a:moveTo>
                  <a:pt x="6426" y="17463"/>
                </a:moveTo>
                <a:lnTo>
                  <a:pt x="6459" y="17471"/>
                </a:lnTo>
                <a:lnTo>
                  <a:pt x="6426" y="17471"/>
                </a:lnTo>
                <a:lnTo>
                  <a:pt x="6417" y="17506"/>
                </a:lnTo>
                <a:lnTo>
                  <a:pt x="6426" y="17463"/>
                </a:lnTo>
                <a:close/>
                <a:moveTo>
                  <a:pt x="6879" y="17471"/>
                </a:moveTo>
                <a:lnTo>
                  <a:pt x="6889" y="17478"/>
                </a:lnTo>
                <a:lnTo>
                  <a:pt x="6889" y="17480"/>
                </a:lnTo>
                <a:lnTo>
                  <a:pt x="6879" y="17471"/>
                </a:lnTo>
                <a:close/>
                <a:moveTo>
                  <a:pt x="6235" y="17668"/>
                </a:moveTo>
                <a:lnTo>
                  <a:pt x="6234" y="17673"/>
                </a:lnTo>
                <a:lnTo>
                  <a:pt x="6170" y="17711"/>
                </a:lnTo>
                <a:lnTo>
                  <a:pt x="6170" y="17705"/>
                </a:lnTo>
                <a:lnTo>
                  <a:pt x="6235" y="17668"/>
                </a:lnTo>
                <a:close/>
                <a:moveTo>
                  <a:pt x="12166" y="17957"/>
                </a:moveTo>
                <a:lnTo>
                  <a:pt x="12180" y="17963"/>
                </a:lnTo>
                <a:lnTo>
                  <a:pt x="12166" y="17963"/>
                </a:lnTo>
                <a:lnTo>
                  <a:pt x="12166" y="17957"/>
                </a:lnTo>
                <a:close/>
                <a:moveTo>
                  <a:pt x="6124" y="18050"/>
                </a:moveTo>
                <a:lnTo>
                  <a:pt x="6094" y="18123"/>
                </a:lnTo>
                <a:lnTo>
                  <a:pt x="6083" y="18168"/>
                </a:lnTo>
                <a:lnTo>
                  <a:pt x="6092" y="18115"/>
                </a:lnTo>
                <a:lnTo>
                  <a:pt x="6124" y="18050"/>
                </a:lnTo>
                <a:close/>
                <a:moveTo>
                  <a:pt x="6887" y="18170"/>
                </a:moveTo>
                <a:lnTo>
                  <a:pt x="6810" y="18320"/>
                </a:lnTo>
                <a:lnTo>
                  <a:pt x="6802" y="18401"/>
                </a:lnTo>
                <a:lnTo>
                  <a:pt x="6810" y="18303"/>
                </a:lnTo>
                <a:lnTo>
                  <a:pt x="6887" y="18170"/>
                </a:lnTo>
                <a:close/>
                <a:moveTo>
                  <a:pt x="11398" y="18183"/>
                </a:moveTo>
                <a:lnTo>
                  <a:pt x="11388" y="18193"/>
                </a:lnTo>
                <a:lnTo>
                  <a:pt x="11386" y="18195"/>
                </a:lnTo>
                <a:lnTo>
                  <a:pt x="11398" y="18183"/>
                </a:lnTo>
                <a:close/>
                <a:moveTo>
                  <a:pt x="11334" y="18193"/>
                </a:moveTo>
                <a:lnTo>
                  <a:pt x="11351" y="18199"/>
                </a:lnTo>
                <a:lnTo>
                  <a:pt x="11370" y="18199"/>
                </a:lnTo>
                <a:lnTo>
                  <a:pt x="11351" y="18205"/>
                </a:lnTo>
                <a:lnTo>
                  <a:pt x="11334" y="18193"/>
                </a:lnTo>
                <a:close/>
                <a:moveTo>
                  <a:pt x="11863" y="18279"/>
                </a:moveTo>
                <a:lnTo>
                  <a:pt x="11865" y="18282"/>
                </a:lnTo>
                <a:lnTo>
                  <a:pt x="11862" y="18289"/>
                </a:lnTo>
                <a:lnTo>
                  <a:pt x="11860" y="18286"/>
                </a:lnTo>
                <a:lnTo>
                  <a:pt x="11863" y="18279"/>
                </a:lnTo>
                <a:close/>
                <a:moveTo>
                  <a:pt x="6077" y="18637"/>
                </a:moveTo>
                <a:lnTo>
                  <a:pt x="6087" y="18643"/>
                </a:lnTo>
                <a:lnTo>
                  <a:pt x="6087" y="18753"/>
                </a:lnTo>
                <a:lnTo>
                  <a:pt x="6062" y="18828"/>
                </a:lnTo>
                <a:lnTo>
                  <a:pt x="6081" y="18744"/>
                </a:lnTo>
                <a:lnTo>
                  <a:pt x="6081" y="18651"/>
                </a:lnTo>
                <a:lnTo>
                  <a:pt x="6077" y="18637"/>
                </a:lnTo>
                <a:close/>
                <a:moveTo>
                  <a:pt x="20553" y="18781"/>
                </a:moveTo>
                <a:lnTo>
                  <a:pt x="20579" y="18863"/>
                </a:lnTo>
                <a:lnTo>
                  <a:pt x="20630" y="18971"/>
                </a:lnTo>
                <a:lnTo>
                  <a:pt x="20656" y="19012"/>
                </a:lnTo>
                <a:lnTo>
                  <a:pt x="20648" y="19042"/>
                </a:lnTo>
                <a:lnTo>
                  <a:pt x="20674" y="19110"/>
                </a:lnTo>
                <a:lnTo>
                  <a:pt x="20682" y="19191"/>
                </a:lnTo>
                <a:lnTo>
                  <a:pt x="20667" y="19289"/>
                </a:lnTo>
                <a:lnTo>
                  <a:pt x="20630" y="19330"/>
                </a:lnTo>
                <a:lnTo>
                  <a:pt x="20623" y="19370"/>
                </a:lnTo>
                <a:lnTo>
                  <a:pt x="20693" y="19411"/>
                </a:lnTo>
                <a:lnTo>
                  <a:pt x="20707" y="19480"/>
                </a:lnTo>
                <a:lnTo>
                  <a:pt x="20674" y="19589"/>
                </a:lnTo>
                <a:lnTo>
                  <a:pt x="20701" y="19601"/>
                </a:lnTo>
                <a:lnTo>
                  <a:pt x="20707" y="19630"/>
                </a:lnTo>
                <a:lnTo>
                  <a:pt x="20752" y="19589"/>
                </a:lnTo>
                <a:lnTo>
                  <a:pt x="20789" y="19509"/>
                </a:lnTo>
                <a:lnTo>
                  <a:pt x="20804" y="19440"/>
                </a:lnTo>
                <a:lnTo>
                  <a:pt x="20815" y="19411"/>
                </a:lnTo>
                <a:lnTo>
                  <a:pt x="20815" y="19352"/>
                </a:lnTo>
                <a:lnTo>
                  <a:pt x="20822" y="19330"/>
                </a:lnTo>
                <a:lnTo>
                  <a:pt x="20874" y="19330"/>
                </a:lnTo>
                <a:lnTo>
                  <a:pt x="20892" y="19260"/>
                </a:lnTo>
                <a:lnTo>
                  <a:pt x="20899" y="19151"/>
                </a:lnTo>
                <a:lnTo>
                  <a:pt x="20874" y="19140"/>
                </a:lnTo>
                <a:lnTo>
                  <a:pt x="20840" y="19191"/>
                </a:lnTo>
                <a:lnTo>
                  <a:pt x="20804" y="19179"/>
                </a:lnTo>
                <a:lnTo>
                  <a:pt x="20752" y="19140"/>
                </a:lnTo>
                <a:lnTo>
                  <a:pt x="20745" y="19042"/>
                </a:lnTo>
                <a:lnTo>
                  <a:pt x="20718" y="19012"/>
                </a:lnTo>
                <a:lnTo>
                  <a:pt x="20718" y="19099"/>
                </a:lnTo>
                <a:lnTo>
                  <a:pt x="20674" y="18971"/>
                </a:lnTo>
                <a:lnTo>
                  <a:pt x="20656" y="18879"/>
                </a:lnTo>
                <a:lnTo>
                  <a:pt x="20604" y="18851"/>
                </a:lnTo>
                <a:lnTo>
                  <a:pt x="20579" y="18781"/>
                </a:lnTo>
                <a:lnTo>
                  <a:pt x="20553" y="18781"/>
                </a:lnTo>
                <a:close/>
                <a:moveTo>
                  <a:pt x="6050" y="18960"/>
                </a:moveTo>
                <a:lnTo>
                  <a:pt x="6050" y="18961"/>
                </a:lnTo>
                <a:lnTo>
                  <a:pt x="6009" y="19030"/>
                </a:lnTo>
                <a:lnTo>
                  <a:pt x="6009" y="19140"/>
                </a:lnTo>
                <a:lnTo>
                  <a:pt x="6015" y="19183"/>
                </a:lnTo>
                <a:lnTo>
                  <a:pt x="6003" y="19130"/>
                </a:lnTo>
                <a:lnTo>
                  <a:pt x="6003" y="19020"/>
                </a:lnTo>
                <a:lnTo>
                  <a:pt x="6050" y="18960"/>
                </a:lnTo>
                <a:close/>
                <a:moveTo>
                  <a:pt x="6024" y="19256"/>
                </a:moveTo>
                <a:lnTo>
                  <a:pt x="6024" y="19260"/>
                </a:lnTo>
                <a:lnTo>
                  <a:pt x="5991" y="19289"/>
                </a:lnTo>
                <a:lnTo>
                  <a:pt x="5982" y="19342"/>
                </a:lnTo>
                <a:lnTo>
                  <a:pt x="5986" y="19293"/>
                </a:lnTo>
                <a:lnTo>
                  <a:pt x="6024" y="19256"/>
                </a:lnTo>
                <a:close/>
                <a:moveTo>
                  <a:pt x="20560" y="19491"/>
                </a:moveTo>
                <a:lnTo>
                  <a:pt x="20527" y="19549"/>
                </a:lnTo>
                <a:lnTo>
                  <a:pt x="20516" y="19613"/>
                </a:lnTo>
                <a:lnTo>
                  <a:pt x="20490" y="19641"/>
                </a:lnTo>
                <a:lnTo>
                  <a:pt x="20465" y="19739"/>
                </a:lnTo>
                <a:lnTo>
                  <a:pt x="20380" y="19872"/>
                </a:lnTo>
                <a:lnTo>
                  <a:pt x="20336" y="19918"/>
                </a:lnTo>
                <a:lnTo>
                  <a:pt x="20291" y="19941"/>
                </a:lnTo>
                <a:lnTo>
                  <a:pt x="20221" y="20068"/>
                </a:lnTo>
                <a:lnTo>
                  <a:pt x="20188" y="20161"/>
                </a:lnTo>
                <a:lnTo>
                  <a:pt x="20195" y="20218"/>
                </a:lnTo>
                <a:lnTo>
                  <a:pt x="20265" y="20230"/>
                </a:lnTo>
                <a:lnTo>
                  <a:pt x="20298" y="20271"/>
                </a:lnTo>
                <a:lnTo>
                  <a:pt x="20350" y="20271"/>
                </a:lnTo>
                <a:lnTo>
                  <a:pt x="20387" y="20241"/>
                </a:lnTo>
                <a:lnTo>
                  <a:pt x="20431" y="20178"/>
                </a:lnTo>
                <a:lnTo>
                  <a:pt x="20465" y="20039"/>
                </a:lnTo>
                <a:lnTo>
                  <a:pt x="20483" y="19959"/>
                </a:lnTo>
                <a:lnTo>
                  <a:pt x="20534" y="19901"/>
                </a:lnTo>
                <a:lnTo>
                  <a:pt x="20579" y="19901"/>
                </a:lnTo>
                <a:lnTo>
                  <a:pt x="20560" y="19849"/>
                </a:lnTo>
                <a:lnTo>
                  <a:pt x="20586" y="19792"/>
                </a:lnTo>
                <a:lnTo>
                  <a:pt x="20630" y="19699"/>
                </a:lnTo>
                <a:lnTo>
                  <a:pt x="20648" y="19641"/>
                </a:lnTo>
                <a:lnTo>
                  <a:pt x="20648" y="19589"/>
                </a:lnTo>
                <a:lnTo>
                  <a:pt x="20630" y="19549"/>
                </a:lnTo>
                <a:lnTo>
                  <a:pt x="20586" y="19589"/>
                </a:lnTo>
                <a:lnTo>
                  <a:pt x="20579" y="19549"/>
                </a:lnTo>
                <a:lnTo>
                  <a:pt x="20560" y="19491"/>
                </a:lnTo>
                <a:close/>
                <a:moveTo>
                  <a:pt x="18887" y="19520"/>
                </a:moveTo>
                <a:lnTo>
                  <a:pt x="18887" y="19572"/>
                </a:lnTo>
                <a:lnTo>
                  <a:pt x="18923" y="19682"/>
                </a:lnTo>
                <a:lnTo>
                  <a:pt x="18931" y="19762"/>
                </a:lnTo>
                <a:lnTo>
                  <a:pt x="18964" y="19872"/>
                </a:lnTo>
                <a:lnTo>
                  <a:pt x="19019" y="19872"/>
                </a:lnTo>
                <a:lnTo>
                  <a:pt x="19060" y="19792"/>
                </a:lnTo>
                <a:lnTo>
                  <a:pt x="19078" y="19821"/>
                </a:lnTo>
                <a:lnTo>
                  <a:pt x="19085" y="19723"/>
                </a:lnTo>
                <a:lnTo>
                  <a:pt x="19104" y="19682"/>
                </a:lnTo>
                <a:lnTo>
                  <a:pt x="19096" y="19532"/>
                </a:lnTo>
                <a:lnTo>
                  <a:pt x="19071" y="19532"/>
                </a:lnTo>
                <a:lnTo>
                  <a:pt x="19019" y="19549"/>
                </a:lnTo>
                <a:lnTo>
                  <a:pt x="18990" y="19560"/>
                </a:lnTo>
                <a:lnTo>
                  <a:pt x="18931" y="19520"/>
                </a:lnTo>
                <a:lnTo>
                  <a:pt x="18887" y="19520"/>
                </a:lnTo>
                <a:close/>
                <a:moveTo>
                  <a:pt x="5998" y="20019"/>
                </a:moveTo>
                <a:lnTo>
                  <a:pt x="5998" y="20022"/>
                </a:lnTo>
                <a:lnTo>
                  <a:pt x="5978" y="20044"/>
                </a:lnTo>
                <a:lnTo>
                  <a:pt x="5978" y="20043"/>
                </a:lnTo>
                <a:lnTo>
                  <a:pt x="5998" y="20019"/>
                </a:lnTo>
                <a:close/>
                <a:moveTo>
                  <a:pt x="5978" y="20106"/>
                </a:moveTo>
                <a:lnTo>
                  <a:pt x="5980" y="20120"/>
                </a:lnTo>
                <a:lnTo>
                  <a:pt x="5974" y="20158"/>
                </a:lnTo>
                <a:lnTo>
                  <a:pt x="5978" y="20123"/>
                </a:lnTo>
                <a:lnTo>
                  <a:pt x="5978" y="20106"/>
                </a:lnTo>
                <a:close/>
                <a:moveTo>
                  <a:pt x="5897" y="20842"/>
                </a:moveTo>
                <a:lnTo>
                  <a:pt x="5916" y="20842"/>
                </a:lnTo>
                <a:lnTo>
                  <a:pt x="5900" y="20850"/>
                </a:lnTo>
                <a:lnTo>
                  <a:pt x="5897" y="20842"/>
                </a:lnTo>
                <a:close/>
                <a:moveTo>
                  <a:pt x="6757" y="20899"/>
                </a:moveTo>
                <a:lnTo>
                  <a:pt x="6721" y="20968"/>
                </a:lnTo>
                <a:lnTo>
                  <a:pt x="6669" y="20928"/>
                </a:lnTo>
                <a:lnTo>
                  <a:pt x="6599" y="21009"/>
                </a:lnTo>
                <a:lnTo>
                  <a:pt x="6625" y="21078"/>
                </a:lnTo>
                <a:lnTo>
                  <a:pt x="6680" y="21009"/>
                </a:lnTo>
                <a:lnTo>
                  <a:pt x="6706" y="21060"/>
                </a:lnTo>
                <a:lnTo>
                  <a:pt x="6783" y="21021"/>
                </a:lnTo>
                <a:lnTo>
                  <a:pt x="6802" y="20968"/>
                </a:lnTo>
                <a:lnTo>
                  <a:pt x="6757" y="20899"/>
                </a:lnTo>
                <a:close/>
                <a:moveTo>
                  <a:pt x="5959" y="21039"/>
                </a:moveTo>
                <a:lnTo>
                  <a:pt x="5982" y="21042"/>
                </a:lnTo>
                <a:lnTo>
                  <a:pt x="5959" y="21040"/>
                </a:lnTo>
                <a:lnTo>
                  <a:pt x="5959" y="21039"/>
                </a:lnTo>
                <a:close/>
                <a:moveTo>
                  <a:pt x="6118" y="21109"/>
                </a:moveTo>
                <a:lnTo>
                  <a:pt x="6066" y="21179"/>
                </a:lnTo>
                <a:lnTo>
                  <a:pt x="6041" y="21288"/>
                </a:lnTo>
                <a:lnTo>
                  <a:pt x="6003" y="21352"/>
                </a:lnTo>
                <a:lnTo>
                  <a:pt x="5934" y="21300"/>
                </a:lnTo>
                <a:lnTo>
                  <a:pt x="5849" y="21191"/>
                </a:lnTo>
                <a:lnTo>
                  <a:pt x="5794" y="21162"/>
                </a:lnTo>
                <a:lnTo>
                  <a:pt x="5882" y="21329"/>
                </a:lnTo>
                <a:lnTo>
                  <a:pt x="5945" y="21421"/>
                </a:lnTo>
                <a:lnTo>
                  <a:pt x="6015" y="21502"/>
                </a:lnTo>
                <a:lnTo>
                  <a:pt x="6074" y="21531"/>
                </a:lnTo>
                <a:lnTo>
                  <a:pt x="6125" y="21571"/>
                </a:lnTo>
                <a:lnTo>
                  <a:pt x="6162" y="21588"/>
                </a:lnTo>
                <a:lnTo>
                  <a:pt x="6188" y="21600"/>
                </a:lnTo>
                <a:lnTo>
                  <a:pt x="6240" y="21549"/>
                </a:lnTo>
                <a:lnTo>
                  <a:pt x="6255" y="21491"/>
                </a:lnTo>
                <a:lnTo>
                  <a:pt x="6286" y="21539"/>
                </a:lnTo>
                <a:lnTo>
                  <a:pt x="6337" y="21539"/>
                </a:lnTo>
                <a:lnTo>
                  <a:pt x="6363" y="21447"/>
                </a:lnTo>
                <a:lnTo>
                  <a:pt x="6286" y="21419"/>
                </a:lnTo>
                <a:lnTo>
                  <a:pt x="6209" y="21321"/>
                </a:lnTo>
                <a:lnTo>
                  <a:pt x="6171" y="21199"/>
                </a:lnTo>
                <a:lnTo>
                  <a:pt x="6162" y="21158"/>
                </a:lnTo>
                <a:lnTo>
                  <a:pt x="6162" y="21121"/>
                </a:lnTo>
                <a:lnTo>
                  <a:pt x="6118" y="21109"/>
                </a:lnTo>
                <a:close/>
              </a:path>
            </a:pathLst>
          </a:custGeom>
          <a:solidFill>
            <a:schemeClr val="accent2"/>
          </a:solidFill>
          <a:ln w="3175" cap="rnd">
            <a:solidFill>
              <a:srgbClr val="DCDDDF"/>
            </a:solidFill>
          </a:ln>
        </p:spPr>
        <p:txBody>
          <a:bodyPr lIns="45719" rIns="45719"/>
          <a:lstStyle/>
          <a:p>
            <a:pPr algn="l" defTabSz="1765900">
              <a:defRPr sz="1800">
                <a:latin typeface="Calibri"/>
                <a:ea typeface="Calibri"/>
                <a:cs typeface="Calibri"/>
                <a:sym typeface="Calibri"/>
              </a:defRPr>
            </a:pPr>
            <a:endParaRPr/>
          </a:p>
        </p:txBody>
      </p:sp>
    </p:spTree>
    <p:extLst>
      <p:ext uri="{BB962C8B-B14F-4D97-AF65-F5344CB8AC3E}">
        <p14:creationId xmlns:p14="http://schemas.microsoft.com/office/powerpoint/2010/main" val="86083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200"/>
                                  </p:stCondLst>
                                  <p:iterate>
                                    <p:tmAbs val="0"/>
                                  </p:iterate>
                                  <p:childTnLst>
                                    <p:set>
                                      <p:cBhvr>
                                        <p:cTn id="6" fill="hold"/>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4*#ppt_w"/>
                                          </p:val>
                                        </p:tav>
                                        <p:tav tm="100000">
                                          <p:val>
                                            <p:strVal val="#ppt_w"/>
                                          </p:val>
                                        </p:tav>
                                      </p:tavLst>
                                    </p:anim>
                                    <p:anim calcmode="lin" valueType="num">
                                      <p:cBhvr>
                                        <p:cTn id="8" dur="10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Leadership Team" preserve="1">
  <p:cSld name="Leadership Team">
    <p:spTree>
      <p:nvGrpSpPr>
        <p:cNvPr id="1" name="Shape 115"/>
        <p:cNvGrpSpPr/>
        <p:nvPr/>
      </p:nvGrpSpPr>
      <p:grpSpPr>
        <a:xfrm>
          <a:off x="0" y="0"/>
          <a:ext cx="0" cy="0"/>
          <a:chOff x="0" y="0"/>
          <a:chExt cx="0" cy="0"/>
        </a:xfrm>
      </p:grpSpPr>
      <p:pic>
        <p:nvPicPr>
          <p:cNvPr id="116" name="Google Shape;116;p24"/>
          <p:cNvPicPr preferRelativeResize="0"/>
          <p:nvPr/>
        </p:nvPicPr>
        <p:blipFill rotWithShape="1">
          <a:blip r:embed="rId2">
            <a:alphaModFix/>
          </a:blip>
          <a:srcRect/>
          <a:stretch/>
        </p:blipFill>
        <p:spPr>
          <a:xfrm>
            <a:off x="3085192" y="1506297"/>
            <a:ext cx="2523744" cy="2521324"/>
          </a:xfrm>
          <a:prstGeom prst="ellipse">
            <a:avLst/>
          </a:prstGeom>
          <a:noFill/>
          <a:ln>
            <a:noFill/>
          </a:ln>
        </p:spPr>
      </p:pic>
      <p:pic>
        <p:nvPicPr>
          <p:cNvPr id="117" name="Google Shape;117;p24"/>
          <p:cNvPicPr preferRelativeResize="0"/>
          <p:nvPr/>
        </p:nvPicPr>
        <p:blipFill rotWithShape="1">
          <a:blip r:embed="rId3">
            <a:alphaModFix/>
          </a:blip>
          <a:srcRect/>
          <a:stretch/>
        </p:blipFill>
        <p:spPr>
          <a:xfrm>
            <a:off x="6586608" y="1506297"/>
            <a:ext cx="2523744" cy="2521324"/>
          </a:xfrm>
          <a:prstGeom prst="ellipse">
            <a:avLst/>
          </a:prstGeom>
          <a:noFill/>
          <a:ln>
            <a:noFill/>
          </a:ln>
        </p:spPr>
      </p:pic>
      <p:sp>
        <p:nvSpPr>
          <p:cNvPr id="122" name="Google Shape;122;p24"/>
          <p:cNvSpPr txBox="1"/>
          <p:nvPr/>
        </p:nvSpPr>
        <p:spPr>
          <a:xfrm>
            <a:off x="2889102" y="4840776"/>
            <a:ext cx="2915925" cy="1158318"/>
          </a:xfrm>
          <a:prstGeom prst="rect">
            <a:avLst/>
          </a:prstGeom>
          <a:noFill/>
          <a:ln>
            <a:noFill/>
          </a:ln>
        </p:spPr>
        <p:txBody>
          <a:bodyPr spcFirstLastPara="1" wrap="square" lIns="71967" tIns="35967" rIns="71967" bIns="35967" anchor="t" anchorCtr="0">
            <a:spAutoFit/>
          </a:bodyPr>
          <a:lstStyle/>
          <a:p>
            <a:pPr marL="0" marR="0" lvl="0" indent="0" algn="ctr" rtl="0">
              <a:lnSpc>
                <a:spcPct val="84214"/>
              </a:lnSpc>
              <a:spcBef>
                <a:spcPts val="0"/>
              </a:spcBef>
              <a:spcAft>
                <a:spcPts val="0"/>
              </a:spcAft>
              <a:buClr>
                <a:srgbClr val="595959"/>
              </a:buClr>
              <a:buSzPts val="1191"/>
              <a:buFont typeface="Arial"/>
              <a:buNone/>
            </a:pPr>
            <a:r>
              <a:rPr lang="en-US" sz="1400" b="0" i="0" u="none" strike="noStrike" cap="none" dirty="0">
                <a:solidFill>
                  <a:srgbClr val="595959"/>
                </a:solidFill>
                <a:latin typeface="Droid Serif" panose="02020800060500020200" pitchFamily="18" charset="0"/>
                <a:ea typeface="Droid Serif" panose="02020800060500020200" pitchFamily="18" charset="0"/>
                <a:cs typeface="Droid Serif" panose="02020800060500020200" pitchFamily="18" charset="0"/>
                <a:sym typeface="Arial"/>
              </a:rPr>
              <a:t>Chris has spent 20 years in information security, fighting to make customers more secure and dispelling the snake-oil services/products of other vendors.</a:t>
            </a:r>
            <a:endParaRPr sz="18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123" name="Google Shape;123;p24"/>
          <p:cNvSpPr txBox="1"/>
          <p:nvPr/>
        </p:nvSpPr>
        <p:spPr>
          <a:xfrm>
            <a:off x="3382573" y="4081124"/>
            <a:ext cx="1928982" cy="367418"/>
          </a:xfrm>
          <a:prstGeom prst="rect">
            <a:avLst/>
          </a:prstGeom>
          <a:no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191"/>
              <a:buFont typeface="Arial"/>
              <a:buNone/>
            </a:pPr>
            <a:r>
              <a:rPr lang="en-US" sz="1588" b="0" i="0" u="none" strike="noStrike" cap="none" dirty="0">
                <a:solidFill>
                  <a:schemeClr val="accent2"/>
                </a:solidFill>
                <a:latin typeface="Droid Serif" panose="02020800060500020200" pitchFamily="18" charset="0"/>
                <a:ea typeface="Droid Serif" panose="02020800060500020200" pitchFamily="18" charset="0"/>
                <a:cs typeface="Droid Serif" panose="02020800060500020200" pitchFamily="18" charset="0"/>
                <a:sym typeface="Arial"/>
              </a:rPr>
              <a:t>Founder &amp; CEO</a:t>
            </a:r>
            <a:endParaRPr sz="1867"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124" name="Google Shape;124;p24"/>
          <p:cNvSpPr txBox="1"/>
          <p:nvPr/>
        </p:nvSpPr>
        <p:spPr>
          <a:xfrm>
            <a:off x="2986350" y="4397586"/>
            <a:ext cx="2771341" cy="394669"/>
          </a:xfrm>
          <a:prstGeom prst="rect">
            <a:avLst/>
          </a:prstGeom>
          <a:no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324"/>
              <a:buFont typeface="Arial"/>
              <a:buNone/>
            </a:pPr>
            <a:r>
              <a:rPr lang="en-US" sz="1765" b="1" i="0" u="none" strike="noStrike" cap="none" dirty="0">
                <a:solidFill>
                  <a:schemeClr val="dk2"/>
                </a:solidFill>
                <a:latin typeface="Droid Serif" panose="02020800060500020200" pitchFamily="18" charset="0"/>
                <a:ea typeface="Droid Serif" panose="02020800060500020200" pitchFamily="18" charset="0"/>
                <a:cs typeface="Droid Serif" panose="02020800060500020200" pitchFamily="18" charset="0"/>
                <a:sym typeface="Calibri"/>
              </a:rPr>
              <a:t>CHRIS NICKERSON</a:t>
            </a:r>
            <a:endParaRPr sz="1867"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125" name="Google Shape;125;p24"/>
          <p:cNvSpPr txBox="1"/>
          <p:nvPr/>
        </p:nvSpPr>
        <p:spPr>
          <a:xfrm>
            <a:off x="6390518" y="4840775"/>
            <a:ext cx="2915925" cy="1158318"/>
          </a:xfrm>
          <a:prstGeom prst="rect">
            <a:avLst/>
          </a:prstGeom>
          <a:noFill/>
          <a:ln>
            <a:noFill/>
          </a:ln>
        </p:spPr>
        <p:txBody>
          <a:bodyPr spcFirstLastPara="1" wrap="square" lIns="71967" tIns="35967" rIns="71967" bIns="35967" anchor="t" anchorCtr="0">
            <a:spAutoFit/>
          </a:bodyPr>
          <a:lstStyle/>
          <a:p>
            <a:pPr marL="0" marR="0" lvl="0" indent="0" algn="ctr" rtl="0">
              <a:lnSpc>
                <a:spcPct val="84214"/>
              </a:lnSpc>
              <a:spcBef>
                <a:spcPts val="0"/>
              </a:spcBef>
              <a:spcAft>
                <a:spcPts val="0"/>
              </a:spcAft>
              <a:buClr>
                <a:srgbClr val="595959"/>
              </a:buClr>
              <a:buSzPts val="1191"/>
              <a:buFont typeface="Arial"/>
              <a:buNone/>
            </a:pPr>
            <a:r>
              <a:rPr lang="en-US" sz="1400" b="0" i="0" u="none" strike="noStrike" cap="none" dirty="0">
                <a:solidFill>
                  <a:srgbClr val="595959"/>
                </a:solidFill>
                <a:latin typeface="Droid Serif" panose="02020800060500020200" pitchFamily="18" charset="0"/>
                <a:ea typeface="Droid Serif" panose="02020800060500020200" pitchFamily="18" charset="0"/>
                <a:cs typeface="Droid Serif" panose="02020800060500020200" pitchFamily="18" charset="0"/>
                <a:sym typeface="Arial"/>
              </a:rPr>
              <a:t>Eric is a 20-year veteran of the information security industry. He holds a bachelor’s degree in Information Systems Security and maintains active CISSP and CISA certifications.</a:t>
            </a:r>
            <a:endParaRPr sz="18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126" name="Google Shape;126;p24"/>
          <p:cNvSpPr txBox="1"/>
          <p:nvPr/>
        </p:nvSpPr>
        <p:spPr>
          <a:xfrm>
            <a:off x="6586608" y="4081124"/>
            <a:ext cx="2438999" cy="367418"/>
          </a:xfrm>
          <a:prstGeom prst="rect">
            <a:avLst/>
          </a:prstGeom>
          <a:no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191"/>
              <a:buFont typeface="Arial"/>
              <a:buNone/>
            </a:pPr>
            <a:r>
              <a:rPr lang="en-US" sz="1588" b="0" i="0" u="none" strike="noStrike" cap="none" dirty="0">
                <a:solidFill>
                  <a:schemeClr val="accent2"/>
                </a:solidFill>
                <a:latin typeface="Droid Serif" panose="02020800060500020200" pitchFamily="18" charset="0"/>
                <a:ea typeface="Droid Serif" panose="02020800060500020200" pitchFamily="18" charset="0"/>
                <a:cs typeface="Droid Serif" panose="02020800060500020200" pitchFamily="18" charset="0"/>
                <a:sym typeface="Arial"/>
              </a:rPr>
              <a:t>Co-Founder &amp; CTO</a:t>
            </a:r>
            <a:endParaRPr sz="1867"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127" name="Google Shape;127;p24"/>
          <p:cNvSpPr txBox="1"/>
          <p:nvPr/>
        </p:nvSpPr>
        <p:spPr>
          <a:xfrm>
            <a:off x="6563917" y="4397586"/>
            <a:ext cx="2461691" cy="394669"/>
          </a:xfrm>
          <a:prstGeom prst="rect">
            <a:avLst/>
          </a:prstGeom>
          <a:no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324"/>
              <a:buFont typeface="Arial"/>
              <a:buNone/>
            </a:pPr>
            <a:r>
              <a:rPr lang="en-US" sz="1765" b="1" i="0" u="none" strike="noStrike" cap="none" dirty="0">
                <a:solidFill>
                  <a:schemeClr val="dk2"/>
                </a:solidFill>
                <a:latin typeface="Droid Serif" panose="02020800060500020200" pitchFamily="18" charset="0"/>
                <a:ea typeface="Droid Serif" panose="02020800060500020200" pitchFamily="18" charset="0"/>
                <a:cs typeface="Droid Serif" panose="02020800060500020200" pitchFamily="18" charset="0"/>
                <a:sym typeface="Calibri"/>
              </a:rPr>
              <a:t>ERIC SMITH</a:t>
            </a:r>
            <a:endParaRPr sz="1867"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16" name="TextBox 15">
            <a:extLst>
              <a:ext uri="{FF2B5EF4-FFF2-40B4-BE49-F238E27FC236}">
                <a16:creationId xmlns:a16="http://schemas.microsoft.com/office/drawing/2014/main" id="{9D94E2CA-69FF-4EF2-A93D-51E892C53C2B}"/>
              </a:ext>
            </a:extLst>
          </p:cNvPr>
          <p:cNvSpPr txBox="1"/>
          <p:nvPr userDrawn="1"/>
        </p:nvSpPr>
        <p:spPr>
          <a:xfrm>
            <a:off x="960120" y="365759"/>
            <a:ext cx="10515600" cy="1325880"/>
          </a:xfrm>
          <a:prstGeom prst="rect">
            <a:avLst/>
          </a:prstGeom>
          <a:noFill/>
        </p:spPr>
        <p:txBody>
          <a:bodyPr wrap="square" rtlCol="0" anchor="ctr" anchorCtr="0">
            <a:noAutofit/>
          </a:bodyPr>
          <a:lstStyle/>
          <a:p>
            <a:r>
              <a:rPr lang="en-US" sz="4400" dirty="0">
                <a:latin typeface="Droid Serif" panose="02020800060500020200" pitchFamily="18" charset="0"/>
                <a:ea typeface="Droid Serif" panose="02020800060500020200" pitchFamily="18" charset="0"/>
                <a:cs typeface="Droid Serif" panose="02020800060500020200" pitchFamily="18" charset="0"/>
              </a:rPr>
              <a:t>Lares Founding Partners</a:t>
            </a:r>
          </a:p>
        </p:txBody>
      </p:sp>
      <p:sp>
        <p:nvSpPr>
          <p:cNvPr id="17" name="Date Placeholder 3">
            <a:extLst>
              <a:ext uri="{FF2B5EF4-FFF2-40B4-BE49-F238E27FC236}">
                <a16:creationId xmlns:a16="http://schemas.microsoft.com/office/drawing/2014/main" id="{D51F95F9-A1F7-458C-8EF0-AF66782DA167}"/>
              </a:ext>
            </a:extLst>
          </p:cNvPr>
          <p:cNvSpPr>
            <a:spLocks noGrp="1"/>
          </p:cNvSpPr>
          <p:nvPr>
            <p:ph type="dt" sz="half" idx="10"/>
          </p:nvPr>
        </p:nvSpPr>
        <p:spPr>
          <a:xfrm>
            <a:off x="838200" y="6356350"/>
            <a:ext cx="2743200" cy="365125"/>
          </a:xfrm>
        </p:spPr>
        <p:txBody>
          <a:bodyPr/>
          <a:lstStyle>
            <a:lvl1pPr>
              <a:defRPr>
                <a:latin typeface="Droid Serif" panose="02020800060500020200" pitchFamily="18" charset="0"/>
                <a:ea typeface="Droid Serif" panose="02020800060500020200" pitchFamily="18" charset="0"/>
                <a:cs typeface="Droid Serif" panose="02020800060500020200" pitchFamily="18" charset="0"/>
              </a:defRPr>
            </a:lvl1pPr>
          </a:lstStyle>
          <a:p>
            <a:fld id="{04B61705-4546-4FC1-973E-1F08CA12D351}" type="datetime1">
              <a:rPr lang="en-US" smtClean="0"/>
              <a:t>7/17/2023</a:t>
            </a:fld>
            <a:endParaRPr lang="en-US"/>
          </a:p>
        </p:txBody>
      </p:sp>
      <p:sp>
        <p:nvSpPr>
          <p:cNvPr id="18" name="Footer Placeholder 4">
            <a:extLst>
              <a:ext uri="{FF2B5EF4-FFF2-40B4-BE49-F238E27FC236}">
                <a16:creationId xmlns:a16="http://schemas.microsoft.com/office/drawing/2014/main" id="{171B6F74-A17F-4481-9AA6-BC9E3D0BAA9C}"/>
              </a:ext>
            </a:extLst>
          </p:cNvPr>
          <p:cNvSpPr>
            <a:spLocks noGrp="1"/>
          </p:cNvSpPr>
          <p:nvPr>
            <p:ph type="ftr" sz="quarter" idx="11"/>
          </p:nvPr>
        </p:nvSpPr>
        <p:spPr>
          <a:xfrm>
            <a:off x="4038600" y="6356350"/>
            <a:ext cx="4114800" cy="365125"/>
          </a:xfrm>
        </p:spPr>
        <p:txBody>
          <a:bodyPr/>
          <a:lstStyle>
            <a:lvl1pPr>
              <a:defRPr>
                <a:latin typeface="Droid Serif" panose="02020800060500020200" pitchFamily="18" charset="0"/>
                <a:ea typeface="Droid Serif" panose="02020800060500020200" pitchFamily="18" charset="0"/>
                <a:cs typeface="Droid Serif" panose="02020800060500020200" pitchFamily="18" charset="0"/>
              </a:defRPr>
            </a:lvl1pPr>
          </a:lstStyle>
          <a:p>
            <a:endParaRPr lang="en-US"/>
          </a:p>
        </p:txBody>
      </p:sp>
      <p:sp>
        <p:nvSpPr>
          <p:cNvPr id="19" name="Slide Number Placeholder 5">
            <a:extLst>
              <a:ext uri="{FF2B5EF4-FFF2-40B4-BE49-F238E27FC236}">
                <a16:creationId xmlns:a16="http://schemas.microsoft.com/office/drawing/2014/main" id="{AA4AED94-0725-4DB2-A0C1-0AF0ED29790F}"/>
              </a:ext>
            </a:extLst>
          </p:cNvPr>
          <p:cNvSpPr>
            <a:spLocks noGrp="1"/>
          </p:cNvSpPr>
          <p:nvPr>
            <p:ph type="sldNum" sz="quarter" idx="12"/>
          </p:nvPr>
        </p:nvSpPr>
        <p:spPr>
          <a:xfrm>
            <a:off x="8610600" y="6356350"/>
            <a:ext cx="2743200" cy="365125"/>
          </a:xfrm>
        </p:spPr>
        <p:txBody>
          <a:bodyPr/>
          <a:lstStyle>
            <a:lvl1pPr>
              <a:defRPr>
                <a:latin typeface="Droid Serif" panose="02020800060500020200" pitchFamily="18" charset="0"/>
                <a:ea typeface="Droid Serif" panose="02020800060500020200" pitchFamily="18" charset="0"/>
                <a:cs typeface="Droid Serif" panose="02020800060500020200" pitchFamily="18" charset="0"/>
              </a:defRPr>
            </a:lvl1pPr>
          </a:lstStyle>
          <a:p>
            <a:fld id="{442A1B31-82E5-499A-9B8B-BAF2ADB9A2F5}" type="slidenum">
              <a:rPr lang="en-US" smtClean="0"/>
              <a:pPr/>
              <a:t>‹#›</a:t>
            </a:fld>
            <a:endParaRPr lang="en-US"/>
          </a:p>
        </p:txBody>
      </p:sp>
      <p:pic>
        <p:nvPicPr>
          <p:cNvPr id="20" name="Picture 19">
            <a:extLst>
              <a:ext uri="{FF2B5EF4-FFF2-40B4-BE49-F238E27FC236}">
                <a16:creationId xmlns:a16="http://schemas.microsoft.com/office/drawing/2014/main" id="{5F147F71-9F3B-46A9-B45E-366BC1DE2D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22" name="Picture 21">
            <a:extLst>
              <a:ext uri="{FF2B5EF4-FFF2-40B4-BE49-F238E27FC236}">
                <a16:creationId xmlns:a16="http://schemas.microsoft.com/office/drawing/2014/main" id="{F64C8A7B-A604-408C-A0C3-FF10FA045E22}"/>
              </a:ext>
            </a:extLst>
          </p:cNvPr>
          <p:cNvPicPr>
            <a:picLocks noChangeAspect="1"/>
          </p:cNvPicPr>
          <p:nvPr userDrawn="1"/>
        </p:nvPicPr>
        <p:blipFill rotWithShape="1">
          <a:blip r:embed="rId5">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Tree>
    <p:extLst>
      <p:ext uri="{BB962C8B-B14F-4D97-AF65-F5344CB8AC3E}">
        <p14:creationId xmlns:p14="http://schemas.microsoft.com/office/powerpoint/2010/main" val="547373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Leadership Team" preserve="1">
  <p:cSld name="1_Leadership Team">
    <p:spTree>
      <p:nvGrpSpPr>
        <p:cNvPr id="1" name="Shape 115"/>
        <p:cNvGrpSpPr/>
        <p:nvPr/>
      </p:nvGrpSpPr>
      <p:grpSpPr>
        <a:xfrm>
          <a:off x="0" y="0"/>
          <a:ext cx="0" cy="0"/>
          <a:chOff x="0" y="0"/>
          <a:chExt cx="0" cy="0"/>
        </a:xfrm>
      </p:grpSpPr>
      <p:pic>
        <p:nvPicPr>
          <p:cNvPr id="117" name="Google Shape;117;p24"/>
          <p:cNvPicPr preferRelativeResize="0"/>
          <p:nvPr/>
        </p:nvPicPr>
        <p:blipFill>
          <a:blip r:embed="rId2">
            <a:extLst>
              <a:ext uri="{28A0092B-C50C-407E-A947-70E740481C1C}">
                <a14:useLocalDpi xmlns:a14="http://schemas.microsoft.com/office/drawing/2010/main" val="0"/>
              </a:ext>
            </a:extLst>
          </a:blip>
          <a:srcRect t="48" b="48"/>
          <a:stretch/>
        </p:blipFill>
        <p:spPr>
          <a:xfrm>
            <a:off x="4524204" y="1734905"/>
            <a:ext cx="1188522" cy="1187382"/>
          </a:xfrm>
          <a:prstGeom prst="ellipse">
            <a:avLst/>
          </a:prstGeom>
          <a:noFill/>
          <a:ln>
            <a:noFill/>
          </a:ln>
        </p:spPr>
      </p:pic>
      <p:pic>
        <p:nvPicPr>
          <p:cNvPr id="118" name="Google Shape;118;p24"/>
          <p:cNvPicPr preferRelativeResize="0"/>
          <p:nvPr userDrawn="1"/>
        </p:nvPicPr>
        <p:blipFill>
          <a:blip r:embed="rId3">
            <a:extLst>
              <a:ext uri="{28A0092B-C50C-407E-A947-70E740481C1C}">
                <a14:useLocalDpi xmlns:a14="http://schemas.microsoft.com/office/drawing/2010/main" val="0"/>
              </a:ext>
            </a:extLst>
          </a:blip>
          <a:srcRect t="48" b="48"/>
          <a:stretch/>
        </p:blipFill>
        <p:spPr>
          <a:xfrm>
            <a:off x="8297520" y="1734905"/>
            <a:ext cx="1188522" cy="1187382"/>
          </a:xfrm>
          <a:prstGeom prst="ellipse">
            <a:avLst/>
          </a:prstGeom>
          <a:noFill/>
          <a:ln>
            <a:noFill/>
          </a:ln>
        </p:spPr>
      </p:pic>
      <p:sp>
        <p:nvSpPr>
          <p:cNvPr id="119" name="Google Shape;119;p24"/>
          <p:cNvSpPr txBox="1"/>
          <p:nvPr/>
        </p:nvSpPr>
        <p:spPr>
          <a:xfrm>
            <a:off x="9585100" y="2255215"/>
            <a:ext cx="2093976" cy="1257576"/>
          </a:xfrm>
          <a:prstGeom prst="rect">
            <a:avLst/>
          </a:prstGeom>
          <a:noFill/>
          <a:ln>
            <a:noFill/>
          </a:ln>
        </p:spPr>
        <p:txBody>
          <a:bodyPr spcFirstLastPara="1" wrap="square" lIns="71967" tIns="35967" rIns="71967" bIns="35967" anchor="t" anchorCtr="0">
            <a:spAutoFit/>
          </a:bodyPr>
          <a:lstStyle/>
          <a:p>
            <a:pPr marL="0" marR="0" lvl="0" indent="0" algn="l" rtl="0">
              <a:lnSpc>
                <a:spcPct val="100000"/>
              </a:lnSpc>
              <a:spcBef>
                <a:spcPts val="0"/>
              </a:spcBef>
              <a:spcAft>
                <a:spcPts val="0"/>
              </a:spcAft>
              <a:buClr>
                <a:srgbClr val="595959"/>
              </a:buClr>
              <a:buSzPts val="1191"/>
              <a:buFont typeface="Arial"/>
              <a:buNone/>
            </a:pPr>
            <a:r>
              <a:rPr lang="en-US" sz="1100" b="0" i="0" u="none" strike="noStrike" cap="none" dirty="0">
                <a:solidFill>
                  <a:srgbClr val="595959"/>
                </a:solidFill>
                <a:latin typeface="Droid Serif" panose="02020800060500020200" pitchFamily="18" charset="0"/>
                <a:ea typeface="Droid Serif" panose="02020800060500020200" pitchFamily="18" charset="0"/>
                <a:cs typeface="Droid Serif" panose="02020800060500020200" pitchFamily="18" charset="0"/>
                <a:sym typeface="Arial"/>
              </a:rPr>
              <a:t>Jessica Archer has 22 years of combined experience in telecommunications and technology, including 18 years working within the information security industry.</a:t>
            </a:r>
            <a:endParaRPr sz="14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120" name="Google Shape;120;p24"/>
          <p:cNvSpPr txBox="1"/>
          <p:nvPr/>
        </p:nvSpPr>
        <p:spPr>
          <a:xfrm>
            <a:off x="9526485" y="1679647"/>
            <a:ext cx="2141334" cy="307722"/>
          </a:xfrm>
          <a:prstGeom prst="rect">
            <a:avLst/>
          </a:prstGeom>
          <a:noFill/>
          <a:ln>
            <a:noFill/>
          </a:ln>
        </p:spPr>
        <p:txBody>
          <a:bodyPr spcFirstLastPara="1" wrap="square" lIns="121900" tIns="60933" rIns="121900" bIns="60933" anchor="ctr" anchorCtr="0">
            <a:spAutoFit/>
          </a:bodyPr>
          <a:lstStyle/>
          <a:p>
            <a:pPr marL="0" marR="0" lvl="0" indent="0" algn="l" rtl="0">
              <a:lnSpc>
                <a:spcPct val="100000"/>
              </a:lnSpc>
              <a:spcBef>
                <a:spcPts val="0"/>
              </a:spcBef>
              <a:spcAft>
                <a:spcPts val="0"/>
              </a:spcAft>
              <a:buClr>
                <a:srgbClr val="000000"/>
              </a:buClr>
              <a:buSzPts val="1191"/>
              <a:buFont typeface="Arial"/>
              <a:buNone/>
            </a:pPr>
            <a:r>
              <a:rPr lang="en-US" sz="1200" b="0" i="0" u="none" strike="noStrike" cap="none" dirty="0">
                <a:solidFill>
                  <a:schemeClr val="accent2"/>
                </a:solidFill>
                <a:latin typeface="Droid Serif" panose="02020800060500020200" pitchFamily="18" charset="0"/>
                <a:ea typeface="Droid Serif" panose="02020800060500020200" pitchFamily="18" charset="0"/>
                <a:cs typeface="Droid Serif" panose="02020800060500020200" pitchFamily="18" charset="0"/>
                <a:sym typeface="Arial"/>
              </a:rPr>
              <a:t>VP, Customer Success</a:t>
            </a:r>
            <a:endParaRPr sz="16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121" name="Google Shape;121;p24"/>
          <p:cNvSpPr txBox="1"/>
          <p:nvPr/>
        </p:nvSpPr>
        <p:spPr>
          <a:xfrm>
            <a:off x="9526484" y="1997718"/>
            <a:ext cx="1891585" cy="338500"/>
          </a:xfrm>
          <a:prstGeom prst="rect">
            <a:avLst/>
          </a:prstGeom>
          <a:noFill/>
          <a:ln>
            <a:noFill/>
          </a:ln>
        </p:spPr>
        <p:txBody>
          <a:bodyPr spcFirstLastPara="1" wrap="square" lIns="121900" tIns="60933" rIns="121900" bIns="60933" anchor="ctr" anchorCtr="0">
            <a:spAutoFit/>
          </a:bodyPr>
          <a:lstStyle/>
          <a:p>
            <a:pPr marL="0" marR="0" lvl="0" indent="0" algn="l" rtl="0">
              <a:lnSpc>
                <a:spcPct val="100000"/>
              </a:lnSpc>
              <a:spcBef>
                <a:spcPts val="0"/>
              </a:spcBef>
              <a:spcAft>
                <a:spcPts val="0"/>
              </a:spcAft>
              <a:buClr>
                <a:srgbClr val="000000"/>
              </a:buClr>
              <a:buSzPts val="1324"/>
              <a:buFont typeface="Arial"/>
              <a:buNone/>
            </a:pPr>
            <a:r>
              <a:rPr lang="en-US" sz="1400" b="1" i="0" u="none" strike="noStrike" cap="none" dirty="0">
                <a:solidFill>
                  <a:schemeClr val="dk2"/>
                </a:solidFill>
                <a:latin typeface="Droid Serif" panose="02020800060500020200" pitchFamily="18" charset="0"/>
                <a:ea typeface="Droid Serif" panose="02020800060500020200" pitchFamily="18" charset="0"/>
                <a:cs typeface="Droid Serif" panose="02020800060500020200" pitchFamily="18" charset="0"/>
                <a:sym typeface="Calibri"/>
              </a:rPr>
              <a:t>JESSICA ARCHER</a:t>
            </a:r>
            <a:endParaRPr sz="16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125" name="Google Shape;125;p24"/>
          <p:cNvSpPr txBox="1"/>
          <p:nvPr/>
        </p:nvSpPr>
        <p:spPr>
          <a:xfrm>
            <a:off x="5814957" y="2262192"/>
            <a:ext cx="2093976" cy="1765408"/>
          </a:xfrm>
          <a:prstGeom prst="rect">
            <a:avLst/>
          </a:prstGeom>
          <a:noFill/>
          <a:ln>
            <a:noFill/>
          </a:ln>
        </p:spPr>
        <p:txBody>
          <a:bodyPr spcFirstLastPara="1" wrap="square" lIns="71967" tIns="35967" rIns="71967" bIns="35967" anchor="t" anchorCtr="0">
            <a:spAutoFit/>
          </a:bodyPr>
          <a:lstStyle/>
          <a:p>
            <a:pPr marL="0" marR="0" lvl="0" indent="0" algn="l" rtl="0">
              <a:lnSpc>
                <a:spcPct val="100000"/>
              </a:lnSpc>
              <a:spcBef>
                <a:spcPts val="0"/>
              </a:spcBef>
              <a:spcAft>
                <a:spcPts val="0"/>
              </a:spcAft>
              <a:buClr>
                <a:srgbClr val="595959"/>
              </a:buClr>
              <a:buSzPts val="1191"/>
              <a:buFont typeface="Arial"/>
              <a:buNone/>
            </a:pPr>
            <a:r>
              <a:rPr lang="en-US" sz="1100" b="0" i="0" u="none" strike="noStrike" cap="none" dirty="0">
                <a:solidFill>
                  <a:srgbClr val="595959"/>
                </a:solidFill>
                <a:latin typeface="Droid Serif" panose="02020800060500020200" pitchFamily="18" charset="0"/>
                <a:ea typeface="Droid Serif" panose="02020800060500020200" pitchFamily="18" charset="0"/>
                <a:cs typeface="Droid Serif" panose="02020800060500020200" pitchFamily="18" charset="0"/>
                <a:sym typeface="Arial"/>
              </a:rPr>
              <a:t>Amanda has founded numerous oil and gas companies specializing in finance and operations. She started her career in Canada, and has worked throughout North America, the Middle East, and Africa. </a:t>
            </a:r>
          </a:p>
          <a:p>
            <a:pPr marL="0" marR="0" lvl="0" indent="0" algn="l" rtl="0">
              <a:lnSpc>
                <a:spcPct val="100000"/>
              </a:lnSpc>
              <a:spcBef>
                <a:spcPts val="0"/>
              </a:spcBef>
              <a:spcAft>
                <a:spcPts val="0"/>
              </a:spcAft>
              <a:buClr>
                <a:srgbClr val="595959"/>
              </a:buClr>
              <a:buSzPts val="1191"/>
              <a:buFont typeface="Arial"/>
              <a:buNone/>
            </a:pPr>
            <a:endParaRPr lang="en-US" sz="1100" b="0" i="0" u="none" strike="noStrike" cap="none" dirty="0">
              <a:solidFill>
                <a:srgbClr val="595959"/>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126" name="Google Shape;126;p24"/>
          <p:cNvSpPr txBox="1"/>
          <p:nvPr/>
        </p:nvSpPr>
        <p:spPr>
          <a:xfrm>
            <a:off x="5753168" y="1683019"/>
            <a:ext cx="1837867" cy="307722"/>
          </a:xfrm>
          <a:prstGeom prst="rect">
            <a:avLst/>
          </a:prstGeom>
          <a:noFill/>
          <a:ln>
            <a:noFill/>
          </a:ln>
        </p:spPr>
        <p:txBody>
          <a:bodyPr spcFirstLastPara="1" wrap="square" lIns="121900" tIns="60933" rIns="121900" bIns="60933" anchor="ctr" anchorCtr="0">
            <a:spAutoFit/>
          </a:bodyPr>
          <a:lstStyle/>
          <a:p>
            <a:pPr marL="0" marR="0" lvl="0" indent="0" algn="l" rtl="0">
              <a:lnSpc>
                <a:spcPct val="100000"/>
              </a:lnSpc>
              <a:spcBef>
                <a:spcPts val="0"/>
              </a:spcBef>
              <a:spcAft>
                <a:spcPts val="0"/>
              </a:spcAft>
              <a:buClr>
                <a:srgbClr val="000000"/>
              </a:buClr>
              <a:buSzPts val="1191"/>
              <a:buFont typeface="Arial"/>
              <a:buNone/>
            </a:pPr>
            <a:r>
              <a:rPr lang="en-US" sz="1200" b="0" i="0" u="none" strike="noStrike" cap="none" dirty="0">
                <a:solidFill>
                  <a:schemeClr val="accent2"/>
                </a:solidFill>
                <a:latin typeface="Droid Serif" panose="02020800060500020200" pitchFamily="18" charset="0"/>
                <a:ea typeface="Droid Serif" panose="02020800060500020200" pitchFamily="18" charset="0"/>
                <a:cs typeface="Droid Serif" panose="02020800060500020200" pitchFamily="18" charset="0"/>
                <a:sym typeface="Arial"/>
              </a:rPr>
              <a:t>CFO</a:t>
            </a:r>
            <a:endParaRPr sz="16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127" name="Google Shape;127;p24"/>
          <p:cNvSpPr txBox="1"/>
          <p:nvPr/>
        </p:nvSpPr>
        <p:spPr>
          <a:xfrm>
            <a:off x="5753169" y="1997718"/>
            <a:ext cx="2232009" cy="338500"/>
          </a:xfrm>
          <a:prstGeom prst="rect">
            <a:avLst/>
          </a:prstGeom>
          <a:noFill/>
          <a:ln>
            <a:noFill/>
          </a:ln>
        </p:spPr>
        <p:txBody>
          <a:bodyPr spcFirstLastPara="1" wrap="square" lIns="121900" tIns="60933" rIns="121900" bIns="60933" anchor="ctr" anchorCtr="0">
            <a:spAutoFit/>
          </a:bodyPr>
          <a:lstStyle/>
          <a:p>
            <a:pPr marL="0" marR="0" lvl="0" indent="0" algn="l" rtl="0">
              <a:lnSpc>
                <a:spcPct val="100000"/>
              </a:lnSpc>
              <a:spcBef>
                <a:spcPts val="0"/>
              </a:spcBef>
              <a:spcAft>
                <a:spcPts val="0"/>
              </a:spcAft>
              <a:buClr>
                <a:srgbClr val="000000"/>
              </a:buClr>
              <a:buSzPts val="1324"/>
              <a:buFont typeface="Arial"/>
              <a:buNone/>
            </a:pPr>
            <a:r>
              <a:rPr lang="en-US" sz="1400" b="1" i="0" u="none" strike="noStrike" cap="none" dirty="0">
                <a:solidFill>
                  <a:schemeClr val="dk2"/>
                </a:solidFill>
                <a:latin typeface="Droid Serif" panose="02020800060500020200" pitchFamily="18" charset="0"/>
                <a:ea typeface="Droid Serif" panose="02020800060500020200" pitchFamily="18" charset="0"/>
                <a:cs typeface="Droid Serif" panose="02020800060500020200" pitchFamily="18" charset="0"/>
                <a:sym typeface="Calibri"/>
              </a:rPr>
              <a:t>AMANDA NICKERSON</a:t>
            </a:r>
            <a:endParaRPr sz="16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16" name="TextBox 15">
            <a:extLst>
              <a:ext uri="{FF2B5EF4-FFF2-40B4-BE49-F238E27FC236}">
                <a16:creationId xmlns:a16="http://schemas.microsoft.com/office/drawing/2014/main" id="{9D94E2CA-69FF-4EF2-A93D-51E892C53C2B}"/>
              </a:ext>
            </a:extLst>
          </p:cNvPr>
          <p:cNvSpPr txBox="1"/>
          <p:nvPr userDrawn="1"/>
        </p:nvSpPr>
        <p:spPr>
          <a:xfrm>
            <a:off x="960120" y="365759"/>
            <a:ext cx="10515600" cy="1325880"/>
          </a:xfrm>
          <a:prstGeom prst="rect">
            <a:avLst/>
          </a:prstGeom>
          <a:noFill/>
        </p:spPr>
        <p:txBody>
          <a:bodyPr wrap="square" rtlCol="0" anchor="ctr" anchorCtr="0">
            <a:noAutofit/>
          </a:bodyPr>
          <a:lstStyle/>
          <a:p>
            <a:r>
              <a:rPr lang="en-US" sz="4400" dirty="0">
                <a:latin typeface="Droid Serif" panose="02020800060500020200" pitchFamily="18" charset="0"/>
                <a:ea typeface="Droid Serif" panose="02020800060500020200" pitchFamily="18" charset="0"/>
                <a:cs typeface="Droid Serif" panose="02020800060500020200" pitchFamily="18" charset="0"/>
              </a:rPr>
              <a:t>Lares Leadership Team</a:t>
            </a:r>
          </a:p>
        </p:txBody>
      </p:sp>
      <p:sp>
        <p:nvSpPr>
          <p:cNvPr id="17" name="Date Placeholder 3">
            <a:extLst>
              <a:ext uri="{FF2B5EF4-FFF2-40B4-BE49-F238E27FC236}">
                <a16:creationId xmlns:a16="http://schemas.microsoft.com/office/drawing/2014/main" id="{D51F95F9-A1F7-458C-8EF0-AF66782DA167}"/>
              </a:ext>
            </a:extLst>
          </p:cNvPr>
          <p:cNvSpPr>
            <a:spLocks noGrp="1"/>
          </p:cNvSpPr>
          <p:nvPr>
            <p:ph type="dt" sz="half" idx="10"/>
          </p:nvPr>
        </p:nvSpPr>
        <p:spPr>
          <a:xfrm>
            <a:off x="838200" y="6356350"/>
            <a:ext cx="2743200" cy="365125"/>
          </a:xfrm>
        </p:spPr>
        <p:txBody>
          <a:bodyPr/>
          <a:lstStyle>
            <a:lvl1pPr>
              <a:defRPr sz="1100">
                <a:latin typeface="Droid Serif" panose="02020800060500020200" pitchFamily="18" charset="0"/>
                <a:ea typeface="Droid Serif" panose="02020800060500020200" pitchFamily="18" charset="0"/>
                <a:cs typeface="Droid Serif" panose="02020800060500020200" pitchFamily="18" charset="0"/>
              </a:defRPr>
            </a:lvl1pPr>
          </a:lstStyle>
          <a:p>
            <a:fld id="{98FD2E37-2C97-4018-BFA9-61BE5D196871}" type="datetime1">
              <a:rPr lang="en-US" smtClean="0"/>
              <a:t>7/17/2023</a:t>
            </a:fld>
            <a:endParaRPr lang="en-US"/>
          </a:p>
        </p:txBody>
      </p:sp>
      <p:sp>
        <p:nvSpPr>
          <p:cNvPr id="18" name="Footer Placeholder 4">
            <a:extLst>
              <a:ext uri="{FF2B5EF4-FFF2-40B4-BE49-F238E27FC236}">
                <a16:creationId xmlns:a16="http://schemas.microsoft.com/office/drawing/2014/main" id="{171B6F74-A17F-4481-9AA6-BC9E3D0BAA9C}"/>
              </a:ext>
            </a:extLst>
          </p:cNvPr>
          <p:cNvSpPr>
            <a:spLocks noGrp="1"/>
          </p:cNvSpPr>
          <p:nvPr>
            <p:ph type="ftr" sz="quarter" idx="11"/>
          </p:nvPr>
        </p:nvSpPr>
        <p:spPr>
          <a:xfrm>
            <a:off x="4038600" y="6356350"/>
            <a:ext cx="4114800" cy="365125"/>
          </a:xfrm>
        </p:spPr>
        <p:txBody>
          <a:bodyPr/>
          <a:lstStyle>
            <a:lvl1pPr>
              <a:defRPr sz="1100">
                <a:latin typeface="Droid Serif" panose="02020800060500020200" pitchFamily="18" charset="0"/>
                <a:ea typeface="Droid Serif" panose="02020800060500020200" pitchFamily="18" charset="0"/>
                <a:cs typeface="Droid Serif" panose="02020800060500020200" pitchFamily="18" charset="0"/>
              </a:defRPr>
            </a:lvl1pPr>
          </a:lstStyle>
          <a:p>
            <a:endParaRPr lang="en-US"/>
          </a:p>
        </p:txBody>
      </p:sp>
      <p:sp>
        <p:nvSpPr>
          <p:cNvPr id="19" name="Slide Number Placeholder 5">
            <a:extLst>
              <a:ext uri="{FF2B5EF4-FFF2-40B4-BE49-F238E27FC236}">
                <a16:creationId xmlns:a16="http://schemas.microsoft.com/office/drawing/2014/main" id="{AA4AED94-0725-4DB2-A0C1-0AF0ED29790F}"/>
              </a:ext>
            </a:extLst>
          </p:cNvPr>
          <p:cNvSpPr>
            <a:spLocks noGrp="1"/>
          </p:cNvSpPr>
          <p:nvPr>
            <p:ph type="sldNum" sz="quarter" idx="12"/>
          </p:nvPr>
        </p:nvSpPr>
        <p:spPr>
          <a:xfrm>
            <a:off x="8610600" y="6356350"/>
            <a:ext cx="2743200" cy="365125"/>
          </a:xfrm>
        </p:spPr>
        <p:txBody>
          <a:bodyPr/>
          <a:lstStyle>
            <a:lvl1pPr>
              <a:defRPr sz="1100">
                <a:latin typeface="Droid Serif" panose="02020800060500020200" pitchFamily="18" charset="0"/>
                <a:ea typeface="Droid Serif" panose="02020800060500020200" pitchFamily="18" charset="0"/>
                <a:cs typeface="Droid Serif" panose="02020800060500020200" pitchFamily="18" charset="0"/>
              </a:defRPr>
            </a:lvl1pPr>
          </a:lstStyle>
          <a:p>
            <a:fld id="{442A1B31-82E5-499A-9B8B-BAF2ADB9A2F5}" type="slidenum">
              <a:rPr lang="en-US" smtClean="0"/>
              <a:pPr/>
              <a:t>‹#›</a:t>
            </a:fld>
            <a:endParaRPr lang="en-US"/>
          </a:p>
        </p:txBody>
      </p:sp>
      <p:pic>
        <p:nvPicPr>
          <p:cNvPr id="20" name="Picture 19">
            <a:extLst>
              <a:ext uri="{FF2B5EF4-FFF2-40B4-BE49-F238E27FC236}">
                <a16:creationId xmlns:a16="http://schemas.microsoft.com/office/drawing/2014/main" id="{5F147F71-9F3B-46A9-B45E-366BC1DE2D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22" name="Picture 21">
            <a:extLst>
              <a:ext uri="{FF2B5EF4-FFF2-40B4-BE49-F238E27FC236}">
                <a16:creationId xmlns:a16="http://schemas.microsoft.com/office/drawing/2014/main" id="{F64C8A7B-A604-408C-A0C3-FF10FA045E22}"/>
              </a:ext>
            </a:extLst>
          </p:cNvPr>
          <p:cNvPicPr>
            <a:picLocks noChangeAspect="1"/>
          </p:cNvPicPr>
          <p:nvPr userDrawn="1"/>
        </p:nvPicPr>
        <p:blipFill rotWithShape="1">
          <a:blip r:embed="rId5">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pic>
        <p:nvPicPr>
          <p:cNvPr id="21" name="Google Shape;116;p24">
            <a:extLst>
              <a:ext uri="{FF2B5EF4-FFF2-40B4-BE49-F238E27FC236}">
                <a16:creationId xmlns:a16="http://schemas.microsoft.com/office/drawing/2014/main" id="{4531366E-B99E-4342-815E-40D06AA18052}"/>
              </a:ext>
            </a:extLst>
          </p:cNvPr>
          <p:cNvPicPr preferRelativeResize="0"/>
          <p:nvPr userDrawn="1"/>
        </p:nvPicPr>
        <p:blipFill>
          <a:blip r:embed="rId6">
            <a:extLst>
              <a:ext uri="{28A0092B-C50C-407E-A947-70E740481C1C}">
                <a14:useLocalDpi xmlns:a14="http://schemas.microsoft.com/office/drawing/2010/main" val="0"/>
              </a:ext>
            </a:extLst>
          </a:blip>
          <a:srcRect t="48" b="48"/>
          <a:stretch/>
        </p:blipFill>
        <p:spPr>
          <a:xfrm>
            <a:off x="919677" y="4317828"/>
            <a:ext cx="1188522" cy="1187382"/>
          </a:xfrm>
          <a:prstGeom prst="ellipse">
            <a:avLst/>
          </a:prstGeom>
          <a:noFill/>
          <a:ln>
            <a:noFill/>
          </a:ln>
        </p:spPr>
      </p:pic>
      <p:pic>
        <p:nvPicPr>
          <p:cNvPr id="23" name="Google Shape;117;p24">
            <a:extLst>
              <a:ext uri="{FF2B5EF4-FFF2-40B4-BE49-F238E27FC236}">
                <a16:creationId xmlns:a16="http://schemas.microsoft.com/office/drawing/2014/main" id="{61F62AD0-7830-46E1-843A-32CDC42D9EAD}"/>
              </a:ext>
            </a:extLst>
          </p:cNvPr>
          <p:cNvPicPr preferRelativeResize="0"/>
          <p:nvPr userDrawn="1"/>
        </p:nvPicPr>
        <p:blipFill>
          <a:blip r:embed="rId7">
            <a:extLst>
              <a:ext uri="{28A0092B-C50C-407E-A947-70E740481C1C}">
                <a14:useLocalDpi xmlns:a14="http://schemas.microsoft.com/office/drawing/2010/main" val="0"/>
              </a:ext>
            </a:extLst>
          </a:blip>
          <a:srcRect t="48" b="48"/>
          <a:stretch/>
        </p:blipFill>
        <p:spPr>
          <a:xfrm>
            <a:off x="4524204" y="4317828"/>
            <a:ext cx="1188522" cy="1187382"/>
          </a:xfrm>
          <a:prstGeom prst="ellipse">
            <a:avLst/>
          </a:prstGeom>
          <a:noFill/>
          <a:ln>
            <a:noFill/>
          </a:ln>
        </p:spPr>
      </p:pic>
      <p:pic>
        <p:nvPicPr>
          <p:cNvPr id="24" name="Google Shape;118;p24">
            <a:extLst>
              <a:ext uri="{FF2B5EF4-FFF2-40B4-BE49-F238E27FC236}">
                <a16:creationId xmlns:a16="http://schemas.microsoft.com/office/drawing/2014/main" id="{6F62F6B5-A495-499F-B143-CE72AB13C55D}"/>
              </a:ext>
            </a:extLst>
          </p:cNvPr>
          <p:cNvPicPr preferRelativeResize="0"/>
          <p:nvPr userDrawn="1"/>
        </p:nvPicPr>
        <p:blipFill>
          <a:blip r:embed="rId8">
            <a:extLst>
              <a:ext uri="{28A0092B-C50C-407E-A947-70E740481C1C}">
                <a14:useLocalDpi xmlns:a14="http://schemas.microsoft.com/office/drawing/2010/main" val="0"/>
              </a:ext>
            </a:extLst>
          </a:blip>
          <a:srcRect t="48" b="48"/>
          <a:stretch/>
        </p:blipFill>
        <p:spPr>
          <a:xfrm>
            <a:off x="8297520" y="4317828"/>
            <a:ext cx="1188522" cy="1187382"/>
          </a:xfrm>
          <a:prstGeom prst="ellipse">
            <a:avLst/>
          </a:prstGeom>
          <a:noFill/>
          <a:ln>
            <a:noFill/>
          </a:ln>
        </p:spPr>
      </p:pic>
      <p:sp>
        <p:nvSpPr>
          <p:cNvPr id="25" name="Google Shape;119;p24">
            <a:extLst>
              <a:ext uri="{FF2B5EF4-FFF2-40B4-BE49-F238E27FC236}">
                <a16:creationId xmlns:a16="http://schemas.microsoft.com/office/drawing/2014/main" id="{302680E0-24F9-4757-9254-367BA446A472}"/>
              </a:ext>
            </a:extLst>
          </p:cNvPr>
          <p:cNvSpPr txBox="1"/>
          <p:nvPr userDrawn="1"/>
        </p:nvSpPr>
        <p:spPr>
          <a:xfrm>
            <a:off x="9585100" y="4838138"/>
            <a:ext cx="2093976" cy="1596130"/>
          </a:xfrm>
          <a:prstGeom prst="rect">
            <a:avLst/>
          </a:prstGeom>
          <a:noFill/>
          <a:ln>
            <a:noFill/>
          </a:ln>
        </p:spPr>
        <p:txBody>
          <a:bodyPr spcFirstLastPara="1" wrap="square" lIns="71967" tIns="35967" rIns="71967" bIns="35967" anchor="t" anchorCtr="0">
            <a:spAutoFit/>
          </a:bodyPr>
          <a:lstStyle/>
          <a:p>
            <a:pPr marL="0" marR="0" lvl="0" indent="0" algn="l" rtl="0">
              <a:lnSpc>
                <a:spcPct val="100000"/>
              </a:lnSpc>
              <a:spcBef>
                <a:spcPts val="0"/>
              </a:spcBef>
              <a:spcAft>
                <a:spcPts val="0"/>
              </a:spcAft>
              <a:buClr>
                <a:srgbClr val="595959"/>
              </a:buClr>
              <a:buSzPts val="1191"/>
              <a:buFont typeface="Arial"/>
              <a:buNone/>
            </a:pPr>
            <a:r>
              <a:rPr lang="en-US" sz="1100" b="0" i="0" u="none" strike="noStrike" cap="none" dirty="0">
                <a:solidFill>
                  <a:srgbClr val="595959"/>
                </a:solidFill>
                <a:latin typeface="Droid Serif" panose="02020800060500020200" pitchFamily="18" charset="0"/>
                <a:ea typeface="Droid Serif" panose="02020800060500020200" pitchFamily="18" charset="0"/>
                <a:cs typeface="Droid Serif" panose="02020800060500020200" pitchFamily="18" charset="0"/>
                <a:sym typeface="Arial"/>
              </a:rPr>
              <a:t>Tim has been involved with DEFCON since 2002 and competed in the main CTF, and has organized the wireless contests. Tim holds degrees in electronics/chemistry and has an MS in digital forensics.</a:t>
            </a:r>
            <a:endParaRPr sz="14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26" name="Google Shape;120;p24">
            <a:extLst>
              <a:ext uri="{FF2B5EF4-FFF2-40B4-BE49-F238E27FC236}">
                <a16:creationId xmlns:a16="http://schemas.microsoft.com/office/drawing/2014/main" id="{F0B0B720-0EC6-4833-B63F-D5173DA1205F}"/>
              </a:ext>
            </a:extLst>
          </p:cNvPr>
          <p:cNvSpPr txBox="1"/>
          <p:nvPr userDrawn="1"/>
        </p:nvSpPr>
        <p:spPr>
          <a:xfrm>
            <a:off x="9526485" y="4262570"/>
            <a:ext cx="2503909" cy="307722"/>
          </a:xfrm>
          <a:prstGeom prst="rect">
            <a:avLst/>
          </a:prstGeom>
          <a:noFill/>
          <a:ln>
            <a:noFill/>
          </a:ln>
        </p:spPr>
        <p:txBody>
          <a:bodyPr spcFirstLastPara="1" wrap="square" lIns="121900" tIns="60933" rIns="121900" bIns="60933" anchor="ctr" anchorCtr="0">
            <a:spAutoFit/>
          </a:bodyPr>
          <a:lstStyle/>
          <a:p>
            <a:pPr marL="0" marR="0" lvl="0" indent="0" algn="l" rtl="0">
              <a:lnSpc>
                <a:spcPct val="100000"/>
              </a:lnSpc>
              <a:spcBef>
                <a:spcPts val="0"/>
              </a:spcBef>
              <a:spcAft>
                <a:spcPts val="0"/>
              </a:spcAft>
              <a:buClr>
                <a:srgbClr val="000000"/>
              </a:buClr>
              <a:buSzPts val="1191"/>
              <a:buFont typeface="Arial"/>
              <a:buNone/>
            </a:pPr>
            <a:r>
              <a:rPr lang="en-US" sz="1200" b="0" i="0" u="none" strike="noStrike" cap="none" dirty="0">
                <a:solidFill>
                  <a:schemeClr val="accent2"/>
                </a:solidFill>
                <a:latin typeface="Droid Serif" panose="02020800060500020200" pitchFamily="18" charset="0"/>
                <a:ea typeface="Droid Serif" panose="02020800060500020200" pitchFamily="18" charset="0"/>
                <a:cs typeface="Droid Serif" panose="02020800060500020200" pitchFamily="18" charset="0"/>
                <a:sym typeface="Arial"/>
              </a:rPr>
              <a:t>VP, Adversarial Engineering</a:t>
            </a:r>
            <a:endParaRPr sz="16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27" name="Google Shape;121;p24">
            <a:extLst>
              <a:ext uri="{FF2B5EF4-FFF2-40B4-BE49-F238E27FC236}">
                <a16:creationId xmlns:a16="http://schemas.microsoft.com/office/drawing/2014/main" id="{8089415F-51E2-41DE-BB41-0112DA6FEA67}"/>
              </a:ext>
            </a:extLst>
          </p:cNvPr>
          <p:cNvSpPr txBox="1"/>
          <p:nvPr userDrawn="1"/>
        </p:nvSpPr>
        <p:spPr>
          <a:xfrm>
            <a:off x="9526485" y="4580641"/>
            <a:ext cx="1754108" cy="338500"/>
          </a:xfrm>
          <a:prstGeom prst="rect">
            <a:avLst/>
          </a:prstGeom>
          <a:noFill/>
          <a:ln>
            <a:noFill/>
          </a:ln>
        </p:spPr>
        <p:txBody>
          <a:bodyPr spcFirstLastPara="1" wrap="square" lIns="121900" tIns="60933" rIns="121900" bIns="60933" anchor="ctr" anchorCtr="0">
            <a:spAutoFit/>
          </a:bodyPr>
          <a:lstStyle/>
          <a:p>
            <a:pPr marL="0" marR="0" lvl="0" indent="0" algn="l" rtl="0">
              <a:lnSpc>
                <a:spcPct val="100000"/>
              </a:lnSpc>
              <a:spcBef>
                <a:spcPts val="0"/>
              </a:spcBef>
              <a:spcAft>
                <a:spcPts val="0"/>
              </a:spcAft>
              <a:buClr>
                <a:srgbClr val="000000"/>
              </a:buClr>
              <a:buSzPts val="1324"/>
              <a:buFont typeface="Arial"/>
              <a:buNone/>
            </a:pPr>
            <a:r>
              <a:rPr lang="en-US" sz="1400" b="1" i="0" u="none" strike="noStrike" cap="none" dirty="0">
                <a:solidFill>
                  <a:schemeClr val="dk2"/>
                </a:solidFill>
                <a:latin typeface="Droid Serif" panose="02020800060500020200" pitchFamily="18" charset="0"/>
                <a:ea typeface="Droid Serif" panose="02020800060500020200" pitchFamily="18" charset="0"/>
                <a:cs typeface="Droid Serif" panose="02020800060500020200" pitchFamily="18" charset="0"/>
                <a:sym typeface="Calibri"/>
              </a:rPr>
              <a:t>TIM MCGUFFIN</a:t>
            </a:r>
            <a:endParaRPr sz="16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28" name="Google Shape;122;p24">
            <a:extLst>
              <a:ext uri="{FF2B5EF4-FFF2-40B4-BE49-F238E27FC236}">
                <a16:creationId xmlns:a16="http://schemas.microsoft.com/office/drawing/2014/main" id="{D6372C50-D8E7-4D65-9294-4294961D0C36}"/>
              </a:ext>
            </a:extLst>
          </p:cNvPr>
          <p:cNvSpPr txBox="1"/>
          <p:nvPr userDrawn="1"/>
        </p:nvSpPr>
        <p:spPr>
          <a:xfrm>
            <a:off x="2216632" y="4886906"/>
            <a:ext cx="2096249" cy="919022"/>
          </a:xfrm>
          <a:prstGeom prst="rect">
            <a:avLst/>
          </a:prstGeom>
          <a:noFill/>
          <a:ln>
            <a:noFill/>
          </a:ln>
        </p:spPr>
        <p:txBody>
          <a:bodyPr spcFirstLastPara="1" wrap="square" lIns="71967" tIns="35967" rIns="71967" bIns="35967" anchor="t" anchorCtr="0">
            <a:spAutoFit/>
          </a:bodyPr>
          <a:lstStyle/>
          <a:p>
            <a:pPr marL="0" marR="0" lvl="0" indent="0" algn="l" rtl="0">
              <a:lnSpc>
                <a:spcPct val="100000"/>
              </a:lnSpc>
              <a:spcBef>
                <a:spcPts val="0"/>
              </a:spcBef>
              <a:spcAft>
                <a:spcPts val="0"/>
              </a:spcAft>
              <a:buClr>
                <a:srgbClr val="595959"/>
              </a:buClr>
              <a:buSzPts val="1191"/>
              <a:buFont typeface="Arial"/>
              <a:buNone/>
            </a:pPr>
            <a:r>
              <a:rPr lang="en-US" sz="1100" b="0" i="0" u="none" strike="noStrike" cap="none" dirty="0">
                <a:solidFill>
                  <a:srgbClr val="595959"/>
                </a:solidFill>
                <a:latin typeface="Droid Serif" panose="02020800060500020200" pitchFamily="18" charset="0"/>
                <a:ea typeface="Droid Serif" panose="02020800060500020200" pitchFamily="18" charset="0"/>
                <a:cs typeface="Droid Serif" panose="02020800060500020200" pitchFamily="18" charset="0"/>
                <a:sym typeface="Arial"/>
              </a:rPr>
              <a:t>For the past 20 years, Rick has been involved in Web Application security penetration testing and mentoring colleagues.</a:t>
            </a:r>
            <a:endParaRPr sz="14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29" name="Google Shape;123;p24">
            <a:extLst>
              <a:ext uri="{FF2B5EF4-FFF2-40B4-BE49-F238E27FC236}">
                <a16:creationId xmlns:a16="http://schemas.microsoft.com/office/drawing/2014/main" id="{F5C9DD57-BCD7-44C7-92E0-3316376D5E58}"/>
              </a:ext>
            </a:extLst>
          </p:cNvPr>
          <p:cNvSpPr txBox="1"/>
          <p:nvPr userDrawn="1"/>
        </p:nvSpPr>
        <p:spPr>
          <a:xfrm>
            <a:off x="2148641" y="4265942"/>
            <a:ext cx="2181778" cy="307722"/>
          </a:xfrm>
          <a:prstGeom prst="rect">
            <a:avLst/>
          </a:prstGeom>
          <a:noFill/>
          <a:ln>
            <a:noFill/>
          </a:ln>
        </p:spPr>
        <p:txBody>
          <a:bodyPr spcFirstLastPara="1" wrap="square" lIns="121900" tIns="60933" rIns="121900" bIns="60933" anchor="ctr" anchorCtr="0">
            <a:spAutoFit/>
          </a:bodyPr>
          <a:lstStyle/>
          <a:p>
            <a:pPr marL="0" marR="0" lvl="0" indent="0" algn="l" rtl="0">
              <a:lnSpc>
                <a:spcPct val="100000"/>
              </a:lnSpc>
              <a:spcBef>
                <a:spcPts val="0"/>
              </a:spcBef>
              <a:spcAft>
                <a:spcPts val="0"/>
              </a:spcAft>
              <a:buClr>
                <a:srgbClr val="000000"/>
              </a:buClr>
              <a:buSzPts val="1191"/>
              <a:buFont typeface="Arial"/>
              <a:buNone/>
            </a:pPr>
            <a:r>
              <a:rPr lang="en-US" sz="1200" b="0" i="0" u="none" strike="noStrike" cap="none" dirty="0">
                <a:solidFill>
                  <a:schemeClr val="accent2"/>
                </a:solidFill>
                <a:latin typeface="Droid Serif" panose="02020800060500020200" pitchFamily="18" charset="0"/>
                <a:ea typeface="Droid Serif" panose="02020800060500020200" pitchFamily="18" charset="0"/>
                <a:cs typeface="Droid Serif" panose="02020800060500020200" pitchFamily="18" charset="0"/>
                <a:sym typeface="Arial"/>
              </a:rPr>
              <a:t>VP, Application Security</a:t>
            </a:r>
            <a:endParaRPr sz="16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30" name="Google Shape;124;p24">
            <a:extLst>
              <a:ext uri="{FF2B5EF4-FFF2-40B4-BE49-F238E27FC236}">
                <a16:creationId xmlns:a16="http://schemas.microsoft.com/office/drawing/2014/main" id="{C8DFF13E-3875-47BF-9DE5-02D2A6C46B08}"/>
              </a:ext>
            </a:extLst>
          </p:cNvPr>
          <p:cNvSpPr txBox="1"/>
          <p:nvPr userDrawn="1"/>
        </p:nvSpPr>
        <p:spPr>
          <a:xfrm>
            <a:off x="2148642" y="4580641"/>
            <a:ext cx="2071366" cy="338500"/>
          </a:xfrm>
          <a:prstGeom prst="rect">
            <a:avLst/>
          </a:prstGeom>
          <a:noFill/>
          <a:ln>
            <a:noFill/>
          </a:ln>
        </p:spPr>
        <p:txBody>
          <a:bodyPr spcFirstLastPara="1" wrap="square" lIns="121900" tIns="60933" rIns="121900" bIns="60933" anchor="ctr" anchorCtr="0">
            <a:spAutoFit/>
          </a:bodyPr>
          <a:lstStyle/>
          <a:p>
            <a:pPr marL="0" marR="0" lvl="0" indent="0" algn="l" rtl="0">
              <a:lnSpc>
                <a:spcPct val="100000"/>
              </a:lnSpc>
              <a:spcBef>
                <a:spcPts val="0"/>
              </a:spcBef>
              <a:spcAft>
                <a:spcPts val="0"/>
              </a:spcAft>
              <a:buClr>
                <a:srgbClr val="000000"/>
              </a:buClr>
              <a:buSzPts val="1324"/>
              <a:buFont typeface="Arial"/>
              <a:buNone/>
            </a:pPr>
            <a:r>
              <a:rPr lang="en-US" sz="1400" b="1" i="0" u="none" strike="noStrike" cap="none" dirty="0">
                <a:solidFill>
                  <a:schemeClr val="dk2"/>
                </a:solidFill>
                <a:latin typeface="Droid Serif" panose="02020800060500020200" pitchFamily="18" charset="0"/>
                <a:ea typeface="Droid Serif" panose="02020800060500020200" pitchFamily="18" charset="0"/>
                <a:cs typeface="Droid Serif" panose="02020800060500020200" pitchFamily="18" charset="0"/>
                <a:sym typeface="Calibri"/>
              </a:rPr>
              <a:t>RICK TORTORELLA</a:t>
            </a:r>
            <a:endParaRPr sz="16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31" name="Google Shape;125;p24">
            <a:extLst>
              <a:ext uri="{FF2B5EF4-FFF2-40B4-BE49-F238E27FC236}">
                <a16:creationId xmlns:a16="http://schemas.microsoft.com/office/drawing/2014/main" id="{6A553890-3CA6-4EC7-96B4-C3AA78305B4E}"/>
              </a:ext>
            </a:extLst>
          </p:cNvPr>
          <p:cNvSpPr txBox="1"/>
          <p:nvPr userDrawn="1"/>
        </p:nvSpPr>
        <p:spPr>
          <a:xfrm>
            <a:off x="5814957" y="4845115"/>
            <a:ext cx="2093976" cy="1088299"/>
          </a:xfrm>
          <a:prstGeom prst="rect">
            <a:avLst/>
          </a:prstGeom>
          <a:noFill/>
          <a:ln>
            <a:noFill/>
          </a:ln>
        </p:spPr>
        <p:txBody>
          <a:bodyPr spcFirstLastPara="1" wrap="square" lIns="71967" tIns="35967" rIns="71967" bIns="35967" anchor="t" anchorCtr="0">
            <a:spAutoFit/>
          </a:bodyPr>
          <a:lstStyle/>
          <a:p>
            <a:pPr marL="0" marR="0" lvl="0" indent="0" algn="l" rtl="0">
              <a:lnSpc>
                <a:spcPct val="100000"/>
              </a:lnSpc>
              <a:spcBef>
                <a:spcPts val="0"/>
              </a:spcBef>
              <a:spcAft>
                <a:spcPts val="0"/>
              </a:spcAft>
              <a:buClr>
                <a:srgbClr val="595959"/>
              </a:buClr>
              <a:buSzPts val="1191"/>
              <a:buFont typeface="Arial"/>
              <a:buNone/>
            </a:pPr>
            <a:r>
              <a:rPr lang="en-US" sz="1100" b="0" i="0" u="none" strike="noStrike" cap="none" dirty="0">
                <a:solidFill>
                  <a:srgbClr val="595959"/>
                </a:solidFill>
                <a:latin typeface="Droid Serif" panose="02020800060500020200" pitchFamily="18" charset="0"/>
                <a:ea typeface="Droid Serif" panose="02020800060500020200" pitchFamily="18" charset="0"/>
                <a:cs typeface="Droid Serif" panose="02020800060500020200" pitchFamily="18" charset="0"/>
                <a:sym typeface="Arial"/>
              </a:rPr>
              <a:t>When Lee isn’t tip-toeing through enterprise’s Active Directory environments he’s teaching offensive and defensive professionals ways to up their game. </a:t>
            </a:r>
            <a:endParaRPr lang="en-US" sz="14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32" name="Google Shape;126;p24">
            <a:extLst>
              <a:ext uri="{FF2B5EF4-FFF2-40B4-BE49-F238E27FC236}">
                <a16:creationId xmlns:a16="http://schemas.microsoft.com/office/drawing/2014/main" id="{7327EEF2-C16E-45DA-B139-77E1C9ACB4E6}"/>
              </a:ext>
            </a:extLst>
          </p:cNvPr>
          <p:cNvSpPr txBox="1"/>
          <p:nvPr userDrawn="1"/>
        </p:nvSpPr>
        <p:spPr>
          <a:xfrm>
            <a:off x="5753168" y="4265942"/>
            <a:ext cx="2774276" cy="307722"/>
          </a:xfrm>
          <a:prstGeom prst="rect">
            <a:avLst/>
          </a:prstGeom>
          <a:noFill/>
          <a:ln>
            <a:noFill/>
          </a:ln>
        </p:spPr>
        <p:txBody>
          <a:bodyPr spcFirstLastPara="1" wrap="square" lIns="121900" tIns="60933" rIns="121900" bIns="60933" anchor="ctr" anchorCtr="0">
            <a:spAutoFit/>
          </a:bodyPr>
          <a:lstStyle/>
          <a:p>
            <a:pPr marL="0" marR="0" lvl="0" indent="0" algn="l" rtl="0">
              <a:lnSpc>
                <a:spcPct val="100000"/>
              </a:lnSpc>
              <a:spcBef>
                <a:spcPts val="0"/>
              </a:spcBef>
              <a:spcAft>
                <a:spcPts val="0"/>
              </a:spcAft>
              <a:buClr>
                <a:srgbClr val="000000"/>
              </a:buClr>
              <a:buSzPts val="1191"/>
              <a:buFont typeface="Arial"/>
              <a:buNone/>
            </a:pPr>
            <a:r>
              <a:rPr lang="en-US" sz="1200" b="0" i="0" u="none" strike="noStrike" cap="none" dirty="0">
                <a:solidFill>
                  <a:schemeClr val="accent2"/>
                </a:solidFill>
                <a:latin typeface="Droid Serif" panose="02020800060500020200" pitchFamily="18" charset="0"/>
                <a:ea typeface="Droid Serif" panose="02020800060500020200" pitchFamily="18" charset="0"/>
                <a:cs typeface="Droid Serif" panose="02020800060500020200" pitchFamily="18" charset="0"/>
                <a:sym typeface="Arial"/>
              </a:rPr>
              <a:t>Dir., Adversarial Collaboration</a:t>
            </a:r>
            <a:endParaRPr sz="16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33" name="Google Shape;127;p24">
            <a:extLst>
              <a:ext uri="{FF2B5EF4-FFF2-40B4-BE49-F238E27FC236}">
                <a16:creationId xmlns:a16="http://schemas.microsoft.com/office/drawing/2014/main" id="{372D5B99-ACE4-4C9E-BE6D-8F4673A5B302}"/>
              </a:ext>
            </a:extLst>
          </p:cNvPr>
          <p:cNvSpPr txBox="1"/>
          <p:nvPr userDrawn="1"/>
        </p:nvSpPr>
        <p:spPr>
          <a:xfrm>
            <a:off x="5753169" y="4580641"/>
            <a:ext cx="1837867" cy="338500"/>
          </a:xfrm>
          <a:prstGeom prst="rect">
            <a:avLst/>
          </a:prstGeom>
          <a:noFill/>
          <a:ln>
            <a:noFill/>
          </a:ln>
        </p:spPr>
        <p:txBody>
          <a:bodyPr spcFirstLastPara="1" wrap="square" lIns="121900" tIns="60933" rIns="121900" bIns="60933" anchor="ctr" anchorCtr="0">
            <a:spAutoFit/>
          </a:bodyPr>
          <a:lstStyle/>
          <a:p>
            <a:pPr marL="0" marR="0" lvl="0" indent="0" algn="l" rtl="0">
              <a:lnSpc>
                <a:spcPct val="100000"/>
              </a:lnSpc>
              <a:spcBef>
                <a:spcPts val="0"/>
              </a:spcBef>
              <a:spcAft>
                <a:spcPts val="0"/>
              </a:spcAft>
              <a:buClr>
                <a:srgbClr val="000000"/>
              </a:buClr>
              <a:buSzPts val="1324"/>
              <a:buFont typeface="Arial"/>
              <a:buNone/>
            </a:pPr>
            <a:r>
              <a:rPr lang="en-US" sz="1400" b="1" i="0" u="none" strike="noStrike" cap="none" dirty="0">
                <a:solidFill>
                  <a:schemeClr val="dk2"/>
                </a:solidFill>
                <a:latin typeface="Droid Serif" panose="02020800060500020200" pitchFamily="18" charset="0"/>
                <a:ea typeface="Droid Serif" panose="02020800060500020200" pitchFamily="18" charset="0"/>
                <a:cs typeface="Droid Serif" panose="02020800060500020200" pitchFamily="18" charset="0"/>
                <a:sym typeface="Calibri"/>
              </a:rPr>
              <a:t>LEE KAGAN</a:t>
            </a:r>
            <a:endParaRPr sz="16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pic>
        <p:nvPicPr>
          <p:cNvPr id="34" name="Google Shape;118;p24">
            <a:extLst>
              <a:ext uri="{FF2B5EF4-FFF2-40B4-BE49-F238E27FC236}">
                <a16:creationId xmlns:a16="http://schemas.microsoft.com/office/drawing/2014/main" id="{44FD67C5-BF18-4DDB-B345-08CC9976C044}"/>
              </a:ext>
            </a:extLst>
          </p:cNvPr>
          <p:cNvPicPr preferRelativeResize="0"/>
          <p:nvPr userDrawn="1"/>
        </p:nvPicPr>
        <p:blipFill rotWithShape="1">
          <a:blip r:embed="rId9">
            <a:alphaModFix/>
          </a:blip>
          <a:srcRect l="9556" t="3873" r="28177" b="38383"/>
          <a:stretch/>
        </p:blipFill>
        <p:spPr>
          <a:xfrm>
            <a:off x="960119" y="1777209"/>
            <a:ext cx="1188522" cy="1187382"/>
          </a:xfrm>
          <a:prstGeom prst="ellipse">
            <a:avLst/>
          </a:prstGeom>
          <a:noFill/>
          <a:ln>
            <a:noFill/>
          </a:ln>
        </p:spPr>
      </p:pic>
      <p:sp>
        <p:nvSpPr>
          <p:cNvPr id="35" name="Google Shape;119;p24">
            <a:extLst>
              <a:ext uri="{FF2B5EF4-FFF2-40B4-BE49-F238E27FC236}">
                <a16:creationId xmlns:a16="http://schemas.microsoft.com/office/drawing/2014/main" id="{ECB9689F-1997-45D4-881A-044305C95C1B}"/>
              </a:ext>
            </a:extLst>
          </p:cNvPr>
          <p:cNvSpPr txBox="1"/>
          <p:nvPr userDrawn="1"/>
        </p:nvSpPr>
        <p:spPr>
          <a:xfrm>
            <a:off x="2247699" y="2297519"/>
            <a:ext cx="2093976" cy="1257576"/>
          </a:xfrm>
          <a:prstGeom prst="rect">
            <a:avLst/>
          </a:prstGeom>
          <a:noFill/>
          <a:ln>
            <a:noFill/>
          </a:ln>
        </p:spPr>
        <p:txBody>
          <a:bodyPr spcFirstLastPara="1" wrap="square" lIns="71967" tIns="35967" rIns="71967" bIns="35967" anchor="t" anchorCtr="0">
            <a:spAutoFit/>
          </a:bodyPr>
          <a:lstStyle/>
          <a:p>
            <a:pPr marL="0" marR="0" lvl="0" indent="0" algn="l" rtl="0">
              <a:lnSpc>
                <a:spcPct val="100000"/>
              </a:lnSpc>
              <a:spcBef>
                <a:spcPts val="0"/>
              </a:spcBef>
              <a:spcAft>
                <a:spcPts val="0"/>
              </a:spcAft>
              <a:buClr>
                <a:srgbClr val="595959"/>
              </a:buClr>
              <a:buSzPts val="1191"/>
              <a:buFont typeface="Arial"/>
              <a:buNone/>
            </a:pPr>
            <a:r>
              <a:rPr lang="en-US" sz="1100" b="0" i="0" u="none" strike="noStrike" cap="none" dirty="0">
                <a:solidFill>
                  <a:srgbClr val="595959"/>
                </a:solidFill>
                <a:latin typeface="Droid Serif" panose="02020800060500020200" pitchFamily="18" charset="0"/>
                <a:ea typeface="Droid Serif" panose="02020800060500020200" pitchFamily="18" charset="0"/>
                <a:cs typeface="Droid Serif" panose="02020800060500020200" pitchFamily="18" charset="0"/>
                <a:sym typeface="Arial"/>
              </a:rPr>
              <a:t>Andrew is a veteran cybersecurity executive, strategist, and international public speaker with 25 years of cybersecurity experience across multiple domains.</a:t>
            </a:r>
            <a:endParaRPr sz="14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36" name="Google Shape;120;p24">
            <a:extLst>
              <a:ext uri="{FF2B5EF4-FFF2-40B4-BE49-F238E27FC236}">
                <a16:creationId xmlns:a16="http://schemas.microsoft.com/office/drawing/2014/main" id="{77859321-D242-40B1-BA90-C237E9D82F99}"/>
              </a:ext>
            </a:extLst>
          </p:cNvPr>
          <p:cNvSpPr txBox="1"/>
          <p:nvPr userDrawn="1"/>
        </p:nvSpPr>
        <p:spPr>
          <a:xfrm>
            <a:off x="2189084" y="1721951"/>
            <a:ext cx="1891585" cy="307722"/>
          </a:xfrm>
          <a:prstGeom prst="rect">
            <a:avLst/>
          </a:prstGeom>
          <a:noFill/>
          <a:ln>
            <a:noFill/>
          </a:ln>
        </p:spPr>
        <p:txBody>
          <a:bodyPr spcFirstLastPara="1" wrap="square" lIns="121900" tIns="60933" rIns="121900" bIns="60933" anchor="ctr" anchorCtr="0">
            <a:spAutoFit/>
          </a:bodyPr>
          <a:lstStyle/>
          <a:p>
            <a:pPr marL="0" marR="0" lvl="0" indent="0" algn="l" rtl="0">
              <a:lnSpc>
                <a:spcPct val="100000"/>
              </a:lnSpc>
              <a:spcBef>
                <a:spcPts val="0"/>
              </a:spcBef>
              <a:spcAft>
                <a:spcPts val="0"/>
              </a:spcAft>
              <a:buClr>
                <a:srgbClr val="000000"/>
              </a:buClr>
              <a:buSzPts val="1191"/>
              <a:buFont typeface="Arial"/>
              <a:buNone/>
            </a:pPr>
            <a:r>
              <a:rPr lang="en-US" sz="1200" b="0" i="0" u="none" strike="noStrike" cap="none" dirty="0">
                <a:solidFill>
                  <a:schemeClr val="accent2"/>
                </a:solidFill>
                <a:latin typeface="Droid Serif" panose="02020800060500020200" pitchFamily="18" charset="0"/>
                <a:ea typeface="Droid Serif" panose="02020800060500020200" pitchFamily="18" charset="0"/>
                <a:cs typeface="Droid Serif" panose="02020800060500020200" pitchFamily="18" charset="0"/>
                <a:sym typeface="Arial"/>
              </a:rPr>
              <a:t>COO &amp; CMO</a:t>
            </a:r>
            <a:endParaRPr sz="16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37" name="Google Shape;121;p24">
            <a:extLst>
              <a:ext uri="{FF2B5EF4-FFF2-40B4-BE49-F238E27FC236}">
                <a16:creationId xmlns:a16="http://schemas.microsoft.com/office/drawing/2014/main" id="{806489D5-FB73-4FAF-BE27-F9638FA4A413}"/>
              </a:ext>
            </a:extLst>
          </p:cNvPr>
          <p:cNvSpPr txBox="1"/>
          <p:nvPr userDrawn="1"/>
        </p:nvSpPr>
        <p:spPr>
          <a:xfrm>
            <a:off x="2189084" y="2040022"/>
            <a:ext cx="1754108" cy="338500"/>
          </a:xfrm>
          <a:prstGeom prst="rect">
            <a:avLst/>
          </a:prstGeom>
          <a:noFill/>
          <a:ln>
            <a:noFill/>
          </a:ln>
        </p:spPr>
        <p:txBody>
          <a:bodyPr spcFirstLastPara="1" wrap="square" lIns="121900" tIns="60933" rIns="121900" bIns="60933" anchor="ctr" anchorCtr="0">
            <a:spAutoFit/>
          </a:bodyPr>
          <a:lstStyle/>
          <a:p>
            <a:pPr marL="0" marR="0" lvl="0" indent="0" algn="l" rtl="0">
              <a:lnSpc>
                <a:spcPct val="100000"/>
              </a:lnSpc>
              <a:spcBef>
                <a:spcPts val="0"/>
              </a:spcBef>
              <a:spcAft>
                <a:spcPts val="0"/>
              </a:spcAft>
              <a:buClr>
                <a:srgbClr val="000000"/>
              </a:buClr>
              <a:buSzPts val="1324"/>
              <a:buFont typeface="Arial"/>
              <a:buNone/>
            </a:pPr>
            <a:r>
              <a:rPr lang="en-US" sz="1400" b="1" i="0" u="none" strike="noStrike" cap="none" dirty="0">
                <a:solidFill>
                  <a:schemeClr val="dk2"/>
                </a:solidFill>
                <a:latin typeface="Droid Serif" panose="02020800060500020200" pitchFamily="18" charset="0"/>
                <a:ea typeface="Droid Serif" panose="02020800060500020200" pitchFamily="18" charset="0"/>
                <a:cs typeface="Droid Serif" panose="02020800060500020200" pitchFamily="18" charset="0"/>
                <a:sym typeface="Calibri"/>
              </a:rPr>
              <a:t>ANDREW HAY</a:t>
            </a:r>
            <a:endParaRPr sz="1600" b="0" i="0" u="none" strike="noStrike" cap="none" dirty="0">
              <a:solidFill>
                <a:srgbClr val="000000"/>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Tree>
    <p:extLst>
      <p:ext uri="{BB962C8B-B14F-4D97-AF65-F5344CB8AC3E}">
        <p14:creationId xmlns:p14="http://schemas.microsoft.com/office/powerpoint/2010/main" val="18262866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_Blank" preserve="1">
  <p:cSld name="2_Blank">
    <p:bg>
      <p:bgPr>
        <a:solidFill>
          <a:schemeClr val="bg1"/>
        </a:solidFill>
        <a:effectLst/>
      </p:bgPr>
    </p:bg>
    <p:spTree>
      <p:nvGrpSpPr>
        <p:cNvPr id="1" name="Shape 54"/>
        <p:cNvGrpSpPr/>
        <p:nvPr/>
      </p:nvGrpSpPr>
      <p:grpSpPr>
        <a:xfrm>
          <a:off x="0" y="0"/>
          <a:ext cx="0" cy="0"/>
          <a:chOff x="0" y="0"/>
          <a:chExt cx="0" cy="0"/>
        </a:xfrm>
      </p:grpSpPr>
      <p:pic>
        <p:nvPicPr>
          <p:cNvPr id="37" name="Picture 36">
            <a:extLst>
              <a:ext uri="{FF2B5EF4-FFF2-40B4-BE49-F238E27FC236}">
                <a16:creationId xmlns:a16="http://schemas.microsoft.com/office/drawing/2014/main" id="{55AB13A4-5119-43ED-8F99-88091D1D591F}"/>
              </a:ext>
            </a:extLst>
          </p:cNvPr>
          <p:cNvPicPr>
            <a:picLocks noChangeAspect="1"/>
          </p:cNvPicPr>
          <p:nvPr userDrawn="1"/>
        </p:nvPicPr>
        <p:blipFill>
          <a:blip r:embed="rId2">
            <a:extLst>
              <a:ext uri="{28A0092B-C50C-407E-A947-70E740481C1C}">
                <a14:useLocalDpi xmlns:a14="http://schemas.microsoft.com/office/drawing/2010/main" val="0"/>
              </a:ext>
            </a:extLst>
          </a:blip>
          <a:srcRect t="7813" b="7813"/>
          <a:stretch/>
        </p:blipFill>
        <p:spPr>
          <a:xfrm>
            <a:off x="-1" y="0"/>
            <a:ext cx="12192002" cy="6858000"/>
          </a:xfrm>
          <a:prstGeom prst="rect">
            <a:avLst/>
          </a:prstGeom>
        </p:spPr>
      </p:pic>
      <p:sp>
        <p:nvSpPr>
          <p:cNvPr id="56" name="Google Shape;56;p16"/>
          <p:cNvSpPr txBox="1"/>
          <p:nvPr/>
        </p:nvSpPr>
        <p:spPr>
          <a:xfrm>
            <a:off x="5044714" y="2725426"/>
            <a:ext cx="5345929" cy="464689"/>
          </a:xfrm>
          <a:prstGeom prst="rect">
            <a:avLst/>
          </a:prstGeom>
          <a:noFill/>
          <a:ln>
            <a:noFill/>
          </a:ln>
        </p:spPr>
        <p:txBody>
          <a:bodyPr spcFirstLastPara="1" wrap="square" lIns="80667" tIns="40333" rIns="80667" bIns="40333" anchor="ctr" anchorCtr="0">
            <a:noAutofit/>
          </a:bodyPr>
          <a:lstStyle/>
          <a:p>
            <a:pPr marL="0" marR="0" lvl="0" indent="0" algn="l" rtl="0">
              <a:lnSpc>
                <a:spcPct val="90000"/>
              </a:lnSpc>
              <a:spcBef>
                <a:spcPts val="0"/>
              </a:spcBef>
              <a:spcAft>
                <a:spcPts val="0"/>
              </a:spcAft>
              <a:buClr>
                <a:schemeClr val="lt1"/>
              </a:buClr>
              <a:buSzPts val="2912"/>
              <a:buFont typeface="Poppins"/>
              <a:buNone/>
            </a:pPr>
            <a:r>
              <a:rPr lang="en-US" sz="3883" b="1" i="0" u="none" strike="noStrike" cap="none" dirty="0">
                <a:solidFill>
                  <a:srgbClr val="520E0F"/>
                </a:solidFill>
                <a:latin typeface="Droid Serif" panose="02020800060500020200" pitchFamily="18" charset="0"/>
                <a:ea typeface="Droid Serif" panose="02020800060500020200" pitchFamily="18" charset="0"/>
                <a:cs typeface="Droid Serif" panose="02020800060500020200" pitchFamily="18" charset="0"/>
                <a:sym typeface="Calibri"/>
              </a:rPr>
              <a:t>Lares, LLC.</a:t>
            </a:r>
            <a:endParaRPr sz="1867" b="0" i="0" u="none" strike="noStrike" cap="none" dirty="0">
              <a:solidFill>
                <a:srgbClr val="520E0F"/>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68" name="Google Shape;68;p16"/>
          <p:cNvSpPr/>
          <p:nvPr/>
        </p:nvSpPr>
        <p:spPr>
          <a:xfrm>
            <a:off x="5716522" y="3581089"/>
            <a:ext cx="2633227" cy="530412"/>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985"/>
              <a:buFont typeface="Arial"/>
              <a:buNone/>
            </a:pPr>
            <a:r>
              <a:rPr lang="en-US" sz="2647" b="0" i="0" u="none" strike="noStrike" cap="none" dirty="0">
                <a:solidFill>
                  <a:schemeClr val="tx1"/>
                </a:solidFill>
                <a:latin typeface="Droid Serif" panose="02020800060500020200" pitchFamily="18" charset="0"/>
                <a:ea typeface="Droid Serif" panose="02020800060500020200" pitchFamily="18" charset="0"/>
                <a:cs typeface="Droid Serif" panose="02020800060500020200" pitchFamily="18" charset="0"/>
                <a:sym typeface="Arial"/>
              </a:rPr>
              <a:t>(720) 600-0329</a:t>
            </a:r>
            <a:endParaRPr sz="1867" b="0" i="0" u="none" strike="noStrike" cap="none" dirty="0">
              <a:solidFill>
                <a:schemeClr val="tx1"/>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72" name="Google Shape;72;p16"/>
          <p:cNvSpPr/>
          <p:nvPr/>
        </p:nvSpPr>
        <p:spPr>
          <a:xfrm>
            <a:off x="5716523" y="4191332"/>
            <a:ext cx="3355541" cy="530412"/>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985"/>
              <a:buFont typeface="Arial"/>
              <a:buNone/>
            </a:pPr>
            <a:r>
              <a:rPr lang="en-US" sz="2647" b="0" i="0" u="none" strike="noStrike" cap="none" dirty="0">
                <a:solidFill>
                  <a:schemeClr val="tx1"/>
                </a:solidFill>
                <a:latin typeface="Droid Serif" panose="02020800060500020200" pitchFamily="18" charset="0"/>
                <a:ea typeface="Droid Serif" panose="02020800060500020200" pitchFamily="18" charset="0"/>
                <a:cs typeface="Droid Serif" panose="02020800060500020200" pitchFamily="18" charset="0"/>
                <a:sym typeface="Arial"/>
              </a:rPr>
              <a:t>@Lares_</a:t>
            </a:r>
            <a:endParaRPr sz="1867" b="0" i="0" u="none" strike="noStrike" cap="none" dirty="0">
              <a:solidFill>
                <a:schemeClr val="tx1"/>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73" name="Google Shape;73;p16"/>
          <p:cNvSpPr/>
          <p:nvPr/>
        </p:nvSpPr>
        <p:spPr>
          <a:xfrm>
            <a:off x="5749145" y="4872240"/>
            <a:ext cx="3355541" cy="530412"/>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985"/>
              <a:buFont typeface="Arial"/>
              <a:buNone/>
            </a:pPr>
            <a:r>
              <a:rPr lang="en-US" sz="2647" b="0" i="0" u="none" strike="noStrike" cap="none" dirty="0">
                <a:solidFill>
                  <a:schemeClr val="tx1"/>
                </a:solidFill>
                <a:latin typeface="Droid Serif" panose="02020800060500020200" pitchFamily="18" charset="0"/>
                <a:ea typeface="Droid Serif" panose="02020800060500020200" pitchFamily="18" charset="0"/>
                <a:cs typeface="Droid Serif" panose="02020800060500020200" pitchFamily="18" charset="0"/>
                <a:sym typeface="Arial"/>
              </a:rPr>
              <a:t>sales@lares.com</a:t>
            </a:r>
            <a:endParaRPr sz="1867" b="0" i="0" u="none" strike="noStrike" cap="none" dirty="0">
              <a:solidFill>
                <a:schemeClr val="tx1"/>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74" name="Google Shape;74;p16"/>
          <p:cNvSpPr/>
          <p:nvPr/>
        </p:nvSpPr>
        <p:spPr>
          <a:xfrm>
            <a:off x="5749145" y="5491238"/>
            <a:ext cx="3355541" cy="530412"/>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985"/>
              <a:buFont typeface="Arial"/>
              <a:buNone/>
            </a:pPr>
            <a:r>
              <a:rPr lang="en-US" sz="2647" b="0" i="0" u="none" strike="noStrike" cap="none" dirty="0">
                <a:solidFill>
                  <a:schemeClr val="tx1"/>
                </a:solidFill>
                <a:latin typeface="Droid Serif" panose="02020800060500020200" pitchFamily="18" charset="0"/>
                <a:ea typeface="Droid Serif" panose="02020800060500020200" pitchFamily="18" charset="0"/>
                <a:cs typeface="Droid Serif" panose="02020800060500020200" pitchFamily="18" charset="0"/>
                <a:sym typeface="Arial"/>
              </a:rPr>
              <a:t>https://lares.com</a:t>
            </a:r>
            <a:endParaRPr sz="1867" b="0" i="0" u="none" strike="noStrike" cap="none" dirty="0">
              <a:solidFill>
                <a:schemeClr val="tx1"/>
              </a:solidFill>
              <a:latin typeface="Droid Serif" panose="02020800060500020200" pitchFamily="18" charset="0"/>
              <a:ea typeface="Droid Serif" panose="02020800060500020200" pitchFamily="18" charset="0"/>
              <a:cs typeface="Droid Serif" panose="02020800060500020200" pitchFamily="18" charset="0"/>
              <a:sym typeface="Arial"/>
            </a:endParaRPr>
          </a:p>
        </p:txBody>
      </p:sp>
      <p:sp>
        <p:nvSpPr>
          <p:cNvPr id="2" name="TextBox 1">
            <a:extLst>
              <a:ext uri="{FF2B5EF4-FFF2-40B4-BE49-F238E27FC236}">
                <a16:creationId xmlns:a16="http://schemas.microsoft.com/office/drawing/2014/main" id="{32167CA9-E57E-4B6D-B855-B12932EB164F}"/>
              </a:ext>
            </a:extLst>
          </p:cNvPr>
          <p:cNvSpPr txBox="1"/>
          <p:nvPr userDrawn="1"/>
        </p:nvSpPr>
        <p:spPr>
          <a:xfrm>
            <a:off x="4497288" y="300884"/>
            <a:ext cx="7023426" cy="2123658"/>
          </a:xfrm>
          <a:prstGeom prst="rect">
            <a:avLst/>
          </a:prstGeom>
          <a:noFill/>
        </p:spPr>
        <p:txBody>
          <a:bodyPr wrap="square" rtlCol="0">
            <a:spAutoFit/>
          </a:bodyPr>
          <a:lstStyle/>
          <a:p>
            <a:r>
              <a:rPr lang="en-US" sz="6600" b="1" dirty="0">
                <a:solidFill>
                  <a:schemeClr val="tx1"/>
                </a:solidFill>
                <a:latin typeface="Droid Serif" panose="02020800060500020200" pitchFamily="18" charset="0"/>
                <a:ea typeface="Droid Serif" panose="02020800060500020200" pitchFamily="18" charset="0"/>
                <a:cs typeface="Droid Serif" panose="02020800060500020200" pitchFamily="18" charset="0"/>
              </a:rPr>
              <a:t>Thank You. </a:t>
            </a:r>
          </a:p>
          <a:p>
            <a:r>
              <a:rPr lang="en-US" sz="6600" b="1" dirty="0">
                <a:solidFill>
                  <a:schemeClr val="tx1"/>
                </a:solidFill>
                <a:latin typeface="Droid Serif" panose="02020800060500020200" pitchFamily="18" charset="0"/>
                <a:ea typeface="Droid Serif" panose="02020800060500020200" pitchFamily="18" charset="0"/>
                <a:cs typeface="Droid Serif" panose="02020800060500020200" pitchFamily="18" charset="0"/>
              </a:rPr>
              <a:t>Questions?</a:t>
            </a:r>
          </a:p>
        </p:txBody>
      </p:sp>
      <p:pic>
        <p:nvPicPr>
          <p:cNvPr id="6" name="Graphic 5">
            <a:extLst>
              <a:ext uri="{FF2B5EF4-FFF2-40B4-BE49-F238E27FC236}">
                <a16:creationId xmlns:a16="http://schemas.microsoft.com/office/drawing/2014/main" id="{DF0DE60B-94B5-4168-87B6-5201B33B49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0345" y="4192663"/>
            <a:ext cx="558800" cy="558800"/>
          </a:xfrm>
          <a:prstGeom prst="rect">
            <a:avLst/>
          </a:prstGeom>
        </p:spPr>
      </p:pic>
      <p:pic>
        <p:nvPicPr>
          <p:cNvPr id="10" name="Graphic 9">
            <a:extLst>
              <a:ext uri="{FF2B5EF4-FFF2-40B4-BE49-F238E27FC236}">
                <a16:creationId xmlns:a16="http://schemas.microsoft.com/office/drawing/2014/main" id="{25950D12-97B1-4945-B412-4C2695AC66D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90345" y="5500026"/>
            <a:ext cx="558800" cy="558800"/>
          </a:xfrm>
          <a:prstGeom prst="rect">
            <a:avLst/>
          </a:prstGeom>
        </p:spPr>
      </p:pic>
      <p:pic>
        <p:nvPicPr>
          <p:cNvPr id="12" name="Graphic 11">
            <a:extLst>
              <a:ext uri="{FF2B5EF4-FFF2-40B4-BE49-F238E27FC236}">
                <a16:creationId xmlns:a16="http://schemas.microsoft.com/office/drawing/2014/main" id="{E1022697-6FBA-43D9-ABC7-5D4B9EC6DEF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90346" y="3543947"/>
            <a:ext cx="558799" cy="558799"/>
          </a:xfrm>
          <a:prstGeom prst="rect">
            <a:avLst/>
          </a:prstGeom>
        </p:spPr>
      </p:pic>
      <p:pic>
        <p:nvPicPr>
          <p:cNvPr id="14" name="Graphic 13">
            <a:extLst>
              <a:ext uri="{FF2B5EF4-FFF2-40B4-BE49-F238E27FC236}">
                <a16:creationId xmlns:a16="http://schemas.microsoft.com/office/drawing/2014/main" id="{E7D7B6E4-1E0F-4A87-B79D-669A4A8291EB}"/>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90345" y="4867469"/>
            <a:ext cx="558800" cy="558800"/>
          </a:xfrm>
          <a:prstGeom prst="rect">
            <a:avLst/>
          </a:prstGeom>
        </p:spPr>
      </p:pic>
      <p:pic>
        <p:nvPicPr>
          <p:cNvPr id="17" name="Picture 16">
            <a:extLst>
              <a:ext uri="{FF2B5EF4-FFF2-40B4-BE49-F238E27FC236}">
                <a16:creationId xmlns:a16="http://schemas.microsoft.com/office/drawing/2014/main" id="{80582329-B3C5-4A8D-A5A1-EA5A026501AE}"/>
              </a:ext>
            </a:extLst>
          </p:cNvPr>
          <p:cNvPicPr>
            <a:picLocks noChangeAspect="1"/>
          </p:cNvPicPr>
          <p:nvPr userDrawn="1"/>
        </p:nvPicPr>
        <p:blipFill rotWithShape="1">
          <a:blip r:embed="rId11">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27388" b="22612"/>
          <a:stretch/>
        </p:blipFill>
        <p:spPr>
          <a:xfrm rot="16200000">
            <a:off x="7798510" y="2464507"/>
            <a:ext cx="6858003" cy="1928981"/>
          </a:xfrm>
          <a:prstGeom prst="rect">
            <a:avLst/>
          </a:prstGeom>
        </p:spPr>
      </p:pic>
    </p:spTree>
    <p:extLst>
      <p:ext uri="{BB962C8B-B14F-4D97-AF65-F5344CB8AC3E}">
        <p14:creationId xmlns:p14="http://schemas.microsoft.com/office/powerpoint/2010/main" val="31302998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E12975AE-A1BE-31C2-0872-FE8378FF07AD}"/>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7" b="39503"/>
          <a:stretch/>
        </p:blipFill>
        <p:spPr>
          <a:xfrm rot="16200000">
            <a:off x="7798510" y="2464507"/>
            <a:ext cx="6858003" cy="1928981"/>
          </a:xfrm>
          <a:prstGeom prst="rect">
            <a:avLst/>
          </a:prstGeom>
        </p:spPr>
      </p:pic>
      <p:pic>
        <p:nvPicPr>
          <p:cNvPr id="51" name="Picture 50">
            <a:extLst>
              <a:ext uri="{FF2B5EF4-FFF2-40B4-BE49-F238E27FC236}">
                <a16:creationId xmlns:a16="http://schemas.microsoft.com/office/drawing/2014/main" id="{9EC6A68A-B16D-FBC3-BE48-BD3B08EAD187}"/>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
        <p:nvSpPr>
          <p:cNvPr id="5" name="Slide Number Placeholder 4">
            <a:extLst>
              <a:ext uri="{FF2B5EF4-FFF2-40B4-BE49-F238E27FC236}">
                <a16:creationId xmlns:a16="http://schemas.microsoft.com/office/drawing/2014/main" id="{34897D0E-BBE6-B758-D594-9FB254CDAD72}"/>
              </a:ext>
            </a:extLst>
          </p:cNvPr>
          <p:cNvSpPr>
            <a:spLocks noGrp="1"/>
          </p:cNvSpPr>
          <p:nvPr>
            <p:ph type="sldNum" sz="quarter" idx="12"/>
          </p:nvPr>
        </p:nvSpPr>
        <p:spPr/>
        <p:txBody>
          <a:bodyPr/>
          <a:lstStyle/>
          <a:p>
            <a:fld id="{442A1B31-82E5-499A-9B8B-BAF2ADB9A2F5}" type="slidenum">
              <a:rPr lang="en-US" smtClean="0"/>
              <a:pPr/>
              <a:t>‹#›</a:t>
            </a:fld>
            <a:endParaRPr lang="en-US"/>
          </a:p>
        </p:txBody>
      </p:sp>
      <p:sp>
        <p:nvSpPr>
          <p:cNvPr id="6" name="Title 1">
            <a:extLst>
              <a:ext uri="{FF2B5EF4-FFF2-40B4-BE49-F238E27FC236}">
                <a16:creationId xmlns:a16="http://schemas.microsoft.com/office/drawing/2014/main" id="{1BAA67B8-09D0-6B90-6AF1-236562EC31B1}"/>
              </a:ext>
            </a:extLst>
          </p:cNvPr>
          <p:cNvSpPr txBox="1">
            <a:spLocks/>
          </p:cNvSpPr>
          <p:nvPr userDrawn="1"/>
        </p:nvSpPr>
        <p:spPr>
          <a:xfrm>
            <a:off x="838200" y="351849"/>
            <a:ext cx="9772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a:lstStyle>
          <a:p>
            <a:pPr algn="ctr"/>
            <a:r>
              <a:rPr lang="en-US" dirty="0"/>
              <a:t>Core Lares Services</a:t>
            </a:r>
          </a:p>
        </p:txBody>
      </p:sp>
      <p:grpSp>
        <p:nvGrpSpPr>
          <p:cNvPr id="7" name="Group 6">
            <a:extLst>
              <a:ext uri="{FF2B5EF4-FFF2-40B4-BE49-F238E27FC236}">
                <a16:creationId xmlns:a16="http://schemas.microsoft.com/office/drawing/2014/main" id="{26A766F6-3600-F807-640D-C703AC29EC9A}"/>
              </a:ext>
            </a:extLst>
          </p:cNvPr>
          <p:cNvGrpSpPr/>
          <p:nvPr userDrawn="1"/>
        </p:nvGrpSpPr>
        <p:grpSpPr>
          <a:xfrm>
            <a:off x="6317671" y="1446227"/>
            <a:ext cx="5780753" cy="5250993"/>
            <a:chOff x="6317671" y="1446227"/>
            <a:chExt cx="5780753" cy="5250993"/>
          </a:xfrm>
        </p:grpSpPr>
        <p:grpSp>
          <p:nvGrpSpPr>
            <p:cNvPr id="8" name="Group 7">
              <a:extLst>
                <a:ext uri="{FF2B5EF4-FFF2-40B4-BE49-F238E27FC236}">
                  <a16:creationId xmlns:a16="http://schemas.microsoft.com/office/drawing/2014/main" id="{0CE994EC-229D-FEBF-3297-548E62D363AA}"/>
                </a:ext>
              </a:extLst>
            </p:cNvPr>
            <p:cNvGrpSpPr/>
            <p:nvPr/>
          </p:nvGrpSpPr>
          <p:grpSpPr>
            <a:xfrm>
              <a:off x="6317671" y="1488408"/>
              <a:ext cx="5780753" cy="5208812"/>
              <a:chOff x="3820752" y="1794294"/>
              <a:chExt cx="4576257" cy="4123488"/>
            </a:xfrm>
          </p:grpSpPr>
          <p:grpSp>
            <p:nvGrpSpPr>
              <p:cNvPr id="15" name="Group 14">
                <a:extLst>
                  <a:ext uri="{FF2B5EF4-FFF2-40B4-BE49-F238E27FC236}">
                    <a16:creationId xmlns:a16="http://schemas.microsoft.com/office/drawing/2014/main" id="{62DAF642-5865-2C15-572C-DC6C524620B0}"/>
                  </a:ext>
                </a:extLst>
              </p:cNvPr>
              <p:cNvGrpSpPr/>
              <p:nvPr/>
            </p:nvGrpSpPr>
            <p:grpSpPr>
              <a:xfrm>
                <a:off x="3829652" y="1794294"/>
                <a:ext cx="4529522" cy="4123488"/>
                <a:chOff x="3700463" y="1679575"/>
                <a:chExt cx="4781551" cy="4352926"/>
              </a:xfrm>
            </p:grpSpPr>
            <p:sp>
              <p:nvSpPr>
                <p:cNvPr id="23" name="Freeform 6">
                  <a:extLst>
                    <a:ext uri="{FF2B5EF4-FFF2-40B4-BE49-F238E27FC236}">
                      <a16:creationId xmlns:a16="http://schemas.microsoft.com/office/drawing/2014/main" id="{20902F07-2988-6110-3510-5416A44D64DC}"/>
                    </a:ext>
                  </a:extLst>
                </p:cNvPr>
                <p:cNvSpPr>
                  <a:spLocks/>
                </p:cNvSpPr>
                <p:nvPr/>
              </p:nvSpPr>
              <p:spPr bwMode="auto">
                <a:xfrm>
                  <a:off x="5716588" y="1687513"/>
                  <a:ext cx="1987550" cy="2365375"/>
                </a:xfrm>
                <a:custGeom>
                  <a:avLst/>
                  <a:gdLst>
                    <a:gd name="T0" fmla="*/ 1596 w 2505"/>
                    <a:gd name="T1" fmla="*/ 0 h 2979"/>
                    <a:gd name="T2" fmla="*/ 1781 w 2505"/>
                    <a:gd name="T3" fmla="*/ 40 h 2979"/>
                    <a:gd name="T4" fmla="*/ 1938 w 2505"/>
                    <a:gd name="T5" fmla="*/ 102 h 2979"/>
                    <a:gd name="T6" fmla="*/ 2069 w 2505"/>
                    <a:gd name="T7" fmla="*/ 183 h 2979"/>
                    <a:gd name="T8" fmla="*/ 2177 w 2505"/>
                    <a:gd name="T9" fmla="*/ 278 h 2979"/>
                    <a:gd name="T10" fmla="*/ 2263 w 2505"/>
                    <a:gd name="T11" fmla="*/ 380 h 2979"/>
                    <a:gd name="T12" fmla="*/ 2333 w 2505"/>
                    <a:gd name="T13" fmla="*/ 484 h 2979"/>
                    <a:gd name="T14" fmla="*/ 2384 w 2505"/>
                    <a:gd name="T15" fmla="*/ 587 h 2979"/>
                    <a:gd name="T16" fmla="*/ 2422 w 2505"/>
                    <a:gd name="T17" fmla="*/ 682 h 2979"/>
                    <a:gd name="T18" fmla="*/ 2448 w 2505"/>
                    <a:gd name="T19" fmla="*/ 764 h 2979"/>
                    <a:gd name="T20" fmla="*/ 2463 w 2505"/>
                    <a:gd name="T21" fmla="*/ 830 h 2979"/>
                    <a:gd name="T22" fmla="*/ 2470 w 2505"/>
                    <a:gd name="T23" fmla="*/ 874 h 2979"/>
                    <a:gd name="T24" fmla="*/ 2472 w 2505"/>
                    <a:gd name="T25" fmla="*/ 888 h 2979"/>
                    <a:gd name="T26" fmla="*/ 2499 w 2505"/>
                    <a:gd name="T27" fmla="*/ 1095 h 2979"/>
                    <a:gd name="T28" fmla="*/ 2505 w 2505"/>
                    <a:gd name="T29" fmla="*/ 1305 h 2979"/>
                    <a:gd name="T30" fmla="*/ 2490 w 2505"/>
                    <a:gd name="T31" fmla="*/ 1516 h 2979"/>
                    <a:gd name="T32" fmla="*/ 2459 w 2505"/>
                    <a:gd name="T33" fmla="*/ 1720 h 2979"/>
                    <a:gd name="T34" fmla="*/ 2415 w 2505"/>
                    <a:gd name="T35" fmla="*/ 1922 h 2979"/>
                    <a:gd name="T36" fmla="*/ 2362 w 2505"/>
                    <a:gd name="T37" fmla="*/ 2114 h 2979"/>
                    <a:gd name="T38" fmla="*/ 2302 w 2505"/>
                    <a:gd name="T39" fmla="*/ 2293 h 2979"/>
                    <a:gd name="T40" fmla="*/ 2240 w 2505"/>
                    <a:gd name="T41" fmla="*/ 2457 h 2979"/>
                    <a:gd name="T42" fmla="*/ 2179 w 2505"/>
                    <a:gd name="T43" fmla="*/ 2606 h 2979"/>
                    <a:gd name="T44" fmla="*/ 2121 w 2505"/>
                    <a:gd name="T45" fmla="*/ 2732 h 2979"/>
                    <a:gd name="T46" fmla="*/ 2069 w 2505"/>
                    <a:gd name="T47" fmla="*/ 2836 h 2979"/>
                    <a:gd name="T48" fmla="*/ 2029 w 2505"/>
                    <a:gd name="T49" fmla="*/ 2913 h 2979"/>
                    <a:gd name="T50" fmla="*/ 2002 w 2505"/>
                    <a:gd name="T51" fmla="*/ 2962 h 2979"/>
                    <a:gd name="T52" fmla="*/ 1993 w 2505"/>
                    <a:gd name="T53" fmla="*/ 2979 h 2979"/>
                    <a:gd name="T54" fmla="*/ 1996 w 2505"/>
                    <a:gd name="T55" fmla="*/ 2964 h 2979"/>
                    <a:gd name="T56" fmla="*/ 2002 w 2505"/>
                    <a:gd name="T57" fmla="*/ 2922 h 2979"/>
                    <a:gd name="T58" fmla="*/ 2007 w 2505"/>
                    <a:gd name="T59" fmla="*/ 2851 h 2979"/>
                    <a:gd name="T60" fmla="*/ 2005 w 2505"/>
                    <a:gd name="T61" fmla="*/ 2754 h 2979"/>
                    <a:gd name="T62" fmla="*/ 1996 w 2505"/>
                    <a:gd name="T63" fmla="*/ 2633 h 2979"/>
                    <a:gd name="T64" fmla="*/ 1973 w 2505"/>
                    <a:gd name="T65" fmla="*/ 2487 h 2979"/>
                    <a:gd name="T66" fmla="*/ 1932 w 2505"/>
                    <a:gd name="T67" fmla="*/ 2320 h 2979"/>
                    <a:gd name="T68" fmla="*/ 1870 w 2505"/>
                    <a:gd name="T69" fmla="*/ 2132 h 2979"/>
                    <a:gd name="T70" fmla="*/ 1782 w 2505"/>
                    <a:gd name="T71" fmla="*/ 1922 h 2979"/>
                    <a:gd name="T72" fmla="*/ 1664 w 2505"/>
                    <a:gd name="T73" fmla="*/ 1695 h 2979"/>
                    <a:gd name="T74" fmla="*/ 1512 w 2505"/>
                    <a:gd name="T75" fmla="*/ 1450 h 2979"/>
                    <a:gd name="T76" fmla="*/ 1294 w 2505"/>
                    <a:gd name="T77" fmla="*/ 1143 h 2979"/>
                    <a:gd name="T78" fmla="*/ 1084 w 2505"/>
                    <a:gd name="T79" fmla="*/ 881 h 2979"/>
                    <a:gd name="T80" fmla="*/ 885 w 2505"/>
                    <a:gd name="T81" fmla="*/ 662 h 2979"/>
                    <a:gd name="T82" fmla="*/ 698 w 2505"/>
                    <a:gd name="T83" fmla="*/ 481 h 2979"/>
                    <a:gd name="T84" fmla="*/ 530 w 2505"/>
                    <a:gd name="T85" fmla="*/ 332 h 2979"/>
                    <a:gd name="T86" fmla="*/ 378 w 2505"/>
                    <a:gd name="T87" fmla="*/ 217 h 2979"/>
                    <a:gd name="T88" fmla="*/ 250 w 2505"/>
                    <a:gd name="T89" fmla="*/ 131 h 2979"/>
                    <a:gd name="T90" fmla="*/ 144 w 2505"/>
                    <a:gd name="T91" fmla="*/ 69 h 2979"/>
                    <a:gd name="T92" fmla="*/ 66 w 2505"/>
                    <a:gd name="T93" fmla="*/ 29 h 2979"/>
                    <a:gd name="T94" fmla="*/ 16 w 2505"/>
                    <a:gd name="T95" fmla="*/ 7 h 2979"/>
                    <a:gd name="T96" fmla="*/ 0 w 2505"/>
                    <a:gd name="T97" fmla="*/ 0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5" h="2979">
                      <a:moveTo>
                        <a:pt x="0" y="0"/>
                      </a:moveTo>
                      <a:lnTo>
                        <a:pt x="1596" y="0"/>
                      </a:lnTo>
                      <a:lnTo>
                        <a:pt x="1693" y="16"/>
                      </a:lnTo>
                      <a:lnTo>
                        <a:pt x="1781" y="40"/>
                      </a:lnTo>
                      <a:lnTo>
                        <a:pt x="1863" y="69"/>
                      </a:lnTo>
                      <a:lnTo>
                        <a:pt x="1938" y="102"/>
                      </a:lnTo>
                      <a:lnTo>
                        <a:pt x="2005" y="140"/>
                      </a:lnTo>
                      <a:lnTo>
                        <a:pt x="2069" y="183"/>
                      </a:lnTo>
                      <a:lnTo>
                        <a:pt x="2126" y="228"/>
                      </a:lnTo>
                      <a:lnTo>
                        <a:pt x="2177" y="278"/>
                      </a:lnTo>
                      <a:lnTo>
                        <a:pt x="2223" y="327"/>
                      </a:lnTo>
                      <a:lnTo>
                        <a:pt x="2263" y="380"/>
                      </a:lnTo>
                      <a:lnTo>
                        <a:pt x="2300" y="431"/>
                      </a:lnTo>
                      <a:lnTo>
                        <a:pt x="2333" y="484"/>
                      </a:lnTo>
                      <a:lnTo>
                        <a:pt x="2360" y="535"/>
                      </a:lnTo>
                      <a:lnTo>
                        <a:pt x="2384" y="587"/>
                      </a:lnTo>
                      <a:lnTo>
                        <a:pt x="2404" y="636"/>
                      </a:lnTo>
                      <a:lnTo>
                        <a:pt x="2422" y="682"/>
                      </a:lnTo>
                      <a:lnTo>
                        <a:pt x="2435" y="726"/>
                      </a:lnTo>
                      <a:lnTo>
                        <a:pt x="2448" y="764"/>
                      </a:lnTo>
                      <a:lnTo>
                        <a:pt x="2455" y="801"/>
                      </a:lnTo>
                      <a:lnTo>
                        <a:pt x="2463" y="830"/>
                      </a:lnTo>
                      <a:lnTo>
                        <a:pt x="2468" y="855"/>
                      </a:lnTo>
                      <a:lnTo>
                        <a:pt x="2470" y="874"/>
                      </a:lnTo>
                      <a:lnTo>
                        <a:pt x="2472" y="885"/>
                      </a:lnTo>
                      <a:lnTo>
                        <a:pt x="2472" y="888"/>
                      </a:lnTo>
                      <a:lnTo>
                        <a:pt x="2488" y="991"/>
                      </a:lnTo>
                      <a:lnTo>
                        <a:pt x="2499" y="1095"/>
                      </a:lnTo>
                      <a:lnTo>
                        <a:pt x="2505" y="1201"/>
                      </a:lnTo>
                      <a:lnTo>
                        <a:pt x="2505" y="1305"/>
                      </a:lnTo>
                      <a:lnTo>
                        <a:pt x="2499" y="1410"/>
                      </a:lnTo>
                      <a:lnTo>
                        <a:pt x="2490" y="1516"/>
                      </a:lnTo>
                      <a:lnTo>
                        <a:pt x="2475" y="1618"/>
                      </a:lnTo>
                      <a:lnTo>
                        <a:pt x="2459" y="1720"/>
                      </a:lnTo>
                      <a:lnTo>
                        <a:pt x="2439" y="1823"/>
                      </a:lnTo>
                      <a:lnTo>
                        <a:pt x="2415" y="1922"/>
                      </a:lnTo>
                      <a:lnTo>
                        <a:pt x="2389" y="2019"/>
                      </a:lnTo>
                      <a:lnTo>
                        <a:pt x="2362" y="2114"/>
                      </a:lnTo>
                      <a:lnTo>
                        <a:pt x="2333" y="2205"/>
                      </a:lnTo>
                      <a:lnTo>
                        <a:pt x="2302" y="2293"/>
                      </a:lnTo>
                      <a:lnTo>
                        <a:pt x="2272" y="2377"/>
                      </a:lnTo>
                      <a:lnTo>
                        <a:pt x="2240" y="2457"/>
                      </a:lnTo>
                      <a:lnTo>
                        <a:pt x="2208" y="2534"/>
                      </a:lnTo>
                      <a:lnTo>
                        <a:pt x="2179" y="2606"/>
                      </a:lnTo>
                      <a:lnTo>
                        <a:pt x="2148" y="2671"/>
                      </a:lnTo>
                      <a:lnTo>
                        <a:pt x="2121" y="2732"/>
                      </a:lnTo>
                      <a:lnTo>
                        <a:pt x="2093" y="2787"/>
                      </a:lnTo>
                      <a:lnTo>
                        <a:pt x="2069" y="2836"/>
                      </a:lnTo>
                      <a:lnTo>
                        <a:pt x="2048" y="2878"/>
                      </a:lnTo>
                      <a:lnTo>
                        <a:pt x="2029" y="2913"/>
                      </a:lnTo>
                      <a:lnTo>
                        <a:pt x="2015" y="2942"/>
                      </a:lnTo>
                      <a:lnTo>
                        <a:pt x="2002" y="2962"/>
                      </a:lnTo>
                      <a:lnTo>
                        <a:pt x="1996" y="2975"/>
                      </a:lnTo>
                      <a:lnTo>
                        <a:pt x="1993" y="2979"/>
                      </a:lnTo>
                      <a:lnTo>
                        <a:pt x="1995" y="2975"/>
                      </a:lnTo>
                      <a:lnTo>
                        <a:pt x="1996" y="2964"/>
                      </a:lnTo>
                      <a:lnTo>
                        <a:pt x="1998" y="2946"/>
                      </a:lnTo>
                      <a:lnTo>
                        <a:pt x="2002" y="2922"/>
                      </a:lnTo>
                      <a:lnTo>
                        <a:pt x="2005" y="2889"/>
                      </a:lnTo>
                      <a:lnTo>
                        <a:pt x="2007" y="2851"/>
                      </a:lnTo>
                      <a:lnTo>
                        <a:pt x="2007" y="2805"/>
                      </a:lnTo>
                      <a:lnTo>
                        <a:pt x="2005" y="2754"/>
                      </a:lnTo>
                      <a:lnTo>
                        <a:pt x="2004" y="2697"/>
                      </a:lnTo>
                      <a:lnTo>
                        <a:pt x="1996" y="2633"/>
                      </a:lnTo>
                      <a:lnTo>
                        <a:pt x="1987" y="2564"/>
                      </a:lnTo>
                      <a:lnTo>
                        <a:pt x="1973" y="2487"/>
                      </a:lnTo>
                      <a:lnTo>
                        <a:pt x="1956" y="2406"/>
                      </a:lnTo>
                      <a:lnTo>
                        <a:pt x="1932" y="2320"/>
                      </a:lnTo>
                      <a:lnTo>
                        <a:pt x="1905" y="2229"/>
                      </a:lnTo>
                      <a:lnTo>
                        <a:pt x="1870" y="2132"/>
                      </a:lnTo>
                      <a:lnTo>
                        <a:pt x="1830" y="2030"/>
                      </a:lnTo>
                      <a:lnTo>
                        <a:pt x="1782" y="1922"/>
                      </a:lnTo>
                      <a:lnTo>
                        <a:pt x="1728" y="1812"/>
                      </a:lnTo>
                      <a:lnTo>
                        <a:pt x="1664" y="1695"/>
                      </a:lnTo>
                      <a:lnTo>
                        <a:pt x="1592" y="1574"/>
                      </a:lnTo>
                      <a:lnTo>
                        <a:pt x="1512" y="1450"/>
                      </a:lnTo>
                      <a:lnTo>
                        <a:pt x="1402" y="1291"/>
                      </a:lnTo>
                      <a:lnTo>
                        <a:pt x="1294" y="1143"/>
                      </a:lnTo>
                      <a:lnTo>
                        <a:pt x="1188" y="1007"/>
                      </a:lnTo>
                      <a:lnTo>
                        <a:pt x="1084" y="881"/>
                      </a:lnTo>
                      <a:lnTo>
                        <a:pt x="983" y="768"/>
                      </a:lnTo>
                      <a:lnTo>
                        <a:pt x="885" y="662"/>
                      </a:lnTo>
                      <a:lnTo>
                        <a:pt x="790" y="567"/>
                      </a:lnTo>
                      <a:lnTo>
                        <a:pt x="698" y="481"/>
                      </a:lnTo>
                      <a:lnTo>
                        <a:pt x="612" y="402"/>
                      </a:lnTo>
                      <a:lnTo>
                        <a:pt x="530" y="332"/>
                      </a:lnTo>
                      <a:lnTo>
                        <a:pt x="451" y="272"/>
                      </a:lnTo>
                      <a:lnTo>
                        <a:pt x="378" y="217"/>
                      </a:lnTo>
                      <a:lnTo>
                        <a:pt x="311" y="172"/>
                      </a:lnTo>
                      <a:lnTo>
                        <a:pt x="250" y="131"/>
                      </a:lnTo>
                      <a:lnTo>
                        <a:pt x="194" y="97"/>
                      </a:lnTo>
                      <a:lnTo>
                        <a:pt x="144" y="69"/>
                      </a:lnTo>
                      <a:lnTo>
                        <a:pt x="102" y="45"/>
                      </a:lnTo>
                      <a:lnTo>
                        <a:pt x="66" y="29"/>
                      </a:lnTo>
                      <a:lnTo>
                        <a:pt x="38" y="16"/>
                      </a:lnTo>
                      <a:lnTo>
                        <a:pt x="16" y="7"/>
                      </a:lnTo>
                      <a:lnTo>
                        <a:pt x="5" y="1"/>
                      </a:lnTo>
                      <a:lnTo>
                        <a:pt x="0" y="0"/>
                      </a:lnTo>
                      <a:close/>
                    </a:path>
                  </a:pathLst>
                </a:custGeom>
                <a:solidFill>
                  <a:srgbClr val="D14E1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24" name="Freeform 7">
                  <a:extLst>
                    <a:ext uri="{FF2B5EF4-FFF2-40B4-BE49-F238E27FC236}">
                      <a16:creationId xmlns:a16="http://schemas.microsoft.com/office/drawing/2014/main" id="{4D105234-8B66-889A-D0C3-06AEF491201F}"/>
                    </a:ext>
                  </a:extLst>
                </p:cNvPr>
                <p:cNvSpPr>
                  <a:spLocks/>
                </p:cNvSpPr>
                <p:nvPr/>
              </p:nvSpPr>
              <p:spPr bwMode="auto">
                <a:xfrm>
                  <a:off x="6518276" y="2460625"/>
                  <a:ext cx="1963738" cy="2543175"/>
                </a:xfrm>
                <a:custGeom>
                  <a:avLst/>
                  <a:gdLst>
                    <a:gd name="T0" fmla="*/ 2393 w 2474"/>
                    <a:gd name="T1" fmla="*/ 1388 h 3203"/>
                    <a:gd name="T2" fmla="*/ 2452 w 2474"/>
                    <a:gd name="T3" fmla="*/ 1574 h 3203"/>
                    <a:gd name="T4" fmla="*/ 2474 w 2474"/>
                    <a:gd name="T5" fmla="*/ 1748 h 3203"/>
                    <a:gd name="T6" fmla="*/ 2465 w 2474"/>
                    <a:gd name="T7" fmla="*/ 1907 h 3203"/>
                    <a:gd name="T8" fmla="*/ 2432 w 2474"/>
                    <a:gd name="T9" fmla="*/ 2051 h 3203"/>
                    <a:gd name="T10" fmla="*/ 2382 w 2474"/>
                    <a:gd name="T11" fmla="*/ 2181 h 3203"/>
                    <a:gd name="T12" fmla="*/ 2320 w 2474"/>
                    <a:gd name="T13" fmla="*/ 2293 h 3203"/>
                    <a:gd name="T14" fmla="*/ 2252 w 2474"/>
                    <a:gd name="T15" fmla="*/ 2388 h 3203"/>
                    <a:gd name="T16" fmla="*/ 2187 w 2474"/>
                    <a:gd name="T17" fmla="*/ 2466 h 3203"/>
                    <a:gd name="T18" fmla="*/ 2128 w 2474"/>
                    <a:gd name="T19" fmla="*/ 2525 h 3203"/>
                    <a:gd name="T20" fmla="*/ 2082 w 2474"/>
                    <a:gd name="T21" fmla="*/ 2565 h 3203"/>
                    <a:gd name="T22" fmla="*/ 2057 w 2474"/>
                    <a:gd name="T23" fmla="*/ 2585 h 3203"/>
                    <a:gd name="T24" fmla="*/ 1958 w 2474"/>
                    <a:gd name="T25" fmla="*/ 2664 h 3203"/>
                    <a:gd name="T26" fmla="*/ 1753 w 2474"/>
                    <a:gd name="T27" fmla="*/ 2796 h 3203"/>
                    <a:gd name="T28" fmla="*/ 1534 w 2474"/>
                    <a:gd name="T29" fmla="*/ 2905 h 3203"/>
                    <a:gd name="T30" fmla="*/ 1307 w 2474"/>
                    <a:gd name="T31" fmla="*/ 2993 h 3203"/>
                    <a:gd name="T32" fmla="*/ 1079 w 2474"/>
                    <a:gd name="T33" fmla="*/ 3063 h 3203"/>
                    <a:gd name="T34" fmla="*/ 856 w 2474"/>
                    <a:gd name="T35" fmla="*/ 3114 h 3203"/>
                    <a:gd name="T36" fmla="*/ 645 w 2474"/>
                    <a:gd name="T37" fmla="*/ 3150 h 3203"/>
                    <a:gd name="T38" fmla="*/ 455 w 2474"/>
                    <a:gd name="T39" fmla="*/ 3176 h 3203"/>
                    <a:gd name="T40" fmla="*/ 289 w 2474"/>
                    <a:gd name="T41" fmla="*/ 3192 h 3203"/>
                    <a:gd name="T42" fmla="*/ 153 w 2474"/>
                    <a:gd name="T43" fmla="*/ 3200 h 3203"/>
                    <a:gd name="T44" fmla="*/ 58 w 2474"/>
                    <a:gd name="T45" fmla="*/ 3203 h 3203"/>
                    <a:gd name="T46" fmla="*/ 7 w 2474"/>
                    <a:gd name="T47" fmla="*/ 3203 h 3203"/>
                    <a:gd name="T48" fmla="*/ 3 w 2474"/>
                    <a:gd name="T49" fmla="*/ 3203 h 3203"/>
                    <a:gd name="T50" fmla="*/ 38 w 2474"/>
                    <a:gd name="T51" fmla="*/ 3191 h 3203"/>
                    <a:gd name="T52" fmla="*/ 100 w 2474"/>
                    <a:gd name="T53" fmla="*/ 3161 h 3203"/>
                    <a:gd name="T54" fmla="*/ 188 w 2474"/>
                    <a:gd name="T55" fmla="*/ 3114 h 3203"/>
                    <a:gd name="T56" fmla="*/ 296 w 2474"/>
                    <a:gd name="T57" fmla="*/ 3041 h 3203"/>
                    <a:gd name="T58" fmla="*/ 422 w 2474"/>
                    <a:gd name="T59" fmla="*/ 2938 h 3203"/>
                    <a:gd name="T60" fmla="*/ 561 w 2474"/>
                    <a:gd name="T61" fmla="*/ 2807 h 3203"/>
                    <a:gd name="T62" fmla="*/ 709 w 2474"/>
                    <a:gd name="T63" fmla="*/ 2637 h 3203"/>
                    <a:gd name="T64" fmla="*/ 863 w 2474"/>
                    <a:gd name="T65" fmla="*/ 2428 h 3203"/>
                    <a:gd name="T66" fmla="*/ 1016 w 2474"/>
                    <a:gd name="T67" fmla="*/ 2174 h 3203"/>
                    <a:gd name="T68" fmla="*/ 1168 w 2474"/>
                    <a:gd name="T69" fmla="*/ 1870 h 3203"/>
                    <a:gd name="T70" fmla="*/ 1300 w 2474"/>
                    <a:gd name="T71" fmla="*/ 1569 h 3203"/>
                    <a:gd name="T72" fmla="*/ 1402 w 2474"/>
                    <a:gd name="T73" fmla="*/ 1292 h 3203"/>
                    <a:gd name="T74" fmla="*/ 1481 w 2474"/>
                    <a:gd name="T75" fmla="*/ 1040 h 3203"/>
                    <a:gd name="T76" fmla="*/ 1539 w 2474"/>
                    <a:gd name="T77" fmla="*/ 815 h 3203"/>
                    <a:gd name="T78" fmla="*/ 1578 w 2474"/>
                    <a:gd name="T79" fmla="*/ 616 h 3203"/>
                    <a:gd name="T80" fmla="*/ 1602 w 2474"/>
                    <a:gd name="T81" fmla="*/ 444 h 3203"/>
                    <a:gd name="T82" fmla="*/ 1612 w 2474"/>
                    <a:gd name="T83" fmla="*/ 298 h 3203"/>
                    <a:gd name="T84" fmla="*/ 1616 w 2474"/>
                    <a:gd name="T85" fmla="*/ 181 h 3203"/>
                    <a:gd name="T86" fmla="*/ 1612 w 2474"/>
                    <a:gd name="T87" fmla="*/ 93 h 3203"/>
                    <a:gd name="T88" fmla="*/ 1609 w 2474"/>
                    <a:gd name="T89" fmla="*/ 32 h 3203"/>
                    <a:gd name="T90" fmla="*/ 1605 w 2474"/>
                    <a:gd name="T91" fmla="*/ 3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3203">
                      <a:moveTo>
                        <a:pt x="1603" y="0"/>
                      </a:moveTo>
                      <a:lnTo>
                        <a:pt x="2393" y="1388"/>
                      </a:lnTo>
                      <a:lnTo>
                        <a:pt x="2426" y="1483"/>
                      </a:lnTo>
                      <a:lnTo>
                        <a:pt x="2452" y="1574"/>
                      </a:lnTo>
                      <a:lnTo>
                        <a:pt x="2466" y="1664"/>
                      </a:lnTo>
                      <a:lnTo>
                        <a:pt x="2474" y="1748"/>
                      </a:lnTo>
                      <a:lnTo>
                        <a:pt x="2472" y="1830"/>
                      </a:lnTo>
                      <a:lnTo>
                        <a:pt x="2465" y="1907"/>
                      </a:lnTo>
                      <a:lnTo>
                        <a:pt x="2450" y="1982"/>
                      </a:lnTo>
                      <a:lnTo>
                        <a:pt x="2432" y="2051"/>
                      </a:lnTo>
                      <a:lnTo>
                        <a:pt x="2408" y="2119"/>
                      </a:lnTo>
                      <a:lnTo>
                        <a:pt x="2382" y="2181"/>
                      </a:lnTo>
                      <a:lnTo>
                        <a:pt x="2351" y="2238"/>
                      </a:lnTo>
                      <a:lnTo>
                        <a:pt x="2320" y="2293"/>
                      </a:lnTo>
                      <a:lnTo>
                        <a:pt x="2287" y="2342"/>
                      </a:lnTo>
                      <a:lnTo>
                        <a:pt x="2252" y="2388"/>
                      </a:lnTo>
                      <a:lnTo>
                        <a:pt x="2220" y="2430"/>
                      </a:lnTo>
                      <a:lnTo>
                        <a:pt x="2187" y="2466"/>
                      </a:lnTo>
                      <a:lnTo>
                        <a:pt x="2156" y="2498"/>
                      </a:lnTo>
                      <a:lnTo>
                        <a:pt x="2128" y="2525"/>
                      </a:lnTo>
                      <a:lnTo>
                        <a:pt x="2103" y="2547"/>
                      </a:lnTo>
                      <a:lnTo>
                        <a:pt x="2082" y="2565"/>
                      </a:lnTo>
                      <a:lnTo>
                        <a:pt x="2068" y="2578"/>
                      </a:lnTo>
                      <a:lnTo>
                        <a:pt x="2057" y="2585"/>
                      </a:lnTo>
                      <a:lnTo>
                        <a:pt x="2053" y="2587"/>
                      </a:lnTo>
                      <a:lnTo>
                        <a:pt x="1958" y="2664"/>
                      </a:lnTo>
                      <a:lnTo>
                        <a:pt x="1858" y="2733"/>
                      </a:lnTo>
                      <a:lnTo>
                        <a:pt x="1753" y="2796"/>
                      </a:lnTo>
                      <a:lnTo>
                        <a:pt x="1645" y="2854"/>
                      </a:lnTo>
                      <a:lnTo>
                        <a:pt x="1534" y="2905"/>
                      </a:lnTo>
                      <a:lnTo>
                        <a:pt x="1421" y="2951"/>
                      </a:lnTo>
                      <a:lnTo>
                        <a:pt x="1307" y="2993"/>
                      </a:lnTo>
                      <a:lnTo>
                        <a:pt x="1192" y="3030"/>
                      </a:lnTo>
                      <a:lnTo>
                        <a:pt x="1079" y="3063"/>
                      </a:lnTo>
                      <a:lnTo>
                        <a:pt x="967" y="3090"/>
                      </a:lnTo>
                      <a:lnTo>
                        <a:pt x="856" y="3114"/>
                      </a:lnTo>
                      <a:lnTo>
                        <a:pt x="749" y="3134"/>
                      </a:lnTo>
                      <a:lnTo>
                        <a:pt x="645" y="3150"/>
                      </a:lnTo>
                      <a:lnTo>
                        <a:pt x="548" y="3165"/>
                      </a:lnTo>
                      <a:lnTo>
                        <a:pt x="455" y="3176"/>
                      </a:lnTo>
                      <a:lnTo>
                        <a:pt x="367" y="3185"/>
                      </a:lnTo>
                      <a:lnTo>
                        <a:pt x="289" y="3192"/>
                      </a:lnTo>
                      <a:lnTo>
                        <a:pt x="217" y="3198"/>
                      </a:lnTo>
                      <a:lnTo>
                        <a:pt x="153" y="3200"/>
                      </a:lnTo>
                      <a:lnTo>
                        <a:pt x="100" y="3203"/>
                      </a:lnTo>
                      <a:lnTo>
                        <a:pt x="58" y="3203"/>
                      </a:lnTo>
                      <a:lnTo>
                        <a:pt x="25" y="3203"/>
                      </a:lnTo>
                      <a:lnTo>
                        <a:pt x="7" y="3203"/>
                      </a:lnTo>
                      <a:lnTo>
                        <a:pt x="0" y="3203"/>
                      </a:lnTo>
                      <a:lnTo>
                        <a:pt x="3" y="3203"/>
                      </a:lnTo>
                      <a:lnTo>
                        <a:pt x="16" y="3198"/>
                      </a:lnTo>
                      <a:lnTo>
                        <a:pt x="38" y="3191"/>
                      </a:lnTo>
                      <a:lnTo>
                        <a:pt x="66" y="3178"/>
                      </a:lnTo>
                      <a:lnTo>
                        <a:pt x="100" y="3161"/>
                      </a:lnTo>
                      <a:lnTo>
                        <a:pt x="141" y="3139"/>
                      </a:lnTo>
                      <a:lnTo>
                        <a:pt x="188" y="3114"/>
                      </a:lnTo>
                      <a:lnTo>
                        <a:pt x="239" y="3079"/>
                      </a:lnTo>
                      <a:lnTo>
                        <a:pt x="296" y="3041"/>
                      </a:lnTo>
                      <a:lnTo>
                        <a:pt x="358" y="2993"/>
                      </a:lnTo>
                      <a:lnTo>
                        <a:pt x="422" y="2938"/>
                      </a:lnTo>
                      <a:lnTo>
                        <a:pt x="492" y="2876"/>
                      </a:lnTo>
                      <a:lnTo>
                        <a:pt x="561" y="2807"/>
                      </a:lnTo>
                      <a:lnTo>
                        <a:pt x="634" y="2726"/>
                      </a:lnTo>
                      <a:lnTo>
                        <a:pt x="709" y="2637"/>
                      </a:lnTo>
                      <a:lnTo>
                        <a:pt x="786" y="2538"/>
                      </a:lnTo>
                      <a:lnTo>
                        <a:pt x="863" y="2428"/>
                      </a:lnTo>
                      <a:lnTo>
                        <a:pt x="940" y="2307"/>
                      </a:lnTo>
                      <a:lnTo>
                        <a:pt x="1016" y="2174"/>
                      </a:lnTo>
                      <a:lnTo>
                        <a:pt x="1091" y="2031"/>
                      </a:lnTo>
                      <a:lnTo>
                        <a:pt x="1168" y="1870"/>
                      </a:lnTo>
                      <a:lnTo>
                        <a:pt x="1238" y="1717"/>
                      </a:lnTo>
                      <a:lnTo>
                        <a:pt x="1300" y="1569"/>
                      </a:lnTo>
                      <a:lnTo>
                        <a:pt x="1355" y="1428"/>
                      </a:lnTo>
                      <a:lnTo>
                        <a:pt x="1402" y="1292"/>
                      </a:lnTo>
                      <a:lnTo>
                        <a:pt x="1444" y="1163"/>
                      </a:lnTo>
                      <a:lnTo>
                        <a:pt x="1481" y="1040"/>
                      </a:lnTo>
                      <a:lnTo>
                        <a:pt x="1512" y="925"/>
                      </a:lnTo>
                      <a:lnTo>
                        <a:pt x="1539" y="815"/>
                      </a:lnTo>
                      <a:lnTo>
                        <a:pt x="1559" y="711"/>
                      </a:lnTo>
                      <a:lnTo>
                        <a:pt x="1578" y="616"/>
                      </a:lnTo>
                      <a:lnTo>
                        <a:pt x="1591" y="526"/>
                      </a:lnTo>
                      <a:lnTo>
                        <a:pt x="1602" y="444"/>
                      </a:lnTo>
                      <a:lnTo>
                        <a:pt x="1609" y="367"/>
                      </a:lnTo>
                      <a:lnTo>
                        <a:pt x="1612" y="298"/>
                      </a:lnTo>
                      <a:lnTo>
                        <a:pt x="1614" y="235"/>
                      </a:lnTo>
                      <a:lnTo>
                        <a:pt x="1616" y="181"/>
                      </a:lnTo>
                      <a:lnTo>
                        <a:pt x="1614" y="133"/>
                      </a:lnTo>
                      <a:lnTo>
                        <a:pt x="1612" y="93"/>
                      </a:lnTo>
                      <a:lnTo>
                        <a:pt x="1611" y="60"/>
                      </a:lnTo>
                      <a:lnTo>
                        <a:pt x="1609" y="32"/>
                      </a:lnTo>
                      <a:lnTo>
                        <a:pt x="1607" y="14"/>
                      </a:lnTo>
                      <a:lnTo>
                        <a:pt x="1605" y="3"/>
                      </a:lnTo>
                      <a:lnTo>
                        <a:pt x="1603" y="0"/>
                      </a:lnTo>
                      <a:close/>
                    </a:path>
                  </a:pathLst>
                </a:custGeom>
                <a:solidFill>
                  <a:srgbClr val="00577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25" name="Freeform 8">
                  <a:extLst>
                    <a:ext uri="{FF2B5EF4-FFF2-40B4-BE49-F238E27FC236}">
                      <a16:creationId xmlns:a16="http://schemas.microsoft.com/office/drawing/2014/main" id="{9C15CCE3-ECF2-6672-AEF5-B318AF10ED1B}"/>
                    </a:ext>
                  </a:extLst>
                </p:cNvPr>
                <p:cNvSpPr>
                  <a:spLocks/>
                </p:cNvSpPr>
                <p:nvPr/>
              </p:nvSpPr>
              <p:spPr bwMode="auto">
                <a:xfrm>
                  <a:off x="5316538" y="4624388"/>
                  <a:ext cx="2838450" cy="1408113"/>
                </a:xfrm>
                <a:custGeom>
                  <a:avLst/>
                  <a:gdLst>
                    <a:gd name="T0" fmla="*/ 2776 w 3576"/>
                    <a:gd name="T1" fmla="*/ 1381 h 1774"/>
                    <a:gd name="T2" fmla="*/ 2642 w 3576"/>
                    <a:gd name="T3" fmla="*/ 1525 h 1774"/>
                    <a:gd name="T4" fmla="*/ 2503 w 3576"/>
                    <a:gd name="T5" fmla="*/ 1631 h 1774"/>
                    <a:gd name="T6" fmla="*/ 2361 w 3576"/>
                    <a:gd name="T7" fmla="*/ 1705 h 1774"/>
                    <a:gd name="T8" fmla="*/ 2220 w 3576"/>
                    <a:gd name="T9" fmla="*/ 1748 h 1774"/>
                    <a:gd name="T10" fmla="*/ 2084 w 3576"/>
                    <a:gd name="T11" fmla="*/ 1770 h 1774"/>
                    <a:gd name="T12" fmla="*/ 1956 w 3576"/>
                    <a:gd name="T13" fmla="*/ 1774 h 1774"/>
                    <a:gd name="T14" fmla="*/ 1839 w 3576"/>
                    <a:gd name="T15" fmla="*/ 1763 h 1774"/>
                    <a:gd name="T16" fmla="*/ 1739 w 3576"/>
                    <a:gd name="T17" fmla="*/ 1745 h 1774"/>
                    <a:gd name="T18" fmla="*/ 1658 w 3576"/>
                    <a:gd name="T19" fmla="*/ 1725 h 1774"/>
                    <a:gd name="T20" fmla="*/ 1602 w 3576"/>
                    <a:gd name="T21" fmla="*/ 1705 h 1774"/>
                    <a:gd name="T22" fmla="*/ 1571 w 3576"/>
                    <a:gd name="T23" fmla="*/ 1694 h 1774"/>
                    <a:gd name="T24" fmla="*/ 1470 w 3576"/>
                    <a:gd name="T25" fmla="*/ 1653 h 1774"/>
                    <a:gd name="T26" fmla="*/ 1282 w 3576"/>
                    <a:gd name="T27" fmla="*/ 1562 h 1774"/>
                    <a:gd name="T28" fmla="*/ 1103 w 3576"/>
                    <a:gd name="T29" fmla="*/ 1452 h 1774"/>
                    <a:gd name="T30" fmla="*/ 934 w 3576"/>
                    <a:gd name="T31" fmla="*/ 1328 h 1774"/>
                    <a:gd name="T32" fmla="*/ 777 w 3576"/>
                    <a:gd name="T33" fmla="*/ 1192 h 1774"/>
                    <a:gd name="T34" fmla="*/ 631 w 3576"/>
                    <a:gd name="T35" fmla="*/ 1052 h 1774"/>
                    <a:gd name="T36" fmla="*/ 499 w 3576"/>
                    <a:gd name="T37" fmla="*/ 909 h 1774"/>
                    <a:gd name="T38" fmla="*/ 380 w 3576"/>
                    <a:gd name="T39" fmla="*/ 770 h 1774"/>
                    <a:gd name="T40" fmla="*/ 278 w 3576"/>
                    <a:gd name="T41" fmla="*/ 637 h 1774"/>
                    <a:gd name="T42" fmla="*/ 188 w 3576"/>
                    <a:gd name="T43" fmla="*/ 516 h 1774"/>
                    <a:gd name="T44" fmla="*/ 115 w 3576"/>
                    <a:gd name="T45" fmla="*/ 410 h 1774"/>
                    <a:gd name="T46" fmla="*/ 60 w 3576"/>
                    <a:gd name="T47" fmla="*/ 326 h 1774"/>
                    <a:gd name="T48" fmla="*/ 22 w 3576"/>
                    <a:gd name="T49" fmla="*/ 263 h 1774"/>
                    <a:gd name="T50" fmla="*/ 4 w 3576"/>
                    <a:gd name="T51" fmla="*/ 231 h 1774"/>
                    <a:gd name="T52" fmla="*/ 4 w 3576"/>
                    <a:gd name="T53" fmla="*/ 229 h 1774"/>
                    <a:gd name="T54" fmla="*/ 26 w 3576"/>
                    <a:gd name="T55" fmla="*/ 249 h 1774"/>
                    <a:gd name="T56" fmla="*/ 73 w 3576"/>
                    <a:gd name="T57" fmla="*/ 282 h 1774"/>
                    <a:gd name="T58" fmla="*/ 143 w 3576"/>
                    <a:gd name="T59" fmla="*/ 326 h 1774"/>
                    <a:gd name="T60" fmla="*/ 240 w 3576"/>
                    <a:gd name="T61" fmla="*/ 377 h 1774"/>
                    <a:gd name="T62" fmla="*/ 364 w 3576"/>
                    <a:gd name="T63" fmla="*/ 430 h 1774"/>
                    <a:gd name="T64" fmla="*/ 514 w 3576"/>
                    <a:gd name="T65" fmla="*/ 481 h 1774"/>
                    <a:gd name="T66" fmla="*/ 695 w 3576"/>
                    <a:gd name="T67" fmla="*/ 527 h 1774"/>
                    <a:gd name="T68" fmla="*/ 903 w 3576"/>
                    <a:gd name="T69" fmla="*/ 563 h 1774"/>
                    <a:gd name="T70" fmla="*/ 1145 w 3576"/>
                    <a:gd name="T71" fmla="*/ 584 h 1774"/>
                    <a:gd name="T72" fmla="*/ 1415 w 3576"/>
                    <a:gd name="T73" fmla="*/ 585 h 1774"/>
                    <a:gd name="T74" fmla="*/ 1748 w 3576"/>
                    <a:gd name="T75" fmla="*/ 565 h 1774"/>
                    <a:gd name="T76" fmla="*/ 2088 w 3576"/>
                    <a:gd name="T77" fmla="*/ 525 h 1774"/>
                    <a:gd name="T78" fmla="*/ 2388 w 3576"/>
                    <a:gd name="T79" fmla="*/ 472 h 1774"/>
                    <a:gd name="T80" fmla="*/ 2653 w 3576"/>
                    <a:gd name="T81" fmla="*/ 410 h 1774"/>
                    <a:gd name="T82" fmla="*/ 2880 w 3576"/>
                    <a:gd name="T83" fmla="*/ 342 h 1774"/>
                    <a:gd name="T84" fmla="*/ 3074 w 3576"/>
                    <a:gd name="T85" fmla="*/ 271 h 1774"/>
                    <a:gd name="T86" fmla="*/ 3233 w 3576"/>
                    <a:gd name="T87" fmla="*/ 203 h 1774"/>
                    <a:gd name="T88" fmla="*/ 3361 w 3576"/>
                    <a:gd name="T89" fmla="*/ 139 h 1774"/>
                    <a:gd name="T90" fmla="*/ 3458 w 3576"/>
                    <a:gd name="T91" fmla="*/ 84 h 1774"/>
                    <a:gd name="T92" fmla="*/ 3525 w 3576"/>
                    <a:gd name="T93" fmla="*/ 40 h 1774"/>
                    <a:gd name="T94" fmla="*/ 3564 w 3576"/>
                    <a:gd name="T95" fmla="*/ 11 h 1774"/>
                    <a:gd name="T96" fmla="*/ 3576 w 3576"/>
                    <a:gd name="T97"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6" h="1774">
                      <a:moveTo>
                        <a:pt x="3576" y="0"/>
                      </a:moveTo>
                      <a:lnTo>
                        <a:pt x="2776" y="1381"/>
                      </a:lnTo>
                      <a:lnTo>
                        <a:pt x="2710" y="1458"/>
                      </a:lnTo>
                      <a:lnTo>
                        <a:pt x="2642" y="1525"/>
                      </a:lnTo>
                      <a:lnTo>
                        <a:pt x="2573" y="1582"/>
                      </a:lnTo>
                      <a:lnTo>
                        <a:pt x="2503" y="1631"/>
                      </a:lnTo>
                      <a:lnTo>
                        <a:pt x="2432" y="1672"/>
                      </a:lnTo>
                      <a:lnTo>
                        <a:pt x="2361" y="1705"/>
                      </a:lnTo>
                      <a:lnTo>
                        <a:pt x="2291" y="1730"/>
                      </a:lnTo>
                      <a:lnTo>
                        <a:pt x="2220" y="1748"/>
                      </a:lnTo>
                      <a:lnTo>
                        <a:pt x="2152" y="1761"/>
                      </a:lnTo>
                      <a:lnTo>
                        <a:pt x="2084" y="1770"/>
                      </a:lnTo>
                      <a:lnTo>
                        <a:pt x="2019" y="1774"/>
                      </a:lnTo>
                      <a:lnTo>
                        <a:pt x="1956" y="1774"/>
                      </a:lnTo>
                      <a:lnTo>
                        <a:pt x="1896" y="1770"/>
                      </a:lnTo>
                      <a:lnTo>
                        <a:pt x="1839" y="1763"/>
                      </a:lnTo>
                      <a:lnTo>
                        <a:pt x="1788" y="1756"/>
                      </a:lnTo>
                      <a:lnTo>
                        <a:pt x="1739" y="1745"/>
                      </a:lnTo>
                      <a:lnTo>
                        <a:pt x="1697" y="1736"/>
                      </a:lnTo>
                      <a:lnTo>
                        <a:pt x="1658" y="1725"/>
                      </a:lnTo>
                      <a:lnTo>
                        <a:pt x="1627" y="1714"/>
                      </a:lnTo>
                      <a:lnTo>
                        <a:pt x="1602" y="1705"/>
                      </a:lnTo>
                      <a:lnTo>
                        <a:pt x="1583" y="1697"/>
                      </a:lnTo>
                      <a:lnTo>
                        <a:pt x="1571" y="1694"/>
                      </a:lnTo>
                      <a:lnTo>
                        <a:pt x="1567" y="1692"/>
                      </a:lnTo>
                      <a:lnTo>
                        <a:pt x="1470" y="1653"/>
                      </a:lnTo>
                      <a:lnTo>
                        <a:pt x="1373" y="1611"/>
                      </a:lnTo>
                      <a:lnTo>
                        <a:pt x="1282" y="1562"/>
                      </a:lnTo>
                      <a:lnTo>
                        <a:pt x="1190" y="1509"/>
                      </a:lnTo>
                      <a:lnTo>
                        <a:pt x="1103" y="1452"/>
                      </a:lnTo>
                      <a:lnTo>
                        <a:pt x="1017" y="1392"/>
                      </a:lnTo>
                      <a:lnTo>
                        <a:pt x="934" y="1328"/>
                      </a:lnTo>
                      <a:lnTo>
                        <a:pt x="854" y="1262"/>
                      </a:lnTo>
                      <a:lnTo>
                        <a:pt x="777" y="1192"/>
                      </a:lnTo>
                      <a:lnTo>
                        <a:pt x="702" y="1123"/>
                      </a:lnTo>
                      <a:lnTo>
                        <a:pt x="631" y="1052"/>
                      </a:lnTo>
                      <a:lnTo>
                        <a:pt x="563" y="980"/>
                      </a:lnTo>
                      <a:lnTo>
                        <a:pt x="499" y="909"/>
                      </a:lnTo>
                      <a:lnTo>
                        <a:pt x="439" y="840"/>
                      </a:lnTo>
                      <a:lnTo>
                        <a:pt x="380" y="770"/>
                      </a:lnTo>
                      <a:lnTo>
                        <a:pt x="327" y="702"/>
                      </a:lnTo>
                      <a:lnTo>
                        <a:pt x="278" y="637"/>
                      </a:lnTo>
                      <a:lnTo>
                        <a:pt x="230" y="574"/>
                      </a:lnTo>
                      <a:lnTo>
                        <a:pt x="188" y="516"/>
                      </a:lnTo>
                      <a:lnTo>
                        <a:pt x="150" y="461"/>
                      </a:lnTo>
                      <a:lnTo>
                        <a:pt x="115" y="410"/>
                      </a:lnTo>
                      <a:lnTo>
                        <a:pt x="86" y="364"/>
                      </a:lnTo>
                      <a:lnTo>
                        <a:pt x="60" y="326"/>
                      </a:lnTo>
                      <a:lnTo>
                        <a:pt x="38" y="291"/>
                      </a:lnTo>
                      <a:lnTo>
                        <a:pt x="22" y="263"/>
                      </a:lnTo>
                      <a:lnTo>
                        <a:pt x="11" y="243"/>
                      </a:lnTo>
                      <a:lnTo>
                        <a:pt x="4" y="231"/>
                      </a:lnTo>
                      <a:lnTo>
                        <a:pt x="0" y="227"/>
                      </a:lnTo>
                      <a:lnTo>
                        <a:pt x="4" y="229"/>
                      </a:lnTo>
                      <a:lnTo>
                        <a:pt x="13" y="236"/>
                      </a:lnTo>
                      <a:lnTo>
                        <a:pt x="26" y="249"/>
                      </a:lnTo>
                      <a:lnTo>
                        <a:pt x="46" y="263"/>
                      </a:lnTo>
                      <a:lnTo>
                        <a:pt x="73" y="282"/>
                      </a:lnTo>
                      <a:lnTo>
                        <a:pt x="104" y="302"/>
                      </a:lnTo>
                      <a:lnTo>
                        <a:pt x="143" y="326"/>
                      </a:lnTo>
                      <a:lnTo>
                        <a:pt x="188" y="351"/>
                      </a:lnTo>
                      <a:lnTo>
                        <a:pt x="240" y="377"/>
                      </a:lnTo>
                      <a:lnTo>
                        <a:pt x="298" y="404"/>
                      </a:lnTo>
                      <a:lnTo>
                        <a:pt x="364" y="430"/>
                      </a:lnTo>
                      <a:lnTo>
                        <a:pt x="435" y="457"/>
                      </a:lnTo>
                      <a:lnTo>
                        <a:pt x="514" y="481"/>
                      </a:lnTo>
                      <a:lnTo>
                        <a:pt x="600" y="505"/>
                      </a:lnTo>
                      <a:lnTo>
                        <a:pt x="695" y="527"/>
                      </a:lnTo>
                      <a:lnTo>
                        <a:pt x="795" y="547"/>
                      </a:lnTo>
                      <a:lnTo>
                        <a:pt x="903" y="563"/>
                      </a:lnTo>
                      <a:lnTo>
                        <a:pt x="1020" y="574"/>
                      </a:lnTo>
                      <a:lnTo>
                        <a:pt x="1145" y="584"/>
                      </a:lnTo>
                      <a:lnTo>
                        <a:pt x="1276" y="587"/>
                      </a:lnTo>
                      <a:lnTo>
                        <a:pt x="1415" y="585"/>
                      </a:lnTo>
                      <a:lnTo>
                        <a:pt x="1563" y="580"/>
                      </a:lnTo>
                      <a:lnTo>
                        <a:pt x="1748" y="565"/>
                      </a:lnTo>
                      <a:lnTo>
                        <a:pt x="1924" y="547"/>
                      </a:lnTo>
                      <a:lnTo>
                        <a:pt x="2088" y="525"/>
                      </a:lnTo>
                      <a:lnTo>
                        <a:pt x="2244" y="499"/>
                      </a:lnTo>
                      <a:lnTo>
                        <a:pt x="2388" y="472"/>
                      </a:lnTo>
                      <a:lnTo>
                        <a:pt x="2525" y="441"/>
                      </a:lnTo>
                      <a:lnTo>
                        <a:pt x="2653" y="410"/>
                      </a:lnTo>
                      <a:lnTo>
                        <a:pt x="2770" y="375"/>
                      </a:lnTo>
                      <a:lnTo>
                        <a:pt x="2880" y="342"/>
                      </a:lnTo>
                      <a:lnTo>
                        <a:pt x="2980" y="307"/>
                      </a:lnTo>
                      <a:lnTo>
                        <a:pt x="3074" y="271"/>
                      </a:lnTo>
                      <a:lnTo>
                        <a:pt x="3156" y="236"/>
                      </a:lnTo>
                      <a:lnTo>
                        <a:pt x="3233" y="203"/>
                      </a:lnTo>
                      <a:lnTo>
                        <a:pt x="3300" y="170"/>
                      </a:lnTo>
                      <a:lnTo>
                        <a:pt x="3361" y="139"/>
                      </a:lnTo>
                      <a:lnTo>
                        <a:pt x="3412" y="110"/>
                      </a:lnTo>
                      <a:lnTo>
                        <a:pt x="3458" y="84"/>
                      </a:lnTo>
                      <a:lnTo>
                        <a:pt x="3494" y="60"/>
                      </a:lnTo>
                      <a:lnTo>
                        <a:pt x="3525" y="40"/>
                      </a:lnTo>
                      <a:lnTo>
                        <a:pt x="3547" y="22"/>
                      </a:lnTo>
                      <a:lnTo>
                        <a:pt x="3564" y="11"/>
                      </a:lnTo>
                      <a:lnTo>
                        <a:pt x="3575" y="2"/>
                      </a:lnTo>
                      <a:lnTo>
                        <a:pt x="3576" y="0"/>
                      </a:lnTo>
                      <a:close/>
                    </a:path>
                  </a:pathLst>
                </a:custGeom>
                <a:solidFill>
                  <a:srgbClr val="B29D7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26" name="Freeform 9">
                  <a:extLst>
                    <a:ext uri="{FF2B5EF4-FFF2-40B4-BE49-F238E27FC236}">
                      <a16:creationId xmlns:a16="http://schemas.microsoft.com/office/drawing/2014/main" id="{64F3FC7A-EBE7-F4D0-40D3-EB9EE54C3550}"/>
                    </a:ext>
                  </a:extLst>
                </p:cNvPr>
                <p:cNvSpPr>
                  <a:spLocks/>
                </p:cNvSpPr>
                <p:nvPr/>
              </p:nvSpPr>
              <p:spPr bwMode="auto">
                <a:xfrm>
                  <a:off x="4465638" y="3651250"/>
                  <a:ext cx="1978025" cy="2379663"/>
                </a:xfrm>
                <a:custGeom>
                  <a:avLst/>
                  <a:gdLst>
                    <a:gd name="T0" fmla="*/ 530 w 2492"/>
                    <a:gd name="T1" fmla="*/ 4 h 2999"/>
                    <a:gd name="T2" fmla="*/ 524 w 2492"/>
                    <a:gd name="T3" fmla="*/ 33 h 2999"/>
                    <a:gd name="T4" fmla="*/ 517 w 2492"/>
                    <a:gd name="T5" fmla="*/ 90 h 2999"/>
                    <a:gd name="T6" fmla="*/ 513 w 2492"/>
                    <a:gd name="T7" fmla="*/ 174 h 2999"/>
                    <a:gd name="T8" fmla="*/ 517 w 2492"/>
                    <a:gd name="T9" fmla="*/ 284 h 2999"/>
                    <a:gd name="T10" fmla="*/ 532 w 2492"/>
                    <a:gd name="T11" fmla="*/ 417 h 2999"/>
                    <a:gd name="T12" fmla="*/ 561 w 2492"/>
                    <a:gd name="T13" fmla="*/ 574 h 2999"/>
                    <a:gd name="T14" fmla="*/ 610 w 2492"/>
                    <a:gd name="T15" fmla="*/ 752 h 2999"/>
                    <a:gd name="T16" fmla="*/ 683 w 2492"/>
                    <a:gd name="T17" fmla="*/ 953 h 2999"/>
                    <a:gd name="T18" fmla="*/ 784 w 2492"/>
                    <a:gd name="T19" fmla="*/ 1172 h 2999"/>
                    <a:gd name="T20" fmla="*/ 916 w 2492"/>
                    <a:gd name="T21" fmla="*/ 1410 h 2999"/>
                    <a:gd name="T22" fmla="*/ 1108 w 2492"/>
                    <a:gd name="T23" fmla="*/ 1703 h 2999"/>
                    <a:gd name="T24" fmla="*/ 1329 w 2492"/>
                    <a:gd name="T25" fmla="*/ 1999 h 2999"/>
                    <a:gd name="T26" fmla="*/ 1541 w 2492"/>
                    <a:gd name="T27" fmla="*/ 2249 h 2999"/>
                    <a:gd name="T28" fmla="*/ 1738 w 2492"/>
                    <a:gd name="T29" fmla="*/ 2456 h 2999"/>
                    <a:gd name="T30" fmla="*/ 1919 w 2492"/>
                    <a:gd name="T31" fmla="*/ 2622 h 2999"/>
                    <a:gd name="T32" fmla="*/ 2082 w 2492"/>
                    <a:gd name="T33" fmla="*/ 2754 h 2999"/>
                    <a:gd name="T34" fmla="*/ 2221 w 2492"/>
                    <a:gd name="T35" fmla="*/ 2853 h 2999"/>
                    <a:gd name="T36" fmla="*/ 2334 w 2492"/>
                    <a:gd name="T37" fmla="*/ 2922 h 2999"/>
                    <a:gd name="T38" fmla="*/ 2420 w 2492"/>
                    <a:gd name="T39" fmla="*/ 2968 h 2999"/>
                    <a:gd name="T40" fmla="*/ 2473 w 2492"/>
                    <a:gd name="T41" fmla="*/ 2992 h 2999"/>
                    <a:gd name="T42" fmla="*/ 2492 w 2492"/>
                    <a:gd name="T43" fmla="*/ 2999 h 2999"/>
                    <a:gd name="T44" fmla="*/ 800 w 2492"/>
                    <a:gd name="T45" fmla="*/ 2966 h 2999"/>
                    <a:gd name="T46" fmla="*/ 630 w 2492"/>
                    <a:gd name="T47" fmla="*/ 2913 h 2999"/>
                    <a:gd name="T48" fmla="*/ 488 w 2492"/>
                    <a:gd name="T49" fmla="*/ 2838 h 2999"/>
                    <a:gd name="T50" fmla="*/ 369 w 2492"/>
                    <a:gd name="T51" fmla="*/ 2749 h 2999"/>
                    <a:gd name="T52" fmla="*/ 272 w 2492"/>
                    <a:gd name="T53" fmla="*/ 2650 h 2999"/>
                    <a:gd name="T54" fmla="*/ 197 w 2492"/>
                    <a:gd name="T55" fmla="*/ 2546 h 2999"/>
                    <a:gd name="T56" fmla="*/ 137 w 2492"/>
                    <a:gd name="T57" fmla="*/ 2440 h 2999"/>
                    <a:gd name="T58" fmla="*/ 95 w 2492"/>
                    <a:gd name="T59" fmla="*/ 2341 h 2999"/>
                    <a:gd name="T60" fmla="*/ 64 w 2492"/>
                    <a:gd name="T61" fmla="*/ 2249 h 2999"/>
                    <a:gd name="T62" fmla="*/ 45 w 2492"/>
                    <a:gd name="T63" fmla="*/ 2174 h 2999"/>
                    <a:gd name="T64" fmla="*/ 34 w 2492"/>
                    <a:gd name="T65" fmla="*/ 2120 h 2999"/>
                    <a:gd name="T66" fmla="*/ 29 w 2492"/>
                    <a:gd name="T67" fmla="*/ 2090 h 2999"/>
                    <a:gd name="T68" fmla="*/ 14 w 2492"/>
                    <a:gd name="T69" fmla="*/ 1982 h 2999"/>
                    <a:gd name="T70" fmla="*/ 0 w 2492"/>
                    <a:gd name="T71" fmla="*/ 1774 h 2999"/>
                    <a:gd name="T72" fmla="*/ 7 w 2492"/>
                    <a:gd name="T73" fmla="*/ 1564 h 2999"/>
                    <a:gd name="T74" fmla="*/ 32 w 2492"/>
                    <a:gd name="T75" fmla="*/ 1355 h 2999"/>
                    <a:gd name="T76" fmla="*/ 73 w 2492"/>
                    <a:gd name="T77" fmla="*/ 1152 h 2999"/>
                    <a:gd name="T78" fmla="*/ 124 w 2492"/>
                    <a:gd name="T79" fmla="*/ 956 h 2999"/>
                    <a:gd name="T80" fmla="*/ 182 w 2492"/>
                    <a:gd name="T81" fmla="*/ 772 h 2999"/>
                    <a:gd name="T82" fmla="*/ 245 w 2492"/>
                    <a:gd name="T83" fmla="*/ 600 h 2999"/>
                    <a:gd name="T84" fmla="*/ 309 w 2492"/>
                    <a:gd name="T85" fmla="*/ 444 h 2999"/>
                    <a:gd name="T86" fmla="*/ 371 w 2492"/>
                    <a:gd name="T87" fmla="*/ 307 h 2999"/>
                    <a:gd name="T88" fmla="*/ 427 w 2492"/>
                    <a:gd name="T89" fmla="*/ 192 h 2999"/>
                    <a:gd name="T90" fmla="*/ 473 w 2492"/>
                    <a:gd name="T91" fmla="*/ 101 h 2999"/>
                    <a:gd name="T92" fmla="*/ 508 w 2492"/>
                    <a:gd name="T93" fmla="*/ 38 h 2999"/>
                    <a:gd name="T94" fmla="*/ 528 w 2492"/>
                    <a:gd name="T95" fmla="*/ 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2" h="2999">
                      <a:moveTo>
                        <a:pt x="530" y="0"/>
                      </a:moveTo>
                      <a:lnTo>
                        <a:pt x="530" y="4"/>
                      </a:lnTo>
                      <a:lnTo>
                        <a:pt x="526" y="15"/>
                      </a:lnTo>
                      <a:lnTo>
                        <a:pt x="524" y="33"/>
                      </a:lnTo>
                      <a:lnTo>
                        <a:pt x="521" y="59"/>
                      </a:lnTo>
                      <a:lnTo>
                        <a:pt x="517" y="90"/>
                      </a:lnTo>
                      <a:lnTo>
                        <a:pt x="515" y="130"/>
                      </a:lnTo>
                      <a:lnTo>
                        <a:pt x="513" y="174"/>
                      </a:lnTo>
                      <a:lnTo>
                        <a:pt x="515" y="225"/>
                      </a:lnTo>
                      <a:lnTo>
                        <a:pt x="517" y="284"/>
                      </a:lnTo>
                      <a:lnTo>
                        <a:pt x="523" y="348"/>
                      </a:lnTo>
                      <a:lnTo>
                        <a:pt x="532" y="417"/>
                      </a:lnTo>
                      <a:lnTo>
                        <a:pt x="544" y="492"/>
                      </a:lnTo>
                      <a:lnTo>
                        <a:pt x="561" y="574"/>
                      </a:lnTo>
                      <a:lnTo>
                        <a:pt x="583" y="660"/>
                      </a:lnTo>
                      <a:lnTo>
                        <a:pt x="610" y="752"/>
                      </a:lnTo>
                      <a:lnTo>
                        <a:pt x="643" y="850"/>
                      </a:lnTo>
                      <a:lnTo>
                        <a:pt x="683" y="953"/>
                      </a:lnTo>
                      <a:lnTo>
                        <a:pt x="729" y="1059"/>
                      </a:lnTo>
                      <a:lnTo>
                        <a:pt x="784" y="1172"/>
                      </a:lnTo>
                      <a:lnTo>
                        <a:pt x="846" y="1287"/>
                      </a:lnTo>
                      <a:lnTo>
                        <a:pt x="916" y="1410"/>
                      </a:lnTo>
                      <a:lnTo>
                        <a:pt x="994" y="1534"/>
                      </a:lnTo>
                      <a:lnTo>
                        <a:pt x="1108" y="1703"/>
                      </a:lnTo>
                      <a:lnTo>
                        <a:pt x="1221" y="1856"/>
                      </a:lnTo>
                      <a:lnTo>
                        <a:pt x="1329" y="1999"/>
                      </a:lnTo>
                      <a:lnTo>
                        <a:pt x="1437" y="2131"/>
                      </a:lnTo>
                      <a:lnTo>
                        <a:pt x="1541" y="2249"/>
                      </a:lnTo>
                      <a:lnTo>
                        <a:pt x="1642" y="2357"/>
                      </a:lnTo>
                      <a:lnTo>
                        <a:pt x="1738" y="2456"/>
                      </a:lnTo>
                      <a:lnTo>
                        <a:pt x="1832" y="2544"/>
                      </a:lnTo>
                      <a:lnTo>
                        <a:pt x="1919" y="2622"/>
                      </a:lnTo>
                      <a:lnTo>
                        <a:pt x="2004" y="2692"/>
                      </a:lnTo>
                      <a:lnTo>
                        <a:pt x="2082" y="2754"/>
                      </a:lnTo>
                      <a:lnTo>
                        <a:pt x="2155" y="2807"/>
                      </a:lnTo>
                      <a:lnTo>
                        <a:pt x="2221" y="2853"/>
                      </a:lnTo>
                      <a:lnTo>
                        <a:pt x="2281" y="2891"/>
                      </a:lnTo>
                      <a:lnTo>
                        <a:pt x="2334" y="2922"/>
                      </a:lnTo>
                      <a:lnTo>
                        <a:pt x="2382" y="2948"/>
                      </a:lnTo>
                      <a:lnTo>
                        <a:pt x="2420" y="2968"/>
                      </a:lnTo>
                      <a:lnTo>
                        <a:pt x="2452" y="2983"/>
                      </a:lnTo>
                      <a:lnTo>
                        <a:pt x="2473" y="2992"/>
                      </a:lnTo>
                      <a:lnTo>
                        <a:pt x="2488" y="2997"/>
                      </a:lnTo>
                      <a:lnTo>
                        <a:pt x="2492" y="2999"/>
                      </a:lnTo>
                      <a:lnTo>
                        <a:pt x="896" y="2983"/>
                      </a:lnTo>
                      <a:lnTo>
                        <a:pt x="800" y="2966"/>
                      </a:lnTo>
                      <a:lnTo>
                        <a:pt x="713" y="2942"/>
                      </a:lnTo>
                      <a:lnTo>
                        <a:pt x="630" y="2913"/>
                      </a:lnTo>
                      <a:lnTo>
                        <a:pt x="555" y="2878"/>
                      </a:lnTo>
                      <a:lnTo>
                        <a:pt x="488" y="2838"/>
                      </a:lnTo>
                      <a:lnTo>
                        <a:pt x="426" y="2796"/>
                      </a:lnTo>
                      <a:lnTo>
                        <a:pt x="369" y="2749"/>
                      </a:lnTo>
                      <a:lnTo>
                        <a:pt x="318" y="2701"/>
                      </a:lnTo>
                      <a:lnTo>
                        <a:pt x="272" y="2650"/>
                      </a:lnTo>
                      <a:lnTo>
                        <a:pt x="232" y="2597"/>
                      </a:lnTo>
                      <a:lnTo>
                        <a:pt x="197" y="2546"/>
                      </a:lnTo>
                      <a:lnTo>
                        <a:pt x="164" y="2493"/>
                      </a:lnTo>
                      <a:lnTo>
                        <a:pt x="137" y="2440"/>
                      </a:lnTo>
                      <a:lnTo>
                        <a:pt x="115" y="2388"/>
                      </a:lnTo>
                      <a:lnTo>
                        <a:pt x="95" y="2341"/>
                      </a:lnTo>
                      <a:lnTo>
                        <a:pt x="78" y="2293"/>
                      </a:lnTo>
                      <a:lnTo>
                        <a:pt x="64" y="2249"/>
                      </a:lnTo>
                      <a:lnTo>
                        <a:pt x="53" y="2211"/>
                      </a:lnTo>
                      <a:lnTo>
                        <a:pt x="45" y="2174"/>
                      </a:lnTo>
                      <a:lnTo>
                        <a:pt x="38" y="2145"/>
                      </a:lnTo>
                      <a:lnTo>
                        <a:pt x="34" y="2120"/>
                      </a:lnTo>
                      <a:lnTo>
                        <a:pt x="31" y="2101"/>
                      </a:lnTo>
                      <a:lnTo>
                        <a:pt x="29" y="2090"/>
                      </a:lnTo>
                      <a:lnTo>
                        <a:pt x="29" y="2087"/>
                      </a:lnTo>
                      <a:lnTo>
                        <a:pt x="14" y="1982"/>
                      </a:lnTo>
                      <a:lnTo>
                        <a:pt x="3" y="1878"/>
                      </a:lnTo>
                      <a:lnTo>
                        <a:pt x="0" y="1774"/>
                      </a:lnTo>
                      <a:lnTo>
                        <a:pt x="1" y="1670"/>
                      </a:lnTo>
                      <a:lnTo>
                        <a:pt x="7" y="1564"/>
                      </a:lnTo>
                      <a:lnTo>
                        <a:pt x="18" y="1459"/>
                      </a:lnTo>
                      <a:lnTo>
                        <a:pt x="32" y="1355"/>
                      </a:lnTo>
                      <a:lnTo>
                        <a:pt x="51" y="1253"/>
                      </a:lnTo>
                      <a:lnTo>
                        <a:pt x="73" y="1152"/>
                      </a:lnTo>
                      <a:lnTo>
                        <a:pt x="96" y="1053"/>
                      </a:lnTo>
                      <a:lnTo>
                        <a:pt x="124" y="956"/>
                      </a:lnTo>
                      <a:lnTo>
                        <a:pt x="151" y="863"/>
                      </a:lnTo>
                      <a:lnTo>
                        <a:pt x="182" y="772"/>
                      </a:lnTo>
                      <a:lnTo>
                        <a:pt x="214" y="684"/>
                      </a:lnTo>
                      <a:lnTo>
                        <a:pt x="245" y="600"/>
                      </a:lnTo>
                      <a:lnTo>
                        <a:pt x="278" y="519"/>
                      </a:lnTo>
                      <a:lnTo>
                        <a:pt x="309" y="444"/>
                      </a:lnTo>
                      <a:lnTo>
                        <a:pt x="340" y="373"/>
                      </a:lnTo>
                      <a:lnTo>
                        <a:pt x="371" y="307"/>
                      </a:lnTo>
                      <a:lnTo>
                        <a:pt x="400" y="247"/>
                      </a:lnTo>
                      <a:lnTo>
                        <a:pt x="427" y="192"/>
                      </a:lnTo>
                      <a:lnTo>
                        <a:pt x="451" y="143"/>
                      </a:lnTo>
                      <a:lnTo>
                        <a:pt x="473" y="101"/>
                      </a:lnTo>
                      <a:lnTo>
                        <a:pt x="493" y="66"/>
                      </a:lnTo>
                      <a:lnTo>
                        <a:pt x="508" y="38"/>
                      </a:lnTo>
                      <a:lnTo>
                        <a:pt x="521" y="18"/>
                      </a:lnTo>
                      <a:lnTo>
                        <a:pt x="528" y="6"/>
                      </a:lnTo>
                      <a:lnTo>
                        <a:pt x="530" y="0"/>
                      </a:lnTo>
                      <a:close/>
                    </a:path>
                  </a:pathLst>
                </a:custGeom>
                <a:solidFill>
                  <a:schemeClr val="accent4">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27" name="Freeform 10">
                  <a:extLst>
                    <a:ext uri="{FF2B5EF4-FFF2-40B4-BE49-F238E27FC236}">
                      <a16:creationId xmlns:a16="http://schemas.microsoft.com/office/drawing/2014/main" id="{A7F5435F-036A-F488-12E8-E61AAD38C530}"/>
                    </a:ext>
                  </a:extLst>
                </p:cNvPr>
                <p:cNvSpPr>
                  <a:spLocks/>
                </p:cNvSpPr>
                <p:nvPr/>
              </p:nvSpPr>
              <p:spPr bwMode="auto">
                <a:xfrm>
                  <a:off x="3700463" y="2709863"/>
                  <a:ext cx="1971675" cy="2535238"/>
                </a:xfrm>
                <a:custGeom>
                  <a:avLst/>
                  <a:gdLst>
                    <a:gd name="T0" fmla="*/ 2476 w 2483"/>
                    <a:gd name="T1" fmla="*/ 0 h 3195"/>
                    <a:gd name="T2" fmla="*/ 2478 w 2483"/>
                    <a:gd name="T3" fmla="*/ 2 h 3195"/>
                    <a:gd name="T4" fmla="*/ 2445 w 2483"/>
                    <a:gd name="T5" fmla="*/ 13 h 3195"/>
                    <a:gd name="T6" fmla="*/ 2382 w 2483"/>
                    <a:gd name="T7" fmla="*/ 42 h 3195"/>
                    <a:gd name="T8" fmla="*/ 2293 w 2483"/>
                    <a:gd name="T9" fmla="*/ 90 h 3195"/>
                    <a:gd name="T10" fmla="*/ 2183 w 2483"/>
                    <a:gd name="T11" fmla="*/ 163 h 3195"/>
                    <a:gd name="T12" fmla="*/ 2057 w 2483"/>
                    <a:gd name="T13" fmla="*/ 262 h 3195"/>
                    <a:gd name="T14" fmla="*/ 1918 w 2483"/>
                    <a:gd name="T15" fmla="*/ 395 h 3195"/>
                    <a:gd name="T16" fmla="*/ 1768 w 2483"/>
                    <a:gd name="T17" fmla="*/ 563 h 3195"/>
                    <a:gd name="T18" fmla="*/ 1615 w 2483"/>
                    <a:gd name="T19" fmla="*/ 772 h 3195"/>
                    <a:gd name="T20" fmla="*/ 1461 w 2483"/>
                    <a:gd name="T21" fmla="*/ 1022 h 3195"/>
                    <a:gd name="T22" fmla="*/ 1306 w 2483"/>
                    <a:gd name="T23" fmla="*/ 1326 h 3195"/>
                    <a:gd name="T24" fmla="*/ 1172 w 2483"/>
                    <a:gd name="T25" fmla="*/ 1628 h 3195"/>
                    <a:gd name="T26" fmla="*/ 1068 w 2483"/>
                    <a:gd name="T27" fmla="*/ 1904 h 3195"/>
                    <a:gd name="T28" fmla="*/ 987 w 2483"/>
                    <a:gd name="T29" fmla="*/ 2154 h 3195"/>
                    <a:gd name="T30" fmla="*/ 929 w 2483"/>
                    <a:gd name="T31" fmla="*/ 2379 h 3195"/>
                    <a:gd name="T32" fmla="*/ 889 w 2483"/>
                    <a:gd name="T33" fmla="*/ 2579 h 3195"/>
                    <a:gd name="T34" fmla="*/ 865 w 2483"/>
                    <a:gd name="T35" fmla="*/ 2750 h 3195"/>
                    <a:gd name="T36" fmla="*/ 852 w 2483"/>
                    <a:gd name="T37" fmla="*/ 2897 h 3195"/>
                    <a:gd name="T38" fmla="*/ 848 w 2483"/>
                    <a:gd name="T39" fmla="*/ 3014 h 3195"/>
                    <a:gd name="T40" fmla="*/ 850 w 2483"/>
                    <a:gd name="T41" fmla="*/ 3102 h 3195"/>
                    <a:gd name="T42" fmla="*/ 854 w 2483"/>
                    <a:gd name="T43" fmla="*/ 3162 h 3195"/>
                    <a:gd name="T44" fmla="*/ 858 w 2483"/>
                    <a:gd name="T45" fmla="*/ 3191 h 3195"/>
                    <a:gd name="T46" fmla="*/ 79 w 2483"/>
                    <a:gd name="T47" fmla="*/ 1803 h 3195"/>
                    <a:gd name="T48" fmla="*/ 22 w 2483"/>
                    <a:gd name="T49" fmla="*/ 1615 h 3195"/>
                    <a:gd name="T50" fmla="*/ 0 w 2483"/>
                    <a:gd name="T51" fmla="*/ 1439 h 3195"/>
                    <a:gd name="T52" fmla="*/ 9 w 2483"/>
                    <a:gd name="T53" fmla="*/ 1282 h 3195"/>
                    <a:gd name="T54" fmla="*/ 44 w 2483"/>
                    <a:gd name="T55" fmla="*/ 1138 h 3195"/>
                    <a:gd name="T56" fmla="*/ 93 w 2483"/>
                    <a:gd name="T57" fmla="*/ 1010 h 3195"/>
                    <a:gd name="T58" fmla="*/ 157 w 2483"/>
                    <a:gd name="T59" fmla="*/ 898 h 3195"/>
                    <a:gd name="T60" fmla="*/ 225 w 2483"/>
                    <a:gd name="T61" fmla="*/ 803 h 3195"/>
                    <a:gd name="T62" fmla="*/ 291 w 2483"/>
                    <a:gd name="T63" fmla="*/ 726 h 3195"/>
                    <a:gd name="T64" fmla="*/ 349 w 2483"/>
                    <a:gd name="T65" fmla="*/ 666 h 3195"/>
                    <a:gd name="T66" fmla="*/ 395 w 2483"/>
                    <a:gd name="T67" fmla="*/ 627 h 3195"/>
                    <a:gd name="T68" fmla="*/ 421 w 2483"/>
                    <a:gd name="T69" fmla="*/ 607 h 3195"/>
                    <a:gd name="T70" fmla="*/ 521 w 2483"/>
                    <a:gd name="T71" fmla="*/ 529 h 3195"/>
                    <a:gd name="T72" fmla="*/ 726 w 2483"/>
                    <a:gd name="T73" fmla="*/ 397 h 3195"/>
                    <a:gd name="T74" fmla="*/ 947 w 2483"/>
                    <a:gd name="T75" fmla="*/ 289 h 3195"/>
                    <a:gd name="T76" fmla="*/ 1174 w 2483"/>
                    <a:gd name="T77" fmla="*/ 203 h 3195"/>
                    <a:gd name="T78" fmla="*/ 1402 w 2483"/>
                    <a:gd name="T79" fmla="*/ 135 h 3195"/>
                    <a:gd name="T80" fmla="*/ 1625 w 2483"/>
                    <a:gd name="T81" fmla="*/ 86 h 3195"/>
                    <a:gd name="T82" fmla="*/ 1836 w 2483"/>
                    <a:gd name="T83" fmla="*/ 49 h 3195"/>
                    <a:gd name="T84" fmla="*/ 2028 w 2483"/>
                    <a:gd name="T85" fmla="*/ 24 h 3195"/>
                    <a:gd name="T86" fmla="*/ 2194 w 2483"/>
                    <a:gd name="T87" fmla="*/ 9 h 3195"/>
                    <a:gd name="T88" fmla="*/ 2328 w 2483"/>
                    <a:gd name="T89" fmla="*/ 2 h 3195"/>
                    <a:gd name="T90" fmla="*/ 2425 w 2483"/>
                    <a:gd name="T91"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3" h="3195">
                      <a:moveTo>
                        <a:pt x="2456" y="0"/>
                      </a:moveTo>
                      <a:lnTo>
                        <a:pt x="2476" y="0"/>
                      </a:lnTo>
                      <a:lnTo>
                        <a:pt x="2483" y="0"/>
                      </a:lnTo>
                      <a:lnTo>
                        <a:pt x="2478" y="2"/>
                      </a:lnTo>
                      <a:lnTo>
                        <a:pt x="2465" y="6"/>
                      </a:lnTo>
                      <a:lnTo>
                        <a:pt x="2445" y="13"/>
                      </a:lnTo>
                      <a:lnTo>
                        <a:pt x="2417" y="26"/>
                      </a:lnTo>
                      <a:lnTo>
                        <a:pt x="2382" y="42"/>
                      </a:lnTo>
                      <a:lnTo>
                        <a:pt x="2340" y="62"/>
                      </a:lnTo>
                      <a:lnTo>
                        <a:pt x="2293" y="90"/>
                      </a:lnTo>
                      <a:lnTo>
                        <a:pt x="2242" y="123"/>
                      </a:lnTo>
                      <a:lnTo>
                        <a:pt x="2183" y="163"/>
                      </a:lnTo>
                      <a:lnTo>
                        <a:pt x="2123" y="209"/>
                      </a:lnTo>
                      <a:lnTo>
                        <a:pt x="2057" y="262"/>
                      </a:lnTo>
                      <a:lnTo>
                        <a:pt x="1989" y="324"/>
                      </a:lnTo>
                      <a:lnTo>
                        <a:pt x="1918" y="395"/>
                      </a:lnTo>
                      <a:lnTo>
                        <a:pt x="1845" y="474"/>
                      </a:lnTo>
                      <a:lnTo>
                        <a:pt x="1768" y="563"/>
                      </a:lnTo>
                      <a:lnTo>
                        <a:pt x="1691" y="662"/>
                      </a:lnTo>
                      <a:lnTo>
                        <a:pt x="1615" y="772"/>
                      </a:lnTo>
                      <a:lnTo>
                        <a:pt x="1538" y="891"/>
                      </a:lnTo>
                      <a:lnTo>
                        <a:pt x="1461" y="1022"/>
                      </a:lnTo>
                      <a:lnTo>
                        <a:pt x="1384" y="1167"/>
                      </a:lnTo>
                      <a:lnTo>
                        <a:pt x="1306" y="1326"/>
                      </a:lnTo>
                      <a:lnTo>
                        <a:pt x="1236" y="1479"/>
                      </a:lnTo>
                      <a:lnTo>
                        <a:pt x="1172" y="1628"/>
                      </a:lnTo>
                      <a:lnTo>
                        <a:pt x="1117" y="1768"/>
                      </a:lnTo>
                      <a:lnTo>
                        <a:pt x="1068" y="1904"/>
                      </a:lnTo>
                      <a:lnTo>
                        <a:pt x="1024" y="2032"/>
                      </a:lnTo>
                      <a:lnTo>
                        <a:pt x="987" y="2154"/>
                      </a:lnTo>
                      <a:lnTo>
                        <a:pt x="956" y="2271"/>
                      </a:lnTo>
                      <a:lnTo>
                        <a:pt x="929" y="2379"/>
                      </a:lnTo>
                      <a:lnTo>
                        <a:pt x="907" y="2483"/>
                      </a:lnTo>
                      <a:lnTo>
                        <a:pt x="889" y="2579"/>
                      </a:lnTo>
                      <a:lnTo>
                        <a:pt x="874" y="2668"/>
                      </a:lnTo>
                      <a:lnTo>
                        <a:pt x="865" y="2750"/>
                      </a:lnTo>
                      <a:lnTo>
                        <a:pt x="856" y="2827"/>
                      </a:lnTo>
                      <a:lnTo>
                        <a:pt x="852" y="2897"/>
                      </a:lnTo>
                      <a:lnTo>
                        <a:pt x="848" y="2959"/>
                      </a:lnTo>
                      <a:lnTo>
                        <a:pt x="848" y="3014"/>
                      </a:lnTo>
                      <a:lnTo>
                        <a:pt x="848" y="3061"/>
                      </a:lnTo>
                      <a:lnTo>
                        <a:pt x="850" y="3102"/>
                      </a:lnTo>
                      <a:lnTo>
                        <a:pt x="852" y="3134"/>
                      </a:lnTo>
                      <a:lnTo>
                        <a:pt x="854" y="3162"/>
                      </a:lnTo>
                      <a:lnTo>
                        <a:pt x="856" y="3180"/>
                      </a:lnTo>
                      <a:lnTo>
                        <a:pt x="858" y="3191"/>
                      </a:lnTo>
                      <a:lnTo>
                        <a:pt x="859" y="3195"/>
                      </a:lnTo>
                      <a:lnTo>
                        <a:pt x="79" y="1803"/>
                      </a:lnTo>
                      <a:lnTo>
                        <a:pt x="44" y="1706"/>
                      </a:lnTo>
                      <a:lnTo>
                        <a:pt x="22" y="1615"/>
                      </a:lnTo>
                      <a:lnTo>
                        <a:pt x="7" y="1525"/>
                      </a:lnTo>
                      <a:lnTo>
                        <a:pt x="0" y="1439"/>
                      </a:lnTo>
                      <a:lnTo>
                        <a:pt x="2" y="1359"/>
                      </a:lnTo>
                      <a:lnTo>
                        <a:pt x="9" y="1282"/>
                      </a:lnTo>
                      <a:lnTo>
                        <a:pt x="24" y="1207"/>
                      </a:lnTo>
                      <a:lnTo>
                        <a:pt x="44" y="1138"/>
                      </a:lnTo>
                      <a:lnTo>
                        <a:pt x="68" y="1072"/>
                      </a:lnTo>
                      <a:lnTo>
                        <a:pt x="93" y="1010"/>
                      </a:lnTo>
                      <a:lnTo>
                        <a:pt x="124" y="951"/>
                      </a:lnTo>
                      <a:lnTo>
                        <a:pt x="157" y="898"/>
                      </a:lnTo>
                      <a:lnTo>
                        <a:pt x="190" y="847"/>
                      </a:lnTo>
                      <a:lnTo>
                        <a:pt x="225" y="803"/>
                      </a:lnTo>
                      <a:lnTo>
                        <a:pt x="258" y="761"/>
                      </a:lnTo>
                      <a:lnTo>
                        <a:pt x="291" y="726"/>
                      </a:lnTo>
                      <a:lnTo>
                        <a:pt x="322" y="693"/>
                      </a:lnTo>
                      <a:lnTo>
                        <a:pt x="349" y="666"/>
                      </a:lnTo>
                      <a:lnTo>
                        <a:pt x="375" y="644"/>
                      </a:lnTo>
                      <a:lnTo>
                        <a:pt x="395" y="627"/>
                      </a:lnTo>
                      <a:lnTo>
                        <a:pt x="411" y="615"/>
                      </a:lnTo>
                      <a:lnTo>
                        <a:pt x="421" y="607"/>
                      </a:lnTo>
                      <a:lnTo>
                        <a:pt x="424" y="604"/>
                      </a:lnTo>
                      <a:lnTo>
                        <a:pt x="521" y="529"/>
                      </a:lnTo>
                      <a:lnTo>
                        <a:pt x="622" y="459"/>
                      </a:lnTo>
                      <a:lnTo>
                        <a:pt x="726" y="397"/>
                      </a:lnTo>
                      <a:lnTo>
                        <a:pt x="836" y="340"/>
                      </a:lnTo>
                      <a:lnTo>
                        <a:pt x="947" y="289"/>
                      </a:lnTo>
                      <a:lnTo>
                        <a:pt x="1060" y="243"/>
                      </a:lnTo>
                      <a:lnTo>
                        <a:pt x="1174" y="203"/>
                      </a:lnTo>
                      <a:lnTo>
                        <a:pt x="1289" y="166"/>
                      </a:lnTo>
                      <a:lnTo>
                        <a:pt x="1402" y="135"/>
                      </a:lnTo>
                      <a:lnTo>
                        <a:pt x="1516" y="108"/>
                      </a:lnTo>
                      <a:lnTo>
                        <a:pt x="1625" y="86"/>
                      </a:lnTo>
                      <a:lnTo>
                        <a:pt x="1732" y="66"/>
                      </a:lnTo>
                      <a:lnTo>
                        <a:pt x="1836" y="49"/>
                      </a:lnTo>
                      <a:lnTo>
                        <a:pt x="1934" y="35"/>
                      </a:lnTo>
                      <a:lnTo>
                        <a:pt x="2028" y="24"/>
                      </a:lnTo>
                      <a:lnTo>
                        <a:pt x="2114" y="17"/>
                      </a:lnTo>
                      <a:lnTo>
                        <a:pt x="2194" y="9"/>
                      </a:lnTo>
                      <a:lnTo>
                        <a:pt x="2265" y="6"/>
                      </a:lnTo>
                      <a:lnTo>
                        <a:pt x="2328" y="2"/>
                      </a:lnTo>
                      <a:lnTo>
                        <a:pt x="2381" y="0"/>
                      </a:lnTo>
                      <a:lnTo>
                        <a:pt x="2425" y="0"/>
                      </a:lnTo>
                      <a:lnTo>
                        <a:pt x="2456" y="0"/>
                      </a:lnTo>
                      <a:close/>
                    </a:path>
                  </a:pathLst>
                </a:custGeom>
                <a:solidFill>
                  <a:srgbClr val="2C2B7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28" name="Freeform 11">
                  <a:extLst>
                    <a:ext uri="{FF2B5EF4-FFF2-40B4-BE49-F238E27FC236}">
                      <a16:creationId xmlns:a16="http://schemas.microsoft.com/office/drawing/2014/main" id="{CD473A98-74BD-75B7-CDF4-5C875DD168DB}"/>
                    </a:ext>
                  </a:extLst>
                </p:cNvPr>
                <p:cNvSpPr>
                  <a:spLocks/>
                </p:cNvSpPr>
                <p:nvPr/>
              </p:nvSpPr>
              <p:spPr bwMode="auto">
                <a:xfrm>
                  <a:off x="4030663" y="1679575"/>
                  <a:ext cx="2841625" cy="1398588"/>
                </a:xfrm>
                <a:custGeom>
                  <a:avLst/>
                  <a:gdLst>
                    <a:gd name="T0" fmla="*/ 1666 w 3578"/>
                    <a:gd name="T1" fmla="*/ 1 h 1763"/>
                    <a:gd name="T2" fmla="*/ 1783 w 3578"/>
                    <a:gd name="T3" fmla="*/ 16 h 1763"/>
                    <a:gd name="T4" fmla="*/ 1881 w 3578"/>
                    <a:gd name="T5" fmla="*/ 38 h 1763"/>
                    <a:gd name="T6" fmla="*/ 1956 w 3578"/>
                    <a:gd name="T7" fmla="*/ 60 h 1763"/>
                    <a:gd name="T8" fmla="*/ 2004 w 3578"/>
                    <a:gd name="T9" fmla="*/ 76 h 1763"/>
                    <a:gd name="T10" fmla="*/ 2022 w 3578"/>
                    <a:gd name="T11" fmla="*/ 84 h 1763"/>
                    <a:gd name="T12" fmla="*/ 2214 w 3578"/>
                    <a:gd name="T13" fmla="*/ 166 h 1763"/>
                    <a:gd name="T14" fmla="*/ 2397 w 3578"/>
                    <a:gd name="T15" fmla="*/ 268 h 1763"/>
                    <a:gd name="T16" fmla="*/ 2571 w 3578"/>
                    <a:gd name="T17" fmla="*/ 387 h 1763"/>
                    <a:gd name="T18" fmla="*/ 2732 w 3578"/>
                    <a:gd name="T19" fmla="*/ 519 h 1763"/>
                    <a:gd name="T20" fmla="*/ 2881 w 3578"/>
                    <a:gd name="T21" fmla="*/ 658 h 1763"/>
                    <a:gd name="T22" fmla="*/ 3020 w 3578"/>
                    <a:gd name="T23" fmla="*/ 801 h 1763"/>
                    <a:gd name="T24" fmla="*/ 3145 w 3578"/>
                    <a:gd name="T25" fmla="*/ 943 h 1763"/>
                    <a:gd name="T26" fmla="*/ 3254 w 3578"/>
                    <a:gd name="T27" fmla="*/ 1080 h 1763"/>
                    <a:gd name="T28" fmla="*/ 3351 w 3578"/>
                    <a:gd name="T29" fmla="*/ 1208 h 1763"/>
                    <a:gd name="T30" fmla="*/ 3430 w 3578"/>
                    <a:gd name="T31" fmla="*/ 1324 h 1763"/>
                    <a:gd name="T32" fmla="*/ 3494 w 3578"/>
                    <a:gd name="T33" fmla="*/ 1421 h 1763"/>
                    <a:gd name="T34" fmla="*/ 3540 w 3578"/>
                    <a:gd name="T35" fmla="*/ 1494 h 1763"/>
                    <a:gd name="T36" fmla="*/ 3569 w 3578"/>
                    <a:gd name="T37" fmla="*/ 1541 h 1763"/>
                    <a:gd name="T38" fmla="*/ 3578 w 3578"/>
                    <a:gd name="T39" fmla="*/ 1560 h 1763"/>
                    <a:gd name="T40" fmla="*/ 3567 w 3578"/>
                    <a:gd name="T41" fmla="*/ 1549 h 1763"/>
                    <a:gd name="T42" fmla="*/ 3532 w 3578"/>
                    <a:gd name="T43" fmla="*/ 1521 h 1763"/>
                    <a:gd name="T44" fmla="*/ 3476 w 3578"/>
                    <a:gd name="T45" fmla="*/ 1483 h 1763"/>
                    <a:gd name="T46" fmla="*/ 3392 w 3578"/>
                    <a:gd name="T47" fmla="*/ 1433 h 1763"/>
                    <a:gd name="T48" fmla="*/ 3282 w 3578"/>
                    <a:gd name="T49" fmla="*/ 1380 h 1763"/>
                    <a:gd name="T50" fmla="*/ 3145 w 3578"/>
                    <a:gd name="T51" fmla="*/ 1325 h 1763"/>
                    <a:gd name="T52" fmla="*/ 2980 w 3578"/>
                    <a:gd name="T53" fmla="*/ 1276 h 1763"/>
                    <a:gd name="T54" fmla="*/ 2786 w 3578"/>
                    <a:gd name="T55" fmla="*/ 1234 h 1763"/>
                    <a:gd name="T56" fmla="*/ 2562 w 3578"/>
                    <a:gd name="T57" fmla="*/ 1205 h 1763"/>
                    <a:gd name="T58" fmla="*/ 2306 w 3578"/>
                    <a:gd name="T59" fmla="*/ 1190 h 1763"/>
                    <a:gd name="T60" fmla="*/ 2017 w 3578"/>
                    <a:gd name="T61" fmla="*/ 1196 h 1763"/>
                    <a:gd name="T62" fmla="*/ 1658 w 3578"/>
                    <a:gd name="T63" fmla="*/ 1227 h 1763"/>
                    <a:gd name="T64" fmla="*/ 1338 w 3578"/>
                    <a:gd name="T65" fmla="*/ 1272 h 1763"/>
                    <a:gd name="T66" fmla="*/ 1055 w 3578"/>
                    <a:gd name="T67" fmla="*/ 1329 h 1763"/>
                    <a:gd name="T68" fmla="*/ 810 w 3578"/>
                    <a:gd name="T69" fmla="*/ 1393 h 1763"/>
                    <a:gd name="T70" fmla="*/ 600 w 3578"/>
                    <a:gd name="T71" fmla="*/ 1461 h 1763"/>
                    <a:gd name="T72" fmla="*/ 422 w 3578"/>
                    <a:gd name="T73" fmla="*/ 1528 h 1763"/>
                    <a:gd name="T74" fmla="*/ 280 w 3578"/>
                    <a:gd name="T75" fmla="*/ 1594 h 1763"/>
                    <a:gd name="T76" fmla="*/ 166 w 3578"/>
                    <a:gd name="T77" fmla="*/ 1655 h 1763"/>
                    <a:gd name="T78" fmla="*/ 84 w 3578"/>
                    <a:gd name="T79" fmla="*/ 1704 h 1763"/>
                    <a:gd name="T80" fmla="*/ 31 w 3578"/>
                    <a:gd name="T81" fmla="*/ 1741 h 1763"/>
                    <a:gd name="T82" fmla="*/ 4 w 3578"/>
                    <a:gd name="T83" fmla="*/ 1761 h 1763"/>
                    <a:gd name="T84" fmla="*/ 812 w 3578"/>
                    <a:gd name="T85" fmla="*/ 387 h 1763"/>
                    <a:gd name="T86" fmla="*/ 951 w 3578"/>
                    <a:gd name="T87" fmla="*/ 239 h 1763"/>
                    <a:gd name="T88" fmla="*/ 1097 w 3578"/>
                    <a:gd name="T89" fmla="*/ 131 h 1763"/>
                    <a:gd name="T90" fmla="*/ 1247 w 3578"/>
                    <a:gd name="T91" fmla="*/ 60 h 1763"/>
                    <a:gd name="T92" fmla="*/ 1393 w 3578"/>
                    <a:gd name="T93" fmla="*/ 18 h 1763"/>
                    <a:gd name="T94" fmla="*/ 1534 w 3578"/>
                    <a:gd name="T9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8" h="1763">
                      <a:moveTo>
                        <a:pt x="1602" y="0"/>
                      </a:moveTo>
                      <a:lnTo>
                        <a:pt x="1666" y="1"/>
                      </a:lnTo>
                      <a:lnTo>
                        <a:pt x="1726" y="7"/>
                      </a:lnTo>
                      <a:lnTo>
                        <a:pt x="1783" y="16"/>
                      </a:lnTo>
                      <a:lnTo>
                        <a:pt x="1834" y="27"/>
                      </a:lnTo>
                      <a:lnTo>
                        <a:pt x="1881" y="38"/>
                      </a:lnTo>
                      <a:lnTo>
                        <a:pt x="1922" y="49"/>
                      </a:lnTo>
                      <a:lnTo>
                        <a:pt x="1956" y="60"/>
                      </a:lnTo>
                      <a:lnTo>
                        <a:pt x="1984" y="69"/>
                      </a:lnTo>
                      <a:lnTo>
                        <a:pt x="2004" y="76"/>
                      </a:lnTo>
                      <a:lnTo>
                        <a:pt x="2017" y="82"/>
                      </a:lnTo>
                      <a:lnTo>
                        <a:pt x="2022" y="84"/>
                      </a:lnTo>
                      <a:lnTo>
                        <a:pt x="2119" y="122"/>
                      </a:lnTo>
                      <a:lnTo>
                        <a:pt x="2214" y="166"/>
                      </a:lnTo>
                      <a:lnTo>
                        <a:pt x="2307" y="215"/>
                      </a:lnTo>
                      <a:lnTo>
                        <a:pt x="2397" y="268"/>
                      </a:lnTo>
                      <a:lnTo>
                        <a:pt x="2485" y="327"/>
                      </a:lnTo>
                      <a:lnTo>
                        <a:pt x="2571" y="387"/>
                      </a:lnTo>
                      <a:lnTo>
                        <a:pt x="2653" y="451"/>
                      </a:lnTo>
                      <a:lnTo>
                        <a:pt x="2732" y="519"/>
                      </a:lnTo>
                      <a:lnTo>
                        <a:pt x="2808" y="589"/>
                      </a:lnTo>
                      <a:lnTo>
                        <a:pt x="2881" y="658"/>
                      </a:lnTo>
                      <a:lnTo>
                        <a:pt x="2953" y="729"/>
                      </a:lnTo>
                      <a:lnTo>
                        <a:pt x="3020" y="801"/>
                      </a:lnTo>
                      <a:lnTo>
                        <a:pt x="3084" y="872"/>
                      </a:lnTo>
                      <a:lnTo>
                        <a:pt x="3145" y="943"/>
                      </a:lnTo>
                      <a:lnTo>
                        <a:pt x="3201" y="1013"/>
                      </a:lnTo>
                      <a:lnTo>
                        <a:pt x="3254" y="1080"/>
                      </a:lnTo>
                      <a:lnTo>
                        <a:pt x="3304" y="1146"/>
                      </a:lnTo>
                      <a:lnTo>
                        <a:pt x="3351" y="1208"/>
                      </a:lnTo>
                      <a:lnTo>
                        <a:pt x="3393" y="1269"/>
                      </a:lnTo>
                      <a:lnTo>
                        <a:pt x="3430" y="1324"/>
                      </a:lnTo>
                      <a:lnTo>
                        <a:pt x="3465" y="1375"/>
                      </a:lnTo>
                      <a:lnTo>
                        <a:pt x="3494" y="1421"/>
                      </a:lnTo>
                      <a:lnTo>
                        <a:pt x="3520" y="1461"/>
                      </a:lnTo>
                      <a:lnTo>
                        <a:pt x="3540" y="1494"/>
                      </a:lnTo>
                      <a:lnTo>
                        <a:pt x="3556" y="1521"/>
                      </a:lnTo>
                      <a:lnTo>
                        <a:pt x="3569" y="1541"/>
                      </a:lnTo>
                      <a:lnTo>
                        <a:pt x="3576" y="1554"/>
                      </a:lnTo>
                      <a:lnTo>
                        <a:pt x="3578" y="1560"/>
                      </a:lnTo>
                      <a:lnTo>
                        <a:pt x="3576" y="1556"/>
                      </a:lnTo>
                      <a:lnTo>
                        <a:pt x="3567" y="1549"/>
                      </a:lnTo>
                      <a:lnTo>
                        <a:pt x="3553" y="1538"/>
                      </a:lnTo>
                      <a:lnTo>
                        <a:pt x="3532" y="1521"/>
                      </a:lnTo>
                      <a:lnTo>
                        <a:pt x="3507" y="1503"/>
                      </a:lnTo>
                      <a:lnTo>
                        <a:pt x="3476" y="1483"/>
                      </a:lnTo>
                      <a:lnTo>
                        <a:pt x="3437" y="1459"/>
                      </a:lnTo>
                      <a:lnTo>
                        <a:pt x="3392" y="1433"/>
                      </a:lnTo>
                      <a:lnTo>
                        <a:pt x="3340" y="1408"/>
                      </a:lnTo>
                      <a:lnTo>
                        <a:pt x="3282" y="1380"/>
                      </a:lnTo>
                      <a:lnTo>
                        <a:pt x="3218" y="1353"/>
                      </a:lnTo>
                      <a:lnTo>
                        <a:pt x="3145" y="1325"/>
                      </a:lnTo>
                      <a:lnTo>
                        <a:pt x="3066" y="1300"/>
                      </a:lnTo>
                      <a:lnTo>
                        <a:pt x="2980" y="1276"/>
                      </a:lnTo>
                      <a:lnTo>
                        <a:pt x="2887" y="1254"/>
                      </a:lnTo>
                      <a:lnTo>
                        <a:pt x="2786" y="1234"/>
                      </a:lnTo>
                      <a:lnTo>
                        <a:pt x="2679" y="1218"/>
                      </a:lnTo>
                      <a:lnTo>
                        <a:pt x="2562" y="1205"/>
                      </a:lnTo>
                      <a:lnTo>
                        <a:pt x="2437" y="1196"/>
                      </a:lnTo>
                      <a:lnTo>
                        <a:pt x="2306" y="1190"/>
                      </a:lnTo>
                      <a:lnTo>
                        <a:pt x="2167" y="1190"/>
                      </a:lnTo>
                      <a:lnTo>
                        <a:pt x="2017" y="1196"/>
                      </a:lnTo>
                      <a:lnTo>
                        <a:pt x="1832" y="1210"/>
                      </a:lnTo>
                      <a:lnTo>
                        <a:pt x="1658" y="1227"/>
                      </a:lnTo>
                      <a:lnTo>
                        <a:pt x="1494" y="1249"/>
                      </a:lnTo>
                      <a:lnTo>
                        <a:pt x="1338" y="1272"/>
                      </a:lnTo>
                      <a:lnTo>
                        <a:pt x="1192" y="1300"/>
                      </a:lnTo>
                      <a:lnTo>
                        <a:pt x="1055" y="1329"/>
                      </a:lnTo>
                      <a:lnTo>
                        <a:pt x="929" y="1360"/>
                      </a:lnTo>
                      <a:lnTo>
                        <a:pt x="810" y="1393"/>
                      </a:lnTo>
                      <a:lnTo>
                        <a:pt x="700" y="1426"/>
                      </a:lnTo>
                      <a:lnTo>
                        <a:pt x="600" y="1461"/>
                      </a:lnTo>
                      <a:lnTo>
                        <a:pt x="506" y="1496"/>
                      </a:lnTo>
                      <a:lnTo>
                        <a:pt x="422" y="1528"/>
                      </a:lnTo>
                      <a:lnTo>
                        <a:pt x="347" y="1563"/>
                      </a:lnTo>
                      <a:lnTo>
                        <a:pt x="280" y="1594"/>
                      </a:lnTo>
                      <a:lnTo>
                        <a:pt x="219" y="1625"/>
                      </a:lnTo>
                      <a:lnTo>
                        <a:pt x="166" y="1655"/>
                      </a:lnTo>
                      <a:lnTo>
                        <a:pt x="121" y="1680"/>
                      </a:lnTo>
                      <a:lnTo>
                        <a:pt x="84" y="1704"/>
                      </a:lnTo>
                      <a:lnTo>
                        <a:pt x="53" y="1724"/>
                      </a:lnTo>
                      <a:lnTo>
                        <a:pt x="31" y="1741"/>
                      </a:lnTo>
                      <a:lnTo>
                        <a:pt x="15" y="1753"/>
                      </a:lnTo>
                      <a:lnTo>
                        <a:pt x="4" y="1761"/>
                      </a:lnTo>
                      <a:lnTo>
                        <a:pt x="0" y="1763"/>
                      </a:lnTo>
                      <a:lnTo>
                        <a:pt x="812" y="387"/>
                      </a:lnTo>
                      <a:lnTo>
                        <a:pt x="879" y="307"/>
                      </a:lnTo>
                      <a:lnTo>
                        <a:pt x="951" y="239"/>
                      </a:lnTo>
                      <a:lnTo>
                        <a:pt x="1024" y="179"/>
                      </a:lnTo>
                      <a:lnTo>
                        <a:pt x="1097" y="131"/>
                      </a:lnTo>
                      <a:lnTo>
                        <a:pt x="1172" y="91"/>
                      </a:lnTo>
                      <a:lnTo>
                        <a:pt x="1247" y="60"/>
                      </a:lnTo>
                      <a:lnTo>
                        <a:pt x="1320" y="34"/>
                      </a:lnTo>
                      <a:lnTo>
                        <a:pt x="1393" y="18"/>
                      </a:lnTo>
                      <a:lnTo>
                        <a:pt x="1464" y="7"/>
                      </a:lnTo>
                      <a:lnTo>
                        <a:pt x="1534" y="0"/>
                      </a:lnTo>
                      <a:lnTo>
                        <a:pt x="1602" y="0"/>
                      </a:lnTo>
                      <a:close/>
                    </a:path>
                  </a:pathLst>
                </a:custGeom>
                <a:solidFill>
                  <a:srgbClr val="5311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grpSp>
          <p:sp>
            <p:nvSpPr>
              <p:cNvPr id="16" name="TextBox 15">
                <a:extLst>
                  <a:ext uri="{FF2B5EF4-FFF2-40B4-BE49-F238E27FC236}">
                    <a16:creationId xmlns:a16="http://schemas.microsoft.com/office/drawing/2014/main" id="{154B7D77-DF28-4A1E-6B9F-BFEF89F42DED}"/>
                  </a:ext>
                </a:extLst>
              </p:cNvPr>
              <p:cNvSpPr txBox="1"/>
              <p:nvPr/>
            </p:nvSpPr>
            <p:spPr>
              <a:xfrm>
                <a:off x="5043975" y="1952250"/>
                <a:ext cx="1123965" cy="657848"/>
              </a:xfrm>
              <a:prstGeom prst="rect">
                <a:avLst/>
              </a:prstGeom>
              <a:noFill/>
            </p:spPr>
            <p:txBody>
              <a:bodyPr wrap="square" rtlCol="0">
                <a:spAutoFit/>
              </a:bodyPr>
              <a:lstStyle/>
              <a:p>
                <a:r>
                  <a:rPr lang="en-US" sz="1600" kern="0" dirty="0">
                    <a:solidFill>
                      <a:schemeClr val="bg1"/>
                    </a:solidFill>
                    <a:latin typeface="+mj-lt"/>
                    <a:cs typeface="Arial" pitchFamily="34" charset="0"/>
                  </a:rPr>
                  <a:t>IT Risk Assessments &amp; Compliance</a:t>
                </a:r>
              </a:p>
            </p:txBody>
          </p:sp>
          <p:sp>
            <p:nvSpPr>
              <p:cNvPr id="17" name="TextBox 16">
                <a:extLst>
                  <a:ext uri="{FF2B5EF4-FFF2-40B4-BE49-F238E27FC236}">
                    <a16:creationId xmlns:a16="http://schemas.microsoft.com/office/drawing/2014/main" id="{22F1D09C-E6C3-31A4-F24E-D5210B446AAE}"/>
                  </a:ext>
                </a:extLst>
              </p:cNvPr>
              <p:cNvSpPr txBox="1"/>
              <p:nvPr/>
            </p:nvSpPr>
            <p:spPr>
              <a:xfrm>
                <a:off x="6664731" y="2025081"/>
                <a:ext cx="919917" cy="657848"/>
              </a:xfrm>
              <a:prstGeom prst="rect">
                <a:avLst/>
              </a:prstGeom>
              <a:noFill/>
            </p:spPr>
            <p:txBody>
              <a:bodyPr wrap="square" rtlCol="0">
                <a:spAutoFit/>
              </a:bodyPr>
              <a:lstStyle/>
              <a:p>
                <a:r>
                  <a:rPr lang="en-US" sz="1600" kern="0" dirty="0">
                    <a:solidFill>
                      <a:schemeClr val="bg1"/>
                    </a:solidFill>
                    <a:latin typeface="+mj-lt"/>
                    <a:cs typeface="Arial" pitchFamily="34" charset="0"/>
                  </a:rPr>
                  <a:t>Incident Response Planning</a:t>
                </a:r>
                <a:endParaRPr lang="en-US" sz="1600" dirty="0">
                  <a:solidFill>
                    <a:schemeClr val="bg1"/>
                  </a:solidFill>
                  <a:latin typeface="+mj-lt"/>
                </a:endParaRPr>
              </a:p>
            </p:txBody>
          </p:sp>
          <p:sp>
            <p:nvSpPr>
              <p:cNvPr id="18" name="TextBox 17">
                <a:extLst>
                  <a:ext uri="{FF2B5EF4-FFF2-40B4-BE49-F238E27FC236}">
                    <a16:creationId xmlns:a16="http://schemas.microsoft.com/office/drawing/2014/main" id="{2B7C536B-F527-3A4F-E55B-AD0144908CB4}"/>
                  </a:ext>
                </a:extLst>
              </p:cNvPr>
              <p:cNvSpPr txBox="1"/>
              <p:nvPr/>
            </p:nvSpPr>
            <p:spPr>
              <a:xfrm>
                <a:off x="7478176" y="3689977"/>
                <a:ext cx="918833" cy="633161"/>
              </a:xfrm>
              <a:prstGeom prst="rect">
                <a:avLst/>
              </a:prstGeom>
              <a:noFill/>
            </p:spPr>
            <p:txBody>
              <a:bodyPr wrap="square" rtlCol="0">
                <a:normAutofit/>
              </a:bodyPr>
              <a:lstStyle/>
              <a:p>
                <a:r>
                  <a:rPr lang="en-US" sz="1600" kern="0" dirty="0">
                    <a:solidFill>
                      <a:schemeClr val="bg1"/>
                    </a:solidFill>
                    <a:latin typeface="+mj-lt"/>
                    <a:cs typeface="Arial" pitchFamily="34" charset="0"/>
                  </a:rPr>
                  <a:t>Virtual CISO (</a:t>
                </a:r>
                <a:r>
                  <a:rPr lang="en-US" sz="1600" kern="0" dirty="0" err="1">
                    <a:solidFill>
                      <a:schemeClr val="bg1"/>
                    </a:solidFill>
                    <a:latin typeface="+mj-lt"/>
                    <a:cs typeface="Arial" pitchFamily="34" charset="0"/>
                  </a:rPr>
                  <a:t>vCISO</a:t>
                </a:r>
                <a:r>
                  <a:rPr lang="en-US" sz="1600" kern="0" dirty="0">
                    <a:solidFill>
                      <a:schemeClr val="bg1"/>
                    </a:solidFill>
                    <a:latin typeface="+mj-lt"/>
                    <a:cs typeface="Arial" pitchFamily="34" charset="0"/>
                  </a:rPr>
                  <a:t>)</a:t>
                </a:r>
                <a:endParaRPr lang="en-US" sz="1600" dirty="0">
                  <a:solidFill>
                    <a:schemeClr val="bg1"/>
                  </a:solidFill>
                  <a:latin typeface="+mj-lt"/>
                </a:endParaRPr>
              </a:p>
            </p:txBody>
          </p:sp>
          <p:sp>
            <p:nvSpPr>
              <p:cNvPr id="19" name="TextBox 18">
                <a:extLst>
                  <a:ext uri="{FF2B5EF4-FFF2-40B4-BE49-F238E27FC236}">
                    <a16:creationId xmlns:a16="http://schemas.microsoft.com/office/drawing/2014/main" id="{9C3D95E7-0B74-B3D8-DB82-A58FE6BC66D8}"/>
                  </a:ext>
                </a:extLst>
              </p:cNvPr>
              <p:cNvSpPr txBox="1"/>
              <p:nvPr/>
            </p:nvSpPr>
            <p:spPr>
              <a:xfrm>
                <a:off x="3820752" y="3474197"/>
                <a:ext cx="1050870" cy="446937"/>
              </a:xfrm>
              <a:prstGeom prst="rect">
                <a:avLst/>
              </a:prstGeom>
              <a:noFill/>
            </p:spPr>
            <p:txBody>
              <a:bodyPr wrap="square" rtlCol="0">
                <a:noAutofit/>
              </a:bodyPr>
              <a:lstStyle/>
              <a:p>
                <a:r>
                  <a:rPr lang="en-US" sz="1600" kern="0" dirty="0">
                    <a:solidFill>
                      <a:schemeClr val="bg1"/>
                    </a:solidFill>
                    <a:latin typeface="+mj-lt"/>
                    <a:cs typeface="Arial" pitchFamily="34" charset="0"/>
                  </a:rPr>
                  <a:t>Adversarial Collaboration</a:t>
                </a:r>
                <a:endParaRPr lang="en-US" sz="1600" dirty="0">
                  <a:solidFill>
                    <a:schemeClr val="bg1"/>
                  </a:solidFill>
                  <a:latin typeface="+mj-lt"/>
                </a:endParaRPr>
              </a:p>
            </p:txBody>
          </p:sp>
          <p:sp>
            <p:nvSpPr>
              <p:cNvPr id="20" name="TextBox 19">
                <a:extLst>
                  <a:ext uri="{FF2B5EF4-FFF2-40B4-BE49-F238E27FC236}">
                    <a16:creationId xmlns:a16="http://schemas.microsoft.com/office/drawing/2014/main" id="{B0E15803-1972-7643-D674-07BB1837666D}"/>
                  </a:ext>
                </a:extLst>
              </p:cNvPr>
              <p:cNvSpPr txBox="1"/>
              <p:nvPr/>
            </p:nvSpPr>
            <p:spPr>
              <a:xfrm>
                <a:off x="6253221" y="5061895"/>
                <a:ext cx="966169" cy="567388"/>
              </a:xfrm>
              <a:prstGeom prst="rect">
                <a:avLst/>
              </a:prstGeom>
              <a:noFill/>
            </p:spPr>
            <p:txBody>
              <a:bodyPr wrap="square" rtlCol="0">
                <a:noAutofit/>
              </a:bodyPr>
              <a:lstStyle/>
              <a:p>
                <a:r>
                  <a:rPr lang="en-US" sz="1600" kern="0" dirty="0">
                    <a:solidFill>
                      <a:schemeClr val="bg1"/>
                    </a:solidFill>
                    <a:latin typeface="+mj-lt"/>
                    <a:cs typeface="Arial" pitchFamily="34" charset="0"/>
                  </a:rPr>
                  <a:t>Cloud Architecture Security</a:t>
                </a:r>
                <a:endParaRPr lang="en-US" sz="1600" dirty="0">
                  <a:solidFill>
                    <a:schemeClr val="bg1"/>
                  </a:solidFill>
                  <a:latin typeface="+mj-lt"/>
                </a:endParaRPr>
              </a:p>
            </p:txBody>
          </p:sp>
          <p:sp>
            <p:nvSpPr>
              <p:cNvPr id="21" name="TextBox 20">
                <a:extLst>
                  <a:ext uri="{FF2B5EF4-FFF2-40B4-BE49-F238E27FC236}">
                    <a16:creationId xmlns:a16="http://schemas.microsoft.com/office/drawing/2014/main" id="{AAF57A56-AF5D-A084-421A-B1930BAB8336}"/>
                  </a:ext>
                </a:extLst>
              </p:cNvPr>
              <p:cNvSpPr txBox="1"/>
              <p:nvPr/>
            </p:nvSpPr>
            <p:spPr>
              <a:xfrm>
                <a:off x="4665963" y="4863172"/>
                <a:ext cx="914318" cy="446937"/>
              </a:xfrm>
              <a:prstGeom prst="rect">
                <a:avLst/>
              </a:prstGeom>
              <a:noFill/>
            </p:spPr>
            <p:txBody>
              <a:bodyPr wrap="square" rtlCol="0">
                <a:noAutofit/>
              </a:bodyPr>
              <a:lstStyle/>
              <a:p>
                <a:r>
                  <a:rPr lang="en-US" sz="1600" kern="0" dirty="0">
                    <a:solidFill>
                      <a:schemeClr val="bg1"/>
                    </a:solidFill>
                    <a:latin typeface="+mj-lt"/>
                    <a:cs typeface="Arial" pitchFamily="34" charset="0"/>
                  </a:rPr>
                  <a:t>Defensive Controls Assessment</a:t>
                </a:r>
                <a:endParaRPr lang="en-US" sz="1600" dirty="0">
                  <a:solidFill>
                    <a:schemeClr val="bg1"/>
                  </a:solidFill>
                  <a:latin typeface="+mj-lt"/>
                </a:endParaRPr>
              </a:p>
            </p:txBody>
          </p:sp>
          <p:pic>
            <p:nvPicPr>
              <p:cNvPr id="22" name="Picture 21">
                <a:extLst>
                  <a:ext uri="{FF2B5EF4-FFF2-40B4-BE49-F238E27FC236}">
                    <a16:creationId xmlns:a16="http://schemas.microsoft.com/office/drawing/2014/main" id="{2AE5FBE8-6BE1-89FB-5DEB-FBB7ED885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975" y="3165023"/>
                <a:ext cx="2129589" cy="1399850"/>
              </a:xfrm>
              <a:prstGeom prst="rect">
                <a:avLst/>
              </a:prstGeom>
            </p:spPr>
          </p:pic>
        </p:grpSp>
        <p:pic>
          <p:nvPicPr>
            <p:cNvPr id="9" name="Graphic 8" descr="Document">
              <a:extLst>
                <a:ext uri="{FF2B5EF4-FFF2-40B4-BE49-F238E27FC236}">
                  <a16:creationId xmlns:a16="http://schemas.microsoft.com/office/drawing/2014/main" id="{804AA740-A1F6-BCD4-D3BE-DD7EC79656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4596" y="2154961"/>
              <a:ext cx="612648" cy="612648"/>
            </a:xfrm>
            <a:prstGeom prst="rect">
              <a:avLst/>
            </a:prstGeom>
          </p:spPr>
        </p:pic>
        <p:pic>
          <p:nvPicPr>
            <p:cNvPr id="10" name="Graphic 9" descr="Flowchart">
              <a:extLst>
                <a:ext uri="{FF2B5EF4-FFF2-40B4-BE49-F238E27FC236}">
                  <a16:creationId xmlns:a16="http://schemas.microsoft.com/office/drawing/2014/main" id="{0518DB57-62D2-E71E-075F-241B165B2B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97200" y="1446227"/>
              <a:ext cx="612648" cy="612648"/>
            </a:xfrm>
            <a:prstGeom prst="rect">
              <a:avLst/>
            </a:prstGeom>
          </p:spPr>
        </p:pic>
        <p:pic>
          <p:nvPicPr>
            <p:cNvPr id="11" name="Graphic 10" descr="Puzzle pieces">
              <a:extLst>
                <a:ext uri="{FF2B5EF4-FFF2-40B4-BE49-F238E27FC236}">
                  <a16:creationId xmlns:a16="http://schemas.microsoft.com/office/drawing/2014/main" id="{5555872C-EB8B-BDC1-C64D-7229983C88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08771" y="3122676"/>
              <a:ext cx="612648" cy="612648"/>
            </a:xfrm>
            <a:prstGeom prst="rect">
              <a:avLst/>
            </a:prstGeom>
          </p:spPr>
        </p:pic>
        <p:pic>
          <p:nvPicPr>
            <p:cNvPr id="12" name="Graphic 11" descr="Cloud">
              <a:extLst>
                <a:ext uri="{FF2B5EF4-FFF2-40B4-BE49-F238E27FC236}">
                  <a16:creationId xmlns:a16="http://schemas.microsoft.com/office/drawing/2014/main" id="{F85C73E1-BE5E-765E-8C82-5672C135FE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10850" y="5316956"/>
              <a:ext cx="612648" cy="612648"/>
            </a:xfrm>
            <a:prstGeom prst="rect">
              <a:avLst/>
            </a:prstGeom>
          </p:spPr>
        </p:pic>
        <p:pic>
          <p:nvPicPr>
            <p:cNvPr id="13" name="Graphic 12" descr="Magnifying glass">
              <a:extLst>
                <a:ext uri="{FF2B5EF4-FFF2-40B4-BE49-F238E27FC236}">
                  <a16:creationId xmlns:a16="http://schemas.microsoft.com/office/drawing/2014/main" id="{F62AFCBF-E3F0-0F26-DC3D-1F86547D996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91023" y="6076514"/>
              <a:ext cx="612648" cy="612648"/>
            </a:xfrm>
            <a:prstGeom prst="rect">
              <a:avLst/>
            </a:prstGeom>
          </p:spPr>
        </p:pic>
        <p:pic>
          <p:nvPicPr>
            <p:cNvPr id="14" name="Graphic 13" descr="Checklist">
              <a:extLst>
                <a:ext uri="{FF2B5EF4-FFF2-40B4-BE49-F238E27FC236}">
                  <a16:creationId xmlns:a16="http://schemas.microsoft.com/office/drawing/2014/main" id="{7FA3A0C0-A5BE-B2AB-22D8-A7832600224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58986" y="4406374"/>
              <a:ext cx="611531" cy="611531"/>
            </a:xfrm>
            <a:prstGeom prst="rect">
              <a:avLst/>
            </a:prstGeom>
          </p:spPr>
        </p:pic>
      </p:grpSp>
      <p:grpSp>
        <p:nvGrpSpPr>
          <p:cNvPr id="29" name="Group 28">
            <a:extLst>
              <a:ext uri="{FF2B5EF4-FFF2-40B4-BE49-F238E27FC236}">
                <a16:creationId xmlns:a16="http://schemas.microsoft.com/office/drawing/2014/main" id="{15171E70-2BA8-F388-37FC-4D9D9E7C4FCE}"/>
              </a:ext>
            </a:extLst>
          </p:cNvPr>
          <p:cNvGrpSpPr/>
          <p:nvPr userDrawn="1"/>
        </p:nvGrpSpPr>
        <p:grpSpPr>
          <a:xfrm>
            <a:off x="369276" y="1434686"/>
            <a:ext cx="5769511" cy="5262534"/>
            <a:chOff x="369276" y="1434686"/>
            <a:chExt cx="5769511" cy="5262534"/>
          </a:xfrm>
        </p:grpSpPr>
        <p:grpSp>
          <p:nvGrpSpPr>
            <p:cNvPr id="30" name="Group 29">
              <a:extLst>
                <a:ext uri="{FF2B5EF4-FFF2-40B4-BE49-F238E27FC236}">
                  <a16:creationId xmlns:a16="http://schemas.microsoft.com/office/drawing/2014/main" id="{E7FA10E6-4DA2-7E0E-5D75-F1D7FB2D5616}"/>
                </a:ext>
              </a:extLst>
            </p:cNvPr>
            <p:cNvGrpSpPr/>
            <p:nvPr/>
          </p:nvGrpSpPr>
          <p:grpSpPr>
            <a:xfrm>
              <a:off x="369276" y="1488408"/>
              <a:ext cx="5769511" cy="5208812"/>
              <a:chOff x="3829652" y="1794294"/>
              <a:chExt cx="4567357" cy="4123488"/>
            </a:xfrm>
          </p:grpSpPr>
          <p:grpSp>
            <p:nvGrpSpPr>
              <p:cNvPr id="37" name="Group 36">
                <a:extLst>
                  <a:ext uri="{FF2B5EF4-FFF2-40B4-BE49-F238E27FC236}">
                    <a16:creationId xmlns:a16="http://schemas.microsoft.com/office/drawing/2014/main" id="{492B6CF3-31B2-8CBB-029A-1C92448FE13A}"/>
                  </a:ext>
                </a:extLst>
              </p:cNvPr>
              <p:cNvGrpSpPr/>
              <p:nvPr/>
            </p:nvGrpSpPr>
            <p:grpSpPr>
              <a:xfrm>
                <a:off x="3829652" y="1794294"/>
                <a:ext cx="4529522" cy="4123488"/>
                <a:chOff x="3700463" y="1679575"/>
                <a:chExt cx="4781551" cy="4352926"/>
              </a:xfrm>
            </p:grpSpPr>
            <p:sp>
              <p:nvSpPr>
                <p:cNvPr id="45" name="Freeform 6">
                  <a:extLst>
                    <a:ext uri="{FF2B5EF4-FFF2-40B4-BE49-F238E27FC236}">
                      <a16:creationId xmlns:a16="http://schemas.microsoft.com/office/drawing/2014/main" id="{A102C0C5-EDA7-044B-EAE8-8B2C83025CA0}"/>
                    </a:ext>
                  </a:extLst>
                </p:cNvPr>
                <p:cNvSpPr>
                  <a:spLocks/>
                </p:cNvSpPr>
                <p:nvPr/>
              </p:nvSpPr>
              <p:spPr bwMode="auto">
                <a:xfrm>
                  <a:off x="5716588" y="1687513"/>
                  <a:ext cx="1987550" cy="2365375"/>
                </a:xfrm>
                <a:custGeom>
                  <a:avLst/>
                  <a:gdLst>
                    <a:gd name="T0" fmla="*/ 1596 w 2505"/>
                    <a:gd name="T1" fmla="*/ 0 h 2979"/>
                    <a:gd name="T2" fmla="*/ 1781 w 2505"/>
                    <a:gd name="T3" fmla="*/ 40 h 2979"/>
                    <a:gd name="T4" fmla="*/ 1938 w 2505"/>
                    <a:gd name="T5" fmla="*/ 102 h 2979"/>
                    <a:gd name="T6" fmla="*/ 2069 w 2505"/>
                    <a:gd name="T7" fmla="*/ 183 h 2979"/>
                    <a:gd name="T8" fmla="*/ 2177 w 2505"/>
                    <a:gd name="T9" fmla="*/ 278 h 2979"/>
                    <a:gd name="T10" fmla="*/ 2263 w 2505"/>
                    <a:gd name="T11" fmla="*/ 380 h 2979"/>
                    <a:gd name="T12" fmla="*/ 2333 w 2505"/>
                    <a:gd name="T13" fmla="*/ 484 h 2979"/>
                    <a:gd name="T14" fmla="*/ 2384 w 2505"/>
                    <a:gd name="T15" fmla="*/ 587 h 2979"/>
                    <a:gd name="T16" fmla="*/ 2422 w 2505"/>
                    <a:gd name="T17" fmla="*/ 682 h 2979"/>
                    <a:gd name="T18" fmla="*/ 2448 w 2505"/>
                    <a:gd name="T19" fmla="*/ 764 h 2979"/>
                    <a:gd name="T20" fmla="*/ 2463 w 2505"/>
                    <a:gd name="T21" fmla="*/ 830 h 2979"/>
                    <a:gd name="T22" fmla="*/ 2470 w 2505"/>
                    <a:gd name="T23" fmla="*/ 874 h 2979"/>
                    <a:gd name="T24" fmla="*/ 2472 w 2505"/>
                    <a:gd name="T25" fmla="*/ 888 h 2979"/>
                    <a:gd name="T26" fmla="*/ 2499 w 2505"/>
                    <a:gd name="T27" fmla="*/ 1095 h 2979"/>
                    <a:gd name="T28" fmla="*/ 2505 w 2505"/>
                    <a:gd name="T29" fmla="*/ 1305 h 2979"/>
                    <a:gd name="T30" fmla="*/ 2490 w 2505"/>
                    <a:gd name="T31" fmla="*/ 1516 h 2979"/>
                    <a:gd name="T32" fmla="*/ 2459 w 2505"/>
                    <a:gd name="T33" fmla="*/ 1720 h 2979"/>
                    <a:gd name="T34" fmla="*/ 2415 w 2505"/>
                    <a:gd name="T35" fmla="*/ 1922 h 2979"/>
                    <a:gd name="T36" fmla="*/ 2362 w 2505"/>
                    <a:gd name="T37" fmla="*/ 2114 h 2979"/>
                    <a:gd name="T38" fmla="*/ 2302 w 2505"/>
                    <a:gd name="T39" fmla="*/ 2293 h 2979"/>
                    <a:gd name="T40" fmla="*/ 2240 w 2505"/>
                    <a:gd name="T41" fmla="*/ 2457 h 2979"/>
                    <a:gd name="T42" fmla="*/ 2179 w 2505"/>
                    <a:gd name="T43" fmla="*/ 2606 h 2979"/>
                    <a:gd name="T44" fmla="*/ 2121 w 2505"/>
                    <a:gd name="T45" fmla="*/ 2732 h 2979"/>
                    <a:gd name="T46" fmla="*/ 2069 w 2505"/>
                    <a:gd name="T47" fmla="*/ 2836 h 2979"/>
                    <a:gd name="T48" fmla="*/ 2029 w 2505"/>
                    <a:gd name="T49" fmla="*/ 2913 h 2979"/>
                    <a:gd name="T50" fmla="*/ 2002 w 2505"/>
                    <a:gd name="T51" fmla="*/ 2962 h 2979"/>
                    <a:gd name="T52" fmla="*/ 1993 w 2505"/>
                    <a:gd name="T53" fmla="*/ 2979 h 2979"/>
                    <a:gd name="T54" fmla="*/ 1996 w 2505"/>
                    <a:gd name="T55" fmla="*/ 2964 h 2979"/>
                    <a:gd name="T56" fmla="*/ 2002 w 2505"/>
                    <a:gd name="T57" fmla="*/ 2922 h 2979"/>
                    <a:gd name="T58" fmla="*/ 2007 w 2505"/>
                    <a:gd name="T59" fmla="*/ 2851 h 2979"/>
                    <a:gd name="T60" fmla="*/ 2005 w 2505"/>
                    <a:gd name="T61" fmla="*/ 2754 h 2979"/>
                    <a:gd name="T62" fmla="*/ 1996 w 2505"/>
                    <a:gd name="T63" fmla="*/ 2633 h 2979"/>
                    <a:gd name="T64" fmla="*/ 1973 w 2505"/>
                    <a:gd name="T65" fmla="*/ 2487 h 2979"/>
                    <a:gd name="T66" fmla="*/ 1932 w 2505"/>
                    <a:gd name="T67" fmla="*/ 2320 h 2979"/>
                    <a:gd name="T68" fmla="*/ 1870 w 2505"/>
                    <a:gd name="T69" fmla="*/ 2132 h 2979"/>
                    <a:gd name="T70" fmla="*/ 1782 w 2505"/>
                    <a:gd name="T71" fmla="*/ 1922 h 2979"/>
                    <a:gd name="T72" fmla="*/ 1664 w 2505"/>
                    <a:gd name="T73" fmla="*/ 1695 h 2979"/>
                    <a:gd name="T74" fmla="*/ 1512 w 2505"/>
                    <a:gd name="T75" fmla="*/ 1450 h 2979"/>
                    <a:gd name="T76" fmla="*/ 1294 w 2505"/>
                    <a:gd name="T77" fmla="*/ 1143 h 2979"/>
                    <a:gd name="T78" fmla="*/ 1084 w 2505"/>
                    <a:gd name="T79" fmla="*/ 881 h 2979"/>
                    <a:gd name="T80" fmla="*/ 885 w 2505"/>
                    <a:gd name="T81" fmla="*/ 662 h 2979"/>
                    <a:gd name="T82" fmla="*/ 698 w 2505"/>
                    <a:gd name="T83" fmla="*/ 481 h 2979"/>
                    <a:gd name="T84" fmla="*/ 530 w 2505"/>
                    <a:gd name="T85" fmla="*/ 332 h 2979"/>
                    <a:gd name="T86" fmla="*/ 378 w 2505"/>
                    <a:gd name="T87" fmla="*/ 217 h 2979"/>
                    <a:gd name="T88" fmla="*/ 250 w 2505"/>
                    <a:gd name="T89" fmla="*/ 131 h 2979"/>
                    <a:gd name="T90" fmla="*/ 144 w 2505"/>
                    <a:gd name="T91" fmla="*/ 69 h 2979"/>
                    <a:gd name="T92" fmla="*/ 66 w 2505"/>
                    <a:gd name="T93" fmla="*/ 29 h 2979"/>
                    <a:gd name="T94" fmla="*/ 16 w 2505"/>
                    <a:gd name="T95" fmla="*/ 7 h 2979"/>
                    <a:gd name="T96" fmla="*/ 0 w 2505"/>
                    <a:gd name="T97" fmla="*/ 0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5" h="2979">
                      <a:moveTo>
                        <a:pt x="0" y="0"/>
                      </a:moveTo>
                      <a:lnTo>
                        <a:pt x="1596" y="0"/>
                      </a:lnTo>
                      <a:lnTo>
                        <a:pt x="1693" y="16"/>
                      </a:lnTo>
                      <a:lnTo>
                        <a:pt x="1781" y="40"/>
                      </a:lnTo>
                      <a:lnTo>
                        <a:pt x="1863" y="69"/>
                      </a:lnTo>
                      <a:lnTo>
                        <a:pt x="1938" y="102"/>
                      </a:lnTo>
                      <a:lnTo>
                        <a:pt x="2005" y="140"/>
                      </a:lnTo>
                      <a:lnTo>
                        <a:pt x="2069" y="183"/>
                      </a:lnTo>
                      <a:lnTo>
                        <a:pt x="2126" y="228"/>
                      </a:lnTo>
                      <a:lnTo>
                        <a:pt x="2177" y="278"/>
                      </a:lnTo>
                      <a:lnTo>
                        <a:pt x="2223" y="327"/>
                      </a:lnTo>
                      <a:lnTo>
                        <a:pt x="2263" y="380"/>
                      </a:lnTo>
                      <a:lnTo>
                        <a:pt x="2300" y="431"/>
                      </a:lnTo>
                      <a:lnTo>
                        <a:pt x="2333" y="484"/>
                      </a:lnTo>
                      <a:lnTo>
                        <a:pt x="2360" y="535"/>
                      </a:lnTo>
                      <a:lnTo>
                        <a:pt x="2384" y="587"/>
                      </a:lnTo>
                      <a:lnTo>
                        <a:pt x="2404" y="636"/>
                      </a:lnTo>
                      <a:lnTo>
                        <a:pt x="2422" y="682"/>
                      </a:lnTo>
                      <a:lnTo>
                        <a:pt x="2435" y="726"/>
                      </a:lnTo>
                      <a:lnTo>
                        <a:pt x="2448" y="764"/>
                      </a:lnTo>
                      <a:lnTo>
                        <a:pt x="2455" y="801"/>
                      </a:lnTo>
                      <a:lnTo>
                        <a:pt x="2463" y="830"/>
                      </a:lnTo>
                      <a:lnTo>
                        <a:pt x="2468" y="855"/>
                      </a:lnTo>
                      <a:lnTo>
                        <a:pt x="2470" y="874"/>
                      </a:lnTo>
                      <a:lnTo>
                        <a:pt x="2472" y="885"/>
                      </a:lnTo>
                      <a:lnTo>
                        <a:pt x="2472" y="888"/>
                      </a:lnTo>
                      <a:lnTo>
                        <a:pt x="2488" y="991"/>
                      </a:lnTo>
                      <a:lnTo>
                        <a:pt x="2499" y="1095"/>
                      </a:lnTo>
                      <a:lnTo>
                        <a:pt x="2505" y="1201"/>
                      </a:lnTo>
                      <a:lnTo>
                        <a:pt x="2505" y="1305"/>
                      </a:lnTo>
                      <a:lnTo>
                        <a:pt x="2499" y="1410"/>
                      </a:lnTo>
                      <a:lnTo>
                        <a:pt x="2490" y="1516"/>
                      </a:lnTo>
                      <a:lnTo>
                        <a:pt x="2475" y="1618"/>
                      </a:lnTo>
                      <a:lnTo>
                        <a:pt x="2459" y="1720"/>
                      </a:lnTo>
                      <a:lnTo>
                        <a:pt x="2439" y="1823"/>
                      </a:lnTo>
                      <a:lnTo>
                        <a:pt x="2415" y="1922"/>
                      </a:lnTo>
                      <a:lnTo>
                        <a:pt x="2389" y="2019"/>
                      </a:lnTo>
                      <a:lnTo>
                        <a:pt x="2362" y="2114"/>
                      </a:lnTo>
                      <a:lnTo>
                        <a:pt x="2333" y="2205"/>
                      </a:lnTo>
                      <a:lnTo>
                        <a:pt x="2302" y="2293"/>
                      </a:lnTo>
                      <a:lnTo>
                        <a:pt x="2272" y="2377"/>
                      </a:lnTo>
                      <a:lnTo>
                        <a:pt x="2240" y="2457"/>
                      </a:lnTo>
                      <a:lnTo>
                        <a:pt x="2208" y="2534"/>
                      </a:lnTo>
                      <a:lnTo>
                        <a:pt x="2179" y="2606"/>
                      </a:lnTo>
                      <a:lnTo>
                        <a:pt x="2148" y="2671"/>
                      </a:lnTo>
                      <a:lnTo>
                        <a:pt x="2121" y="2732"/>
                      </a:lnTo>
                      <a:lnTo>
                        <a:pt x="2093" y="2787"/>
                      </a:lnTo>
                      <a:lnTo>
                        <a:pt x="2069" y="2836"/>
                      </a:lnTo>
                      <a:lnTo>
                        <a:pt x="2048" y="2878"/>
                      </a:lnTo>
                      <a:lnTo>
                        <a:pt x="2029" y="2913"/>
                      </a:lnTo>
                      <a:lnTo>
                        <a:pt x="2015" y="2942"/>
                      </a:lnTo>
                      <a:lnTo>
                        <a:pt x="2002" y="2962"/>
                      </a:lnTo>
                      <a:lnTo>
                        <a:pt x="1996" y="2975"/>
                      </a:lnTo>
                      <a:lnTo>
                        <a:pt x="1993" y="2979"/>
                      </a:lnTo>
                      <a:lnTo>
                        <a:pt x="1995" y="2975"/>
                      </a:lnTo>
                      <a:lnTo>
                        <a:pt x="1996" y="2964"/>
                      </a:lnTo>
                      <a:lnTo>
                        <a:pt x="1998" y="2946"/>
                      </a:lnTo>
                      <a:lnTo>
                        <a:pt x="2002" y="2922"/>
                      </a:lnTo>
                      <a:lnTo>
                        <a:pt x="2005" y="2889"/>
                      </a:lnTo>
                      <a:lnTo>
                        <a:pt x="2007" y="2851"/>
                      </a:lnTo>
                      <a:lnTo>
                        <a:pt x="2007" y="2805"/>
                      </a:lnTo>
                      <a:lnTo>
                        <a:pt x="2005" y="2754"/>
                      </a:lnTo>
                      <a:lnTo>
                        <a:pt x="2004" y="2697"/>
                      </a:lnTo>
                      <a:lnTo>
                        <a:pt x="1996" y="2633"/>
                      </a:lnTo>
                      <a:lnTo>
                        <a:pt x="1987" y="2564"/>
                      </a:lnTo>
                      <a:lnTo>
                        <a:pt x="1973" y="2487"/>
                      </a:lnTo>
                      <a:lnTo>
                        <a:pt x="1956" y="2406"/>
                      </a:lnTo>
                      <a:lnTo>
                        <a:pt x="1932" y="2320"/>
                      </a:lnTo>
                      <a:lnTo>
                        <a:pt x="1905" y="2229"/>
                      </a:lnTo>
                      <a:lnTo>
                        <a:pt x="1870" y="2132"/>
                      </a:lnTo>
                      <a:lnTo>
                        <a:pt x="1830" y="2030"/>
                      </a:lnTo>
                      <a:lnTo>
                        <a:pt x="1782" y="1922"/>
                      </a:lnTo>
                      <a:lnTo>
                        <a:pt x="1728" y="1812"/>
                      </a:lnTo>
                      <a:lnTo>
                        <a:pt x="1664" y="1695"/>
                      </a:lnTo>
                      <a:lnTo>
                        <a:pt x="1592" y="1574"/>
                      </a:lnTo>
                      <a:lnTo>
                        <a:pt x="1512" y="1450"/>
                      </a:lnTo>
                      <a:lnTo>
                        <a:pt x="1402" y="1291"/>
                      </a:lnTo>
                      <a:lnTo>
                        <a:pt x="1294" y="1143"/>
                      </a:lnTo>
                      <a:lnTo>
                        <a:pt x="1188" y="1007"/>
                      </a:lnTo>
                      <a:lnTo>
                        <a:pt x="1084" y="881"/>
                      </a:lnTo>
                      <a:lnTo>
                        <a:pt x="983" y="768"/>
                      </a:lnTo>
                      <a:lnTo>
                        <a:pt x="885" y="662"/>
                      </a:lnTo>
                      <a:lnTo>
                        <a:pt x="790" y="567"/>
                      </a:lnTo>
                      <a:lnTo>
                        <a:pt x="698" y="481"/>
                      </a:lnTo>
                      <a:lnTo>
                        <a:pt x="612" y="402"/>
                      </a:lnTo>
                      <a:lnTo>
                        <a:pt x="530" y="332"/>
                      </a:lnTo>
                      <a:lnTo>
                        <a:pt x="451" y="272"/>
                      </a:lnTo>
                      <a:lnTo>
                        <a:pt x="378" y="217"/>
                      </a:lnTo>
                      <a:lnTo>
                        <a:pt x="311" y="172"/>
                      </a:lnTo>
                      <a:lnTo>
                        <a:pt x="250" y="131"/>
                      </a:lnTo>
                      <a:lnTo>
                        <a:pt x="194" y="97"/>
                      </a:lnTo>
                      <a:lnTo>
                        <a:pt x="144" y="69"/>
                      </a:lnTo>
                      <a:lnTo>
                        <a:pt x="102" y="45"/>
                      </a:lnTo>
                      <a:lnTo>
                        <a:pt x="66" y="29"/>
                      </a:lnTo>
                      <a:lnTo>
                        <a:pt x="38" y="16"/>
                      </a:lnTo>
                      <a:lnTo>
                        <a:pt x="16" y="7"/>
                      </a:lnTo>
                      <a:lnTo>
                        <a:pt x="5" y="1"/>
                      </a:lnTo>
                      <a:lnTo>
                        <a:pt x="0" y="0"/>
                      </a:lnTo>
                      <a:close/>
                    </a:path>
                  </a:pathLst>
                </a:custGeom>
                <a:solidFill>
                  <a:srgbClr val="A7A9A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46" name="Freeform 7">
                  <a:extLst>
                    <a:ext uri="{FF2B5EF4-FFF2-40B4-BE49-F238E27FC236}">
                      <a16:creationId xmlns:a16="http://schemas.microsoft.com/office/drawing/2014/main" id="{6BE817AA-D09B-DA68-4765-61D111B3E82F}"/>
                    </a:ext>
                  </a:extLst>
                </p:cNvPr>
                <p:cNvSpPr>
                  <a:spLocks/>
                </p:cNvSpPr>
                <p:nvPr/>
              </p:nvSpPr>
              <p:spPr bwMode="auto">
                <a:xfrm>
                  <a:off x="6518276" y="2460625"/>
                  <a:ext cx="1963738" cy="2543175"/>
                </a:xfrm>
                <a:custGeom>
                  <a:avLst/>
                  <a:gdLst>
                    <a:gd name="T0" fmla="*/ 2393 w 2474"/>
                    <a:gd name="T1" fmla="*/ 1388 h 3203"/>
                    <a:gd name="T2" fmla="*/ 2452 w 2474"/>
                    <a:gd name="T3" fmla="*/ 1574 h 3203"/>
                    <a:gd name="T4" fmla="*/ 2474 w 2474"/>
                    <a:gd name="T5" fmla="*/ 1748 h 3203"/>
                    <a:gd name="T6" fmla="*/ 2465 w 2474"/>
                    <a:gd name="T7" fmla="*/ 1907 h 3203"/>
                    <a:gd name="T8" fmla="*/ 2432 w 2474"/>
                    <a:gd name="T9" fmla="*/ 2051 h 3203"/>
                    <a:gd name="T10" fmla="*/ 2382 w 2474"/>
                    <a:gd name="T11" fmla="*/ 2181 h 3203"/>
                    <a:gd name="T12" fmla="*/ 2320 w 2474"/>
                    <a:gd name="T13" fmla="*/ 2293 h 3203"/>
                    <a:gd name="T14" fmla="*/ 2252 w 2474"/>
                    <a:gd name="T15" fmla="*/ 2388 h 3203"/>
                    <a:gd name="T16" fmla="*/ 2187 w 2474"/>
                    <a:gd name="T17" fmla="*/ 2466 h 3203"/>
                    <a:gd name="T18" fmla="*/ 2128 w 2474"/>
                    <a:gd name="T19" fmla="*/ 2525 h 3203"/>
                    <a:gd name="T20" fmla="*/ 2082 w 2474"/>
                    <a:gd name="T21" fmla="*/ 2565 h 3203"/>
                    <a:gd name="T22" fmla="*/ 2057 w 2474"/>
                    <a:gd name="T23" fmla="*/ 2585 h 3203"/>
                    <a:gd name="T24" fmla="*/ 1958 w 2474"/>
                    <a:gd name="T25" fmla="*/ 2664 h 3203"/>
                    <a:gd name="T26" fmla="*/ 1753 w 2474"/>
                    <a:gd name="T27" fmla="*/ 2796 h 3203"/>
                    <a:gd name="T28" fmla="*/ 1534 w 2474"/>
                    <a:gd name="T29" fmla="*/ 2905 h 3203"/>
                    <a:gd name="T30" fmla="*/ 1307 w 2474"/>
                    <a:gd name="T31" fmla="*/ 2993 h 3203"/>
                    <a:gd name="T32" fmla="*/ 1079 w 2474"/>
                    <a:gd name="T33" fmla="*/ 3063 h 3203"/>
                    <a:gd name="T34" fmla="*/ 856 w 2474"/>
                    <a:gd name="T35" fmla="*/ 3114 h 3203"/>
                    <a:gd name="T36" fmla="*/ 645 w 2474"/>
                    <a:gd name="T37" fmla="*/ 3150 h 3203"/>
                    <a:gd name="T38" fmla="*/ 455 w 2474"/>
                    <a:gd name="T39" fmla="*/ 3176 h 3203"/>
                    <a:gd name="T40" fmla="*/ 289 w 2474"/>
                    <a:gd name="T41" fmla="*/ 3192 h 3203"/>
                    <a:gd name="T42" fmla="*/ 153 w 2474"/>
                    <a:gd name="T43" fmla="*/ 3200 h 3203"/>
                    <a:gd name="T44" fmla="*/ 58 w 2474"/>
                    <a:gd name="T45" fmla="*/ 3203 h 3203"/>
                    <a:gd name="T46" fmla="*/ 7 w 2474"/>
                    <a:gd name="T47" fmla="*/ 3203 h 3203"/>
                    <a:gd name="T48" fmla="*/ 3 w 2474"/>
                    <a:gd name="T49" fmla="*/ 3203 h 3203"/>
                    <a:gd name="T50" fmla="*/ 38 w 2474"/>
                    <a:gd name="T51" fmla="*/ 3191 h 3203"/>
                    <a:gd name="T52" fmla="*/ 100 w 2474"/>
                    <a:gd name="T53" fmla="*/ 3161 h 3203"/>
                    <a:gd name="T54" fmla="*/ 188 w 2474"/>
                    <a:gd name="T55" fmla="*/ 3114 h 3203"/>
                    <a:gd name="T56" fmla="*/ 296 w 2474"/>
                    <a:gd name="T57" fmla="*/ 3041 h 3203"/>
                    <a:gd name="T58" fmla="*/ 422 w 2474"/>
                    <a:gd name="T59" fmla="*/ 2938 h 3203"/>
                    <a:gd name="T60" fmla="*/ 561 w 2474"/>
                    <a:gd name="T61" fmla="*/ 2807 h 3203"/>
                    <a:gd name="T62" fmla="*/ 709 w 2474"/>
                    <a:gd name="T63" fmla="*/ 2637 h 3203"/>
                    <a:gd name="T64" fmla="*/ 863 w 2474"/>
                    <a:gd name="T65" fmla="*/ 2428 h 3203"/>
                    <a:gd name="T66" fmla="*/ 1016 w 2474"/>
                    <a:gd name="T67" fmla="*/ 2174 h 3203"/>
                    <a:gd name="T68" fmla="*/ 1168 w 2474"/>
                    <a:gd name="T69" fmla="*/ 1870 h 3203"/>
                    <a:gd name="T70" fmla="*/ 1300 w 2474"/>
                    <a:gd name="T71" fmla="*/ 1569 h 3203"/>
                    <a:gd name="T72" fmla="*/ 1402 w 2474"/>
                    <a:gd name="T73" fmla="*/ 1292 h 3203"/>
                    <a:gd name="T74" fmla="*/ 1481 w 2474"/>
                    <a:gd name="T75" fmla="*/ 1040 h 3203"/>
                    <a:gd name="T76" fmla="*/ 1539 w 2474"/>
                    <a:gd name="T77" fmla="*/ 815 h 3203"/>
                    <a:gd name="T78" fmla="*/ 1578 w 2474"/>
                    <a:gd name="T79" fmla="*/ 616 h 3203"/>
                    <a:gd name="T80" fmla="*/ 1602 w 2474"/>
                    <a:gd name="T81" fmla="*/ 444 h 3203"/>
                    <a:gd name="T82" fmla="*/ 1612 w 2474"/>
                    <a:gd name="T83" fmla="*/ 298 h 3203"/>
                    <a:gd name="T84" fmla="*/ 1616 w 2474"/>
                    <a:gd name="T85" fmla="*/ 181 h 3203"/>
                    <a:gd name="T86" fmla="*/ 1612 w 2474"/>
                    <a:gd name="T87" fmla="*/ 93 h 3203"/>
                    <a:gd name="T88" fmla="*/ 1609 w 2474"/>
                    <a:gd name="T89" fmla="*/ 32 h 3203"/>
                    <a:gd name="T90" fmla="*/ 1605 w 2474"/>
                    <a:gd name="T91" fmla="*/ 3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3203">
                      <a:moveTo>
                        <a:pt x="1603" y="0"/>
                      </a:moveTo>
                      <a:lnTo>
                        <a:pt x="2393" y="1388"/>
                      </a:lnTo>
                      <a:lnTo>
                        <a:pt x="2426" y="1483"/>
                      </a:lnTo>
                      <a:lnTo>
                        <a:pt x="2452" y="1574"/>
                      </a:lnTo>
                      <a:lnTo>
                        <a:pt x="2466" y="1664"/>
                      </a:lnTo>
                      <a:lnTo>
                        <a:pt x="2474" y="1748"/>
                      </a:lnTo>
                      <a:lnTo>
                        <a:pt x="2472" y="1830"/>
                      </a:lnTo>
                      <a:lnTo>
                        <a:pt x="2465" y="1907"/>
                      </a:lnTo>
                      <a:lnTo>
                        <a:pt x="2450" y="1982"/>
                      </a:lnTo>
                      <a:lnTo>
                        <a:pt x="2432" y="2051"/>
                      </a:lnTo>
                      <a:lnTo>
                        <a:pt x="2408" y="2119"/>
                      </a:lnTo>
                      <a:lnTo>
                        <a:pt x="2382" y="2181"/>
                      </a:lnTo>
                      <a:lnTo>
                        <a:pt x="2351" y="2238"/>
                      </a:lnTo>
                      <a:lnTo>
                        <a:pt x="2320" y="2293"/>
                      </a:lnTo>
                      <a:lnTo>
                        <a:pt x="2287" y="2342"/>
                      </a:lnTo>
                      <a:lnTo>
                        <a:pt x="2252" y="2388"/>
                      </a:lnTo>
                      <a:lnTo>
                        <a:pt x="2220" y="2430"/>
                      </a:lnTo>
                      <a:lnTo>
                        <a:pt x="2187" y="2466"/>
                      </a:lnTo>
                      <a:lnTo>
                        <a:pt x="2156" y="2498"/>
                      </a:lnTo>
                      <a:lnTo>
                        <a:pt x="2128" y="2525"/>
                      </a:lnTo>
                      <a:lnTo>
                        <a:pt x="2103" y="2547"/>
                      </a:lnTo>
                      <a:lnTo>
                        <a:pt x="2082" y="2565"/>
                      </a:lnTo>
                      <a:lnTo>
                        <a:pt x="2068" y="2578"/>
                      </a:lnTo>
                      <a:lnTo>
                        <a:pt x="2057" y="2585"/>
                      </a:lnTo>
                      <a:lnTo>
                        <a:pt x="2053" y="2587"/>
                      </a:lnTo>
                      <a:lnTo>
                        <a:pt x="1958" y="2664"/>
                      </a:lnTo>
                      <a:lnTo>
                        <a:pt x="1858" y="2733"/>
                      </a:lnTo>
                      <a:lnTo>
                        <a:pt x="1753" y="2796"/>
                      </a:lnTo>
                      <a:lnTo>
                        <a:pt x="1645" y="2854"/>
                      </a:lnTo>
                      <a:lnTo>
                        <a:pt x="1534" y="2905"/>
                      </a:lnTo>
                      <a:lnTo>
                        <a:pt x="1421" y="2951"/>
                      </a:lnTo>
                      <a:lnTo>
                        <a:pt x="1307" y="2993"/>
                      </a:lnTo>
                      <a:lnTo>
                        <a:pt x="1192" y="3030"/>
                      </a:lnTo>
                      <a:lnTo>
                        <a:pt x="1079" y="3063"/>
                      </a:lnTo>
                      <a:lnTo>
                        <a:pt x="967" y="3090"/>
                      </a:lnTo>
                      <a:lnTo>
                        <a:pt x="856" y="3114"/>
                      </a:lnTo>
                      <a:lnTo>
                        <a:pt x="749" y="3134"/>
                      </a:lnTo>
                      <a:lnTo>
                        <a:pt x="645" y="3150"/>
                      </a:lnTo>
                      <a:lnTo>
                        <a:pt x="548" y="3165"/>
                      </a:lnTo>
                      <a:lnTo>
                        <a:pt x="455" y="3176"/>
                      </a:lnTo>
                      <a:lnTo>
                        <a:pt x="367" y="3185"/>
                      </a:lnTo>
                      <a:lnTo>
                        <a:pt x="289" y="3192"/>
                      </a:lnTo>
                      <a:lnTo>
                        <a:pt x="217" y="3198"/>
                      </a:lnTo>
                      <a:lnTo>
                        <a:pt x="153" y="3200"/>
                      </a:lnTo>
                      <a:lnTo>
                        <a:pt x="100" y="3203"/>
                      </a:lnTo>
                      <a:lnTo>
                        <a:pt x="58" y="3203"/>
                      </a:lnTo>
                      <a:lnTo>
                        <a:pt x="25" y="3203"/>
                      </a:lnTo>
                      <a:lnTo>
                        <a:pt x="7" y="3203"/>
                      </a:lnTo>
                      <a:lnTo>
                        <a:pt x="0" y="3203"/>
                      </a:lnTo>
                      <a:lnTo>
                        <a:pt x="3" y="3203"/>
                      </a:lnTo>
                      <a:lnTo>
                        <a:pt x="16" y="3198"/>
                      </a:lnTo>
                      <a:lnTo>
                        <a:pt x="38" y="3191"/>
                      </a:lnTo>
                      <a:lnTo>
                        <a:pt x="66" y="3178"/>
                      </a:lnTo>
                      <a:lnTo>
                        <a:pt x="100" y="3161"/>
                      </a:lnTo>
                      <a:lnTo>
                        <a:pt x="141" y="3139"/>
                      </a:lnTo>
                      <a:lnTo>
                        <a:pt x="188" y="3114"/>
                      </a:lnTo>
                      <a:lnTo>
                        <a:pt x="239" y="3079"/>
                      </a:lnTo>
                      <a:lnTo>
                        <a:pt x="296" y="3041"/>
                      </a:lnTo>
                      <a:lnTo>
                        <a:pt x="358" y="2993"/>
                      </a:lnTo>
                      <a:lnTo>
                        <a:pt x="422" y="2938"/>
                      </a:lnTo>
                      <a:lnTo>
                        <a:pt x="492" y="2876"/>
                      </a:lnTo>
                      <a:lnTo>
                        <a:pt x="561" y="2807"/>
                      </a:lnTo>
                      <a:lnTo>
                        <a:pt x="634" y="2726"/>
                      </a:lnTo>
                      <a:lnTo>
                        <a:pt x="709" y="2637"/>
                      </a:lnTo>
                      <a:lnTo>
                        <a:pt x="786" y="2538"/>
                      </a:lnTo>
                      <a:lnTo>
                        <a:pt x="863" y="2428"/>
                      </a:lnTo>
                      <a:lnTo>
                        <a:pt x="940" y="2307"/>
                      </a:lnTo>
                      <a:lnTo>
                        <a:pt x="1016" y="2174"/>
                      </a:lnTo>
                      <a:lnTo>
                        <a:pt x="1091" y="2031"/>
                      </a:lnTo>
                      <a:lnTo>
                        <a:pt x="1168" y="1870"/>
                      </a:lnTo>
                      <a:lnTo>
                        <a:pt x="1238" y="1717"/>
                      </a:lnTo>
                      <a:lnTo>
                        <a:pt x="1300" y="1569"/>
                      </a:lnTo>
                      <a:lnTo>
                        <a:pt x="1355" y="1428"/>
                      </a:lnTo>
                      <a:lnTo>
                        <a:pt x="1402" y="1292"/>
                      </a:lnTo>
                      <a:lnTo>
                        <a:pt x="1444" y="1163"/>
                      </a:lnTo>
                      <a:lnTo>
                        <a:pt x="1481" y="1040"/>
                      </a:lnTo>
                      <a:lnTo>
                        <a:pt x="1512" y="925"/>
                      </a:lnTo>
                      <a:lnTo>
                        <a:pt x="1539" y="815"/>
                      </a:lnTo>
                      <a:lnTo>
                        <a:pt x="1559" y="711"/>
                      </a:lnTo>
                      <a:lnTo>
                        <a:pt x="1578" y="616"/>
                      </a:lnTo>
                      <a:lnTo>
                        <a:pt x="1591" y="526"/>
                      </a:lnTo>
                      <a:lnTo>
                        <a:pt x="1602" y="444"/>
                      </a:lnTo>
                      <a:lnTo>
                        <a:pt x="1609" y="367"/>
                      </a:lnTo>
                      <a:lnTo>
                        <a:pt x="1612" y="298"/>
                      </a:lnTo>
                      <a:lnTo>
                        <a:pt x="1614" y="235"/>
                      </a:lnTo>
                      <a:lnTo>
                        <a:pt x="1616" y="181"/>
                      </a:lnTo>
                      <a:lnTo>
                        <a:pt x="1614" y="133"/>
                      </a:lnTo>
                      <a:lnTo>
                        <a:pt x="1612" y="93"/>
                      </a:lnTo>
                      <a:lnTo>
                        <a:pt x="1611" y="60"/>
                      </a:lnTo>
                      <a:lnTo>
                        <a:pt x="1609" y="32"/>
                      </a:lnTo>
                      <a:lnTo>
                        <a:pt x="1607" y="14"/>
                      </a:lnTo>
                      <a:lnTo>
                        <a:pt x="1605" y="3"/>
                      </a:lnTo>
                      <a:lnTo>
                        <a:pt x="1603" y="0"/>
                      </a:lnTo>
                      <a:close/>
                    </a:path>
                  </a:pathLst>
                </a:custGeom>
                <a:solidFill>
                  <a:srgbClr val="192F7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47" name="Freeform 8">
                  <a:extLst>
                    <a:ext uri="{FF2B5EF4-FFF2-40B4-BE49-F238E27FC236}">
                      <a16:creationId xmlns:a16="http://schemas.microsoft.com/office/drawing/2014/main" id="{FE3B6536-E084-B070-2EB8-85DB81BF62E5}"/>
                    </a:ext>
                  </a:extLst>
                </p:cNvPr>
                <p:cNvSpPr>
                  <a:spLocks/>
                </p:cNvSpPr>
                <p:nvPr/>
              </p:nvSpPr>
              <p:spPr bwMode="auto">
                <a:xfrm>
                  <a:off x="5316538" y="4624388"/>
                  <a:ext cx="2838450" cy="1408113"/>
                </a:xfrm>
                <a:custGeom>
                  <a:avLst/>
                  <a:gdLst>
                    <a:gd name="T0" fmla="*/ 2776 w 3576"/>
                    <a:gd name="T1" fmla="*/ 1381 h 1774"/>
                    <a:gd name="T2" fmla="*/ 2642 w 3576"/>
                    <a:gd name="T3" fmla="*/ 1525 h 1774"/>
                    <a:gd name="T4" fmla="*/ 2503 w 3576"/>
                    <a:gd name="T5" fmla="*/ 1631 h 1774"/>
                    <a:gd name="T6" fmla="*/ 2361 w 3576"/>
                    <a:gd name="T7" fmla="*/ 1705 h 1774"/>
                    <a:gd name="T8" fmla="*/ 2220 w 3576"/>
                    <a:gd name="T9" fmla="*/ 1748 h 1774"/>
                    <a:gd name="T10" fmla="*/ 2084 w 3576"/>
                    <a:gd name="T11" fmla="*/ 1770 h 1774"/>
                    <a:gd name="T12" fmla="*/ 1956 w 3576"/>
                    <a:gd name="T13" fmla="*/ 1774 h 1774"/>
                    <a:gd name="T14" fmla="*/ 1839 w 3576"/>
                    <a:gd name="T15" fmla="*/ 1763 h 1774"/>
                    <a:gd name="T16" fmla="*/ 1739 w 3576"/>
                    <a:gd name="T17" fmla="*/ 1745 h 1774"/>
                    <a:gd name="T18" fmla="*/ 1658 w 3576"/>
                    <a:gd name="T19" fmla="*/ 1725 h 1774"/>
                    <a:gd name="T20" fmla="*/ 1602 w 3576"/>
                    <a:gd name="T21" fmla="*/ 1705 h 1774"/>
                    <a:gd name="T22" fmla="*/ 1571 w 3576"/>
                    <a:gd name="T23" fmla="*/ 1694 h 1774"/>
                    <a:gd name="T24" fmla="*/ 1470 w 3576"/>
                    <a:gd name="T25" fmla="*/ 1653 h 1774"/>
                    <a:gd name="T26" fmla="*/ 1282 w 3576"/>
                    <a:gd name="T27" fmla="*/ 1562 h 1774"/>
                    <a:gd name="T28" fmla="*/ 1103 w 3576"/>
                    <a:gd name="T29" fmla="*/ 1452 h 1774"/>
                    <a:gd name="T30" fmla="*/ 934 w 3576"/>
                    <a:gd name="T31" fmla="*/ 1328 h 1774"/>
                    <a:gd name="T32" fmla="*/ 777 w 3576"/>
                    <a:gd name="T33" fmla="*/ 1192 h 1774"/>
                    <a:gd name="T34" fmla="*/ 631 w 3576"/>
                    <a:gd name="T35" fmla="*/ 1052 h 1774"/>
                    <a:gd name="T36" fmla="*/ 499 w 3576"/>
                    <a:gd name="T37" fmla="*/ 909 h 1774"/>
                    <a:gd name="T38" fmla="*/ 380 w 3576"/>
                    <a:gd name="T39" fmla="*/ 770 h 1774"/>
                    <a:gd name="T40" fmla="*/ 278 w 3576"/>
                    <a:gd name="T41" fmla="*/ 637 h 1774"/>
                    <a:gd name="T42" fmla="*/ 188 w 3576"/>
                    <a:gd name="T43" fmla="*/ 516 h 1774"/>
                    <a:gd name="T44" fmla="*/ 115 w 3576"/>
                    <a:gd name="T45" fmla="*/ 410 h 1774"/>
                    <a:gd name="T46" fmla="*/ 60 w 3576"/>
                    <a:gd name="T47" fmla="*/ 326 h 1774"/>
                    <a:gd name="T48" fmla="*/ 22 w 3576"/>
                    <a:gd name="T49" fmla="*/ 263 h 1774"/>
                    <a:gd name="T50" fmla="*/ 4 w 3576"/>
                    <a:gd name="T51" fmla="*/ 231 h 1774"/>
                    <a:gd name="T52" fmla="*/ 4 w 3576"/>
                    <a:gd name="T53" fmla="*/ 229 h 1774"/>
                    <a:gd name="T54" fmla="*/ 26 w 3576"/>
                    <a:gd name="T55" fmla="*/ 249 h 1774"/>
                    <a:gd name="T56" fmla="*/ 73 w 3576"/>
                    <a:gd name="T57" fmla="*/ 282 h 1774"/>
                    <a:gd name="T58" fmla="*/ 143 w 3576"/>
                    <a:gd name="T59" fmla="*/ 326 h 1774"/>
                    <a:gd name="T60" fmla="*/ 240 w 3576"/>
                    <a:gd name="T61" fmla="*/ 377 h 1774"/>
                    <a:gd name="T62" fmla="*/ 364 w 3576"/>
                    <a:gd name="T63" fmla="*/ 430 h 1774"/>
                    <a:gd name="T64" fmla="*/ 514 w 3576"/>
                    <a:gd name="T65" fmla="*/ 481 h 1774"/>
                    <a:gd name="T66" fmla="*/ 695 w 3576"/>
                    <a:gd name="T67" fmla="*/ 527 h 1774"/>
                    <a:gd name="T68" fmla="*/ 903 w 3576"/>
                    <a:gd name="T69" fmla="*/ 563 h 1774"/>
                    <a:gd name="T70" fmla="*/ 1145 w 3576"/>
                    <a:gd name="T71" fmla="*/ 584 h 1774"/>
                    <a:gd name="T72" fmla="*/ 1415 w 3576"/>
                    <a:gd name="T73" fmla="*/ 585 h 1774"/>
                    <a:gd name="T74" fmla="*/ 1748 w 3576"/>
                    <a:gd name="T75" fmla="*/ 565 h 1774"/>
                    <a:gd name="T76" fmla="*/ 2088 w 3576"/>
                    <a:gd name="T77" fmla="*/ 525 h 1774"/>
                    <a:gd name="T78" fmla="*/ 2388 w 3576"/>
                    <a:gd name="T79" fmla="*/ 472 h 1774"/>
                    <a:gd name="T80" fmla="*/ 2653 w 3576"/>
                    <a:gd name="T81" fmla="*/ 410 h 1774"/>
                    <a:gd name="T82" fmla="*/ 2880 w 3576"/>
                    <a:gd name="T83" fmla="*/ 342 h 1774"/>
                    <a:gd name="T84" fmla="*/ 3074 w 3576"/>
                    <a:gd name="T85" fmla="*/ 271 h 1774"/>
                    <a:gd name="T86" fmla="*/ 3233 w 3576"/>
                    <a:gd name="T87" fmla="*/ 203 h 1774"/>
                    <a:gd name="T88" fmla="*/ 3361 w 3576"/>
                    <a:gd name="T89" fmla="*/ 139 h 1774"/>
                    <a:gd name="T90" fmla="*/ 3458 w 3576"/>
                    <a:gd name="T91" fmla="*/ 84 h 1774"/>
                    <a:gd name="T92" fmla="*/ 3525 w 3576"/>
                    <a:gd name="T93" fmla="*/ 40 h 1774"/>
                    <a:gd name="T94" fmla="*/ 3564 w 3576"/>
                    <a:gd name="T95" fmla="*/ 11 h 1774"/>
                    <a:gd name="T96" fmla="*/ 3576 w 3576"/>
                    <a:gd name="T97"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6" h="1774">
                      <a:moveTo>
                        <a:pt x="3576" y="0"/>
                      </a:moveTo>
                      <a:lnTo>
                        <a:pt x="2776" y="1381"/>
                      </a:lnTo>
                      <a:lnTo>
                        <a:pt x="2710" y="1458"/>
                      </a:lnTo>
                      <a:lnTo>
                        <a:pt x="2642" y="1525"/>
                      </a:lnTo>
                      <a:lnTo>
                        <a:pt x="2573" y="1582"/>
                      </a:lnTo>
                      <a:lnTo>
                        <a:pt x="2503" y="1631"/>
                      </a:lnTo>
                      <a:lnTo>
                        <a:pt x="2432" y="1672"/>
                      </a:lnTo>
                      <a:lnTo>
                        <a:pt x="2361" y="1705"/>
                      </a:lnTo>
                      <a:lnTo>
                        <a:pt x="2291" y="1730"/>
                      </a:lnTo>
                      <a:lnTo>
                        <a:pt x="2220" y="1748"/>
                      </a:lnTo>
                      <a:lnTo>
                        <a:pt x="2152" y="1761"/>
                      </a:lnTo>
                      <a:lnTo>
                        <a:pt x="2084" y="1770"/>
                      </a:lnTo>
                      <a:lnTo>
                        <a:pt x="2019" y="1774"/>
                      </a:lnTo>
                      <a:lnTo>
                        <a:pt x="1956" y="1774"/>
                      </a:lnTo>
                      <a:lnTo>
                        <a:pt x="1896" y="1770"/>
                      </a:lnTo>
                      <a:lnTo>
                        <a:pt x="1839" y="1763"/>
                      </a:lnTo>
                      <a:lnTo>
                        <a:pt x="1788" y="1756"/>
                      </a:lnTo>
                      <a:lnTo>
                        <a:pt x="1739" y="1745"/>
                      </a:lnTo>
                      <a:lnTo>
                        <a:pt x="1697" y="1736"/>
                      </a:lnTo>
                      <a:lnTo>
                        <a:pt x="1658" y="1725"/>
                      </a:lnTo>
                      <a:lnTo>
                        <a:pt x="1627" y="1714"/>
                      </a:lnTo>
                      <a:lnTo>
                        <a:pt x="1602" y="1705"/>
                      </a:lnTo>
                      <a:lnTo>
                        <a:pt x="1583" y="1697"/>
                      </a:lnTo>
                      <a:lnTo>
                        <a:pt x="1571" y="1694"/>
                      </a:lnTo>
                      <a:lnTo>
                        <a:pt x="1567" y="1692"/>
                      </a:lnTo>
                      <a:lnTo>
                        <a:pt x="1470" y="1653"/>
                      </a:lnTo>
                      <a:lnTo>
                        <a:pt x="1373" y="1611"/>
                      </a:lnTo>
                      <a:lnTo>
                        <a:pt x="1282" y="1562"/>
                      </a:lnTo>
                      <a:lnTo>
                        <a:pt x="1190" y="1509"/>
                      </a:lnTo>
                      <a:lnTo>
                        <a:pt x="1103" y="1452"/>
                      </a:lnTo>
                      <a:lnTo>
                        <a:pt x="1017" y="1392"/>
                      </a:lnTo>
                      <a:lnTo>
                        <a:pt x="934" y="1328"/>
                      </a:lnTo>
                      <a:lnTo>
                        <a:pt x="854" y="1262"/>
                      </a:lnTo>
                      <a:lnTo>
                        <a:pt x="777" y="1192"/>
                      </a:lnTo>
                      <a:lnTo>
                        <a:pt x="702" y="1123"/>
                      </a:lnTo>
                      <a:lnTo>
                        <a:pt x="631" y="1052"/>
                      </a:lnTo>
                      <a:lnTo>
                        <a:pt x="563" y="980"/>
                      </a:lnTo>
                      <a:lnTo>
                        <a:pt x="499" y="909"/>
                      </a:lnTo>
                      <a:lnTo>
                        <a:pt x="439" y="840"/>
                      </a:lnTo>
                      <a:lnTo>
                        <a:pt x="380" y="770"/>
                      </a:lnTo>
                      <a:lnTo>
                        <a:pt x="327" y="702"/>
                      </a:lnTo>
                      <a:lnTo>
                        <a:pt x="278" y="637"/>
                      </a:lnTo>
                      <a:lnTo>
                        <a:pt x="230" y="574"/>
                      </a:lnTo>
                      <a:lnTo>
                        <a:pt x="188" y="516"/>
                      </a:lnTo>
                      <a:lnTo>
                        <a:pt x="150" y="461"/>
                      </a:lnTo>
                      <a:lnTo>
                        <a:pt x="115" y="410"/>
                      </a:lnTo>
                      <a:lnTo>
                        <a:pt x="86" y="364"/>
                      </a:lnTo>
                      <a:lnTo>
                        <a:pt x="60" y="326"/>
                      </a:lnTo>
                      <a:lnTo>
                        <a:pt x="38" y="291"/>
                      </a:lnTo>
                      <a:lnTo>
                        <a:pt x="22" y="263"/>
                      </a:lnTo>
                      <a:lnTo>
                        <a:pt x="11" y="243"/>
                      </a:lnTo>
                      <a:lnTo>
                        <a:pt x="4" y="231"/>
                      </a:lnTo>
                      <a:lnTo>
                        <a:pt x="0" y="227"/>
                      </a:lnTo>
                      <a:lnTo>
                        <a:pt x="4" y="229"/>
                      </a:lnTo>
                      <a:lnTo>
                        <a:pt x="13" y="236"/>
                      </a:lnTo>
                      <a:lnTo>
                        <a:pt x="26" y="249"/>
                      </a:lnTo>
                      <a:lnTo>
                        <a:pt x="46" y="263"/>
                      </a:lnTo>
                      <a:lnTo>
                        <a:pt x="73" y="282"/>
                      </a:lnTo>
                      <a:lnTo>
                        <a:pt x="104" y="302"/>
                      </a:lnTo>
                      <a:lnTo>
                        <a:pt x="143" y="326"/>
                      </a:lnTo>
                      <a:lnTo>
                        <a:pt x="188" y="351"/>
                      </a:lnTo>
                      <a:lnTo>
                        <a:pt x="240" y="377"/>
                      </a:lnTo>
                      <a:lnTo>
                        <a:pt x="298" y="404"/>
                      </a:lnTo>
                      <a:lnTo>
                        <a:pt x="364" y="430"/>
                      </a:lnTo>
                      <a:lnTo>
                        <a:pt x="435" y="457"/>
                      </a:lnTo>
                      <a:lnTo>
                        <a:pt x="514" y="481"/>
                      </a:lnTo>
                      <a:lnTo>
                        <a:pt x="600" y="505"/>
                      </a:lnTo>
                      <a:lnTo>
                        <a:pt x="695" y="527"/>
                      </a:lnTo>
                      <a:lnTo>
                        <a:pt x="795" y="547"/>
                      </a:lnTo>
                      <a:lnTo>
                        <a:pt x="903" y="563"/>
                      </a:lnTo>
                      <a:lnTo>
                        <a:pt x="1020" y="574"/>
                      </a:lnTo>
                      <a:lnTo>
                        <a:pt x="1145" y="584"/>
                      </a:lnTo>
                      <a:lnTo>
                        <a:pt x="1276" y="587"/>
                      </a:lnTo>
                      <a:lnTo>
                        <a:pt x="1415" y="585"/>
                      </a:lnTo>
                      <a:lnTo>
                        <a:pt x="1563" y="580"/>
                      </a:lnTo>
                      <a:lnTo>
                        <a:pt x="1748" y="565"/>
                      </a:lnTo>
                      <a:lnTo>
                        <a:pt x="1924" y="547"/>
                      </a:lnTo>
                      <a:lnTo>
                        <a:pt x="2088" y="525"/>
                      </a:lnTo>
                      <a:lnTo>
                        <a:pt x="2244" y="499"/>
                      </a:lnTo>
                      <a:lnTo>
                        <a:pt x="2388" y="472"/>
                      </a:lnTo>
                      <a:lnTo>
                        <a:pt x="2525" y="441"/>
                      </a:lnTo>
                      <a:lnTo>
                        <a:pt x="2653" y="410"/>
                      </a:lnTo>
                      <a:lnTo>
                        <a:pt x="2770" y="375"/>
                      </a:lnTo>
                      <a:lnTo>
                        <a:pt x="2880" y="342"/>
                      </a:lnTo>
                      <a:lnTo>
                        <a:pt x="2980" y="307"/>
                      </a:lnTo>
                      <a:lnTo>
                        <a:pt x="3074" y="271"/>
                      </a:lnTo>
                      <a:lnTo>
                        <a:pt x="3156" y="236"/>
                      </a:lnTo>
                      <a:lnTo>
                        <a:pt x="3233" y="203"/>
                      </a:lnTo>
                      <a:lnTo>
                        <a:pt x="3300" y="170"/>
                      </a:lnTo>
                      <a:lnTo>
                        <a:pt x="3361" y="139"/>
                      </a:lnTo>
                      <a:lnTo>
                        <a:pt x="3412" y="110"/>
                      </a:lnTo>
                      <a:lnTo>
                        <a:pt x="3458" y="84"/>
                      </a:lnTo>
                      <a:lnTo>
                        <a:pt x="3494" y="60"/>
                      </a:lnTo>
                      <a:lnTo>
                        <a:pt x="3525" y="40"/>
                      </a:lnTo>
                      <a:lnTo>
                        <a:pt x="3547" y="22"/>
                      </a:lnTo>
                      <a:lnTo>
                        <a:pt x="3564" y="11"/>
                      </a:lnTo>
                      <a:lnTo>
                        <a:pt x="3575" y="2"/>
                      </a:lnTo>
                      <a:lnTo>
                        <a:pt x="3576" y="0"/>
                      </a:lnTo>
                      <a:close/>
                    </a:path>
                  </a:pathLst>
                </a:custGeom>
                <a:solidFill>
                  <a:srgbClr val="B29D7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48" name="Freeform 9">
                  <a:extLst>
                    <a:ext uri="{FF2B5EF4-FFF2-40B4-BE49-F238E27FC236}">
                      <a16:creationId xmlns:a16="http://schemas.microsoft.com/office/drawing/2014/main" id="{811E106D-2C1F-6A76-7F70-EE85085CDAB8}"/>
                    </a:ext>
                  </a:extLst>
                </p:cNvPr>
                <p:cNvSpPr>
                  <a:spLocks/>
                </p:cNvSpPr>
                <p:nvPr/>
              </p:nvSpPr>
              <p:spPr bwMode="auto">
                <a:xfrm>
                  <a:off x="4465638" y="3651250"/>
                  <a:ext cx="1978025" cy="2379663"/>
                </a:xfrm>
                <a:custGeom>
                  <a:avLst/>
                  <a:gdLst>
                    <a:gd name="T0" fmla="*/ 530 w 2492"/>
                    <a:gd name="T1" fmla="*/ 4 h 2999"/>
                    <a:gd name="T2" fmla="*/ 524 w 2492"/>
                    <a:gd name="T3" fmla="*/ 33 h 2999"/>
                    <a:gd name="T4" fmla="*/ 517 w 2492"/>
                    <a:gd name="T5" fmla="*/ 90 h 2999"/>
                    <a:gd name="T6" fmla="*/ 513 w 2492"/>
                    <a:gd name="T7" fmla="*/ 174 h 2999"/>
                    <a:gd name="T8" fmla="*/ 517 w 2492"/>
                    <a:gd name="T9" fmla="*/ 284 h 2999"/>
                    <a:gd name="T10" fmla="*/ 532 w 2492"/>
                    <a:gd name="T11" fmla="*/ 417 h 2999"/>
                    <a:gd name="T12" fmla="*/ 561 w 2492"/>
                    <a:gd name="T13" fmla="*/ 574 h 2999"/>
                    <a:gd name="T14" fmla="*/ 610 w 2492"/>
                    <a:gd name="T15" fmla="*/ 752 h 2999"/>
                    <a:gd name="T16" fmla="*/ 683 w 2492"/>
                    <a:gd name="T17" fmla="*/ 953 h 2999"/>
                    <a:gd name="T18" fmla="*/ 784 w 2492"/>
                    <a:gd name="T19" fmla="*/ 1172 h 2999"/>
                    <a:gd name="T20" fmla="*/ 916 w 2492"/>
                    <a:gd name="T21" fmla="*/ 1410 h 2999"/>
                    <a:gd name="T22" fmla="*/ 1108 w 2492"/>
                    <a:gd name="T23" fmla="*/ 1703 h 2999"/>
                    <a:gd name="T24" fmla="*/ 1329 w 2492"/>
                    <a:gd name="T25" fmla="*/ 1999 h 2999"/>
                    <a:gd name="T26" fmla="*/ 1541 w 2492"/>
                    <a:gd name="T27" fmla="*/ 2249 h 2999"/>
                    <a:gd name="T28" fmla="*/ 1738 w 2492"/>
                    <a:gd name="T29" fmla="*/ 2456 h 2999"/>
                    <a:gd name="T30" fmla="*/ 1919 w 2492"/>
                    <a:gd name="T31" fmla="*/ 2622 h 2999"/>
                    <a:gd name="T32" fmla="*/ 2082 w 2492"/>
                    <a:gd name="T33" fmla="*/ 2754 h 2999"/>
                    <a:gd name="T34" fmla="*/ 2221 w 2492"/>
                    <a:gd name="T35" fmla="*/ 2853 h 2999"/>
                    <a:gd name="T36" fmla="*/ 2334 w 2492"/>
                    <a:gd name="T37" fmla="*/ 2922 h 2999"/>
                    <a:gd name="T38" fmla="*/ 2420 w 2492"/>
                    <a:gd name="T39" fmla="*/ 2968 h 2999"/>
                    <a:gd name="T40" fmla="*/ 2473 w 2492"/>
                    <a:gd name="T41" fmla="*/ 2992 h 2999"/>
                    <a:gd name="T42" fmla="*/ 2492 w 2492"/>
                    <a:gd name="T43" fmla="*/ 2999 h 2999"/>
                    <a:gd name="T44" fmla="*/ 800 w 2492"/>
                    <a:gd name="T45" fmla="*/ 2966 h 2999"/>
                    <a:gd name="T46" fmla="*/ 630 w 2492"/>
                    <a:gd name="T47" fmla="*/ 2913 h 2999"/>
                    <a:gd name="T48" fmla="*/ 488 w 2492"/>
                    <a:gd name="T49" fmla="*/ 2838 h 2999"/>
                    <a:gd name="T50" fmla="*/ 369 w 2492"/>
                    <a:gd name="T51" fmla="*/ 2749 h 2999"/>
                    <a:gd name="T52" fmla="*/ 272 w 2492"/>
                    <a:gd name="T53" fmla="*/ 2650 h 2999"/>
                    <a:gd name="T54" fmla="*/ 197 w 2492"/>
                    <a:gd name="T55" fmla="*/ 2546 h 2999"/>
                    <a:gd name="T56" fmla="*/ 137 w 2492"/>
                    <a:gd name="T57" fmla="*/ 2440 h 2999"/>
                    <a:gd name="T58" fmla="*/ 95 w 2492"/>
                    <a:gd name="T59" fmla="*/ 2341 h 2999"/>
                    <a:gd name="T60" fmla="*/ 64 w 2492"/>
                    <a:gd name="T61" fmla="*/ 2249 h 2999"/>
                    <a:gd name="T62" fmla="*/ 45 w 2492"/>
                    <a:gd name="T63" fmla="*/ 2174 h 2999"/>
                    <a:gd name="T64" fmla="*/ 34 w 2492"/>
                    <a:gd name="T65" fmla="*/ 2120 h 2999"/>
                    <a:gd name="T66" fmla="*/ 29 w 2492"/>
                    <a:gd name="T67" fmla="*/ 2090 h 2999"/>
                    <a:gd name="T68" fmla="*/ 14 w 2492"/>
                    <a:gd name="T69" fmla="*/ 1982 h 2999"/>
                    <a:gd name="T70" fmla="*/ 0 w 2492"/>
                    <a:gd name="T71" fmla="*/ 1774 h 2999"/>
                    <a:gd name="T72" fmla="*/ 7 w 2492"/>
                    <a:gd name="T73" fmla="*/ 1564 h 2999"/>
                    <a:gd name="T74" fmla="*/ 32 w 2492"/>
                    <a:gd name="T75" fmla="*/ 1355 h 2999"/>
                    <a:gd name="T76" fmla="*/ 73 w 2492"/>
                    <a:gd name="T77" fmla="*/ 1152 h 2999"/>
                    <a:gd name="T78" fmla="*/ 124 w 2492"/>
                    <a:gd name="T79" fmla="*/ 956 h 2999"/>
                    <a:gd name="T80" fmla="*/ 182 w 2492"/>
                    <a:gd name="T81" fmla="*/ 772 h 2999"/>
                    <a:gd name="T82" fmla="*/ 245 w 2492"/>
                    <a:gd name="T83" fmla="*/ 600 h 2999"/>
                    <a:gd name="T84" fmla="*/ 309 w 2492"/>
                    <a:gd name="T85" fmla="*/ 444 h 2999"/>
                    <a:gd name="T86" fmla="*/ 371 w 2492"/>
                    <a:gd name="T87" fmla="*/ 307 h 2999"/>
                    <a:gd name="T88" fmla="*/ 427 w 2492"/>
                    <a:gd name="T89" fmla="*/ 192 h 2999"/>
                    <a:gd name="T90" fmla="*/ 473 w 2492"/>
                    <a:gd name="T91" fmla="*/ 101 h 2999"/>
                    <a:gd name="T92" fmla="*/ 508 w 2492"/>
                    <a:gd name="T93" fmla="*/ 38 h 2999"/>
                    <a:gd name="T94" fmla="*/ 528 w 2492"/>
                    <a:gd name="T95" fmla="*/ 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2" h="2999">
                      <a:moveTo>
                        <a:pt x="530" y="0"/>
                      </a:moveTo>
                      <a:lnTo>
                        <a:pt x="530" y="4"/>
                      </a:lnTo>
                      <a:lnTo>
                        <a:pt x="526" y="15"/>
                      </a:lnTo>
                      <a:lnTo>
                        <a:pt x="524" y="33"/>
                      </a:lnTo>
                      <a:lnTo>
                        <a:pt x="521" y="59"/>
                      </a:lnTo>
                      <a:lnTo>
                        <a:pt x="517" y="90"/>
                      </a:lnTo>
                      <a:lnTo>
                        <a:pt x="515" y="130"/>
                      </a:lnTo>
                      <a:lnTo>
                        <a:pt x="513" y="174"/>
                      </a:lnTo>
                      <a:lnTo>
                        <a:pt x="515" y="225"/>
                      </a:lnTo>
                      <a:lnTo>
                        <a:pt x="517" y="284"/>
                      </a:lnTo>
                      <a:lnTo>
                        <a:pt x="523" y="348"/>
                      </a:lnTo>
                      <a:lnTo>
                        <a:pt x="532" y="417"/>
                      </a:lnTo>
                      <a:lnTo>
                        <a:pt x="544" y="492"/>
                      </a:lnTo>
                      <a:lnTo>
                        <a:pt x="561" y="574"/>
                      </a:lnTo>
                      <a:lnTo>
                        <a:pt x="583" y="660"/>
                      </a:lnTo>
                      <a:lnTo>
                        <a:pt x="610" y="752"/>
                      </a:lnTo>
                      <a:lnTo>
                        <a:pt x="643" y="850"/>
                      </a:lnTo>
                      <a:lnTo>
                        <a:pt x="683" y="953"/>
                      </a:lnTo>
                      <a:lnTo>
                        <a:pt x="729" y="1059"/>
                      </a:lnTo>
                      <a:lnTo>
                        <a:pt x="784" y="1172"/>
                      </a:lnTo>
                      <a:lnTo>
                        <a:pt x="846" y="1287"/>
                      </a:lnTo>
                      <a:lnTo>
                        <a:pt x="916" y="1410"/>
                      </a:lnTo>
                      <a:lnTo>
                        <a:pt x="994" y="1534"/>
                      </a:lnTo>
                      <a:lnTo>
                        <a:pt x="1108" y="1703"/>
                      </a:lnTo>
                      <a:lnTo>
                        <a:pt x="1221" y="1856"/>
                      </a:lnTo>
                      <a:lnTo>
                        <a:pt x="1329" y="1999"/>
                      </a:lnTo>
                      <a:lnTo>
                        <a:pt x="1437" y="2131"/>
                      </a:lnTo>
                      <a:lnTo>
                        <a:pt x="1541" y="2249"/>
                      </a:lnTo>
                      <a:lnTo>
                        <a:pt x="1642" y="2357"/>
                      </a:lnTo>
                      <a:lnTo>
                        <a:pt x="1738" y="2456"/>
                      </a:lnTo>
                      <a:lnTo>
                        <a:pt x="1832" y="2544"/>
                      </a:lnTo>
                      <a:lnTo>
                        <a:pt x="1919" y="2622"/>
                      </a:lnTo>
                      <a:lnTo>
                        <a:pt x="2004" y="2692"/>
                      </a:lnTo>
                      <a:lnTo>
                        <a:pt x="2082" y="2754"/>
                      </a:lnTo>
                      <a:lnTo>
                        <a:pt x="2155" y="2807"/>
                      </a:lnTo>
                      <a:lnTo>
                        <a:pt x="2221" y="2853"/>
                      </a:lnTo>
                      <a:lnTo>
                        <a:pt x="2281" y="2891"/>
                      </a:lnTo>
                      <a:lnTo>
                        <a:pt x="2334" y="2922"/>
                      </a:lnTo>
                      <a:lnTo>
                        <a:pt x="2382" y="2948"/>
                      </a:lnTo>
                      <a:lnTo>
                        <a:pt x="2420" y="2968"/>
                      </a:lnTo>
                      <a:lnTo>
                        <a:pt x="2452" y="2983"/>
                      </a:lnTo>
                      <a:lnTo>
                        <a:pt x="2473" y="2992"/>
                      </a:lnTo>
                      <a:lnTo>
                        <a:pt x="2488" y="2997"/>
                      </a:lnTo>
                      <a:lnTo>
                        <a:pt x="2492" y="2999"/>
                      </a:lnTo>
                      <a:lnTo>
                        <a:pt x="896" y="2983"/>
                      </a:lnTo>
                      <a:lnTo>
                        <a:pt x="800" y="2966"/>
                      </a:lnTo>
                      <a:lnTo>
                        <a:pt x="713" y="2942"/>
                      </a:lnTo>
                      <a:lnTo>
                        <a:pt x="630" y="2913"/>
                      </a:lnTo>
                      <a:lnTo>
                        <a:pt x="555" y="2878"/>
                      </a:lnTo>
                      <a:lnTo>
                        <a:pt x="488" y="2838"/>
                      </a:lnTo>
                      <a:lnTo>
                        <a:pt x="426" y="2796"/>
                      </a:lnTo>
                      <a:lnTo>
                        <a:pt x="369" y="2749"/>
                      </a:lnTo>
                      <a:lnTo>
                        <a:pt x="318" y="2701"/>
                      </a:lnTo>
                      <a:lnTo>
                        <a:pt x="272" y="2650"/>
                      </a:lnTo>
                      <a:lnTo>
                        <a:pt x="232" y="2597"/>
                      </a:lnTo>
                      <a:lnTo>
                        <a:pt x="197" y="2546"/>
                      </a:lnTo>
                      <a:lnTo>
                        <a:pt x="164" y="2493"/>
                      </a:lnTo>
                      <a:lnTo>
                        <a:pt x="137" y="2440"/>
                      </a:lnTo>
                      <a:lnTo>
                        <a:pt x="115" y="2388"/>
                      </a:lnTo>
                      <a:lnTo>
                        <a:pt x="95" y="2341"/>
                      </a:lnTo>
                      <a:lnTo>
                        <a:pt x="78" y="2293"/>
                      </a:lnTo>
                      <a:lnTo>
                        <a:pt x="64" y="2249"/>
                      </a:lnTo>
                      <a:lnTo>
                        <a:pt x="53" y="2211"/>
                      </a:lnTo>
                      <a:lnTo>
                        <a:pt x="45" y="2174"/>
                      </a:lnTo>
                      <a:lnTo>
                        <a:pt x="38" y="2145"/>
                      </a:lnTo>
                      <a:lnTo>
                        <a:pt x="34" y="2120"/>
                      </a:lnTo>
                      <a:lnTo>
                        <a:pt x="31" y="2101"/>
                      </a:lnTo>
                      <a:lnTo>
                        <a:pt x="29" y="2090"/>
                      </a:lnTo>
                      <a:lnTo>
                        <a:pt x="29" y="2087"/>
                      </a:lnTo>
                      <a:lnTo>
                        <a:pt x="14" y="1982"/>
                      </a:lnTo>
                      <a:lnTo>
                        <a:pt x="3" y="1878"/>
                      </a:lnTo>
                      <a:lnTo>
                        <a:pt x="0" y="1774"/>
                      </a:lnTo>
                      <a:lnTo>
                        <a:pt x="1" y="1670"/>
                      </a:lnTo>
                      <a:lnTo>
                        <a:pt x="7" y="1564"/>
                      </a:lnTo>
                      <a:lnTo>
                        <a:pt x="18" y="1459"/>
                      </a:lnTo>
                      <a:lnTo>
                        <a:pt x="32" y="1355"/>
                      </a:lnTo>
                      <a:lnTo>
                        <a:pt x="51" y="1253"/>
                      </a:lnTo>
                      <a:lnTo>
                        <a:pt x="73" y="1152"/>
                      </a:lnTo>
                      <a:lnTo>
                        <a:pt x="96" y="1053"/>
                      </a:lnTo>
                      <a:lnTo>
                        <a:pt x="124" y="956"/>
                      </a:lnTo>
                      <a:lnTo>
                        <a:pt x="151" y="863"/>
                      </a:lnTo>
                      <a:lnTo>
                        <a:pt x="182" y="772"/>
                      </a:lnTo>
                      <a:lnTo>
                        <a:pt x="214" y="684"/>
                      </a:lnTo>
                      <a:lnTo>
                        <a:pt x="245" y="600"/>
                      </a:lnTo>
                      <a:lnTo>
                        <a:pt x="278" y="519"/>
                      </a:lnTo>
                      <a:lnTo>
                        <a:pt x="309" y="444"/>
                      </a:lnTo>
                      <a:lnTo>
                        <a:pt x="340" y="373"/>
                      </a:lnTo>
                      <a:lnTo>
                        <a:pt x="371" y="307"/>
                      </a:lnTo>
                      <a:lnTo>
                        <a:pt x="400" y="247"/>
                      </a:lnTo>
                      <a:lnTo>
                        <a:pt x="427" y="192"/>
                      </a:lnTo>
                      <a:lnTo>
                        <a:pt x="451" y="143"/>
                      </a:lnTo>
                      <a:lnTo>
                        <a:pt x="473" y="101"/>
                      </a:lnTo>
                      <a:lnTo>
                        <a:pt x="493" y="66"/>
                      </a:lnTo>
                      <a:lnTo>
                        <a:pt x="508" y="38"/>
                      </a:lnTo>
                      <a:lnTo>
                        <a:pt x="521" y="18"/>
                      </a:lnTo>
                      <a:lnTo>
                        <a:pt x="528" y="6"/>
                      </a:lnTo>
                      <a:lnTo>
                        <a:pt x="53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latin typeface="+mj-lt"/>
                  </a:endParaRPr>
                </a:p>
              </p:txBody>
            </p:sp>
            <p:sp>
              <p:nvSpPr>
                <p:cNvPr id="49" name="Freeform 10">
                  <a:extLst>
                    <a:ext uri="{FF2B5EF4-FFF2-40B4-BE49-F238E27FC236}">
                      <a16:creationId xmlns:a16="http://schemas.microsoft.com/office/drawing/2014/main" id="{B665E8EC-D8EA-A9F2-6CA3-F05F25B99869}"/>
                    </a:ext>
                  </a:extLst>
                </p:cNvPr>
                <p:cNvSpPr>
                  <a:spLocks/>
                </p:cNvSpPr>
                <p:nvPr/>
              </p:nvSpPr>
              <p:spPr bwMode="auto">
                <a:xfrm>
                  <a:off x="3700463" y="2709863"/>
                  <a:ext cx="1971675" cy="2535238"/>
                </a:xfrm>
                <a:custGeom>
                  <a:avLst/>
                  <a:gdLst>
                    <a:gd name="T0" fmla="*/ 2476 w 2483"/>
                    <a:gd name="T1" fmla="*/ 0 h 3195"/>
                    <a:gd name="T2" fmla="*/ 2478 w 2483"/>
                    <a:gd name="T3" fmla="*/ 2 h 3195"/>
                    <a:gd name="T4" fmla="*/ 2445 w 2483"/>
                    <a:gd name="T5" fmla="*/ 13 h 3195"/>
                    <a:gd name="T6" fmla="*/ 2382 w 2483"/>
                    <a:gd name="T7" fmla="*/ 42 h 3195"/>
                    <a:gd name="T8" fmla="*/ 2293 w 2483"/>
                    <a:gd name="T9" fmla="*/ 90 h 3195"/>
                    <a:gd name="T10" fmla="*/ 2183 w 2483"/>
                    <a:gd name="T11" fmla="*/ 163 h 3195"/>
                    <a:gd name="T12" fmla="*/ 2057 w 2483"/>
                    <a:gd name="T13" fmla="*/ 262 h 3195"/>
                    <a:gd name="T14" fmla="*/ 1918 w 2483"/>
                    <a:gd name="T15" fmla="*/ 395 h 3195"/>
                    <a:gd name="T16" fmla="*/ 1768 w 2483"/>
                    <a:gd name="T17" fmla="*/ 563 h 3195"/>
                    <a:gd name="T18" fmla="*/ 1615 w 2483"/>
                    <a:gd name="T19" fmla="*/ 772 h 3195"/>
                    <a:gd name="T20" fmla="*/ 1461 w 2483"/>
                    <a:gd name="T21" fmla="*/ 1022 h 3195"/>
                    <a:gd name="T22" fmla="*/ 1306 w 2483"/>
                    <a:gd name="T23" fmla="*/ 1326 h 3195"/>
                    <a:gd name="T24" fmla="*/ 1172 w 2483"/>
                    <a:gd name="T25" fmla="*/ 1628 h 3195"/>
                    <a:gd name="T26" fmla="*/ 1068 w 2483"/>
                    <a:gd name="T27" fmla="*/ 1904 h 3195"/>
                    <a:gd name="T28" fmla="*/ 987 w 2483"/>
                    <a:gd name="T29" fmla="*/ 2154 h 3195"/>
                    <a:gd name="T30" fmla="*/ 929 w 2483"/>
                    <a:gd name="T31" fmla="*/ 2379 h 3195"/>
                    <a:gd name="T32" fmla="*/ 889 w 2483"/>
                    <a:gd name="T33" fmla="*/ 2579 h 3195"/>
                    <a:gd name="T34" fmla="*/ 865 w 2483"/>
                    <a:gd name="T35" fmla="*/ 2750 h 3195"/>
                    <a:gd name="T36" fmla="*/ 852 w 2483"/>
                    <a:gd name="T37" fmla="*/ 2897 h 3195"/>
                    <a:gd name="T38" fmla="*/ 848 w 2483"/>
                    <a:gd name="T39" fmla="*/ 3014 h 3195"/>
                    <a:gd name="T40" fmla="*/ 850 w 2483"/>
                    <a:gd name="T41" fmla="*/ 3102 h 3195"/>
                    <a:gd name="T42" fmla="*/ 854 w 2483"/>
                    <a:gd name="T43" fmla="*/ 3162 h 3195"/>
                    <a:gd name="T44" fmla="*/ 858 w 2483"/>
                    <a:gd name="T45" fmla="*/ 3191 h 3195"/>
                    <a:gd name="T46" fmla="*/ 79 w 2483"/>
                    <a:gd name="T47" fmla="*/ 1803 h 3195"/>
                    <a:gd name="T48" fmla="*/ 22 w 2483"/>
                    <a:gd name="T49" fmla="*/ 1615 h 3195"/>
                    <a:gd name="T50" fmla="*/ 0 w 2483"/>
                    <a:gd name="T51" fmla="*/ 1439 h 3195"/>
                    <a:gd name="T52" fmla="*/ 9 w 2483"/>
                    <a:gd name="T53" fmla="*/ 1282 h 3195"/>
                    <a:gd name="T54" fmla="*/ 44 w 2483"/>
                    <a:gd name="T55" fmla="*/ 1138 h 3195"/>
                    <a:gd name="T56" fmla="*/ 93 w 2483"/>
                    <a:gd name="T57" fmla="*/ 1010 h 3195"/>
                    <a:gd name="T58" fmla="*/ 157 w 2483"/>
                    <a:gd name="T59" fmla="*/ 898 h 3195"/>
                    <a:gd name="T60" fmla="*/ 225 w 2483"/>
                    <a:gd name="T61" fmla="*/ 803 h 3195"/>
                    <a:gd name="T62" fmla="*/ 291 w 2483"/>
                    <a:gd name="T63" fmla="*/ 726 h 3195"/>
                    <a:gd name="T64" fmla="*/ 349 w 2483"/>
                    <a:gd name="T65" fmla="*/ 666 h 3195"/>
                    <a:gd name="T66" fmla="*/ 395 w 2483"/>
                    <a:gd name="T67" fmla="*/ 627 h 3195"/>
                    <a:gd name="T68" fmla="*/ 421 w 2483"/>
                    <a:gd name="T69" fmla="*/ 607 h 3195"/>
                    <a:gd name="T70" fmla="*/ 521 w 2483"/>
                    <a:gd name="T71" fmla="*/ 529 h 3195"/>
                    <a:gd name="T72" fmla="*/ 726 w 2483"/>
                    <a:gd name="T73" fmla="*/ 397 h 3195"/>
                    <a:gd name="T74" fmla="*/ 947 w 2483"/>
                    <a:gd name="T75" fmla="*/ 289 h 3195"/>
                    <a:gd name="T76" fmla="*/ 1174 w 2483"/>
                    <a:gd name="T77" fmla="*/ 203 h 3195"/>
                    <a:gd name="T78" fmla="*/ 1402 w 2483"/>
                    <a:gd name="T79" fmla="*/ 135 h 3195"/>
                    <a:gd name="T80" fmla="*/ 1625 w 2483"/>
                    <a:gd name="T81" fmla="*/ 86 h 3195"/>
                    <a:gd name="T82" fmla="*/ 1836 w 2483"/>
                    <a:gd name="T83" fmla="*/ 49 h 3195"/>
                    <a:gd name="T84" fmla="*/ 2028 w 2483"/>
                    <a:gd name="T85" fmla="*/ 24 h 3195"/>
                    <a:gd name="T86" fmla="*/ 2194 w 2483"/>
                    <a:gd name="T87" fmla="*/ 9 h 3195"/>
                    <a:gd name="T88" fmla="*/ 2328 w 2483"/>
                    <a:gd name="T89" fmla="*/ 2 h 3195"/>
                    <a:gd name="T90" fmla="*/ 2425 w 2483"/>
                    <a:gd name="T91"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3" h="3195">
                      <a:moveTo>
                        <a:pt x="2456" y="0"/>
                      </a:moveTo>
                      <a:lnTo>
                        <a:pt x="2476" y="0"/>
                      </a:lnTo>
                      <a:lnTo>
                        <a:pt x="2483" y="0"/>
                      </a:lnTo>
                      <a:lnTo>
                        <a:pt x="2478" y="2"/>
                      </a:lnTo>
                      <a:lnTo>
                        <a:pt x="2465" y="6"/>
                      </a:lnTo>
                      <a:lnTo>
                        <a:pt x="2445" y="13"/>
                      </a:lnTo>
                      <a:lnTo>
                        <a:pt x="2417" y="26"/>
                      </a:lnTo>
                      <a:lnTo>
                        <a:pt x="2382" y="42"/>
                      </a:lnTo>
                      <a:lnTo>
                        <a:pt x="2340" y="62"/>
                      </a:lnTo>
                      <a:lnTo>
                        <a:pt x="2293" y="90"/>
                      </a:lnTo>
                      <a:lnTo>
                        <a:pt x="2242" y="123"/>
                      </a:lnTo>
                      <a:lnTo>
                        <a:pt x="2183" y="163"/>
                      </a:lnTo>
                      <a:lnTo>
                        <a:pt x="2123" y="209"/>
                      </a:lnTo>
                      <a:lnTo>
                        <a:pt x="2057" y="262"/>
                      </a:lnTo>
                      <a:lnTo>
                        <a:pt x="1989" y="324"/>
                      </a:lnTo>
                      <a:lnTo>
                        <a:pt x="1918" y="395"/>
                      </a:lnTo>
                      <a:lnTo>
                        <a:pt x="1845" y="474"/>
                      </a:lnTo>
                      <a:lnTo>
                        <a:pt x="1768" y="563"/>
                      </a:lnTo>
                      <a:lnTo>
                        <a:pt x="1691" y="662"/>
                      </a:lnTo>
                      <a:lnTo>
                        <a:pt x="1615" y="772"/>
                      </a:lnTo>
                      <a:lnTo>
                        <a:pt x="1538" y="891"/>
                      </a:lnTo>
                      <a:lnTo>
                        <a:pt x="1461" y="1022"/>
                      </a:lnTo>
                      <a:lnTo>
                        <a:pt x="1384" y="1167"/>
                      </a:lnTo>
                      <a:lnTo>
                        <a:pt x="1306" y="1326"/>
                      </a:lnTo>
                      <a:lnTo>
                        <a:pt x="1236" y="1479"/>
                      </a:lnTo>
                      <a:lnTo>
                        <a:pt x="1172" y="1628"/>
                      </a:lnTo>
                      <a:lnTo>
                        <a:pt x="1117" y="1768"/>
                      </a:lnTo>
                      <a:lnTo>
                        <a:pt x="1068" y="1904"/>
                      </a:lnTo>
                      <a:lnTo>
                        <a:pt x="1024" y="2032"/>
                      </a:lnTo>
                      <a:lnTo>
                        <a:pt x="987" y="2154"/>
                      </a:lnTo>
                      <a:lnTo>
                        <a:pt x="956" y="2271"/>
                      </a:lnTo>
                      <a:lnTo>
                        <a:pt x="929" y="2379"/>
                      </a:lnTo>
                      <a:lnTo>
                        <a:pt x="907" y="2483"/>
                      </a:lnTo>
                      <a:lnTo>
                        <a:pt x="889" y="2579"/>
                      </a:lnTo>
                      <a:lnTo>
                        <a:pt x="874" y="2668"/>
                      </a:lnTo>
                      <a:lnTo>
                        <a:pt x="865" y="2750"/>
                      </a:lnTo>
                      <a:lnTo>
                        <a:pt x="856" y="2827"/>
                      </a:lnTo>
                      <a:lnTo>
                        <a:pt x="852" y="2897"/>
                      </a:lnTo>
                      <a:lnTo>
                        <a:pt x="848" y="2959"/>
                      </a:lnTo>
                      <a:lnTo>
                        <a:pt x="848" y="3014"/>
                      </a:lnTo>
                      <a:lnTo>
                        <a:pt x="848" y="3061"/>
                      </a:lnTo>
                      <a:lnTo>
                        <a:pt x="850" y="3102"/>
                      </a:lnTo>
                      <a:lnTo>
                        <a:pt x="852" y="3134"/>
                      </a:lnTo>
                      <a:lnTo>
                        <a:pt x="854" y="3162"/>
                      </a:lnTo>
                      <a:lnTo>
                        <a:pt x="856" y="3180"/>
                      </a:lnTo>
                      <a:lnTo>
                        <a:pt x="858" y="3191"/>
                      </a:lnTo>
                      <a:lnTo>
                        <a:pt x="859" y="3195"/>
                      </a:lnTo>
                      <a:lnTo>
                        <a:pt x="79" y="1803"/>
                      </a:lnTo>
                      <a:lnTo>
                        <a:pt x="44" y="1706"/>
                      </a:lnTo>
                      <a:lnTo>
                        <a:pt x="22" y="1615"/>
                      </a:lnTo>
                      <a:lnTo>
                        <a:pt x="7" y="1525"/>
                      </a:lnTo>
                      <a:lnTo>
                        <a:pt x="0" y="1439"/>
                      </a:lnTo>
                      <a:lnTo>
                        <a:pt x="2" y="1359"/>
                      </a:lnTo>
                      <a:lnTo>
                        <a:pt x="9" y="1282"/>
                      </a:lnTo>
                      <a:lnTo>
                        <a:pt x="24" y="1207"/>
                      </a:lnTo>
                      <a:lnTo>
                        <a:pt x="44" y="1138"/>
                      </a:lnTo>
                      <a:lnTo>
                        <a:pt x="68" y="1072"/>
                      </a:lnTo>
                      <a:lnTo>
                        <a:pt x="93" y="1010"/>
                      </a:lnTo>
                      <a:lnTo>
                        <a:pt x="124" y="951"/>
                      </a:lnTo>
                      <a:lnTo>
                        <a:pt x="157" y="898"/>
                      </a:lnTo>
                      <a:lnTo>
                        <a:pt x="190" y="847"/>
                      </a:lnTo>
                      <a:lnTo>
                        <a:pt x="225" y="803"/>
                      </a:lnTo>
                      <a:lnTo>
                        <a:pt x="258" y="761"/>
                      </a:lnTo>
                      <a:lnTo>
                        <a:pt x="291" y="726"/>
                      </a:lnTo>
                      <a:lnTo>
                        <a:pt x="322" y="693"/>
                      </a:lnTo>
                      <a:lnTo>
                        <a:pt x="349" y="666"/>
                      </a:lnTo>
                      <a:lnTo>
                        <a:pt x="375" y="644"/>
                      </a:lnTo>
                      <a:lnTo>
                        <a:pt x="395" y="627"/>
                      </a:lnTo>
                      <a:lnTo>
                        <a:pt x="411" y="615"/>
                      </a:lnTo>
                      <a:lnTo>
                        <a:pt x="421" y="607"/>
                      </a:lnTo>
                      <a:lnTo>
                        <a:pt x="424" y="604"/>
                      </a:lnTo>
                      <a:lnTo>
                        <a:pt x="521" y="529"/>
                      </a:lnTo>
                      <a:lnTo>
                        <a:pt x="622" y="459"/>
                      </a:lnTo>
                      <a:lnTo>
                        <a:pt x="726" y="397"/>
                      </a:lnTo>
                      <a:lnTo>
                        <a:pt x="836" y="340"/>
                      </a:lnTo>
                      <a:lnTo>
                        <a:pt x="947" y="289"/>
                      </a:lnTo>
                      <a:lnTo>
                        <a:pt x="1060" y="243"/>
                      </a:lnTo>
                      <a:lnTo>
                        <a:pt x="1174" y="203"/>
                      </a:lnTo>
                      <a:lnTo>
                        <a:pt x="1289" y="166"/>
                      </a:lnTo>
                      <a:lnTo>
                        <a:pt x="1402" y="135"/>
                      </a:lnTo>
                      <a:lnTo>
                        <a:pt x="1516" y="108"/>
                      </a:lnTo>
                      <a:lnTo>
                        <a:pt x="1625" y="86"/>
                      </a:lnTo>
                      <a:lnTo>
                        <a:pt x="1732" y="66"/>
                      </a:lnTo>
                      <a:lnTo>
                        <a:pt x="1836" y="49"/>
                      </a:lnTo>
                      <a:lnTo>
                        <a:pt x="1934" y="35"/>
                      </a:lnTo>
                      <a:lnTo>
                        <a:pt x="2028" y="24"/>
                      </a:lnTo>
                      <a:lnTo>
                        <a:pt x="2114" y="17"/>
                      </a:lnTo>
                      <a:lnTo>
                        <a:pt x="2194" y="9"/>
                      </a:lnTo>
                      <a:lnTo>
                        <a:pt x="2265" y="6"/>
                      </a:lnTo>
                      <a:lnTo>
                        <a:pt x="2328" y="2"/>
                      </a:lnTo>
                      <a:lnTo>
                        <a:pt x="2381" y="0"/>
                      </a:lnTo>
                      <a:lnTo>
                        <a:pt x="2425" y="0"/>
                      </a:lnTo>
                      <a:lnTo>
                        <a:pt x="2456" y="0"/>
                      </a:lnTo>
                      <a:close/>
                    </a:path>
                  </a:pathLst>
                </a:custGeom>
                <a:solidFill>
                  <a:srgbClr val="0045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50" name="Freeform 11">
                  <a:extLst>
                    <a:ext uri="{FF2B5EF4-FFF2-40B4-BE49-F238E27FC236}">
                      <a16:creationId xmlns:a16="http://schemas.microsoft.com/office/drawing/2014/main" id="{655C189B-565F-DFB4-E2E2-EDE47B3D1564}"/>
                    </a:ext>
                  </a:extLst>
                </p:cNvPr>
                <p:cNvSpPr>
                  <a:spLocks/>
                </p:cNvSpPr>
                <p:nvPr/>
              </p:nvSpPr>
              <p:spPr bwMode="auto">
                <a:xfrm>
                  <a:off x="4030663" y="1679575"/>
                  <a:ext cx="2841625" cy="1398588"/>
                </a:xfrm>
                <a:custGeom>
                  <a:avLst/>
                  <a:gdLst>
                    <a:gd name="T0" fmla="*/ 1666 w 3578"/>
                    <a:gd name="T1" fmla="*/ 1 h 1763"/>
                    <a:gd name="T2" fmla="*/ 1783 w 3578"/>
                    <a:gd name="T3" fmla="*/ 16 h 1763"/>
                    <a:gd name="T4" fmla="*/ 1881 w 3578"/>
                    <a:gd name="T5" fmla="*/ 38 h 1763"/>
                    <a:gd name="T6" fmla="*/ 1956 w 3578"/>
                    <a:gd name="T7" fmla="*/ 60 h 1763"/>
                    <a:gd name="T8" fmla="*/ 2004 w 3578"/>
                    <a:gd name="T9" fmla="*/ 76 h 1763"/>
                    <a:gd name="T10" fmla="*/ 2022 w 3578"/>
                    <a:gd name="T11" fmla="*/ 84 h 1763"/>
                    <a:gd name="T12" fmla="*/ 2214 w 3578"/>
                    <a:gd name="T13" fmla="*/ 166 h 1763"/>
                    <a:gd name="T14" fmla="*/ 2397 w 3578"/>
                    <a:gd name="T15" fmla="*/ 268 h 1763"/>
                    <a:gd name="T16" fmla="*/ 2571 w 3578"/>
                    <a:gd name="T17" fmla="*/ 387 h 1763"/>
                    <a:gd name="T18" fmla="*/ 2732 w 3578"/>
                    <a:gd name="T19" fmla="*/ 519 h 1763"/>
                    <a:gd name="T20" fmla="*/ 2881 w 3578"/>
                    <a:gd name="T21" fmla="*/ 658 h 1763"/>
                    <a:gd name="T22" fmla="*/ 3020 w 3578"/>
                    <a:gd name="T23" fmla="*/ 801 h 1763"/>
                    <a:gd name="T24" fmla="*/ 3145 w 3578"/>
                    <a:gd name="T25" fmla="*/ 943 h 1763"/>
                    <a:gd name="T26" fmla="*/ 3254 w 3578"/>
                    <a:gd name="T27" fmla="*/ 1080 h 1763"/>
                    <a:gd name="T28" fmla="*/ 3351 w 3578"/>
                    <a:gd name="T29" fmla="*/ 1208 h 1763"/>
                    <a:gd name="T30" fmla="*/ 3430 w 3578"/>
                    <a:gd name="T31" fmla="*/ 1324 h 1763"/>
                    <a:gd name="T32" fmla="*/ 3494 w 3578"/>
                    <a:gd name="T33" fmla="*/ 1421 h 1763"/>
                    <a:gd name="T34" fmla="*/ 3540 w 3578"/>
                    <a:gd name="T35" fmla="*/ 1494 h 1763"/>
                    <a:gd name="T36" fmla="*/ 3569 w 3578"/>
                    <a:gd name="T37" fmla="*/ 1541 h 1763"/>
                    <a:gd name="T38" fmla="*/ 3578 w 3578"/>
                    <a:gd name="T39" fmla="*/ 1560 h 1763"/>
                    <a:gd name="T40" fmla="*/ 3567 w 3578"/>
                    <a:gd name="T41" fmla="*/ 1549 h 1763"/>
                    <a:gd name="T42" fmla="*/ 3532 w 3578"/>
                    <a:gd name="T43" fmla="*/ 1521 h 1763"/>
                    <a:gd name="T44" fmla="*/ 3476 w 3578"/>
                    <a:gd name="T45" fmla="*/ 1483 h 1763"/>
                    <a:gd name="T46" fmla="*/ 3392 w 3578"/>
                    <a:gd name="T47" fmla="*/ 1433 h 1763"/>
                    <a:gd name="T48" fmla="*/ 3282 w 3578"/>
                    <a:gd name="T49" fmla="*/ 1380 h 1763"/>
                    <a:gd name="T50" fmla="*/ 3145 w 3578"/>
                    <a:gd name="T51" fmla="*/ 1325 h 1763"/>
                    <a:gd name="T52" fmla="*/ 2980 w 3578"/>
                    <a:gd name="T53" fmla="*/ 1276 h 1763"/>
                    <a:gd name="T54" fmla="*/ 2786 w 3578"/>
                    <a:gd name="T55" fmla="*/ 1234 h 1763"/>
                    <a:gd name="T56" fmla="*/ 2562 w 3578"/>
                    <a:gd name="T57" fmla="*/ 1205 h 1763"/>
                    <a:gd name="T58" fmla="*/ 2306 w 3578"/>
                    <a:gd name="T59" fmla="*/ 1190 h 1763"/>
                    <a:gd name="T60" fmla="*/ 2017 w 3578"/>
                    <a:gd name="T61" fmla="*/ 1196 h 1763"/>
                    <a:gd name="T62" fmla="*/ 1658 w 3578"/>
                    <a:gd name="T63" fmla="*/ 1227 h 1763"/>
                    <a:gd name="T64" fmla="*/ 1338 w 3578"/>
                    <a:gd name="T65" fmla="*/ 1272 h 1763"/>
                    <a:gd name="T66" fmla="*/ 1055 w 3578"/>
                    <a:gd name="T67" fmla="*/ 1329 h 1763"/>
                    <a:gd name="T68" fmla="*/ 810 w 3578"/>
                    <a:gd name="T69" fmla="*/ 1393 h 1763"/>
                    <a:gd name="T70" fmla="*/ 600 w 3578"/>
                    <a:gd name="T71" fmla="*/ 1461 h 1763"/>
                    <a:gd name="T72" fmla="*/ 422 w 3578"/>
                    <a:gd name="T73" fmla="*/ 1528 h 1763"/>
                    <a:gd name="T74" fmla="*/ 280 w 3578"/>
                    <a:gd name="T75" fmla="*/ 1594 h 1763"/>
                    <a:gd name="T76" fmla="*/ 166 w 3578"/>
                    <a:gd name="T77" fmla="*/ 1655 h 1763"/>
                    <a:gd name="T78" fmla="*/ 84 w 3578"/>
                    <a:gd name="T79" fmla="*/ 1704 h 1763"/>
                    <a:gd name="T80" fmla="*/ 31 w 3578"/>
                    <a:gd name="T81" fmla="*/ 1741 h 1763"/>
                    <a:gd name="T82" fmla="*/ 4 w 3578"/>
                    <a:gd name="T83" fmla="*/ 1761 h 1763"/>
                    <a:gd name="T84" fmla="*/ 812 w 3578"/>
                    <a:gd name="T85" fmla="*/ 387 h 1763"/>
                    <a:gd name="T86" fmla="*/ 951 w 3578"/>
                    <a:gd name="T87" fmla="*/ 239 h 1763"/>
                    <a:gd name="T88" fmla="*/ 1097 w 3578"/>
                    <a:gd name="T89" fmla="*/ 131 h 1763"/>
                    <a:gd name="T90" fmla="*/ 1247 w 3578"/>
                    <a:gd name="T91" fmla="*/ 60 h 1763"/>
                    <a:gd name="T92" fmla="*/ 1393 w 3578"/>
                    <a:gd name="T93" fmla="*/ 18 h 1763"/>
                    <a:gd name="T94" fmla="*/ 1534 w 3578"/>
                    <a:gd name="T9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8" h="1763">
                      <a:moveTo>
                        <a:pt x="1602" y="0"/>
                      </a:moveTo>
                      <a:lnTo>
                        <a:pt x="1666" y="1"/>
                      </a:lnTo>
                      <a:lnTo>
                        <a:pt x="1726" y="7"/>
                      </a:lnTo>
                      <a:lnTo>
                        <a:pt x="1783" y="16"/>
                      </a:lnTo>
                      <a:lnTo>
                        <a:pt x="1834" y="27"/>
                      </a:lnTo>
                      <a:lnTo>
                        <a:pt x="1881" y="38"/>
                      </a:lnTo>
                      <a:lnTo>
                        <a:pt x="1922" y="49"/>
                      </a:lnTo>
                      <a:lnTo>
                        <a:pt x="1956" y="60"/>
                      </a:lnTo>
                      <a:lnTo>
                        <a:pt x="1984" y="69"/>
                      </a:lnTo>
                      <a:lnTo>
                        <a:pt x="2004" y="76"/>
                      </a:lnTo>
                      <a:lnTo>
                        <a:pt x="2017" y="82"/>
                      </a:lnTo>
                      <a:lnTo>
                        <a:pt x="2022" y="84"/>
                      </a:lnTo>
                      <a:lnTo>
                        <a:pt x="2119" y="122"/>
                      </a:lnTo>
                      <a:lnTo>
                        <a:pt x="2214" y="166"/>
                      </a:lnTo>
                      <a:lnTo>
                        <a:pt x="2307" y="215"/>
                      </a:lnTo>
                      <a:lnTo>
                        <a:pt x="2397" y="268"/>
                      </a:lnTo>
                      <a:lnTo>
                        <a:pt x="2485" y="327"/>
                      </a:lnTo>
                      <a:lnTo>
                        <a:pt x="2571" y="387"/>
                      </a:lnTo>
                      <a:lnTo>
                        <a:pt x="2653" y="451"/>
                      </a:lnTo>
                      <a:lnTo>
                        <a:pt x="2732" y="519"/>
                      </a:lnTo>
                      <a:lnTo>
                        <a:pt x="2808" y="589"/>
                      </a:lnTo>
                      <a:lnTo>
                        <a:pt x="2881" y="658"/>
                      </a:lnTo>
                      <a:lnTo>
                        <a:pt x="2953" y="729"/>
                      </a:lnTo>
                      <a:lnTo>
                        <a:pt x="3020" y="801"/>
                      </a:lnTo>
                      <a:lnTo>
                        <a:pt x="3084" y="872"/>
                      </a:lnTo>
                      <a:lnTo>
                        <a:pt x="3145" y="943"/>
                      </a:lnTo>
                      <a:lnTo>
                        <a:pt x="3201" y="1013"/>
                      </a:lnTo>
                      <a:lnTo>
                        <a:pt x="3254" y="1080"/>
                      </a:lnTo>
                      <a:lnTo>
                        <a:pt x="3304" y="1146"/>
                      </a:lnTo>
                      <a:lnTo>
                        <a:pt x="3351" y="1208"/>
                      </a:lnTo>
                      <a:lnTo>
                        <a:pt x="3393" y="1269"/>
                      </a:lnTo>
                      <a:lnTo>
                        <a:pt x="3430" y="1324"/>
                      </a:lnTo>
                      <a:lnTo>
                        <a:pt x="3465" y="1375"/>
                      </a:lnTo>
                      <a:lnTo>
                        <a:pt x="3494" y="1421"/>
                      </a:lnTo>
                      <a:lnTo>
                        <a:pt x="3520" y="1461"/>
                      </a:lnTo>
                      <a:lnTo>
                        <a:pt x="3540" y="1494"/>
                      </a:lnTo>
                      <a:lnTo>
                        <a:pt x="3556" y="1521"/>
                      </a:lnTo>
                      <a:lnTo>
                        <a:pt x="3569" y="1541"/>
                      </a:lnTo>
                      <a:lnTo>
                        <a:pt x="3576" y="1554"/>
                      </a:lnTo>
                      <a:lnTo>
                        <a:pt x="3578" y="1560"/>
                      </a:lnTo>
                      <a:lnTo>
                        <a:pt x="3576" y="1556"/>
                      </a:lnTo>
                      <a:lnTo>
                        <a:pt x="3567" y="1549"/>
                      </a:lnTo>
                      <a:lnTo>
                        <a:pt x="3553" y="1538"/>
                      </a:lnTo>
                      <a:lnTo>
                        <a:pt x="3532" y="1521"/>
                      </a:lnTo>
                      <a:lnTo>
                        <a:pt x="3507" y="1503"/>
                      </a:lnTo>
                      <a:lnTo>
                        <a:pt x="3476" y="1483"/>
                      </a:lnTo>
                      <a:lnTo>
                        <a:pt x="3437" y="1459"/>
                      </a:lnTo>
                      <a:lnTo>
                        <a:pt x="3392" y="1433"/>
                      </a:lnTo>
                      <a:lnTo>
                        <a:pt x="3340" y="1408"/>
                      </a:lnTo>
                      <a:lnTo>
                        <a:pt x="3282" y="1380"/>
                      </a:lnTo>
                      <a:lnTo>
                        <a:pt x="3218" y="1353"/>
                      </a:lnTo>
                      <a:lnTo>
                        <a:pt x="3145" y="1325"/>
                      </a:lnTo>
                      <a:lnTo>
                        <a:pt x="3066" y="1300"/>
                      </a:lnTo>
                      <a:lnTo>
                        <a:pt x="2980" y="1276"/>
                      </a:lnTo>
                      <a:lnTo>
                        <a:pt x="2887" y="1254"/>
                      </a:lnTo>
                      <a:lnTo>
                        <a:pt x="2786" y="1234"/>
                      </a:lnTo>
                      <a:lnTo>
                        <a:pt x="2679" y="1218"/>
                      </a:lnTo>
                      <a:lnTo>
                        <a:pt x="2562" y="1205"/>
                      </a:lnTo>
                      <a:lnTo>
                        <a:pt x="2437" y="1196"/>
                      </a:lnTo>
                      <a:lnTo>
                        <a:pt x="2306" y="1190"/>
                      </a:lnTo>
                      <a:lnTo>
                        <a:pt x="2167" y="1190"/>
                      </a:lnTo>
                      <a:lnTo>
                        <a:pt x="2017" y="1196"/>
                      </a:lnTo>
                      <a:lnTo>
                        <a:pt x="1832" y="1210"/>
                      </a:lnTo>
                      <a:lnTo>
                        <a:pt x="1658" y="1227"/>
                      </a:lnTo>
                      <a:lnTo>
                        <a:pt x="1494" y="1249"/>
                      </a:lnTo>
                      <a:lnTo>
                        <a:pt x="1338" y="1272"/>
                      </a:lnTo>
                      <a:lnTo>
                        <a:pt x="1192" y="1300"/>
                      </a:lnTo>
                      <a:lnTo>
                        <a:pt x="1055" y="1329"/>
                      </a:lnTo>
                      <a:lnTo>
                        <a:pt x="929" y="1360"/>
                      </a:lnTo>
                      <a:lnTo>
                        <a:pt x="810" y="1393"/>
                      </a:lnTo>
                      <a:lnTo>
                        <a:pt x="700" y="1426"/>
                      </a:lnTo>
                      <a:lnTo>
                        <a:pt x="600" y="1461"/>
                      </a:lnTo>
                      <a:lnTo>
                        <a:pt x="506" y="1496"/>
                      </a:lnTo>
                      <a:lnTo>
                        <a:pt x="422" y="1528"/>
                      </a:lnTo>
                      <a:lnTo>
                        <a:pt x="347" y="1563"/>
                      </a:lnTo>
                      <a:lnTo>
                        <a:pt x="280" y="1594"/>
                      </a:lnTo>
                      <a:lnTo>
                        <a:pt x="219" y="1625"/>
                      </a:lnTo>
                      <a:lnTo>
                        <a:pt x="166" y="1655"/>
                      </a:lnTo>
                      <a:lnTo>
                        <a:pt x="121" y="1680"/>
                      </a:lnTo>
                      <a:lnTo>
                        <a:pt x="84" y="1704"/>
                      </a:lnTo>
                      <a:lnTo>
                        <a:pt x="53" y="1724"/>
                      </a:lnTo>
                      <a:lnTo>
                        <a:pt x="31" y="1741"/>
                      </a:lnTo>
                      <a:lnTo>
                        <a:pt x="15" y="1753"/>
                      </a:lnTo>
                      <a:lnTo>
                        <a:pt x="4" y="1761"/>
                      </a:lnTo>
                      <a:lnTo>
                        <a:pt x="0" y="1763"/>
                      </a:lnTo>
                      <a:lnTo>
                        <a:pt x="812" y="387"/>
                      </a:lnTo>
                      <a:lnTo>
                        <a:pt x="879" y="307"/>
                      </a:lnTo>
                      <a:lnTo>
                        <a:pt x="951" y="239"/>
                      </a:lnTo>
                      <a:lnTo>
                        <a:pt x="1024" y="179"/>
                      </a:lnTo>
                      <a:lnTo>
                        <a:pt x="1097" y="131"/>
                      </a:lnTo>
                      <a:lnTo>
                        <a:pt x="1172" y="91"/>
                      </a:lnTo>
                      <a:lnTo>
                        <a:pt x="1247" y="60"/>
                      </a:lnTo>
                      <a:lnTo>
                        <a:pt x="1320" y="34"/>
                      </a:lnTo>
                      <a:lnTo>
                        <a:pt x="1393" y="18"/>
                      </a:lnTo>
                      <a:lnTo>
                        <a:pt x="1464" y="7"/>
                      </a:lnTo>
                      <a:lnTo>
                        <a:pt x="1534" y="0"/>
                      </a:lnTo>
                      <a:lnTo>
                        <a:pt x="1602" y="0"/>
                      </a:lnTo>
                      <a:close/>
                    </a:path>
                  </a:pathLst>
                </a:custGeom>
                <a:solidFill>
                  <a:srgbClr val="B2151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grpSp>
          <p:sp>
            <p:nvSpPr>
              <p:cNvPr id="38" name="TextBox 37">
                <a:extLst>
                  <a:ext uri="{FF2B5EF4-FFF2-40B4-BE49-F238E27FC236}">
                    <a16:creationId xmlns:a16="http://schemas.microsoft.com/office/drawing/2014/main" id="{41916ED0-09D0-F05F-621D-9BA51BCED10A}"/>
                  </a:ext>
                </a:extLst>
              </p:cNvPr>
              <p:cNvSpPr txBox="1"/>
              <p:nvPr/>
            </p:nvSpPr>
            <p:spPr>
              <a:xfrm>
                <a:off x="4864369" y="2042333"/>
                <a:ext cx="1196733" cy="260714"/>
              </a:xfrm>
              <a:prstGeom prst="rect">
                <a:avLst/>
              </a:prstGeom>
              <a:noFill/>
            </p:spPr>
            <p:txBody>
              <a:bodyPr wrap="square" rtlCol="0">
                <a:noAutofit/>
              </a:bodyPr>
              <a:lstStyle/>
              <a:p>
                <a:r>
                  <a:rPr lang="en-US" sz="1600" kern="0" dirty="0">
                    <a:solidFill>
                      <a:schemeClr val="bg1"/>
                    </a:solidFill>
                    <a:latin typeface="+mj-lt"/>
                    <a:cs typeface="Arial" pitchFamily="34" charset="0"/>
                  </a:rPr>
                  <a:t>Red Teaming</a:t>
                </a:r>
              </a:p>
            </p:txBody>
          </p:sp>
          <p:sp>
            <p:nvSpPr>
              <p:cNvPr id="39" name="TextBox 38">
                <a:extLst>
                  <a:ext uri="{FF2B5EF4-FFF2-40B4-BE49-F238E27FC236}">
                    <a16:creationId xmlns:a16="http://schemas.microsoft.com/office/drawing/2014/main" id="{D483674C-F516-5E3C-2012-EBFF567947CE}"/>
                  </a:ext>
                </a:extLst>
              </p:cNvPr>
              <p:cNvSpPr txBox="1"/>
              <p:nvPr/>
            </p:nvSpPr>
            <p:spPr>
              <a:xfrm>
                <a:off x="6664731" y="2025081"/>
                <a:ext cx="919917" cy="633161"/>
              </a:xfrm>
              <a:prstGeom prst="rect">
                <a:avLst/>
              </a:prstGeom>
              <a:noFill/>
            </p:spPr>
            <p:txBody>
              <a:bodyPr wrap="square" rtlCol="0">
                <a:noAutofit/>
              </a:bodyPr>
              <a:lstStyle/>
              <a:p>
                <a:endParaRPr lang="en-US" sz="1600" kern="0" dirty="0">
                  <a:solidFill>
                    <a:schemeClr val="bg1"/>
                  </a:solidFill>
                  <a:latin typeface="+mj-lt"/>
                  <a:cs typeface="Arial" pitchFamily="34" charset="0"/>
                </a:endParaRPr>
              </a:p>
              <a:p>
                <a:r>
                  <a:rPr lang="en-US" sz="1600" kern="0" dirty="0">
                    <a:solidFill>
                      <a:schemeClr val="bg1"/>
                    </a:solidFill>
                    <a:latin typeface="+mj-lt"/>
                    <a:cs typeface="Arial" pitchFamily="34" charset="0"/>
                  </a:rPr>
                  <a:t>Penetration Testing</a:t>
                </a:r>
                <a:endParaRPr lang="en-US" sz="1600" dirty="0">
                  <a:solidFill>
                    <a:schemeClr val="bg1"/>
                  </a:solidFill>
                  <a:latin typeface="+mj-lt"/>
                </a:endParaRPr>
              </a:p>
            </p:txBody>
          </p:sp>
          <p:sp>
            <p:nvSpPr>
              <p:cNvPr id="40" name="TextBox 39">
                <a:extLst>
                  <a:ext uri="{FF2B5EF4-FFF2-40B4-BE49-F238E27FC236}">
                    <a16:creationId xmlns:a16="http://schemas.microsoft.com/office/drawing/2014/main" id="{19EAE50B-831D-B738-E923-89ABDBF8B5B7}"/>
                  </a:ext>
                </a:extLst>
              </p:cNvPr>
              <p:cNvSpPr txBox="1"/>
              <p:nvPr/>
            </p:nvSpPr>
            <p:spPr>
              <a:xfrm>
                <a:off x="7478176" y="3689977"/>
                <a:ext cx="918833" cy="633161"/>
              </a:xfrm>
              <a:prstGeom prst="rect">
                <a:avLst/>
              </a:prstGeom>
              <a:noFill/>
            </p:spPr>
            <p:txBody>
              <a:bodyPr wrap="square" rtlCol="0">
                <a:normAutofit/>
              </a:bodyPr>
              <a:lstStyle/>
              <a:p>
                <a:r>
                  <a:rPr lang="en-US" sz="1600" kern="0" dirty="0">
                    <a:solidFill>
                      <a:schemeClr val="bg1"/>
                    </a:solidFill>
                    <a:latin typeface="+mj-lt"/>
                    <a:cs typeface="Arial" pitchFamily="34" charset="0"/>
                  </a:rPr>
                  <a:t>Application Security</a:t>
                </a:r>
                <a:endParaRPr lang="en-US" sz="1600" dirty="0">
                  <a:solidFill>
                    <a:schemeClr val="bg1"/>
                  </a:solidFill>
                  <a:latin typeface="+mj-lt"/>
                </a:endParaRPr>
              </a:p>
            </p:txBody>
          </p:sp>
          <p:sp>
            <p:nvSpPr>
              <p:cNvPr id="41" name="TextBox 40">
                <a:extLst>
                  <a:ext uri="{FF2B5EF4-FFF2-40B4-BE49-F238E27FC236}">
                    <a16:creationId xmlns:a16="http://schemas.microsoft.com/office/drawing/2014/main" id="{4006BA60-8EF6-41EA-C601-36F609ECBF29}"/>
                  </a:ext>
                </a:extLst>
              </p:cNvPr>
              <p:cNvSpPr txBox="1"/>
              <p:nvPr/>
            </p:nvSpPr>
            <p:spPr>
              <a:xfrm>
                <a:off x="3993105" y="3353548"/>
                <a:ext cx="825613" cy="446937"/>
              </a:xfrm>
              <a:prstGeom prst="rect">
                <a:avLst/>
              </a:prstGeom>
              <a:noFill/>
            </p:spPr>
            <p:txBody>
              <a:bodyPr wrap="square" rtlCol="0">
                <a:noAutofit/>
              </a:bodyPr>
              <a:lstStyle/>
              <a:p>
                <a:r>
                  <a:rPr lang="en-US" sz="1600" kern="0" dirty="0">
                    <a:solidFill>
                      <a:schemeClr val="bg1"/>
                    </a:solidFill>
                    <a:latin typeface="+mj-lt"/>
                    <a:cs typeface="Arial" pitchFamily="34" charset="0"/>
                  </a:rPr>
                  <a:t>Physical Security</a:t>
                </a:r>
                <a:endParaRPr lang="en-US" sz="1600" dirty="0">
                  <a:solidFill>
                    <a:schemeClr val="bg1"/>
                  </a:solidFill>
                  <a:latin typeface="+mj-lt"/>
                </a:endParaRPr>
              </a:p>
            </p:txBody>
          </p:sp>
          <p:sp>
            <p:nvSpPr>
              <p:cNvPr id="42" name="TextBox 41">
                <a:extLst>
                  <a:ext uri="{FF2B5EF4-FFF2-40B4-BE49-F238E27FC236}">
                    <a16:creationId xmlns:a16="http://schemas.microsoft.com/office/drawing/2014/main" id="{EF34C94C-8809-F708-0040-3F4C9EDB4700}"/>
                  </a:ext>
                </a:extLst>
              </p:cNvPr>
              <p:cNvSpPr txBox="1"/>
              <p:nvPr/>
            </p:nvSpPr>
            <p:spPr>
              <a:xfrm>
                <a:off x="6253221" y="5182346"/>
                <a:ext cx="1196733" cy="446937"/>
              </a:xfrm>
              <a:prstGeom prst="rect">
                <a:avLst/>
              </a:prstGeom>
              <a:noFill/>
            </p:spPr>
            <p:txBody>
              <a:bodyPr wrap="square" rtlCol="0">
                <a:noAutofit/>
              </a:bodyPr>
              <a:lstStyle/>
              <a:p>
                <a:r>
                  <a:rPr lang="en-US" sz="1600" kern="0" dirty="0">
                    <a:solidFill>
                      <a:schemeClr val="bg1"/>
                    </a:solidFill>
                    <a:latin typeface="+mj-lt"/>
                    <a:cs typeface="Arial" pitchFamily="34" charset="0"/>
                  </a:rPr>
                  <a:t>Social Engineering</a:t>
                </a:r>
                <a:endParaRPr lang="en-US" sz="1600" dirty="0">
                  <a:solidFill>
                    <a:schemeClr val="bg1"/>
                  </a:solidFill>
                  <a:latin typeface="+mj-lt"/>
                </a:endParaRPr>
              </a:p>
            </p:txBody>
          </p:sp>
          <p:sp>
            <p:nvSpPr>
              <p:cNvPr id="43" name="TextBox 42">
                <a:extLst>
                  <a:ext uri="{FF2B5EF4-FFF2-40B4-BE49-F238E27FC236}">
                    <a16:creationId xmlns:a16="http://schemas.microsoft.com/office/drawing/2014/main" id="{B348C99B-14B6-F1F5-3081-98EF46D9FCDB}"/>
                  </a:ext>
                </a:extLst>
              </p:cNvPr>
              <p:cNvSpPr txBox="1"/>
              <p:nvPr/>
            </p:nvSpPr>
            <p:spPr>
              <a:xfrm>
                <a:off x="4665963" y="4863172"/>
                <a:ext cx="825613" cy="446937"/>
              </a:xfrm>
              <a:prstGeom prst="rect">
                <a:avLst/>
              </a:prstGeom>
              <a:noFill/>
            </p:spPr>
            <p:txBody>
              <a:bodyPr wrap="square" rtlCol="0">
                <a:noAutofit/>
              </a:bodyPr>
              <a:lstStyle/>
              <a:p>
                <a:r>
                  <a:rPr lang="en-US" sz="1600" kern="0" dirty="0">
                    <a:solidFill>
                      <a:schemeClr val="bg1"/>
                    </a:solidFill>
                    <a:latin typeface="+mj-lt"/>
                    <a:cs typeface="Arial" pitchFamily="34" charset="0"/>
                  </a:rPr>
                  <a:t>Hardware</a:t>
                </a:r>
              </a:p>
              <a:p>
                <a:r>
                  <a:rPr lang="en-US" sz="1600" kern="0" dirty="0">
                    <a:solidFill>
                      <a:schemeClr val="bg1"/>
                    </a:solidFill>
                    <a:latin typeface="+mj-lt"/>
                    <a:cs typeface="Arial" pitchFamily="34" charset="0"/>
                  </a:rPr>
                  <a:t>&amp; IOT Testing</a:t>
                </a:r>
                <a:endParaRPr lang="en-US" sz="1600" dirty="0">
                  <a:solidFill>
                    <a:schemeClr val="bg1"/>
                  </a:solidFill>
                  <a:latin typeface="+mj-lt"/>
                </a:endParaRPr>
              </a:p>
            </p:txBody>
          </p:sp>
          <p:pic>
            <p:nvPicPr>
              <p:cNvPr id="44" name="Picture 43">
                <a:extLst>
                  <a:ext uri="{FF2B5EF4-FFF2-40B4-BE49-F238E27FC236}">
                    <a16:creationId xmlns:a16="http://schemas.microsoft.com/office/drawing/2014/main" id="{04AC24B2-9467-47C7-C9DA-7418CF969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975" y="3165023"/>
                <a:ext cx="2129589" cy="1399850"/>
              </a:xfrm>
              <a:prstGeom prst="rect">
                <a:avLst/>
              </a:prstGeom>
            </p:spPr>
          </p:pic>
        </p:grpSp>
        <p:pic>
          <p:nvPicPr>
            <p:cNvPr id="31" name="Graphic 30" descr="Group brainstorm">
              <a:extLst>
                <a:ext uri="{FF2B5EF4-FFF2-40B4-BE49-F238E27FC236}">
                  <a16:creationId xmlns:a16="http://schemas.microsoft.com/office/drawing/2014/main" id="{96ABCFDD-45B3-8349-E949-E420900917A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63995" y="2197305"/>
              <a:ext cx="611531" cy="611531"/>
            </a:xfrm>
            <a:prstGeom prst="rect">
              <a:avLst/>
            </a:prstGeom>
          </p:spPr>
        </p:pic>
        <p:pic>
          <p:nvPicPr>
            <p:cNvPr id="32" name="Graphic 31" descr="Programmer">
              <a:extLst>
                <a:ext uri="{FF2B5EF4-FFF2-40B4-BE49-F238E27FC236}">
                  <a16:creationId xmlns:a16="http://schemas.microsoft.com/office/drawing/2014/main" id="{7AD139A1-6037-BD51-A8D1-70245A164DC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477684" y="1434686"/>
              <a:ext cx="611531" cy="611531"/>
            </a:xfrm>
            <a:prstGeom prst="rect">
              <a:avLst/>
            </a:prstGeom>
          </p:spPr>
        </p:pic>
        <p:pic>
          <p:nvPicPr>
            <p:cNvPr id="33" name="Graphic 32" descr="Security camera">
              <a:extLst>
                <a:ext uri="{FF2B5EF4-FFF2-40B4-BE49-F238E27FC236}">
                  <a16:creationId xmlns:a16="http://schemas.microsoft.com/office/drawing/2014/main" id="{A8FE5A1F-861F-8023-1869-EABAA96990C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14344" y="4360523"/>
              <a:ext cx="611531" cy="611531"/>
            </a:xfrm>
            <a:prstGeom prst="rect">
              <a:avLst/>
            </a:prstGeom>
          </p:spPr>
        </p:pic>
        <p:pic>
          <p:nvPicPr>
            <p:cNvPr id="34" name="Graphic 33" descr="Email">
              <a:extLst>
                <a:ext uri="{FF2B5EF4-FFF2-40B4-BE49-F238E27FC236}">
                  <a16:creationId xmlns:a16="http://schemas.microsoft.com/office/drawing/2014/main" id="{17E1628D-298A-8486-58CD-730291CBB02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521420" y="5423859"/>
              <a:ext cx="611531" cy="611531"/>
            </a:xfrm>
            <a:prstGeom prst="rect">
              <a:avLst/>
            </a:prstGeom>
          </p:spPr>
        </p:pic>
        <p:pic>
          <p:nvPicPr>
            <p:cNvPr id="35" name="Graphic 34" descr="Cloud Computing">
              <a:extLst>
                <a:ext uri="{FF2B5EF4-FFF2-40B4-BE49-F238E27FC236}">
                  <a16:creationId xmlns:a16="http://schemas.microsoft.com/office/drawing/2014/main" id="{9D808D32-90FF-F444-51F8-0DEC26121A0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168585" y="3146175"/>
              <a:ext cx="611531" cy="611531"/>
            </a:xfrm>
            <a:prstGeom prst="rect">
              <a:avLst/>
            </a:prstGeom>
          </p:spPr>
        </p:pic>
        <p:pic>
          <p:nvPicPr>
            <p:cNvPr id="36" name="Graphic 35" descr="Processor">
              <a:extLst>
                <a:ext uri="{FF2B5EF4-FFF2-40B4-BE49-F238E27FC236}">
                  <a16:creationId xmlns:a16="http://schemas.microsoft.com/office/drawing/2014/main" id="{ABAF7062-D41C-2062-AAD3-FFADB913EB9E}"/>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274183" y="6051302"/>
              <a:ext cx="612648" cy="612648"/>
            </a:xfrm>
            <a:prstGeom prst="rect">
              <a:avLst/>
            </a:prstGeom>
          </p:spPr>
        </p:pic>
      </p:grpSp>
    </p:spTree>
    <p:extLst>
      <p:ext uri="{BB962C8B-B14F-4D97-AF65-F5344CB8AC3E}">
        <p14:creationId xmlns:p14="http://schemas.microsoft.com/office/powerpoint/2010/main" val="24444888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FD849BE-5EE2-A2CF-7CED-D67F101D1667}"/>
              </a:ext>
            </a:extLst>
          </p:cNvPr>
          <p:cNvGrpSpPr/>
          <p:nvPr userDrawn="1"/>
        </p:nvGrpSpPr>
        <p:grpSpPr>
          <a:xfrm>
            <a:off x="6697989" y="1794294"/>
            <a:ext cx="4529522" cy="4123488"/>
            <a:chOff x="1155188" y="1794294"/>
            <a:chExt cx="4529522" cy="4123488"/>
          </a:xfrm>
        </p:grpSpPr>
        <p:grpSp>
          <p:nvGrpSpPr>
            <p:cNvPr id="7" name="Group 6">
              <a:extLst>
                <a:ext uri="{FF2B5EF4-FFF2-40B4-BE49-F238E27FC236}">
                  <a16:creationId xmlns:a16="http://schemas.microsoft.com/office/drawing/2014/main" id="{4E838292-C535-99A8-6592-C62C9688BF13}"/>
                </a:ext>
              </a:extLst>
            </p:cNvPr>
            <p:cNvGrpSpPr/>
            <p:nvPr userDrawn="1"/>
          </p:nvGrpSpPr>
          <p:grpSpPr>
            <a:xfrm>
              <a:off x="1155188" y="1794294"/>
              <a:ext cx="4529522" cy="4123488"/>
              <a:chOff x="3700463" y="1679575"/>
              <a:chExt cx="4781551" cy="4352926"/>
            </a:xfrm>
          </p:grpSpPr>
          <p:sp>
            <p:nvSpPr>
              <p:cNvPr id="8" name="Freeform 81">
                <a:extLst>
                  <a:ext uri="{FF2B5EF4-FFF2-40B4-BE49-F238E27FC236}">
                    <a16:creationId xmlns:a16="http://schemas.microsoft.com/office/drawing/2014/main" id="{AAF204E7-A02E-D319-DC7B-213652AC6D7F}"/>
                  </a:ext>
                </a:extLst>
              </p:cNvPr>
              <p:cNvSpPr>
                <a:spLocks/>
              </p:cNvSpPr>
              <p:nvPr/>
            </p:nvSpPr>
            <p:spPr bwMode="auto">
              <a:xfrm>
                <a:off x="5716588" y="1687513"/>
                <a:ext cx="1987550" cy="2365375"/>
              </a:xfrm>
              <a:custGeom>
                <a:avLst/>
                <a:gdLst>
                  <a:gd name="T0" fmla="*/ 1596 w 2505"/>
                  <a:gd name="T1" fmla="*/ 0 h 2979"/>
                  <a:gd name="T2" fmla="*/ 1781 w 2505"/>
                  <a:gd name="T3" fmla="*/ 40 h 2979"/>
                  <a:gd name="T4" fmla="*/ 1938 w 2505"/>
                  <a:gd name="T5" fmla="*/ 102 h 2979"/>
                  <a:gd name="T6" fmla="*/ 2069 w 2505"/>
                  <a:gd name="T7" fmla="*/ 183 h 2979"/>
                  <a:gd name="T8" fmla="*/ 2177 w 2505"/>
                  <a:gd name="T9" fmla="*/ 278 h 2979"/>
                  <a:gd name="T10" fmla="*/ 2263 w 2505"/>
                  <a:gd name="T11" fmla="*/ 380 h 2979"/>
                  <a:gd name="T12" fmla="*/ 2333 w 2505"/>
                  <a:gd name="T13" fmla="*/ 484 h 2979"/>
                  <a:gd name="T14" fmla="*/ 2384 w 2505"/>
                  <a:gd name="T15" fmla="*/ 587 h 2979"/>
                  <a:gd name="T16" fmla="*/ 2422 w 2505"/>
                  <a:gd name="T17" fmla="*/ 682 h 2979"/>
                  <a:gd name="T18" fmla="*/ 2448 w 2505"/>
                  <a:gd name="T19" fmla="*/ 764 h 2979"/>
                  <a:gd name="T20" fmla="*/ 2463 w 2505"/>
                  <a:gd name="T21" fmla="*/ 830 h 2979"/>
                  <a:gd name="T22" fmla="*/ 2470 w 2505"/>
                  <a:gd name="T23" fmla="*/ 874 h 2979"/>
                  <a:gd name="T24" fmla="*/ 2472 w 2505"/>
                  <a:gd name="T25" fmla="*/ 888 h 2979"/>
                  <a:gd name="T26" fmla="*/ 2499 w 2505"/>
                  <a:gd name="T27" fmla="*/ 1095 h 2979"/>
                  <a:gd name="T28" fmla="*/ 2505 w 2505"/>
                  <a:gd name="T29" fmla="*/ 1305 h 2979"/>
                  <a:gd name="T30" fmla="*/ 2490 w 2505"/>
                  <a:gd name="T31" fmla="*/ 1516 h 2979"/>
                  <a:gd name="T32" fmla="*/ 2459 w 2505"/>
                  <a:gd name="T33" fmla="*/ 1720 h 2979"/>
                  <a:gd name="T34" fmla="*/ 2415 w 2505"/>
                  <a:gd name="T35" fmla="*/ 1922 h 2979"/>
                  <a:gd name="T36" fmla="*/ 2362 w 2505"/>
                  <a:gd name="T37" fmla="*/ 2114 h 2979"/>
                  <a:gd name="T38" fmla="*/ 2302 w 2505"/>
                  <a:gd name="T39" fmla="*/ 2293 h 2979"/>
                  <a:gd name="T40" fmla="*/ 2240 w 2505"/>
                  <a:gd name="T41" fmla="*/ 2457 h 2979"/>
                  <a:gd name="T42" fmla="*/ 2179 w 2505"/>
                  <a:gd name="T43" fmla="*/ 2606 h 2979"/>
                  <a:gd name="T44" fmla="*/ 2121 w 2505"/>
                  <a:gd name="T45" fmla="*/ 2732 h 2979"/>
                  <a:gd name="T46" fmla="*/ 2069 w 2505"/>
                  <a:gd name="T47" fmla="*/ 2836 h 2979"/>
                  <a:gd name="T48" fmla="*/ 2029 w 2505"/>
                  <a:gd name="T49" fmla="*/ 2913 h 2979"/>
                  <a:gd name="T50" fmla="*/ 2002 w 2505"/>
                  <a:gd name="T51" fmla="*/ 2962 h 2979"/>
                  <a:gd name="T52" fmla="*/ 1993 w 2505"/>
                  <a:gd name="T53" fmla="*/ 2979 h 2979"/>
                  <a:gd name="T54" fmla="*/ 1996 w 2505"/>
                  <a:gd name="T55" fmla="*/ 2964 h 2979"/>
                  <a:gd name="T56" fmla="*/ 2002 w 2505"/>
                  <a:gd name="T57" fmla="*/ 2922 h 2979"/>
                  <a:gd name="T58" fmla="*/ 2007 w 2505"/>
                  <a:gd name="T59" fmla="*/ 2851 h 2979"/>
                  <a:gd name="T60" fmla="*/ 2005 w 2505"/>
                  <a:gd name="T61" fmla="*/ 2754 h 2979"/>
                  <a:gd name="T62" fmla="*/ 1996 w 2505"/>
                  <a:gd name="T63" fmla="*/ 2633 h 2979"/>
                  <a:gd name="T64" fmla="*/ 1973 w 2505"/>
                  <a:gd name="T65" fmla="*/ 2487 h 2979"/>
                  <a:gd name="T66" fmla="*/ 1932 w 2505"/>
                  <a:gd name="T67" fmla="*/ 2320 h 2979"/>
                  <a:gd name="T68" fmla="*/ 1870 w 2505"/>
                  <a:gd name="T69" fmla="*/ 2132 h 2979"/>
                  <a:gd name="T70" fmla="*/ 1782 w 2505"/>
                  <a:gd name="T71" fmla="*/ 1922 h 2979"/>
                  <a:gd name="T72" fmla="*/ 1664 w 2505"/>
                  <a:gd name="T73" fmla="*/ 1695 h 2979"/>
                  <a:gd name="T74" fmla="*/ 1512 w 2505"/>
                  <a:gd name="T75" fmla="*/ 1450 h 2979"/>
                  <a:gd name="T76" fmla="*/ 1294 w 2505"/>
                  <a:gd name="T77" fmla="*/ 1143 h 2979"/>
                  <a:gd name="T78" fmla="*/ 1084 w 2505"/>
                  <a:gd name="T79" fmla="*/ 881 h 2979"/>
                  <a:gd name="T80" fmla="*/ 885 w 2505"/>
                  <a:gd name="T81" fmla="*/ 662 h 2979"/>
                  <a:gd name="T82" fmla="*/ 698 w 2505"/>
                  <a:gd name="T83" fmla="*/ 481 h 2979"/>
                  <a:gd name="T84" fmla="*/ 530 w 2505"/>
                  <a:gd name="T85" fmla="*/ 332 h 2979"/>
                  <a:gd name="T86" fmla="*/ 378 w 2505"/>
                  <a:gd name="T87" fmla="*/ 217 h 2979"/>
                  <a:gd name="T88" fmla="*/ 250 w 2505"/>
                  <a:gd name="T89" fmla="*/ 131 h 2979"/>
                  <a:gd name="T90" fmla="*/ 144 w 2505"/>
                  <a:gd name="T91" fmla="*/ 69 h 2979"/>
                  <a:gd name="T92" fmla="*/ 66 w 2505"/>
                  <a:gd name="T93" fmla="*/ 29 h 2979"/>
                  <a:gd name="T94" fmla="*/ 16 w 2505"/>
                  <a:gd name="T95" fmla="*/ 7 h 2979"/>
                  <a:gd name="T96" fmla="*/ 0 w 2505"/>
                  <a:gd name="T97" fmla="*/ 0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5" h="2979">
                    <a:moveTo>
                      <a:pt x="0" y="0"/>
                    </a:moveTo>
                    <a:lnTo>
                      <a:pt x="1596" y="0"/>
                    </a:lnTo>
                    <a:lnTo>
                      <a:pt x="1693" y="16"/>
                    </a:lnTo>
                    <a:lnTo>
                      <a:pt x="1781" y="40"/>
                    </a:lnTo>
                    <a:lnTo>
                      <a:pt x="1863" y="69"/>
                    </a:lnTo>
                    <a:lnTo>
                      <a:pt x="1938" y="102"/>
                    </a:lnTo>
                    <a:lnTo>
                      <a:pt x="2005" y="140"/>
                    </a:lnTo>
                    <a:lnTo>
                      <a:pt x="2069" y="183"/>
                    </a:lnTo>
                    <a:lnTo>
                      <a:pt x="2126" y="228"/>
                    </a:lnTo>
                    <a:lnTo>
                      <a:pt x="2177" y="278"/>
                    </a:lnTo>
                    <a:lnTo>
                      <a:pt x="2223" y="327"/>
                    </a:lnTo>
                    <a:lnTo>
                      <a:pt x="2263" y="380"/>
                    </a:lnTo>
                    <a:lnTo>
                      <a:pt x="2300" y="431"/>
                    </a:lnTo>
                    <a:lnTo>
                      <a:pt x="2333" y="484"/>
                    </a:lnTo>
                    <a:lnTo>
                      <a:pt x="2360" y="535"/>
                    </a:lnTo>
                    <a:lnTo>
                      <a:pt x="2384" y="587"/>
                    </a:lnTo>
                    <a:lnTo>
                      <a:pt x="2404" y="636"/>
                    </a:lnTo>
                    <a:lnTo>
                      <a:pt x="2422" y="682"/>
                    </a:lnTo>
                    <a:lnTo>
                      <a:pt x="2435" y="726"/>
                    </a:lnTo>
                    <a:lnTo>
                      <a:pt x="2448" y="764"/>
                    </a:lnTo>
                    <a:lnTo>
                      <a:pt x="2455" y="801"/>
                    </a:lnTo>
                    <a:lnTo>
                      <a:pt x="2463" y="830"/>
                    </a:lnTo>
                    <a:lnTo>
                      <a:pt x="2468" y="855"/>
                    </a:lnTo>
                    <a:lnTo>
                      <a:pt x="2470" y="874"/>
                    </a:lnTo>
                    <a:lnTo>
                      <a:pt x="2472" y="885"/>
                    </a:lnTo>
                    <a:lnTo>
                      <a:pt x="2472" y="888"/>
                    </a:lnTo>
                    <a:lnTo>
                      <a:pt x="2488" y="991"/>
                    </a:lnTo>
                    <a:lnTo>
                      <a:pt x="2499" y="1095"/>
                    </a:lnTo>
                    <a:lnTo>
                      <a:pt x="2505" y="1201"/>
                    </a:lnTo>
                    <a:lnTo>
                      <a:pt x="2505" y="1305"/>
                    </a:lnTo>
                    <a:lnTo>
                      <a:pt x="2499" y="1410"/>
                    </a:lnTo>
                    <a:lnTo>
                      <a:pt x="2490" y="1516"/>
                    </a:lnTo>
                    <a:lnTo>
                      <a:pt x="2475" y="1618"/>
                    </a:lnTo>
                    <a:lnTo>
                      <a:pt x="2459" y="1720"/>
                    </a:lnTo>
                    <a:lnTo>
                      <a:pt x="2439" y="1823"/>
                    </a:lnTo>
                    <a:lnTo>
                      <a:pt x="2415" y="1922"/>
                    </a:lnTo>
                    <a:lnTo>
                      <a:pt x="2389" y="2019"/>
                    </a:lnTo>
                    <a:lnTo>
                      <a:pt x="2362" y="2114"/>
                    </a:lnTo>
                    <a:lnTo>
                      <a:pt x="2333" y="2205"/>
                    </a:lnTo>
                    <a:lnTo>
                      <a:pt x="2302" y="2293"/>
                    </a:lnTo>
                    <a:lnTo>
                      <a:pt x="2272" y="2377"/>
                    </a:lnTo>
                    <a:lnTo>
                      <a:pt x="2240" y="2457"/>
                    </a:lnTo>
                    <a:lnTo>
                      <a:pt x="2208" y="2534"/>
                    </a:lnTo>
                    <a:lnTo>
                      <a:pt x="2179" y="2606"/>
                    </a:lnTo>
                    <a:lnTo>
                      <a:pt x="2148" y="2671"/>
                    </a:lnTo>
                    <a:lnTo>
                      <a:pt x="2121" y="2732"/>
                    </a:lnTo>
                    <a:lnTo>
                      <a:pt x="2093" y="2787"/>
                    </a:lnTo>
                    <a:lnTo>
                      <a:pt x="2069" y="2836"/>
                    </a:lnTo>
                    <a:lnTo>
                      <a:pt x="2048" y="2878"/>
                    </a:lnTo>
                    <a:lnTo>
                      <a:pt x="2029" y="2913"/>
                    </a:lnTo>
                    <a:lnTo>
                      <a:pt x="2015" y="2942"/>
                    </a:lnTo>
                    <a:lnTo>
                      <a:pt x="2002" y="2962"/>
                    </a:lnTo>
                    <a:lnTo>
                      <a:pt x="1996" y="2975"/>
                    </a:lnTo>
                    <a:lnTo>
                      <a:pt x="1993" y="2979"/>
                    </a:lnTo>
                    <a:lnTo>
                      <a:pt x="1995" y="2975"/>
                    </a:lnTo>
                    <a:lnTo>
                      <a:pt x="1996" y="2964"/>
                    </a:lnTo>
                    <a:lnTo>
                      <a:pt x="1998" y="2946"/>
                    </a:lnTo>
                    <a:lnTo>
                      <a:pt x="2002" y="2922"/>
                    </a:lnTo>
                    <a:lnTo>
                      <a:pt x="2005" y="2889"/>
                    </a:lnTo>
                    <a:lnTo>
                      <a:pt x="2007" y="2851"/>
                    </a:lnTo>
                    <a:lnTo>
                      <a:pt x="2007" y="2805"/>
                    </a:lnTo>
                    <a:lnTo>
                      <a:pt x="2005" y="2754"/>
                    </a:lnTo>
                    <a:lnTo>
                      <a:pt x="2004" y="2697"/>
                    </a:lnTo>
                    <a:lnTo>
                      <a:pt x="1996" y="2633"/>
                    </a:lnTo>
                    <a:lnTo>
                      <a:pt x="1987" y="2564"/>
                    </a:lnTo>
                    <a:lnTo>
                      <a:pt x="1973" y="2487"/>
                    </a:lnTo>
                    <a:lnTo>
                      <a:pt x="1956" y="2406"/>
                    </a:lnTo>
                    <a:lnTo>
                      <a:pt x="1932" y="2320"/>
                    </a:lnTo>
                    <a:lnTo>
                      <a:pt x="1905" y="2229"/>
                    </a:lnTo>
                    <a:lnTo>
                      <a:pt x="1870" y="2132"/>
                    </a:lnTo>
                    <a:lnTo>
                      <a:pt x="1830" y="2030"/>
                    </a:lnTo>
                    <a:lnTo>
                      <a:pt x="1782" y="1922"/>
                    </a:lnTo>
                    <a:lnTo>
                      <a:pt x="1728" y="1812"/>
                    </a:lnTo>
                    <a:lnTo>
                      <a:pt x="1664" y="1695"/>
                    </a:lnTo>
                    <a:lnTo>
                      <a:pt x="1592" y="1574"/>
                    </a:lnTo>
                    <a:lnTo>
                      <a:pt x="1512" y="1450"/>
                    </a:lnTo>
                    <a:lnTo>
                      <a:pt x="1402" y="1291"/>
                    </a:lnTo>
                    <a:lnTo>
                      <a:pt x="1294" y="1143"/>
                    </a:lnTo>
                    <a:lnTo>
                      <a:pt x="1188" y="1007"/>
                    </a:lnTo>
                    <a:lnTo>
                      <a:pt x="1084" y="881"/>
                    </a:lnTo>
                    <a:lnTo>
                      <a:pt x="983" y="768"/>
                    </a:lnTo>
                    <a:lnTo>
                      <a:pt x="885" y="662"/>
                    </a:lnTo>
                    <a:lnTo>
                      <a:pt x="790" y="567"/>
                    </a:lnTo>
                    <a:lnTo>
                      <a:pt x="698" y="481"/>
                    </a:lnTo>
                    <a:lnTo>
                      <a:pt x="612" y="402"/>
                    </a:lnTo>
                    <a:lnTo>
                      <a:pt x="530" y="332"/>
                    </a:lnTo>
                    <a:lnTo>
                      <a:pt x="451" y="272"/>
                    </a:lnTo>
                    <a:lnTo>
                      <a:pt x="378" y="217"/>
                    </a:lnTo>
                    <a:lnTo>
                      <a:pt x="311" y="172"/>
                    </a:lnTo>
                    <a:lnTo>
                      <a:pt x="250" y="131"/>
                    </a:lnTo>
                    <a:lnTo>
                      <a:pt x="194" y="97"/>
                    </a:lnTo>
                    <a:lnTo>
                      <a:pt x="144" y="69"/>
                    </a:lnTo>
                    <a:lnTo>
                      <a:pt x="102" y="45"/>
                    </a:lnTo>
                    <a:lnTo>
                      <a:pt x="66" y="29"/>
                    </a:lnTo>
                    <a:lnTo>
                      <a:pt x="38" y="16"/>
                    </a:lnTo>
                    <a:lnTo>
                      <a:pt x="16" y="7"/>
                    </a:lnTo>
                    <a:lnTo>
                      <a:pt x="5" y="1"/>
                    </a:lnTo>
                    <a:lnTo>
                      <a:pt x="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9" name="Freeform 82">
                <a:extLst>
                  <a:ext uri="{FF2B5EF4-FFF2-40B4-BE49-F238E27FC236}">
                    <a16:creationId xmlns:a16="http://schemas.microsoft.com/office/drawing/2014/main" id="{C72A0C00-DB4C-4136-C2F3-39BBE2D405EC}"/>
                  </a:ext>
                </a:extLst>
              </p:cNvPr>
              <p:cNvSpPr>
                <a:spLocks/>
              </p:cNvSpPr>
              <p:nvPr/>
            </p:nvSpPr>
            <p:spPr bwMode="auto">
              <a:xfrm>
                <a:off x="6518276" y="2460625"/>
                <a:ext cx="1963738" cy="2543175"/>
              </a:xfrm>
              <a:custGeom>
                <a:avLst/>
                <a:gdLst>
                  <a:gd name="T0" fmla="*/ 2393 w 2474"/>
                  <a:gd name="T1" fmla="*/ 1388 h 3203"/>
                  <a:gd name="T2" fmla="*/ 2452 w 2474"/>
                  <a:gd name="T3" fmla="*/ 1574 h 3203"/>
                  <a:gd name="T4" fmla="*/ 2474 w 2474"/>
                  <a:gd name="T5" fmla="*/ 1748 h 3203"/>
                  <a:gd name="T6" fmla="*/ 2465 w 2474"/>
                  <a:gd name="T7" fmla="*/ 1907 h 3203"/>
                  <a:gd name="T8" fmla="*/ 2432 w 2474"/>
                  <a:gd name="T9" fmla="*/ 2051 h 3203"/>
                  <a:gd name="T10" fmla="*/ 2382 w 2474"/>
                  <a:gd name="T11" fmla="*/ 2181 h 3203"/>
                  <a:gd name="T12" fmla="*/ 2320 w 2474"/>
                  <a:gd name="T13" fmla="*/ 2293 h 3203"/>
                  <a:gd name="T14" fmla="*/ 2252 w 2474"/>
                  <a:gd name="T15" fmla="*/ 2388 h 3203"/>
                  <a:gd name="T16" fmla="*/ 2187 w 2474"/>
                  <a:gd name="T17" fmla="*/ 2466 h 3203"/>
                  <a:gd name="T18" fmla="*/ 2128 w 2474"/>
                  <a:gd name="T19" fmla="*/ 2525 h 3203"/>
                  <a:gd name="T20" fmla="*/ 2082 w 2474"/>
                  <a:gd name="T21" fmla="*/ 2565 h 3203"/>
                  <a:gd name="T22" fmla="*/ 2057 w 2474"/>
                  <a:gd name="T23" fmla="*/ 2585 h 3203"/>
                  <a:gd name="T24" fmla="*/ 1958 w 2474"/>
                  <a:gd name="T25" fmla="*/ 2664 h 3203"/>
                  <a:gd name="T26" fmla="*/ 1753 w 2474"/>
                  <a:gd name="T27" fmla="*/ 2796 h 3203"/>
                  <a:gd name="T28" fmla="*/ 1534 w 2474"/>
                  <a:gd name="T29" fmla="*/ 2905 h 3203"/>
                  <a:gd name="T30" fmla="*/ 1307 w 2474"/>
                  <a:gd name="T31" fmla="*/ 2993 h 3203"/>
                  <a:gd name="T32" fmla="*/ 1079 w 2474"/>
                  <a:gd name="T33" fmla="*/ 3063 h 3203"/>
                  <a:gd name="T34" fmla="*/ 856 w 2474"/>
                  <a:gd name="T35" fmla="*/ 3114 h 3203"/>
                  <a:gd name="T36" fmla="*/ 645 w 2474"/>
                  <a:gd name="T37" fmla="*/ 3150 h 3203"/>
                  <a:gd name="T38" fmla="*/ 455 w 2474"/>
                  <a:gd name="T39" fmla="*/ 3176 h 3203"/>
                  <a:gd name="T40" fmla="*/ 289 w 2474"/>
                  <a:gd name="T41" fmla="*/ 3192 h 3203"/>
                  <a:gd name="T42" fmla="*/ 153 w 2474"/>
                  <a:gd name="T43" fmla="*/ 3200 h 3203"/>
                  <a:gd name="T44" fmla="*/ 58 w 2474"/>
                  <a:gd name="T45" fmla="*/ 3203 h 3203"/>
                  <a:gd name="T46" fmla="*/ 7 w 2474"/>
                  <a:gd name="T47" fmla="*/ 3203 h 3203"/>
                  <a:gd name="T48" fmla="*/ 3 w 2474"/>
                  <a:gd name="T49" fmla="*/ 3203 h 3203"/>
                  <a:gd name="T50" fmla="*/ 38 w 2474"/>
                  <a:gd name="T51" fmla="*/ 3191 h 3203"/>
                  <a:gd name="T52" fmla="*/ 100 w 2474"/>
                  <a:gd name="T53" fmla="*/ 3161 h 3203"/>
                  <a:gd name="T54" fmla="*/ 188 w 2474"/>
                  <a:gd name="T55" fmla="*/ 3114 h 3203"/>
                  <a:gd name="T56" fmla="*/ 296 w 2474"/>
                  <a:gd name="T57" fmla="*/ 3041 h 3203"/>
                  <a:gd name="T58" fmla="*/ 422 w 2474"/>
                  <a:gd name="T59" fmla="*/ 2938 h 3203"/>
                  <a:gd name="T60" fmla="*/ 561 w 2474"/>
                  <a:gd name="T61" fmla="*/ 2807 h 3203"/>
                  <a:gd name="T62" fmla="*/ 709 w 2474"/>
                  <a:gd name="T63" fmla="*/ 2637 h 3203"/>
                  <a:gd name="T64" fmla="*/ 863 w 2474"/>
                  <a:gd name="T65" fmla="*/ 2428 h 3203"/>
                  <a:gd name="T66" fmla="*/ 1016 w 2474"/>
                  <a:gd name="T67" fmla="*/ 2174 h 3203"/>
                  <a:gd name="T68" fmla="*/ 1168 w 2474"/>
                  <a:gd name="T69" fmla="*/ 1870 h 3203"/>
                  <a:gd name="T70" fmla="*/ 1300 w 2474"/>
                  <a:gd name="T71" fmla="*/ 1569 h 3203"/>
                  <a:gd name="T72" fmla="*/ 1402 w 2474"/>
                  <a:gd name="T73" fmla="*/ 1292 h 3203"/>
                  <a:gd name="T74" fmla="*/ 1481 w 2474"/>
                  <a:gd name="T75" fmla="*/ 1040 h 3203"/>
                  <a:gd name="T76" fmla="*/ 1539 w 2474"/>
                  <a:gd name="T77" fmla="*/ 815 h 3203"/>
                  <a:gd name="T78" fmla="*/ 1578 w 2474"/>
                  <a:gd name="T79" fmla="*/ 616 h 3203"/>
                  <a:gd name="T80" fmla="*/ 1602 w 2474"/>
                  <a:gd name="T81" fmla="*/ 444 h 3203"/>
                  <a:gd name="T82" fmla="*/ 1612 w 2474"/>
                  <a:gd name="T83" fmla="*/ 298 h 3203"/>
                  <a:gd name="T84" fmla="*/ 1616 w 2474"/>
                  <a:gd name="T85" fmla="*/ 181 h 3203"/>
                  <a:gd name="T86" fmla="*/ 1612 w 2474"/>
                  <a:gd name="T87" fmla="*/ 93 h 3203"/>
                  <a:gd name="T88" fmla="*/ 1609 w 2474"/>
                  <a:gd name="T89" fmla="*/ 32 h 3203"/>
                  <a:gd name="T90" fmla="*/ 1605 w 2474"/>
                  <a:gd name="T91" fmla="*/ 3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3203">
                    <a:moveTo>
                      <a:pt x="1603" y="0"/>
                    </a:moveTo>
                    <a:lnTo>
                      <a:pt x="2393" y="1388"/>
                    </a:lnTo>
                    <a:lnTo>
                      <a:pt x="2426" y="1483"/>
                    </a:lnTo>
                    <a:lnTo>
                      <a:pt x="2452" y="1574"/>
                    </a:lnTo>
                    <a:lnTo>
                      <a:pt x="2466" y="1664"/>
                    </a:lnTo>
                    <a:lnTo>
                      <a:pt x="2474" y="1748"/>
                    </a:lnTo>
                    <a:lnTo>
                      <a:pt x="2472" y="1830"/>
                    </a:lnTo>
                    <a:lnTo>
                      <a:pt x="2465" y="1907"/>
                    </a:lnTo>
                    <a:lnTo>
                      <a:pt x="2450" y="1982"/>
                    </a:lnTo>
                    <a:lnTo>
                      <a:pt x="2432" y="2051"/>
                    </a:lnTo>
                    <a:lnTo>
                      <a:pt x="2408" y="2119"/>
                    </a:lnTo>
                    <a:lnTo>
                      <a:pt x="2382" y="2181"/>
                    </a:lnTo>
                    <a:lnTo>
                      <a:pt x="2351" y="2238"/>
                    </a:lnTo>
                    <a:lnTo>
                      <a:pt x="2320" y="2293"/>
                    </a:lnTo>
                    <a:lnTo>
                      <a:pt x="2287" y="2342"/>
                    </a:lnTo>
                    <a:lnTo>
                      <a:pt x="2252" y="2388"/>
                    </a:lnTo>
                    <a:lnTo>
                      <a:pt x="2220" y="2430"/>
                    </a:lnTo>
                    <a:lnTo>
                      <a:pt x="2187" y="2466"/>
                    </a:lnTo>
                    <a:lnTo>
                      <a:pt x="2156" y="2498"/>
                    </a:lnTo>
                    <a:lnTo>
                      <a:pt x="2128" y="2525"/>
                    </a:lnTo>
                    <a:lnTo>
                      <a:pt x="2103" y="2547"/>
                    </a:lnTo>
                    <a:lnTo>
                      <a:pt x="2082" y="2565"/>
                    </a:lnTo>
                    <a:lnTo>
                      <a:pt x="2068" y="2578"/>
                    </a:lnTo>
                    <a:lnTo>
                      <a:pt x="2057" y="2585"/>
                    </a:lnTo>
                    <a:lnTo>
                      <a:pt x="2053" y="2587"/>
                    </a:lnTo>
                    <a:lnTo>
                      <a:pt x="1958" y="2664"/>
                    </a:lnTo>
                    <a:lnTo>
                      <a:pt x="1858" y="2733"/>
                    </a:lnTo>
                    <a:lnTo>
                      <a:pt x="1753" y="2796"/>
                    </a:lnTo>
                    <a:lnTo>
                      <a:pt x="1645" y="2854"/>
                    </a:lnTo>
                    <a:lnTo>
                      <a:pt x="1534" y="2905"/>
                    </a:lnTo>
                    <a:lnTo>
                      <a:pt x="1421" y="2951"/>
                    </a:lnTo>
                    <a:lnTo>
                      <a:pt x="1307" y="2993"/>
                    </a:lnTo>
                    <a:lnTo>
                      <a:pt x="1192" y="3030"/>
                    </a:lnTo>
                    <a:lnTo>
                      <a:pt x="1079" y="3063"/>
                    </a:lnTo>
                    <a:lnTo>
                      <a:pt x="967" y="3090"/>
                    </a:lnTo>
                    <a:lnTo>
                      <a:pt x="856" y="3114"/>
                    </a:lnTo>
                    <a:lnTo>
                      <a:pt x="749" y="3134"/>
                    </a:lnTo>
                    <a:lnTo>
                      <a:pt x="645" y="3150"/>
                    </a:lnTo>
                    <a:lnTo>
                      <a:pt x="548" y="3165"/>
                    </a:lnTo>
                    <a:lnTo>
                      <a:pt x="455" y="3176"/>
                    </a:lnTo>
                    <a:lnTo>
                      <a:pt x="367" y="3185"/>
                    </a:lnTo>
                    <a:lnTo>
                      <a:pt x="289" y="3192"/>
                    </a:lnTo>
                    <a:lnTo>
                      <a:pt x="217" y="3198"/>
                    </a:lnTo>
                    <a:lnTo>
                      <a:pt x="153" y="3200"/>
                    </a:lnTo>
                    <a:lnTo>
                      <a:pt x="100" y="3203"/>
                    </a:lnTo>
                    <a:lnTo>
                      <a:pt x="58" y="3203"/>
                    </a:lnTo>
                    <a:lnTo>
                      <a:pt x="25" y="3203"/>
                    </a:lnTo>
                    <a:lnTo>
                      <a:pt x="7" y="3203"/>
                    </a:lnTo>
                    <a:lnTo>
                      <a:pt x="0" y="3203"/>
                    </a:lnTo>
                    <a:lnTo>
                      <a:pt x="3" y="3203"/>
                    </a:lnTo>
                    <a:lnTo>
                      <a:pt x="16" y="3198"/>
                    </a:lnTo>
                    <a:lnTo>
                      <a:pt x="38" y="3191"/>
                    </a:lnTo>
                    <a:lnTo>
                      <a:pt x="66" y="3178"/>
                    </a:lnTo>
                    <a:lnTo>
                      <a:pt x="100" y="3161"/>
                    </a:lnTo>
                    <a:lnTo>
                      <a:pt x="141" y="3139"/>
                    </a:lnTo>
                    <a:lnTo>
                      <a:pt x="188" y="3114"/>
                    </a:lnTo>
                    <a:lnTo>
                      <a:pt x="239" y="3079"/>
                    </a:lnTo>
                    <a:lnTo>
                      <a:pt x="296" y="3041"/>
                    </a:lnTo>
                    <a:lnTo>
                      <a:pt x="358" y="2993"/>
                    </a:lnTo>
                    <a:lnTo>
                      <a:pt x="422" y="2938"/>
                    </a:lnTo>
                    <a:lnTo>
                      <a:pt x="492" y="2876"/>
                    </a:lnTo>
                    <a:lnTo>
                      <a:pt x="561" y="2807"/>
                    </a:lnTo>
                    <a:lnTo>
                      <a:pt x="634" y="2726"/>
                    </a:lnTo>
                    <a:lnTo>
                      <a:pt x="709" y="2637"/>
                    </a:lnTo>
                    <a:lnTo>
                      <a:pt x="786" y="2538"/>
                    </a:lnTo>
                    <a:lnTo>
                      <a:pt x="863" y="2428"/>
                    </a:lnTo>
                    <a:lnTo>
                      <a:pt x="940" y="2307"/>
                    </a:lnTo>
                    <a:lnTo>
                      <a:pt x="1016" y="2174"/>
                    </a:lnTo>
                    <a:lnTo>
                      <a:pt x="1091" y="2031"/>
                    </a:lnTo>
                    <a:lnTo>
                      <a:pt x="1168" y="1870"/>
                    </a:lnTo>
                    <a:lnTo>
                      <a:pt x="1238" y="1717"/>
                    </a:lnTo>
                    <a:lnTo>
                      <a:pt x="1300" y="1569"/>
                    </a:lnTo>
                    <a:lnTo>
                      <a:pt x="1355" y="1428"/>
                    </a:lnTo>
                    <a:lnTo>
                      <a:pt x="1402" y="1292"/>
                    </a:lnTo>
                    <a:lnTo>
                      <a:pt x="1444" y="1163"/>
                    </a:lnTo>
                    <a:lnTo>
                      <a:pt x="1481" y="1040"/>
                    </a:lnTo>
                    <a:lnTo>
                      <a:pt x="1512" y="925"/>
                    </a:lnTo>
                    <a:lnTo>
                      <a:pt x="1539" y="815"/>
                    </a:lnTo>
                    <a:lnTo>
                      <a:pt x="1559" y="711"/>
                    </a:lnTo>
                    <a:lnTo>
                      <a:pt x="1578" y="616"/>
                    </a:lnTo>
                    <a:lnTo>
                      <a:pt x="1591" y="526"/>
                    </a:lnTo>
                    <a:lnTo>
                      <a:pt x="1602" y="444"/>
                    </a:lnTo>
                    <a:lnTo>
                      <a:pt x="1609" y="367"/>
                    </a:lnTo>
                    <a:lnTo>
                      <a:pt x="1612" y="298"/>
                    </a:lnTo>
                    <a:lnTo>
                      <a:pt x="1614" y="235"/>
                    </a:lnTo>
                    <a:lnTo>
                      <a:pt x="1616" y="181"/>
                    </a:lnTo>
                    <a:lnTo>
                      <a:pt x="1614" y="133"/>
                    </a:lnTo>
                    <a:lnTo>
                      <a:pt x="1612" y="93"/>
                    </a:lnTo>
                    <a:lnTo>
                      <a:pt x="1611" y="60"/>
                    </a:lnTo>
                    <a:lnTo>
                      <a:pt x="1609" y="32"/>
                    </a:lnTo>
                    <a:lnTo>
                      <a:pt x="1607" y="14"/>
                    </a:lnTo>
                    <a:lnTo>
                      <a:pt x="1605" y="3"/>
                    </a:lnTo>
                    <a:lnTo>
                      <a:pt x="1603"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0" name="Freeform 84">
                <a:extLst>
                  <a:ext uri="{FF2B5EF4-FFF2-40B4-BE49-F238E27FC236}">
                    <a16:creationId xmlns:a16="http://schemas.microsoft.com/office/drawing/2014/main" id="{06F8F9E2-E1C0-A866-011C-68F421653EEF}"/>
                  </a:ext>
                </a:extLst>
              </p:cNvPr>
              <p:cNvSpPr>
                <a:spLocks/>
              </p:cNvSpPr>
              <p:nvPr/>
            </p:nvSpPr>
            <p:spPr bwMode="auto">
              <a:xfrm>
                <a:off x="5316538" y="4624388"/>
                <a:ext cx="2838450" cy="1408113"/>
              </a:xfrm>
              <a:custGeom>
                <a:avLst/>
                <a:gdLst>
                  <a:gd name="T0" fmla="*/ 2776 w 3576"/>
                  <a:gd name="T1" fmla="*/ 1381 h 1774"/>
                  <a:gd name="T2" fmla="*/ 2642 w 3576"/>
                  <a:gd name="T3" fmla="*/ 1525 h 1774"/>
                  <a:gd name="T4" fmla="*/ 2503 w 3576"/>
                  <a:gd name="T5" fmla="*/ 1631 h 1774"/>
                  <a:gd name="T6" fmla="*/ 2361 w 3576"/>
                  <a:gd name="T7" fmla="*/ 1705 h 1774"/>
                  <a:gd name="T8" fmla="*/ 2220 w 3576"/>
                  <a:gd name="T9" fmla="*/ 1748 h 1774"/>
                  <a:gd name="T10" fmla="*/ 2084 w 3576"/>
                  <a:gd name="T11" fmla="*/ 1770 h 1774"/>
                  <a:gd name="T12" fmla="*/ 1956 w 3576"/>
                  <a:gd name="T13" fmla="*/ 1774 h 1774"/>
                  <a:gd name="T14" fmla="*/ 1839 w 3576"/>
                  <a:gd name="T15" fmla="*/ 1763 h 1774"/>
                  <a:gd name="T16" fmla="*/ 1739 w 3576"/>
                  <a:gd name="T17" fmla="*/ 1745 h 1774"/>
                  <a:gd name="T18" fmla="*/ 1658 w 3576"/>
                  <a:gd name="T19" fmla="*/ 1725 h 1774"/>
                  <a:gd name="T20" fmla="*/ 1602 w 3576"/>
                  <a:gd name="T21" fmla="*/ 1705 h 1774"/>
                  <a:gd name="T22" fmla="*/ 1571 w 3576"/>
                  <a:gd name="T23" fmla="*/ 1694 h 1774"/>
                  <a:gd name="T24" fmla="*/ 1470 w 3576"/>
                  <a:gd name="T25" fmla="*/ 1653 h 1774"/>
                  <a:gd name="T26" fmla="*/ 1282 w 3576"/>
                  <a:gd name="T27" fmla="*/ 1562 h 1774"/>
                  <a:gd name="T28" fmla="*/ 1103 w 3576"/>
                  <a:gd name="T29" fmla="*/ 1452 h 1774"/>
                  <a:gd name="T30" fmla="*/ 934 w 3576"/>
                  <a:gd name="T31" fmla="*/ 1328 h 1774"/>
                  <a:gd name="T32" fmla="*/ 777 w 3576"/>
                  <a:gd name="T33" fmla="*/ 1192 h 1774"/>
                  <a:gd name="T34" fmla="*/ 631 w 3576"/>
                  <a:gd name="T35" fmla="*/ 1052 h 1774"/>
                  <a:gd name="T36" fmla="*/ 499 w 3576"/>
                  <a:gd name="T37" fmla="*/ 909 h 1774"/>
                  <a:gd name="T38" fmla="*/ 380 w 3576"/>
                  <a:gd name="T39" fmla="*/ 770 h 1774"/>
                  <a:gd name="T40" fmla="*/ 278 w 3576"/>
                  <a:gd name="T41" fmla="*/ 637 h 1774"/>
                  <a:gd name="T42" fmla="*/ 188 w 3576"/>
                  <a:gd name="T43" fmla="*/ 516 h 1774"/>
                  <a:gd name="T44" fmla="*/ 115 w 3576"/>
                  <a:gd name="T45" fmla="*/ 410 h 1774"/>
                  <a:gd name="T46" fmla="*/ 60 w 3576"/>
                  <a:gd name="T47" fmla="*/ 326 h 1774"/>
                  <a:gd name="T48" fmla="*/ 22 w 3576"/>
                  <a:gd name="T49" fmla="*/ 263 h 1774"/>
                  <a:gd name="T50" fmla="*/ 4 w 3576"/>
                  <a:gd name="T51" fmla="*/ 231 h 1774"/>
                  <a:gd name="T52" fmla="*/ 4 w 3576"/>
                  <a:gd name="T53" fmla="*/ 229 h 1774"/>
                  <a:gd name="T54" fmla="*/ 26 w 3576"/>
                  <a:gd name="T55" fmla="*/ 249 h 1774"/>
                  <a:gd name="T56" fmla="*/ 73 w 3576"/>
                  <a:gd name="T57" fmla="*/ 282 h 1774"/>
                  <a:gd name="T58" fmla="*/ 143 w 3576"/>
                  <a:gd name="T59" fmla="*/ 326 h 1774"/>
                  <a:gd name="T60" fmla="*/ 240 w 3576"/>
                  <a:gd name="T61" fmla="*/ 377 h 1774"/>
                  <a:gd name="T62" fmla="*/ 364 w 3576"/>
                  <a:gd name="T63" fmla="*/ 430 h 1774"/>
                  <a:gd name="T64" fmla="*/ 514 w 3576"/>
                  <a:gd name="T65" fmla="*/ 481 h 1774"/>
                  <a:gd name="T66" fmla="*/ 695 w 3576"/>
                  <a:gd name="T67" fmla="*/ 527 h 1774"/>
                  <a:gd name="T68" fmla="*/ 903 w 3576"/>
                  <a:gd name="T69" fmla="*/ 563 h 1774"/>
                  <a:gd name="T70" fmla="*/ 1145 w 3576"/>
                  <a:gd name="T71" fmla="*/ 584 h 1774"/>
                  <a:gd name="T72" fmla="*/ 1415 w 3576"/>
                  <a:gd name="T73" fmla="*/ 585 h 1774"/>
                  <a:gd name="T74" fmla="*/ 1748 w 3576"/>
                  <a:gd name="T75" fmla="*/ 565 h 1774"/>
                  <a:gd name="T76" fmla="*/ 2088 w 3576"/>
                  <a:gd name="T77" fmla="*/ 525 h 1774"/>
                  <a:gd name="T78" fmla="*/ 2388 w 3576"/>
                  <a:gd name="T79" fmla="*/ 472 h 1774"/>
                  <a:gd name="T80" fmla="*/ 2653 w 3576"/>
                  <a:gd name="T81" fmla="*/ 410 h 1774"/>
                  <a:gd name="T82" fmla="*/ 2880 w 3576"/>
                  <a:gd name="T83" fmla="*/ 342 h 1774"/>
                  <a:gd name="T84" fmla="*/ 3074 w 3576"/>
                  <a:gd name="T85" fmla="*/ 271 h 1774"/>
                  <a:gd name="T86" fmla="*/ 3233 w 3576"/>
                  <a:gd name="T87" fmla="*/ 203 h 1774"/>
                  <a:gd name="T88" fmla="*/ 3361 w 3576"/>
                  <a:gd name="T89" fmla="*/ 139 h 1774"/>
                  <a:gd name="T90" fmla="*/ 3458 w 3576"/>
                  <a:gd name="T91" fmla="*/ 84 h 1774"/>
                  <a:gd name="T92" fmla="*/ 3525 w 3576"/>
                  <a:gd name="T93" fmla="*/ 40 h 1774"/>
                  <a:gd name="T94" fmla="*/ 3564 w 3576"/>
                  <a:gd name="T95" fmla="*/ 11 h 1774"/>
                  <a:gd name="T96" fmla="*/ 3576 w 3576"/>
                  <a:gd name="T97"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6" h="1774">
                    <a:moveTo>
                      <a:pt x="3576" y="0"/>
                    </a:moveTo>
                    <a:lnTo>
                      <a:pt x="2776" y="1381"/>
                    </a:lnTo>
                    <a:lnTo>
                      <a:pt x="2710" y="1458"/>
                    </a:lnTo>
                    <a:lnTo>
                      <a:pt x="2642" y="1525"/>
                    </a:lnTo>
                    <a:lnTo>
                      <a:pt x="2573" y="1582"/>
                    </a:lnTo>
                    <a:lnTo>
                      <a:pt x="2503" y="1631"/>
                    </a:lnTo>
                    <a:lnTo>
                      <a:pt x="2432" y="1672"/>
                    </a:lnTo>
                    <a:lnTo>
                      <a:pt x="2361" y="1705"/>
                    </a:lnTo>
                    <a:lnTo>
                      <a:pt x="2291" y="1730"/>
                    </a:lnTo>
                    <a:lnTo>
                      <a:pt x="2220" y="1748"/>
                    </a:lnTo>
                    <a:lnTo>
                      <a:pt x="2152" y="1761"/>
                    </a:lnTo>
                    <a:lnTo>
                      <a:pt x="2084" y="1770"/>
                    </a:lnTo>
                    <a:lnTo>
                      <a:pt x="2019" y="1774"/>
                    </a:lnTo>
                    <a:lnTo>
                      <a:pt x="1956" y="1774"/>
                    </a:lnTo>
                    <a:lnTo>
                      <a:pt x="1896" y="1770"/>
                    </a:lnTo>
                    <a:lnTo>
                      <a:pt x="1839" y="1763"/>
                    </a:lnTo>
                    <a:lnTo>
                      <a:pt x="1788" y="1756"/>
                    </a:lnTo>
                    <a:lnTo>
                      <a:pt x="1739" y="1745"/>
                    </a:lnTo>
                    <a:lnTo>
                      <a:pt x="1697" y="1736"/>
                    </a:lnTo>
                    <a:lnTo>
                      <a:pt x="1658" y="1725"/>
                    </a:lnTo>
                    <a:lnTo>
                      <a:pt x="1627" y="1714"/>
                    </a:lnTo>
                    <a:lnTo>
                      <a:pt x="1602" y="1705"/>
                    </a:lnTo>
                    <a:lnTo>
                      <a:pt x="1583" y="1697"/>
                    </a:lnTo>
                    <a:lnTo>
                      <a:pt x="1571" y="1694"/>
                    </a:lnTo>
                    <a:lnTo>
                      <a:pt x="1567" y="1692"/>
                    </a:lnTo>
                    <a:lnTo>
                      <a:pt x="1470" y="1653"/>
                    </a:lnTo>
                    <a:lnTo>
                      <a:pt x="1373" y="1611"/>
                    </a:lnTo>
                    <a:lnTo>
                      <a:pt x="1282" y="1562"/>
                    </a:lnTo>
                    <a:lnTo>
                      <a:pt x="1190" y="1509"/>
                    </a:lnTo>
                    <a:lnTo>
                      <a:pt x="1103" y="1452"/>
                    </a:lnTo>
                    <a:lnTo>
                      <a:pt x="1017" y="1392"/>
                    </a:lnTo>
                    <a:lnTo>
                      <a:pt x="934" y="1328"/>
                    </a:lnTo>
                    <a:lnTo>
                      <a:pt x="854" y="1262"/>
                    </a:lnTo>
                    <a:lnTo>
                      <a:pt x="777" y="1192"/>
                    </a:lnTo>
                    <a:lnTo>
                      <a:pt x="702" y="1123"/>
                    </a:lnTo>
                    <a:lnTo>
                      <a:pt x="631" y="1052"/>
                    </a:lnTo>
                    <a:lnTo>
                      <a:pt x="563" y="980"/>
                    </a:lnTo>
                    <a:lnTo>
                      <a:pt x="499" y="909"/>
                    </a:lnTo>
                    <a:lnTo>
                      <a:pt x="439" y="840"/>
                    </a:lnTo>
                    <a:lnTo>
                      <a:pt x="380" y="770"/>
                    </a:lnTo>
                    <a:lnTo>
                      <a:pt x="327" y="702"/>
                    </a:lnTo>
                    <a:lnTo>
                      <a:pt x="278" y="637"/>
                    </a:lnTo>
                    <a:lnTo>
                      <a:pt x="230" y="574"/>
                    </a:lnTo>
                    <a:lnTo>
                      <a:pt x="188" y="516"/>
                    </a:lnTo>
                    <a:lnTo>
                      <a:pt x="150" y="461"/>
                    </a:lnTo>
                    <a:lnTo>
                      <a:pt x="115" y="410"/>
                    </a:lnTo>
                    <a:lnTo>
                      <a:pt x="86" y="364"/>
                    </a:lnTo>
                    <a:lnTo>
                      <a:pt x="60" y="326"/>
                    </a:lnTo>
                    <a:lnTo>
                      <a:pt x="38" y="291"/>
                    </a:lnTo>
                    <a:lnTo>
                      <a:pt x="22" y="263"/>
                    </a:lnTo>
                    <a:lnTo>
                      <a:pt x="11" y="243"/>
                    </a:lnTo>
                    <a:lnTo>
                      <a:pt x="4" y="231"/>
                    </a:lnTo>
                    <a:lnTo>
                      <a:pt x="0" y="227"/>
                    </a:lnTo>
                    <a:lnTo>
                      <a:pt x="4" y="229"/>
                    </a:lnTo>
                    <a:lnTo>
                      <a:pt x="13" y="236"/>
                    </a:lnTo>
                    <a:lnTo>
                      <a:pt x="26" y="249"/>
                    </a:lnTo>
                    <a:lnTo>
                      <a:pt x="46" y="263"/>
                    </a:lnTo>
                    <a:lnTo>
                      <a:pt x="73" y="282"/>
                    </a:lnTo>
                    <a:lnTo>
                      <a:pt x="104" y="302"/>
                    </a:lnTo>
                    <a:lnTo>
                      <a:pt x="143" y="326"/>
                    </a:lnTo>
                    <a:lnTo>
                      <a:pt x="188" y="351"/>
                    </a:lnTo>
                    <a:lnTo>
                      <a:pt x="240" y="377"/>
                    </a:lnTo>
                    <a:lnTo>
                      <a:pt x="298" y="404"/>
                    </a:lnTo>
                    <a:lnTo>
                      <a:pt x="364" y="430"/>
                    </a:lnTo>
                    <a:lnTo>
                      <a:pt x="435" y="457"/>
                    </a:lnTo>
                    <a:lnTo>
                      <a:pt x="514" y="481"/>
                    </a:lnTo>
                    <a:lnTo>
                      <a:pt x="600" y="505"/>
                    </a:lnTo>
                    <a:lnTo>
                      <a:pt x="695" y="527"/>
                    </a:lnTo>
                    <a:lnTo>
                      <a:pt x="795" y="547"/>
                    </a:lnTo>
                    <a:lnTo>
                      <a:pt x="903" y="563"/>
                    </a:lnTo>
                    <a:lnTo>
                      <a:pt x="1020" y="574"/>
                    </a:lnTo>
                    <a:lnTo>
                      <a:pt x="1145" y="584"/>
                    </a:lnTo>
                    <a:lnTo>
                      <a:pt x="1276" y="587"/>
                    </a:lnTo>
                    <a:lnTo>
                      <a:pt x="1415" y="585"/>
                    </a:lnTo>
                    <a:lnTo>
                      <a:pt x="1563" y="580"/>
                    </a:lnTo>
                    <a:lnTo>
                      <a:pt x="1748" y="565"/>
                    </a:lnTo>
                    <a:lnTo>
                      <a:pt x="1924" y="547"/>
                    </a:lnTo>
                    <a:lnTo>
                      <a:pt x="2088" y="525"/>
                    </a:lnTo>
                    <a:lnTo>
                      <a:pt x="2244" y="499"/>
                    </a:lnTo>
                    <a:lnTo>
                      <a:pt x="2388" y="472"/>
                    </a:lnTo>
                    <a:lnTo>
                      <a:pt x="2525" y="441"/>
                    </a:lnTo>
                    <a:lnTo>
                      <a:pt x="2653" y="410"/>
                    </a:lnTo>
                    <a:lnTo>
                      <a:pt x="2770" y="375"/>
                    </a:lnTo>
                    <a:lnTo>
                      <a:pt x="2880" y="342"/>
                    </a:lnTo>
                    <a:lnTo>
                      <a:pt x="2980" y="307"/>
                    </a:lnTo>
                    <a:lnTo>
                      <a:pt x="3074" y="271"/>
                    </a:lnTo>
                    <a:lnTo>
                      <a:pt x="3156" y="236"/>
                    </a:lnTo>
                    <a:lnTo>
                      <a:pt x="3233" y="203"/>
                    </a:lnTo>
                    <a:lnTo>
                      <a:pt x="3300" y="170"/>
                    </a:lnTo>
                    <a:lnTo>
                      <a:pt x="3361" y="139"/>
                    </a:lnTo>
                    <a:lnTo>
                      <a:pt x="3412" y="110"/>
                    </a:lnTo>
                    <a:lnTo>
                      <a:pt x="3458" y="84"/>
                    </a:lnTo>
                    <a:lnTo>
                      <a:pt x="3494" y="60"/>
                    </a:lnTo>
                    <a:lnTo>
                      <a:pt x="3525" y="40"/>
                    </a:lnTo>
                    <a:lnTo>
                      <a:pt x="3547" y="22"/>
                    </a:lnTo>
                    <a:lnTo>
                      <a:pt x="3564" y="11"/>
                    </a:lnTo>
                    <a:lnTo>
                      <a:pt x="3575" y="2"/>
                    </a:lnTo>
                    <a:lnTo>
                      <a:pt x="357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1" name="Freeform 85">
                <a:extLst>
                  <a:ext uri="{FF2B5EF4-FFF2-40B4-BE49-F238E27FC236}">
                    <a16:creationId xmlns:a16="http://schemas.microsoft.com/office/drawing/2014/main" id="{8F747A42-8422-45B6-EB2E-48F08AADE2DD}"/>
                  </a:ext>
                </a:extLst>
              </p:cNvPr>
              <p:cNvSpPr>
                <a:spLocks/>
              </p:cNvSpPr>
              <p:nvPr/>
            </p:nvSpPr>
            <p:spPr bwMode="auto">
              <a:xfrm>
                <a:off x="4465638" y="3651250"/>
                <a:ext cx="1978025" cy="2379663"/>
              </a:xfrm>
              <a:custGeom>
                <a:avLst/>
                <a:gdLst>
                  <a:gd name="T0" fmla="*/ 530 w 2492"/>
                  <a:gd name="T1" fmla="*/ 4 h 2999"/>
                  <a:gd name="T2" fmla="*/ 524 w 2492"/>
                  <a:gd name="T3" fmla="*/ 33 h 2999"/>
                  <a:gd name="T4" fmla="*/ 517 w 2492"/>
                  <a:gd name="T5" fmla="*/ 90 h 2999"/>
                  <a:gd name="T6" fmla="*/ 513 w 2492"/>
                  <a:gd name="T7" fmla="*/ 174 h 2999"/>
                  <a:gd name="T8" fmla="*/ 517 w 2492"/>
                  <a:gd name="T9" fmla="*/ 284 h 2999"/>
                  <a:gd name="T10" fmla="*/ 532 w 2492"/>
                  <a:gd name="T11" fmla="*/ 417 h 2999"/>
                  <a:gd name="T12" fmla="*/ 561 w 2492"/>
                  <a:gd name="T13" fmla="*/ 574 h 2999"/>
                  <a:gd name="T14" fmla="*/ 610 w 2492"/>
                  <a:gd name="T15" fmla="*/ 752 h 2999"/>
                  <a:gd name="T16" fmla="*/ 683 w 2492"/>
                  <a:gd name="T17" fmla="*/ 953 h 2999"/>
                  <a:gd name="T18" fmla="*/ 784 w 2492"/>
                  <a:gd name="T19" fmla="*/ 1172 h 2999"/>
                  <a:gd name="T20" fmla="*/ 916 w 2492"/>
                  <a:gd name="T21" fmla="*/ 1410 h 2999"/>
                  <a:gd name="T22" fmla="*/ 1108 w 2492"/>
                  <a:gd name="T23" fmla="*/ 1703 h 2999"/>
                  <a:gd name="T24" fmla="*/ 1329 w 2492"/>
                  <a:gd name="T25" fmla="*/ 1999 h 2999"/>
                  <a:gd name="T26" fmla="*/ 1541 w 2492"/>
                  <a:gd name="T27" fmla="*/ 2249 h 2999"/>
                  <a:gd name="T28" fmla="*/ 1738 w 2492"/>
                  <a:gd name="T29" fmla="*/ 2456 h 2999"/>
                  <a:gd name="T30" fmla="*/ 1919 w 2492"/>
                  <a:gd name="T31" fmla="*/ 2622 h 2999"/>
                  <a:gd name="T32" fmla="*/ 2082 w 2492"/>
                  <a:gd name="T33" fmla="*/ 2754 h 2999"/>
                  <a:gd name="T34" fmla="*/ 2221 w 2492"/>
                  <a:gd name="T35" fmla="*/ 2853 h 2999"/>
                  <a:gd name="T36" fmla="*/ 2334 w 2492"/>
                  <a:gd name="T37" fmla="*/ 2922 h 2999"/>
                  <a:gd name="T38" fmla="*/ 2420 w 2492"/>
                  <a:gd name="T39" fmla="*/ 2968 h 2999"/>
                  <a:gd name="T40" fmla="*/ 2473 w 2492"/>
                  <a:gd name="T41" fmla="*/ 2992 h 2999"/>
                  <a:gd name="T42" fmla="*/ 2492 w 2492"/>
                  <a:gd name="T43" fmla="*/ 2999 h 2999"/>
                  <a:gd name="T44" fmla="*/ 800 w 2492"/>
                  <a:gd name="T45" fmla="*/ 2966 h 2999"/>
                  <a:gd name="T46" fmla="*/ 630 w 2492"/>
                  <a:gd name="T47" fmla="*/ 2913 h 2999"/>
                  <a:gd name="T48" fmla="*/ 488 w 2492"/>
                  <a:gd name="T49" fmla="*/ 2838 h 2999"/>
                  <a:gd name="T50" fmla="*/ 369 w 2492"/>
                  <a:gd name="T51" fmla="*/ 2749 h 2999"/>
                  <a:gd name="T52" fmla="*/ 272 w 2492"/>
                  <a:gd name="T53" fmla="*/ 2650 h 2999"/>
                  <a:gd name="T54" fmla="*/ 197 w 2492"/>
                  <a:gd name="T55" fmla="*/ 2546 h 2999"/>
                  <a:gd name="T56" fmla="*/ 137 w 2492"/>
                  <a:gd name="T57" fmla="*/ 2440 h 2999"/>
                  <a:gd name="T58" fmla="*/ 95 w 2492"/>
                  <a:gd name="T59" fmla="*/ 2341 h 2999"/>
                  <a:gd name="T60" fmla="*/ 64 w 2492"/>
                  <a:gd name="T61" fmla="*/ 2249 h 2999"/>
                  <a:gd name="T62" fmla="*/ 45 w 2492"/>
                  <a:gd name="T63" fmla="*/ 2174 h 2999"/>
                  <a:gd name="T64" fmla="*/ 34 w 2492"/>
                  <a:gd name="T65" fmla="*/ 2120 h 2999"/>
                  <a:gd name="T66" fmla="*/ 29 w 2492"/>
                  <a:gd name="T67" fmla="*/ 2090 h 2999"/>
                  <a:gd name="T68" fmla="*/ 14 w 2492"/>
                  <a:gd name="T69" fmla="*/ 1982 h 2999"/>
                  <a:gd name="T70" fmla="*/ 0 w 2492"/>
                  <a:gd name="T71" fmla="*/ 1774 h 2999"/>
                  <a:gd name="T72" fmla="*/ 7 w 2492"/>
                  <a:gd name="T73" fmla="*/ 1564 h 2999"/>
                  <a:gd name="T74" fmla="*/ 32 w 2492"/>
                  <a:gd name="T75" fmla="*/ 1355 h 2999"/>
                  <a:gd name="T76" fmla="*/ 73 w 2492"/>
                  <a:gd name="T77" fmla="*/ 1152 h 2999"/>
                  <a:gd name="T78" fmla="*/ 124 w 2492"/>
                  <a:gd name="T79" fmla="*/ 956 h 2999"/>
                  <a:gd name="T80" fmla="*/ 182 w 2492"/>
                  <a:gd name="T81" fmla="*/ 772 h 2999"/>
                  <a:gd name="T82" fmla="*/ 245 w 2492"/>
                  <a:gd name="T83" fmla="*/ 600 h 2999"/>
                  <a:gd name="T84" fmla="*/ 309 w 2492"/>
                  <a:gd name="T85" fmla="*/ 444 h 2999"/>
                  <a:gd name="T86" fmla="*/ 371 w 2492"/>
                  <a:gd name="T87" fmla="*/ 307 h 2999"/>
                  <a:gd name="T88" fmla="*/ 427 w 2492"/>
                  <a:gd name="T89" fmla="*/ 192 h 2999"/>
                  <a:gd name="T90" fmla="*/ 473 w 2492"/>
                  <a:gd name="T91" fmla="*/ 101 h 2999"/>
                  <a:gd name="T92" fmla="*/ 508 w 2492"/>
                  <a:gd name="T93" fmla="*/ 38 h 2999"/>
                  <a:gd name="T94" fmla="*/ 528 w 2492"/>
                  <a:gd name="T95" fmla="*/ 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2" h="2999">
                    <a:moveTo>
                      <a:pt x="530" y="0"/>
                    </a:moveTo>
                    <a:lnTo>
                      <a:pt x="530" y="4"/>
                    </a:lnTo>
                    <a:lnTo>
                      <a:pt x="526" y="15"/>
                    </a:lnTo>
                    <a:lnTo>
                      <a:pt x="524" y="33"/>
                    </a:lnTo>
                    <a:lnTo>
                      <a:pt x="521" y="59"/>
                    </a:lnTo>
                    <a:lnTo>
                      <a:pt x="517" y="90"/>
                    </a:lnTo>
                    <a:lnTo>
                      <a:pt x="515" y="130"/>
                    </a:lnTo>
                    <a:lnTo>
                      <a:pt x="513" y="174"/>
                    </a:lnTo>
                    <a:lnTo>
                      <a:pt x="515" y="225"/>
                    </a:lnTo>
                    <a:lnTo>
                      <a:pt x="517" y="284"/>
                    </a:lnTo>
                    <a:lnTo>
                      <a:pt x="523" y="348"/>
                    </a:lnTo>
                    <a:lnTo>
                      <a:pt x="532" y="417"/>
                    </a:lnTo>
                    <a:lnTo>
                      <a:pt x="544" y="492"/>
                    </a:lnTo>
                    <a:lnTo>
                      <a:pt x="561" y="574"/>
                    </a:lnTo>
                    <a:lnTo>
                      <a:pt x="583" y="660"/>
                    </a:lnTo>
                    <a:lnTo>
                      <a:pt x="610" y="752"/>
                    </a:lnTo>
                    <a:lnTo>
                      <a:pt x="643" y="850"/>
                    </a:lnTo>
                    <a:lnTo>
                      <a:pt x="683" y="953"/>
                    </a:lnTo>
                    <a:lnTo>
                      <a:pt x="729" y="1059"/>
                    </a:lnTo>
                    <a:lnTo>
                      <a:pt x="784" y="1172"/>
                    </a:lnTo>
                    <a:lnTo>
                      <a:pt x="846" y="1287"/>
                    </a:lnTo>
                    <a:lnTo>
                      <a:pt x="916" y="1410"/>
                    </a:lnTo>
                    <a:lnTo>
                      <a:pt x="994" y="1534"/>
                    </a:lnTo>
                    <a:lnTo>
                      <a:pt x="1108" y="1703"/>
                    </a:lnTo>
                    <a:lnTo>
                      <a:pt x="1221" y="1856"/>
                    </a:lnTo>
                    <a:lnTo>
                      <a:pt x="1329" y="1999"/>
                    </a:lnTo>
                    <a:lnTo>
                      <a:pt x="1437" y="2131"/>
                    </a:lnTo>
                    <a:lnTo>
                      <a:pt x="1541" y="2249"/>
                    </a:lnTo>
                    <a:lnTo>
                      <a:pt x="1642" y="2357"/>
                    </a:lnTo>
                    <a:lnTo>
                      <a:pt x="1738" y="2456"/>
                    </a:lnTo>
                    <a:lnTo>
                      <a:pt x="1832" y="2544"/>
                    </a:lnTo>
                    <a:lnTo>
                      <a:pt x="1919" y="2622"/>
                    </a:lnTo>
                    <a:lnTo>
                      <a:pt x="2004" y="2692"/>
                    </a:lnTo>
                    <a:lnTo>
                      <a:pt x="2082" y="2754"/>
                    </a:lnTo>
                    <a:lnTo>
                      <a:pt x="2155" y="2807"/>
                    </a:lnTo>
                    <a:lnTo>
                      <a:pt x="2221" y="2853"/>
                    </a:lnTo>
                    <a:lnTo>
                      <a:pt x="2281" y="2891"/>
                    </a:lnTo>
                    <a:lnTo>
                      <a:pt x="2334" y="2922"/>
                    </a:lnTo>
                    <a:lnTo>
                      <a:pt x="2382" y="2948"/>
                    </a:lnTo>
                    <a:lnTo>
                      <a:pt x="2420" y="2968"/>
                    </a:lnTo>
                    <a:lnTo>
                      <a:pt x="2452" y="2983"/>
                    </a:lnTo>
                    <a:lnTo>
                      <a:pt x="2473" y="2992"/>
                    </a:lnTo>
                    <a:lnTo>
                      <a:pt x="2488" y="2997"/>
                    </a:lnTo>
                    <a:lnTo>
                      <a:pt x="2492" y="2999"/>
                    </a:lnTo>
                    <a:lnTo>
                      <a:pt x="896" y="2983"/>
                    </a:lnTo>
                    <a:lnTo>
                      <a:pt x="800" y="2966"/>
                    </a:lnTo>
                    <a:lnTo>
                      <a:pt x="713" y="2942"/>
                    </a:lnTo>
                    <a:lnTo>
                      <a:pt x="630" y="2913"/>
                    </a:lnTo>
                    <a:lnTo>
                      <a:pt x="555" y="2878"/>
                    </a:lnTo>
                    <a:lnTo>
                      <a:pt x="488" y="2838"/>
                    </a:lnTo>
                    <a:lnTo>
                      <a:pt x="426" y="2796"/>
                    </a:lnTo>
                    <a:lnTo>
                      <a:pt x="369" y="2749"/>
                    </a:lnTo>
                    <a:lnTo>
                      <a:pt x="318" y="2701"/>
                    </a:lnTo>
                    <a:lnTo>
                      <a:pt x="272" y="2650"/>
                    </a:lnTo>
                    <a:lnTo>
                      <a:pt x="232" y="2597"/>
                    </a:lnTo>
                    <a:lnTo>
                      <a:pt x="197" y="2546"/>
                    </a:lnTo>
                    <a:lnTo>
                      <a:pt x="164" y="2493"/>
                    </a:lnTo>
                    <a:lnTo>
                      <a:pt x="137" y="2440"/>
                    </a:lnTo>
                    <a:lnTo>
                      <a:pt x="115" y="2388"/>
                    </a:lnTo>
                    <a:lnTo>
                      <a:pt x="95" y="2341"/>
                    </a:lnTo>
                    <a:lnTo>
                      <a:pt x="78" y="2293"/>
                    </a:lnTo>
                    <a:lnTo>
                      <a:pt x="64" y="2249"/>
                    </a:lnTo>
                    <a:lnTo>
                      <a:pt x="53" y="2211"/>
                    </a:lnTo>
                    <a:lnTo>
                      <a:pt x="45" y="2174"/>
                    </a:lnTo>
                    <a:lnTo>
                      <a:pt x="38" y="2145"/>
                    </a:lnTo>
                    <a:lnTo>
                      <a:pt x="34" y="2120"/>
                    </a:lnTo>
                    <a:lnTo>
                      <a:pt x="31" y="2101"/>
                    </a:lnTo>
                    <a:lnTo>
                      <a:pt x="29" y="2090"/>
                    </a:lnTo>
                    <a:lnTo>
                      <a:pt x="29" y="2087"/>
                    </a:lnTo>
                    <a:lnTo>
                      <a:pt x="14" y="1982"/>
                    </a:lnTo>
                    <a:lnTo>
                      <a:pt x="3" y="1878"/>
                    </a:lnTo>
                    <a:lnTo>
                      <a:pt x="0" y="1774"/>
                    </a:lnTo>
                    <a:lnTo>
                      <a:pt x="1" y="1670"/>
                    </a:lnTo>
                    <a:lnTo>
                      <a:pt x="7" y="1564"/>
                    </a:lnTo>
                    <a:lnTo>
                      <a:pt x="18" y="1459"/>
                    </a:lnTo>
                    <a:lnTo>
                      <a:pt x="32" y="1355"/>
                    </a:lnTo>
                    <a:lnTo>
                      <a:pt x="51" y="1253"/>
                    </a:lnTo>
                    <a:lnTo>
                      <a:pt x="73" y="1152"/>
                    </a:lnTo>
                    <a:lnTo>
                      <a:pt x="96" y="1053"/>
                    </a:lnTo>
                    <a:lnTo>
                      <a:pt x="124" y="956"/>
                    </a:lnTo>
                    <a:lnTo>
                      <a:pt x="151" y="863"/>
                    </a:lnTo>
                    <a:lnTo>
                      <a:pt x="182" y="772"/>
                    </a:lnTo>
                    <a:lnTo>
                      <a:pt x="214" y="684"/>
                    </a:lnTo>
                    <a:lnTo>
                      <a:pt x="245" y="600"/>
                    </a:lnTo>
                    <a:lnTo>
                      <a:pt x="278" y="519"/>
                    </a:lnTo>
                    <a:lnTo>
                      <a:pt x="309" y="444"/>
                    </a:lnTo>
                    <a:lnTo>
                      <a:pt x="340" y="373"/>
                    </a:lnTo>
                    <a:lnTo>
                      <a:pt x="371" y="307"/>
                    </a:lnTo>
                    <a:lnTo>
                      <a:pt x="400" y="247"/>
                    </a:lnTo>
                    <a:lnTo>
                      <a:pt x="427" y="192"/>
                    </a:lnTo>
                    <a:lnTo>
                      <a:pt x="451" y="143"/>
                    </a:lnTo>
                    <a:lnTo>
                      <a:pt x="473" y="101"/>
                    </a:lnTo>
                    <a:lnTo>
                      <a:pt x="493" y="66"/>
                    </a:lnTo>
                    <a:lnTo>
                      <a:pt x="508" y="38"/>
                    </a:lnTo>
                    <a:lnTo>
                      <a:pt x="521" y="18"/>
                    </a:lnTo>
                    <a:lnTo>
                      <a:pt x="528" y="6"/>
                    </a:lnTo>
                    <a:lnTo>
                      <a:pt x="53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dirty="0">
                  <a:latin typeface="+mj-lt"/>
                </a:endParaRPr>
              </a:p>
            </p:txBody>
          </p:sp>
          <p:sp>
            <p:nvSpPr>
              <p:cNvPr id="12" name="Freeform 86">
                <a:extLst>
                  <a:ext uri="{FF2B5EF4-FFF2-40B4-BE49-F238E27FC236}">
                    <a16:creationId xmlns:a16="http://schemas.microsoft.com/office/drawing/2014/main" id="{01516E9D-BC01-97D9-9FC0-D98FBEC050E3}"/>
                  </a:ext>
                </a:extLst>
              </p:cNvPr>
              <p:cNvSpPr>
                <a:spLocks/>
              </p:cNvSpPr>
              <p:nvPr/>
            </p:nvSpPr>
            <p:spPr bwMode="auto">
              <a:xfrm>
                <a:off x="3700463" y="2709863"/>
                <a:ext cx="1971675" cy="2535238"/>
              </a:xfrm>
              <a:custGeom>
                <a:avLst/>
                <a:gdLst>
                  <a:gd name="T0" fmla="*/ 2476 w 2483"/>
                  <a:gd name="T1" fmla="*/ 0 h 3195"/>
                  <a:gd name="T2" fmla="*/ 2478 w 2483"/>
                  <a:gd name="T3" fmla="*/ 2 h 3195"/>
                  <a:gd name="T4" fmla="*/ 2445 w 2483"/>
                  <a:gd name="T5" fmla="*/ 13 h 3195"/>
                  <a:gd name="T6" fmla="*/ 2382 w 2483"/>
                  <a:gd name="T7" fmla="*/ 42 h 3195"/>
                  <a:gd name="T8" fmla="*/ 2293 w 2483"/>
                  <a:gd name="T9" fmla="*/ 90 h 3195"/>
                  <a:gd name="T10" fmla="*/ 2183 w 2483"/>
                  <a:gd name="T11" fmla="*/ 163 h 3195"/>
                  <a:gd name="T12" fmla="*/ 2057 w 2483"/>
                  <a:gd name="T13" fmla="*/ 262 h 3195"/>
                  <a:gd name="T14" fmla="*/ 1918 w 2483"/>
                  <a:gd name="T15" fmla="*/ 395 h 3195"/>
                  <a:gd name="T16" fmla="*/ 1768 w 2483"/>
                  <a:gd name="T17" fmla="*/ 563 h 3195"/>
                  <a:gd name="T18" fmla="*/ 1615 w 2483"/>
                  <a:gd name="T19" fmla="*/ 772 h 3195"/>
                  <a:gd name="T20" fmla="*/ 1461 w 2483"/>
                  <a:gd name="T21" fmla="*/ 1022 h 3195"/>
                  <a:gd name="T22" fmla="*/ 1306 w 2483"/>
                  <a:gd name="T23" fmla="*/ 1326 h 3195"/>
                  <a:gd name="T24" fmla="*/ 1172 w 2483"/>
                  <a:gd name="T25" fmla="*/ 1628 h 3195"/>
                  <a:gd name="T26" fmla="*/ 1068 w 2483"/>
                  <a:gd name="T27" fmla="*/ 1904 h 3195"/>
                  <a:gd name="T28" fmla="*/ 987 w 2483"/>
                  <a:gd name="T29" fmla="*/ 2154 h 3195"/>
                  <a:gd name="T30" fmla="*/ 929 w 2483"/>
                  <a:gd name="T31" fmla="*/ 2379 h 3195"/>
                  <a:gd name="T32" fmla="*/ 889 w 2483"/>
                  <a:gd name="T33" fmla="*/ 2579 h 3195"/>
                  <a:gd name="T34" fmla="*/ 865 w 2483"/>
                  <a:gd name="T35" fmla="*/ 2750 h 3195"/>
                  <a:gd name="T36" fmla="*/ 852 w 2483"/>
                  <a:gd name="T37" fmla="*/ 2897 h 3195"/>
                  <a:gd name="T38" fmla="*/ 848 w 2483"/>
                  <a:gd name="T39" fmla="*/ 3014 h 3195"/>
                  <a:gd name="T40" fmla="*/ 850 w 2483"/>
                  <a:gd name="T41" fmla="*/ 3102 h 3195"/>
                  <a:gd name="T42" fmla="*/ 854 w 2483"/>
                  <a:gd name="T43" fmla="*/ 3162 h 3195"/>
                  <a:gd name="T44" fmla="*/ 858 w 2483"/>
                  <a:gd name="T45" fmla="*/ 3191 h 3195"/>
                  <a:gd name="T46" fmla="*/ 79 w 2483"/>
                  <a:gd name="T47" fmla="*/ 1803 h 3195"/>
                  <a:gd name="T48" fmla="*/ 22 w 2483"/>
                  <a:gd name="T49" fmla="*/ 1615 h 3195"/>
                  <a:gd name="T50" fmla="*/ 0 w 2483"/>
                  <a:gd name="T51" fmla="*/ 1439 h 3195"/>
                  <a:gd name="T52" fmla="*/ 9 w 2483"/>
                  <a:gd name="T53" fmla="*/ 1282 h 3195"/>
                  <a:gd name="T54" fmla="*/ 44 w 2483"/>
                  <a:gd name="T55" fmla="*/ 1138 h 3195"/>
                  <a:gd name="T56" fmla="*/ 93 w 2483"/>
                  <a:gd name="T57" fmla="*/ 1010 h 3195"/>
                  <a:gd name="T58" fmla="*/ 157 w 2483"/>
                  <a:gd name="T59" fmla="*/ 898 h 3195"/>
                  <a:gd name="T60" fmla="*/ 225 w 2483"/>
                  <a:gd name="T61" fmla="*/ 803 h 3195"/>
                  <a:gd name="T62" fmla="*/ 291 w 2483"/>
                  <a:gd name="T63" fmla="*/ 726 h 3195"/>
                  <a:gd name="T64" fmla="*/ 349 w 2483"/>
                  <a:gd name="T65" fmla="*/ 666 h 3195"/>
                  <a:gd name="T66" fmla="*/ 395 w 2483"/>
                  <a:gd name="T67" fmla="*/ 627 h 3195"/>
                  <a:gd name="T68" fmla="*/ 421 w 2483"/>
                  <a:gd name="T69" fmla="*/ 607 h 3195"/>
                  <a:gd name="T70" fmla="*/ 521 w 2483"/>
                  <a:gd name="T71" fmla="*/ 529 h 3195"/>
                  <a:gd name="T72" fmla="*/ 726 w 2483"/>
                  <a:gd name="T73" fmla="*/ 397 h 3195"/>
                  <a:gd name="T74" fmla="*/ 947 w 2483"/>
                  <a:gd name="T75" fmla="*/ 289 h 3195"/>
                  <a:gd name="T76" fmla="*/ 1174 w 2483"/>
                  <a:gd name="T77" fmla="*/ 203 h 3195"/>
                  <a:gd name="T78" fmla="*/ 1402 w 2483"/>
                  <a:gd name="T79" fmla="*/ 135 h 3195"/>
                  <a:gd name="T80" fmla="*/ 1625 w 2483"/>
                  <a:gd name="T81" fmla="*/ 86 h 3195"/>
                  <a:gd name="T82" fmla="*/ 1836 w 2483"/>
                  <a:gd name="T83" fmla="*/ 49 h 3195"/>
                  <a:gd name="T84" fmla="*/ 2028 w 2483"/>
                  <a:gd name="T85" fmla="*/ 24 h 3195"/>
                  <a:gd name="T86" fmla="*/ 2194 w 2483"/>
                  <a:gd name="T87" fmla="*/ 9 h 3195"/>
                  <a:gd name="T88" fmla="*/ 2328 w 2483"/>
                  <a:gd name="T89" fmla="*/ 2 h 3195"/>
                  <a:gd name="T90" fmla="*/ 2425 w 2483"/>
                  <a:gd name="T91"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3" h="3195">
                    <a:moveTo>
                      <a:pt x="2456" y="0"/>
                    </a:moveTo>
                    <a:lnTo>
                      <a:pt x="2476" y="0"/>
                    </a:lnTo>
                    <a:lnTo>
                      <a:pt x="2483" y="0"/>
                    </a:lnTo>
                    <a:lnTo>
                      <a:pt x="2478" y="2"/>
                    </a:lnTo>
                    <a:lnTo>
                      <a:pt x="2465" y="6"/>
                    </a:lnTo>
                    <a:lnTo>
                      <a:pt x="2445" y="13"/>
                    </a:lnTo>
                    <a:lnTo>
                      <a:pt x="2417" y="26"/>
                    </a:lnTo>
                    <a:lnTo>
                      <a:pt x="2382" y="42"/>
                    </a:lnTo>
                    <a:lnTo>
                      <a:pt x="2340" y="62"/>
                    </a:lnTo>
                    <a:lnTo>
                      <a:pt x="2293" y="90"/>
                    </a:lnTo>
                    <a:lnTo>
                      <a:pt x="2242" y="123"/>
                    </a:lnTo>
                    <a:lnTo>
                      <a:pt x="2183" y="163"/>
                    </a:lnTo>
                    <a:lnTo>
                      <a:pt x="2123" y="209"/>
                    </a:lnTo>
                    <a:lnTo>
                      <a:pt x="2057" y="262"/>
                    </a:lnTo>
                    <a:lnTo>
                      <a:pt x="1989" y="324"/>
                    </a:lnTo>
                    <a:lnTo>
                      <a:pt x="1918" y="395"/>
                    </a:lnTo>
                    <a:lnTo>
                      <a:pt x="1845" y="474"/>
                    </a:lnTo>
                    <a:lnTo>
                      <a:pt x="1768" y="563"/>
                    </a:lnTo>
                    <a:lnTo>
                      <a:pt x="1691" y="662"/>
                    </a:lnTo>
                    <a:lnTo>
                      <a:pt x="1615" y="772"/>
                    </a:lnTo>
                    <a:lnTo>
                      <a:pt x="1538" y="891"/>
                    </a:lnTo>
                    <a:lnTo>
                      <a:pt x="1461" y="1022"/>
                    </a:lnTo>
                    <a:lnTo>
                      <a:pt x="1384" y="1167"/>
                    </a:lnTo>
                    <a:lnTo>
                      <a:pt x="1306" y="1326"/>
                    </a:lnTo>
                    <a:lnTo>
                      <a:pt x="1236" y="1479"/>
                    </a:lnTo>
                    <a:lnTo>
                      <a:pt x="1172" y="1628"/>
                    </a:lnTo>
                    <a:lnTo>
                      <a:pt x="1117" y="1768"/>
                    </a:lnTo>
                    <a:lnTo>
                      <a:pt x="1068" y="1904"/>
                    </a:lnTo>
                    <a:lnTo>
                      <a:pt x="1024" y="2032"/>
                    </a:lnTo>
                    <a:lnTo>
                      <a:pt x="987" y="2154"/>
                    </a:lnTo>
                    <a:lnTo>
                      <a:pt x="956" y="2271"/>
                    </a:lnTo>
                    <a:lnTo>
                      <a:pt x="929" y="2379"/>
                    </a:lnTo>
                    <a:lnTo>
                      <a:pt x="907" y="2483"/>
                    </a:lnTo>
                    <a:lnTo>
                      <a:pt x="889" y="2579"/>
                    </a:lnTo>
                    <a:lnTo>
                      <a:pt x="874" y="2668"/>
                    </a:lnTo>
                    <a:lnTo>
                      <a:pt x="865" y="2750"/>
                    </a:lnTo>
                    <a:lnTo>
                      <a:pt x="856" y="2827"/>
                    </a:lnTo>
                    <a:lnTo>
                      <a:pt x="852" y="2897"/>
                    </a:lnTo>
                    <a:lnTo>
                      <a:pt x="848" y="2959"/>
                    </a:lnTo>
                    <a:lnTo>
                      <a:pt x="848" y="3014"/>
                    </a:lnTo>
                    <a:lnTo>
                      <a:pt x="848" y="3061"/>
                    </a:lnTo>
                    <a:lnTo>
                      <a:pt x="850" y="3102"/>
                    </a:lnTo>
                    <a:lnTo>
                      <a:pt x="852" y="3134"/>
                    </a:lnTo>
                    <a:lnTo>
                      <a:pt x="854" y="3162"/>
                    </a:lnTo>
                    <a:lnTo>
                      <a:pt x="856" y="3180"/>
                    </a:lnTo>
                    <a:lnTo>
                      <a:pt x="858" y="3191"/>
                    </a:lnTo>
                    <a:lnTo>
                      <a:pt x="859" y="3195"/>
                    </a:lnTo>
                    <a:lnTo>
                      <a:pt x="79" y="1803"/>
                    </a:lnTo>
                    <a:lnTo>
                      <a:pt x="44" y="1706"/>
                    </a:lnTo>
                    <a:lnTo>
                      <a:pt x="22" y="1615"/>
                    </a:lnTo>
                    <a:lnTo>
                      <a:pt x="7" y="1525"/>
                    </a:lnTo>
                    <a:lnTo>
                      <a:pt x="0" y="1439"/>
                    </a:lnTo>
                    <a:lnTo>
                      <a:pt x="2" y="1359"/>
                    </a:lnTo>
                    <a:lnTo>
                      <a:pt x="9" y="1282"/>
                    </a:lnTo>
                    <a:lnTo>
                      <a:pt x="24" y="1207"/>
                    </a:lnTo>
                    <a:lnTo>
                      <a:pt x="44" y="1138"/>
                    </a:lnTo>
                    <a:lnTo>
                      <a:pt x="68" y="1072"/>
                    </a:lnTo>
                    <a:lnTo>
                      <a:pt x="93" y="1010"/>
                    </a:lnTo>
                    <a:lnTo>
                      <a:pt x="124" y="951"/>
                    </a:lnTo>
                    <a:lnTo>
                      <a:pt x="157" y="898"/>
                    </a:lnTo>
                    <a:lnTo>
                      <a:pt x="190" y="847"/>
                    </a:lnTo>
                    <a:lnTo>
                      <a:pt x="225" y="803"/>
                    </a:lnTo>
                    <a:lnTo>
                      <a:pt x="258" y="761"/>
                    </a:lnTo>
                    <a:lnTo>
                      <a:pt x="291" y="726"/>
                    </a:lnTo>
                    <a:lnTo>
                      <a:pt x="322" y="693"/>
                    </a:lnTo>
                    <a:lnTo>
                      <a:pt x="349" y="666"/>
                    </a:lnTo>
                    <a:lnTo>
                      <a:pt x="375" y="644"/>
                    </a:lnTo>
                    <a:lnTo>
                      <a:pt x="395" y="627"/>
                    </a:lnTo>
                    <a:lnTo>
                      <a:pt x="411" y="615"/>
                    </a:lnTo>
                    <a:lnTo>
                      <a:pt x="421" y="607"/>
                    </a:lnTo>
                    <a:lnTo>
                      <a:pt x="424" y="604"/>
                    </a:lnTo>
                    <a:lnTo>
                      <a:pt x="521" y="529"/>
                    </a:lnTo>
                    <a:lnTo>
                      <a:pt x="622" y="459"/>
                    </a:lnTo>
                    <a:lnTo>
                      <a:pt x="726" y="397"/>
                    </a:lnTo>
                    <a:lnTo>
                      <a:pt x="836" y="340"/>
                    </a:lnTo>
                    <a:lnTo>
                      <a:pt x="947" y="289"/>
                    </a:lnTo>
                    <a:lnTo>
                      <a:pt x="1060" y="243"/>
                    </a:lnTo>
                    <a:lnTo>
                      <a:pt x="1174" y="203"/>
                    </a:lnTo>
                    <a:lnTo>
                      <a:pt x="1289" y="166"/>
                    </a:lnTo>
                    <a:lnTo>
                      <a:pt x="1402" y="135"/>
                    </a:lnTo>
                    <a:lnTo>
                      <a:pt x="1516" y="108"/>
                    </a:lnTo>
                    <a:lnTo>
                      <a:pt x="1625" y="86"/>
                    </a:lnTo>
                    <a:lnTo>
                      <a:pt x="1732" y="66"/>
                    </a:lnTo>
                    <a:lnTo>
                      <a:pt x="1836" y="49"/>
                    </a:lnTo>
                    <a:lnTo>
                      <a:pt x="1934" y="35"/>
                    </a:lnTo>
                    <a:lnTo>
                      <a:pt x="2028" y="24"/>
                    </a:lnTo>
                    <a:lnTo>
                      <a:pt x="2114" y="17"/>
                    </a:lnTo>
                    <a:lnTo>
                      <a:pt x="2194" y="9"/>
                    </a:lnTo>
                    <a:lnTo>
                      <a:pt x="2265" y="6"/>
                    </a:lnTo>
                    <a:lnTo>
                      <a:pt x="2328" y="2"/>
                    </a:lnTo>
                    <a:lnTo>
                      <a:pt x="2381" y="0"/>
                    </a:lnTo>
                    <a:lnTo>
                      <a:pt x="2425" y="0"/>
                    </a:lnTo>
                    <a:lnTo>
                      <a:pt x="245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3" name="Freeform 87">
                <a:extLst>
                  <a:ext uri="{FF2B5EF4-FFF2-40B4-BE49-F238E27FC236}">
                    <a16:creationId xmlns:a16="http://schemas.microsoft.com/office/drawing/2014/main" id="{6BD23966-5C68-93CF-E9FB-008DBD959753}"/>
                  </a:ext>
                </a:extLst>
              </p:cNvPr>
              <p:cNvSpPr>
                <a:spLocks/>
              </p:cNvSpPr>
              <p:nvPr/>
            </p:nvSpPr>
            <p:spPr bwMode="auto">
              <a:xfrm>
                <a:off x="4030663" y="1679575"/>
                <a:ext cx="2841625" cy="1398588"/>
              </a:xfrm>
              <a:custGeom>
                <a:avLst/>
                <a:gdLst>
                  <a:gd name="T0" fmla="*/ 1666 w 3578"/>
                  <a:gd name="T1" fmla="*/ 1 h 1763"/>
                  <a:gd name="T2" fmla="*/ 1783 w 3578"/>
                  <a:gd name="T3" fmla="*/ 16 h 1763"/>
                  <a:gd name="T4" fmla="*/ 1881 w 3578"/>
                  <a:gd name="T5" fmla="*/ 38 h 1763"/>
                  <a:gd name="T6" fmla="*/ 1956 w 3578"/>
                  <a:gd name="T7" fmla="*/ 60 h 1763"/>
                  <a:gd name="T8" fmla="*/ 2004 w 3578"/>
                  <a:gd name="T9" fmla="*/ 76 h 1763"/>
                  <a:gd name="T10" fmla="*/ 2022 w 3578"/>
                  <a:gd name="T11" fmla="*/ 84 h 1763"/>
                  <a:gd name="T12" fmla="*/ 2214 w 3578"/>
                  <a:gd name="T13" fmla="*/ 166 h 1763"/>
                  <a:gd name="T14" fmla="*/ 2397 w 3578"/>
                  <a:gd name="T15" fmla="*/ 268 h 1763"/>
                  <a:gd name="T16" fmla="*/ 2571 w 3578"/>
                  <a:gd name="T17" fmla="*/ 387 h 1763"/>
                  <a:gd name="T18" fmla="*/ 2732 w 3578"/>
                  <a:gd name="T19" fmla="*/ 519 h 1763"/>
                  <a:gd name="T20" fmla="*/ 2881 w 3578"/>
                  <a:gd name="T21" fmla="*/ 658 h 1763"/>
                  <a:gd name="T22" fmla="*/ 3020 w 3578"/>
                  <a:gd name="T23" fmla="*/ 801 h 1763"/>
                  <a:gd name="T24" fmla="*/ 3145 w 3578"/>
                  <a:gd name="T25" fmla="*/ 943 h 1763"/>
                  <a:gd name="T26" fmla="*/ 3254 w 3578"/>
                  <a:gd name="T27" fmla="*/ 1080 h 1763"/>
                  <a:gd name="T28" fmla="*/ 3351 w 3578"/>
                  <a:gd name="T29" fmla="*/ 1208 h 1763"/>
                  <a:gd name="T30" fmla="*/ 3430 w 3578"/>
                  <a:gd name="T31" fmla="*/ 1324 h 1763"/>
                  <a:gd name="T32" fmla="*/ 3494 w 3578"/>
                  <a:gd name="T33" fmla="*/ 1421 h 1763"/>
                  <a:gd name="T34" fmla="*/ 3540 w 3578"/>
                  <a:gd name="T35" fmla="*/ 1494 h 1763"/>
                  <a:gd name="T36" fmla="*/ 3569 w 3578"/>
                  <a:gd name="T37" fmla="*/ 1541 h 1763"/>
                  <a:gd name="T38" fmla="*/ 3578 w 3578"/>
                  <a:gd name="T39" fmla="*/ 1560 h 1763"/>
                  <a:gd name="T40" fmla="*/ 3567 w 3578"/>
                  <a:gd name="T41" fmla="*/ 1549 h 1763"/>
                  <a:gd name="T42" fmla="*/ 3532 w 3578"/>
                  <a:gd name="T43" fmla="*/ 1521 h 1763"/>
                  <a:gd name="T44" fmla="*/ 3476 w 3578"/>
                  <a:gd name="T45" fmla="*/ 1483 h 1763"/>
                  <a:gd name="T46" fmla="*/ 3392 w 3578"/>
                  <a:gd name="T47" fmla="*/ 1433 h 1763"/>
                  <a:gd name="T48" fmla="*/ 3282 w 3578"/>
                  <a:gd name="T49" fmla="*/ 1380 h 1763"/>
                  <a:gd name="T50" fmla="*/ 3145 w 3578"/>
                  <a:gd name="T51" fmla="*/ 1325 h 1763"/>
                  <a:gd name="T52" fmla="*/ 2980 w 3578"/>
                  <a:gd name="T53" fmla="*/ 1276 h 1763"/>
                  <a:gd name="T54" fmla="*/ 2786 w 3578"/>
                  <a:gd name="T55" fmla="*/ 1234 h 1763"/>
                  <a:gd name="T56" fmla="*/ 2562 w 3578"/>
                  <a:gd name="T57" fmla="*/ 1205 h 1763"/>
                  <a:gd name="T58" fmla="*/ 2306 w 3578"/>
                  <a:gd name="T59" fmla="*/ 1190 h 1763"/>
                  <a:gd name="T60" fmla="*/ 2017 w 3578"/>
                  <a:gd name="T61" fmla="*/ 1196 h 1763"/>
                  <a:gd name="T62" fmla="*/ 1658 w 3578"/>
                  <a:gd name="T63" fmla="*/ 1227 h 1763"/>
                  <a:gd name="T64" fmla="*/ 1338 w 3578"/>
                  <a:gd name="T65" fmla="*/ 1272 h 1763"/>
                  <a:gd name="T66" fmla="*/ 1055 w 3578"/>
                  <a:gd name="T67" fmla="*/ 1329 h 1763"/>
                  <a:gd name="T68" fmla="*/ 810 w 3578"/>
                  <a:gd name="T69" fmla="*/ 1393 h 1763"/>
                  <a:gd name="T70" fmla="*/ 600 w 3578"/>
                  <a:gd name="T71" fmla="*/ 1461 h 1763"/>
                  <a:gd name="T72" fmla="*/ 422 w 3578"/>
                  <a:gd name="T73" fmla="*/ 1528 h 1763"/>
                  <a:gd name="T74" fmla="*/ 280 w 3578"/>
                  <a:gd name="T75" fmla="*/ 1594 h 1763"/>
                  <a:gd name="T76" fmla="*/ 166 w 3578"/>
                  <a:gd name="T77" fmla="*/ 1655 h 1763"/>
                  <a:gd name="T78" fmla="*/ 84 w 3578"/>
                  <a:gd name="T79" fmla="*/ 1704 h 1763"/>
                  <a:gd name="T80" fmla="*/ 31 w 3578"/>
                  <a:gd name="T81" fmla="*/ 1741 h 1763"/>
                  <a:gd name="T82" fmla="*/ 4 w 3578"/>
                  <a:gd name="T83" fmla="*/ 1761 h 1763"/>
                  <a:gd name="T84" fmla="*/ 812 w 3578"/>
                  <a:gd name="T85" fmla="*/ 387 h 1763"/>
                  <a:gd name="T86" fmla="*/ 951 w 3578"/>
                  <a:gd name="T87" fmla="*/ 239 h 1763"/>
                  <a:gd name="T88" fmla="*/ 1097 w 3578"/>
                  <a:gd name="T89" fmla="*/ 131 h 1763"/>
                  <a:gd name="T90" fmla="*/ 1247 w 3578"/>
                  <a:gd name="T91" fmla="*/ 60 h 1763"/>
                  <a:gd name="T92" fmla="*/ 1393 w 3578"/>
                  <a:gd name="T93" fmla="*/ 18 h 1763"/>
                  <a:gd name="T94" fmla="*/ 1534 w 3578"/>
                  <a:gd name="T9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8" h="1763">
                    <a:moveTo>
                      <a:pt x="1602" y="0"/>
                    </a:moveTo>
                    <a:lnTo>
                      <a:pt x="1666" y="1"/>
                    </a:lnTo>
                    <a:lnTo>
                      <a:pt x="1726" y="7"/>
                    </a:lnTo>
                    <a:lnTo>
                      <a:pt x="1783" y="16"/>
                    </a:lnTo>
                    <a:lnTo>
                      <a:pt x="1834" y="27"/>
                    </a:lnTo>
                    <a:lnTo>
                      <a:pt x="1881" y="38"/>
                    </a:lnTo>
                    <a:lnTo>
                      <a:pt x="1922" y="49"/>
                    </a:lnTo>
                    <a:lnTo>
                      <a:pt x="1956" y="60"/>
                    </a:lnTo>
                    <a:lnTo>
                      <a:pt x="1984" y="69"/>
                    </a:lnTo>
                    <a:lnTo>
                      <a:pt x="2004" y="76"/>
                    </a:lnTo>
                    <a:lnTo>
                      <a:pt x="2017" y="82"/>
                    </a:lnTo>
                    <a:lnTo>
                      <a:pt x="2022" y="84"/>
                    </a:lnTo>
                    <a:lnTo>
                      <a:pt x="2119" y="122"/>
                    </a:lnTo>
                    <a:lnTo>
                      <a:pt x="2214" y="166"/>
                    </a:lnTo>
                    <a:lnTo>
                      <a:pt x="2307" y="215"/>
                    </a:lnTo>
                    <a:lnTo>
                      <a:pt x="2397" y="268"/>
                    </a:lnTo>
                    <a:lnTo>
                      <a:pt x="2485" y="327"/>
                    </a:lnTo>
                    <a:lnTo>
                      <a:pt x="2571" y="387"/>
                    </a:lnTo>
                    <a:lnTo>
                      <a:pt x="2653" y="451"/>
                    </a:lnTo>
                    <a:lnTo>
                      <a:pt x="2732" y="519"/>
                    </a:lnTo>
                    <a:lnTo>
                      <a:pt x="2808" y="589"/>
                    </a:lnTo>
                    <a:lnTo>
                      <a:pt x="2881" y="658"/>
                    </a:lnTo>
                    <a:lnTo>
                      <a:pt x="2953" y="729"/>
                    </a:lnTo>
                    <a:lnTo>
                      <a:pt x="3020" y="801"/>
                    </a:lnTo>
                    <a:lnTo>
                      <a:pt x="3084" y="872"/>
                    </a:lnTo>
                    <a:lnTo>
                      <a:pt x="3145" y="943"/>
                    </a:lnTo>
                    <a:lnTo>
                      <a:pt x="3201" y="1013"/>
                    </a:lnTo>
                    <a:lnTo>
                      <a:pt x="3254" y="1080"/>
                    </a:lnTo>
                    <a:lnTo>
                      <a:pt x="3304" y="1146"/>
                    </a:lnTo>
                    <a:lnTo>
                      <a:pt x="3351" y="1208"/>
                    </a:lnTo>
                    <a:lnTo>
                      <a:pt x="3393" y="1269"/>
                    </a:lnTo>
                    <a:lnTo>
                      <a:pt x="3430" y="1324"/>
                    </a:lnTo>
                    <a:lnTo>
                      <a:pt x="3465" y="1375"/>
                    </a:lnTo>
                    <a:lnTo>
                      <a:pt x="3494" y="1421"/>
                    </a:lnTo>
                    <a:lnTo>
                      <a:pt x="3520" y="1461"/>
                    </a:lnTo>
                    <a:lnTo>
                      <a:pt x="3540" y="1494"/>
                    </a:lnTo>
                    <a:lnTo>
                      <a:pt x="3556" y="1521"/>
                    </a:lnTo>
                    <a:lnTo>
                      <a:pt x="3569" y="1541"/>
                    </a:lnTo>
                    <a:lnTo>
                      <a:pt x="3576" y="1554"/>
                    </a:lnTo>
                    <a:lnTo>
                      <a:pt x="3578" y="1560"/>
                    </a:lnTo>
                    <a:lnTo>
                      <a:pt x="3576" y="1556"/>
                    </a:lnTo>
                    <a:lnTo>
                      <a:pt x="3567" y="1549"/>
                    </a:lnTo>
                    <a:lnTo>
                      <a:pt x="3553" y="1538"/>
                    </a:lnTo>
                    <a:lnTo>
                      <a:pt x="3532" y="1521"/>
                    </a:lnTo>
                    <a:lnTo>
                      <a:pt x="3507" y="1503"/>
                    </a:lnTo>
                    <a:lnTo>
                      <a:pt x="3476" y="1483"/>
                    </a:lnTo>
                    <a:lnTo>
                      <a:pt x="3437" y="1459"/>
                    </a:lnTo>
                    <a:lnTo>
                      <a:pt x="3392" y="1433"/>
                    </a:lnTo>
                    <a:lnTo>
                      <a:pt x="3340" y="1408"/>
                    </a:lnTo>
                    <a:lnTo>
                      <a:pt x="3282" y="1380"/>
                    </a:lnTo>
                    <a:lnTo>
                      <a:pt x="3218" y="1353"/>
                    </a:lnTo>
                    <a:lnTo>
                      <a:pt x="3145" y="1325"/>
                    </a:lnTo>
                    <a:lnTo>
                      <a:pt x="3066" y="1300"/>
                    </a:lnTo>
                    <a:lnTo>
                      <a:pt x="2980" y="1276"/>
                    </a:lnTo>
                    <a:lnTo>
                      <a:pt x="2887" y="1254"/>
                    </a:lnTo>
                    <a:lnTo>
                      <a:pt x="2786" y="1234"/>
                    </a:lnTo>
                    <a:lnTo>
                      <a:pt x="2679" y="1218"/>
                    </a:lnTo>
                    <a:lnTo>
                      <a:pt x="2562" y="1205"/>
                    </a:lnTo>
                    <a:lnTo>
                      <a:pt x="2437" y="1196"/>
                    </a:lnTo>
                    <a:lnTo>
                      <a:pt x="2306" y="1190"/>
                    </a:lnTo>
                    <a:lnTo>
                      <a:pt x="2167" y="1190"/>
                    </a:lnTo>
                    <a:lnTo>
                      <a:pt x="2017" y="1196"/>
                    </a:lnTo>
                    <a:lnTo>
                      <a:pt x="1832" y="1210"/>
                    </a:lnTo>
                    <a:lnTo>
                      <a:pt x="1658" y="1227"/>
                    </a:lnTo>
                    <a:lnTo>
                      <a:pt x="1494" y="1249"/>
                    </a:lnTo>
                    <a:lnTo>
                      <a:pt x="1338" y="1272"/>
                    </a:lnTo>
                    <a:lnTo>
                      <a:pt x="1192" y="1300"/>
                    </a:lnTo>
                    <a:lnTo>
                      <a:pt x="1055" y="1329"/>
                    </a:lnTo>
                    <a:lnTo>
                      <a:pt x="929" y="1360"/>
                    </a:lnTo>
                    <a:lnTo>
                      <a:pt x="810" y="1393"/>
                    </a:lnTo>
                    <a:lnTo>
                      <a:pt x="700" y="1426"/>
                    </a:lnTo>
                    <a:lnTo>
                      <a:pt x="600" y="1461"/>
                    </a:lnTo>
                    <a:lnTo>
                      <a:pt x="506" y="1496"/>
                    </a:lnTo>
                    <a:lnTo>
                      <a:pt x="422" y="1528"/>
                    </a:lnTo>
                    <a:lnTo>
                      <a:pt x="347" y="1563"/>
                    </a:lnTo>
                    <a:lnTo>
                      <a:pt x="280" y="1594"/>
                    </a:lnTo>
                    <a:lnTo>
                      <a:pt x="219" y="1625"/>
                    </a:lnTo>
                    <a:lnTo>
                      <a:pt x="166" y="1655"/>
                    </a:lnTo>
                    <a:lnTo>
                      <a:pt x="121" y="1680"/>
                    </a:lnTo>
                    <a:lnTo>
                      <a:pt x="84" y="1704"/>
                    </a:lnTo>
                    <a:lnTo>
                      <a:pt x="53" y="1724"/>
                    </a:lnTo>
                    <a:lnTo>
                      <a:pt x="31" y="1741"/>
                    </a:lnTo>
                    <a:lnTo>
                      <a:pt x="15" y="1753"/>
                    </a:lnTo>
                    <a:lnTo>
                      <a:pt x="4" y="1761"/>
                    </a:lnTo>
                    <a:lnTo>
                      <a:pt x="0" y="1763"/>
                    </a:lnTo>
                    <a:lnTo>
                      <a:pt x="812" y="387"/>
                    </a:lnTo>
                    <a:lnTo>
                      <a:pt x="879" y="307"/>
                    </a:lnTo>
                    <a:lnTo>
                      <a:pt x="951" y="239"/>
                    </a:lnTo>
                    <a:lnTo>
                      <a:pt x="1024" y="179"/>
                    </a:lnTo>
                    <a:lnTo>
                      <a:pt x="1097" y="131"/>
                    </a:lnTo>
                    <a:lnTo>
                      <a:pt x="1172" y="91"/>
                    </a:lnTo>
                    <a:lnTo>
                      <a:pt x="1247" y="60"/>
                    </a:lnTo>
                    <a:lnTo>
                      <a:pt x="1320" y="34"/>
                    </a:lnTo>
                    <a:lnTo>
                      <a:pt x="1393" y="18"/>
                    </a:lnTo>
                    <a:lnTo>
                      <a:pt x="1464" y="7"/>
                    </a:lnTo>
                    <a:lnTo>
                      <a:pt x="1534" y="0"/>
                    </a:lnTo>
                    <a:lnTo>
                      <a:pt x="16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grpSp>
        <p:pic>
          <p:nvPicPr>
            <p:cNvPr id="20" name="Picture 19">
              <a:extLst>
                <a:ext uri="{FF2B5EF4-FFF2-40B4-BE49-F238E27FC236}">
                  <a16:creationId xmlns:a16="http://schemas.microsoft.com/office/drawing/2014/main" id="{814177E9-BB17-0E8C-6F3C-4163BA449A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2702" y="3178450"/>
              <a:ext cx="2036628" cy="1338743"/>
            </a:xfrm>
            <a:prstGeom prst="rect">
              <a:avLst/>
            </a:prstGeom>
          </p:spPr>
        </p:pic>
      </p:grpSp>
      <p:pic>
        <p:nvPicPr>
          <p:cNvPr id="2" name="Picture 1">
            <a:extLst>
              <a:ext uri="{FF2B5EF4-FFF2-40B4-BE49-F238E27FC236}">
                <a16:creationId xmlns:a16="http://schemas.microsoft.com/office/drawing/2014/main" id="{B4DF7989-08CD-24E7-F94B-8F21EA30D838}"/>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7" b="39503"/>
          <a:stretch/>
        </p:blipFill>
        <p:spPr>
          <a:xfrm rot="16200000">
            <a:off x="7798510" y="2464507"/>
            <a:ext cx="6858003" cy="1928981"/>
          </a:xfrm>
          <a:prstGeom prst="rect">
            <a:avLst/>
          </a:prstGeom>
        </p:spPr>
      </p:pic>
      <p:sp>
        <p:nvSpPr>
          <p:cNvPr id="5" name="Slide Number Placeholder 4">
            <a:extLst>
              <a:ext uri="{FF2B5EF4-FFF2-40B4-BE49-F238E27FC236}">
                <a16:creationId xmlns:a16="http://schemas.microsoft.com/office/drawing/2014/main" id="{5B723DBD-0D71-67C5-B346-BBDA0E6D6217}"/>
              </a:ext>
            </a:extLst>
          </p:cNvPr>
          <p:cNvSpPr>
            <a:spLocks noGrp="1"/>
          </p:cNvSpPr>
          <p:nvPr>
            <p:ph type="sldNum" sz="quarter" idx="12"/>
          </p:nvPr>
        </p:nvSpPr>
        <p:spPr/>
        <p:txBody>
          <a:bodyPr/>
          <a:lstStyle/>
          <a:p>
            <a:fld id="{442A1B31-82E5-499A-9B8B-BAF2ADB9A2F5}" type="slidenum">
              <a:rPr lang="en-US" smtClean="0"/>
              <a:pPr/>
              <a:t>‹#›</a:t>
            </a:fld>
            <a:endParaRPr lang="en-US"/>
          </a:p>
        </p:txBody>
      </p:sp>
      <p:sp>
        <p:nvSpPr>
          <p:cNvPr id="6" name="Title 1">
            <a:extLst>
              <a:ext uri="{FF2B5EF4-FFF2-40B4-BE49-F238E27FC236}">
                <a16:creationId xmlns:a16="http://schemas.microsoft.com/office/drawing/2014/main" id="{BD285792-A2C6-29EF-A496-0727043E9192}"/>
              </a:ext>
            </a:extLst>
          </p:cNvPr>
          <p:cNvSpPr txBox="1">
            <a:spLocks/>
          </p:cNvSpPr>
          <p:nvPr userDrawn="1"/>
        </p:nvSpPr>
        <p:spPr>
          <a:xfrm>
            <a:off x="838200" y="365125"/>
            <a:ext cx="9772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a:lstStyle>
          <a:p>
            <a:r>
              <a:rPr lang="en-US" dirty="0"/>
              <a:t>Title</a:t>
            </a:r>
          </a:p>
        </p:txBody>
      </p:sp>
      <p:sp>
        <p:nvSpPr>
          <p:cNvPr id="30" name="TextBox 29">
            <a:extLst>
              <a:ext uri="{FF2B5EF4-FFF2-40B4-BE49-F238E27FC236}">
                <a16:creationId xmlns:a16="http://schemas.microsoft.com/office/drawing/2014/main" id="{9731DA9C-BF86-3F94-2AFE-5426966704BE}"/>
              </a:ext>
            </a:extLst>
          </p:cNvPr>
          <p:cNvSpPr txBox="1"/>
          <p:nvPr userDrawn="1"/>
        </p:nvSpPr>
        <p:spPr>
          <a:xfrm>
            <a:off x="197039" y="1599222"/>
            <a:ext cx="6096000" cy="363754"/>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Bullets</a:t>
            </a:r>
          </a:p>
        </p:txBody>
      </p:sp>
      <p:grpSp>
        <p:nvGrpSpPr>
          <p:cNvPr id="40" name="Group 39">
            <a:extLst>
              <a:ext uri="{FF2B5EF4-FFF2-40B4-BE49-F238E27FC236}">
                <a16:creationId xmlns:a16="http://schemas.microsoft.com/office/drawing/2014/main" id="{E292C10A-761F-26C4-A7C8-6A2CF4670CE7}"/>
              </a:ext>
            </a:extLst>
          </p:cNvPr>
          <p:cNvGrpSpPr/>
          <p:nvPr userDrawn="1"/>
        </p:nvGrpSpPr>
        <p:grpSpPr>
          <a:xfrm>
            <a:off x="6730646" y="1808682"/>
            <a:ext cx="4540409" cy="4088368"/>
            <a:chOff x="6275791" y="1446227"/>
            <a:chExt cx="5822633" cy="5242935"/>
          </a:xfrm>
        </p:grpSpPr>
        <p:sp>
          <p:nvSpPr>
            <p:cNvPr id="4" name="TextBox 3">
              <a:extLst>
                <a:ext uri="{FF2B5EF4-FFF2-40B4-BE49-F238E27FC236}">
                  <a16:creationId xmlns:a16="http://schemas.microsoft.com/office/drawing/2014/main" id="{95747844-E52B-5560-6B40-D4D98EE50CB1}"/>
                </a:ext>
              </a:extLst>
            </p:cNvPr>
            <p:cNvSpPr txBox="1"/>
            <p:nvPr userDrawn="1"/>
          </p:nvSpPr>
          <p:spPr>
            <a:xfrm>
              <a:off x="7862853" y="1687939"/>
              <a:ext cx="1419799" cy="828857"/>
            </a:xfrm>
            <a:prstGeom prst="rect">
              <a:avLst/>
            </a:prstGeom>
            <a:noFill/>
          </p:spPr>
          <p:txBody>
            <a:bodyPr wrap="square" rtlCol="0">
              <a:spAutoFit/>
            </a:bodyPr>
            <a:lstStyle/>
            <a:p>
              <a:r>
                <a:rPr lang="en-US" sz="1200" kern="0" dirty="0">
                  <a:solidFill>
                    <a:schemeClr val="tx1"/>
                  </a:solidFill>
                  <a:latin typeface="+mj-lt"/>
                  <a:cs typeface="Arial" pitchFamily="34" charset="0"/>
                </a:rPr>
                <a:t>IT Risk Assessments &amp; Compliance</a:t>
              </a:r>
            </a:p>
          </p:txBody>
        </p:sp>
        <p:sp>
          <p:nvSpPr>
            <p:cNvPr id="27" name="TextBox 26">
              <a:extLst>
                <a:ext uri="{FF2B5EF4-FFF2-40B4-BE49-F238E27FC236}">
                  <a16:creationId xmlns:a16="http://schemas.microsoft.com/office/drawing/2014/main" id="{91781D27-6EAA-9F8D-7F73-0EB231E88BD3}"/>
                </a:ext>
              </a:extLst>
            </p:cNvPr>
            <p:cNvSpPr txBox="1"/>
            <p:nvPr userDrawn="1"/>
          </p:nvSpPr>
          <p:spPr>
            <a:xfrm>
              <a:off x="9910201" y="1779939"/>
              <a:ext cx="1162044" cy="828857"/>
            </a:xfrm>
            <a:prstGeom prst="rect">
              <a:avLst/>
            </a:prstGeom>
            <a:noFill/>
          </p:spPr>
          <p:txBody>
            <a:bodyPr wrap="square" rtlCol="0">
              <a:spAutoFit/>
            </a:bodyPr>
            <a:lstStyle/>
            <a:p>
              <a:r>
                <a:rPr lang="en-US" sz="1200" kern="0" dirty="0">
                  <a:solidFill>
                    <a:schemeClr val="tx1"/>
                  </a:solidFill>
                  <a:latin typeface="+mj-lt"/>
                  <a:cs typeface="Arial" pitchFamily="34" charset="0"/>
                </a:rPr>
                <a:t>Incident Response Planning</a:t>
              </a:r>
              <a:endParaRPr lang="en-US" sz="1200" dirty="0">
                <a:solidFill>
                  <a:schemeClr val="tx1"/>
                </a:solidFill>
                <a:latin typeface="+mj-lt"/>
              </a:endParaRPr>
            </a:p>
          </p:txBody>
        </p:sp>
        <p:sp>
          <p:nvSpPr>
            <p:cNvPr id="28" name="TextBox 27">
              <a:extLst>
                <a:ext uri="{FF2B5EF4-FFF2-40B4-BE49-F238E27FC236}">
                  <a16:creationId xmlns:a16="http://schemas.microsoft.com/office/drawing/2014/main" id="{9298761A-5D1B-F2A9-F970-B2F72E9D61FE}"/>
                </a:ext>
              </a:extLst>
            </p:cNvPr>
            <p:cNvSpPr txBox="1"/>
            <p:nvPr userDrawn="1"/>
          </p:nvSpPr>
          <p:spPr>
            <a:xfrm>
              <a:off x="10937749" y="3883045"/>
              <a:ext cx="1160675" cy="799812"/>
            </a:xfrm>
            <a:prstGeom prst="rect">
              <a:avLst/>
            </a:prstGeom>
            <a:noFill/>
          </p:spPr>
          <p:txBody>
            <a:bodyPr wrap="square" rtlCol="0">
              <a:noAutofit/>
            </a:bodyPr>
            <a:lstStyle/>
            <a:p>
              <a:r>
                <a:rPr lang="en-US" sz="1200" kern="0" dirty="0">
                  <a:solidFill>
                    <a:schemeClr val="tx1"/>
                  </a:solidFill>
                  <a:latin typeface="+mj-lt"/>
                  <a:cs typeface="Arial" pitchFamily="34" charset="0"/>
                </a:rPr>
                <a:t>Virtual CISO (</a:t>
              </a:r>
              <a:r>
                <a:rPr lang="en-US" sz="1200" kern="0" dirty="0" err="1">
                  <a:solidFill>
                    <a:schemeClr val="tx1"/>
                  </a:solidFill>
                  <a:latin typeface="+mj-lt"/>
                  <a:cs typeface="Arial" pitchFamily="34" charset="0"/>
                </a:rPr>
                <a:t>vCISO</a:t>
              </a:r>
              <a:r>
                <a:rPr lang="en-US" sz="1200" kern="0" dirty="0">
                  <a:solidFill>
                    <a:schemeClr val="tx1"/>
                  </a:solidFill>
                  <a:latin typeface="+mj-lt"/>
                  <a:cs typeface="Arial" pitchFamily="34" charset="0"/>
                </a:rPr>
                <a:t>)</a:t>
              </a:r>
              <a:endParaRPr lang="en-US" sz="1200" dirty="0">
                <a:solidFill>
                  <a:schemeClr val="tx1"/>
                </a:solidFill>
                <a:latin typeface="+mj-lt"/>
              </a:endParaRPr>
            </a:p>
          </p:txBody>
        </p:sp>
        <p:sp>
          <p:nvSpPr>
            <p:cNvPr id="29" name="TextBox 28">
              <a:extLst>
                <a:ext uri="{FF2B5EF4-FFF2-40B4-BE49-F238E27FC236}">
                  <a16:creationId xmlns:a16="http://schemas.microsoft.com/office/drawing/2014/main" id="{CEC166A4-8C21-55DF-D496-8D0E6EAA5F1B}"/>
                </a:ext>
              </a:extLst>
            </p:cNvPr>
            <p:cNvSpPr txBox="1"/>
            <p:nvPr userDrawn="1"/>
          </p:nvSpPr>
          <p:spPr>
            <a:xfrm>
              <a:off x="6275791" y="3512749"/>
              <a:ext cx="1327465" cy="564573"/>
            </a:xfrm>
            <a:prstGeom prst="rect">
              <a:avLst/>
            </a:prstGeom>
            <a:noFill/>
          </p:spPr>
          <p:txBody>
            <a:bodyPr wrap="square" rtlCol="0">
              <a:noAutofit/>
            </a:bodyPr>
            <a:lstStyle/>
            <a:p>
              <a:r>
                <a:rPr lang="en-US" sz="1200" kern="0" dirty="0">
                  <a:solidFill>
                    <a:schemeClr val="tx1"/>
                  </a:solidFill>
                  <a:latin typeface="+mj-lt"/>
                  <a:cs typeface="Arial" pitchFamily="34" charset="0"/>
                </a:rPr>
                <a:t>Adversarial Collaboration</a:t>
              </a:r>
              <a:endParaRPr lang="en-US" sz="1200" dirty="0">
                <a:solidFill>
                  <a:schemeClr val="tx1"/>
                </a:solidFill>
                <a:latin typeface="+mj-lt"/>
              </a:endParaRPr>
            </a:p>
          </p:txBody>
        </p:sp>
        <p:sp>
          <p:nvSpPr>
            <p:cNvPr id="32" name="TextBox 31">
              <a:extLst>
                <a:ext uri="{FF2B5EF4-FFF2-40B4-BE49-F238E27FC236}">
                  <a16:creationId xmlns:a16="http://schemas.microsoft.com/office/drawing/2014/main" id="{0BABDBD5-67BB-46F1-D915-2C575F5ECC3E}"/>
                </a:ext>
              </a:extLst>
            </p:cNvPr>
            <p:cNvSpPr txBox="1"/>
            <p:nvPr userDrawn="1"/>
          </p:nvSpPr>
          <p:spPr>
            <a:xfrm>
              <a:off x="9390379" y="5616059"/>
              <a:ext cx="1220470" cy="716728"/>
            </a:xfrm>
            <a:prstGeom prst="rect">
              <a:avLst/>
            </a:prstGeom>
            <a:noFill/>
          </p:spPr>
          <p:txBody>
            <a:bodyPr wrap="square" rtlCol="0">
              <a:noAutofit/>
            </a:bodyPr>
            <a:lstStyle/>
            <a:p>
              <a:r>
                <a:rPr lang="en-US" sz="1200" kern="0" dirty="0">
                  <a:solidFill>
                    <a:schemeClr val="tx1"/>
                  </a:solidFill>
                  <a:latin typeface="+mj-lt"/>
                  <a:cs typeface="Arial" pitchFamily="34" charset="0"/>
                </a:rPr>
                <a:t>Cloud Architecture Security</a:t>
              </a:r>
              <a:endParaRPr lang="en-US" sz="1200" dirty="0">
                <a:solidFill>
                  <a:schemeClr val="tx1"/>
                </a:solidFill>
                <a:latin typeface="+mj-lt"/>
              </a:endParaRPr>
            </a:p>
          </p:txBody>
        </p:sp>
        <p:sp>
          <p:nvSpPr>
            <p:cNvPr id="33" name="TextBox 32">
              <a:extLst>
                <a:ext uri="{FF2B5EF4-FFF2-40B4-BE49-F238E27FC236}">
                  <a16:creationId xmlns:a16="http://schemas.microsoft.com/office/drawing/2014/main" id="{CCE5CA7F-CAF6-7C1E-5DF8-C7BD123D7BEA}"/>
                </a:ext>
              </a:extLst>
            </p:cNvPr>
            <p:cNvSpPr txBox="1"/>
            <p:nvPr userDrawn="1"/>
          </p:nvSpPr>
          <p:spPr>
            <a:xfrm>
              <a:off x="7228637" y="5365031"/>
              <a:ext cx="1491124" cy="564573"/>
            </a:xfrm>
            <a:prstGeom prst="rect">
              <a:avLst/>
            </a:prstGeom>
            <a:noFill/>
          </p:spPr>
          <p:txBody>
            <a:bodyPr wrap="square" rtlCol="0">
              <a:noAutofit/>
            </a:bodyPr>
            <a:lstStyle/>
            <a:p>
              <a:r>
                <a:rPr lang="en-US" sz="1200" kern="0" dirty="0">
                  <a:solidFill>
                    <a:schemeClr val="tx1"/>
                  </a:solidFill>
                  <a:latin typeface="+mj-lt"/>
                  <a:cs typeface="Arial" pitchFamily="34" charset="0"/>
                </a:rPr>
                <a:t>Defensive Controls Assessment</a:t>
              </a:r>
              <a:endParaRPr lang="en-US" sz="1200" dirty="0">
                <a:solidFill>
                  <a:schemeClr val="tx1"/>
                </a:solidFill>
                <a:latin typeface="+mj-lt"/>
              </a:endParaRPr>
            </a:p>
          </p:txBody>
        </p:sp>
        <p:pic>
          <p:nvPicPr>
            <p:cNvPr id="34" name="Graphic 33" descr="Document">
              <a:extLst>
                <a:ext uri="{FF2B5EF4-FFF2-40B4-BE49-F238E27FC236}">
                  <a16:creationId xmlns:a16="http://schemas.microsoft.com/office/drawing/2014/main" id="{BD1E88E5-2F6E-69C8-02DC-F23E58E71C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4596" y="2043279"/>
              <a:ext cx="612647" cy="612647"/>
            </a:xfrm>
            <a:prstGeom prst="rect">
              <a:avLst/>
            </a:prstGeom>
          </p:spPr>
        </p:pic>
        <p:pic>
          <p:nvPicPr>
            <p:cNvPr id="35" name="Graphic 34" descr="Flowchart">
              <a:extLst>
                <a:ext uri="{FF2B5EF4-FFF2-40B4-BE49-F238E27FC236}">
                  <a16:creationId xmlns:a16="http://schemas.microsoft.com/office/drawing/2014/main" id="{17155409-D8AA-A1FA-A803-84B7DE5AC7F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97200" y="1446227"/>
              <a:ext cx="612648" cy="612648"/>
            </a:xfrm>
            <a:prstGeom prst="rect">
              <a:avLst/>
            </a:prstGeom>
          </p:spPr>
        </p:pic>
        <p:pic>
          <p:nvPicPr>
            <p:cNvPr id="36" name="Graphic 35" descr="Puzzle pieces">
              <a:extLst>
                <a:ext uri="{FF2B5EF4-FFF2-40B4-BE49-F238E27FC236}">
                  <a16:creationId xmlns:a16="http://schemas.microsoft.com/office/drawing/2014/main" id="{B44EACB1-B894-B198-DFAB-94E4502BB245}"/>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08771" y="3122676"/>
              <a:ext cx="612648" cy="612648"/>
            </a:xfrm>
            <a:prstGeom prst="rect">
              <a:avLst/>
            </a:prstGeom>
          </p:spPr>
        </p:pic>
        <p:pic>
          <p:nvPicPr>
            <p:cNvPr id="37" name="Graphic 36" descr="Cloud">
              <a:extLst>
                <a:ext uri="{FF2B5EF4-FFF2-40B4-BE49-F238E27FC236}">
                  <a16:creationId xmlns:a16="http://schemas.microsoft.com/office/drawing/2014/main" id="{01459BFC-F1D9-0C4C-85CE-18EBE3DFCB9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41048" y="5344877"/>
              <a:ext cx="612647" cy="612647"/>
            </a:xfrm>
            <a:prstGeom prst="rect">
              <a:avLst/>
            </a:prstGeom>
          </p:spPr>
        </p:pic>
        <p:pic>
          <p:nvPicPr>
            <p:cNvPr id="38" name="Graphic 37" descr="Magnifying glass">
              <a:extLst>
                <a:ext uri="{FF2B5EF4-FFF2-40B4-BE49-F238E27FC236}">
                  <a16:creationId xmlns:a16="http://schemas.microsoft.com/office/drawing/2014/main" id="{F70295B5-9B95-FAA5-ECDE-B120DE184083}"/>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51423" y="6076515"/>
              <a:ext cx="612647" cy="612647"/>
            </a:xfrm>
            <a:prstGeom prst="rect">
              <a:avLst/>
            </a:prstGeom>
          </p:spPr>
        </p:pic>
        <p:pic>
          <p:nvPicPr>
            <p:cNvPr id="39" name="Graphic 38" descr="Checklist">
              <a:extLst>
                <a:ext uri="{FF2B5EF4-FFF2-40B4-BE49-F238E27FC236}">
                  <a16:creationId xmlns:a16="http://schemas.microsoft.com/office/drawing/2014/main" id="{56E723C0-A550-EA69-D575-83F580F2C54B}"/>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17106" y="4308653"/>
              <a:ext cx="611530" cy="611530"/>
            </a:xfrm>
            <a:prstGeom prst="rect">
              <a:avLst/>
            </a:prstGeom>
          </p:spPr>
        </p:pic>
      </p:grpSp>
    </p:spTree>
    <p:extLst>
      <p:ext uri="{BB962C8B-B14F-4D97-AF65-F5344CB8AC3E}">
        <p14:creationId xmlns:p14="http://schemas.microsoft.com/office/powerpoint/2010/main" val="37378044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FD849BE-5EE2-A2CF-7CED-D67F101D1667}"/>
              </a:ext>
            </a:extLst>
          </p:cNvPr>
          <p:cNvGrpSpPr/>
          <p:nvPr userDrawn="1"/>
        </p:nvGrpSpPr>
        <p:grpSpPr>
          <a:xfrm>
            <a:off x="6697989" y="1794294"/>
            <a:ext cx="4529522" cy="4123488"/>
            <a:chOff x="1155188" y="1794294"/>
            <a:chExt cx="4529522" cy="4123488"/>
          </a:xfrm>
        </p:grpSpPr>
        <p:grpSp>
          <p:nvGrpSpPr>
            <p:cNvPr id="7" name="Group 6">
              <a:extLst>
                <a:ext uri="{FF2B5EF4-FFF2-40B4-BE49-F238E27FC236}">
                  <a16:creationId xmlns:a16="http://schemas.microsoft.com/office/drawing/2014/main" id="{4E838292-C535-99A8-6592-C62C9688BF13}"/>
                </a:ext>
              </a:extLst>
            </p:cNvPr>
            <p:cNvGrpSpPr/>
            <p:nvPr userDrawn="1"/>
          </p:nvGrpSpPr>
          <p:grpSpPr>
            <a:xfrm>
              <a:off x="1155188" y="1794294"/>
              <a:ext cx="4529522" cy="4123488"/>
              <a:chOff x="3700463" y="1679575"/>
              <a:chExt cx="4781551" cy="4352926"/>
            </a:xfrm>
          </p:grpSpPr>
          <p:sp>
            <p:nvSpPr>
              <p:cNvPr id="8" name="Freeform 81">
                <a:extLst>
                  <a:ext uri="{FF2B5EF4-FFF2-40B4-BE49-F238E27FC236}">
                    <a16:creationId xmlns:a16="http://schemas.microsoft.com/office/drawing/2014/main" id="{AAF204E7-A02E-D319-DC7B-213652AC6D7F}"/>
                  </a:ext>
                </a:extLst>
              </p:cNvPr>
              <p:cNvSpPr>
                <a:spLocks/>
              </p:cNvSpPr>
              <p:nvPr/>
            </p:nvSpPr>
            <p:spPr bwMode="auto">
              <a:xfrm>
                <a:off x="5716588" y="1687513"/>
                <a:ext cx="1987550" cy="2365375"/>
              </a:xfrm>
              <a:custGeom>
                <a:avLst/>
                <a:gdLst>
                  <a:gd name="T0" fmla="*/ 1596 w 2505"/>
                  <a:gd name="T1" fmla="*/ 0 h 2979"/>
                  <a:gd name="T2" fmla="*/ 1781 w 2505"/>
                  <a:gd name="T3" fmla="*/ 40 h 2979"/>
                  <a:gd name="T4" fmla="*/ 1938 w 2505"/>
                  <a:gd name="T5" fmla="*/ 102 h 2979"/>
                  <a:gd name="T6" fmla="*/ 2069 w 2505"/>
                  <a:gd name="T7" fmla="*/ 183 h 2979"/>
                  <a:gd name="T8" fmla="*/ 2177 w 2505"/>
                  <a:gd name="T9" fmla="*/ 278 h 2979"/>
                  <a:gd name="T10" fmla="*/ 2263 w 2505"/>
                  <a:gd name="T11" fmla="*/ 380 h 2979"/>
                  <a:gd name="T12" fmla="*/ 2333 w 2505"/>
                  <a:gd name="T13" fmla="*/ 484 h 2979"/>
                  <a:gd name="T14" fmla="*/ 2384 w 2505"/>
                  <a:gd name="T15" fmla="*/ 587 h 2979"/>
                  <a:gd name="T16" fmla="*/ 2422 w 2505"/>
                  <a:gd name="T17" fmla="*/ 682 h 2979"/>
                  <a:gd name="T18" fmla="*/ 2448 w 2505"/>
                  <a:gd name="T19" fmla="*/ 764 h 2979"/>
                  <a:gd name="T20" fmla="*/ 2463 w 2505"/>
                  <a:gd name="T21" fmla="*/ 830 h 2979"/>
                  <a:gd name="T22" fmla="*/ 2470 w 2505"/>
                  <a:gd name="T23" fmla="*/ 874 h 2979"/>
                  <a:gd name="T24" fmla="*/ 2472 w 2505"/>
                  <a:gd name="T25" fmla="*/ 888 h 2979"/>
                  <a:gd name="T26" fmla="*/ 2499 w 2505"/>
                  <a:gd name="T27" fmla="*/ 1095 h 2979"/>
                  <a:gd name="T28" fmla="*/ 2505 w 2505"/>
                  <a:gd name="T29" fmla="*/ 1305 h 2979"/>
                  <a:gd name="T30" fmla="*/ 2490 w 2505"/>
                  <a:gd name="T31" fmla="*/ 1516 h 2979"/>
                  <a:gd name="T32" fmla="*/ 2459 w 2505"/>
                  <a:gd name="T33" fmla="*/ 1720 h 2979"/>
                  <a:gd name="T34" fmla="*/ 2415 w 2505"/>
                  <a:gd name="T35" fmla="*/ 1922 h 2979"/>
                  <a:gd name="T36" fmla="*/ 2362 w 2505"/>
                  <a:gd name="T37" fmla="*/ 2114 h 2979"/>
                  <a:gd name="T38" fmla="*/ 2302 w 2505"/>
                  <a:gd name="T39" fmla="*/ 2293 h 2979"/>
                  <a:gd name="T40" fmla="*/ 2240 w 2505"/>
                  <a:gd name="T41" fmla="*/ 2457 h 2979"/>
                  <a:gd name="T42" fmla="*/ 2179 w 2505"/>
                  <a:gd name="T43" fmla="*/ 2606 h 2979"/>
                  <a:gd name="T44" fmla="*/ 2121 w 2505"/>
                  <a:gd name="T45" fmla="*/ 2732 h 2979"/>
                  <a:gd name="T46" fmla="*/ 2069 w 2505"/>
                  <a:gd name="T47" fmla="*/ 2836 h 2979"/>
                  <a:gd name="T48" fmla="*/ 2029 w 2505"/>
                  <a:gd name="T49" fmla="*/ 2913 h 2979"/>
                  <a:gd name="T50" fmla="*/ 2002 w 2505"/>
                  <a:gd name="T51" fmla="*/ 2962 h 2979"/>
                  <a:gd name="T52" fmla="*/ 1993 w 2505"/>
                  <a:gd name="T53" fmla="*/ 2979 h 2979"/>
                  <a:gd name="T54" fmla="*/ 1996 w 2505"/>
                  <a:gd name="T55" fmla="*/ 2964 h 2979"/>
                  <a:gd name="T56" fmla="*/ 2002 w 2505"/>
                  <a:gd name="T57" fmla="*/ 2922 h 2979"/>
                  <a:gd name="T58" fmla="*/ 2007 w 2505"/>
                  <a:gd name="T59" fmla="*/ 2851 h 2979"/>
                  <a:gd name="T60" fmla="*/ 2005 w 2505"/>
                  <a:gd name="T61" fmla="*/ 2754 h 2979"/>
                  <a:gd name="T62" fmla="*/ 1996 w 2505"/>
                  <a:gd name="T63" fmla="*/ 2633 h 2979"/>
                  <a:gd name="T64" fmla="*/ 1973 w 2505"/>
                  <a:gd name="T65" fmla="*/ 2487 h 2979"/>
                  <a:gd name="T66" fmla="*/ 1932 w 2505"/>
                  <a:gd name="T67" fmla="*/ 2320 h 2979"/>
                  <a:gd name="T68" fmla="*/ 1870 w 2505"/>
                  <a:gd name="T69" fmla="*/ 2132 h 2979"/>
                  <a:gd name="T70" fmla="*/ 1782 w 2505"/>
                  <a:gd name="T71" fmla="*/ 1922 h 2979"/>
                  <a:gd name="T72" fmla="*/ 1664 w 2505"/>
                  <a:gd name="T73" fmla="*/ 1695 h 2979"/>
                  <a:gd name="T74" fmla="*/ 1512 w 2505"/>
                  <a:gd name="T75" fmla="*/ 1450 h 2979"/>
                  <a:gd name="T76" fmla="*/ 1294 w 2505"/>
                  <a:gd name="T77" fmla="*/ 1143 h 2979"/>
                  <a:gd name="T78" fmla="*/ 1084 w 2505"/>
                  <a:gd name="T79" fmla="*/ 881 h 2979"/>
                  <a:gd name="T80" fmla="*/ 885 w 2505"/>
                  <a:gd name="T81" fmla="*/ 662 h 2979"/>
                  <a:gd name="T82" fmla="*/ 698 w 2505"/>
                  <a:gd name="T83" fmla="*/ 481 h 2979"/>
                  <a:gd name="T84" fmla="*/ 530 w 2505"/>
                  <a:gd name="T85" fmla="*/ 332 h 2979"/>
                  <a:gd name="T86" fmla="*/ 378 w 2505"/>
                  <a:gd name="T87" fmla="*/ 217 h 2979"/>
                  <a:gd name="T88" fmla="*/ 250 w 2505"/>
                  <a:gd name="T89" fmla="*/ 131 h 2979"/>
                  <a:gd name="T90" fmla="*/ 144 w 2505"/>
                  <a:gd name="T91" fmla="*/ 69 h 2979"/>
                  <a:gd name="T92" fmla="*/ 66 w 2505"/>
                  <a:gd name="T93" fmla="*/ 29 h 2979"/>
                  <a:gd name="T94" fmla="*/ 16 w 2505"/>
                  <a:gd name="T95" fmla="*/ 7 h 2979"/>
                  <a:gd name="T96" fmla="*/ 0 w 2505"/>
                  <a:gd name="T97" fmla="*/ 0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5" h="2979">
                    <a:moveTo>
                      <a:pt x="0" y="0"/>
                    </a:moveTo>
                    <a:lnTo>
                      <a:pt x="1596" y="0"/>
                    </a:lnTo>
                    <a:lnTo>
                      <a:pt x="1693" y="16"/>
                    </a:lnTo>
                    <a:lnTo>
                      <a:pt x="1781" y="40"/>
                    </a:lnTo>
                    <a:lnTo>
                      <a:pt x="1863" y="69"/>
                    </a:lnTo>
                    <a:lnTo>
                      <a:pt x="1938" y="102"/>
                    </a:lnTo>
                    <a:lnTo>
                      <a:pt x="2005" y="140"/>
                    </a:lnTo>
                    <a:lnTo>
                      <a:pt x="2069" y="183"/>
                    </a:lnTo>
                    <a:lnTo>
                      <a:pt x="2126" y="228"/>
                    </a:lnTo>
                    <a:lnTo>
                      <a:pt x="2177" y="278"/>
                    </a:lnTo>
                    <a:lnTo>
                      <a:pt x="2223" y="327"/>
                    </a:lnTo>
                    <a:lnTo>
                      <a:pt x="2263" y="380"/>
                    </a:lnTo>
                    <a:lnTo>
                      <a:pt x="2300" y="431"/>
                    </a:lnTo>
                    <a:lnTo>
                      <a:pt x="2333" y="484"/>
                    </a:lnTo>
                    <a:lnTo>
                      <a:pt x="2360" y="535"/>
                    </a:lnTo>
                    <a:lnTo>
                      <a:pt x="2384" y="587"/>
                    </a:lnTo>
                    <a:lnTo>
                      <a:pt x="2404" y="636"/>
                    </a:lnTo>
                    <a:lnTo>
                      <a:pt x="2422" y="682"/>
                    </a:lnTo>
                    <a:lnTo>
                      <a:pt x="2435" y="726"/>
                    </a:lnTo>
                    <a:lnTo>
                      <a:pt x="2448" y="764"/>
                    </a:lnTo>
                    <a:lnTo>
                      <a:pt x="2455" y="801"/>
                    </a:lnTo>
                    <a:lnTo>
                      <a:pt x="2463" y="830"/>
                    </a:lnTo>
                    <a:lnTo>
                      <a:pt x="2468" y="855"/>
                    </a:lnTo>
                    <a:lnTo>
                      <a:pt x="2470" y="874"/>
                    </a:lnTo>
                    <a:lnTo>
                      <a:pt x="2472" y="885"/>
                    </a:lnTo>
                    <a:lnTo>
                      <a:pt x="2472" y="888"/>
                    </a:lnTo>
                    <a:lnTo>
                      <a:pt x="2488" y="991"/>
                    </a:lnTo>
                    <a:lnTo>
                      <a:pt x="2499" y="1095"/>
                    </a:lnTo>
                    <a:lnTo>
                      <a:pt x="2505" y="1201"/>
                    </a:lnTo>
                    <a:lnTo>
                      <a:pt x="2505" y="1305"/>
                    </a:lnTo>
                    <a:lnTo>
                      <a:pt x="2499" y="1410"/>
                    </a:lnTo>
                    <a:lnTo>
                      <a:pt x="2490" y="1516"/>
                    </a:lnTo>
                    <a:lnTo>
                      <a:pt x="2475" y="1618"/>
                    </a:lnTo>
                    <a:lnTo>
                      <a:pt x="2459" y="1720"/>
                    </a:lnTo>
                    <a:lnTo>
                      <a:pt x="2439" y="1823"/>
                    </a:lnTo>
                    <a:lnTo>
                      <a:pt x="2415" y="1922"/>
                    </a:lnTo>
                    <a:lnTo>
                      <a:pt x="2389" y="2019"/>
                    </a:lnTo>
                    <a:lnTo>
                      <a:pt x="2362" y="2114"/>
                    </a:lnTo>
                    <a:lnTo>
                      <a:pt x="2333" y="2205"/>
                    </a:lnTo>
                    <a:lnTo>
                      <a:pt x="2302" y="2293"/>
                    </a:lnTo>
                    <a:lnTo>
                      <a:pt x="2272" y="2377"/>
                    </a:lnTo>
                    <a:lnTo>
                      <a:pt x="2240" y="2457"/>
                    </a:lnTo>
                    <a:lnTo>
                      <a:pt x="2208" y="2534"/>
                    </a:lnTo>
                    <a:lnTo>
                      <a:pt x="2179" y="2606"/>
                    </a:lnTo>
                    <a:lnTo>
                      <a:pt x="2148" y="2671"/>
                    </a:lnTo>
                    <a:lnTo>
                      <a:pt x="2121" y="2732"/>
                    </a:lnTo>
                    <a:lnTo>
                      <a:pt x="2093" y="2787"/>
                    </a:lnTo>
                    <a:lnTo>
                      <a:pt x="2069" y="2836"/>
                    </a:lnTo>
                    <a:lnTo>
                      <a:pt x="2048" y="2878"/>
                    </a:lnTo>
                    <a:lnTo>
                      <a:pt x="2029" y="2913"/>
                    </a:lnTo>
                    <a:lnTo>
                      <a:pt x="2015" y="2942"/>
                    </a:lnTo>
                    <a:lnTo>
                      <a:pt x="2002" y="2962"/>
                    </a:lnTo>
                    <a:lnTo>
                      <a:pt x="1996" y="2975"/>
                    </a:lnTo>
                    <a:lnTo>
                      <a:pt x="1993" y="2979"/>
                    </a:lnTo>
                    <a:lnTo>
                      <a:pt x="1995" y="2975"/>
                    </a:lnTo>
                    <a:lnTo>
                      <a:pt x="1996" y="2964"/>
                    </a:lnTo>
                    <a:lnTo>
                      <a:pt x="1998" y="2946"/>
                    </a:lnTo>
                    <a:lnTo>
                      <a:pt x="2002" y="2922"/>
                    </a:lnTo>
                    <a:lnTo>
                      <a:pt x="2005" y="2889"/>
                    </a:lnTo>
                    <a:lnTo>
                      <a:pt x="2007" y="2851"/>
                    </a:lnTo>
                    <a:lnTo>
                      <a:pt x="2007" y="2805"/>
                    </a:lnTo>
                    <a:lnTo>
                      <a:pt x="2005" y="2754"/>
                    </a:lnTo>
                    <a:lnTo>
                      <a:pt x="2004" y="2697"/>
                    </a:lnTo>
                    <a:lnTo>
                      <a:pt x="1996" y="2633"/>
                    </a:lnTo>
                    <a:lnTo>
                      <a:pt x="1987" y="2564"/>
                    </a:lnTo>
                    <a:lnTo>
                      <a:pt x="1973" y="2487"/>
                    </a:lnTo>
                    <a:lnTo>
                      <a:pt x="1956" y="2406"/>
                    </a:lnTo>
                    <a:lnTo>
                      <a:pt x="1932" y="2320"/>
                    </a:lnTo>
                    <a:lnTo>
                      <a:pt x="1905" y="2229"/>
                    </a:lnTo>
                    <a:lnTo>
                      <a:pt x="1870" y="2132"/>
                    </a:lnTo>
                    <a:lnTo>
                      <a:pt x="1830" y="2030"/>
                    </a:lnTo>
                    <a:lnTo>
                      <a:pt x="1782" y="1922"/>
                    </a:lnTo>
                    <a:lnTo>
                      <a:pt x="1728" y="1812"/>
                    </a:lnTo>
                    <a:lnTo>
                      <a:pt x="1664" y="1695"/>
                    </a:lnTo>
                    <a:lnTo>
                      <a:pt x="1592" y="1574"/>
                    </a:lnTo>
                    <a:lnTo>
                      <a:pt x="1512" y="1450"/>
                    </a:lnTo>
                    <a:lnTo>
                      <a:pt x="1402" y="1291"/>
                    </a:lnTo>
                    <a:lnTo>
                      <a:pt x="1294" y="1143"/>
                    </a:lnTo>
                    <a:lnTo>
                      <a:pt x="1188" y="1007"/>
                    </a:lnTo>
                    <a:lnTo>
                      <a:pt x="1084" y="881"/>
                    </a:lnTo>
                    <a:lnTo>
                      <a:pt x="983" y="768"/>
                    </a:lnTo>
                    <a:lnTo>
                      <a:pt x="885" y="662"/>
                    </a:lnTo>
                    <a:lnTo>
                      <a:pt x="790" y="567"/>
                    </a:lnTo>
                    <a:lnTo>
                      <a:pt x="698" y="481"/>
                    </a:lnTo>
                    <a:lnTo>
                      <a:pt x="612" y="402"/>
                    </a:lnTo>
                    <a:lnTo>
                      <a:pt x="530" y="332"/>
                    </a:lnTo>
                    <a:lnTo>
                      <a:pt x="451" y="272"/>
                    </a:lnTo>
                    <a:lnTo>
                      <a:pt x="378" y="217"/>
                    </a:lnTo>
                    <a:lnTo>
                      <a:pt x="311" y="172"/>
                    </a:lnTo>
                    <a:lnTo>
                      <a:pt x="250" y="131"/>
                    </a:lnTo>
                    <a:lnTo>
                      <a:pt x="194" y="97"/>
                    </a:lnTo>
                    <a:lnTo>
                      <a:pt x="144" y="69"/>
                    </a:lnTo>
                    <a:lnTo>
                      <a:pt x="102" y="45"/>
                    </a:lnTo>
                    <a:lnTo>
                      <a:pt x="66" y="29"/>
                    </a:lnTo>
                    <a:lnTo>
                      <a:pt x="38" y="16"/>
                    </a:lnTo>
                    <a:lnTo>
                      <a:pt x="16" y="7"/>
                    </a:lnTo>
                    <a:lnTo>
                      <a:pt x="5" y="1"/>
                    </a:lnTo>
                    <a:lnTo>
                      <a:pt x="0" y="0"/>
                    </a:lnTo>
                    <a:close/>
                  </a:path>
                </a:pathLst>
              </a:custGeom>
              <a:solidFill>
                <a:srgbClr val="D14E1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9" name="Freeform 82">
                <a:extLst>
                  <a:ext uri="{FF2B5EF4-FFF2-40B4-BE49-F238E27FC236}">
                    <a16:creationId xmlns:a16="http://schemas.microsoft.com/office/drawing/2014/main" id="{C72A0C00-DB4C-4136-C2F3-39BBE2D405EC}"/>
                  </a:ext>
                </a:extLst>
              </p:cNvPr>
              <p:cNvSpPr>
                <a:spLocks/>
              </p:cNvSpPr>
              <p:nvPr/>
            </p:nvSpPr>
            <p:spPr bwMode="auto">
              <a:xfrm>
                <a:off x="6518276" y="2460625"/>
                <a:ext cx="1963738" cy="2543175"/>
              </a:xfrm>
              <a:custGeom>
                <a:avLst/>
                <a:gdLst>
                  <a:gd name="T0" fmla="*/ 2393 w 2474"/>
                  <a:gd name="T1" fmla="*/ 1388 h 3203"/>
                  <a:gd name="T2" fmla="*/ 2452 w 2474"/>
                  <a:gd name="T3" fmla="*/ 1574 h 3203"/>
                  <a:gd name="T4" fmla="*/ 2474 w 2474"/>
                  <a:gd name="T5" fmla="*/ 1748 h 3203"/>
                  <a:gd name="T6" fmla="*/ 2465 w 2474"/>
                  <a:gd name="T7" fmla="*/ 1907 h 3203"/>
                  <a:gd name="T8" fmla="*/ 2432 w 2474"/>
                  <a:gd name="T9" fmla="*/ 2051 h 3203"/>
                  <a:gd name="T10" fmla="*/ 2382 w 2474"/>
                  <a:gd name="T11" fmla="*/ 2181 h 3203"/>
                  <a:gd name="T12" fmla="*/ 2320 w 2474"/>
                  <a:gd name="T13" fmla="*/ 2293 h 3203"/>
                  <a:gd name="T14" fmla="*/ 2252 w 2474"/>
                  <a:gd name="T15" fmla="*/ 2388 h 3203"/>
                  <a:gd name="T16" fmla="*/ 2187 w 2474"/>
                  <a:gd name="T17" fmla="*/ 2466 h 3203"/>
                  <a:gd name="T18" fmla="*/ 2128 w 2474"/>
                  <a:gd name="T19" fmla="*/ 2525 h 3203"/>
                  <a:gd name="T20" fmla="*/ 2082 w 2474"/>
                  <a:gd name="T21" fmla="*/ 2565 h 3203"/>
                  <a:gd name="T22" fmla="*/ 2057 w 2474"/>
                  <a:gd name="T23" fmla="*/ 2585 h 3203"/>
                  <a:gd name="T24" fmla="*/ 1958 w 2474"/>
                  <a:gd name="T25" fmla="*/ 2664 h 3203"/>
                  <a:gd name="T26" fmla="*/ 1753 w 2474"/>
                  <a:gd name="T27" fmla="*/ 2796 h 3203"/>
                  <a:gd name="T28" fmla="*/ 1534 w 2474"/>
                  <a:gd name="T29" fmla="*/ 2905 h 3203"/>
                  <a:gd name="T30" fmla="*/ 1307 w 2474"/>
                  <a:gd name="T31" fmla="*/ 2993 h 3203"/>
                  <a:gd name="T32" fmla="*/ 1079 w 2474"/>
                  <a:gd name="T33" fmla="*/ 3063 h 3203"/>
                  <a:gd name="T34" fmla="*/ 856 w 2474"/>
                  <a:gd name="T35" fmla="*/ 3114 h 3203"/>
                  <a:gd name="T36" fmla="*/ 645 w 2474"/>
                  <a:gd name="T37" fmla="*/ 3150 h 3203"/>
                  <a:gd name="T38" fmla="*/ 455 w 2474"/>
                  <a:gd name="T39" fmla="*/ 3176 h 3203"/>
                  <a:gd name="T40" fmla="*/ 289 w 2474"/>
                  <a:gd name="T41" fmla="*/ 3192 h 3203"/>
                  <a:gd name="T42" fmla="*/ 153 w 2474"/>
                  <a:gd name="T43" fmla="*/ 3200 h 3203"/>
                  <a:gd name="T44" fmla="*/ 58 w 2474"/>
                  <a:gd name="T45" fmla="*/ 3203 h 3203"/>
                  <a:gd name="T46" fmla="*/ 7 w 2474"/>
                  <a:gd name="T47" fmla="*/ 3203 h 3203"/>
                  <a:gd name="T48" fmla="*/ 3 w 2474"/>
                  <a:gd name="T49" fmla="*/ 3203 h 3203"/>
                  <a:gd name="T50" fmla="*/ 38 w 2474"/>
                  <a:gd name="T51" fmla="*/ 3191 h 3203"/>
                  <a:gd name="T52" fmla="*/ 100 w 2474"/>
                  <a:gd name="T53" fmla="*/ 3161 h 3203"/>
                  <a:gd name="T54" fmla="*/ 188 w 2474"/>
                  <a:gd name="T55" fmla="*/ 3114 h 3203"/>
                  <a:gd name="T56" fmla="*/ 296 w 2474"/>
                  <a:gd name="T57" fmla="*/ 3041 h 3203"/>
                  <a:gd name="T58" fmla="*/ 422 w 2474"/>
                  <a:gd name="T59" fmla="*/ 2938 h 3203"/>
                  <a:gd name="T60" fmla="*/ 561 w 2474"/>
                  <a:gd name="T61" fmla="*/ 2807 h 3203"/>
                  <a:gd name="T62" fmla="*/ 709 w 2474"/>
                  <a:gd name="T63" fmla="*/ 2637 h 3203"/>
                  <a:gd name="T64" fmla="*/ 863 w 2474"/>
                  <a:gd name="T65" fmla="*/ 2428 h 3203"/>
                  <a:gd name="T66" fmla="*/ 1016 w 2474"/>
                  <a:gd name="T67" fmla="*/ 2174 h 3203"/>
                  <a:gd name="T68" fmla="*/ 1168 w 2474"/>
                  <a:gd name="T69" fmla="*/ 1870 h 3203"/>
                  <a:gd name="T70" fmla="*/ 1300 w 2474"/>
                  <a:gd name="T71" fmla="*/ 1569 h 3203"/>
                  <a:gd name="T72" fmla="*/ 1402 w 2474"/>
                  <a:gd name="T73" fmla="*/ 1292 h 3203"/>
                  <a:gd name="T74" fmla="*/ 1481 w 2474"/>
                  <a:gd name="T75" fmla="*/ 1040 h 3203"/>
                  <a:gd name="T76" fmla="*/ 1539 w 2474"/>
                  <a:gd name="T77" fmla="*/ 815 h 3203"/>
                  <a:gd name="T78" fmla="*/ 1578 w 2474"/>
                  <a:gd name="T79" fmla="*/ 616 h 3203"/>
                  <a:gd name="T80" fmla="*/ 1602 w 2474"/>
                  <a:gd name="T81" fmla="*/ 444 h 3203"/>
                  <a:gd name="T82" fmla="*/ 1612 w 2474"/>
                  <a:gd name="T83" fmla="*/ 298 h 3203"/>
                  <a:gd name="T84" fmla="*/ 1616 w 2474"/>
                  <a:gd name="T85" fmla="*/ 181 h 3203"/>
                  <a:gd name="T86" fmla="*/ 1612 w 2474"/>
                  <a:gd name="T87" fmla="*/ 93 h 3203"/>
                  <a:gd name="T88" fmla="*/ 1609 w 2474"/>
                  <a:gd name="T89" fmla="*/ 32 h 3203"/>
                  <a:gd name="T90" fmla="*/ 1605 w 2474"/>
                  <a:gd name="T91" fmla="*/ 3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3203">
                    <a:moveTo>
                      <a:pt x="1603" y="0"/>
                    </a:moveTo>
                    <a:lnTo>
                      <a:pt x="2393" y="1388"/>
                    </a:lnTo>
                    <a:lnTo>
                      <a:pt x="2426" y="1483"/>
                    </a:lnTo>
                    <a:lnTo>
                      <a:pt x="2452" y="1574"/>
                    </a:lnTo>
                    <a:lnTo>
                      <a:pt x="2466" y="1664"/>
                    </a:lnTo>
                    <a:lnTo>
                      <a:pt x="2474" y="1748"/>
                    </a:lnTo>
                    <a:lnTo>
                      <a:pt x="2472" y="1830"/>
                    </a:lnTo>
                    <a:lnTo>
                      <a:pt x="2465" y="1907"/>
                    </a:lnTo>
                    <a:lnTo>
                      <a:pt x="2450" y="1982"/>
                    </a:lnTo>
                    <a:lnTo>
                      <a:pt x="2432" y="2051"/>
                    </a:lnTo>
                    <a:lnTo>
                      <a:pt x="2408" y="2119"/>
                    </a:lnTo>
                    <a:lnTo>
                      <a:pt x="2382" y="2181"/>
                    </a:lnTo>
                    <a:lnTo>
                      <a:pt x="2351" y="2238"/>
                    </a:lnTo>
                    <a:lnTo>
                      <a:pt x="2320" y="2293"/>
                    </a:lnTo>
                    <a:lnTo>
                      <a:pt x="2287" y="2342"/>
                    </a:lnTo>
                    <a:lnTo>
                      <a:pt x="2252" y="2388"/>
                    </a:lnTo>
                    <a:lnTo>
                      <a:pt x="2220" y="2430"/>
                    </a:lnTo>
                    <a:lnTo>
                      <a:pt x="2187" y="2466"/>
                    </a:lnTo>
                    <a:lnTo>
                      <a:pt x="2156" y="2498"/>
                    </a:lnTo>
                    <a:lnTo>
                      <a:pt x="2128" y="2525"/>
                    </a:lnTo>
                    <a:lnTo>
                      <a:pt x="2103" y="2547"/>
                    </a:lnTo>
                    <a:lnTo>
                      <a:pt x="2082" y="2565"/>
                    </a:lnTo>
                    <a:lnTo>
                      <a:pt x="2068" y="2578"/>
                    </a:lnTo>
                    <a:lnTo>
                      <a:pt x="2057" y="2585"/>
                    </a:lnTo>
                    <a:lnTo>
                      <a:pt x="2053" y="2587"/>
                    </a:lnTo>
                    <a:lnTo>
                      <a:pt x="1958" y="2664"/>
                    </a:lnTo>
                    <a:lnTo>
                      <a:pt x="1858" y="2733"/>
                    </a:lnTo>
                    <a:lnTo>
                      <a:pt x="1753" y="2796"/>
                    </a:lnTo>
                    <a:lnTo>
                      <a:pt x="1645" y="2854"/>
                    </a:lnTo>
                    <a:lnTo>
                      <a:pt x="1534" y="2905"/>
                    </a:lnTo>
                    <a:lnTo>
                      <a:pt x="1421" y="2951"/>
                    </a:lnTo>
                    <a:lnTo>
                      <a:pt x="1307" y="2993"/>
                    </a:lnTo>
                    <a:lnTo>
                      <a:pt x="1192" y="3030"/>
                    </a:lnTo>
                    <a:lnTo>
                      <a:pt x="1079" y="3063"/>
                    </a:lnTo>
                    <a:lnTo>
                      <a:pt x="967" y="3090"/>
                    </a:lnTo>
                    <a:lnTo>
                      <a:pt x="856" y="3114"/>
                    </a:lnTo>
                    <a:lnTo>
                      <a:pt x="749" y="3134"/>
                    </a:lnTo>
                    <a:lnTo>
                      <a:pt x="645" y="3150"/>
                    </a:lnTo>
                    <a:lnTo>
                      <a:pt x="548" y="3165"/>
                    </a:lnTo>
                    <a:lnTo>
                      <a:pt x="455" y="3176"/>
                    </a:lnTo>
                    <a:lnTo>
                      <a:pt x="367" y="3185"/>
                    </a:lnTo>
                    <a:lnTo>
                      <a:pt x="289" y="3192"/>
                    </a:lnTo>
                    <a:lnTo>
                      <a:pt x="217" y="3198"/>
                    </a:lnTo>
                    <a:lnTo>
                      <a:pt x="153" y="3200"/>
                    </a:lnTo>
                    <a:lnTo>
                      <a:pt x="100" y="3203"/>
                    </a:lnTo>
                    <a:lnTo>
                      <a:pt x="58" y="3203"/>
                    </a:lnTo>
                    <a:lnTo>
                      <a:pt x="25" y="3203"/>
                    </a:lnTo>
                    <a:lnTo>
                      <a:pt x="7" y="3203"/>
                    </a:lnTo>
                    <a:lnTo>
                      <a:pt x="0" y="3203"/>
                    </a:lnTo>
                    <a:lnTo>
                      <a:pt x="3" y="3203"/>
                    </a:lnTo>
                    <a:lnTo>
                      <a:pt x="16" y="3198"/>
                    </a:lnTo>
                    <a:lnTo>
                      <a:pt x="38" y="3191"/>
                    </a:lnTo>
                    <a:lnTo>
                      <a:pt x="66" y="3178"/>
                    </a:lnTo>
                    <a:lnTo>
                      <a:pt x="100" y="3161"/>
                    </a:lnTo>
                    <a:lnTo>
                      <a:pt x="141" y="3139"/>
                    </a:lnTo>
                    <a:lnTo>
                      <a:pt x="188" y="3114"/>
                    </a:lnTo>
                    <a:lnTo>
                      <a:pt x="239" y="3079"/>
                    </a:lnTo>
                    <a:lnTo>
                      <a:pt x="296" y="3041"/>
                    </a:lnTo>
                    <a:lnTo>
                      <a:pt x="358" y="2993"/>
                    </a:lnTo>
                    <a:lnTo>
                      <a:pt x="422" y="2938"/>
                    </a:lnTo>
                    <a:lnTo>
                      <a:pt x="492" y="2876"/>
                    </a:lnTo>
                    <a:lnTo>
                      <a:pt x="561" y="2807"/>
                    </a:lnTo>
                    <a:lnTo>
                      <a:pt x="634" y="2726"/>
                    </a:lnTo>
                    <a:lnTo>
                      <a:pt x="709" y="2637"/>
                    </a:lnTo>
                    <a:lnTo>
                      <a:pt x="786" y="2538"/>
                    </a:lnTo>
                    <a:lnTo>
                      <a:pt x="863" y="2428"/>
                    </a:lnTo>
                    <a:lnTo>
                      <a:pt x="940" y="2307"/>
                    </a:lnTo>
                    <a:lnTo>
                      <a:pt x="1016" y="2174"/>
                    </a:lnTo>
                    <a:lnTo>
                      <a:pt x="1091" y="2031"/>
                    </a:lnTo>
                    <a:lnTo>
                      <a:pt x="1168" y="1870"/>
                    </a:lnTo>
                    <a:lnTo>
                      <a:pt x="1238" y="1717"/>
                    </a:lnTo>
                    <a:lnTo>
                      <a:pt x="1300" y="1569"/>
                    </a:lnTo>
                    <a:lnTo>
                      <a:pt x="1355" y="1428"/>
                    </a:lnTo>
                    <a:lnTo>
                      <a:pt x="1402" y="1292"/>
                    </a:lnTo>
                    <a:lnTo>
                      <a:pt x="1444" y="1163"/>
                    </a:lnTo>
                    <a:lnTo>
                      <a:pt x="1481" y="1040"/>
                    </a:lnTo>
                    <a:lnTo>
                      <a:pt x="1512" y="925"/>
                    </a:lnTo>
                    <a:lnTo>
                      <a:pt x="1539" y="815"/>
                    </a:lnTo>
                    <a:lnTo>
                      <a:pt x="1559" y="711"/>
                    </a:lnTo>
                    <a:lnTo>
                      <a:pt x="1578" y="616"/>
                    </a:lnTo>
                    <a:lnTo>
                      <a:pt x="1591" y="526"/>
                    </a:lnTo>
                    <a:lnTo>
                      <a:pt x="1602" y="444"/>
                    </a:lnTo>
                    <a:lnTo>
                      <a:pt x="1609" y="367"/>
                    </a:lnTo>
                    <a:lnTo>
                      <a:pt x="1612" y="298"/>
                    </a:lnTo>
                    <a:lnTo>
                      <a:pt x="1614" y="235"/>
                    </a:lnTo>
                    <a:lnTo>
                      <a:pt x="1616" y="181"/>
                    </a:lnTo>
                    <a:lnTo>
                      <a:pt x="1614" y="133"/>
                    </a:lnTo>
                    <a:lnTo>
                      <a:pt x="1612" y="93"/>
                    </a:lnTo>
                    <a:lnTo>
                      <a:pt x="1611" y="60"/>
                    </a:lnTo>
                    <a:lnTo>
                      <a:pt x="1609" y="32"/>
                    </a:lnTo>
                    <a:lnTo>
                      <a:pt x="1607" y="14"/>
                    </a:lnTo>
                    <a:lnTo>
                      <a:pt x="1605" y="3"/>
                    </a:lnTo>
                    <a:lnTo>
                      <a:pt x="1603"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0" name="Freeform 84">
                <a:extLst>
                  <a:ext uri="{FF2B5EF4-FFF2-40B4-BE49-F238E27FC236}">
                    <a16:creationId xmlns:a16="http://schemas.microsoft.com/office/drawing/2014/main" id="{06F8F9E2-E1C0-A866-011C-68F421653EEF}"/>
                  </a:ext>
                </a:extLst>
              </p:cNvPr>
              <p:cNvSpPr>
                <a:spLocks/>
              </p:cNvSpPr>
              <p:nvPr/>
            </p:nvSpPr>
            <p:spPr bwMode="auto">
              <a:xfrm>
                <a:off x="5316538" y="4624388"/>
                <a:ext cx="2838450" cy="1408113"/>
              </a:xfrm>
              <a:custGeom>
                <a:avLst/>
                <a:gdLst>
                  <a:gd name="T0" fmla="*/ 2776 w 3576"/>
                  <a:gd name="T1" fmla="*/ 1381 h 1774"/>
                  <a:gd name="T2" fmla="*/ 2642 w 3576"/>
                  <a:gd name="T3" fmla="*/ 1525 h 1774"/>
                  <a:gd name="T4" fmla="*/ 2503 w 3576"/>
                  <a:gd name="T5" fmla="*/ 1631 h 1774"/>
                  <a:gd name="T6" fmla="*/ 2361 w 3576"/>
                  <a:gd name="T7" fmla="*/ 1705 h 1774"/>
                  <a:gd name="T8" fmla="*/ 2220 w 3576"/>
                  <a:gd name="T9" fmla="*/ 1748 h 1774"/>
                  <a:gd name="T10" fmla="*/ 2084 w 3576"/>
                  <a:gd name="T11" fmla="*/ 1770 h 1774"/>
                  <a:gd name="T12" fmla="*/ 1956 w 3576"/>
                  <a:gd name="T13" fmla="*/ 1774 h 1774"/>
                  <a:gd name="T14" fmla="*/ 1839 w 3576"/>
                  <a:gd name="T15" fmla="*/ 1763 h 1774"/>
                  <a:gd name="T16" fmla="*/ 1739 w 3576"/>
                  <a:gd name="T17" fmla="*/ 1745 h 1774"/>
                  <a:gd name="T18" fmla="*/ 1658 w 3576"/>
                  <a:gd name="T19" fmla="*/ 1725 h 1774"/>
                  <a:gd name="T20" fmla="*/ 1602 w 3576"/>
                  <a:gd name="T21" fmla="*/ 1705 h 1774"/>
                  <a:gd name="T22" fmla="*/ 1571 w 3576"/>
                  <a:gd name="T23" fmla="*/ 1694 h 1774"/>
                  <a:gd name="T24" fmla="*/ 1470 w 3576"/>
                  <a:gd name="T25" fmla="*/ 1653 h 1774"/>
                  <a:gd name="T26" fmla="*/ 1282 w 3576"/>
                  <a:gd name="T27" fmla="*/ 1562 h 1774"/>
                  <a:gd name="T28" fmla="*/ 1103 w 3576"/>
                  <a:gd name="T29" fmla="*/ 1452 h 1774"/>
                  <a:gd name="T30" fmla="*/ 934 w 3576"/>
                  <a:gd name="T31" fmla="*/ 1328 h 1774"/>
                  <a:gd name="T32" fmla="*/ 777 w 3576"/>
                  <a:gd name="T33" fmla="*/ 1192 h 1774"/>
                  <a:gd name="T34" fmla="*/ 631 w 3576"/>
                  <a:gd name="T35" fmla="*/ 1052 h 1774"/>
                  <a:gd name="T36" fmla="*/ 499 w 3576"/>
                  <a:gd name="T37" fmla="*/ 909 h 1774"/>
                  <a:gd name="T38" fmla="*/ 380 w 3576"/>
                  <a:gd name="T39" fmla="*/ 770 h 1774"/>
                  <a:gd name="T40" fmla="*/ 278 w 3576"/>
                  <a:gd name="T41" fmla="*/ 637 h 1774"/>
                  <a:gd name="T42" fmla="*/ 188 w 3576"/>
                  <a:gd name="T43" fmla="*/ 516 h 1774"/>
                  <a:gd name="T44" fmla="*/ 115 w 3576"/>
                  <a:gd name="T45" fmla="*/ 410 h 1774"/>
                  <a:gd name="T46" fmla="*/ 60 w 3576"/>
                  <a:gd name="T47" fmla="*/ 326 h 1774"/>
                  <a:gd name="T48" fmla="*/ 22 w 3576"/>
                  <a:gd name="T49" fmla="*/ 263 h 1774"/>
                  <a:gd name="T50" fmla="*/ 4 w 3576"/>
                  <a:gd name="T51" fmla="*/ 231 h 1774"/>
                  <a:gd name="T52" fmla="*/ 4 w 3576"/>
                  <a:gd name="T53" fmla="*/ 229 h 1774"/>
                  <a:gd name="T54" fmla="*/ 26 w 3576"/>
                  <a:gd name="T55" fmla="*/ 249 h 1774"/>
                  <a:gd name="T56" fmla="*/ 73 w 3576"/>
                  <a:gd name="T57" fmla="*/ 282 h 1774"/>
                  <a:gd name="T58" fmla="*/ 143 w 3576"/>
                  <a:gd name="T59" fmla="*/ 326 h 1774"/>
                  <a:gd name="T60" fmla="*/ 240 w 3576"/>
                  <a:gd name="T61" fmla="*/ 377 h 1774"/>
                  <a:gd name="T62" fmla="*/ 364 w 3576"/>
                  <a:gd name="T63" fmla="*/ 430 h 1774"/>
                  <a:gd name="T64" fmla="*/ 514 w 3576"/>
                  <a:gd name="T65" fmla="*/ 481 h 1774"/>
                  <a:gd name="T66" fmla="*/ 695 w 3576"/>
                  <a:gd name="T67" fmla="*/ 527 h 1774"/>
                  <a:gd name="T68" fmla="*/ 903 w 3576"/>
                  <a:gd name="T69" fmla="*/ 563 h 1774"/>
                  <a:gd name="T70" fmla="*/ 1145 w 3576"/>
                  <a:gd name="T71" fmla="*/ 584 h 1774"/>
                  <a:gd name="T72" fmla="*/ 1415 w 3576"/>
                  <a:gd name="T73" fmla="*/ 585 h 1774"/>
                  <a:gd name="T74" fmla="*/ 1748 w 3576"/>
                  <a:gd name="T75" fmla="*/ 565 h 1774"/>
                  <a:gd name="T76" fmla="*/ 2088 w 3576"/>
                  <a:gd name="T77" fmla="*/ 525 h 1774"/>
                  <a:gd name="T78" fmla="*/ 2388 w 3576"/>
                  <a:gd name="T79" fmla="*/ 472 h 1774"/>
                  <a:gd name="T80" fmla="*/ 2653 w 3576"/>
                  <a:gd name="T81" fmla="*/ 410 h 1774"/>
                  <a:gd name="T82" fmla="*/ 2880 w 3576"/>
                  <a:gd name="T83" fmla="*/ 342 h 1774"/>
                  <a:gd name="T84" fmla="*/ 3074 w 3576"/>
                  <a:gd name="T85" fmla="*/ 271 h 1774"/>
                  <a:gd name="T86" fmla="*/ 3233 w 3576"/>
                  <a:gd name="T87" fmla="*/ 203 h 1774"/>
                  <a:gd name="T88" fmla="*/ 3361 w 3576"/>
                  <a:gd name="T89" fmla="*/ 139 h 1774"/>
                  <a:gd name="T90" fmla="*/ 3458 w 3576"/>
                  <a:gd name="T91" fmla="*/ 84 h 1774"/>
                  <a:gd name="T92" fmla="*/ 3525 w 3576"/>
                  <a:gd name="T93" fmla="*/ 40 h 1774"/>
                  <a:gd name="T94" fmla="*/ 3564 w 3576"/>
                  <a:gd name="T95" fmla="*/ 11 h 1774"/>
                  <a:gd name="T96" fmla="*/ 3576 w 3576"/>
                  <a:gd name="T97"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6" h="1774">
                    <a:moveTo>
                      <a:pt x="3576" y="0"/>
                    </a:moveTo>
                    <a:lnTo>
                      <a:pt x="2776" y="1381"/>
                    </a:lnTo>
                    <a:lnTo>
                      <a:pt x="2710" y="1458"/>
                    </a:lnTo>
                    <a:lnTo>
                      <a:pt x="2642" y="1525"/>
                    </a:lnTo>
                    <a:lnTo>
                      <a:pt x="2573" y="1582"/>
                    </a:lnTo>
                    <a:lnTo>
                      <a:pt x="2503" y="1631"/>
                    </a:lnTo>
                    <a:lnTo>
                      <a:pt x="2432" y="1672"/>
                    </a:lnTo>
                    <a:lnTo>
                      <a:pt x="2361" y="1705"/>
                    </a:lnTo>
                    <a:lnTo>
                      <a:pt x="2291" y="1730"/>
                    </a:lnTo>
                    <a:lnTo>
                      <a:pt x="2220" y="1748"/>
                    </a:lnTo>
                    <a:lnTo>
                      <a:pt x="2152" y="1761"/>
                    </a:lnTo>
                    <a:lnTo>
                      <a:pt x="2084" y="1770"/>
                    </a:lnTo>
                    <a:lnTo>
                      <a:pt x="2019" y="1774"/>
                    </a:lnTo>
                    <a:lnTo>
                      <a:pt x="1956" y="1774"/>
                    </a:lnTo>
                    <a:lnTo>
                      <a:pt x="1896" y="1770"/>
                    </a:lnTo>
                    <a:lnTo>
                      <a:pt x="1839" y="1763"/>
                    </a:lnTo>
                    <a:lnTo>
                      <a:pt x="1788" y="1756"/>
                    </a:lnTo>
                    <a:lnTo>
                      <a:pt x="1739" y="1745"/>
                    </a:lnTo>
                    <a:lnTo>
                      <a:pt x="1697" y="1736"/>
                    </a:lnTo>
                    <a:lnTo>
                      <a:pt x="1658" y="1725"/>
                    </a:lnTo>
                    <a:lnTo>
                      <a:pt x="1627" y="1714"/>
                    </a:lnTo>
                    <a:lnTo>
                      <a:pt x="1602" y="1705"/>
                    </a:lnTo>
                    <a:lnTo>
                      <a:pt x="1583" y="1697"/>
                    </a:lnTo>
                    <a:lnTo>
                      <a:pt x="1571" y="1694"/>
                    </a:lnTo>
                    <a:lnTo>
                      <a:pt x="1567" y="1692"/>
                    </a:lnTo>
                    <a:lnTo>
                      <a:pt x="1470" y="1653"/>
                    </a:lnTo>
                    <a:lnTo>
                      <a:pt x="1373" y="1611"/>
                    </a:lnTo>
                    <a:lnTo>
                      <a:pt x="1282" y="1562"/>
                    </a:lnTo>
                    <a:lnTo>
                      <a:pt x="1190" y="1509"/>
                    </a:lnTo>
                    <a:lnTo>
                      <a:pt x="1103" y="1452"/>
                    </a:lnTo>
                    <a:lnTo>
                      <a:pt x="1017" y="1392"/>
                    </a:lnTo>
                    <a:lnTo>
                      <a:pt x="934" y="1328"/>
                    </a:lnTo>
                    <a:lnTo>
                      <a:pt x="854" y="1262"/>
                    </a:lnTo>
                    <a:lnTo>
                      <a:pt x="777" y="1192"/>
                    </a:lnTo>
                    <a:lnTo>
                      <a:pt x="702" y="1123"/>
                    </a:lnTo>
                    <a:lnTo>
                      <a:pt x="631" y="1052"/>
                    </a:lnTo>
                    <a:lnTo>
                      <a:pt x="563" y="980"/>
                    </a:lnTo>
                    <a:lnTo>
                      <a:pt x="499" y="909"/>
                    </a:lnTo>
                    <a:lnTo>
                      <a:pt x="439" y="840"/>
                    </a:lnTo>
                    <a:lnTo>
                      <a:pt x="380" y="770"/>
                    </a:lnTo>
                    <a:lnTo>
                      <a:pt x="327" y="702"/>
                    </a:lnTo>
                    <a:lnTo>
                      <a:pt x="278" y="637"/>
                    </a:lnTo>
                    <a:lnTo>
                      <a:pt x="230" y="574"/>
                    </a:lnTo>
                    <a:lnTo>
                      <a:pt x="188" y="516"/>
                    </a:lnTo>
                    <a:lnTo>
                      <a:pt x="150" y="461"/>
                    </a:lnTo>
                    <a:lnTo>
                      <a:pt x="115" y="410"/>
                    </a:lnTo>
                    <a:lnTo>
                      <a:pt x="86" y="364"/>
                    </a:lnTo>
                    <a:lnTo>
                      <a:pt x="60" y="326"/>
                    </a:lnTo>
                    <a:lnTo>
                      <a:pt x="38" y="291"/>
                    </a:lnTo>
                    <a:lnTo>
                      <a:pt x="22" y="263"/>
                    </a:lnTo>
                    <a:lnTo>
                      <a:pt x="11" y="243"/>
                    </a:lnTo>
                    <a:lnTo>
                      <a:pt x="4" y="231"/>
                    </a:lnTo>
                    <a:lnTo>
                      <a:pt x="0" y="227"/>
                    </a:lnTo>
                    <a:lnTo>
                      <a:pt x="4" y="229"/>
                    </a:lnTo>
                    <a:lnTo>
                      <a:pt x="13" y="236"/>
                    </a:lnTo>
                    <a:lnTo>
                      <a:pt x="26" y="249"/>
                    </a:lnTo>
                    <a:lnTo>
                      <a:pt x="46" y="263"/>
                    </a:lnTo>
                    <a:lnTo>
                      <a:pt x="73" y="282"/>
                    </a:lnTo>
                    <a:lnTo>
                      <a:pt x="104" y="302"/>
                    </a:lnTo>
                    <a:lnTo>
                      <a:pt x="143" y="326"/>
                    </a:lnTo>
                    <a:lnTo>
                      <a:pt x="188" y="351"/>
                    </a:lnTo>
                    <a:lnTo>
                      <a:pt x="240" y="377"/>
                    </a:lnTo>
                    <a:lnTo>
                      <a:pt x="298" y="404"/>
                    </a:lnTo>
                    <a:lnTo>
                      <a:pt x="364" y="430"/>
                    </a:lnTo>
                    <a:lnTo>
                      <a:pt x="435" y="457"/>
                    </a:lnTo>
                    <a:lnTo>
                      <a:pt x="514" y="481"/>
                    </a:lnTo>
                    <a:lnTo>
                      <a:pt x="600" y="505"/>
                    </a:lnTo>
                    <a:lnTo>
                      <a:pt x="695" y="527"/>
                    </a:lnTo>
                    <a:lnTo>
                      <a:pt x="795" y="547"/>
                    </a:lnTo>
                    <a:lnTo>
                      <a:pt x="903" y="563"/>
                    </a:lnTo>
                    <a:lnTo>
                      <a:pt x="1020" y="574"/>
                    </a:lnTo>
                    <a:lnTo>
                      <a:pt x="1145" y="584"/>
                    </a:lnTo>
                    <a:lnTo>
                      <a:pt x="1276" y="587"/>
                    </a:lnTo>
                    <a:lnTo>
                      <a:pt x="1415" y="585"/>
                    </a:lnTo>
                    <a:lnTo>
                      <a:pt x="1563" y="580"/>
                    </a:lnTo>
                    <a:lnTo>
                      <a:pt x="1748" y="565"/>
                    </a:lnTo>
                    <a:lnTo>
                      <a:pt x="1924" y="547"/>
                    </a:lnTo>
                    <a:lnTo>
                      <a:pt x="2088" y="525"/>
                    </a:lnTo>
                    <a:lnTo>
                      <a:pt x="2244" y="499"/>
                    </a:lnTo>
                    <a:lnTo>
                      <a:pt x="2388" y="472"/>
                    </a:lnTo>
                    <a:lnTo>
                      <a:pt x="2525" y="441"/>
                    </a:lnTo>
                    <a:lnTo>
                      <a:pt x="2653" y="410"/>
                    </a:lnTo>
                    <a:lnTo>
                      <a:pt x="2770" y="375"/>
                    </a:lnTo>
                    <a:lnTo>
                      <a:pt x="2880" y="342"/>
                    </a:lnTo>
                    <a:lnTo>
                      <a:pt x="2980" y="307"/>
                    </a:lnTo>
                    <a:lnTo>
                      <a:pt x="3074" y="271"/>
                    </a:lnTo>
                    <a:lnTo>
                      <a:pt x="3156" y="236"/>
                    </a:lnTo>
                    <a:lnTo>
                      <a:pt x="3233" y="203"/>
                    </a:lnTo>
                    <a:lnTo>
                      <a:pt x="3300" y="170"/>
                    </a:lnTo>
                    <a:lnTo>
                      <a:pt x="3361" y="139"/>
                    </a:lnTo>
                    <a:lnTo>
                      <a:pt x="3412" y="110"/>
                    </a:lnTo>
                    <a:lnTo>
                      <a:pt x="3458" y="84"/>
                    </a:lnTo>
                    <a:lnTo>
                      <a:pt x="3494" y="60"/>
                    </a:lnTo>
                    <a:lnTo>
                      <a:pt x="3525" y="40"/>
                    </a:lnTo>
                    <a:lnTo>
                      <a:pt x="3547" y="22"/>
                    </a:lnTo>
                    <a:lnTo>
                      <a:pt x="3564" y="11"/>
                    </a:lnTo>
                    <a:lnTo>
                      <a:pt x="3575" y="2"/>
                    </a:lnTo>
                    <a:lnTo>
                      <a:pt x="357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1" name="Freeform 85">
                <a:extLst>
                  <a:ext uri="{FF2B5EF4-FFF2-40B4-BE49-F238E27FC236}">
                    <a16:creationId xmlns:a16="http://schemas.microsoft.com/office/drawing/2014/main" id="{8F747A42-8422-45B6-EB2E-48F08AADE2DD}"/>
                  </a:ext>
                </a:extLst>
              </p:cNvPr>
              <p:cNvSpPr>
                <a:spLocks/>
              </p:cNvSpPr>
              <p:nvPr/>
            </p:nvSpPr>
            <p:spPr bwMode="auto">
              <a:xfrm>
                <a:off x="4465638" y="3651250"/>
                <a:ext cx="1978025" cy="2379663"/>
              </a:xfrm>
              <a:custGeom>
                <a:avLst/>
                <a:gdLst>
                  <a:gd name="T0" fmla="*/ 530 w 2492"/>
                  <a:gd name="T1" fmla="*/ 4 h 2999"/>
                  <a:gd name="T2" fmla="*/ 524 w 2492"/>
                  <a:gd name="T3" fmla="*/ 33 h 2999"/>
                  <a:gd name="T4" fmla="*/ 517 w 2492"/>
                  <a:gd name="T5" fmla="*/ 90 h 2999"/>
                  <a:gd name="T6" fmla="*/ 513 w 2492"/>
                  <a:gd name="T7" fmla="*/ 174 h 2999"/>
                  <a:gd name="T8" fmla="*/ 517 w 2492"/>
                  <a:gd name="T9" fmla="*/ 284 h 2999"/>
                  <a:gd name="T10" fmla="*/ 532 w 2492"/>
                  <a:gd name="T11" fmla="*/ 417 h 2999"/>
                  <a:gd name="T12" fmla="*/ 561 w 2492"/>
                  <a:gd name="T13" fmla="*/ 574 h 2999"/>
                  <a:gd name="T14" fmla="*/ 610 w 2492"/>
                  <a:gd name="T15" fmla="*/ 752 h 2999"/>
                  <a:gd name="T16" fmla="*/ 683 w 2492"/>
                  <a:gd name="T17" fmla="*/ 953 h 2999"/>
                  <a:gd name="T18" fmla="*/ 784 w 2492"/>
                  <a:gd name="T19" fmla="*/ 1172 h 2999"/>
                  <a:gd name="T20" fmla="*/ 916 w 2492"/>
                  <a:gd name="T21" fmla="*/ 1410 h 2999"/>
                  <a:gd name="T22" fmla="*/ 1108 w 2492"/>
                  <a:gd name="T23" fmla="*/ 1703 h 2999"/>
                  <a:gd name="T24" fmla="*/ 1329 w 2492"/>
                  <a:gd name="T25" fmla="*/ 1999 h 2999"/>
                  <a:gd name="T26" fmla="*/ 1541 w 2492"/>
                  <a:gd name="T27" fmla="*/ 2249 h 2999"/>
                  <a:gd name="T28" fmla="*/ 1738 w 2492"/>
                  <a:gd name="T29" fmla="*/ 2456 h 2999"/>
                  <a:gd name="T30" fmla="*/ 1919 w 2492"/>
                  <a:gd name="T31" fmla="*/ 2622 h 2999"/>
                  <a:gd name="T32" fmla="*/ 2082 w 2492"/>
                  <a:gd name="T33" fmla="*/ 2754 h 2999"/>
                  <a:gd name="T34" fmla="*/ 2221 w 2492"/>
                  <a:gd name="T35" fmla="*/ 2853 h 2999"/>
                  <a:gd name="T36" fmla="*/ 2334 w 2492"/>
                  <a:gd name="T37" fmla="*/ 2922 h 2999"/>
                  <a:gd name="T38" fmla="*/ 2420 w 2492"/>
                  <a:gd name="T39" fmla="*/ 2968 h 2999"/>
                  <a:gd name="T40" fmla="*/ 2473 w 2492"/>
                  <a:gd name="T41" fmla="*/ 2992 h 2999"/>
                  <a:gd name="T42" fmla="*/ 2492 w 2492"/>
                  <a:gd name="T43" fmla="*/ 2999 h 2999"/>
                  <a:gd name="T44" fmla="*/ 800 w 2492"/>
                  <a:gd name="T45" fmla="*/ 2966 h 2999"/>
                  <a:gd name="T46" fmla="*/ 630 w 2492"/>
                  <a:gd name="T47" fmla="*/ 2913 h 2999"/>
                  <a:gd name="T48" fmla="*/ 488 w 2492"/>
                  <a:gd name="T49" fmla="*/ 2838 h 2999"/>
                  <a:gd name="T50" fmla="*/ 369 w 2492"/>
                  <a:gd name="T51" fmla="*/ 2749 h 2999"/>
                  <a:gd name="T52" fmla="*/ 272 w 2492"/>
                  <a:gd name="T53" fmla="*/ 2650 h 2999"/>
                  <a:gd name="T54" fmla="*/ 197 w 2492"/>
                  <a:gd name="T55" fmla="*/ 2546 h 2999"/>
                  <a:gd name="T56" fmla="*/ 137 w 2492"/>
                  <a:gd name="T57" fmla="*/ 2440 h 2999"/>
                  <a:gd name="T58" fmla="*/ 95 w 2492"/>
                  <a:gd name="T59" fmla="*/ 2341 h 2999"/>
                  <a:gd name="T60" fmla="*/ 64 w 2492"/>
                  <a:gd name="T61" fmla="*/ 2249 h 2999"/>
                  <a:gd name="T62" fmla="*/ 45 w 2492"/>
                  <a:gd name="T63" fmla="*/ 2174 h 2999"/>
                  <a:gd name="T64" fmla="*/ 34 w 2492"/>
                  <a:gd name="T65" fmla="*/ 2120 h 2999"/>
                  <a:gd name="T66" fmla="*/ 29 w 2492"/>
                  <a:gd name="T67" fmla="*/ 2090 h 2999"/>
                  <a:gd name="T68" fmla="*/ 14 w 2492"/>
                  <a:gd name="T69" fmla="*/ 1982 h 2999"/>
                  <a:gd name="T70" fmla="*/ 0 w 2492"/>
                  <a:gd name="T71" fmla="*/ 1774 h 2999"/>
                  <a:gd name="T72" fmla="*/ 7 w 2492"/>
                  <a:gd name="T73" fmla="*/ 1564 h 2999"/>
                  <a:gd name="T74" fmla="*/ 32 w 2492"/>
                  <a:gd name="T75" fmla="*/ 1355 h 2999"/>
                  <a:gd name="T76" fmla="*/ 73 w 2492"/>
                  <a:gd name="T77" fmla="*/ 1152 h 2999"/>
                  <a:gd name="T78" fmla="*/ 124 w 2492"/>
                  <a:gd name="T79" fmla="*/ 956 h 2999"/>
                  <a:gd name="T80" fmla="*/ 182 w 2492"/>
                  <a:gd name="T81" fmla="*/ 772 h 2999"/>
                  <a:gd name="T82" fmla="*/ 245 w 2492"/>
                  <a:gd name="T83" fmla="*/ 600 h 2999"/>
                  <a:gd name="T84" fmla="*/ 309 w 2492"/>
                  <a:gd name="T85" fmla="*/ 444 h 2999"/>
                  <a:gd name="T86" fmla="*/ 371 w 2492"/>
                  <a:gd name="T87" fmla="*/ 307 h 2999"/>
                  <a:gd name="T88" fmla="*/ 427 w 2492"/>
                  <a:gd name="T89" fmla="*/ 192 h 2999"/>
                  <a:gd name="T90" fmla="*/ 473 w 2492"/>
                  <a:gd name="T91" fmla="*/ 101 h 2999"/>
                  <a:gd name="T92" fmla="*/ 508 w 2492"/>
                  <a:gd name="T93" fmla="*/ 38 h 2999"/>
                  <a:gd name="T94" fmla="*/ 528 w 2492"/>
                  <a:gd name="T95" fmla="*/ 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2" h="2999">
                    <a:moveTo>
                      <a:pt x="530" y="0"/>
                    </a:moveTo>
                    <a:lnTo>
                      <a:pt x="530" y="4"/>
                    </a:lnTo>
                    <a:lnTo>
                      <a:pt x="526" y="15"/>
                    </a:lnTo>
                    <a:lnTo>
                      <a:pt x="524" y="33"/>
                    </a:lnTo>
                    <a:lnTo>
                      <a:pt x="521" y="59"/>
                    </a:lnTo>
                    <a:lnTo>
                      <a:pt x="517" y="90"/>
                    </a:lnTo>
                    <a:lnTo>
                      <a:pt x="515" y="130"/>
                    </a:lnTo>
                    <a:lnTo>
                      <a:pt x="513" y="174"/>
                    </a:lnTo>
                    <a:lnTo>
                      <a:pt x="515" y="225"/>
                    </a:lnTo>
                    <a:lnTo>
                      <a:pt x="517" y="284"/>
                    </a:lnTo>
                    <a:lnTo>
                      <a:pt x="523" y="348"/>
                    </a:lnTo>
                    <a:lnTo>
                      <a:pt x="532" y="417"/>
                    </a:lnTo>
                    <a:lnTo>
                      <a:pt x="544" y="492"/>
                    </a:lnTo>
                    <a:lnTo>
                      <a:pt x="561" y="574"/>
                    </a:lnTo>
                    <a:lnTo>
                      <a:pt x="583" y="660"/>
                    </a:lnTo>
                    <a:lnTo>
                      <a:pt x="610" y="752"/>
                    </a:lnTo>
                    <a:lnTo>
                      <a:pt x="643" y="850"/>
                    </a:lnTo>
                    <a:lnTo>
                      <a:pt x="683" y="953"/>
                    </a:lnTo>
                    <a:lnTo>
                      <a:pt x="729" y="1059"/>
                    </a:lnTo>
                    <a:lnTo>
                      <a:pt x="784" y="1172"/>
                    </a:lnTo>
                    <a:lnTo>
                      <a:pt x="846" y="1287"/>
                    </a:lnTo>
                    <a:lnTo>
                      <a:pt x="916" y="1410"/>
                    </a:lnTo>
                    <a:lnTo>
                      <a:pt x="994" y="1534"/>
                    </a:lnTo>
                    <a:lnTo>
                      <a:pt x="1108" y="1703"/>
                    </a:lnTo>
                    <a:lnTo>
                      <a:pt x="1221" y="1856"/>
                    </a:lnTo>
                    <a:lnTo>
                      <a:pt x="1329" y="1999"/>
                    </a:lnTo>
                    <a:lnTo>
                      <a:pt x="1437" y="2131"/>
                    </a:lnTo>
                    <a:lnTo>
                      <a:pt x="1541" y="2249"/>
                    </a:lnTo>
                    <a:lnTo>
                      <a:pt x="1642" y="2357"/>
                    </a:lnTo>
                    <a:lnTo>
                      <a:pt x="1738" y="2456"/>
                    </a:lnTo>
                    <a:lnTo>
                      <a:pt x="1832" y="2544"/>
                    </a:lnTo>
                    <a:lnTo>
                      <a:pt x="1919" y="2622"/>
                    </a:lnTo>
                    <a:lnTo>
                      <a:pt x="2004" y="2692"/>
                    </a:lnTo>
                    <a:lnTo>
                      <a:pt x="2082" y="2754"/>
                    </a:lnTo>
                    <a:lnTo>
                      <a:pt x="2155" y="2807"/>
                    </a:lnTo>
                    <a:lnTo>
                      <a:pt x="2221" y="2853"/>
                    </a:lnTo>
                    <a:lnTo>
                      <a:pt x="2281" y="2891"/>
                    </a:lnTo>
                    <a:lnTo>
                      <a:pt x="2334" y="2922"/>
                    </a:lnTo>
                    <a:lnTo>
                      <a:pt x="2382" y="2948"/>
                    </a:lnTo>
                    <a:lnTo>
                      <a:pt x="2420" y="2968"/>
                    </a:lnTo>
                    <a:lnTo>
                      <a:pt x="2452" y="2983"/>
                    </a:lnTo>
                    <a:lnTo>
                      <a:pt x="2473" y="2992"/>
                    </a:lnTo>
                    <a:lnTo>
                      <a:pt x="2488" y="2997"/>
                    </a:lnTo>
                    <a:lnTo>
                      <a:pt x="2492" y="2999"/>
                    </a:lnTo>
                    <a:lnTo>
                      <a:pt x="896" y="2983"/>
                    </a:lnTo>
                    <a:lnTo>
                      <a:pt x="800" y="2966"/>
                    </a:lnTo>
                    <a:lnTo>
                      <a:pt x="713" y="2942"/>
                    </a:lnTo>
                    <a:lnTo>
                      <a:pt x="630" y="2913"/>
                    </a:lnTo>
                    <a:lnTo>
                      <a:pt x="555" y="2878"/>
                    </a:lnTo>
                    <a:lnTo>
                      <a:pt x="488" y="2838"/>
                    </a:lnTo>
                    <a:lnTo>
                      <a:pt x="426" y="2796"/>
                    </a:lnTo>
                    <a:lnTo>
                      <a:pt x="369" y="2749"/>
                    </a:lnTo>
                    <a:lnTo>
                      <a:pt x="318" y="2701"/>
                    </a:lnTo>
                    <a:lnTo>
                      <a:pt x="272" y="2650"/>
                    </a:lnTo>
                    <a:lnTo>
                      <a:pt x="232" y="2597"/>
                    </a:lnTo>
                    <a:lnTo>
                      <a:pt x="197" y="2546"/>
                    </a:lnTo>
                    <a:lnTo>
                      <a:pt x="164" y="2493"/>
                    </a:lnTo>
                    <a:lnTo>
                      <a:pt x="137" y="2440"/>
                    </a:lnTo>
                    <a:lnTo>
                      <a:pt x="115" y="2388"/>
                    </a:lnTo>
                    <a:lnTo>
                      <a:pt x="95" y="2341"/>
                    </a:lnTo>
                    <a:lnTo>
                      <a:pt x="78" y="2293"/>
                    </a:lnTo>
                    <a:lnTo>
                      <a:pt x="64" y="2249"/>
                    </a:lnTo>
                    <a:lnTo>
                      <a:pt x="53" y="2211"/>
                    </a:lnTo>
                    <a:lnTo>
                      <a:pt x="45" y="2174"/>
                    </a:lnTo>
                    <a:lnTo>
                      <a:pt x="38" y="2145"/>
                    </a:lnTo>
                    <a:lnTo>
                      <a:pt x="34" y="2120"/>
                    </a:lnTo>
                    <a:lnTo>
                      <a:pt x="31" y="2101"/>
                    </a:lnTo>
                    <a:lnTo>
                      <a:pt x="29" y="2090"/>
                    </a:lnTo>
                    <a:lnTo>
                      <a:pt x="29" y="2087"/>
                    </a:lnTo>
                    <a:lnTo>
                      <a:pt x="14" y="1982"/>
                    </a:lnTo>
                    <a:lnTo>
                      <a:pt x="3" y="1878"/>
                    </a:lnTo>
                    <a:lnTo>
                      <a:pt x="0" y="1774"/>
                    </a:lnTo>
                    <a:lnTo>
                      <a:pt x="1" y="1670"/>
                    </a:lnTo>
                    <a:lnTo>
                      <a:pt x="7" y="1564"/>
                    </a:lnTo>
                    <a:lnTo>
                      <a:pt x="18" y="1459"/>
                    </a:lnTo>
                    <a:lnTo>
                      <a:pt x="32" y="1355"/>
                    </a:lnTo>
                    <a:lnTo>
                      <a:pt x="51" y="1253"/>
                    </a:lnTo>
                    <a:lnTo>
                      <a:pt x="73" y="1152"/>
                    </a:lnTo>
                    <a:lnTo>
                      <a:pt x="96" y="1053"/>
                    </a:lnTo>
                    <a:lnTo>
                      <a:pt x="124" y="956"/>
                    </a:lnTo>
                    <a:lnTo>
                      <a:pt x="151" y="863"/>
                    </a:lnTo>
                    <a:lnTo>
                      <a:pt x="182" y="772"/>
                    </a:lnTo>
                    <a:lnTo>
                      <a:pt x="214" y="684"/>
                    </a:lnTo>
                    <a:lnTo>
                      <a:pt x="245" y="600"/>
                    </a:lnTo>
                    <a:lnTo>
                      <a:pt x="278" y="519"/>
                    </a:lnTo>
                    <a:lnTo>
                      <a:pt x="309" y="444"/>
                    </a:lnTo>
                    <a:lnTo>
                      <a:pt x="340" y="373"/>
                    </a:lnTo>
                    <a:lnTo>
                      <a:pt x="371" y="307"/>
                    </a:lnTo>
                    <a:lnTo>
                      <a:pt x="400" y="247"/>
                    </a:lnTo>
                    <a:lnTo>
                      <a:pt x="427" y="192"/>
                    </a:lnTo>
                    <a:lnTo>
                      <a:pt x="451" y="143"/>
                    </a:lnTo>
                    <a:lnTo>
                      <a:pt x="473" y="101"/>
                    </a:lnTo>
                    <a:lnTo>
                      <a:pt x="493" y="66"/>
                    </a:lnTo>
                    <a:lnTo>
                      <a:pt x="508" y="38"/>
                    </a:lnTo>
                    <a:lnTo>
                      <a:pt x="521" y="18"/>
                    </a:lnTo>
                    <a:lnTo>
                      <a:pt x="528" y="6"/>
                    </a:lnTo>
                    <a:lnTo>
                      <a:pt x="53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dirty="0">
                  <a:latin typeface="+mj-lt"/>
                </a:endParaRPr>
              </a:p>
            </p:txBody>
          </p:sp>
          <p:sp>
            <p:nvSpPr>
              <p:cNvPr id="12" name="Freeform 86">
                <a:extLst>
                  <a:ext uri="{FF2B5EF4-FFF2-40B4-BE49-F238E27FC236}">
                    <a16:creationId xmlns:a16="http://schemas.microsoft.com/office/drawing/2014/main" id="{01516E9D-BC01-97D9-9FC0-D98FBEC050E3}"/>
                  </a:ext>
                </a:extLst>
              </p:cNvPr>
              <p:cNvSpPr>
                <a:spLocks/>
              </p:cNvSpPr>
              <p:nvPr/>
            </p:nvSpPr>
            <p:spPr bwMode="auto">
              <a:xfrm>
                <a:off x="3700463" y="2709863"/>
                <a:ext cx="1971675" cy="2535238"/>
              </a:xfrm>
              <a:custGeom>
                <a:avLst/>
                <a:gdLst>
                  <a:gd name="T0" fmla="*/ 2476 w 2483"/>
                  <a:gd name="T1" fmla="*/ 0 h 3195"/>
                  <a:gd name="T2" fmla="*/ 2478 w 2483"/>
                  <a:gd name="T3" fmla="*/ 2 h 3195"/>
                  <a:gd name="T4" fmla="*/ 2445 w 2483"/>
                  <a:gd name="T5" fmla="*/ 13 h 3195"/>
                  <a:gd name="T6" fmla="*/ 2382 w 2483"/>
                  <a:gd name="T7" fmla="*/ 42 h 3195"/>
                  <a:gd name="T8" fmla="*/ 2293 w 2483"/>
                  <a:gd name="T9" fmla="*/ 90 h 3195"/>
                  <a:gd name="T10" fmla="*/ 2183 w 2483"/>
                  <a:gd name="T11" fmla="*/ 163 h 3195"/>
                  <a:gd name="T12" fmla="*/ 2057 w 2483"/>
                  <a:gd name="T13" fmla="*/ 262 h 3195"/>
                  <a:gd name="T14" fmla="*/ 1918 w 2483"/>
                  <a:gd name="T15" fmla="*/ 395 h 3195"/>
                  <a:gd name="T16" fmla="*/ 1768 w 2483"/>
                  <a:gd name="T17" fmla="*/ 563 h 3195"/>
                  <a:gd name="T18" fmla="*/ 1615 w 2483"/>
                  <a:gd name="T19" fmla="*/ 772 h 3195"/>
                  <a:gd name="T20" fmla="*/ 1461 w 2483"/>
                  <a:gd name="T21" fmla="*/ 1022 h 3195"/>
                  <a:gd name="T22" fmla="*/ 1306 w 2483"/>
                  <a:gd name="T23" fmla="*/ 1326 h 3195"/>
                  <a:gd name="T24" fmla="*/ 1172 w 2483"/>
                  <a:gd name="T25" fmla="*/ 1628 h 3195"/>
                  <a:gd name="T26" fmla="*/ 1068 w 2483"/>
                  <a:gd name="T27" fmla="*/ 1904 h 3195"/>
                  <a:gd name="T28" fmla="*/ 987 w 2483"/>
                  <a:gd name="T29" fmla="*/ 2154 h 3195"/>
                  <a:gd name="T30" fmla="*/ 929 w 2483"/>
                  <a:gd name="T31" fmla="*/ 2379 h 3195"/>
                  <a:gd name="T32" fmla="*/ 889 w 2483"/>
                  <a:gd name="T33" fmla="*/ 2579 h 3195"/>
                  <a:gd name="T34" fmla="*/ 865 w 2483"/>
                  <a:gd name="T35" fmla="*/ 2750 h 3195"/>
                  <a:gd name="T36" fmla="*/ 852 w 2483"/>
                  <a:gd name="T37" fmla="*/ 2897 h 3195"/>
                  <a:gd name="T38" fmla="*/ 848 w 2483"/>
                  <a:gd name="T39" fmla="*/ 3014 h 3195"/>
                  <a:gd name="T40" fmla="*/ 850 w 2483"/>
                  <a:gd name="T41" fmla="*/ 3102 h 3195"/>
                  <a:gd name="T42" fmla="*/ 854 w 2483"/>
                  <a:gd name="T43" fmla="*/ 3162 h 3195"/>
                  <a:gd name="T44" fmla="*/ 858 w 2483"/>
                  <a:gd name="T45" fmla="*/ 3191 h 3195"/>
                  <a:gd name="T46" fmla="*/ 79 w 2483"/>
                  <a:gd name="T47" fmla="*/ 1803 h 3195"/>
                  <a:gd name="T48" fmla="*/ 22 w 2483"/>
                  <a:gd name="T49" fmla="*/ 1615 h 3195"/>
                  <a:gd name="T50" fmla="*/ 0 w 2483"/>
                  <a:gd name="T51" fmla="*/ 1439 h 3195"/>
                  <a:gd name="T52" fmla="*/ 9 w 2483"/>
                  <a:gd name="T53" fmla="*/ 1282 h 3195"/>
                  <a:gd name="T54" fmla="*/ 44 w 2483"/>
                  <a:gd name="T55" fmla="*/ 1138 h 3195"/>
                  <a:gd name="T56" fmla="*/ 93 w 2483"/>
                  <a:gd name="T57" fmla="*/ 1010 h 3195"/>
                  <a:gd name="T58" fmla="*/ 157 w 2483"/>
                  <a:gd name="T59" fmla="*/ 898 h 3195"/>
                  <a:gd name="T60" fmla="*/ 225 w 2483"/>
                  <a:gd name="T61" fmla="*/ 803 h 3195"/>
                  <a:gd name="T62" fmla="*/ 291 w 2483"/>
                  <a:gd name="T63" fmla="*/ 726 h 3195"/>
                  <a:gd name="T64" fmla="*/ 349 w 2483"/>
                  <a:gd name="T65" fmla="*/ 666 h 3195"/>
                  <a:gd name="T66" fmla="*/ 395 w 2483"/>
                  <a:gd name="T67" fmla="*/ 627 h 3195"/>
                  <a:gd name="T68" fmla="*/ 421 w 2483"/>
                  <a:gd name="T69" fmla="*/ 607 h 3195"/>
                  <a:gd name="T70" fmla="*/ 521 w 2483"/>
                  <a:gd name="T71" fmla="*/ 529 h 3195"/>
                  <a:gd name="T72" fmla="*/ 726 w 2483"/>
                  <a:gd name="T73" fmla="*/ 397 h 3195"/>
                  <a:gd name="T74" fmla="*/ 947 w 2483"/>
                  <a:gd name="T75" fmla="*/ 289 h 3195"/>
                  <a:gd name="T76" fmla="*/ 1174 w 2483"/>
                  <a:gd name="T77" fmla="*/ 203 h 3195"/>
                  <a:gd name="T78" fmla="*/ 1402 w 2483"/>
                  <a:gd name="T79" fmla="*/ 135 h 3195"/>
                  <a:gd name="T80" fmla="*/ 1625 w 2483"/>
                  <a:gd name="T81" fmla="*/ 86 h 3195"/>
                  <a:gd name="T82" fmla="*/ 1836 w 2483"/>
                  <a:gd name="T83" fmla="*/ 49 h 3195"/>
                  <a:gd name="T84" fmla="*/ 2028 w 2483"/>
                  <a:gd name="T85" fmla="*/ 24 h 3195"/>
                  <a:gd name="T86" fmla="*/ 2194 w 2483"/>
                  <a:gd name="T87" fmla="*/ 9 h 3195"/>
                  <a:gd name="T88" fmla="*/ 2328 w 2483"/>
                  <a:gd name="T89" fmla="*/ 2 h 3195"/>
                  <a:gd name="T90" fmla="*/ 2425 w 2483"/>
                  <a:gd name="T91"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3" h="3195">
                    <a:moveTo>
                      <a:pt x="2456" y="0"/>
                    </a:moveTo>
                    <a:lnTo>
                      <a:pt x="2476" y="0"/>
                    </a:lnTo>
                    <a:lnTo>
                      <a:pt x="2483" y="0"/>
                    </a:lnTo>
                    <a:lnTo>
                      <a:pt x="2478" y="2"/>
                    </a:lnTo>
                    <a:lnTo>
                      <a:pt x="2465" y="6"/>
                    </a:lnTo>
                    <a:lnTo>
                      <a:pt x="2445" y="13"/>
                    </a:lnTo>
                    <a:lnTo>
                      <a:pt x="2417" y="26"/>
                    </a:lnTo>
                    <a:lnTo>
                      <a:pt x="2382" y="42"/>
                    </a:lnTo>
                    <a:lnTo>
                      <a:pt x="2340" y="62"/>
                    </a:lnTo>
                    <a:lnTo>
                      <a:pt x="2293" y="90"/>
                    </a:lnTo>
                    <a:lnTo>
                      <a:pt x="2242" y="123"/>
                    </a:lnTo>
                    <a:lnTo>
                      <a:pt x="2183" y="163"/>
                    </a:lnTo>
                    <a:lnTo>
                      <a:pt x="2123" y="209"/>
                    </a:lnTo>
                    <a:lnTo>
                      <a:pt x="2057" y="262"/>
                    </a:lnTo>
                    <a:lnTo>
                      <a:pt x="1989" y="324"/>
                    </a:lnTo>
                    <a:lnTo>
                      <a:pt x="1918" y="395"/>
                    </a:lnTo>
                    <a:lnTo>
                      <a:pt x="1845" y="474"/>
                    </a:lnTo>
                    <a:lnTo>
                      <a:pt x="1768" y="563"/>
                    </a:lnTo>
                    <a:lnTo>
                      <a:pt x="1691" y="662"/>
                    </a:lnTo>
                    <a:lnTo>
                      <a:pt x="1615" y="772"/>
                    </a:lnTo>
                    <a:lnTo>
                      <a:pt x="1538" y="891"/>
                    </a:lnTo>
                    <a:lnTo>
                      <a:pt x="1461" y="1022"/>
                    </a:lnTo>
                    <a:lnTo>
                      <a:pt x="1384" y="1167"/>
                    </a:lnTo>
                    <a:lnTo>
                      <a:pt x="1306" y="1326"/>
                    </a:lnTo>
                    <a:lnTo>
                      <a:pt x="1236" y="1479"/>
                    </a:lnTo>
                    <a:lnTo>
                      <a:pt x="1172" y="1628"/>
                    </a:lnTo>
                    <a:lnTo>
                      <a:pt x="1117" y="1768"/>
                    </a:lnTo>
                    <a:lnTo>
                      <a:pt x="1068" y="1904"/>
                    </a:lnTo>
                    <a:lnTo>
                      <a:pt x="1024" y="2032"/>
                    </a:lnTo>
                    <a:lnTo>
                      <a:pt x="987" y="2154"/>
                    </a:lnTo>
                    <a:lnTo>
                      <a:pt x="956" y="2271"/>
                    </a:lnTo>
                    <a:lnTo>
                      <a:pt x="929" y="2379"/>
                    </a:lnTo>
                    <a:lnTo>
                      <a:pt x="907" y="2483"/>
                    </a:lnTo>
                    <a:lnTo>
                      <a:pt x="889" y="2579"/>
                    </a:lnTo>
                    <a:lnTo>
                      <a:pt x="874" y="2668"/>
                    </a:lnTo>
                    <a:lnTo>
                      <a:pt x="865" y="2750"/>
                    </a:lnTo>
                    <a:lnTo>
                      <a:pt x="856" y="2827"/>
                    </a:lnTo>
                    <a:lnTo>
                      <a:pt x="852" y="2897"/>
                    </a:lnTo>
                    <a:lnTo>
                      <a:pt x="848" y="2959"/>
                    </a:lnTo>
                    <a:lnTo>
                      <a:pt x="848" y="3014"/>
                    </a:lnTo>
                    <a:lnTo>
                      <a:pt x="848" y="3061"/>
                    </a:lnTo>
                    <a:lnTo>
                      <a:pt x="850" y="3102"/>
                    </a:lnTo>
                    <a:lnTo>
                      <a:pt x="852" y="3134"/>
                    </a:lnTo>
                    <a:lnTo>
                      <a:pt x="854" y="3162"/>
                    </a:lnTo>
                    <a:lnTo>
                      <a:pt x="856" y="3180"/>
                    </a:lnTo>
                    <a:lnTo>
                      <a:pt x="858" y="3191"/>
                    </a:lnTo>
                    <a:lnTo>
                      <a:pt x="859" y="3195"/>
                    </a:lnTo>
                    <a:lnTo>
                      <a:pt x="79" y="1803"/>
                    </a:lnTo>
                    <a:lnTo>
                      <a:pt x="44" y="1706"/>
                    </a:lnTo>
                    <a:lnTo>
                      <a:pt x="22" y="1615"/>
                    </a:lnTo>
                    <a:lnTo>
                      <a:pt x="7" y="1525"/>
                    </a:lnTo>
                    <a:lnTo>
                      <a:pt x="0" y="1439"/>
                    </a:lnTo>
                    <a:lnTo>
                      <a:pt x="2" y="1359"/>
                    </a:lnTo>
                    <a:lnTo>
                      <a:pt x="9" y="1282"/>
                    </a:lnTo>
                    <a:lnTo>
                      <a:pt x="24" y="1207"/>
                    </a:lnTo>
                    <a:lnTo>
                      <a:pt x="44" y="1138"/>
                    </a:lnTo>
                    <a:lnTo>
                      <a:pt x="68" y="1072"/>
                    </a:lnTo>
                    <a:lnTo>
                      <a:pt x="93" y="1010"/>
                    </a:lnTo>
                    <a:lnTo>
                      <a:pt x="124" y="951"/>
                    </a:lnTo>
                    <a:lnTo>
                      <a:pt x="157" y="898"/>
                    </a:lnTo>
                    <a:lnTo>
                      <a:pt x="190" y="847"/>
                    </a:lnTo>
                    <a:lnTo>
                      <a:pt x="225" y="803"/>
                    </a:lnTo>
                    <a:lnTo>
                      <a:pt x="258" y="761"/>
                    </a:lnTo>
                    <a:lnTo>
                      <a:pt x="291" y="726"/>
                    </a:lnTo>
                    <a:lnTo>
                      <a:pt x="322" y="693"/>
                    </a:lnTo>
                    <a:lnTo>
                      <a:pt x="349" y="666"/>
                    </a:lnTo>
                    <a:lnTo>
                      <a:pt x="375" y="644"/>
                    </a:lnTo>
                    <a:lnTo>
                      <a:pt x="395" y="627"/>
                    </a:lnTo>
                    <a:lnTo>
                      <a:pt x="411" y="615"/>
                    </a:lnTo>
                    <a:lnTo>
                      <a:pt x="421" y="607"/>
                    </a:lnTo>
                    <a:lnTo>
                      <a:pt x="424" y="604"/>
                    </a:lnTo>
                    <a:lnTo>
                      <a:pt x="521" y="529"/>
                    </a:lnTo>
                    <a:lnTo>
                      <a:pt x="622" y="459"/>
                    </a:lnTo>
                    <a:lnTo>
                      <a:pt x="726" y="397"/>
                    </a:lnTo>
                    <a:lnTo>
                      <a:pt x="836" y="340"/>
                    </a:lnTo>
                    <a:lnTo>
                      <a:pt x="947" y="289"/>
                    </a:lnTo>
                    <a:lnTo>
                      <a:pt x="1060" y="243"/>
                    </a:lnTo>
                    <a:lnTo>
                      <a:pt x="1174" y="203"/>
                    </a:lnTo>
                    <a:lnTo>
                      <a:pt x="1289" y="166"/>
                    </a:lnTo>
                    <a:lnTo>
                      <a:pt x="1402" y="135"/>
                    </a:lnTo>
                    <a:lnTo>
                      <a:pt x="1516" y="108"/>
                    </a:lnTo>
                    <a:lnTo>
                      <a:pt x="1625" y="86"/>
                    </a:lnTo>
                    <a:lnTo>
                      <a:pt x="1732" y="66"/>
                    </a:lnTo>
                    <a:lnTo>
                      <a:pt x="1836" y="49"/>
                    </a:lnTo>
                    <a:lnTo>
                      <a:pt x="1934" y="35"/>
                    </a:lnTo>
                    <a:lnTo>
                      <a:pt x="2028" y="24"/>
                    </a:lnTo>
                    <a:lnTo>
                      <a:pt x="2114" y="17"/>
                    </a:lnTo>
                    <a:lnTo>
                      <a:pt x="2194" y="9"/>
                    </a:lnTo>
                    <a:lnTo>
                      <a:pt x="2265" y="6"/>
                    </a:lnTo>
                    <a:lnTo>
                      <a:pt x="2328" y="2"/>
                    </a:lnTo>
                    <a:lnTo>
                      <a:pt x="2381" y="0"/>
                    </a:lnTo>
                    <a:lnTo>
                      <a:pt x="2425" y="0"/>
                    </a:lnTo>
                    <a:lnTo>
                      <a:pt x="245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3" name="Freeform 87">
                <a:extLst>
                  <a:ext uri="{FF2B5EF4-FFF2-40B4-BE49-F238E27FC236}">
                    <a16:creationId xmlns:a16="http://schemas.microsoft.com/office/drawing/2014/main" id="{6BD23966-5C68-93CF-E9FB-008DBD959753}"/>
                  </a:ext>
                </a:extLst>
              </p:cNvPr>
              <p:cNvSpPr>
                <a:spLocks/>
              </p:cNvSpPr>
              <p:nvPr/>
            </p:nvSpPr>
            <p:spPr bwMode="auto">
              <a:xfrm>
                <a:off x="4030663" y="1679575"/>
                <a:ext cx="2841625" cy="1398588"/>
              </a:xfrm>
              <a:custGeom>
                <a:avLst/>
                <a:gdLst>
                  <a:gd name="T0" fmla="*/ 1666 w 3578"/>
                  <a:gd name="T1" fmla="*/ 1 h 1763"/>
                  <a:gd name="T2" fmla="*/ 1783 w 3578"/>
                  <a:gd name="T3" fmla="*/ 16 h 1763"/>
                  <a:gd name="T4" fmla="*/ 1881 w 3578"/>
                  <a:gd name="T5" fmla="*/ 38 h 1763"/>
                  <a:gd name="T6" fmla="*/ 1956 w 3578"/>
                  <a:gd name="T7" fmla="*/ 60 h 1763"/>
                  <a:gd name="T8" fmla="*/ 2004 w 3578"/>
                  <a:gd name="T9" fmla="*/ 76 h 1763"/>
                  <a:gd name="T10" fmla="*/ 2022 w 3578"/>
                  <a:gd name="T11" fmla="*/ 84 h 1763"/>
                  <a:gd name="T12" fmla="*/ 2214 w 3578"/>
                  <a:gd name="T13" fmla="*/ 166 h 1763"/>
                  <a:gd name="T14" fmla="*/ 2397 w 3578"/>
                  <a:gd name="T15" fmla="*/ 268 h 1763"/>
                  <a:gd name="T16" fmla="*/ 2571 w 3578"/>
                  <a:gd name="T17" fmla="*/ 387 h 1763"/>
                  <a:gd name="T18" fmla="*/ 2732 w 3578"/>
                  <a:gd name="T19" fmla="*/ 519 h 1763"/>
                  <a:gd name="T20" fmla="*/ 2881 w 3578"/>
                  <a:gd name="T21" fmla="*/ 658 h 1763"/>
                  <a:gd name="T22" fmla="*/ 3020 w 3578"/>
                  <a:gd name="T23" fmla="*/ 801 h 1763"/>
                  <a:gd name="T24" fmla="*/ 3145 w 3578"/>
                  <a:gd name="T25" fmla="*/ 943 h 1763"/>
                  <a:gd name="T26" fmla="*/ 3254 w 3578"/>
                  <a:gd name="T27" fmla="*/ 1080 h 1763"/>
                  <a:gd name="T28" fmla="*/ 3351 w 3578"/>
                  <a:gd name="T29" fmla="*/ 1208 h 1763"/>
                  <a:gd name="T30" fmla="*/ 3430 w 3578"/>
                  <a:gd name="T31" fmla="*/ 1324 h 1763"/>
                  <a:gd name="T32" fmla="*/ 3494 w 3578"/>
                  <a:gd name="T33" fmla="*/ 1421 h 1763"/>
                  <a:gd name="T34" fmla="*/ 3540 w 3578"/>
                  <a:gd name="T35" fmla="*/ 1494 h 1763"/>
                  <a:gd name="T36" fmla="*/ 3569 w 3578"/>
                  <a:gd name="T37" fmla="*/ 1541 h 1763"/>
                  <a:gd name="T38" fmla="*/ 3578 w 3578"/>
                  <a:gd name="T39" fmla="*/ 1560 h 1763"/>
                  <a:gd name="T40" fmla="*/ 3567 w 3578"/>
                  <a:gd name="T41" fmla="*/ 1549 h 1763"/>
                  <a:gd name="T42" fmla="*/ 3532 w 3578"/>
                  <a:gd name="T43" fmla="*/ 1521 h 1763"/>
                  <a:gd name="T44" fmla="*/ 3476 w 3578"/>
                  <a:gd name="T45" fmla="*/ 1483 h 1763"/>
                  <a:gd name="T46" fmla="*/ 3392 w 3578"/>
                  <a:gd name="T47" fmla="*/ 1433 h 1763"/>
                  <a:gd name="T48" fmla="*/ 3282 w 3578"/>
                  <a:gd name="T49" fmla="*/ 1380 h 1763"/>
                  <a:gd name="T50" fmla="*/ 3145 w 3578"/>
                  <a:gd name="T51" fmla="*/ 1325 h 1763"/>
                  <a:gd name="T52" fmla="*/ 2980 w 3578"/>
                  <a:gd name="T53" fmla="*/ 1276 h 1763"/>
                  <a:gd name="T54" fmla="*/ 2786 w 3578"/>
                  <a:gd name="T55" fmla="*/ 1234 h 1763"/>
                  <a:gd name="T56" fmla="*/ 2562 w 3578"/>
                  <a:gd name="T57" fmla="*/ 1205 h 1763"/>
                  <a:gd name="T58" fmla="*/ 2306 w 3578"/>
                  <a:gd name="T59" fmla="*/ 1190 h 1763"/>
                  <a:gd name="T60" fmla="*/ 2017 w 3578"/>
                  <a:gd name="T61" fmla="*/ 1196 h 1763"/>
                  <a:gd name="T62" fmla="*/ 1658 w 3578"/>
                  <a:gd name="T63" fmla="*/ 1227 h 1763"/>
                  <a:gd name="T64" fmla="*/ 1338 w 3578"/>
                  <a:gd name="T65" fmla="*/ 1272 h 1763"/>
                  <a:gd name="T66" fmla="*/ 1055 w 3578"/>
                  <a:gd name="T67" fmla="*/ 1329 h 1763"/>
                  <a:gd name="T68" fmla="*/ 810 w 3578"/>
                  <a:gd name="T69" fmla="*/ 1393 h 1763"/>
                  <a:gd name="T70" fmla="*/ 600 w 3578"/>
                  <a:gd name="T71" fmla="*/ 1461 h 1763"/>
                  <a:gd name="T72" fmla="*/ 422 w 3578"/>
                  <a:gd name="T73" fmla="*/ 1528 h 1763"/>
                  <a:gd name="T74" fmla="*/ 280 w 3578"/>
                  <a:gd name="T75" fmla="*/ 1594 h 1763"/>
                  <a:gd name="T76" fmla="*/ 166 w 3578"/>
                  <a:gd name="T77" fmla="*/ 1655 h 1763"/>
                  <a:gd name="T78" fmla="*/ 84 w 3578"/>
                  <a:gd name="T79" fmla="*/ 1704 h 1763"/>
                  <a:gd name="T80" fmla="*/ 31 w 3578"/>
                  <a:gd name="T81" fmla="*/ 1741 h 1763"/>
                  <a:gd name="T82" fmla="*/ 4 w 3578"/>
                  <a:gd name="T83" fmla="*/ 1761 h 1763"/>
                  <a:gd name="T84" fmla="*/ 812 w 3578"/>
                  <a:gd name="T85" fmla="*/ 387 h 1763"/>
                  <a:gd name="T86" fmla="*/ 951 w 3578"/>
                  <a:gd name="T87" fmla="*/ 239 h 1763"/>
                  <a:gd name="T88" fmla="*/ 1097 w 3578"/>
                  <a:gd name="T89" fmla="*/ 131 h 1763"/>
                  <a:gd name="T90" fmla="*/ 1247 w 3578"/>
                  <a:gd name="T91" fmla="*/ 60 h 1763"/>
                  <a:gd name="T92" fmla="*/ 1393 w 3578"/>
                  <a:gd name="T93" fmla="*/ 18 h 1763"/>
                  <a:gd name="T94" fmla="*/ 1534 w 3578"/>
                  <a:gd name="T9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8" h="1763">
                    <a:moveTo>
                      <a:pt x="1602" y="0"/>
                    </a:moveTo>
                    <a:lnTo>
                      <a:pt x="1666" y="1"/>
                    </a:lnTo>
                    <a:lnTo>
                      <a:pt x="1726" y="7"/>
                    </a:lnTo>
                    <a:lnTo>
                      <a:pt x="1783" y="16"/>
                    </a:lnTo>
                    <a:lnTo>
                      <a:pt x="1834" y="27"/>
                    </a:lnTo>
                    <a:lnTo>
                      <a:pt x="1881" y="38"/>
                    </a:lnTo>
                    <a:lnTo>
                      <a:pt x="1922" y="49"/>
                    </a:lnTo>
                    <a:lnTo>
                      <a:pt x="1956" y="60"/>
                    </a:lnTo>
                    <a:lnTo>
                      <a:pt x="1984" y="69"/>
                    </a:lnTo>
                    <a:lnTo>
                      <a:pt x="2004" y="76"/>
                    </a:lnTo>
                    <a:lnTo>
                      <a:pt x="2017" y="82"/>
                    </a:lnTo>
                    <a:lnTo>
                      <a:pt x="2022" y="84"/>
                    </a:lnTo>
                    <a:lnTo>
                      <a:pt x="2119" y="122"/>
                    </a:lnTo>
                    <a:lnTo>
                      <a:pt x="2214" y="166"/>
                    </a:lnTo>
                    <a:lnTo>
                      <a:pt x="2307" y="215"/>
                    </a:lnTo>
                    <a:lnTo>
                      <a:pt x="2397" y="268"/>
                    </a:lnTo>
                    <a:lnTo>
                      <a:pt x="2485" y="327"/>
                    </a:lnTo>
                    <a:lnTo>
                      <a:pt x="2571" y="387"/>
                    </a:lnTo>
                    <a:lnTo>
                      <a:pt x="2653" y="451"/>
                    </a:lnTo>
                    <a:lnTo>
                      <a:pt x="2732" y="519"/>
                    </a:lnTo>
                    <a:lnTo>
                      <a:pt x="2808" y="589"/>
                    </a:lnTo>
                    <a:lnTo>
                      <a:pt x="2881" y="658"/>
                    </a:lnTo>
                    <a:lnTo>
                      <a:pt x="2953" y="729"/>
                    </a:lnTo>
                    <a:lnTo>
                      <a:pt x="3020" y="801"/>
                    </a:lnTo>
                    <a:lnTo>
                      <a:pt x="3084" y="872"/>
                    </a:lnTo>
                    <a:lnTo>
                      <a:pt x="3145" y="943"/>
                    </a:lnTo>
                    <a:lnTo>
                      <a:pt x="3201" y="1013"/>
                    </a:lnTo>
                    <a:lnTo>
                      <a:pt x="3254" y="1080"/>
                    </a:lnTo>
                    <a:lnTo>
                      <a:pt x="3304" y="1146"/>
                    </a:lnTo>
                    <a:lnTo>
                      <a:pt x="3351" y="1208"/>
                    </a:lnTo>
                    <a:lnTo>
                      <a:pt x="3393" y="1269"/>
                    </a:lnTo>
                    <a:lnTo>
                      <a:pt x="3430" y="1324"/>
                    </a:lnTo>
                    <a:lnTo>
                      <a:pt x="3465" y="1375"/>
                    </a:lnTo>
                    <a:lnTo>
                      <a:pt x="3494" y="1421"/>
                    </a:lnTo>
                    <a:lnTo>
                      <a:pt x="3520" y="1461"/>
                    </a:lnTo>
                    <a:lnTo>
                      <a:pt x="3540" y="1494"/>
                    </a:lnTo>
                    <a:lnTo>
                      <a:pt x="3556" y="1521"/>
                    </a:lnTo>
                    <a:lnTo>
                      <a:pt x="3569" y="1541"/>
                    </a:lnTo>
                    <a:lnTo>
                      <a:pt x="3576" y="1554"/>
                    </a:lnTo>
                    <a:lnTo>
                      <a:pt x="3578" y="1560"/>
                    </a:lnTo>
                    <a:lnTo>
                      <a:pt x="3576" y="1556"/>
                    </a:lnTo>
                    <a:lnTo>
                      <a:pt x="3567" y="1549"/>
                    </a:lnTo>
                    <a:lnTo>
                      <a:pt x="3553" y="1538"/>
                    </a:lnTo>
                    <a:lnTo>
                      <a:pt x="3532" y="1521"/>
                    </a:lnTo>
                    <a:lnTo>
                      <a:pt x="3507" y="1503"/>
                    </a:lnTo>
                    <a:lnTo>
                      <a:pt x="3476" y="1483"/>
                    </a:lnTo>
                    <a:lnTo>
                      <a:pt x="3437" y="1459"/>
                    </a:lnTo>
                    <a:lnTo>
                      <a:pt x="3392" y="1433"/>
                    </a:lnTo>
                    <a:lnTo>
                      <a:pt x="3340" y="1408"/>
                    </a:lnTo>
                    <a:lnTo>
                      <a:pt x="3282" y="1380"/>
                    </a:lnTo>
                    <a:lnTo>
                      <a:pt x="3218" y="1353"/>
                    </a:lnTo>
                    <a:lnTo>
                      <a:pt x="3145" y="1325"/>
                    </a:lnTo>
                    <a:lnTo>
                      <a:pt x="3066" y="1300"/>
                    </a:lnTo>
                    <a:lnTo>
                      <a:pt x="2980" y="1276"/>
                    </a:lnTo>
                    <a:lnTo>
                      <a:pt x="2887" y="1254"/>
                    </a:lnTo>
                    <a:lnTo>
                      <a:pt x="2786" y="1234"/>
                    </a:lnTo>
                    <a:lnTo>
                      <a:pt x="2679" y="1218"/>
                    </a:lnTo>
                    <a:lnTo>
                      <a:pt x="2562" y="1205"/>
                    </a:lnTo>
                    <a:lnTo>
                      <a:pt x="2437" y="1196"/>
                    </a:lnTo>
                    <a:lnTo>
                      <a:pt x="2306" y="1190"/>
                    </a:lnTo>
                    <a:lnTo>
                      <a:pt x="2167" y="1190"/>
                    </a:lnTo>
                    <a:lnTo>
                      <a:pt x="2017" y="1196"/>
                    </a:lnTo>
                    <a:lnTo>
                      <a:pt x="1832" y="1210"/>
                    </a:lnTo>
                    <a:lnTo>
                      <a:pt x="1658" y="1227"/>
                    </a:lnTo>
                    <a:lnTo>
                      <a:pt x="1494" y="1249"/>
                    </a:lnTo>
                    <a:lnTo>
                      <a:pt x="1338" y="1272"/>
                    </a:lnTo>
                    <a:lnTo>
                      <a:pt x="1192" y="1300"/>
                    </a:lnTo>
                    <a:lnTo>
                      <a:pt x="1055" y="1329"/>
                    </a:lnTo>
                    <a:lnTo>
                      <a:pt x="929" y="1360"/>
                    </a:lnTo>
                    <a:lnTo>
                      <a:pt x="810" y="1393"/>
                    </a:lnTo>
                    <a:lnTo>
                      <a:pt x="700" y="1426"/>
                    </a:lnTo>
                    <a:lnTo>
                      <a:pt x="600" y="1461"/>
                    </a:lnTo>
                    <a:lnTo>
                      <a:pt x="506" y="1496"/>
                    </a:lnTo>
                    <a:lnTo>
                      <a:pt x="422" y="1528"/>
                    </a:lnTo>
                    <a:lnTo>
                      <a:pt x="347" y="1563"/>
                    </a:lnTo>
                    <a:lnTo>
                      <a:pt x="280" y="1594"/>
                    </a:lnTo>
                    <a:lnTo>
                      <a:pt x="219" y="1625"/>
                    </a:lnTo>
                    <a:lnTo>
                      <a:pt x="166" y="1655"/>
                    </a:lnTo>
                    <a:lnTo>
                      <a:pt x="121" y="1680"/>
                    </a:lnTo>
                    <a:lnTo>
                      <a:pt x="84" y="1704"/>
                    </a:lnTo>
                    <a:lnTo>
                      <a:pt x="53" y="1724"/>
                    </a:lnTo>
                    <a:lnTo>
                      <a:pt x="31" y="1741"/>
                    </a:lnTo>
                    <a:lnTo>
                      <a:pt x="15" y="1753"/>
                    </a:lnTo>
                    <a:lnTo>
                      <a:pt x="4" y="1761"/>
                    </a:lnTo>
                    <a:lnTo>
                      <a:pt x="0" y="1763"/>
                    </a:lnTo>
                    <a:lnTo>
                      <a:pt x="812" y="387"/>
                    </a:lnTo>
                    <a:lnTo>
                      <a:pt x="879" y="307"/>
                    </a:lnTo>
                    <a:lnTo>
                      <a:pt x="951" y="239"/>
                    </a:lnTo>
                    <a:lnTo>
                      <a:pt x="1024" y="179"/>
                    </a:lnTo>
                    <a:lnTo>
                      <a:pt x="1097" y="131"/>
                    </a:lnTo>
                    <a:lnTo>
                      <a:pt x="1172" y="91"/>
                    </a:lnTo>
                    <a:lnTo>
                      <a:pt x="1247" y="60"/>
                    </a:lnTo>
                    <a:lnTo>
                      <a:pt x="1320" y="34"/>
                    </a:lnTo>
                    <a:lnTo>
                      <a:pt x="1393" y="18"/>
                    </a:lnTo>
                    <a:lnTo>
                      <a:pt x="1464" y="7"/>
                    </a:lnTo>
                    <a:lnTo>
                      <a:pt x="1534" y="0"/>
                    </a:lnTo>
                    <a:lnTo>
                      <a:pt x="16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grpSp>
        <p:pic>
          <p:nvPicPr>
            <p:cNvPr id="20" name="Picture 19">
              <a:extLst>
                <a:ext uri="{FF2B5EF4-FFF2-40B4-BE49-F238E27FC236}">
                  <a16:creationId xmlns:a16="http://schemas.microsoft.com/office/drawing/2014/main" id="{814177E9-BB17-0E8C-6F3C-4163BA449A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2702" y="3178450"/>
              <a:ext cx="2036628" cy="1338743"/>
            </a:xfrm>
            <a:prstGeom prst="rect">
              <a:avLst/>
            </a:prstGeom>
          </p:spPr>
        </p:pic>
      </p:grpSp>
      <p:pic>
        <p:nvPicPr>
          <p:cNvPr id="2" name="Picture 1">
            <a:extLst>
              <a:ext uri="{FF2B5EF4-FFF2-40B4-BE49-F238E27FC236}">
                <a16:creationId xmlns:a16="http://schemas.microsoft.com/office/drawing/2014/main" id="{B4DF7989-08CD-24E7-F94B-8F21EA30D838}"/>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7" b="39503"/>
          <a:stretch/>
        </p:blipFill>
        <p:spPr>
          <a:xfrm rot="16200000">
            <a:off x="7798510" y="2464507"/>
            <a:ext cx="6858003" cy="1928981"/>
          </a:xfrm>
          <a:prstGeom prst="rect">
            <a:avLst/>
          </a:prstGeom>
        </p:spPr>
      </p:pic>
      <p:sp>
        <p:nvSpPr>
          <p:cNvPr id="5" name="Slide Number Placeholder 4">
            <a:extLst>
              <a:ext uri="{FF2B5EF4-FFF2-40B4-BE49-F238E27FC236}">
                <a16:creationId xmlns:a16="http://schemas.microsoft.com/office/drawing/2014/main" id="{5B723DBD-0D71-67C5-B346-BBDA0E6D6217}"/>
              </a:ext>
            </a:extLst>
          </p:cNvPr>
          <p:cNvSpPr>
            <a:spLocks noGrp="1"/>
          </p:cNvSpPr>
          <p:nvPr>
            <p:ph type="sldNum" sz="quarter" idx="12"/>
          </p:nvPr>
        </p:nvSpPr>
        <p:spPr/>
        <p:txBody>
          <a:bodyPr/>
          <a:lstStyle/>
          <a:p>
            <a:fld id="{442A1B31-82E5-499A-9B8B-BAF2ADB9A2F5}" type="slidenum">
              <a:rPr lang="en-US" smtClean="0"/>
              <a:pPr/>
              <a:t>‹#›</a:t>
            </a:fld>
            <a:endParaRPr lang="en-US"/>
          </a:p>
        </p:txBody>
      </p:sp>
      <p:sp>
        <p:nvSpPr>
          <p:cNvPr id="6" name="Title 1">
            <a:extLst>
              <a:ext uri="{FF2B5EF4-FFF2-40B4-BE49-F238E27FC236}">
                <a16:creationId xmlns:a16="http://schemas.microsoft.com/office/drawing/2014/main" id="{BD285792-A2C6-29EF-A496-0727043E9192}"/>
              </a:ext>
            </a:extLst>
          </p:cNvPr>
          <p:cNvSpPr txBox="1">
            <a:spLocks/>
          </p:cNvSpPr>
          <p:nvPr userDrawn="1"/>
        </p:nvSpPr>
        <p:spPr>
          <a:xfrm>
            <a:off x="838200" y="365125"/>
            <a:ext cx="9772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a:lstStyle>
          <a:p>
            <a:r>
              <a:rPr lang="en-US" dirty="0"/>
              <a:t>Incident Response Planning</a:t>
            </a:r>
          </a:p>
        </p:txBody>
      </p:sp>
      <p:sp>
        <p:nvSpPr>
          <p:cNvPr id="30" name="TextBox 29">
            <a:extLst>
              <a:ext uri="{FF2B5EF4-FFF2-40B4-BE49-F238E27FC236}">
                <a16:creationId xmlns:a16="http://schemas.microsoft.com/office/drawing/2014/main" id="{9731DA9C-BF86-3F94-2AFE-5426966704BE}"/>
              </a:ext>
            </a:extLst>
          </p:cNvPr>
          <p:cNvSpPr txBox="1"/>
          <p:nvPr userDrawn="1"/>
        </p:nvSpPr>
        <p:spPr>
          <a:xfrm>
            <a:off x="197039" y="1599222"/>
            <a:ext cx="6096000" cy="3022943"/>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Lares® can help you develop and test your incident response (IR) capabilities, IR plan, and methods or even be there when something goes wrong.</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Our team’s experience, expertise, and background in dealing with IR situations—in addition to training within various government and military agencies—allows Lares to assess and respond to incident situations rapidly.</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Customized training and tabletop exercises can be developed and led by Lares IR experts to align your key stakeholders with your documented IRP requirements.</a:t>
            </a:r>
          </a:p>
        </p:txBody>
      </p:sp>
      <p:grpSp>
        <p:nvGrpSpPr>
          <p:cNvPr id="40" name="Group 39">
            <a:extLst>
              <a:ext uri="{FF2B5EF4-FFF2-40B4-BE49-F238E27FC236}">
                <a16:creationId xmlns:a16="http://schemas.microsoft.com/office/drawing/2014/main" id="{E292C10A-761F-26C4-A7C8-6A2CF4670CE7}"/>
              </a:ext>
            </a:extLst>
          </p:cNvPr>
          <p:cNvGrpSpPr/>
          <p:nvPr userDrawn="1"/>
        </p:nvGrpSpPr>
        <p:grpSpPr>
          <a:xfrm>
            <a:off x="6730646" y="1808682"/>
            <a:ext cx="4540409" cy="4088368"/>
            <a:chOff x="6275791" y="1446227"/>
            <a:chExt cx="5822633" cy="5242935"/>
          </a:xfrm>
        </p:grpSpPr>
        <p:sp>
          <p:nvSpPr>
            <p:cNvPr id="4" name="TextBox 3">
              <a:extLst>
                <a:ext uri="{FF2B5EF4-FFF2-40B4-BE49-F238E27FC236}">
                  <a16:creationId xmlns:a16="http://schemas.microsoft.com/office/drawing/2014/main" id="{95747844-E52B-5560-6B40-D4D98EE50CB1}"/>
                </a:ext>
              </a:extLst>
            </p:cNvPr>
            <p:cNvSpPr txBox="1"/>
            <p:nvPr userDrawn="1"/>
          </p:nvSpPr>
          <p:spPr>
            <a:xfrm>
              <a:off x="7862853" y="1687939"/>
              <a:ext cx="1419799" cy="828857"/>
            </a:xfrm>
            <a:prstGeom prst="rect">
              <a:avLst/>
            </a:prstGeom>
            <a:noFill/>
          </p:spPr>
          <p:txBody>
            <a:bodyPr wrap="square" rtlCol="0">
              <a:spAutoFit/>
            </a:bodyPr>
            <a:lstStyle/>
            <a:p>
              <a:r>
                <a:rPr lang="en-US" sz="1200" kern="0" dirty="0">
                  <a:solidFill>
                    <a:schemeClr val="tx1"/>
                  </a:solidFill>
                  <a:latin typeface="+mj-lt"/>
                  <a:cs typeface="Arial" pitchFamily="34" charset="0"/>
                </a:rPr>
                <a:t>IT Risk Assessments &amp; Compliance</a:t>
              </a:r>
            </a:p>
          </p:txBody>
        </p:sp>
        <p:sp>
          <p:nvSpPr>
            <p:cNvPr id="27" name="TextBox 26">
              <a:extLst>
                <a:ext uri="{FF2B5EF4-FFF2-40B4-BE49-F238E27FC236}">
                  <a16:creationId xmlns:a16="http://schemas.microsoft.com/office/drawing/2014/main" id="{91781D27-6EAA-9F8D-7F73-0EB231E88BD3}"/>
                </a:ext>
              </a:extLst>
            </p:cNvPr>
            <p:cNvSpPr txBox="1"/>
            <p:nvPr userDrawn="1"/>
          </p:nvSpPr>
          <p:spPr>
            <a:xfrm>
              <a:off x="9910201" y="1779939"/>
              <a:ext cx="1162044" cy="828857"/>
            </a:xfrm>
            <a:prstGeom prst="rect">
              <a:avLst/>
            </a:prstGeom>
            <a:noFill/>
          </p:spPr>
          <p:txBody>
            <a:bodyPr wrap="square" rtlCol="0">
              <a:spAutoFit/>
            </a:bodyPr>
            <a:lstStyle/>
            <a:p>
              <a:r>
                <a:rPr lang="en-US" sz="1200" kern="0" dirty="0">
                  <a:solidFill>
                    <a:schemeClr val="bg1"/>
                  </a:solidFill>
                  <a:latin typeface="+mj-lt"/>
                  <a:cs typeface="Arial" pitchFamily="34" charset="0"/>
                </a:rPr>
                <a:t>Incident Response Planning</a:t>
              </a:r>
              <a:endParaRPr lang="en-US" sz="1200" dirty="0">
                <a:solidFill>
                  <a:schemeClr val="bg1"/>
                </a:solidFill>
                <a:latin typeface="+mj-lt"/>
              </a:endParaRPr>
            </a:p>
          </p:txBody>
        </p:sp>
        <p:sp>
          <p:nvSpPr>
            <p:cNvPr id="28" name="TextBox 27">
              <a:extLst>
                <a:ext uri="{FF2B5EF4-FFF2-40B4-BE49-F238E27FC236}">
                  <a16:creationId xmlns:a16="http://schemas.microsoft.com/office/drawing/2014/main" id="{9298761A-5D1B-F2A9-F970-B2F72E9D61FE}"/>
                </a:ext>
              </a:extLst>
            </p:cNvPr>
            <p:cNvSpPr txBox="1"/>
            <p:nvPr userDrawn="1"/>
          </p:nvSpPr>
          <p:spPr>
            <a:xfrm>
              <a:off x="10937749" y="3883045"/>
              <a:ext cx="1160675" cy="799812"/>
            </a:xfrm>
            <a:prstGeom prst="rect">
              <a:avLst/>
            </a:prstGeom>
            <a:noFill/>
          </p:spPr>
          <p:txBody>
            <a:bodyPr wrap="square" rtlCol="0">
              <a:noAutofit/>
            </a:bodyPr>
            <a:lstStyle/>
            <a:p>
              <a:r>
                <a:rPr lang="en-US" sz="1200" kern="0" dirty="0">
                  <a:solidFill>
                    <a:schemeClr val="tx1"/>
                  </a:solidFill>
                  <a:latin typeface="+mj-lt"/>
                  <a:cs typeface="Arial" pitchFamily="34" charset="0"/>
                </a:rPr>
                <a:t>Virtual CISO (</a:t>
              </a:r>
              <a:r>
                <a:rPr lang="en-US" sz="1200" kern="0" dirty="0" err="1">
                  <a:solidFill>
                    <a:schemeClr val="tx1"/>
                  </a:solidFill>
                  <a:latin typeface="+mj-lt"/>
                  <a:cs typeface="Arial" pitchFamily="34" charset="0"/>
                </a:rPr>
                <a:t>vCISO</a:t>
              </a:r>
              <a:r>
                <a:rPr lang="en-US" sz="1200" kern="0" dirty="0">
                  <a:solidFill>
                    <a:schemeClr val="tx1"/>
                  </a:solidFill>
                  <a:latin typeface="+mj-lt"/>
                  <a:cs typeface="Arial" pitchFamily="34" charset="0"/>
                </a:rPr>
                <a:t>)</a:t>
              </a:r>
              <a:endParaRPr lang="en-US" sz="1200" dirty="0">
                <a:solidFill>
                  <a:schemeClr val="tx1"/>
                </a:solidFill>
                <a:latin typeface="+mj-lt"/>
              </a:endParaRPr>
            </a:p>
          </p:txBody>
        </p:sp>
        <p:sp>
          <p:nvSpPr>
            <p:cNvPr id="29" name="TextBox 28">
              <a:extLst>
                <a:ext uri="{FF2B5EF4-FFF2-40B4-BE49-F238E27FC236}">
                  <a16:creationId xmlns:a16="http://schemas.microsoft.com/office/drawing/2014/main" id="{CEC166A4-8C21-55DF-D496-8D0E6EAA5F1B}"/>
                </a:ext>
              </a:extLst>
            </p:cNvPr>
            <p:cNvSpPr txBox="1"/>
            <p:nvPr userDrawn="1"/>
          </p:nvSpPr>
          <p:spPr>
            <a:xfrm>
              <a:off x="6275791" y="3512749"/>
              <a:ext cx="1327465" cy="564573"/>
            </a:xfrm>
            <a:prstGeom prst="rect">
              <a:avLst/>
            </a:prstGeom>
            <a:noFill/>
          </p:spPr>
          <p:txBody>
            <a:bodyPr wrap="square" rtlCol="0">
              <a:noAutofit/>
            </a:bodyPr>
            <a:lstStyle/>
            <a:p>
              <a:r>
                <a:rPr lang="en-US" sz="1200" kern="0" dirty="0">
                  <a:solidFill>
                    <a:schemeClr val="tx1"/>
                  </a:solidFill>
                  <a:latin typeface="+mj-lt"/>
                  <a:cs typeface="Arial" pitchFamily="34" charset="0"/>
                </a:rPr>
                <a:t>Adversarial Collaboration</a:t>
              </a:r>
              <a:endParaRPr lang="en-US" sz="1200" dirty="0">
                <a:solidFill>
                  <a:schemeClr val="tx1"/>
                </a:solidFill>
                <a:latin typeface="+mj-lt"/>
              </a:endParaRPr>
            </a:p>
          </p:txBody>
        </p:sp>
        <p:sp>
          <p:nvSpPr>
            <p:cNvPr id="32" name="TextBox 31">
              <a:extLst>
                <a:ext uri="{FF2B5EF4-FFF2-40B4-BE49-F238E27FC236}">
                  <a16:creationId xmlns:a16="http://schemas.microsoft.com/office/drawing/2014/main" id="{0BABDBD5-67BB-46F1-D915-2C575F5ECC3E}"/>
                </a:ext>
              </a:extLst>
            </p:cNvPr>
            <p:cNvSpPr txBox="1"/>
            <p:nvPr userDrawn="1"/>
          </p:nvSpPr>
          <p:spPr>
            <a:xfrm>
              <a:off x="9390379" y="5616059"/>
              <a:ext cx="1220470" cy="716728"/>
            </a:xfrm>
            <a:prstGeom prst="rect">
              <a:avLst/>
            </a:prstGeom>
            <a:noFill/>
          </p:spPr>
          <p:txBody>
            <a:bodyPr wrap="square" rtlCol="0">
              <a:noAutofit/>
            </a:bodyPr>
            <a:lstStyle/>
            <a:p>
              <a:r>
                <a:rPr lang="en-US" sz="1200" kern="0" dirty="0">
                  <a:solidFill>
                    <a:schemeClr val="tx1"/>
                  </a:solidFill>
                  <a:latin typeface="+mj-lt"/>
                  <a:cs typeface="Arial" pitchFamily="34" charset="0"/>
                </a:rPr>
                <a:t>Cloud Architecture Security</a:t>
              </a:r>
              <a:endParaRPr lang="en-US" sz="1200" dirty="0">
                <a:solidFill>
                  <a:schemeClr val="tx1"/>
                </a:solidFill>
                <a:latin typeface="+mj-lt"/>
              </a:endParaRPr>
            </a:p>
          </p:txBody>
        </p:sp>
        <p:sp>
          <p:nvSpPr>
            <p:cNvPr id="33" name="TextBox 32">
              <a:extLst>
                <a:ext uri="{FF2B5EF4-FFF2-40B4-BE49-F238E27FC236}">
                  <a16:creationId xmlns:a16="http://schemas.microsoft.com/office/drawing/2014/main" id="{CCE5CA7F-CAF6-7C1E-5DF8-C7BD123D7BEA}"/>
                </a:ext>
              </a:extLst>
            </p:cNvPr>
            <p:cNvSpPr txBox="1"/>
            <p:nvPr userDrawn="1"/>
          </p:nvSpPr>
          <p:spPr>
            <a:xfrm>
              <a:off x="7228637" y="5365031"/>
              <a:ext cx="1491124" cy="564573"/>
            </a:xfrm>
            <a:prstGeom prst="rect">
              <a:avLst/>
            </a:prstGeom>
            <a:noFill/>
          </p:spPr>
          <p:txBody>
            <a:bodyPr wrap="square" rtlCol="0">
              <a:noAutofit/>
            </a:bodyPr>
            <a:lstStyle/>
            <a:p>
              <a:r>
                <a:rPr lang="en-US" sz="1200" kern="0" dirty="0">
                  <a:solidFill>
                    <a:schemeClr val="tx1"/>
                  </a:solidFill>
                  <a:latin typeface="+mj-lt"/>
                  <a:cs typeface="Arial" pitchFamily="34" charset="0"/>
                </a:rPr>
                <a:t>Defensive Controls Assessment</a:t>
              </a:r>
              <a:endParaRPr lang="en-US" sz="1200" dirty="0">
                <a:solidFill>
                  <a:schemeClr val="tx1"/>
                </a:solidFill>
                <a:latin typeface="+mj-lt"/>
              </a:endParaRPr>
            </a:p>
          </p:txBody>
        </p:sp>
        <p:pic>
          <p:nvPicPr>
            <p:cNvPr id="34" name="Graphic 33" descr="Document">
              <a:extLst>
                <a:ext uri="{FF2B5EF4-FFF2-40B4-BE49-F238E27FC236}">
                  <a16:creationId xmlns:a16="http://schemas.microsoft.com/office/drawing/2014/main" id="{BD1E88E5-2F6E-69C8-02DC-F23E58E71C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4596" y="2043279"/>
              <a:ext cx="612647" cy="612647"/>
            </a:xfrm>
            <a:prstGeom prst="rect">
              <a:avLst/>
            </a:prstGeom>
          </p:spPr>
        </p:pic>
        <p:pic>
          <p:nvPicPr>
            <p:cNvPr id="35" name="Graphic 34" descr="Flowchart">
              <a:extLst>
                <a:ext uri="{FF2B5EF4-FFF2-40B4-BE49-F238E27FC236}">
                  <a16:creationId xmlns:a16="http://schemas.microsoft.com/office/drawing/2014/main" id="{17155409-D8AA-A1FA-A803-84B7DE5AC7F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97200" y="1446227"/>
              <a:ext cx="612648" cy="612648"/>
            </a:xfrm>
            <a:prstGeom prst="rect">
              <a:avLst/>
            </a:prstGeom>
          </p:spPr>
        </p:pic>
        <p:pic>
          <p:nvPicPr>
            <p:cNvPr id="36" name="Graphic 35" descr="Puzzle pieces">
              <a:extLst>
                <a:ext uri="{FF2B5EF4-FFF2-40B4-BE49-F238E27FC236}">
                  <a16:creationId xmlns:a16="http://schemas.microsoft.com/office/drawing/2014/main" id="{B44EACB1-B894-B198-DFAB-94E4502BB245}"/>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08771" y="3122676"/>
              <a:ext cx="612648" cy="612648"/>
            </a:xfrm>
            <a:prstGeom prst="rect">
              <a:avLst/>
            </a:prstGeom>
          </p:spPr>
        </p:pic>
        <p:pic>
          <p:nvPicPr>
            <p:cNvPr id="37" name="Graphic 36" descr="Cloud">
              <a:extLst>
                <a:ext uri="{FF2B5EF4-FFF2-40B4-BE49-F238E27FC236}">
                  <a16:creationId xmlns:a16="http://schemas.microsoft.com/office/drawing/2014/main" id="{01459BFC-F1D9-0C4C-85CE-18EBE3DFCB9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41048" y="5344877"/>
              <a:ext cx="612647" cy="612647"/>
            </a:xfrm>
            <a:prstGeom prst="rect">
              <a:avLst/>
            </a:prstGeom>
          </p:spPr>
        </p:pic>
        <p:pic>
          <p:nvPicPr>
            <p:cNvPr id="38" name="Graphic 37" descr="Magnifying glass">
              <a:extLst>
                <a:ext uri="{FF2B5EF4-FFF2-40B4-BE49-F238E27FC236}">
                  <a16:creationId xmlns:a16="http://schemas.microsoft.com/office/drawing/2014/main" id="{F70295B5-9B95-FAA5-ECDE-B120DE184083}"/>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51423" y="6076515"/>
              <a:ext cx="612647" cy="612647"/>
            </a:xfrm>
            <a:prstGeom prst="rect">
              <a:avLst/>
            </a:prstGeom>
          </p:spPr>
        </p:pic>
        <p:pic>
          <p:nvPicPr>
            <p:cNvPr id="39" name="Graphic 38" descr="Checklist">
              <a:extLst>
                <a:ext uri="{FF2B5EF4-FFF2-40B4-BE49-F238E27FC236}">
                  <a16:creationId xmlns:a16="http://schemas.microsoft.com/office/drawing/2014/main" id="{56E723C0-A550-EA69-D575-83F580F2C54B}"/>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17106" y="4308653"/>
              <a:ext cx="611530" cy="611530"/>
            </a:xfrm>
            <a:prstGeom prst="rect">
              <a:avLst/>
            </a:prstGeom>
          </p:spPr>
        </p:pic>
      </p:grpSp>
    </p:spTree>
    <p:extLst>
      <p:ext uri="{BB962C8B-B14F-4D97-AF65-F5344CB8AC3E}">
        <p14:creationId xmlns:p14="http://schemas.microsoft.com/office/powerpoint/2010/main" val="6071440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FD849BE-5EE2-A2CF-7CED-D67F101D1667}"/>
              </a:ext>
            </a:extLst>
          </p:cNvPr>
          <p:cNvGrpSpPr/>
          <p:nvPr userDrawn="1"/>
        </p:nvGrpSpPr>
        <p:grpSpPr>
          <a:xfrm>
            <a:off x="6697989" y="1794294"/>
            <a:ext cx="4529522" cy="4123488"/>
            <a:chOff x="1155188" y="1794294"/>
            <a:chExt cx="4529522" cy="4123488"/>
          </a:xfrm>
        </p:grpSpPr>
        <p:grpSp>
          <p:nvGrpSpPr>
            <p:cNvPr id="7" name="Group 6">
              <a:extLst>
                <a:ext uri="{FF2B5EF4-FFF2-40B4-BE49-F238E27FC236}">
                  <a16:creationId xmlns:a16="http://schemas.microsoft.com/office/drawing/2014/main" id="{4E838292-C535-99A8-6592-C62C9688BF13}"/>
                </a:ext>
              </a:extLst>
            </p:cNvPr>
            <p:cNvGrpSpPr/>
            <p:nvPr userDrawn="1"/>
          </p:nvGrpSpPr>
          <p:grpSpPr>
            <a:xfrm>
              <a:off x="1155188" y="1794294"/>
              <a:ext cx="4529522" cy="4123488"/>
              <a:chOff x="3700463" y="1679575"/>
              <a:chExt cx="4781551" cy="4352926"/>
            </a:xfrm>
          </p:grpSpPr>
          <p:sp>
            <p:nvSpPr>
              <p:cNvPr id="8" name="Freeform 81">
                <a:extLst>
                  <a:ext uri="{FF2B5EF4-FFF2-40B4-BE49-F238E27FC236}">
                    <a16:creationId xmlns:a16="http://schemas.microsoft.com/office/drawing/2014/main" id="{AAF204E7-A02E-D319-DC7B-213652AC6D7F}"/>
                  </a:ext>
                </a:extLst>
              </p:cNvPr>
              <p:cNvSpPr>
                <a:spLocks/>
              </p:cNvSpPr>
              <p:nvPr/>
            </p:nvSpPr>
            <p:spPr bwMode="auto">
              <a:xfrm>
                <a:off x="5716588" y="1687513"/>
                <a:ext cx="1987550" cy="2365375"/>
              </a:xfrm>
              <a:custGeom>
                <a:avLst/>
                <a:gdLst>
                  <a:gd name="T0" fmla="*/ 1596 w 2505"/>
                  <a:gd name="T1" fmla="*/ 0 h 2979"/>
                  <a:gd name="T2" fmla="*/ 1781 w 2505"/>
                  <a:gd name="T3" fmla="*/ 40 h 2979"/>
                  <a:gd name="T4" fmla="*/ 1938 w 2505"/>
                  <a:gd name="T5" fmla="*/ 102 h 2979"/>
                  <a:gd name="T6" fmla="*/ 2069 w 2505"/>
                  <a:gd name="T7" fmla="*/ 183 h 2979"/>
                  <a:gd name="T8" fmla="*/ 2177 w 2505"/>
                  <a:gd name="T9" fmla="*/ 278 h 2979"/>
                  <a:gd name="T10" fmla="*/ 2263 w 2505"/>
                  <a:gd name="T11" fmla="*/ 380 h 2979"/>
                  <a:gd name="T12" fmla="*/ 2333 w 2505"/>
                  <a:gd name="T13" fmla="*/ 484 h 2979"/>
                  <a:gd name="T14" fmla="*/ 2384 w 2505"/>
                  <a:gd name="T15" fmla="*/ 587 h 2979"/>
                  <a:gd name="T16" fmla="*/ 2422 w 2505"/>
                  <a:gd name="T17" fmla="*/ 682 h 2979"/>
                  <a:gd name="T18" fmla="*/ 2448 w 2505"/>
                  <a:gd name="T19" fmla="*/ 764 h 2979"/>
                  <a:gd name="T20" fmla="*/ 2463 w 2505"/>
                  <a:gd name="T21" fmla="*/ 830 h 2979"/>
                  <a:gd name="T22" fmla="*/ 2470 w 2505"/>
                  <a:gd name="T23" fmla="*/ 874 h 2979"/>
                  <a:gd name="T24" fmla="*/ 2472 w 2505"/>
                  <a:gd name="T25" fmla="*/ 888 h 2979"/>
                  <a:gd name="T26" fmla="*/ 2499 w 2505"/>
                  <a:gd name="T27" fmla="*/ 1095 h 2979"/>
                  <a:gd name="T28" fmla="*/ 2505 w 2505"/>
                  <a:gd name="T29" fmla="*/ 1305 h 2979"/>
                  <a:gd name="T30" fmla="*/ 2490 w 2505"/>
                  <a:gd name="T31" fmla="*/ 1516 h 2979"/>
                  <a:gd name="T32" fmla="*/ 2459 w 2505"/>
                  <a:gd name="T33" fmla="*/ 1720 h 2979"/>
                  <a:gd name="T34" fmla="*/ 2415 w 2505"/>
                  <a:gd name="T35" fmla="*/ 1922 h 2979"/>
                  <a:gd name="T36" fmla="*/ 2362 w 2505"/>
                  <a:gd name="T37" fmla="*/ 2114 h 2979"/>
                  <a:gd name="T38" fmla="*/ 2302 w 2505"/>
                  <a:gd name="T39" fmla="*/ 2293 h 2979"/>
                  <a:gd name="T40" fmla="*/ 2240 w 2505"/>
                  <a:gd name="T41" fmla="*/ 2457 h 2979"/>
                  <a:gd name="T42" fmla="*/ 2179 w 2505"/>
                  <a:gd name="T43" fmla="*/ 2606 h 2979"/>
                  <a:gd name="T44" fmla="*/ 2121 w 2505"/>
                  <a:gd name="T45" fmla="*/ 2732 h 2979"/>
                  <a:gd name="T46" fmla="*/ 2069 w 2505"/>
                  <a:gd name="T47" fmla="*/ 2836 h 2979"/>
                  <a:gd name="T48" fmla="*/ 2029 w 2505"/>
                  <a:gd name="T49" fmla="*/ 2913 h 2979"/>
                  <a:gd name="T50" fmla="*/ 2002 w 2505"/>
                  <a:gd name="T51" fmla="*/ 2962 h 2979"/>
                  <a:gd name="T52" fmla="*/ 1993 w 2505"/>
                  <a:gd name="T53" fmla="*/ 2979 h 2979"/>
                  <a:gd name="T54" fmla="*/ 1996 w 2505"/>
                  <a:gd name="T55" fmla="*/ 2964 h 2979"/>
                  <a:gd name="T56" fmla="*/ 2002 w 2505"/>
                  <a:gd name="T57" fmla="*/ 2922 h 2979"/>
                  <a:gd name="T58" fmla="*/ 2007 w 2505"/>
                  <a:gd name="T59" fmla="*/ 2851 h 2979"/>
                  <a:gd name="T60" fmla="*/ 2005 w 2505"/>
                  <a:gd name="T61" fmla="*/ 2754 h 2979"/>
                  <a:gd name="T62" fmla="*/ 1996 w 2505"/>
                  <a:gd name="T63" fmla="*/ 2633 h 2979"/>
                  <a:gd name="T64" fmla="*/ 1973 w 2505"/>
                  <a:gd name="T65" fmla="*/ 2487 h 2979"/>
                  <a:gd name="T66" fmla="*/ 1932 w 2505"/>
                  <a:gd name="T67" fmla="*/ 2320 h 2979"/>
                  <a:gd name="T68" fmla="*/ 1870 w 2505"/>
                  <a:gd name="T69" fmla="*/ 2132 h 2979"/>
                  <a:gd name="T70" fmla="*/ 1782 w 2505"/>
                  <a:gd name="T71" fmla="*/ 1922 h 2979"/>
                  <a:gd name="T72" fmla="*/ 1664 w 2505"/>
                  <a:gd name="T73" fmla="*/ 1695 h 2979"/>
                  <a:gd name="T74" fmla="*/ 1512 w 2505"/>
                  <a:gd name="T75" fmla="*/ 1450 h 2979"/>
                  <a:gd name="T76" fmla="*/ 1294 w 2505"/>
                  <a:gd name="T77" fmla="*/ 1143 h 2979"/>
                  <a:gd name="T78" fmla="*/ 1084 w 2505"/>
                  <a:gd name="T79" fmla="*/ 881 h 2979"/>
                  <a:gd name="T80" fmla="*/ 885 w 2505"/>
                  <a:gd name="T81" fmla="*/ 662 h 2979"/>
                  <a:gd name="T82" fmla="*/ 698 w 2505"/>
                  <a:gd name="T83" fmla="*/ 481 h 2979"/>
                  <a:gd name="T84" fmla="*/ 530 w 2505"/>
                  <a:gd name="T85" fmla="*/ 332 h 2979"/>
                  <a:gd name="T86" fmla="*/ 378 w 2505"/>
                  <a:gd name="T87" fmla="*/ 217 h 2979"/>
                  <a:gd name="T88" fmla="*/ 250 w 2505"/>
                  <a:gd name="T89" fmla="*/ 131 h 2979"/>
                  <a:gd name="T90" fmla="*/ 144 w 2505"/>
                  <a:gd name="T91" fmla="*/ 69 h 2979"/>
                  <a:gd name="T92" fmla="*/ 66 w 2505"/>
                  <a:gd name="T93" fmla="*/ 29 h 2979"/>
                  <a:gd name="T94" fmla="*/ 16 w 2505"/>
                  <a:gd name="T95" fmla="*/ 7 h 2979"/>
                  <a:gd name="T96" fmla="*/ 0 w 2505"/>
                  <a:gd name="T97" fmla="*/ 0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5" h="2979">
                    <a:moveTo>
                      <a:pt x="0" y="0"/>
                    </a:moveTo>
                    <a:lnTo>
                      <a:pt x="1596" y="0"/>
                    </a:lnTo>
                    <a:lnTo>
                      <a:pt x="1693" y="16"/>
                    </a:lnTo>
                    <a:lnTo>
                      <a:pt x="1781" y="40"/>
                    </a:lnTo>
                    <a:lnTo>
                      <a:pt x="1863" y="69"/>
                    </a:lnTo>
                    <a:lnTo>
                      <a:pt x="1938" y="102"/>
                    </a:lnTo>
                    <a:lnTo>
                      <a:pt x="2005" y="140"/>
                    </a:lnTo>
                    <a:lnTo>
                      <a:pt x="2069" y="183"/>
                    </a:lnTo>
                    <a:lnTo>
                      <a:pt x="2126" y="228"/>
                    </a:lnTo>
                    <a:lnTo>
                      <a:pt x="2177" y="278"/>
                    </a:lnTo>
                    <a:lnTo>
                      <a:pt x="2223" y="327"/>
                    </a:lnTo>
                    <a:lnTo>
                      <a:pt x="2263" y="380"/>
                    </a:lnTo>
                    <a:lnTo>
                      <a:pt x="2300" y="431"/>
                    </a:lnTo>
                    <a:lnTo>
                      <a:pt x="2333" y="484"/>
                    </a:lnTo>
                    <a:lnTo>
                      <a:pt x="2360" y="535"/>
                    </a:lnTo>
                    <a:lnTo>
                      <a:pt x="2384" y="587"/>
                    </a:lnTo>
                    <a:lnTo>
                      <a:pt x="2404" y="636"/>
                    </a:lnTo>
                    <a:lnTo>
                      <a:pt x="2422" y="682"/>
                    </a:lnTo>
                    <a:lnTo>
                      <a:pt x="2435" y="726"/>
                    </a:lnTo>
                    <a:lnTo>
                      <a:pt x="2448" y="764"/>
                    </a:lnTo>
                    <a:lnTo>
                      <a:pt x="2455" y="801"/>
                    </a:lnTo>
                    <a:lnTo>
                      <a:pt x="2463" y="830"/>
                    </a:lnTo>
                    <a:lnTo>
                      <a:pt x="2468" y="855"/>
                    </a:lnTo>
                    <a:lnTo>
                      <a:pt x="2470" y="874"/>
                    </a:lnTo>
                    <a:lnTo>
                      <a:pt x="2472" y="885"/>
                    </a:lnTo>
                    <a:lnTo>
                      <a:pt x="2472" y="888"/>
                    </a:lnTo>
                    <a:lnTo>
                      <a:pt x="2488" y="991"/>
                    </a:lnTo>
                    <a:lnTo>
                      <a:pt x="2499" y="1095"/>
                    </a:lnTo>
                    <a:lnTo>
                      <a:pt x="2505" y="1201"/>
                    </a:lnTo>
                    <a:lnTo>
                      <a:pt x="2505" y="1305"/>
                    </a:lnTo>
                    <a:lnTo>
                      <a:pt x="2499" y="1410"/>
                    </a:lnTo>
                    <a:lnTo>
                      <a:pt x="2490" y="1516"/>
                    </a:lnTo>
                    <a:lnTo>
                      <a:pt x="2475" y="1618"/>
                    </a:lnTo>
                    <a:lnTo>
                      <a:pt x="2459" y="1720"/>
                    </a:lnTo>
                    <a:lnTo>
                      <a:pt x="2439" y="1823"/>
                    </a:lnTo>
                    <a:lnTo>
                      <a:pt x="2415" y="1922"/>
                    </a:lnTo>
                    <a:lnTo>
                      <a:pt x="2389" y="2019"/>
                    </a:lnTo>
                    <a:lnTo>
                      <a:pt x="2362" y="2114"/>
                    </a:lnTo>
                    <a:lnTo>
                      <a:pt x="2333" y="2205"/>
                    </a:lnTo>
                    <a:lnTo>
                      <a:pt x="2302" y="2293"/>
                    </a:lnTo>
                    <a:lnTo>
                      <a:pt x="2272" y="2377"/>
                    </a:lnTo>
                    <a:lnTo>
                      <a:pt x="2240" y="2457"/>
                    </a:lnTo>
                    <a:lnTo>
                      <a:pt x="2208" y="2534"/>
                    </a:lnTo>
                    <a:lnTo>
                      <a:pt x="2179" y="2606"/>
                    </a:lnTo>
                    <a:lnTo>
                      <a:pt x="2148" y="2671"/>
                    </a:lnTo>
                    <a:lnTo>
                      <a:pt x="2121" y="2732"/>
                    </a:lnTo>
                    <a:lnTo>
                      <a:pt x="2093" y="2787"/>
                    </a:lnTo>
                    <a:lnTo>
                      <a:pt x="2069" y="2836"/>
                    </a:lnTo>
                    <a:lnTo>
                      <a:pt x="2048" y="2878"/>
                    </a:lnTo>
                    <a:lnTo>
                      <a:pt x="2029" y="2913"/>
                    </a:lnTo>
                    <a:lnTo>
                      <a:pt x="2015" y="2942"/>
                    </a:lnTo>
                    <a:lnTo>
                      <a:pt x="2002" y="2962"/>
                    </a:lnTo>
                    <a:lnTo>
                      <a:pt x="1996" y="2975"/>
                    </a:lnTo>
                    <a:lnTo>
                      <a:pt x="1993" y="2979"/>
                    </a:lnTo>
                    <a:lnTo>
                      <a:pt x="1995" y="2975"/>
                    </a:lnTo>
                    <a:lnTo>
                      <a:pt x="1996" y="2964"/>
                    </a:lnTo>
                    <a:lnTo>
                      <a:pt x="1998" y="2946"/>
                    </a:lnTo>
                    <a:lnTo>
                      <a:pt x="2002" y="2922"/>
                    </a:lnTo>
                    <a:lnTo>
                      <a:pt x="2005" y="2889"/>
                    </a:lnTo>
                    <a:lnTo>
                      <a:pt x="2007" y="2851"/>
                    </a:lnTo>
                    <a:lnTo>
                      <a:pt x="2007" y="2805"/>
                    </a:lnTo>
                    <a:lnTo>
                      <a:pt x="2005" y="2754"/>
                    </a:lnTo>
                    <a:lnTo>
                      <a:pt x="2004" y="2697"/>
                    </a:lnTo>
                    <a:lnTo>
                      <a:pt x="1996" y="2633"/>
                    </a:lnTo>
                    <a:lnTo>
                      <a:pt x="1987" y="2564"/>
                    </a:lnTo>
                    <a:lnTo>
                      <a:pt x="1973" y="2487"/>
                    </a:lnTo>
                    <a:lnTo>
                      <a:pt x="1956" y="2406"/>
                    </a:lnTo>
                    <a:lnTo>
                      <a:pt x="1932" y="2320"/>
                    </a:lnTo>
                    <a:lnTo>
                      <a:pt x="1905" y="2229"/>
                    </a:lnTo>
                    <a:lnTo>
                      <a:pt x="1870" y="2132"/>
                    </a:lnTo>
                    <a:lnTo>
                      <a:pt x="1830" y="2030"/>
                    </a:lnTo>
                    <a:lnTo>
                      <a:pt x="1782" y="1922"/>
                    </a:lnTo>
                    <a:lnTo>
                      <a:pt x="1728" y="1812"/>
                    </a:lnTo>
                    <a:lnTo>
                      <a:pt x="1664" y="1695"/>
                    </a:lnTo>
                    <a:lnTo>
                      <a:pt x="1592" y="1574"/>
                    </a:lnTo>
                    <a:lnTo>
                      <a:pt x="1512" y="1450"/>
                    </a:lnTo>
                    <a:lnTo>
                      <a:pt x="1402" y="1291"/>
                    </a:lnTo>
                    <a:lnTo>
                      <a:pt x="1294" y="1143"/>
                    </a:lnTo>
                    <a:lnTo>
                      <a:pt x="1188" y="1007"/>
                    </a:lnTo>
                    <a:lnTo>
                      <a:pt x="1084" y="881"/>
                    </a:lnTo>
                    <a:lnTo>
                      <a:pt x="983" y="768"/>
                    </a:lnTo>
                    <a:lnTo>
                      <a:pt x="885" y="662"/>
                    </a:lnTo>
                    <a:lnTo>
                      <a:pt x="790" y="567"/>
                    </a:lnTo>
                    <a:lnTo>
                      <a:pt x="698" y="481"/>
                    </a:lnTo>
                    <a:lnTo>
                      <a:pt x="612" y="402"/>
                    </a:lnTo>
                    <a:lnTo>
                      <a:pt x="530" y="332"/>
                    </a:lnTo>
                    <a:lnTo>
                      <a:pt x="451" y="272"/>
                    </a:lnTo>
                    <a:lnTo>
                      <a:pt x="378" y="217"/>
                    </a:lnTo>
                    <a:lnTo>
                      <a:pt x="311" y="172"/>
                    </a:lnTo>
                    <a:lnTo>
                      <a:pt x="250" y="131"/>
                    </a:lnTo>
                    <a:lnTo>
                      <a:pt x="194" y="97"/>
                    </a:lnTo>
                    <a:lnTo>
                      <a:pt x="144" y="69"/>
                    </a:lnTo>
                    <a:lnTo>
                      <a:pt x="102" y="45"/>
                    </a:lnTo>
                    <a:lnTo>
                      <a:pt x="66" y="29"/>
                    </a:lnTo>
                    <a:lnTo>
                      <a:pt x="38" y="16"/>
                    </a:lnTo>
                    <a:lnTo>
                      <a:pt x="16" y="7"/>
                    </a:lnTo>
                    <a:lnTo>
                      <a:pt x="5" y="1"/>
                    </a:lnTo>
                    <a:lnTo>
                      <a:pt x="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9" name="Freeform 82">
                <a:extLst>
                  <a:ext uri="{FF2B5EF4-FFF2-40B4-BE49-F238E27FC236}">
                    <a16:creationId xmlns:a16="http://schemas.microsoft.com/office/drawing/2014/main" id="{C72A0C00-DB4C-4136-C2F3-39BBE2D405EC}"/>
                  </a:ext>
                </a:extLst>
              </p:cNvPr>
              <p:cNvSpPr>
                <a:spLocks/>
              </p:cNvSpPr>
              <p:nvPr/>
            </p:nvSpPr>
            <p:spPr bwMode="auto">
              <a:xfrm>
                <a:off x="6518276" y="2460625"/>
                <a:ext cx="1963738" cy="2543175"/>
              </a:xfrm>
              <a:custGeom>
                <a:avLst/>
                <a:gdLst>
                  <a:gd name="T0" fmla="*/ 2393 w 2474"/>
                  <a:gd name="T1" fmla="*/ 1388 h 3203"/>
                  <a:gd name="T2" fmla="*/ 2452 w 2474"/>
                  <a:gd name="T3" fmla="*/ 1574 h 3203"/>
                  <a:gd name="T4" fmla="*/ 2474 w 2474"/>
                  <a:gd name="T5" fmla="*/ 1748 h 3203"/>
                  <a:gd name="T6" fmla="*/ 2465 w 2474"/>
                  <a:gd name="T7" fmla="*/ 1907 h 3203"/>
                  <a:gd name="T8" fmla="*/ 2432 w 2474"/>
                  <a:gd name="T9" fmla="*/ 2051 h 3203"/>
                  <a:gd name="T10" fmla="*/ 2382 w 2474"/>
                  <a:gd name="T11" fmla="*/ 2181 h 3203"/>
                  <a:gd name="T12" fmla="*/ 2320 w 2474"/>
                  <a:gd name="T13" fmla="*/ 2293 h 3203"/>
                  <a:gd name="T14" fmla="*/ 2252 w 2474"/>
                  <a:gd name="T15" fmla="*/ 2388 h 3203"/>
                  <a:gd name="T16" fmla="*/ 2187 w 2474"/>
                  <a:gd name="T17" fmla="*/ 2466 h 3203"/>
                  <a:gd name="T18" fmla="*/ 2128 w 2474"/>
                  <a:gd name="T19" fmla="*/ 2525 h 3203"/>
                  <a:gd name="T20" fmla="*/ 2082 w 2474"/>
                  <a:gd name="T21" fmla="*/ 2565 h 3203"/>
                  <a:gd name="T22" fmla="*/ 2057 w 2474"/>
                  <a:gd name="T23" fmla="*/ 2585 h 3203"/>
                  <a:gd name="T24" fmla="*/ 1958 w 2474"/>
                  <a:gd name="T25" fmla="*/ 2664 h 3203"/>
                  <a:gd name="T26" fmla="*/ 1753 w 2474"/>
                  <a:gd name="T27" fmla="*/ 2796 h 3203"/>
                  <a:gd name="T28" fmla="*/ 1534 w 2474"/>
                  <a:gd name="T29" fmla="*/ 2905 h 3203"/>
                  <a:gd name="T30" fmla="*/ 1307 w 2474"/>
                  <a:gd name="T31" fmla="*/ 2993 h 3203"/>
                  <a:gd name="T32" fmla="*/ 1079 w 2474"/>
                  <a:gd name="T33" fmla="*/ 3063 h 3203"/>
                  <a:gd name="T34" fmla="*/ 856 w 2474"/>
                  <a:gd name="T35" fmla="*/ 3114 h 3203"/>
                  <a:gd name="T36" fmla="*/ 645 w 2474"/>
                  <a:gd name="T37" fmla="*/ 3150 h 3203"/>
                  <a:gd name="T38" fmla="*/ 455 w 2474"/>
                  <a:gd name="T39" fmla="*/ 3176 h 3203"/>
                  <a:gd name="T40" fmla="*/ 289 w 2474"/>
                  <a:gd name="T41" fmla="*/ 3192 h 3203"/>
                  <a:gd name="T42" fmla="*/ 153 w 2474"/>
                  <a:gd name="T43" fmla="*/ 3200 h 3203"/>
                  <a:gd name="T44" fmla="*/ 58 w 2474"/>
                  <a:gd name="T45" fmla="*/ 3203 h 3203"/>
                  <a:gd name="T46" fmla="*/ 7 w 2474"/>
                  <a:gd name="T47" fmla="*/ 3203 h 3203"/>
                  <a:gd name="T48" fmla="*/ 3 w 2474"/>
                  <a:gd name="T49" fmla="*/ 3203 h 3203"/>
                  <a:gd name="T50" fmla="*/ 38 w 2474"/>
                  <a:gd name="T51" fmla="*/ 3191 h 3203"/>
                  <a:gd name="T52" fmla="*/ 100 w 2474"/>
                  <a:gd name="T53" fmla="*/ 3161 h 3203"/>
                  <a:gd name="T54" fmla="*/ 188 w 2474"/>
                  <a:gd name="T55" fmla="*/ 3114 h 3203"/>
                  <a:gd name="T56" fmla="*/ 296 w 2474"/>
                  <a:gd name="T57" fmla="*/ 3041 h 3203"/>
                  <a:gd name="T58" fmla="*/ 422 w 2474"/>
                  <a:gd name="T59" fmla="*/ 2938 h 3203"/>
                  <a:gd name="T60" fmla="*/ 561 w 2474"/>
                  <a:gd name="T61" fmla="*/ 2807 h 3203"/>
                  <a:gd name="T62" fmla="*/ 709 w 2474"/>
                  <a:gd name="T63" fmla="*/ 2637 h 3203"/>
                  <a:gd name="T64" fmla="*/ 863 w 2474"/>
                  <a:gd name="T65" fmla="*/ 2428 h 3203"/>
                  <a:gd name="T66" fmla="*/ 1016 w 2474"/>
                  <a:gd name="T67" fmla="*/ 2174 h 3203"/>
                  <a:gd name="T68" fmla="*/ 1168 w 2474"/>
                  <a:gd name="T69" fmla="*/ 1870 h 3203"/>
                  <a:gd name="T70" fmla="*/ 1300 w 2474"/>
                  <a:gd name="T71" fmla="*/ 1569 h 3203"/>
                  <a:gd name="T72" fmla="*/ 1402 w 2474"/>
                  <a:gd name="T73" fmla="*/ 1292 h 3203"/>
                  <a:gd name="T74" fmla="*/ 1481 w 2474"/>
                  <a:gd name="T75" fmla="*/ 1040 h 3203"/>
                  <a:gd name="T76" fmla="*/ 1539 w 2474"/>
                  <a:gd name="T77" fmla="*/ 815 h 3203"/>
                  <a:gd name="T78" fmla="*/ 1578 w 2474"/>
                  <a:gd name="T79" fmla="*/ 616 h 3203"/>
                  <a:gd name="T80" fmla="*/ 1602 w 2474"/>
                  <a:gd name="T81" fmla="*/ 444 h 3203"/>
                  <a:gd name="T82" fmla="*/ 1612 w 2474"/>
                  <a:gd name="T83" fmla="*/ 298 h 3203"/>
                  <a:gd name="T84" fmla="*/ 1616 w 2474"/>
                  <a:gd name="T85" fmla="*/ 181 h 3203"/>
                  <a:gd name="T86" fmla="*/ 1612 w 2474"/>
                  <a:gd name="T87" fmla="*/ 93 h 3203"/>
                  <a:gd name="T88" fmla="*/ 1609 w 2474"/>
                  <a:gd name="T89" fmla="*/ 32 h 3203"/>
                  <a:gd name="T90" fmla="*/ 1605 w 2474"/>
                  <a:gd name="T91" fmla="*/ 3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3203">
                    <a:moveTo>
                      <a:pt x="1603" y="0"/>
                    </a:moveTo>
                    <a:lnTo>
                      <a:pt x="2393" y="1388"/>
                    </a:lnTo>
                    <a:lnTo>
                      <a:pt x="2426" y="1483"/>
                    </a:lnTo>
                    <a:lnTo>
                      <a:pt x="2452" y="1574"/>
                    </a:lnTo>
                    <a:lnTo>
                      <a:pt x="2466" y="1664"/>
                    </a:lnTo>
                    <a:lnTo>
                      <a:pt x="2474" y="1748"/>
                    </a:lnTo>
                    <a:lnTo>
                      <a:pt x="2472" y="1830"/>
                    </a:lnTo>
                    <a:lnTo>
                      <a:pt x="2465" y="1907"/>
                    </a:lnTo>
                    <a:lnTo>
                      <a:pt x="2450" y="1982"/>
                    </a:lnTo>
                    <a:lnTo>
                      <a:pt x="2432" y="2051"/>
                    </a:lnTo>
                    <a:lnTo>
                      <a:pt x="2408" y="2119"/>
                    </a:lnTo>
                    <a:lnTo>
                      <a:pt x="2382" y="2181"/>
                    </a:lnTo>
                    <a:lnTo>
                      <a:pt x="2351" y="2238"/>
                    </a:lnTo>
                    <a:lnTo>
                      <a:pt x="2320" y="2293"/>
                    </a:lnTo>
                    <a:lnTo>
                      <a:pt x="2287" y="2342"/>
                    </a:lnTo>
                    <a:lnTo>
                      <a:pt x="2252" y="2388"/>
                    </a:lnTo>
                    <a:lnTo>
                      <a:pt x="2220" y="2430"/>
                    </a:lnTo>
                    <a:lnTo>
                      <a:pt x="2187" y="2466"/>
                    </a:lnTo>
                    <a:lnTo>
                      <a:pt x="2156" y="2498"/>
                    </a:lnTo>
                    <a:lnTo>
                      <a:pt x="2128" y="2525"/>
                    </a:lnTo>
                    <a:lnTo>
                      <a:pt x="2103" y="2547"/>
                    </a:lnTo>
                    <a:lnTo>
                      <a:pt x="2082" y="2565"/>
                    </a:lnTo>
                    <a:lnTo>
                      <a:pt x="2068" y="2578"/>
                    </a:lnTo>
                    <a:lnTo>
                      <a:pt x="2057" y="2585"/>
                    </a:lnTo>
                    <a:lnTo>
                      <a:pt x="2053" y="2587"/>
                    </a:lnTo>
                    <a:lnTo>
                      <a:pt x="1958" y="2664"/>
                    </a:lnTo>
                    <a:lnTo>
                      <a:pt x="1858" y="2733"/>
                    </a:lnTo>
                    <a:lnTo>
                      <a:pt x="1753" y="2796"/>
                    </a:lnTo>
                    <a:lnTo>
                      <a:pt x="1645" y="2854"/>
                    </a:lnTo>
                    <a:lnTo>
                      <a:pt x="1534" y="2905"/>
                    </a:lnTo>
                    <a:lnTo>
                      <a:pt x="1421" y="2951"/>
                    </a:lnTo>
                    <a:lnTo>
                      <a:pt x="1307" y="2993"/>
                    </a:lnTo>
                    <a:lnTo>
                      <a:pt x="1192" y="3030"/>
                    </a:lnTo>
                    <a:lnTo>
                      <a:pt x="1079" y="3063"/>
                    </a:lnTo>
                    <a:lnTo>
                      <a:pt x="967" y="3090"/>
                    </a:lnTo>
                    <a:lnTo>
                      <a:pt x="856" y="3114"/>
                    </a:lnTo>
                    <a:lnTo>
                      <a:pt x="749" y="3134"/>
                    </a:lnTo>
                    <a:lnTo>
                      <a:pt x="645" y="3150"/>
                    </a:lnTo>
                    <a:lnTo>
                      <a:pt x="548" y="3165"/>
                    </a:lnTo>
                    <a:lnTo>
                      <a:pt x="455" y="3176"/>
                    </a:lnTo>
                    <a:lnTo>
                      <a:pt x="367" y="3185"/>
                    </a:lnTo>
                    <a:lnTo>
                      <a:pt x="289" y="3192"/>
                    </a:lnTo>
                    <a:lnTo>
                      <a:pt x="217" y="3198"/>
                    </a:lnTo>
                    <a:lnTo>
                      <a:pt x="153" y="3200"/>
                    </a:lnTo>
                    <a:lnTo>
                      <a:pt x="100" y="3203"/>
                    </a:lnTo>
                    <a:lnTo>
                      <a:pt x="58" y="3203"/>
                    </a:lnTo>
                    <a:lnTo>
                      <a:pt x="25" y="3203"/>
                    </a:lnTo>
                    <a:lnTo>
                      <a:pt x="7" y="3203"/>
                    </a:lnTo>
                    <a:lnTo>
                      <a:pt x="0" y="3203"/>
                    </a:lnTo>
                    <a:lnTo>
                      <a:pt x="3" y="3203"/>
                    </a:lnTo>
                    <a:lnTo>
                      <a:pt x="16" y="3198"/>
                    </a:lnTo>
                    <a:lnTo>
                      <a:pt x="38" y="3191"/>
                    </a:lnTo>
                    <a:lnTo>
                      <a:pt x="66" y="3178"/>
                    </a:lnTo>
                    <a:lnTo>
                      <a:pt x="100" y="3161"/>
                    </a:lnTo>
                    <a:lnTo>
                      <a:pt x="141" y="3139"/>
                    </a:lnTo>
                    <a:lnTo>
                      <a:pt x="188" y="3114"/>
                    </a:lnTo>
                    <a:lnTo>
                      <a:pt x="239" y="3079"/>
                    </a:lnTo>
                    <a:lnTo>
                      <a:pt x="296" y="3041"/>
                    </a:lnTo>
                    <a:lnTo>
                      <a:pt x="358" y="2993"/>
                    </a:lnTo>
                    <a:lnTo>
                      <a:pt x="422" y="2938"/>
                    </a:lnTo>
                    <a:lnTo>
                      <a:pt x="492" y="2876"/>
                    </a:lnTo>
                    <a:lnTo>
                      <a:pt x="561" y="2807"/>
                    </a:lnTo>
                    <a:lnTo>
                      <a:pt x="634" y="2726"/>
                    </a:lnTo>
                    <a:lnTo>
                      <a:pt x="709" y="2637"/>
                    </a:lnTo>
                    <a:lnTo>
                      <a:pt x="786" y="2538"/>
                    </a:lnTo>
                    <a:lnTo>
                      <a:pt x="863" y="2428"/>
                    </a:lnTo>
                    <a:lnTo>
                      <a:pt x="940" y="2307"/>
                    </a:lnTo>
                    <a:lnTo>
                      <a:pt x="1016" y="2174"/>
                    </a:lnTo>
                    <a:lnTo>
                      <a:pt x="1091" y="2031"/>
                    </a:lnTo>
                    <a:lnTo>
                      <a:pt x="1168" y="1870"/>
                    </a:lnTo>
                    <a:lnTo>
                      <a:pt x="1238" y="1717"/>
                    </a:lnTo>
                    <a:lnTo>
                      <a:pt x="1300" y="1569"/>
                    </a:lnTo>
                    <a:lnTo>
                      <a:pt x="1355" y="1428"/>
                    </a:lnTo>
                    <a:lnTo>
                      <a:pt x="1402" y="1292"/>
                    </a:lnTo>
                    <a:lnTo>
                      <a:pt x="1444" y="1163"/>
                    </a:lnTo>
                    <a:lnTo>
                      <a:pt x="1481" y="1040"/>
                    </a:lnTo>
                    <a:lnTo>
                      <a:pt x="1512" y="925"/>
                    </a:lnTo>
                    <a:lnTo>
                      <a:pt x="1539" y="815"/>
                    </a:lnTo>
                    <a:lnTo>
                      <a:pt x="1559" y="711"/>
                    </a:lnTo>
                    <a:lnTo>
                      <a:pt x="1578" y="616"/>
                    </a:lnTo>
                    <a:lnTo>
                      <a:pt x="1591" y="526"/>
                    </a:lnTo>
                    <a:lnTo>
                      <a:pt x="1602" y="444"/>
                    </a:lnTo>
                    <a:lnTo>
                      <a:pt x="1609" y="367"/>
                    </a:lnTo>
                    <a:lnTo>
                      <a:pt x="1612" y="298"/>
                    </a:lnTo>
                    <a:lnTo>
                      <a:pt x="1614" y="235"/>
                    </a:lnTo>
                    <a:lnTo>
                      <a:pt x="1616" y="181"/>
                    </a:lnTo>
                    <a:lnTo>
                      <a:pt x="1614" y="133"/>
                    </a:lnTo>
                    <a:lnTo>
                      <a:pt x="1612" y="93"/>
                    </a:lnTo>
                    <a:lnTo>
                      <a:pt x="1611" y="60"/>
                    </a:lnTo>
                    <a:lnTo>
                      <a:pt x="1609" y="32"/>
                    </a:lnTo>
                    <a:lnTo>
                      <a:pt x="1607" y="14"/>
                    </a:lnTo>
                    <a:lnTo>
                      <a:pt x="1605" y="3"/>
                    </a:lnTo>
                    <a:lnTo>
                      <a:pt x="1603" y="0"/>
                    </a:lnTo>
                    <a:close/>
                  </a:path>
                </a:pathLst>
              </a:custGeom>
              <a:solidFill>
                <a:srgbClr val="00577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0" name="Freeform 84">
                <a:extLst>
                  <a:ext uri="{FF2B5EF4-FFF2-40B4-BE49-F238E27FC236}">
                    <a16:creationId xmlns:a16="http://schemas.microsoft.com/office/drawing/2014/main" id="{06F8F9E2-E1C0-A866-011C-68F421653EEF}"/>
                  </a:ext>
                </a:extLst>
              </p:cNvPr>
              <p:cNvSpPr>
                <a:spLocks/>
              </p:cNvSpPr>
              <p:nvPr/>
            </p:nvSpPr>
            <p:spPr bwMode="auto">
              <a:xfrm>
                <a:off x="5316538" y="4624388"/>
                <a:ext cx="2838450" cy="1408113"/>
              </a:xfrm>
              <a:custGeom>
                <a:avLst/>
                <a:gdLst>
                  <a:gd name="T0" fmla="*/ 2776 w 3576"/>
                  <a:gd name="T1" fmla="*/ 1381 h 1774"/>
                  <a:gd name="T2" fmla="*/ 2642 w 3576"/>
                  <a:gd name="T3" fmla="*/ 1525 h 1774"/>
                  <a:gd name="T4" fmla="*/ 2503 w 3576"/>
                  <a:gd name="T5" fmla="*/ 1631 h 1774"/>
                  <a:gd name="T6" fmla="*/ 2361 w 3576"/>
                  <a:gd name="T7" fmla="*/ 1705 h 1774"/>
                  <a:gd name="T8" fmla="*/ 2220 w 3576"/>
                  <a:gd name="T9" fmla="*/ 1748 h 1774"/>
                  <a:gd name="T10" fmla="*/ 2084 w 3576"/>
                  <a:gd name="T11" fmla="*/ 1770 h 1774"/>
                  <a:gd name="T12" fmla="*/ 1956 w 3576"/>
                  <a:gd name="T13" fmla="*/ 1774 h 1774"/>
                  <a:gd name="T14" fmla="*/ 1839 w 3576"/>
                  <a:gd name="T15" fmla="*/ 1763 h 1774"/>
                  <a:gd name="T16" fmla="*/ 1739 w 3576"/>
                  <a:gd name="T17" fmla="*/ 1745 h 1774"/>
                  <a:gd name="T18" fmla="*/ 1658 w 3576"/>
                  <a:gd name="T19" fmla="*/ 1725 h 1774"/>
                  <a:gd name="T20" fmla="*/ 1602 w 3576"/>
                  <a:gd name="T21" fmla="*/ 1705 h 1774"/>
                  <a:gd name="T22" fmla="*/ 1571 w 3576"/>
                  <a:gd name="T23" fmla="*/ 1694 h 1774"/>
                  <a:gd name="T24" fmla="*/ 1470 w 3576"/>
                  <a:gd name="T25" fmla="*/ 1653 h 1774"/>
                  <a:gd name="T26" fmla="*/ 1282 w 3576"/>
                  <a:gd name="T27" fmla="*/ 1562 h 1774"/>
                  <a:gd name="T28" fmla="*/ 1103 w 3576"/>
                  <a:gd name="T29" fmla="*/ 1452 h 1774"/>
                  <a:gd name="T30" fmla="*/ 934 w 3576"/>
                  <a:gd name="T31" fmla="*/ 1328 h 1774"/>
                  <a:gd name="T32" fmla="*/ 777 w 3576"/>
                  <a:gd name="T33" fmla="*/ 1192 h 1774"/>
                  <a:gd name="T34" fmla="*/ 631 w 3576"/>
                  <a:gd name="T35" fmla="*/ 1052 h 1774"/>
                  <a:gd name="T36" fmla="*/ 499 w 3576"/>
                  <a:gd name="T37" fmla="*/ 909 h 1774"/>
                  <a:gd name="T38" fmla="*/ 380 w 3576"/>
                  <a:gd name="T39" fmla="*/ 770 h 1774"/>
                  <a:gd name="T40" fmla="*/ 278 w 3576"/>
                  <a:gd name="T41" fmla="*/ 637 h 1774"/>
                  <a:gd name="T42" fmla="*/ 188 w 3576"/>
                  <a:gd name="T43" fmla="*/ 516 h 1774"/>
                  <a:gd name="T44" fmla="*/ 115 w 3576"/>
                  <a:gd name="T45" fmla="*/ 410 h 1774"/>
                  <a:gd name="T46" fmla="*/ 60 w 3576"/>
                  <a:gd name="T47" fmla="*/ 326 h 1774"/>
                  <a:gd name="T48" fmla="*/ 22 w 3576"/>
                  <a:gd name="T49" fmla="*/ 263 h 1774"/>
                  <a:gd name="T50" fmla="*/ 4 w 3576"/>
                  <a:gd name="T51" fmla="*/ 231 h 1774"/>
                  <a:gd name="T52" fmla="*/ 4 w 3576"/>
                  <a:gd name="T53" fmla="*/ 229 h 1774"/>
                  <a:gd name="T54" fmla="*/ 26 w 3576"/>
                  <a:gd name="T55" fmla="*/ 249 h 1774"/>
                  <a:gd name="T56" fmla="*/ 73 w 3576"/>
                  <a:gd name="T57" fmla="*/ 282 h 1774"/>
                  <a:gd name="T58" fmla="*/ 143 w 3576"/>
                  <a:gd name="T59" fmla="*/ 326 h 1774"/>
                  <a:gd name="T60" fmla="*/ 240 w 3576"/>
                  <a:gd name="T61" fmla="*/ 377 h 1774"/>
                  <a:gd name="T62" fmla="*/ 364 w 3576"/>
                  <a:gd name="T63" fmla="*/ 430 h 1774"/>
                  <a:gd name="T64" fmla="*/ 514 w 3576"/>
                  <a:gd name="T65" fmla="*/ 481 h 1774"/>
                  <a:gd name="T66" fmla="*/ 695 w 3576"/>
                  <a:gd name="T67" fmla="*/ 527 h 1774"/>
                  <a:gd name="T68" fmla="*/ 903 w 3576"/>
                  <a:gd name="T69" fmla="*/ 563 h 1774"/>
                  <a:gd name="T70" fmla="*/ 1145 w 3576"/>
                  <a:gd name="T71" fmla="*/ 584 h 1774"/>
                  <a:gd name="T72" fmla="*/ 1415 w 3576"/>
                  <a:gd name="T73" fmla="*/ 585 h 1774"/>
                  <a:gd name="T74" fmla="*/ 1748 w 3576"/>
                  <a:gd name="T75" fmla="*/ 565 h 1774"/>
                  <a:gd name="T76" fmla="*/ 2088 w 3576"/>
                  <a:gd name="T77" fmla="*/ 525 h 1774"/>
                  <a:gd name="T78" fmla="*/ 2388 w 3576"/>
                  <a:gd name="T79" fmla="*/ 472 h 1774"/>
                  <a:gd name="T80" fmla="*/ 2653 w 3576"/>
                  <a:gd name="T81" fmla="*/ 410 h 1774"/>
                  <a:gd name="T82" fmla="*/ 2880 w 3576"/>
                  <a:gd name="T83" fmla="*/ 342 h 1774"/>
                  <a:gd name="T84" fmla="*/ 3074 w 3576"/>
                  <a:gd name="T85" fmla="*/ 271 h 1774"/>
                  <a:gd name="T86" fmla="*/ 3233 w 3576"/>
                  <a:gd name="T87" fmla="*/ 203 h 1774"/>
                  <a:gd name="T88" fmla="*/ 3361 w 3576"/>
                  <a:gd name="T89" fmla="*/ 139 h 1774"/>
                  <a:gd name="T90" fmla="*/ 3458 w 3576"/>
                  <a:gd name="T91" fmla="*/ 84 h 1774"/>
                  <a:gd name="T92" fmla="*/ 3525 w 3576"/>
                  <a:gd name="T93" fmla="*/ 40 h 1774"/>
                  <a:gd name="T94" fmla="*/ 3564 w 3576"/>
                  <a:gd name="T95" fmla="*/ 11 h 1774"/>
                  <a:gd name="T96" fmla="*/ 3576 w 3576"/>
                  <a:gd name="T97"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6" h="1774">
                    <a:moveTo>
                      <a:pt x="3576" y="0"/>
                    </a:moveTo>
                    <a:lnTo>
                      <a:pt x="2776" y="1381"/>
                    </a:lnTo>
                    <a:lnTo>
                      <a:pt x="2710" y="1458"/>
                    </a:lnTo>
                    <a:lnTo>
                      <a:pt x="2642" y="1525"/>
                    </a:lnTo>
                    <a:lnTo>
                      <a:pt x="2573" y="1582"/>
                    </a:lnTo>
                    <a:lnTo>
                      <a:pt x="2503" y="1631"/>
                    </a:lnTo>
                    <a:lnTo>
                      <a:pt x="2432" y="1672"/>
                    </a:lnTo>
                    <a:lnTo>
                      <a:pt x="2361" y="1705"/>
                    </a:lnTo>
                    <a:lnTo>
                      <a:pt x="2291" y="1730"/>
                    </a:lnTo>
                    <a:lnTo>
                      <a:pt x="2220" y="1748"/>
                    </a:lnTo>
                    <a:lnTo>
                      <a:pt x="2152" y="1761"/>
                    </a:lnTo>
                    <a:lnTo>
                      <a:pt x="2084" y="1770"/>
                    </a:lnTo>
                    <a:lnTo>
                      <a:pt x="2019" y="1774"/>
                    </a:lnTo>
                    <a:lnTo>
                      <a:pt x="1956" y="1774"/>
                    </a:lnTo>
                    <a:lnTo>
                      <a:pt x="1896" y="1770"/>
                    </a:lnTo>
                    <a:lnTo>
                      <a:pt x="1839" y="1763"/>
                    </a:lnTo>
                    <a:lnTo>
                      <a:pt x="1788" y="1756"/>
                    </a:lnTo>
                    <a:lnTo>
                      <a:pt x="1739" y="1745"/>
                    </a:lnTo>
                    <a:lnTo>
                      <a:pt x="1697" y="1736"/>
                    </a:lnTo>
                    <a:lnTo>
                      <a:pt x="1658" y="1725"/>
                    </a:lnTo>
                    <a:lnTo>
                      <a:pt x="1627" y="1714"/>
                    </a:lnTo>
                    <a:lnTo>
                      <a:pt x="1602" y="1705"/>
                    </a:lnTo>
                    <a:lnTo>
                      <a:pt x="1583" y="1697"/>
                    </a:lnTo>
                    <a:lnTo>
                      <a:pt x="1571" y="1694"/>
                    </a:lnTo>
                    <a:lnTo>
                      <a:pt x="1567" y="1692"/>
                    </a:lnTo>
                    <a:lnTo>
                      <a:pt x="1470" y="1653"/>
                    </a:lnTo>
                    <a:lnTo>
                      <a:pt x="1373" y="1611"/>
                    </a:lnTo>
                    <a:lnTo>
                      <a:pt x="1282" y="1562"/>
                    </a:lnTo>
                    <a:lnTo>
                      <a:pt x="1190" y="1509"/>
                    </a:lnTo>
                    <a:lnTo>
                      <a:pt x="1103" y="1452"/>
                    </a:lnTo>
                    <a:lnTo>
                      <a:pt x="1017" y="1392"/>
                    </a:lnTo>
                    <a:lnTo>
                      <a:pt x="934" y="1328"/>
                    </a:lnTo>
                    <a:lnTo>
                      <a:pt x="854" y="1262"/>
                    </a:lnTo>
                    <a:lnTo>
                      <a:pt x="777" y="1192"/>
                    </a:lnTo>
                    <a:lnTo>
                      <a:pt x="702" y="1123"/>
                    </a:lnTo>
                    <a:lnTo>
                      <a:pt x="631" y="1052"/>
                    </a:lnTo>
                    <a:lnTo>
                      <a:pt x="563" y="980"/>
                    </a:lnTo>
                    <a:lnTo>
                      <a:pt x="499" y="909"/>
                    </a:lnTo>
                    <a:lnTo>
                      <a:pt x="439" y="840"/>
                    </a:lnTo>
                    <a:lnTo>
                      <a:pt x="380" y="770"/>
                    </a:lnTo>
                    <a:lnTo>
                      <a:pt x="327" y="702"/>
                    </a:lnTo>
                    <a:lnTo>
                      <a:pt x="278" y="637"/>
                    </a:lnTo>
                    <a:lnTo>
                      <a:pt x="230" y="574"/>
                    </a:lnTo>
                    <a:lnTo>
                      <a:pt x="188" y="516"/>
                    </a:lnTo>
                    <a:lnTo>
                      <a:pt x="150" y="461"/>
                    </a:lnTo>
                    <a:lnTo>
                      <a:pt x="115" y="410"/>
                    </a:lnTo>
                    <a:lnTo>
                      <a:pt x="86" y="364"/>
                    </a:lnTo>
                    <a:lnTo>
                      <a:pt x="60" y="326"/>
                    </a:lnTo>
                    <a:lnTo>
                      <a:pt x="38" y="291"/>
                    </a:lnTo>
                    <a:lnTo>
                      <a:pt x="22" y="263"/>
                    </a:lnTo>
                    <a:lnTo>
                      <a:pt x="11" y="243"/>
                    </a:lnTo>
                    <a:lnTo>
                      <a:pt x="4" y="231"/>
                    </a:lnTo>
                    <a:lnTo>
                      <a:pt x="0" y="227"/>
                    </a:lnTo>
                    <a:lnTo>
                      <a:pt x="4" y="229"/>
                    </a:lnTo>
                    <a:lnTo>
                      <a:pt x="13" y="236"/>
                    </a:lnTo>
                    <a:lnTo>
                      <a:pt x="26" y="249"/>
                    </a:lnTo>
                    <a:lnTo>
                      <a:pt x="46" y="263"/>
                    </a:lnTo>
                    <a:lnTo>
                      <a:pt x="73" y="282"/>
                    </a:lnTo>
                    <a:lnTo>
                      <a:pt x="104" y="302"/>
                    </a:lnTo>
                    <a:lnTo>
                      <a:pt x="143" y="326"/>
                    </a:lnTo>
                    <a:lnTo>
                      <a:pt x="188" y="351"/>
                    </a:lnTo>
                    <a:lnTo>
                      <a:pt x="240" y="377"/>
                    </a:lnTo>
                    <a:lnTo>
                      <a:pt x="298" y="404"/>
                    </a:lnTo>
                    <a:lnTo>
                      <a:pt x="364" y="430"/>
                    </a:lnTo>
                    <a:lnTo>
                      <a:pt x="435" y="457"/>
                    </a:lnTo>
                    <a:lnTo>
                      <a:pt x="514" y="481"/>
                    </a:lnTo>
                    <a:lnTo>
                      <a:pt x="600" y="505"/>
                    </a:lnTo>
                    <a:lnTo>
                      <a:pt x="695" y="527"/>
                    </a:lnTo>
                    <a:lnTo>
                      <a:pt x="795" y="547"/>
                    </a:lnTo>
                    <a:lnTo>
                      <a:pt x="903" y="563"/>
                    </a:lnTo>
                    <a:lnTo>
                      <a:pt x="1020" y="574"/>
                    </a:lnTo>
                    <a:lnTo>
                      <a:pt x="1145" y="584"/>
                    </a:lnTo>
                    <a:lnTo>
                      <a:pt x="1276" y="587"/>
                    </a:lnTo>
                    <a:lnTo>
                      <a:pt x="1415" y="585"/>
                    </a:lnTo>
                    <a:lnTo>
                      <a:pt x="1563" y="580"/>
                    </a:lnTo>
                    <a:lnTo>
                      <a:pt x="1748" y="565"/>
                    </a:lnTo>
                    <a:lnTo>
                      <a:pt x="1924" y="547"/>
                    </a:lnTo>
                    <a:lnTo>
                      <a:pt x="2088" y="525"/>
                    </a:lnTo>
                    <a:lnTo>
                      <a:pt x="2244" y="499"/>
                    </a:lnTo>
                    <a:lnTo>
                      <a:pt x="2388" y="472"/>
                    </a:lnTo>
                    <a:lnTo>
                      <a:pt x="2525" y="441"/>
                    </a:lnTo>
                    <a:lnTo>
                      <a:pt x="2653" y="410"/>
                    </a:lnTo>
                    <a:lnTo>
                      <a:pt x="2770" y="375"/>
                    </a:lnTo>
                    <a:lnTo>
                      <a:pt x="2880" y="342"/>
                    </a:lnTo>
                    <a:lnTo>
                      <a:pt x="2980" y="307"/>
                    </a:lnTo>
                    <a:lnTo>
                      <a:pt x="3074" y="271"/>
                    </a:lnTo>
                    <a:lnTo>
                      <a:pt x="3156" y="236"/>
                    </a:lnTo>
                    <a:lnTo>
                      <a:pt x="3233" y="203"/>
                    </a:lnTo>
                    <a:lnTo>
                      <a:pt x="3300" y="170"/>
                    </a:lnTo>
                    <a:lnTo>
                      <a:pt x="3361" y="139"/>
                    </a:lnTo>
                    <a:lnTo>
                      <a:pt x="3412" y="110"/>
                    </a:lnTo>
                    <a:lnTo>
                      <a:pt x="3458" y="84"/>
                    </a:lnTo>
                    <a:lnTo>
                      <a:pt x="3494" y="60"/>
                    </a:lnTo>
                    <a:lnTo>
                      <a:pt x="3525" y="40"/>
                    </a:lnTo>
                    <a:lnTo>
                      <a:pt x="3547" y="22"/>
                    </a:lnTo>
                    <a:lnTo>
                      <a:pt x="3564" y="11"/>
                    </a:lnTo>
                    <a:lnTo>
                      <a:pt x="3575" y="2"/>
                    </a:lnTo>
                    <a:lnTo>
                      <a:pt x="357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1" name="Freeform 85">
                <a:extLst>
                  <a:ext uri="{FF2B5EF4-FFF2-40B4-BE49-F238E27FC236}">
                    <a16:creationId xmlns:a16="http://schemas.microsoft.com/office/drawing/2014/main" id="{8F747A42-8422-45B6-EB2E-48F08AADE2DD}"/>
                  </a:ext>
                </a:extLst>
              </p:cNvPr>
              <p:cNvSpPr>
                <a:spLocks/>
              </p:cNvSpPr>
              <p:nvPr/>
            </p:nvSpPr>
            <p:spPr bwMode="auto">
              <a:xfrm>
                <a:off x="4465638" y="3651250"/>
                <a:ext cx="1978025" cy="2379663"/>
              </a:xfrm>
              <a:custGeom>
                <a:avLst/>
                <a:gdLst>
                  <a:gd name="T0" fmla="*/ 530 w 2492"/>
                  <a:gd name="T1" fmla="*/ 4 h 2999"/>
                  <a:gd name="T2" fmla="*/ 524 w 2492"/>
                  <a:gd name="T3" fmla="*/ 33 h 2999"/>
                  <a:gd name="T4" fmla="*/ 517 w 2492"/>
                  <a:gd name="T5" fmla="*/ 90 h 2999"/>
                  <a:gd name="T6" fmla="*/ 513 w 2492"/>
                  <a:gd name="T7" fmla="*/ 174 h 2999"/>
                  <a:gd name="T8" fmla="*/ 517 w 2492"/>
                  <a:gd name="T9" fmla="*/ 284 h 2999"/>
                  <a:gd name="T10" fmla="*/ 532 w 2492"/>
                  <a:gd name="T11" fmla="*/ 417 h 2999"/>
                  <a:gd name="T12" fmla="*/ 561 w 2492"/>
                  <a:gd name="T13" fmla="*/ 574 h 2999"/>
                  <a:gd name="T14" fmla="*/ 610 w 2492"/>
                  <a:gd name="T15" fmla="*/ 752 h 2999"/>
                  <a:gd name="T16" fmla="*/ 683 w 2492"/>
                  <a:gd name="T17" fmla="*/ 953 h 2999"/>
                  <a:gd name="T18" fmla="*/ 784 w 2492"/>
                  <a:gd name="T19" fmla="*/ 1172 h 2999"/>
                  <a:gd name="T20" fmla="*/ 916 w 2492"/>
                  <a:gd name="T21" fmla="*/ 1410 h 2999"/>
                  <a:gd name="T22" fmla="*/ 1108 w 2492"/>
                  <a:gd name="T23" fmla="*/ 1703 h 2999"/>
                  <a:gd name="T24" fmla="*/ 1329 w 2492"/>
                  <a:gd name="T25" fmla="*/ 1999 h 2999"/>
                  <a:gd name="T26" fmla="*/ 1541 w 2492"/>
                  <a:gd name="T27" fmla="*/ 2249 h 2999"/>
                  <a:gd name="T28" fmla="*/ 1738 w 2492"/>
                  <a:gd name="T29" fmla="*/ 2456 h 2999"/>
                  <a:gd name="T30" fmla="*/ 1919 w 2492"/>
                  <a:gd name="T31" fmla="*/ 2622 h 2999"/>
                  <a:gd name="T32" fmla="*/ 2082 w 2492"/>
                  <a:gd name="T33" fmla="*/ 2754 h 2999"/>
                  <a:gd name="T34" fmla="*/ 2221 w 2492"/>
                  <a:gd name="T35" fmla="*/ 2853 h 2999"/>
                  <a:gd name="T36" fmla="*/ 2334 w 2492"/>
                  <a:gd name="T37" fmla="*/ 2922 h 2999"/>
                  <a:gd name="T38" fmla="*/ 2420 w 2492"/>
                  <a:gd name="T39" fmla="*/ 2968 h 2999"/>
                  <a:gd name="T40" fmla="*/ 2473 w 2492"/>
                  <a:gd name="T41" fmla="*/ 2992 h 2999"/>
                  <a:gd name="T42" fmla="*/ 2492 w 2492"/>
                  <a:gd name="T43" fmla="*/ 2999 h 2999"/>
                  <a:gd name="T44" fmla="*/ 800 w 2492"/>
                  <a:gd name="T45" fmla="*/ 2966 h 2999"/>
                  <a:gd name="T46" fmla="*/ 630 w 2492"/>
                  <a:gd name="T47" fmla="*/ 2913 h 2999"/>
                  <a:gd name="T48" fmla="*/ 488 w 2492"/>
                  <a:gd name="T49" fmla="*/ 2838 h 2999"/>
                  <a:gd name="T50" fmla="*/ 369 w 2492"/>
                  <a:gd name="T51" fmla="*/ 2749 h 2999"/>
                  <a:gd name="T52" fmla="*/ 272 w 2492"/>
                  <a:gd name="T53" fmla="*/ 2650 h 2999"/>
                  <a:gd name="T54" fmla="*/ 197 w 2492"/>
                  <a:gd name="T55" fmla="*/ 2546 h 2999"/>
                  <a:gd name="T56" fmla="*/ 137 w 2492"/>
                  <a:gd name="T57" fmla="*/ 2440 h 2999"/>
                  <a:gd name="T58" fmla="*/ 95 w 2492"/>
                  <a:gd name="T59" fmla="*/ 2341 h 2999"/>
                  <a:gd name="T60" fmla="*/ 64 w 2492"/>
                  <a:gd name="T61" fmla="*/ 2249 h 2999"/>
                  <a:gd name="T62" fmla="*/ 45 w 2492"/>
                  <a:gd name="T63" fmla="*/ 2174 h 2999"/>
                  <a:gd name="T64" fmla="*/ 34 w 2492"/>
                  <a:gd name="T65" fmla="*/ 2120 h 2999"/>
                  <a:gd name="T66" fmla="*/ 29 w 2492"/>
                  <a:gd name="T67" fmla="*/ 2090 h 2999"/>
                  <a:gd name="T68" fmla="*/ 14 w 2492"/>
                  <a:gd name="T69" fmla="*/ 1982 h 2999"/>
                  <a:gd name="T70" fmla="*/ 0 w 2492"/>
                  <a:gd name="T71" fmla="*/ 1774 h 2999"/>
                  <a:gd name="T72" fmla="*/ 7 w 2492"/>
                  <a:gd name="T73" fmla="*/ 1564 h 2999"/>
                  <a:gd name="T74" fmla="*/ 32 w 2492"/>
                  <a:gd name="T75" fmla="*/ 1355 h 2999"/>
                  <a:gd name="T76" fmla="*/ 73 w 2492"/>
                  <a:gd name="T77" fmla="*/ 1152 h 2999"/>
                  <a:gd name="T78" fmla="*/ 124 w 2492"/>
                  <a:gd name="T79" fmla="*/ 956 h 2999"/>
                  <a:gd name="T80" fmla="*/ 182 w 2492"/>
                  <a:gd name="T81" fmla="*/ 772 h 2999"/>
                  <a:gd name="T82" fmla="*/ 245 w 2492"/>
                  <a:gd name="T83" fmla="*/ 600 h 2999"/>
                  <a:gd name="T84" fmla="*/ 309 w 2492"/>
                  <a:gd name="T85" fmla="*/ 444 h 2999"/>
                  <a:gd name="T86" fmla="*/ 371 w 2492"/>
                  <a:gd name="T87" fmla="*/ 307 h 2999"/>
                  <a:gd name="T88" fmla="*/ 427 w 2492"/>
                  <a:gd name="T89" fmla="*/ 192 h 2999"/>
                  <a:gd name="T90" fmla="*/ 473 w 2492"/>
                  <a:gd name="T91" fmla="*/ 101 h 2999"/>
                  <a:gd name="T92" fmla="*/ 508 w 2492"/>
                  <a:gd name="T93" fmla="*/ 38 h 2999"/>
                  <a:gd name="T94" fmla="*/ 528 w 2492"/>
                  <a:gd name="T95" fmla="*/ 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2" h="2999">
                    <a:moveTo>
                      <a:pt x="530" y="0"/>
                    </a:moveTo>
                    <a:lnTo>
                      <a:pt x="530" y="4"/>
                    </a:lnTo>
                    <a:lnTo>
                      <a:pt x="526" y="15"/>
                    </a:lnTo>
                    <a:lnTo>
                      <a:pt x="524" y="33"/>
                    </a:lnTo>
                    <a:lnTo>
                      <a:pt x="521" y="59"/>
                    </a:lnTo>
                    <a:lnTo>
                      <a:pt x="517" y="90"/>
                    </a:lnTo>
                    <a:lnTo>
                      <a:pt x="515" y="130"/>
                    </a:lnTo>
                    <a:lnTo>
                      <a:pt x="513" y="174"/>
                    </a:lnTo>
                    <a:lnTo>
                      <a:pt x="515" y="225"/>
                    </a:lnTo>
                    <a:lnTo>
                      <a:pt x="517" y="284"/>
                    </a:lnTo>
                    <a:lnTo>
                      <a:pt x="523" y="348"/>
                    </a:lnTo>
                    <a:lnTo>
                      <a:pt x="532" y="417"/>
                    </a:lnTo>
                    <a:lnTo>
                      <a:pt x="544" y="492"/>
                    </a:lnTo>
                    <a:lnTo>
                      <a:pt x="561" y="574"/>
                    </a:lnTo>
                    <a:lnTo>
                      <a:pt x="583" y="660"/>
                    </a:lnTo>
                    <a:lnTo>
                      <a:pt x="610" y="752"/>
                    </a:lnTo>
                    <a:lnTo>
                      <a:pt x="643" y="850"/>
                    </a:lnTo>
                    <a:lnTo>
                      <a:pt x="683" y="953"/>
                    </a:lnTo>
                    <a:lnTo>
                      <a:pt x="729" y="1059"/>
                    </a:lnTo>
                    <a:lnTo>
                      <a:pt x="784" y="1172"/>
                    </a:lnTo>
                    <a:lnTo>
                      <a:pt x="846" y="1287"/>
                    </a:lnTo>
                    <a:lnTo>
                      <a:pt x="916" y="1410"/>
                    </a:lnTo>
                    <a:lnTo>
                      <a:pt x="994" y="1534"/>
                    </a:lnTo>
                    <a:lnTo>
                      <a:pt x="1108" y="1703"/>
                    </a:lnTo>
                    <a:lnTo>
                      <a:pt x="1221" y="1856"/>
                    </a:lnTo>
                    <a:lnTo>
                      <a:pt x="1329" y="1999"/>
                    </a:lnTo>
                    <a:lnTo>
                      <a:pt x="1437" y="2131"/>
                    </a:lnTo>
                    <a:lnTo>
                      <a:pt x="1541" y="2249"/>
                    </a:lnTo>
                    <a:lnTo>
                      <a:pt x="1642" y="2357"/>
                    </a:lnTo>
                    <a:lnTo>
                      <a:pt x="1738" y="2456"/>
                    </a:lnTo>
                    <a:lnTo>
                      <a:pt x="1832" y="2544"/>
                    </a:lnTo>
                    <a:lnTo>
                      <a:pt x="1919" y="2622"/>
                    </a:lnTo>
                    <a:lnTo>
                      <a:pt x="2004" y="2692"/>
                    </a:lnTo>
                    <a:lnTo>
                      <a:pt x="2082" y="2754"/>
                    </a:lnTo>
                    <a:lnTo>
                      <a:pt x="2155" y="2807"/>
                    </a:lnTo>
                    <a:lnTo>
                      <a:pt x="2221" y="2853"/>
                    </a:lnTo>
                    <a:lnTo>
                      <a:pt x="2281" y="2891"/>
                    </a:lnTo>
                    <a:lnTo>
                      <a:pt x="2334" y="2922"/>
                    </a:lnTo>
                    <a:lnTo>
                      <a:pt x="2382" y="2948"/>
                    </a:lnTo>
                    <a:lnTo>
                      <a:pt x="2420" y="2968"/>
                    </a:lnTo>
                    <a:lnTo>
                      <a:pt x="2452" y="2983"/>
                    </a:lnTo>
                    <a:lnTo>
                      <a:pt x="2473" y="2992"/>
                    </a:lnTo>
                    <a:lnTo>
                      <a:pt x="2488" y="2997"/>
                    </a:lnTo>
                    <a:lnTo>
                      <a:pt x="2492" y="2999"/>
                    </a:lnTo>
                    <a:lnTo>
                      <a:pt x="896" y="2983"/>
                    </a:lnTo>
                    <a:lnTo>
                      <a:pt x="800" y="2966"/>
                    </a:lnTo>
                    <a:lnTo>
                      <a:pt x="713" y="2942"/>
                    </a:lnTo>
                    <a:lnTo>
                      <a:pt x="630" y="2913"/>
                    </a:lnTo>
                    <a:lnTo>
                      <a:pt x="555" y="2878"/>
                    </a:lnTo>
                    <a:lnTo>
                      <a:pt x="488" y="2838"/>
                    </a:lnTo>
                    <a:lnTo>
                      <a:pt x="426" y="2796"/>
                    </a:lnTo>
                    <a:lnTo>
                      <a:pt x="369" y="2749"/>
                    </a:lnTo>
                    <a:lnTo>
                      <a:pt x="318" y="2701"/>
                    </a:lnTo>
                    <a:lnTo>
                      <a:pt x="272" y="2650"/>
                    </a:lnTo>
                    <a:lnTo>
                      <a:pt x="232" y="2597"/>
                    </a:lnTo>
                    <a:lnTo>
                      <a:pt x="197" y="2546"/>
                    </a:lnTo>
                    <a:lnTo>
                      <a:pt x="164" y="2493"/>
                    </a:lnTo>
                    <a:lnTo>
                      <a:pt x="137" y="2440"/>
                    </a:lnTo>
                    <a:lnTo>
                      <a:pt x="115" y="2388"/>
                    </a:lnTo>
                    <a:lnTo>
                      <a:pt x="95" y="2341"/>
                    </a:lnTo>
                    <a:lnTo>
                      <a:pt x="78" y="2293"/>
                    </a:lnTo>
                    <a:lnTo>
                      <a:pt x="64" y="2249"/>
                    </a:lnTo>
                    <a:lnTo>
                      <a:pt x="53" y="2211"/>
                    </a:lnTo>
                    <a:lnTo>
                      <a:pt x="45" y="2174"/>
                    </a:lnTo>
                    <a:lnTo>
                      <a:pt x="38" y="2145"/>
                    </a:lnTo>
                    <a:lnTo>
                      <a:pt x="34" y="2120"/>
                    </a:lnTo>
                    <a:lnTo>
                      <a:pt x="31" y="2101"/>
                    </a:lnTo>
                    <a:lnTo>
                      <a:pt x="29" y="2090"/>
                    </a:lnTo>
                    <a:lnTo>
                      <a:pt x="29" y="2087"/>
                    </a:lnTo>
                    <a:lnTo>
                      <a:pt x="14" y="1982"/>
                    </a:lnTo>
                    <a:lnTo>
                      <a:pt x="3" y="1878"/>
                    </a:lnTo>
                    <a:lnTo>
                      <a:pt x="0" y="1774"/>
                    </a:lnTo>
                    <a:lnTo>
                      <a:pt x="1" y="1670"/>
                    </a:lnTo>
                    <a:lnTo>
                      <a:pt x="7" y="1564"/>
                    </a:lnTo>
                    <a:lnTo>
                      <a:pt x="18" y="1459"/>
                    </a:lnTo>
                    <a:lnTo>
                      <a:pt x="32" y="1355"/>
                    </a:lnTo>
                    <a:lnTo>
                      <a:pt x="51" y="1253"/>
                    </a:lnTo>
                    <a:lnTo>
                      <a:pt x="73" y="1152"/>
                    </a:lnTo>
                    <a:lnTo>
                      <a:pt x="96" y="1053"/>
                    </a:lnTo>
                    <a:lnTo>
                      <a:pt x="124" y="956"/>
                    </a:lnTo>
                    <a:lnTo>
                      <a:pt x="151" y="863"/>
                    </a:lnTo>
                    <a:lnTo>
                      <a:pt x="182" y="772"/>
                    </a:lnTo>
                    <a:lnTo>
                      <a:pt x="214" y="684"/>
                    </a:lnTo>
                    <a:lnTo>
                      <a:pt x="245" y="600"/>
                    </a:lnTo>
                    <a:lnTo>
                      <a:pt x="278" y="519"/>
                    </a:lnTo>
                    <a:lnTo>
                      <a:pt x="309" y="444"/>
                    </a:lnTo>
                    <a:lnTo>
                      <a:pt x="340" y="373"/>
                    </a:lnTo>
                    <a:lnTo>
                      <a:pt x="371" y="307"/>
                    </a:lnTo>
                    <a:lnTo>
                      <a:pt x="400" y="247"/>
                    </a:lnTo>
                    <a:lnTo>
                      <a:pt x="427" y="192"/>
                    </a:lnTo>
                    <a:lnTo>
                      <a:pt x="451" y="143"/>
                    </a:lnTo>
                    <a:lnTo>
                      <a:pt x="473" y="101"/>
                    </a:lnTo>
                    <a:lnTo>
                      <a:pt x="493" y="66"/>
                    </a:lnTo>
                    <a:lnTo>
                      <a:pt x="508" y="38"/>
                    </a:lnTo>
                    <a:lnTo>
                      <a:pt x="521" y="18"/>
                    </a:lnTo>
                    <a:lnTo>
                      <a:pt x="528" y="6"/>
                    </a:lnTo>
                    <a:lnTo>
                      <a:pt x="53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dirty="0">
                  <a:latin typeface="+mj-lt"/>
                </a:endParaRPr>
              </a:p>
            </p:txBody>
          </p:sp>
          <p:sp>
            <p:nvSpPr>
              <p:cNvPr id="12" name="Freeform 86">
                <a:extLst>
                  <a:ext uri="{FF2B5EF4-FFF2-40B4-BE49-F238E27FC236}">
                    <a16:creationId xmlns:a16="http://schemas.microsoft.com/office/drawing/2014/main" id="{01516E9D-BC01-97D9-9FC0-D98FBEC050E3}"/>
                  </a:ext>
                </a:extLst>
              </p:cNvPr>
              <p:cNvSpPr>
                <a:spLocks/>
              </p:cNvSpPr>
              <p:nvPr/>
            </p:nvSpPr>
            <p:spPr bwMode="auto">
              <a:xfrm>
                <a:off x="3700463" y="2709863"/>
                <a:ext cx="1971675" cy="2535238"/>
              </a:xfrm>
              <a:custGeom>
                <a:avLst/>
                <a:gdLst>
                  <a:gd name="T0" fmla="*/ 2476 w 2483"/>
                  <a:gd name="T1" fmla="*/ 0 h 3195"/>
                  <a:gd name="T2" fmla="*/ 2478 w 2483"/>
                  <a:gd name="T3" fmla="*/ 2 h 3195"/>
                  <a:gd name="T4" fmla="*/ 2445 w 2483"/>
                  <a:gd name="T5" fmla="*/ 13 h 3195"/>
                  <a:gd name="T6" fmla="*/ 2382 w 2483"/>
                  <a:gd name="T7" fmla="*/ 42 h 3195"/>
                  <a:gd name="T8" fmla="*/ 2293 w 2483"/>
                  <a:gd name="T9" fmla="*/ 90 h 3195"/>
                  <a:gd name="T10" fmla="*/ 2183 w 2483"/>
                  <a:gd name="T11" fmla="*/ 163 h 3195"/>
                  <a:gd name="T12" fmla="*/ 2057 w 2483"/>
                  <a:gd name="T13" fmla="*/ 262 h 3195"/>
                  <a:gd name="T14" fmla="*/ 1918 w 2483"/>
                  <a:gd name="T15" fmla="*/ 395 h 3195"/>
                  <a:gd name="T16" fmla="*/ 1768 w 2483"/>
                  <a:gd name="T17" fmla="*/ 563 h 3195"/>
                  <a:gd name="T18" fmla="*/ 1615 w 2483"/>
                  <a:gd name="T19" fmla="*/ 772 h 3195"/>
                  <a:gd name="T20" fmla="*/ 1461 w 2483"/>
                  <a:gd name="T21" fmla="*/ 1022 h 3195"/>
                  <a:gd name="T22" fmla="*/ 1306 w 2483"/>
                  <a:gd name="T23" fmla="*/ 1326 h 3195"/>
                  <a:gd name="T24" fmla="*/ 1172 w 2483"/>
                  <a:gd name="T25" fmla="*/ 1628 h 3195"/>
                  <a:gd name="T26" fmla="*/ 1068 w 2483"/>
                  <a:gd name="T27" fmla="*/ 1904 h 3195"/>
                  <a:gd name="T28" fmla="*/ 987 w 2483"/>
                  <a:gd name="T29" fmla="*/ 2154 h 3195"/>
                  <a:gd name="T30" fmla="*/ 929 w 2483"/>
                  <a:gd name="T31" fmla="*/ 2379 h 3195"/>
                  <a:gd name="T32" fmla="*/ 889 w 2483"/>
                  <a:gd name="T33" fmla="*/ 2579 h 3195"/>
                  <a:gd name="T34" fmla="*/ 865 w 2483"/>
                  <a:gd name="T35" fmla="*/ 2750 h 3195"/>
                  <a:gd name="T36" fmla="*/ 852 w 2483"/>
                  <a:gd name="T37" fmla="*/ 2897 h 3195"/>
                  <a:gd name="T38" fmla="*/ 848 w 2483"/>
                  <a:gd name="T39" fmla="*/ 3014 h 3195"/>
                  <a:gd name="T40" fmla="*/ 850 w 2483"/>
                  <a:gd name="T41" fmla="*/ 3102 h 3195"/>
                  <a:gd name="T42" fmla="*/ 854 w 2483"/>
                  <a:gd name="T43" fmla="*/ 3162 h 3195"/>
                  <a:gd name="T44" fmla="*/ 858 w 2483"/>
                  <a:gd name="T45" fmla="*/ 3191 h 3195"/>
                  <a:gd name="T46" fmla="*/ 79 w 2483"/>
                  <a:gd name="T47" fmla="*/ 1803 h 3195"/>
                  <a:gd name="T48" fmla="*/ 22 w 2483"/>
                  <a:gd name="T49" fmla="*/ 1615 h 3195"/>
                  <a:gd name="T50" fmla="*/ 0 w 2483"/>
                  <a:gd name="T51" fmla="*/ 1439 h 3195"/>
                  <a:gd name="T52" fmla="*/ 9 w 2483"/>
                  <a:gd name="T53" fmla="*/ 1282 h 3195"/>
                  <a:gd name="T54" fmla="*/ 44 w 2483"/>
                  <a:gd name="T55" fmla="*/ 1138 h 3195"/>
                  <a:gd name="T56" fmla="*/ 93 w 2483"/>
                  <a:gd name="T57" fmla="*/ 1010 h 3195"/>
                  <a:gd name="T58" fmla="*/ 157 w 2483"/>
                  <a:gd name="T59" fmla="*/ 898 h 3195"/>
                  <a:gd name="T60" fmla="*/ 225 w 2483"/>
                  <a:gd name="T61" fmla="*/ 803 h 3195"/>
                  <a:gd name="T62" fmla="*/ 291 w 2483"/>
                  <a:gd name="T63" fmla="*/ 726 h 3195"/>
                  <a:gd name="T64" fmla="*/ 349 w 2483"/>
                  <a:gd name="T65" fmla="*/ 666 h 3195"/>
                  <a:gd name="T66" fmla="*/ 395 w 2483"/>
                  <a:gd name="T67" fmla="*/ 627 h 3195"/>
                  <a:gd name="T68" fmla="*/ 421 w 2483"/>
                  <a:gd name="T69" fmla="*/ 607 h 3195"/>
                  <a:gd name="T70" fmla="*/ 521 w 2483"/>
                  <a:gd name="T71" fmla="*/ 529 h 3195"/>
                  <a:gd name="T72" fmla="*/ 726 w 2483"/>
                  <a:gd name="T73" fmla="*/ 397 h 3195"/>
                  <a:gd name="T74" fmla="*/ 947 w 2483"/>
                  <a:gd name="T75" fmla="*/ 289 h 3195"/>
                  <a:gd name="T76" fmla="*/ 1174 w 2483"/>
                  <a:gd name="T77" fmla="*/ 203 h 3195"/>
                  <a:gd name="T78" fmla="*/ 1402 w 2483"/>
                  <a:gd name="T79" fmla="*/ 135 h 3195"/>
                  <a:gd name="T80" fmla="*/ 1625 w 2483"/>
                  <a:gd name="T81" fmla="*/ 86 h 3195"/>
                  <a:gd name="T82" fmla="*/ 1836 w 2483"/>
                  <a:gd name="T83" fmla="*/ 49 h 3195"/>
                  <a:gd name="T84" fmla="*/ 2028 w 2483"/>
                  <a:gd name="T85" fmla="*/ 24 h 3195"/>
                  <a:gd name="T86" fmla="*/ 2194 w 2483"/>
                  <a:gd name="T87" fmla="*/ 9 h 3195"/>
                  <a:gd name="T88" fmla="*/ 2328 w 2483"/>
                  <a:gd name="T89" fmla="*/ 2 h 3195"/>
                  <a:gd name="T90" fmla="*/ 2425 w 2483"/>
                  <a:gd name="T91"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3" h="3195">
                    <a:moveTo>
                      <a:pt x="2456" y="0"/>
                    </a:moveTo>
                    <a:lnTo>
                      <a:pt x="2476" y="0"/>
                    </a:lnTo>
                    <a:lnTo>
                      <a:pt x="2483" y="0"/>
                    </a:lnTo>
                    <a:lnTo>
                      <a:pt x="2478" y="2"/>
                    </a:lnTo>
                    <a:lnTo>
                      <a:pt x="2465" y="6"/>
                    </a:lnTo>
                    <a:lnTo>
                      <a:pt x="2445" y="13"/>
                    </a:lnTo>
                    <a:lnTo>
                      <a:pt x="2417" y="26"/>
                    </a:lnTo>
                    <a:lnTo>
                      <a:pt x="2382" y="42"/>
                    </a:lnTo>
                    <a:lnTo>
                      <a:pt x="2340" y="62"/>
                    </a:lnTo>
                    <a:lnTo>
                      <a:pt x="2293" y="90"/>
                    </a:lnTo>
                    <a:lnTo>
                      <a:pt x="2242" y="123"/>
                    </a:lnTo>
                    <a:lnTo>
                      <a:pt x="2183" y="163"/>
                    </a:lnTo>
                    <a:lnTo>
                      <a:pt x="2123" y="209"/>
                    </a:lnTo>
                    <a:lnTo>
                      <a:pt x="2057" y="262"/>
                    </a:lnTo>
                    <a:lnTo>
                      <a:pt x="1989" y="324"/>
                    </a:lnTo>
                    <a:lnTo>
                      <a:pt x="1918" y="395"/>
                    </a:lnTo>
                    <a:lnTo>
                      <a:pt x="1845" y="474"/>
                    </a:lnTo>
                    <a:lnTo>
                      <a:pt x="1768" y="563"/>
                    </a:lnTo>
                    <a:lnTo>
                      <a:pt x="1691" y="662"/>
                    </a:lnTo>
                    <a:lnTo>
                      <a:pt x="1615" y="772"/>
                    </a:lnTo>
                    <a:lnTo>
                      <a:pt x="1538" y="891"/>
                    </a:lnTo>
                    <a:lnTo>
                      <a:pt x="1461" y="1022"/>
                    </a:lnTo>
                    <a:lnTo>
                      <a:pt x="1384" y="1167"/>
                    </a:lnTo>
                    <a:lnTo>
                      <a:pt x="1306" y="1326"/>
                    </a:lnTo>
                    <a:lnTo>
                      <a:pt x="1236" y="1479"/>
                    </a:lnTo>
                    <a:lnTo>
                      <a:pt x="1172" y="1628"/>
                    </a:lnTo>
                    <a:lnTo>
                      <a:pt x="1117" y="1768"/>
                    </a:lnTo>
                    <a:lnTo>
                      <a:pt x="1068" y="1904"/>
                    </a:lnTo>
                    <a:lnTo>
                      <a:pt x="1024" y="2032"/>
                    </a:lnTo>
                    <a:lnTo>
                      <a:pt x="987" y="2154"/>
                    </a:lnTo>
                    <a:lnTo>
                      <a:pt x="956" y="2271"/>
                    </a:lnTo>
                    <a:lnTo>
                      <a:pt x="929" y="2379"/>
                    </a:lnTo>
                    <a:lnTo>
                      <a:pt x="907" y="2483"/>
                    </a:lnTo>
                    <a:lnTo>
                      <a:pt x="889" y="2579"/>
                    </a:lnTo>
                    <a:lnTo>
                      <a:pt x="874" y="2668"/>
                    </a:lnTo>
                    <a:lnTo>
                      <a:pt x="865" y="2750"/>
                    </a:lnTo>
                    <a:lnTo>
                      <a:pt x="856" y="2827"/>
                    </a:lnTo>
                    <a:lnTo>
                      <a:pt x="852" y="2897"/>
                    </a:lnTo>
                    <a:lnTo>
                      <a:pt x="848" y="2959"/>
                    </a:lnTo>
                    <a:lnTo>
                      <a:pt x="848" y="3014"/>
                    </a:lnTo>
                    <a:lnTo>
                      <a:pt x="848" y="3061"/>
                    </a:lnTo>
                    <a:lnTo>
                      <a:pt x="850" y="3102"/>
                    </a:lnTo>
                    <a:lnTo>
                      <a:pt x="852" y="3134"/>
                    </a:lnTo>
                    <a:lnTo>
                      <a:pt x="854" y="3162"/>
                    </a:lnTo>
                    <a:lnTo>
                      <a:pt x="856" y="3180"/>
                    </a:lnTo>
                    <a:lnTo>
                      <a:pt x="858" y="3191"/>
                    </a:lnTo>
                    <a:lnTo>
                      <a:pt x="859" y="3195"/>
                    </a:lnTo>
                    <a:lnTo>
                      <a:pt x="79" y="1803"/>
                    </a:lnTo>
                    <a:lnTo>
                      <a:pt x="44" y="1706"/>
                    </a:lnTo>
                    <a:lnTo>
                      <a:pt x="22" y="1615"/>
                    </a:lnTo>
                    <a:lnTo>
                      <a:pt x="7" y="1525"/>
                    </a:lnTo>
                    <a:lnTo>
                      <a:pt x="0" y="1439"/>
                    </a:lnTo>
                    <a:lnTo>
                      <a:pt x="2" y="1359"/>
                    </a:lnTo>
                    <a:lnTo>
                      <a:pt x="9" y="1282"/>
                    </a:lnTo>
                    <a:lnTo>
                      <a:pt x="24" y="1207"/>
                    </a:lnTo>
                    <a:lnTo>
                      <a:pt x="44" y="1138"/>
                    </a:lnTo>
                    <a:lnTo>
                      <a:pt x="68" y="1072"/>
                    </a:lnTo>
                    <a:lnTo>
                      <a:pt x="93" y="1010"/>
                    </a:lnTo>
                    <a:lnTo>
                      <a:pt x="124" y="951"/>
                    </a:lnTo>
                    <a:lnTo>
                      <a:pt x="157" y="898"/>
                    </a:lnTo>
                    <a:lnTo>
                      <a:pt x="190" y="847"/>
                    </a:lnTo>
                    <a:lnTo>
                      <a:pt x="225" y="803"/>
                    </a:lnTo>
                    <a:lnTo>
                      <a:pt x="258" y="761"/>
                    </a:lnTo>
                    <a:lnTo>
                      <a:pt x="291" y="726"/>
                    </a:lnTo>
                    <a:lnTo>
                      <a:pt x="322" y="693"/>
                    </a:lnTo>
                    <a:lnTo>
                      <a:pt x="349" y="666"/>
                    </a:lnTo>
                    <a:lnTo>
                      <a:pt x="375" y="644"/>
                    </a:lnTo>
                    <a:lnTo>
                      <a:pt x="395" y="627"/>
                    </a:lnTo>
                    <a:lnTo>
                      <a:pt x="411" y="615"/>
                    </a:lnTo>
                    <a:lnTo>
                      <a:pt x="421" y="607"/>
                    </a:lnTo>
                    <a:lnTo>
                      <a:pt x="424" y="604"/>
                    </a:lnTo>
                    <a:lnTo>
                      <a:pt x="521" y="529"/>
                    </a:lnTo>
                    <a:lnTo>
                      <a:pt x="622" y="459"/>
                    </a:lnTo>
                    <a:lnTo>
                      <a:pt x="726" y="397"/>
                    </a:lnTo>
                    <a:lnTo>
                      <a:pt x="836" y="340"/>
                    </a:lnTo>
                    <a:lnTo>
                      <a:pt x="947" y="289"/>
                    </a:lnTo>
                    <a:lnTo>
                      <a:pt x="1060" y="243"/>
                    </a:lnTo>
                    <a:lnTo>
                      <a:pt x="1174" y="203"/>
                    </a:lnTo>
                    <a:lnTo>
                      <a:pt x="1289" y="166"/>
                    </a:lnTo>
                    <a:lnTo>
                      <a:pt x="1402" y="135"/>
                    </a:lnTo>
                    <a:lnTo>
                      <a:pt x="1516" y="108"/>
                    </a:lnTo>
                    <a:lnTo>
                      <a:pt x="1625" y="86"/>
                    </a:lnTo>
                    <a:lnTo>
                      <a:pt x="1732" y="66"/>
                    </a:lnTo>
                    <a:lnTo>
                      <a:pt x="1836" y="49"/>
                    </a:lnTo>
                    <a:lnTo>
                      <a:pt x="1934" y="35"/>
                    </a:lnTo>
                    <a:lnTo>
                      <a:pt x="2028" y="24"/>
                    </a:lnTo>
                    <a:lnTo>
                      <a:pt x="2114" y="17"/>
                    </a:lnTo>
                    <a:lnTo>
                      <a:pt x="2194" y="9"/>
                    </a:lnTo>
                    <a:lnTo>
                      <a:pt x="2265" y="6"/>
                    </a:lnTo>
                    <a:lnTo>
                      <a:pt x="2328" y="2"/>
                    </a:lnTo>
                    <a:lnTo>
                      <a:pt x="2381" y="0"/>
                    </a:lnTo>
                    <a:lnTo>
                      <a:pt x="2425" y="0"/>
                    </a:lnTo>
                    <a:lnTo>
                      <a:pt x="245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3" name="Freeform 87">
                <a:extLst>
                  <a:ext uri="{FF2B5EF4-FFF2-40B4-BE49-F238E27FC236}">
                    <a16:creationId xmlns:a16="http://schemas.microsoft.com/office/drawing/2014/main" id="{6BD23966-5C68-93CF-E9FB-008DBD959753}"/>
                  </a:ext>
                </a:extLst>
              </p:cNvPr>
              <p:cNvSpPr>
                <a:spLocks/>
              </p:cNvSpPr>
              <p:nvPr/>
            </p:nvSpPr>
            <p:spPr bwMode="auto">
              <a:xfrm>
                <a:off x="4030663" y="1679575"/>
                <a:ext cx="2841625" cy="1398588"/>
              </a:xfrm>
              <a:custGeom>
                <a:avLst/>
                <a:gdLst>
                  <a:gd name="T0" fmla="*/ 1666 w 3578"/>
                  <a:gd name="T1" fmla="*/ 1 h 1763"/>
                  <a:gd name="T2" fmla="*/ 1783 w 3578"/>
                  <a:gd name="T3" fmla="*/ 16 h 1763"/>
                  <a:gd name="T4" fmla="*/ 1881 w 3578"/>
                  <a:gd name="T5" fmla="*/ 38 h 1763"/>
                  <a:gd name="T6" fmla="*/ 1956 w 3578"/>
                  <a:gd name="T7" fmla="*/ 60 h 1763"/>
                  <a:gd name="T8" fmla="*/ 2004 w 3578"/>
                  <a:gd name="T9" fmla="*/ 76 h 1763"/>
                  <a:gd name="T10" fmla="*/ 2022 w 3578"/>
                  <a:gd name="T11" fmla="*/ 84 h 1763"/>
                  <a:gd name="T12" fmla="*/ 2214 w 3578"/>
                  <a:gd name="T13" fmla="*/ 166 h 1763"/>
                  <a:gd name="T14" fmla="*/ 2397 w 3578"/>
                  <a:gd name="T15" fmla="*/ 268 h 1763"/>
                  <a:gd name="T16" fmla="*/ 2571 w 3578"/>
                  <a:gd name="T17" fmla="*/ 387 h 1763"/>
                  <a:gd name="T18" fmla="*/ 2732 w 3578"/>
                  <a:gd name="T19" fmla="*/ 519 h 1763"/>
                  <a:gd name="T20" fmla="*/ 2881 w 3578"/>
                  <a:gd name="T21" fmla="*/ 658 h 1763"/>
                  <a:gd name="T22" fmla="*/ 3020 w 3578"/>
                  <a:gd name="T23" fmla="*/ 801 h 1763"/>
                  <a:gd name="T24" fmla="*/ 3145 w 3578"/>
                  <a:gd name="T25" fmla="*/ 943 h 1763"/>
                  <a:gd name="T26" fmla="*/ 3254 w 3578"/>
                  <a:gd name="T27" fmla="*/ 1080 h 1763"/>
                  <a:gd name="T28" fmla="*/ 3351 w 3578"/>
                  <a:gd name="T29" fmla="*/ 1208 h 1763"/>
                  <a:gd name="T30" fmla="*/ 3430 w 3578"/>
                  <a:gd name="T31" fmla="*/ 1324 h 1763"/>
                  <a:gd name="T32" fmla="*/ 3494 w 3578"/>
                  <a:gd name="T33" fmla="*/ 1421 h 1763"/>
                  <a:gd name="T34" fmla="*/ 3540 w 3578"/>
                  <a:gd name="T35" fmla="*/ 1494 h 1763"/>
                  <a:gd name="T36" fmla="*/ 3569 w 3578"/>
                  <a:gd name="T37" fmla="*/ 1541 h 1763"/>
                  <a:gd name="T38" fmla="*/ 3578 w 3578"/>
                  <a:gd name="T39" fmla="*/ 1560 h 1763"/>
                  <a:gd name="T40" fmla="*/ 3567 w 3578"/>
                  <a:gd name="T41" fmla="*/ 1549 h 1763"/>
                  <a:gd name="T42" fmla="*/ 3532 w 3578"/>
                  <a:gd name="T43" fmla="*/ 1521 h 1763"/>
                  <a:gd name="T44" fmla="*/ 3476 w 3578"/>
                  <a:gd name="T45" fmla="*/ 1483 h 1763"/>
                  <a:gd name="T46" fmla="*/ 3392 w 3578"/>
                  <a:gd name="T47" fmla="*/ 1433 h 1763"/>
                  <a:gd name="T48" fmla="*/ 3282 w 3578"/>
                  <a:gd name="T49" fmla="*/ 1380 h 1763"/>
                  <a:gd name="T50" fmla="*/ 3145 w 3578"/>
                  <a:gd name="T51" fmla="*/ 1325 h 1763"/>
                  <a:gd name="T52" fmla="*/ 2980 w 3578"/>
                  <a:gd name="T53" fmla="*/ 1276 h 1763"/>
                  <a:gd name="T54" fmla="*/ 2786 w 3578"/>
                  <a:gd name="T55" fmla="*/ 1234 h 1763"/>
                  <a:gd name="T56" fmla="*/ 2562 w 3578"/>
                  <a:gd name="T57" fmla="*/ 1205 h 1763"/>
                  <a:gd name="T58" fmla="*/ 2306 w 3578"/>
                  <a:gd name="T59" fmla="*/ 1190 h 1763"/>
                  <a:gd name="T60" fmla="*/ 2017 w 3578"/>
                  <a:gd name="T61" fmla="*/ 1196 h 1763"/>
                  <a:gd name="T62" fmla="*/ 1658 w 3578"/>
                  <a:gd name="T63" fmla="*/ 1227 h 1763"/>
                  <a:gd name="T64" fmla="*/ 1338 w 3578"/>
                  <a:gd name="T65" fmla="*/ 1272 h 1763"/>
                  <a:gd name="T66" fmla="*/ 1055 w 3578"/>
                  <a:gd name="T67" fmla="*/ 1329 h 1763"/>
                  <a:gd name="T68" fmla="*/ 810 w 3578"/>
                  <a:gd name="T69" fmla="*/ 1393 h 1763"/>
                  <a:gd name="T70" fmla="*/ 600 w 3578"/>
                  <a:gd name="T71" fmla="*/ 1461 h 1763"/>
                  <a:gd name="T72" fmla="*/ 422 w 3578"/>
                  <a:gd name="T73" fmla="*/ 1528 h 1763"/>
                  <a:gd name="T74" fmla="*/ 280 w 3578"/>
                  <a:gd name="T75" fmla="*/ 1594 h 1763"/>
                  <a:gd name="T76" fmla="*/ 166 w 3578"/>
                  <a:gd name="T77" fmla="*/ 1655 h 1763"/>
                  <a:gd name="T78" fmla="*/ 84 w 3578"/>
                  <a:gd name="T79" fmla="*/ 1704 h 1763"/>
                  <a:gd name="T80" fmla="*/ 31 w 3578"/>
                  <a:gd name="T81" fmla="*/ 1741 h 1763"/>
                  <a:gd name="T82" fmla="*/ 4 w 3578"/>
                  <a:gd name="T83" fmla="*/ 1761 h 1763"/>
                  <a:gd name="T84" fmla="*/ 812 w 3578"/>
                  <a:gd name="T85" fmla="*/ 387 h 1763"/>
                  <a:gd name="T86" fmla="*/ 951 w 3578"/>
                  <a:gd name="T87" fmla="*/ 239 h 1763"/>
                  <a:gd name="T88" fmla="*/ 1097 w 3578"/>
                  <a:gd name="T89" fmla="*/ 131 h 1763"/>
                  <a:gd name="T90" fmla="*/ 1247 w 3578"/>
                  <a:gd name="T91" fmla="*/ 60 h 1763"/>
                  <a:gd name="T92" fmla="*/ 1393 w 3578"/>
                  <a:gd name="T93" fmla="*/ 18 h 1763"/>
                  <a:gd name="T94" fmla="*/ 1534 w 3578"/>
                  <a:gd name="T9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8" h="1763">
                    <a:moveTo>
                      <a:pt x="1602" y="0"/>
                    </a:moveTo>
                    <a:lnTo>
                      <a:pt x="1666" y="1"/>
                    </a:lnTo>
                    <a:lnTo>
                      <a:pt x="1726" y="7"/>
                    </a:lnTo>
                    <a:lnTo>
                      <a:pt x="1783" y="16"/>
                    </a:lnTo>
                    <a:lnTo>
                      <a:pt x="1834" y="27"/>
                    </a:lnTo>
                    <a:lnTo>
                      <a:pt x="1881" y="38"/>
                    </a:lnTo>
                    <a:lnTo>
                      <a:pt x="1922" y="49"/>
                    </a:lnTo>
                    <a:lnTo>
                      <a:pt x="1956" y="60"/>
                    </a:lnTo>
                    <a:lnTo>
                      <a:pt x="1984" y="69"/>
                    </a:lnTo>
                    <a:lnTo>
                      <a:pt x="2004" y="76"/>
                    </a:lnTo>
                    <a:lnTo>
                      <a:pt x="2017" y="82"/>
                    </a:lnTo>
                    <a:lnTo>
                      <a:pt x="2022" y="84"/>
                    </a:lnTo>
                    <a:lnTo>
                      <a:pt x="2119" y="122"/>
                    </a:lnTo>
                    <a:lnTo>
                      <a:pt x="2214" y="166"/>
                    </a:lnTo>
                    <a:lnTo>
                      <a:pt x="2307" y="215"/>
                    </a:lnTo>
                    <a:lnTo>
                      <a:pt x="2397" y="268"/>
                    </a:lnTo>
                    <a:lnTo>
                      <a:pt x="2485" y="327"/>
                    </a:lnTo>
                    <a:lnTo>
                      <a:pt x="2571" y="387"/>
                    </a:lnTo>
                    <a:lnTo>
                      <a:pt x="2653" y="451"/>
                    </a:lnTo>
                    <a:lnTo>
                      <a:pt x="2732" y="519"/>
                    </a:lnTo>
                    <a:lnTo>
                      <a:pt x="2808" y="589"/>
                    </a:lnTo>
                    <a:lnTo>
                      <a:pt x="2881" y="658"/>
                    </a:lnTo>
                    <a:lnTo>
                      <a:pt x="2953" y="729"/>
                    </a:lnTo>
                    <a:lnTo>
                      <a:pt x="3020" y="801"/>
                    </a:lnTo>
                    <a:lnTo>
                      <a:pt x="3084" y="872"/>
                    </a:lnTo>
                    <a:lnTo>
                      <a:pt x="3145" y="943"/>
                    </a:lnTo>
                    <a:lnTo>
                      <a:pt x="3201" y="1013"/>
                    </a:lnTo>
                    <a:lnTo>
                      <a:pt x="3254" y="1080"/>
                    </a:lnTo>
                    <a:lnTo>
                      <a:pt x="3304" y="1146"/>
                    </a:lnTo>
                    <a:lnTo>
                      <a:pt x="3351" y="1208"/>
                    </a:lnTo>
                    <a:lnTo>
                      <a:pt x="3393" y="1269"/>
                    </a:lnTo>
                    <a:lnTo>
                      <a:pt x="3430" y="1324"/>
                    </a:lnTo>
                    <a:lnTo>
                      <a:pt x="3465" y="1375"/>
                    </a:lnTo>
                    <a:lnTo>
                      <a:pt x="3494" y="1421"/>
                    </a:lnTo>
                    <a:lnTo>
                      <a:pt x="3520" y="1461"/>
                    </a:lnTo>
                    <a:lnTo>
                      <a:pt x="3540" y="1494"/>
                    </a:lnTo>
                    <a:lnTo>
                      <a:pt x="3556" y="1521"/>
                    </a:lnTo>
                    <a:lnTo>
                      <a:pt x="3569" y="1541"/>
                    </a:lnTo>
                    <a:lnTo>
                      <a:pt x="3576" y="1554"/>
                    </a:lnTo>
                    <a:lnTo>
                      <a:pt x="3578" y="1560"/>
                    </a:lnTo>
                    <a:lnTo>
                      <a:pt x="3576" y="1556"/>
                    </a:lnTo>
                    <a:lnTo>
                      <a:pt x="3567" y="1549"/>
                    </a:lnTo>
                    <a:lnTo>
                      <a:pt x="3553" y="1538"/>
                    </a:lnTo>
                    <a:lnTo>
                      <a:pt x="3532" y="1521"/>
                    </a:lnTo>
                    <a:lnTo>
                      <a:pt x="3507" y="1503"/>
                    </a:lnTo>
                    <a:lnTo>
                      <a:pt x="3476" y="1483"/>
                    </a:lnTo>
                    <a:lnTo>
                      <a:pt x="3437" y="1459"/>
                    </a:lnTo>
                    <a:lnTo>
                      <a:pt x="3392" y="1433"/>
                    </a:lnTo>
                    <a:lnTo>
                      <a:pt x="3340" y="1408"/>
                    </a:lnTo>
                    <a:lnTo>
                      <a:pt x="3282" y="1380"/>
                    </a:lnTo>
                    <a:lnTo>
                      <a:pt x="3218" y="1353"/>
                    </a:lnTo>
                    <a:lnTo>
                      <a:pt x="3145" y="1325"/>
                    </a:lnTo>
                    <a:lnTo>
                      <a:pt x="3066" y="1300"/>
                    </a:lnTo>
                    <a:lnTo>
                      <a:pt x="2980" y="1276"/>
                    </a:lnTo>
                    <a:lnTo>
                      <a:pt x="2887" y="1254"/>
                    </a:lnTo>
                    <a:lnTo>
                      <a:pt x="2786" y="1234"/>
                    </a:lnTo>
                    <a:lnTo>
                      <a:pt x="2679" y="1218"/>
                    </a:lnTo>
                    <a:lnTo>
                      <a:pt x="2562" y="1205"/>
                    </a:lnTo>
                    <a:lnTo>
                      <a:pt x="2437" y="1196"/>
                    </a:lnTo>
                    <a:lnTo>
                      <a:pt x="2306" y="1190"/>
                    </a:lnTo>
                    <a:lnTo>
                      <a:pt x="2167" y="1190"/>
                    </a:lnTo>
                    <a:lnTo>
                      <a:pt x="2017" y="1196"/>
                    </a:lnTo>
                    <a:lnTo>
                      <a:pt x="1832" y="1210"/>
                    </a:lnTo>
                    <a:lnTo>
                      <a:pt x="1658" y="1227"/>
                    </a:lnTo>
                    <a:lnTo>
                      <a:pt x="1494" y="1249"/>
                    </a:lnTo>
                    <a:lnTo>
                      <a:pt x="1338" y="1272"/>
                    </a:lnTo>
                    <a:lnTo>
                      <a:pt x="1192" y="1300"/>
                    </a:lnTo>
                    <a:lnTo>
                      <a:pt x="1055" y="1329"/>
                    </a:lnTo>
                    <a:lnTo>
                      <a:pt x="929" y="1360"/>
                    </a:lnTo>
                    <a:lnTo>
                      <a:pt x="810" y="1393"/>
                    </a:lnTo>
                    <a:lnTo>
                      <a:pt x="700" y="1426"/>
                    </a:lnTo>
                    <a:lnTo>
                      <a:pt x="600" y="1461"/>
                    </a:lnTo>
                    <a:lnTo>
                      <a:pt x="506" y="1496"/>
                    </a:lnTo>
                    <a:lnTo>
                      <a:pt x="422" y="1528"/>
                    </a:lnTo>
                    <a:lnTo>
                      <a:pt x="347" y="1563"/>
                    </a:lnTo>
                    <a:lnTo>
                      <a:pt x="280" y="1594"/>
                    </a:lnTo>
                    <a:lnTo>
                      <a:pt x="219" y="1625"/>
                    </a:lnTo>
                    <a:lnTo>
                      <a:pt x="166" y="1655"/>
                    </a:lnTo>
                    <a:lnTo>
                      <a:pt x="121" y="1680"/>
                    </a:lnTo>
                    <a:lnTo>
                      <a:pt x="84" y="1704"/>
                    </a:lnTo>
                    <a:lnTo>
                      <a:pt x="53" y="1724"/>
                    </a:lnTo>
                    <a:lnTo>
                      <a:pt x="31" y="1741"/>
                    </a:lnTo>
                    <a:lnTo>
                      <a:pt x="15" y="1753"/>
                    </a:lnTo>
                    <a:lnTo>
                      <a:pt x="4" y="1761"/>
                    </a:lnTo>
                    <a:lnTo>
                      <a:pt x="0" y="1763"/>
                    </a:lnTo>
                    <a:lnTo>
                      <a:pt x="812" y="387"/>
                    </a:lnTo>
                    <a:lnTo>
                      <a:pt x="879" y="307"/>
                    </a:lnTo>
                    <a:lnTo>
                      <a:pt x="951" y="239"/>
                    </a:lnTo>
                    <a:lnTo>
                      <a:pt x="1024" y="179"/>
                    </a:lnTo>
                    <a:lnTo>
                      <a:pt x="1097" y="131"/>
                    </a:lnTo>
                    <a:lnTo>
                      <a:pt x="1172" y="91"/>
                    </a:lnTo>
                    <a:lnTo>
                      <a:pt x="1247" y="60"/>
                    </a:lnTo>
                    <a:lnTo>
                      <a:pt x="1320" y="34"/>
                    </a:lnTo>
                    <a:lnTo>
                      <a:pt x="1393" y="18"/>
                    </a:lnTo>
                    <a:lnTo>
                      <a:pt x="1464" y="7"/>
                    </a:lnTo>
                    <a:lnTo>
                      <a:pt x="1534" y="0"/>
                    </a:lnTo>
                    <a:lnTo>
                      <a:pt x="16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grpSp>
        <p:pic>
          <p:nvPicPr>
            <p:cNvPr id="20" name="Picture 19">
              <a:extLst>
                <a:ext uri="{FF2B5EF4-FFF2-40B4-BE49-F238E27FC236}">
                  <a16:creationId xmlns:a16="http://schemas.microsoft.com/office/drawing/2014/main" id="{814177E9-BB17-0E8C-6F3C-4163BA449A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2702" y="3178450"/>
              <a:ext cx="2036628" cy="1338743"/>
            </a:xfrm>
            <a:prstGeom prst="rect">
              <a:avLst/>
            </a:prstGeom>
          </p:spPr>
        </p:pic>
      </p:grpSp>
      <p:pic>
        <p:nvPicPr>
          <p:cNvPr id="2" name="Picture 1">
            <a:extLst>
              <a:ext uri="{FF2B5EF4-FFF2-40B4-BE49-F238E27FC236}">
                <a16:creationId xmlns:a16="http://schemas.microsoft.com/office/drawing/2014/main" id="{B4DF7989-08CD-24E7-F94B-8F21EA30D838}"/>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7" b="39503"/>
          <a:stretch/>
        </p:blipFill>
        <p:spPr>
          <a:xfrm rot="16200000">
            <a:off x="7798510" y="2464507"/>
            <a:ext cx="6858003" cy="1928981"/>
          </a:xfrm>
          <a:prstGeom prst="rect">
            <a:avLst/>
          </a:prstGeom>
        </p:spPr>
      </p:pic>
      <p:sp>
        <p:nvSpPr>
          <p:cNvPr id="5" name="Slide Number Placeholder 4">
            <a:extLst>
              <a:ext uri="{FF2B5EF4-FFF2-40B4-BE49-F238E27FC236}">
                <a16:creationId xmlns:a16="http://schemas.microsoft.com/office/drawing/2014/main" id="{5B723DBD-0D71-67C5-B346-BBDA0E6D6217}"/>
              </a:ext>
            </a:extLst>
          </p:cNvPr>
          <p:cNvSpPr>
            <a:spLocks noGrp="1"/>
          </p:cNvSpPr>
          <p:nvPr>
            <p:ph type="sldNum" sz="quarter" idx="12"/>
          </p:nvPr>
        </p:nvSpPr>
        <p:spPr/>
        <p:txBody>
          <a:bodyPr/>
          <a:lstStyle/>
          <a:p>
            <a:fld id="{442A1B31-82E5-499A-9B8B-BAF2ADB9A2F5}" type="slidenum">
              <a:rPr lang="en-US" smtClean="0"/>
              <a:pPr/>
              <a:t>‹#›</a:t>
            </a:fld>
            <a:endParaRPr lang="en-US"/>
          </a:p>
        </p:txBody>
      </p:sp>
      <p:sp>
        <p:nvSpPr>
          <p:cNvPr id="6" name="Title 1">
            <a:extLst>
              <a:ext uri="{FF2B5EF4-FFF2-40B4-BE49-F238E27FC236}">
                <a16:creationId xmlns:a16="http://schemas.microsoft.com/office/drawing/2014/main" id="{BD285792-A2C6-29EF-A496-0727043E9192}"/>
              </a:ext>
            </a:extLst>
          </p:cNvPr>
          <p:cNvSpPr txBox="1">
            <a:spLocks/>
          </p:cNvSpPr>
          <p:nvPr userDrawn="1"/>
        </p:nvSpPr>
        <p:spPr>
          <a:xfrm>
            <a:off x="838200" y="365125"/>
            <a:ext cx="9772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a:lstStyle>
          <a:p>
            <a:r>
              <a:rPr lang="en-US" dirty="0"/>
              <a:t>Virtual CISO (</a:t>
            </a:r>
            <a:r>
              <a:rPr lang="en-US" dirty="0" err="1"/>
              <a:t>vCISO</a:t>
            </a:r>
            <a:r>
              <a:rPr lang="en-US" dirty="0"/>
              <a:t>)</a:t>
            </a:r>
          </a:p>
        </p:txBody>
      </p:sp>
      <p:sp>
        <p:nvSpPr>
          <p:cNvPr id="30" name="TextBox 29">
            <a:extLst>
              <a:ext uri="{FF2B5EF4-FFF2-40B4-BE49-F238E27FC236}">
                <a16:creationId xmlns:a16="http://schemas.microsoft.com/office/drawing/2014/main" id="{9731DA9C-BF86-3F94-2AFE-5426966704BE}"/>
              </a:ext>
            </a:extLst>
          </p:cNvPr>
          <p:cNvSpPr txBox="1"/>
          <p:nvPr userDrawn="1"/>
        </p:nvSpPr>
        <p:spPr>
          <a:xfrm>
            <a:off x="197039" y="1599222"/>
            <a:ext cx="6096000" cy="3909340"/>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The Lares® Virtual Chief Information Security Officer (</a:t>
            </a:r>
            <a:r>
              <a:rPr lang="en-US" sz="1600" dirty="0" err="1">
                <a:latin typeface="Droid Serif" panose="02020600060500020200" pitchFamily="18" charset="0"/>
                <a:ea typeface="Droid Serif" panose="02020600060500020200" pitchFamily="18" charset="0"/>
                <a:cs typeface="Droid Serif" panose="02020600060500020200" pitchFamily="18" charset="0"/>
              </a:rPr>
              <a:t>vCISO</a:t>
            </a:r>
            <a:r>
              <a:rPr lang="en-US" sz="1600" dirty="0">
                <a:latin typeface="Droid Serif" panose="02020600060500020200" pitchFamily="18" charset="0"/>
                <a:ea typeface="Droid Serif" panose="02020600060500020200" pitchFamily="18" charset="0"/>
                <a:cs typeface="Droid Serif" panose="02020600060500020200" pitchFamily="18" charset="0"/>
              </a:rPr>
              <a:t>) service is designed for organizations needing someone to take responsibility for (or contribute to) the creation, growth, and measurement of their information security program.</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With our </a:t>
            </a:r>
            <a:r>
              <a:rPr lang="en-US" sz="1600" dirty="0" err="1">
                <a:latin typeface="Droid Serif" panose="02020600060500020200" pitchFamily="18" charset="0"/>
                <a:ea typeface="Droid Serif" panose="02020600060500020200" pitchFamily="18" charset="0"/>
                <a:cs typeface="Droid Serif" panose="02020600060500020200" pitchFamily="18" charset="0"/>
              </a:rPr>
              <a:t>vCISO</a:t>
            </a:r>
            <a:r>
              <a:rPr lang="en-US" sz="1600" dirty="0">
                <a:latin typeface="Droid Serif" panose="02020600060500020200" pitchFamily="18" charset="0"/>
                <a:ea typeface="Droid Serif" panose="02020600060500020200" pitchFamily="18" charset="0"/>
                <a:cs typeface="Droid Serif" panose="02020600060500020200" pitchFamily="18" charset="0"/>
              </a:rPr>
              <a:t> service, you get a retained board-level resource who can ‘virtually sit inside your company and manage your security strategy, budget, and success of your risks and regulatory programs.</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Lares can work with your organization’s current cybersecurity strengths and deficiencies to design an effective cybersecurity program tailored to your business objectives.</a:t>
            </a:r>
          </a:p>
        </p:txBody>
      </p:sp>
      <p:grpSp>
        <p:nvGrpSpPr>
          <p:cNvPr id="40" name="Group 39">
            <a:extLst>
              <a:ext uri="{FF2B5EF4-FFF2-40B4-BE49-F238E27FC236}">
                <a16:creationId xmlns:a16="http://schemas.microsoft.com/office/drawing/2014/main" id="{E292C10A-761F-26C4-A7C8-6A2CF4670CE7}"/>
              </a:ext>
            </a:extLst>
          </p:cNvPr>
          <p:cNvGrpSpPr/>
          <p:nvPr userDrawn="1"/>
        </p:nvGrpSpPr>
        <p:grpSpPr>
          <a:xfrm>
            <a:off x="6730646" y="1808682"/>
            <a:ext cx="4540409" cy="4088368"/>
            <a:chOff x="6275791" y="1446227"/>
            <a:chExt cx="5822633" cy="5242935"/>
          </a:xfrm>
        </p:grpSpPr>
        <p:sp>
          <p:nvSpPr>
            <p:cNvPr id="4" name="TextBox 3">
              <a:extLst>
                <a:ext uri="{FF2B5EF4-FFF2-40B4-BE49-F238E27FC236}">
                  <a16:creationId xmlns:a16="http://schemas.microsoft.com/office/drawing/2014/main" id="{95747844-E52B-5560-6B40-D4D98EE50CB1}"/>
                </a:ext>
              </a:extLst>
            </p:cNvPr>
            <p:cNvSpPr txBox="1"/>
            <p:nvPr userDrawn="1"/>
          </p:nvSpPr>
          <p:spPr>
            <a:xfrm>
              <a:off x="7862853" y="1687939"/>
              <a:ext cx="1419799" cy="828857"/>
            </a:xfrm>
            <a:prstGeom prst="rect">
              <a:avLst/>
            </a:prstGeom>
            <a:noFill/>
          </p:spPr>
          <p:txBody>
            <a:bodyPr wrap="square" rtlCol="0">
              <a:spAutoFit/>
            </a:bodyPr>
            <a:lstStyle/>
            <a:p>
              <a:r>
                <a:rPr lang="en-US" sz="1200" kern="0" dirty="0">
                  <a:solidFill>
                    <a:schemeClr val="tx1"/>
                  </a:solidFill>
                  <a:latin typeface="+mj-lt"/>
                  <a:cs typeface="Arial" pitchFamily="34" charset="0"/>
                </a:rPr>
                <a:t>IT Risk Assessments &amp; Compliance</a:t>
              </a:r>
            </a:p>
          </p:txBody>
        </p:sp>
        <p:sp>
          <p:nvSpPr>
            <p:cNvPr id="27" name="TextBox 26">
              <a:extLst>
                <a:ext uri="{FF2B5EF4-FFF2-40B4-BE49-F238E27FC236}">
                  <a16:creationId xmlns:a16="http://schemas.microsoft.com/office/drawing/2014/main" id="{91781D27-6EAA-9F8D-7F73-0EB231E88BD3}"/>
                </a:ext>
              </a:extLst>
            </p:cNvPr>
            <p:cNvSpPr txBox="1"/>
            <p:nvPr userDrawn="1"/>
          </p:nvSpPr>
          <p:spPr>
            <a:xfrm>
              <a:off x="9910201" y="1779939"/>
              <a:ext cx="1162044" cy="828857"/>
            </a:xfrm>
            <a:prstGeom prst="rect">
              <a:avLst/>
            </a:prstGeom>
            <a:noFill/>
          </p:spPr>
          <p:txBody>
            <a:bodyPr wrap="square" rtlCol="0">
              <a:spAutoFit/>
            </a:bodyPr>
            <a:lstStyle/>
            <a:p>
              <a:r>
                <a:rPr lang="en-US" sz="1200" kern="0" dirty="0">
                  <a:solidFill>
                    <a:schemeClr val="tx1"/>
                  </a:solidFill>
                  <a:latin typeface="+mj-lt"/>
                  <a:cs typeface="Arial" pitchFamily="34" charset="0"/>
                </a:rPr>
                <a:t>Incident Response Planning</a:t>
              </a:r>
              <a:endParaRPr lang="en-US" sz="1200" dirty="0">
                <a:solidFill>
                  <a:schemeClr val="tx1"/>
                </a:solidFill>
                <a:latin typeface="+mj-lt"/>
              </a:endParaRPr>
            </a:p>
          </p:txBody>
        </p:sp>
        <p:sp>
          <p:nvSpPr>
            <p:cNvPr id="28" name="TextBox 27">
              <a:extLst>
                <a:ext uri="{FF2B5EF4-FFF2-40B4-BE49-F238E27FC236}">
                  <a16:creationId xmlns:a16="http://schemas.microsoft.com/office/drawing/2014/main" id="{9298761A-5D1B-F2A9-F970-B2F72E9D61FE}"/>
                </a:ext>
              </a:extLst>
            </p:cNvPr>
            <p:cNvSpPr txBox="1"/>
            <p:nvPr userDrawn="1"/>
          </p:nvSpPr>
          <p:spPr>
            <a:xfrm>
              <a:off x="10937749" y="3883045"/>
              <a:ext cx="1160675" cy="799812"/>
            </a:xfrm>
            <a:prstGeom prst="rect">
              <a:avLst/>
            </a:prstGeom>
            <a:noFill/>
          </p:spPr>
          <p:txBody>
            <a:bodyPr wrap="square" rtlCol="0">
              <a:noAutofit/>
            </a:bodyPr>
            <a:lstStyle/>
            <a:p>
              <a:r>
                <a:rPr lang="en-US" sz="1200" kern="0" dirty="0">
                  <a:solidFill>
                    <a:schemeClr val="bg1"/>
                  </a:solidFill>
                  <a:latin typeface="+mj-lt"/>
                  <a:cs typeface="Arial" pitchFamily="34" charset="0"/>
                </a:rPr>
                <a:t>Virtual CISO (</a:t>
              </a:r>
              <a:r>
                <a:rPr lang="en-US" sz="1200" kern="0" dirty="0" err="1">
                  <a:solidFill>
                    <a:schemeClr val="bg1"/>
                  </a:solidFill>
                  <a:latin typeface="+mj-lt"/>
                  <a:cs typeface="Arial" pitchFamily="34" charset="0"/>
                </a:rPr>
                <a:t>vCISO</a:t>
              </a:r>
              <a:r>
                <a:rPr lang="en-US" sz="1200" kern="0" dirty="0">
                  <a:solidFill>
                    <a:schemeClr val="bg1"/>
                  </a:solidFill>
                  <a:latin typeface="+mj-lt"/>
                  <a:cs typeface="Arial" pitchFamily="34" charset="0"/>
                </a:rPr>
                <a:t>)</a:t>
              </a:r>
              <a:endParaRPr lang="en-US" sz="1200" dirty="0">
                <a:solidFill>
                  <a:schemeClr val="bg1"/>
                </a:solidFill>
                <a:latin typeface="+mj-lt"/>
              </a:endParaRPr>
            </a:p>
          </p:txBody>
        </p:sp>
        <p:sp>
          <p:nvSpPr>
            <p:cNvPr id="29" name="TextBox 28">
              <a:extLst>
                <a:ext uri="{FF2B5EF4-FFF2-40B4-BE49-F238E27FC236}">
                  <a16:creationId xmlns:a16="http://schemas.microsoft.com/office/drawing/2014/main" id="{CEC166A4-8C21-55DF-D496-8D0E6EAA5F1B}"/>
                </a:ext>
              </a:extLst>
            </p:cNvPr>
            <p:cNvSpPr txBox="1"/>
            <p:nvPr userDrawn="1"/>
          </p:nvSpPr>
          <p:spPr>
            <a:xfrm>
              <a:off x="6275791" y="3512749"/>
              <a:ext cx="1327465" cy="564573"/>
            </a:xfrm>
            <a:prstGeom prst="rect">
              <a:avLst/>
            </a:prstGeom>
            <a:noFill/>
          </p:spPr>
          <p:txBody>
            <a:bodyPr wrap="square" rtlCol="0">
              <a:noAutofit/>
            </a:bodyPr>
            <a:lstStyle/>
            <a:p>
              <a:r>
                <a:rPr lang="en-US" sz="1200" kern="0" dirty="0">
                  <a:solidFill>
                    <a:schemeClr val="tx1"/>
                  </a:solidFill>
                  <a:latin typeface="+mj-lt"/>
                  <a:cs typeface="Arial" pitchFamily="34" charset="0"/>
                </a:rPr>
                <a:t>Adversarial Collaboration</a:t>
              </a:r>
              <a:endParaRPr lang="en-US" sz="1200" dirty="0">
                <a:solidFill>
                  <a:schemeClr val="tx1"/>
                </a:solidFill>
                <a:latin typeface="+mj-lt"/>
              </a:endParaRPr>
            </a:p>
          </p:txBody>
        </p:sp>
        <p:sp>
          <p:nvSpPr>
            <p:cNvPr id="32" name="TextBox 31">
              <a:extLst>
                <a:ext uri="{FF2B5EF4-FFF2-40B4-BE49-F238E27FC236}">
                  <a16:creationId xmlns:a16="http://schemas.microsoft.com/office/drawing/2014/main" id="{0BABDBD5-67BB-46F1-D915-2C575F5ECC3E}"/>
                </a:ext>
              </a:extLst>
            </p:cNvPr>
            <p:cNvSpPr txBox="1"/>
            <p:nvPr userDrawn="1"/>
          </p:nvSpPr>
          <p:spPr>
            <a:xfrm>
              <a:off x="9390379" y="5616059"/>
              <a:ext cx="1220470" cy="716728"/>
            </a:xfrm>
            <a:prstGeom prst="rect">
              <a:avLst/>
            </a:prstGeom>
            <a:noFill/>
          </p:spPr>
          <p:txBody>
            <a:bodyPr wrap="square" rtlCol="0">
              <a:noAutofit/>
            </a:bodyPr>
            <a:lstStyle/>
            <a:p>
              <a:r>
                <a:rPr lang="en-US" sz="1200" kern="0" dirty="0">
                  <a:solidFill>
                    <a:schemeClr val="tx1"/>
                  </a:solidFill>
                  <a:latin typeface="+mj-lt"/>
                  <a:cs typeface="Arial" pitchFamily="34" charset="0"/>
                </a:rPr>
                <a:t>Cloud Architecture Security</a:t>
              </a:r>
              <a:endParaRPr lang="en-US" sz="1200" dirty="0">
                <a:solidFill>
                  <a:schemeClr val="tx1"/>
                </a:solidFill>
                <a:latin typeface="+mj-lt"/>
              </a:endParaRPr>
            </a:p>
          </p:txBody>
        </p:sp>
        <p:sp>
          <p:nvSpPr>
            <p:cNvPr id="33" name="TextBox 32">
              <a:extLst>
                <a:ext uri="{FF2B5EF4-FFF2-40B4-BE49-F238E27FC236}">
                  <a16:creationId xmlns:a16="http://schemas.microsoft.com/office/drawing/2014/main" id="{CCE5CA7F-CAF6-7C1E-5DF8-C7BD123D7BEA}"/>
                </a:ext>
              </a:extLst>
            </p:cNvPr>
            <p:cNvSpPr txBox="1"/>
            <p:nvPr userDrawn="1"/>
          </p:nvSpPr>
          <p:spPr>
            <a:xfrm>
              <a:off x="7228637" y="5365031"/>
              <a:ext cx="1491124" cy="564573"/>
            </a:xfrm>
            <a:prstGeom prst="rect">
              <a:avLst/>
            </a:prstGeom>
            <a:noFill/>
          </p:spPr>
          <p:txBody>
            <a:bodyPr wrap="square" rtlCol="0">
              <a:noAutofit/>
            </a:bodyPr>
            <a:lstStyle/>
            <a:p>
              <a:r>
                <a:rPr lang="en-US" sz="1200" kern="0" dirty="0">
                  <a:solidFill>
                    <a:schemeClr val="tx1"/>
                  </a:solidFill>
                  <a:latin typeface="+mj-lt"/>
                  <a:cs typeface="Arial" pitchFamily="34" charset="0"/>
                </a:rPr>
                <a:t>Defensive Controls Assessment</a:t>
              </a:r>
              <a:endParaRPr lang="en-US" sz="1200" dirty="0">
                <a:solidFill>
                  <a:schemeClr val="tx1"/>
                </a:solidFill>
                <a:latin typeface="+mj-lt"/>
              </a:endParaRPr>
            </a:p>
          </p:txBody>
        </p:sp>
        <p:pic>
          <p:nvPicPr>
            <p:cNvPr id="34" name="Graphic 33" descr="Document">
              <a:extLst>
                <a:ext uri="{FF2B5EF4-FFF2-40B4-BE49-F238E27FC236}">
                  <a16:creationId xmlns:a16="http://schemas.microsoft.com/office/drawing/2014/main" id="{BD1E88E5-2F6E-69C8-02DC-F23E58E71C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4596" y="2043279"/>
              <a:ext cx="612647" cy="612647"/>
            </a:xfrm>
            <a:prstGeom prst="rect">
              <a:avLst/>
            </a:prstGeom>
          </p:spPr>
        </p:pic>
        <p:pic>
          <p:nvPicPr>
            <p:cNvPr id="35" name="Graphic 34" descr="Flowchart">
              <a:extLst>
                <a:ext uri="{FF2B5EF4-FFF2-40B4-BE49-F238E27FC236}">
                  <a16:creationId xmlns:a16="http://schemas.microsoft.com/office/drawing/2014/main" id="{17155409-D8AA-A1FA-A803-84B7DE5AC7F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97200" y="1446227"/>
              <a:ext cx="612648" cy="612648"/>
            </a:xfrm>
            <a:prstGeom prst="rect">
              <a:avLst/>
            </a:prstGeom>
          </p:spPr>
        </p:pic>
        <p:pic>
          <p:nvPicPr>
            <p:cNvPr id="36" name="Graphic 35" descr="Puzzle pieces">
              <a:extLst>
                <a:ext uri="{FF2B5EF4-FFF2-40B4-BE49-F238E27FC236}">
                  <a16:creationId xmlns:a16="http://schemas.microsoft.com/office/drawing/2014/main" id="{B44EACB1-B894-B198-DFAB-94E4502BB245}"/>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08771" y="3122676"/>
              <a:ext cx="612648" cy="612648"/>
            </a:xfrm>
            <a:prstGeom prst="rect">
              <a:avLst/>
            </a:prstGeom>
          </p:spPr>
        </p:pic>
        <p:pic>
          <p:nvPicPr>
            <p:cNvPr id="37" name="Graphic 36" descr="Cloud">
              <a:extLst>
                <a:ext uri="{FF2B5EF4-FFF2-40B4-BE49-F238E27FC236}">
                  <a16:creationId xmlns:a16="http://schemas.microsoft.com/office/drawing/2014/main" id="{01459BFC-F1D9-0C4C-85CE-18EBE3DFCB9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41048" y="5344877"/>
              <a:ext cx="612647" cy="612647"/>
            </a:xfrm>
            <a:prstGeom prst="rect">
              <a:avLst/>
            </a:prstGeom>
          </p:spPr>
        </p:pic>
        <p:pic>
          <p:nvPicPr>
            <p:cNvPr id="38" name="Graphic 37" descr="Magnifying glass">
              <a:extLst>
                <a:ext uri="{FF2B5EF4-FFF2-40B4-BE49-F238E27FC236}">
                  <a16:creationId xmlns:a16="http://schemas.microsoft.com/office/drawing/2014/main" id="{F70295B5-9B95-FAA5-ECDE-B120DE184083}"/>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51423" y="6076515"/>
              <a:ext cx="612647" cy="612647"/>
            </a:xfrm>
            <a:prstGeom prst="rect">
              <a:avLst/>
            </a:prstGeom>
          </p:spPr>
        </p:pic>
        <p:pic>
          <p:nvPicPr>
            <p:cNvPr id="39" name="Graphic 38" descr="Checklist">
              <a:extLst>
                <a:ext uri="{FF2B5EF4-FFF2-40B4-BE49-F238E27FC236}">
                  <a16:creationId xmlns:a16="http://schemas.microsoft.com/office/drawing/2014/main" id="{56E723C0-A550-EA69-D575-83F580F2C54B}"/>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17106" y="4308653"/>
              <a:ext cx="611530" cy="611530"/>
            </a:xfrm>
            <a:prstGeom prst="rect">
              <a:avLst/>
            </a:prstGeom>
          </p:spPr>
        </p:pic>
      </p:grpSp>
    </p:spTree>
    <p:extLst>
      <p:ext uri="{BB962C8B-B14F-4D97-AF65-F5344CB8AC3E}">
        <p14:creationId xmlns:p14="http://schemas.microsoft.com/office/powerpoint/2010/main" val="2172830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F4D974-9489-455F-93E4-49B7BD55B5F7}"/>
              </a:ext>
            </a:extLst>
          </p:cNvPr>
          <p:cNvSpPr>
            <a:spLocks noGrp="1"/>
          </p:cNvSpPr>
          <p:nvPr>
            <p:ph type="dt" sz="half" idx="10"/>
          </p:nvPr>
        </p:nvSpPr>
        <p:spPr/>
        <p:txBody>
          <a:bodyPr/>
          <a:lstStyle/>
          <a:p>
            <a:fld id="{0EB84C41-5A58-4052-B3ED-D8A8684FAFB4}" type="datetimeFigureOut">
              <a:rPr lang="en-US" smtClean="0"/>
              <a:t>7/17/2023</a:t>
            </a:fld>
            <a:endParaRPr lang="en-US"/>
          </a:p>
        </p:txBody>
      </p:sp>
      <p:sp>
        <p:nvSpPr>
          <p:cNvPr id="3" name="Footer Placeholder 2">
            <a:extLst>
              <a:ext uri="{FF2B5EF4-FFF2-40B4-BE49-F238E27FC236}">
                <a16:creationId xmlns:a16="http://schemas.microsoft.com/office/drawing/2014/main" id="{01E1445B-EB54-44EF-85F4-E06E626887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E59783-CB8C-4229-8BE1-013B117FF617}"/>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5" name="Picture 4">
            <a:extLst>
              <a:ext uri="{FF2B5EF4-FFF2-40B4-BE49-F238E27FC236}">
                <a16:creationId xmlns:a16="http://schemas.microsoft.com/office/drawing/2014/main" id="{2B291A1F-5D62-4610-971E-6E2ABBA285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spTree>
    <p:extLst>
      <p:ext uri="{BB962C8B-B14F-4D97-AF65-F5344CB8AC3E}">
        <p14:creationId xmlns:p14="http://schemas.microsoft.com/office/powerpoint/2010/main" val="20586973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FD849BE-5EE2-A2CF-7CED-D67F101D1667}"/>
              </a:ext>
            </a:extLst>
          </p:cNvPr>
          <p:cNvGrpSpPr/>
          <p:nvPr userDrawn="1"/>
        </p:nvGrpSpPr>
        <p:grpSpPr>
          <a:xfrm>
            <a:off x="6697989" y="1794294"/>
            <a:ext cx="4529522" cy="4123488"/>
            <a:chOff x="1155188" y="1794294"/>
            <a:chExt cx="4529522" cy="4123488"/>
          </a:xfrm>
        </p:grpSpPr>
        <p:grpSp>
          <p:nvGrpSpPr>
            <p:cNvPr id="7" name="Group 6">
              <a:extLst>
                <a:ext uri="{FF2B5EF4-FFF2-40B4-BE49-F238E27FC236}">
                  <a16:creationId xmlns:a16="http://schemas.microsoft.com/office/drawing/2014/main" id="{4E838292-C535-99A8-6592-C62C9688BF13}"/>
                </a:ext>
              </a:extLst>
            </p:cNvPr>
            <p:cNvGrpSpPr/>
            <p:nvPr userDrawn="1"/>
          </p:nvGrpSpPr>
          <p:grpSpPr>
            <a:xfrm>
              <a:off x="1155188" y="1794294"/>
              <a:ext cx="4529522" cy="4123488"/>
              <a:chOff x="3700463" y="1679575"/>
              <a:chExt cx="4781551" cy="4352926"/>
            </a:xfrm>
          </p:grpSpPr>
          <p:sp>
            <p:nvSpPr>
              <p:cNvPr id="8" name="Freeform 81">
                <a:extLst>
                  <a:ext uri="{FF2B5EF4-FFF2-40B4-BE49-F238E27FC236}">
                    <a16:creationId xmlns:a16="http://schemas.microsoft.com/office/drawing/2014/main" id="{AAF204E7-A02E-D319-DC7B-213652AC6D7F}"/>
                  </a:ext>
                </a:extLst>
              </p:cNvPr>
              <p:cNvSpPr>
                <a:spLocks/>
              </p:cNvSpPr>
              <p:nvPr/>
            </p:nvSpPr>
            <p:spPr bwMode="auto">
              <a:xfrm>
                <a:off x="5716588" y="1687513"/>
                <a:ext cx="1987550" cy="2365375"/>
              </a:xfrm>
              <a:custGeom>
                <a:avLst/>
                <a:gdLst>
                  <a:gd name="T0" fmla="*/ 1596 w 2505"/>
                  <a:gd name="T1" fmla="*/ 0 h 2979"/>
                  <a:gd name="T2" fmla="*/ 1781 w 2505"/>
                  <a:gd name="T3" fmla="*/ 40 h 2979"/>
                  <a:gd name="T4" fmla="*/ 1938 w 2505"/>
                  <a:gd name="T5" fmla="*/ 102 h 2979"/>
                  <a:gd name="T6" fmla="*/ 2069 w 2505"/>
                  <a:gd name="T7" fmla="*/ 183 h 2979"/>
                  <a:gd name="T8" fmla="*/ 2177 w 2505"/>
                  <a:gd name="T9" fmla="*/ 278 h 2979"/>
                  <a:gd name="T10" fmla="*/ 2263 w 2505"/>
                  <a:gd name="T11" fmla="*/ 380 h 2979"/>
                  <a:gd name="T12" fmla="*/ 2333 w 2505"/>
                  <a:gd name="T13" fmla="*/ 484 h 2979"/>
                  <a:gd name="T14" fmla="*/ 2384 w 2505"/>
                  <a:gd name="T15" fmla="*/ 587 h 2979"/>
                  <a:gd name="T16" fmla="*/ 2422 w 2505"/>
                  <a:gd name="T17" fmla="*/ 682 h 2979"/>
                  <a:gd name="T18" fmla="*/ 2448 w 2505"/>
                  <a:gd name="T19" fmla="*/ 764 h 2979"/>
                  <a:gd name="T20" fmla="*/ 2463 w 2505"/>
                  <a:gd name="T21" fmla="*/ 830 h 2979"/>
                  <a:gd name="T22" fmla="*/ 2470 w 2505"/>
                  <a:gd name="T23" fmla="*/ 874 h 2979"/>
                  <a:gd name="T24" fmla="*/ 2472 w 2505"/>
                  <a:gd name="T25" fmla="*/ 888 h 2979"/>
                  <a:gd name="T26" fmla="*/ 2499 w 2505"/>
                  <a:gd name="T27" fmla="*/ 1095 h 2979"/>
                  <a:gd name="T28" fmla="*/ 2505 w 2505"/>
                  <a:gd name="T29" fmla="*/ 1305 h 2979"/>
                  <a:gd name="T30" fmla="*/ 2490 w 2505"/>
                  <a:gd name="T31" fmla="*/ 1516 h 2979"/>
                  <a:gd name="T32" fmla="*/ 2459 w 2505"/>
                  <a:gd name="T33" fmla="*/ 1720 h 2979"/>
                  <a:gd name="T34" fmla="*/ 2415 w 2505"/>
                  <a:gd name="T35" fmla="*/ 1922 h 2979"/>
                  <a:gd name="T36" fmla="*/ 2362 w 2505"/>
                  <a:gd name="T37" fmla="*/ 2114 h 2979"/>
                  <a:gd name="T38" fmla="*/ 2302 w 2505"/>
                  <a:gd name="T39" fmla="*/ 2293 h 2979"/>
                  <a:gd name="T40" fmla="*/ 2240 w 2505"/>
                  <a:gd name="T41" fmla="*/ 2457 h 2979"/>
                  <a:gd name="T42" fmla="*/ 2179 w 2505"/>
                  <a:gd name="T43" fmla="*/ 2606 h 2979"/>
                  <a:gd name="T44" fmla="*/ 2121 w 2505"/>
                  <a:gd name="T45" fmla="*/ 2732 h 2979"/>
                  <a:gd name="T46" fmla="*/ 2069 w 2505"/>
                  <a:gd name="T47" fmla="*/ 2836 h 2979"/>
                  <a:gd name="T48" fmla="*/ 2029 w 2505"/>
                  <a:gd name="T49" fmla="*/ 2913 h 2979"/>
                  <a:gd name="T50" fmla="*/ 2002 w 2505"/>
                  <a:gd name="T51" fmla="*/ 2962 h 2979"/>
                  <a:gd name="T52" fmla="*/ 1993 w 2505"/>
                  <a:gd name="T53" fmla="*/ 2979 h 2979"/>
                  <a:gd name="T54" fmla="*/ 1996 w 2505"/>
                  <a:gd name="T55" fmla="*/ 2964 h 2979"/>
                  <a:gd name="T56" fmla="*/ 2002 w 2505"/>
                  <a:gd name="T57" fmla="*/ 2922 h 2979"/>
                  <a:gd name="T58" fmla="*/ 2007 w 2505"/>
                  <a:gd name="T59" fmla="*/ 2851 h 2979"/>
                  <a:gd name="T60" fmla="*/ 2005 w 2505"/>
                  <a:gd name="T61" fmla="*/ 2754 h 2979"/>
                  <a:gd name="T62" fmla="*/ 1996 w 2505"/>
                  <a:gd name="T63" fmla="*/ 2633 h 2979"/>
                  <a:gd name="T64" fmla="*/ 1973 w 2505"/>
                  <a:gd name="T65" fmla="*/ 2487 h 2979"/>
                  <a:gd name="T66" fmla="*/ 1932 w 2505"/>
                  <a:gd name="T67" fmla="*/ 2320 h 2979"/>
                  <a:gd name="T68" fmla="*/ 1870 w 2505"/>
                  <a:gd name="T69" fmla="*/ 2132 h 2979"/>
                  <a:gd name="T70" fmla="*/ 1782 w 2505"/>
                  <a:gd name="T71" fmla="*/ 1922 h 2979"/>
                  <a:gd name="T72" fmla="*/ 1664 w 2505"/>
                  <a:gd name="T73" fmla="*/ 1695 h 2979"/>
                  <a:gd name="T74" fmla="*/ 1512 w 2505"/>
                  <a:gd name="T75" fmla="*/ 1450 h 2979"/>
                  <a:gd name="T76" fmla="*/ 1294 w 2505"/>
                  <a:gd name="T77" fmla="*/ 1143 h 2979"/>
                  <a:gd name="T78" fmla="*/ 1084 w 2505"/>
                  <a:gd name="T79" fmla="*/ 881 h 2979"/>
                  <a:gd name="T80" fmla="*/ 885 w 2505"/>
                  <a:gd name="T81" fmla="*/ 662 h 2979"/>
                  <a:gd name="T82" fmla="*/ 698 w 2505"/>
                  <a:gd name="T83" fmla="*/ 481 h 2979"/>
                  <a:gd name="T84" fmla="*/ 530 w 2505"/>
                  <a:gd name="T85" fmla="*/ 332 h 2979"/>
                  <a:gd name="T86" fmla="*/ 378 w 2505"/>
                  <a:gd name="T87" fmla="*/ 217 h 2979"/>
                  <a:gd name="T88" fmla="*/ 250 w 2505"/>
                  <a:gd name="T89" fmla="*/ 131 h 2979"/>
                  <a:gd name="T90" fmla="*/ 144 w 2505"/>
                  <a:gd name="T91" fmla="*/ 69 h 2979"/>
                  <a:gd name="T92" fmla="*/ 66 w 2505"/>
                  <a:gd name="T93" fmla="*/ 29 h 2979"/>
                  <a:gd name="T94" fmla="*/ 16 w 2505"/>
                  <a:gd name="T95" fmla="*/ 7 h 2979"/>
                  <a:gd name="T96" fmla="*/ 0 w 2505"/>
                  <a:gd name="T97" fmla="*/ 0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5" h="2979">
                    <a:moveTo>
                      <a:pt x="0" y="0"/>
                    </a:moveTo>
                    <a:lnTo>
                      <a:pt x="1596" y="0"/>
                    </a:lnTo>
                    <a:lnTo>
                      <a:pt x="1693" y="16"/>
                    </a:lnTo>
                    <a:lnTo>
                      <a:pt x="1781" y="40"/>
                    </a:lnTo>
                    <a:lnTo>
                      <a:pt x="1863" y="69"/>
                    </a:lnTo>
                    <a:lnTo>
                      <a:pt x="1938" y="102"/>
                    </a:lnTo>
                    <a:lnTo>
                      <a:pt x="2005" y="140"/>
                    </a:lnTo>
                    <a:lnTo>
                      <a:pt x="2069" y="183"/>
                    </a:lnTo>
                    <a:lnTo>
                      <a:pt x="2126" y="228"/>
                    </a:lnTo>
                    <a:lnTo>
                      <a:pt x="2177" y="278"/>
                    </a:lnTo>
                    <a:lnTo>
                      <a:pt x="2223" y="327"/>
                    </a:lnTo>
                    <a:lnTo>
                      <a:pt x="2263" y="380"/>
                    </a:lnTo>
                    <a:lnTo>
                      <a:pt x="2300" y="431"/>
                    </a:lnTo>
                    <a:lnTo>
                      <a:pt x="2333" y="484"/>
                    </a:lnTo>
                    <a:lnTo>
                      <a:pt x="2360" y="535"/>
                    </a:lnTo>
                    <a:lnTo>
                      <a:pt x="2384" y="587"/>
                    </a:lnTo>
                    <a:lnTo>
                      <a:pt x="2404" y="636"/>
                    </a:lnTo>
                    <a:lnTo>
                      <a:pt x="2422" y="682"/>
                    </a:lnTo>
                    <a:lnTo>
                      <a:pt x="2435" y="726"/>
                    </a:lnTo>
                    <a:lnTo>
                      <a:pt x="2448" y="764"/>
                    </a:lnTo>
                    <a:lnTo>
                      <a:pt x="2455" y="801"/>
                    </a:lnTo>
                    <a:lnTo>
                      <a:pt x="2463" y="830"/>
                    </a:lnTo>
                    <a:lnTo>
                      <a:pt x="2468" y="855"/>
                    </a:lnTo>
                    <a:lnTo>
                      <a:pt x="2470" y="874"/>
                    </a:lnTo>
                    <a:lnTo>
                      <a:pt x="2472" y="885"/>
                    </a:lnTo>
                    <a:lnTo>
                      <a:pt x="2472" y="888"/>
                    </a:lnTo>
                    <a:lnTo>
                      <a:pt x="2488" y="991"/>
                    </a:lnTo>
                    <a:lnTo>
                      <a:pt x="2499" y="1095"/>
                    </a:lnTo>
                    <a:lnTo>
                      <a:pt x="2505" y="1201"/>
                    </a:lnTo>
                    <a:lnTo>
                      <a:pt x="2505" y="1305"/>
                    </a:lnTo>
                    <a:lnTo>
                      <a:pt x="2499" y="1410"/>
                    </a:lnTo>
                    <a:lnTo>
                      <a:pt x="2490" y="1516"/>
                    </a:lnTo>
                    <a:lnTo>
                      <a:pt x="2475" y="1618"/>
                    </a:lnTo>
                    <a:lnTo>
                      <a:pt x="2459" y="1720"/>
                    </a:lnTo>
                    <a:lnTo>
                      <a:pt x="2439" y="1823"/>
                    </a:lnTo>
                    <a:lnTo>
                      <a:pt x="2415" y="1922"/>
                    </a:lnTo>
                    <a:lnTo>
                      <a:pt x="2389" y="2019"/>
                    </a:lnTo>
                    <a:lnTo>
                      <a:pt x="2362" y="2114"/>
                    </a:lnTo>
                    <a:lnTo>
                      <a:pt x="2333" y="2205"/>
                    </a:lnTo>
                    <a:lnTo>
                      <a:pt x="2302" y="2293"/>
                    </a:lnTo>
                    <a:lnTo>
                      <a:pt x="2272" y="2377"/>
                    </a:lnTo>
                    <a:lnTo>
                      <a:pt x="2240" y="2457"/>
                    </a:lnTo>
                    <a:lnTo>
                      <a:pt x="2208" y="2534"/>
                    </a:lnTo>
                    <a:lnTo>
                      <a:pt x="2179" y="2606"/>
                    </a:lnTo>
                    <a:lnTo>
                      <a:pt x="2148" y="2671"/>
                    </a:lnTo>
                    <a:lnTo>
                      <a:pt x="2121" y="2732"/>
                    </a:lnTo>
                    <a:lnTo>
                      <a:pt x="2093" y="2787"/>
                    </a:lnTo>
                    <a:lnTo>
                      <a:pt x="2069" y="2836"/>
                    </a:lnTo>
                    <a:lnTo>
                      <a:pt x="2048" y="2878"/>
                    </a:lnTo>
                    <a:lnTo>
                      <a:pt x="2029" y="2913"/>
                    </a:lnTo>
                    <a:lnTo>
                      <a:pt x="2015" y="2942"/>
                    </a:lnTo>
                    <a:lnTo>
                      <a:pt x="2002" y="2962"/>
                    </a:lnTo>
                    <a:lnTo>
                      <a:pt x="1996" y="2975"/>
                    </a:lnTo>
                    <a:lnTo>
                      <a:pt x="1993" y="2979"/>
                    </a:lnTo>
                    <a:lnTo>
                      <a:pt x="1995" y="2975"/>
                    </a:lnTo>
                    <a:lnTo>
                      <a:pt x="1996" y="2964"/>
                    </a:lnTo>
                    <a:lnTo>
                      <a:pt x="1998" y="2946"/>
                    </a:lnTo>
                    <a:lnTo>
                      <a:pt x="2002" y="2922"/>
                    </a:lnTo>
                    <a:lnTo>
                      <a:pt x="2005" y="2889"/>
                    </a:lnTo>
                    <a:lnTo>
                      <a:pt x="2007" y="2851"/>
                    </a:lnTo>
                    <a:lnTo>
                      <a:pt x="2007" y="2805"/>
                    </a:lnTo>
                    <a:lnTo>
                      <a:pt x="2005" y="2754"/>
                    </a:lnTo>
                    <a:lnTo>
                      <a:pt x="2004" y="2697"/>
                    </a:lnTo>
                    <a:lnTo>
                      <a:pt x="1996" y="2633"/>
                    </a:lnTo>
                    <a:lnTo>
                      <a:pt x="1987" y="2564"/>
                    </a:lnTo>
                    <a:lnTo>
                      <a:pt x="1973" y="2487"/>
                    </a:lnTo>
                    <a:lnTo>
                      <a:pt x="1956" y="2406"/>
                    </a:lnTo>
                    <a:lnTo>
                      <a:pt x="1932" y="2320"/>
                    </a:lnTo>
                    <a:lnTo>
                      <a:pt x="1905" y="2229"/>
                    </a:lnTo>
                    <a:lnTo>
                      <a:pt x="1870" y="2132"/>
                    </a:lnTo>
                    <a:lnTo>
                      <a:pt x="1830" y="2030"/>
                    </a:lnTo>
                    <a:lnTo>
                      <a:pt x="1782" y="1922"/>
                    </a:lnTo>
                    <a:lnTo>
                      <a:pt x="1728" y="1812"/>
                    </a:lnTo>
                    <a:lnTo>
                      <a:pt x="1664" y="1695"/>
                    </a:lnTo>
                    <a:lnTo>
                      <a:pt x="1592" y="1574"/>
                    </a:lnTo>
                    <a:lnTo>
                      <a:pt x="1512" y="1450"/>
                    </a:lnTo>
                    <a:lnTo>
                      <a:pt x="1402" y="1291"/>
                    </a:lnTo>
                    <a:lnTo>
                      <a:pt x="1294" y="1143"/>
                    </a:lnTo>
                    <a:lnTo>
                      <a:pt x="1188" y="1007"/>
                    </a:lnTo>
                    <a:lnTo>
                      <a:pt x="1084" y="881"/>
                    </a:lnTo>
                    <a:lnTo>
                      <a:pt x="983" y="768"/>
                    </a:lnTo>
                    <a:lnTo>
                      <a:pt x="885" y="662"/>
                    </a:lnTo>
                    <a:lnTo>
                      <a:pt x="790" y="567"/>
                    </a:lnTo>
                    <a:lnTo>
                      <a:pt x="698" y="481"/>
                    </a:lnTo>
                    <a:lnTo>
                      <a:pt x="612" y="402"/>
                    </a:lnTo>
                    <a:lnTo>
                      <a:pt x="530" y="332"/>
                    </a:lnTo>
                    <a:lnTo>
                      <a:pt x="451" y="272"/>
                    </a:lnTo>
                    <a:lnTo>
                      <a:pt x="378" y="217"/>
                    </a:lnTo>
                    <a:lnTo>
                      <a:pt x="311" y="172"/>
                    </a:lnTo>
                    <a:lnTo>
                      <a:pt x="250" y="131"/>
                    </a:lnTo>
                    <a:lnTo>
                      <a:pt x="194" y="97"/>
                    </a:lnTo>
                    <a:lnTo>
                      <a:pt x="144" y="69"/>
                    </a:lnTo>
                    <a:lnTo>
                      <a:pt x="102" y="45"/>
                    </a:lnTo>
                    <a:lnTo>
                      <a:pt x="66" y="29"/>
                    </a:lnTo>
                    <a:lnTo>
                      <a:pt x="38" y="16"/>
                    </a:lnTo>
                    <a:lnTo>
                      <a:pt x="16" y="7"/>
                    </a:lnTo>
                    <a:lnTo>
                      <a:pt x="5" y="1"/>
                    </a:lnTo>
                    <a:lnTo>
                      <a:pt x="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9" name="Freeform 82">
                <a:extLst>
                  <a:ext uri="{FF2B5EF4-FFF2-40B4-BE49-F238E27FC236}">
                    <a16:creationId xmlns:a16="http://schemas.microsoft.com/office/drawing/2014/main" id="{C72A0C00-DB4C-4136-C2F3-39BBE2D405EC}"/>
                  </a:ext>
                </a:extLst>
              </p:cNvPr>
              <p:cNvSpPr>
                <a:spLocks/>
              </p:cNvSpPr>
              <p:nvPr/>
            </p:nvSpPr>
            <p:spPr bwMode="auto">
              <a:xfrm>
                <a:off x="6518276" y="2460625"/>
                <a:ext cx="1963738" cy="2543175"/>
              </a:xfrm>
              <a:custGeom>
                <a:avLst/>
                <a:gdLst>
                  <a:gd name="T0" fmla="*/ 2393 w 2474"/>
                  <a:gd name="T1" fmla="*/ 1388 h 3203"/>
                  <a:gd name="T2" fmla="*/ 2452 w 2474"/>
                  <a:gd name="T3" fmla="*/ 1574 h 3203"/>
                  <a:gd name="T4" fmla="*/ 2474 w 2474"/>
                  <a:gd name="T5" fmla="*/ 1748 h 3203"/>
                  <a:gd name="T6" fmla="*/ 2465 w 2474"/>
                  <a:gd name="T7" fmla="*/ 1907 h 3203"/>
                  <a:gd name="T8" fmla="*/ 2432 w 2474"/>
                  <a:gd name="T9" fmla="*/ 2051 h 3203"/>
                  <a:gd name="T10" fmla="*/ 2382 w 2474"/>
                  <a:gd name="T11" fmla="*/ 2181 h 3203"/>
                  <a:gd name="T12" fmla="*/ 2320 w 2474"/>
                  <a:gd name="T13" fmla="*/ 2293 h 3203"/>
                  <a:gd name="T14" fmla="*/ 2252 w 2474"/>
                  <a:gd name="T15" fmla="*/ 2388 h 3203"/>
                  <a:gd name="T16" fmla="*/ 2187 w 2474"/>
                  <a:gd name="T17" fmla="*/ 2466 h 3203"/>
                  <a:gd name="T18" fmla="*/ 2128 w 2474"/>
                  <a:gd name="T19" fmla="*/ 2525 h 3203"/>
                  <a:gd name="T20" fmla="*/ 2082 w 2474"/>
                  <a:gd name="T21" fmla="*/ 2565 h 3203"/>
                  <a:gd name="T22" fmla="*/ 2057 w 2474"/>
                  <a:gd name="T23" fmla="*/ 2585 h 3203"/>
                  <a:gd name="T24" fmla="*/ 1958 w 2474"/>
                  <a:gd name="T25" fmla="*/ 2664 h 3203"/>
                  <a:gd name="T26" fmla="*/ 1753 w 2474"/>
                  <a:gd name="T27" fmla="*/ 2796 h 3203"/>
                  <a:gd name="T28" fmla="*/ 1534 w 2474"/>
                  <a:gd name="T29" fmla="*/ 2905 h 3203"/>
                  <a:gd name="T30" fmla="*/ 1307 w 2474"/>
                  <a:gd name="T31" fmla="*/ 2993 h 3203"/>
                  <a:gd name="T32" fmla="*/ 1079 w 2474"/>
                  <a:gd name="T33" fmla="*/ 3063 h 3203"/>
                  <a:gd name="T34" fmla="*/ 856 w 2474"/>
                  <a:gd name="T35" fmla="*/ 3114 h 3203"/>
                  <a:gd name="T36" fmla="*/ 645 w 2474"/>
                  <a:gd name="T37" fmla="*/ 3150 h 3203"/>
                  <a:gd name="T38" fmla="*/ 455 w 2474"/>
                  <a:gd name="T39" fmla="*/ 3176 h 3203"/>
                  <a:gd name="T40" fmla="*/ 289 w 2474"/>
                  <a:gd name="T41" fmla="*/ 3192 h 3203"/>
                  <a:gd name="T42" fmla="*/ 153 w 2474"/>
                  <a:gd name="T43" fmla="*/ 3200 h 3203"/>
                  <a:gd name="T44" fmla="*/ 58 w 2474"/>
                  <a:gd name="T45" fmla="*/ 3203 h 3203"/>
                  <a:gd name="T46" fmla="*/ 7 w 2474"/>
                  <a:gd name="T47" fmla="*/ 3203 h 3203"/>
                  <a:gd name="T48" fmla="*/ 3 w 2474"/>
                  <a:gd name="T49" fmla="*/ 3203 h 3203"/>
                  <a:gd name="T50" fmla="*/ 38 w 2474"/>
                  <a:gd name="T51" fmla="*/ 3191 h 3203"/>
                  <a:gd name="T52" fmla="*/ 100 w 2474"/>
                  <a:gd name="T53" fmla="*/ 3161 h 3203"/>
                  <a:gd name="T54" fmla="*/ 188 w 2474"/>
                  <a:gd name="T55" fmla="*/ 3114 h 3203"/>
                  <a:gd name="T56" fmla="*/ 296 w 2474"/>
                  <a:gd name="T57" fmla="*/ 3041 h 3203"/>
                  <a:gd name="T58" fmla="*/ 422 w 2474"/>
                  <a:gd name="T59" fmla="*/ 2938 h 3203"/>
                  <a:gd name="T60" fmla="*/ 561 w 2474"/>
                  <a:gd name="T61" fmla="*/ 2807 h 3203"/>
                  <a:gd name="T62" fmla="*/ 709 w 2474"/>
                  <a:gd name="T63" fmla="*/ 2637 h 3203"/>
                  <a:gd name="T64" fmla="*/ 863 w 2474"/>
                  <a:gd name="T65" fmla="*/ 2428 h 3203"/>
                  <a:gd name="T66" fmla="*/ 1016 w 2474"/>
                  <a:gd name="T67" fmla="*/ 2174 h 3203"/>
                  <a:gd name="T68" fmla="*/ 1168 w 2474"/>
                  <a:gd name="T69" fmla="*/ 1870 h 3203"/>
                  <a:gd name="T70" fmla="*/ 1300 w 2474"/>
                  <a:gd name="T71" fmla="*/ 1569 h 3203"/>
                  <a:gd name="T72" fmla="*/ 1402 w 2474"/>
                  <a:gd name="T73" fmla="*/ 1292 h 3203"/>
                  <a:gd name="T74" fmla="*/ 1481 w 2474"/>
                  <a:gd name="T75" fmla="*/ 1040 h 3203"/>
                  <a:gd name="T76" fmla="*/ 1539 w 2474"/>
                  <a:gd name="T77" fmla="*/ 815 h 3203"/>
                  <a:gd name="T78" fmla="*/ 1578 w 2474"/>
                  <a:gd name="T79" fmla="*/ 616 h 3203"/>
                  <a:gd name="T80" fmla="*/ 1602 w 2474"/>
                  <a:gd name="T81" fmla="*/ 444 h 3203"/>
                  <a:gd name="T82" fmla="*/ 1612 w 2474"/>
                  <a:gd name="T83" fmla="*/ 298 h 3203"/>
                  <a:gd name="T84" fmla="*/ 1616 w 2474"/>
                  <a:gd name="T85" fmla="*/ 181 h 3203"/>
                  <a:gd name="T86" fmla="*/ 1612 w 2474"/>
                  <a:gd name="T87" fmla="*/ 93 h 3203"/>
                  <a:gd name="T88" fmla="*/ 1609 w 2474"/>
                  <a:gd name="T89" fmla="*/ 32 h 3203"/>
                  <a:gd name="T90" fmla="*/ 1605 w 2474"/>
                  <a:gd name="T91" fmla="*/ 3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3203">
                    <a:moveTo>
                      <a:pt x="1603" y="0"/>
                    </a:moveTo>
                    <a:lnTo>
                      <a:pt x="2393" y="1388"/>
                    </a:lnTo>
                    <a:lnTo>
                      <a:pt x="2426" y="1483"/>
                    </a:lnTo>
                    <a:lnTo>
                      <a:pt x="2452" y="1574"/>
                    </a:lnTo>
                    <a:lnTo>
                      <a:pt x="2466" y="1664"/>
                    </a:lnTo>
                    <a:lnTo>
                      <a:pt x="2474" y="1748"/>
                    </a:lnTo>
                    <a:lnTo>
                      <a:pt x="2472" y="1830"/>
                    </a:lnTo>
                    <a:lnTo>
                      <a:pt x="2465" y="1907"/>
                    </a:lnTo>
                    <a:lnTo>
                      <a:pt x="2450" y="1982"/>
                    </a:lnTo>
                    <a:lnTo>
                      <a:pt x="2432" y="2051"/>
                    </a:lnTo>
                    <a:lnTo>
                      <a:pt x="2408" y="2119"/>
                    </a:lnTo>
                    <a:lnTo>
                      <a:pt x="2382" y="2181"/>
                    </a:lnTo>
                    <a:lnTo>
                      <a:pt x="2351" y="2238"/>
                    </a:lnTo>
                    <a:lnTo>
                      <a:pt x="2320" y="2293"/>
                    </a:lnTo>
                    <a:lnTo>
                      <a:pt x="2287" y="2342"/>
                    </a:lnTo>
                    <a:lnTo>
                      <a:pt x="2252" y="2388"/>
                    </a:lnTo>
                    <a:lnTo>
                      <a:pt x="2220" y="2430"/>
                    </a:lnTo>
                    <a:lnTo>
                      <a:pt x="2187" y="2466"/>
                    </a:lnTo>
                    <a:lnTo>
                      <a:pt x="2156" y="2498"/>
                    </a:lnTo>
                    <a:lnTo>
                      <a:pt x="2128" y="2525"/>
                    </a:lnTo>
                    <a:lnTo>
                      <a:pt x="2103" y="2547"/>
                    </a:lnTo>
                    <a:lnTo>
                      <a:pt x="2082" y="2565"/>
                    </a:lnTo>
                    <a:lnTo>
                      <a:pt x="2068" y="2578"/>
                    </a:lnTo>
                    <a:lnTo>
                      <a:pt x="2057" y="2585"/>
                    </a:lnTo>
                    <a:lnTo>
                      <a:pt x="2053" y="2587"/>
                    </a:lnTo>
                    <a:lnTo>
                      <a:pt x="1958" y="2664"/>
                    </a:lnTo>
                    <a:lnTo>
                      <a:pt x="1858" y="2733"/>
                    </a:lnTo>
                    <a:lnTo>
                      <a:pt x="1753" y="2796"/>
                    </a:lnTo>
                    <a:lnTo>
                      <a:pt x="1645" y="2854"/>
                    </a:lnTo>
                    <a:lnTo>
                      <a:pt x="1534" y="2905"/>
                    </a:lnTo>
                    <a:lnTo>
                      <a:pt x="1421" y="2951"/>
                    </a:lnTo>
                    <a:lnTo>
                      <a:pt x="1307" y="2993"/>
                    </a:lnTo>
                    <a:lnTo>
                      <a:pt x="1192" y="3030"/>
                    </a:lnTo>
                    <a:lnTo>
                      <a:pt x="1079" y="3063"/>
                    </a:lnTo>
                    <a:lnTo>
                      <a:pt x="967" y="3090"/>
                    </a:lnTo>
                    <a:lnTo>
                      <a:pt x="856" y="3114"/>
                    </a:lnTo>
                    <a:lnTo>
                      <a:pt x="749" y="3134"/>
                    </a:lnTo>
                    <a:lnTo>
                      <a:pt x="645" y="3150"/>
                    </a:lnTo>
                    <a:lnTo>
                      <a:pt x="548" y="3165"/>
                    </a:lnTo>
                    <a:lnTo>
                      <a:pt x="455" y="3176"/>
                    </a:lnTo>
                    <a:lnTo>
                      <a:pt x="367" y="3185"/>
                    </a:lnTo>
                    <a:lnTo>
                      <a:pt x="289" y="3192"/>
                    </a:lnTo>
                    <a:lnTo>
                      <a:pt x="217" y="3198"/>
                    </a:lnTo>
                    <a:lnTo>
                      <a:pt x="153" y="3200"/>
                    </a:lnTo>
                    <a:lnTo>
                      <a:pt x="100" y="3203"/>
                    </a:lnTo>
                    <a:lnTo>
                      <a:pt x="58" y="3203"/>
                    </a:lnTo>
                    <a:lnTo>
                      <a:pt x="25" y="3203"/>
                    </a:lnTo>
                    <a:lnTo>
                      <a:pt x="7" y="3203"/>
                    </a:lnTo>
                    <a:lnTo>
                      <a:pt x="0" y="3203"/>
                    </a:lnTo>
                    <a:lnTo>
                      <a:pt x="3" y="3203"/>
                    </a:lnTo>
                    <a:lnTo>
                      <a:pt x="16" y="3198"/>
                    </a:lnTo>
                    <a:lnTo>
                      <a:pt x="38" y="3191"/>
                    </a:lnTo>
                    <a:lnTo>
                      <a:pt x="66" y="3178"/>
                    </a:lnTo>
                    <a:lnTo>
                      <a:pt x="100" y="3161"/>
                    </a:lnTo>
                    <a:lnTo>
                      <a:pt x="141" y="3139"/>
                    </a:lnTo>
                    <a:lnTo>
                      <a:pt x="188" y="3114"/>
                    </a:lnTo>
                    <a:lnTo>
                      <a:pt x="239" y="3079"/>
                    </a:lnTo>
                    <a:lnTo>
                      <a:pt x="296" y="3041"/>
                    </a:lnTo>
                    <a:lnTo>
                      <a:pt x="358" y="2993"/>
                    </a:lnTo>
                    <a:lnTo>
                      <a:pt x="422" y="2938"/>
                    </a:lnTo>
                    <a:lnTo>
                      <a:pt x="492" y="2876"/>
                    </a:lnTo>
                    <a:lnTo>
                      <a:pt x="561" y="2807"/>
                    </a:lnTo>
                    <a:lnTo>
                      <a:pt x="634" y="2726"/>
                    </a:lnTo>
                    <a:lnTo>
                      <a:pt x="709" y="2637"/>
                    </a:lnTo>
                    <a:lnTo>
                      <a:pt x="786" y="2538"/>
                    </a:lnTo>
                    <a:lnTo>
                      <a:pt x="863" y="2428"/>
                    </a:lnTo>
                    <a:lnTo>
                      <a:pt x="940" y="2307"/>
                    </a:lnTo>
                    <a:lnTo>
                      <a:pt x="1016" y="2174"/>
                    </a:lnTo>
                    <a:lnTo>
                      <a:pt x="1091" y="2031"/>
                    </a:lnTo>
                    <a:lnTo>
                      <a:pt x="1168" y="1870"/>
                    </a:lnTo>
                    <a:lnTo>
                      <a:pt x="1238" y="1717"/>
                    </a:lnTo>
                    <a:lnTo>
                      <a:pt x="1300" y="1569"/>
                    </a:lnTo>
                    <a:lnTo>
                      <a:pt x="1355" y="1428"/>
                    </a:lnTo>
                    <a:lnTo>
                      <a:pt x="1402" y="1292"/>
                    </a:lnTo>
                    <a:lnTo>
                      <a:pt x="1444" y="1163"/>
                    </a:lnTo>
                    <a:lnTo>
                      <a:pt x="1481" y="1040"/>
                    </a:lnTo>
                    <a:lnTo>
                      <a:pt x="1512" y="925"/>
                    </a:lnTo>
                    <a:lnTo>
                      <a:pt x="1539" y="815"/>
                    </a:lnTo>
                    <a:lnTo>
                      <a:pt x="1559" y="711"/>
                    </a:lnTo>
                    <a:lnTo>
                      <a:pt x="1578" y="616"/>
                    </a:lnTo>
                    <a:lnTo>
                      <a:pt x="1591" y="526"/>
                    </a:lnTo>
                    <a:lnTo>
                      <a:pt x="1602" y="444"/>
                    </a:lnTo>
                    <a:lnTo>
                      <a:pt x="1609" y="367"/>
                    </a:lnTo>
                    <a:lnTo>
                      <a:pt x="1612" y="298"/>
                    </a:lnTo>
                    <a:lnTo>
                      <a:pt x="1614" y="235"/>
                    </a:lnTo>
                    <a:lnTo>
                      <a:pt x="1616" y="181"/>
                    </a:lnTo>
                    <a:lnTo>
                      <a:pt x="1614" y="133"/>
                    </a:lnTo>
                    <a:lnTo>
                      <a:pt x="1612" y="93"/>
                    </a:lnTo>
                    <a:lnTo>
                      <a:pt x="1611" y="60"/>
                    </a:lnTo>
                    <a:lnTo>
                      <a:pt x="1609" y="32"/>
                    </a:lnTo>
                    <a:lnTo>
                      <a:pt x="1607" y="14"/>
                    </a:lnTo>
                    <a:lnTo>
                      <a:pt x="1605" y="3"/>
                    </a:lnTo>
                    <a:lnTo>
                      <a:pt x="1603"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0" name="Freeform 84">
                <a:extLst>
                  <a:ext uri="{FF2B5EF4-FFF2-40B4-BE49-F238E27FC236}">
                    <a16:creationId xmlns:a16="http://schemas.microsoft.com/office/drawing/2014/main" id="{06F8F9E2-E1C0-A866-011C-68F421653EEF}"/>
                  </a:ext>
                </a:extLst>
              </p:cNvPr>
              <p:cNvSpPr>
                <a:spLocks/>
              </p:cNvSpPr>
              <p:nvPr/>
            </p:nvSpPr>
            <p:spPr bwMode="auto">
              <a:xfrm>
                <a:off x="5316538" y="4624388"/>
                <a:ext cx="2838450" cy="1408113"/>
              </a:xfrm>
              <a:custGeom>
                <a:avLst/>
                <a:gdLst>
                  <a:gd name="T0" fmla="*/ 2776 w 3576"/>
                  <a:gd name="T1" fmla="*/ 1381 h 1774"/>
                  <a:gd name="T2" fmla="*/ 2642 w 3576"/>
                  <a:gd name="T3" fmla="*/ 1525 h 1774"/>
                  <a:gd name="T4" fmla="*/ 2503 w 3576"/>
                  <a:gd name="T5" fmla="*/ 1631 h 1774"/>
                  <a:gd name="T6" fmla="*/ 2361 w 3576"/>
                  <a:gd name="T7" fmla="*/ 1705 h 1774"/>
                  <a:gd name="T8" fmla="*/ 2220 w 3576"/>
                  <a:gd name="T9" fmla="*/ 1748 h 1774"/>
                  <a:gd name="T10" fmla="*/ 2084 w 3576"/>
                  <a:gd name="T11" fmla="*/ 1770 h 1774"/>
                  <a:gd name="T12" fmla="*/ 1956 w 3576"/>
                  <a:gd name="T13" fmla="*/ 1774 h 1774"/>
                  <a:gd name="T14" fmla="*/ 1839 w 3576"/>
                  <a:gd name="T15" fmla="*/ 1763 h 1774"/>
                  <a:gd name="T16" fmla="*/ 1739 w 3576"/>
                  <a:gd name="T17" fmla="*/ 1745 h 1774"/>
                  <a:gd name="T18" fmla="*/ 1658 w 3576"/>
                  <a:gd name="T19" fmla="*/ 1725 h 1774"/>
                  <a:gd name="T20" fmla="*/ 1602 w 3576"/>
                  <a:gd name="T21" fmla="*/ 1705 h 1774"/>
                  <a:gd name="T22" fmla="*/ 1571 w 3576"/>
                  <a:gd name="T23" fmla="*/ 1694 h 1774"/>
                  <a:gd name="T24" fmla="*/ 1470 w 3576"/>
                  <a:gd name="T25" fmla="*/ 1653 h 1774"/>
                  <a:gd name="T26" fmla="*/ 1282 w 3576"/>
                  <a:gd name="T27" fmla="*/ 1562 h 1774"/>
                  <a:gd name="T28" fmla="*/ 1103 w 3576"/>
                  <a:gd name="T29" fmla="*/ 1452 h 1774"/>
                  <a:gd name="T30" fmla="*/ 934 w 3576"/>
                  <a:gd name="T31" fmla="*/ 1328 h 1774"/>
                  <a:gd name="T32" fmla="*/ 777 w 3576"/>
                  <a:gd name="T33" fmla="*/ 1192 h 1774"/>
                  <a:gd name="T34" fmla="*/ 631 w 3576"/>
                  <a:gd name="T35" fmla="*/ 1052 h 1774"/>
                  <a:gd name="T36" fmla="*/ 499 w 3576"/>
                  <a:gd name="T37" fmla="*/ 909 h 1774"/>
                  <a:gd name="T38" fmla="*/ 380 w 3576"/>
                  <a:gd name="T39" fmla="*/ 770 h 1774"/>
                  <a:gd name="T40" fmla="*/ 278 w 3576"/>
                  <a:gd name="T41" fmla="*/ 637 h 1774"/>
                  <a:gd name="T42" fmla="*/ 188 w 3576"/>
                  <a:gd name="T43" fmla="*/ 516 h 1774"/>
                  <a:gd name="T44" fmla="*/ 115 w 3576"/>
                  <a:gd name="T45" fmla="*/ 410 h 1774"/>
                  <a:gd name="T46" fmla="*/ 60 w 3576"/>
                  <a:gd name="T47" fmla="*/ 326 h 1774"/>
                  <a:gd name="T48" fmla="*/ 22 w 3576"/>
                  <a:gd name="T49" fmla="*/ 263 h 1774"/>
                  <a:gd name="T50" fmla="*/ 4 w 3576"/>
                  <a:gd name="T51" fmla="*/ 231 h 1774"/>
                  <a:gd name="T52" fmla="*/ 4 w 3576"/>
                  <a:gd name="T53" fmla="*/ 229 h 1774"/>
                  <a:gd name="T54" fmla="*/ 26 w 3576"/>
                  <a:gd name="T55" fmla="*/ 249 h 1774"/>
                  <a:gd name="T56" fmla="*/ 73 w 3576"/>
                  <a:gd name="T57" fmla="*/ 282 h 1774"/>
                  <a:gd name="T58" fmla="*/ 143 w 3576"/>
                  <a:gd name="T59" fmla="*/ 326 h 1774"/>
                  <a:gd name="T60" fmla="*/ 240 w 3576"/>
                  <a:gd name="T61" fmla="*/ 377 h 1774"/>
                  <a:gd name="T62" fmla="*/ 364 w 3576"/>
                  <a:gd name="T63" fmla="*/ 430 h 1774"/>
                  <a:gd name="T64" fmla="*/ 514 w 3576"/>
                  <a:gd name="T65" fmla="*/ 481 h 1774"/>
                  <a:gd name="T66" fmla="*/ 695 w 3576"/>
                  <a:gd name="T67" fmla="*/ 527 h 1774"/>
                  <a:gd name="T68" fmla="*/ 903 w 3576"/>
                  <a:gd name="T69" fmla="*/ 563 h 1774"/>
                  <a:gd name="T70" fmla="*/ 1145 w 3576"/>
                  <a:gd name="T71" fmla="*/ 584 h 1774"/>
                  <a:gd name="T72" fmla="*/ 1415 w 3576"/>
                  <a:gd name="T73" fmla="*/ 585 h 1774"/>
                  <a:gd name="T74" fmla="*/ 1748 w 3576"/>
                  <a:gd name="T75" fmla="*/ 565 h 1774"/>
                  <a:gd name="T76" fmla="*/ 2088 w 3576"/>
                  <a:gd name="T77" fmla="*/ 525 h 1774"/>
                  <a:gd name="T78" fmla="*/ 2388 w 3576"/>
                  <a:gd name="T79" fmla="*/ 472 h 1774"/>
                  <a:gd name="T80" fmla="*/ 2653 w 3576"/>
                  <a:gd name="T81" fmla="*/ 410 h 1774"/>
                  <a:gd name="T82" fmla="*/ 2880 w 3576"/>
                  <a:gd name="T83" fmla="*/ 342 h 1774"/>
                  <a:gd name="T84" fmla="*/ 3074 w 3576"/>
                  <a:gd name="T85" fmla="*/ 271 h 1774"/>
                  <a:gd name="T86" fmla="*/ 3233 w 3576"/>
                  <a:gd name="T87" fmla="*/ 203 h 1774"/>
                  <a:gd name="T88" fmla="*/ 3361 w 3576"/>
                  <a:gd name="T89" fmla="*/ 139 h 1774"/>
                  <a:gd name="T90" fmla="*/ 3458 w 3576"/>
                  <a:gd name="T91" fmla="*/ 84 h 1774"/>
                  <a:gd name="T92" fmla="*/ 3525 w 3576"/>
                  <a:gd name="T93" fmla="*/ 40 h 1774"/>
                  <a:gd name="T94" fmla="*/ 3564 w 3576"/>
                  <a:gd name="T95" fmla="*/ 11 h 1774"/>
                  <a:gd name="T96" fmla="*/ 3576 w 3576"/>
                  <a:gd name="T97"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6" h="1774">
                    <a:moveTo>
                      <a:pt x="3576" y="0"/>
                    </a:moveTo>
                    <a:lnTo>
                      <a:pt x="2776" y="1381"/>
                    </a:lnTo>
                    <a:lnTo>
                      <a:pt x="2710" y="1458"/>
                    </a:lnTo>
                    <a:lnTo>
                      <a:pt x="2642" y="1525"/>
                    </a:lnTo>
                    <a:lnTo>
                      <a:pt x="2573" y="1582"/>
                    </a:lnTo>
                    <a:lnTo>
                      <a:pt x="2503" y="1631"/>
                    </a:lnTo>
                    <a:lnTo>
                      <a:pt x="2432" y="1672"/>
                    </a:lnTo>
                    <a:lnTo>
                      <a:pt x="2361" y="1705"/>
                    </a:lnTo>
                    <a:lnTo>
                      <a:pt x="2291" y="1730"/>
                    </a:lnTo>
                    <a:lnTo>
                      <a:pt x="2220" y="1748"/>
                    </a:lnTo>
                    <a:lnTo>
                      <a:pt x="2152" y="1761"/>
                    </a:lnTo>
                    <a:lnTo>
                      <a:pt x="2084" y="1770"/>
                    </a:lnTo>
                    <a:lnTo>
                      <a:pt x="2019" y="1774"/>
                    </a:lnTo>
                    <a:lnTo>
                      <a:pt x="1956" y="1774"/>
                    </a:lnTo>
                    <a:lnTo>
                      <a:pt x="1896" y="1770"/>
                    </a:lnTo>
                    <a:lnTo>
                      <a:pt x="1839" y="1763"/>
                    </a:lnTo>
                    <a:lnTo>
                      <a:pt x="1788" y="1756"/>
                    </a:lnTo>
                    <a:lnTo>
                      <a:pt x="1739" y="1745"/>
                    </a:lnTo>
                    <a:lnTo>
                      <a:pt x="1697" y="1736"/>
                    </a:lnTo>
                    <a:lnTo>
                      <a:pt x="1658" y="1725"/>
                    </a:lnTo>
                    <a:lnTo>
                      <a:pt x="1627" y="1714"/>
                    </a:lnTo>
                    <a:lnTo>
                      <a:pt x="1602" y="1705"/>
                    </a:lnTo>
                    <a:lnTo>
                      <a:pt x="1583" y="1697"/>
                    </a:lnTo>
                    <a:lnTo>
                      <a:pt x="1571" y="1694"/>
                    </a:lnTo>
                    <a:lnTo>
                      <a:pt x="1567" y="1692"/>
                    </a:lnTo>
                    <a:lnTo>
                      <a:pt x="1470" y="1653"/>
                    </a:lnTo>
                    <a:lnTo>
                      <a:pt x="1373" y="1611"/>
                    </a:lnTo>
                    <a:lnTo>
                      <a:pt x="1282" y="1562"/>
                    </a:lnTo>
                    <a:lnTo>
                      <a:pt x="1190" y="1509"/>
                    </a:lnTo>
                    <a:lnTo>
                      <a:pt x="1103" y="1452"/>
                    </a:lnTo>
                    <a:lnTo>
                      <a:pt x="1017" y="1392"/>
                    </a:lnTo>
                    <a:lnTo>
                      <a:pt x="934" y="1328"/>
                    </a:lnTo>
                    <a:lnTo>
                      <a:pt x="854" y="1262"/>
                    </a:lnTo>
                    <a:lnTo>
                      <a:pt x="777" y="1192"/>
                    </a:lnTo>
                    <a:lnTo>
                      <a:pt x="702" y="1123"/>
                    </a:lnTo>
                    <a:lnTo>
                      <a:pt x="631" y="1052"/>
                    </a:lnTo>
                    <a:lnTo>
                      <a:pt x="563" y="980"/>
                    </a:lnTo>
                    <a:lnTo>
                      <a:pt x="499" y="909"/>
                    </a:lnTo>
                    <a:lnTo>
                      <a:pt x="439" y="840"/>
                    </a:lnTo>
                    <a:lnTo>
                      <a:pt x="380" y="770"/>
                    </a:lnTo>
                    <a:lnTo>
                      <a:pt x="327" y="702"/>
                    </a:lnTo>
                    <a:lnTo>
                      <a:pt x="278" y="637"/>
                    </a:lnTo>
                    <a:lnTo>
                      <a:pt x="230" y="574"/>
                    </a:lnTo>
                    <a:lnTo>
                      <a:pt x="188" y="516"/>
                    </a:lnTo>
                    <a:lnTo>
                      <a:pt x="150" y="461"/>
                    </a:lnTo>
                    <a:lnTo>
                      <a:pt x="115" y="410"/>
                    </a:lnTo>
                    <a:lnTo>
                      <a:pt x="86" y="364"/>
                    </a:lnTo>
                    <a:lnTo>
                      <a:pt x="60" y="326"/>
                    </a:lnTo>
                    <a:lnTo>
                      <a:pt x="38" y="291"/>
                    </a:lnTo>
                    <a:lnTo>
                      <a:pt x="22" y="263"/>
                    </a:lnTo>
                    <a:lnTo>
                      <a:pt x="11" y="243"/>
                    </a:lnTo>
                    <a:lnTo>
                      <a:pt x="4" y="231"/>
                    </a:lnTo>
                    <a:lnTo>
                      <a:pt x="0" y="227"/>
                    </a:lnTo>
                    <a:lnTo>
                      <a:pt x="4" y="229"/>
                    </a:lnTo>
                    <a:lnTo>
                      <a:pt x="13" y="236"/>
                    </a:lnTo>
                    <a:lnTo>
                      <a:pt x="26" y="249"/>
                    </a:lnTo>
                    <a:lnTo>
                      <a:pt x="46" y="263"/>
                    </a:lnTo>
                    <a:lnTo>
                      <a:pt x="73" y="282"/>
                    </a:lnTo>
                    <a:lnTo>
                      <a:pt x="104" y="302"/>
                    </a:lnTo>
                    <a:lnTo>
                      <a:pt x="143" y="326"/>
                    </a:lnTo>
                    <a:lnTo>
                      <a:pt x="188" y="351"/>
                    </a:lnTo>
                    <a:lnTo>
                      <a:pt x="240" y="377"/>
                    </a:lnTo>
                    <a:lnTo>
                      <a:pt x="298" y="404"/>
                    </a:lnTo>
                    <a:lnTo>
                      <a:pt x="364" y="430"/>
                    </a:lnTo>
                    <a:lnTo>
                      <a:pt x="435" y="457"/>
                    </a:lnTo>
                    <a:lnTo>
                      <a:pt x="514" y="481"/>
                    </a:lnTo>
                    <a:lnTo>
                      <a:pt x="600" y="505"/>
                    </a:lnTo>
                    <a:lnTo>
                      <a:pt x="695" y="527"/>
                    </a:lnTo>
                    <a:lnTo>
                      <a:pt x="795" y="547"/>
                    </a:lnTo>
                    <a:lnTo>
                      <a:pt x="903" y="563"/>
                    </a:lnTo>
                    <a:lnTo>
                      <a:pt x="1020" y="574"/>
                    </a:lnTo>
                    <a:lnTo>
                      <a:pt x="1145" y="584"/>
                    </a:lnTo>
                    <a:lnTo>
                      <a:pt x="1276" y="587"/>
                    </a:lnTo>
                    <a:lnTo>
                      <a:pt x="1415" y="585"/>
                    </a:lnTo>
                    <a:lnTo>
                      <a:pt x="1563" y="580"/>
                    </a:lnTo>
                    <a:lnTo>
                      <a:pt x="1748" y="565"/>
                    </a:lnTo>
                    <a:lnTo>
                      <a:pt x="1924" y="547"/>
                    </a:lnTo>
                    <a:lnTo>
                      <a:pt x="2088" y="525"/>
                    </a:lnTo>
                    <a:lnTo>
                      <a:pt x="2244" y="499"/>
                    </a:lnTo>
                    <a:lnTo>
                      <a:pt x="2388" y="472"/>
                    </a:lnTo>
                    <a:lnTo>
                      <a:pt x="2525" y="441"/>
                    </a:lnTo>
                    <a:lnTo>
                      <a:pt x="2653" y="410"/>
                    </a:lnTo>
                    <a:lnTo>
                      <a:pt x="2770" y="375"/>
                    </a:lnTo>
                    <a:lnTo>
                      <a:pt x="2880" y="342"/>
                    </a:lnTo>
                    <a:lnTo>
                      <a:pt x="2980" y="307"/>
                    </a:lnTo>
                    <a:lnTo>
                      <a:pt x="3074" y="271"/>
                    </a:lnTo>
                    <a:lnTo>
                      <a:pt x="3156" y="236"/>
                    </a:lnTo>
                    <a:lnTo>
                      <a:pt x="3233" y="203"/>
                    </a:lnTo>
                    <a:lnTo>
                      <a:pt x="3300" y="170"/>
                    </a:lnTo>
                    <a:lnTo>
                      <a:pt x="3361" y="139"/>
                    </a:lnTo>
                    <a:lnTo>
                      <a:pt x="3412" y="110"/>
                    </a:lnTo>
                    <a:lnTo>
                      <a:pt x="3458" y="84"/>
                    </a:lnTo>
                    <a:lnTo>
                      <a:pt x="3494" y="60"/>
                    </a:lnTo>
                    <a:lnTo>
                      <a:pt x="3525" y="40"/>
                    </a:lnTo>
                    <a:lnTo>
                      <a:pt x="3547" y="22"/>
                    </a:lnTo>
                    <a:lnTo>
                      <a:pt x="3564" y="11"/>
                    </a:lnTo>
                    <a:lnTo>
                      <a:pt x="3575" y="2"/>
                    </a:lnTo>
                    <a:lnTo>
                      <a:pt x="3576" y="0"/>
                    </a:lnTo>
                    <a:close/>
                  </a:path>
                </a:pathLst>
              </a:custGeom>
              <a:solidFill>
                <a:srgbClr val="B29D7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1" name="Freeform 85">
                <a:extLst>
                  <a:ext uri="{FF2B5EF4-FFF2-40B4-BE49-F238E27FC236}">
                    <a16:creationId xmlns:a16="http://schemas.microsoft.com/office/drawing/2014/main" id="{8F747A42-8422-45B6-EB2E-48F08AADE2DD}"/>
                  </a:ext>
                </a:extLst>
              </p:cNvPr>
              <p:cNvSpPr>
                <a:spLocks/>
              </p:cNvSpPr>
              <p:nvPr/>
            </p:nvSpPr>
            <p:spPr bwMode="auto">
              <a:xfrm>
                <a:off x="4465638" y="3651250"/>
                <a:ext cx="1978025" cy="2379663"/>
              </a:xfrm>
              <a:custGeom>
                <a:avLst/>
                <a:gdLst>
                  <a:gd name="T0" fmla="*/ 530 w 2492"/>
                  <a:gd name="T1" fmla="*/ 4 h 2999"/>
                  <a:gd name="T2" fmla="*/ 524 w 2492"/>
                  <a:gd name="T3" fmla="*/ 33 h 2999"/>
                  <a:gd name="T4" fmla="*/ 517 w 2492"/>
                  <a:gd name="T5" fmla="*/ 90 h 2999"/>
                  <a:gd name="T6" fmla="*/ 513 w 2492"/>
                  <a:gd name="T7" fmla="*/ 174 h 2999"/>
                  <a:gd name="T8" fmla="*/ 517 w 2492"/>
                  <a:gd name="T9" fmla="*/ 284 h 2999"/>
                  <a:gd name="T10" fmla="*/ 532 w 2492"/>
                  <a:gd name="T11" fmla="*/ 417 h 2999"/>
                  <a:gd name="T12" fmla="*/ 561 w 2492"/>
                  <a:gd name="T13" fmla="*/ 574 h 2999"/>
                  <a:gd name="T14" fmla="*/ 610 w 2492"/>
                  <a:gd name="T15" fmla="*/ 752 h 2999"/>
                  <a:gd name="T16" fmla="*/ 683 w 2492"/>
                  <a:gd name="T17" fmla="*/ 953 h 2999"/>
                  <a:gd name="T18" fmla="*/ 784 w 2492"/>
                  <a:gd name="T19" fmla="*/ 1172 h 2999"/>
                  <a:gd name="T20" fmla="*/ 916 w 2492"/>
                  <a:gd name="T21" fmla="*/ 1410 h 2999"/>
                  <a:gd name="T22" fmla="*/ 1108 w 2492"/>
                  <a:gd name="T23" fmla="*/ 1703 h 2999"/>
                  <a:gd name="T24" fmla="*/ 1329 w 2492"/>
                  <a:gd name="T25" fmla="*/ 1999 h 2999"/>
                  <a:gd name="T26" fmla="*/ 1541 w 2492"/>
                  <a:gd name="T27" fmla="*/ 2249 h 2999"/>
                  <a:gd name="T28" fmla="*/ 1738 w 2492"/>
                  <a:gd name="T29" fmla="*/ 2456 h 2999"/>
                  <a:gd name="T30" fmla="*/ 1919 w 2492"/>
                  <a:gd name="T31" fmla="*/ 2622 h 2999"/>
                  <a:gd name="T32" fmla="*/ 2082 w 2492"/>
                  <a:gd name="T33" fmla="*/ 2754 h 2999"/>
                  <a:gd name="T34" fmla="*/ 2221 w 2492"/>
                  <a:gd name="T35" fmla="*/ 2853 h 2999"/>
                  <a:gd name="T36" fmla="*/ 2334 w 2492"/>
                  <a:gd name="T37" fmla="*/ 2922 h 2999"/>
                  <a:gd name="T38" fmla="*/ 2420 w 2492"/>
                  <a:gd name="T39" fmla="*/ 2968 h 2999"/>
                  <a:gd name="T40" fmla="*/ 2473 w 2492"/>
                  <a:gd name="T41" fmla="*/ 2992 h 2999"/>
                  <a:gd name="T42" fmla="*/ 2492 w 2492"/>
                  <a:gd name="T43" fmla="*/ 2999 h 2999"/>
                  <a:gd name="T44" fmla="*/ 800 w 2492"/>
                  <a:gd name="T45" fmla="*/ 2966 h 2999"/>
                  <a:gd name="T46" fmla="*/ 630 w 2492"/>
                  <a:gd name="T47" fmla="*/ 2913 h 2999"/>
                  <a:gd name="T48" fmla="*/ 488 w 2492"/>
                  <a:gd name="T49" fmla="*/ 2838 h 2999"/>
                  <a:gd name="T50" fmla="*/ 369 w 2492"/>
                  <a:gd name="T51" fmla="*/ 2749 h 2999"/>
                  <a:gd name="T52" fmla="*/ 272 w 2492"/>
                  <a:gd name="T53" fmla="*/ 2650 h 2999"/>
                  <a:gd name="T54" fmla="*/ 197 w 2492"/>
                  <a:gd name="T55" fmla="*/ 2546 h 2999"/>
                  <a:gd name="T56" fmla="*/ 137 w 2492"/>
                  <a:gd name="T57" fmla="*/ 2440 h 2999"/>
                  <a:gd name="T58" fmla="*/ 95 w 2492"/>
                  <a:gd name="T59" fmla="*/ 2341 h 2999"/>
                  <a:gd name="T60" fmla="*/ 64 w 2492"/>
                  <a:gd name="T61" fmla="*/ 2249 h 2999"/>
                  <a:gd name="T62" fmla="*/ 45 w 2492"/>
                  <a:gd name="T63" fmla="*/ 2174 h 2999"/>
                  <a:gd name="T64" fmla="*/ 34 w 2492"/>
                  <a:gd name="T65" fmla="*/ 2120 h 2999"/>
                  <a:gd name="T66" fmla="*/ 29 w 2492"/>
                  <a:gd name="T67" fmla="*/ 2090 h 2999"/>
                  <a:gd name="T68" fmla="*/ 14 w 2492"/>
                  <a:gd name="T69" fmla="*/ 1982 h 2999"/>
                  <a:gd name="T70" fmla="*/ 0 w 2492"/>
                  <a:gd name="T71" fmla="*/ 1774 h 2999"/>
                  <a:gd name="T72" fmla="*/ 7 w 2492"/>
                  <a:gd name="T73" fmla="*/ 1564 h 2999"/>
                  <a:gd name="T74" fmla="*/ 32 w 2492"/>
                  <a:gd name="T75" fmla="*/ 1355 h 2999"/>
                  <a:gd name="T76" fmla="*/ 73 w 2492"/>
                  <a:gd name="T77" fmla="*/ 1152 h 2999"/>
                  <a:gd name="T78" fmla="*/ 124 w 2492"/>
                  <a:gd name="T79" fmla="*/ 956 h 2999"/>
                  <a:gd name="T80" fmla="*/ 182 w 2492"/>
                  <a:gd name="T81" fmla="*/ 772 h 2999"/>
                  <a:gd name="T82" fmla="*/ 245 w 2492"/>
                  <a:gd name="T83" fmla="*/ 600 h 2999"/>
                  <a:gd name="T84" fmla="*/ 309 w 2492"/>
                  <a:gd name="T85" fmla="*/ 444 h 2999"/>
                  <a:gd name="T86" fmla="*/ 371 w 2492"/>
                  <a:gd name="T87" fmla="*/ 307 h 2999"/>
                  <a:gd name="T88" fmla="*/ 427 w 2492"/>
                  <a:gd name="T89" fmla="*/ 192 h 2999"/>
                  <a:gd name="T90" fmla="*/ 473 w 2492"/>
                  <a:gd name="T91" fmla="*/ 101 h 2999"/>
                  <a:gd name="T92" fmla="*/ 508 w 2492"/>
                  <a:gd name="T93" fmla="*/ 38 h 2999"/>
                  <a:gd name="T94" fmla="*/ 528 w 2492"/>
                  <a:gd name="T95" fmla="*/ 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2" h="2999">
                    <a:moveTo>
                      <a:pt x="530" y="0"/>
                    </a:moveTo>
                    <a:lnTo>
                      <a:pt x="530" y="4"/>
                    </a:lnTo>
                    <a:lnTo>
                      <a:pt x="526" y="15"/>
                    </a:lnTo>
                    <a:lnTo>
                      <a:pt x="524" y="33"/>
                    </a:lnTo>
                    <a:lnTo>
                      <a:pt x="521" y="59"/>
                    </a:lnTo>
                    <a:lnTo>
                      <a:pt x="517" y="90"/>
                    </a:lnTo>
                    <a:lnTo>
                      <a:pt x="515" y="130"/>
                    </a:lnTo>
                    <a:lnTo>
                      <a:pt x="513" y="174"/>
                    </a:lnTo>
                    <a:lnTo>
                      <a:pt x="515" y="225"/>
                    </a:lnTo>
                    <a:lnTo>
                      <a:pt x="517" y="284"/>
                    </a:lnTo>
                    <a:lnTo>
                      <a:pt x="523" y="348"/>
                    </a:lnTo>
                    <a:lnTo>
                      <a:pt x="532" y="417"/>
                    </a:lnTo>
                    <a:lnTo>
                      <a:pt x="544" y="492"/>
                    </a:lnTo>
                    <a:lnTo>
                      <a:pt x="561" y="574"/>
                    </a:lnTo>
                    <a:lnTo>
                      <a:pt x="583" y="660"/>
                    </a:lnTo>
                    <a:lnTo>
                      <a:pt x="610" y="752"/>
                    </a:lnTo>
                    <a:lnTo>
                      <a:pt x="643" y="850"/>
                    </a:lnTo>
                    <a:lnTo>
                      <a:pt x="683" y="953"/>
                    </a:lnTo>
                    <a:lnTo>
                      <a:pt x="729" y="1059"/>
                    </a:lnTo>
                    <a:lnTo>
                      <a:pt x="784" y="1172"/>
                    </a:lnTo>
                    <a:lnTo>
                      <a:pt x="846" y="1287"/>
                    </a:lnTo>
                    <a:lnTo>
                      <a:pt x="916" y="1410"/>
                    </a:lnTo>
                    <a:lnTo>
                      <a:pt x="994" y="1534"/>
                    </a:lnTo>
                    <a:lnTo>
                      <a:pt x="1108" y="1703"/>
                    </a:lnTo>
                    <a:lnTo>
                      <a:pt x="1221" y="1856"/>
                    </a:lnTo>
                    <a:lnTo>
                      <a:pt x="1329" y="1999"/>
                    </a:lnTo>
                    <a:lnTo>
                      <a:pt x="1437" y="2131"/>
                    </a:lnTo>
                    <a:lnTo>
                      <a:pt x="1541" y="2249"/>
                    </a:lnTo>
                    <a:lnTo>
                      <a:pt x="1642" y="2357"/>
                    </a:lnTo>
                    <a:lnTo>
                      <a:pt x="1738" y="2456"/>
                    </a:lnTo>
                    <a:lnTo>
                      <a:pt x="1832" y="2544"/>
                    </a:lnTo>
                    <a:lnTo>
                      <a:pt x="1919" y="2622"/>
                    </a:lnTo>
                    <a:lnTo>
                      <a:pt x="2004" y="2692"/>
                    </a:lnTo>
                    <a:lnTo>
                      <a:pt x="2082" y="2754"/>
                    </a:lnTo>
                    <a:lnTo>
                      <a:pt x="2155" y="2807"/>
                    </a:lnTo>
                    <a:lnTo>
                      <a:pt x="2221" y="2853"/>
                    </a:lnTo>
                    <a:lnTo>
                      <a:pt x="2281" y="2891"/>
                    </a:lnTo>
                    <a:lnTo>
                      <a:pt x="2334" y="2922"/>
                    </a:lnTo>
                    <a:lnTo>
                      <a:pt x="2382" y="2948"/>
                    </a:lnTo>
                    <a:lnTo>
                      <a:pt x="2420" y="2968"/>
                    </a:lnTo>
                    <a:lnTo>
                      <a:pt x="2452" y="2983"/>
                    </a:lnTo>
                    <a:lnTo>
                      <a:pt x="2473" y="2992"/>
                    </a:lnTo>
                    <a:lnTo>
                      <a:pt x="2488" y="2997"/>
                    </a:lnTo>
                    <a:lnTo>
                      <a:pt x="2492" y="2999"/>
                    </a:lnTo>
                    <a:lnTo>
                      <a:pt x="896" y="2983"/>
                    </a:lnTo>
                    <a:lnTo>
                      <a:pt x="800" y="2966"/>
                    </a:lnTo>
                    <a:lnTo>
                      <a:pt x="713" y="2942"/>
                    </a:lnTo>
                    <a:lnTo>
                      <a:pt x="630" y="2913"/>
                    </a:lnTo>
                    <a:lnTo>
                      <a:pt x="555" y="2878"/>
                    </a:lnTo>
                    <a:lnTo>
                      <a:pt x="488" y="2838"/>
                    </a:lnTo>
                    <a:lnTo>
                      <a:pt x="426" y="2796"/>
                    </a:lnTo>
                    <a:lnTo>
                      <a:pt x="369" y="2749"/>
                    </a:lnTo>
                    <a:lnTo>
                      <a:pt x="318" y="2701"/>
                    </a:lnTo>
                    <a:lnTo>
                      <a:pt x="272" y="2650"/>
                    </a:lnTo>
                    <a:lnTo>
                      <a:pt x="232" y="2597"/>
                    </a:lnTo>
                    <a:lnTo>
                      <a:pt x="197" y="2546"/>
                    </a:lnTo>
                    <a:lnTo>
                      <a:pt x="164" y="2493"/>
                    </a:lnTo>
                    <a:lnTo>
                      <a:pt x="137" y="2440"/>
                    </a:lnTo>
                    <a:lnTo>
                      <a:pt x="115" y="2388"/>
                    </a:lnTo>
                    <a:lnTo>
                      <a:pt x="95" y="2341"/>
                    </a:lnTo>
                    <a:lnTo>
                      <a:pt x="78" y="2293"/>
                    </a:lnTo>
                    <a:lnTo>
                      <a:pt x="64" y="2249"/>
                    </a:lnTo>
                    <a:lnTo>
                      <a:pt x="53" y="2211"/>
                    </a:lnTo>
                    <a:lnTo>
                      <a:pt x="45" y="2174"/>
                    </a:lnTo>
                    <a:lnTo>
                      <a:pt x="38" y="2145"/>
                    </a:lnTo>
                    <a:lnTo>
                      <a:pt x="34" y="2120"/>
                    </a:lnTo>
                    <a:lnTo>
                      <a:pt x="31" y="2101"/>
                    </a:lnTo>
                    <a:lnTo>
                      <a:pt x="29" y="2090"/>
                    </a:lnTo>
                    <a:lnTo>
                      <a:pt x="29" y="2087"/>
                    </a:lnTo>
                    <a:lnTo>
                      <a:pt x="14" y="1982"/>
                    </a:lnTo>
                    <a:lnTo>
                      <a:pt x="3" y="1878"/>
                    </a:lnTo>
                    <a:lnTo>
                      <a:pt x="0" y="1774"/>
                    </a:lnTo>
                    <a:lnTo>
                      <a:pt x="1" y="1670"/>
                    </a:lnTo>
                    <a:lnTo>
                      <a:pt x="7" y="1564"/>
                    </a:lnTo>
                    <a:lnTo>
                      <a:pt x="18" y="1459"/>
                    </a:lnTo>
                    <a:lnTo>
                      <a:pt x="32" y="1355"/>
                    </a:lnTo>
                    <a:lnTo>
                      <a:pt x="51" y="1253"/>
                    </a:lnTo>
                    <a:lnTo>
                      <a:pt x="73" y="1152"/>
                    </a:lnTo>
                    <a:lnTo>
                      <a:pt x="96" y="1053"/>
                    </a:lnTo>
                    <a:lnTo>
                      <a:pt x="124" y="956"/>
                    </a:lnTo>
                    <a:lnTo>
                      <a:pt x="151" y="863"/>
                    </a:lnTo>
                    <a:lnTo>
                      <a:pt x="182" y="772"/>
                    </a:lnTo>
                    <a:lnTo>
                      <a:pt x="214" y="684"/>
                    </a:lnTo>
                    <a:lnTo>
                      <a:pt x="245" y="600"/>
                    </a:lnTo>
                    <a:lnTo>
                      <a:pt x="278" y="519"/>
                    </a:lnTo>
                    <a:lnTo>
                      <a:pt x="309" y="444"/>
                    </a:lnTo>
                    <a:lnTo>
                      <a:pt x="340" y="373"/>
                    </a:lnTo>
                    <a:lnTo>
                      <a:pt x="371" y="307"/>
                    </a:lnTo>
                    <a:lnTo>
                      <a:pt x="400" y="247"/>
                    </a:lnTo>
                    <a:lnTo>
                      <a:pt x="427" y="192"/>
                    </a:lnTo>
                    <a:lnTo>
                      <a:pt x="451" y="143"/>
                    </a:lnTo>
                    <a:lnTo>
                      <a:pt x="473" y="101"/>
                    </a:lnTo>
                    <a:lnTo>
                      <a:pt x="493" y="66"/>
                    </a:lnTo>
                    <a:lnTo>
                      <a:pt x="508" y="38"/>
                    </a:lnTo>
                    <a:lnTo>
                      <a:pt x="521" y="18"/>
                    </a:lnTo>
                    <a:lnTo>
                      <a:pt x="528" y="6"/>
                    </a:lnTo>
                    <a:lnTo>
                      <a:pt x="53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dirty="0">
                  <a:latin typeface="+mj-lt"/>
                </a:endParaRPr>
              </a:p>
            </p:txBody>
          </p:sp>
          <p:sp>
            <p:nvSpPr>
              <p:cNvPr id="12" name="Freeform 86">
                <a:extLst>
                  <a:ext uri="{FF2B5EF4-FFF2-40B4-BE49-F238E27FC236}">
                    <a16:creationId xmlns:a16="http://schemas.microsoft.com/office/drawing/2014/main" id="{01516E9D-BC01-97D9-9FC0-D98FBEC050E3}"/>
                  </a:ext>
                </a:extLst>
              </p:cNvPr>
              <p:cNvSpPr>
                <a:spLocks/>
              </p:cNvSpPr>
              <p:nvPr/>
            </p:nvSpPr>
            <p:spPr bwMode="auto">
              <a:xfrm>
                <a:off x="3700463" y="2709863"/>
                <a:ext cx="1971675" cy="2535238"/>
              </a:xfrm>
              <a:custGeom>
                <a:avLst/>
                <a:gdLst>
                  <a:gd name="T0" fmla="*/ 2476 w 2483"/>
                  <a:gd name="T1" fmla="*/ 0 h 3195"/>
                  <a:gd name="T2" fmla="*/ 2478 w 2483"/>
                  <a:gd name="T3" fmla="*/ 2 h 3195"/>
                  <a:gd name="T4" fmla="*/ 2445 w 2483"/>
                  <a:gd name="T5" fmla="*/ 13 h 3195"/>
                  <a:gd name="T6" fmla="*/ 2382 w 2483"/>
                  <a:gd name="T7" fmla="*/ 42 h 3195"/>
                  <a:gd name="T8" fmla="*/ 2293 w 2483"/>
                  <a:gd name="T9" fmla="*/ 90 h 3195"/>
                  <a:gd name="T10" fmla="*/ 2183 w 2483"/>
                  <a:gd name="T11" fmla="*/ 163 h 3195"/>
                  <a:gd name="T12" fmla="*/ 2057 w 2483"/>
                  <a:gd name="T13" fmla="*/ 262 h 3195"/>
                  <a:gd name="T14" fmla="*/ 1918 w 2483"/>
                  <a:gd name="T15" fmla="*/ 395 h 3195"/>
                  <a:gd name="T16" fmla="*/ 1768 w 2483"/>
                  <a:gd name="T17" fmla="*/ 563 h 3195"/>
                  <a:gd name="T18" fmla="*/ 1615 w 2483"/>
                  <a:gd name="T19" fmla="*/ 772 h 3195"/>
                  <a:gd name="T20" fmla="*/ 1461 w 2483"/>
                  <a:gd name="T21" fmla="*/ 1022 h 3195"/>
                  <a:gd name="T22" fmla="*/ 1306 w 2483"/>
                  <a:gd name="T23" fmla="*/ 1326 h 3195"/>
                  <a:gd name="T24" fmla="*/ 1172 w 2483"/>
                  <a:gd name="T25" fmla="*/ 1628 h 3195"/>
                  <a:gd name="T26" fmla="*/ 1068 w 2483"/>
                  <a:gd name="T27" fmla="*/ 1904 h 3195"/>
                  <a:gd name="T28" fmla="*/ 987 w 2483"/>
                  <a:gd name="T29" fmla="*/ 2154 h 3195"/>
                  <a:gd name="T30" fmla="*/ 929 w 2483"/>
                  <a:gd name="T31" fmla="*/ 2379 h 3195"/>
                  <a:gd name="T32" fmla="*/ 889 w 2483"/>
                  <a:gd name="T33" fmla="*/ 2579 h 3195"/>
                  <a:gd name="T34" fmla="*/ 865 w 2483"/>
                  <a:gd name="T35" fmla="*/ 2750 h 3195"/>
                  <a:gd name="T36" fmla="*/ 852 w 2483"/>
                  <a:gd name="T37" fmla="*/ 2897 h 3195"/>
                  <a:gd name="T38" fmla="*/ 848 w 2483"/>
                  <a:gd name="T39" fmla="*/ 3014 h 3195"/>
                  <a:gd name="T40" fmla="*/ 850 w 2483"/>
                  <a:gd name="T41" fmla="*/ 3102 h 3195"/>
                  <a:gd name="T42" fmla="*/ 854 w 2483"/>
                  <a:gd name="T43" fmla="*/ 3162 h 3195"/>
                  <a:gd name="T44" fmla="*/ 858 w 2483"/>
                  <a:gd name="T45" fmla="*/ 3191 h 3195"/>
                  <a:gd name="T46" fmla="*/ 79 w 2483"/>
                  <a:gd name="T47" fmla="*/ 1803 h 3195"/>
                  <a:gd name="T48" fmla="*/ 22 w 2483"/>
                  <a:gd name="T49" fmla="*/ 1615 h 3195"/>
                  <a:gd name="T50" fmla="*/ 0 w 2483"/>
                  <a:gd name="T51" fmla="*/ 1439 h 3195"/>
                  <a:gd name="T52" fmla="*/ 9 w 2483"/>
                  <a:gd name="T53" fmla="*/ 1282 h 3195"/>
                  <a:gd name="T54" fmla="*/ 44 w 2483"/>
                  <a:gd name="T55" fmla="*/ 1138 h 3195"/>
                  <a:gd name="T56" fmla="*/ 93 w 2483"/>
                  <a:gd name="T57" fmla="*/ 1010 h 3195"/>
                  <a:gd name="T58" fmla="*/ 157 w 2483"/>
                  <a:gd name="T59" fmla="*/ 898 h 3195"/>
                  <a:gd name="T60" fmla="*/ 225 w 2483"/>
                  <a:gd name="T61" fmla="*/ 803 h 3195"/>
                  <a:gd name="T62" fmla="*/ 291 w 2483"/>
                  <a:gd name="T63" fmla="*/ 726 h 3195"/>
                  <a:gd name="T64" fmla="*/ 349 w 2483"/>
                  <a:gd name="T65" fmla="*/ 666 h 3195"/>
                  <a:gd name="T66" fmla="*/ 395 w 2483"/>
                  <a:gd name="T67" fmla="*/ 627 h 3195"/>
                  <a:gd name="T68" fmla="*/ 421 w 2483"/>
                  <a:gd name="T69" fmla="*/ 607 h 3195"/>
                  <a:gd name="T70" fmla="*/ 521 w 2483"/>
                  <a:gd name="T71" fmla="*/ 529 h 3195"/>
                  <a:gd name="T72" fmla="*/ 726 w 2483"/>
                  <a:gd name="T73" fmla="*/ 397 h 3195"/>
                  <a:gd name="T74" fmla="*/ 947 w 2483"/>
                  <a:gd name="T75" fmla="*/ 289 h 3195"/>
                  <a:gd name="T76" fmla="*/ 1174 w 2483"/>
                  <a:gd name="T77" fmla="*/ 203 h 3195"/>
                  <a:gd name="T78" fmla="*/ 1402 w 2483"/>
                  <a:gd name="T79" fmla="*/ 135 h 3195"/>
                  <a:gd name="T80" fmla="*/ 1625 w 2483"/>
                  <a:gd name="T81" fmla="*/ 86 h 3195"/>
                  <a:gd name="T82" fmla="*/ 1836 w 2483"/>
                  <a:gd name="T83" fmla="*/ 49 h 3195"/>
                  <a:gd name="T84" fmla="*/ 2028 w 2483"/>
                  <a:gd name="T85" fmla="*/ 24 h 3195"/>
                  <a:gd name="T86" fmla="*/ 2194 w 2483"/>
                  <a:gd name="T87" fmla="*/ 9 h 3195"/>
                  <a:gd name="T88" fmla="*/ 2328 w 2483"/>
                  <a:gd name="T89" fmla="*/ 2 h 3195"/>
                  <a:gd name="T90" fmla="*/ 2425 w 2483"/>
                  <a:gd name="T91"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3" h="3195">
                    <a:moveTo>
                      <a:pt x="2456" y="0"/>
                    </a:moveTo>
                    <a:lnTo>
                      <a:pt x="2476" y="0"/>
                    </a:lnTo>
                    <a:lnTo>
                      <a:pt x="2483" y="0"/>
                    </a:lnTo>
                    <a:lnTo>
                      <a:pt x="2478" y="2"/>
                    </a:lnTo>
                    <a:lnTo>
                      <a:pt x="2465" y="6"/>
                    </a:lnTo>
                    <a:lnTo>
                      <a:pt x="2445" y="13"/>
                    </a:lnTo>
                    <a:lnTo>
                      <a:pt x="2417" y="26"/>
                    </a:lnTo>
                    <a:lnTo>
                      <a:pt x="2382" y="42"/>
                    </a:lnTo>
                    <a:lnTo>
                      <a:pt x="2340" y="62"/>
                    </a:lnTo>
                    <a:lnTo>
                      <a:pt x="2293" y="90"/>
                    </a:lnTo>
                    <a:lnTo>
                      <a:pt x="2242" y="123"/>
                    </a:lnTo>
                    <a:lnTo>
                      <a:pt x="2183" y="163"/>
                    </a:lnTo>
                    <a:lnTo>
                      <a:pt x="2123" y="209"/>
                    </a:lnTo>
                    <a:lnTo>
                      <a:pt x="2057" y="262"/>
                    </a:lnTo>
                    <a:lnTo>
                      <a:pt x="1989" y="324"/>
                    </a:lnTo>
                    <a:lnTo>
                      <a:pt x="1918" y="395"/>
                    </a:lnTo>
                    <a:lnTo>
                      <a:pt x="1845" y="474"/>
                    </a:lnTo>
                    <a:lnTo>
                      <a:pt x="1768" y="563"/>
                    </a:lnTo>
                    <a:lnTo>
                      <a:pt x="1691" y="662"/>
                    </a:lnTo>
                    <a:lnTo>
                      <a:pt x="1615" y="772"/>
                    </a:lnTo>
                    <a:lnTo>
                      <a:pt x="1538" y="891"/>
                    </a:lnTo>
                    <a:lnTo>
                      <a:pt x="1461" y="1022"/>
                    </a:lnTo>
                    <a:lnTo>
                      <a:pt x="1384" y="1167"/>
                    </a:lnTo>
                    <a:lnTo>
                      <a:pt x="1306" y="1326"/>
                    </a:lnTo>
                    <a:lnTo>
                      <a:pt x="1236" y="1479"/>
                    </a:lnTo>
                    <a:lnTo>
                      <a:pt x="1172" y="1628"/>
                    </a:lnTo>
                    <a:lnTo>
                      <a:pt x="1117" y="1768"/>
                    </a:lnTo>
                    <a:lnTo>
                      <a:pt x="1068" y="1904"/>
                    </a:lnTo>
                    <a:lnTo>
                      <a:pt x="1024" y="2032"/>
                    </a:lnTo>
                    <a:lnTo>
                      <a:pt x="987" y="2154"/>
                    </a:lnTo>
                    <a:lnTo>
                      <a:pt x="956" y="2271"/>
                    </a:lnTo>
                    <a:lnTo>
                      <a:pt x="929" y="2379"/>
                    </a:lnTo>
                    <a:lnTo>
                      <a:pt x="907" y="2483"/>
                    </a:lnTo>
                    <a:lnTo>
                      <a:pt x="889" y="2579"/>
                    </a:lnTo>
                    <a:lnTo>
                      <a:pt x="874" y="2668"/>
                    </a:lnTo>
                    <a:lnTo>
                      <a:pt x="865" y="2750"/>
                    </a:lnTo>
                    <a:lnTo>
                      <a:pt x="856" y="2827"/>
                    </a:lnTo>
                    <a:lnTo>
                      <a:pt x="852" y="2897"/>
                    </a:lnTo>
                    <a:lnTo>
                      <a:pt x="848" y="2959"/>
                    </a:lnTo>
                    <a:lnTo>
                      <a:pt x="848" y="3014"/>
                    </a:lnTo>
                    <a:lnTo>
                      <a:pt x="848" y="3061"/>
                    </a:lnTo>
                    <a:lnTo>
                      <a:pt x="850" y="3102"/>
                    </a:lnTo>
                    <a:lnTo>
                      <a:pt x="852" y="3134"/>
                    </a:lnTo>
                    <a:lnTo>
                      <a:pt x="854" y="3162"/>
                    </a:lnTo>
                    <a:lnTo>
                      <a:pt x="856" y="3180"/>
                    </a:lnTo>
                    <a:lnTo>
                      <a:pt x="858" y="3191"/>
                    </a:lnTo>
                    <a:lnTo>
                      <a:pt x="859" y="3195"/>
                    </a:lnTo>
                    <a:lnTo>
                      <a:pt x="79" y="1803"/>
                    </a:lnTo>
                    <a:lnTo>
                      <a:pt x="44" y="1706"/>
                    </a:lnTo>
                    <a:lnTo>
                      <a:pt x="22" y="1615"/>
                    </a:lnTo>
                    <a:lnTo>
                      <a:pt x="7" y="1525"/>
                    </a:lnTo>
                    <a:lnTo>
                      <a:pt x="0" y="1439"/>
                    </a:lnTo>
                    <a:lnTo>
                      <a:pt x="2" y="1359"/>
                    </a:lnTo>
                    <a:lnTo>
                      <a:pt x="9" y="1282"/>
                    </a:lnTo>
                    <a:lnTo>
                      <a:pt x="24" y="1207"/>
                    </a:lnTo>
                    <a:lnTo>
                      <a:pt x="44" y="1138"/>
                    </a:lnTo>
                    <a:lnTo>
                      <a:pt x="68" y="1072"/>
                    </a:lnTo>
                    <a:lnTo>
                      <a:pt x="93" y="1010"/>
                    </a:lnTo>
                    <a:lnTo>
                      <a:pt x="124" y="951"/>
                    </a:lnTo>
                    <a:lnTo>
                      <a:pt x="157" y="898"/>
                    </a:lnTo>
                    <a:lnTo>
                      <a:pt x="190" y="847"/>
                    </a:lnTo>
                    <a:lnTo>
                      <a:pt x="225" y="803"/>
                    </a:lnTo>
                    <a:lnTo>
                      <a:pt x="258" y="761"/>
                    </a:lnTo>
                    <a:lnTo>
                      <a:pt x="291" y="726"/>
                    </a:lnTo>
                    <a:lnTo>
                      <a:pt x="322" y="693"/>
                    </a:lnTo>
                    <a:lnTo>
                      <a:pt x="349" y="666"/>
                    </a:lnTo>
                    <a:lnTo>
                      <a:pt x="375" y="644"/>
                    </a:lnTo>
                    <a:lnTo>
                      <a:pt x="395" y="627"/>
                    </a:lnTo>
                    <a:lnTo>
                      <a:pt x="411" y="615"/>
                    </a:lnTo>
                    <a:lnTo>
                      <a:pt x="421" y="607"/>
                    </a:lnTo>
                    <a:lnTo>
                      <a:pt x="424" y="604"/>
                    </a:lnTo>
                    <a:lnTo>
                      <a:pt x="521" y="529"/>
                    </a:lnTo>
                    <a:lnTo>
                      <a:pt x="622" y="459"/>
                    </a:lnTo>
                    <a:lnTo>
                      <a:pt x="726" y="397"/>
                    </a:lnTo>
                    <a:lnTo>
                      <a:pt x="836" y="340"/>
                    </a:lnTo>
                    <a:lnTo>
                      <a:pt x="947" y="289"/>
                    </a:lnTo>
                    <a:lnTo>
                      <a:pt x="1060" y="243"/>
                    </a:lnTo>
                    <a:lnTo>
                      <a:pt x="1174" y="203"/>
                    </a:lnTo>
                    <a:lnTo>
                      <a:pt x="1289" y="166"/>
                    </a:lnTo>
                    <a:lnTo>
                      <a:pt x="1402" y="135"/>
                    </a:lnTo>
                    <a:lnTo>
                      <a:pt x="1516" y="108"/>
                    </a:lnTo>
                    <a:lnTo>
                      <a:pt x="1625" y="86"/>
                    </a:lnTo>
                    <a:lnTo>
                      <a:pt x="1732" y="66"/>
                    </a:lnTo>
                    <a:lnTo>
                      <a:pt x="1836" y="49"/>
                    </a:lnTo>
                    <a:lnTo>
                      <a:pt x="1934" y="35"/>
                    </a:lnTo>
                    <a:lnTo>
                      <a:pt x="2028" y="24"/>
                    </a:lnTo>
                    <a:lnTo>
                      <a:pt x="2114" y="17"/>
                    </a:lnTo>
                    <a:lnTo>
                      <a:pt x="2194" y="9"/>
                    </a:lnTo>
                    <a:lnTo>
                      <a:pt x="2265" y="6"/>
                    </a:lnTo>
                    <a:lnTo>
                      <a:pt x="2328" y="2"/>
                    </a:lnTo>
                    <a:lnTo>
                      <a:pt x="2381" y="0"/>
                    </a:lnTo>
                    <a:lnTo>
                      <a:pt x="2425" y="0"/>
                    </a:lnTo>
                    <a:lnTo>
                      <a:pt x="245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3" name="Freeform 87">
                <a:extLst>
                  <a:ext uri="{FF2B5EF4-FFF2-40B4-BE49-F238E27FC236}">
                    <a16:creationId xmlns:a16="http://schemas.microsoft.com/office/drawing/2014/main" id="{6BD23966-5C68-93CF-E9FB-008DBD959753}"/>
                  </a:ext>
                </a:extLst>
              </p:cNvPr>
              <p:cNvSpPr>
                <a:spLocks/>
              </p:cNvSpPr>
              <p:nvPr/>
            </p:nvSpPr>
            <p:spPr bwMode="auto">
              <a:xfrm>
                <a:off x="4030663" y="1679575"/>
                <a:ext cx="2841625" cy="1398588"/>
              </a:xfrm>
              <a:custGeom>
                <a:avLst/>
                <a:gdLst>
                  <a:gd name="T0" fmla="*/ 1666 w 3578"/>
                  <a:gd name="T1" fmla="*/ 1 h 1763"/>
                  <a:gd name="T2" fmla="*/ 1783 w 3578"/>
                  <a:gd name="T3" fmla="*/ 16 h 1763"/>
                  <a:gd name="T4" fmla="*/ 1881 w 3578"/>
                  <a:gd name="T5" fmla="*/ 38 h 1763"/>
                  <a:gd name="T6" fmla="*/ 1956 w 3578"/>
                  <a:gd name="T7" fmla="*/ 60 h 1763"/>
                  <a:gd name="T8" fmla="*/ 2004 w 3578"/>
                  <a:gd name="T9" fmla="*/ 76 h 1763"/>
                  <a:gd name="T10" fmla="*/ 2022 w 3578"/>
                  <a:gd name="T11" fmla="*/ 84 h 1763"/>
                  <a:gd name="T12" fmla="*/ 2214 w 3578"/>
                  <a:gd name="T13" fmla="*/ 166 h 1763"/>
                  <a:gd name="T14" fmla="*/ 2397 w 3578"/>
                  <a:gd name="T15" fmla="*/ 268 h 1763"/>
                  <a:gd name="T16" fmla="*/ 2571 w 3578"/>
                  <a:gd name="T17" fmla="*/ 387 h 1763"/>
                  <a:gd name="T18" fmla="*/ 2732 w 3578"/>
                  <a:gd name="T19" fmla="*/ 519 h 1763"/>
                  <a:gd name="T20" fmla="*/ 2881 w 3578"/>
                  <a:gd name="T21" fmla="*/ 658 h 1763"/>
                  <a:gd name="T22" fmla="*/ 3020 w 3578"/>
                  <a:gd name="T23" fmla="*/ 801 h 1763"/>
                  <a:gd name="T24" fmla="*/ 3145 w 3578"/>
                  <a:gd name="T25" fmla="*/ 943 h 1763"/>
                  <a:gd name="T26" fmla="*/ 3254 w 3578"/>
                  <a:gd name="T27" fmla="*/ 1080 h 1763"/>
                  <a:gd name="T28" fmla="*/ 3351 w 3578"/>
                  <a:gd name="T29" fmla="*/ 1208 h 1763"/>
                  <a:gd name="T30" fmla="*/ 3430 w 3578"/>
                  <a:gd name="T31" fmla="*/ 1324 h 1763"/>
                  <a:gd name="T32" fmla="*/ 3494 w 3578"/>
                  <a:gd name="T33" fmla="*/ 1421 h 1763"/>
                  <a:gd name="T34" fmla="*/ 3540 w 3578"/>
                  <a:gd name="T35" fmla="*/ 1494 h 1763"/>
                  <a:gd name="T36" fmla="*/ 3569 w 3578"/>
                  <a:gd name="T37" fmla="*/ 1541 h 1763"/>
                  <a:gd name="T38" fmla="*/ 3578 w 3578"/>
                  <a:gd name="T39" fmla="*/ 1560 h 1763"/>
                  <a:gd name="T40" fmla="*/ 3567 w 3578"/>
                  <a:gd name="T41" fmla="*/ 1549 h 1763"/>
                  <a:gd name="T42" fmla="*/ 3532 w 3578"/>
                  <a:gd name="T43" fmla="*/ 1521 h 1763"/>
                  <a:gd name="T44" fmla="*/ 3476 w 3578"/>
                  <a:gd name="T45" fmla="*/ 1483 h 1763"/>
                  <a:gd name="T46" fmla="*/ 3392 w 3578"/>
                  <a:gd name="T47" fmla="*/ 1433 h 1763"/>
                  <a:gd name="T48" fmla="*/ 3282 w 3578"/>
                  <a:gd name="T49" fmla="*/ 1380 h 1763"/>
                  <a:gd name="T50" fmla="*/ 3145 w 3578"/>
                  <a:gd name="T51" fmla="*/ 1325 h 1763"/>
                  <a:gd name="T52" fmla="*/ 2980 w 3578"/>
                  <a:gd name="T53" fmla="*/ 1276 h 1763"/>
                  <a:gd name="T54" fmla="*/ 2786 w 3578"/>
                  <a:gd name="T55" fmla="*/ 1234 h 1763"/>
                  <a:gd name="T56" fmla="*/ 2562 w 3578"/>
                  <a:gd name="T57" fmla="*/ 1205 h 1763"/>
                  <a:gd name="T58" fmla="*/ 2306 w 3578"/>
                  <a:gd name="T59" fmla="*/ 1190 h 1763"/>
                  <a:gd name="T60" fmla="*/ 2017 w 3578"/>
                  <a:gd name="T61" fmla="*/ 1196 h 1763"/>
                  <a:gd name="T62" fmla="*/ 1658 w 3578"/>
                  <a:gd name="T63" fmla="*/ 1227 h 1763"/>
                  <a:gd name="T64" fmla="*/ 1338 w 3578"/>
                  <a:gd name="T65" fmla="*/ 1272 h 1763"/>
                  <a:gd name="T66" fmla="*/ 1055 w 3578"/>
                  <a:gd name="T67" fmla="*/ 1329 h 1763"/>
                  <a:gd name="T68" fmla="*/ 810 w 3578"/>
                  <a:gd name="T69" fmla="*/ 1393 h 1763"/>
                  <a:gd name="T70" fmla="*/ 600 w 3578"/>
                  <a:gd name="T71" fmla="*/ 1461 h 1763"/>
                  <a:gd name="T72" fmla="*/ 422 w 3578"/>
                  <a:gd name="T73" fmla="*/ 1528 h 1763"/>
                  <a:gd name="T74" fmla="*/ 280 w 3578"/>
                  <a:gd name="T75" fmla="*/ 1594 h 1763"/>
                  <a:gd name="T76" fmla="*/ 166 w 3578"/>
                  <a:gd name="T77" fmla="*/ 1655 h 1763"/>
                  <a:gd name="T78" fmla="*/ 84 w 3578"/>
                  <a:gd name="T79" fmla="*/ 1704 h 1763"/>
                  <a:gd name="T80" fmla="*/ 31 w 3578"/>
                  <a:gd name="T81" fmla="*/ 1741 h 1763"/>
                  <a:gd name="T82" fmla="*/ 4 w 3578"/>
                  <a:gd name="T83" fmla="*/ 1761 h 1763"/>
                  <a:gd name="T84" fmla="*/ 812 w 3578"/>
                  <a:gd name="T85" fmla="*/ 387 h 1763"/>
                  <a:gd name="T86" fmla="*/ 951 w 3578"/>
                  <a:gd name="T87" fmla="*/ 239 h 1763"/>
                  <a:gd name="T88" fmla="*/ 1097 w 3578"/>
                  <a:gd name="T89" fmla="*/ 131 h 1763"/>
                  <a:gd name="T90" fmla="*/ 1247 w 3578"/>
                  <a:gd name="T91" fmla="*/ 60 h 1763"/>
                  <a:gd name="T92" fmla="*/ 1393 w 3578"/>
                  <a:gd name="T93" fmla="*/ 18 h 1763"/>
                  <a:gd name="T94" fmla="*/ 1534 w 3578"/>
                  <a:gd name="T9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8" h="1763">
                    <a:moveTo>
                      <a:pt x="1602" y="0"/>
                    </a:moveTo>
                    <a:lnTo>
                      <a:pt x="1666" y="1"/>
                    </a:lnTo>
                    <a:lnTo>
                      <a:pt x="1726" y="7"/>
                    </a:lnTo>
                    <a:lnTo>
                      <a:pt x="1783" y="16"/>
                    </a:lnTo>
                    <a:lnTo>
                      <a:pt x="1834" y="27"/>
                    </a:lnTo>
                    <a:lnTo>
                      <a:pt x="1881" y="38"/>
                    </a:lnTo>
                    <a:lnTo>
                      <a:pt x="1922" y="49"/>
                    </a:lnTo>
                    <a:lnTo>
                      <a:pt x="1956" y="60"/>
                    </a:lnTo>
                    <a:lnTo>
                      <a:pt x="1984" y="69"/>
                    </a:lnTo>
                    <a:lnTo>
                      <a:pt x="2004" y="76"/>
                    </a:lnTo>
                    <a:lnTo>
                      <a:pt x="2017" y="82"/>
                    </a:lnTo>
                    <a:lnTo>
                      <a:pt x="2022" y="84"/>
                    </a:lnTo>
                    <a:lnTo>
                      <a:pt x="2119" y="122"/>
                    </a:lnTo>
                    <a:lnTo>
                      <a:pt x="2214" y="166"/>
                    </a:lnTo>
                    <a:lnTo>
                      <a:pt x="2307" y="215"/>
                    </a:lnTo>
                    <a:lnTo>
                      <a:pt x="2397" y="268"/>
                    </a:lnTo>
                    <a:lnTo>
                      <a:pt x="2485" y="327"/>
                    </a:lnTo>
                    <a:lnTo>
                      <a:pt x="2571" y="387"/>
                    </a:lnTo>
                    <a:lnTo>
                      <a:pt x="2653" y="451"/>
                    </a:lnTo>
                    <a:lnTo>
                      <a:pt x="2732" y="519"/>
                    </a:lnTo>
                    <a:lnTo>
                      <a:pt x="2808" y="589"/>
                    </a:lnTo>
                    <a:lnTo>
                      <a:pt x="2881" y="658"/>
                    </a:lnTo>
                    <a:lnTo>
                      <a:pt x="2953" y="729"/>
                    </a:lnTo>
                    <a:lnTo>
                      <a:pt x="3020" y="801"/>
                    </a:lnTo>
                    <a:lnTo>
                      <a:pt x="3084" y="872"/>
                    </a:lnTo>
                    <a:lnTo>
                      <a:pt x="3145" y="943"/>
                    </a:lnTo>
                    <a:lnTo>
                      <a:pt x="3201" y="1013"/>
                    </a:lnTo>
                    <a:lnTo>
                      <a:pt x="3254" y="1080"/>
                    </a:lnTo>
                    <a:lnTo>
                      <a:pt x="3304" y="1146"/>
                    </a:lnTo>
                    <a:lnTo>
                      <a:pt x="3351" y="1208"/>
                    </a:lnTo>
                    <a:lnTo>
                      <a:pt x="3393" y="1269"/>
                    </a:lnTo>
                    <a:lnTo>
                      <a:pt x="3430" y="1324"/>
                    </a:lnTo>
                    <a:lnTo>
                      <a:pt x="3465" y="1375"/>
                    </a:lnTo>
                    <a:lnTo>
                      <a:pt x="3494" y="1421"/>
                    </a:lnTo>
                    <a:lnTo>
                      <a:pt x="3520" y="1461"/>
                    </a:lnTo>
                    <a:lnTo>
                      <a:pt x="3540" y="1494"/>
                    </a:lnTo>
                    <a:lnTo>
                      <a:pt x="3556" y="1521"/>
                    </a:lnTo>
                    <a:lnTo>
                      <a:pt x="3569" y="1541"/>
                    </a:lnTo>
                    <a:lnTo>
                      <a:pt x="3576" y="1554"/>
                    </a:lnTo>
                    <a:lnTo>
                      <a:pt x="3578" y="1560"/>
                    </a:lnTo>
                    <a:lnTo>
                      <a:pt x="3576" y="1556"/>
                    </a:lnTo>
                    <a:lnTo>
                      <a:pt x="3567" y="1549"/>
                    </a:lnTo>
                    <a:lnTo>
                      <a:pt x="3553" y="1538"/>
                    </a:lnTo>
                    <a:lnTo>
                      <a:pt x="3532" y="1521"/>
                    </a:lnTo>
                    <a:lnTo>
                      <a:pt x="3507" y="1503"/>
                    </a:lnTo>
                    <a:lnTo>
                      <a:pt x="3476" y="1483"/>
                    </a:lnTo>
                    <a:lnTo>
                      <a:pt x="3437" y="1459"/>
                    </a:lnTo>
                    <a:lnTo>
                      <a:pt x="3392" y="1433"/>
                    </a:lnTo>
                    <a:lnTo>
                      <a:pt x="3340" y="1408"/>
                    </a:lnTo>
                    <a:lnTo>
                      <a:pt x="3282" y="1380"/>
                    </a:lnTo>
                    <a:lnTo>
                      <a:pt x="3218" y="1353"/>
                    </a:lnTo>
                    <a:lnTo>
                      <a:pt x="3145" y="1325"/>
                    </a:lnTo>
                    <a:lnTo>
                      <a:pt x="3066" y="1300"/>
                    </a:lnTo>
                    <a:lnTo>
                      <a:pt x="2980" y="1276"/>
                    </a:lnTo>
                    <a:lnTo>
                      <a:pt x="2887" y="1254"/>
                    </a:lnTo>
                    <a:lnTo>
                      <a:pt x="2786" y="1234"/>
                    </a:lnTo>
                    <a:lnTo>
                      <a:pt x="2679" y="1218"/>
                    </a:lnTo>
                    <a:lnTo>
                      <a:pt x="2562" y="1205"/>
                    </a:lnTo>
                    <a:lnTo>
                      <a:pt x="2437" y="1196"/>
                    </a:lnTo>
                    <a:lnTo>
                      <a:pt x="2306" y="1190"/>
                    </a:lnTo>
                    <a:lnTo>
                      <a:pt x="2167" y="1190"/>
                    </a:lnTo>
                    <a:lnTo>
                      <a:pt x="2017" y="1196"/>
                    </a:lnTo>
                    <a:lnTo>
                      <a:pt x="1832" y="1210"/>
                    </a:lnTo>
                    <a:lnTo>
                      <a:pt x="1658" y="1227"/>
                    </a:lnTo>
                    <a:lnTo>
                      <a:pt x="1494" y="1249"/>
                    </a:lnTo>
                    <a:lnTo>
                      <a:pt x="1338" y="1272"/>
                    </a:lnTo>
                    <a:lnTo>
                      <a:pt x="1192" y="1300"/>
                    </a:lnTo>
                    <a:lnTo>
                      <a:pt x="1055" y="1329"/>
                    </a:lnTo>
                    <a:lnTo>
                      <a:pt x="929" y="1360"/>
                    </a:lnTo>
                    <a:lnTo>
                      <a:pt x="810" y="1393"/>
                    </a:lnTo>
                    <a:lnTo>
                      <a:pt x="700" y="1426"/>
                    </a:lnTo>
                    <a:lnTo>
                      <a:pt x="600" y="1461"/>
                    </a:lnTo>
                    <a:lnTo>
                      <a:pt x="506" y="1496"/>
                    </a:lnTo>
                    <a:lnTo>
                      <a:pt x="422" y="1528"/>
                    </a:lnTo>
                    <a:lnTo>
                      <a:pt x="347" y="1563"/>
                    </a:lnTo>
                    <a:lnTo>
                      <a:pt x="280" y="1594"/>
                    </a:lnTo>
                    <a:lnTo>
                      <a:pt x="219" y="1625"/>
                    </a:lnTo>
                    <a:lnTo>
                      <a:pt x="166" y="1655"/>
                    </a:lnTo>
                    <a:lnTo>
                      <a:pt x="121" y="1680"/>
                    </a:lnTo>
                    <a:lnTo>
                      <a:pt x="84" y="1704"/>
                    </a:lnTo>
                    <a:lnTo>
                      <a:pt x="53" y="1724"/>
                    </a:lnTo>
                    <a:lnTo>
                      <a:pt x="31" y="1741"/>
                    </a:lnTo>
                    <a:lnTo>
                      <a:pt x="15" y="1753"/>
                    </a:lnTo>
                    <a:lnTo>
                      <a:pt x="4" y="1761"/>
                    </a:lnTo>
                    <a:lnTo>
                      <a:pt x="0" y="1763"/>
                    </a:lnTo>
                    <a:lnTo>
                      <a:pt x="812" y="387"/>
                    </a:lnTo>
                    <a:lnTo>
                      <a:pt x="879" y="307"/>
                    </a:lnTo>
                    <a:lnTo>
                      <a:pt x="951" y="239"/>
                    </a:lnTo>
                    <a:lnTo>
                      <a:pt x="1024" y="179"/>
                    </a:lnTo>
                    <a:lnTo>
                      <a:pt x="1097" y="131"/>
                    </a:lnTo>
                    <a:lnTo>
                      <a:pt x="1172" y="91"/>
                    </a:lnTo>
                    <a:lnTo>
                      <a:pt x="1247" y="60"/>
                    </a:lnTo>
                    <a:lnTo>
                      <a:pt x="1320" y="34"/>
                    </a:lnTo>
                    <a:lnTo>
                      <a:pt x="1393" y="18"/>
                    </a:lnTo>
                    <a:lnTo>
                      <a:pt x="1464" y="7"/>
                    </a:lnTo>
                    <a:lnTo>
                      <a:pt x="1534" y="0"/>
                    </a:lnTo>
                    <a:lnTo>
                      <a:pt x="16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grpSp>
        <p:pic>
          <p:nvPicPr>
            <p:cNvPr id="20" name="Picture 19">
              <a:extLst>
                <a:ext uri="{FF2B5EF4-FFF2-40B4-BE49-F238E27FC236}">
                  <a16:creationId xmlns:a16="http://schemas.microsoft.com/office/drawing/2014/main" id="{814177E9-BB17-0E8C-6F3C-4163BA449A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2702" y="3178450"/>
              <a:ext cx="2036628" cy="1338743"/>
            </a:xfrm>
            <a:prstGeom prst="rect">
              <a:avLst/>
            </a:prstGeom>
          </p:spPr>
        </p:pic>
      </p:grpSp>
      <p:pic>
        <p:nvPicPr>
          <p:cNvPr id="2" name="Picture 1">
            <a:extLst>
              <a:ext uri="{FF2B5EF4-FFF2-40B4-BE49-F238E27FC236}">
                <a16:creationId xmlns:a16="http://schemas.microsoft.com/office/drawing/2014/main" id="{B4DF7989-08CD-24E7-F94B-8F21EA30D838}"/>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7" b="39503"/>
          <a:stretch/>
        </p:blipFill>
        <p:spPr>
          <a:xfrm rot="16200000">
            <a:off x="7798510" y="2464507"/>
            <a:ext cx="6858003" cy="1928981"/>
          </a:xfrm>
          <a:prstGeom prst="rect">
            <a:avLst/>
          </a:prstGeom>
        </p:spPr>
      </p:pic>
      <p:sp>
        <p:nvSpPr>
          <p:cNvPr id="5" name="Slide Number Placeholder 4">
            <a:extLst>
              <a:ext uri="{FF2B5EF4-FFF2-40B4-BE49-F238E27FC236}">
                <a16:creationId xmlns:a16="http://schemas.microsoft.com/office/drawing/2014/main" id="{5B723DBD-0D71-67C5-B346-BBDA0E6D6217}"/>
              </a:ext>
            </a:extLst>
          </p:cNvPr>
          <p:cNvSpPr>
            <a:spLocks noGrp="1"/>
          </p:cNvSpPr>
          <p:nvPr>
            <p:ph type="sldNum" sz="quarter" idx="12"/>
          </p:nvPr>
        </p:nvSpPr>
        <p:spPr/>
        <p:txBody>
          <a:bodyPr/>
          <a:lstStyle/>
          <a:p>
            <a:fld id="{442A1B31-82E5-499A-9B8B-BAF2ADB9A2F5}" type="slidenum">
              <a:rPr lang="en-US" smtClean="0"/>
              <a:pPr/>
              <a:t>‹#›</a:t>
            </a:fld>
            <a:endParaRPr lang="en-US"/>
          </a:p>
        </p:txBody>
      </p:sp>
      <p:sp>
        <p:nvSpPr>
          <p:cNvPr id="6" name="Title 1">
            <a:extLst>
              <a:ext uri="{FF2B5EF4-FFF2-40B4-BE49-F238E27FC236}">
                <a16:creationId xmlns:a16="http://schemas.microsoft.com/office/drawing/2014/main" id="{BD285792-A2C6-29EF-A496-0727043E9192}"/>
              </a:ext>
            </a:extLst>
          </p:cNvPr>
          <p:cNvSpPr txBox="1">
            <a:spLocks/>
          </p:cNvSpPr>
          <p:nvPr userDrawn="1"/>
        </p:nvSpPr>
        <p:spPr>
          <a:xfrm>
            <a:off x="838200" y="365125"/>
            <a:ext cx="9772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a:lstStyle>
          <a:p>
            <a:r>
              <a:rPr lang="en-US" dirty="0"/>
              <a:t>Cloud Architecture Security</a:t>
            </a:r>
          </a:p>
        </p:txBody>
      </p:sp>
      <p:sp>
        <p:nvSpPr>
          <p:cNvPr id="30" name="TextBox 29">
            <a:extLst>
              <a:ext uri="{FF2B5EF4-FFF2-40B4-BE49-F238E27FC236}">
                <a16:creationId xmlns:a16="http://schemas.microsoft.com/office/drawing/2014/main" id="{9731DA9C-BF86-3F94-2AFE-5426966704BE}"/>
              </a:ext>
            </a:extLst>
          </p:cNvPr>
          <p:cNvSpPr txBox="1"/>
          <p:nvPr userDrawn="1"/>
        </p:nvSpPr>
        <p:spPr>
          <a:xfrm>
            <a:off x="197039" y="1599222"/>
            <a:ext cx="6096000" cy="4795736"/>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600" dirty="0" err="1">
                <a:latin typeface="Droid Serif" panose="02020600060500020200" pitchFamily="18" charset="0"/>
                <a:ea typeface="Droid Serif" panose="02020600060500020200" pitchFamily="18" charset="0"/>
                <a:cs typeface="Droid Serif" panose="02020600060500020200" pitchFamily="18" charset="0"/>
              </a:rPr>
              <a:t>Lares’</a:t>
            </a:r>
            <a:r>
              <a:rPr lang="en-US" sz="1600" dirty="0">
                <a:latin typeface="Droid Serif" panose="02020600060500020200" pitchFamily="18" charset="0"/>
                <a:ea typeface="Droid Serif" panose="02020600060500020200" pitchFamily="18" charset="0"/>
                <a:cs typeface="Droid Serif" panose="02020600060500020200" pitchFamily="18" charset="0"/>
              </a:rPr>
              <a:t> cloud services testing reflects our deep insight into tactics, techniques, and procedures (TTPs) leveraged by attackers across the three major clouds, Azure and Azure Active Directory, Google Cloud Platform (GCP), and Amazon Web Services (AWS), and Infrastructure, Platform, and Software service models (IaaS, PaaS, and SaaS, respectively).</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We possess significant expertise in configuration and architectural reviews, cloud attack methodology, and advanced persistent threat (APT) simulation across all popular cloud infrastructures.</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Our attack methodology extends beyond the cloud maturity due diligence and baseline guidance to sophisticated attack methodology, privilege escalation and persistence, specialized chained attacks, and cloud attack simulation.</a:t>
            </a:r>
          </a:p>
        </p:txBody>
      </p:sp>
      <p:grpSp>
        <p:nvGrpSpPr>
          <p:cNvPr id="40" name="Group 39">
            <a:extLst>
              <a:ext uri="{FF2B5EF4-FFF2-40B4-BE49-F238E27FC236}">
                <a16:creationId xmlns:a16="http://schemas.microsoft.com/office/drawing/2014/main" id="{E292C10A-761F-26C4-A7C8-6A2CF4670CE7}"/>
              </a:ext>
            </a:extLst>
          </p:cNvPr>
          <p:cNvGrpSpPr/>
          <p:nvPr userDrawn="1"/>
        </p:nvGrpSpPr>
        <p:grpSpPr>
          <a:xfrm>
            <a:off x="6730646" y="1808682"/>
            <a:ext cx="4540409" cy="4088368"/>
            <a:chOff x="6275791" y="1446227"/>
            <a:chExt cx="5822633" cy="5242935"/>
          </a:xfrm>
        </p:grpSpPr>
        <p:sp>
          <p:nvSpPr>
            <p:cNvPr id="4" name="TextBox 3">
              <a:extLst>
                <a:ext uri="{FF2B5EF4-FFF2-40B4-BE49-F238E27FC236}">
                  <a16:creationId xmlns:a16="http://schemas.microsoft.com/office/drawing/2014/main" id="{95747844-E52B-5560-6B40-D4D98EE50CB1}"/>
                </a:ext>
              </a:extLst>
            </p:cNvPr>
            <p:cNvSpPr txBox="1"/>
            <p:nvPr userDrawn="1"/>
          </p:nvSpPr>
          <p:spPr>
            <a:xfrm>
              <a:off x="7862853" y="1687939"/>
              <a:ext cx="1419799" cy="828857"/>
            </a:xfrm>
            <a:prstGeom prst="rect">
              <a:avLst/>
            </a:prstGeom>
            <a:noFill/>
          </p:spPr>
          <p:txBody>
            <a:bodyPr wrap="square" rtlCol="0">
              <a:spAutoFit/>
            </a:bodyPr>
            <a:lstStyle/>
            <a:p>
              <a:r>
                <a:rPr lang="en-US" sz="1200" kern="0" dirty="0">
                  <a:solidFill>
                    <a:schemeClr val="tx1"/>
                  </a:solidFill>
                  <a:latin typeface="+mj-lt"/>
                  <a:cs typeface="Arial" pitchFamily="34" charset="0"/>
                </a:rPr>
                <a:t>IT Risk Assessments &amp; Compliance</a:t>
              </a:r>
            </a:p>
          </p:txBody>
        </p:sp>
        <p:sp>
          <p:nvSpPr>
            <p:cNvPr id="27" name="TextBox 26">
              <a:extLst>
                <a:ext uri="{FF2B5EF4-FFF2-40B4-BE49-F238E27FC236}">
                  <a16:creationId xmlns:a16="http://schemas.microsoft.com/office/drawing/2014/main" id="{91781D27-6EAA-9F8D-7F73-0EB231E88BD3}"/>
                </a:ext>
              </a:extLst>
            </p:cNvPr>
            <p:cNvSpPr txBox="1"/>
            <p:nvPr userDrawn="1"/>
          </p:nvSpPr>
          <p:spPr>
            <a:xfrm>
              <a:off x="9910201" y="1779939"/>
              <a:ext cx="1162044" cy="828857"/>
            </a:xfrm>
            <a:prstGeom prst="rect">
              <a:avLst/>
            </a:prstGeom>
            <a:noFill/>
          </p:spPr>
          <p:txBody>
            <a:bodyPr wrap="square" rtlCol="0">
              <a:spAutoFit/>
            </a:bodyPr>
            <a:lstStyle/>
            <a:p>
              <a:r>
                <a:rPr lang="en-US" sz="1200" kern="0" dirty="0">
                  <a:solidFill>
                    <a:schemeClr val="tx1"/>
                  </a:solidFill>
                  <a:latin typeface="+mj-lt"/>
                  <a:cs typeface="Arial" pitchFamily="34" charset="0"/>
                </a:rPr>
                <a:t>Incident Response Planning</a:t>
              </a:r>
              <a:endParaRPr lang="en-US" sz="1200" dirty="0">
                <a:solidFill>
                  <a:schemeClr val="tx1"/>
                </a:solidFill>
                <a:latin typeface="+mj-lt"/>
              </a:endParaRPr>
            </a:p>
          </p:txBody>
        </p:sp>
        <p:sp>
          <p:nvSpPr>
            <p:cNvPr id="28" name="TextBox 27">
              <a:extLst>
                <a:ext uri="{FF2B5EF4-FFF2-40B4-BE49-F238E27FC236}">
                  <a16:creationId xmlns:a16="http://schemas.microsoft.com/office/drawing/2014/main" id="{9298761A-5D1B-F2A9-F970-B2F72E9D61FE}"/>
                </a:ext>
              </a:extLst>
            </p:cNvPr>
            <p:cNvSpPr txBox="1"/>
            <p:nvPr userDrawn="1"/>
          </p:nvSpPr>
          <p:spPr>
            <a:xfrm>
              <a:off x="10937749" y="3883045"/>
              <a:ext cx="1160675" cy="799812"/>
            </a:xfrm>
            <a:prstGeom prst="rect">
              <a:avLst/>
            </a:prstGeom>
            <a:noFill/>
          </p:spPr>
          <p:txBody>
            <a:bodyPr wrap="square" rtlCol="0">
              <a:noAutofit/>
            </a:bodyPr>
            <a:lstStyle/>
            <a:p>
              <a:r>
                <a:rPr lang="en-US" sz="1200" kern="0" dirty="0">
                  <a:solidFill>
                    <a:schemeClr val="tx1"/>
                  </a:solidFill>
                  <a:latin typeface="+mj-lt"/>
                  <a:cs typeface="Arial" pitchFamily="34" charset="0"/>
                </a:rPr>
                <a:t>Virtual CISO (</a:t>
              </a:r>
              <a:r>
                <a:rPr lang="en-US" sz="1200" kern="0" dirty="0" err="1">
                  <a:solidFill>
                    <a:schemeClr val="tx1"/>
                  </a:solidFill>
                  <a:latin typeface="+mj-lt"/>
                  <a:cs typeface="Arial" pitchFamily="34" charset="0"/>
                </a:rPr>
                <a:t>vCISO</a:t>
              </a:r>
              <a:r>
                <a:rPr lang="en-US" sz="1200" kern="0" dirty="0">
                  <a:solidFill>
                    <a:schemeClr val="tx1"/>
                  </a:solidFill>
                  <a:latin typeface="+mj-lt"/>
                  <a:cs typeface="Arial" pitchFamily="34" charset="0"/>
                </a:rPr>
                <a:t>)</a:t>
              </a:r>
              <a:endParaRPr lang="en-US" sz="1200" dirty="0">
                <a:solidFill>
                  <a:schemeClr val="tx1"/>
                </a:solidFill>
                <a:latin typeface="+mj-lt"/>
              </a:endParaRPr>
            </a:p>
          </p:txBody>
        </p:sp>
        <p:sp>
          <p:nvSpPr>
            <p:cNvPr id="29" name="TextBox 28">
              <a:extLst>
                <a:ext uri="{FF2B5EF4-FFF2-40B4-BE49-F238E27FC236}">
                  <a16:creationId xmlns:a16="http://schemas.microsoft.com/office/drawing/2014/main" id="{CEC166A4-8C21-55DF-D496-8D0E6EAA5F1B}"/>
                </a:ext>
              </a:extLst>
            </p:cNvPr>
            <p:cNvSpPr txBox="1"/>
            <p:nvPr userDrawn="1"/>
          </p:nvSpPr>
          <p:spPr>
            <a:xfrm>
              <a:off x="6275791" y="3512749"/>
              <a:ext cx="1327465" cy="564573"/>
            </a:xfrm>
            <a:prstGeom prst="rect">
              <a:avLst/>
            </a:prstGeom>
            <a:noFill/>
          </p:spPr>
          <p:txBody>
            <a:bodyPr wrap="square" rtlCol="0">
              <a:noAutofit/>
            </a:bodyPr>
            <a:lstStyle/>
            <a:p>
              <a:r>
                <a:rPr lang="en-US" sz="1200" kern="0" dirty="0">
                  <a:solidFill>
                    <a:schemeClr val="tx1"/>
                  </a:solidFill>
                  <a:latin typeface="+mj-lt"/>
                  <a:cs typeface="Arial" pitchFamily="34" charset="0"/>
                </a:rPr>
                <a:t>Adversarial Collaboration</a:t>
              </a:r>
              <a:endParaRPr lang="en-US" sz="1200" dirty="0">
                <a:solidFill>
                  <a:schemeClr val="tx1"/>
                </a:solidFill>
                <a:latin typeface="+mj-lt"/>
              </a:endParaRPr>
            </a:p>
          </p:txBody>
        </p:sp>
        <p:sp>
          <p:nvSpPr>
            <p:cNvPr id="32" name="TextBox 31">
              <a:extLst>
                <a:ext uri="{FF2B5EF4-FFF2-40B4-BE49-F238E27FC236}">
                  <a16:creationId xmlns:a16="http://schemas.microsoft.com/office/drawing/2014/main" id="{0BABDBD5-67BB-46F1-D915-2C575F5ECC3E}"/>
                </a:ext>
              </a:extLst>
            </p:cNvPr>
            <p:cNvSpPr txBox="1"/>
            <p:nvPr userDrawn="1"/>
          </p:nvSpPr>
          <p:spPr>
            <a:xfrm>
              <a:off x="9390379" y="5616059"/>
              <a:ext cx="1220470" cy="716728"/>
            </a:xfrm>
            <a:prstGeom prst="rect">
              <a:avLst/>
            </a:prstGeom>
            <a:noFill/>
          </p:spPr>
          <p:txBody>
            <a:bodyPr wrap="square" rtlCol="0">
              <a:noAutofit/>
            </a:bodyPr>
            <a:lstStyle/>
            <a:p>
              <a:r>
                <a:rPr lang="en-US" sz="1200" kern="0" dirty="0">
                  <a:solidFill>
                    <a:schemeClr val="bg1"/>
                  </a:solidFill>
                  <a:latin typeface="+mj-lt"/>
                  <a:cs typeface="Arial" pitchFamily="34" charset="0"/>
                </a:rPr>
                <a:t>Cloud Architecture Security</a:t>
              </a:r>
              <a:endParaRPr lang="en-US" sz="1200" dirty="0">
                <a:solidFill>
                  <a:schemeClr val="bg1"/>
                </a:solidFill>
                <a:latin typeface="+mj-lt"/>
              </a:endParaRPr>
            </a:p>
          </p:txBody>
        </p:sp>
        <p:sp>
          <p:nvSpPr>
            <p:cNvPr id="33" name="TextBox 32">
              <a:extLst>
                <a:ext uri="{FF2B5EF4-FFF2-40B4-BE49-F238E27FC236}">
                  <a16:creationId xmlns:a16="http://schemas.microsoft.com/office/drawing/2014/main" id="{CCE5CA7F-CAF6-7C1E-5DF8-C7BD123D7BEA}"/>
                </a:ext>
              </a:extLst>
            </p:cNvPr>
            <p:cNvSpPr txBox="1"/>
            <p:nvPr userDrawn="1"/>
          </p:nvSpPr>
          <p:spPr>
            <a:xfrm>
              <a:off x="7228637" y="5365031"/>
              <a:ext cx="1491124" cy="564573"/>
            </a:xfrm>
            <a:prstGeom prst="rect">
              <a:avLst/>
            </a:prstGeom>
            <a:noFill/>
          </p:spPr>
          <p:txBody>
            <a:bodyPr wrap="square" rtlCol="0">
              <a:noAutofit/>
            </a:bodyPr>
            <a:lstStyle/>
            <a:p>
              <a:r>
                <a:rPr lang="en-US" sz="1200" kern="0" dirty="0">
                  <a:solidFill>
                    <a:schemeClr val="tx1"/>
                  </a:solidFill>
                  <a:latin typeface="+mj-lt"/>
                  <a:cs typeface="Arial" pitchFamily="34" charset="0"/>
                </a:rPr>
                <a:t>Defensive Controls Assessment</a:t>
              </a:r>
              <a:endParaRPr lang="en-US" sz="1200" dirty="0">
                <a:solidFill>
                  <a:schemeClr val="tx1"/>
                </a:solidFill>
                <a:latin typeface="+mj-lt"/>
              </a:endParaRPr>
            </a:p>
          </p:txBody>
        </p:sp>
        <p:pic>
          <p:nvPicPr>
            <p:cNvPr id="34" name="Graphic 33" descr="Document">
              <a:extLst>
                <a:ext uri="{FF2B5EF4-FFF2-40B4-BE49-F238E27FC236}">
                  <a16:creationId xmlns:a16="http://schemas.microsoft.com/office/drawing/2014/main" id="{BD1E88E5-2F6E-69C8-02DC-F23E58E71C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4596" y="2043279"/>
              <a:ext cx="612647" cy="612647"/>
            </a:xfrm>
            <a:prstGeom prst="rect">
              <a:avLst/>
            </a:prstGeom>
          </p:spPr>
        </p:pic>
        <p:pic>
          <p:nvPicPr>
            <p:cNvPr id="35" name="Graphic 34" descr="Flowchart">
              <a:extLst>
                <a:ext uri="{FF2B5EF4-FFF2-40B4-BE49-F238E27FC236}">
                  <a16:creationId xmlns:a16="http://schemas.microsoft.com/office/drawing/2014/main" id="{17155409-D8AA-A1FA-A803-84B7DE5AC7F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97200" y="1446227"/>
              <a:ext cx="612648" cy="612648"/>
            </a:xfrm>
            <a:prstGeom prst="rect">
              <a:avLst/>
            </a:prstGeom>
          </p:spPr>
        </p:pic>
        <p:pic>
          <p:nvPicPr>
            <p:cNvPr id="36" name="Graphic 35" descr="Puzzle pieces">
              <a:extLst>
                <a:ext uri="{FF2B5EF4-FFF2-40B4-BE49-F238E27FC236}">
                  <a16:creationId xmlns:a16="http://schemas.microsoft.com/office/drawing/2014/main" id="{B44EACB1-B894-B198-DFAB-94E4502BB245}"/>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08771" y="3122676"/>
              <a:ext cx="612648" cy="612648"/>
            </a:xfrm>
            <a:prstGeom prst="rect">
              <a:avLst/>
            </a:prstGeom>
          </p:spPr>
        </p:pic>
        <p:pic>
          <p:nvPicPr>
            <p:cNvPr id="37" name="Graphic 36" descr="Cloud">
              <a:extLst>
                <a:ext uri="{FF2B5EF4-FFF2-40B4-BE49-F238E27FC236}">
                  <a16:creationId xmlns:a16="http://schemas.microsoft.com/office/drawing/2014/main" id="{01459BFC-F1D9-0C4C-85CE-18EBE3DFCB9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41048" y="5344877"/>
              <a:ext cx="612647" cy="612647"/>
            </a:xfrm>
            <a:prstGeom prst="rect">
              <a:avLst/>
            </a:prstGeom>
          </p:spPr>
        </p:pic>
        <p:pic>
          <p:nvPicPr>
            <p:cNvPr id="38" name="Graphic 37" descr="Magnifying glass">
              <a:extLst>
                <a:ext uri="{FF2B5EF4-FFF2-40B4-BE49-F238E27FC236}">
                  <a16:creationId xmlns:a16="http://schemas.microsoft.com/office/drawing/2014/main" id="{F70295B5-9B95-FAA5-ECDE-B120DE184083}"/>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51423" y="6076515"/>
              <a:ext cx="612647" cy="612647"/>
            </a:xfrm>
            <a:prstGeom prst="rect">
              <a:avLst/>
            </a:prstGeom>
          </p:spPr>
        </p:pic>
        <p:pic>
          <p:nvPicPr>
            <p:cNvPr id="39" name="Graphic 38" descr="Checklist">
              <a:extLst>
                <a:ext uri="{FF2B5EF4-FFF2-40B4-BE49-F238E27FC236}">
                  <a16:creationId xmlns:a16="http://schemas.microsoft.com/office/drawing/2014/main" id="{56E723C0-A550-EA69-D575-83F580F2C54B}"/>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17106" y="4308653"/>
              <a:ext cx="611530" cy="611530"/>
            </a:xfrm>
            <a:prstGeom prst="rect">
              <a:avLst/>
            </a:prstGeom>
          </p:spPr>
        </p:pic>
      </p:grpSp>
    </p:spTree>
    <p:extLst>
      <p:ext uri="{BB962C8B-B14F-4D97-AF65-F5344CB8AC3E}">
        <p14:creationId xmlns:p14="http://schemas.microsoft.com/office/powerpoint/2010/main" val="24407699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FD849BE-5EE2-A2CF-7CED-D67F101D1667}"/>
              </a:ext>
            </a:extLst>
          </p:cNvPr>
          <p:cNvGrpSpPr/>
          <p:nvPr userDrawn="1"/>
        </p:nvGrpSpPr>
        <p:grpSpPr>
          <a:xfrm>
            <a:off x="6697989" y="1794294"/>
            <a:ext cx="4529522" cy="4123488"/>
            <a:chOff x="1155188" y="1794294"/>
            <a:chExt cx="4529522" cy="4123488"/>
          </a:xfrm>
        </p:grpSpPr>
        <p:grpSp>
          <p:nvGrpSpPr>
            <p:cNvPr id="7" name="Group 6">
              <a:extLst>
                <a:ext uri="{FF2B5EF4-FFF2-40B4-BE49-F238E27FC236}">
                  <a16:creationId xmlns:a16="http://schemas.microsoft.com/office/drawing/2014/main" id="{4E838292-C535-99A8-6592-C62C9688BF13}"/>
                </a:ext>
              </a:extLst>
            </p:cNvPr>
            <p:cNvGrpSpPr/>
            <p:nvPr userDrawn="1"/>
          </p:nvGrpSpPr>
          <p:grpSpPr>
            <a:xfrm>
              <a:off x="1155188" y="1794294"/>
              <a:ext cx="4529522" cy="4123488"/>
              <a:chOff x="3700463" y="1679575"/>
              <a:chExt cx="4781551" cy="4352926"/>
            </a:xfrm>
          </p:grpSpPr>
          <p:sp>
            <p:nvSpPr>
              <p:cNvPr id="8" name="Freeform 81">
                <a:extLst>
                  <a:ext uri="{FF2B5EF4-FFF2-40B4-BE49-F238E27FC236}">
                    <a16:creationId xmlns:a16="http://schemas.microsoft.com/office/drawing/2014/main" id="{AAF204E7-A02E-D319-DC7B-213652AC6D7F}"/>
                  </a:ext>
                </a:extLst>
              </p:cNvPr>
              <p:cNvSpPr>
                <a:spLocks/>
              </p:cNvSpPr>
              <p:nvPr/>
            </p:nvSpPr>
            <p:spPr bwMode="auto">
              <a:xfrm>
                <a:off x="5716588" y="1687513"/>
                <a:ext cx="1987550" cy="2365375"/>
              </a:xfrm>
              <a:custGeom>
                <a:avLst/>
                <a:gdLst>
                  <a:gd name="T0" fmla="*/ 1596 w 2505"/>
                  <a:gd name="T1" fmla="*/ 0 h 2979"/>
                  <a:gd name="T2" fmla="*/ 1781 w 2505"/>
                  <a:gd name="T3" fmla="*/ 40 h 2979"/>
                  <a:gd name="T4" fmla="*/ 1938 w 2505"/>
                  <a:gd name="T5" fmla="*/ 102 h 2979"/>
                  <a:gd name="T6" fmla="*/ 2069 w 2505"/>
                  <a:gd name="T7" fmla="*/ 183 h 2979"/>
                  <a:gd name="T8" fmla="*/ 2177 w 2505"/>
                  <a:gd name="T9" fmla="*/ 278 h 2979"/>
                  <a:gd name="T10" fmla="*/ 2263 w 2505"/>
                  <a:gd name="T11" fmla="*/ 380 h 2979"/>
                  <a:gd name="T12" fmla="*/ 2333 w 2505"/>
                  <a:gd name="T13" fmla="*/ 484 h 2979"/>
                  <a:gd name="T14" fmla="*/ 2384 w 2505"/>
                  <a:gd name="T15" fmla="*/ 587 h 2979"/>
                  <a:gd name="T16" fmla="*/ 2422 w 2505"/>
                  <a:gd name="T17" fmla="*/ 682 h 2979"/>
                  <a:gd name="T18" fmla="*/ 2448 w 2505"/>
                  <a:gd name="T19" fmla="*/ 764 h 2979"/>
                  <a:gd name="T20" fmla="*/ 2463 w 2505"/>
                  <a:gd name="T21" fmla="*/ 830 h 2979"/>
                  <a:gd name="T22" fmla="*/ 2470 w 2505"/>
                  <a:gd name="T23" fmla="*/ 874 h 2979"/>
                  <a:gd name="T24" fmla="*/ 2472 w 2505"/>
                  <a:gd name="T25" fmla="*/ 888 h 2979"/>
                  <a:gd name="T26" fmla="*/ 2499 w 2505"/>
                  <a:gd name="T27" fmla="*/ 1095 h 2979"/>
                  <a:gd name="T28" fmla="*/ 2505 w 2505"/>
                  <a:gd name="T29" fmla="*/ 1305 h 2979"/>
                  <a:gd name="T30" fmla="*/ 2490 w 2505"/>
                  <a:gd name="T31" fmla="*/ 1516 h 2979"/>
                  <a:gd name="T32" fmla="*/ 2459 w 2505"/>
                  <a:gd name="T33" fmla="*/ 1720 h 2979"/>
                  <a:gd name="T34" fmla="*/ 2415 w 2505"/>
                  <a:gd name="T35" fmla="*/ 1922 h 2979"/>
                  <a:gd name="T36" fmla="*/ 2362 w 2505"/>
                  <a:gd name="T37" fmla="*/ 2114 h 2979"/>
                  <a:gd name="T38" fmla="*/ 2302 w 2505"/>
                  <a:gd name="T39" fmla="*/ 2293 h 2979"/>
                  <a:gd name="T40" fmla="*/ 2240 w 2505"/>
                  <a:gd name="T41" fmla="*/ 2457 h 2979"/>
                  <a:gd name="T42" fmla="*/ 2179 w 2505"/>
                  <a:gd name="T43" fmla="*/ 2606 h 2979"/>
                  <a:gd name="T44" fmla="*/ 2121 w 2505"/>
                  <a:gd name="T45" fmla="*/ 2732 h 2979"/>
                  <a:gd name="T46" fmla="*/ 2069 w 2505"/>
                  <a:gd name="T47" fmla="*/ 2836 h 2979"/>
                  <a:gd name="T48" fmla="*/ 2029 w 2505"/>
                  <a:gd name="T49" fmla="*/ 2913 h 2979"/>
                  <a:gd name="T50" fmla="*/ 2002 w 2505"/>
                  <a:gd name="T51" fmla="*/ 2962 h 2979"/>
                  <a:gd name="T52" fmla="*/ 1993 w 2505"/>
                  <a:gd name="T53" fmla="*/ 2979 h 2979"/>
                  <a:gd name="T54" fmla="*/ 1996 w 2505"/>
                  <a:gd name="T55" fmla="*/ 2964 h 2979"/>
                  <a:gd name="T56" fmla="*/ 2002 w 2505"/>
                  <a:gd name="T57" fmla="*/ 2922 h 2979"/>
                  <a:gd name="T58" fmla="*/ 2007 w 2505"/>
                  <a:gd name="T59" fmla="*/ 2851 h 2979"/>
                  <a:gd name="T60" fmla="*/ 2005 w 2505"/>
                  <a:gd name="T61" fmla="*/ 2754 h 2979"/>
                  <a:gd name="T62" fmla="*/ 1996 w 2505"/>
                  <a:gd name="T63" fmla="*/ 2633 h 2979"/>
                  <a:gd name="T64" fmla="*/ 1973 w 2505"/>
                  <a:gd name="T65" fmla="*/ 2487 h 2979"/>
                  <a:gd name="T66" fmla="*/ 1932 w 2505"/>
                  <a:gd name="T67" fmla="*/ 2320 h 2979"/>
                  <a:gd name="T68" fmla="*/ 1870 w 2505"/>
                  <a:gd name="T69" fmla="*/ 2132 h 2979"/>
                  <a:gd name="T70" fmla="*/ 1782 w 2505"/>
                  <a:gd name="T71" fmla="*/ 1922 h 2979"/>
                  <a:gd name="T72" fmla="*/ 1664 w 2505"/>
                  <a:gd name="T73" fmla="*/ 1695 h 2979"/>
                  <a:gd name="T74" fmla="*/ 1512 w 2505"/>
                  <a:gd name="T75" fmla="*/ 1450 h 2979"/>
                  <a:gd name="T76" fmla="*/ 1294 w 2505"/>
                  <a:gd name="T77" fmla="*/ 1143 h 2979"/>
                  <a:gd name="T78" fmla="*/ 1084 w 2505"/>
                  <a:gd name="T79" fmla="*/ 881 h 2979"/>
                  <a:gd name="T80" fmla="*/ 885 w 2505"/>
                  <a:gd name="T81" fmla="*/ 662 h 2979"/>
                  <a:gd name="T82" fmla="*/ 698 w 2505"/>
                  <a:gd name="T83" fmla="*/ 481 h 2979"/>
                  <a:gd name="T84" fmla="*/ 530 w 2505"/>
                  <a:gd name="T85" fmla="*/ 332 h 2979"/>
                  <a:gd name="T86" fmla="*/ 378 w 2505"/>
                  <a:gd name="T87" fmla="*/ 217 h 2979"/>
                  <a:gd name="T88" fmla="*/ 250 w 2505"/>
                  <a:gd name="T89" fmla="*/ 131 h 2979"/>
                  <a:gd name="T90" fmla="*/ 144 w 2505"/>
                  <a:gd name="T91" fmla="*/ 69 h 2979"/>
                  <a:gd name="T92" fmla="*/ 66 w 2505"/>
                  <a:gd name="T93" fmla="*/ 29 h 2979"/>
                  <a:gd name="T94" fmla="*/ 16 w 2505"/>
                  <a:gd name="T95" fmla="*/ 7 h 2979"/>
                  <a:gd name="T96" fmla="*/ 0 w 2505"/>
                  <a:gd name="T97" fmla="*/ 0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5" h="2979">
                    <a:moveTo>
                      <a:pt x="0" y="0"/>
                    </a:moveTo>
                    <a:lnTo>
                      <a:pt x="1596" y="0"/>
                    </a:lnTo>
                    <a:lnTo>
                      <a:pt x="1693" y="16"/>
                    </a:lnTo>
                    <a:lnTo>
                      <a:pt x="1781" y="40"/>
                    </a:lnTo>
                    <a:lnTo>
                      <a:pt x="1863" y="69"/>
                    </a:lnTo>
                    <a:lnTo>
                      <a:pt x="1938" y="102"/>
                    </a:lnTo>
                    <a:lnTo>
                      <a:pt x="2005" y="140"/>
                    </a:lnTo>
                    <a:lnTo>
                      <a:pt x="2069" y="183"/>
                    </a:lnTo>
                    <a:lnTo>
                      <a:pt x="2126" y="228"/>
                    </a:lnTo>
                    <a:lnTo>
                      <a:pt x="2177" y="278"/>
                    </a:lnTo>
                    <a:lnTo>
                      <a:pt x="2223" y="327"/>
                    </a:lnTo>
                    <a:lnTo>
                      <a:pt x="2263" y="380"/>
                    </a:lnTo>
                    <a:lnTo>
                      <a:pt x="2300" y="431"/>
                    </a:lnTo>
                    <a:lnTo>
                      <a:pt x="2333" y="484"/>
                    </a:lnTo>
                    <a:lnTo>
                      <a:pt x="2360" y="535"/>
                    </a:lnTo>
                    <a:lnTo>
                      <a:pt x="2384" y="587"/>
                    </a:lnTo>
                    <a:lnTo>
                      <a:pt x="2404" y="636"/>
                    </a:lnTo>
                    <a:lnTo>
                      <a:pt x="2422" y="682"/>
                    </a:lnTo>
                    <a:lnTo>
                      <a:pt x="2435" y="726"/>
                    </a:lnTo>
                    <a:lnTo>
                      <a:pt x="2448" y="764"/>
                    </a:lnTo>
                    <a:lnTo>
                      <a:pt x="2455" y="801"/>
                    </a:lnTo>
                    <a:lnTo>
                      <a:pt x="2463" y="830"/>
                    </a:lnTo>
                    <a:lnTo>
                      <a:pt x="2468" y="855"/>
                    </a:lnTo>
                    <a:lnTo>
                      <a:pt x="2470" y="874"/>
                    </a:lnTo>
                    <a:lnTo>
                      <a:pt x="2472" y="885"/>
                    </a:lnTo>
                    <a:lnTo>
                      <a:pt x="2472" y="888"/>
                    </a:lnTo>
                    <a:lnTo>
                      <a:pt x="2488" y="991"/>
                    </a:lnTo>
                    <a:lnTo>
                      <a:pt x="2499" y="1095"/>
                    </a:lnTo>
                    <a:lnTo>
                      <a:pt x="2505" y="1201"/>
                    </a:lnTo>
                    <a:lnTo>
                      <a:pt x="2505" y="1305"/>
                    </a:lnTo>
                    <a:lnTo>
                      <a:pt x="2499" y="1410"/>
                    </a:lnTo>
                    <a:lnTo>
                      <a:pt x="2490" y="1516"/>
                    </a:lnTo>
                    <a:lnTo>
                      <a:pt x="2475" y="1618"/>
                    </a:lnTo>
                    <a:lnTo>
                      <a:pt x="2459" y="1720"/>
                    </a:lnTo>
                    <a:lnTo>
                      <a:pt x="2439" y="1823"/>
                    </a:lnTo>
                    <a:lnTo>
                      <a:pt x="2415" y="1922"/>
                    </a:lnTo>
                    <a:lnTo>
                      <a:pt x="2389" y="2019"/>
                    </a:lnTo>
                    <a:lnTo>
                      <a:pt x="2362" y="2114"/>
                    </a:lnTo>
                    <a:lnTo>
                      <a:pt x="2333" y="2205"/>
                    </a:lnTo>
                    <a:lnTo>
                      <a:pt x="2302" y="2293"/>
                    </a:lnTo>
                    <a:lnTo>
                      <a:pt x="2272" y="2377"/>
                    </a:lnTo>
                    <a:lnTo>
                      <a:pt x="2240" y="2457"/>
                    </a:lnTo>
                    <a:lnTo>
                      <a:pt x="2208" y="2534"/>
                    </a:lnTo>
                    <a:lnTo>
                      <a:pt x="2179" y="2606"/>
                    </a:lnTo>
                    <a:lnTo>
                      <a:pt x="2148" y="2671"/>
                    </a:lnTo>
                    <a:lnTo>
                      <a:pt x="2121" y="2732"/>
                    </a:lnTo>
                    <a:lnTo>
                      <a:pt x="2093" y="2787"/>
                    </a:lnTo>
                    <a:lnTo>
                      <a:pt x="2069" y="2836"/>
                    </a:lnTo>
                    <a:lnTo>
                      <a:pt x="2048" y="2878"/>
                    </a:lnTo>
                    <a:lnTo>
                      <a:pt x="2029" y="2913"/>
                    </a:lnTo>
                    <a:lnTo>
                      <a:pt x="2015" y="2942"/>
                    </a:lnTo>
                    <a:lnTo>
                      <a:pt x="2002" y="2962"/>
                    </a:lnTo>
                    <a:lnTo>
                      <a:pt x="1996" y="2975"/>
                    </a:lnTo>
                    <a:lnTo>
                      <a:pt x="1993" y="2979"/>
                    </a:lnTo>
                    <a:lnTo>
                      <a:pt x="1995" y="2975"/>
                    </a:lnTo>
                    <a:lnTo>
                      <a:pt x="1996" y="2964"/>
                    </a:lnTo>
                    <a:lnTo>
                      <a:pt x="1998" y="2946"/>
                    </a:lnTo>
                    <a:lnTo>
                      <a:pt x="2002" y="2922"/>
                    </a:lnTo>
                    <a:lnTo>
                      <a:pt x="2005" y="2889"/>
                    </a:lnTo>
                    <a:lnTo>
                      <a:pt x="2007" y="2851"/>
                    </a:lnTo>
                    <a:lnTo>
                      <a:pt x="2007" y="2805"/>
                    </a:lnTo>
                    <a:lnTo>
                      <a:pt x="2005" y="2754"/>
                    </a:lnTo>
                    <a:lnTo>
                      <a:pt x="2004" y="2697"/>
                    </a:lnTo>
                    <a:lnTo>
                      <a:pt x="1996" y="2633"/>
                    </a:lnTo>
                    <a:lnTo>
                      <a:pt x="1987" y="2564"/>
                    </a:lnTo>
                    <a:lnTo>
                      <a:pt x="1973" y="2487"/>
                    </a:lnTo>
                    <a:lnTo>
                      <a:pt x="1956" y="2406"/>
                    </a:lnTo>
                    <a:lnTo>
                      <a:pt x="1932" y="2320"/>
                    </a:lnTo>
                    <a:lnTo>
                      <a:pt x="1905" y="2229"/>
                    </a:lnTo>
                    <a:lnTo>
                      <a:pt x="1870" y="2132"/>
                    </a:lnTo>
                    <a:lnTo>
                      <a:pt x="1830" y="2030"/>
                    </a:lnTo>
                    <a:lnTo>
                      <a:pt x="1782" y="1922"/>
                    </a:lnTo>
                    <a:lnTo>
                      <a:pt x="1728" y="1812"/>
                    </a:lnTo>
                    <a:lnTo>
                      <a:pt x="1664" y="1695"/>
                    </a:lnTo>
                    <a:lnTo>
                      <a:pt x="1592" y="1574"/>
                    </a:lnTo>
                    <a:lnTo>
                      <a:pt x="1512" y="1450"/>
                    </a:lnTo>
                    <a:lnTo>
                      <a:pt x="1402" y="1291"/>
                    </a:lnTo>
                    <a:lnTo>
                      <a:pt x="1294" y="1143"/>
                    </a:lnTo>
                    <a:lnTo>
                      <a:pt x="1188" y="1007"/>
                    </a:lnTo>
                    <a:lnTo>
                      <a:pt x="1084" y="881"/>
                    </a:lnTo>
                    <a:lnTo>
                      <a:pt x="983" y="768"/>
                    </a:lnTo>
                    <a:lnTo>
                      <a:pt x="885" y="662"/>
                    </a:lnTo>
                    <a:lnTo>
                      <a:pt x="790" y="567"/>
                    </a:lnTo>
                    <a:lnTo>
                      <a:pt x="698" y="481"/>
                    </a:lnTo>
                    <a:lnTo>
                      <a:pt x="612" y="402"/>
                    </a:lnTo>
                    <a:lnTo>
                      <a:pt x="530" y="332"/>
                    </a:lnTo>
                    <a:lnTo>
                      <a:pt x="451" y="272"/>
                    </a:lnTo>
                    <a:lnTo>
                      <a:pt x="378" y="217"/>
                    </a:lnTo>
                    <a:lnTo>
                      <a:pt x="311" y="172"/>
                    </a:lnTo>
                    <a:lnTo>
                      <a:pt x="250" y="131"/>
                    </a:lnTo>
                    <a:lnTo>
                      <a:pt x="194" y="97"/>
                    </a:lnTo>
                    <a:lnTo>
                      <a:pt x="144" y="69"/>
                    </a:lnTo>
                    <a:lnTo>
                      <a:pt x="102" y="45"/>
                    </a:lnTo>
                    <a:lnTo>
                      <a:pt x="66" y="29"/>
                    </a:lnTo>
                    <a:lnTo>
                      <a:pt x="38" y="16"/>
                    </a:lnTo>
                    <a:lnTo>
                      <a:pt x="16" y="7"/>
                    </a:lnTo>
                    <a:lnTo>
                      <a:pt x="5" y="1"/>
                    </a:lnTo>
                    <a:lnTo>
                      <a:pt x="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9" name="Freeform 82">
                <a:extLst>
                  <a:ext uri="{FF2B5EF4-FFF2-40B4-BE49-F238E27FC236}">
                    <a16:creationId xmlns:a16="http://schemas.microsoft.com/office/drawing/2014/main" id="{C72A0C00-DB4C-4136-C2F3-39BBE2D405EC}"/>
                  </a:ext>
                </a:extLst>
              </p:cNvPr>
              <p:cNvSpPr>
                <a:spLocks/>
              </p:cNvSpPr>
              <p:nvPr/>
            </p:nvSpPr>
            <p:spPr bwMode="auto">
              <a:xfrm>
                <a:off x="6518276" y="2460625"/>
                <a:ext cx="1963738" cy="2543175"/>
              </a:xfrm>
              <a:custGeom>
                <a:avLst/>
                <a:gdLst>
                  <a:gd name="T0" fmla="*/ 2393 w 2474"/>
                  <a:gd name="T1" fmla="*/ 1388 h 3203"/>
                  <a:gd name="T2" fmla="*/ 2452 w 2474"/>
                  <a:gd name="T3" fmla="*/ 1574 h 3203"/>
                  <a:gd name="T4" fmla="*/ 2474 w 2474"/>
                  <a:gd name="T5" fmla="*/ 1748 h 3203"/>
                  <a:gd name="T6" fmla="*/ 2465 w 2474"/>
                  <a:gd name="T7" fmla="*/ 1907 h 3203"/>
                  <a:gd name="T8" fmla="*/ 2432 w 2474"/>
                  <a:gd name="T9" fmla="*/ 2051 h 3203"/>
                  <a:gd name="T10" fmla="*/ 2382 w 2474"/>
                  <a:gd name="T11" fmla="*/ 2181 h 3203"/>
                  <a:gd name="T12" fmla="*/ 2320 w 2474"/>
                  <a:gd name="T13" fmla="*/ 2293 h 3203"/>
                  <a:gd name="T14" fmla="*/ 2252 w 2474"/>
                  <a:gd name="T15" fmla="*/ 2388 h 3203"/>
                  <a:gd name="T16" fmla="*/ 2187 w 2474"/>
                  <a:gd name="T17" fmla="*/ 2466 h 3203"/>
                  <a:gd name="T18" fmla="*/ 2128 w 2474"/>
                  <a:gd name="T19" fmla="*/ 2525 h 3203"/>
                  <a:gd name="T20" fmla="*/ 2082 w 2474"/>
                  <a:gd name="T21" fmla="*/ 2565 h 3203"/>
                  <a:gd name="T22" fmla="*/ 2057 w 2474"/>
                  <a:gd name="T23" fmla="*/ 2585 h 3203"/>
                  <a:gd name="T24" fmla="*/ 1958 w 2474"/>
                  <a:gd name="T25" fmla="*/ 2664 h 3203"/>
                  <a:gd name="T26" fmla="*/ 1753 w 2474"/>
                  <a:gd name="T27" fmla="*/ 2796 h 3203"/>
                  <a:gd name="T28" fmla="*/ 1534 w 2474"/>
                  <a:gd name="T29" fmla="*/ 2905 h 3203"/>
                  <a:gd name="T30" fmla="*/ 1307 w 2474"/>
                  <a:gd name="T31" fmla="*/ 2993 h 3203"/>
                  <a:gd name="T32" fmla="*/ 1079 w 2474"/>
                  <a:gd name="T33" fmla="*/ 3063 h 3203"/>
                  <a:gd name="T34" fmla="*/ 856 w 2474"/>
                  <a:gd name="T35" fmla="*/ 3114 h 3203"/>
                  <a:gd name="T36" fmla="*/ 645 w 2474"/>
                  <a:gd name="T37" fmla="*/ 3150 h 3203"/>
                  <a:gd name="T38" fmla="*/ 455 w 2474"/>
                  <a:gd name="T39" fmla="*/ 3176 h 3203"/>
                  <a:gd name="T40" fmla="*/ 289 w 2474"/>
                  <a:gd name="T41" fmla="*/ 3192 h 3203"/>
                  <a:gd name="T42" fmla="*/ 153 w 2474"/>
                  <a:gd name="T43" fmla="*/ 3200 h 3203"/>
                  <a:gd name="T44" fmla="*/ 58 w 2474"/>
                  <a:gd name="T45" fmla="*/ 3203 h 3203"/>
                  <a:gd name="T46" fmla="*/ 7 w 2474"/>
                  <a:gd name="T47" fmla="*/ 3203 h 3203"/>
                  <a:gd name="T48" fmla="*/ 3 w 2474"/>
                  <a:gd name="T49" fmla="*/ 3203 h 3203"/>
                  <a:gd name="T50" fmla="*/ 38 w 2474"/>
                  <a:gd name="T51" fmla="*/ 3191 h 3203"/>
                  <a:gd name="T52" fmla="*/ 100 w 2474"/>
                  <a:gd name="T53" fmla="*/ 3161 h 3203"/>
                  <a:gd name="T54" fmla="*/ 188 w 2474"/>
                  <a:gd name="T55" fmla="*/ 3114 h 3203"/>
                  <a:gd name="T56" fmla="*/ 296 w 2474"/>
                  <a:gd name="T57" fmla="*/ 3041 h 3203"/>
                  <a:gd name="T58" fmla="*/ 422 w 2474"/>
                  <a:gd name="T59" fmla="*/ 2938 h 3203"/>
                  <a:gd name="T60" fmla="*/ 561 w 2474"/>
                  <a:gd name="T61" fmla="*/ 2807 h 3203"/>
                  <a:gd name="T62" fmla="*/ 709 w 2474"/>
                  <a:gd name="T63" fmla="*/ 2637 h 3203"/>
                  <a:gd name="T64" fmla="*/ 863 w 2474"/>
                  <a:gd name="T65" fmla="*/ 2428 h 3203"/>
                  <a:gd name="T66" fmla="*/ 1016 w 2474"/>
                  <a:gd name="T67" fmla="*/ 2174 h 3203"/>
                  <a:gd name="T68" fmla="*/ 1168 w 2474"/>
                  <a:gd name="T69" fmla="*/ 1870 h 3203"/>
                  <a:gd name="T70" fmla="*/ 1300 w 2474"/>
                  <a:gd name="T71" fmla="*/ 1569 h 3203"/>
                  <a:gd name="T72" fmla="*/ 1402 w 2474"/>
                  <a:gd name="T73" fmla="*/ 1292 h 3203"/>
                  <a:gd name="T74" fmla="*/ 1481 w 2474"/>
                  <a:gd name="T75" fmla="*/ 1040 h 3203"/>
                  <a:gd name="T76" fmla="*/ 1539 w 2474"/>
                  <a:gd name="T77" fmla="*/ 815 h 3203"/>
                  <a:gd name="T78" fmla="*/ 1578 w 2474"/>
                  <a:gd name="T79" fmla="*/ 616 h 3203"/>
                  <a:gd name="T80" fmla="*/ 1602 w 2474"/>
                  <a:gd name="T81" fmla="*/ 444 h 3203"/>
                  <a:gd name="T82" fmla="*/ 1612 w 2474"/>
                  <a:gd name="T83" fmla="*/ 298 h 3203"/>
                  <a:gd name="T84" fmla="*/ 1616 w 2474"/>
                  <a:gd name="T85" fmla="*/ 181 h 3203"/>
                  <a:gd name="T86" fmla="*/ 1612 w 2474"/>
                  <a:gd name="T87" fmla="*/ 93 h 3203"/>
                  <a:gd name="T88" fmla="*/ 1609 w 2474"/>
                  <a:gd name="T89" fmla="*/ 32 h 3203"/>
                  <a:gd name="T90" fmla="*/ 1605 w 2474"/>
                  <a:gd name="T91" fmla="*/ 3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3203">
                    <a:moveTo>
                      <a:pt x="1603" y="0"/>
                    </a:moveTo>
                    <a:lnTo>
                      <a:pt x="2393" y="1388"/>
                    </a:lnTo>
                    <a:lnTo>
                      <a:pt x="2426" y="1483"/>
                    </a:lnTo>
                    <a:lnTo>
                      <a:pt x="2452" y="1574"/>
                    </a:lnTo>
                    <a:lnTo>
                      <a:pt x="2466" y="1664"/>
                    </a:lnTo>
                    <a:lnTo>
                      <a:pt x="2474" y="1748"/>
                    </a:lnTo>
                    <a:lnTo>
                      <a:pt x="2472" y="1830"/>
                    </a:lnTo>
                    <a:lnTo>
                      <a:pt x="2465" y="1907"/>
                    </a:lnTo>
                    <a:lnTo>
                      <a:pt x="2450" y="1982"/>
                    </a:lnTo>
                    <a:lnTo>
                      <a:pt x="2432" y="2051"/>
                    </a:lnTo>
                    <a:lnTo>
                      <a:pt x="2408" y="2119"/>
                    </a:lnTo>
                    <a:lnTo>
                      <a:pt x="2382" y="2181"/>
                    </a:lnTo>
                    <a:lnTo>
                      <a:pt x="2351" y="2238"/>
                    </a:lnTo>
                    <a:lnTo>
                      <a:pt x="2320" y="2293"/>
                    </a:lnTo>
                    <a:lnTo>
                      <a:pt x="2287" y="2342"/>
                    </a:lnTo>
                    <a:lnTo>
                      <a:pt x="2252" y="2388"/>
                    </a:lnTo>
                    <a:lnTo>
                      <a:pt x="2220" y="2430"/>
                    </a:lnTo>
                    <a:lnTo>
                      <a:pt x="2187" y="2466"/>
                    </a:lnTo>
                    <a:lnTo>
                      <a:pt x="2156" y="2498"/>
                    </a:lnTo>
                    <a:lnTo>
                      <a:pt x="2128" y="2525"/>
                    </a:lnTo>
                    <a:lnTo>
                      <a:pt x="2103" y="2547"/>
                    </a:lnTo>
                    <a:lnTo>
                      <a:pt x="2082" y="2565"/>
                    </a:lnTo>
                    <a:lnTo>
                      <a:pt x="2068" y="2578"/>
                    </a:lnTo>
                    <a:lnTo>
                      <a:pt x="2057" y="2585"/>
                    </a:lnTo>
                    <a:lnTo>
                      <a:pt x="2053" y="2587"/>
                    </a:lnTo>
                    <a:lnTo>
                      <a:pt x="1958" y="2664"/>
                    </a:lnTo>
                    <a:lnTo>
                      <a:pt x="1858" y="2733"/>
                    </a:lnTo>
                    <a:lnTo>
                      <a:pt x="1753" y="2796"/>
                    </a:lnTo>
                    <a:lnTo>
                      <a:pt x="1645" y="2854"/>
                    </a:lnTo>
                    <a:lnTo>
                      <a:pt x="1534" y="2905"/>
                    </a:lnTo>
                    <a:lnTo>
                      <a:pt x="1421" y="2951"/>
                    </a:lnTo>
                    <a:lnTo>
                      <a:pt x="1307" y="2993"/>
                    </a:lnTo>
                    <a:lnTo>
                      <a:pt x="1192" y="3030"/>
                    </a:lnTo>
                    <a:lnTo>
                      <a:pt x="1079" y="3063"/>
                    </a:lnTo>
                    <a:lnTo>
                      <a:pt x="967" y="3090"/>
                    </a:lnTo>
                    <a:lnTo>
                      <a:pt x="856" y="3114"/>
                    </a:lnTo>
                    <a:lnTo>
                      <a:pt x="749" y="3134"/>
                    </a:lnTo>
                    <a:lnTo>
                      <a:pt x="645" y="3150"/>
                    </a:lnTo>
                    <a:lnTo>
                      <a:pt x="548" y="3165"/>
                    </a:lnTo>
                    <a:lnTo>
                      <a:pt x="455" y="3176"/>
                    </a:lnTo>
                    <a:lnTo>
                      <a:pt x="367" y="3185"/>
                    </a:lnTo>
                    <a:lnTo>
                      <a:pt x="289" y="3192"/>
                    </a:lnTo>
                    <a:lnTo>
                      <a:pt x="217" y="3198"/>
                    </a:lnTo>
                    <a:lnTo>
                      <a:pt x="153" y="3200"/>
                    </a:lnTo>
                    <a:lnTo>
                      <a:pt x="100" y="3203"/>
                    </a:lnTo>
                    <a:lnTo>
                      <a:pt x="58" y="3203"/>
                    </a:lnTo>
                    <a:lnTo>
                      <a:pt x="25" y="3203"/>
                    </a:lnTo>
                    <a:lnTo>
                      <a:pt x="7" y="3203"/>
                    </a:lnTo>
                    <a:lnTo>
                      <a:pt x="0" y="3203"/>
                    </a:lnTo>
                    <a:lnTo>
                      <a:pt x="3" y="3203"/>
                    </a:lnTo>
                    <a:lnTo>
                      <a:pt x="16" y="3198"/>
                    </a:lnTo>
                    <a:lnTo>
                      <a:pt x="38" y="3191"/>
                    </a:lnTo>
                    <a:lnTo>
                      <a:pt x="66" y="3178"/>
                    </a:lnTo>
                    <a:lnTo>
                      <a:pt x="100" y="3161"/>
                    </a:lnTo>
                    <a:lnTo>
                      <a:pt x="141" y="3139"/>
                    </a:lnTo>
                    <a:lnTo>
                      <a:pt x="188" y="3114"/>
                    </a:lnTo>
                    <a:lnTo>
                      <a:pt x="239" y="3079"/>
                    </a:lnTo>
                    <a:lnTo>
                      <a:pt x="296" y="3041"/>
                    </a:lnTo>
                    <a:lnTo>
                      <a:pt x="358" y="2993"/>
                    </a:lnTo>
                    <a:lnTo>
                      <a:pt x="422" y="2938"/>
                    </a:lnTo>
                    <a:lnTo>
                      <a:pt x="492" y="2876"/>
                    </a:lnTo>
                    <a:lnTo>
                      <a:pt x="561" y="2807"/>
                    </a:lnTo>
                    <a:lnTo>
                      <a:pt x="634" y="2726"/>
                    </a:lnTo>
                    <a:lnTo>
                      <a:pt x="709" y="2637"/>
                    </a:lnTo>
                    <a:lnTo>
                      <a:pt x="786" y="2538"/>
                    </a:lnTo>
                    <a:lnTo>
                      <a:pt x="863" y="2428"/>
                    </a:lnTo>
                    <a:lnTo>
                      <a:pt x="940" y="2307"/>
                    </a:lnTo>
                    <a:lnTo>
                      <a:pt x="1016" y="2174"/>
                    </a:lnTo>
                    <a:lnTo>
                      <a:pt x="1091" y="2031"/>
                    </a:lnTo>
                    <a:lnTo>
                      <a:pt x="1168" y="1870"/>
                    </a:lnTo>
                    <a:lnTo>
                      <a:pt x="1238" y="1717"/>
                    </a:lnTo>
                    <a:lnTo>
                      <a:pt x="1300" y="1569"/>
                    </a:lnTo>
                    <a:lnTo>
                      <a:pt x="1355" y="1428"/>
                    </a:lnTo>
                    <a:lnTo>
                      <a:pt x="1402" y="1292"/>
                    </a:lnTo>
                    <a:lnTo>
                      <a:pt x="1444" y="1163"/>
                    </a:lnTo>
                    <a:lnTo>
                      <a:pt x="1481" y="1040"/>
                    </a:lnTo>
                    <a:lnTo>
                      <a:pt x="1512" y="925"/>
                    </a:lnTo>
                    <a:lnTo>
                      <a:pt x="1539" y="815"/>
                    </a:lnTo>
                    <a:lnTo>
                      <a:pt x="1559" y="711"/>
                    </a:lnTo>
                    <a:lnTo>
                      <a:pt x="1578" y="616"/>
                    </a:lnTo>
                    <a:lnTo>
                      <a:pt x="1591" y="526"/>
                    </a:lnTo>
                    <a:lnTo>
                      <a:pt x="1602" y="444"/>
                    </a:lnTo>
                    <a:lnTo>
                      <a:pt x="1609" y="367"/>
                    </a:lnTo>
                    <a:lnTo>
                      <a:pt x="1612" y="298"/>
                    </a:lnTo>
                    <a:lnTo>
                      <a:pt x="1614" y="235"/>
                    </a:lnTo>
                    <a:lnTo>
                      <a:pt x="1616" y="181"/>
                    </a:lnTo>
                    <a:lnTo>
                      <a:pt x="1614" y="133"/>
                    </a:lnTo>
                    <a:lnTo>
                      <a:pt x="1612" y="93"/>
                    </a:lnTo>
                    <a:lnTo>
                      <a:pt x="1611" y="60"/>
                    </a:lnTo>
                    <a:lnTo>
                      <a:pt x="1609" y="32"/>
                    </a:lnTo>
                    <a:lnTo>
                      <a:pt x="1607" y="14"/>
                    </a:lnTo>
                    <a:lnTo>
                      <a:pt x="1605" y="3"/>
                    </a:lnTo>
                    <a:lnTo>
                      <a:pt x="1603"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0" name="Freeform 84">
                <a:extLst>
                  <a:ext uri="{FF2B5EF4-FFF2-40B4-BE49-F238E27FC236}">
                    <a16:creationId xmlns:a16="http://schemas.microsoft.com/office/drawing/2014/main" id="{06F8F9E2-E1C0-A866-011C-68F421653EEF}"/>
                  </a:ext>
                </a:extLst>
              </p:cNvPr>
              <p:cNvSpPr>
                <a:spLocks/>
              </p:cNvSpPr>
              <p:nvPr/>
            </p:nvSpPr>
            <p:spPr bwMode="auto">
              <a:xfrm>
                <a:off x="5316538" y="4624388"/>
                <a:ext cx="2838450" cy="1408113"/>
              </a:xfrm>
              <a:custGeom>
                <a:avLst/>
                <a:gdLst>
                  <a:gd name="T0" fmla="*/ 2776 w 3576"/>
                  <a:gd name="T1" fmla="*/ 1381 h 1774"/>
                  <a:gd name="T2" fmla="*/ 2642 w 3576"/>
                  <a:gd name="T3" fmla="*/ 1525 h 1774"/>
                  <a:gd name="T4" fmla="*/ 2503 w 3576"/>
                  <a:gd name="T5" fmla="*/ 1631 h 1774"/>
                  <a:gd name="T6" fmla="*/ 2361 w 3576"/>
                  <a:gd name="T7" fmla="*/ 1705 h 1774"/>
                  <a:gd name="T8" fmla="*/ 2220 w 3576"/>
                  <a:gd name="T9" fmla="*/ 1748 h 1774"/>
                  <a:gd name="T10" fmla="*/ 2084 w 3576"/>
                  <a:gd name="T11" fmla="*/ 1770 h 1774"/>
                  <a:gd name="T12" fmla="*/ 1956 w 3576"/>
                  <a:gd name="T13" fmla="*/ 1774 h 1774"/>
                  <a:gd name="T14" fmla="*/ 1839 w 3576"/>
                  <a:gd name="T15" fmla="*/ 1763 h 1774"/>
                  <a:gd name="T16" fmla="*/ 1739 w 3576"/>
                  <a:gd name="T17" fmla="*/ 1745 h 1774"/>
                  <a:gd name="T18" fmla="*/ 1658 w 3576"/>
                  <a:gd name="T19" fmla="*/ 1725 h 1774"/>
                  <a:gd name="T20" fmla="*/ 1602 w 3576"/>
                  <a:gd name="T21" fmla="*/ 1705 h 1774"/>
                  <a:gd name="T22" fmla="*/ 1571 w 3576"/>
                  <a:gd name="T23" fmla="*/ 1694 h 1774"/>
                  <a:gd name="T24" fmla="*/ 1470 w 3576"/>
                  <a:gd name="T25" fmla="*/ 1653 h 1774"/>
                  <a:gd name="T26" fmla="*/ 1282 w 3576"/>
                  <a:gd name="T27" fmla="*/ 1562 h 1774"/>
                  <a:gd name="T28" fmla="*/ 1103 w 3576"/>
                  <a:gd name="T29" fmla="*/ 1452 h 1774"/>
                  <a:gd name="T30" fmla="*/ 934 w 3576"/>
                  <a:gd name="T31" fmla="*/ 1328 h 1774"/>
                  <a:gd name="T32" fmla="*/ 777 w 3576"/>
                  <a:gd name="T33" fmla="*/ 1192 h 1774"/>
                  <a:gd name="T34" fmla="*/ 631 w 3576"/>
                  <a:gd name="T35" fmla="*/ 1052 h 1774"/>
                  <a:gd name="T36" fmla="*/ 499 w 3576"/>
                  <a:gd name="T37" fmla="*/ 909 h 1774"/>
                  <a:gd name="T38" fmla="*/ 380 w 3576"/>
                  <a:gd name="T39" fmla="*/ 770 h 1774"/>
                  <a:gd name="T40" fmla="*/ 278 w 3576"/>
                  <a:gd name="T41" fmla="*/ 637 h 1774"/>
                  <a:gd name="T42" fmla="*/ 188 w 3576"/>
                  <a:gd name="T43" fmla="*/ 516 h 1774"/>
                  <a:gd name="T44" fmla="*/ 115 w 3576"/>
                  <a:gd name="T45" fmla="*/ 410 h 1774"/>
                  <a:gd name="T46" fmla="*/ 60 w 3576"/>
                  <a:gd name="T47" fmla="*/ 326 h 1774"/>
                  <a:gd name="T48" fmla="*/ 22 w 3576"/>
                  <a:gd name="T49" fmla="*/ 263 h 1774"/>
                  <a:gd name="T50" fmla="*/ 4 w 3576"/>
                  <a:gd name="T51" fmla="*/ 231 h 1774"/>
                  <a:gd name="T52" fmla="*/ 4 w 3576"/>
                  <a:gd name="T53" fmla="*/ 229 h 1774"/>
                  <a:gd name="T54" fmla="*/ 26 w 3576"/>
                  <a:gd name="T55" fmla="*/ 249 h 1774"/>
                  <a:gd name="T56" fmla="*/ 73 w 3576"/>
                  <a:gd name="T57" fmla="*/ 282 h 1774"/>
                  <a:gd name="T58" fmla="*/ 143 w 3576"/>
                  <a:gd name="T59" fmla="*/ 326 h 1774"/>
                  <a:gd name="T60" fmla="*/ 240 w 3576"/>
                  <a:gd name="T61" fmla="*/ 377 h 1774"/>
                  <a:gd name="T62" fmla="*/ 364 w 3576"/>
                  <a:gd name="T63" fmla="*/ 430 h 1774"/>
                  <a:gd name="T64" fmla="*/ 514 w 3576"/>
                  <a:gd name="T65" fmla="*/ 481 h 1774"/>
                  <a:gd name="T66" fmla="*/ 695 w 3576"/>
                  <a:gd name="T67" fmla="*/ 527 h 1774"/>
                  <a:gd name="T68" fmla="*/ 903 w 3576"/>
                  <a:gd name="T69" fmla="*/ 563 h 1774"/>
                  <a:gd name="T70" fmla="*/ 1145 w 3576"/>
                  <a:gd name="T71" fmla="*/ 584 h 1774"/>
                  <a:gd name="T72" fmla="*/ 1415 w 3576"/>
                  <a:gd name="T73" fmla="*/ 585 h 1774"/>
                  <a:gd name="T74" fmla="*/ 1748 w 3576"/>
                  <a:gd name="T75" fmla="*/ 565 h 1774"/>
                  <a:gd name="T76" fmla="*/ 2088 w 3576"/>
                  <a:gd name="T77" fmla="*/ 525 h 1774"/>
                  <a:gd name="T78" fmla="*/ 2388 w 3576"/>
                  <a:gd name="T79" fmla="*/ 472 h 1774"/>
                  <a:gd name="T80" fmla="*/ 2653 w 3576"/>
                  <a:gd name="T81" fmla="*/ 410 h 1774"/>
                  <a:gd name="T82" fmla="*/ 2880 w 3576"/>
                  <a:gd name="T83" fmla="*/ 342 h 1774"/>
                  <a:gd name="T84" fmla="*/ 3074 w 3576"/>
                  <a:gd name="T85" fmla="*/ 271 h 1774"/>
                  <a:gd name="T86" fmla="*/ 3233 w 3576"/>
                  <a:gd name="T87" fmla="*/ 203 h 1774"/>
                  <a:gd name="T88" fmla="*/ 3361 w 3576"/>
                  <a:gd name="T89" fmla="*/ 139 h 1774"/>
                  <a:gd name="T90" fmla="*/ 3458 w 3576"/>
                  <a:gd name="T91" fmla="*/ 84 h 1774"/>
                  <a:gd name="T92" fmla="*/ 3525 w 3576"/>
                  <a:gd name="T93" fmla="*/ 40 h 1774"/>
                  <a:gd name="T94" fmla="*/ 3564 w 3576"/>
                  <a:gd name="T95" fmla="*/ 11 h 1774"/>
                  <a:gd name="T96" fmla="*/ 3576 w 3576"/>
                  <a:gd name="T97"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6" h="1774">
                    <a:moveTo>
                      <a:pt x="3576" y="0"/>
                    </a:moveTo>
                    <a:lnTo>
                      <a:pt x="2776" y="1381"/>
                    </a:lnTo>
                    <a:lnTo>
                      <a:pt x="2710" y="1458"/>
                    </a:lnTo>
                    <a:lnTo>
                      <a:pt x="2642" y="1525"/>
                    </a:lnTo>
                    <a:lnTo>
                      <a:pt x="2573" y="1582"/>
                    </a:lnTo>
                    <a:lnTo>
                      <a:pt x="2503" y="1631"/>
                    </a:lnTo>
                    <a:lnTo>
                      <a:pt x="2432" y="1672"/>
                    </a:lnTo>
                    <a:lnTo>
                      <a:pt x="2361" y="1705"/>
                    </a:lnTo>
                    <a:lnTo>
                      <a:pt x="2291" y="1730"/>
                    </a:lnTo>
                    <a:lnTo>
                      <a:pt x="2220" y="1748"/>
                    </a:lnTo>
                    <a:lnTo>
                      <a:pt x="2152" y="1761"/>
                    </a:lnTo>
                    <a:lnTo>
                      <a:pt x="2084" y="1770"/>
                    </a:lnTo>
                    <a:lnTo>
                      <a:pt x="2019" y="1774"/>
                    </a:lnTo>
                    <a:lnTo>
                      <a:pt x="1956" y="1774"/>
                    </a:lnTo>
                    <a:lnTo>
                      <a:pt x="1896" y="1770"/>
                    </a:lnTo>
                    <a:lnTo>
                      <a:pt x="1839" y="1763"/>
                    </a:lnTo>
                    <a:lnTo>
                      <a:pt x="1788" y="1756"/>
                    </a:lnTo>
                    <a:lnTo>
                      <a:pt x="1739" y="1745"/>
                    </a:lnTo>
                    <a:lnTo>
                      <a:pt x="1697" y="1736"/>
                    </a:lnTo>
                    <a:lnTo>
                      <a:pt x="1658" y="1725"/>
                    </a:lnTo>
                    <a:lnTo>
                      <a:pt x="1627" y="1714"/>
                    </a:lnTo>
                    <a:lnTo>
                      <a:pt x="1602" y="1705"/>
                    </a:lnTo>
                    <a:lnTo>
                      <a:pt x="1583" y="1697"/>
                    </a:lnTo>
                    <a:lnTo>
                      <a:pt x="1571" y="1694"/>
                    </a:lnTo>
                    <a:lnTo>
                      <a:pt x="1567" y="1692"/>
                    </a:lnTo>
                    <a:lnTo>
                      <a:pt x="1470" y="1653"/>
                    </a:lnTo>
                    <a:lnTo>
                      <a:pt x="1373" y="1611"/>
                    </a:lnTo>
                    <a:lnTo>
                      <a:pt x="1282" y="1562"/>
                    </a:lnTo>
                    <a:lnTo>
                      <a:pt x="1190" y="1509"/>
                    </a:lnTo>
                    <a:lnTo>
                      <a:pt x="1103" y="1452"/>
                    </a:lnTo>
                    <a:lnTo>
                      <a:pt x="1017" y="1392"/>
                    </a:lnTo>
                    <a:lnTo>
                      <a:pt x="934" y="1328"/>
                    </a:lnTo>
                    <a:lnTo>
                      <a:pt x="854" y="1262"/>
                    </a:lnTo>
                    <a:lnTo>
                      <a:pt x="777" y="1192"/>
                    </a:lnTo>
                    <a:lnTo>
                      <a:pt x="702" y="1123"/>
                    </a:lnTo>
                    <a:lnTo>
                      <a:pt x="631" y="1052"/>
                    </a:lnTo>
                    <a:lnTo>
                      <a:pt x="563" y="980"/>
                    </a:lnTo>
                    <a:lnTo>
                      <a:pt x="499" y="909"/>
                    </a:lnTo>
                    <a:lnTo>
                      <a:pt x="439" y="840"/>
                    </a:lnTo>
                    <a:lnTo>
                      <a:pt x="380" y="770"/>
                    </a:lnTo>
                    <a:lnTo>
                      <a:pt x="327" y="702"/>
                    </a:lnTo>
                    <a:lnTo>
                      <a:pt x="278" y="637"/>
                    </a:lnTo>
                    <a:lnTo>
                      <a:pt x="230" y="574"/>
                    </a:lnTo>
                    <a:lnTo>
                      <a:pt x="188" y="516"/>
                    </a:lnTo>
                    <a:lnTo>
                      <a:pt x="150" y="461"/>
                    </a:lnTo>
                    <a:lnTo>
                      <a:pt x="115" y="410"/>
                    </a:lnTo>
                    <a:lnTo>
                      <a:pt x="86" y="364"/>
                    </a:lnTo>
                    <a:lnTo>
                      <a:pt x="60" y="326"/>
                    </a:lnTo>
                    <a:lnTo>
                      <a:pt x="38" y="291"/>
                    </a:lnTo>
                    <a:lnTo>
                      <a:pt x="22" y="263"/>
                    </a:lnTo>
                    <a:lnTo>
                      <a:pt x="11" y="243"/>
                    </a:lnTo>
                    <a:lnTo>
                      <a:pt x="4" y="231"/>
                    </a:lnTo>
                    <a:lnTo>
                      <a:pt x="0" y="227"/>
                    </a:lnTo>
                    <a:lnTo>
                      <a:pt x="4" y="229"/>
                    </a:lnTo>
                    <a:lnTo>
                      <a:pt x="13" y="236"/>
                    </a:lnTo>
                    <a:lnTo>
                      <a:pt x="26" y="249"/>
                    </a:lnTo>
                    <a:lnTo>
                      <a:pt x="46" y="263"/>
                    </a:lnTo>
                    <a:lnTo>
                      <a:pt x="73" y="282"/>
                    </a:lnTo>
                    <a:lnTo>
                      <a:pt x="104" y="302"/>
                    </a:lnTo>
                    <a:lnTo>
                      <a:pt x="143" y="326"/>
                    </a:lnTo>
                    <a:lnTo>
                      <a:pt x="188" y="351"/>
                    </a:lnTo>
                    <a:lnTo>
                      <a:pt x="240" y="377"/>
                    </a:lnTo>
                    <a:lnTo>
                      <a:pt x="298" y="404"/>
                    </a:lnTo>
                    <a:lnTo>
                      <a:pt x="364" y="430"/>
                    </a:lnTo>
                    <a:lnTo>
                      <a:pt x="435" y="457"/>
                    </a:lnTo>
                    <a:lnTo>
                      <a:pt x="514" y="481"/>
                    </a:lnTo>
                    <a:lnTo>
                      <a:pt x="600" y="505"/>
                    </a:lnTo>
                    <a:lnTo>
                      <a:pt x="695" y="527"/>
                    </a:lnTo>
                    <a:lnTo>
                      <a:pt x="795" y="547"/>
                    </a:lnTo>
                    <a:lnTo>
                      <a:pt x="903" y="563"/>
                    </a:lnTo>
                    <a:lnTo>
                      <a:pt x="1020" y="574"/>
                    </a:lnTo>
                    <a:lnTo>
                      <a:pt x="1145" y="584"/>
                    </a:lnTo>
                    <a:lnTo>
                      <a:pt x="1276" y="587"/>
                    </a:lnTo>
                    <a:lnTo>
                      <a:pt x="1415" y="585"/>
                    </a:lnTo>
                    <a:lnTo>
                      <a:pt x="1563" y="580"/>
                    </a:lnTo>
                    <a:lnTo>
                      <a:pt x="1748" y="565"/>
                    </a:lnTo>
                    <a:lnTo>
                      <a:pt x="1924" y="547"/>
                    </a:lnTo>
                    <a:lnTo>
                      <a:pt x="2088" y="525"/>
                    </a:lnTo>
                    <a:lnTo>
                      <a:pt x="2244" y="499"/>
                    </a:lnTo>
                    <a:lnTo>
                      <a:pt x="2388" y="472"/>
                    </a:lnTo>
                    <a:lnTo>
                      <a:pt x="2525" y="441"/>
                    </a:lnTo>
                    <a:lnTo>
                      <a:pt x="2653" y="410"/>
                    </a:lnTo>
                    <a:lnTo>
                      <a:pt x="2770" y="375"/>
                    </a:lnTo>
                    <a:lnTo>
                      <a:pt x="2880" y="342"/>
                    </a:lnTo>
                    <a:lnTo>
                      <a:pt x="2980" y="307"/>
                    </a:lnTo>
                    <a:lnTo>
                      <a:pt x="3074" y="271"/>
                    </a:lnTo>
                    <a:lnTo>
                      <a:pt x="3156" y="236"/>
                    </a:lnTo>
                    <a:lnTo>
                      <a:pt x="3233" y="203"/>
                    </a:lnTo>
                    <a:lnTo>
                      <a:pt x="3300" y="170"/>
                    </a:lnTo>
                    <a:lnTo>
                      <a:pt x="3361" y="139"/>
                    </a:lnTo>
                    <a:lnTo>
                      <a:pt x="3412" y="110"/>
                    </a:lnTo>
                    <a:lnTo>
                      <a:pt x="3458" y="84"/>
                    </a:lnTo>
                    <a:lnTo>
                      <a:pt x="3494" y="60"/>
                    </a:lnTo>
                    <a:lnTo>
                      <a:pt x="3525" y="40"/>
                    </a:lnTo>
                    <a:lnTo>
                      <a:pt x="3547" y="22"/>
                    </a:lnTo>
                    <a:lnTo>
                      <a:pt x="3564" y="11"/>
                    </a:lnTo>
                    <a:lnTo>
                      <a:pt x="3575" y="2"/>
                    </a:lnTo>
                    <a:lnTo>
                      <a:pt x="357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1" name="Freeform 85">
                <a:extLst>
                  <a:ext uri="{FF2B5EF4-FFF2-40B4-BE49-F238E27FC236}">
                    <a16:creationId xmlns:a16="http://schemas.microsoft.com/office/drawing/2014/main" id="{8F747A42-8422-45B6-EB2E-48F08AADE2DD}"/>
                  </a:ext>
                </a:extLst>
              </p:cNvPr>
              <p:cNvSpPr>
                <a:spLocks/>
              </p:cNvSpPr>
              <p:nvPr/>
            </p:nvSpPr>
            <p:spPr bwMode="auto">
              <a:xfrm>
                <a:off x="4465638" y="3651250"/>
                <a:ext cx="1978025" cy="2379663"/>
              </a:xfrm>
              <a:custGeom>
                <a:avLst/>
                <a:gdLst>
                  <a:gd name="T0" fmla="*/ 530 w 2492"/>
                  <a:gd name="T1" fmla="*/ 4 h 2999"/>
                  <a:gd name="T2" fmla="*/ 524 w 2492"/>
                  <a:gd name="T3" fmla="*/ 33 h 2999"/>
                  <a:gd name="T4" fmla="*/ 517 w 2492"/>
                  <a:gd name="T5" fmla="*/ 90 h 2999"/>
                  <a:gd name="T6" fmla="*/ 513 w 2492"/>
                  <a:gd name="T7" fmla="*/ 174 h 2999"/>
                  <a:gd name="T8" fmla="*/ 517 w 2492"/>
                  <a:gd name="T9" fmla="*/ 284 h 2999"/>
                  <a:gd name="T10" fmla="*/ 532 w 2492"/>
                  <a:gd name="T11" fmla="*/ 417 h 2999"/>
                  <a:gd name="T12" fmla="*/ 561 w 2492"/>
                  <a:gd name="T13" fmla="*/ 574 h 2999"/>
                  <a:gd name="T14" fmla="*/ 610 w 2492"/>
                  <a:gd name="T15" fmla="*/ 752 h 2999"/>
                  <a:gd name="T16" fmla="*/ 683 w 2492"/>
                  <a:gd name="T17" fmla="*/ 953 h 2999"/>
                  <a:gd name="T18" fmla="*/ 784 w 2492"/>
                  <a:gd name="T19" fmla="*/ 1172 h 2999"/>
                  <a:gd name="T20" fmla="*/ 916 w 2492"/>
                  <a:gd name="T21" fmla="*/ 1410 h 2999"/>
                  <a:gd name="T22" fmla="*/ 1108 w 2492"/>
                  <a:gd name="T23" fmla="*/ 1703 h 2999"/>
                  <a:gd name="T24" fmla="*/ 1329 w 2492"/>
                  <a:gd name="T25" fmla="*/ 1999 h 2999"/>
                  <a:gd name="T26" fmla="*/ 1541 w 2492"/>
                  <a:gd name="T27" fmla="*/ 2249 h 2999"/>
                  <a:gd name="T28" fmla="*/ 1738 w 2492"/>
                  <a:gd name="T29" fmla="*/ 2456 h 2999"/>
                  <a:gd name="T30" fmla="*/ 1919 w 2492"/>
                  <a:gd name="T31" fmla="*/ 2622 h 2999"/>
                  <a:gd name="T32" fmla="*/ 2082 w 2492"/>
                  <a:gd name="T33" fmla="*/ 2754 h 2999"/>
                  <a:gd name="T34" fmla="*/ 2221 w 2492"/>
                  <a:gd name="T35" fmla="*/ 2853 h 2999"/>
                  <a:gd name="T36" fmla="*/ 2334 w 2492"/>
                  <a:gd name="T37" fmla="*/ 2922 h 2999"/>
                  <a:gd name="T38" fmla="*/ 2420 w 2492"/>
                  <a:gd name="T39" fmla="*/ 2968 h 2999"/>
                  <a:gd name="T40" fmla="*/ 2473 w 2492"/>
                  <a:gd name="T41" fmla="*/ 2992 h 2999"/>
                  <a:gd name="T42" fmla="*/ 2492 w 2492"/>
                  <a:gd name="T43" fmla="*/ 2999 h 2999"/>
                  <a:gd name="T44" fmla="*/ 800 w 2492"/>
                  <a:gd name="T45" fmla="*/ 2966 h 2999"/>
                  <a:gd name="T46" fmla="*/ 630 w 2492"/>
                  <a:gd name="T47" fmla="*/ 2913 h 2999"/>
                  <a:gd name="T48" fmla="*/ 488 w 2492"/>
                  <a:gd name="T49" fmla="*/ 2838 h 2999"/>
                  <a:gd name="T50" fmla="*/ 369 w 2492"/>
                  <a:gd name="T51" fmla="*/ 2749 h 2999"/>
                  <a:gd name="T52" fmla="*/ 272 w 2492"/>
                  <a:gd name="T53" fmla="*/ 2650 h 2999"/>
                  <a:gd name="T54" fmla="*/ 197 w 2492"/>
                  <a:gd name="T55" fmla="*/ 2546 h 2999"/>
                  <a:gd name="T56" fmla="*/ 137 w 2492"/>
                  <a:gd name="T57" fmla="*/ 2440 h 2999"/>
                  <a:gd name="T58" fmla="*/ 95 w 2492"/>
                  <a:gd name="T59" fmla="*/ 2341 h 2999"/>
                  <a:gd name="T60" fmla="*/ 64 w 2492"/>
                  <a:gd name="T61" fmla="*/ 2249 h 2999"/>
                  <a:gd name="T62" fmla="*/ 45 w 2492"/>
                  <a:gd name="T63" fmla="*/ 2174 h 2999"/>
                  <a:gd name="T64" fmla="*/ 34 w 2492"/>
                  <a:gd name="T65" fmla="*/ 2120 h 2999"/>
                  <a:gd name="T66" fmla="*/ 29 w 2492"/>
                  <a:gd name="T67" fmla="*/ 2090 h 2999"/>
                  <a:gd name="T68" fmla="*/ 14 w 2492"/>
                  <a:gd name="T69" fmla="*/ 1982 h 2999"/>
                  <a:gd name="T70" fmla="*/ 0 w 2492"/>
                  <a:gd name="T71" fmla="*/ 1774 h 2999"/>
                  <a:gd name="T72" fmla="*/ 7 w 2492"/>
                  <a:gd name="T73" fmla="*/ 1564 h 2999"/>
                  <a:gd name="T74" fmla="*/ 32 w 2492"/>
                  <a:gd name="T75" fmla="*/ 1355 h 2999"/>
                  <a:gd name="T76" fmla="*/ 73 w 2492"/>
                  <a:gd name="T77" fmla="*/ 1152 h 2999"/>
                  <a:gd name="T78" fmla="*/ 124 w 2492"/>
                  <a:gd name="T79" fmla="*/ 956 h 2999"/>
                  <a:gd name="T80" fmla="*/ 182 w 2492"/>
                  <a:gd name="T81" fmla="*/ 772 h 2999"/>
                  <a:gd name="T82" fmla="*/ 245 w 2492"/>
                  <a:gd name="T83" fmla="*/ 600 h 2999"/>
                  <a:gd name="T84" fmla="*/ 309 w 2492"/>
                  <a:gd name="T85" fmla="*/ 444 h 2999"/>
                  <a:gd name="T86" fmla="*/ 371 w 2492"/>
                  <a:gd name="T87" fmla="*/ 307 h 2999"/>
                  <a:gd name="T88" fmla="*/ 427 w 2492"/>
                  <a:gd name="T89" fmla="*/ 192 h 2999"/>
                  <a:gd name="T90" fmla="*/ 473 w 2492"/>
                  <a:gd name="T91" fmla="*/ 101 h 2999"/>
                  <a:gd name="T92" fmla="*/ 508 w 2492"/>
                  <a:gd name="T93" fmla="*/ 38 h 2999"/>
                  <a:gd name="T94" fmla="*/ 528 w 2492"/>
                  <a:gd name="T95" fmla="*/ 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2" h="2999">
                    <a:moveTo>
                      <a:pt x="530" y="0"/>
                    </a:moveTo>
                    <a:lnTo>
                      <a:pt x="530" y="4"/>
                    </a:lnTo>
                    <a:lnTo>
                      <a:pt x="526" y="15"/>
                    </a:lnTo>
                    <a:lnTo>
                      <a:pt x="524" y="33"/>
                    </a:lnTo>
                    <a:lnTo>
                      <a:pt x="521" y="59"/>
                    </a:lnTo>
                    <a:lnTo>
                      <a:pt x="517" y="90"/>
                    </a:lnTo>
                    <a:lnTo>
                      <a:pt x="515" y="130"/>
                    </a:lnTo>
                    <a:lnTo>
                      <a:pt x="513" y="174"/>
                    </a:lnTo>
                    <a:lnTo>
                      <a:pt x="515" y="225"/>
                    </a:lnTo>
                    <a:lnTo>
                      <a:pt x="517" y="284"/>
                    </a:lnTo>
                    <a:lnTo>
                      <a:pt x="523" y="348"/>
                    </a:lnTo>
                    <a:lnTo>
                      <a:pt x="532" y="417"/>
                    </a:lnTo>
                    <a:lnTo>
                      <a:pt x="544" y="492"/>
                    </a:lnTo>
                    <a:lnTo>
                      <a:pt x="561" y="574"/>
                    </a:lnTo>
                    <a:lnTo>
                      <a:pt x="583" y="660"/>
                    </a:lnTo>
                    <a:lnTo>
                      <a:pt x="610" y="752"/>
                    </a:lnTo>
                    <a:lnTo>
                      <a:pt x="643" y="850"/>
                    </a:lnTo>
                    <a:lnTo>
                      <a:pt x="683" y="953"/>
                    </a:lnTo>
                    <a:lnTo>
                      <a:pt x="729" y="1059"/>
                    </a:lnTo>
                    <a:lnTo>
                      <a:pt x="784" y="1172"/>
                    </a:lnTo>
                    <a:lnTo>
                      <a:pt x="846" y="1287"/>
                    </a:lnTo>
                    <a:lnTo>
                      <a:pt x="916" y="1410"/>
                    </a:lnTo>
                    <a:lnTo>
                      <a:pt x="994" y="1534"/>
                    </a:lnTo>
                    <a:lnTo>
                      <a:pt x="1108" y="1703"/>
                    </a:lnTo>
                    <a:lnTo>
                      <a:pt x="1221" y="1856"/>
                    </a:lnTo>
                    <a:lnTo>
                      <a:pt x="1329" y="1999"/>
                    </a:lnTo>
                    <a:lnTo>
                      <a:pt x="1437" y="2131"/>
                    </a:lnTo>
                    <a:lnTo>
                      <a:pt x="1541" y="2249"/>
                    </a:lnTo>
                    <a:lnTo>
                      <a:pt x="1642" y="2357"/>
                    </a:lnTo>
                    <a:lnTo>
                      <a:pt x="1738" y="2456"/>
                    </a:lnTo>
                    <a:lnTo>
                      <a:pt x="1832" y="2544"/>
                    </a:lnTo>
                    <a:lnTo>
                      <a:pt x="1919" y="2622"/>
                    </a:lnTo>
                    <a:lnTo>
                      <a:pt x="2004" y="2692"/>
                    </a:lnTo>
                    <a:lnTo>
                      <a:pt x="2082" y="2754"/>
                    </a:lnTo>
                    <a:lnTo>
                      <a:pt x="2155" y="2807"/>
                    </a:lnTo>
                    <a:lnTo>
                      <a:pt x="2221" y="2853"/>
                    </a:lnTo>
                    <a:lnTo>
                      <a:pt x="2281" y="2891"/>
                    </a:lnTo>
                    <a:lnTo>
                      <a:pt x="2334" y="2922"/>
                    </a:lnTo>
                    <a:lnTo>
                      <a:pt x="2382" y="2948"/>
                    </a:lnTo>
                    <a:lnTo>
                      <a:pt x="2420" y="2968"/>
                    </a:lnTo>
                    <a:lnTo>
                      <a:pt x="2452" y="2983"/>
                    </a:lnTo>
                    <a:lnTo>
                      <a:pt x="2473" y="2992"/>
                    </a:lnTo>
                    <a:lnTo>
                      <a:pt x="2488" y="2997"/>
                    </a:lnTo>
                    <a:lnTo>
                      <a:pt x="2492" y="2999"/>
                    </a:lnTo>
                    <a:lnTo>
                      <a:pt x="896" y="2983"/>
                    </a:lnTo>
                    <a:lnTo>
                      <a:pt x="800" y="2966"/>
                    </a:lnTo>
                    <a:lnTo>
                      <a:pt x="713" y="2942"/>
                    </a:lnTo>
                    <a:lnTo>
                      <a:pt x="630" y="2913"/>
                    </a:lnTo>
                    <a:lnTo>
                      <a:pt x="555" y="2878"/>
                    </a:lnTo>
                    <a:lnTo>
                      <a:pt x="488" y="2838"/>
                    </a:lnTo>
                    <a:lnTo>
                      <a:pt x="426" y="2796"/>
                    </a:lnTo>
                    <a:lnTo>
                      <a:pt x="369" y="2749"/>
                    </a:lnTo>
                    <a:lnTo>
                      <a:pt x="318" y="2701"/>
                    </a:lnTo>
                    <a:lnTo>
                      <a:pt x="272" y="2650"/>
                    </a:lnTo>
                    <a:lnTo>
                      <a:pt x="232" y="2597"/>
                    </a:lnTo>
                    <a:lnTo>
                      <a:pt x="197" y="2546"/>
                    </a:lnTo>
                    <a:lnTo>
                      <a:pt x="164" y="2493"/>
                    </a:lnTo>
                    <a:lnTo>
                      <a:pt x="137" y="2440"/>
                    </a:lnTo>
                    <a:lnTo>
                      <a:pt x="115" y="2388"/>
                    </a:lnTo>
                    <a:lnTo>
                      <a:pt x="95" y="2341"/>
                    </a:lnTo>
                    <a:lnTo>
                      <a:pt x="78" y="2293"/>
                    </a:lnTo>
                    <a:lnTo>
                      <a:pt x="64" y="2249"/>
                    </a:lnTo>
                    <a:lnTo>
                      <a:pt x="53" y="2211"/>
                    </a:lnTo>
                    <a:lnTo>
                      <a:pt x="45" y="2174"/>
                    </a:lnTo>
                    <a:lnTo>
                      <a:pt x="38" y="2145"/>
                    </a:lnTo>
                    <a:lnTo>
                      <a:pt x="34" y="2120"/>
                    </a:lnTo>
                    <a:lnTo>
                      <a:pt x="31" y="2101"/>
                    </a:lnTo>
                    <a:lnTo>
                      <a:pt x="29" y="2090"/>
                    </a:lnTo>
                    <a:lnTo>
                      <a:pt x="29" y="2087"/>
                    </a:lnTo>
                    <a:lnTo>
                      <a:pt x="14" y="1982"/>
                    </a:lnTo>
                    <a:lnTo>
                      <a:pt x="3" y="1878"/>
                    </a:lnTo>
                    <a:lnTo>
                      <a:pt x="0" y="1774"/>
                    </a:lnTo>
                    <a:lnTo>
                      <a:pt x="1" y="1670"/>
                    </a:lnTo>
                    <a:lnTo>
                      <a:pt x="7" y="1564"/>
                    </a:lnTo>
                    <a:lnTo>
                      <a:pt x="18" y="1459"/>
                    </a:lnTo>
                    <a:lnTo>
                      <a:pt x="32" y="1355"/>
                    </a:lnTo>
                    <a:lnTo>
                      <a:pt x="51" y="1253"/>
                    </a:lnTo>
                    <a:lnTo>
                      <a:pt x="73" y="1152"/>
                    </a:lnTo>
                    <a:lnTo>
                      <a:pt x="96" y="1053"/>
                    </a:lnTo>
                    <a:lnTo>
                      <a:pt x="124" y="956"/>
                    </a:lnTo>
                    <a:lnTo>
                      <a:pt x="151" y="863"/>
                    </a:lnTo>
                    <a:lnTo>
                      <a:pt x="182" y="772"/>
                    </a:lnTo>
                    <a:lnTo>
                      <a:pt x="214" y="684"/>
                    </a:lnTo>
                    <a:lnTo>
                      <a:pt x="245" y="600"/>
                    </a:lnTo>
                    <a:lnTo>
                      <a:pt x="278" y="519"/>
                    </a:lnTo>
                    <a:lnTo>
                      <a:pt x="309" y="444"/>
                    </a:lnTo>
                    <a:lnTo>
                      <a:pt x="340" y="373"/>
                    </a:lnTo>
                    <a:lnTo>
                      <a:pt x="371" y="307"/>
                    </a:lnTo>
                    <a:lnTo>
                      <a:pt x="400" y="247"/>
                    </a:lnTo>
                    <a:lnTo>
                      <a:pt x="427" y="192"/>
                    </a:lnTo>
                    <a:lnTo>
                      <a:pt x="451" y="143"/>
                    </a:lnTo>
                    <a:lnTo>
                      <a:pt x="473" y="101"/>
                    </a:lnTo>
                    <a:lnTo>
                      <a:pt x="493" y="66"/>
                    </a:lnTo>
                    <a:lnTo>
                      <a:pt x="508" y="38"/>
                    </a:lnTo>
                    <a:lnTo>
                      <a:pt x="521" y="18"/>
                    </a:lnTo>
                    <a:lnTo>
                      <a:pt x="528" y="6"/>
                    </a:lnTo>
                    <a:lnTo>
                      <a:pt x="530" y="0"/>
                    </a:lnTo>
                    <a:close/>
                  </a:path>
                </a:pathLst>
              </a:custGeom>
              <a:solidFill>
                <a:schemeClr val="accent4">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dirty="0">
                  <a:latin typeface="+mj-lt"/>
                </a:endParaRPr>
              </a:p>
            </p:txBody>
          </p:sp>
          <p:sp>
            <p:nvSpPr>
              <p:cNvPr id="12" name="Freeform 86">
                <a:extLst>
                  <a:ext uri="{FF2B5EF4-FFF2-40B4-BE49-F238E27FC236}">
                    <a16:creationId xmlns:a16="http://schemas.microsoft.com/office/drawing/2014/main" id="{01516E9D-BC01-97D9-9FC0-D98FBEC050E3}"/>
                  </a:ext>
                </a:extLst>
              </p:cNvPr>
              <p:cNvSpPr>
                <a:spLocks/>
              </p:cNvSpPr>
              <p:nvPr/>
            </p:nvSpPr>
            <p:spPr bwMode="auto">
              <a:xfrm>
                <a:off x="3700463" y="2709863"/>
                <a:ext cx="1971675" cy="2535238"/>
              </a:xfrm>
              <a:custGeom>
                <a:avLst/>
                <a:gdLst>
                  <a:gd name="T0" fmla="*/ 2476 w 2483"/>
                  <a:gd name="T1" fmla="*/ 0 h 3195"/>
                  <a:gd name="T2" fmla="*/ 2478 w 2483"/>
                  <a:gd name="T3" fmla="*/ 2 h 3195"/>
                  <a:gd name="T4" fmla="*/ 2445 w 2483"/>
                  <a:gd name="T5" fmla="*/ 13 h 3195"/>
                  <a:gd name="T6" fmla="*/ 2382 w 2483"/>
                  <a:gd name="T7" fmla="*/ 42 h 3195"/>
                  <a:gd name="T8" fmla="*/ 2293 w 2483"/>
                  <a:gd name="T9" fmla="*/ 90 h 3195"/>
                  <a:gd name="T10" fmla="*/ 2183 w 2483"/>
                  <a:gd name="T11" fmla="*/ 163 h 3195"/>
                  <a:gd name="T12" fmla="*/ 2057 w 2483"/>
                  <a:gd name="T13" fmla="*/ 262 h 3195"/>
                  <a:gd name="T14" fmla="*/ 1918 w 2483"/>
                  <a:gd name="T15" fmla="*/ 395 h 3195"/>
                  <a:gd name="T16" fmla="*/ 1768 w 2483"/>
                  <a:gd name="T17" fmla="*/ 563 h 3195"/>
                  <a:gd name="T18" fmla="*/ 1615 w 2483"/>
                  <a:gd name="T19" fmla="*/ 772 h 3195"/>
                  <a:gd name="T20" fmla="*/ 1461 w 2483"/>
                  <a:gd name="T21" fmla="*/ 1022 h 3195"/>
                  <a:gd name="T22" fmla="*/ 1306 w 2483"/>
                  <a:gd name="T23" fmla="*/ 1326 h 3195"/>
                  <a:gd name="T24" fmla="*/ 1172 w 2483"/>
                  <a:gd name="T25" fmla="*/ 1628 h 3195"/>
                  <a:gd name="T26" fmla="*/ 1068 w 2483"/>
                  <a:gd name="T27" fmla="*/ 1904 h 3195"/>
                  <a:gd name="T28" fmla="*/ 987 w 2483"/>
                  <a:gd name="T29" fmla="*/ 2154 h 3195"/>
                  <a:gd name="T30" fmla="*/ 929 w 2483"/>
                  <a:gd name="T31" fmla="*/ 2379 h 3195"/>
                  <a:gd name="T32" fmla="*/ 889 w 2483"/>
                  <a:gd name="T33" fmla="*/ 2579 h 3195"/>
                  <a:gd name="T34" fmla="*/ 865 w 2483"/>
                  <a:gd name="T35" fmla="*/ 2750 h 3195"/>
                  <a:gd name="T36" fmla="*/ 852 w 2483"/>
                  <a:gd name="T37" fmla="*/ 2897 h 3195"/>
                  <a:gd name="T38" fmla="*/ 848 w 2483"/>
                  <a:gd name="T39" fmla="*/ 3014 h 3195"/>
                  <a:gd name="T40" fmla="*/ 850 w 2483"/>
                  <a:gd name="T41" fmla="*/ 3102 h 3195"/>
                  <a:gd name="T42" fmla="*/ 854 w 2483"/>
                  <a:gd name="T43" fmla="*/ 3162 h 3195"/>
                  <a:gd name="T44" fmla="*/ 858 w 2483"/>
                  <a:gd name="T45" fmla="*/ 3191 h 3195"/>
                  <a:gd name="T46" fmla="*/ 79 w 2483"/>
                  <a:gd name="T47" fmla="*/ 1803 h 3195"/>
                  <a:gd name="T48" fmla="*/ 22 w 2483"/>
                  <a:gd name="T49" fmla="*/ 1615 h 3195"/>
                  <a:gd name="T50" fmla="*/ 0 w 2483"/>
                  <a:gd name="T51" fmla="*/ 1439 h 3195"/>
                  <a:gd name="T52" fmla="*/ 9 w 2483"/>
                  <a:gd name="T53" fmla="*/ 1282 h 3195"/>
                  <a:gd name="T54" fmla="*/ 44 w 2483"/>
                  <a:gd name="T55" fmla="*/ 1138 h 3195"/>
                  <a:gd name="T56" fmla="*/ 93 w 2483"/>
                  <a:gd name="T57" fmla="*/ 1010 h 3195"/>
                  <a:gd name="T58" fmla="*/ 157 w 2483"/>
                  <a:gd name="T59" fmla="*/ 898 h 3195"/>
                  <a:gd name="T60" fmla="*/ 225 w 2483"/>
                  <a:gd name="T61" fmla="*/ 803 h 3195"/>
                  <a:gd name="T62" fmla="*/ 291 w 2483"/>
                  <a:gd name="T63" fmla="*/ 726 h 3195"/>
                  <a:gd name="T64" fmla="*/ 349 w 2483"/>
                  <a:gd name="T65" fmla="*/ 666 h 3195"/>
                  <a:gd name="T66" fmla="*/ 395 w 2483"/>
                  <a:gd name="T67" fmla="*/ 627 h 3195"/>
                  <a:gd name="T68" fmla="*/ 421 w 2483"/>
                  <a:gd name="T69" fmla="*/ 607 h 3195"/>
                  <a:gd name="T70" fmla="*/ 521 w 2483"/>
                  <a:gd name="T71" fmla="*/ 529 h 3195"/>
                  <a:gd name="T72" fmla="*/ 726 w 2483"/>
                  <a:gd name="T73" fmla="*/ 397 h 3195"/>
                  <a:gd name="T74" fmla="*/ 947 w 2483"/>
                  <a:gd name="T75" fmla="*/ 289 h 3195"/>
                  <a:gd name="T76" fmla="*/ 1174 w 2483"/>
                  <a:gd name="T77" fmla="*/ 203 h 3195"/>
                  <a:gd name="T78" fmla="*/ 1402 w 2483"/>
                  <a:gd name="T79" fmla="*/ 135 h 3195"/>
                  <a:gd name="T80" fmla="*/ 1625 w 2483"/>
                  <a:gd name="T81" fmla="*/ 86 h 3195"/>
                  <a:gd name="T82" fmla="*/ 1836 w 2483"/>
                  <a:gd name="T83" fmla="*/ 49 h 3195"/>
                  <a:gd name="T84" fmla="*/ 2028 w 2483"/>
                  <a:gd name="T85" fmla="*/ 24 h 3195"/>
                  <a:gd name="T86" fmla="*/ 2194 w 2483"/>
                  <a:gd name="T87" fmla="*/ 9 h 3195"/>
                  <a:gd name="T88" fmla="*/ 2328 w 2483"/>
                  <a:gd name="T89" fmla="*/ 2 h 3195"/>
                  <a:gd name="T90" fmla="*/ 2425 w 2483"/>
                  <a:gd name="T91"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3" h="3195">
                    <a:moveTo>
                      <a:pt x="2456" y="0"/>
                    </a:moveTo>
                    <a:lnTo>
                      <a:pt x="2476" y="0"/>
                    </a:lnTo>
                    <a:lnTo>
                      <a:pt x="2483" y="0"/>
                    </a:lnTo>
                    <a:lnTo>
                      <a:pt x="2478" y="2"/>
                    </a:lnTo>
                    <a:lnTo>
                      <a:pt x="2465" y="6"/>
                    </a:lnTo>
                    <a:lnTo>
                      <a:pt x="2445" y="13"/>
                    </a:lnTo>
                    <a:lnTo>
                      <a:pt x="2417" y="26"/>
                    </a:lnTo>
                    <a:lnTo>
                      <a:pt x="2382" y="42"/>
                    </a:lnTo>
                    <a:lnTo>
                      <a:pt x="2340" y="62"/>
                    </a:lnTo>
                    <a:lnTo>
                      <a:pt x="2293" y="90"/>
                    </a:lnTo>
                    <a:lnTo>
                      <a:pt x="2242" y="123"/>
                    </a:lnTo>
                    <a:lnTo>
                      <a:pt x="2183" y="163"/>
                    </a:lnTo>
                    <a:lnTo>
                      <a:pt x="2123" y="209"/>
                    </a:lnTo>
                    <a:lnTo>
                      <a:pt x="2057" y="262"/>
                    </a:lnTo>
                    <a:lnTo>
                      <a:pt x="1989" y="324"/>
                    </a:lnTo>
                    <a:lnTo>
                      <a:pt x="1918" y="395"/>
                    </a:lnTo>
                    <a:lnTo>
                      <a:pt x="1845" y="474"/>
                    </a:lnTo>
                    <a:lnTo>
                      <a:pt x="1768" y="563"/>
                    </a:lnTo>
                    <a:lnTo>
                      <a:pt x="1691" y="662"/>
                    </a:lnTo>
                    <a:lnTo>
                      <a:pt x="1615" y="772"/>
                    </a:lnTo>
                    <a:lnTo>
                      <a:pt x="1538" y="891"/>
                    </a:lnTo>
                    <a:lnTo>
                      <a:pt x="1461" y="1022"/>
                    </a:lnTo>
                    <a:lnTo>
                      <a:pt x="1384" y="1167"/>
                    </a:lnTo>
                    <a:lnTo>
                      <a:pt x="1306" y="1326"/>
                    </a:lnTo>
                    <a:lnTo>
                      <a:pt x="1236" y="1479"/>
                    </a:lnTo>
                    <a:lnTo>
                      <a:pt x="1172" y="1628"/>
                    </a:lnTo>
                    <a:lnTo>
                      <a:pt x="1117" y="1768"/>
                    </a:lnTo>
                    <a:lnTo>
                      <a:pt x="1068" y="1904"/>
                    </a:lnTo>
                    <a:lnTo>
                      <a:pt x="1024" y="2032"/>
                    </a:lnTo>
                    <a:lnTo>
                      <a:pt x="987" y="2154"/>
                    </a:lnTo>
                    <a:lnTo>
                      <a:pt x="956" y="2271"/>
                    </a:lnTo>
                    <a:lnTo>
                      <a:pt x="929" y="2379"/>
                    </a:lnTo>
                    <a:lnTo>
                      <a:pt x="907" y="2483"/>
                    </a:lnTo>
                    <a:lnTo>
                      <a:pt x="889" y="2579"/>
                    </a:lnTo>
                    <a:lnTo>
                      <a:pt x="874" y="2668"/>
                    </a:lnTo>
                    <a:lnTo>
                      <a:pt x="865" y="2750"/>
                    </a:lnTo>
                    <a:lnTo>
                      <a:pt x="856" y="2827"/>
                    </a:lnTo>
                    <a:lnTo>
                      <a:pt x="852" y="2897"/>
                    </a:lnTo>
                    <a:lnTo>
                      <a:pt x="848" y="2959"/>
                    </a:lnTo>
                    <a:lnTo>
                      <a:pt x="848" y="3014"/>
                    </a:lnTo>
                    <a:lnTo>
                      <a:pt x="848" y="3061"/>
                    </a:lnTo>
                    <a:lnTo>
                      <a:pt x="850" y="3102"/>
                    </a:lnTo>
                    <a:lnTo>
                      <a:pt x="852" y="3134"/>
                    </a:lnTo>
                    <a:lnTo>
                      <a:pt x="854" y="3162"/>
                    </a:lnTo>
                    <a:lnTo>
                      <a:pt x="856" y="3180"/>
                    </a:lnTo>
                    <a:lnTo>
                      <a:pt x="858" y="3191"/>
                    </a:lnTo>
                    <a:lnTo>
                      <a:pt x="859" y="3195"/>
                    </a:lnTo>
                    <a:lnTo>
                      <a:pt x="79" y="1803"/>
                    </a:lnTo>
                    <a:lnTo>
                      <a:pt x="44" y="1706"/>
                    </a:lnTo>
                    <a:lnTo>
                      <a:pt x="22" y="1615"/>
                    </a:lnTo>
                    <a:lnTo>
                      <a:pt x="7" y="1525"/>
                    </a:lnTo>
                    <a:lnTo>
                      <a:pt x="0" y="1439"/>
                    </a:lnTo>
                    <a:lnTo>
                      <a:pt x="2" y="1359"/>
                    </a:lnTo>
                    <a:lnTo>
                      <a:pt x="9" y="1282"/>
                    </a:lnTo>
                    <a:lnTo>
                      <a:pt x="24" y="1207"/>
                    </a:lnTo>
                    <a:lnTo>
                      <a:pt x="44" y="1138"/>
                    </a:lnTo>
                    <a:lnTo>
                      <a:pt x="68" y="1072"/>
                    </a:lnTo>
                    <a:lnTo>
                      <a:pt x="93" y="1010"/>
                    </a:lnTo>
                    <a:lnTo>
                      <a:pt x="124" y="951"/>
                    </a:lnTo>
                    <a:lnTo>
                      <a:pt x="157" y="898"/>
                    </a:lnTo>
                    <a:lnTo>
                      <a:pt x="190" y="847"/>
                    </a:lnTo>
                    <a:lnTo>
                      <a:pt x="225" y="803"/>
                    </a:lnTo>
                    <a:lnTo>
                      <a:pt x="258" y="761"/>
                    </a:lnTo>
                    <a:lnTo>
                      <a:pt x="291" y="726"/>
                    </a:lnTo>
                    <a:lnTo>
                      <a:pt x="322" y="693"/>
                    </a:lnTo>
                    <a:lnTo>
                      <a:pt x="349" y="666"/>
                    </a:lnTo>
                    <a:lnTo>
                      <a:pt x="375" y="644"/>
                    </a:lnTo>
                    <a:lnTo>
                      <a:pt x="395" y="627"/>
                    </a:lnTo>
                    <a:lnTo>
                      <a:pt x="411" y="615"/>
                    </a:lnTo>
                    <a:lnTo>
                      <a:pt x="421" y="607"/>
                    </a:lnTo>
                    <a:lnTo>
                      <a:pt x="424" y="604"/>
                    </a:lnTo>
                    <a:lnTo>
                      <a:pt x="521" y="529"/>
                    </a:lnTo>
                    <a:lnTo>
                      <a:pt x="622" y="459"/>
                    </a:lnTo>
                    <a:lnTo>
                      <a:pt x="726" y="397"/>
                    </a:lnTo>
                    <a:lnTo>
                      <a:pt x="836" y="340"/>
                    </a:lnTo>
                    <a:lnTo>
                      <a:pt x="947" y="289"/>
                    </a:lnTo>
                    <a:lnTo>
                      <a:pt x="1060" y="243"/>
                    </a:lnTo>
                    <a:lnTo>
                      <a:pt x="1174" y="203"/>
                    </a:lnTo>
                    <a:lnTo>
                      <a:pt x="1289" y="166"/>
                    </a:lnTo>
                    <a:lnTo>
                      <a:pt x="1402" y="135"/>
                    </a:lnTo>
                    <a:lnTo>
                      <a:pt x="1516" y="108"/>
                    </a:lnTo>
                    <a:lnTo>
                      <a:pt x="1625" y="86"/>
                    </a:lnTo>
                    <a:lnTo>
                      <a:pt x="1732" y="66"/>
                    </a:lnTo>
                    <a:lnTo>
                      <a:pt x="1836" y="49"/>
                    </a:lnTo>
                    <a:lnTo>
                      <a:pt x="1934" y="35"/>
                    </a:lnTo>
                    <a:lnTo>
                      <a:pt x="2028" y="24"/>
                    </a:lnTo>
                    <a:lnTo>
                      <a:pt x="2114" y="17"/>
                    </a:lnTo>
                    <a:lnTo>
                      <a:pt x="2194" y="9"/>
                    </a:lnTo>
                    <a:lnTo>
                      <a:pt x="2265" y="6"/>
                    </a:lnTo>
                    <a:lnTo>
                      <a:pt x="2328" y="2"/>
                    </a:lnTo>
                    <a:lnTo>
                      <a:pt x="2381" y="0"/>
                    </a:lnTo>
                    <a:lnTo>
                      <a:pt x="2425" y="0"/>
                    </a:lnTo>
                    <a:lnTo>
                      <a:pt x="245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3" name="Freeform 87">
                <a:extLst>
                  <a:ext uri="{FF2B5EF4-FFF2-40B4-BE49-F238E27FC236}">
                    <a16:creationId xmlns:a16="http://schemas.microsoft.com/office/drawing/2014/main" id="{6BD23966-5C68-93CF-E9FB-008DBD959753}"/>
                  </a:ext>
                </a:extLst>
              </p:cNvPr>
              <p:cNvSpPr>
                <a:spLocks/>
              </p:cNvSpPr>
              <p:nvPr/>
            </p:nvSpPr>
            <p:spPr bwMode="auto">
              <a:xfrm>
                <a:off x="4030663" y="1679575"/>
                <a:ext cx="2841625" cy="1398588"/>
              </a:xfrm>
              <a:custGeom>
                <a:avLst/>
                <a:gdLst>
                  <a:gd name="T0" fmla="*/ 1666 w 3578"/>
                  <a:gd name="T1" fmla="*/ 1 h 1763"/>
                  <a:gd name="T2" fmla="*/ 1783 w 3578"/>
                  <a:gd name="T3" fmla="*/ 16 h 1763"/>
                  <a:gd name="T4" fmla="*/ 1881 w 3578"/>
                  <a:gd name="T5" fmla="*/ 38 h 1763"/>
                  <a:gd name="T6" fmla="*/ 1956 w 3578"/>
                  <a:gd name="T7" fmla="*/ 60 h 1763"/>
                  <a:gd name="T8" fmla="*/ 2004 w 3578"/>
                  <a:gd name="T9" fmla="*/ 76 h 1763"/>
                  <a:gd name="T10" fmla="*/ 2022 w 3578"/>
                  <a:gd name="T11" fmla="*/ 84 h 1763"/>
                  <a:gd name="T12" fmla="*/ 2214 w 3578"/>
                  <a:gd name="T13" fmla="*/ 166 h 1763"/>
                  <a:gd name="T14" fmla="*/ 2397 w 3578"/>
                  <a:gd name="T15" fmla="*/ 268 h 1763"/>
                  <a:gd name="T16" fmla="*/ 2571 w 3578"/>
                  <a:gd name="T17" fmla="*/ 387 h 1763"/>
                  <a:gd name="T18" fmla="*/ 2732 w 3578"/>
                  <a:gd name="T19" fmla="*/ 519 h 1763"/>
                  <a:gd name="T20" fmla="*/ 2881 w 3578"/>
                  <a:gd name="T21" fmla="*/ 658 h 1763"/>
                  <a:gd name="T22" fmla="*/ 3020 w 3578"/>
                  <a:gd name="T23" fmla="*/ 801 h 1763"/>
                  <a:gd name="T24" fmla="*/ 3145 w 3578"/>
                  <a:gd name="T25" fmla="*/ 943 h 1763"/>
                  <a:gd name="T26" fmla="*/ 3254 w 3578"/>
                  <a:gd name="T27" fmla="*/ 1080 h 1763"/>
                  <a:gd name="T28" fmla="*/ 3351 w 3578"/>
                  <a:gd name="T29" fmla="*/ 1208 h 1763"/>
                  <a:gd name="T30" fmla="*/ 3430 w 3578"/>
                  <a:gd name="T31" fmla="*/ 1324 h 1763"/>
                  <a:gd name="T32" fmla="*/ 3494 w 3578"/>
                  <a:gd name="T33" fmla="*/ 1421 h 1763"/>
                  <a:gd name="T34" fmla="*/ 3540 w 3578"/>
                  <a:gd name="T35" fmla="*/ 1494 h 1763"/>
                  <a:gd name="T36" fmla="*/ 3569 w 3578"/>
                  <a:gd name="T37" fmla="*/ 1541 h 1763"/>
                  <a:gd name="T38" fmla="*/ 3578 w 3578"/>
                  <a:gd name="T39" fmla="*/ 1560 h 1763"/>
                  <a:gd name="T40" fmla="*/ 3567 w 3578"/>
                  <a:gd name="T41" fmla="*/ 1549 h 1763"/>
                  <a:gd name="T42" fmla="*/ 3532 w 3578"/>
                  <a:gd name="T43" fmla="*/ 1521 h 1763"/>
                  <a:gd name="T44" fmla="*/ 3476 w 3578"/>
                  <a:gd name="T45" fmla="*/ 1483 h 1763"/>
                  <a:gd name="T46" fmla="*/ 3392 w 3578"/>
                  <a:gd name="T47" fmla="*/ 1433 h 1763"/>
                  <a:gd name="T48" fmla="*/ 3282 w 3578"/>
                  <a:gd name="T49" fmla="*/ 1380 h 1763"/>
                  <a:gd name="T50" fmla="*/ 3145 w 3578"/>
                  <a:gd name="T51" fmla="*/ 1325 h 1763"/>
                  <a:gd name="T52" fmla="*/ 2980 w 3578"/>
                  <a:gd name="T53" fmla="*/ 1276 h 1763"/>
                  <a:gd name="T54" fmla="*/ 2786 w 3578"/>
                  <a:gd name="T55" fmla="*/ 1234 h 1763"/>
                  <a:gd name="T56" fmla="*/ 2562 w 3578"/>
                  <a:gd name="T57" fmla="*/ 1205 h 1763"/>
                  <a:gd name="T58" fmla="*/ 2306 w 3578"/>
                  <a:gd name="T59" fmla="*/ 1190 h 1763"/>
                  <a:gd name="T60" fmla="*/ 2017 w 3578"/>
                  <a:gd name="T61" fmla="*/ 1196 h 1763"/>
                  <a:gd name="T62" fmla="*/ 1658 w 3578"/>
                  <a:gd name="T63" fmla="*/ 1227 h 1763"/>
                  <a:gd name="T64" fmla="*/ 1338 w 3578"/>
                  <a:gd name="T65" fmla="*/ 1272 h 1763"/>
                  <a:gd name="T66" fmla="*/ 1055 w 3578"/>
                  <a:gd name="T67" fmla="*/ 1329 h 1763"/>
                  <a:gd name="T68" fmla="*/ 810 w 3578"/>
                  <a:gd name="T69" fmla="*/ 1393 h 1763"/>
                  <a:gd name="T70" fmla="*/ 600 w 3578"/>
                  <a:gd name="T71" fmla="*/ 1461 h 1763"/>
                  <a:gd name="T72" fmla="*/ 422 w 3578"/>
                  <a:gd name="T73" fmla="*/ 1528 h 1763"/>
                  <a:gd name="T74" fmla="*/ 280 w 3578"/>
                  <a:gd name="T75" fmla="*/ 1594 h 1763"/>
                  <a:gd name="T76" fmla="*/ 166 w 3578"/>
                  <a:gd name="T77" fmla="*/ 1655 h 1763"/>
                  <a:gd name="T78" fmla="*/ 84 w 3578"/>
                  <a:gd name="T79" fmla="*/ 1704 h 1763"/>
                  <a:gd name="T80" fmla="*/ 31 w 3578"/>
                  <a:gd name="T81" fmla="*/ 1741 h 1763"/>
                  <a:gd name="T82" fmla="*/ 4 w 3578"/>
                  <a:gd name="T83" fmla="*/ 1761 h 1763"/>
                  <a:gd name="T84" fmla="*/ 812 w 3578"/>
                  <a:gd name="T85" fmla="*/ 387 h 1763"/>
                  <a:gd name="T86" fmla="*/ 951 w 3578"/>
                  <a:gd name="T87" fmla="*/ 239 h 1763"/>
                  <a:gd name="T88" fmla="*/ 1097 w 3578"/>
                  <a:gd name="T89" fmla="*/ 131 h 1763"/>
                  <a:gd name="T90" fmla="*/ 1247 w 3578"/>
                  <a:gd name="T91" fmla="*/ 60 h 1763"/>
                  <a:gd name="T92" fmla="*/ 1393 w 3578"/>
                  <a:gd name="T93" fmla="*/ 18 h 1763"/>
                  <a:gd name="T94" fmla="*/ 1534 w 3578"/>
                  <a:gd name="T9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8" h="1763">
                    <a:moveTo>
                      <a:pt x="1602" y="0"/>
                    </a:moveTo>
                    <a:lnTo>
                      <a:pt x="1666" y="1"/>
                    </a:lnTo>
                    <a:lnTo>
                      <a:pt x="1726" y="7"/>
                    </a:lnTo>
                    <a:lnTo>
                      <a:pt x="1783" y="16"/>
                    </a:lnTo>
                    <a:lnTo>
                      <a:pt x="1834" y="27"/>
                    </a:lnTo>
                    <a:lnTo>
                      <a:pt x="1881" y="38"/>
                    </a:lnTo>
                    <a:lnTo>
                      <a:pt x="1922" y="49"/>
                    </a:lnTo>
                    <a:lnTo>
                      <a:pt x="1956" y="60"/>
                    </a:lnTo>
                    <a:lnTo>
                      <a:pt x="1984" y="69"/>
                    </a:lnTo>
                    <a:lnTo>
                      <a:pt x="2004" y="76"/>
                    </a:lnTo>
                    <a:lnTo>
                      <a:pt x="2017" y="82"/>
                    </a:lnTo>
                    <a:lnTo>
                      <a:pt x="2022" y="84"/>
                    </a:lnTo>
                    <a:lnTo>
                      <a:pt x="2119" y="122"/>
                    </a:lnTo>
                    <a:lnTo>
                      <a:pt x="2214" y="166"/>
                    </a:lnTo>
                    <a:lnTo>
                      <a:pt x="2307" y="215"/>
                    </a:lnTo>
                    <a:lnTo>
                      <a:pt x="2397" y="268"/>
                    </a:lnTo>
                    <a:lnTo>
                      <a:pt x="2485" y="327"/>
                    </a:lnTo>
                    <a:lnTo>
                      <a:pt x="2571" y="387"/>
                    </a:lnTo>
                    <a:lnTo>
                      <a:pt x="2653" y="451"/>
                    </a:lnTo>
                    <a:lnTo>
                      <a:pt x="2732" y="519"/>
                    </a:lnTo>
                    <a:lnTo>
                      <a:pt x="2808" y="589"/>
                    </a:lnTo>
                    <a:lnTo>
                      <a:pt x="2881" y="658"/>
                    </a:lnTo>
                    <a:lnTo>
                      <a:pt x="2953" y="729"/>
                    </a:lnTo>
                    <a:lnTo>
                      <a:pt x="3020" y="801"/>
                    </a:lnTo>
                    <a:lnTo>
                      <a:pt x="3084" y="872"/>
                    </a:lnTo>
                    <a:lnTo>
                      <a:pt x="3145" y="943"/>
                    </a:lnTo>
                    <a:lnTo>
                      <a:pt x="3201" y="1013"/>
                    </a:lnTo>
                    <a:lnTo>
                      <a:pt x="3254" y="1080"/>
                    </a:lnTo>
                    <a:lnTo>
                      <a:pt x="3304" y="1146"/>
                    </a:lnTo>
                    <a:lnTo>
                      <a:pt x="3351" y="1208"/>
                    </a:lnTo>
                    <a:lnTo>
                      <a:pt x="3393" y="1269"/>
                    </a:lnTo>
                    <a:lnTo>
                      <a:pt x="3430" y="1324"/>
                    </a:lnTo>
                    <a:lnTo>
                      <a:pt x="3465" y="1375"/>
                    </a:lnTo>
                    <a:lnTo>
                      <a:pt x="3494" y="1421"/>
                    </a:lnTo>
                    <a:lnTo>
                      <a:pt x="3520" y="1461"/>
                    </a:lnTo>
                    <a:lnTo>
                      <a:pt x="3540" y="1494"/>
                    </a:lnTo>
                    <a:lnTo>
                      <a:pt x="3556" y="1521"/>
                    </a:lnTo>
                    <a:lnTo>
                      <a:pt x="3569" y="1541"/>
                    </a:lnTo>
                    <a:lnTo>
                      <a:pt x="3576" y="1554"/>
                    </a:lnTo>
                    <a:lnTo>
                      <a:pt x="3578" y="1560"/>
                    </a:lnTo>
                    <a:lnTo>
                      <a:pt x="3576" y="1556"/>
                    </a:lnTo>
                    <a:lnTo>
                      <a:pt x="3567" y="1549"/>
                    </a:lnTo>
                    <a:lnTo>
                      <a:pt x="3553" y="1538"/>
                    </a:lnTo>
                    <a:lnTo>
                      <a:pt x="3532" y="1521"/>
                    </a:lnTo>
                    <a:lnTo>
                      <a:pt x="3507" y="1503"/>
                    </a:lnTo>
                    <a:lnTo>
                      <a:pt x="3476" y="1483"/>
                    </a:lnTo>
                    <a:lnTo>
                      <a:pt x="3437" y="1459"/>
                    </a:lnTo>
                    <a:lnTo>
                      <a:pt x="3392" y="1433"/>
                    </a:lnTo>
                    <a:lnTo>
                      <a:pt x="3340" y="1408"/>
                    </a:lnTo>
                    <a:lnTo>
                      <a:pt x="3282" y="1380"/>
                    </a:lnTo>
                    <a:lnTo>
                      <a:pt x="3218" y="1353"/>
                    </a:lnTo>
                    <a:lnTo>
                      <a:pt x="3145" y="1325"/>
                    </a:lnTo>
                    <a:lnTo>
                      <a:pt x="3066" y="1300"/>
                    </a:lnTo>
                    <a:lnTo>
                      <a:pt x="2980" y="1276"/>
                    </a:lnTo>
                    <a:lnTo>
                      <a:pt x="2887" y="1254"/>
                    </a:lnTo>
                    <a:lnTo>
                      <a:pt x="2786" y="1234"/>
                    </a:lnTo>
                    <a:lnTo>
                      <a:pt x="2679" y="1218"/>
                    </a:lnTo>
                    <a:lnTo>
                      <a:pt x="2562" y="1205"/>
                    </a:lnTo>
                    <a:lnTo>
                      <a:pt x="2437" y="1196"/>
                    </a:lnTo>
                    <a:lnTo>
                      <a:pt x="2306" y="1190"/>
                    </a:lnTo>
                    <a:lnTo>
                      <a:pt x="2167" y="1190"/>
                    </a:lnTo>
                    <a:lnTo>
                      <a:pt x="2017" y="1196"/>
                    </a:lnTo>
                    <a:lnTo>
                      <a:pt x="1832" y="1210"/>
                    </a:lnTo>
                    <a:lnTo>
                      <a:pt x="1658" y="1227"/>
                    </a:lnTo>
                    <a:lnTo>
                      <a:pt x="1494" y="1249"/>
                    </a:lnTo>
                    <a:lnTo>
                      <a:pt x="1338" y="1272"/>
                    </a:lnTo>
                    <a:lnTo>
                      <a:pt x="1192" y="1300"/>
                    </a:lnTo>
                    <a:lnTo>
                      <a:pt x="1055" y="1329"/>
                    </a:lnTo>
                    <a:lnTo>
                      <a:pt x="929" y="1360"/>
                    </a:lnTo>
                    <a:lnTo>
                      <a:pt x="810" y="1393"/>
                    </a:lnTo>
                    <a:lnTo>
                      <a:pt x="700" y="1426"/>
                    </a:lnTo>
                    <a:lnTo>
                      <a:pt x="600" y="1461"/>
                    </a:lnTo>
                    <a:lnTo>
                      <a:pt x="506" y="1496"/>
                    </a:lnTo>
                    <a:lnTo>
                      <a:pt x="422" y="1528"/>
                    </a:lnTo>
                    <a:lnTo>
                      <a:pt x="347" y="1563"/>
                    </a:lnTo>
                    <a:lnTo>
                      <a:pt x="280" y="1594"/>
                    </a:lnTo>
                    <a:lnTo>
                      <a:pt x="219" y="1625"/>
                    </a:lnTo>
                    <a:lnTo>
                      <a:pt x="166" y="1655"/>
                    </a:lnTo>
                    <a:lnTo>
                      <a:pt x="121" y="1680"/>
                    </a:lnTo>
                    <a:lnTo>
                      <a:pt x="84" y="1704"/>
                    </a:lnTo>
                    <a:lnTo>
                      <a:pt x="53" y="1724"/>
                    </a:lnTo>
                    <a:lnTo>
                      <a:pt x="31" y="1741"/>
                    </a:lnTo>
                    <a:lnTo>
                      <a:pt x="15" y="1753"/>
                    </a:lnTo>
                    <a:lnTo>
                      <a:pt x="4" y="1761"/>
                    </a:lnTo>
                    <a:lnTo>
                      <a:pt x="0" y="1763"/>
                    </a:lnTo>
                    <a:lnTo>
                      <a:pt x="812" y="387"/>
                    </a:lnTo>
                    <a:lnTo>
                      <a:pt x="879" y="307"/>
                    </a:lnTo>
                    <a:lnTo>
                      <a:pt x="951" y="239"/>
                    </a:lnTo>
                    <a:lnTo>
                      <a:pt x="1024" y="179"/>
                    </a:lnTo>
                    <a:lnTo>
                      <a:pt x="1097" y="131"/>
                    </a:lnTo>
                    <a:lnTo>
                      <a:pt x="1172" y="91"/>
                    </a:lnTo>
                    <a:lnTo>
                      <a:pt x="1247" y="60"/>
                    </a:lnTo>
                    <a:lnTo>
                      <a:pt x="1320" y="34"/>
                    </a:lnTo>
                    <a:lnTo>
                      <a:pt x="1393" y="18"/>
                    </a:lnTo>
                    <a:lnTo>
                      <a:pt x="1464" y="7"/>
                    </a:lnTo>
                    <a:lnTo>
                      <a:pt x="1534" y="0"/>
                    </a:lnTo>
                    <a:lnTo>
                      <a:pt x="16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grpSp>
        <p:pic>
          <p:nvPicPr>
            <p:cNvPr id="20" name="Picture 19">
              <a:extLst>
                <a:ext uri="{FF2B5EF4-FFF2-40B4-BE49-F238E27FC236}">
                  <a16:creationId xmlns:a16="http://schemas.microsoft.com/office/drawing/2014/main" id="{814177E9-BB17-0E8C-6F3C-4163BA449A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2702" y="3178450"/>
              <a:ext cx="2036628" cy="1338743"/>
            </a:xfrm>
            <a:prstGeom prst="rect">
              <a:avLst/>
            </a:prstGeom>
          </p:spPr>
        </p:pic>
      </p:grpSp>
      <p:pic>
        <p:nvPicPr>
          <p:cNvPr id="2" name="Picture 1">
            <a:extLst>
              <a:ext uri="{FF2B5EF4-FFF2-40B4-BE49-F238E27FC236}">
                <a16:creationId xmlns:a16="http://schemas.microsoft.com/office/drawing/2014/main" id="{B4DF7989-08CD-24E7-F94B-8F21EA30D838}"/>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7" b="39503"/>
          <a:stretch/>
        </p:blipFill>
        <p:spPr>
          <a:xfrm rot="16200000">
            <a:off x="7798510" y="2464507"/>
            <a:ext cx="6858003" cy="1928981"/>
          </a:xfrm>
          <a:prstGeom prst="rect">
            <a:avLst/>
          </a:prstGeom>
        </p:spPr>
      </p:pic>
      <p:sp>
        <p:nvSpPr>
          <p:cNvPr id="5" name="Slide Number Placeholder 4">
            <a:extLst>
              <a:ext uri="{FF2B5EF4-FFF2-40B4-BE49-F238E27FC236}">
                <a16:creationId xmlns:a16="http://schemas.microsoft.com/office/drawing/2014/main" id="{5B723DBD-0D71-67C5-B346-BBDA0E6D6217}"/>
              </a:ext>
            </a:extLst>
          </p:cNvPr>
          <p:cNvSpPr>
            <a:spLocks noGrp="1"/>
          </p:cNvSpPr>
          <p:nvPr>
            <p:ph type="sldNum" sz="quarter" idx="12"/>
          </p:nvPr>
        </p:nvSpPr>
        <p:spPr/>
        <p:txBody>
          <a:bodyPr/>
          <a:lstStyle/>
          <a:p>
            <a:fld id="{442A1B31-82E5-499A-9B8B-BAF2ADB9A2F5}" type="slidenum">
              <a:rPr lang="en-US" smtClean="0"/>
              <a:pPr/>
              <a:t>‹#›</a:t>
            </a:fld>
            <a:endParaRPr lang="en-US"/>
          </a:p>
        </p:txBody>
      </p:sp>
      <p:sp>
        <p:nvSpPr>
          <p:cNvPr id="6" name="Title 1">
            <a:extLst>
              <a:ext uri="{FF2B5EF4-FFF2-40B4-BE49-F238E27FC236}">
                <a16:creationId xmlns:a16="http://schemas.microsoft.com/office/drawing/2014/main" id="{BD285792-A2C6-29EF-A496-0727043E9192}"/>
              </a:ext>
            </a:extLst>
          </p:cNvPr>
          <p:cNvSpPr txBox="1">
            <a:spLocks/>
          </p:cNvSpPr>
          <p:nvPr userDrawn="1"/>
        </p:nvSpPr>
        <p:spPr>
          <a:xfrm>
            <a:off x="838200" y="365125"/>
            <a:ext cx="9772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a:lstStyle>
          <a:p>
            <a:r>
              <a:rPr lang="en-US" dirty="0"/>
              <a:t>Defensive Controls Assessment</a:t>
            </a:r>
          </a:p>
        </p:txBody>
      </p:sp>
      <p:sp>
        <p:nvSpPr>
          <p:cNvPr id="30" name="TextBox 29">
            <a:extLst>
              <a:ext uri="{FF2B5EF4-FFF2-40B4-BE49-F238E27FC236}">
                <a16:creationId xmlns:a16="http://schemas.microsoft.com/office/drawing/2014/main" id="{9731DA9C-BF86-3F94-2AFE-5426966704BE}"/>
              </a:ext>
            </a:extLst>
          </p:cNvPr>
          <p:cNvSpPr txBox="1"/>
          <p:nvPr userDrawn="1"/>
        </p:nvSpPr>
        <p:spPr>
          <a:xfrm>
            <a:off x="197039" y="1599222"/>
            <a:ext cx="6096000" cy="363754"/>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Bullets</a:t>
            </a:r>
          </a:p>
        </p:txBody>
      </p:sp>
      <p:grpSp>
        <p:nvGrpSpPr>
          <p:cNvPr id="40" name="Group 39">
            <a:extLst>
              <a:ext uri="{FF2B5EF4-FFF2-40B4-BE49-F238E27FC236}">
                <a16:creationId xmlns:a16="http://schemas.microsoft.com/office/drawing/2014/main" id="{E292C10A-761F-26C4-A7C8-6A2CF4670CE7}"/>
              </a:ext>
            </a:extLst>
          </p:cNvPr>
          <p:cNvGrpSpPr/>
          <p:nvPr userDrawn="1"/>
        </p:nvGrpSpPr>
        <p:grpSpPr>
          <a:xfrm>
            <a:off x="6730646" y="1808682"/>
            <a:ext cx="4540409" cy="4088368"/>
            <a:chOff x="6275791" y="1446227"/>
            <a:chExt cx="5822633" cy="5242935"/>
          </a:xfrm>
        </p:grpSpPr>
        <p:sp>
          <p:nvSpPr>
            <p:cNvPr id="4" name="TextBox 3">
              <a:extLst>
                <a:ext uri="{FF2B5EF4-FFF2-40B4-BE49-F238E27FC236}">
                  <a16:creationId xmlns:a16="http://schemas.microsoft.com/office/drawing/2014/main" id="{95747844-E52B-5560-6B40-D4D98EE50CB1}"/>
                </a:ext>
              </a:extLst>
            </p:cNvPr>
            <p:cNvSpPr txBox="1"/>
            <p:nvPr userDrawn="1"/>
          </p:nvSpPr>
          <p:spPr>
            <a:xfrm>
              <a:off x="7862853" y="1687939"/>
              <a:ext cx="1419799" cy="828857"/>
            </a:xfrm>
            <a:prstGeom prst="rect">
              <a:avLst/>
            </a:prstGeom>
            <a:noFill/>
          </p:spPr>
          <p:txBody>
            <a:bodyPr wrap="square" rtlCol="0">
              <a:spAutoFit/>
            </a:bodyPr>
            <a:lstStyle/>
            <a:p>
              <a:r>
                <a:rPr lang="en-US" sz="1200" kern="0" dirty="0">
                  <a:solidFill>
                    <a:schemeClr val="tx1"/>
                  </a:solidFill>
                  <a:latin typeface="+mj-lt"/>
                  <a:cs typeface="Arial" pitchFamily="34" charset="0"/>
                </a:rPr>
                <a:t>IT Risk Assessments &amp; Compliance</a:t>
              </a:r>
            </a:p>
          </p:txBody>
        </p:sp>
        <p:sp>
          <p:nvSpPr>
            <p:cNvPr id="27" name="TextBox 26">
              <a:extLst>
                <a:ext uri="{FF2B5EF4-FFF2-40B4-BE49-F238E27FC236}">
                  <a16:creationId xmlns:a16="http://schemas.microsoft.com/office/drawing/2014/main" id="{91781D27-6EAA-9F8D-7F73-0EB231E88BD3}"/>
                </a:ext>
              </a:extLst>
            </p:cNvPr>
            <p:cNvSpPr txBox="1"/>
            <p:nvPr userDrawn="1"/>
          </p:nvSpPr>
          <p:spPr>
            <a:xfrm>
              <a:off x="9910201" y="1779939"/>
              <a:ext cx="1162044" cy="828857"/>
            </a:xfrm>
            <a:prstGeom prst="rect">
              <a:avLst/>
            </a:prstGeom>
            <a:noFill/>
          </p:spPr>
          <p:txBody>
            <a:bodyPr wrap="square" rtlCol="0">
              <a:spAutoFit/>
            </a:bodyPr>
            <a:lstStyle/>
            <a:p>
              <a:r>
                <a:rPr lang="en-US" sz="1200" kern="0" dirty="0">
                  <a:solidFill>
                    <a:schemeClr val="tx1"/>
                  </a:solidFill>
                  <a:latin typeface="+mj-lt"/>
                  <a:cs typeface="Arial" pitchFamily="34" charset="0"/>
                </a:rPr>
                <a:t>Incident Response Planning</a:t>
              </a:r>
              <a:endParaRPr lang="en-US" sz="1200" dirty="0">
                <a:solidFill>
                  <a:schemeClr val="tx1"/>
                </a:solidFill>
                <a:latin typeface="+mj-lt"/>
              </a:endParaRPr>
            </a:p>
          </p:txBody>
        </p:sp>
        <p:sp>
          <p:nvSpPr>
            <p:cNvPr id="28" name="TextBox 27">
              <a:extLst>
                <a:ext uri="{FF2B5EF4-FFF2-40B4-BE49-F238E27FC236}">
                  <a16:creationId xmlns:a16="http://schemas.microsoft.com/office/drawing/2014/main" id="{9298761A-5D1B-F2A9-F970-B2F72E9D61FE}"/>
                </a:ext>
              </a:extLst>
            </p:cNvPr>
            <p:cNvSpPr txBox="1"/>
            <p:nvPr userDrawn="1"/>
          </p:nvSpPr>
          <p:spPr>
            <a:xfrm>
              <a:off x="10937749" y="3883045"/>
              <a:ext cx="1160675" cy="799812"/>
            </a:xfrm>
            <a:prstGeom prst="rect">
              <a:avLst/>
            </a:prstGeom>
            <a:noFill/>
          </p:spPr>
          <p:txBody>
            <a:bodyPr wrap="square" rtlCol="0">
              <a:noAutofit/>
            </a:bodyPr>
            <a:lstStyle/>
            <a:p>
              <a:r>
                <a:rPr lang="en-US" sz="1200" kern="0" dirty="0">
                  <a:solidFill>
                    <a:schemeClr val="tx1"/>
                  </a:solidFill>
                  <a:latin typeface="+mj-lt"/>
                  <a:cs typeface="Arial" pitchFamily="34" charset="0"/>
                </a:rPr>
                <a:t>Virtual CISO (</a:t>
              </a:r>
              <a:r>
                <a:rPr lang="en-US" sz="1200" kern="0" dirty="0" err="1">
                  <a:solidFill>
                    <a:schemeClr val="tx1"/>
                  </a:solidFill>
                  <a:latin typeface="+mj-lt"/>
                  <a:cs typeface="Arial" pitchFamily="34" charset="0"/>
                </a:rPr>
                <a:t>vCISO</a:t>
              </a:r>
              <a:r>
                <a:rPr lang="en-US" sz="1200" kern="0" dirty="0">
                  <a:solidFill>
                    <a:schemeClr val="tx1"/>
                  </a:solidFill>
                  <a:latin typeface="+mj-lt"/>
                  <a:cs typeface="Arial" pitchFamily="34" charset="0"/>
                </a:rPr>
                <a:t>)</a:t>
              </a:r>
              <a:endParaRPr lang="en-US" sz="1200" dirty="0">
                <a:solidFill>
                  <a:schemeClr val="tx1"/>
                </a:solidFill>
                <a:latin typeface="+mj-lt"/>
              </a:endParaRPr>
            </a:p>
          </p:txBody>
        </p:sp>
        <p:sp>
          <p:nvSpPr>
            <p:cNvPr id="29" name="TextBox 28">
              <a:extLst>
                <a:ext uri="{FF2B5EF4-FFF2-40B4-BE49-F238E27FC236}">
                  <a16:creationId xmlns:a16="http://schemas.microsoft.com/office/drawing/2014/main" id="{CEC166A4-8C21-55DF-D496-8D0E6EAA5F1B}"/>
                </a:ext>
              </a:extLst>
            </p:cNvPr>
            <p:cNvSpPr txBox="1"/>
            <p:nvPr userDrawn="1"/>
          </p:nvSpPr>
          <p:spPr>
            <a:xfrm>
              <a:off x="6275791" y="3512749"/>
              <a:ext cx="1327465" cy="564573"/>
            </a:xfrm>
            <a:prstGeom prst="rect">
              <a:avLst/>
            </a:prstGeom>
            <a:noFill/>
          </p:spPr>
          <p:txBody>
            <a:bodyPr wrap="square" rtlCol="0">
              <a:noAutofit/>
            </a:bodyPr>
            <a:lstStyle/>
            <a:p>
              <a:r>
                <a:rPr lang="en-US" sz="1200" kern="0" dirty="0">
                  <a:solidFill>
                    <a:schemeClr val="tx1"/>
                  </a:solidFill>
                  <a:latin typeface="+mj-lt"/>
                  <a:cs typeface="Arial" pitchFamily="34" charset="0"/>
                </a:rPr>
                <a:t>Adversarial Collaboration</a:t>
              </a:r>
              <a:endParaRPr lang="en-US" sz="1200" dirty="0">
                <a:solidFill>
                  <a:schemeClr val="tx1"/>
                </a:solidFill>
                <a:latin typeface="+mj-lt"/>
              </a:endParaRPr>
            </a:p>
          </p:txBody>
        </p:sp>
        <p:sp>
          <p:nvSpPr>
            <p:cNvPr id="32" name="TextBox 31">
              <a:extLst>
                <a:ext uri="{FF2B5EF4-FFF2-40B4-BE49-F238E27FC236}">
                  <a16:creationId xmlns:a16="http://schemas.microsoft.com/office/drawing/2014/main" id="{0BABDBD5-67BB-46F1-D915-2C575F5ECC3E}"/>
                </a:ext>
              </a:extLst>
            </p:cNvPr>
            <p:cNvSpPr txBox="1"/>
            <p:nvPr userDrawn="1"/>
          </p:nvSpPr>
          <p:spPr>
            <a:xfrm>
              <a:off x="9390379" y="5616059"/>
              <a:ext cx="1220470" cy="716728"/>
            </a:xfrm>
            <a:prstGeom prst="rect">
              <a:avLst/>
            </a:prstGeom>
            <a:noFill/>
          </p:spPr>
          <p:txBody>
            <a:bodyPr wrap="square" rtlCol="0">
              <a:noAutofit/>
            </a:bodyPr>
            <a:lstStyle/>
            <a:p>
              <a:r>
                <a:rPr lang="en-US" sz="1200" kern="0" dirty="0">
                  <a:solidFill>
                    <a:schemeClr val="tx1"/>
                  </a:solidFill>
                  <a:latin typeface="+mj-lt"/>
                  <a:cs typeface="Arial" pitchFamily="34" charset="0"/>
                </a:rPr>
                <a:t>Cloud Architecture Security</a:t>
              </a:r>
              <a:endParaRPr lang="en-US" sz="1200" dirty="0">
                <a:solidFill>
                  <a:schemeClr val="tx1"/>
                </a:solidFill>
                <a:latin typeface="+mj-lt"/>
              </a:endParaRPr>
            </a:p>
          </p:txBody>
        </p:sp>
        <p:sp>
          <p:nvSpPr>
            <p:cNvPr id="33" name="TextBox 32">
              <a:extLst>
                <a:ext uri="{FF2B5EF4-FFF2-40B4-BE49-F238E27FC236}">
                  <a16:creationId xmlns:a16="http://schemas.microsoft.com/office/drawing/2014/main" id="{CCE5CA7F-CAF6-7C1E-5DF8-C7BD123D7BEA}"/>
                </a:ext>
              </a:extLst>
            </p:cNvPr>
            <p:cNvSpPr txBox="1"/>
            <p:nvPr userDrawn="1"/>
          </p:nvSpPr>
          <p:spPr>
            <a:xfrm>
              <a:off x="7228637" y="5365031"/>
              <a:ext cx="1491124" cy="564573"/>
            </a:xfrm>
            <a:prstGeom prst="rect">
              <a:avLst/>
            </a:prstGeom>
            <a:noFill/>
          </p:spPr>
          <p:txBody>
            <a:bodyPr wrap="square" rtlCol="0">
              <a:noAutofit/>
            </a:bodyPr>
            <a:lstStyle/>
            <a:p>
              <a:r>
                <a:rPr lang="en-US" sz="1200" kern="0" dirty="0">
                  <a:solidFill>
                    <a:schemeClr val="bg1"/>
                  </a:solidFill>
                  <a:latin typeface="+mj-lt"/>
                  <a:cs typeface="Arial" pitchFamily="34" charset="0"/>
                </a:rPr>
                <a:t>Defensive Controls Assessment</a:t>
              </a:r>
              <a:endParaRPr lang="en-US" sz="1200" dirty="0">
                <a:solidFill>
                  <a:schemeClr val="bg1"/>
                </a:solidFill>
                <a:latin typeface="+mj-lt"/>
              </a:endParaRPr>
            </a:p>
          </p:txBody>
        </p:sp>
        <p:pic>
          <p:nvPicPr>
            <p:cNvPr id="34" name="Graphic 33" descr="Document">
              <a:extLst>
                <a:ext uri="{FF2B5EF4-FFF2-40B4-BE49-F238E27FC236}">
                  <a16:creationId xmlns:a16="http://schemas.microsoft.com/office/drawing/2014/main" id="{BD1E88E5-2F6E-69C8-02DC-F23E58E71C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4596" y="2043279"/>
              <a:ext cx="612647" cy="612647"/>
            </a:xfrm>
            <a:prstGeom prst="rect">
              <a:avLst/>
            </a:prstGeom>
          </p:spPr>
        </p:pic>
        <p:pic>
          <p:nvPicPr>
            <p:cNvPr id="35" name="Graphic 34" descr="Flowchart">
              <a:extLst>
                <a:ext uri="{FF2B5EF4-FFF2-40B4-BE49-F238E27FC236}">
                  <a16:creationId xmlns:a16="http://schemas.microsoft.com/office/drawing/2014/main" id="{17155409-D8AA-A1FA-A803-84B7DE5AC7F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97200" y="1446227"/>
              <a:ext cx="612648" cy="612648"/>
            </a:xfrm>
            <a:prstGeom prst="rect">
              <a:avLst/>
            </a:prstGeom>
          </p:spPr>
        </p:pic>
        <p:pic>
          <p:nvPicPr>
            <p:cNvPr id="36" name="Graphic 35" descr="Puzzle pieces">
              <a:extLst>
                <a:ext uri="{FF2B5EF4-FFF2-40B4-BE49-F238E27FC236}">
                  <a16:creationId xmlns:a16="http://schemas.microsoft.com/office/drawing/2014/main" id="{B44EACB1-B894-B198-DFAB-94E4502BB245}"/>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08771" y="3122676"/>
              <a:ext cx="612648" cy="612648"/>
            </a:xfrm>
            <a:prstGeom prst="rect">
              <a:avLst/>
            </a:prstGeom>
          </p:spPr>
        </p:pic>
        <p:pic>
          <p:nvPicPr>
            <p:cNvPr id="37" name="Graphic 36" descr="Cloud">
              <a:extLst>
                <a:ext uri="{FF2B5EF4-FFF2-40B4-BE49-F238E27FC236}">
                  <a16:creationId xmlns:a16="http://schemas.microsoft.com/office/drawing/2014/main" id="{01459BFC-F1D9-0C4C-85CE-18EBE3DFCB9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41048" y="5344877"/>
              <a:ext cx="612647" cy="612647"/>
            </a:xfrm>
            <a:prstGeom prst="rect">
              <a:avLst/>
            </a:prstGeom>
          </p:spPr>
        </p:pic>
        <p:pic>
          <p:nvPicPr>
            <p:cNvPr id="38" name="Graphic 37" descr="Magnifying glass">
              <a:extLst>
                <a:ext uri="{FF2B5EF4-FFF2-40B4-BE49-F238E27FC236}">
                  <a16:creationId xmlns:a16="http://schemas.microsoft.com/office/drawing/2014/main" id="{F70295B5-9B95-FAA5-ECDE-B120DE184083}"/>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51423" y="6076515"/>
              <a:ext cx="612647" cy="612647"/>
            </a:xfrm>
            <a:prstGeom prst="rect">
              <a:avLst/>
            </a:prstGeom>
          </p:spPr>
        </p:pic>
        <p:pic>
          <p:nvPicPr>
            <p:cNvPr id="39" name="Graphic 38" descr="Checklist">
              <a:extLst>
                <a:ext uri="{FF2B5EF4-FFF2-40B4-BE49-F238E27FC236}">
                  <a16:creationId xmlns:a16="http://schemas.microsoft.com/office/drawing/2014/main" id="{56E723C0-A550-EA69-D575-83F580F2C54B}"/>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17106" y="4308653"/>
              <a:ext cx="611530" cy="611530"/>
            </a:xfrm>
            <a:prstGeom prst="rect">
              <a:avLst/>
            </a:prstGeom>
          </p:spPr>
        </p:pic>
      </p:grpSp>
    </p:spTree>
    <p:extLst>
      <p:ext uri="{BB962C8B-B14F-4D97-AF65-F5344CB8AC3E}">
        <p14:creationId xmlns:p14="http://schemas.microsoft.com/office/powerpoint/2010/main" val="4825676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FD849BE-5EE2-A2CF-7CED-D67F101D1667}"/>
              </a:ext>
            </a:extLst>
          </p:cNvPr>
          <p:cNvGrpSpPr/>
          <p:nvPr userDrawn="1"/>
        </p:nvGrpSpPr>
        <p:grpSpPr>
          <a:xfrm>
            <a:off x="6697989" y="1794294"/>
            <a:ext cx="4529522" cy="4123488"/>
            <a:chOff x="1155188" y="1794294"/>
            <a:chExt cx="4529522" cy="4123488"/>
          </a:xfrm>
        </p:grpSpPr>
        <p:grpSp>
          <p:nvGrpSpPr>
            <p:cNvPr id="7" name="Group 6">
              <a:extLst>
                <a:ext uri="{FF2B5EF4-FFF2-40B4-BE49-F238E27FC236}">
                  <a16:creationId xmlns:a16="http://schemas.microsoft.com/office/drawing/2014/main" id="{4E838292-C535-99A8-6592-C62C9688BF13}"/>
                </a:ext>
              </a:extLst>
            </p:cNvPr>
            <p:cNvGrpSpPr/>
            <p:nvPr userDrawn="1"/>
          </p:nvGrpSpPr>
          <p:grpSpPr>
            <a:xfrm>
              <a:off x="1155188" y="1794294"/>
              <a:ext cx="4529522" cy="4123488"/>
              <a:chOff x="3700463" y="1679575"/>
              <a:chExt cx="4781551" cy="4352926"/>
            </a:xfrm>
          </p:grpSpPr>
          <p:sp>
            <p:nvSpPr>
              <p:cNvPr id="8" name="Freeform 81">
                <a:extLst>
                  <a:ext uri="{FF2B5EF4-FFF2-40B4-BE49-F238E27FC236}">
                    <a16:creationId xmlns:a16="http://schemas.microsoft.com/office/drawing/2014/main" id="{AAF204E7-A02E-D319-DC7B-213652AC6D7F}"/>
                  </a:ext>
                </a:extLst>
              </p:cNvPr>
              <p:cNvSpPr>
                <a:spLocks/>
              </p:cNvSpPr>
              <p:nvPr/>
            </p:nvSpPr>
            <p:spPr bwMode="auto">
              <a:xfrm>
                <a:off x="5716588" y="1687513"/>
                <a:ext cx="1987550" cy="2365375"/>
              </a:xfrm>
              <a:custGeom>
                <a:avLst/>
                <a:gdLst>
                  <a:gd name="T0" fmla="*/ 1596 w 2505"/>
                  <a:gd name="T1" fmla="*/ 0 h 2979"/>
                  <a:gd name="T2" fmla="*/ 1781 w 2505"/>
                  <a:gd name="T3" fmla="*/ 40 h 2979"/>
                  <a:gd name="T4" fmla="*/ 1938 w 2505"/>
                  <a:gd name="T5" fmla="*/ 102 h 2979"/>
                  <a:gd name="T6" fmla="*/ 2069 w 2505"/>
                  <a:gd name="T7" fmla="*/ 183 h 2979"/>
                  <a:gd name="T8" fmla="*/ 2177 w 2505"/>
                  <a:gd name="T9" fmla="*/ 278 h 2979"/>
                  <a:gd name="T10" fmla="*/ 2263 w 2505"/>
                  <a:gd name="T11" fmla="*/ 380 h 2979"/>
                  <a:gd name="T12" fmla="*/ 2333 w 2505"/>
                  <a:gd name="T13" fmla="*/ 484 h 2979"/>
                  <a:gd name="T14" fmla="*/ 2384 w 2505"/>
                  <a:gd name="T15" fmla="*/ 587 h 2979"/>
                  <a:gd name="T16" fmla="*/ 2422 w 2505"/>
                  <a:gd name="T17" fmla="*/ 682 h 2979"/>
                  <a:gd name="T18" fmla="*/ 2448 w 2505"/>
                  <a:gd name="T19" fmla="*/ 764 h 2979"/>
                  <a:gd name="T20" fmla="*/ 2463 w 2505"/>
                  <a:gd name="T21" fmla="*/ 830 h 2979"/>
                  <a:gd name="T22" fmla="*/ 2470 w 2505"/>
                  <a:gd name="T23" fmla="*/ 874 h 2979"/>
                  <a:gd name="T24" fmla="*/ 2472 w 2505"/>
                  <a:gd name="T25" fmla="*/ 888 h 2979"/>
                  <a:gd name="T26" fmla="*/ 2499 w 2505"/>
                  <a:gd name="T27" fmla="*/ 1095 h 2979"/>
                  <a:gd name="T28" fmla="*/ 2505 w 2505"/>
                  <a:gd name="T29" fmla="*/ 1305 h 2979"/>
                  <a:gd name="T30" fmla="*/ 2490 w 2505"/>
                  <a:gd name="T31" fmla="*/ 1516 h 2979"/>
                  <a:gd name="T32" fmla="*/ 2459 w 2505"/>
                  <a:gd name="T33" fmla="*/ 1720 h 2979"/>
                  <a:gd name="T34" fmla="*/ 2415 w 2505"/>
                  <a:gd name="T35" fmla="*/ 1922 h 2979"/>
                  <a:gd name="T36" fmla="*/ 2362 w 2505"/>
                  <a:gd name="T37" fmla="*/ 2114 h 2979"/>
                  <a:gd name="T38" fmla="*/ 2302 w 2505"/>
                  <a:gd name="T39" fmla="*/ 2293 h 2979"/>
                  <a:gd name="T40" fmla="*/ 2240 w 2505"/>
                  <a:gd name="T41" fmla="*/ 2457 h 2979"/>
                  <a:gd name="T42" fmla="*/ 2179 w 2505"/>
                  <a:gd name="T43" fmla="*/ 2606 h 2979"/>
                  <a:gd name="T44" fmla="*/ 2121 w 2505"/>
                  <a:gd name="T45" fmla="*/ 2732 h 2979"/>
                  <a:gd name="T46" fmla="*/ 2069 w 2505"/>
                  <a:gd name="T47" fmla="*/ 2836 h 2979"/>
                  <a:gd name="T48" fmla="*/ 2029 w 2505"/>
                  <a:gd name="T49" fmla="*/ 2913 h 2979"/>
                  <a:gd name="T50" fmla="*/ 2002 w 2505"/>
                  <a:gd name="T51" fmla="*/ 2962 h 2979"/>
                  <a:gd name="T52" fmla="*/ 1993 w 2505"/>
                  <a:gd name="T53" fmla="*/ 2979 h 2979"/>
                  <a:gd name="T54" fmla="*/ 1996 w 2505"/>
                  <a:gd name="T55" fmla="*/ 2964 h 2979"/>
                  <a:gd name="T56" fmla="*/ 2002 w 2505"/>
                  <a:gd name="T57" fmla="*/ 2922 h 2979"/>
                  <a:gd name="T58" fmla="*/ 2007 w 2505"/>
                  <a:gd name="T59" fmla="*/ 2851 h 2979"/>
                  <a:gd name="T60" fmla="*/ 2005 w 2505"/>
                  <a:gd name="T61" fmla="*/ 2754 h 2979"/>
                  <a:gd name="T62" fmla="*/ 1996 w 2505"/>
                  <a:gd name="T63" fmla="*/ 2633 h 2979"/>
                  <a:gd name="T64" fmla="*/ 1973 w 2505"/>
                  <a:gd name="T65" fmla="*/ 2487 h 2979"/>
                  <a:gd name="T66" fmla="*/ 1932 w 2505"/>
                  <a:gd name="T67" fmla="*/ 2320 h 2979"/>
                  <a:gd name="T68" fmla="*/ 1870 w 2505"/>
                  <a:gd name="T69" fmla="*/ 2132 h 2979"/>
                  <a:gd name="T70" fmla="*/ 1782 w 2505"/>
                  <a:gd name="T71" fmla="*/ 1922 h 2979"/>
                  <a:gd name="T72" fmla="*/ 1664 w 2505"/>
                  <a:gd name="T73" fmla="*/ 1695 h 2979"/>
                  <a:gd name="T74" fmla="*/ 1512 w 2505"/>
                  <a:gd name="T75" fmla="*/ 1450 h 2979"/>
                  <a:gd name="T76" fmla="*/ 1294 w 2505"/>
                  <a:gd name="T77" fmla="*/ 1143 h 2979"/>
                  <a:gd name="T78" fmla="*/ 1084 w 2505"/>
                  <a:gd name="T79" fmla="*/ 881 h 2979"/>
                  <a:gd name="T80" fmla="*/ 885 w 2505"/>
                  <a:gd name="T81" fmla="*/ 662 h 2979"/>
                  <a:gd name="T82" fmla="*/ 698 w 2505"/>
                  <a:gd name="T83" fmla="*/ 481 h 2979"/>
                  <a:gd name="T84" fmla="*/ 530 w 2505"/>
                  <a:gd name="T85" fmla="*/ 332 h 2979"/>
                  <a:gd name="T86" fmla="*/ 378 w 2505"/>
                  <a:gd name="T87" fmla="*/ 217 h 2979"/>
                  <a:gd name="T88" fmla="*/ 250 w 2505"/>
                  <a:gd name="T89" fmla="*/ 131 h 2979"/>
                  <a:gd name="T90" fmla="*/ 144 w 2505"/>
                  <a:gd name="T91" fmla="*/ 69 h 2979"/>
                  <a:gd name="T92" fmla="*/ 66 w 2505"/>
                  <a:gd name="T93" fmla="*/ 29 h 2979"/>
                  <a:gd name="T94" fmla="*/ 16 w 2505"/>
                  <a:gd name="T95" fmla="*/ 7 h 2979"/>
                  <a:gd name="T96" fmla="*/ 0 w 2505"/>
                  <a:gd name="T97" fmla="*/ 0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5" h="2979">
                    <a:moveTo>
                      <a:pt x="0" y="0"/>
                    </a:moveTo>
                    <a:lnTo>
                      <a:pt x="1596" y="0"/>
                    </a:lnTo>
                    <a:lnTo>
                      <a:pt x="1693" y="16"/>
                    </a:lnTo>
                    <a:lnTo>
                      <a:pt x="1781" y="40"/>
                    </a:lnTo>
                    <a:lnTo>
                      <a:pt x="1863" y="69"/>
                    </a:lnTo>
                    <a:lnTo>
                      <a:pt x="1938" y="102"/>
                    </a:lnTo>
                    <a:lnTo>
                      <a:pt x="2005" y="140"/>
                    </a:lnTo>
                    <a:lnTo>
                      <a:pt x="2069" y="183"/>
                    </a:lnTo>
                    <a:lnTo>
                      <a:pt x="2126" y="228"/>
                    </a:lnTo>
                    <a:lnTo>
                      <a:pt x="2177" y="278"/>
                    </a:lnTo>
                    <a:lnTo>
                      <a:pt x="2223" y="327"/>
                    </a:lnTo>
                    <a:lnTo>
                      <a:pt x="2263" y="380"/>
                    </a:lnTo>
                    <a:lnTo>
                      <a:pt x="2300" y="431"/>
                    </a:lnTo>
                    <a:lnTo>
                      <a:pt x="2333" y="484"/>
                    </a:lnTo>
                    <a:lnTo>
                      <a:pt x="2360" y="535"/>
                    </a:lnTo>
                    <a:lnTo>
                      <a:pt x="2384" y="587"/>
                    </a:lnTo>
                    <a:lnTo>
                      <a:pt x="2404" y="636"/>
                    </a:lnTo>
                    <a:lnTo>
                      <a:pt x="2422" y="682"/>
                    </a:lnTo>
                    <a:lnTo>
                      <a:pt x="2435" y="726"/>
                    </a:lnTo>
                    <a:lnTo>
                      <a:pt x="2448" y="764"/>
                    </a:lnTo>
                    <a:lnTo>
                      <a:pt x="2455" y="801"/>
                    </a:lnTo>
                    <a:lnTo>
                      <a:pt x="2463" y="830"/>
                    </a:lnTo>
                    <a:lnTo>
                      <a:pt x="2468" y="855"/>
                    </a:lnTo>
                    <a:lnTo>
                      <a:pt x="2470" y="874"/>
                    </a:lnTo>
                    <a:lnTo>
                      <a:pt x="2472" y="885"/>
                    </a:lnTo>
                    <a:lnTo>
                      <a:pt x="2472" y="888"/>
                    </a:lnTo>
                    <a:lnTo>
                      <a:pt x="2488" y="991"/>
                    </a:lnTo>
                    <a:lnTo>
                      <a:pt x="2499" y="1095"/>
                    </a:lnTo>
                    <a:lnTo>
                      <a:pt x="2505" y="1201"/>
                    </a:lnTo>
                    <a:lnTo>
                      <a:pt x="2505" y="1305"/>
                    </a:lnTo>
                    <a:lnTo>
                      <a:pt x="2499" y="1410"/>
                    </a:lnTo>
                    <a:lnTo>
                      <a:pt x="2490" y="1516"/>
                    </a:lnTo>
                    <a:lnTo>
                      <a:pt x="2475" y="1618"/>
                    </a:lnTo>
                    <a:lnTo>
                      <a:pt x="2459" y="1720"/>
                    </a:lnTo>
                    <a:lnTo>
                      <a:pt x="2439" y="1823"/>
                    </a:lnTo>
                    <a:lnTo>
                      <a:pt x="2415" y="1922"/>
                    </a:lnTo>
                    <a:lnTo>
                      <a:pt x="2389" y="2019"/>
                    </a:lnTo>
                    <a:lnTo>
                      <a:pt x="2362" y="2114"/>
                    </a:lnTo>
                    <a:lnTo>
                      <a:pt x="2333" y="2205"/>
                    </a:lnTo>
                    <a:lnTo>
                      <a:pt x="2302" y="2293"/>
                    </a:lnTo>
                    <a:lnTo>
                      <a:pt x="2272" y="2377"/>
                    </a:lnTo>
                    <a:lnTo>
                      <a:pt x="2240" y="2457"/>
                    </a:lnTo>
                    <a:lnTo>
                      <a:pt x="2208" y="2534"/>
                    </a:lnTo>
                    <a:lnTo>
                      <a:pt x="2179" y="2606"/>
                    </a:lnTo>
                    <a:lnTo>
                      <a:pt x="2148" y="2671"/>
                    </a:lnTo>
                    <a:lnTo>
                      <a:pt x="2121" y="2732"/>
                    </a:lnTo>
                    <a:lnTo>
                      <a:pt x="2093" y="2787"/>
                    </a:lnTo>
                    <a:lnTo>
                      <a:pt x="2069" y="2836"/>
                    </a:lnTo>
                    <a:lnTo>
                      <a:pt x="2048" y="2878"/>
                    </a:lnTo>
                    <a:lnTo>
                      <a:pt x="2029" y="2913"/>
                    </a:lnTo>
                    <a:lnTo>
                      <a:pt x="2015" y="2942"/>
                    </a:lnTo>
                    <a:lnTo>
                      <a:pt x="2002" y="2962"/>
                    </a:lnTo>
                    <a:lnTo>
                      <a:pt x="1996" y="2975"/>
                    </a:lnTo>
                    <a:lnTo>
                      <a:pt x="1993" y="2979"/>
                    </a:lnTo>
                    <a:lnTo>
                      <a:pt x="1995" y="2975"/>
                    </a:lnTo>
                    <a:lnTo>
                      <a:pt x="1996" y="2964"/>
                    </a:lnTo>
                    <a:lnTo>
                      <a:pt x="1998" y="2946"/>
                    </a:lnTo>
                    <a:lnTo>
                      <a:pt x="2002" y="2922"/>
                    </a:lnTo>
                    <a:lnTo>
                      <a:pt x="2005" y="2889"/>
                    </a:lnTo>
                    <a:lnTo>
                      <a:pt x="2007" y="2851"/>
                    </a:lnTo>
                    <a:lnTo>
                      <a:pt x="2007" y="2805"/>
                    </a:lnTo>
                    <a:lnTo>
                      <a:pt x="2005" y="2754"/>
                    </a:lnTo>
                    <a:lnTo>
                      <a:pt x="2004" y="2697"/>
                    </a:lnTo>
                    <a:lnTo>
                      <a:pt x="1996" y="2633"/>
                    </a:lnTo>
                    <a:lnTo>
                      <a:pt x="1987" y="2564"/>
                    </a:lnTo>
                    <a:lnTo>
                      <a:pt x="1973" y="2487"/>
                    </a:lnTo>
                    <a:lnTo>
                      <a:pt x="1956" y="2406"/>
                    </a:lnTo>
                    <a:lnTo>
                      <a:pt x="1932" y="2320"/>
                    </a:lnTo>
                    <a:lnTo>
                      <a:pt x="1905" y="2229"/>
                    </a:lnTo>
                    <a:lnTo>
                      <a:pt x="1870" y="2132"/>
                    </a:lnTo>
                    <a:lnTo>
                      <a:pt x="1830" y="2030"/>
                    </a:lnTo>
                    <a:lnTo>
                      <a:pt x="1782" y="1922"/>
                    </a:lnTo>
                    <a:lnTo>
                      <a:pt x="1728" y="1812"/>
                    </a:lnTo>
                    <a:lnTo>
                      <a:pt x="1664" y="1695"/>
                    </a:lnTo>
                    <a:lnTo>
                      <a:pt x="1592" y="1574"/>
                    </a:lnTo>
                    <a:lnTo>
                      <a:pt x="1512" y="1450"/>
                    </a:lnTo>
                    <a:lnTo>
                      <a:pt x="1402" y="1291"/>
                    </a:lnTo>
                    <a:lnTo>
                      <a:pt x="1294" y="1143"/>
                    </a:lnTo>
                    <a:lnTo>
                      <a:pt x="1188" y="1007"/>
                    </a:lnTo>
                    <a:lnTo>
                      <a:pt x="1084" y="881"/>
                    </a:lnTo>
                    <a:lnTo>
                      <a:pt x="983" y="768"/>
                    </a:lnTo>
                    <a:lnTo>
                      <a:pt x="885" y="662"/>
                    </a:lnTo>
                    <a:lnTo>
                      <a:pt x="790" y="567"/>
                    </a:lnTo>
                    <a:lnTo>
                      <a:pt x="698" y="481"/>
                    </a:lnTo>
                    <a:lnTo>
                      <a:pt x="612" y="402"/>
                    </a:lnTo>
                    <a:lnTo>
                      <a:pt x="530" y="332"/>
                    </a:lnTo>
                    <a:lnTo>
                      <a:pt x="451" y="272"/>
                    </a:lnTo>
                    <a:lnTo>
                      <a:pt x="378" y="217"/>
                    </a:lnTo>
                    <a:lnTo>
                      <a:pt x="311" y="172"/>
                    </a:lnTo>
                    <a:lnTo>
                      <a:pt x="250" y="131"/>
                    </a:lnTo>
                    <a:lnTo>
                      <a:pt x="194" y="97"/>
                    </a:lnTo>
                    <a:lnTo>
                      <a:pt x="144" y="69"/>
                    </a:lnTo>
                    <a:lnTo>
                      <a:pt x="102" y="45"/>
                    </a:lnTo>
                    <a:lnTo>
                      <a:pt x="66" y="29"/>
                    </a:lnTo>
                    <a:lnTo>
                      <a:pt x="38" y="16"/>
                    </a:lnTo>
                    <a:lnTo>
                      <a:pt x="16" y="7"/>
                    </a:lnTo>
                    <a:lnTo>
                      <a:pt x="5" y="1"/>
                    </a:lnTo>
                    <a:lnTo>
                      <a:pt x="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9" name="Freeform 82">
                <a:extLst>
                  <a:ext uri="{FF2B5EF4-FFF2-40B4-BE49-F238E27FC236}">
                    <a16:creationId xmlns:a16="http://schemas.microsoft.com/office/drawing/2014/main" id="{C72A0C00-DB4C-4136-C2F3-39BBE2D405EC}"/>
                  </a:ext>
                </a:extLst>
              </p:cNvPr>
              <p:cNvSpPr>
                <a:spLocks/>
              </p:cNvSpPr>
              <p:nvPr/>
            </p:nvSpPr>
            <p:spPr bwMode="auto">
              <a:xfrm>
                <a:off x="6518276" y="2460625"/>
                <a:ext cx="1963738" cy="2543175"/>
              </a:xfrm>
              <a:custGeom>
                <a:avLst/>
                <a:gdLst>
                  <a:gd name="T0" fmla="*/ 2393 w 2474"/>
                  <a:gd name="T1" fmla="*/ 1388 h 3203"/>
                  <a:gd name="T2" fmla="*/ 2452 w 2474"/>
                  <a:gd name="T3" fmla="*/ 1574 h 3203"/>
                  <a:gd name="T4" fmla="*/ 2474 w 2474"/>
                  <a:gd name="T5" fmla="*/ 1748 h 3203"/>
                  <a:gd name="T6" fmla="*/ 2465 w 2474"/>
                  <a:gd name="T7" fmla="*/ 1907 h 3203"/>
                  <a:gd name="T8" fmla="*/ 2432 w 2474"/>
                  <a:gd name="T9" fmla="*/ 2051 h 3203"/>
                  <a:gd name="T10" fmla="*/ 2382 w 2474"/>
                  <a:gd name="T11" fmla="*/ 2181 h 3203"/>
                  <a:gd name="T12" fmla="*/ 2320 w 2474"/>
                  <a:gd name="T13" fmla="*/ 2293 h 3203"/>
                  <a:gd name="T14" fmla="*/ 2252 w 2474"/>
                  <a:gd name="T15" fmla="*/ 2388 h 3203"/>
                  <a:gd name="T16" fmla="*/ 2187 w 2474"/>
                  <a:gd name="T17" fmla="*/ 2466 h 3203"/>
                  <a:gd name="T18" fmla="*/ 2128 w 2474"/>
                  <a:gd name="T19" fmla="*/ 2525 h 3203"/>
                  <a:gd name="T20" fmla="*/ 2082 w 2474"/>
                  <a:gd name="T21" fmla="*/ 2565 h 3203"/>
                  <a:gd name="T22" fmla="*/ 2057 w 2474"/>
                  <a:gd name="T23" fmla="*/ 2585 h 3203"/>
                  <a:gd name="T24" fmla="*/ 1958 w 2474"/>
                  <a:gd name="T25" fmla="*/ 2664 h 3203"/>
                  <a:gd name="T26" fmla="*/ 1753 w 2474"/>
                  <a:gd name="T27" fmla="*/ 2796 h 3203"/>
                  <a:gd name="T28" fmla="*/ 1534 w 2474"/>
                  <a:gd name="T29" fmla="*/ 2905 h 3203"/>
                  <a:gd name="T30" fmla="*/ 1307 w 2474"/>
                  <a:gd name="T31" fmla="*/ 2993 h 3203"/>
                  <a:gd name="T32" fmla="*/ 1079 w 2474"/>
                  <a:gd name="T33" fmla="*/ 3063 h 3203"/>
                  <a:gd name="T34" fmla="*/ 856 w 2474"/>
                  <a:gd name="T35" fmla="*/ 3114 h 3203"/>
                  <a:gd name="T36" fmla="*/ 645 w 2474"/>
                  <a:gd name="T37" fmla="*/ 3150 h 3203"/>
                  <a:gd name="T38" fmla="*/ 455 w 2474"/>
                  <a:gd name="T39" fmla="*/ 3176 h 3203"/>
                  <a:gd name="T40" fmla="*/ 289 w 2474"/>
                  <a:gd name="T41" fmla="*/ 3192 h 3203"/>
                  <a:gd name="T42" fmla="*/ 153 w 2474"/>
                  <a:gd name="T43" fmla="*/ 3200 h 3203"/>
                  <a:gd name="T44" fmla="*/ 58 w 2474"/>
                  <a:gd name="T45" fmla="*/ 3203 h 3203"/>
                  <a:gd name="T46" fmla="*/ 7 w 2474"/>
                  <a:gd name="T47" fmla="*/ 3203 h 3203"/>
                  <a:gd name="T48" fmla="*/ 3 w 2474"/>
                  <a:gd name="T49" fmla="*/ 3203 h 3203"/>
                  <a:gd name="T50" fmla="*/ 38 w 2474"/>
                  <a:gd name="T51" fmla="*/ 3191 h 3203"/>
                  <a:gd name="T52" fmla="*/ 100 w 2474"/>
                  <a:gd name="T53" fmla="*/ 3161 h 3203"/>
                  <a:gd name="T54" fmla="*/ 188 w 2474"/>
                  <a:gd name="T55" fmla="*/ 3114 h 3203"/>
                  <a:gd name="T56" fmla="*/ 296 w 2474"/>
                  <a:gd name="T57" fmla="*/ 3041 h 3203"/>
                  <a:gd name="T58" fmla="*/ 422 w 2474"/>
                  <a:gd name="T59" fmla="*/ 2938 h 3203"/>
                  <a:gd name="T60" fmla="*/ 561 w 2474"/>
                  <a:gd name="T61" fmla="*/ 2807 h 3203"/>
                  <a:gd name="T62" fmla="*/ 709 w 2474"/>
                  <a:gd name="T63" fmla="*/ 2637 h 3203"/>
                  <a:gd name="T64" fmla="*/ 863 w 2474"/>
                  <a:gd name="T65" fmla="*/ 2428 h 3203"/>
                  <a:gd name="T66" fmla="*/ 1016 w 2474"/>
                  <a:gd name="T67" fmla="*/ 2174 h 3203"/>
                  <a:gd name="T68" fmla="*/ 1168 w 2474"/>
                  <a:gd name="T69" fmla="*/ 1870 h 3203"/>
                  <a:gd name="T70" fmla="*/ 1300 w 2474"/>
                  <a:gd name="T71" fmla="*/ 1569 h 3203"/>
                  <a:gd name="T72" fmla="*/ 1402 w 2474"/>
                  <a:gd name="T73" fmla="*/ 1292 h 3203"/>
                  <a:gd name="T74" fmla="*/ 1481 w 2474"/>
                  <a:gd name="T75" fmla="*/ 1040 h 3203"/>
                  <a:gd name="T76" fmla="*/ 1539 w 2474"/>
                  <a:gd name="T77" fmla="*/ 815 h 3203"/>
                  <a:gd name="T78" fmla="*/ 1578 w 2474"/>
                  <a:gd name="T79" fmla="*/ 616 h 3203"/>
                  <a:gd name="T80" fmla="*/ 1602 w 2474"/>
                  <a:gd name="T81" fmla="*/ 444 h 3203"/>
                  <a:gd name="T82" fmla="*/ 1612 w 2474"/>
                  <a:gd name="T83" fmla="*/ 298 h 3203"/>
                  <a:gd name="T84" fmla="*/ 1616 w 2474"/>
                  <a:gd name="T85" fmla="*/ 181 h 3203"/>
                  <a:gd name="T86" fmla="*/ 1612 w 2474"/>
                  <a:gd name="T87" fmla="*/ 93 h 3203"/>
                  <a:gd name="T88" fmla="*/ 1609 w 2474"/>
                  <a:gd name="T89" fmla="*/ 32 h 3203"/>
                  <a:gd name="T90" fmla="*/ 1605 w 2474"/>
                  <a:gd name="T91" fmla="*/ 3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3203">
                    <a:moveTo>
                      <a:pt x="1603" y="0"/>
                    </a:moveTo>
                    <a:lnTo>
                      <a:pt x="2393" y="1388"/>
                    </a:lnTo>
                    <a:lnTo>
                      <a:pt x="2426" y="1483"/>
                    </a:lnTo>
                    <a:lnTo>
                      <a:pt x="2452" y="1574"/>
                    </a:lnTo>
                    <a:lnTo>
                      <a:pt x="2466" y="1664"/>
                    </a:lnTo>
                    <a:lnTo>
                      <a:pt x="2474" y="1748"/>
                    </a:lnTo>
                    <a:lnTo>
                      <a:pt x="2472" y="1830"/>
                    </a:lnTo>
                    <a:lnTo>
                      <a:pt x="2465" y="1907"/>
                    </a:lnTo>
                    <a:lnTo>
                      <a:pt x="2450" y="1982"/>
                    </a:lnTo>
                    <a:lnTo>
                      <a:pt x="2432" y="2051"/>
                    </a:lnTo>
                    <a:lnTo>
                      <a:pt x="2408" y="2119"/>
                    </a:lnTo>
                    <a:lnTo>
                      <a:pt x="2382" y="2181"/>
                    </a:lnTo>
                    <a:lnTo>
                      <a:pt x="2351" y="2238"/>
                    </a:lnTo>
                    <a:lnTo>
                      <a:pt x="2320" y="2293"/>
                    </a:lnTo>
                    <a:lnTo>
                      <a:pt x="2287" y="2342"/>
                    </a:lnTo>
                    <a:lnTo>
                      <a:pt x="2252" y="2388"/>
                    </a:lnTo>
                    <a:lnTo>
                      <a:pt x="2220" y="2430"/>
                    </a:lnTo>
                    <a:lnTo>
                      <a:pt x="2187" y="2466"/>
                    </a:lnTo>
                    <a:lnTo>
                      <a:pt x="2156" y="2498"/>
                    </a:lnTo>
                    <a:lnTo>
                      <a:pt x="2128" y="2525"/>
                    </a:lnTo>
                    <a:lnTo>
                      <a:pt x="2103" y="2547"/>
                    </a:lnTo>
                    <a:lnTo>
                      <a:pt x="2082" y="2565"/>
                    </a:lnTo>
                    <a:lnTo>
                      <a:pt x="2068" y="2578"/>
                    </a:lnTo>
                    <a:lnTo>
                      <a:pt x="2057" y="2585"/>
                    </a:lnTo>
                    <a:lnTo>
                      <a:pt x="2053" y="2587"/>
                    </a:lnTo>
                    <a:lnTo>
                      <a:pt x="1958" y="2664"/>
                    </a:lnTo>
                    <a:lnTo>
                      <a:pt x="1858" y="2733"/>
                    </a:lnTo>
                    <a:lnTo>
                      <a:pt x="1753" y="2796"/>
                    </a:lnTo>
                    <a:lnTo>
                      <a:pt x="1645" y="2854"/>
                    </a:lnTo>
                    <a:lnTo>
                      <a:pt x="1534" y="2905"/>
                    </a:lnTo>
                    <a:lnTo>
                      <a:pt x="1421" y="2951"/>
                    </a:lnTo>
                    <a:lnTo>
                      <a:pt x="1307" y="2993"/>
                    </a:lnTo>
                    <a:lnTo>
                      <a:pt x="1192" y="3030"/>
                    </a:lnTo>
                    <a:lnTo>
                      <a:pt x="1079" y="3063"/>
                    </a:lnTo>
                    <a:lnTo>
                      <a:pt x="967" y="3090"/>
                    </a:lnTo>
                    <a:lnTo>
                      <a:pt x="856" y="3114"/>
                    </a:lnTo>
                    <a:lnTo>
                      <a:pt x="749" y="3134"/>
                    </a:lnTo>
                    <a:lnTo>
                      <a:pt x="645" y="3150"/>
                    </a:lnTo>
                    <a:lnTo>
                      <a:pt x="548" y="3165"/>
                    </a:lnTo>
                    <a:lnTo>
                      <a:pt x="455" y="3176"/>
                    </a:lnTo>
                    <a:lnTo>
                      <a:pt x="367" y="3185"/>
                    </a:lnTo>
                    <a:lnTo>
                      <a:pt x="289" y="3192"/>
                    </a:lnTo>
                    <a:lnTo>
                      <a:pt x="217" y="3198"/>
                    </a:lnTo>
                    <a:lnTo>
                      <a:pt x="153" y="3200"/>
                    </a:lnTo>
                    <a:lnTo>
                      <a:pt x="100" y="3203"/>
                    </a:lnTo>
                    <a:lnTo>
                      <a:pt x="58" y="3203"/>
                    </a:lnTo>
                    <a:lnTo>
                      <a:pt x="25" y="3203"/>
                    </a:lnTo>
                    <a:lnTo>
                      <a:pt x="7" y="3203"/>
                    </a:lnTo>
                    <a:lnTo>
                      <a:pt x="0" y="3203"/>
                    </a:lnTo>
                    <a:lnTo>
                      <a:pt x="3" y="3203"/>
                    </a:lnTo>
                    <a:lnTo>
                      <a:pt x="16" y="3198"/>
                    </a:lnTo>
                    <a:lnTo>
                      <a:pt x="38" y="3191"/>
                    </a:lnTo>
                    <a:lnTo>
                      <a:pt x="66" y="3178"/>
                    </a:lnTo>
                    <a:lnTo>
                      <a:pt x="100" y="3161"/>
                    </a:lnTo>
                    <a:lnTo>
                      <a:pt x="141" y="3139"/>
                    </a:lnTo>
                    <a:lnTo>
                      <a:pt x="188" y="3114"/>
                    </a:lnTo>
                    <a:lnTo>
                      <a:pt x="239" y="3079"/>
                    </a:lnTo>
                    <a:lnTo>
                      <a:pt x="296" y="3041"/>
                    </a:lnTo>
                    <a:lnTo>
                      <a:pt x="358" y="2993"/>
                    </a:lnTo>
                    <a:lnTo>
                      <a:pt x="422" y="2938"/>
                    </a:lnTo>
                    <a:lnTo>
                      <a:pt x="492" y="2876"/>
                    </a:lnTo>
                    <a:lnTo>
                      <a:pt x="561" y="2807"/>
                    </a:lnTo>
                    <a:lnTo>
                      <a:pt x="634" y="2726"/>
                    </a:lnTo>
                    <a:lnTo>
                      <a:pt x="709" y="2637"/>
                    </a:lnTo>
                    <a:lnTo>
                      <a:pt x="786" y="2538"/>
                    </a:lnTo>
                    <a:lnTo>
                      <a:pt x="863" y="2428"/>
                    </a:lnTo>
                    <a:lnTo>
                      <a:pt x="940" y="2307"/>
                    </a:lnTo>
                    <a:lnTo>
                      <a:pt x="1016" y="2174"/>
                    </a:lnTo>
                    <a:lnTo>
                      <a:pt x="1091" y="2031"/>
                    </a:lnTo>
                    <a:lnTo>
                      <a:pt x="1168" y="1870"/>
                    </a:lnTo>
                    <a:lnTo>
                      <a:pt x="1238" y="1717"/>
                    </a:lnTo>
                    <a:lnTo>
                      <a:pt x="1300" y="1569"/>
                    </a:lnTo>
                    <a:lnTo>
                      <a:pt x="1355" y="1428"/>
                    </a:lnTo>
                    <a:lnTo>
                      <a:pt x="1402" y="1292"/>
                    </a:lnTo>
                    <a:lnTo>
                      <a:pt x="1444" y="1163"/>
                    </a:lnTo>
                    <a:lnTo>
                      <a:pt x="1481" y="1040"/>
                    </a:lnTo>
                    <a:lnTo>
                      <a:pt x="1512" y="925"/>
                    </a:lnTo>
                    <a:lnTo>
                      <a:pt x="1539" y="815"/>
                    </a:lnTo>
                    <a:lnTo>
                      <a:pt x="1559" y="711"/>
                    </a:lnTo>
                    <a:lnTo>
                      <a:pt x="1578" y="616"/>
                    </a:lnTo>
                    <a:lnTo>
                      <a:pt x="1591" y="526"/>
                    </a:lnTo>
                    <a:lnTo>
                      <a:pt x="1602" y="444"/>
                    </a:lnTo>
                    <a:lnTo>
                      <a:pt x="1609" y="367"/>
                    </a:lnTo>
                    <a:lnTo>
                      <a:pt x="1612" y="298"/>
                    </a:lnTo>
                    <a:lnTo>
                      <a:pt x="1614" y="235"/>
                    </a:lnTo>
                    <a:lnTo>
                      <a:pt x="1616" y="181"/>
                    </a:lnTo>
                    <a:lnTo>
                      <a:pt x="1614" y="133"/>
                    </a:lnTo>
                    <a:lnTo>
                      <a:pt x="1612" y="93"/>
                    </a:lnTo>
                    <a:lnTo>
                      <a:pt x="1611" y="60"/>
                    </a:lnTo>
                    <a:lnTo>
                      <a:pt x="1609" y="32"/>
                    </a:lnTo>
                    <a:lnTo>
                      <a:pt x="1607" y="14"/>
                    </a:lnTo>
                    <a:lnTo>
                      <a:pt x="1605" y="3"/>
                    </a:lnTo>
                    <a:lnTo>
                      <a:pt x="1603"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0" name="Freeform 84">
                <a:extLst>
                  <a:ext uri="{FF2B5EF4-FFF2-40B4-BE49-F238E27FC236}">
                    <a16:creationId xmlns:a16="http://schemas.microsoft.com/office/drawing/2014/main" id="{06F8F9E2-E1C0-A866-011C-68F421653EEF}"/>
                  </a:ext>
                </a:extLst>
              </p:cNvPr>
              <p:cNvSpPr>
                <a:spLocks/>
              </p:cNvSpPr>
              <p:nvPr/>
            </p:nvSpPr>
            <p:spPr bwMode="auto">
              <a:xfrm>
                <a:off x="5316538" y="4624388"/>
                <a:ext cx="2838450" cy="1408113"/>
              </a:xfrm>
              <a:custGeom>
                <a:avLst/>
                <a:gdLst>
                  <a:gd name="T0" fmla="*/ 2776 w 3576"/>
                  <a:gd name="T1" fmla="*/ 1381 h 1774"/>
                  <a:gd name="T2" fmla="*/ 2642 w 3576"/>
                  <a:gd name="T3" fmla="*/ 1525 h 1774"/>
                  <a:gd name="T4" fmla="*/ 2503 w 3576"/>
                  <a:gd name="T5" fmla="*/ 1631 h 1774"/>
                  <a:gd name="T6" fmla="*/ 2361 w 3576"/>
                  <a:gd name="T7" fmla="*/ 1705 h 1774"/>
                  <a:gd name="T8" fmla="*/ 2220 w 3576"/>
                  <a:gd name="T9" fmla="*/ 1748 h 1774"/>
                  <a:gd name="T10" fmla="*/ 2084 w 3576"/>
                  <a:gd name="T11" fmla="*/ 1770 h 1774"/>
                  <a:gd name="T12" fmla="*/ 1956 w 3576"/>
                  <a:gd name="T13" fmla="*/ 1774 h 1774"/>
                  <a:gd name="T14" fmla="*/ 1839 w 3576"/>
                  <a:gd name="T15" fmla="*/ 1763 h 1774"/>
                  <a:gd name="T16" fmla="*/ 1739 w 3576"/>
                  <a:gd name="T17" fmla="*/ 1745 h 1774"/>
                  <a:gd name="T18" fmla="*/ 1658 w 3576"/>
                  <a:gd name="T19" fmla="*/ 1725 h 1774"/>
                  <a:gd name="T20" fmla="*/ 1602 w 3576"/>
                  <a:gd name="T21" fmla="*/ 1705 h 1774"/>
                  <a:gd name="T22" fmla="*/ 1571 w 3576"/>
                  <a:gd name="T23" fmla="*/ 1694 h 1774"/>
                  <a:gd name="T24" fmla="*/ 1470 w 3576"/>
                  <a:gd name="T25" fmla="*/ 1653 h 1774"/>
                  <a:gd name="T26" fmla="*/ 1282 w 3576"/>
                  <a:gd name="T27" fmla="*/ 1562 h 1774"/>
                  <a:gd name="T28" fmla="*/ 1103 w 3576"/>
                  <a:gd name="T29" fmla="*/ 1452 h 1774"/>
                  <a:gd name="T30" fmla="*/ 934 w 3576"/>
                  <a:gd name="T31" fmla="*/ 1328 h 1774"/>
                  <a:gd name="T32" fmla="*/ 777 w 3576"/>
                  <a:gd name="T33" fmla="*/ 1192 h 1774"/>
                  <a:gd name="T34" fmla="*/ 631 w 3576"/>
                  <a:gd name="T35" fmla="*/ 1052 h 1774"/>
                  <a:gd name="T36" fmla="*/ 499 w 3576"/>
                  <a:gd name="T37" fmla="*/ 909 h 1774"/>
                  <a:gd name="T38" fmla="*/ 380 w 3576"/>
                  <a:gd name="T39" fmla="*/ 770 h 1774"/>
                  <a:gd name="T40" fmla="*/ 278 w 3576"/>
                  <a:gd name="T41" fmla="*/ 637 h 1774"/>
                  <a:gd name="T42" fmla="*/ 188 w 3576"/>
                  <a:gd name="T43" fmla="*/ 516 h 1774"/>
                  <a:gd name="T44" fmla="*/ 115 w 3576"/>
                  <a:gd name="T45" fmla="*/ 410 h 1774"/>
                  <a:gd name="T46" fmla="*/ 60 w 3576"/>
                  <a:gd name="T47" fmla="*/ 326 h 1774"/>
                  <a:gd name="T48" fmla="*/ 22 w 3576"/>
                  <a:gd name="T49" fmla="*/ 263 h 1774"/>
                  <a:gd name="T50" fmla="*/ 4 w 3576"/>
                  <a:gd name="T51" fmla="*/ 231 h 1774"/>
                  <a:gd name="T52" fmla="*/ 4 w 3576"/>
                  <a:gd name="T53" fmla="*/ 229 h 1774"/>
                  <a:gd name="T54" fmla="*/ 26 w 3576"/>
                  <a:gd name="T55" fmla="*/ 249 h 1774"/>
                  <a:gd name="T56" fmla="*/ 73 w 3576"/>
                  <a:gd name="T57" fmla="*/ 282 h 1774"/>
                  <a:gd name="T58" fmla="*/ 143 w 3576"/>
                  <a:gd name="T59" fmla="*/ 326 h 1774"/>
                  <a:gd name="T60" fmla="*/ 240 w 3576"/>
                  <a:gd name="T61" fmla="*/ 377 h 1774"/>
                  <a:gd name="T62" fmla="*/ 364 w 3576"/>
                  <a:gd name="T63" fmla="*/ 430 h 1774"/>
                  <a:gd name="T64" fmla="*/ 514 w 3576"/>
                  <a:gd name="T65" fmla="*/ 481 h 1774"/>
                  <a:gd name="T66" fmla="*/ 695 w 3576"/>
                  <a:gd name="T67" fmla="*/ 527 h 1774"/>
                  <a:gd name="T68" fmla="*/ 903 w 3576"/>
                  <a:gd name="T69" fmla="*/ 563 h 1774"/>
                  <a:gd name="T70" fmla="*/ 1145 w 3576"/>
                  <a:gd name="T71" fmla="*/ 584 h 1774"/>
                  <a:gd name="T72" fmla="*/ 1415 w 3576"/>
                  <a:gd name="T73" fmla="*/ 585 h 1774"/>
                  <a:gd name="T74" fmla="*/ 1748 w 3576"/>
                  <a:gd name="T75" fmla="*/ 565 h 1774"/>
                  <a:gd name="T76" fmla="*/ 2088 w 3576"/>
                  <a:gd name="T77" fmla="*/ 525 h 1774"/>
                  <a:gd name="T78" fmla="*/ 2388 w 3576"/>
                  <a:gd name="T79" fmla="*/ 472 h 1774"/>
                  <a:gd name="T80" fmla="*/ 2653 w 3576"/>
                  <a:gd name="T81" fmla="*/ 410 h 1774"/>
                  <a:gd name="T82" fmla="*/ 2880 w 3576"/>
                  <a:gd name="T83" fmla="*/ 342 h 1774"/>
                  <a:gd name="T84" fmla="*/ 3074 w 3576"/>
                  <a:gd name="T85" fmla="*/ 271 h 1774"/>
                  <a:gd name="T86" fmla="*/ 3233 w 3576"/>
                  <a:gd name="T87" fmla="*/ 203 h 1774"/>
                  <a:gd name="T88" fmla="*/ 3361 w 3576"/>
                  <a:gd name="T89" fmla="*/ 139 h 1774"/>
                  <a:gd name="T90" fmla="*/ 3458 w 3576"/>
                  <a:gd name="T91" fmla="*/ 84 h 1774"/>
                  <a:gd name="T92" fmla="*/ 3525 w 3576"/>
                  <a:gd name="T93" fmla="*/ 40 h 1774"/>
                  <a:gd name="T94" fmla="*/ 3564 w 3576"/>
                  <a:gd name="T95" fmla="*/ 11 h 1774"/>
                  <a:gd name="T96" fmla="*/ 3576 w 3576"/>
                  <a:gd name="T97"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6" h="1774">
                    <a:moveTo>
                      <a:pt x="3576" y="0"/>
                    </a:moveTo>
                    <a:lnTo>
                      <a:pt x="2776" y="1381"/>
                    </a:lnTo>
                    <a:lnTo>
                      <a:pt x="2710" y="1458"/>
                    </a:lnTo>
                    <a:lnTo>
                      <a:pt x="2642" y="1525"/>
                    </a:lnTo>
                    <a:lnTo>
                      <a:pt x="2573" y="1582"/>
                    </a:lnTo>
                    <a:lnTo>
                      <a:pt x="2503" y="1631"/>
                    </a:lnTo>
                    <a:lnTo>
                      <a:pt x="2432" y="1672"/>
                    </a:lnTo>
                    <a:lnTo>
                      <a:pt x="2361" y="1705"/>
                    </a:lnTo>
                    <a:lnTo>
                      <a:pt x="2291" y="1730"/>
                    </a:lnTo>
                    <a:lnTo>
                      <a:pt x="2220" y="1748"/>
                    </a:lnTo>
                    <a:lnTo>
                      <a:pt x="2152" y="1761"/>
                    </a:lnTo>
                    <a:lnTo>
                      <a:pt x="2084" y="1770"/>
                    </a:lnTo>
                    <a:lnTo>
                      <a:pt x="2019" y="1774"/>
                    </a:lnTo>
                    <a:lnTo>
                      <a:pt x="1956" y="1774"/>
                    </a:lnTo>
                    <a:lnTo>
                      <a:pt x="1896" y="1770"/>
                    </a:lnTo>
                    <a:lnTo>
                      <a:pt x="1839" y="1763"/>
                    </a:lnTo>
                    <a:lnTo>
                      <a:pt x="1788" y="1756"/>
                    </a:lnTo>
                    <a:lnTo>
                      <a:pt x="1739" y="1745"/>
                    </a:lnTo>
                    <a:lnTo>
                      <a:pt x="1697" y="1736"/>
                    </a:lnTo>
                    <a:lnTo>
                      <a:pt x="1658" y="1725"/>
                    </a:lnTo>
                    <a:lnTo>
                      <a:pt x="1627" y="1714"/>
                    </a:lnTo>
                    <a:lnTo>
                      <a:pt x="1602" y="1705"/>
                    </a:lnTo>
                    <a:lnTo>
                      <a:pt x="1583" y="1697"/>
                    </a:lnTo>
                    <a:lnTo>
                      <a:pt x="1571" y="1694"/>
                    </a:lnTo>
                    <a:lnTo>
                      <a:pt x="1567" y="1692"/>
                    </a:lnTo>
                    <a:lnTo>
                      <a:pt x="1470" y="1653"/>
                    </a:lnTo>
                    <a:lnTo>
                      <a:pt x="1373" y="1611"/>
                    </a:lnTo>
                    <a:lnTo>
                      <a:pt x="1282" y="1562"/>
                    </a:lnTo>
                    <a:lnTo>
                      <a:pt x="1190" y="1509"/>
                    </a:lnTo>
                    <a:lnTo>
                      <a:pt x="1103" y="1452"/>
                    </a:lnTo>
                    <a:lnTo>
                      <a:pt x="1017" y="1392"/>
                    </a:lnTo>
                    <a:lnTo>
                      <a:pt x="934" y="1328"/>
                    </a:lnTo>
                    <a:lnTo>
                      <a:pt x="854" y="1262"/>
                    </a:lnTo>
                    <a:lnTo>
                      <a:pt x="777" y="1192"/>
                    </a:lnTo>
                    <a:lnTo>
                      <a:pt x="702" y="1123"/>
                    </a:lnTo>
                    <a:lnTo>
                      <a:pt x="631" y="1052"/>
                    </a:lnTo>
                    <a:lnTo>
                      <a:pt x="563" y="980"/>
                    </a:lnTo>
                    <a:lnTo>
                      <a:pt x="499" y="909"/>
                    </a:lnTo>
                    <a:lnTo>
                      <a:pt x="439" y="840"/>
                    </a:lnTo>
                    <a:lnTo>
                      <a:pt x="380" y="770"/>
                    </a:lnTo>
                    <a:lnTo>
                      <a:pt x="327" y="702"/>
                    </a:lnTo>
                    <a:lnTo>
                      <a:pt x="278" y="637"/>
                    </a:lnTo>
                    <a:lnTo>
                      <a:pt x="230" y="574"/>
                    </a:lnTo>
                    <a:lnTo>
                      <a:pt x="188" y="516"/>
                    </a:lnTo>
                    <a:lnTo>
                      <a:pt x="150" y="461"/>
                    </a:lnTo>
                    <a:lnTo>
                      <a:pt x="115" y="410"/>
                    </a:lnTo>
                    <a:lnTo>
                      <a:pt x="86" y="364"/>
                    </a:lnTo>
                    <a:lnTo>
                      <a:pt x="60" y="326"/>
                    </a:lnTo>
                    <a:lnTo>
                      <a:pt x="38" y="291"/>
                    </a:lnTo>
                    <a:lnTo>
                      <a:pt x="22" y="263"/>
                    </a:lnTo>
                    <a:lnTo>
                      <a:pt x="11" y="243"/>
                    </a:lnTo>
                    <a:lnTo>
                      <a:pt x="4" y="231"/>
                    </a:lnTo>
                    <a:lnTo>
                      <a:pt x="0" y="227"/>
                    </a:lnTo>
                    <a:lnTo>
                      <a:pt x="4" y="229"/>
                    </a:lnTo>
                    <a:lnTo>
                      <a:pt x="13" y="236"/>
                    </a:lnTo>
                    <a:lnTo>
                      <a:pt x="26" y="249"/>
                    </a:lnTo>
                    <a:lnTo>
                      <a:pt x="46" y="263"/>
                    </a:lnTo>
                    <a:lnTo>
                      <a:pt x="73" y="282"/>
                    </a:lnTo>
                    <a:lnTo>
                      <a:pt x="104" y="302"/>
                    </a:lnTo>
                    <a:lnTo>
                      <a:pt x="143" y="326"/>
                    </a:lnTo>
                    <a:lnTo>
                      <a:pt x="188" y="351"/>
                    </a:lnTo>
                    <a:lnTo>
                      <a:pt x="240" y="377"/>
                    </a:lnTo>
                    <a:lnTo>
                      <a:pt x="298" y="404"/>
                    </a:lnTo>
                    <a:lnTo>
                      <a:pt x="364" y="430"/>
                    </a:lnTo>
                    <a:lnTo>
                      <a:pt x="435" y="457"/>
                    </a:lnTo>
                    <a:lnTo>
                      <a:pt x="514" y="481"/>
                    </a:lnTo>
                    <a:lnTo>
                      <a:pt x="600" y="505"/>
                    </a:lnTo>
                    <a:lnTo>
                      <a:pt x="695" y="527"/>
                    </a:lnTo>
                    <a:lnTo>
                      <a:pt x="795" y="547"/>
                    </a:lnTo>
                    <a:lnTo>
                      <a:pt x="903" y="563"/>
                    </a:lnTo>
                    <a:lnTo>
                      <a:pt x="1020" y="574"/>
                    </a:lnTo>
                    <a:lnTo>
                      <a:pt x="1145" y="584"/>
                    </a:lnTo>
                    <a:lnTo>
                      <a:pt x="1276" y="587"/>
                    </a:lnTo>
                    <a:lnTo>
                      <a:pt x="1415" y="585"/>
                    </a:lnTo>
                    <a:lnTo>
                      <a:pt x="1563" y="580"/>
                    </a:lnTo>
                    <a:lnTo>
                      <a:pt x="1748" y="565"/>
                    </a:lnTo>
                    <a:lnTo>
                      <a:pt x="1924" y="547"/>
                    </a:lnTo>
                    <a:lnTo>
                      <a:pt x="2088" y="525"/>
                    </a:lnTo>
                    <a:lnTo>
                      <a:pt x="2244" y="499"/>
                    </a:lnTo>
                    <a:lnTo>
                      <a:pt x="2388" y="472"/>
                    </a:lnTo>
                    <a:lnTo>
                      <a:pt x="2525" y="441"/>
                    </a:lnTo>
                    <a:lnTo>
                      <a:pt x="2653" y="410"/>
                    </a:lnTo>
                    <a:lnTo>
                      <a:pt x="2770" y="375"/>
                    </a:lnTo>
                    <a:lnTo>
                      <a:pt x="2880" y="342"/>
                    </a:lnTo>
                    <a:lnTo>
                      <a:pt x="2980" y="307"/>
                    </a:lnTo>
                    <a:lnTo>
                      <a:pt x="3074" y="271"/>
                    </a:lnTo>
                    <a:lnTo>
                      <a:pt x="3156" y="236"/>
                    </a:lnTo>
                    <a:lnTo>
                      <a:pt x="3233" y="203"/>
                    </a:lnTo>
                    <a:lnTo>
                      <a:pt x="3300" y="170"/>
                    </a:lnTo>
                    <a:lnTo>
                      <a:pt x="3361" y="139"/>
                    </a:lnTo>
                    <a:lnTo>
                      <a:pt x="3412" y="110"/>
                    </a:lnTo>
                    <a:lnTo>
                      <a:pt x="3458" y="84"/>
                    </a:lnTo>
                    <a:lnTo>
                      <a:pt x="3494" y="60"/>
                    </a:lnTo>
                    <a:lnTo>
                      <a:pt x="3525" y="40"/>
                    </a:lnTo>
                    <a:lnTo>
                      <a:pt x="3547" y="22"/>
                    </a:lnTo>
                    <a:lnTo>
                      <a:pt x="3564" y="11"/>
                    </a:lnTo>
                    <a:lnTo>
                      <a:pt x="3575" y="2"/>
                    </a:lnTo>
                    <a:lnTo>
                      <a:pt x="357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1" name="Freeform 85">
                <a:extLst>
                  <a:ext uri="{FF2B5EF4-FFF2-40B4-BE49-F238E27FC236}">
                    <a16:creationId xmlns:a16="http://schemas.microsoft.com/office/drawing/2014/main" id="{8F747A42-8422-45B6-EB2E-48F08AADE2DD}"/>
                  </a:ext>
                </a:extLst>
              </p:cNvPr>
              <p:cNvSpPr>
                <a:spLocks/>
              </p:cNvSpPr>
              <p:nvPr/>
            </p:nvSpPr>
            <p:spPr bwMode="auto">
              <a:xfrm>
                <a:off x="4465638" y="3651250"/>
                <a:ext cx="1978025" cy="2379663"/>
              </a:xfrm>
              <a:custGeom>
                <a:avLst/>
                <a:gdLst>
                  <a:gd name="T0" fmla="*/ 530 w 2492"/>
                  <a:gd name="T1" fmla="*/ 4 h 2999"/>
                  <a:gd name="T2" fmla="*/ 524 w 2492"/>
                  <a:gd name="T3" fmla="*/ 33 h 2999"/>
                  <a:gd name="T4" fmla="*/ 517 w 2492"/>
                  <a:gd name="T5" fmla="*/ 90 h 2999"/>
                  <a:gd name="T6" fmla="*/ 513 w 2492"/>
                  <a:gd name="T7" fmla="*/ 174 h 2999"/>
                  <a:gd name="T8" fmla="*/ 517 w 2492"/>
                  <a:gd name="T9" fmla="*/ 284 h 2999"/>
                  <a:gd name="T10" fmla="*/ 532 w 2492"/>
                  <a:gd name="T11" fmla="*/ 417 h 2999"/>
                  <a:gd name="T12" fmla="*/ 561 w 2492"/>
                  <a:gd name="T13" fmla="*/ 574 h 2999"/>
                  <a:gd name="T14" fmla="*/ 610 w 2492"/>
                  <a:gd name="T15" fmla="*/ 752 h 2999"/>
                  <a:gd name="T16" fmla="*/ 683 w 2492"/>
                  <a:gd name="T17" fmla="*/ 953 h 2999"/>
                  <a:gd name="T18" fmla="*/ 784 w 2492"/>
                  <a:gd name="T19" fmla="*/ 1172 h 2999"/>
                  <a:gd name="T20" fmla="*/ 916 w 2492"/>
                  <a:gd name="T21" fmla="*/ 1410 h 2999"/>
                  <a:gd name="T22" fmla="*/ 1108 w 2492"/>
                  <a:gd name="T23" fmla="*/ 1703 h 2999"/>
                  <a:gd name="T24" fmla="*/ 1329 w 2492"/>
                  <a:gd name="T25" fmla="*/ 1999 h 2999"/>
                  <a:gd name="T26" fmla="*/ 1541 w 2492"/>
                  <a:gd name="T27" fmla="*/ 2249 h 2999"/>
                  <a:gd name="T28" fmla="*/ 1738 w 2492"/>
                  <a:gd name="T29" fmla="*/ 2456 h 2999"/>
                  <a:gd name="T30" fmla="*/ 1919 w 2492"/>
                  <a:gd name="T31" fmla="*/ 2622 h 2999"/>
                  <a:gd name="T32" fmla="*/ 2082 w 2492"/>
                  <a:gd name="T33" fmla="*/ 2754 h 2999"/>
                  <a:gd name="T34" fmla="*/ 2221 w 2492"/>
                  <a:gd name="T35" fmla="*/ 2853 h 2999"/>
                  <a:gd name="T36" fmla="*/ 2334 w 2492"/>
                  <a:gd name="T37" fmla="*/ 2922 h 2999"/>
                  <a:gd name="T38" fmla="*/ 2420 w 2492"/>
                  <a:gd name="T39" fmla="*/ 2968 h 2999"/>
                  <a:gd name="T40" fmla="*/ 2473 w 2492"/>
                  <a:gd name="T41" fmla="*/ 2992 h 2999"/>
                  <a:gd name="T42" fmla="*/ 2492 w 2492"/>
                  <a:gd name="T43" fmla="*/ 2999 h 2999"/>
                  <a:gd name="T44" fmla="*/ 800 w 2492"/>
                  <a:gd name="T45" fmla="*/ 2966 h 2999"/>
                  <a:gd name="T46" fmla="*/ 630 w 2492"/>
                  <a:gd name="T47" fmla="*/ 2913 h 2999"/>
                  <a:gd name="T48" fmla="*/ 488 w 2492"/>
                  <a:gd name="T49" fmla="*/ 2838 h 2999"/>
                  <a:gd name="T50" fmla="*/ 369 w 2492"/>
                  <a:gd name="T51" fmla="*/ 2749 h 2999"/>
                  <a:gd name="T52" fmla="*/ 272 w 2492"/>
                  <a:gd name="T53" fmla="*/ 2650 h 2999"/>
                  <a:gd name="T54" fmla="*/ 197 w 2492"/>
                  <a:gd name="T55" fmla="*/ 2546 h 2999"/>
                  <a:gd name="T56" fmla="*/ 137 w 2492"/>
                  <a:gd name="T57" fmla="*/ 2440 h 2999"/>
                  <a:gd name="T58" fmla="*/ 95 w 2492"/>
                  <a:gd name="T59" fmla="*/ 2341 h 2999"/>
                  <a:gd name="T60" fmla="*/ 64 w 2492"/>
                  <a:gd name="T61" fmla="*/ 2249 h 2999"/>
                  <a:gd name="T62" fmla="*/ 45 w 2492"/>
                  <a:gd name="T63" fmla="*/ 2174 h 2999"/>
                  <a:gd name="T64" fmla="*/ 34 w 2492"/>
                  <a:gd name="T65" fmla="*/ 2120 h 2999"/>
                  <a:gd name="T66" fmla="*/ 29 w 2492"/>
                  <a:gd name="T67" fmla="*/ 2090 h 2999"/>
                  <a:gd name="T68" fmla="*/ 14 w 2492"/>
                  <a:gd name="T69" fmla="*/ 1982 h 2999"/>
                  <a:gd name="T70" fmla="*/ 0 w 2492"/>
                  <a:gd name="T71" fmla="*/ 1774 h 2999"/>
                  <a:gd name="T72" fmla="*/ 7 w 2492"/>
                  <a:gd name="T73" fmla="*/ 1564 h 2999"/>
                  <a:gd name="T74" fmla="*/ 32 w 2492"/>
                  <a:gd name="T75" fmla="*/ 1355 h 2999"/>
                  <a:gd name="T76" fmla="*/ 73 w 2492"/>
                  <a:gd name="T77" fmla="*/ 1152 h 2999"/>
                  <a:gd name="T78" fmla="*/ 124 w 2492"/>
                  <a:gd name="T79" fmla="*/ 956 h 2999"/>
                  <a:gd name="T80" fmla="*/ 182 w 2492"/>
                  <a:gd name="T81" fmla="*/ 772 h 2999"/>
                  <a:gd name="T82" fmla="*/ 245 w 2492"/>
                  <a:gd name="T83" fmla="*/ 600 h 2999"/>
                  <a:gd name="T84" fmla="*/ 309 w 2492"/>
                  <a:gd name="T85" fmla="*/ 444 h 2999"/>
                  <a:gd name="T86" fmla="*/ 371 w 2492"/>
                  <a:gd name="T87" fmla="*/ 307 h 2999"/>
                  <a:gd name="T88" fmla="*/ 427 w 2492"/>
                  <a:gd name="T89" fmla="*/ 192 h 2999"/>
                  <a:gd name="T90" fmla="*/ 473 w 2492"/>
                  <a:gd name="T91" fmla="*/ 101 h 2999"/>
                  <a:gd name="T92" fmla="*/ 508 w 2492"/>
                  <a:gd name="T93" fmla="*/ 38 h 2999"/>
                  <a:gd name="T94" fmla="*/ 528 w 2492"/>
                  <a:gd name="T95" fmla="*/ 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2" h="2999">
                    <a:moveTo>
                      <a:pt x="530" y="0"/>
                    </a:moveTo>
                    <a:lnTo>
                      <a:pt x="530" y="4"/>
                    </a:lnTo>
                    <a:lnTo>
                      <a:pt x="526" y="15"/>
                    </a:lnTo>
                    <a:lnTo>
                      <a:pt x="524" y="33"/>
                    </a:lnTo>
                    <a:lnTo>
                      <a:pt x="521" y="59"/>
                    </a:lnTo>
                    <a:lnTo>
                      <a:pt x="517" y="90"/>
                    </a:lnTo>
                    <a:lnTo>
                      <a:pt x="515" y="130"/>
                    </a:lnTo>
                    <a:lnTo>
                      <a:pt x="513" y="174"/>
                    </a:lnTo>
                    <a:lnTo>
                      <a:pt x="515" y="225"/>
                    </a:lnTo>
                    <a:lnTo>
                      <a:pt x="517" y="284"/>
                    </a:lnTo>
                    <a:lnTo>
                      <a:pt x="523" y="348"/>
                    </a:lnTo>
                    <a:lnTo>
                      <a:pt x="532" y="417"/>
                    </a:lnTo>
                    <a:lnTo>
                      <a:pt x="544" y="492"/>
                    </a:lnTo>
                    <a:lnTo>
                      <a:pt x="561" y="574"/>
                    </a:lnTo>
                    <a:lnTo>
                      <a:pt x="583" y="660"/>
                    </a:lnTo>
                    <a:lnTo>
                      <a:pt x="610" y="752"/>
                    </a:lnTo>
                    <a:lnTo>
                      <a:pt x="643" y="850"/>
                    </a:lnTo>
                    <a:lnTo>
                      <a:pt x="683" y="953"/>
                    </a:lnTo>
                    <a:lnTo>
                      <a:pt x="729" y="1059"/>
                    </a:lnTo>
                    <a:lnTo>
                      <a:pt x="784" y="1172"/>
                    </a:lnTo>
                    <a:lnTo>
                      <a:pt x="846" y="1287"/>
                    </a:lnTo>
                    <a:lnTo>
                      <a:pt x="916" y="1410"/>
                    </a:lnTo>
                    <a:lnTo>
                      <a:pt x="994" y="1534"/>
                    </a:lnTo>
                    <a:lnTo>
                      <a:pt x="1108" y="1703"/>
                    </a:lnTo>
                    <a:lnTo>
                      <a:pt x="1221" y="1856"/>
                    </a:lnTo>
                    <a:lnTo>
                      <a:pt x="1329" y="1999"/>
                    </a:lnTo>
                    <a:lnTo>
                      <a:pt x="1437" y="2131"/>
                    </a:lnTo>
                    <a:lnTo>
                      <a:pt x="1541" y="2249"/>
                    </a:lnTo>
                    <a:lnTo>
                      <a:pt x="1642" y="2357"/>
                    </a:lnTo>
                    <a:lnTo>
                      <a:pt x="1738" y="2456"/>
                    </a:lnTo>
                    <a:lnTo>
                      <a:pt x="1832" y="2544"/>
                    </a:lnTo>
                    <a:lnTo>
                      <a:pt x="1919" y="2622"/>
                    </a:lnTo>
                    <a:lnTo>
                      <a:pt x="2004" y="2692"/>
                    </a:lnTo>
                    <a:lnTo>
                      <a:pt x="2082" y="2754"/>
                    </a:lnTo>
                    <a:lnTo>
                      <a:pt x="2155" y="2807"/>
                    </a:lnTo>
                    <a:lnTo>
                      <a:pt x="2221" y="2853"/>
                    </a:lnTo>
                    <a:lnTo>
                      <a:pt x="2281" y="2891"/>
                    </a:lnTo>
                    <a:lnTo>
                      <a:pt x="2334" y="2922"/>
                    </a:lnTo>
                    <a:lnTo>
                      <a:pt x="2382" y="2948"/>
                    </a:lnTo>
                    <a:lnTo>
                      <a:pt x="2420" y="2968"/>
                    </a:lnTo>
                    <a:lnTo>
                      <a:pt x="2452" y="2983"/>
                    </a:lnTo>
                    <a:lnTo>
                      <a:pt x="2473" y="2992"/>
                    </a:lnTo>
                    <a:lnTo>
                      <a:pt x="2488" y="2997"/>
                    </a:lnTo>
                    <a:lnTo>
                      <a:pt x="2492" y="2999"/>
                    </a:lnTo>
                    <a:lnTo>
                      <a:pt x="896" y="2983"/>
                    </a:lnTo>
                    <a:lnTo>
                      <a:pt x="800" y="2966"/>
                    </a:lnTo>
                    <a:lnTo>
                      <a:pt x="713" y="2942"/>
                    </a:lnTo>
                    <a:lnTo>
                      <a:pt x="630" y="2913"/>
                    </a:lnTo>
                    <a:lnTo>
                      <a:pt x="555" y="2878"/>
                    </a:lnTo>
                    <a:lnTo>
                      <a:pt x="488" y="2838"/>
                    </a:lnTo>
                    <a:lnTo>
                      <a:pt x="426" y="2796"/>
                    </a:lnTo>
                    <a:lnTo>
                      <a:pt x="369" y="2749"/>
                    </a:lnTo>
                    <a:lnTo>
                      <a:pt x="318" y="2701"/>
                    </a:lnTo>
                    <a:lnTo>
                      <a:pt x="272" y="2650"/>
                    </a:lnTo>
                    <a:lnTo>
                      <a:pt x="232" y="2597"/>
                    </a:lnTo>
                    <a:lnTo>
                      <a:pt x="197" y="2546"/>
                    </a:lnTo>
                    <a:lnTo>
                      <a:pt x="164" y="2493"/>
                    </a:lnTo>
                    <a:lnTo>
                      <a:pt x="137" y="2440"/>
                    </a:lnTo>
                    <a:lnTo>
                      <a:pt x="115" y="2388"/>
                    </a:lnTo>
                    <a:lnTo>
                      <a:pt x="95" y="2341"/>
                    </a:lnTo>
                    <a:lnTo>
                      <a:pt x="78" y="2293"/>
                    </a:lnTo>
                    <a:lnTo>
                      <a:pt x="64" y="2249"/>
                    </a:lnTo>
                    <a:lnTo>
                      <a:pt x="53" y="2211"/>
                    </a:lnTo>
                    <a:lnTo>
                      <a:pt x="45" y="2174"/>
                    </a:lnTo>
                    <a:lnTo>
                      <a:pt x="38" y="2145"/>
                    </a:lnTo>
                    <a:lnTo>
                      <a:pt x="34" y="2120"/>
                    </a:lnTo>
                    <a:lnTo>
                      <a:pt x="31" y="2101"/>
                    </a:lnTo>
                    <a:lnTo>
                      <a:pt x="29" y="2090"/>
                    </a:lnTo>
                    <a:lnTo>
                      <a:pt x="29" y="2087"/>
                    </a:lnTo>
                    <a:lnTo>
                      <a:pt x="14" y="1982"/>
                    </a:lnTo>
                    <a:lnTo>
                      <a:pt x="3" y="1878"/>
                    </a:lnTo>
                    <a:lnTo>
                      <a:pt x="0" y="1774"/>
                    </a:lnTo>
                    <a:lnTo>
                      <a:pt x="1" y="1670"/>
                    </a:lnTo>
                    <a:lnTo>
                      <a:pt x="7" y="1564"/>
                    </a:lnTo>
                    <a:lnTo>
                      <a:pt x="18" y="1459"/>
                    </a:lnTo>
                    <a:lnTo>
                      <a:pt x="32" y="1355"/>
                    </a:lnTo>
                    <a:lnTo>
                      <a:pt x="51" y="1253"/>
                    </a:lnTo>
                    <a:lnTo>
                      <a:pt x="73" y="1152"/>
                    </a:lnTo>
                    <a:lnTo>
                      <a:pt x="96" y="1053"/>
                    </a:lnTo>
                    <a:lnTo>
                      <a:pt x="124" y="956"/>
                    </a:lnTo>
                    <a:lnTo>
                      <a:pt x="151" y="863"/>
                    </a:lnTo>
                    <a:lnTo>
                      <a:pt x="182" y="772"/>
                    </a:lnTo>
                    <a:lnTo>
                      <a:pt x="214" y="684"/>
                    </a:lnTo>
                    <a:lnTo>
                      <a:pt x="245" y="600"/>
                    </a:lnTo>
                    <a:lnTo>
                      <a:pt x="278" y="519"/>
                    </a:lnTo>
                    <a:lnTo>
                      <a:pt x="309" y="444"/>
                    </a:lnTo>
                    <a:lnTo>
                      <a:pt x="340" y="373"/>
                    </a:lnTo>
                    <a:lnTo>
                      <a:pt x="371" y="307"/>
                    </a:lnTo>
                    <a:lnTo>
                      <a:pt x="400" y="247"/>
                    </a:lnTo>
                    <a:lnTo>
                      <a:pt x="427" y="192"/>
                    </a:lnTo>
                    <a:lnTo>
                      <a:pt x="451" y="143"/>
                    </a:lnTo>
                    <a:lnTo>
                      <a:pt x="473" y="101"/>
                    </a:lnTo>
                    <a:lnTo>
                      <a:pt x="493" y="66"/>
                    </a:lnTo>
                    <a:lnTo>
                      <a:pt x="508" y="38"/>
                    </a:lnTo>
                    <a:lnTo>
                      <a:pt x="521" y="18"/>
                    </a:lnTo>
                    <a:lnTo>
                      <a:pt x="528" y="6"/>
                    </a:lnTo>
                    <a:lnTo>
                      <a:pt x="53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dirty="0">
                  <a:latin typeface="+mj-lt"/>
                </a:endParaRPr>
              </a:p>
            </p:txBody>
          </p:sp>
          <p:sp>
            <p:nvSpPr>
              <p:cNvPr id="12" name="Freeform 86">
                <a:extLst>
                  <a:ext uri="{FF2B5EF4-FFF2-40B4-BE49-F238E27FC236}">
                    <a16:creationId xmlns:a16="http://schemas.microsoft.com/office/drawing/2014/main" id="{01516E9D-BC01-97D9-9FC0-D98FBEC050E3}"/>
                  </a:ext>
                </a:extLst>
              </p:cNvPr>
              <p:cNvSpPr>
                <a:spLocks/>
              </p:cNvSpPr>
              <p:nvPr/>
            </p:nvSpPr>
            <p:spPr bwMode="auto">
              <a:xfrm>
                <a:off x="3700463" y="2709863"/>
                <a:ext cx="1971675" cy="2535238"/>
              </a:xfrm>
              <a:custGeom>
                <a:avLst/>
                <a:gdLst>
                  <a:gd name="T0" fmla="*/ 2476 w 2483"/>
                  <a:gd name="T1" fmla="*/ 0 h 3195"/>
                  <a:gd name="T2" fmla="*/ 2478 w 2483"/>
                  <a:gd name="T3" fmla="*/ 2 h 3195"/>
                  <a:gd name="T4" fmla="*/ 2445 w 2483"/>
                  <a:gd name="T5" fmla="*/ 13 h 3195"/>
                  <a:gd name="T6" fmla="*/ 2382 w 2483"/>
                  <a:gd name="T7" fmla="*/ 42 h 3195"/>
                  <a:gd name="T8" fmla="*/ 2293 w 2483"/>
                  <a:gd name="T9" fmla="*/ 90 h 3195"/>
                  <a:gd name="T10" fmla="*/ 2183 w 2483"/>
                  <a:gd name="T11" fmla="*/ 163 h 3195"/>
                  <a:gd name="T12" fmla="*/ 2057 w 2483"/>
                  <a:gd name="T13" fmla="*/ 262 h 3195"/>
                  <a:gd name="T14" fmla="*/ 1918 w 2483"/>
                  <a:gd name="T15" fmla="*/ 395 h 3195"/>
                  <a:gd name="T16" fmla="*/ 1768 w 2483"/>
                  <a:gd name="T17" fmla="*/ 563 h 3195"/>
                  <a:gd name="T18" fmla="*/ 1615 w 2483"/>
                  <a:gd name="T19" fmla="*/ 772 h 3195"/>
                  <a:gd name="T20" fmla="*/ 1461 w 2483"/>
                  <a:gd name="T21" fmla="*/ 1022 h 3195"/>
                  <a:gd name="T22" fmla="*/ 1306 w 2483"/>
                  <a:gd name="T23" fmla="*/ 1326 h 3195"/>
                  <a:gd name="T24" fmla="*/ 1172 w 2483"/>
                  <a:gd name="T25" fmla="*/ 1628 h 3195"/>
                  <a:gd name="T26" fmla="*/ 1068 w 2483"/>
                  <a:gd name="T27" fmla="*/ 1904 h 3195"/>
                  <a:gd name="T28" fmla="*/ 987 w 2483"/>
                  <a:gd name="T29" fmla="*/ 2154 h 3195"/>
                  <a:gd name="T30" fmla="*/ 929 w 2483"/>
                  <a:gd name="T31" fmla="*/ 2379 h 3195"/>
                  <a:gd name="T32" fmla="*/ 889 w 2483"/>
                  <a:gd name="T33" fmla="*/ 2579 h 3195"/>
                  <a:gd name="T34" fmla="*/ 865 w 2483"/>
                  <a:gd name="T35" fmla="*/ 2750 h 3195"/>
                  <a:gd name="T36" fmla="*/ 852 w 2483"/>
                  <a:gd name="T37" fmla="*/ 2897 h 3195"/>
                  <a:gd name="T38" fmla="*/ 848 w 2483"/>
                  <a:gd name="T39" fmla="*/ 3014 h 3195"/>
                  <a:gd name="T40" fmla="*/ 850 w 2483"/>
                  <a:gd name="T41" fmla="*/ 3102 h 3195"/>
                  <a:gd name="T42" fmla="*/ 854 w 2483"/>
                  <a:gd name="T43" fmla="*/ 3162 h 3195"/>
                  <a:gd name="T44" fmla="*/ 858 w 2483"/>
                  <a:gd name="T45" fmla="*/ 3191 h 3195"/>
                  <a:gd name="T46" fmla="*/ 79 w 2483"/>
                  <a:gd name="T47" fmla="*/ 1803 h 3195"/>
                  <a:gd name="T48" fmla="*/ 22 w 2483"/>
                  <a:gd name="T49" fmla="*/ 1615 h 3195"/>
                  <a:gd name="T50" fmla="*/ 0 w 2483"/>
                  <a:gd name="T51" fmla="*/ 1439 h 3195"/>
                  <a:gd name="T52" fmla="*/ 9 w 2483"/>
                  <a:gd name="T53" fmla="*/ 1282 h 3195"/>
                  <a:gd name="T54" fmla="*/ 44 w 2483"/>
                  <a:gd name="T55" fmla="*/ 1138 h 3195"/>
                  <a:gd name="T56" fmla="*/ 93 w 2483"/>
                  <a:gd name="T57" fmla="*/ 1010 h 3195"/>
                  <a:gd name="T58" fmla="*/ 157 w 2483"/>
                  <a:gd name="T59" fmla="*/ 898 h 3195"/>
                  <a:gd name="T60" fmla="*/ 225 w 2483"/>
                  <a:gd name="T61" fmla="*/ 803 h 3195"/>
                  <a:gd name="T62" fmla="*/ 291 w 2483"/>
                  <a:gd name="T63" fmla="*/ 726 h 3195"/>
                  <a:gd name="T64" fmla="*/ 349 w 2483"/>
                  <a:gd name="T65" fmla="*/ 666 h 3195"/>
                  <a:gd name="T66" fmla="*/ 395 w 2483"/>
                  <a:gd name="T67" fmla="*/ 627 h 3195"/>
                  <a:gd name="T68" fmla="*/ 421 w 2483"/>
                  <a:gd name="T69" fmla="*/ 607 h 3195"/>
                  <a:gd name="T70" fmla="*/ 521 w 2483"/>
                  <a:gd name="T71" fmla="*/ 529 h 3195"/>
                  <a:gd name="T72" fmla="*/ 726 w 2483"/>
                  <a:gd name="T73" fmla="*/ 397 h 3195"/>
                  <a:gd name="T74" fmla="*/ 947 w 2483"/>
                  <a:gd name="T75" fmla="*/ 289 h 3195"/>
                  <a:gd name="T76" fmla="*/ 1174 w 2483"/>
                  <a:gd name="T77" fmla="*/ 203 h 3195"/>
                  <a:gd name="T78" fmla="*/ 1402 w 2483"/>
                  <a:gd name="T79" fmla="*/ 135 h 3195"/>
                  <a:gd name="T80" fmla="*/ 1625 w 2483"/>
                  <a:gd name="T81" fmla="*/ 86 h 3195"/>
                  <a:gd name="T82" fmla="*/ 1836 w 2483"/>
                  <a:gd name="T83" fmla="*/ 49 h 3195"/>
                  <a:gd name="T84" fmla="*/ 2028 w 2483"/>
                  <a:gd name="T85" fmla="*/ 24 h 3195"/>
                  <a:gd name="T86" fmla="*/ 2194 w 2483"/>
                  <a:gd name="T87" fmla="*/ 9 h 3195"/>
                  <a:gd name="T88" fmla="*/ 2328 w 2483"/>
                  <a:gd name="T89" fmla="*/ 2 h 3195"/>
                  <a:gd name="T90" fmla="*/ 2425 w 2483"/>
                  <a:gd name="T91"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3" h="3195">
                    <a:moveTo>
                      <a:pt x="2456" y="0"/>
                    </a:moveTo>
                    <a:lnTo>
                      <a:pt x="2476" y="0"/>
                    </a:lnTo>
                    <a:lnTo>
                      <a:pt x="2483" y="0"/>
                    </a:lnTo>
                    <a:lnTo>
                      <a:pt x="2478" y="2"/>
                    </a:lnTo>
                    <a:lnTo>
                      <a:pt x="2465" y="6"/>
                    </a:lnTo>
                    <a:lnTo>
                      <a:pt x="2445" y="13"/>
                    </a:lnTo>
                    <a:lnTo>
                      <a:pt x="2417" y="26"/>
                    </a:lnTo>
                    <a:lnTo>
                      <a:pt x="2382" y="42"/>
                    </a:lnTo>
                    <a:lnTo>
                      <a:pt x="2340" y="62"/>
                    </a:lnTo>
                    <a:lnTo>
                      <a:pt x="2293" y="90"/>
                    </a:lnTo>
                    <a:lnTo>
                      <a:pt x="2242" y="123"/>
                    </a:lnTo>
                    <a:lnTo>
                      <a:pt x="2183" y="163"/>
                    </a:lnTo>
                    <a:lnTo>
                      <a:pt x="2123" y="209"/>
                    </a:lnTo>
                    <a:lnTo>
                      <a:pt x="2057" y="262"/>
                    </a:lnTo>
                    <a:lnTo>
                      <a:pt x="1989" y="324"/>
                    </a:lnTo>
                    <a:lnTo>
                      <a:pt x="1918" y="395"/>
                    </a:lnTo>
                    <a:lnTo>
                      <a:pt x="1845" y="474"/>
                    </a:lnTo>
                    <a:lnTo>
                      <a:pt x="1768" y="563"/>
                    </a:lnTo>
                    <a:lnTo>
                      <a:pt x="1691" y="662"/>
                    </a:lnTo>
                    <a:lnTo>
                      <a:pt x="1615" y="772"/>
                    </a:lnTo>
                    <a:lnTo>
                      <a:pt x="1538" y="891"/>
                    </a:lnTo>
                    <a:lnTo>
                      <a:pt x="1461" y="1022"/>
                    </a:lnTo>
                    <a:lnTo>
                      <a:pt x="1384" y="1167"/>
                    </a:lnTo>
                    <a:lnTo>
                      <a:pt x="1306" y="1326"/>
                    </a:lnTo>
                    <a:lnTo>
                      <a:pt x="1236" y="1479"/>
                    </a:lnTo>
                    <a:lnTo>
                      <a:pt x="1172" y="1628"/>
                    </a:lnTo>
                    <a:lnTo>
                      <a:pt x="1117" y="1768"/>
                    </a:lnTo>
                    <a:lnTo>
                      <a:pt x="1068" y="1904"/>
                    </a:lnTo>
                    <a:lnTo>
                      <a:pt x="1024" y="2032"/>
                    </a:lnTo>
                    <a:lnTo>
                      <a:pt x="987" y="2154"/>
                    </a:lnTo>
                    <a:lnTo>
                      <a:pt x="956" y="2271"/>
                    </a:lnTo>
                    <a:lnTo>
                      <a:pt x="929" y="2379"/>
                    </a:lnTo>
                    <a:lnTo>
                      <a:pt x="907" y="2483"/>
                    </a:lnTo>
                    <a:lnTo>
                      <a:pt x="889" y="2579"/>
                    </a:lnTo>
                    <a:lnTo>
                      <a:pt x="874" y="2668"/>
                    </a:lnTo>
                    <a:lnTo>
                      <a:pt x="865" y="2750"/>
                    </a:lnTo>
                    <a:lnTo>
                      <a:pt x="856" y="2827"/>
                    </a:lnTo>
                    <a:lnTo>
                      <a:pt x="852" y="2897"/>
                    </a:lnTo>
                    <a:lnTo>
                      <a:pt x="848" y="2959"/>
                    </a:lnTo>
                    <a:lnTo>
                      <a:pt x="848" y="3014"/>
                    </a:lnTo>
                    <a:lnTo>
                      <a:pt x="848" y="3061"/>
                    </a:lnTo>
                    <a:lnTo>
                      <a:pt x="850" y="3102"/>
                    </a:lnTo>
                    <a:lnTo>
                      <a:pt x="852" y="3134"/>
                    </a:lnTo>
                    <a:lnTo>
                      <a:pt x="854" y="3162"/>
                    </a:lnTo>
                    <a:lnTo>
                      <a:pt x="856" y="3180"/>
                    </a:lnTo>
                    <a:lnTo>
                      <a:pt x="858" y="3191"/>
                    </a:lnTo>
                    <a:lnTo>
                      <a:pt x="859" y="3195"/>
                    </a:lnTo>
                    <a:lnTo>
                      <a:pt x="79" y="1803"/>
                    </a:lnTo>
                    <a:lnTo>
                      <a:pt x="44" y="1706"/>
                    </a:lnTo>
                    <a:lnTo>
                      <a:pt x="22" y="1615"/>
                    </a:lnTo>
                    <a:lnTo>
                      <a:pt x="7" y="1525"/>
                    </a:lnTo>
                    <a:lnTo>
                      <a:pt x="0" y="1439"/>
                    </a:lnTo>
                    <a:lnTo>
                      <a:pt x="2" y="1359"/>
                    </a:lnTo>
                    <a:lnTo>
                      <a:pt x="9" y="1282"/>
                    </a:lnTo>
                    <a:lnTo>
                      <a:pt x="24" y="1207"/>
                    </a:lnTo>
                    <a:lnTo>
                      <a:pt x="44" y="1138"/>
                    </a:lnTo>
                    <a:lnTo>
                      <a:pt x="68" y="1072"/>
                    </a:lnTo>
                    <a:lnTo>
                      <a:pt x="93" y="1010"/>
                    </a:lnTo>
                    <a:lnTo>
                      <a:pt x="124" y="951"/>
                    </a:lnTo>
                    <a:lnTo>
                      <a:pt x="157" y="898"/>
                    </a:lnTo>
                    <a:lnTo>
                      <a:pt x="190" y="847"/>
                    </a:lnTo>
                    <a:lnTo>
                      <a:pt x="225" y="803"/>
                    </a:lnTo>
                    <a:lnTo>
                      <a:pt x="258" y="761"/>
                    </a:lnTo>
                    <a:lnTo>
                      <a:pt x="291" y="726"/>
                    </a:lnTo>
                    <a:lnTo>
                      <a:pt x="322" y="693"/>
                    </a:lnTo>
                    <a:lnTo>
                      <a:pt x="349" y="666"/>
                    </a:lnTo>
                    <a:lnTo>
                      <a:pt x="375" y="644"/>
                    </a:lnTo>
                    <a:lnTo>
                      <a:pt x="395" y="627"/>
                    </a:lnTo>
                    <a:lnTo>
                      <a:pt x="411" y="615"/>
                    </a:lnTo>
                    <a:lnTo>
                      <a:pt x="421" y="607"/>
                    </a:lnTo>
                    <a:lnTo>
                      <a:pt x="424" y="604"/>
                    </a:lnTo>
                    <a:lnTo>
                      <a:pt x="521" y="529"/>
                    </a:lnTo>
                    <a:lnTo>
                      <a:pt x="622" y="459"/>
                    </a:lnTo>
                    <a:lnTo>
                      <a:pt x="726" y="397"/>
                    </a:lnTo>
                    <a:lnTo>
                      <a:pt x="836" y="340"/>
                    </a:lnTo>
                    <a:lnTo>
                      <a:pt x="947" y="289"/>
                    </a:lnTo>
                    <a:lnTo>
                      <a:pt x="1060" y="243"/>
                    </a:lnTo>
                    <a:lnTo>
                      <a:pt x="1174" y="203"/>
                    </a:lnTo>
                    <a:lnTo>
                      <a:pt x="1289" y="166"/>
                    </a:lnTo>
                    <a:lnTo>
                      <a:pt x="1402" y="135"/>
                    </a:lnTo>
                    <a:lnTo>
                      <a:pt x="1516" y="108"/>
                    </a:lnTo>
                    <a:lnTo>
                      <a:pt x="1625" y="86"/>
                    </a:lnTo>
                    <a:lnTo>
                      <a:pt x="1732" y="66"/>
                    </a:lnTo>
                    <a:lnTo>
                      <a:pt x="1836" y="49"/>
                    </a:lnTo>
                    <a:lnTo>
                      <a:pt x="1934" y="35"/>
                    </a:lnTo>
                    <a:lnTo>
                      <a:pt x="2028" y="24"/>
                    </a:lnTo>
                    <a:lnTo>
                      <a:pt x="2114" y="17"/>
                    </a:lnTo>
                    <a:lnTo>
                      <a:pt x="2194" y="9"/>
                    </a:lnTo>
                    <a:lnTo>
                      <a:pt x="2265" y="6"/>
                    </a:lnTo>
                    <a:lnTo>
                      <a:pt x="2328" y="2"/>
                    </a:lnTo>
                    <a:lnTo>
                      <a:pt x="2381" y="0"/>
                    </a:lnTo>
                    <a:lnTo>
                      <a:pt x="2425" y="0"/>
                    </a:lnTo>
                    <a:lnTo>
                      <a:pt x="2456" y="0"/>
                    </a:lnTo>
                    <a:close/>
                  </a:path>
                </a:pathLst>
              </a:custGeom>
              <a:solidFill>
                <a:srgbClr val="2C2B7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dirty="0">
                  <a:latin typeface="+mj-lt"/>
                </a:endParaRPr>
              </a:p>
            </p:txBody>
          </p:sp>
          <p:sp>
            <p:nvSpPr>
              <p:cNvPr id="13" name="Freeform 87">
                <a:extLst>
                  <a:ext uri="{FF2B5EF4-FFF2-40B4-BE49-F238E27FC236}">
                    <a16:creationId xmlns:a16="http://schemas.microsoft.com/office/drawing/2014/main" id="{6BD23966-5C68-93CF-E9FB-008DBD959753}"/>
                  </a:ext>
                </a:extLst>
              </p:cNvPr>
              <p:cNvSpPr>
                <a:spLocks/>
              </p:cNvSpPr>
              <p:nvPr/>
            </p:nvSpPr>
            <p:spPr bwMode="auto">
              <a:xfrm>
                <a:off x="4030663" y="1679575"/>
                <a:ext cx="2841625" cy="1398588"/>
              </a:xfrm>
              <a:custGeom>
                <a:avLst/>
                <a:gdLst>
                  <a:gd name="T0" fmla="*/ 1666 w 3578"/>
                  <a:gd name="T1" fmla="*/ 1 h 1763"/>
                  <a:gd name="T2" fmla="*/ 1783 w 3578"/>
                  <a:gd name="T3" fmla="*/ 16 h 1763"/>
                  <a:gd name="T4" fmla="*/ 1881 w 3578"/>
                  <a:gd name="T5" fmla="*/ 38 h 1763"/>
                  <a:gd name="T6" fmla="*/ 1956 w 3578"/>
                  <a:gd name="T7" fmla="*/ 60 h 1763"/>
                  <a:gd name="T8" fmla="*/ 2004 w 3578"/>
                  <a:gd name="T9" fmla="*/ 76 h 1763"/>
                  <a:gd name="T10" fmla="*/ 2022 w 3578"/>
                  <a:gd name="T11" fmla="*/ 84 h 1763"/>
                  <a:gd name="T12" fmla="*/ 2214 w 3578"/>
                  <a:gd name="T13" fmla="*/ 166 h 1763"/>
                  <a:gd name="T14" fmla="*/ 2397 w 3578"/>
                  <a:gd name="T15" fmla="*/ 268 h 1763"/>
                  <a:gd name="T16" fmla="*/ 2571 w 3578"/>
                  <a:gd name="T17" fmla="*/ 387 h 1763"/>
                  <a:gd name="T18" fmla="*/ 2732 w 3578"/>
                  <a:gd name="T19" fmla="*/ 519 h 1763"/>
                  <a:gd name="T20" fmla="*/ 2881 w 3578"/>
                  <a:gd name="T21" fmla="*/ 658 h 1763"/>
                  <a:gd name="T22" fmla="*/ 3020 w 3578"/>
                  <a:gd name="T23" fmla="*/ 801 h 1763"/>
                  <a:gd name="T24" fmla="*/ 3145 w 3578"/>
                  <a:gd name="T25" fmla="*/ 943 h 1763"/>
                  <a:gd name="T26" fmla="*/ 3254 w 3578"/>
                  <a:gd name="T27" fmla="*/ 1080 h 1763"/>
                  <a:gd name="T28" fmla="*/ 3351 w 3578"/>
                  <a:gd name="T29" fmla="*/ 1208 h 1763"/>
                  <a:gd name="T30" fmla="*/ 3430 w 3578"/>
                  <a:gd name="T31" fmla="*/ 1324 h 1763"/>
                  <a:gd name="T32" fmla="*/ 3494 w 3578"/>
                  <a:gd name="T33" fmla="*/ 1421 h 1763"/>
                  <a:gd name="T34" fmla="*/ 3540 w 3578"/>
                  <a:gd name="T35" fmla="*/ 1494 h 1763"/>
                  <a:gd name="T36" fmla="*/ 3569 w 3578"/>
                  <a:gd name="T37" fmla="*/ 1541 h 1763"/>
                  <a:gd name="T38" fmla="*/ 3578 w 3578"/>
                  <a:gd name="T39" fmla="*/ 1560 h 1763"/>
                  <a:gd name="T40" fmla="*/ 3567 w 3578"/>
                  <a:gd name="T41" fmla="*/ 1549 h 1763"/>
                  <a:gd name="T42" fmla="*/ 3532 w 3578"/>
                  <a:gd name="T43" fmla="*/ 1521 h 1763"/>
                  <a:gd name="T44" fmla="*/ 3476 w 3578"/>
                  <a:gd name="T45" fmla="*/ 1483 h 1763"/>
                  <a:gd name="T46" fmla="*/ 3392 w 3578"/>
                  <a:gd name="T47" fmla="*/ 1433 h 1763"/>
                  <a:gd name="T48" fmla="*/ 3282 w 3578"/>
                  <a:gd name="T49" fmla="*/ 1380 h 1763"/>
                  <a:gd name="T50" fmla="*/ 3145 w 3578"/>
                  <a:gd name="T51" fmla="*/ 1325 h 1763"/>
                  <a:gd name="T52" fmla="*/ 2980 w 3578"/>
                  <a:gd name="T53" fmla="*/ 1276 h 1763"/>
                  <a:gd name="T54" fmla="*/ 2786 w 3578"/>
                  <a:gd name="T55" fmla="*/ 1234 h 1763"/>
                  <a:gd name="T56" fmla="*/ 2562 w 3578"/>
                  <a:gd name="T57" fmla="*/ 1205 h 1763"/>
                  <a:gd name="T58" fmla="*/ 2306 w 3578"/>
                  <a:gd name="T59" fmla="*/ 1190 h 1763"/>
                  <a:gd name="T60" fmla="*/ 2017 w 3578"/>
                  <a:gd name="T61" fmla="*/ 1196 h 1763"/>
                  <a:gd name="T62" fmla="*/ 1658 w 3578"/>
                  <a:gd name="T63" fmla="*/ 1227 h 1763"/>
                  <a:gd name="T64" fmla="*/ 1338 w 3578"/>
                  <a:gd name="T65" fmla="*/ 1272 h 1763"/>
                  <a:gd name="T66" fmla="*/ 1055 w 3578"/>
                  <a:gd name="T67" fmla="*/ 1329 h 1763"/>
                  <a:gd name="T68" fmla="*/ 810 w 3578"/>
                  <a:gd name="T69" fmla="*/ 1393 h 1763"/>
                  <a:gd name="T70" fmla="*/ 600 w 3578"/>
                  <a:gd name="T71" fmla="*/ 1461 h 1763"/>
                  <a:gd name="T72" fmla="*/ 422 w 3578"/>
                  <a:gd name="T73" fmla="*/ 1528 h 1763"/>
                  <a:gd name="T74" fmla="*/ 280 w 3578"/>
                  <a:gd name="T75" fmla="*/ 1594 h 1763"/>
                  <a:gd name="T76" fmla="*/ 166 w 3578"/>
                  <a:gd name="T77" fmla="*/ 1655 h 1763"/>
                  <a:gd name="T78" fmla="*/ 84 w 3578"/>
                  <a:gd name="T79" fmla="*/ 1704 h 1763"/>
                  <a:gd name="T80" fmla="*/ 31 w 3578"/>
                  <a:gd name="T81" fmla="*/ 1741 h 1763"/>
                  <a:gd name="T82" fmla="*/ 4 w 3578"/>
                  <a:gd name="T83" fmla="*/ 1761 h 1763"/>
                  <a:gd name="T84" fmla="*/ 812 w 3578"/>
                  <a:gd name="T85" fmla="*/ 387 h 1763"/>
                  <a:gd name="T86" fmla="*/ 951 w 3578"/>
                  <a:gd name="T87" fmla="*/ 239 h 1763"/>
                  <a:gd name="T88" fmla="*/ 1097 w 3578"/>
                  <a:gd name="T89" fmla="*/ 131 h 1763"/>
                  <a:gd name="T90" fmla="*/ 1247 w 3578"/>
                  <a:gd name="T91" fmla="*/ 60 h 1763"/>
                  <a:gd name="T92" fmla="*/ 1393 w 3578"/>
                  <a:gd name="T93" fmla="*/ 18 h 1763"/>
                  <a:gd name="T94" fmla="*/ 1534 w 3578"/>
                  <a:gd name="T9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8" h="1763">
                    <a:moveTo>
                      <a:pt x="1602" y="0"/>
                    </a:moveTo>
                    <a:lnTo>
                      <a:pt x="1666" y="1"/>
                    </a:lnTo>
                    <a:lnTo>
                      <a:pt x="1726" y="7"/>
                    </a:lnTo>
                    <a:lnTo>
                      <a:pt x="1783" y="16"/>
                    </a:lnTo>
                    <a:lnTo>
                      <a:pt x="1834" y="27"/>
                    </a:lnTo>
                    <a:lnTo>
                      <a:pt x="1881" y="38"/>
                    </a:lnTo>
                    <a:lnTo>
                      <a:pt x="1922" y="49"/>
                    </a:lnTo>
                    <a:lnTo>
                      <a:pt x="1956" y="60"/>
                    </a:lnTo>
                    <a:lnTo>
                      <a:pt x="1984" y="69"/>
                    </a:lnTo>
                    <a:lnTo>
                      <a:pt x="2004" y="76"/>
                    </a:lnTo>
                    <a:lnTo>
                      <a:pt x="2017" y="82"/>
                    </a:lnTo>
                    <a:lnTo>
                      <a:pt x="2022" y="84"/>
                    </a:lnTo>
                    <a:lnTo>
                      <a:pt x="2119" y="122"/>
                    </a:lnTo>
                    <a:lnTo>
                      <a:pt x="2214" y="166"/>
                    </a:lnTo>
                    <a:lnTo>
                      <a:pt x="2307" y="215"/>
                    </a:lnTo>
                    <a:lnTo>
                      <a:pt x="2397" y="268"/>
                    </a:lnTo>
                    <a:lnTo>
                      <a:pt x="2485" y="327"/>
                    </a:lnTo>
                    <a:lnTo>
                      <a:pt x="2571" y="387"/>
                    </a:lnTo>
                    <a:lnTo>
                      <a:pt x="2653" y="451"/>
                    </a:lnTo>
                    <a:lnTo>
                      <a:pt x="2732" y="519"/>
                    </a:lnTo>
                    <a:lnTo>
                      <a:pt x="2808" y="589"/>
                    </a:lnTo>
                    <a:lnTo>
                      <a:pt x="2881" y="658"/>
                    </a:lnTo>
                    <a:lnTo>
                      <a:pt x="2953" y="729"/>
                    </a:lnTo>
                    <a:lnTo>
                      <a:pt x="3020" y="801"/>
                    </a:lnTo>
                    <a:lnTo>
                      <a:pt x="3084" y="872"/>
                    </a:lnTo>
                    <a:lnTo>
                      <a:pt x="3145" y="943"/>
                    </a:lnTo>
                    <a:lnTo>
                      <a:pt x="3201" y="1013"/>
                    </a:lnTo>
                    <a:lnTo>
                      <a:pt x="3254" y="1080"/>
                    </a:lnTo>
                    <a:lnTo>
                      <a:pt x="3304" y="1146"/>
                    </a:lnTo>
                    <a:lnTo>
                      <a:pt x="3351" y="1208"/>
                    </a:lnTo>
                    <a:lnTo>
                      <a:pt x="3393" y="1269"/>
                    </a:lnTo>
                    <a:lnTo>
                      <a:pt x="3430" y="1324"/>
                    </a:lnTo>
                    <a:lnTo>
                      <a:pt x="3465" y="1375"/>
                    </a:lnTo>
                    <a:lnTo>
                      <a:pt x="3494" y="1421"/>
                    </a:lnTo>
                    <a:lnTo>
                      <a:pt x="3520" y="1461"/>
                    </a:lnTo>
                    <a:lnTo>
                      <a:pt x="3540" y="1494"/>
                    </a:lnTo>
                    <a:lnTo>
                      <a:pt x="3556" y="1521"/>
                    </a:lnTo>
                    <a:lnTo>
                      <a:pt x="3569" y="1541"/>
                    </a:lnTo>
                    <a:lnTo>
                      <a:pt x="3576" y="1554"/>
                    </a:lnTo>
                    <a:lnTo>
                      <a:pt x="3578" y="1560"/>
                    </a:lnTo>
                    <a:lnTo>
                      <a:pt x="3576" y="1556"/>
                    </a:lnTo>
                    <a:lnTo>
                      <a:pt x="3567" y="1549"/>
                    </a:lnTo>
                    <a:lnTo>
                      <a:pt x="3553" y="1538"/>
                    </a:lnTo>
                    <a:lnTo>
                      <a:pt x="3532" y="1521"/>
                    </a:lnTo>
                    <a:lnTo>
                      <a:pt x="3507" y="1503"/>
                    </a:lnTo>
                    <a:lnTo>
                      <a:pt x="3476" y="1483"/>
                    </a:lnTo>
                    <a:lnTo>
                      <a:pt x="3437" y="1459"/>
                    </a:lnTo>
                    <a:lnTo>
                      <a:pt x="3392" y="1433"/>
                    </a:lnTo>
                    <a:lnTo>
                      <a:pt x="3340" y="1408"/>
                    </a:lnTo>
                    <a:lnTo>
                      <a:pt x="3282" y="1380"/>
                    </a:lnTo>
                    <a:lnTo>
                      <a:pt x="3218" y="1353"/>
                    </a:lnTo>
                    <a:lnTo>
                      <a:pt x="3145" y="1325"/>
                    </a:lnTo>
                    <a:lnTo>
                      <a:pt x="3066" y="1300"/>
                    </a:lnTo>
                    <a:lnTo>
                      <a:pt x="2980" y="1276"/>
                    </a:lnTo>
                    <a:lnTo>
                      <a:pt x="2887" y="1254"/>
                    </a:lnTo>
                    <a:lnTo>
                      <a:pt x="2786" y="1234"/>
                    </a:lnTo>
                    <a:lnTo>
                      <a:pt x="2679" y="1218"/>
                    </a:lnTo>
                    <a:lnTo>
                      <a:pt x="2562" y="1205"/>
                    </a:lnTo>
                    <a:lnTo>
                      <a:pt x="2437" y="1196"/>
                    </a:lnTo>
                    <a:lnTo>
                      <a:pt x="2306" y="1190"/>
                    </a:lnTo>
                    <a:lnTo>
                      <a:pt x="2167" y="1190"/>
                    </a:lnTo>
                    <a:lnTo>
                      <a:pt x="2017" y="1196"/>
                    </a:lnTo>
                    <a:lnTo>
                      <a:pt x="1832" y="1210"/>
                    </a:lnTo>
                    <a:lnTo>
                      <a:pt x="1658" y="1227"/>
                    </a:lnTo>
                    <a:lnTo>
                      <a:pt x="1494" y="1249"/>
                    </a:lnTo>
                    <a:lnTo>
                      <a:pt x="1338" y="1272"/>
                    </a:lnTo>
                    <a:lnTo>
                      <a:pt x="1192" y="1300"/>
                    </a:lnTo>
                    <a:lnTo>
                      <a:pt x="1055" y="1329"/>
                    </a:lnTo>
                    <a:lnTo>
                      <a:pt x="929" y="1360"/>
                    </a:lnTo>
                    <a:lnTo>
                      <a:pt x="810" y="1393"/>
                    </a:lnTo>
                    <a:lnTo>
                      <a:pt x="700" y="1426"/>
                    </a:lnTo>
                    <a:lnTo>
                      <a:pt x="600" y="1461"/>
                    </a:lnTo>
                    <a:lnTo>
                      <a:pt x="506" y="1496"/>
                    </a:lnTo>
                    <a:lnTo>
                      <a:pt x="422" y="1528"/>
                    </a:lnTo>
                    <a:lnTo>
                      <a:pt x="347" y="1563"/>
                    </a:lnTo>
                    <a:lnTo>
                      <a:pt x="280" y="1594"/>
                    </a:lnTo>
                    <a:lnTo>
                      <a:pt x="219" y="1625"/>
                    </a:lnTo>
                    <a:lnTo>
                      <a:pt x="166" y="1655"/>
                    </a:lnTo>
                    <a:lnTo>
                      <a:pt x="121" y="1680"/>
                    </a:lnTo>
                    <a:lnTo>
                      <a:pt x="84" y="1704"/>
                    </a:lnTo>
                    <a:lnTo>
                      <a:pt x="53" y="1724"/>
                    </a:lnTo>
                    <a:lnTo>
                      <a:pt x="31" y="1741"/>
                    </a:lnTo>
                    <a:lnTo>
                      <a:pt x="15" y="1753"/>
                    </a:lnTo>
                    <a:lnTo>
                      <a:pt x="4" y="1761"/>
                    </a:lnTo>
                    <a:lnTo>
                      <a:pt x="0" y="1763"/>
                    </a:lnTo>
                    <a:lnTo>
                      <a:pt x="812" y="387"/>
                    </a:lnTo>
                    <a:lnTo>
                      <a:pt x="879" y="307"/>
                    </a:lnTo>
                    <a:lnTo>
                      <a:pt x="951" y="239"/>
                    </a:lnTo>
                    <a:lnTo>
                      <a:pt x="1024" y="179"/>
                    </a:lnTo>
                    <a:lnTo>
                      <a:pt x="1097" y="131"/>
                    </a:lnTo>
                    <a:lnTo>
                      <a:pt x="1172" y="91"/>
                    </a:lnTo>
                    <a:lnTo>
                      <a:pt x="1247" y="60"/>
                    </a:lnTo>
                    <a:lnTo>
                      <a:pt x="1320" y="34"/>
                    </a:lnTo>
                    <a:lnTo>
                      <a:pt x="1393" y="18"/>
                    </a:lnTo>
                    <a:lnTo>
                      <a:pt x="1464" y="7"/>
                    </a:lnTo>
                    <a:lnTo>
                      <a:pt x="1534" y="0"/>
                    </a:lnTo>
                    <a:lnTo>
                      <a:pt x="16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grpSp>
        <p:pic>
          <p:nvPicPr>
            <p:cNvPr id="20" name="Picture 19">
              <a:extLst>
                <a:ext uri="{FF2B5EF4-FFF2-40B4-BE49-F238E27FC236}">
                  <a16:creationId xmlns:a16="http://schemas.microsoft.com/office/drawing/2014/main" id="{814177E9-BB17-0E8C-6F3C-4163BA449A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2702" y="3178450"/>
              <a:ext cx="2036628" cy="1338743"/>
            </a:xfrm>
            <a:prstGeom prst="rect">
              <a:avLst/>
            </a:prstGeom>
          </p:spPr>
        </p:pic>
      </p:grpSp>
      <p:pic>
        <p:nvPicPr>
          <p:cNvPr id="2" name="Picture 1">
            <a:extLst>
              <a:ext uri="{FF2B5EF4-FFF2-40B4-BE49-F238E27FC236}">
                <a16:creationId xmlns:a16="http://schemas.microsoft.com/office/drawing/2014/main" id="{B4DF7989-08CD-24E7-F94B-8F21EA30D838}"/>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7" b="39503"/>
          <a:stretch/>
        </p:blipFill>
        <p:spPr>
          <a:xfrm rot="16200000">
            <a:off x="7798510" y="2464507"/>
            <a:ext cx="6858003" cy="1928981"/>
          </a:xfrm>
          <a:prstGeom prst="rect">
            <a:avLst/>
          </a:prstGeom>
        </p:spPr>
      </p:pic>
      <p:sp>
        <p:nvSpPr>
          <p:cNvPr id="5" name="Slide Number Placeholder 4">
            <a:extLst>
              <a:ext uri="{FF2B5EF4-FFF2-40B4-BE49-F238E27FC236}">
                <a16:creationId xmlns:a16="http://schemas.microsoft.com/office/drawing/2014/main" id="{5B723DBD-0D71-67C5-B346-BBDA0E6D6217}"/>
              </a:ext>
            </a:extLst>
          </p:cNvPr>
          <p:cNvSpPr>
            <a:spLocks noGrp="1"/>
          </p:cNvSpPr>
          <p:nvPr>
            <p:ph type="sldNum" sz="quarter" idx="12"/>
          </p:nvPr>
        </p:nvSpPr>
        <p:spPr/>
        <p:txBody>
          <a:bodyPr/>
          <a:lstStyle/>
          <a:p>
            <a:fld id="{442A1B31-82E5-499A-9B8B-BAF2ADB9A2F5}" type="slidenum">
              <a:rPr lang="en-US" smtClean="0"/>
              <a:pPr/>
              <a:t>‹#›</a:t>
            </a:fld>
            <a:endParaRPr lang="en-US"/>
          </a:p>
        </p:txBody>
      </p:sp>
      <p:sp>
        <p:nvSpPr>
          <p:cNvPr id="6" name="Title 1">
            <a:extLst>
              <a:ext uri="{FF2B5EF4-FFF2-40B4-BE49-F238E27FC236}">
                <a16:creationId xmlns:a16="http://schemas.microsoft.com/office/drawing/2014/main" id="{BD285792-A2C6-29EF-A496-0727043E9192}"/>
              </a:ext>
            </a:extLst>
          </p:cNvPr>
          <p:cNvSpPr txBox="1">
            <a:spLocks/>
          </p:cNvSpPr>
          <p:nvPr userDrawn="1"/>
        </p:nvSpPr>
        <p:spPr>
          <a:xfrm>
            <a:off x="838200" y="365125"/>
            <a:ext cx="9772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a:lstStyle>
          <a:p>
            <a:r>
              <a:rPr lang="en-US" dirty="0"/>
              <a:t>Adversarial Collaboration</a:t>
            </a:r>
          </a:p>
        </p:txBody>
      </p:sp>
      <p:sp>
        <p:nvSpPr>
          <p:cNvPr id="30" name="TextBox 29">
            <a:extLst>
              <a:ext uri="{FF2B5EF4-FFF2-40B4-BE49-F238E27FC236}">
                <a16:creationId xmlns:a16="http://schemas.microsoft.com/office/drawing/2014/main" id="{9731DA9C-BF86-3F94-2AFE-5426966704BE}"/>
              </a:ext>
            </a:extLst>
          </p:cNvPr>
          <p:cNvSpPr txBox="1"/>
          <p:nvPr userDrawn="1"/>
        </p:nvSpPr>
        <p:spPr>
          <a:xfrm>
            <a:off x="197039" y="1599222"/>
            <a:ext cx="6096000" cy="5091202"/>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Adversarial Collaboration (or </a:t>
            </a:r>
            <a:r>
              <a:rPr lang="en-US" sz="1600" i="1" dirty="0">
                <a:latin typeface="Droid Serif" panose="02020600060500020200" pitchFamily="18" charset="0"/>
                <a:ea typeface="Droid Serif" panose="02020600060500020200" pitchFamily="18" charset="0"/>
                <a:cs typeface="Droid Serif" panose="02020600060500020200" pitchFamily="18" charset="0"/>
              </a:rPr>
              <a:t>Purple Teaming</a:t>
            </a:r>
            <a:r>
              <a:rPr lang="en-US" sz="1600" dirty="0">
                <a:latin typeface="Droid Serif" panose="02020600060500020200" pitchFamily="18" charset="0"/>
                <a:ea typeface="Droid Serif" panose="02020600060500020200" pitchFamily="18" charset="0"/>
                <a:cs typeface="Droid Serif" panose="02020600060500020200" pitchFamily="18" charset="0"/>
              </a:rPr>
              <a:t>) takes the concept of Red Teaming one step further by creating a collaborative environment to simulate attacks, measure the efficacy of defenses, and rapidly iterate improvements to increase resiliency and defense.</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Through collaboration, Lares engineers will leverage your existing infrastructure and technologies to produce high fidelity and actionable alerts based on the full attack chain and associated post-exploitation scenarios. </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Lares will help ensure that system logging, detection, and alerting capabilities are appropriately configured by conducting real-world attacks used by advanced persistent threat actors.</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The engineers at Lares will work collaboratively with your security team to perform real-world attack scenarios that emulate live attackers and ensuring cyber-security incidents don’t go unnoticed.</a:t>
            </a:r>
          </a:p>
        </p:txBody>
      </p:sp>
      <p:grpSp>
        <p:nvGrpSpPr>
          <p:cNvPr id="40" name="Group 39">
            <a:extLst>
              <a:ext uri="{FF2B5EF4-FFF2-40B4-BE49-F238E27FC236}">
                <a16:creationId xmlns:a16="http://schemas.microsoft.com/office/drawing/2014/main" id="{E292C10A-761F-26C4-A7C8-6A2CF4670CE7}"/>
              </a:ext>
            </a:extLst>
          </p:cNvPr>
          <p:cNvGrpSpPr/>
          <p:nvPr userDrawn="1"/>
        </p:nvGrpSpPr>
        <p:grpSpPr>
          <a:xfrm>
            <a:off x="6730646" y="1808682"/>
            <a:ext cx="4540409" cy="4088368"/>
            <a:chOff x="6275791" y="1446227"/>
            <a:chExt cx="5822633" cy="5242935"/>
          </a:xfrm>
        </p:grpSpPr>
        <p:sp>
          <p:nvSpPr>
            <p:cNvPr id="4" name="TextBox 3">
              <a:extLst>
                <a:ext uri="{FF2B5EF4-FFF2-40B4-BE49-F238E27FC236}">
                  <a16:creationId xmlns:a16="http://schemas.microsoft.com/office/drawing/2014/main" id="{95747844-E52B-5560-6B40-D4D98EE50CB1}"/>
                </a:ext>
              </a:extLst>
            </p:cNvPr>
            <p:cNvSpPr txBox="1"/>
            <p:nvPr userDrawn="1"/>
          </p:nvSpPr>
          <p:spPr>
            <a:xfrm>
              <a:off x="7862853" y="1687939"/>
              <a:ext cx="1419799" cy="828857"/>
            </a:xfrm>
            <a:prstGeom prst="rect">
              <a:avLst/>
            </a:prstGeom>
            <a:noFill/>
          </p:spPr>
          <p:txBody>
            <a:bodyPr wrap="square" rtlCol="0">
              <a:spAutoFit/>
            </a:bodyPr>
            <a:lstStyle/>
            <a:p>
              <a:r>
                <a:rPr lang="en-US" sz="1200" kern="0" dirty="0">
                  <a:solidFill>
                    <a:schemeClr val="tx1"/>
                  </a:solidFill>
                  <a:latin typeface="+mj-lt"/>
                  <a:cs typeface="Arial" pitchFamily="34" charset="0"/>
                </a:rPr>
                <a:t>IT Risk Assessments &amp; Compliance</a:t>
              </a:r>
            </a:p>
          </p:txBody>
        </p:sp>
        <p:sp>
          <p:nvSpPr>
            <p:cNvPr id="27" name="TextBox 26">
              <a:extLst>
                <a:ext uri="{FF2B5EF4-FFF2-40B4-BE49-F238E27FC236}">
                  <a16:creationId xmlns:a16="http://schemas.microsoft.com/office/drawing/2014/main" id="{91781D27-6EAA-9F8D-7F73-0EB231E88BD3}"/>
                </a:ext>
              </a:extLst>
            </p:cNvPr>
            <p:cNvSpPr txBox="1"/>
            <p:nvPr userDrawn="1"/>
          </p:nvSpPr>
          <p:spPr>
            <a:xfrm>
              <a:off x="9910201" y="1779939"/>
              <a:ext cx="1162044" cy="828857"/>
            </a:xfrm>
            <a:prstGeom prst="rect">
              <a:avLst/>
            </a:prstGeom>
            <a:noFill/>
          </p:spPr>
          <p:txBody>
            <a:bodyPr wrap="square" rtlCol="0">
              <a:spAutoFit/>
            </a:bodyPr>
            <a:lstStyle/>
            <a:p>
              <a:r>
                <a:rPr lang="en-US" sz="1200" kern="0" dirty="0">
                  <a:solidFill>
                    <a:schemeClr val="tx1"/>
                  </a:solidFill>
                  <a:latin typeface="+mj-lt"/>
                  <a:cs typeface="Arial" pitchFamily="34" charset="0"/>
                </a:rPr>
                <a:t>Incident Response Planning</a:t>
              </a:r>
              <a:endParaRPr lang="en-US" sz="1200" dirty="0">
                <a:solidFill>
                  <a:schemeClr val="tx1"/>
                </a:solidFill>
                <a:latin typeface="+mj-lt"/>
              </a:endParaRPr>
            </a:p>
          </p:txBody>
        </p:sp>
        <p:sp>
          <p:nvSpPr>
            <p:cNvPr id="28" name="TextBox 27">
              <a:extLst>
                <a:ext uri="{FF2B5EF4-FFF2-40B4-BE49-F238E27FC236}">
                  <a16:creationId xmlns:a16="http://schemas.microsoft.com/office/drawing/2014/main" id="{9298761A-5D1B-F2A9-F970-B2F72E9D61FE}"/>
                </a:ext>
              </a:extLst>
            </p:cNvPr>
            <p:cNvSpPr txBox="1"/>
            <p:nvPr userDrawn="1"/>
          </p:nvSpPr>
          <p:spPr>
            <a:xfrm>
              <a:off x="10937749" y="3883045"/>
              <a:ext cx="1160675" cy="799812"/>
            </a:xfrm>
            <a:prstGeom prst="rect">
              <a:avLst/>
            </a:prstGeom>
            <a:noFill/>
          </p:spPr>
          <p:txBody>
            <a:bodyPr wrap="square" rtlCol="0">
              <a:noAutofit/>
            </a:bodyPr>
            <a:lstStyle/>
            <a:p>
              <a:r>
                <a:rPr lang="en-US" sz="1200" kern="0" dirty="0">
                  <a:solidFill>
                    <a:schemeClr val="tx1"/>
                  </a:solidFill>
                  <a:latin typeface="+mj-lt"/>
                  <a:cs typeface="Arial" pitchFamily="34" charset="0"/>
                </a:rPr>
                <a:t>Virtual CISO (</a:t>
              </a:r>
              <a:r>
                <a:rPr lang="en-US" sz="1200" kern="0" dirty="0" err="1">
                  <a:solidFill>
                    <a:schemeClr val="tx1"/>
                  </a:solidFill>
                  <a:latin typeface="+mj-lt"/>
                  <a:cs typeface="Arial" pitchFamily="34" charset="0"/>
                </a:rPr>
                <a:t>vCISO</a:t>
              </a:r>
              <a:r>
                <a:rPr lang="en-US" sz="1200" kern="0" dirty="0">
                  <a:solidFill>
                    <a:schemeClr val="tx1"/>
                  </a:solidFill>
                  <a:latin typeface="+mj-lt"/>
                  <a:cs typeface="Arial" pitchFamily="34" charset="0"/>
                </a:rPr>
                <a:t>)</a:t>
              </a:r>
              <a:endParaRPr lang="en-US" sz="1200" dirty="0">
                <a:solidFill>
                  <a:schemeClr val="tx1"/>
                </a:solidFill>
                <a:latin typeface="+mj-lt"/>
              </a:endParaRPr>
            </a:p>
          </p:txBody>
        </p:sp>
        <p:sp>
          <p:nvSpPr>
            <p:cNvPr id="29" name="TextBox 28">
              <a:extLst>
                <a:ext uri="{FF2B5EF4-FFF2-40B4-BE49-F238E27FC236}">
                  <a16:creationId xmlns:a16="http://schemas.microsoft.com/office/drawing/2014/main" id="{CEC166A4-8C21-55DF-D496-8D0E6EAA5F1B}"/>
                </a:ext>
              </a:extLst>
            </p:cNvPr>
            <p:cNvSpPr txBox="1"/>
            <p:nvPr userDrawn="1"/>
          </p:nvSpPr>
          <p:spPr>
            <a:xfrm>
              <a:off x="6275791" y="3512749"/>
              <a:ext cx="1327465" cy="564573"/>
            </a:xfrm>
            <a:prstGeom prst="rect">
              <a:avLst/>
            </a:prstGeom>
            <a:noFill/>
          </p:spPr>
          <p:txBody>
            <a:bodyPr wrap="square" rtlCol="0">
              <a:noAutofit/>
            </a:bodyPr>
            <a:lstStyle/>
            <a:p>
              <a:r>
                <a:rPr lang="en-US" sz="1200" kern="0" dirty="0">
                  <a:solidFill>
                    <a:schemeClr val="bg1"/>
                  </a:solidFill>
                  <a:latin typeface="+mj-lt"/>
                  <a:cs typeface="Arial" pitchFamily="34" charset="0"/>
                </a:rPr>
                <a:t>Adversarial Collaboration</a:t>
              </a:r>
              <a:endParaRPr lang="en-US" sz="1200" dirty="0">
                <a:solidFill>
                  <a:schemeClr val="bg1"/>
                </a:solidFill>
                <a:latin typeface="+mj-lt"/>
              </a:endParaRPr>
            </a:p>
          </p:txBody>
        </p:sp>
        <p:sp>
          <p:nvSpPr>
            <p:cNvPr id="32" name="TextBox 31">
              <a:extLst>
                <a:ext uri="{FF2B5EF4-FFF2-40B4-BE49-F238E27FC236}">
                  <a16:creationId xmlns:a16="http://schemas.microsoft.com/office/drawing/2014/main" id="{0BABDBD5-67BB-46F1-D915-2C575F5ECC3E}"/>
                </a:ext>
              </a:extLst>
            </p:cNvPr>
            <p:cNvSpPr txBox="1"/>
            <p:nvPr userDrawn="1"/>
          </p:nvSpPr>
          <p:spPr>
            <a:xfrm>
              <a:off x="9390379" y="5616059"/>
              <a:ext cx="1220470" cy="716728"/>
            </a:xfrm>
            <a:prstGeom prst="rect">
              <a:avLst/>
            </a:prstGeom>
            <a:noFill/>
          </p:spPr>
          <p:txBody>
            <a:bodyPr wrap="square" rtlCol="0">
              <a:noAutofit/>
            </a:bodyPr>
            <a:lstStyle/>
            <a:p>
              <a:r>
                <a:rPr lang="en-US" sz="1200" kern="0" dirty="0">
                  <a:solidFill>
                    <a:schemeClr val="tx1"/>
                  </a:solidFill>
                  <a:latin typeface="+mj-lt"/>
                  <a:cs typeface="Arial" pitchFamily="34" charset="0"/>
                </a:rPr>
                <a:t>Cloud Architecture Security</a:t>
              </a:r>
              <a:endParaRPr lang="en-US" sz="1200" dirty="0">
                <a:solidFill>
                  <a:schemeClr val="tx1"/>
                </a:solidFill>
                <a:latin typeface="+mj-lt"/>
              </a:endParaRPr>
            </a:p>
          </p:txBody>
        </p:sp>
        <p:sp>
          <p:nvSpPr>
            <p:cNvPr id="33" name="TextBox 32">
              <a:extLst>
                <a:ext uri="{FF2B5EF4-FFF2-40B4-BE49-F238E27FC236}">
                  <a16:creationId xmlns:a16="http://schemas.microsoft.com/office/drawing/2014/main" id="{CCE5CA7F-CAF6-7C1E-5DF8-C7BD123D7BEA}"/>
                </a:ext>
              </a:extLst>
            </p:cNvPr>
            <p:cNvSpPr txBox="1"/>
            <p:nvPr userDrawn="1"/>
          </p:nvSpPr>
          <p:spPr>
            <a:xfrm>
              <a:off x="7228637" y="5365031"/>
              <a:ext cx="1491124" cy="564573"/>
            </a:xfrm>
            <a:prstGeom prst="rect">
              <a:avLst/>
            </a:prstGeom>
            <a:noFill/>
          </p:spPr>
          <p:txBody>
            <a:bodyPr wrap="square" rtlCol="0">
              <a:noAutofit/>
            </a:bodyPr>
            <a:lstStyle/>
            <a:p>
              <a:r>
                <a:rPr lang="en-US" sz="1200" kern="0" dirty="0">
                  <a:solidFill>
                    <a:schemeClr val="tx1"/>
                  </a:solidFill>
                  <a:latin typeface="+mj-lt"/>
                  <a:cs typeface="Arial" pitchFamily="34" charset="0"/>
                </a:rPr>
                <a:t>Defensive Controls Assessment</a:t>
              </a:r>
              <a:endParaRPr lang="en-US" sz="1200" dirty="0">
                <a:solidFill>
                  <a:schemeClr val="tx1"/>
                </a:solidFill>
                <a:latin typeface="+mj-lt"/>
              </a:endParaRPr>
            </a:p>
          </p:txBody>
        </p:sp>
        <p:pic>
          <p:nvPicPr>
            <p:cNvPr id="34" name="Graphic 33" descr="Document">
              <a:extLst>
                <a:ext uri="{FF2B5EF4-FFF2-40B4-BE49-F238E27FC236}">
                  <a16:creationId xmlns:a16="http://schemas.microsoft.com/office/drawing/2014/main" id="{BD1E88E5-2F6E-69C8-02DC-F23E58E71C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4596" y="2043279"/>
              <a:ext cx="612647" cy="612647"/>
            </a:xfrm>
            <a:prstGeom prst="rect">
              <a:avLst/>
            </a:prstGeom>
          </p:spPr>
        </p:pic>
        <p:pic>
          <p:nvPicPr>
            <p:cNvPr id="35" name="Graphic 34" descr="Flowchart">
              <a:extLst>
                <a:ext uri="{FF2B5EF4-FFF2-40B4-BE49-F238E27FC236}">
                  <a16:creationId xmlns:a16="http://schemas.microsoft.com/office/drawing/2014/main" id="{17155409-D8AA-A1FA-A803-84B7DE5AC7F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97200" y="1446227"/>
              <a:ext cx="612648" cy="612648"/>
            </a:xfrm>
            <a:prstGeom prst="rect">
              <a:avLst/>
            </a:prstGeom>
          </p:spPr>
        </p:pic>
        <p:pic>
          <p:nvPicPr>
            <p:cNvPr id="36" name="Graphic 35" descr="Puzzle pieces">
              <a:extLst>
                <a:ext uri="{FF2B5EF4-FFF2-40B4-BE49-F238E27FC236}">
                  <a16:creationId xmlns:a16="http://schemas.microsoft.com/office/drawing/2014/main" id="{B44EACB1-B894-B198-DFAB-94E4502BB245}"/>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08771" y="3122676"/>
              <a:ext cx="612648" cy="612648"/>
            </a:xfrm>
            <a:prstGeom prst="rect">
              <a:avLst/>
            </a:prstGeom>
          </p:spPr>
        </p:pic>
        <p:pic>
          <p:nvPicPr>
            <p:cNvPr id="37" name="Graphic 36" descr="Cloud">
              <a:extLst>
                <a:ext uri="{FF2B5EF4-FFF2-40B4-BE49-F238E27FC236}">
                  <a16:creationId xmlns:a16="http://schemas.microsoft.com/office/drawing/2014/main" id="{01459BFC-F1D9-0C4C-85CE-18EBE3DFCB9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41048" y="5344877"/>
              <a:ext cx="612647" cy="612647"/>
            </a:xfrm>
            <a:prstGeom prst="rect">
              <a:avLst/>
            </a:prstGeom>
          </p:spPr>
        </p:pic>
        <p:pic>
          <p:nvPicPr>
            <p:cNvPr id="38" name="Graphic 37" descr="Magnifying glass">
              <a:extLst>
                <a:ext uri="{FF2B5EF4-FFF2-40B4-BE49-F238E27FC236}">
                  <a16:creationId xmlns:a16="http://schemas.microsoft.com/office/drawing/2014/main" id="{F70295B5-9B95-FAA5-ECDE-B120DE184083}"/>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51423" y="6076515"/>
              <a:ext cx="612647" cy="612647"/>
            </a:xfrm>
            <a:prstGeom prst="rect">
              <a:avLst/>
            </a:prstGeom>
          </p:spPr>
        </p:pic>
        <p:pic>
          <p:nvPicPr>
            <p:cNvPr id="39" name="Graphic 38" descr="Checklist">
              <a:extLst>
                <a:ext uri="{FF2B5EF4-FFF2-40B4-BE49-F238E27FC236}">
                  <a16:creationId xmlns:a16="http://schemas.microsoft.com/office/drawing/2014/main" id="{56E723C0-A550-EA69-D575-83F580F2C54B}"/>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17106" y="4308653"/>
              <a:ext cx="611530" cy="611530"/>
            </a:xfrm>
            <a:prstGeom prst="rect">
              <a:avLst/>
            </a:prstGeom>
          </p:spPr>
        </p:pic>
      </p:grpSp>
    </p:spTree>
    <p:extLst>
      <p:ext uri="{BB962C8B-B14F-4D97-AF65-F5344CB8AC3E}">
        <p14:creationId xmlns:p14="http://schemas.microsoft.com/office/powerpoint/2010/main" val="1184359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FD849BE-5EE2-A2CF-7CED-D67F101D1667}"/>
              </a:ext>
            </a:extLst>
          </p:cNvPr>
          <p:cNvGrpSpPr/>
          <p:nvPr userDrawn="1"/>
        </p:nvGrpSpPr>
        <p:grpSpPr>
          <a:xfrm>
            <a:off x="6697989" y="1794294"/>
            <a:ext cx="4529522" cy="4123488"/>
            <a:chOff x="1155188" y="1794294"/>
            <a:chExt cx="4529522" cy="4123488"/>
          </a:xfrm>
        </p:grpSpPr>
        <p:grpSp>
          <p:nvGrpSpPr>
            <p:cNvPr id="7" name="Group 6">
              <a:extLst>
                <a:ext uri="{FF2B5EF4-FFF2-40B4-BE49-F238E27FC236}">
                  <a16:creationId xmlns:a16="http://schemas.microsoft.com/office/drawing/2014/main" id="{4E838292-C535-99A8-6592-C62C9688BF13}"/>
                </a:ext>
              </a:extLst>
            </p:cNvPr>
            <p:cNvGrpSpPr/>
            <p:nvPr userDrawn="1"/>
          </p:nvGrpSpPr>
          <p:grpSpPr>
            <a:xfrm>
              <a:off x="1155188" y="1794294"/>
              <a:ext cx="4529522" cy="4123488"/>
              <a:chOff x="3700463" y="1679575"/>
              <a:chExt cx="4781551" cy="4352926"/>
            </a:xfrm>
          </p:grpSpPr>
          <p:sp>
            <p:nvSpPr>
              <p:cNvPr id="8" name="Freeform 81">
                <a:extLst>
                  <a:ext uri="{FF2B5EF4-FFF2-40B4-BE49-F238E27FC236}">
                    <a16:creationId xmlns:a16="http://schemas.microsoft.com/office/drawing/2014/main" id="{AAF204E7-A02E-D319-DC7B-213652AC6D7F}"/>
                  </a:ext>
                </a:extLst>
              </p:cNvPr>
              <p:cNvSpPr>
                <a:spLocks/>
              </p:cNvSpPr>
              <p:nvPr/>
            </p:nvSpPr>
            <p:spPr bwMode="auto">
              <a:xfrm>
                <a:off x="5716588" y="1687513"/>
                <a:ext cx="1987550" cy="2365375"/>
              </a:xfrm>
              <a:custGeom>
                <a:avLst/>
                <a:gdLst>
                  <a:gd name="T0" fmla="*/ 1596 w 2505"/>
                  <a:gd name="T1" fmla="*/ 0 h 2979"/>
                  <a:gd name="T2" fmla="*/ 1781 w 2505"/>
                  <a:gd name="T3" fmla="*/ 40 h 2979"/>
                  <a:gd name="T4" fmla="*/ 1938 w 2505"/>
                  <a:gd name="T5" fmla="*/ 102 h 2979"/>
                  <a:gd name="T6" fmla="*/ 2069 w 2505"/>
                  <a:gd name="T7" fmla="*/ 183 h 2979"/>
                  <a:gd name="T8" fmla="*/ 2177 w 2505"/>
                  <a:gd name="T9" fmla="*/ 278 h 2979"/>
                  <a:gd name="T10" fmla="*/ 2263 w 2505"/>
                  <a:gd name="T11" fmla="*/ 380 h 2979"/>
                  <a:gd name="T12" fmla="*/ 2333 w 2505"/>
                  <a:gd name="T13" fmla="*/ 484 h 2979"/>
                  <a:gd name="T14" fmla="*/ 2384 w 2505"/>
                  <a:gd name="T15" fmla="*/ 587 h 2979"/>
                  <a:gd name="T16" fmla="*/ 2422 w 2505"/>
                  <a:gd name="T17" fmla="*/ 682 h 2979"/>
                  <a:gd name="T18" fmla="*/ 2448 w 2505"/>
                  <a:gd name="T19" fmla="*/ 764 h 2979"/>
                  <a:gd name="T20" fmla="*/ 2463 w 2505"/>
                  <a:gd name="T21" fmla="*/ 830 h 2979"/>
                  <a:gd name="T22" fmla="*/ 2470 w 2505"/>
                  <a:gd name="T23" fmla="*/ 874 h 2979"/>
                  <a:gd name="T24" fmla="*/ 2472 w 2505"/>
                  <a:gd name="T25" fmla="*/ 888 h 2979"/>
                  <a:gd name="T26" fmla="*/ 2499 w 2505"/>
                  <a:gd name="T27" fmla="*/ 1095 h 2979"/>
                  <a:gd name="T28" fmla="*/ 2505 w 2505"/>
                  <a:gd name="T29" fmla="*/ 1305 h 2979"/>
                  <a:gd name="T30" fmla="*/ 2490 w 2505"/>
                  <a:gd name="T31" fmla="*/ 1516 h 2979"/>
                  <a:gd name="T32" fmla="*/ 2459 w 2505"/>
                  <a:gd name="T33" fmla="*/ 1720 h 2979"/>
                  <a:gd name="T34" fmla="*/ 2415 w 2505"/>
                  <a:gd name="T35" fmla="*/ 1922 h 2979"/>
                  <a:gd name="T36" fmla="*/ 2362 w 2505"/>
                  <a:gd name="T37" fmla="*/ 2114 h 2979"/>
                  <a:gd name="T38" fmla="*/ 2302 w 2505"/>
                  <a:gd name="T39" fmla="*/ 2293 h 2979"/>
                  <a:gd name="T40" fmla="*/ 2240 w 2505"/>
                  <a:gd name="T41" fmla="*/ 2457 h 2979"/>
                  <a:gd name="T42" fmla="*/ 2179 w 2505"/>
                  <a:gd name="T43" fmla="*/ 2606 h 2979"/>
                  <a:gd name="T44" fmla="*/ 2121 w 2505"/>
                  <a:gd name="T45" fmla="*/ 2732 h 2979"/>
                  <a:gd name="T46" fmla="*/ 2069 w 2505"/>
                  <a:gd name="T47" fmla="*/ 2836 h 2979"/>
                  <a:gd name="T48" fmla="*/ 2029 w 2505"/>
                  <a:gd name="T49" fmla="*/ 2913 h 2979"/>
                  <a:gd name="T50" fmla="*/ 2002 w 2505"/>
                  <a:gd name="T51" fmla="*/ 2962 h 2979"/>
                  <a:gd name="T52" fmla="*/ 1993 w 2505"/>
                  <a:gd name="T53" fmla="*/ 2979 h 2979"/>
                  <a:gd name="T54" fmla="*/ 1996 w 2505"/>
                  <a:gd name="T55" fmla="*/ 2964 h 2979"/>
                  <a:gd name="T56" fmla="*/ 2002 w 2505"/>
                  <a:gd name="T57" fmla="*/ 2922 h 2979"/>
                  <a:gd name="T58" fmla="*/ 2007 w 2505"/>
                  <a:gd name="T59" fmla="*/ 2851 h 2979"/>
                  <a:gd name="T60" fmla="*/ 2005 w 2505"/>
                  <a:gd name="T61" fmla="*/ 2754 h 2979"/>
                  <a:gd name="T62" fmla="*/ 1996 w 2505"/>
                  <a:gd name="T63" fmla="*/ 2633 h 2979"/>
                  <a:gd name="T64" fmla="*/ 1973 w 2505"/>
                  <a:gd name="T65" fmla="*/ 2487 h 2979"/>
                  <a:gd name="T66" fmla="*/ 1932 w 2505"/>
                  <a:gd name="T67" fmla="*/ 2320 h 2979"/>
                  <a:gd name="T68" fmla="*/ 1870 w 2505"/>
                  <a:gd name="T69" fmla="*/ 2132 h 2979"/>
                  <a:gd name="T70" fmla="*/ 1782 w 2505"/>
                  <a:gd name="T71" fmla="*/ 1922 h 2979"/>
                  <a:gd name="T72" fmla="*/ 1664 w 2505"/>
                  <a:gd name="T73" fmla="*/ 1695 h 2979"/>
                  <a:gd name="T74" fmla="*/ 1512 w 2505"/>
                  <a:gd name="T75" fmla="*/ 1450 h 2979"/>
                  <a:gd name="T76" fmla="*/ 1294 w 2505"/>
                  <a:gd name="T77" fmla="*/ 1143 h 2979"/>
                  <a:gd name="T78" fmla="*/ 1084 w 2505"/>
                  <a:gd name="T79" fmla="*/ 881 h 2979"/>
                  <a:gd name="T80" fmla="*/ 885 w 2505"/>
                  <a:gd name="T81" fmla="*/ 662 h 2979"/>
                  <a:gd name="T82" fmla="*/ 698 w 2505"/>
                  <a:gd name="T83" fmla="*/ 481 h 2979"/>
                  <a:gd name="T84" fmla="*/ 530 w 2505"/>
                  <a:gd name="T85" fmla="*/ 332 h 2979"/>
                  <a:gd name="T86" fmla="*/ 378 w 2505"/>
                  <a:gd name="T87" fmla="*/ 217 h 2979"/>
                  <a:gd name="T88" fmla="*/ 250 w 2505"/>
                  <a:gd name="T89" fmla="*/ 131 h 2979"/>
                  <a:gd name="T90" fmla="*/ 144 w 2505"/>
                  <a:gd name="T91" fmla="*/ 69 h 2979"/>
                  <a:gd name="T92" fmla="*/ 66 w 2505"/>
                  <a:gd name="T93" fmla="*/ 29 h 2979"/>
                  <a:gd name="T94" fmla="*/ 16 w 2505"/>
                  <a:gd name="T95" fmla="*/ 7 h 2979"/>
                  <a:gd name="T96" fmla="*/ 0 w 2505"/>
                  <a:gd name="T97" fmla="*/ 0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5" h="2979">
                    <a:moveTo>
                      <a:pt x="0" y="0"/>
                    </a:moveTo>
                    <a:lnTo>
                      <a:pt x="1596" y="0"/>
                    </a:lnTo>
                    <a:lnTo>
                      <a:pt x="1693" y="16"/>
                    </a:lnTo>
                    <a:lnTo>
                      <a:pt x="1781" y="40"/>
                    </a:lnTo>
                    <a:lnTo>
                      <a:pt x="1863" y="69"/>
                    </a:lnTo>
                    <a:lnTo>
                      <a:pt x="1938" y="102"/>
                    </a:lnTo>
                    <a:lnTo>
                      <a:pt x="2005" y="140"/>
                    </a:lnTo>
                    <a:lnTo>
                      <a:pt x="2069" y="183"/>
                    </a:lnTo>
                    <a:lnTo>
                      <a:pt x="2126" y="228"/>
                    </a:lnTo>
                    <a:lnTo>
                      <a:pt x="2177" y="278"/>
                    </a:lnTo>
                    <a:lnTo>
                      <a:pt x="2223" y="327"/>
                    </a:lnTo>
                    <a:lnTo>
                      <a:pt x="2263" y="380"/>
                    </a:lnTo>
                    <a:lnTo>
                      <a:pt x="2300" y="431"/>
                    </a:lnTo>
                    <a:lnTo>
                      <a:pt x="2333" y="484"/>
                    </a:lnTo>
                    <a:lnTo>
                      <a:pt x="2360" y="535"/>
                    </a:lnTo>
                    <a:lnTo>
                      <a:pt x="2384" y="587"/>
                    </a:lnTo>
                    <a:lnTo>
                      <a:pt x="2404" y="636"/>
                    </a:lnTo>
                    <a:lnTo>
                      <a:pt x="2422" y="682"/>
                    </a:lnTo>
                    <a:lnTo>
                      <a:pt x="2435" y="726"/>
                    </a:lnTo>
                    <a:lnTo>
                      <a:pt x="2448" y="764"/>
                    </a:lnTo>
                    <a:lnTo>
                      <a:pt x="2455" y="801"/>
                    </a:lnTo>
                    <a:lnTo>
                      <a:pt x="2463" y="830"/>
                    </a:lnTo>
                    <a:lnTo>
                      <a:pt x="2468" y="855"/>
                    </a:lnTo>
                    <a:lnTo>
                      <a:pt x="2470" y="874"/>
                    </a:lnTo>
                    <a:lnTo>
                      <a:pt x="2472" y="885"/>
                    </a:lnTo>
                    <a:lnTo>
                      <a:pt x="2472" y="888"/>
                    </a:lnTo>
                    <a:lnTo>
                      <a:pt x="2488" y="991"/>
                    </a:lnTo>
                    <a:lnTo>
                      <a:pt x="2499" y="1095"/>
                    </a:lnTo>
                    <a:lnTo>
                      <a:pt x="2505" y="1201"/>
                    </a:lnTo>
                    <a:lnTo>
                      <a:pt x="2505" y="1305"/>
                    </a:lnTo>
                    <a:lnTo>
                      <a:pt x="2499" y="1410"/>
                    </a:lnTo>
                    <a:lnTo>
                      <a:pt x="2490" y="1516"/>
                    </a:lnTo>
                    <a:lnTo>
                      <a:pt x="2475" y="1618"/>
                    </a:lnTo>
                    <a:lnTo>
                      <a:pt x="2459" y="1720"/>
                    </a:lnTo>
                    <a:lnTo>
                      <a:pt x="2439" y="1823"/>
                    </a:lnTo>
                    <a:lnTo>
                      <a:pt x="2415" y="1922"/>
                    </a:lnTo>
                    <a:lnTo>
                      <a:pt x="2389" y="2019"/>
                    </a:lnTo>
                    <a:lnTo>
                      <a:pt x="2362" y="2114"/>
                    </a:lnTo>
                    <a:lnTo>
                      <a:pt x="2333" y="2205"/>
                    </a:lnTo>
                    <a:lnTo>
                      <a:pt x="2302" y="2293"/>
                    </a:lnTo>
                    <a:lnTo>
                      <a:pt x="2272" y="2377"/>
                    </a:lnTo>
                    <a:lnTo>
                      <a:pt x="2240" y="2457"/>
                    </a:lnTo>
                    <a:lnTo>
                      <a:pt x="2208" y="2534"/>
                    </a:lnTo>
                    <a:lnTo>
                      <a:pt x="2179" y="2606"/>
                    </a:lnTo>
                    <a:lnTo>
                      <a:pt x="2148" y="2671"/>
                    </a:lnTo>
                    <a:lnTo>
                      <a:pt x="2121" y="2732"/>
                    </a:lnTo>
                    <a:lnTo>
                      <a:pt x="2093" y="2787"/>
                    </a:lnTo>
                    <a:lnTo>
                      <a:pt x="2069" y="2836"/>
                    </a:lnTo>
                    <a:lnTo>
                      <a:pt x="2048" y="2878"/>
                    </a:lnTo>
                    <a:lnTo>
                      <a:pt x="2029" y="2913"/>
                    </a:lnTo>
                    <a:lnTo>
                      <a:pt x="2015" y="2942"/>
                    </a:lnTo>
                    <a:lnTo>
                      <a:pt x="2002" y="2962"/>
                    </a:lnTo>
                    <a:lnTo>
                      <a:pt x="1996" y="2975"/>
                    </a:lnTo>
                    <a:lnTo>
                      <a:pt x="1993" y="2979"/>
                    </a:lnTo>
                    <a:lnTo>
                      <a:pt x="1995" y="2975"/>
                    </a:lnTo>
                    <a:lnTo>
                      <a:pt x="1996" y="2964"/>
                    </a:lnTo>
                    <a:lnTo>
                      <a:pt x="1998" y="2946"/>
                    </a:lnTo>
                    <a:lnTo>
                      <a:pt x="2002" y="2922"/>
                    </a:lnTo>
                    <a:lnTo>
                      <a:pt x="2005" y="2889"/>
                    </a:lnTo>
                    <a:lnTo>
                      <a:pt x="2007" y="2851"/>
                    </a:lnTo>
                    <a:lnTo>
                      <a:pt x="2007" y="2805"/>
                    </a:lnTo>
                    <a:lnTo>
                      <a:pt x="2005" y="2754"/>
                    </a:lnTo>
                    <a:lnTo>
                      <a:pt x="2004" y="2697"/>
                    </a:lnTo>
                    <a:lnTo>
                      <a:pt x="1996" y="2633"/>
                    </a:lnTo>
                    <a:lnTo>
                      <a:pt x="1987" y="2564"/>
                    </a:lnTo>
                    <a:lnTo>
                      <a:pt x="1973" y="2487"/>
                    </a:lnTo>
                    <a:lnTo>
                      <a:pt x="1956" y="2406"/>
                    </a:lnTo>
                    <a:lnTo>
                      <a:pt x="1932" y="2320"/>
                    </a:lnTo>
                    <a:lnTo>
                      <a:pt x="1905" y="2229"/>
                    </a:lnTo>
                    <a:lnTo>
                      <a:pt x="1870" y="2132"/>
                    </a:lnTo>
                    <a:lnTo>
                      <a:pt x="1830" y="2030"/>
                    </a:lnTo>
                    <a:lnTo>
                      <a:pt x="1782" y="1922"/>
                    </a:lnTo>
                    <a:lnTo>
                      <a:pt x="1728" y="1812"/>
                    </a:lnTo>
                    <a:lnTo>
                      <a:pt x="1664" y="1695"/>
                    </a:lnTo>
                    <a:lnTo>
                      <a:pt x="1592" y="1574"/>
                    </a:lnTo>
                    <a:lnTo>
                      <a:pt x="1512" y="1450"/>
                    </a:lnTo>
                    <a:lnTo>
                      <a:pt x="1402" y="1291"/>
                    </a:lnTo>
                    <a:lnTo>
                      <a:pt x="1294" y="1143"/>
                    </a:lnTo>
                    <a:lnTo>
                      <a:pt x="1188" y="1007"/>
                    </a:lnTo>
                    <a:lnTo>
                      <a:pt x="1084" y="881"/>
                    </a:lnTo>
                    <a:lnTo>
                      <a:pt x="983" y="768"/>
                    </a:lnTo>
                    <a:lnTo>
                      <a:pt x="885" y="662"/>
                    </a:lnTo>
                    <a:lnTo>
                      <a:pt x="790" y="567"/>
                    </a:lnTo>
                    <a:lnTo>
                      <a:pt x="698" y="481"/>
                    </a:lnTo>
                    <a:lnTo>
                      <a:pt x="612" y="402"/>
                    </a:lnTo>
                    <a:lnTo>
                      <a:pt x="530" y="332"/>
                    </a:lnTo>
                    <a:lnTo>
                      <a:pt x="451" y="272"/>
                    </a:lnTo>
                    <a:lnTo>
                      <a:pt x="378" y="217"/>
                    </a:lnTo>
                    <a:lnTo>
                      <a:pt x="311" y="172"/>
                    </a:lnTo>
                    <a:lnTo>
                      <a:pt x="250" y="131"/>
                    </a:lnTo>
                    <a:lnTo>
                      <a:pt x="194" y="97"/>
                    </a:lnTo>
                    <a:lnTo>
                      <a:pt x="144" y="69"/>
                    </a:lnTo>
                    <a:lnTo>
                      <a:pt x="102" y="45"/>
                    </a:lnTo>
                    <a:lnTo>
                      <a:pt x="66" y="29"/>
                    </a:lnTo>
                    <a:lnTo>
                      <a:pt x="38" y="16"/>
                    </a:lnTo>
                    <a:lnTo>
                      <a:pt x="16" y="7"/>
                    </a:lnTo>
                    <a:lnTo>
                      <a:pt x="5" y="1"/>
                    </a:lnTo>
                    <a:lnTo>
                      <a:pt x="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9" name="Freeform 82">
                <a:extLst>
                  <a:ext uri="{FF2B5EF4-FFF2-40B4-BE49-F238E27FC236}">
                    <a16:creationId xmlns:a16="http://schemas.microsoft.com/office/drawing/2014/main" id="{C72A0C00-DB4C-4136-C2F3-39BBE2D405EC}"/>
                  </a:ext>
                </a:extLst>
              </p:cNvPr>
              <p:cNvSpPr>
                <a:spLocks/>
              </p:cNvSpPr>
              <p:nvPr/>
            </p:nvSpPr>
            <p:spPr bwMode="auto">
              <a:xfrm>
                <a:off x="6518276" y="2460625"/>
                <a:ext cx="1963738" cy="2543175"/>
              </a:xfrm>
              <a:custGeom>
                <a:avLst/>
                <a:gdLst>
                  <a:gd name="T0" fmla="*/ 2393 w 2474"/>
                  <a:gd name="T1" fmla="*/ 1388 h 3203"/>
                  <a:gd name="T2" fmla="*/ 2452 w 2474"/>
                  <a:gd name="T3" fmla="*/ 1574 h 3203"/>
                  <a:gd name="T4" fmla="*/ 2474 w 2474"/>
                  <a:gd name="T5" fmla="*/ 1748 h 3203"/>
                  <a:gd name="T6" fmla="*/ 2465 w 2474"/>
                  <a:gd name="T7" fmla="*/ 1907 h 3203"/>
                  <a:gd name="T8" fmla="*/ 2432 w 2474"/>
                  <a:gd name="T9" fmla="*/ 2051 h 3203"/>
                  <a:gd name="T10" fmla="*/ 2382 w 2474"/>
                  <a:gd name="T11" fmla="*/ 2181 h 3203"/>
                  <a:gd name="T12" fmla="*/ 2320 w 2474"/>
                  <a:gd name="T13" fmla="*/ 2293 h 3203"/>
                  <a:gd name="T14" fmla="*/ 2252 w 2474"/>
                  <a:gd name="T15" fmla="*/ 2388 h 3203"/>
                  <a:gd name="T16" fmla="*/ 2187 w 2474"/>
                  <a:gd name="T17" fmla="*/ 2466 h 3203"/>
                  <a:gd name="T18" fmla="*/ 2128 w 2474"/>
                  <a:gd name="T19" fmla="*/ 2525 h 3203"/>
                  <a:gd name="T20" fmla="*/ 2082 w 2474"/>
                  <a:gd name="T21" fmla="*/ 2565 h 3203"/>
                  <a:gd name="T22" fmla="*/ 2057 w 2474"/>
                  <a:gd name="T23" fmla="*/ 2585 h 3203"/>
                  <a:gd name="T24" fmla="*/ 1958 w 2474"/>
                  <a:gd name="T25" fmla="*/ 2664 h 3203"/>
                  <a:gd name="T26" fmla="*/ 1753 w 2474"/>
                  <a:gd name="T27" fmla="*/ 2796 h 3203"/>
                  <a:gd name="T28" fmla="*/ 1534 w 2474"/>
                  <a:gd name="T29" fmla="*/ 2905 h 3203"/>
                  <a:gd name="T30" fmla="*/ 1307 w 2474"/>
                  <a:gd name="T31" fmla="*/ 2993 h 3203"/>
                  <a:gd name="T32" fmla="*/ 1079 w 2474"/>
                  <a:gd name="T33" fmla="*/ 3063 h 3203"/>
                  <a:gd name="T34" fmla="*/ 856 w 2474"/>
                  <a:gd name="T35" fmla="*/ 3114 h 3203"/>
                  <a:gd name="T36" fmla="*/ 645 w 2474"/>
                  <a:gd name="T37" fmla="*/ 3150 h 3203"/>
                  <a:gd name="T38" fmla="*/ 455 w 2474"/>
                  <a:gd name="T39" fmla="*/ 3176 h 3203"/>
                  <a:gd name="T40" fmla="*/ 289 w 2474"/>
                  <a:gd name="T41" fmla="*/ 3192 h 3203"/>
                  <a:gd name="T42" fmla="*/ 153 w 2474"/>
                  <a:gd name="T43" fmla="*/ 3200 h 3203"/>
                  <a:gd name="T44" fmla="*/ 58 w 2474"/>
                  <a:gd name="T45" fmla="*/ 3203 h 3203"/>
                  <a:gd name="T46" fmla="*/ 7 w 2474"/>
                  <a:gd name="T47" fmla="*/ 3203 h 3203"/>
                  <a:gd name="T48" fmla="*/ 3 w 2474"/>
                  <a:gd name="T49" fmla="*/ 3203 h 3203"/>
                  <a:gd name="T50" fmla="*/ 38 w 2474"/>
                  <a:gd name="T51" fmla="*/ 3191 h 3203"/>
                  <a:gd name="T52" fmla="*/ 100 w 2474"/>
                  <a:gd name="T53" fmla="*/ 3161 h 3203"/>
                  <a:gd name="T54" fmla="*/ 188 w 2474"/>
                  <a:gd name="T55" fmla="*/ 3114 h 3203"/>
                  <a:gd name="T56" fmla="*/ 296 w 2474"/>
                  <a:gd name="T57" fmla="*/ 3041 h 3203"/>
                  <a:gd name="T58" fmla="*/ 422 w 2474"/>
                  <a:gd name="T59" fmla="*/ 2938 h 3203"/>
                  <a:gd name="T60" fmla="*/ 561 w 2474"/>
                  <a:gd name="T61" fmla="*/ 2807 h 3203"/>
                  <a:gd name="T62" fmla="*/ 709 w 2474"/>
                  <a:gd name="T63" fmla="*/ 2637 h 3203"/>
                  <a:gd name="T64" fmla="*/ 863 w 2474"/>
                  <a:gd name="T65" fmla="*/ 2428 h 3203"/>
                  <a:gd name="T66" fmla="*/ 1016 w 2474"/>
                  <a:gd name="T67" fmla="*/ 2174 h 3203"/>
                  <a:gd name="T68" fmla="*/ 1168 w 2474"/>
                  <a:gd name="T69" fmla="*/ 1870 h 3203"/>
                  <a:gd name="T70" fmla="*/ 1300 w 2474"/>
                  <a:gd name="T71" fmla="*/ 1569 h 3203"/>
                  <a:gd name="T72" fmla="*/ 1402 w 2474"/>
                  <a:gd name="T73" fmla="*/ 1292 h 3203"/>
                  <a:gd name="T74" fmla="*/ 1481 w 2474"/>
                  <a:gd name="T75" fmla="*/ 1040 h 3203"/>
                  <a:gd name="T76" fmla="*/ 1539 w 2474"/>
                  <a:gd name="T77" fmla="*/ 815 h 3203"/>
                  <a:gd name="T78" fmla="*/ 1578 w 2474"/>
                  <a:gd name="T79" fmla="*/ 616 h 3203"/>
                  <a:gd name="T80" fmla="*/ 1602 w 2474"/>
                  <a:gd name="T81" fmla="*/ 444 h 3203"/>
                  <a:gd name="T82" fmla="*/ 1612 w 2474"/>
                  <a:gd name="T83" fmla="*/ 298 h 3203"/>
                  <a:gd name="T84" fmla="*/ 1616 w 2474"/>
                  <a:gd name="T85" fmla="*/ 181 h 3203"/>
                  <a:gd name="T86" fmla="*/ 1612 w 2474"/>
                  <a:gd name="T87" fmla="*/ 93 h 3203"/>
                  <a:gd name="T88" fmla="*/ 1609 w 2474"/>
                  <a:gd name="T89" fmla="*/ 32 h 3203"/>
                  <a:gd name="T90" fmla="*/ 1605 w 2474"/>
                  <a:gd name="T91" fmla="*/ 3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3203">
                    <a:moveTo>
                      <a:pt x="1603" y="0"/>
                    </a:moveTo>
                    <a:lnTo>
                      <a:pt x="2393" y="1388"/>
                    </a:lnTo>
                    <a:lnTo>
                      <a:pt x="2426" y="1483"/>
                    </a:lnTo>
                    <a:lnTo>
                      <a:pt x="2452" y="1574"/>
                    </a:lnTo>
                    <a:lnTo>
                      <a:pt x="2466" y="1664"/>
                    </a:lnTo>
                    <a:lnTo>
                      <a:pt x="2474" y="1748"/>
                    </a:lnTo>
                    <a:lnTo>
                      <a:pt x="2472" y="1830"/>
                    </a:lnTo>
                    <a:lnTo>
                      <a:pt x="2465" y="1907"/>
                    </a:lnTo>
                    <a:lnTo>
                      <a:pt x="2450" y="1982"/>
                    </a:lnTo>
                    <a:lnTo>
                      <a:pt x="2432" y="2051"/>
                    </a:lnTo>
                    <a:lnTo>
                      <a:pt x="2408" y="2119"/>
                    </a:lnTo>
                    <a:lnTo>
                      <a:pt x="2382" y="2181"/>
                    </a:lnTo>
                    <a:lnTo>
                      <a:pt x="2351" y="2238"/>
                    </a:lnTo>
                    <a:lnTo>
                      <a:pt x="2320" y="2293"/>
                    </a:lnTo>
                    <a:lnTo>
                      <a:pt x="2287" y="2342"/>
                    </a:lnTo>
                    <a:lnTo>
                      <a:pt x="2252" y="2388"/>
                    </a:lnTo>
                    <a:lnTo>
                      <a:pt x="2220" y="2430"/>
                    </a:lnTo>
                    <a:lnTo>
                      <a:pt x="2187" y="2466"/>
                    </a:lnTo>
                    <a:lnTo>
                      <a:pt x="2156" y="2498"/>
                    </a:lnTo>
                    <a:lnTo>
                      <a:pt x="2128" y="2525"/>
                    </a:lnTo>
                    <a:lnTo>
                      <a:pt x="2103" y="2547"/>
                    </a:lnTo>
                    <a:lnTo>
                      <a:pt x="2082" y="2565"/>
                    </a:lnTo>
                    <a:lnTo>
                      <a:pt x="2068" y="2578"/>
                    </a:lnTo>
                    <a:lnTo>
                      <a:pt x="2057" y="2585"/>
                    </a:lnTo>
                    <a:lnTo>
                      <a:pt x="2053" y="2587"/>
                    </a:lnTo>
                    <a:lnTo>
                      <a:pt x="1958" y="2664"/>
                    </a:lnTo>
                    <a:lnTo>
                      <a:pt x="1858" y="2733"/>
                    </a:lnTo>
                    <a:lnTo>
                      <a:pt x="1753" y="2796"/>
                    </a:lnTo>
                    <a:lnTo>
                      <a:pt x="1645" y="2854"/>
                    </a:lnTo>
                    <a:lnTo>
                      <a:pt x="1534" y="2905"/>
                    </a:lnTo>
                    <a:lnTo>
                      <a:pt x="1421" y="2951"/>
                    </a:lnTo>
                    <a:lnTo>
                      <a:pt x="1307" y="2993"/>
                    </a:lnTo>
                    <a:lnTo>
                      <a:pt x="1192" y="3030"/>
                    </a:lnTo>
                    <a:lnTo>
                      <a:pt x="1079" y="3063"/>
                    </a:lnTo>
                    <a:lnTo>
                      <a:pt x="967" y="3090"/>
                    </a:lnTo>
                    <a:lnTo>
                      <a:pt x="856" y="3114"/>
                    </a:lnTo>
                    <a:lnTo>
                      <a:pt x="749" y="3134"/>
                    </a:lnTo>
                    <a:lnTo>
                      <a:pt x="645" y="3150"/>
                    </a:lnTo>
                    <a:lnTo>
                      <a:pt x="548" y="3165"/>
                    </a:lnTo>
                    <a:lnTo>
                      <a:pt x="455" y="3176"/>
                    </a:lnTo>
                    <a:lnTo>
                      <a:pt x="367" y="3185"/>
                    </a:lnTo>
                    <a:lnTo>
                      <a:pt x="289" y="3192"/>
                    </a:lnTo>
                    <a:lnTo>
                      <a:pt x="217" y="3198"/>
                    </a:lnTo>
                    <a:lnTo>
                      <a:pt x="153" y="3200"/>
                    </a:lnTo>
                    <a:lnTo>
                      <a:pt x="100" y="3203"/>
                    </a:lnTo>
                    <a:lnTo>
                      <a:pt x="58" y="3203"/>
                    </a:lnTo>
                    <a:lnTo>
                      <a:pt x="25" y="3203"/>
                    </a:lnTo>
                    <a:lnTo>
                      <a:pt x="7" y="3203"/>
                    </a:lnTo>
                    <a:lnTo>
                      <a:pt x="0" y="3203"/>
                    </a:lnTo>
                    <a:lnTo>
                      <a:pt x="3" y="3203"/>
                    </a:lnTo>
                    <a:lnTo>
                      <a:pt x="16" y="3198"/>
                    </a:lnTo>
                    <a:lnTo>
                      <a:pt x="38" y="3191"/>
                    </a:lnTo>
                    <a:lnTo>
                      <a:pt x="66" y="3178"/>
                    </a:lnTo>
                    <a:lnTo>
                      <a:pt x="100" y="3161"/>
                    </a:lnTo>
                    <a:lnTo>
                      <a:pt x="141" y="3139"/>
                    </a:lnTo>
                    <a:lnTo>
                      <a:pt x="188" y="3114"/>
                    </a:lnTo>
                    <a:lnTo>
                      <a:pt x="239" y="3079"/>
                    </a:lnTo>
                    <a:lnTo>
                      <a:pt x="296" y="3041"/>
                    </a:lnTo>
                    <a:lnTo>
                      <a:pt x="358" y="2993"/>
                    </a:lnTo>
                    <a:lnTo>
                      <a:pt x="422" y="2938"/>
                    </a:lnTo>
                    <a:lnTo>
                      <a:pt x="492" y="2876"/>
                    </a:lnTo>
                    <a:lnTo>
                      <a:pt x="561" y="2807"/>
                    </a:lnTo>
                    <a:lnTo>
                      <a:pt x="634" y="2726"/>
                    </a:lnTo>
                    <a:lnTo>
                      <a:pt x="709" y="2637"/>
                    </a:lnTo>
                    <a:lnTo>
                      <a:pt x="786" y="2538"/>
                    </a:lnTo>
                    <a:lnTo>
                      <a:pt x="863" y="2428"/>
                    </a:lnTo>
                    <a:lnTo>
                      <a:pt x="940" y="2307"/>
                    </a:lnTo>
                    <a:lnTo>
                      <a:pt x="1016" y="2174"/>
                    </a:lnTo>
                    <a:lnTo>
                      <a:pt x="1091" y="2031"/>
                    </a:lnTo>
                    <a:lnTo>
                      <a:pt x="1168" y="1870"/>
                    </a:lnTo>
                    <a:lnTo>
                      <a:pt x="1238" y="1717"/>
                    </a:lnTo>
                    <a:lnTo>
                      <a:pt x="1300" y="1569"/>
                    </a:lnTo>
                    <a:lnTo>
                      <a:pt x="1355" y="1428"/>
                    </a:lnTo>
                    <a:lnTo>
                      <a:pt x="1402" y="1292"/>
                    </a:lnTo>
                    <a:lnTo>
                      <a:pt x="1444" y="1163"/>
                    </a:lnTo>
                    <a:lnTo>
                      <a:pt x="1481" y="1040"/>
                    </a:lnTo>
                    <a:lnTo>
                      <a:pt x="1512" y="925"/>
                    </a:lnTo>
                    <a:lnTo>
                      <a:pt x="1539" y="815"/>
                    </a:lnTo>
                    <a:lnTo>
                      <a:pt x="1559" y="711"/>
                    </a:lnTo>
                    <a:lnTo>
                      <a:pt x="1578" y="616"/>
                    </a:lnTo>
                    <a:lnTo>
                      <a:pt x="1591" y="526"/>
                    </a:lnTo>
                    <a:lnTo>
                      <a:pt x="1602" y="444"/>
                    </a:lnTo>
                    <a:lnTo>
                      <a:pt x="1609" y="367"/>
                    </a:lnTo>
                    <a:lnTo>
                      <a:pt x="1612" y="298"/>
                    </a:lnTo>
                    <a:lnTo>
                      <a:pt x="1614" y="235"/>
                    </a:lnTo>
                    <a:lnTo>
                      <a:pt x="1616" y="181"/>
                    </a:lnTo>
                    <a:lnTo>
                      <a:pt x="1614" y="133"/>
                    </a:lnTo>
                    <a:lnTo>
                      <a:pt x="1612" y="93"/>
                    </a:lnTo>
                    <a:lnTo>
                      <a:pt x="1611" y="60"/>
                    </a:lnTo>
                    <a:lnTo>
                      <a:pt x="1609" y="32"/>
                    </a:lnTo>
                    <a:lnTo>
                      <a:pt x="1607" y="14"/>
                    </a:lnTo>
                    <a:lnTo>
                      <a:pt x="1605" y="3"/>
                    </a:lnTo>
                    <a:lnTo>
                      <a:pt x="1603"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0" name="Freeform 84">
                <a:extLst>
                  <a:ext uri="{FF2B5EF4-FFF2-40B4-BE49-F238E27FC236}">
                    <a16:creationId xmlns:a16="http://schemas.microsoft.com/office/drawing/2014/main" id="{06F8F9E2-E1C0-A866-011C-68F421653EEF}"/>
                  </a:ext>
                </a:extLst>
              </p:cNvPr>
              <p:cNvSpPr>
                <a:spLocks/>
              </p:cNvSpPr>
              <p:nvPr/>
            </p:nvSpPr>
            <p:spPr bwMode="auto">
              <a:xfrm>
                <a:off x="5316538" y="4624388"/>
                <a:ext cx="2838450" cy="1408113"/>
              </a:xfrm>
              <a:custGeom>
                <a:avLst/>
                <a:gdLst>
                  <a:gd name="T0" fmla="*/ 2776 w 3576"/>
                  <a:gd name="T1" fmla="*/ 1381 h 1774"/>
                  <a:gd name="T2" fmla="*/ 2642 w 3576"/>
                  <a:gd name="T3" fmla="*/ 1525 h 1774"/>
                  <a:gd name="T4" fmla="*/ 2503 w 3576"/>
                  <a:gd name="T5" fmla="*/ 1631 h 1774"/>
                  <a:gd name="T6" fmla="*/ 2361 w 3576"/>
                  <a:gd name="T7" fmla="*/ 1705 h 1774"/>
                  <a:gd name="T8" fmla="*/ 2220 w 3576"/>
                  <a:gd name="T9" fmla="*/ 1748 h 1774"/>
                  <a:gd name="T10" fmla="*/ 2084 w 3576"/>
                  <a:gd name="T11" fmla="*/ 1770 h 1774"/>
                  <a:gd name="T12" fmla="*/ 1956 w 3576"/>
                  <a:gd name="T13" fmla="*/ 1774 h 1774"/>
                  <a:gd name="T14" fmla="*/ 1839 w 3576"/>
                  <a:gd name="T15" fmla="*/ 1763 h 1774"/>
                  <a:gd name="T16" fmla="*/ 1739 w 3576"/>
                  <a:gd name="T17" fmla="*/ 1745 h 1774"/>
                  <a:gd name="T18" fmla="*/ 1658 w 3576"/>
                  <a:gd name="T19" fmla="*/ 1725 h 1774"/>
                  <a:gd name="T20" fmla="*/ 1602 w 3576"/>
                  <a:gd name="T21" fmla="*/ 1705 h 1774"/>
                  <a:gd name="T22" fmla="*/ 1571 w 3576"/>
                  <a:gd name="T23" fmla="*/ 1694 h 1774"/>
                  <a:gd name="T24" fmla="*/ 1470 w 3576"/>
                  <a:gd name="T25" fmla="*/ 1653 h 1774"/>
                  <a:gd name="T26" fmla="*/ 1282 w 3576"/>
                  <a:gd name="T27" fmla="*/ 1562 h 1774"/>
                  <a:gd name="T28" fmla="*/ 1103 w 3576"/>
                  <a:gd name="T29" fmla="*/ 1452 h 1774"/>
                  <a:gd name="T30" fmla="*/ 934 w 3576"/>
                  <a:gd name="T31" fmla="*/ 1328 h 1774"/>
                  <a:gd name="T32" fmla="*/ 777 w 3576"/>
                  <a:gd name="T33" fmla="*/ 1192 h 1774"/>
                  <a:gd name="T34" fmla="*/ 631 w 3576"/>
                  <a:gd name="T35" fmla="*/ 1052 h 1774"/>
                  <a:gd name="T36" fmla="*/ 499 w 3576"/>
                  <a:gd name="T37" fmla="*/ 909 h 1774"/>
                  <a:gd name="T38" fmla="*/ 380 w 3576"/>
                  <a:gd name="T39" fmla="*/ 770 h 1774"/>
                  <a:gd name="T40" fmla="*/ 278 w 3576"/>
                  <a:gd name="T41" fmla="*/ 637 h 1774"/>
                  <a:gd name="T42" fmla="*/ 188 w 3576"/>
                  <a:gd name="T43" fmla="*/ 516 h 1774"/>
                  <a:gd name="T44" fmla="*/ 115 w 3576"/>
                  <a:gd name="T45" fmla="*/ 410 h 1774"/>
                  <a:gd name="T46" fmla="*/ 60 w 3576"/>
                  <a:gd name="T47" fmla="*/ 326 h 1774"/>
                  <a:gd name="T48" fmla="*/ 22 w 3576"/>
                  <a:gd name="T49" fmla="*/ 263 h 1774"/>
                  <a:gd name="T50" fmla="*/ 4 w 3576"/>
                  <a:gd name="T51" fmla="*/ 231 h 1774"/>
                  <a:gd name="T52" fmla="*/ 4 w 3576"/>
                  <a:gd name="T53" fmla="*/ 229 h 1774"/>
                  <a:gd name="T54" fmla="*/ 26 w 3576"/>
                  <a:gd name="T55" fmla="*/ 249 h 1774"/>
                  <a:gd name="T56" fmla="*/ 73 w 3576"/>
                  <a:gd name="T57" fmla="*/ 282 h 1774"/>
                  <a:gd name="T58" fmla="*/ 143 w 3576"/>
                  <a:gd name="T59" fmla="*/ 326 h 1774"/>
                  <a:gd name="T60" fmla="*/ 240 w 3576"/>
                  <a:gd name="T61" fmla="*/ 377 h 1774"/>
                  <a:gd name="T62" fmla="*/ 364 w 3576"/>
                  <a:gd name="T63" fmla="*/ 430 h 1774"/>
                  <a:gd name="T64" fmla="*/ 514 w 3576"/>
                  <a:gd name="T65" fmla="*/ 481 h 1774"/>
                  <a:gd name="T66" fmla="*/ 695 w 3576"/>
                  <a:gd name="T67" fmla="*/ 527 h 1774"/>
                  <a:gd name="T68" fmla="*/ 903 w 3576"/>
                  <a:gd name="T69" fmla="*/ 563 h 1774"/>
                  <a:gd name="T70" fmla="*/ 1145 w 3576"/>
                  <a:gd name="T71" fmla="*/ 584 h 1774"/>
                  <a:gd name="T72" fmla="*/ 1415 w 3576"/>
                  <a:gd name="T73" fmla="*/ 585 h 1774"/>
                  <a:gd name="T74" fmla="*/ 1748 w 3576"/>
                  <a:gd name="T75" fmla="*/ 565 h 1774"/>
                  <a:gd name="T76" fmla="*/ 2088 w 3576"/>
                  <a:gd name="T77" fmla="*/ 525 h 1774"/>
                  <a:gd name="T78" fmla="*/ 2388 w 3576"/>
                  <a:gd name="T79" fmla="*/ 472 h 1774"/>
                  <a:gd name="T80" fmla="*/ 2653 w 3576"/>
                  <a:gd name="T81" fmla="*/ 410 h 1774"/>
                  <a:gd name="T82" fmla="*/ 2880 w 3576"/>
                  <a:gd name="T83" fmla="*/ 342 h 1774"/>
                  <a:gd name="T84" fmla="*/ 3074 w 3576"/>
                  <a:gd name="T85" fmla="*/ 271 h 1774"/>
                  <a:gd name="T86" fmla="*/ 3233 w 3576"/>
                  <a:gd name="T87" fmla="*/ 203 h 1774"/>
                  <a:gd name="T88" fmla="*/ 3361 w 3576"/>
                  <a:gd name="T89" fmla="*/ 139 h 1774"/>
                  <a:gd name="T90" fmla="*/ 3458 w 3576"/>
                  <a:gd name="T91" fmla="*/ 84 h 1774"/>
                  <a:gd name="T92" fmla="*/ 3525 w 3576"/>
                  <a:gd name="T93" fmla="*/ 40 h 1774"/>
                  <a:gd name="T94" fmla="*/ 3564 w 3576"/>
                  <a:gd name="T95" fmla="*/ 11 h 1774"/>
                  <a:gd name="T96" fmla="*/ 3576 w 3576"/>
                  <a:gd name="T97"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6" h="1774">
                    <a:moveTo>
                      <a:pt x="3576" y="0"/>
                    </a:moveTo>
                    <a:lnTo>
                      <a:pt x="2776" y="1381"/>
                    </a:lnTo>
                    <a:lnTo>
                      <a:pt x="2710" y="1458"/>
                    </a:lnTo>
                    <a:lnTo>
                      <a:pt x="2642" y="1525"/>
                    </a:lnTo>
                    <a:lnTo>
                      <a:pt x="2573" y="1582"/>
                    </a:lnTo>
                    <a:lnTo>
                      <a:pt x="2503" y="1631"/>
                    </a:lnTo>
                    <a:lnTo>
                      <a:pt x="2432" y="1672"/>
                    </a:lnTo>
                    <a:lnTo>
                      <a:pt x="2361" y="1705"/>
                    </a:lnTo>
                    <a:lnTo>
                      <a:pt x="2291" y="1730"/>
                    </a:lnTo>
                    <a:lnTo>
                      <a:pt x="2220" y="1748"/>
                    </a:lnTo>
                    <a:lnTo>
                      <a:pt x="2152" y="1761"/>
                    </a:lnTo>
                    <a:lnTo>
                      <a:pt x="2084" y="1770"/>
                    </a:lnTo>
                    <a:lnTo>
                      <a:pt x="2019" y="1774"/>
                    </a:lnTo>
                    <a:lnTo>
                      <a:pt x="1956" y="1774"/>
                    </a:lnTo>
                    <a:lnTo>
                      <a:pt x="1896" y="1770"/>
                    </a:lnTo>
                    <a:lnTo>
                      <a:pt x="1839" y="1763"/>
                    </a:lnTo>
                    <a:lnTo>
                      <a:pt x="1788" y="1756"/>
                    </a:lnTo>
                    <a:lnTo>
                      <a:pt x="1739" y="1745"/>
                    </a:lnTo>
                    <a:lnTo>
                      <a:pt x="1697" y="1736"/>
                    </a:lnTo>
                    <a:lnTo>
                      <a:pt x="1658" y="1725"/>
                    </a:lnTo>
                    <a:lnTo>
                      <a:pt x="1627" y="1714"/>
                    </a:lnTo>
                    <a:lnTo>
                      <a:pt x="1602" y="1705"/>
                    </a:lnTo>
                    <a:lnTo>
                      <a:pt x="1583" y="1697"/>
                    </a:lnTo>
                    <a:lnTo>
                      <a:pt x="1571" y="1694"/>
                    </a:lnTo>
                    <a:lnTo>
                      <a:pt x="1567" y="1692"/>
                    </a:lnTo>
                    <a:lnTo>
                      <a:pt x="1470" y="1653"/>
                    </a:lnTo>
                    <a:lnTo>
                      <a:pt x="1373" y="1611"/>
                    </a:lnTo>
                    <a:lnTo>
                      <a:pt x="1282" y="1562"/>
                    </a:lnTo>
                    <a:lnTo>
                      <a:pt x="1190" y="1509"/>
                    </a:lnTo>
                    <a:lnTo>
                      <a:pt x="1103" y="1452"/>
                    </a:lnTo>
                    <a:lnTo>
                      <a:pt x="1017" y="1392"/>
                    </a:lnTo>
                    <a:lnTo>
                      <a:pt x="934" y="1328"/>
                    </a:lnTo>
                    <a:lnTo>
                      <a:pt x="854" y="1262"/>
                    </a:lnTo>
                    <a:lnTo>
                      <a:pt x="777" y="1192"/>
                    </a:lnTo>
                    <a:lnTo>
                      <a:pt x="702" y="1123"/>
                    </a:lnTo>
                    <a:lnTo>
                      <a:pt x="631" y="1052"/>
                    </a:lnTo>
                    <a:lnTo>
                      <a:pt x="563" y="980"/>
                    </a:lnTo>
                    <a:lnTo>
                      <a:pt x="499" y="909"/>
                    </a:lnTo>
                    <a:lnTo>
                      <a:pt x="439" y="840"/>
                    </a:lnTo>
                    <a:lnTo>
                      <a:pt x="380" y="770"/>
                    </a:lnTo>
                    <a:lnTo>
                      <a:pt x="327" y="702"/>
                    </a:lnTo>
                    <a:lnTo>
                      <a:pt x="278" y="637"/>
                    </a:lnTo>
                    <a:lnTo>
                      <a:pt x="230" y="574"/>
                    </a:lnTo>
                    <a:lnTo>
                      <a:pt x="188" y="516"/>
                    </a:lnTo>
                    <a:lnTo>
                      <a:pt x="150" y="461"/>
                    </a:lnTo>
                    <a:lnTo>
                      <a:pt x="115" y="410"/>
                    </a:lnTo>
                    <a:lnTo>
                      <a:pt x="86" y="364"/>
                    </a:lnTo>
                    <a:lnTo>
                      <a:pt x="60" y="326"/>
                    </a:lnTo>
                    <a:lnTo>
                      <a:pt x="38" y="291"/>
                    </a:lnTo>
                    <a:lnTo>
                      <a:pt x="22" y="263"/>
                    </a:lnTo>
                    <a:lnTo>
                      <a:pt x="11" y="243"/>
                    </a:lnTo>
                    <a:lnTo>
                      <a:pt x="4" y="231"/>
                    </a:lnTo>
                    <a:lnTo>
                      <a:pt x="0" y="227"/>
                    </a:lnTo>
                    <a:lnTo>
                      <a:pt x="4" y="229"/>
                    </a:lnTo>
                    <a:lnTo>
                      <a:pt x="13" y="236"/>
                    </a:lnTo>
                    <a:lnTo>
                      <a:pt x="26" y="249"/>
                    </a:lnTo>
                    <a:lnTo>
                      <a:pt x="46" y="263"/>
                    </a:lnTo>
                    <a:lnTo>
                      <a:pt x="73" y="282"/>
                    </a:lnTo>
                    <a:lnTo>
                      <a:pt x="104" y="302"/>
                    </a:lnTo>
                    <a:lnTo>
                      <a:pt x="143" y="326"/>
                    </a:lnTo>
                    <a:lnTo>
                      <a:pt x="188" y="351"/>
                    </a:lnTo>
                    <a:lnTo>
                      <a:pt x="240" y="377"/>
                    </a:lnTo>
                    <a:lnTo>
                      <a:pt x="298" y="404"/>
                    </a:lnTo>
                    <a:lnTo>
                      <a:pt x="364" y="430"/>
                    </a:lnTo>
                    <a:lnTo>
                      <a:pt x="435" y="457"/>
                    </a:lnTo>
                    <a:lnTo>
                      <a:pt x="514" y="481"/>
                    </a:lnTo>
                    <a:lnTo>
                      <a:pt x="600" y="505"/>
                    </a:lnTo>
                    <a:lnTo>
                      <a:pt x="695" y="527"/>
                    </a:lnTo>
                    <a:lnTo>
                      <a:pt x="795" y="547"/>
                    </a:lnTo>
                    <a:lnTo>
                      <a:pt x="903" y="563"/>
                    </a:lnTo>
                    <a:lnTo>
                      <a:pt x="1020" y="574"/>
                    </a:lnTo>
                    <a:lnTo>
                      <a:pt x="1145" y="584"/>
                    </a:lnTo>
                    <a:lnTo>
                      <a:pt x="1276" y="587"/>
                    </a:lnTo>
                    <a:lnTo>
                      <a:pt x="1415" y="585"/>
                    </a:lnTo>
                    <a:lnTo>
                      <a:pt x="1563" y="580"/>
                    </a:lnTo>
                    <a:lnTo>
                      <a:pt x="1748" y="565"/>
                    </a:lnTo>
                    <a:lnTo>
                      <a:pt x="1924" y="547"/>
                    </a:lnTo>
                    <a:lnTo>
                      <a:pt x="2088" y="525"/>
                    </a:lnTo>
                    <a:lnTo>
                      <a:pt x="2244" y="499"/>
                    </a:lnTo>
                    <a:lnTo>
                      <a:pt x="2388" y="472"/>
                    </a:lnTo>
                    <a:lnTo>
                      <a:pt x="2525" y="441"/>
                    </a:lnTo>
                    <a:lnTo>
                      <a:pt x="2653" y="410"/>
                    </a:lnTo>
                    <a:lnTo>
                      <a:pt x="2770" y="375"/>
                    </a:lnTo>
                    <a:lnTo>
                      <a:pt x="2880" y="342"/>
                    </a:lnTo>
                    <a:lnTo>
                      <a:pt x="2980" y="307"/>
                    </a:lnTo>
                    <a:lnTo>
                      <a:pt x="3074" y="271"/>
                    </a:lnTo>
                    <a:lnTo>
                      <a:pt x="3156" y="236"/>
                    </a:lnTo>
                    <a:lnTo>
                      <a:pt x="3233" y="203"/>
                    </a:lnTo>
                    <a:lnTo>
                      <a:pt x="3300" y="170"/>
                    </a:lnTo>
                    <a:lnTo>
                      <a:pt x="3361" y="139"/>
                    </a:lnTo>
                    <a:lnTo>
                      <a:pt x="3412" y="110"/>
                    </a:lnTo>
                    <a:lnTo>
                      <a:pt x="3458" y="84"/>
                    </a:lnTo>
                    <a:lnTo>
                      <a:pt x="3494" y="60"/>
                    </a:lnTo>
                    <a:lnTo>
                      <a:pt x="3525" y="40"/>
                    </a:lnTo>
                    <a:lnTo>
                      <a:pt x="3547" y="22"/>
                    </a:lnTo>
                    <a:lnTo>
                      <a:pt x="3564" y="11"/>
                    </a:lnTo>
                    <a:lnTo>
                      <a:pt x="3575" y="2"/>
                    </a:lnTo>
                    <a:lnTo>
                      <a:pt x="357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1" name="Freeform 85">
                <a:extLst>
                  <a:ext uri="{FF2B5EF4-FFF2-40B4-BE49-F238E27FC236}">
                    <a16:creationId xmlns:a16="http://schemas.microsoft.com/office/drawing/2014/main" id="{8F747A42-8422-45B6-EB2E-48F08AADE2DD}"/>
                  </a:ext>
                </a:extLst>
              </p:cNvPr>
              <p:cNvSpPr>
                <a:spLocks/>
              </p:cNvSpPr>
              <p:nvPr/>
            </p:nvSpPr>
            <p:spPr bwMode="auto">
              <a:xfrm>
                <a:off x="4465638" y="3651250"/>
                <a:ext cx="1978025" cy="2379663"/>
              </a:xfrm>
              <a:custGeom>
                <a:avLst/>
                <a:gdLst>
                  <a:gd name="T0" fmla="*/ 530 w 2492"/>
                  <a:gd name="T1" fmla="*/ 4 h 2999"/>
                  <a:gd name="T2" fmla="*/ 524 w 2492"/>
                  <a:gd name="T3" fmla="*/ 33 h 2999"/>
                  <a:gd name="T4" fmla="*/ 517 w 2492"/>
                  <a:gd name="T5" fmla="*/ 90 h 2999"/>
                  <a:gd name="T6" fmla="*/ 513 w 2492"/>
                  <a:gd name="T7" fmla="*/ 174 h 2999"/>
                  <a:gd name="T8" fmla="*/ 517 w 2492"/>
                  <a:gd name="T9" fmla="*/ 284 h 2999"/>
                  <a:gd name="T10" fmla="*/ 532 w 2492"/>
                  <a:gd name="T11" fmla="*/ 417 h 2999"/>
                  <a:gd name="T12" fmla="*/ 561 w 2492"/>
                  <a:gd name="T13" fmla="*/ 574 h 2999"/>
                  <a:gd name="T14" fmla="*/ 610 w 2492"/>
                  <a:gd name="T15" fmla="*/ 752 h 2999"/>
                  <a:gd name="T16" fmla="*/ 683 w 2492"/>
                  <a:gd name="T17" fmla="*/ 953 h 2999"/>
                  <a:gd name="T18" fmla="*/ 784 w 2492"/>
                  <a:gd name="T19" fmla="*/ 1172 h 2999"/>
                  <a:gd name="T20" fmla="*/ 916 w 2492"/>
                  <a:gd name="T21" fmla="*/ 1410 h 2999"/>
                  <a:gd name="T22" fmla="*/ 1108 w 2492"/>
                  <a:gd name="T23" fmla="*/ 1703 h 2999"/>
                  <a:gd name="T24" fmla="*/ 1329 w 2492"/>
                  <a:gd name="T25" fmla="*/ 1999 h 2999"/>
                  <a:gd name="T26" fmla="*/ 1541 w 2492"/>
                  <a:gd name="T27" fmla="*/ 2249 h 2999"/>
                  <a:gd name="T28" fmla="*/ 1738 w 2492"/>
                  <a:gd name="T29" fmla="*/ 2456 h 2999"/>
                  <a:gd name="T30" fmla="*/ 1919 w 2492"/>
                  <a:gd name="T31" fmla="*/ 2622 h 2999"/>
                  <a:gd name="T32" fmla="*/ 2082 w 2492"/>
                  <a:gd name="T33" fmla="*/ 2754 h 2999"/>
                  <a:gd name="T34" fmla="*/ 2221 w 2492"/>
                  <a:gd name="T35" fmla="*/ 2853 h 2999"/>
                  <a:gd name="T36" fmla="*/ 2334 w 2492"/>
                  <a:gd name="T37" fmla="*/ 2922 h 2999"/>
                  <a:gd name="T38" fmla="*/ 2420 w 2492"/>
                  <a:gd name="T39" fmla="*/ 2968 h 2999"/>
                  <a:gd name="T40" fmla="*/ 2473 w 2492"/>
                  <a:gd name="T41" fmla="*/ 2992 h 2999"/>
                  <a:gd name="T42" fmla="*/ 2492 w 2492"/>
                  <a:gd name="T43" fmla="*/ 2999 h 2999"/>
                  <a:gd name="T44" fmla="*/ 800 w 2492"/>
                  <a:gd name="T45" fmla="*/ 2966 h 2999"/>
                  <a:gd name="T46" fmla="*/ 630 w 2492"/>
                  <a:gd name="T47" fmla="*/ 2913 h 2999"/>
                  <a:gd name="T48" fmla="*/ 488 w 2492"/>
                  <a:gd name="T49" fmla="*/ 2838 h 2999"/>
                  <a:gd name="T50" fmla="*/ 369 w 2492"/>
                  <a:gd name="T51" fmla="*/ 2749 h 2999"/>
                  <a:gd name="T52" fmla="*/ 272 w 2492"/>
                  <a:gd name="T53" fmla="*/ 2650 h 2999"/>
                  <a:gd name="T54" fmla="*/ 197 w 2492"/>
                  <a:gd name="T55" fmla="*/ 2546 h 2999"/>
                  <a:gd name="T56" fmla="*/ 137 w 2492"/>
                  <a:gd name="T57" fmla="*/ 2440 h 2999"/>
                  <a:gd name="T58" fmla="*/ 95 w 2492"/>
                  <a:gd name="T59" fmla="*/ 2341 h 2999"/>
                  <a:gd name="T60" fmla="*/ 64 w 2492"/>
                  <a:gd name="T61" fmla="*/ 2249 h 2999"/>
                  <a:gd name="T62" fmla="*/ 45 w 2492"/>
                  <a:gd name="T63" fmla="*/ 2174 h 2999"/>
                  <a:gd name="T64" fmla="*/ 34 w 2492"/>
                  <a:gd name="T65" fmla="*/ 2120 h 2999"/>
                  <a:gd name="T66" fmla="*/ 29 w 2492"/>
                  <a:gd name="T67" fmla="*/ 2090 h 2999"/>
                  <a:gd name="T68" fmla="*/ 14 w 2492"/>
                  <a:gd name="T69" fmla="*/ 1982 h 2999"/>
                  <a:gd name="T70" fmla="*/ 0 w 2492"/>
                  <a:gd name="T71" fmla="*/ 1774 h 2999"/>
                  <a:gd name="T72" fmla="*/ 7 w 2492"/>
                  <a:gd name="T73" fmla="*/ 1564 h 2999"/>
                  <a:gd name="T74" fmla="*/ 32 w 2492"/>
                  <a:gd name="T75" fmla="*/ 1355 h 2999"/>
                  <a:gd name="T76" fmla="*/ 73 w 2492"/>
                  <a:gd name="T77" fmla="*/ 1152 h 2999"/>
                  <a:gd name="T78" fmla="*/ 124 w 2492"/>
                  <a:gd name="T79" fmla="*/ 956 h 2999"/>
                  <a:gd name="T80" fmla="*/ 182 w 2492"/>
                  <a:gd name="T81" fmla="*/ 772 h 2999"/>
                  <a:gd name="T82" fmla="*/ 245 w 2492"/>
                  <a:gd name="T83" fmla="*/ 600 h 2999"/>
                  <a:gd name="T84" fmla="*/ 309 w 2492"/>
                  <a:gd name="T85" fmla="*/ 444 h 2999"/>
                  <a:gd name="T86" fmla="*/ 371 w 2492"/>
                  <a:gd name="T87" fmla="*/ 307 h 2999"/>
                  <a:gd name="T88" fmla="*/ 427 w 2492"/>
                  <a:gd name="T89" fmla="*/ 192 h 2999"/>
                  <a:gd name="T90" fmla="*/ 473 w 2492"/>
                  <a:gd name="T91" fmla="*/ 101 h 2999"/>
                  <a:gd name="T92" fmla="*/ 508 w 2492"/>
                  <a:gd name="T93" fmla="*/ 38 h 2999"/>
                  <a:gd name="T94" fmla="*/ 528 w 2492"/>
                  <a:gd name="T95" fmla="*/ 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2" h="2999">
                    <a:moveTo>
                      <a:pt x="530" y="0"/>
                    </a:moveTo>
                    <a:lnTo>
                      <a:pt x="530" y="4"/>
                    </a:lnTo>
                    <a:lnTo>
                      <a:pt x="526" y="15"/>
                    </a:lnTo>
                    <a:lnTo>
                      <a:pt x="524" y="33"/>
                    </a:lnTo>
                    <a:lnTo>
                      <a:pt x="521" y="59"/>
                    </a:lnTo>
                    <a:lnTo>
                      <a:pt x="517" y="90"/>
                    </a:lnTo>
                    <a:lnTo>
                      <a:pt x="515" y="130"/>
                    </a:lnTo>
                    <a:lnTo>
                      <a:pt x="513" y="174"/>
                    </a:lnTo>
                    <a:lnTo>
                      <a:pt x="515" y="225"/>
                    </a:lnTo>
                    <a:lnTo>
                      <a:pt x="517" y="284"/>
                    </a:lnTo>
                    <a:lnTo>
                      <a:pt x="523" y="348"/>
                    </a:lnTo>
                    <a:lnTo>
                      <a:pt x="532" y="417"/>
                    </a:lnTo>
                    <a:lnTo>
                      <a:pt x="544" y="492"/>
                    </a:lnTo>
                    <a:lnTo>
                      <a:pt x="561" y="574"/>
                    </a:lnTo>
                    <a:lnTo>
                      <a:pt x="583" y="660"/>
                    </a:lnTo>
                    <a:lnTo>
                      <a:pt x="610" y="752"/>
                    </a:lnTo>
                    <a:lnTo>
                      <a:pt x="643" y="850"/>
                    </a:lnTo>
                    <a:lnTo>
                      <a:pt x="683" y="953"/>
                    </a:lnTo>
                    <a:lnTo>
                      <a:pt x="729" y="1059"/>
                    </a:lnTo>
                    <a:lnTo>
                      <a:pt x="784" y="1172"/>
                    </a:lnTo>
                    <a:lnTo>
                      <a:pt x="846" y="1287"/>
                    </a:lnTo>
                    <a:lnTo>
                      <a:pt x="916" y="1410"/>
                    </a:lnTo>
                    <a:lnTo>
                      <a:pt x="994" y="1534"/>
                    </a:lnTo>
                    <a:lnTo>
                      <a:pt x="1108" y="1703"/>
                    </a:lnTo>
                    <a:lnTo>
                      <a:pt x="1221" y="1856"/>
                    </a:lnTo>
                    <a:lnTo>
                      <a:pt x="1329" y="1999"/>
                    </a:lnTo>
                    <a:lnTo>
                      <a:pt x="1437" y="2131"/>
                    </a:lnTo>
                    <a:lnTo>
                      <a:pt x="1541" y="2249"/>
                    </a:lnTo>
                    <a:lnTo>
                      <a:pt x="1642" y="2357"/>
                    </a:lnTo>
                    <a:lnTo>
                      <a:pt x="1738" y="2456"/>
                    </a:lnTo>
                    <a:lnTo>
                      <a:pt x="1832" y="2544"/>
                    </a:lnTo>
                    <a:lnTo>
                      <a:pt x="1919" y="2622"/>
                    </a:lnTo>
                    <a:lnTo>
                      <a:pt x="2004" y="2692"/>
                    </a:lnTo>
                    <a:lnTo>
                      <a:pt x="2082" y="2754"/>
                    </a:lnTo>
                    <a:lnTo>
                      <a:pt x="2155" y="2807"/>
                    </a:lnTo>
                    <a:lnTo>
                      <a:pt x="2221" y="2853"/>
                    </a:lnTo>
                    <a:lnTo>
                      <a:pt x="2281" y="2891"/>
                    </a:lnTo>
                    <a:lnTo>
                      <a:pt x="2334" y="2922"/>
                    </a:lnTo>
                    <a:lnTo>
                      <a:pt x="2382" y="2948"/>
                    </a:lnTo>
                    <a:lnTo>
                      <a:pt x="2420" y="2968"/>
                    </a:lnTo>
                    <a:lnTo>
                      <a:pt x="2452" y="2983"/>
                    </a:lnTo>
                    <a:lnTo>
                      <a:pt x="2473" y="2992"/>
                    </a:lnTo>
                    <a:lnTo>
                      <a:pt x="2488" y="2997"/>
                    </a:lnTo>
                    <a:lnTo>
                      <a:pt x="2492" y="2999"/>
                    </a:lnTo>
                    <a:lnTo>
                      <a:pt x="896" y="2983"/>
                    </a:lnTo>
                    <a:lnTo>
                      <a:pt x="800" y="2966"/>
                    </a:lnTo>
                    <a:lnTo>
                      <a:pt x="713" y="2942"/>
                    </a:lnTo>
                    <a:lnTo>
                      <a:pt x="630" y="2913"/>
                    </a:lnTo>
                    <a:lnTo>
                      <a:pt x="555" y="2878"/>
                    </a:lnTo>
                    <a:lnTo>
                      <a:pt x="488" y="2838"/>
                    </a:lnTo>
                    <a:lnTo>
                      <a:pt x="426" y="2796"/>
                    </a:lnTo>
                    <a:lnTo>
                      <a:pt x="369" y="2749"/>
                    </a:lnTo>
                    <a:lnTo>
                      <a:pt x="318" y="2701"/>
                    </a:lnTo>
                    <a:lnTo>
                      <a:pt x="272" y="2650"/>
                    </a:lnTo>
                    <a:lnTo>
                      <a:pt x="232" y="2597"/>
                    </a:lnTo>
                    <a:lnTo>
                      <a:pt x="197" y="2546"/>
                    </a:lnTo>
                    <a:lnTo>
                      <a:pt x="164" y="2493"/>
                    </a:lnTo>
                    <a:lnTo>
                      <a:pt x="137" y="2440"/>
                    </a:lnTo>
                    <a:lnTo>
                      <a:pt x="115" y="2388"/>
                    </a:lnTo>
                    <a:lnTo>
                      <a:pt x="95" y="2341"/>
                    </a:lnTo>
                    <a:lnTo>
                      <a:pt x="78" y="2293"/>
                    </a:lnTo>
                    <a:lnTo>
                      <a:pt x="64" y="2249"/>
                    </a:lnTo>
                    <a:lnTo>
                      <a:pt x="53" y="2211"/>
                    </a:lnTo>
                    <a:lnTo>
                      <a:pt x="45" y="2174"/>
                    </a:lnTo>
                    <a:lnTo>
                      <a:pt x="38" y="2145"/>
                    </a:lnTo>
                    <a:lnTo>
                      <a:pt x="34" y="2120"/>
                    </a:lnTo>
                    <a:lnTo>
                      <a:pt x="31" y="2101"/>
                    </a:lnTo>
                    <a:lnTo>
                      <a:pt x="29" y="2090"/>
                    </a:lnTo>
                    <a:lnTo>
                      <a:pt x="29" y="2087"/>
                    </a:lnTo>
                    <a:lnTo>
                      <a:pt x="14" y="1982"/>
                    </a:lnTo>
                    <a:lnTo>
                      <a:pt x="3" y="1878"/>
                    </a:lnTo>
                    <a:lnTo>
                      <a:pt x="0" y="1774"/>
                    </a:lnTo>
                    <a:lnTo>
                      <a:pt x="1" y="1670"/>
                    </a:lnTo>
                    <a:lnTo>
                      <a:pt x="7" y="1564"/>
                    </a:lnTo>
                    <a:lnTo>
                      <a:pt x="18" y="1459"/>
                    </a:lnTo>
                    <a:lnTo>
                      <a:pt x="32" y="1355"/>
                    </a:lnTo>
                    <a:lnTo>
                      <a:pt x="51" y="1253"/>
                    </a:lnTo>
                    <a:lnTo>
                      <a:pt x="73" y="1152"/>
                    </a:lnTo>
                    <a:lnTo>
                      <a:pt x="96" y="1053"/>
                    </a:lnTo>
                    <a:lnTo>
                      <a:pt x="124" y="956"/>
                    </a:lnTo>
                    <a:lnTo>
                      <a:pt x="151" y="863"/>
                    </a:lnTo>
                    <a:lnTo>
                      <a:pt x="182" y="772"/>
                    </a:lnTo>
                    <a:lnTo>
                      <a:pt x="214" y="684"/>
                    </a:lnTo>
                    <a:lnTo>
                      <a:pt x="245" y="600"/>
                    </a:lnTo>
                    <a:lnTo>
                      <a:pt x="278" y="519"/>
                    </a:lnTo>
                    <a:lnTo>
                      <a:pt x="309" y="444"/>
                    </a:lnTo>
                    <a:lnTo>
                      <a:pt x="340" y="373"/>
                    </a:lnTo>
                    <a:lnTo>
                      <a:pt x="371" y="307"/>
                    </a:lnTo>
                    <a:lnTo>
                      <a:pt x="400" y="247"/>
                    </a:lnTo>
                    <a:lnTo>
                      <a:pt x="427" y="192"/>
                    </a:lnTo>
                    <a:lnTo>
                      <a:pt x="451" y="143"/>
                    </a:lnTo>
                    <a:lnTo>
                      <a:pt x="473" y="101"/>
                    </a:lnTo>
                    <a:lnTo>
                      <a:pt x="493" y="66"/>
                    </a:lnTo>
                    <a:lnTo>
                      <a:pt x="508" y="38"/>
                    </a:lnTo>
                    <a:lnTo>
                      <a:pt x="521" y="18"/>
                    </a:lnTo>
                    <a:lnTo>
                      <a:pt x="528" y="6"/>
                    </a:lnTo>
                    <a:lnTo>
                      <a:pt x="53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dirty="0">
                  <a:latin typeface="+mj-lt"/>
                </a:endParaRPr>
              </a:p>
            </p:txBody>
          </p:sp>
          <p:sp>
            <p:nvSpPr>
              <p:cNvPr id="12" name="Freeform 86">
                <a:extLst>
                  <a:ext uri="{FF2B5EF4-FFF2-40B4-BE49-F238E27FC236}">
                    <a16:creationId xmlns:a16="http://schemas.microsoft.com/office/drawing/2014/main" id="{01516E9D-BC01-97D9-9FC0-D98FBEC050E3}"/>
                  </a:ext>
                </a:extLst>
              </p:cNvPr>
              <p:cNvSpPr>
                <a:spLocks/>
              </p:cNvSpPr>
              <p:nvPr/>
            </p:nvSpPr>
            <p:spPr bwMode="auto">
              <a:xfrm>
                <a:off x="3700463" y="2709863"/>
                <a:ext cx="1971675" cy="2535238"/>
              </a:xfrm>
              <a:custGeom>
                <a:avLst/>
                <a:gdLst>
                  <a:gd name="T0" fmla="*/ 2476 w 2483"/>
                  <a:gd name="T1" fmla="*/ 0 h 3195"/>
                  <a:gd name="T2" fmla="*/ 2478 w 2483"/>
                  <a:gd name="T3" fmla="*/ 2 h 3195"/>
                  <a:gd name="T4" fmla="*/ 2445 w 2483"/>
                  <a:gd name="T5" fmla="*/ 13 h 3195"/>
                  <a:gd name="T6" fmla="*/ 2382 w 2483"/>
                  <a:gd name="T7" fmla="*/ 42 h 3195"/>
                  <a:gd name="T8" fmla="*/ 2293 w 2483"/>
                  <a:gd name="T9" fmla="*/ 90 h 3195"/>
                  <a:gd name="T10" fmla="*/ 2183 w 2483"/>
                  <a:gd name="T11" fmla="*/ 163 h 3195"/>
                  <a:gd name="T12" fmla="*/ 2057 w 2483"/>
                  <a:gd name="T13" fmla="*/ 262 h 3195"/>
                  <a:gd name="T14" fmla="*/ 1918 w 2483"/>
                  <a:gd name="T15" fmla="*/ 395 h 3195"/>
                  <a:gd name="T16" fmla="*/ 1768 w 2483"/>
                  <a:gd name="T17" fmla="*/ 563 h 3195"/>
                  <a:gd name="T18" fmla="*/ 1615 w 2483"/>
                  <a:gd name="T19" fmla="*/ 772 h 3195"/>
                  <a:gd name="T20" fmla="*/ 1461 w 2483"/>
                  <a:gd name="T21" fmla="*/ 1022 h 3195"/>
                  <a:gd name="T22" fmla="*/ 1306 w 2483"/>
                  <a:gd name="T23" fmla="*/ 1326 h 3195"/>
                  <a:gd name="T24" fmla="*/ 1172 w 2483"/>
                  <a:gd name="T25" fmla="*/ 1628 h 3195"/>
                  <a:gd name="T26" fmla="*/ 1068 w 2483"/>
                  <a:gd name="T27" fmla="*/ 1904 h 3195"/>
                  <a:gd name="T28" fmla="*/ 987 w 2483"/>
                  <a:gd name="T29" fmla="*/ 2154 h 3195"/>
                  <a:gd name="T30" fmla="*/ 929 w 2483"/>
                  <a:gd name="T31" fmla="*/ 2379 h 3195"/>
                  <a:gd name="T32" fmla="*/ 889 w 2483"/>
                  <a:gd name="T33" fmla="*/ 2579 h 3195"/>
                  <a:gd name="T34" fmla="*/ 865 w 2483"/>
                  <a:gd name="T35" fmla="*/ 2750 h 3195"/>
                  <a:gd name="T36" fmla="*/ 852 w 2483"/>
                  <a:gd name="T37" fmla="*/ 2897 h 3195"/>
                  <a:gd name="T38" fmla="*/ 848 w 2483"/>
                  <a:gd name="T39" fmla="*/ 3014 h 3195"/>
                  <a:gd name="T40" fmla="*/ 850 w 2483"/>
                  <a:gd name="T41" fmla="*/ 3102 h 3195"/>
                  <a:gd name="T42" fmla="*/ 854 w 2483"/>
                  <a:gd name="T43" fmla="*/ 3162 h 3195"/>
                  <a:gd name="T44" fmla="*/ 858 w 2483"/>
                  <a:gd name="T45" fmla="*/ 3191 h 3195"/>
                  <a:gd name="T46" fmla="*/ 79 w 2483"/>
                  <a:gd name="T47" fmla="*/ 1803 h 3195"/>
                  <a:gd name="T48" fmla="*/ 22 w 2483"/>
                  <a:gd name="T49" fmla="*/ 1615 h 3195"/>
                  <a:gd name="T50" fmla="*/ 0 w 2483"/>
                  <a:gd name="T51" fmla="*/ 1439 h 3195"/>
                  <a:gd name="T52" fmla="*/ 9 w 2483"/>
                  <a:gd name="T53" fmla="*/ 1282 h 3195"/>
                  <a:gd name="T54" fmla="*/ 44 w 2483"/>
                  <a:gd name="T55" fmla="*/ 1138 h 3195"/>
                  <a:gd name="T56" fmla="*/ 93 w 2483"/>
                  <a:gd name="T57" fmla="*/ 1010 h 3195"/>
                  <a:gd name="T58" fmla="*/ 157 w 2483"/>
                  <a:gd name="T59" fmla="*/ 898 h 3195"/>
                  <a:gd name="T60" fmla="*/ 225 w 2483"/>
                  <a:gd name="T61" fmla="*/ 803 h 3195"/>
                  <a:gd name="T62" fmla="*/ 291 w 2483"/>
                  <a:gd name="T63" fmla="*/ 726 h 3195"/>
                  <a:gd name="T64" fmla="*/ 349 w 2483"/>
                  <a:gd name="T65" fmla="*/ 666 h 3195"/>
                  <a:gd name="T66" fmla="*/ 395 w 2483"/>
                  <a:gd name="T67" fmla="*/ 627 h 3195"/>
                  <a:gd name="T68" fmla="*/ 421 w 2483"/>
                  <a:gd name="T69" fmla="*/ 607 h 3195"/>
                  <a:gd name="T70" fmla="*/ 521 w 2483"/>
                  <a:gd name="T71" fmla="*/ 529 h 3195"/>
                  <a:gd name="T72" fmla="*/ 726 w 2483"/>
                  <a:gd name="T73" fmla="*/ 397 h 3195"/>
                  <a:gd name="T74" fmla="*/ 947 w 2483"/>
                  <a:gd name="T75" fmla="*/ 289 h 3195"/>
                  <a:gd name="T76" fmla="*/ 1174 w 2483"/>
                  <a:gd name="T77" fmla="*/ 203 h 3195"/>
                  <a:gd name="T78" fmla="*/ 1402 w 2483"/>
                  <a:gd name="T79" fmla="*/ 135 h 3195"/>
                  <a:gd name="T80" fmla="*/ 1625 w 2483"/>
                  <a:gd name="T81" fmla="*/ 86 h 3195"/>
                  <a:gd name="T82" fmla="*/ 1836 w 2483"/>
                  <a:gd name="T83" fmla="*/ 49 h 3195"/>
                  <a:gd name="T84" fmla="*/ 2028 w 2483"/>
                  <a:gd name="T85" fmla="*/ 24 h 3195"/>
                  <a:gd name="T86" fmla="*/ 2194 w 2483"/>
                  <a:gd name="T87" fmla="*/ 9 h 3195"/>
                  <a:gd name="T88" fmla="*/ 2328 w 2483"/>
                  <a:gd name="T89" fmla="*/ 2 h 3195"/>
                  <a:gd name="T90" fmla="*/ 2425 w 2483"/>
                  <a:gd name="T91"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3" h="3195">
                    <a:moveTo>
                      <a:pt x="2456" y="0"/>
                    </a:moveTo>
                    <a:lnTo>
                      <a:pt x="2476" y="0"/>
                    </a:lnTo>
                    <a:lnTo>
                      <a:pt x="2483" y="0"/>
                    </a:lnTo>
                    <a:lnTo>
                      <a:pt x="2478" y="2"/>
                    </a:lnTo>
                    <a:lnTo>
                      <a:pt x="2465" y="6"/>
                    </a:lnTo>
                    <a:lnTo>
                      <a:pt x="2445" y="13"/>
                    </a:lnTo>
                    <a:lnTo>
                      <a:pt x="2417" y="26"/>
                    </a:lnTo>
                    <a:lnTo>
                      <a:pt x="2382" y="42"/>
                    </a:lnTo>
                    <a:lnTo>
                      <a:pt x="2340" y="62"/>
                    </a:lnTo>
                    <a:lnTo>
                      <a:pt x="2293" y="90"/>
                    </a:lnTo>
                    <a:lnTo>
                      <a:pt x="2242" y="123"/>
                    </a:lnTo>
                    <a:lnTo>
                      <a:pt x="2183" y="163"/>
                    </a:lnTo>
                    <a:lnTo>
                      <a:pt x="2123" y="209"/>
                    </a:lnTo>
                    <a:lnTo>
                      <a:pt x="2057" y="262"/>
                    </a:lnTo>
                    <a:lnTo>
                      <a:pt x="1989" y="324"/>
                    </a:lnTo>
                    <a:lnTo>
                      <a:pt x="1918" y="395"/>
                    </a:lnTo>
                    <a:lnTo>
                      <a:pt x="1845" y="474"/>
                    </a:lnTo>
                    <a:lnTo>
                      <a:pt x="1768" y="563"/>
                    </a:lnTo>
                    <a:lnTo>
                      <a:pt x="1691" y="662"/>
                    </a:lnTo>
                    <a:lnTo>
                      <a:pt x="1615" y="772"/>
                    </a:lnTo>
                    <a:lnTo>
                      <a:pt x="1538" y="891"/>
                    </a:lnTo>
                    <a:lnTo>
                      <a:pt x="1461" y="1022"/>
                    </a:lnTo>
                    <a:lnTo>
                      <a:pt x="1384" y="1167"/>
                    </a:lnTo>
                    <a:lnTo>
                      <a:pt x="1306" y="1326"/>
                    </a:lnTo>
                    <a:lnTo>
                      <a:pt x="1236" y="1479"/>
                    </a:lnTo>
                    <a:lnTo>
                      <a:pt x="1172" y="1628"/>
                    </a:lnTo>
                    <a:lnTo>
                      <a:pt x="1117" y="1768"/>
                    </a:lnTo>
                    <a:lnTo>
                      <a:pt x="1068" y="1904"/>
                    </a:lnTo>
                    <a:lnTo>
                      <a:pt x="1024" y="2032"/>
                    </a:lnTo>
                    <a:lnTo>
                      <a:pt x="987" y="2154"/>
                    </a:lnTo>
                    <a:lnTo>
                      <a:pt x="956" y="2271"/>
                    </a:lnTo>
                    <a:lnTo>
                      <a:pt x="929" y="2379"/>
                    </a:lnTo>
                    <a:lnTo>
                      <a:pt x="907" y="2483"/>
                    </a:lnTo>
                    <a:lnTo>
                      <a:pt x="889" y="2579"/>
                    </a:lnTo>
                    <a:lnTo>
                      <a:pt x="874" y="2668"/>
                    </a:lnTo>
                    <a:lnTo>
                      <a:pt x="865" y="2750"/>
                    </a:lnTo>
                    <a:lnTo>
                      <a:pt x="856" y="2827"/>
                    </a:lnTo>
                    <a:lnTo>
                      <a:pt x="852" y="2897"/>
                    </a:lnTo>
                    <a:lnTo>
                      <a:pt x="848" y="2959"/>
                    </a:lnTo>
                    <a:lnTo>
                      <a:pt x="848" y="3014"/>
                    </a:lnTo>
                    <a:lnTo>
                      <a:pt x="848" y="3061"/>
                    </a:lnTo>
                    <a:lnTo>
                      <a:pt x="850" y="3102"/>
                    </a:lnTo>
                    <a:lnTo>
                      <a:pt x="852" y="3134"/>
                    </a:lnTo>
                    <a:lnTo>
                      <a:pt x="854" y="3162"/>
                    </a:lnTo>
                    <a:lnTo>
                      <a:pt x="856" y="3180"/>
                    </a:lnTo>
                    <a:lnTo>
                      <a:pt x="858" y="3191"/>
                    </a:lnTo>
                    <a:lnTo>
                      <a:pt x="859" y="3195"/>
                    </a:lnTo>
                    <a:lnTo>
                      <a:pt x="79" y="1803"/>
                    </a:lnTo>
                    <a:lnTo>
                      <a:pt x="44" y="1706"/>
                    </a:lnTo>
                    <a:lnTo>
                      <a:pt x="22" y="1615"/>
                    </a:lnTo>
                    <a:lnTo>
                      <a:pt x="7" y="1525"/>
                    </a:lnTo>
                    <a:lnTo>
                      <a:pt x="0" y="1439"/>
                    </a:lnTo>
                    <a:lnTo>
                      <a:pt x="2" y="1359"/>
                    </a:lnTo>
                    <a:lnTo>
                      <a:pt x="9" y="1282"/>
                    </a:lnTo>
                    <a:lnTo>
                      <a:pt x="24" y="1207"/>
                    </a:lnTo>
                    <a:lnTo>
                      <a:pt x="44" y="1138"/>
                    </a:lnTo>
                    <a:lnTo>
                      <a:pt x="68" y="1072"/>
                    </a:lnTo>
                    <a:lnTo>
                      <a:pt x="93" y="1010"/>
                    </a:lnTo>
                    <a:lnTo>
                      <a:pt x="124" y="951"/>
                    </a:lnTo>
                    <a:lnTo>
                      <a:pt x="157" y="898"/>
                    </a:lnTo>
                    <a:lnTo>
                      <a:pt x="190" y="847"/>
                    </a:lnTo>
                    <a:lnTo>
                      <a:pt x="225" y="803"/>
                    </a:lnTo>
                    <a:lnTo>
                      <a:pt x="258" y="761"/>
                    </a:lnTo>
                    <a:lnTo>
                      <a:pt x="291" y="726"/>
                    </a:lnTo>
                    <a:lnTo>
                      <a:pt x="322" y="693"/>
                    </a:lnTo>
                    <a:lnTo>
                      <a:pt x="349" y="666"/>
                    </a:lnTo>
                    <a:lnTo>
                      <a:pt x="375" y="644"/>
                    </a:lnTo>
                    <a:lnTo>
                      <a:pt x="395" y="627"/>
                    </a:lnTo>
                    <a:lnTo>
                      <a:pt x="411" y="615"/>
                    </a:lnTo>
                    <a:lnTo>
                      <a:pt x="421" y="607"/>
                    </a:lnTo>
                    <a:lnTo>
                      <a:pt x="424" y="604"/>
                    </a:lnTo>
                    <a:lnTo>
                      <a:pt x="521" y="529"/>
                    </a:lnTo>
                    <a:lnTo>
                      <a:pt x="622" y="459"/>
                    </a:lnTo>
                    <a:lnTo>
                      <a:pt x="726" y="397"/>
                    </a:lnTo>
                    <a:lnTo>
                      <a:pt x="836" y="340"/>
                    </a:lnTo>
                    <a:lnTo>
                      <a:pt x="947" y="289"/>
                    </a:lnTo>
                    <a:lnTo>
                      <a:pt x="1060" y="243"/>
                    </a:lnTo>
                    <a:lnTo>
                      <a:pt x="1174" y="203"/>
                    </a:lnTo>
                    <a:lnTo>
                      <a:pt x="1289" y="166"/>
                    </a:lnTo>
                    <a:lnTo>
                      <a:pt x="1402" y="135"/>
                    </a:lnTo>
                    <a:lnTo>
                      <a:pt x="1516" y="108"/>
                    </a:lnTo>
                    <a:lnTo>
                      <a:pt x="1625" y="86"/>
                    </a:lnTo>
                    <a:lnTo>
                      <a:pt x="1732" y="66"/>
                    </a:lnTo>
                    <a:lnTo>
                      <a:pt x="1836" y="49"/>
                    </a:lnTo>
                    <a:lnTo>
                      <a:pt x="1934" y="35"/>
                    </a:lnTo>
                    <a:lnTo>
                      <a:pt x="2028" y="24"/>
                    </a:lnTo>
                    <a:lnTo>
                      <a:pt x="2114" y="17"/>
                    </a:lnTo>
                    <a:lnTo>
                      <a:pt x="2194" y="9"/>
                    </a:lnTo>
                    <a:lnTo>
                      <a:pt x="2265" y="6"/>
                    </a:lnTo>
                    <a:lnTo>
                      <a:pt x="2328" y="2"/>
                    </a:lnTo>
                    <a:lnTo>
                      <a:pt x="2381" y="0"/>
                    </a:lnTo>
                    <a:lnTo>
                      <a:pt x="2425" y="0"/>
                    </a:lnTo>
                    <a:lnTo>
                      <a:pt x="245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3" name="Freeform 87">
                <a:extLst>
                  <a:ext uri="{FF2B5EF4-FFF2-40B4-BE49-F238E27FC236}">
                    <a16:creationId xmlns:a16="http://schemas.microsoft.com/office/drawing/2014/main" id="{6BD23966-5C68-93CF-E9FB-008DBD959753}"/>
                  </a:ext>
                </a:extLst>
              </p:cNvPr>
              <p:cNvSpPr>
                <a:spLocks/>
              </p:cNvSpPr>
              <p:nvPr/>
            </p:nvSpPr>
            <p:spPr bwMode="auto">
              <a:xfrm>
                <a:off x="4030663" y="1679575"/>
                <a:ext cx="2841625" cy="1398588"/>
              </a:xfrm>
              <a:custGeom>
                <a:avLst/>
                <a:gdLst>
                  <a:gd name="T0" fmla="*/ 1666 w 3578"/>
                  <a:gd name="T1" fmla="*/ 1 h 1763"/>
                  <a:gd name="T2" fmla="*/ 1783 w 3578"/>
                  <a:gd name="T3" fmla="*/ 16 h 1763"/>
                  <a:gd name="T4" fmla="*/ 1881 w 3578"/>
                  <a:gd name="T5" fmla="*/ 38 h 1763"/>
                  <a:gd name="T6" fmla="*/ 1956 w 3578"/>
                  <a:gd name="T7" fmla="*/ 60 h 1763"/>
                  <a:gd name="T8" fmla="*/ 2004 w 3578"/>
                  <a:gd name="T9" fmla="*/ 76 h 1763"/>
                  <a:gd name="T10" fmla="*/ 2022 w 3578"/>
                  <a:gd name="T11" fmla="*/ 84 h 1763"/>
                  <a:gd name="T12" fmla="*/ 2214 w 3578"/>
                  <a:gd name="T13" fmla="*/ 166 h 1763"/>
                  <a:gd name="T14" fmla="*/ 2397 w 3578"/>
                  <a:gd name="T15" fmla="*/ 268 h 1763"/>
                  <a:gd name="T16" fmla="*/ 2571 w 3578"/>
                  <a:gd name="T17" fmla="*/ 387 h 1763"/>
                  <a:gd name="T18" fmla="*/ 2732 w 3578"/>
                  <a:gd name="T19" fmla="*/ 519 h 1763"/>
                  <a:gd name="T20" fmla="*/ 2881 w 3578"/>
                  <a:gd name="T21" fmla="*/ 658 h 1763"/>
                  <a:gd name="T22" fmla="*/ 3020 w 3578"/>
                  <a:gd name="T23" fmla="*/ 801 h 1763"/>
                  <a:gd name="T24" fmla="*/ 3145 w 3578"/>
                  <a:gd name="T25" fmla="*/ 943 h 1763"/>
                  <a:gd name="T26" fmla="*/ 3254 w 3578"/>
                  <a:gd name="T27" fmla="*/ 1080 h 1763"/>
                  <a:gd name="T28" fmla="*/ 3351 w 3578"/>
                  <a:gd name="T29" fmla="*/ 1208 h 1763"/>
                  <a:gd name="T30" fmla="*/ 3430 w 3578"/>
                  <a:gd name="T31" fmla="*/ 1324 h 1763"/>
                  <a:gd name="T32" fmla="*/ 3494 w 3578"/>
                  <a:gd name="T33" fmla="*/ 1421 h 1763"/>
                  <a:gd name="T34" fmla="*/ 3540 w 3578"/>
                  <a:gd name="T35" fmla="*/ 1494 h 1763"/>
                  <a:gd name="T36" fmla="*/ 3569 w 3578"/>
                  <a:gd name="T37" fmla="*/ 1541 h 1763"/>
                  <a:gd name="T38" fmla="*/ 3578 w 3578"/>
                  <a:gd name="T39" fmla="*/ 1560 h 1763"/>
                  <a:gd name="T40" fmla="*/ 3567 w 3578"/>
                  <a:gd name="T41" fmla="*/ 1549 h 1763"/>
                  <a:gd name="T42" fmla="*/ 3532 w 3578"/>
                  <a:gd name="T43" fmla="*/ 1521 h 1763"/>
                  <a:gd name="T44" fmla="*/ 3476 w 3578"/>
                  <a:gd name="T45" fmla="*/ 1483 h 1763"/>
                  <a:gd name="T46" fmla="*/ 3392 w 3578"/>
                  <a:gd name="T47" fmla="*/ 1433 h 1763"/>
                  <a:gd name="T48" fmla="*/ 3282 w 3578"/>
                  <a:gd name="T49" fmla="*/ 1380 h 1763"/>
                  <a:gd name="T50" fmla="*/ 3145 w 3578"/>
                  <a:gd name="T51" fmla="*/ 1325 h 1763"/>
                  <a:gd name="T52" fmla="*/ 2980 w 3578"/>
                  <a:gd name="T53" fmla="*/ 1276 h 1763"/>
                  <a:gd name="T54" fmla="*/ 2786 w 3578"/>
                  <a:gd name="T55" fmla="*/ 1234 h 1763"/>
                  <a:gd name="T56" fmla="*/ 2562 w 3578"/>
                  <a:gd name="T57" fmla="*/ 1205 h 1763"/>
                  <a:gd name="T58" fmla="*/ 2306 w 3578"/>
                  <a:gd name="T59" fmla="*/ 1190 h 1763"/>
                  <a:gd name="T60" fmla="*/ 2017 w 3578"/>
                  <a:gd name="T61" fmla="*/ 1196 h 1763"/>
                  <a:gd name="T62" fmla="*/ 1658 w 3578"/>
                  <a:gd name="T63" fmla="*/ 1227 h 1763"/>
                  <a:gd name="T64" fmla="*/ 1338 w 3578"/>
                  <a:gd name="T65" fmla="*/ 1272 h 1763"/>
                  <a:gd name="T66" fmla="*/ 1055 w 3578"/>
                  <a:gd name="T67" fmla="*/ 1329 h 1763"/>
                  <a:gd name="T68" fmla="*/ 810 w 3578"/>
                  <a:gd name="T69" fmla="*/ 1393 h 1763"/>
                  <a:gd name="T70" fmla="*/ 600 w 3578"/>
                  <a:gd name="T71" fmla="*/ 1461 h 1763"/>
                  <a:gd name="T72" fmla="*/ 422 w 3578"/>
                  <a:gd name="T73" fmla="*/ 1528 h 1763"/>
                  <a:gd name="T74" fmla="*/ 280 w 3578"/>
                  <a:gd name="T75" fmla="*/ 1594 h 1763"/>
                  <a:gd name="T76" fmla="*/ 166 w 3578"/>
                  <a:gd name="T77" fmla="*/ 1655 h 1763"/>
                  <a:gd name="T78" fmla="*/ 84 w 3578"/>
                  <a:gd name="T79" fmla="*/ 1704 h 1763"/>
                  <a:gd name="T80" fmla="*/ 31 w 3578"/>
                  <a:gd name="T81" fmla="*/ 1741 h 1763"/>
                  <a:gd name="T82" fmla="*/ 4 w 3578"/>
                  <a:gd name="T83" fmla="*/ 1761 h 1763"/>
                  <a:gd name="T84" fmla="*/ 812 w 3578"/>
                  <a:gd name="T85" fmla="*/ 387 h 1763"/>
                  <a:gd name="T86" fmla="*/ 951 w 3578"/>
                  <a:gd name="T87" fmla="*/ 239 h 1763"/>
                  <a:gd name="T88" fmla="*/ 1097 w 3578"/>
                  <a:gd name="T89" fmla="*/ 131 h 1763"/>
                  <a:gd name="T90" fmla="*/ 1247 w 3578"/>
                  <a:gd name="T91" fmla="*/ 60 h 1763"/>
                  <a:gd name="T92" fmla="*/ 1393 w 3578"/>
                  <a:gd name="T93" fmla="*/ 18 h 1763"/>
                  <a:gd name="T94" fmla="*/ 1534 w 3578"/>
                  <a:gd name="T9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8" h="1763">
                    <a:moveTo>
                      <a:pt x="1602" y="0"/>
                    </a:moveTo>
                    <a:lnTo>
                      <a:pt x="1666" y="1"/>
                    </a:lnTo>
                    <a:lnTo>
                      <a:pt x="1726" y="7"/>
                    </a:lnTo>
                    <a:lnTo>
                      <a:pt x="1783" y="16"/>
                    </a:lnTo>
                    <a:lnTo>
                      <a:pt x="1834" y="27"/>
                    </a:lnTo>
                    <a:lnTo>
                      <a:pt x="1881" y="38"/>
                    </a:lnTo>
                    <a:lnTo>
                      <a:pt x="1922" y="49"/>
                    </a:lnTo>
                    <a:lnTo>
                      <a:pt x="1956" y="60"/>
                    </a:lnTo>
                    <a:lnTo>
                      <a:pt x="1984" y="69"/>
                    </a:lnTo>
                    <a:lnTo>
                      <a:pt x="2004" y="76"/>
                    </a:lnTo>
                    <a:lnTo>
                      <a:pt x="2017" y="82"/>
                    </a:lnTo>
                    <a:lnTo>
                      <a:pt x="2022" y="84"/>
                    </a:lnTo>
                    <a:lnTo>
                      <a:pt x="2119" y="122"/>
                    </a:lnTo>
                    <a:lnTo>
                      <a:pt x="2214" y="166"/>
                    </a:lnTo>
                    <a:lnTo>
                      <a:pt x="2307" y="215"/>
                    </a:lnTo>
                    <a:lnTo>
                      <a:pt x="2397" y="268"/>
                    </a:lnTo>
                    <a:lnTo>
                      <a:pt x="2485" y="327"/>
                    </a:lnTo>
                    <a:lnTo>
                      <a:pt x="2571" y="387"/>
                    </a:lnTo>
                    <a:lnTo>
                      <a:pt x="2653" y="451"/>
                    </a:lnTo>
                    <a:lnTo>
                      <a:pt x="2732" y="519"/>
                    </a:lnTo>
                    <a:lnTo>
                      <a:pt x="2808" y="589"/>
                    </a:lnTo>
                    <a:lnTo>
                      <a:pt x="2881" y="658"/>
                    </a:lnTo>
                    <a:lnTo>
                      <a:pt x="2953" y="729"/>
                    </a:lnTo>
                    <a:lnTo>
                      <a:pt x="3020" y="801"/>
                    </a:lnTo>
                    <a:lnTo>
                      <a:pt x="3084" y="872"/>
                    </a:lnTo>
                    <a:lnTo>
                      <a:pt x="3145" y="943"/>
                    </a:lnTo>
                    <a:lnTo>
                      <a:pt x="3201" y="1013"/>
                    </a:lnTo>
                    <a:lnTo>
                      <a:pt x="3254" y="1080"/>
                    </a:lnTo>
                    <a:lnTo>
                      <a:pt x="3304" y="1146"/>
                    </a:lnTo>
                    <a:lnTo>
                      <a:pt x="3351" y="1208"/>
                    </a:lnTo>
                    <a:lnTo>
                      <a:pt x="3393" y="1269"/>
                    </a:lnTo>
                    <a:lnTo>
                      <a:pt x="3430" y="1324"/>
                    </a:lnTo>
                    <a:lnTo>
                      <a:pt x="3465" y="1375"/>
                    </a:lnTo>
                    <a:lnTo>
                      <a:pt x="3494" y="1421"/>
                    </a:lnTo>
                    <a:lnTo>
                      <a:pt x="3520" y="1461"/>
                    </a:lnTo>
                    <a:lnTo>
                      <a:pt x="3540" y="1494"/>
                    </a:lnTo>
                    <a:lnTo>
                      <a:pt x="3556" y="1521"/>
                    </a:lnTo>
                    <a:lnTo>
                      <a:pt x="3569" y="1541"/>
                    </a:lnTo>
                    <a:lnTo>
                      <a:pt x="3576" y="1554"/>
                    </a:lnTo>
                    <a:lnTo>
                      <a:pt x="3578" y="1560"/>
                    </a:lnTo>
                    <a:lnTo>
                      <a:pt x="3576" y="1556"/>
                    </a:lnTo>
                    <a:lnTo>
                      <a:pt x="3567" y="1549"/>
                    </a:lnTo>
                    <a:lnTo>
                      <a:pt x="3553" y="1538"/>
                    </a:lnTo>
                    <a:lnTo>
                      <a:pt x="3532" y="1521"/>
                    </a:lnTo>
                    <a:lnTo>
                      <a:pt x="3507" y="1503"/>
                    </a:lnTo>
                    <a:lnTo>
                      <a:pt x="3476" y="1483"/>
                    </a:lnTo>
                    <a:lnTo>
                      <a:pt x="3437" y="1459"/>
                    </a:lnTo>
                    <a:lnTo>
                      <a:pt x="3392" y="1433"/>
                    </a:lnTo>
                    <a:lnTo>
                      <a:pt x="3340" y="1408"/>
                    </a:lnTo>
                    <a:lnTo>
                      <a:pt x="3282" y="1380"/>
                    </a:lnTo>
                    <a:lnTo>
                      <a:pt x="3218" y="1353"/>
                    </a:lnTo>
                    <a:lnTo>
                      <a:pt x="3145" y="1325"/>
                    </a:lnTo>
                    <a:lnTo>
                      <a:pt x="3066" y="1300"/>
                    </a:lnTo>
                    <a:lnTo>
                      <a:pt x="2980" y="1276"/>
                    </a:lnTo>
                    <a:lnTo>
                      <a:pt x="2887" y="1254"/>
                    </a:lnTo>
                    <a:lnTo>
                      <a:pt x="2786" y="1234"/>
                    </a:lnTo>
                    <a:lnTo>
                      <a:pt x="2679" y="1218"/>
                    </a:lnTo>
                    <a:lnTo>
                      <a:pt x="2562" y="1205"/>
                    </a:lnTo>
                    <a:lnTo>
                      <a:pt x="2437" y="1196"/>
                    </a:lnTo>
                    <a:lnTo>
                      <a:pt x="2306" y="1190"/>
                    </a:lnTo>
                    <a:lnTo>
                      <a:pt x="2167" y="1190"/>
                    </a:lnTo>
                    <a:lnTo>
                      <a:pt x="2017" y="1196"/>
                    </a:lnTo>
                    <a:lnTo>
                      <a:pt x="1832" y="1210"/>
                    </a:lnTo>
                    <a:lnTo>
                      <a:pt x="1658" y="1227"/>
                    </a:lnTo>
                    <a:lnTo>
                      <a:pt x="1494" y="1249"/>
                    </a:lnTo>
                    <a:lnTo>
                      <a:pt x="1338" y="1272"/>
                    </a:lnTo>
                    <a:lnTo>
                      <a:pt x="1192" y="1300"/>
                    </a:lnTo>
                    <a:lnTo>
                      <a:pt x="1055" y="1329"/>
                    </a:lnTo>
                    <a:lnTo>
                      <a:pt x="929" y="1360"/>
                    </a:lnTo>
                    <a:lnTo>
                      <a:pt x="810" y="1393"/>
                    </a:lnTo>
                    <a:lnTo>
                      <a:pt x="700" y="1426"/>
                    </a:lnTo>
                    <a:lnTo>
                      <a:pt x="600" y="1461"/>
                    </a:lnTo>
                    <a:lnTo>
                      <a:pt x="506" y="1496"/>
                    </a:lnTo>
                    <a:lnTo>
                      <a:pt x="422" y="1528"/>
                    </a:lnTo>
                    <a:lnTo>
                      <a:pt x="347" y="1563"/>
                    </a:lnTo>
                    <a:lnTo>
                      <a:pt x="280" y="1594"/>
                    </a:lnTo>
                    <a:lnTo>
                      <a:pt x="219" y="1625"/>
                    </a:lnTo>
                    <a:lnTo>
                      <a:pt x="166" y="1655"/>
                    </a:lnTo>
                    <a:lnTo>
                      <a:pt x="121" y="1680"/>
                    </a:lnTo>
                    <a:lnTo>
                      <a:pt x="84" y="1704"/>
                    </a:lnTo>
                    <a:lnTo>
                      <a:pt x="53" y="1724"/>
                    </a:lnTo>
                    <a:lnTo>
                      <a:pt x="31" y="1741"/>
                    </a:lnTo>
                    <a:lnTo>
                      <a:pt x="15" y="1753"/>
                    </a:lnTo>
                    <a:lnTo>
                      <a:pt x="4" y="1761"/>
                    </a:lnTo>
                    <a:lnTo>
                      <a:pt x="0" y="1763"/>
                    </a:lnTo>
                    <a:lnTo>
                      <a:pt x="812" y="387"/>
                    </a:lnTo>
                    <a:lnTo>
                      <a:pt x="879" y="307"/>
                    </a:lnTo>
                    <a:lnTo>
                      <a:pt x="951" y="239"/>
                    </a:lnTo>
                    <a:lnTo>
                      <a:pt x="1024" y="179"/>
                    </a:lnTo>
                    <a:lnTo>
                      <a:pt x="1097" y="131"/>
                    </a:lnTo>
                    <a:lnTo>
                      <a:pt x="1172" y="91"/>
                    </a:lnTo>
                    <a:lnTo>
                      <a:pt x="1247" y="60"/>
                    </a:lnTo>
                    <a:lnTo>
                      <a:pt x="1320" y="34"/>
                    </a:lnTo>
                    <a:lnTo>
                      <a:pt x="1393" y="18"/>
                    </a:lnTo>
                    <a:lnTo>
                      <a:pt x="1464" y="7"/>
                    </a:lnTo>
                    <a:lnTo>
                      <a:pt x="1534" y="0"/>
                    </a:lnTo>
                    <a:lnTo>
                      <a:pt x="1602" y="0"/>
                    </a:lnTo>
                    <a:close/>
                  </a:path>
                </a:pathLst>
              </a:custGeom>
              <a:solidFill>
                <a:srgbClr val="5311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200">
                  <a:latin typeface="+mj-lt"/>
                </a:endParaRPr>
              </a:p>
            </p:txBody>
          </p:sp>
        </p:grpSp>
        <p:pic>
          <p:nvPicPr>
            <p:cNvPr id="20" name="Picture 19">
              <a:extLst>
                <a:ext uri="{FF2B5EF4-FFF2-40B4-BE49-F238E27FC236}">
                  <a16:creationId xmlns:a16="http://schemas.microsoft.com/office/drawing/2014/main" id="{814177E9-BB17-0E8C-6F3C-4163BA449A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2702" y="3178450"/>
              <a:ext cx="2036628" cy="1338743"/>
            </a:xfrm>
            <a:prstGeom prst="rect">
              <a:avLst/>
            </a:prstGeom>
          </p:spPr>
        </p:pic>
      </p:grpSp>
      <p:pic>
        <p:nvPicPr>
          <p:cNvPr id="2" name="Picture 1">
            <a:extLst>
              <a:ext uri="{FF2B5EF4-FFF2-40B4-BE49-F238E27FC236}">
                <a16:creationId xmlns:a16="http://schemas.microsoft.com/office/drawing/2014/main" id="{B4DF7989-08CD-24E7-F94B-8F21EA30D838}"/>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7" b="39503"/>
          <a:stretch/>
        </p:blipFill>
        <p:spPr>
          <a:xfrm rot="16200000">
            <a:off x="7798510" y="2464507"/>
            <a:ext cx="6858003" cy="1928981"/>
          </a:xfrm>
          <a:prstGeom prst="rect">
            <a:avLst/>
          </a:prstGeom>
        </p:spPr>
      </p:pic>
      <p:sp>
        <p:nvSpPr>
          <p:cNvPr id="5" name="Slide Number Placeholder 4">
            <a:extLst>
              <a:ext uri="{FF2B5EF4-FFF2-40B4-BE49-F238E27FC236}">
                <a16:creationId xmlns:a16="http://schemas.microsoft.com/office/drawing/2014/main" id="{5B723DBD-0D71-67C5-B346-BBDA0E6D6217}"/>
              </a:ext>
            </a:extLst>
          </p:cNvPr>
          <p:cNvSpPr>
            <a:spLocks noGrp="1"/>
          </p:cNvSpPr>
          <p:nvPr>
            <p:ph type="sldNum" sz="quarter" idx="12"/>
          </p:nvPr>
        </p:nvSpPr>
        <p:spPr/>
        <p:txBody>
          <a:bodyPr/>
          <a:lstStyle/>
          <a:p>
            <a:fld id="{442A1B31-82E5-499A-9B8B-BAF2ADB9A2F5}" type="slidenum">
              <a:rPr lang="en-US" smtClean="0"/>
              <a:pPr/>
              <a:t>‹#›</a:t>
            </a:fld>
            <a:endParaRPr lang="en-US"/>
          </a:p>
        </p:txBody>
      </p:sp>
      <p:sp>
        <p:nvSpPr>
          <p:cNvPr id="6" name="Title 1">
            <a:extLst>
              <a:ext uri="{FF2B5EF4-FFF2-40B4-BE49-F238E27FC236}">
                <a16:creationId xmlns:a16="http://schemas.microsoft.com/office/drawing/2014/main" id="{BD285792-A2C6-29EF-A496-0727043E9192}"/>
              </a:ext>
            </a:extLst>
          </p:cNvPr>
          <p:cNvSpPr txBox="1">
            <a:spLocks/>
          </p:cNvSpPr>
          <p:nvPr userDrawn="1"/>
        </p:nvSpPr>
        <p:spPr>
          <a:xfrm>
            <a:off x="838200" y="365125"/>
            <a:ext cx="9772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a:lstStyle>
          <a:p>
            <a:r>
              <a:rPr lang="en-US" dirty="0"/>
              <a:t>IT Risk Assessments &amp; Compliance</a:t>
            </a:r>
          </a:p>
        </p:txBody>
      </p:sp>
      <p:sp>
        <p:nvSpPr>
          <p:cNvPr id="30" name="TextBox 29">
            <a:extLst>
              <a:ext uri="{FF2B5EF4-FFF2-40B4-BE49-F238E27FC236}">
                <a16:creationId xmlns:a16="http://schemas.microsoft.com/office/drawing/2014/main" id="{9731DA9C-BF86-3F94-2AFE-5426966704BE}"/>
              </a:ext>
            </a:extLst>
          </p:cNvPr>
          <p:cNvSpPr txBox="1"/>
          <p:nvPr userDrawn="1"/>
        </p:nvSpPr>
        <p:spPr>
          <a:xfrm>
            <a:off x="197039" y="1599222"/>
            <a:ext cx="6096000" cy="363754"/>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Bullets</a:t>
            </a:r>
          </a:p>
        </p:txBody>
      </p:sp>
      <p:grpSp>
        <p:nvGrpSpPr>
          <p:cNvPr id="40" name="Group 39">
            <a:extLst>
              <a:ext uri="{FF2B5EF4-FFF2-40B4-BE49-F238E27FC236}">
                <a16:creationId xmlns:a16="http://schemas.microsoft.com/office/drawing/2014/main" id="{E292C10A-761F-26C4-A7C8-6A2CF4670CE7}"/>
              </a:ext>
            </a:extLst>
          </p:cNvPr>
          <p:cNvGrpSpPr/>
          <p:nvPr userDrawn="1"/>
        </p:nvGrpSpPr>
        <p:grpSpPr>
          <a:xfrm>
            <a:off x="6730646" y="1808682"/>
            <a:ext cx="4540409" cy="4088368"/>
            <a:chOff x="6275791" y="1446227"/>
            <a:chExt cx="5822633" cy="5242935"/>
          </a:xfrm>
        </p:grpSpPr>
        <p:sp>
          <p:nvSpPr>
            <p:cNvPr id="4" name="TextBox 3">
              <a:extLst>
                <a:ext uri="{FF2B5EF4-FFF2-40B4-BE49-F238E27FC236}">
                  <a16:creationId xmlns:a16="http://schemas.microsoft.com/office/drawing/2014/main" id="{95747844-E52B-5560-6B40-D4D98EE50CB1}"/>
                </a:ext>
              </a:extLst>
            </p:cNvPr>
            <p:cNvSpPr txBox="1"/>
            <p:nvPr userDrawn="1"/>
          </p:nvSpPr>
          <p:spPr>
            <a:xfrm>
              <a:off x="7862853" y="1687939"/>
              <a:ext cx="1419799" cy="828857"/>
            </a:xfrm>
            <a:prstGeom prst="rect">
              <a:avLst/>
            </a:prstGeom>
            <a:noFill/>
          </p:spPr>
          <p:txBody>
            <a:bodyPr wrap="square" rtlCol="0">
              <a:spAutoFit/>
            </a:bodyPr>
            <a:lstStyle/>
            <a:p>
              <a:r>
                <a:rPr lang="en-US" sz="1200" kern="0" dirty="0">
                  <a:solidFill>
                    <a:schemeClr val="bg1"/>
                  </a:solidFill>
                  <a:latin typeface="+mj-lt"/>
                  <a:cs typeface="Arial" pitchFamily="34" charset="0"/>
                </a:rPr>
                <a:t>IT Risk Assessments &amp; Compliance</a:t>
              </a:r>
            </a:p>
          </p:txBody>
        </p:sp>
        <p:sp>
          <p:nvSpPr>
            <p:cNvPr id="27" name="TextBox 26">
              <a:extLst>
                <a:ext uri="{FF2B5EF4-FFF2-40B4-BE49-F238E27FC236}">
                  <a16:creationId xmlns:a16="http://schemas.microsoft.com/office/drawing/2014/main" id="{91781D27-6EAA-9F8D-7F73-0EB231E88BD3}"/>
                </a:ext>
              </a:extLst>
            </p:cNvPr>
            <p:cNvSpPr txBox="1"/>
            <p:nvPr userDrawn="1"/>
          </p:nvSpPr>
          <p:spPr>
            <a:xfrm>
              <a:off x="9910201" y="1779939"/>
              <a:ext cx="1162044" cy="828857"/>
            </a:xfrm>
            <a:prstGeom prst="rect">
              <a:avLst/>
            </a:prstGeom>
            <a:noFill/>
          </p:spPr>
          <p:txBody>
            <a:bodyPr wrap="square" rtlCol="0">
              <a:spAutoFit/>
            </a:bodyPr>
            <a:lstStyle/>
            <a:p>
              <a:r>
                <a:rPr lang="en-US" sz="1200" kern="0" dirty="0">
                  <a:solidFill>
                    <a:schemeClr val="tx1"/>
                  </a:solidFill>
                  <a:latin typeface="+mj-lt"/>
                  <a:cs typeface="Arial" pitchFamily="34" charset="0"/>
                </a:rPr>
                <a:t>Incident Response Planning</a:t>
              </a:r>
              <a:endParaRPr lang="en-US" sz="1200" dirty="0">
                <a:solidFill>
                  <a:schemeClr val="tx1"/>
                </a:solidFill>
                <a:latin typeface="+mj-lt"/>
              </a:endParaRPr>
            </a:p>
          </p:txBody>
        </p:sp>
        <p:sp>
          <p:nvSpPr>
            <p:cNvPr id="28" name="TextBox 27">
              <a:extLst>
                <a:ext uri="{FF2B5EF4-FFF2-40B4-BE49-F238E27FC236}">
                  <a16:creationId xmlns:a16="http://schemas.microsoft.com/office/drawing/2014/main" id="{9298761A-5D1B-F2A9-F970-B2F72E9D61FE}"/>
                </a:ext>
              </a:extLst>
            </p:cNvPr>
            <p:cNvSpPr txBox="1"/>
            <p:nvPr userDrawn="1"/>
          </p:nvSpPr>
          <p:spPr>
            <a:xfrm>
              <a:off x="10937749" y="3883045"/>
              <a:ext cx="1160675" cy="799812"/>
            </a:xfrm>
            <a:prstGeom prst="rect">
              <a:avLst/>
            </a:prstGeom>
            <a:noFill/>
          </p:spPr>
          <p:txBody>
            <a:bodyPr wrap="square" rtlCol="0">
              <a:noAutofit/>
            </a:bodyPr>
            <a:lstStyle/>
            <a:p>
              <a:r>
                <a:rPr lang="en-US" sz="1200" kern="0" dirty="0">
                  <a:solidFill>
                    <a:schemeClr val="tx1"/>
                  </a:solidFill>
                  <a:latin typeface="+mj-lt"/>
                  <a:cs typeface="Arial" pitchFamily="34" charset="0"/>
                </a:rPr>
                <a:t>Virtual CISO (</a:t>
              </a:r>
              <a:r>
                <a:rPr lang="en-US" sz="1200" kern="0" dirty="0" err="1">
                  <a:solidFill>
                    <a:schemeClr val="tx1"/>
                  </a:solidFill>
                  <a:latin typeface="+mj-lt"/>
                  <a:cs typeface="Arial" pitchFamily="34" charset="0"/>
                </a:rPr>
                <a:t>vCISO</a:t>
              </a:r>
              <a:r>
                <a:rPr lang="en-US" sz="1200" kern="0" dirty="0">
                  <a:solidFill>
                    <a:schemeClr val="tx1"/>
                  </a:solidFill>
                  <a:latin typeface="+mj-lt"/>
                  <a:cs typeface="Arial" pitchFamily="34" charset="0"/>
                </a:rPr>
                <a:t>)</a:t>
              </a:r>
              <a:endParaRPr lang="en-US" sz="1200" dirty="0">
                <a:solidFill>
                  <a:schemeClr val="tx1"/>
                </a:solidFill>
                <a:latin typeface="+mj-lt"/>
              </a:endParaRPr>
            </a:p>
          </p:txBody>
        </p:sp>
        <p:sp>
          <p:nvSpPr>
            <p:cNvPr id="29" name="TextBox 28">
              <a:extLst>
                <a:ext uri="{FF2B5EF4-FFF2-40B4-BE49-F238E27FC236}">
                  <a16:creationId xmlns:a16="http://schemas.microsoft.com/office/drawing/2014/main" id="{CEC166A4-8C21-55DF-D496-8D0E6EAA5F1B}"/>
                </a:ext>
              </a:extLst>
            </p:cNvPr>
            <p:cNvSpPr txBox="1"/>
            <p:nvPr userDrawn="1"/>
          </p:nvSpPr>
          <p:spPr>
            <a:xfrm>
              <a:off x="6275791" y="3512749"/>
              <a:ext cx="1327465" cy="564573"/>
            </a:xfrm>
            <a:prstGeom prst="rect">
              <a:avLst/>
            </a:prstGeom>
            <a:noFill/>
          </p:spPr>
          <p:txBody>
            <a:bodyPr wrap="square" rtlCol="0">
              <a:noAutofit/>
            </a:bodyPr>
            <a:lstStyle/>
            <a:p>
              <a:r>
                <a:rPr lang="en-US" sz="1200" kern="0" dirty="0">
                  <a:solidFill>
                    <a:schemeClr val="tx1"/>
                  </a:solidFill>
                  <a:latin typeface="+mj-lt"/>
                  <a:cs typeface="Arial" pitchFamily="34" charset="0"/>
                </a:rPr>
                <a:t>Adversarial Collaboration</a:t>
              </a:r>
              <a:endParaRPr lang="en-US" sz="1200" dirty="0">
                <a:solidFill>
                  <a:schemeClr val="tx1"/>
                </a:solidFill>
                <a:latin typeface="+mj-lt"/>
              </a:endParaRPr>
            </a:p>
          </p:txBody>
        </p:sp>
        <p:sp>
          <p:nvSpPr>
            <p:cNvPr id="32" name="TextBox 31">
              <a:extLst>
                <a:ext uri="{FF2B5EF4-FFF2-40B4-BE49-F238E27FC236}">
                  <a16:creationId xmlns:a16="http://schemas.microsoft.com/office/drawing/2014/main" id="{0BABDBD5-67BB-46F1-D915-2C575F5ECC3E}"/>
                </a:ext>
              </a:extLst>
            </p:cNvPr>
            <p:cNvSpPr txBox="1"/>
            <p:nvPr userDrawn="1"/>
          </p:nvSpPr>
          <p:spPr>
            <a:xfrm>
              <a:off x="9390379" y="5616059"/>
              <a:ext cx="1220470" cy="716728"/>
            </a:xfrm>
            <a:prstGeom prst="rect">
              <a:avLst/>
            </a:prstGeom>
            <a:noFill/>
          </p:spPr>
          <p:txBody>
            <a:bodyPr wrap="square" rtlCol="0">
              <a:noAutofit/>
            </a:bodyPr>
            <a:lstStyle/>
            <a:p>
              <a:r>
                <a:rPr lang="en-US" sz="1200" kern="0" dirty="0">
                  <a:solidFill>
                    <a:schemeClr val="tx1"/>
                  </a:solidFill>
                  <a:latin typeface="+mj-lt"/>
                  <a:cs typeface="Arial" pitchFamily="34" charset="0"/>
                </a:rPr>
                <a:t>Cloud Architecture Security</a:t>
              </a:r>
              <a:endParaRPr lang="en-US" sz="1200" dirty="0">
                <a:solidFill>
                  <a:schemeClr val="tx1"/>
                </a:solidFill>
                <a:latin typeface="+mj-lt"/>
              </a:endParaRPr>
            </a:p>
          </p:txBody>
        </p:sp>
        <p:sp>
          <p:nvSpPr>
            <p:cNvPr id="33" name="TextBox 32">
              <a:extLst>
                <a:ext uri="{FF2B5EF4-FFF2-40B4-BE49-F238E27FC236}">
                  <a16:creationId xmlns:a16="http://schemas.microsoft.com/office/drawing/2014/main" id="{CCE5CA7F-CAF6-7C1E-5DF8-C7BD123D7BEA}"/>
                </a:ext>
              </a:extLst>
            </p:cNvPr>
            <p:cNvSpPr txBox="1"/>
            <p:nvPr userDrawn="1"/>
          </p:nvSpPr>
          <p:spPr>
            <a:xfrm>
              <a:off x="7228637" y="5365031"/>
              <a:ext cx="1491124" cy="564573"/>
            </a:xfrm>
            <a:prstGeom prst="rect">
              <a:avLst/>
            </a:prstGeom>
            <a:noFill/>
          </p:spPr>
          <p:txBody>
            <a:bodyPr wrap="square" rtlCol="0">
              <a:noAutofit/>
            </a:bodyPr>
            <a:lstStyle/>
            <a:p>
              <a:r>
                <a:rPr lang="en-US" sz="1200" kern="0" dirty="0">
                  <a:solidFill>
                    <a:schemeClr val="tx1"/>
                  </a:solidFill>
                  <a:latin typeface="+mj-lt"/>
                  <a:cs typeface="Arial" pitchFamily="34" charset="0"/>
                </a:rPr>
                <a:t>Defensive Controls Assessment</a:t>
              </a:r>
              <a:endParaRPr lang="en-US" sz="1200" dirty="0">
                <a:solidFill>
                  <a:schemeClr val="tx1"/>
                </a:solidFill>
                <a:latin typeface="+mj-lt"/>
              </a:endParaRPr>
            </a:p>
          </p:txBody>
        </p:sp>
        <p:pic>
          <p:nvPicPr>
            <p:cNvPr id="34" name="Graphic 33" descr="Document">
              <a:extLst>
                <a:ext uri="{FF2B5EF4-FFF2-40B4-BE49-F238E27FC236}">
                  <a16:creationId xmlns:a16="http://schemas.microsoft.com/office/drawing/2014/main" id="{BD1E88E5-2F6E-69C8-02DC-F23E58E71C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4596" y="2043279"/>
              <a:ext cx="612647" cy="612647"/>
            </a:xfrm>
            <a:prstGeom prst="rect">
              <a:avLst/>
            </a:prstGeom>
          </p:spPr>
        </p:pic>
        <p:pic>
          <p:nvPicPr>
            <p:cNvPr id="35" name="Graphic 34" descr="Flowchart">
              <a:extLst>
                <a:ext uri="{FF2B5EF4-FFF2-40B4-BE49-F238E27FC236}">
                  <a16:creationId xmlns:a16="http://schemas.microsoft.com/office/drawing/2014/main" id="{17155409-D8AA-A1FA-A803-84B7DE5AC7F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97200" y="1446227"/>
              <a:ext cx="612648" cy="612648"/>
            </a:xfrm>
            <a:prstGeom prst="rect">
              <a:avLst/>
            </a:prstGeom>
          </p:spPr>
        </p:pic>
        <p:pic>
          <p:nvPicPr>
            <p:cNvPr id="36" name="Graphic 35" descr="Puzzle pieces">
              <a:extLst>
                <a:ext uri="{FF2B5EF4-FFF2-40B4-BE49-F238E27FC236}">
                  <a16:creationId xmlns:a16="http://schemas.microsoft.com/office/drawing/2014/main" id="{B44EACB1-B894-B198-DFAB-94E4502BB245}"/>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08771" y="3122676"/>
              <a:ext cx="612648" cy="612648"/>
            </a:xfrm>
            <a:prstGeom prst="rect">
              <a:avLst/>
            </a:prstGeom>
          </p:spPr>
        </p:pic>
        <p:pic>
          <p:nvPicPr>
            <p:cNvPr id="37" name="Graphic 36" descr="Cloud">
              <a:extLst>
                <a:ext uri="{FF2B5EF4-FFF2-40B4-BE49-F238E27FC236}">
                  <a16:creationId xmlns:a16="http://schemas.microsoft.com/office/drawing/2014/main" id="{01459BFC-F1D9-0C4C-85CE-18EBE3DFCB9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41048" y="5344877"/>
              <a:ext cx="612647" cy="612647"/>
            </a:xfrm>
            <a:prstGeom prst="rect">
              <a:avLst/>
            </a:prstGeom>
          </p:spPr>
        </p:pic>
        <p:pic>
          <p:nvPicPr>
            <p:cNvPr id="38" name="Graphic 37" descr="Magnifying glass">
              <a:extLst>
                <a:ext uri="{FF2B5EF4-FFF2-40B4-BE49-F238E27FC236}">
                  <a16:creationId xmlns:a16="http://schemas.microsoft.com/office/drawing/2014/main" id="{F70295B5-9B95-FAA5-ECDE-B120DE184083}"/>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51423" y="6076515"/>
              <a:ext cx="612647" cy="612647"/>
            </a:xfrm>
            <a:prstGeom prst="rect">
              <a:avLst/>
            </a:prstGeom>
          </p:spPr>
        </p:pic>
        <p:pic>
          <p:nvPicPr>
            <p:cNvPr id="39" name="Graphic 38" descr="Checklist">
              <a:extLst>
                <a:ext uri="{FF2B5EF4-FFF2-40B4-BE49-F238E27FC236}">
                  <a16:creationId xmlns:a16="http://schemas.microsoft.com/office/drawing/2014/main" id="{56E723C0-A550-EA69-D575-83F580F2C54B}"/>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17106" y="4308653"/>
              <a:ext cx="611530" cy="611530"/>
            </a:xfrm>
            <a:prstGeom prst="rect">
              <a:avLst/>
            </a:prstGeom>
          </p:spPr>
        </p:pic>
      </p:grpSp>
    </p:spTree>
    <p:extLst>
      <p:ext uri="{BB962C8B-B14F-4D97-AF65-F5344CB8AC3E}">
        <p14:creationId xmlns:p14="http://schemas.microsoft.com/office/powerpoint/2010/main" val="3971419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0D88E33-51F3-713E-5615-6E049A349854}"/>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
        <p:nvSpPr>
          <p:cNvPr id="5" name="Slide Number Placeholder 4">
            <a:extLst>
              <a:ext uri="{FF2B5EF4-FFF2-40B4-BE49-F238E27FC236}">
                <a16:creationId xmlns:a16="http://schemas.microsoft.com/office/drawing/2014/main" id="{5B723DBD-0D71-67C5-B346-BBDA0E6D6217}"/>
              </a:ext>
            </a:extLst>
          </p:cNvPr>
          <p:cNvSpPr>
            <a:spLocks noGrp="1"/>
          </p:cNvSpPr>
          <p:nvPr>
            <p:ph type="sldNum" sz="quarter" idx="12"/>
          </p:nvPr>
        </p:nvSpPr>
        <p:spPr/>
        <p:txBody>
          <a:bodyPr/>
          <a:lstStyle/>
          <a:p>
            <a:fld id="{442A1B31-82E5-499A-9B8B-BAF2ADB9A2F5}" type="slidenum">
              <a:rPr lang="en-US" smtClean="0"/>
              <a:pPr/>
              <a:t>‹#›</a:t>
            </a:fld>
            <a:endParaRPr lang="en-US"/>
          </a:p>
        </p:txBody>
      </p:sp>
      <p:sp>
        <p:nvSpPr>
          <p:cNvPr id="6" name="Title 1">
            <a:extLst>
              <a:ext uri="{FF2B5EF4-FFF2-40B4-BE49-F238E27FC236}">
                <a16:creationId xmlns:a16="http://schemas.microsoft.com/office/drawing/2014/main" id="{BD285792-A2C6-29EF-A496-0727043E9192}"/>
              </a:ext>
            </a:extLst>
          </p:cNvPr>
          <p:cNvSpPr txBox="1">
            <a:spLocks/>
          </p:cNvSpPr>
          <p:nvPr userDrawn="1"/>
        </p:nvSpPr>
        <p:spPr>
          <a:xfrm>
            <a:off x="838200" y="365125"/>
            <a:ext cx="9772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a:lstStyle>
          <a:p>
            <a:r>
              <a:rPr lang="en-US" dirty="0"/>
              <a:t>Penetration Testing</a:t>
            </a:r>
          </a:p>
        </p:txBody>
      </p:sp>
      <p:grpSp>
        <p:nvGrpSpPr>
          <p:cNvPr id="7" name="Group 6">
            <a:extLst>
              <a:ext uri="{FF2B5EF4-FFF2-40B4-BE49-F238E27FC236}">
                <a16:creationId xmlns:a16="http://schemas.microsoft.com/office/drawing/2014/main" id="{4E838292-C535-99A8-6592-C62C9688BF13}"/>
              </a:ext>
            </a:extLst>
          </p:cNvPr>
          <p:cNvGrpSpPr/>
          <p:nvPr userDrawn="1"/>
        </p:nvGrpSpPr>
        <p:grpSpPr>
          <a:xfrm>
            <a:off x="1155188" y="1794294"/>
            <a:ext cx="4529522" cy="4123488"/>
            <a:chOff x="3700463" y="1679575"/>
            <a:chExt cx="4781551" cy="4352926"/>
          </a:xfrm>
        </p:grpSpPr>
        <p:sp>
          <p:nvSpPr>
            <p:cNvPr id="8" name="Freeform 81">
              <a:extLst>
                <a:ext uri="{FF2B5EF4-FFF2-40B4-BE49-F238E27FC236}">
                  <a16:creationId xmlns:a16="http://schemas.microsoft.com/office/drawing/2014/main" id="{AAF204E7-A02E-D319-DC7B-213652AC6D7F}"/>
                </a:ext>
              </a:extLst>
            </p:cNvPr>
            <p:cNvSpPr>
              <a:spLocks/>
            </p:cNvSpPr>
            <p:nvPr/>
          </p:nvSpPr>
          <p:spPr bwMode="auto">
            <a:xfrm>
              <a:off x="5716588" y="1687513"/>
              <a:ext cx="1987550" cy="2365375"/>
            </a:xfrm>
            <a:custGeom>
              <a:avLst/>
              <a:gdLst>
                <a:gd name="T0" fmla="*/ 1596 w 2505"/>
                <a:gd name="T1" fmla="*/ 0 h 2979"/>
                <a:gd name="T2" fmla="*/ 1781 w 2505"/>
                <a:gd name="T3" fmla="*/ 40 h 2979"/>
                <a:gd name="T4" fmla="*/ 1938 w 2505"/>
                <a:gd name="T5" fmla="*/ 102 h 2979"/>
                <a:gd name="T6" fmla="*/ 2069 w 2505"/>
                <a:gd name="T7" fmla="*/ 183 h 2979"/>
                <a:gd name="T8" fmla="*/ 2177 w 2505"/>
                <a:gd name="T9" fmla="*/ 278 h 2979"/>
                <a:gd name="T10" fmla="*/ 2263 w 2505"/>
                <a:gd name="T11" fmla="*/ 380 h 2979"/>
                <a:gd name="T12" fmla="*/ 2333 w 2505"/>
                <a:gd name="T13" fmla="*/ 484 h 2979"/>
                <a:gd name="T14" fmla="*/ 2384 w 2505"/>
                <a:gd name="T15" fmla="*/ 587 h 2979"/>
                <a:gd name="T16" fmla="*/ 2422 w 2505"/>
                <a:gd name="T17" fmla="*/ 682 h 2979"/>
                <a:gd name="T18" fmla="*/ 2448 w 2505"/>
                <a:gd name="T19" fmla="*/ 764 h 2979"/>
                <a:gd name="T20" fmla="*/ 2463 w 2505"/>
                <a:gd name="T21" fmla="*/ 830 h 2979"/>
                <a:gd name="T22" fmla="*/ 2470 w 2505"/>
                <a:gd name="T23" fmla="*/ 874 h 2979"/>
                <a:gd name="T24" fmla="*/ 2472 w 2505"/>
                <a:gd name="T25" fmla="*/ 888 h 2979"/>
                <a:gd name="T26" fmla="*/ 2499 w 2505"/>
                <a:gd name="T27" fmla="*/ 1095 h 2979"/>
                <a:gd name="T28" fmla="*/ 2505 w 2505"/>
                <a:gd name="T29" fmla="*/ 1305 h 2979"/>
                <a:gd name="T30" fmla="*/ 2490 w 2505"/>
                <a:gd name="T31" fmla="*/ 1516 h 2979"/>
                <a:gd name="T32" fmla="*/ 2459 w 2505"/>
                <a:gd name="T33" fmla="*/ 1720 h 2979"/>
                <a:gd name="T34" fmla="*/ 2415 w 2505"/>
                <a:gd name="T35" fmla="*/ 1922 h 2979"/>
                <a:gd name="T36" fmla="*/ 2362 w 2505"/>
                <a:gd name="T37" fmla="*/ 2114 h 2979"/>
                <a:gd name="T38" fmla="*/ 2302 w 2505"/>
                <a:gd name="T39" fmla="*/ 2293 h 2979"/>
                <a:gd name="T40" fmla="*/ 2240 w 2505"/>
                <a:gd name="T41" fmla="*/ 2457 h 2979"/>
                <a:gd name="T42" fmla="*/ 2179 w 2505"/>
                <a:gd name="T43" fmla="*/ 2606 h 2979"/>
                <a:gd name="T44" fmla="*/ 2121 w 2505"/>
                <a:gd name="T45" fmla="*/ 2732 h 2979"/>
                <a:gd name="T46" fmla="*/ 2069 w 2505"/>
                <a:gd name="T47" fmla="*/ 2836 h 2979"/>
                <a:gd name="T48" fmla="*/ 2029 w 2505"/>
                <a:gd name="T49" fmla="*/ 2913 h 2979"/>
                <a:gd name="T50" fmla="*/ 2002 w 2505"/>
                <a:gd name="T51" fmla="*/ 2962 h 2979"/>
                <a:gd name="T52" fmla="*/ 1993 w 2505"/>
                <a:gd name="T53" fmla="*/ 2979 h 2979"/>
                <a:gd name="T54" fmla="*/ 1996 w 2505"/>
                <a:gd name="T55" fmla="*/ 2964 h 2979"/>
                <a:gd name="T56" fmla="*/ 2002 w 2505"/>
                <a:gd name="T57" fmla="*/ 2922 h 2979"/>
                <a:gd name="T58" fmla="*/ 2007 w 2505"/>
                <a:gd name="T59" fmla="*/ 2851 h 2979"/>
                <a:gd name="T60" fmla="*/ 2005 w 2505"/>
                <a:gd name="T61" fmla="*/ 2754 h 2979"/>
                <a:gd name="T62" fmla="*/ 1996 w 2505"/>
                <a:gd name="T63" fmla="*/ 2633 h 2979"/>
                <a:gd name="T64" fmla="*/ 1973 w 2505"/>
                <a:gd name="T65" fmla="*/ 2487 h 2979"/>
                <a:gd name="T66" fmla="*/ 1932 w 2505"/>
                <a:gd name="T67" fmla="*/ 2320 h 2979"/>
                <a:gd name="T68" fmla="*/ 1870 w 2505"/>
                <a:gd name="T69" fmla="*/ 2132 h 2979"/>
                <a:gd name="T70" fmla="*/ 1782 w 2505"/>
                <a:gd name="T71" fmla="*/ 1922 h 2979"/>
                <a:gd name="T72" fmla="*/ 1664 w 2505"/>
                <a:gd name="T73" fmla="*/ 1695 h 2979"/>
                <a:gd name="T74" fmla="*/ 1512 w 2505"/>
                <a:gd name="T75" fmla="*/ 1450 h 2979"/>
                <a:gd name="T76" fmla="*/ 1294 w 2505"/>
                <a:gd name="T77" fmla="*/ 1143 h 2979"/>
                <a:gd name="T78" fmla="*/ 1084 w 2505"/>
                <a:gd name="T79" fmla="*/ 881 h 2979"/>
                <a:gd name="T80" fmla="*/ 885 w 2505"/>
                <a:gd name="T81" fmla="*/ 662 h 2979"/>
                <a:gd name="T82" fmla="*/ 698 w 2505"/>
                <a:gd name="T83" fmla="*/ 481 h 2979"/>
                <a:gd name="T84" fmla="*/ 530 w 2505"/>
                <a:gd name="T85" fmla="*/ 332 h 2979"/>
                <a:gd name="T86" fmla="*/ 378 w 2505"/>
                <a:gd name="T87" fmla="*/ 217 h 2979"/>
                <a:gd name="T88" fmla="*/ 250 w 2505"/>
                <a:gd name="T89" fmla="*/ 131 h 2979"/>
                <a:gd name="T90" fmla="*/ 144 w 2505"/>
                <a:gd name="T91" fmla="*/ 69 h 2979"/>
                <a:gd name="T92" fmla="*/ 66 w 2505"/>
                <a:gd name="T93" fmla="*/ 29 h 2979"/>
                <a:gd name="T94" fmla="*/ 16 w 2505"/>
                <a:gd name="T95" fmla="*/ 7 h 2979"/>
                <a:gd name="T96" fmla="*/ 0 w 2505"/>
                <a:gd name="T97" fmla="*/ 0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5" h="2979">
                  <a:moveTo>
                    <a:pt x="0" y="0"/>
                  </a:moveTo>
                  <a:lnTo>
                    <a:pt x="1596" y="0"/>
                  </a:lnTo>
                  <a:lnTo>
                    <a:pt x="1693" y="16"/>
                  </a:lnTo>
                  <a:lnTo>
                    <a:pt x="1781" y="40"/>
                  </a:lnTo>
                  <a:lnTo>
                    <a:pt x="1863" y="69"/>
                  </a:lnTo>
                  <a:lnTo>
                    <a:pt x="1938" y="102"/>
                  </a:lnTo>
                  <a:lnTo>
                    <a:pt x="2005" y="140"/>
                  </a:lnTo>
                  <a:lnTo>
                    <a:pt x="2069" y="183"/>
                  </a:lnTo>
                  <a:lnTo>
                    <a:pt x="2126" y="228"/>
                  </a:lnTo>
                  <a:lnTo>
                    <a:pt x="2177" y="278"/>
                  </a:lnTo>
                  <a:lnTo>
                    <a:pt x="2223" y="327"/>
                  </a:lnTo>
                  <a:lnTo>
                    <a:pt x="2263" y="380"/>
                  </a:lnTo>
                  <a:lnTo>
                    <a:pt x="2300" y="431"/>
                  </a:lnTo>
                  <a:lnTo>
                    <a:pt x="2333" y="484"/>
                  </a:lnTo>
                  <a:lnTo>
                    <a:pt x="2360" y="535"/>
                  </a:lnTo>
                  <a:lnTo>
                    <a:pt x="2384" y="587"/>
                  </a:lnTo>
                  <a:lnTo>
                    <a:pt x="2404" y="636"/>
                  </a:lnTo>
                  <a:lnTo>
                    <a:pt x="2422" y="682"/>
                  </a:lnTo>
                  <a:lnTo>
                    <a:pt x="2435" y="726"/>
                  </a:lnTo>
                  <a:lnTo>
                    <a:pt x="2448" y="764"/>
                  </a:lnTo>
                  <a:lnTo>
                    <a:pt x="2455" y="801"/>
                  </a:lnTo>
                  <a:lnTo>
                    <a:pt x="2463" y="830"/>
                  </a:lnTo>
                  <a:lnTo>
                    <a:pt x="2468" y="855"/>
                  </a:lnTo>
                  <a:lnTo>
                    <a:pt x="2470" y="874"/>
                  </a:lnTo>
                  <a:lnTo>
                    <a:pt x="2472" y="885"/>
                  </a:lnTo>
                  <a:lnTo>
                    <a:pt x="2472" y="888"/>
                  </a:lnTo>
                  <a:lnTo>
                    <a:pt x="2488" y="991"/>
                  </a:lnTo>
                  <a:lnTo>
                    <a:pt x="2499" y="1095"/>
                  </a:lnTo>
                  <a:lnTo>
                    <a:pt x="2505" y="1201"/>
                  </a:lnTo>
                  <a:lnTo>
                    <a:pt x="2505" y="1305"/>
                  </a:lnTo>
                  <a:lnTo>
                    <a:pt x="2499" y="1410"/>
                  </a:lnTo>
                  <a:lnTo>
                    <a:pt x="2490" y="1516"/>
                  </a:lnTo>
                  <a:lnTo>
                    <a:pt x="2475" y="1618"/>
                  </a:lnTo>
                  <a:lnTo>
                    <a:pt x="2459" y="1720"/>
                  </a:lnTo>
                  <a:lnTo>
                    <a:pt x="2439" y="1823"/>
                  </a:lnTo>
                  <a:lnTo>
                    <a:pt x="2415" y="1922"/>
                  </a:lnTo>
                  <a:lnTo>
                    <a:pt x="2389" y="2019"/>
                  </a:lnTo>
                  <a:lnTo>
                    <a:pt x="2362" y="2114"/>
                  </a:lnTo>
                  <a:lnTo>
                    <a:pt x="2333" y="2205"/>
                  </a:lnTo>
                  <a:lnTo>
                    <a:pt x="2302" y="2293"/>
                  </a:lnTo>
                  <a:lnTo>
                    <a:pt x="2272" y="2377"/>
                  </a:lnTo>
                  <a:lnTo>
                    <a:pt x="2240" y="2457"/>
                  </a:lnTo>
                  <a:lnTo>
                    <a:pt x="2208" y="2534"/>
                  </a:lnTo>
                  <a:lnTo>
                    <a:pt x="2179" y="2606"/>
                  </a:lnTo>
                  <a:lnTo>
                    <a:pt x="2148" y="2671"/>
                  </a:lnTo>
                  <a:lnTo>
                    <a:pt x="2121" y="2732"/>
                  </a:lnTo>
                  <a:lnTo>
                    <a:pt x="2093" y="2787"/>
                  </a:lnTo>
                  <a:lnTo>
                    <a:pt x="2069" y="2836"/>
                  </a:lnTo>
                  <a:lnTo>
                    <a:pt x="2048" y="2878"/>
                  </a:lnTo>
                  <a:lnTo>
                    <a:pt x="2029" y="2913"/>
                  </a:lnTo>
                  <a:lnTo>
                    <a:pt x="2015" y="2942"/>
                  </a:lnTo>
                  <a:lnTo>
                    <a:pt x="2002" y="2962"/>
                  </a:lnTo>
                  <a:lnTo>
                    <a:pt x="1996" y="2975"/>
                  </a:lnTo>
                  <a:lnTo>
                    <a:pt x="1993" y="2979"/>
                  </a:lnTo>
                  <a:lnTo>
                    <a:pt x="1995" y="2975"/>
                  </a:lnTo>
                  <a:lnTo>
                    <a:pt x="1996" y="2964"/>
                  </a:lnTo>
                  <a:lnTo>
                    <a:pt x="1998" y="2946"/>
                  </a:lnTo>
                  <a:lnTo>
                    <a:pt x="2002" y="2922"/>
                  </a:lnTo>
                  <a:lnTo>
                    <a:pt x="2005" y="2889"/>
                  </a:lnTo>
                  <a:lnTo>
                    <a:pt x="2007" y="2851"/>
                  </a:lnTo>
                  <a:lnTo>
                    <a:pt x="2007" y="2805"/>
                  </a:lnTo>
                  <a:lnTo>
                    <a:pt x="2005" y="2754"/>
                  </a:lnTo>
                  <a:lnTo>
                    <a:pt x="2004" y="2697"/>
                  </a:lnTo>
                  <a:lnTo>
                    <a:pt x="1996" y="2633"/>
                  </a:lnTo>
                  <a:lnTo>
                    <a:pt x="1987" y="2564"/>
                  </a:lnTo>
                  <a:lnTo>
                    <a:pt x="1973" y="2487"/>
                  </a:lnTo>
                  <a:lnTo>
                    <a:pt x="1956" y="2406"/>
                  </a:lnTo>
                  <a:lnTo>
                    <a:pt x="1932" y="2320"/>
                  </a:lnTo>
                  <a:lnTo>
                    <a:pt x="1905" y="2229"/>
                  </a:lnTo>
                  <a:lnTo>
                    <a:pt x="1870" y="2132"/>
                  </a:lnTo>
                  <a:lnTo>
                    <a:pt x="1830" y="2030"/>
                  </a:lnTo>
                  <a:lnTo>
                    <a:pt x="1782" y="1922"/>
                  </a:lnTo>
                  <a:lnTo>
                    <a:pt x="1728" y="1812"/>
                  </a:lnTo>
                  <a:lnTo>
                    <a:pt x="1664" y="1695"/>
                  </a:lnTo>
                  <a:lnTo>
                    <a:pt x="1592" y="1574"/>
                  </a:lnTo>
                  <a:lnTo>
                    <a:pt x="1512" y="1450"/>
                  </a:lnTo>
                  <a:lnTo>
                    <a:pt x="1402" y="1291"/>
                  </a:lnTo>
                  <a:lnTo>
                    <a:pt x="1294" y="1143"/>
                  </a:lnTo>
                  <a:lnTo>
                    <a:pt x="1188" y="1007"/>
                  </a:lnTo>
                  <a:lnTo>
                    <a:pt x="1084" y="881"/>
                  </a:lnTo>
                  <a:lnTo>
                    <a:pt x="983" y="768"/>
                  </a:lnTo>
                  <a:lnTo>
                    <a:pt x="885" y="662"/>
                  </a:lnTo>
                  <a:lnTo>
                    <a:pt x="790" y="567"/>
                  </a:lnTo>
                  <a:lnTo>
                    <a:pt x="698" y="481"/>
                  </a:lnTo>
                  <a:lnTo>
                    <a:pt x="612" y="402"/>
                  </a:lnTo>
                  <a:lnTo>
                    <a:pt x="530" y="332"/>
                  </a:lnTo>
                  <a:lnTo>
                    <a:pt x="451" y="272"/>
                  </a:lnTo>
                  <a:lnTo>
                    <a:pt x="378" y="217"/>
                  </a:lnTo>
                  <a:lnTo>
                    <a:pt x="311" y="172"/>
                  </a:lnTo>
                  <a:lnTo>
                    <a:pt x="250" y="131"/>
                  </a:lnTo>
                  <a:lnTo>
                    <a:pt x="194" y="97"/>
                  </a:lnTo>
                  <a:lnTo>
                    <a:pt x="144" y="69"/>
                  </a:lnTo>
                  <a:lnTo>
                    <a:pt x="102" y="45"/>
                  </a:lnTo>
                  <a:lnTo>
                    <a:pt x="66" y="29"/>
                  </a:lnTo>
                  <a:lnTo>
                    <a:pt x="38" y="16"/>
                  </a:lnTo>
                  <a:lnTo>
                    <a:pt x="16" y="7"/>
                  </a:lnTo>
                  <a:lnTo>
                    <a:pt x="5" y="1"/>
                  </a:lnTo>
                  <a:lnTo>
                    <a:pt x="0" y="0"/>
                  </a:lnTo>
                  <a:close/>
                </a:path>
              </a:pathLst>
            </a:custGeom>
            <a:solidFill>
              <a:srgbClr val="A7A9A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9" name="Freeform 82">
              <a:extLst>
                <a:ext uri="{FF2B5EF4-FFF2-40B4-BE49-F238E27FC236}">
                  <a16:creationId xmlns:a16="http://schemas.microsoft.com/office/drawing/2014/main" id="{C72A0C00-DB4C-4136-C2F3-39BBE2D405EC}"/>
                </a:ext>
              </a:extLst>
            </p:cNvPr>
            <p:cNvSpPr>
              <a:spLocks/>
            </p:cNvSpPr>
            <p:nvPr/>
          </p:nvSpPr>
          <p:spPr bwMode="auto">
            <a:xfrm>
              <a:off x="6518276" y="2460625"/>
              <a:ext cx="1963738" cy="2543175"/>
            </a:xfrm>
            <a:custGeom>
              <a:avLst/>
              <a:gdLst>
                <a:gd name="T0" fmla="*/ 2393 w 2474"/>
                <a:gd name="T1" fmla="*/ 1388 h 3203"/>
                <a:gd name="T2" fmla="*/ 2452 w 2474"/>
                <a:gd name="T3" fmla="*/ 1574 h 3203"/>
                <a:gd name="T4" fmla="*/ 2474 w 2474"/>
                <a:gd name="T5" fmla="*/ 1748 h 3203"/>
                <a:gd name="T6" fmla="*/ 2465 w 2474"/>
                <a:gd name="T7" fmla="*/ 1907 h 3203"/>
                <a:gd name="T8" fmla="*/ 2432 w 2474"/>
                <a:gd name="T9" fmla="*/ 2051 h 3203"/>
                <a:gd name="T10" fmla="*/ 2382 w 2474"/>
                <a:gd name="T11" fmla="*/ 2181 h 3203"/>
                <a:gd name="T12" fmla="*/ 2320 w 2474"/>
                <a:gd name="T13" fmla="*/ 2293 h 3203"/>
                <a:gd name="T14" fmla="*/ 2252 w 2474"/>
                <a:gd name="T15" fmla="*/ 2388 h 3203"/>
                <a:gd name="T16" fmla="*/ 2187 w 2474"/>
                <a:gd name="T17" fmla="*/ 2466 h 3203"/>
                <a:gd name="T18" fmla="*/ 2128 w 2474"/>
                <a:gd name="T19" fmla="*/ 2525 h 3203"/>
                <a:gd name="T20" fmla="*/ 2082 w 2474"/>
                <a:gd name="T21" fmla="*/ 2565 h 3203"/>
                <a:gd name="T22" fmla="*/ 2057 w 2474"/>
                <a:gd name="T23" fmla="*/ 2585 h 3203"/>
                <a:gd name="T24" fmla="*/ 1958 w 2474"/>
                <a:gd name="T25" fmla="*/ 2664 h 3203"/>
                <a:gd name="T26" fmla="*/ 1753 w 2474"/>
                <a:gd name="T27" fmla="*/ 2796 h 3203"/>
                <a:gd name="T28" fmla="*/ 1534 w 2474"/>
                <a:gd name="T29" fmla="*/ 2905 h 3203"/>
                <a:gd name="T30" fmla="*/ 1307 w 2474"/>
                <a:gd name="T31" fmla="*/ 2993 h 3203"/>
                <a:gd name="T32" fmla="*/ 1079 w 2474"/>
                <a:gd name="T33" fmla="*/ 3063 h 3203"/>
                <a:gd name="T34" fmla="*/ 856 w 2474"/>
                <a:gd name="T35" fmla="*/ 3114 h 3203"/>
                <a:gd name="T36" fmla="*/ 645 w 2474"/>
                <a:gd name="T37" fmla="*/ 3150 h 3203"/>
                <a:gd name="T38" fmla="*/ 455 w 2474"/>
                <a:gd name="T39" fmla="*/ 3176 h 3203"/>
                <a:gd name="T40" fmla="*/ 289 w 2474"/>
                <a:gd name="T41" fmla="*/ 3192 h 3203"/>
                <a:gd name="T42" fmla="*/ 153 w 2474"/>
                <a:gd name="T43" fmla="*/ 3200 h 3203"/>
                <a:gd name="T44" fmla="*/ 58 w 2474"/>
                <a:gd name="T45" fmla="*/ 3203 h 3203"/>
                <a:gd name="T46" fmla="*/ 7 w 2474"/>
                <a:gd name="T47" fmla="*/ 3203 h 3203"/>
                <a:gd name="T48" fmla="*/ 3 w 2474"/>
                <a:gd name="T49" fmla="*/ 3203 h 3203"/>
                <a:gd name="T50" fmla="*/ 38 w 2474"/>
                <a:gd name="T51" fmla="*/ 3191 h 3203"/>
                <a:gd name="T52" fmla="*/ 100 w 2474"/>
                <a:gd name="T53" fmla="*/ 3161 h 3203"/>
                <a:gd name="T54" fmla="*/ 188 w 2474"/>
                <a:gd name="T55" fmla="*/ 3114 h 3203"/>
                <a:gd name="T56" fmla="*/ 296 w 2474"/>
                <a:gd name="T57" fmla="*/ 3041 h 3203"/>
                <a:gd name="T58" fmla="*/ 422 w 2474"/>
                <a:gd name="T59" fmla="*/ 2938 h 3203"/>
                <a:gd name="T60" fmla="*/ 561 w 2474"/>
                <a:gd name="T61" fmla="*/ 2807 h 3203"/>
                <a:gd name="T62" fmla="*/ 709 w 2474"/>
                <a:gd name="T63" fmla="*/ 2637 h 3203"/>
                <a:gd name="T64" fmla="*/ 863 w 2474"/>
                <a:gd name="T65" fmla="*/ 2428 h 3203"/>
                <a:gd name="T66" fmla="*/ 1016 w 2474"/>
                <a:gd name="T67" fmla="*/ 2174 h 3203"/>
                <a:gd name="T68" fmla="*/ 1168 w 2474"/>
                <a:gd name="T69" fmla="*/ 1870 h 3203"/>
                <a:gd name="T70" fmla="*/ 1300 w 2474"/>
                <a:gd name="T71" fmla="*/ 1569 h 3203"/>
                <a:gd name="T72" fmla="*/ 1402 w 2474"/>
                <a:gd name="T73" fmla="*/ 1292 h 3203"/>
                <a:gd name="T74" fmla="*/ 1481 w 2474"/>
                <a:gd name="T75" fmla="*/ 1040 h 3203"/>
                <a:gd name="T76" fmla="*/ 1539 w 2474"/>
                <a:gd name="T77" fmla="*/ 815 h 3203"/>
                <a:gd name="T78" fmla="*/ 1578 w 2474"/>
                <a:gd name="T79" fmla="*/ 616 h 3203"/>
                <a:gd name="T80" fmla="*/ 1602 w 2474"/>
                <a:gd name="T81" fmla="*/ 444 h 3203"/>
                <a:gd name="T82" fmla="*/ 1612 w 2474"/>
                <a:gd name="T83" fmla="*/ 298 h 3203"/>
                <a:gd name="T84" fmla="*/ 1616 w 2474"/>
                <a:gd name="T85" fmla="*/ 181 h 3203"/>
                <a:gd name="T86" fmla="*/ 1612 w 2474"/>
                <a:gd name="T87" fmla="*/ 93 h 3203"/>
                <a:gd name="T88" fmla="*/ 1609 w 2474"/>
                <a:gd name="T89" fmla="*/ 32 h 3203"/>
                <a:gd name="T90" fmla="*/ 1605 w 2474"/>
                <a:gd name="T91" fmla="*/ 3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3203">
                  <a:moveTo>
                    <a:pt x="1603" y="0"/>
                  </a:moveTo>
                  <a:lnTo>
                    <a:pt x="2393" y="1388"/>
                  </a:lnTo>
                  <a:lnTo>
                    <a:pt x="2426" y="1483"/>
                  </a:lnTo>
                  <a:lnTo>
                    <a:pt x="2452" y="1574"/>
                  </a:lnTo>
                  <a:lnTo>
                    <a:pt x="2466" y="1664"/>
                  </a:lnTo>
                  <a:lnTo>
                    <a:pt x="2474" y="1748"/>
                  </a:lnTo>
                  <a:lnTo>
                    <a:pt x="2472" y="1830"/>
                  </a:lnTo>
                  <a:lnTo>
                    <a:pt x="2465" y="1907"/>
                  </a:lnTo>
                  <a:lnTo>
                    <a:pt x="2450" y="1982"/>
                  </a:lnTo>
                  <a:lnTo>
                    <a:pt x="2432" y="2051"/>
                  </a:lnTo>
                  <a:lnTo>
                    <a:pt x="2408" y="2119"/>
                  </a:lnTo>
                  <a:lnTo>
                    <a:pt x="2382" y="2181"/>
                  </a:lnTo>
                  <a:lnTo>
                    <a:pt x="2351" y="2238"/>
                  </a:lnTo>
                  <a:lnTo>
                    <a:pt x="2320" y="2293"/>
                  </a:lnTo>
                  <a:lnTo>
                    <a:pt x="2287" y="2342"/>
                  </a:lnTo>
                  <a:lnTo>
                    <a:pt x="2252" y="2388"/>
                  </a:lnTo>
                  <a:lnTo>
                    <a:pt x="2220" y="2430"/>
                  </a:lnTo>
                  <a:lnTo>
                    <a:pt x="2187" y="2466"/>
                  </a:lnTo>
                  <a:lnTo>
                    <a:pt x="2156" y="2498"/>
                  </a:lnTo>
                  <a:lnTo>
                    <a:pt x="2128" y="2525"/>
                  </a:lnTo>
                  <a:lnTo>
                    <a:pt x="2103" y="2547"/>
                  </a:lnTo>
                  <a:lnTo>
                    <a:pt x="2082" y="2565"/>
                  </a:lnTo>
                  <a:lnTo>
                    <a:pt x="2068" y="2578"/>
                  </a:lnTo>
                  <a:lnTo>
                    <a:pt x="2057" y="2585"/>
                  </a:lnTo>
                  <a:lnTo>
                    <a:pt x="2053" y="2587"/>
                  </a:lnTo>
                  <a:lnTo>
                    <a:pt x="1958" y="2664"/>
                  </a:lnTo>
                  <a:lnTo>
                    <a:pt x="1858" y="2733"/>
                  </a:lnTo>
                  <a:lnTo>
                    <a:pt x="1753" y="2796"/>
                  </a:lnTo>
                  <a:lnTo>
                    <a:pt x="1645" y="2854"/>
                  </a:lnTo>
                  <a:lnTo>
                    <a:pt x="1534" y="2905"/>
                  </a:lnTo>
                  <a:lnTo>
                    <a:pt x="1421" y="2951"/>
                  </a:lnTo>
                  <a:lnTo>
                    <a:pt x="1307" y="2993"/>
                  </a:lnTo>
                  <a:lnTo>
                    <a:pt x="1192" y="3030"/>
                  </a:lnTo>
                  <a:lnTo>
                    <a:pt x="1079" y="3063"/>
                  </a:lnTo>
                  <a:lnTo>
                    <a:pt x="967" y="3090"/>
                  </a:lnTo>
                  <a:lnTo>
                    <a:pt x="856" y="3114"/>
                  </a:lnTo>
                  <a:lnTo>
                    <a:pt x="749" y="3134"/>
                  </a:lnTo>
                  <a:lnTo>
                    <a:pt x="645" y="3150"/>
                  </a:lnTo>
                  <a:lnTo>
                    <a:pt x="548" y="3165"/>
                  </a:lnTo>
                  <a:lnTo>
                    <a:pt x="455" y="3176"/>
                  </a:lnTo>
                  <a:lnTo>
                    <a:pt x="367" y="3185"/>
                  </a:lnTo>
                  <a:lnTo>
                    <a:pt x="289" y="3192"/>
                  </a:lnTo>
                  <a:lnTo>
                    <a:pt x="217" y="3198"/>
                  </a:lnTo>
                  <a:lnTo>
                    <a:pt x="153" y="3200"/>
                  </a:lnTo>
                  <a:lnTo>
                    <a:pt x="100" y="3203"/>
                  </a:lnTo>
                  <a:lnTo>
                    <a:pt x="58" y="3203"/>
                  </a:lnTo>
                  <a:lnTo>
                    <a:pt x="25" y="3203"/>
                  </a:lnTo>
                  <a:lnTo>
                    <a:pt x="7" y="3203"/>
                  </a:lnTo>
                  <a:lnTo>
                    <a:pt x="0" y="3203"/>
                  </a:lnTo>
                  <a:lnTo>
                    <a:pt x="3" y="3203"/>
                  </a:lnTo>
                  <a:lnTo>
                    <a:pt x="16" y="3198"/>
                  </a:lnTo>
                  <a:lnTo>
                    <a:pt x="38" y="3191"/>
                  </a:lnTo>
                  <a:lnTo>
                    <a:pt x="66" y="3178"/>
                  </a:lnTo>
                  <a:lnTo>
                    <a:pt x="100" y="3161"/>
                  </a:lnTo>
                  <a:lnTo>
                    <a:pt x="141" y="3139"/>
                  </a:lnTo>
                  <a:lnTo>
                    <a:pt x="188" y="3114"/>
                  </a:lnTo>
                  <a:lnTo>
                    <a:pt x="239" y="3079"/>
                  </a:lnTo>
                  <a:lnTo>
                    <a:pt x="296" y="3041"/>
                  </a:lnTo>
                  <a:lnTo>
                    <a:pt x="358" y="2993"/>
                  </a:lnTo>
                  <a:lnTo>
                    <a:pt x="422" y="2938"/>
                  </a:lnTo>
                  <a:lnTo>
                    <a:pt x="492" y="2876"/>
                  </a:lnTo>
                  <a:lnTo>
                    <a:pt x="561" y="2807"/>
                  </a:lnTo>
                  <a:lnTo>
                    <a:pt x="634" y="2726"/>
                  </a:lnTo>
                  <a:lnTo>
                    <a:pt x="709" y="2637"/>
                  </a:lnTo>
                  <a:lnTo>
                    <a:pt x="786" y="2538"/>
                  </a:lnTo>
                  <a:lnTo>
                    <a:pt x="863" y="2428"/>
                  </a:lnTo>
                  <a:lnTo>
                    <a:pt x="940" y="2307"/>
                  </a:lnTo>
                  <a:lnTo>
                    <a:pt x="1016" y="2174"/>
                  </a:lnTo>
                  <a:lnTo>
                    <a:pt x="1091" y="2031"/>
                  </a:lnTo>
                  <a:lnTo>
                    <a:pt x="1168" y="1870"/>
                  </a:lnTo>
                  <a:lnTo>
                    <a:pt x="1238" y="1717"/>
                  </a:lnTo>
                  <a:lnTo>
                    <a:pt x="1300" y="1569"/>
                  </a:lnTo>
                  <a:lnTo>
                    <a:pt x="1355" y="1428"/>
                  </a:lnTo>
                  <a:lnTo>
                    <a:pt x="1402" y="1292"/>
                  </a:lnTo>
                  <a:lnTo>
                    <a:pt x="1444" y="1163"/>
                  </a:lnTo>
                  <a:lnTo>
                    <a:pt x="1481" y="1040"/>
                  </a:lnTo>
                  <a:lnTo>
                    <a:pt x="1512" y="925"/>
                  </a:lnTo>
                  <a:lnTo>
                    <a:pt x="1539" y="815"/>
                  </a:lnTo>
                  <a:lnTo>
                    <a:pt x="1559" y="711"/>
                  </a:lnTo>
                  <a:lnTo>
                    <a:pt x="1578" y="616"/>
                  </a:lnTo>
                  <a:lnTo>
                    <a:pt x="1591" y="526"/>
                  </a:lnTo>
                  <a:lnTo>
                    <a:pt x="1602" y="444"/>
                  </a:lnTo>
                  <a:lnTo>
                    <a:pt x="1609" y="367"/>
                  </a:lnTo>
                  <a:lnTo>
                    <a:pt x="1612" y="298"/>
                  </a:lnTo>
                  <a:lnTo>
                    <a:pt x="1614" y="235"/>
                  </a:lnTo>
                  <a:lnTo>
                    <a:pt x="1616" y="181"/>
                  </a:lnTo>
                  <a:lnTo>
                    <a:pt x="1614" y="133"/>
                  </a:lnTo>
                  <a:lnTo>
                    <a:pt x="1612" y="93"/>
                  </a:lnTo>
                  <a:lnTo>
                    <a:pt x="1611" y="60"/>
                  </a:lnTo>
                  <a:lnTo>
                    <a:pt x="1609" y="32"/>
                  </a:lnTo>
                  <a:lnTo>
                    <a:pt x="1607" y="14"/>
                  </a:lnTo>
                  <a:lnTo>
                    <a:pt x="1605" y="3"/>
                  </a:lnTo>
                  <a:lnTo>
                    <a:pt x="1603"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0" name="Freeform 84">
              <a:extLst>
                <a:ext uri="{FF2B5EF4-FFF2-40B4-BE49-F238E27FC236}">
                  <a16:creationId xmlns:a16="http://schemas.microsoft.com/office/drawing/2014/main" id="{06F8F9E2-E1C0-A866-011C-68F421653EEF}"/>
                </a:ext>
              </a:extLst>
            </p:cNvPr>
            <p:cNvSpPr>
              <a:spLocks/>
            </p:cNvSpPr>
            <p:nvPr/>
          </p:nvSpPr>
          <p:spPr bwMode="auto">
            <a:xfrm>
              <a:off x="5316538" y="4624388"/>
              <a:ext cx="2838450" cy="1408113"/>
            </a:xfrm>
            <a:custGeom>
              <a:avLst/>
              <a:gdLst>
                <a:gd name="T0" fmla="*/ 2776 w 3576"/>
                <a:gd name="T1" fmla="*/ 1381 h 1774"/>
                <a:gd name="T2" fmla="*/ 2642 w 3576"/>
                <a:gd name="T3" fmla="*/ 1525 h 1774"/>
                <a:gd name="T4" fmla="*/ 2503 w 3576"/>
                <a:gd name="T5" fmla="*/ 1631 h 1774"/>
                <a:gd name="T6" fmla="*/ 2361 w 3576"/>
                <a:gd name="T7" fmla="*/ 1705 h 1774"/>
                <a:gd name="T8" fmla="*/ 2220 w 3576"/>
                <a:gd name="T9" fmla="*/ 1748 h 1774"/>
                <a:gd name="T10" fmla="*/ 2084 w 3576"/>
                <a:gd name="T11" fmla="*/ 1770 h 1774"/>
                <a:gd name="T12" fmla="*/ 1956 w 3576"/>
                <a:gd name="T13" fmla="*/ 1774 h 1774"/>
                <a:gd name="T14" fmla="*/ 1839 w 3576"/>
                <a:gd name="T15" fmla="*/ 1763 h 1774"/>
                <a:gd name="T16" fmla="*/ 1739 w 3576"/>
                <a:gd name="T17" fmla="*/ 1745 h 1774"/>
                <a:gd name="T18" fmla="*/ 1658 w 3576"/>
                <a:gd name="T19" fmla="*/ 1725 h 1774"/>
                <a:gd name="T20" fmla="*/ 1602 w 3576"/>
                <a:gd name="T21" fmla="*/ 1705 h 1774"/>
                <a:gd name="T22" fmla="*/ 1571 w 3576"/>
                <a:gd name="T23" fmla="*/ 1694 h 1774"/>
                <a:gd name="T24" fmla="*/ 1470 w 3576"/>
                <a:gd name="T25" fmla="*/ 1653 h 1774"/>
                <a:gd name="T26" fmla="*/ 1282 w 3576"/>
                <a:gd name="T27" fmla="*/ 1562 h 1774"/>
                <a:gd name="T28" fmla="*/ 1103 w 3576"/>
                <a:gd name="T29" fmla="*/ 1452 h 1774"/>
                <a:gd name="T30" fmla="*/ 934 w 3576"/>
                <a:gd name="T31" fmla="*/ 1328 h 1774"/>
                <a:gd name="T32" fmla="*/ 777 w 3576"/>
                <a:gd name="T33" fmla="*/ 1192 h 1774"/>
                <a:gd name="T34" fmla="*/ 631 w 3576"/>
                <a:gd name="T35" fmla="*/ 1052 h 1774"/>
                <a:gd name="T36" fmla="*/ 499 w 3576"/>
                <a:gd name="T37" fmla="*/ 909 h 1774"/>
                <a:gd name="T38" fmla="*/ 380 w 3576"/>
                <a:gd name="T39" fmla="*/ 770 h 1774"/>
                <a:gd name="T40" fmla="*/ 278 w 3576"/>
                <a:gd name="T41" fmla="*/ 637 h 1774"/>
                <a:gd name="T42" fmla="*/ 188 w 3576"/>
                <a:gd name="T43" fmla="*/ 516 h 1774"/>
                <a:gd name="T44" fmla="*/ 115 w 3576"/>
                <a:gd name="T45" fmla="*/ 410 h 1774"/>
                <a:gd name="T46" fmla="*/ 60 w 3576"/>
                <a:gd name="T47" fmla="*/ 326 h 1774"/>
                <a:gd name="T48" fmla="*/ 22 w 3576"/>
                <a:gd name="T49" fmla="*/ 263 h 1774"/>
                <a:gd name="T50" fmla="*/ 4 w 3576"/>
                <a:gd name="T51" fmla="*/ 231 h 1774"/>
                <a:gd name="T52" fmla="*/ 4 w 3576"/>
                <a:gd name="T53" fmla="*/ 229 h 1774"/>
                <a:gd name="T54" fmla="*/ 26 w 3576"/>
                <a:gd name="T55" fmla="*/ 249 h 1774"/>
                <a:gd name="T56" fmla="*/ 73 w 3576"/>
                <a:gd name="T57" fmla="*/ 282 h 1774"/>
                <a:gd name="T58" fmla="*/ 143 w 3576"/>
                <a:gd name="T59" fmla="*/ 326 h 1774"/>
                <a:gd name="T60" fmla="*/ 240 w 3576"/>
                <a:gd name="T61" fmla="*/ 377 h 1774"/>
                <a:gd name="T62" fmla="*/ 364 w 3576"/>
                <a:gd name="T63" fmla="*/ 430 h 1774"/>
                <a:gd name="T64" fmla="*/ 514 w 3576"/>
                <a:gd name="T65" fmla="*/ 481 h 1774"/>
                <a:gd name="T66" fmla="*/ 695 w 3576"/>
                <a:gd name="T67" fmla="*/ 527 h 1774"/>
                <a:gd name="T68" fmla="*/ 903 w 3576"/>
                <a:gd name="T69" fmla="*/ 563 h 1774"/>
                <a:gd name="T70" fmla="*/ 1145 w 3576"/>
                <a:gd name="T71" fmla="*/ 584 h 1774"/>
                <a:gd name="T72" fmla="*/ 1415 w 3576"/>
                <a:gd name="T73" fmla="*/ 585 h 1774"/>
                <a:gd name="T74" fmla="*/ 1748 w 3576"/>
                <a:gd name="T75" fmla="*/ 565 h 1774"/>
                <a:gd name="T76" fmla="*/ 2088 w 3576"/>
                <a:gd name="T77" fmla="*/ 525 h 1774"/>
                <a:gd name="T78" fmla="*/ 2388 w 3576"/>
                <a:gd name="T79" fmla="*/ 472 h 1774"/>
                <a:gd name="T80" fmla="*/ 2653 w 3576"/>
                <a:gd name="T81" fmla="*/ 410 h 1774"/>
                <a:gd name="T82" fmla="*/ 2880 w 3576"/>
                <a:gd name="T83" fmla="*/ 342 h 1774"/>
                <a:gd name="T84" fmla="*/ 3074 w 3576"/>
                <a:gd name="T85" fmla="*/ 271 h 1774"/>
                <a:gd name="T86" fmla="*/ 3233 w 3576"/>
                <a:gd name="T87" fmla="*/ 203 h 1774"/>
                <a:gd name="T88" fmla="*/ 3361 w 3576"/>
                <a:gd name="T89" fmla="*/ 139 h 1774"/>
                <a:gd name="T90" fmla="*/ 3458 w 3576"/>
                <a:gd name="T91" fmla="*/ 84 h 1774"/>
                <a:gd name="T92" fmla="*/ 3525 w 3576"/>
                <a:gd name="T93" fmla="*/ 40 h 1774"/>
                <a:gd name="T94" fmla="*/ 3564 w 3576"/>
                <a:gd name="T95" fmla="*/ 11 h 1774"/>
                <a:gd name="T96" fmla="*/ 3576 w 3576"/>
                <a:gd name="T97"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6" h="1774">
                  <a:moveTo>
                    <a:pt x="3576" y="0"/>
                  </a:moveTo>
                  <a:lnTo>
                    <a:pt x="2776" y="1381"/>
                  </a:lnTo>
                  <a:lnTo>
                    <a:pt x="2710" y="1458"/>
                  </a:lnTo>
                  <a:lnTo>
                    <a:pt x="2642" y="1525"/>
                  </a:lnTo>
                  <a:lnTo>
                    <a:pt x="2573" y="1582"/>
                  </a:lnTo>
                  <a:lnTo>
                    <a:pt x="2503" y="1631"/>
                  </a:lnTo>
                  <a:lnTo>
                    <a:pt x="2432" y="1672"/>
                  </a:lnTo>
                  <a:lnTo>
                    <a:pt x="2361" y="1705"/>
                  </a:lnTo>
                  <a:lnTo>
                    <a:pt x="2291" y="1730"/>
                  </a:lnTo>
                  <a:lnTo>
                    <a:pt x="2220" y="1748"/>
                  </a:lnTo>
                  <a:lnTo>
                    <a:pt x="2152" y="1761"/>
                  </a:lnTo>
                  <a:lnTo>
                    <a:pt x="2084" y="1770"/>
                  </a:lnTo>
                  <a:lnTo>
                    <a:pt x="2019" y="1774"/>
                  </a:lnTo>
                  <a:lnTo>
                    <a:pt x="1956" y="1774"/>
                  </a:lnTo>
                  <a:lnTo>
                    <a:pt x="1896" y="1770"/>
                  </a:lnTo>
                  <a:lnTo>
                    <a:pt x="1839" y="1763"/>
                  </a:lnTo>
                  <a:lnTo>
                    <a:pt x="1788" y="1756"/>
                  </a:lnTo>
                  <a:lnTo>
                    <a:pt x="1739" y="1745"/>
                  </a:lnTo>
                  <a:lnTo>
                    <a:pt x="1697" y="1736"/>
                  </a:lnTo>
                  <a:lnTo>
                    <a:pt x="1658" y="1725"/>
                  </a:lnTo>
                  <a:lnTo>
                    <a:pt x="1627" y="1714"/>
                  </a:lnTo>
                  <a:lnTo>
                    <a:pt x="1602" y="1705"/>
                  </a:lnTo>
                  <a:lnTo>
                    <a:pt x="1583" y="1697"/>
                  </a:lnTo>
                  <a:lnTo>
                    <a:pt x="1571" y="1694"/>
                  </a:lnTo>
                  <a:lnTo>
                    <a:pt x="1567" y="1692"/>
                  </a:lnTo>
                  <a:lnTo>
                    <a:pt x="1470" y="1653"/>
                  </a:lnTo>
                  <a:lnTo>
                    <a:pt x="1373" y="1611"/>
                  </a:lnTo>
                  <a:lnTo>
                    <a:pt x="1282" y="1562"/>
                  </a:lnTo>
                  <a:lnTo>
                    <a:pt x="1190" y="1509"/>
                  </a:lnTo>
                  <a:lnTo>
                    <a:pt x="1103" y="1452"/>
                  </a:lnTo>
                  <a:lnTo>
                    <a:pt x="1017" y="1392"/>
                  </a:lnTo>
                  <a:lnTo>
                    <a:pt x="934" y="1328"/>
                  </a:lnTo>
                  <a:lnTo>
                    <a:pt x="854" y="1262"/>
                  </a:lnTo>
                  <a:lnTo>
                    <a:pt x="777" y="1192"/>
                  </a:lnTo>
                  <a:lnTo>
                    <a:pt x="702" y="1123"/>
                  </a:lnTo>
                  <a:lnTo>
                    <a:pt x="631" y="1052"/>
                  </a:lnTo>
                  <a:lnTo>
                    <a:pt x="563" y="980"/>
                  </a:lnTo>
                  <a:lnTo>
                    <a:pt x="499" y="909"/>
                  </a:lnTo>
                  <a:lnTo>
                    <a:pt x="439" y="840"/>
                  </a:lnTo>
                  <a:lnTo>
                    <a:pt x="380" y="770"/>
                  </a:lnTo>
                  <a:lnTo>
                    <a:pt x="327" y="702"/>
                  </a:lnTo>
                  <a:lnTo>
                    <a:pt x="278" y="637"/>
                  </a:lnTo>
                  <a:lnTo>
                    <a:pt x="230" y="574"/>
                  </a:lnTo>
                  <a:lnTo>
                    <a:pt x="188" y="516"/>
                  </a:lnTo>
                  <a:lnTo>
                    <a:pt x="150" y="461"/>
                  </a:lnTo>
                  <a:lnTo>
                    <a:pt x="115" y="410"/>
                  </a:lnTo>
                  <a:lnTo>
                    <a:pt x="86" y="364"/>
                  </a:lnTo>
                  <a:lnTo>
                    <a:pt x="60" y="326"/>
                  </a:lnTo>
                  <a:lnTo>
                    <a:pt x="38" y="291"/>
                  </a:lnTo>
                  <a:lnTo>
                    <a:pt x="22" y="263"/>
                  </a:lnTo>
                  <a:lnTo>
                    <a:pt x="11" y="243"/>
                  </a:lnTo>
                  <a:lnTo>
                    <a:pt x="4" y="231"/>
                  </a:lnTo>
                  <a:lnTo>
                    <a:pt x="0" y="227"/>
                  </a:lnTo>
                  <a:lnTo>
                    <a:pt x="4" y="229"/>
                  </a:lnTo>
                  <a:lnTo>
                    <a:pt x="13" y="236"/>
                  </a:lnTo>
                  <a:lnTo>
                    <a:pt x="26" y="249"/>
                  </a:lnTo>
                  <a:lnTo>
                    <a:pt x="46" y="263"/>
                  </a:lnTo>
                  <a:lnTo>
                    <a:pt x="73" y="282"/>
                  </a:lnTo>
                  <a:lnTo>
                    <a:pt x="104" y="302"/>
                  </a:lnTo>
                  <a:lnTo>
                    <a:pt x="143" y="326"/>
                  </a:lnTo>
                  <a:lnTo>
                    <a:pt x="188" y="351"/>
                  </a:lnTo>
                  <a:lnTo>
                    <a:pt x="240" y="377"/>
                  </a:lnTo>
                  <a:lnTo>
                    <a:pt x="298" y="404"/>
                  </a:lnTo>
                  <a:lnTo>
                    <a:pt x="364" y="430"/>
                  </a:lnTo>
                  <a:lnTo>
                    <a:pt x="435" y="457"/>
                  </a:lnTo>
                  <a:lnTo>
                    <a:pt x="514" y="481"/>
                  </a:lnTo>
                  <a:lnTo>
                    <a:pt x="600" y="505"/>
                  </a:lnTo>
                  <a:lnTo>
                    <a:pt x="695" y="527"/>
                  </a:lnTo>
                  <a:lnTo>
                    <a:pt x="795" y="547"/>
                  </a:lnTo>
                  <a:lnTo>
                    <a:pt x="903" y="563"/>
                  </a:lnTo>
                  <a:lnTo>
                    <a:pt x="1020" y="574"/>
                  </a:lnTo>
                  <a:lnTo>
                    <a:pt x="1145" y="584"/>
                  </a:lnTo>
                  <a:lnTo>
                    <a:pt x="1276" y="587"/>
                  </a:lnTo>
                  <a:lnTo>
                    <a:pt x="1415" y="585"/>
                  </a:lnTo>
                  <a:lnTo>
                    <a:pt x="1563" y="580"/>
                  </a:lnTo>
                  <a:lnTo>
                    <a:pt x="1748" y="565"/>
                  </a:lnTo>
                  <a:lnTo>
                    <a:pt x="1924" y="547"/>
                  </a:lnTo>
                  <a:lnTo>
                    <a:pt x="2088" y="525"/>
                  </a:lnTo>
                  <a:lnTo>
                    <a:pt x="2244" y="499"/>
                  </a:lnTo>
                  <a:lnTo>
                    <a:pt x="2388" y="472"/>
                  </a:lnTo>
                  <a:lnTo>
                    <a:pt x="2525" y="441"/>
                  </a:lnTo>
                  <a:lnTo>
                    <a:pt x="2653" y="410"/>
                  </a:lnTo>
                  <a:lnTo>
                    <a:pt x="2770" y="375"/>
                  </a:lnTo>
                  <a:lnTo>
                    <a:pt x="2880" y="342"/>
                  </a:lnTo>
                  <a:lnTo>
                    <a:pt x="2980" y="307"/>
                  </a:lnTo>
                  <a:lnTo>
                    <a:pt x="3074" y="271"/>
                  </a:lnTo>
                  <a:lnTo>
                    <a:pt x="3156" y="236"/>
                  </a:lnTo>
                  <a:lnTo>
                    <a:pt x="3233" y="203"/>
                  </a:lnTo>
                  <a:lnTo>
                    <a:pt x="3300" y="170"/>
                  </a:lnTo>
                  <a:lnTo>
                    <a:pt x="3361" y="139"/>
                  </a:lnTo>
                  <a:lnTo>
                    <a:pt x="3412" y="110"/>
                  </a:lnTo>
                  <a:lnTo>
                    <a:pt x="3458" y="84"/>
                  </a:lnTo>
                  <a:lnTo>
                    <a:pt x="3494" y="60"/>
                  </a:lnTo>
                  <a:lnTo>
                    <a:pt x="3525" y="40"/>
                  </a:lnTo>
                  <a:lnTo>
                    <a:pt x="3547" y="22"/>
                  </a:lnTo>
                  <a:lnTo>
                    <a:pt x="3564" y="11"/>
                  </a:lnTo>
                  <a:lnTo>
                    <a:pt x="3575" y="2"/>
                  </a:lnTo>
                  <a:lnTo>
                    <a:pt x="357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1" name="Freeform 85">
              <a:extLst>
                <a:ext uri="{FF2B5EF4-FFF2-40B4-BE49-F238E27FC236}">
                  <a16:creationId xmlns:a16="http://schemas.microsoft.com/office/drawing/2014/main" id="{8F747A42-8422-45B6-EB2E-48F08AADE2DD}"/>
                </a:ext>
              </a:extLst>
            </p:cNvPr>
            <p:cNvSpPr>
              <a:spLocks/>
            </p:cNvSpPr>
            <p:nvPr/>
          </p:nvSpPr>
          <p:spPr bwMode="auto">
            <a:xfrm>
              <a:off x="4465638" y="3651250"/>
              <a:ext cx="1978025" cy="2379663"/>
            </a:xfrm>
            <a:custGeom>
              <a:avLst/>
              <a:gdLst>
                <a:gd name="T0" fmla="*/ 530 w 2492"/>
                <a:gd name="T1" fmla="*/ 4 h 2999"/>
                <a:gd name="T2" fmla="*/ 524 w 2492"/>
                <a:gd name="T3" fmla="*/ 33 h 2999"/>
                <a:gd name="T4" fmla="*/ 517 w 2492"/>
                <a:gd name="T5" fmla="*/ 90 h 2999"/>
                <a:gd name="T6" fmla="*/ 513 w 2492"/>
                <a:gd name="T7" fmla="*/ 174 h 2999"/>
                <a:gd name="T8" fmla="*/ 517 w 2492"/>
                <a:gd name="T9" fmla="*/ 284 h 2999"/>
                <a:gd name="T10" fmla="*/ 532 w 2492"/>
                <a:gd name="T11" fmla="*/ 417 h 2999"/>
                <a:gd name="T12" fmla="*/ 561 w 2492"/>
                <a:gd name="T13" fmla="*/ 574 h 2999"/>
                <a:gd name="T14" fmla="*/ 610 w 2492"/>
                <a:gd name="T15" fmla="*/ 752 h 2999"/>
                <a:gd name="T16" fmla="*/ 683 w 2492"/>
                <a:gd name="T17" fmla="*/ 953 h 2999"/>
                <a:gd name="T18" fmla="*/ 784 w 2492"/>
                <a:gd name="T19" fmla="*/ 1172 h 2999"/>
                <a:gd name="T20" fmla="*/ 916 w 2492"/>
                <a:gd name="T21" fmla="*/ 1410 h 2999"/>
                <a:gd name="T22" fmla="*/ 1108 w 2492"/>
                <a:gd name="T23" fmla="*/ 1703 h 2999"/>
                <a:gd name="T24" fmla="*/ 1329 w 2492"/>
                <a:gd name="T25" fmla="*/ 1999 h 2999"/>
                <a:gd name="T26" fmla="*/ 1541 w 2492"/>
                <a:gd name="T27" fmla="*/ 2249 h 2999"/>
                <a:gd name="T28" fmla="*/ 1738 w 2492"/>
                <a:gd name="T29" fmla="*/ 2456 h 2999"/>
                <a:gd name="T30" fmla="*/ 1919 w 2492"/>
                <a:gd name="T31" fmla="*/ 2622 h 2999"/>
                <a:gd name="T32" fmla="*/ 2082 w 2492"/>
                <a:gd name="T33" fmla="*/ 2754 h 2999"/>
                <a:gd name="T34" fmla="*/ 2221 w 2492"/>
                <a:gd name="T35" fmla="*/ 2853 h 2999"/>
                <a:gd name="T36" fmla="*/ 2334 w 2492"/>
                <a:gd name="T37" fmla="*/ 2922 h 2999"/>
                <a:gd name="T38" fmla="*/ 2420 w 2492"/>
                <a:gd name="T39" fmla="*/ 2968 h 2999"/>
                <a:gd name="T40" fmla="*/ 2473 w 2492"/>
                <a:gd name="T41" fmla="*/ 2992 h 2999"/>
                <a:gd name="T42" fmla="*/ 2492 w 2492"/>
                <a:gd name="T43" fmla="*/ 2999 h 2999"/>
                <a:gd name="T44" fmla="*/ 800 w 2492"/>
                <a:gd name="T45" fmla="*/ 2966 h 2999"/>
                <a:gd name="T46" fmla="*/ 630 w 2492"/>
                <a:gd name="T47" fmla="*/ 2913 h 2999"/>
                <a:gd name="T48" fmla="*/ 488 w 2492"/>
                <a:gd name="T49" fmla="*/ 2838 h 2999"/>
                <a:gd name="T50" fmla="*/ 369 w 2492"/>
                <a:gd name="T51" fmla="*/ 2749 h 2999"/>
                <a:gd name="T52" fmla="*/ 272 w 2492"/>
                <a:gd name="T53" fmla="*/ 2650 h 2999"/>
                <a:gd name="T54" fmla="*/ 197 w 2492"/>
                <a:gd name="T55" fmla="*/ 2546 h 2999"/>
                <a:gd name="T56" fmla="*/ 137 w 2492"/>
                <a:gd name="T57" fmla="*/ 2440 h 2999"/>
                <a:gd name="T58" fmla="*/ 95 w 2492"/>
                <a:gd name="T59" fmla="*/ 2341 h 2999"/>
                <a:gd name="T60" fmla="*/ 64 w 2492"/>
                <a:gd name="T61" fmla="*/ 2249 h 2999"/>
                <a:gd name="T62" fmla="*/ 45 w 2492"/>
                <a:gd name="T63" fmla="*/ 2174 h 2999"/>
                <a:gd name="T64" fmla="*/ 34 w 2492"/>
                <a:gd name="T65" fmla="*/ 2120 h 2999"/>
                <a:gd name="T66" fmla="*/ 29 w 2492"/>
                <a:gd name="T67" fmla="*/ 2090 h 2999"/>
                <a:gd name="T68" fmla="*/ 14 w 2492"/>
                <a:gd name="T69" fmla="*/ 1982 h 2999"/>
                <a:gd name="T70" fmla="*/ 0 w 2492"/>
                <a:gd name="T71" fmla="*/ 1774 h 2999"/>
                <a:gd name="T72" fmla="*/ 7 w 2492"/>
                <a:gd name="T73" fmla="*/ 1564 h 2999"/>
                <a:gd name="T74" fmla="*/ 32 w 2492"/>
                <a:gd name="T75" fmla="*/ 1355 h 2999"/>
                <a:gd name="T76" fmla="*/ 73 w 2492"/>
                <a:gd name="T77" fmla="*/ 1152 h 2999"/>
                <a:gd name="T78" fmla="*/ 124 w 2492"/>
                <a:gd name="T79" fmla="*/ 956 h 2999"/>
                <a:gd name="T80" fmla="*/ 182 w 2492"/>
                <a:gd name="T81" fmla="*/ 772 h 2999"/>
                <a:gd name="T82" fmla="*/ 245 w 2492"/>
                <a:gd name="T83" fmla="*/ 600 h 2999"/>
                <a:gd name="T84" fmla="*/ 309 w 2492"/>
                <a:gd name="T85" fmla="*/ 444 h 2999"/>
                <a:gd name="T86" fmla="*/ 371 w 2492"/>
                <a:gd name="T87" fmla="*/ 307 h 2999"/>
                <a:gd name="T88" fmla="*/ 427 w 2492"/>
                <a:gd name="T89" fmla="*/ 192 h 2999"/>
                <a:gd name="T90" fmla="*/ 473 w 2492"/>
                <a:gd name="T91" fmla="*/ 101 h 2999"/>
                <a:gd name="T92" fmla="*/ 508 w 2492"/>
                <a:gd name="T93" fmla="*/ 38 h 2999"/>
                <a:gd name="T94" fmla="*/ 528 w 2492"/>
                <a:gd name="T95" fmla="*/ 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2" h="2999">
                  <a:moveTo>
                    <a:pt x="530" y="0"/>
                  </a:moveTo>
                  <a:lnTo>
                    <a:pt x="530" y="4"/>
                  </a:lnTo>
                  <a:lnTo>
                    <a:pt x="526" y="15"/>
                  </a:lnTo>
                  <a:lnTo>
                    <a:pt x="524" y="33"/>
                  </a:lnTo>
                  <a:lnTo>
                    <a:pt x="521" y="59"/>
                  </a:lnTo>
                  <a:lnTo>
                    <a:pt x="517" y="90"/>
                  </a:lnTo>
                  <a:lnTo>
                    <a:pt x="515" y="130"/>
                  </a:lnTo>
                  <a:lnTo>
                    <a:pt x="513" y="174"/>
                  </a:lnTo>
                  <a:lnTo>
                    <a:pt x="515" y="225"/>
                  </a:lnTo>
                  <a:lnTo>
                    <a:pt x="517" y="284"/>
                  </a:lnTo>
                  <a:lnTo>
                    <a:pt x="523" y="348"/>
                  </a:lnTo>
                  <a:lnTo>
                    <a:pt x="532" y="417"/>
                  </a:lnTo>
                  <a:lnTo>
                    <a:pt x="544" y="492"/>
                  </a:lnTo>
                  <a:lnTo>
                    <a:pt x="561" y="574"/>
                  </a:lnTo>
                  <a:lnTo>
                    <a:pt x="583" y="660"/>
                  </a:lnTo>
                  <a:lnTo>
                    <a:pt x="610" y="752"/>
                  </a:lnTo>
                  <a:lnTo>
                    <a:pt x="643" y="850"/>
                  </a:lnTo>
                  <a:lnTo>
                    <a:pt x="683" y="953"/>
                  </a:lnTo>
                  <a:lnTo>
                    <a:pt x="729" y="1059"/>
                  </a:lnTo>
                  <a:lnTo>
                    <a:pt x="784" y="1172"/>
                  </a:lnTo>
                  <a:lnTo>
                    <a:pt x="846" y="1287"/>
                  </a:lnTo>
                  <a:lnTo>
                    <a:pt x="916" y="1410"/>
                  </a:lnTo>
                  <a:lnTo>
                    <a:pt x="994" y="1534"/>
                  </a:lnTo>
                  <a:lnTo>
                    <a:pt x="1108" y="1703"/>
                  </a:lnTo>
                  <a:lnTo>
                    <a:pt x="1221" y="1856"/>
                  </a:lnTo>
                  <a:lnTo>
                    <a:pt x="1329" y="1999"/>
                  </a:lnTo>
                  <a:lnTo>
                    <a:pt x="1437" y="2131"/>
                  </a:lnTo>
                  <a:lnTo>
                    <a:pt x="1541" y="2249"/>
                  </a:lnTo>
                  <a:lnTo>
                    <a:pt x="1642" y="2357"/>
                  </a:lnTo>
                  <a:lnTo>
                    <a:pt x="1738" y="2456"/>
                  </a:lnTo>
                  <a:lnTo>
                    <a:pt x="1832" y="2544"/>
                  </a:lnTo>
                  <a:lnTo>
                    <a:pt x="1919" y="2622"/>
                  </a:lnTo>
                  <a:lnTo>
                    <a:pt x="2004" y="2692"/>
                  </a:lnTo>
                  <a:lnTo>
                    <a:pt x="2082" y="2754"/>
                  </a:lnTo>
                  <a:lnTo>
                    <a:pt x="2155" y="2807"/>
                  </a:lnTo>
                  <a:lnTo>
                    <a:pt x="2221" y="2853"/>
                  </a:lnTo>
                  <a:lnTo>
                    <a:pt x="2281" y="2891"/>
                  </a:lnTo>
                  <a:lnTo>
                    <a:pt x="2334" y="2922"/>
                  </a:lnTo>
                  <a:lnTo>
                    <a:pt x="2382" y="2948"/>
                  </a:lnTo>
                  <a:lnTo>
                    <a:pt x="2420" y="2968"/>
                  </a:lnTo>
                  <a:lnTo>
                    <a:pt x="2452" y="2983"/>
                  </a:lnTo>
                  <a:lnTo>
                    <a:pt x="2473" y="2992"/>
                  </a:lnTo>
                  <a:lnTo>
                    <a:pt x="2488" y="2997"/>
                  </a:lnTo>
                  <a:lnTo>
                    <a:pt x="2492" y="2999"/>
                  </a:lnTo>
                  <a:lnTo>
                    <a:pt x="896" y="2983"/>
                  </a:lnTo>
                  <a:lnTo>
                    <a:pt x="800" y="2966"/>
                  </a:lnTo>
                  <a:lnTo>
                    <a:pt x="713" y="2942"/>
                  </a:lnTo>
                  <a:lnTo>
                    <a:pt x="630" y="2913"/>
                  </a:lnTo>
                  <a:lnTo>
                    <a:pt x="555" y="2878"/>
                  </a:lnTo>
                  <a:lnTo>
                    <a:pt x="488" y="2838"/>
                  </a:lnTo>
                  <a:lnTo>
                    <a:pt x="426" y="2796"/>
                  </a:lnTo>
                  <a:lnTo>
                    <a:pt x="369" y="2749"/>
                  </a:lnTo>
                  <a:lnTo>
                    <a:pt x="318" y="2701"/>
                  </a:lnTo>
                  <a:lnTo>
                    <a:pt x="272" y="2650"/>
                  </a:lnTo>
                  <a:lnTo>
                    <a:pt x="232" y="2597"/>
                  </a:lnTo>
                  <a:lnTo>
                    <a:pt x="197" y="2546"/>
                  </a:lnTo>
                  <a:lnTo>
                    <a:pt x="164" y="2493"/>
                  </a:lnTo>
                  <a:lnTo>
                    <a:pt x="137" y="2440"/>
                  </a:lnTo>
                  <a:lnTo>
                    <a:pt x="115" y="2388"/>
                  </a:lnTo>
                  <a:lnTo>
                    <a:pt x="95" y="2341"/>
                  </a:lnTo>
                  <a:lnTo>
                    <a:pt x="78" y="2293"/>
                  </a:lnTo>
                  <a:lnTo>
                    <a:pt x="64" y="2249"/>
                  </a:lnTo>
                  <a:lnTo>
                    <a:pt x="53" y="2211"/>
                  </a:lnTo>
                  <a:lnTo>
                    <a:pt x="45" y="2174"/>
                  </a:lnTo>
                  <a:lnTo>
                    <a:pt x="38" y="2145"/>
                  </a:lnTo>
                  <a:lnTo>
                    <a:pt x="34" y="2120"/>
                  </a:lnTo>
                  <a:lnTo>
                    <a:pt x="31" y="2101"/>
                  </a:lnTo>
                  <a:lnTo>
                    <a:pt x="29" y="2090"/>
                  </a:lnTo>
                  <a:lnTo>
                    <a:pt x="29" y="2087"/>
                  </a:lnTo>
                  <a:lnTo>
                    <a:pt x="14" y="1982"/>
                  </a:lnTo>
                  <a:lnTo>
                    <a:pt x="3" y="1878"/>
                  </a:lnTo>
                  <a:lnTo>
                    <a:pt x="0" y="1774"/>
                  </a:lnTo>
                  <a:lnTo>
                    <a:pt x="1" y="1670"/>
                  </a:lnTo>
                  <a:lnTo>
                    <a:pt x="7" y="1564"/>
                  </a:lnTo>
                  <a:lnTo>
                    <a:pt x="18" y="1459"/>
                  </a:lnTo>
                  <a:lnTo>
                    <a:pt x="32" y="1355"/>
                  </a:lnTo>
                  <a:lnTo>
                    <a:pt x="51" y="1253"/>
                  </a:lnTo>
                  <a:lnTo>
                    <a:pt x="73" y="1152"/>
                  </a:lnTo>
                  <a:lnTo>
                    <a:pt x="96" y="1053"/>
                  </a:lnTo>
                  <a:lnTo>
                    <a:pt x="124" y="956"/>
                  </a:lnTo>
                  <a:lnTo>
                    <a:pt x="151" y="863"/>
                  </a:lnTo>
                  <a:lnTo>
                    <a:pt x="182" y="772"/>
                  </a:lnTo>
                  <a:lnTo>
                    <a:pt x="214" y="684"/>
                  </a:lnTo>
                  <a:lnTo>
                    <a:pt x="245" y="600"/>
                  </a:lnTo>
                  <a:lnTo>
                    <a:pt x="278" y="519"/>
                  </a:lnTo>
                  <a:lnTo>
                    <a:pt x="309" y="444"/>
                  </a:lnTo>
                  <a:lnTo>
                    <a:pt x="340" y="373"/>
                  </a:lnTo>
                  <a:lnTo>
                    <a:pt x="371" y="307"/>
                  </a:lnTo>
                  <a:lnTo>
                    <a:pt x="400" y="247"/>
                  </a:lnTo>
                  <a:lnTo>
                    <a:pt x="427" y="192"/>
                  </a:lnTo>
                  <a:lnTo>
                    <a:pt x="451" y="143"/>
                  </a:lnTo>
                  <a:lnTo>
                    <a:pt x="473" y="101"/>
                  </a:lnTo>
                  <a:lnTo>
                    <a:pt x="493" y="66"/>
                  </a:lnTo>
                  <a:lnTo>
                    <a:pt x="508" y="38"/>
                  </a:lnTo>
                  <a:lnTo>
                    <a:pt x="521" y="18"/>
                  </a:lnTo>
                  <a:lnTo>
                    <a:pt x="528" y="6"/>
                  </a:lnTo>
                  <a:lnTo>
                    <a:pt x="53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latin typeface="+mj-lt"/>
              </a:endParaRPr>
            </a:p>
          </p:txBody>
        </p:sp>
        <p:sp>
          <p:nvSpPr>
            <p:cNvPr id="12" name="Freeform 86">
              <a:extLst>
                <a:ext uri="{FF2B5EF4-FFF2-40B4-BE49-F238E27FC236}">
                  <a16:creationId xmlns:a16="http://schemas.microsoft.com/office/drawing/2014/main" id="{01516E9D-BC01-97D9-9FC0-D98FBEC050E3}"/>
                </a:ext>
              </a:extLst>
            </p:cNvPr>
            <p:cNvSpPr>
              <a:spLocks/>
            </p:cNvSpPr>
            <p:nvPr/>
          </p:nvSpPr>
          <p:spPr bwMode="auto">
            <a:xfrm>
              <a:off x="3700463" y="2709863"/>
              <a:ext cx="1971675" cy="2535238"/>
            </a:xfrm>
            <a:custGeom>
              <a:avLst/>
              <a:gdLst>
                <a:gd name="T0" fmla="*/ 2476 w 2483"/>
                <a:gd name="T1" fmla="*/ 0 h 3195"/>
                <a:gd name="T2" fmla="*/ 2478 w 2483"/>
                <a:gd name="T3" fmla="*/ 2 h 3195"/>
                <a:gd name="T4" fmla="*/ 2445 w 2483"/>
                <a:gd name="T5" fmla="*/ 13 h 3195"/>
                <a:gd name="T6" fmla="*/ 2382 w 2483"/>
                <a:gd name="T7" fmla="*/ 42 h 3195"/>
                <a:gd name="T8" fmla="*/ 2293 w 2483"/>
                <a:gd name="T9" fmla="*/ 90 h 3195"/>
                <a:gd name="T10" fmla="*/ 2183 w 2483"/>
                <a:gd name="T11" fmla="*/ 163 h 3195"/>
                <a:gd name="T12" fmla="*/ 2057 w 2483"/>
                <a:gd name="T13" fmla="*/ 262 h 3195"/>
                <a:gd name="T14" fmla="*/ 1918 w 2483"/>
                <a:gd name="T15" fmla="*/ 395 h 3195"/>
                <a:gd name="T16" fmla="*/ 1768 w 2483"/>
                <a:gd name="T17" fmla="*/ 563 h 3195"/>
                <a:gd name="T18" fmla="*/ 1615 w 2483"/>
                <a:gd name="T19" fmla="*/ 772 h 3195"/>
                <a:gd name="T20" fmla="*/ 1461 w 2483"/>
                <a:gd name="T21" fmla="*/ 1022 h 3195"/>
                <a:gd name="T22" fmla="*/ 1306 w 2483"/>
                <a:gd name="T23" fmla="*/ 1326 h 3195"/>
                <a:gd name="T24" fmla="*/ 1172 w 2483"/>
                <a:gd name="T25" fmla="*/ 1628 h 3195"/>
                <a:gd name="T26" fmla="*/ 1068 w 2483"/>
                <a:gd name="T27" fmla="*/ 1904 h 3195"/>
                <a:gd name="T28" fmla="*/ 987 w 2483"/>
                <a:gd name="T29" fmla="*/ 2154 h 3195"/>
                <a:gd name="T30" fmla="*/ 929 w 2483"/>
                <a:gd name="T31" fmla="*/ 2379 h 3195"/>
                <a:gd name="T32" fmla="*/ 889 w 2483"/>
                <a:gd name="T33" fmla="*/ 2579 h 3195"/>
                <a:gd name="T34" fmla="*/ 865 w 2483"/>
                <a:gd name="T35" fmla="*/ 2750 h 3195"/>
                <a:gd name="T36" fmla="*/ 852 w 2483"/>
                <a:gd name="T37" fmla="*/ 2897 h 3195"/>
                <a:gd name="T38" fmla="*/ 848 w 2483"/>
                <a:gd name="T39" fmla="*/ 3014 h 3195"/>
                <a:gd name="T40" fmla="*/ 850 w 2483"/>
                <a:gd name="T41" fmla="*/ 3102 h 3195"/>
                <a:gd name="T42" fmla="*/ 854 w 2483"/>
                <a:gd name="T43" fmla="*/ 3162 h 3195"/>
                <a:gd name="T44" fmla="*/ 858 w 2483"/>
                <a:gd name="T45" fmla="*/ 3191 h 3195"/>
                <a:gd name="T46" fmla="*/ 79 w 2483"/>
                <a:gd name="T47" fmla="*/ 1803 h 3195"/>
                <a:gd name="T48" fmla="*/ 22 w 2483"/>
                <a:gd name="T49" fmla="*/ 1615 h 3195"/>
                <a:gd name="T50" fmla="*/ 0 w 2483"/>
                <a:gd name="T51" fmla="*/ 1439 h 3195"/>
                <a:gd name="T52" fmla="*/ 9 w 2483"/>
                <a:gd name="T53" fmla="*/ 1282 h 3195"/>
                <a:gd name="T54" fmla="*/ 44 w 2483"/>
                <a:gd name="T55" fmla="*/ 1138 h 3195"/>
                <a:gd name="T56" fmla="*/ 93 w 2483"/>
                <a:gd name="T57" fmla="*/ 1010 h 3195"/>
                <a:gd name="T58" fmla="*/ 157 w 2483"/>
                <a:gd name="T59" fmla="*/ 898 h 3195"/>
                <a:gd name="T60" fmla="*/ 225 w 2483"/>
                <a:gd name="T61" fmla="*/ 803 h 3195"/>
                <a:gd name="T62" fmla="*/ 291 w 2483"/>
                <a:gd name="T63" fmla="*/ 726 h 3195"/>
                <a:gd name="T64" fmla="*/ 349 w 2483"/>
                <a:gd name="T65" fmla="*/ 666 h 3195"/>
                <a:gd name="T66" fmla="*/ 395 w 2483"/>
                <a:gd name="T67" fmla="*/ 627 h 3195"/>
                <a:gd name="T68" fmla="*/ 421 w 2483"/>
                <a:gd name="T69" fmla="*/ 607 h 3195"/>
                <a:gd name="T70" fmla="*/ 521 w 2483"/>
                <a:gd name="T71" fmla="*/ 529 h 3195"/>
                <a:gd name="T72" fmla="*/ 726 w 2483"/>
                <a:gd name="T73" fmla="*/ 397 h 3195"/>
                <a:gd name="T74" fmla="*/ 947 w 2483"/>
                <a:gd name="T75" fmla="*/ 289 h 3195"/>
                <a:gd name="T76" fmla="*/ 1174 w 2483"/>
                <a:gd name="T77" fmla="*/ 203 h 3195"/>
                <a:gd name="T78" fmla="*/ 1402 w 2483"/>
                <a:gd name="T79" fmla="*/ 135 h 3195"/>
                <a:gd name="T80" fmla="*/ 1625 w 2483"/>
                <a:gd name="T81" fmla="*/ 86 h 3195"/>
                <a:gd name="T82" fmla="*/ 1836 w 2483"/>
                <a:gd name="T83" fmla="*/ 49 h 3195"/>
                <a:gd name="T84" fmla="*/ 2028 w 2483"/>
                <a:gd name="T85" fmla="*/ 24 h 3195"/>
                <a:gd name="T86" fmla="*/ 2194 w 2483"/>
                <a:gd name="T87" fmla="*/ 9 h 3195"/>
                <a:gd name="T88" fmla="*/ 2328 w 2483"/>
                <a:gd name="T89" fmla="*/ 2 h 3195"/>
                <a:gd name="T90" fmla="*/ 2425 w 2483"/>
                <a:gd name="T91"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3" h="3195">
                  <a:moveTo>
                    <a:pt x="2456" y="0"/>
                  </a:moveTo>
                  <a:lnTo>
                    <a:pt x="2476" y="0"/>
                  </a:lnTo>
                  <a:lnTo>
                    <a:pt x="2483" y="0"/>
                  </a:lnTo>
                  <a:lnTo>
                    <a:pt x="2478" y="2"/>
                  </a:lnTo>
                  <a:lnTo>
                    <a:pt x="2465" y="6"/>
                  </a:lnTo>
                  <a:lnTo>
                    <a:pt x="2445" y="13"/>
                  </a:lnTo>
                  <a:lnTo>
                    <a:pt x="2417" y="26"/>
                  </a:lnTo>
                  <a:lnTo>
                    <a:pt x="2382" y="42"/>
                  </a:lnTo>
                  <a:lnTo>
                    <a:pt x="2340" y="62"/>
                  </a:lnTo>
                  <a:lnTo>
                    <a:pt x="2293" y="90"/>
                  </a:lnTo>
                  <a:lnTo>
                    <a:pt x="2242" y="123"/>
                  </a:lnTo>
                  <a:lnTo>
                    <a:pt x="2183" y="163"/>
                  </a:lnTo>
                  <a:lnTo>
                    <a:pt x="2123" y="209"/>
                  </a:lnTo>
                  <a:lnTo>
                    <a:pt x="2057" y="262"/>
                  </a:lnTo>
                  <a:lnTo>
                    <a:pt x="1989" y="324"/>
                  </a:lnTo>
                  <a:lnTo>
                    <a:pt x="1918" y="395"/>
                  </a:lnTo>
                  <a:lnTo>
                    <a:pt x="1845" y="474"/>
                  </a:lnTo>
                  <a:lnTo>
                    <a:pt x="1768" y="563"/>
                  </a:lnTo>
                  <a:lnTo>
                    <a:pt x="1691" y="662"/>
                  </a:lnTo>
                  <a:lnTo>
                    <a:pt x="1615" y="772"/>
                  </a:lnTo>
                  <a:lnTo>
                    <a:pt x="1538" y="891"/>
                  </a:lnTo>
                  <a:lnTo>
                    <a:pt x="1461" y="1022"/>
                  </a:lnTo>
                  <a:lnTo>
                    <a:pt x="1384" y="1167"/>
                  </a:lnTo>
                  <a:lnTo>
                    <a:pt x="1306" y="1326"/>
                  </a:lnTo>
                  <a:lnTo>
                    <a:pt x="1236" y="1479"/>
                  </a:lnTo>
                  <a:lnTo>
                    <a:pt x="1172" y="1628"/>
                  </a:lnTo>
                  <a:lnTo>
                    <a:pt x="1117" y="1768"/>
                  </a:lnTo>
                  <a:lnTo>
                    <a:pt x="1068" y="1904"/>
                  </a:lnTo>
                  <a:lnTo>
                    <a:pt x="1024" y="2032"/>
                  </a:lnTo>
                  <a:lnTo>
                    <a:pt x="987" y="2154"/>
                  </a:lnTo>
                  <a:lnTo>
                    <a:pt x="956" y="2271"/>
                  </a:lnTo>
                  <a:lnTo>
                    <a:pt x="929" y="2379"/>
                  </a:lnTo>
                  <a:lnTo>
                    <a:pt x="907" y="2483"/>
                  </a:lnTo>
                  <a:lnTo>
                    <a:pt x="889" y="2579"/>
                  </a:lnTo>
                  <a:lnTo>
                    <a:pt x="874" y="2668"/>
                  </a:lnTo>
                  <a:lnTo>
                    <a:pt x="865" y="2750"/>
                  </a:lnTo>
                  <a:lnTo>
                    <a:pt x="856" y="2827"/>
                  </a:lnTo>
                  <a:lnTo>
                    <a:pt x="852" y="2897"/>
                  </a:lnTo>
                  <a:lnTo>
                    <a:pt x="848" y="2959"/>
                  </a:lnTo>
                  <a:lnTo>
                    <a:pt x="848" y="3014"/>
                  </a:lnTo>
                  <a:lnTo>
                    <a:pt x="848" y="3061"/>
                  </a:lnTo>
                  <a:lnTo>
                    <a:pt x="850" y="3102"/>
                  </a:lnTo>
                  <a:lnTo>
                    <a:pt x="852" y="3134"/>
                  </a:lnTo>
                  <a:lnTo>
                    <a:pt x="854" y="3162"/>
                  </a:lnTo>
                  <a:lnTo>
                    <a:pt x="856" y="3180"/>
                  </a:lnTo>
                  <a:lnTo>
                    <a:pt x="858" y="3191"/>
                  </a:lnTo>
                  <a:lnTo>
                    <a:pt x="859" y="3195"/>
                  </a:lnTo>
                  <a:lnTo>
                    <a:pt x="79" y="1803"/>
                  </a:lnTo>
                  <a:lnTo>
                    <a:pt x="44" y="1706"/>
                  </a:lnTo>
                  <a:lnTo>
                    <a:pt x="22" y="1615"/>
                  </a:lnTo>
                  <a:lnTo>
                    <a:pt x="7" y="1525"/>
                  </a:lnTo>
                  <a:lnTo>
                    <a:pt x="0" y="1439"/>
                  </a:lnTo>
                  <a:lnTo>
                    <a:pt x="2" y="1359"/>
                  </a:lnTo>
                  <a:lnTo>
                    <a:pt x="9" y="1282"/>
                  </a:lnTo>
                  <a:lnTo>
                    <a:pt x="24" y="1207"/>
                  </a:lnTo>
                  <a:lnTo>
                    <a:pt x="44" y="1138"/>
                  </a:lnTo>
                  <a:lnTo>
                    <a:pt x="68" y="1072"/>
                  </a:lnTo>
                  <a:lnTo>
                    <a:pt x="93" y="1010"/>
                  </a:lnTo>
                  <a:lnTo>
                    <a:pt x="124" y="951"/>
                  </a:lnTo>
                  <a:lnTo>
                    <a:pt x="157" y="898"/>
                  </a:lnTo>
                  <a:lnTo>
                    <a:pt x="190" y="847"/>
                  </a:lnTo>
                  <a:lnTo>
                    <a:pt x="225" y="803"/>
                  </a:lnTo>
                  <a:lnTo>
                    <a:pt x="258" y="761"/>
                  </a:lnTo>
                  <a:lnTo>
                    <a:pt x="291" y="726"/>
                  </a:lnTo>
                  <a:lnTo>
                    <a:pt x="322" y="693"/>
                  </a:lnTo>
                  <a:lnTo>
                    <a:pt x="349" y="666"/>
                  </a:lnTo>
                  <a:lnTo>
                    <a:pt x="375" y="644"/>
                  </a:lnTo>
                  <a:lnTo>
                    <a:pt x="395" y="627"/>
                  </a:lnTo>
                  <a:lnTo>
                    <a:pt x="411" y="615"/>
                  </a:lnTo>
                  <a:lnTo>
                    <a:pt x="421" y="607"/>
                  </a:lnTo>
                  <a:lnTo>
                    <a:pt x="424" y="604"/>
                  </a:lnTo>
                  <a:lnTo>
                    <a:pt x="521" y="529"/>
                  </a:lnTo>
                  <a:lnTo>
                    <a:pt x="622" y="459"/>
                  </a:lnTo>
                  <a:lnTo>
                    <a:pt x="726" y="397"/>
                  </a:lnTo>
                  <a:lnTo>
                    <a:pt x="836" y="340"/>
                  </a:lnTo>
                  <a:lnTo>
                    <a:pt x="947" y="289"/>
                  </a:lnTo>
                  <a:lnTo>
                    <a:pt x="1060" y="243"/>
                  </a:lnTo>
                  <a:lnTo>
                    <a:pt x="1174" y="203"/>
                  </a:lnTo>
                  <a:lnTo>
                    <a:pt x="1289" y="166"/>
                  </a:lnTo>
                  <a:lnTo>
                    <a:pt x="1402" y="135"/>
                  </a:lnTo>
                  <a:lnTo>
                    <a:pt x="1516" y="108"/>
                  </a:lnTo>
                  <a:lnTo>
                    <a:pt x="1625" y="86"/>
                  </a:lnTo>
                  <a:lnTo>
                    <a:pt x="1732" y="66"/>
                  </a:lnTo>
                  <a:lnTo>
                    <a:pt x="1836" y="49"/>
                  </a:lnTo>
                  <a:lnTo>
                    <a:pt x="1934" y="35"/>
                  </a:lnTo>
                  <a:lnTo>
                    <a:pt x="2028" y="24"/>
                  </a:lnTo>
                  <a:lnTo>
                    <a:pt x="2114" y="17"/>
                  </a:lnTo>
                  <a:lnTo>
                    <a:pt x="2194" y="9"/>
                  </a:lnTo>
                  <a:lnTo>
                    <a:pt x="2265" y="6"/>
                  </a:lnTo>
                  <a:lnTo>
                    <a:pt x="2328" y="2"/>
                  </a:lnTo>
                  <a:lnTo>
                    <a:pt x="2381" y="0"/>
                  </a:lnTo>
                  <a:lnTo>
                    <a:pt x="2425" y="0"/>
                  </a:lnTo>
                  <a:lnTo>
                    <a:pt x="245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3" name="Freeform 87">
              <a:extLst>
                <a:ext uri="{FF2B5EF4-FFF2-40B4-BE49-F238E27FC236}">
                  <a16:creationId xmlns:a16="http://schemas.microsoft.com/office/drawing/2014/main" id="{6BD23966-5C68-93CF-E9FB-008DBD959753}"/>
                </a:ext>
              </a:extLst>
            </p:cNvPr>
            <p:cNvSpPr>
              <a:spLocks/>
            </p:cNvSpPr>
            <p:nvPr/>
          </p:nvSpPr>
          <p:spPr bwMode="auto">
            <a:xfrm>
              <a:off x="4030663" y="1679575"/>
              <a:ext cx="2841625" cy="1398588"/>
            </a:xfrm>
            <a:custGeom>
              <a:avLst/>
              <a:gdLst>
                <a:gd name="T0" fmla="*/ 1666 w 3578"/>
                <a:gd name="T1" fmla="*/ 1 h 1763"/>
                <a:gd name="T2" fmla="*/ 1783 w 3578"/>
                <a:gd name="T3" fmla="*/ 16 h 1763"/>
                <a:gd name="T4" fmla="*/ 1881 w 3578"/>
                <a:gd name="T5" fmla="*/ 38 h 1763"/>
                <a:gd name="T6" fmla="*/ 1956 w 3578"/>
                <a:gd name="T7" fmla="*/ 60 h 1763"/>
                <a:gd name="T8" fmla="*/ 2004 w 3578"/>
                <a:gd name="T9" fmla="*/ 76 h 1763"/>
                <a:gd name="T10" fmla="*/ 2022 w 3578"/>
                <a:gd name="T11" fmla="*/ 84 h 1763"/>
                <a:gd name="T12" fmla="*/ 2214 w 3578"/>
                <a:gd name="T13" fmla="*/ 166 h 1763"/>
                <a:gd name="T14" fmla="*/ 2397 w 3578"/>
                <a:gd name="T15" fmla="*/ 268 h 1763"/>
                <a:gd name="T16" fmla="*/ 2571 w 3578"/>
                <a:gd name="T17" fmla="*/ 387 h 1763"/>
                <a:gd name="T18" fmla="*/ 2732 w 3578"/>
                <a:gd name="T19" fmla="*/ 519 h 1763"/>
                <a:gd name="T20" fmla="*/ 2881 w 3578"/>
                <a:gd name="T21" fmla="*/ 658 h 1763"/>
                <a:gd name="T22" fmla="*/ 3020 w 3578"/>
                <a:gd name="T23" fmla="*/ 801 h 1763"/>
                <a:gd name="T24" fmla="*/ 3145 w 3578"/>
                <a:gd name="T25" fmla="*/ 943 h 1763"/>
                <a:gd name="T26" fmla="*/ 3254 w 3578"/>
                <a:gd name="T27" fmla="*/ 1080 h 1763"/>
                <a:gd name="T28" fmla="*/ 3351 w 3578"/>
                <a:gd name="T29" fmla="*/ 1208 h 1763"/>
                <a:gd name="T30" fmla="*/ 3430 w 3578"/>
                <a:gd name="T31" fmla="*/ 1324 h 1763"/>
                <a:gd name="T32" fmla="*/ 3494 w 3578"/>
                <a:gd name="T33" fmla="*/ 1421 h 1763"/>
                <a:gd name="T34" fmla="*/ 3540 w 3578"/>
                <a:gd name="T35" fmla="*/ 1494 h 1763"/>
                <a:gd name="T36" fmla="*/ 3569 w 3578"/>
                <a:gd name="T37" fmla="*/ 1541 h 1763"/>
                <a:gd name="T38" fmla="*/ 3578 w 3578"/>
                <a:gd name="T39" fmla="*/ 1560 h 1763"/>
                <a:gd name="T40" fmla="*/ 3567 w 3578"/>
                <a:gd name="T41" fmla="*/ 1549 h 1763"/>
                <a:gd name="T42" fmla="*/ 3532 w 3578"/>
                <a:gd name="T43" fmla="*/ 1521 h 1763"/>
                <a:gd name="T44" fmla="*/ 3476 w 3578"/>
                <a:gd name="T45" fmla="*/ 1483 h 1763"/>
                <a:gd name="T46" fmla="*/ 3392 w 3578"/>
                <a:gd name="T47" fmla="*/ 1433 h 1763"/>
                <a:gd name="T48" fmla="*/ 3282 w 3578"/>
                <a:gd name="T49" fmla="*/ 1380 h 1763"/>
                <a:gd name="T50" fmla="*/ 3145 w 3578"/>
                <a:gd name="T51" fmla="*/ 1325 h 1763"/>
                <a:gd name="T52" fmla="*/ 2980 w 3578"/>
                <a:gd name="T53" fmla="*/ 1276 h 1763"/>
                <a:gd name="T54" fmla="*/ 2786 w 3578"/>
                <a:gd name="T55" fmla="*/ 1234 h 1763"/>
                <a:gd name="T56" fmla="*/ 2562 w 3578"/>
                <a:gd name="T57" fmla="*/ 1205 h 1763"/>
                <a:gd name="T58" fmla="*/ 2306 w 3578"/>
                <a:gd name="T59" fmla="*/ 1190 h 1763"/>
                <a:gd name="T60" fmla="*/ 2017 w 3578"/>
                <a:gd name="T61" fmla="*/ 1196 h 1763"/>
                <a:gd name="T62" fmla="*/ 1658 w 3578"/>
                <a:gd name="T63" fmla="*/ 1227 h 1763"/>
                <a:gd name="T64" fmla="*/ 1338 w 3578"/>
                <a:gd name="T65" fmla="*/ 1272 h 1763"/>
                <a:gd name="T66" fmla="*/ 1055 w 3578"/>
                <a:gd name="T67" fmla="*/ 1329 h 1763"/>
                <a:gd name="T68" fmla="*/ 810 w 3578"/>
                <a:gd name="T69" fmla="*/ 1393 h 1763"/>
                <a:gd name="T70" fmla="*/ 600 w 3578"/>
                <a:gd name="T71" fmla="*/ 1461 h 1763"/>
                <a:gd name="T72" fmla="*/ 422 w 3578"/>
                <a:gd name="T73" fmla="*/ 1528 h 1763"/>
                <a:gd name="T74" fmla="*/ 280 w 3578"/>
                <a:gd name="T75" fmla="*/ 1594 h 1763"/>
                <a:gd name="T76" fmla="*/ 166 w 3578"/>
                <a:gd name="T77" fmla="*/ 1655 h 1763"/>
                <a:gd name="T78" fmla="*/ 84 w 3578"/>
                <a:gd name="T79" fmla="*/ 1704 h 1763"/>
                <a:gd name="T80" fmla="*/ 31 w 3578"/>
                <a:gd name="T81" fmla="*/ 1741 h 1763"/>
                <a:gd name="T82" fmla="*/ 4 w 3578"/>
                <a:gd name="T83" fmla="*/ 1761 h 1763"/>
                <a:gd name="T84" fmla="*/ 812 w 3578"/>
                <a:gd name="T85" fmla="*/ 387 h 1763"/>
                <a:gd name="T86" fmla="*/ 951 w 3578"/>
                <a:gd name="T87" fmla="*/ 239 h 1763"/>
                <a:gd name="T88" fmla="*/ 1097 w 3578"/>
                <a:gd name="T89" fmla="*/ 131 h 1763"/>
                <a:gd name="T90" fmla="*/ 1247 w 3578"/>
                <a:gd name="T91" fmla="*/ 60 h 1763"/>
                <a:gd name="T92" fmla="*/ 1393 w 3578"/>
                <a:gd name="T93" fmla="*/ 18 h 1763"/>
                <a:gd name="T94" fmla="*/ 1534 w 3578"/>
                <a:gd name="T9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8" h="1763">
                  <a:moveTo>
                    <a:pt x="1602" y="0"/>
                  </a:moveTo>
                  <a:lnTo>
                    <a:pt x="1666" y="1"/>
                  </a:lnTo>
                  <a:lnTo>
                    <a:pt x="1726" y="7"/>
                  </a:lnTo>
                  <a:lnTo>
                    <a:pt x="1783" y="16"/>
                  </a:lnTo>
                  <a:lnTo>
                    <a:pt x="1834" y="27"/>
                  </a:lnTo>
                  <a:lnTo>
                    <a:pt x="1881" y="38"/>
                  </a:lnTo>
                  <a:lnTo>
                    <a:pt x="1922" y="49"/>
                  </a:lnTo>
                  <a:lnTo>
                    <a:pt x="1956" y="60"/>
                  </a:lnTo>
                  <a:lnTo>
                    <a:pt x="1984" y="69"/>
                  </a:lnTo>
                  <a:lnTo>
                    <a:pt x="2004" y="76"/>
                  </a:lnTo>
                  <a:lnTo>
                    <a:pt x="2017" y="82"/>
                  </a:lnTo>
                  <a:lnTo>
                    <a:pt x="2022" y="84"/>
                  </a:lnTo>
                  <a:lnTo>
                    <a:pt x="2119" y="122"/>
                  </a:lnTo>
                  <a:lnTo>
                    <a:pt x="2214" y="166"/>
                  </a:lnTo>
                  <a:lnTo>
                    <a:pt x="2307" y="215"/>
                  </a:lnTo>
                  <a:lnTo>
                    <a:pt x="2397" y="268"/>
                  </a:lnTo>
                  <a:lnTo>
                    <a:pt x="2485" y="327"/>
                  </a:lnTo>
                  <a:lnTo>
                    <a:pt x="2571" y="387"/>
                  </a:lnTo>
                  <a:lnTo>
                    <a:pt x="2653" y="451"/>
                  </a:lnTo>
                  <a:lnTo>
                    <a:pt x="2732" y="519"/>
                  </a:lnTo>
                  <a:lnTo>
                    <a:pt x="2808" y="589"/>
                  </a:lnTo>
                  <a:lnTo>
                    <a:pt x="2881" y="658"/>
                  </a:lnTo>
                  <a:lnTo>
                    <a:pt x="2953" y="729"/>
                  </a:lnTo>
                  <a:lnTo>
                    <a:pt x="3020" y="801"/>
                  </a:lnTo>
                  <a:lnTo>
                    <a:pt x="3084" y="872"/>
                  </a:lnTo>
                  <a:lnTo>
                    <a:pt x="3145" y="943"/>
                  </a:lnTo>
                  <a:lnTo>
                    <a:pt x="3201" y="1013"/>
                  </a:lnTo>
                  <a:lnTo>
                    <a:pt x="3254" y="1080"/>
                  </a:lnTo>
                  <a:lnTo>
                    <a:pt x="3304" y="1146"/>
                  </a:lnTo>
                  <a:lnTo>
                    <a:pt x="3351" y="1208"/>
                  </a:lnTo>
                  <a:lnTo>
                    <a:pt x="3393" y="1269"/>
                  </a:lnTo>
                  <a:lnTo>
                    <a:pt x="3430" y="1324"/>
                  </a:lnTo>
                  <a:lnTo>
                    <a:pt x="3465" y="1375"/>
                  </a:lnTo>
                  <a:lnTo>
                    <a:pt x="3494" y="1421"/>
                  </a:lnTo>
                  <a:lnTo>
                    <a:pt x="3520" y="1461"/>
                  </a:lnTo>
                  <a:lnTo>
                    <a:pt x="3540" y="1494"/>
                  </a:lnTo>
                  <a:lnTo>
                    <a:pt x="3556" y="1521"/>
                  </a:lnTo>
                  <a:lnTo>
                    <a:pt x="3569" y="1541"/>
                  </a:lnTo>
                  <a:lnTo>
                    <a:pt x="3576" y="1554"/>
                  </a:lnTo>
                  <a:lnTo>
                    <a:pt x="3578" y="1560"/>
                  </a:lnTo>
                  <a:lnTo>
                    <a:pt x="3576" y="1556"/>
                  </a:lnTo>
                  <a:lnTo>
                    <a:pt x="3567" y="1549"/>
                  </a:lnTo>
                  <a:lnTo>
                    <a:pt x="3553" y="1538"/>
                  </a:lnTo>
                  <a:lnTo>
                    <a:pt x="3532" y="1521"/>
                  </a:lnTo>
                  <a:lnTo>
                    <a:pt x="3507" y="1503"/>
                  </a:lnTo>
                  <a:lnTo>
                    <a:pt x="3476" y="1483"/>
                  </a:lnTo>
                  <a:lnTo>
                    <a:pt x="3437" y="1459"/>
                  </a:lnTo>
                  <a:lnTo>
                    <a:pt x="3392" y="1433"/>
                  </a:lnTo>
                  <a:lnTo>
                    <a:pt x="3340" y="1408"/>
                  </a:lnTo>
                  <a:lnTo>
                    <a:pt x="3282" y="1380"/>
                  </a:lnTo>
                  <a:lnTo>
                    <a:pt x="3218" y="1353"/>
                  </a:lnTo>
                  <a:lnTo>
                    <a:pt x="3145" y="1325"/>
                  </a:lnTo>
                  <a:lnTo>
                    <a:pt x="3066" y="1300"/>
                  </a:lnTo>
                  <a:lnTo>
                    <a:pt x="2980" y="1276"/>
                  </a:lnTo>
                  <a:lnTo>
                    <a:pt x="2887" y="1254"/>
                  </a:lnTo>
                  <a:lnTo>
                    <a:pt x="2786" y="1234"/>
                  </a:lnTo>
                  <a:lnTo>
                    <a:pt x="2679" y="1218"/>
                  </a:lnTo>
                  <a:lnTo>
                    <a:pt x="2562" y="1205"/>
                  </a:lnTo>
                  <a:lnTo>
                    <a:pt x="2437" y="1196"/>
                  </a:lnTo>
                  <a:lnTo>
                    <a:pt x="2306" y="1190"/>
                  </a:lnTo>
                  <a:lnTo>
                    <a:pt x="2167" y="1190"/>
                  </a:lnTo>
                  <a:lnTo>
                    <a:pt x="2017" y="1196"/>
                  </a:lnTo>
                  <a:lnTo>
                    <a:pt x="1832" y="1210"/>
                  </a:lnTo>
                  <a:lnTo>
                    <a:pt x="1658" y="1227"/>
                  </a:lnTo>
                  <a:lnTo>
                    <a:pt x="1494" y="1249"/>
                  </a:lnTo>
                  <a:lnTo>
                    <a:pt x="1338" y="1272"/>
                  </a:lnTo>
                  <a:lnTo>
                    <a:pt x="1192" y="1300"/>
                  </a:lnTo>
                  <a:lnTo>
                    <a:pt x="1055" y="1329"/>
                  </a:lnTo>
                  <a:lnTo>
                    <a:pt x="929" y="1360"/>
                  </a:lnTo>
                  <a:lnTo>
                    <a:pt x="810" y="1393"/>
                  </a:lnTo>
                  <a:lnTo>
                    <a:pt x="700" y="1426"/>
                  </a:lnTo>
                  <a:lnTo>
                    <a:pt x="600" y="1461"/>
                  </a:lnTo>
                  <a:lnTo>
                    <a:pt x="506" y="1496"/>
                  </a:lnTo>
                  <a:lnTo>
                    <a:pt x="422" y="1528"/>
                  </a:lnTo>
                  <a:lnTo>
                    <a:pt x="347" y="1563"/>
                  </a:lnTo>
                  <a:lnTo>
                    <a:pt x="280" y="1594"/>
                  </a:lnTo>
                  <a:lnTo>
                    <a:pt x="219" y="1625"/>
                  </a:lnTo>
                  <a:lnTo>
                    <a:pt x="166" y="1655"/>
                  </a:lnTo>
                  <a:lnTo>
                    <a:pt x="121" y="1680"/>
                  </a:lnTo>
                  <a:lnTo>
                    <a:pt x="84" y="1704"/>
                  </a:lnTo>
                  <a:lnTo>
                    <a:pt x="53" y="1724"/>
                  </a:lnTo>
                  <a:lnTo>
                    <a:pt x="31" y="1741"/>
                  </a:lnTo>
                  <a:lnTo>
                    <a:pt x="15" y="1753"/>
                  </a:lnTo>
                  <a:lnTo>
                    <a:pt x="4" y="1761"/>
                  </a:lnTo>
                  <a:lnTo>
                    <a:pt x="0" y="1763"/>
                  </a:lnTo>
                  <a:lnTo>
                    <a:pt x="812" y="387"/>
                  </a:lnTo>
                  <a:lnTo>
                    <a:pt x="879" y="307"/>
                  </a:lnTo>
                  <a:lnTo>
                    <a:pt x="951" y="239"/>
                  </a:lnTo>
                  <a:lnTo>
                    <a:pt x="1024" y="179"/>
                  </a:lnTo>
                  <a:lnTo>
                    <a:pt x="1097" y="131"/>
                  </a:lnTo>
                  <a:lnTo>
                    <a:pt x="1172" y="91"/>
                  </a:lnTo>
                  <a:lnTo>
                    <a:pt x="1247" y="60"/>
                  </a:lnTo>
                  <a:lnTo>
                    <a:pt x="1320" y="34"/>
                  </a:lnTo>
                  <a:lnTo>
                    <a:pt x="1393" y="18"/>
                  </a:lnTo>
                  <a:lnTo>
                    <a:pt x="1464" y="7"/>
                  </a:lnTo>
                  <a:lnTo>
                    <a:pt x="1534" y="0"/>
                  </a:lnTo>
                  <a:lnTo>
                    <a:pt x="16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grpSp>
      <p:sp>
        <p:nvSpPr>
          <p:cNvPr id="14" name="TextBox 13">
            <a:extLst>
              <a:ext uri="{FF2B5EF4-FFF2-40B4-BE49-F238E27FC236}">
                <a16:creationId xmlns:a16="http://schemas.microsoft.com/office/drawing/2014/main" id="{5C9F55EC-CA6A-CFF7-BB98-F2FC90D82D8C}"/>
              </a:ext>
            </a:extLst>
          </p:cNvPr>
          <p:cNvSpPr txBox="1"/>
          <p:nvPr userDrawn="1"/>
        </p:nvSpPr>
        <p:spPr>
          <a:xfrm>
            <a:off x="2189905" y="2042333"/>
            <a:ext cx="1196733" cy="268984"/>
          </a:xfrm>
          <a:prstGeom prst="rect">
            <a:avLst/>
          </a:prstGeom>
          <a:noFill/>
        </p:spPr>
        <p:txBody>
          <a:bodyPr wrap="square" rtlCol="0">
            <a:spAutoFit/>
          </a:bodyPr>
          <a:lstStyle/>
          <a:p>
            <a:pPr>
              <a:lnSpc>
                <a:spcPct val="80000"/>
              </a:lnSpc>
            </a:pPr>
            <a:r>
              <a:rPr lang="en-US" sz="1400" kern="0" dirty="0">
                <a:solidFill>
                  <a:schemeClr val="tx1"/>
                </a:solidFill>
                <a:latin typeface="+mj-lt"/>
                <a:cs typeface="Arial" pitchFamily="34" charset="0"/>
              </a:rPr>
              <a:t>Red Teaming</a:t>
            </a:r>
            <a:endParaRPr lang="en-US" sz="1400" dirty="0">
              <a:solidFill>
                <a:schemeClr val="tx1"/>
              </a:solidFill>
              <a:latin typeface="+mj-lt"/>
            </a:endParaRPr>
          </a:p>
        </p:txBody>
      </p:sp>
      <p:sp>
        <p:nvSpPr>
          <p:cNvPr id="15" name="TextBox 14">
            <a:extLst>
              <a:ext uri="{FF2B5EF4-FFF2-40B4-BE49-F238E27FC236}">
                <a16:creationId xmlns:a16="http://schemas.microsoft.com/office/drawing/2014/main" id="{0AC2E1DE-B4E2-B1E3-33D1-509824E62A9A}"/>
              </a:ext>
            </a:extLst>
          </p:cNvPr>
          <p:cNvSpPr txBox="1"/>
          <p:nvPr userDrawn="1"/>
        </p:nvSpPr>
        <p:spPr>
          <a:xfrm>
            <a:off x="4027336" y="2025081"/>
            <a:ext cx="882849" cy="501997"/>
          </a:xfrm>
          <a:prstGeom prst="rect">
            <a:avLst/>
          </a:prstGeom>
          <a:noFill/>
        </p:spPr>
        <p:txBody>
          <a:bodyPr wrap="square" rtlCol="0">
            <a:spAutoFit/>
          </a:bodyPr>
          <a:lstStyle/>
          <a:p>
            <a:pPr>
              <a:lnSpc>
                <a:spcPct val="80000"/>
              </a:lnSpc>
            </a:pPr>
            <a:endParaRPr lang="en-US" sz="1100" kern="0" dirty="0">
              <a:solidFill>
                <a:schemeClr val="bg1"/>
              </a:solidFill>
              <a:latin typeface="+mj-lt"/>
              <a:cs typeface="Arial" pitchFamily="34" charset="0"/>
            </a:endParaRPr>
          </a:p>
          <a:p>
            <a:pPr>
              <a:lnSpc>
                <a:spcPct val="80000"/>
              </a:lnSpc>
            </a:pPr>
            <a:r>
              <a:rPr lang="en-US" sz="1100" kern="0" dirty="0">
                <a:solidFill>
                  <a:schemeClr val="bg1"/>
                </a:solidFill>
                <a:latin typeface="+mj-lt"/>
                <a:cs typeface="Arial" pitchFamily="34" charset="0"/>
              </a:rPr>
              <a:t>Penetration Testing</a:t>
            </a:r>
            <a:endParaRPr lang="en-US" sz="1100" dirty="0">
              <a:solidFill>
                <a:schemeClr val="bg1"/>
              </a:solidFill>
              <a:latin typeface="+mj-lt"/>
            </a:endParaRPr>
          </a:p>
        </p:txBody>
      </p:sp>
      <p:sp>
        <p:nvSpPr>
          <p:cNvPr id="16" name="TextBox 15">
            <a:extLst>
              <a:ext uri="{FF2B5EF4-FFF2-40B4-BE49-F238E27FC236}">
                <a16:creationId xmlns:a16="http://schemas.microsoft.com/office/drawing/2014/main" id="{79C2D76B-91E9-9A5F-CF4A-184A45D0C249}"/>
              </a:ext>
            </a:extLst>
          </p:cNvPr>
          <p:cNvSpPr txBox="1"/>
          <p:nvPr userDrawn="1"/>
        </p:nvSpPr>
        <p:spPr>
          <a:xfrm>
            <a:off x="4803712" y="3689977"/>
            <a:ext cx="861869" cy="366575"/>
          </a:xfrm>
          <a:prstGeom prst="rect">
            <a:avLst/>
          </a:prstGeom>
          <a:noFill/>
        </p:spPr>
        <p:txBody>
          <a:bodyPr wrap="square" rtlCol="0">
            <a:spAutoFit/>
          </a:bodyPr>
          <a:lstStyle/>
          <a:p>
            <a:pPr>
              <a:lnSpc>
                <a:spcPct val="80000"/>
              </a:lnSpc>
            </a:pPr>
            <a:r>
              <a:rPr lang="en-US" sz="1100" kern="0" dirty="0">
                <a:latin typeface="+mj-lt"/>
                <a:cs typeface="Arial" pitchFamily="34" charset="0"/>
              </a:rPr>
              <a:t>Application Security</a:t>
            </a:r>
            <a:endParaRPr lang="en-US" sz="1100" dirty="0">
              <a:latin typeface="+mj-lt"/>
            </a:endParaRPr>
          </a:p>
        </p:txBody>
      </p:sp>
      <p:sp>
        <p:nvSpPr>
          <p:cNvPr id="17" name="TextBox 16">
            <a:extLst>
              <a:ext uri="{FF2B5EF4-FFF2-40B4-BE49-F238E27FC236}">
                <a16:creationId xmlns:a16="http://schemas.microsoft.com/office/drawing/2014/main" id="{DBDE41E5-E3E8-E186-5814-A8A38FCEF6D8}"/>
              </a:ext>
            </a:extLst>
          </p:cNvPr>
          <p:cNvSpPr txBox="1"/>
          <p:nvPr userDrawn="1"/>
        </p:nvSpPr>
        <p:spPr>
          <a:xfrm>
            <a:off x="1318641" y="3353548"/>
            <a:ext cx="825613" cy="441339"/>
          </a:xfrm>
          <a:prstGeom prst="rect">
            <a:avLst/>
          </a:prstGeom>
          <a:noFill/>
        </p:spPr>
        <p:txBody>
          <a:bodyPr wrap="square" rtlCol="0">
            <a:spAutoFit/>
          </a:bodyPr>
          <a:lstStyle/>
          <a:p>
            <a:pPr>
              <a:lnSpc>
                <a:spcPct val="80000"/>
              </a:lnSpc>
            </a:pPr>
            <a:r>
              <a:rPr lang="en-US" sz="1400" kern="0" dirty="0">
                <a:solidFill>
                  <a:schemeClr val="tx1">
                    <a:lumMod val="75000"/>
                    <a:lumOff val="25000"/>
                  </a:schemeClr>
                </a:solidFill>
                <a:latin typeface="+mj-lt"/>
                <a:cs typeface="Arial" pitchFamily="34" charset="0"/>
              </a:rPr>
              <a:t>Physical Security</a:t>
            </a:r>
            <a:endParaRPr lang="en-US" sz="1400" dirty="0">
              <a:solidFill>
                <a:schemeClr val="tx1">
                  <a:lumMod val="75000"/>
                  <a:lumOff val="25000"/>
                </a:schemeClr>
              </a:solidFill>
              <a:latin typeface="+mj-lt"/>
            </a:endParaRPr>
          </a:p>
        </p:txBody>
      </p:sp>
      <p:sp>
        <p:nvSpPr>
          <p:cNvPr id="18" name="TextBox 17">
            <a:extLst>
              <a:ext uri="{FF2B5EF4-FFF2-40B4-BE49-F238E27FC236}">
                <a16:creationId xmlns:a16="http://schemas.microsoft.com/office/drawing/2014/main" id="{78983D62-253C-E094-8F11-49EF23F6306C}"/>
              </a:ext>
            </a:extLst>
          </p:cNvPr>
          <p:cNvSpPr txBox="1"/>
          <p:nvPr userDrawn="1"/>
        </p:nvSpPr>
        <p:spPr>
          <a:xfrm>
            <a:off x="3578757" y="5182346"/>
            <a:ext cx="1196733" cy="441339"/>
          </a:xfrm>
          <a:prstGeom prst="rect">
            <a:avLst/>
          </a:prstGeom>
          <a:noFill/>
        </p:spPr>
        <p:txBody>
          <a:bodyPr wrap="square" rtlCol="0">
            <a:spAutoFit/>
          </a:bodyPr>
          <a:lstStyle/>
          <a:p>
            <a:pPr>
              <a:lnSpc>
                <a:spcPct val="80000"/>
              </a:lnSpc>
            </a:pPr>
            <a:r>
              <a:rPr lang="en-US" sz="1400" kern="0" dirty="0">
                <a:solidFill>
                  <a:schemeClr val="tx1">
                    <a:lumMod val="75000"/>
                    <a:lumOff val="25000"/>
                  </a:schemeClr>
                </a:solidFill>
                <a:latin typeface="+mj-lt"/>
                <a:cs typeface="Arial" pitchFamily="34" charset="0"/>
              </a:rPr>
              <a:t>Social Engineering</a:t>
            </a:r>
            <a:endParaRPr lang="en-US" sz="1400" dirty="0">
              <a:solidFill>
                <a:schemeClr val="tx1">
                  <a:lumMod val="75000"/>
                  <a:lumOff val="25000"/>
                </a:schemeClr>
              </a:solidFill>
              <a:latin typeface="+mj-lt"/>
            </a:endParaRPr>
          </a:p>
        </p:txBody>
      </p:sp>
      <p:sp>
        <p:nvSpPr>
          <p:cNvPr id="19" name="TextBox 18">
            <a:extLst>
              <a:ext uri="{FF2B5EF4-FFF2-40B4-BE49-F238E27FC236}">
                <a16:creationId xmlns:a16="http://schemas.microsoft.com/office/drawing/2014/main" id="{0EDA990E-973D-00B6-1F92-BA17DB5FFF1A}"/>
              </a:ext>
            </a:extLst>
          </p:cNvPr>
          <p:cNvSpPr txBox="1"/>
          <p:nvPr userDrawn="1"/>
        </p:nvSpPr>
        <p:spPr>
          <a:xfrm>
            <a:off x="2029606" y="5049606"/>
            <a:ext cx="902915" cy="576440"/>
          </a:xfrm>
          <a:prstGeom prst="rect">
            <a:avLst/>
          </a:prstGeom>
          <a:noFill/>
        </p:spPr>
        <p:txBody>
          <a:bodyPr wrap="square" rtlCol="0">
            <a:spAutoFit/>
          </a:bodyPr>
          <a:lstStyle/>
          <a:p>
            <a:pPr>
              <a:lnSpc>
                <a:spcPct val="80000"/>
              </a:lnSpc>
            </a:pPr>
            <a:r>
              <a:rPr lang="en-US" sz="1300" kern="0" dirty="0">
                <a:solidFill>
                  <a:schemeClr val="tx1"/>
                </a:solidFill>
                <a:latin typeface="+mj-lt"/>
                <a:cs typeface="Arial" pitchFamily="34" charset="0"/>
              </a:rPr>
              <a:t>Hardware</a:t>
            </a:r>
          </a:p>
          <a:p>
            <a:pPr>
              <a:lnSpc>
                <a:spcPct val="80000"/>
              </a:lnSpc>
            </a:pPr>
            <a:r>
              <a:rPr lang="en-US" sz="1300" kern="0" dirty="0">
                <a:solidFill>
                  <a:schemeClr val="tx1"/>
                </a:solidFill>
                <a:latin typeface="+mj-lt"/>
                <a:cs typeface="Arial" pitchFamily="34" charset="0"/>
              </a:rPr>
              <a:t>&amp; IOT Testing</a:t>
            </a:r>
          </a:p>
        </p:txBody>
      </p:sp>
      <p:pic>
        <p:nvPicPr>
          <p:cNvPr id="20" name="Picture 19">
            <a:extLst>
              <a:ext uri="{FF2B5EF4-FFF2-40B4-BE49-F238E27FC236}">
                <a16:creationId xmlns:a16="http://schemas.microsoft.com/office/drawing/2014/main" id="{814177E9-BB17-0E8C-6F3C-4163BA449A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2702" y="3178450"/>
            <a:ext cx="2036628" cy="1338743"/>
          </a:xfrm>
          <a:prstGeom prst="rect">
            <a:avLst/>
          </a:prstGeom>
        </p:spPr>
      </p:pic>
      <p:pic>
        <p:nvPicPr>
          <p:cNvPr id="21" name="Graphic 20" descr="Group brainstorm">
            <a:extLst>
              <a:ext uri="{FF2B5EF4-FFF2-40B4-BE49-F238E27FC236}">
                <a16:creationId xmlns:a16="http://schemas.microsoft.com/office/drawing/2014/main" id="{CFD4C065-E467-6A9E-FDD4-07AD9F73C12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7500" y="2354157"/>
            <a:ext cx="457200" cy="457200"/>
          </a:xfrm>
          <a:prstGeom prst="rect">
            <a:avLst/>
          </a:prstGeom>
        </p:spPr>
      </p:pic>
      <p:pic>
        <p:nvPicPr>
          <p:cNvPr id="22" name="Graphic 21" descr="Programmer">
            <a:extLst>
              <a:ext uri="{FF2B5EF4-FFF2-40B4-BE49-F238E27FC236}">
                <a16:creationId xmlns:a16="http://schemas.microsoft.com/office/drawing/2014/main" id="{5307DE27-7E84-5079-2EB4-745074BC2D5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3264" y="1796481"/>
            <a:ext cx="457200" cy="457200"/>
          </a:xfrm>
          <a:prstGeom prst="rect">
            <a:avLst/>
          </a:prstGeom>
        </p:spPr>
      </p:pic>
      <p:pic>
        <p:nvPicPr>
          <p:cNvPr id="23" name="Graphic 22" descr="Security camera">
            <a:extLst>
              <a:ext uri="{FF2B5EF4-FFF2-40B4-BE49-F238E27FC236}">
                <a16:creationId xmlns:a16="http://schemas.microsoft.com/office/drawing/2014/main" id="{8E0A8009-FAF7-54D0-B9FC-348BE653E54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6997" y="4126689"/>
            <a:ext cx="457200" cy="457200"/>
          </a:xfrm>
          <a:prstGeom prst="rect">
            <a:avLst/>
          </a:prstGeom>
        </p:spPr>
      </p:pic>
      <p:pic>
        <p:nvPicPr>
          <p:cNvPr id="24" name="Graphic 23" descr="Email">
            <a:extLst>
              <a:ext uri="{FF2B5EF4-FFF2-40B4-BE49-F238E27FC236}">
                <a16:creationId xmlns:a16="http://schemas.microsoft.com/office/drawing/2014/main" id="{892B211A-431A-5642-593E-99941C5AAA3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90635" y="4929478"/>
            <a:ext cx="457200" cy="457200"/>
          </a:xfrm>
          <a:prstGeom prst="rect">
            <a:avLst/>
          </a:prstGeom>
        </p:spPr>
      </p:pic>
      <p:pic>
        <p:nvPicPr>
          <p:cNvPr id="25" name="Graphic 24" descr="Cloud Computing">
            <a:extLst>
              <a:ext uri="{FF2B5EF4-FFF2-40B4-BE49-F238E27FC236}">
                <a16:creationId xmlns:a16="http://schemas.microsoft.com/office/drawing/2014/main" id="{EEE14AD8-2001-ECED-A993-E2F36689D6DE}"/>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47835" y="3117017"/>
            <a:ext cx="457200" cy="457200"/>
          </a:xfrm>
          <a:prstGeom prst="rect">
            <a:avLst/>
          </a:prstGeom>
        </p:spPr>
      </p:pic>
      <p:pic>
        <p:nvPicPr>
          <p:cNvPr id="26" name="Graphic 25" descr="Processor">
            <a:extLst>
              <a:ext uri="{FF2B5EF4-FFF2-40B4-BE49-F238E27FC236}">
                <a16:creationId xmlns:a16="http://schemas.microsoft.com/office/drawing/2014/main" id="{BAAF8FD0-CBB2-8020-0B2C-2CAF086FED52}"/>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680599" y="5394377"/>
            <a:ext cx="464842" cy="464842"/>
          </a:xfrm>
          <a:prstGeom prst="rect">
            <a:avLst/>
          </a:prstGeom>
        </p:spPr>
      </p:pic>
      <p:sp>
        <p:nvSpPr>
          <p:cNvPr id="30" name="TextBox 29">
            <a:extLst>
              <a:ext uri="{FF2B5EF4-FFF2-40B4-BE49-F238E27FC236}">
                <a16:creationId xmlns:a16="http://schemas.microsoft.com/office/drawing/2014/main" id="{9731DA9C-BF86-3F94-2AFE-5426966704BE}"/>
              </a:ext>
            </a:extLst>
          </p:cNvPr>
          <p:cNvSpPr txBox="1"/>
          <p:nvPr userDrawn="1"/>
        </p:nvSpPr>
        <p:spPr>
          <a:xfrm>
            <a:off x="6020913" y="1599222"/>
            <a:ext cx="6096000" cy="5091202"/>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Penetration Testing (</a:t>
            </a:r>
            <a:r>
              <a:rPr lang="en-US" sz="1600" dirty="0" err="1">
                <a:latin typeface="Droid Serif" panose="02020600060500020200" pitchFamily="18" charset="0"/>
                <a:ea typeface="Droid Serif" panose="02020600060500020200" pitchFamily="18" charset="0"/>
                <a:cs typeface="Droid Serif" panose="02020600060500020200" pitchFamily="18" charset="0"/>
              </a:rPr>
              <a:t>pentesting</a:t>
            </a:r>
            <a:r>
              <a:rPr lang="en-US" sz="1600" dirty="0">
                <a:latin typeface="Droid Serif" panose="02020600060500020200" pitchFamily="18" charset="0"/>
                <a:ea typeface="Droid Serif" panose="02020600060500020200" pitchFamily="18" charset="0"/>
                <a:cs typeface="Droid Serif" panose="02020600060500020200" pitchFamily="18" charset="0"/>
              </a:rPr>
              <a:t>), is conducted to confirm the valid attack vectors of your organization. </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This process goes beyond simply identifying and validating vulnerabilities to full manual exploitation, mirroring a real-world attack. </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The Lares® engineers will gain initial access, attempt to elevate privileges, execute lateral movement, and leverage the access to perform post-exploitation activities. </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During this process, advanced tools and custom utilities will be used to maintain availability of the servers while showing the true impact and risk to your organization. </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A comprehensive report of findings and resolutions will then be delivered. Collaboration on how to leverage this report to improve support and security within the company is the top concern.</a:t>
            </a:r>
          </a:p>
          <a:p>
            <a:pPr marL="0" indent="0">
              <a:lnSpc>
                <a:spcPct val="120000"/>
              </a:lnSpc>
              <a:buFont typeface="Arial" panose="020B0604020202020204" pitchFamily="34" charset="0"/>
              <a:buNone/>
            </a:pPr>
            <a:endParaRPr lang="en-US" sz="1600" dirty="0">
              <a:latin typeface="Droid Serif" panose="02020600060500020200" pitchFamily="18" charset="0"/>
              <a:ea typeface="Droid Serif" panose="02020600060500020200" pitchFamily="18" charset="0"/>
              <a:cs typeface="Droid Serif" panose="02020600060500020200" pitchFamily="18" charset="0"/>
            </a:endParaRPr>
          </a:p>
        </p:txBody>
      </p:sp>
    </p:spTree>
    <p:extLst>
      <p:ext uri="{BB962C8B-B14F-4D97-AF65-F5344CB8AC3E}">
        <p14:creationId xmlns:p14="http://schemas.microsoft.com/office/powerpoint/2010/main" val="9340655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45EF29F0-82C4-F476-F6F8-B3B82676827D}"/>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
        <p:nvSpPr>
          <p:cNvPr id="5" name="Slide Number Placeholder 4">
            <a:extLst>
              <a:ext uri="{FF2B5EF4-FFF2-40B4-BE49-F238E27FC236}">
                <a16:creationId xmlns:a16="http://schemas.microsoft.com/office/drawing/2014/main" id="{2044A9AE-6149-5EA9-3809-22283B32C3D6}"/>
              </a:ext>
            </a:extLst>
          </p:cNvPr>
          <p:cNvSpPr>
            <a:spLocks noGrp="1"/>
          </p:cNvSpPr>
          <p:nvPr>
            <p:ph type="sldNum" sz="quarter" idx="12"/>
          </p:nvPr>
        </p:nvSpPr>
        <p:spPr/>
        <p:txBody>
          <a:bodyPr/>
          <a:lstStyle/>
          <a:p>
            <a:fld id="{442A1B31-82E5-499A-9B8B-BAF2ADB9A2F5}" type="slidenum">
              <a:rPr lang="en-US" smtClean="0"/>
              <a:pPr/>
              <a:t>‹#›</a:t>
            </a:fld>
            <a:endParaRPr lang="en-US"/>
          </a:p>
        </p:txBody>
      </p:sp>
      <p:sp>
        <p:nvSpPr>
          <p:cNvPr id="6" name="Title 1">
            <a:extLst>
              <a:ext uri="{FF2B5EF4-FFF2-40B4-BE49-F238E27FC236}">
                <a16:creationId xmlns:a16="http://schemas.microsoft.com/office/drawing/2014/main" id="{656D2034-7B35-ABA0-2AA4-0CEDABBE9554}"/>
              </a:ext>
            </a:extLst>
          </p:cNvPr>
          <p:cNvSpPr txBox="1">
            <a:spLocks/>
          </p:cNvSpPr>
          <p:nvPr userDrawn="1"/>
        </p:nvSpPr>
        <p:spPr>
          <a:xfrm>
            <a:off x="838200" y="365125"/>
            <a:ext cx="9772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a:lstStyle>
          <a:p>
            <a:r>
              <a:rPr lang="en-US"/>
              <a:t>Application Security</a:t>
            </a:r>
            <a:endParaRPr lang="en-US" dirty="0"/>
          </a:p>
        </p:txBody>
      </p:sp>
      <p:grpSp>
        <p:nvGrpSpPr>
          <p:cNvPr id="8" name="Group 7">
            <a:extLst>
              <a:ext uri="{FF2B5EF4-FFF2-40B4-BE49-F238E27FC236}">
                <a16:creationId xmlns:a16="http://schemas.microsoft.com/office/drawing/2014/main" id="{6B1369D7-9A3A-5E78-E5C3-5F51058E15CC}"/>
              </a:ext>
            </a:extLst>
          </p:cNvPr>
          <p:cNvGrpSpPr/>
          <p:nvPr userDrawn="1"/>
        </p:nvGrpSpPr>
        <p:grpSpPr>
          <a:xfrm>
            <a:off x="1155188" y="1794294"/>
            <a:ext cx="4529522" cy="4123488"/>
            <a:chOff x="3700463" y="1679575"/>
            <a:chExt cx="4781551" cy="4352926"/>
          </a:xfrm>
        </p:grpSpPr>
        <p:sp>
          <p:nvSpPr>
            <p:cNvPr id="9" name="Freeform 81">
              <a:extLst>
                <a:ext uri="{FF2B5EF4-FFF2-40B4-BE49-F238E27FC236}">
                  <a16:creationId xmlns:a16="http://schemas.microsoft.com/office/drawing/2014/main" id="{BD43C735-A9F0-BA62-23FA-0D09CB3F5C20}"/>
                </a:ext>
              </a:extLst>
            </p:cNvPr>
            <p:cNvSpPr>
              <a:spLocks/>
            </p:cNvSpPr>
            <p:nvPr/>
          </p:nvSpPr>
          <p:spPr bwMode="auto">
            <a:xfrm>
              <a:off x="5716588" y="1687513"/>
              <a:ext cx="1987550" cy="2365375"/>
            </a:xfrm>
            <a:custGeom>
              <a:avLst/>
              <a:gdLst>
                <a:gd name="T0" fmla="*/ 1596 w 2505"/>
                <a:gd name="T1" fmla="*/ 0 h 2979"/>
                <a:gd name="T2" fmla="*/ 1781 w 2505"/>
                <a:gd name="T3" fmla="*/ 40 h 2979"/>
                <a:gd name="T4" fmla="*/ 1938 w 2505"/>
                <a:gd name="T5" fmla="*/ 102 h 2979"/>
                <a:gd name="T6" fmla="*/ 2069 w 2505"/>
                <a:gd name="T7" fmla="*/ 183 h 2979"/>
                <a:gd name="T8" fmla="*/ 2177 w 2505"/>
                <a:gd name="T9" fmla="*/ 278 h 2979"/>
                <a:gd name="T10" fmla="*/ 2263 w 2505"/>
                <a:gd name="T11" fmla="*/ 380 h 2979"/>
                <a:gd name="T12" fmla="*/ 2333 w 2505"/>
                <a:gd name="T13" fmla="*/ 484 h 2979"/>
                <a:gd name="T14" fmla="*/ 2384 w 2505"/>
                <a:gd name="T15" fmla="*/ 587 h 2979"/>
                <a:gd name="T16" fmla="*/ 2422 w 2505"/>
                <a:gd name="T17" fmla="*/ 682 h 2979"/>
                <a:gd name="T18" fmla="*/ 2448 w 2505"/>
                <a:gd name="T19" fmla="*/ 764 h 2979"/>
                <a:gd name="T20" fmla="*/ 2463 w 2505"/>
                <a:gd name="T21" fmla="*/ 830 h 2979"/>
                <a:gd name="T22" fmla="*/ 2470 w 2505"/>
                <a:gd name="T23" fmla="*/ 874 h 2979"/>
                <a:gd name="T24" fmla="*/ 2472 w 2505"/>
                <a:gd name="T25" fmla="*/ 888 h 2979"/>
                <a:gd name="T26" fmla="*/ 2499 w 2505"/>
                <a:gd name="T27" fmla="*/ 1095 h 2979"/>
                <a:gd name="T28" fmla="*/ 2505 w 2505"/>
                <a:gd name="T29" fmla="*/ 1305 h 2979"/>
                <a:gd name="T30" fmla="*/ 2490 w 2505"/>
                <a:gd name="T31" fmla="*/ 1516 h 2979"/>
                <a:gd name="T32" fmla="*/ 2459 w 2505"/>
                <a:gd name="T33" fmla="*/ 1720 h 2979"/>
                <a:gd name="T34" fmla="*/ 2415 w 2505"/>
                <a:gd name="T35" fmla="*/ 1922 h 2979"/>
                <a:gd name="T36" fmla="*/ 2362 w 2505"/>
                <a:gd name="T37" fmla="*/ 2114 h 2979"/>
                <a:gd name="T38" fmla="*/ 2302 w 2505"/>
                <a:gd name="T39" fmla="*/ 2293 h 2979"/>
                <a:gd name="T40" fmla="*/ 2240 w 2505"/>
                <a:gd name="T41" fmla="*/ 2457 h 2979"/>
                <a:gd name="T42" fmla="*/ 2179 w 2505"/>
                <a:gd name="T43" fmla="*/ 2606 h 2979"/>
                <a:gd name="T44" fmla="*/ 2121 w 2505"/>
                <a:gd name="T45" fmla="*/ 2732 h 2979"/>
                <a:gd name="T46" fmla="*/ 2069 w 2505"/>
                <a:gd name="T47" fmla="*/ 2836 h 2979"/>
                <a:gd name="T48" fmla="*/ 2029 w 2505"/>
                <a:gd name="T49" fmla="*/ 2913 h 2979"/>
                <a:gd name="T50" fmla="*/ 2002 w 2505"/>
                <a:gd name="T51" fmla="*/ 2962 h 2979"/>
                <a:gd name="T52" fmla="*/ 1993 w 2505"/>
                <a:gd name="T53" fmla="*/ 2979 h 2979"/>
                <a:gd name="T54" fmla="*/ 1996 w 2505"/>
                <a:gd name="T55" fmla="*/ 2964 h 2979"/>
                <a:gd name="T56" fmla="*/ 2002 w 2505"/>
                <a:gd name="T57" fmla="*/ 2922 h 2979"/>
                <a:gd name="T58" fmla="*/ 2007 w 2505"/>
                <a:gd name="T59" fmla="*/ 2851 h 2979"/>
                <a:gd name="T60" fmla="*/ 2005 w 2505"/>
                <a:gd name="T61" fmla="*/ 2754 h 2979"/>
                <a:gd name="T62" fmla="*/ 1996 w 2505"/>
                <a:gd name="T63" fmla="*/ 2633 h 2979"/>
                <a:gd name="T64" fmla="*/ 1973 w 2505"/>
                <a:gd name="T65" fmla="*/ 2487 h 2979"/>
                <a:gd name="T66" fmla="*/ 1932 w 2505"/>
                <a:gd name="T67" fmla="*/ 2320 h 2979"/>
                <a:gd name="T68" fmla="*/ 1870 w 2505"/>
                <a:gd name="T69" fmla="*/ 2132 h 2979"/>
                <a:gd name="T70" fmla="*/ 1782 w 2505"/>
                <a:gd name="T71" fmla="*/ 1922 h 2979"/>
                <a:gd name="T72" fmla="*/ 1664 w 2505"/>
                <a:gd name="T73" fmla="*/ 1695 h 2979"/>
                <a:gd name="T74" fmla="*/ 1512 w 2505"/>
                <a:gd name="T75" fmla="*/ 1450 h 2979"/>
                <a:gd name="T76" fmla="*/ 1294 w 2505"/>
                <a:gd name="T77" fmla="*/ 1143 h 2979"/>
                <a:gd name="T78" fmla="*/ 1084 w 2505"/>
                <a:gd name="T79" fmla="*/ 881 h 2979"/>
                <a:gd name="T80" fmla="*/ 885 w 2505"/>
                <a:gd name="T81" fmla="*/ 662 h 2979"/>
                <a:gd name="T82" fmla="*/ 698 w 2505"/>
                <a:gd name="T83" fmla="*/ 481 h 2979"/>
                <a:gd name="T84" fmla="*/ 530 w 2505"/>
                <a:gd name="T85" fmla="*/ 332 h 2979"/>
                <a:gd name="T86" fmla="*/ 378 w 2505"/>
                <a:gd name="T87" fmla="*/ 217 h 2979"/>
                <a:gd name="T88" fmla="*/ 250 w 2505"/>
                <a:gd name="T89" fmla="*/ 131 h 2979"/>
                <a:gd name="T90" fmla="*/ 144 w 2505"/>
                <a:gd name="T91" fmla="*/ 69 h 2979"/>
                <a:gd name="T92" fmla="*/ 66 w 2505"/>
                <a:gd name="T93" fmla="*/ 29 h 2979"/>
                <a:gd name="T94" fmla="*/ 16 w 2505"/>
                <a:gd name="T95" fmla="*/ 7 h 2979"/>
                <a:gd name="T96" fmla="*/ 0 w 2505"/>
                <a:gd name="T97" fmla="*/ 0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5" h="2979">
                  <a:moveTo>
                    <a:pt x="0" y="0"/>
                  </a:moveTo>
                  <a:lnTo>
                    <a:pt x="1596" y="0"/>
                  </a:lnTo>
                  <a:lnTo>
                    <a:pt x="1693" y="16"/>
                  </a:lnTo>
                  <a:lnTo>
                    <a:pt x="1781" y="40"/>
                  </a:lnTo>
                  <a:lnTo>
                    <a:pt x="1863" y="69"/>
                  </a:lnTo>
                  <a:lnTo>
                    <a:pt x="1938" y="102"/>
                  </a:lnTo>
                  <a:lnTo>
                    <a:pt x="2005" y="140"/>
                  </a:lnTo>
                  <a:lnTo>
                    <a:pt x="2069" y="183"/>
                  </a:lnTo>
                  <a:lnTo>
                    <a:pt x="2126" y="228"/>
                  </a:lnTo>
                  <a:lnTo>
                    <a:pt x="2177" y="278"/>
                  </a:lnTo>
                  <a:lnTo>
                    <a:pt x="2223" y="327"/>
                  </a:lnTo>
                  <a:lnTo>
                    <a:pt x="2263" y="380"/>
                  </a:lnTo>
                  <a:lnTo>
                    <a:pt x="2300" y="431"/>
                  </a:lnTo>
                  <a:lnTo>
                    <a:pt x="2333" y="484"/>
                  </a:lnTo>
                  <a:lnTo>
                    <a:pt x="2360" y="535"/>
                  </a:lnTo>
                  <a:lnTo>
                    <a:pt x="2384" y="587"/>
                  </a:lnTo>
                  <a:lnTo>
                    <a:pt x="2404" y="636"/>
                  </a:lnTo>
                  <a:lnTo>
                    <a:pt x="2422" y="682"/>
                  </a:lnTo>
                  <a:lnTo>
                    <a:pt x="2435" y="726"/>
                  </a:lnTo>
                  <a:lnTo>
                    <a:pt x="2448" y="764"/>
                  </a:lnTo>
                  <a:lnTo>
                    <a:pt x="2455" y="801"/>
                  </a:lnTo>
                  <a:lnTo>
                    <a:pt x="2463" y="830"/>
                  </a:lnTo>
                  <a:lnTo>
                    <a:pt x="2468" y="855"/>
                  </a:lnTo>
                  <a:lnTo>
                    <a:pt x="2470" y="874"/>
                  </a:lnTo>
                  <a:lnTo>
                    <a:pt x="2472" y="885"/>
                  </a:lnTo>
                  <a:lnTo>
                    <a:pt x="2472" y="888"/>
                  </a:lnTo>
                  <a:lnTo>
                    <a:pt x="2488" y="991"/>
                  </a:lnTo>
                  <a:lnTo>
                    <a:pt x="2499" y="1095"/>
                  </a:lnTo>
                  <a:lnTo>
                    <a:pt x="2505" y="1201"/>
                  </a:lnTo>
                  <a:lnTo>
                    <a:pt x="2505" y="1305"/>
                  </a:lnTo>
                  <a:lnTo>
                    <a:pt x="2499" y="1410"/>
                  </a:lnTo>
                  <a:lnTo>
                    <a:pt x="2490" y="1516"/>
                  </a:lnTo>
                  <a:lnTo>
                    <a:pt x="2475" y="1618"/>
                  </a:lnTo>
                  <a:lnTo>
                    <a:pt x="2459" y="1720"/>
                  </a:lnTo>
                  <a:lnTo>
                    <a:pt x="2439" y="1823"/>
                  </a:lnTo>
                  <a:lnTo>
                    <a:pt x="2415" y="1922"/>
                  </a:lnTo>
                  <a:lnTo>
                    <a:pt x="2389" y="2019"/>
                  </a:lnTo>
                  <a:lnTo>
                    <a:pt x="2362" y="2114"/>
                  </a:lnTo>
                  <a:lnTo>
                    <a:pt x="2333" y="2205"/>
                  </a:lnTo>
                  <a:lnTo>
                    <a:pt x="2302" y="2293"/>
                  </a:lnTo>
                  <a:lnTo>
                    <a:pt x="2272" y="2377"/>
                  </a:lnTo>
                  <a:lnTo>
                    <a:pt x="2240" y="2457"/>
                  </a:lnTo>
                  <a:lnTo>
                    <a:pt x="2208" y="2534"/>
                  </a:lnTo>
                  <a:lnTo>
                    <a:pt x="2179" y="2606"/>
                  </a:lnTo>
                  <a:lnTo>
                    <a:pt x="2148" y="2671"/>
                  </a:lnTo>
                  <a:lnTo>
                    <a:pt x="2121" y="2732"/>
                  </a:lnTo>
                  <a:lnTo>
                    <a:pt x="2093" y="2787"/>
                  </a:lnTo>
                  <a:lnTo>
                    <a:pt x="2069" y="2836"/>
                  </a:lnTo>
                  <a:lnTo>
                    <a:pt x="2048" y="2878"/>
                  </a:lnTo>
                  <a:lnTo>
                    <a:pt x="2029" y="2913"/>
                  </a:lnTo>
                  <a:lnTo>
                    <a:pt x="2015" y="2942"/>
                  </a:lnTo>
                  <a:lnTo>
                    <a:pt x="2002" y="2962"/>
                  </a:lnTo>
                  <a:lnTo>
                    <a:pt x="1996" y="2975"/>
                  </a:lnTo>
                  <a:lnTo>
                    <a:pt x="1993" y="2979"/>
                  </a:lnTo>
                  <a:lnTo>
                    <a:pt x="1995" y="2975"/>
                  </a:lnTo>
                  <a:lnTo>
                    <a:pt x="1996" y="2964"/>
                  </a:lnTo>
                  <a:lnTo>
                    <a:pt x="1998" y="2946"/>
                  </a:lnTo>
                  <a:lnTo>
                    <a:pt x="2002" y="2922"/>
                  </a:lnTo>
                  <a:lnTo>
                    <a:pt x="2005" y="2889"/>
                  </a:lnTo>
                  <a:lnTo>
                    <a:pt x="2007" y="2851"/>
                  </a:lnTo>
                  <a:lnTo>
                    <a:pt x="2007" y="2805"/>
                  </a:lnTo>
                  <a:lnTo>
                    <a:pt x="2005" y="2754"/>
                  </a:lnTo>
                  <a:lnTo>
                    <a:pt x="2004" y="2697"/>
                  </a:lnTo>
                  <a:lnTo>
                    <a:pt x="1996" y="2633"/>
                  </a:lnTo>
                  <a:lnTo>
                    <a:pt x="1987" y="2564"/>
                  </a:lnTo>
                  <a:lnTo>
                    <a:pt x="1973" y="2487"/>
                  </a:lnTo>
                  <a:lnTo>
                    <a:pt x="1956" y="2406"/>
                  </a:lnTo>
                  <a:lnTo>
                    <a:pt x="1932" y="2320"/>
                  </a:lnTo>
                  <a:lnTo>
                    <a:pt x="1905" y="2229"/>
                  </a:lnTo>
                  <a:lnTo>
                    <a:pt x="1870" y="2132"/>
                  </a:lnTo>
                  <a:lnTo>
                    <a:pt x="1830" y="2030"/>
                  </a:lnTo>
                  <a:lnTo>
                    <a:pt x="1782" y="1922"/>
                  </a:lnTo>
                  <a:lnTo>
                    <a:pt x="1728" y="1812"/>
                  </a:lnTo>
                  <a:lnTo>
                    <a:pt x="1664" y="1695"/>
                  </a:lnTo>
                  <a:lnTo>
                    <a:pt x="1592" y="1574"/>
                  </a:lnTo>
                  <a:lnTo>
                    <a:pt x="1512" y="1450"/>
                  </a:lnTo>
                  <a:lnTo>
                    <a:pt x="1402" y="1291"/>
                  </a:lnTo>
                  <a:lnTo>
                    <a:pt x="1294" y="1143"/>
                  </a:lnTo>
                  <a:lnTo>
                    <a:pt x="1188" y="1007"/>
                  </a:lnTo>
                  <a:lnTo>
                    <a:pt x="1084" y="881"/>
                  </a:lnTo>
                  <a:lnTo>
                    <a:pt x="983" y="768"/>
                  </a:lnTo>
                  <a:lnTo>
                    <a:pt x="885" y="662"/>
                  </a:lnTo>
                  <a:lnTo>
                    <a:pt x="790" y="567"/>
                  </a:lnTo>
                  <a:lnTo>
                    <a:pt x="698" y="481"/>
                  </a:lnTo>
                  <a:lnTo>
                    <a:pt x="612" y="402"/>
                  </a:lnTo>
                  <a:lnTo>
                    <a:pt x="530" y="332"/>
                  </a:lnTo>
                  <a:lnTo>
                    <a:pt x="451" y="272"/>
                  </a:lnTo>
                  <a:lnTo>
                    <a:pt x="378" y="217"/>
                  </a:lnTo>
                  <a:lnTo>
                    <a:pt x="311" y="172"/>
                  </a:lnTo>
                  <a:lnTo>
                    <a:pt x="250" y="131"/>
                  </a:lnTo>
                  <a:lnTo>
                    <a:pt x="194" y="97"/>
                  </a:lnTo>
                  <a:lnTo>
                    <a:pt x="144" y="69"/>
                  </a:lnTo>
                  <a:lnTo>
                    <a:pt x="102" y="45"/>
                  </a:lnTo>
                  <a:lnTo>
                    <a:pt x="66" y="29"/>
                  </a:lnTo>
                  <a:lnTo>
                    <a:pt x="38" y="16"/>
                  </a:lnTo>
                  <a:lnTo>
                    <a:pt x="16" y="7"/>
                  </a:lnTo>
                  <a:lnTo>
                    <a:pt x="5" y="1"/>
                  </a:lnTo>
                  <a:lnTo>
                    <a:pt x="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0" name="Freeform 82">
              <a:extLst>
                <a:ext uri="{FF2B5EF4-FFF2-40B4-BE49-F238E27FC236}">
                  <a16:creationId xmlns:a16="http://schemas.microsoft.com/office/drawing/2014/main" id="{70AAAE38-50A0-BDB5-531B-EFC17660C625}"/>
                </a:ext>
              </a:extLst>
            </p:cNvPr>
            <p:cNvSpPr>
              <a:spLocks/>
            </p:cNvSpPr>
            <p:nvPr/>
          </p:nvSpPr>
          <p:spPr bwMode="auto">
            <a:xfrm>
              <a:off x="6518276" y="2460625"/>
              <a:ext cx="1963738" cy="2543175"/>
            </a:xfrm>
            <a:custGeom>
              <a:avLst/>
              <a:gdLst>
                <a:gd name="T0" fmla="*/ 2393 w 2474"/>
                <a:gd name="T1" fmla="*/ 1388 h 3203"/>
                <a:gd name="T2" fmla="*/ 2452 w 2474"/>
                <a:gd name="T3" fmla="*/ 1574 h 3203"/>
                <a:gd name="T4" fmla="*/ 2474 w 2474"/>
                <a:gd name="T5" fmla="*/ 1748 h 3203"/>
                <a:gd name="T6" fmla="*/ 2465 w 2474"/>
                <a:gd name="T7" fmla="*/ 1907 h 3203"/>
                <a:gd name="T8" fmla="*/ 2432 w 2474"/>
                <a:gd name="T9" fmla="*/ 2051 h 3203"/>
                <a:gd name="T10" fmla="*/ 2382 w 2474"/>
                <a:gd name="T11" fmla="*/ 2181 h 3203"/>
                <a:gd name="T12" fmla="*/ 2320 w 2474"/>
                <a:gd name="T13" fmla="*/ 2293 h 3203"/>
                <a:gd name="T14" fmla="*/ 2252 w 2474"/>
                <a:gd name="T15" fmla="*/ 2388 h 3203"/>
                <a:gd name="T16" fmla="*/ 2187 w 2474"/>
                <a:gd name="T17" fmla="*/ 2466 h 3203"/>
                <a:gd name="T18" fmla="*/ 2128 w 2474"/>
                <a:gd name="T19" fmla="*/ 2525 h 3203"/>
                <a:gd name="T20" fmla="*/ 2082 w 2474"/>
                <a:gd name="T21" fmla="*/ 2565 h 3203"/>
                <a:gd name="T22" fmla="*/ 2057 w 2474"/>
                <a:gd name="T23" fmla="*/ 2585 h 3203"/>
                <a:gd name="T24" fmla="*/ 1958 w 2474"/>
                <a:gd name="T25" fmla="*/ 2664 h 3203"/>
                <a:gd name="T26" fmla="*/ 1753 w 2474"/>
                <a:gd name="T27" fmla="*/ 2796 h 3203"/>
                <a:gd name="T28" fmla="*/ 1534 w 2474"/>
                <a:gd name="T29" fmla="*/ 2905 h 3203"/>
                <a:gd name="T30" fmla="*/ 1307 w 2474"/>
                <a:gd name="T31" fmla="*/ 2993 h 3203"/>
                <a:gd name="T32" fmla="*/ 1079 w 2474"/>
                <a:gd name="T33" fmla="*/ 3063 h 3203"/>
                <a:gd name="T34" fmla="*/ 856 w 2474"/>
                <a:gd name="T35" fmla="*/ 3114 h 3203"/>
                <a:gd name="T36" fmla="*/ 645 w 2474"/>
                <a:gd name="T37" fmla="*/ 3150 h 3203"/>
                <a:gd name="T38" fmla="*/ 455 w 2474"/>
                <a:gd name="T39" fmla="*/ 3176 h 3203"/>
                <a:gd name="T40" fmla="*/ 289 w 2474"/>
                <a:gd name="T41" fmla="*/ 3192 h 3203"/>
                <a:gd name="T42" fmla="*/ 153 w 2474"/>
                <a:gd name="T43" fmla="*/ 3200 h 3203"/>
                <a:gd name="T44" fmla="*/ 58 w 2474"/>
                <a:gd name="T45" fmla="*/ 3203 h 3203"/>
                <a:gd name="T46" fmla="*/ 7 w 2474"/>
                <a:gd name="T47" fmla="*/ 3203 h 3203"/>
                <a:gd name="T48" fmla="*/ 3 w 2474"/>
                <a:gd name="T49" fmla="*/ 3203 h 3203"/>
                <a:gd name="T50" fmla="*/ 38 w 2474"/>
                <a:gd name="T51" fmla="*/ 3191 h 3203"/>
                <a:gd name="T52" fmla="*/ 100 w 2474"/>
                <a:gd name="T53" fmla="*/ 3161 h 3203"/>
                <a:gd name="T54" fmla="*/ 188 w 2474"/>
                <a:gd name="T55" fmla="*/ 3114 h 3203"/>
                <a:gd name="T56" fmla="*/ 296 w 2474"/>
                <a:gd name="T57" fmla="*/ 3041 h 3203"/>
                <a:gd name="T58" fmla="*/ 422 w 2474"/>
                <a:gd name="T59" fmla="*/ 2938 h 3203"/>
                <a:gd name="T60" fmla="*/ 561 w 2474"/>
                <a:gd name="T61" fmla="*/ 2807 h 3203"/>
                <a:gd name="T62" fmla="*/ 709 w 2474"/>
                <a:gd name="T63" fmla="*/ 2637 h 3203"/>
                <a:gd name="T64" fmla="*/ 863 w 2474"/>
                <a:gd name="T65" fmla="*/ 2428 h 3203"/>
                <a:gd name="T66" fmla="*/ 1016 w 2474"/>
                <a:gd name="T67" fmla="*/ 2174 h 3203"/>
                <a:gd name="T68" fmla="*/ 1168 w 2474"/>
                <a:gd name="T69" fmla="*/ 1870 h 3203"/>
                <a:gd name="T70" fmla="*/ 1300 w 2474"/>
                <a:gd name="T71" fmla="*/ 1569 h 3203"/>
                <a:gd name="T72" fmla="*/ 1402 w 2474"/>
                <a:gd name="T73" fmla="*/ 1292 h 3203"/>
                <a:gd name="T74" fmla="*/ 1481 w 2474"/>
                <a:gd name="T75" fmla="*/ 1040 h 3203"/>
                <a:gd name="T76" fmla="*/ 1539 w 2474"/>
                <a:gd name="T77" fmla="*/ 815 h 3203"/>
                <a:gd name="T78" fmla="*/ 1578 w 2474"/>
                <a:gd name="T79" fmla="*/ 616 h 3203"/>
                <a:gd name="T80" fmla="*/ 1602 w 2474"/>
                <a:gd name="T81" fmla="*/ 444 h 3203"/>
                <a:gd name="T82" fmla="*/ 1612 w 2474"/>
                <a:gd name="T83" fmla="*/ 298 h 3203"/>
                <a:gd name="T84" fmla="*/ 1616 w 2474"/>
                <a:gd name="T85" fmla="*/ 181 h 3203"/>
                <a:gd name="T86" fmla="*/ 1612 w 2474"/>
                <a:gd name="T87" fmla="*/ 93 h 3203"/>
                <a:gd name="T88" fmla="*/ 1609 w 2474"/>
                <a:gd name="T89" fmla="*/ 32 h 3203"/>
                <a:gd name="T90" fmla="*/ 1605 w 2474"/>
                <a:gd name="T91" fmla="*/ 3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3203">
                  <a:moveTo>
                    <a:pt x="1603" y="0"/>
                  </a:moveTo>
                  <a:lnTo>
                    <a:pt x="2393" y="1388"/>
                  </a:lnTo>
                  <a:lnTo>
                    <a:pt x="2426" y="1483"/>
                  </a:lnTo>
                  <a:lnTo>
                    <a:pt x="2452" y="1574"/>
                  </a:lnTo>
                  <a:lnTo>
                    <a:pt x="2466" y="1664"/>
                  </a:lnTo>
                  <a:lnTo>
                    <a:pt x="2474" y="1748"/>
                  </a:lnTo>
                  <a:lnTo>
                    <a:pt x="2472" y="1830"/>
                  </a:lnTo>
                  <a:lnTo>
                    <a:pt x="2465" y="1907"/>
                  </a:lnTo>
                  <a:lnTo>
                    <a:pt x="2450" y="1982"/>
                  </a:lnTo>
                  <a:lnTo>
                    <a:pt x="2432" y="2051"/>
                  </a:lnTo>
                  <a:lnTo>
                    <a:pt x="2408" y="2119"/>
                  </a:lnTo>
                  <a:lnTo>
                    <a:pt x="2382" y="2181"/>
                  </a:lnTo>
                  <a:lnTo>
                    <a:pt x="2351" y="2238"/>
                  </a:lnTo>
                  <a:lnTo>
                    <a:pt x="2320" y="2293"/>
                  </a:lnTo>
                  <a:lnTo>
                    <a:pt x="2287" y="2342"/>
                  </a:lnTo>
                  <a:lnTo>
                    <a:pt x="2252" y="2388"/>
                  </a:lnTo>
                  <a:lnTo>
                    <a:pt x="2220" y="2430"/>
                  </a:lnTo>
                  <a:lnTo>
                    <a:pt x="2187" y="2466"/>
                  </a:lnTo>
                  <a:lnTo>
                    <a:pt x="2156" y="2498"/>
                  </a:lnTo>
                  <a:lnTo>
                    <a:pt x="2128" y="2525"/>
                  </a:lnTo>
                  <a:lnTo>
                    <a:pt x="2103" y="2547"/>
                  </a:lnTo>
                  <a:lnTo>
                    <a:pt x="2082" y="2565"/>
                  </a:lnTo>
                  <a:lnTo>
                    <a:pt x="2068" y="2578"/>
                  </a:lnTo>
                  <a:lnTo>
                    <a:pt x="2057" y="2585"/>
                  </a:lnTo>
                  <a:lnTo>
                    <a:pt x="2053" y="2587"/>
                  </a:lnTo>
                  <a:lnTo>
                    <a:pt x="1958" y="2664"/>
                  </a:lnTo>
                  <a:lnTo>
                    <a:pt x="1858" y="2733"/>
                  </a:lnTo>
                  <a:lnTo>
                    <a:pt x="1753" y="2796"/>
                  </a:lnTo>
                  <a:lnTo>
                    <a:pt x="1645" y="2854"/>
                  </a:lnTo>
                  <a:lnTo>
                    <a:pt x="1534" y="2905"/>
                  </a:lnTo>
                  <a:lnTo>
                    <a:pt x="1421" y="2951"/>
                  </a:lnTo>
                  <a:lnTo>
                    <a:pt x="1307" y="2993"/>
                  </a:lnTo>
                  <a:lnTo>
                    <a:pt x="1192" y="3030"/>
                  </a:lnTo>
                  <a:lnTo>
                    <a:pt x="1079" y="3063"/>
                  </a:lnTo>
                  <a:lnTo>
                    <a:pt x="967" y="3090"/>
                  </a:lnTo>
                  <a:lnTo>
                    <a:pt x="856" y="3114"/>
                  </a:lnTo>
                  <a:lnTo>
                    <a:pt x="749" y="3134"/>
                  </a:lnTo>
                  <a:lnTo>
                    <a:pt x="645" y="3150"/>
                  </a:lnTo>
                  <a:lnTo>
                    <a:pt x="548" y="3165"/>
                  </a:lnTo>
                  <a:lnTo>
                    <a:pt x="455" y="3176"/>
                  </a:lnTo>
                  <a:lnTo>
                    <a:pt x="367" y="3185"/>
                  </a:lnTo>
                  <a:lnTo>
                    <a:pt x="289" y="3192"/>
                  </a:lnTo>
                  <a:lnTo>
                    <a:pt x="217" y="3198"/>
                  </a:lnTo>
                  <a:lnTo>
                    <a:pt x="153" y="3200"/>
                  </a:lnTo>
                  <a:lnTo>
                    <a:pt x="100" y="3203"/>
                  </a:lnTo>
                  <a:lnTo>
                    <a:pt x="58" y="3203"/>
                  </a:lnTo>
                  <a:lnTo>
                    <a:pt x="25" y="3203"/>
                  </a:lnTo>
                  <a:lnTo>
                    <a:pt x="7" y="3203"/>
                  </a:lnTo>
                  <a:lnTo>
                    <a:pt x="0" y="3203"/>
                  </a:lnTo>
                  <a:lnTo>
                    <a:pt x="3" y="3203"/>
                  </a:lnTo>
                  <a:lnTo>
                    <a:pt x="16" y="3198"/>
                  </a:lnTo>
                  <a:lnTo>
                    <a:pt x="38" y="3191"/>
                  </a:lnTo>
                  <a:lnTo>
                    <a:pt x="66" y="3178"/>
                  </a:lnTo>
                  <a:lnTo>
                    <a:pt x="100" y="3161"/>
                  </a:lnTo>
                  <a:lnTo>
                    <a:pt x="141" y="3139"/>
                  </a:lnTo>
                  <a:lnTo>
                    <a:pt x="188" y="3114"/>
                  </a:lnTo>
                  <a:lnTo>
                    <a:pt x="239" y="3079"/>
                  </a:lnTo>
                  <a:lnTo>
                    <a:pt x="296" y="3041"/>
                  </a:lnTo>
                  <a:lnTo>
                    <a:pt x="358" y="2993"/>
                  </a:lnTo>
                  <a:lnTo>
                    <a:pt x="422" y="2938"/>
                  </a:lnTo>
                  <a:lnTo>
                    <a:pt x="492" y="2876"/>
                  </a:lnTo>
                  <a:lnTo>
                    <a:pt x="561" y="2807"/>
                  </a:lnTo>
                  <a:lnTo>
                    <a:pt x="634" y="2726"/>
                  </a:lnTo>
                  <a:lnTo>
                    <a:pt x="709" y="2637"/>
                  </a:lnTo>
                  <a:lnTo>
                    <a:pt x="786" y="2538"/>
                  </a:lnTo>
                  <a:lnTo>
                    <a:pt x="863" y="2428"/>
                  </a:lnTo>
                  <a:lnTo>
                    <a:pt x="940" y="2307"/>
                  </a:lnTo>
                  <a:lnTo>
                    <a:pt x="1016" y="2174"/>
                  </a:lnTo>
                  <a:lnTo>
                    <a:pt x="1091" y="2031"/>
                  </a:lnTo>
                  <a:lnTo>
                    <a:pt x="1168" y="1870"/>
                  </a:lnTo>
                  <a:lnTo>
                    <a:pt x="1238" y="1717"/>
                  </a:lnTo>
                  <a:lnTo>
                    <a:pt x="1300" y="1569"/>
                  </a:lnTo>
                  <a:lnTo>
                    <a:pt x="1355" y="1428"/>
                  </a:lnTo>
                  <a:lnTo>
                    <a:pt x="1402" y="1292"/>
                  </a:lnTo>
                  <a:lnTo>
                    <a:pt x="1444" y="1163"/>
                  </a:lnTo>
                  <a:lnTo>
                    <a:pt x="1481" y="1040"/>
                  </a:lnTo>
                  <a:lnTo>
                    <a:pt x="1512" y="925"/>
                  </a:lnTo>
                  <a:lnTo>
                    <a:pt x="1539" y="815"/>
                  </a:lnTo>
                  <a:lnTo>
                    <a:pt x="1559" y="711"/>
                  </a:lnTo>
                  <a:lnTo>
                    <a:pt x="1578" y="616"/>
                  </a:lnTo>
                  <a:lnTo>
                    <a:pt x="1591" y="526"/>
                  </a:lnTo>
                  <a:lnTo>
                    <a:pt x="1602" y="444"/>
                  </a:lnTo>
                  <a:lnTo>
                    <a:pt x="1609" y="367"/>
                  </a:lnTo>
                  <a:lnTo>
                    <a:pt x="1612" y="298"/>
                  </a:lnTo>
                  <a:lnTo>
                    <a:pt x="1614" y="235"/>
                  </a:lnTo>
                  <a:lnTo>
                    <a:pt x="1616" y="181"/>
                  </a:lnTo>
                  <a:lnTo>
                    <a:pt x="1614" y="133"/>
                  </a:lnTo>
                  <a:lnTo>
                    <a:pt x="1612" y="93"/>
                  </a:lnTo>
                  <a:lnTo>
                    <a:pt x="1611" y="60"/>
                  </a:lnTo>
                  <a:lnTo>
                    <a:pt x="1609" y="32"/>
                  </a:lnTo>
                  <a:lnTo>
                    <a:pt x="1607" y="14"/>
                  </a:lnTo>
                  <a:lnTo>
                    <a:pt x="1605" y="3"/>
                  </a:lnTo>
                  <a:lnTo>
                    <a:pt x="1603" y="0"/>
                  </a:lnTo>
                  <a:close/>
                </a:path>
              </a:pathLst>
            </a:custGeom>
            <a:solidFill>
              <a:srgbClr val="192F7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1" name="Freeform 84">
              <a:extLst>
                <a:ext uri="{FF2B5EF4-FFF2-40B4-BE49-F238E27FC236}">
                  <a16:creationId xmlns:a16="http://schemas.microsoft.com/office/drawing/2014/main" id="{13DA2074-51B1-26E5-FC6B-FE60C0EAC0D7}"/>
                </a:ext>
              </a:extLst>
            </p:cNvPr>
            <p:cNvSpPr>
              <a:spLocks/>
            </p:cNvSpPr>
            <p:nvPr/>
          </p:nvSpPr>
          <p:spPr bwMode="auto">
            <a:xfrm>
              <a:off x="5316538" y="4624388"/>
              <a:ext cx="2838450" cy="1408113"/>
            </a:xfrm>
            <a:custGeom>
              <a:avLst/>
              <a:gdLst>
                <a:gd name="T0" fmla="*/ 2776 w 3576"/>
                <a:gd name="T1" fmla="*/ 1381 h 1774"/>
                <a:gd name="T2" fmla="*/ 2642 w 3576"/>
                <a:gd name="T3" fmla="*/ 1525 h 1774"/>
                <a:gd name="T4" fmla="*/ 2503 w 3576"/>
                <a:gd name="T5" fmla="*/ 1631 h 1774"/>
                <a:gd name="T6" fmla="*/ 2361 w 3576"/>
                <a:gd name="T7" fmla="*/ 1705 h 1774"/>
                <a:gd name="T8" fmla="*/ 2220 w 3576"/>
                <a:gd name="T9" fmla="*/ 1748 h 1774"/>
                <a:gd name="T10" fmla="*/ 2084 w 3576"/>
                <a:gd name="T11" fmla="*/ 1770 h 1774"/>
                <a:gd name="T12" fmla="*/ 1956 w 3576"/>
                <a:gd name="T13" fmla="*/ 1774 h 1774"/>
                <a:gd name="T14" fmla="*/ 1839 w 3576"/>
                <a:gd name="T15" fmla="*/ 1763 h 1774"/>
                <a:gd name="T16" fmla="*/ 1739 w 3576"/>
                <a:gd name="T17" fmla="*/ 1745 h 1774"/>
                <a:gd name="T18" fmla="*/ 1658 w 3576"/>
                <a:gd name="T19" fmla="*/ 1725 h 1774"/>
                <a:gd name="T20" fmla="*/ 1602 w 3576"/>
                <a:gd name="T21" fmla="*/ 1705 h 1774"/>
                <a:gd name="T22" fmla="*/ 1571 w 3576"/>
                <a:gd name="T23" fmla="*/ 1694 h 1774"/>
                <a:gd name="T24" fmla="*/ 1470 w 3576"/>
                <a:gd name="T25" fmla="*/ 1653 h 1774"/>
                <a:gd name="T26" fmla="*/ 1282 w 3576"/>
                <a:gd name="T27" fmla="*/ 1562 h 1774"/>
                <a:gd name="T28" fmla="*/ 1103 w 3576"/>
                <a:gd name="T29" fmla="*/ 1452 h 1774"/>
                <a:gd name="T30" fmla="*/ 934 w 3576"/>
                <a:gd name="T31" fmla="*/ 1328 h 1774"/>
                <a:gd name="T32" fmla="*/ 777 w 3576"/>
                <a:gd name="T33" fmla="*/ 1192 h 1774"/>
                <a:gd name="T34" fmla="*/ 631 w 3576"/>
                <a:gd name="T35" fmla="*/ 1052 h 1774"/>
                <a:gd name="T36" fmla="*/ 499 w 3576"/>
                <a:gd name="T37" fmla="*/ 909 h 1774"/>
                <a:gd name="T38" fmla="*/ 380 w 3576"/>
                <a:gd name="T39" fmla="*/ 770 h 1774"/>
                <a:gd name="T40" fmla="*/ 278 w 3576"/>
                <a:gd name="T41" fmla="*/ 637 h 1774"/>
                <a:gd name="T42" fmla="*/ 188 w 3576"/>
                <a:gd name="T43" fmla="*/ 516 h 1774"/>
                <a:gd name="T44" fmla="*/ 115 w 3576"/>
                <a:gd name="T45" fmla="*/ 410 h 1774"/>
                <a:gd name="T46" fmla="*/ 60 w 3576"/>
                <a:gd name="T47" fmla="*/ 326 h 1774"/>
                <a:gd name="T48" fmla="*/ 22 w 3576"/>
                <a:gd name="T49" fmla="*/ 263 h 1774"/>
                <a:gd name="T50" fmla="*/ 4 w 3576"/>
                <a:gd name="T51" fmla="*/ 231 h 1774"/>
                <a:gd name="T52" fmla="*/ 4 w 3576"/>
                <a:gd name="T53" fmla="*/ 229 h 1774"/>
                <a:gd name="T54" fmla="*/ 26 w 3576"/>
                <a:gd name="T55" fmla="*/ 249 h 1774"/>
                <a:gd name="T56" fmla="*/ 73 w 3576"/>
                <a:gd name="T57" fmla="*/ 282 h 1774"/>
                <a:gd name="T58" fmla="*/ 143 w 3576"/>
                <a:gd name="T59" fmla="*/ 326 h 1774"/>
                <a:gd name="T60" fmla="*/ 240 w 3576"/>
                <a:gd name="T61" fmla="*/ 377 h 1774"/>
                <a:gd name="T62" fmla="*/ 364 w 3576"/>
                <a:gd name="T63" fmla="*/ 430 h 1774"/>
                <a:gd name="T64" fmla="*/ 514 w 3576"/>
                <a:gd name="T65" fmla="*/ 481 h 1774"/>
                <a:gd name="T66" fmla="*/ 695 w 3576"/>
                <a:gd name="T67" fmla="*/ 527 h 1774"/>
                <a:gd name="T68" fmla="*/ 903 w 3576"/>
                <a:gd name="T69" fmla="*/ 563 h 1774"/>
                <a:gd name="T70" fmla="*/ 1145 w 3576"/>
                <a:gd name="T71" fmla="*/ 584 h 1774"/>
                <a:gd name="T72" fmla="*/ 1415 w 3576"/>
                <a:gd name="T73" fmla="*/ 585 h 1774"/>
                <a:gd name="T74" fmla="*/ 1748 w 3576"/>
                <a:gd name="T75" fmla="*/ 565 h 1774"/>
                <a:gd name="T76" fmla="*/ 2088 w 3576"/>
                <a:gd name="T77" fmla="*/ 525 h 1774"/>
                <a:gd name="T78" fmla="*/ 2388 w 3576"/>
                <a:gd name="T79" fmla="*/ 472 h 1774"/>
                <a:gd name="T80" fmla="*/ 2653 w 3576"/>
                <a:gd name="T81" fmla="*/ 410 h 1774"/>
                <a:gd name="T82" fmla="*/ 2880 w 3576"/>
                <a:gd name="T83" fmla="*/ 342 h 1774"/>
                <a:gd name="T84" fmla="*/ 3074 w 3576"/>
                <a:gd name="T85" fmla="*/ 271 h 1774"/>
                <a:gd name="T86" fmla="*/ 3233 w 3576"/>
                <a:gd name="T87" fmla="*/ 203 h 1774"/>
                <a:gd name="T88" fmla="*/ 3361 w 3576"/>
                <a:gd name="T89" fmla="*/ 139 h 1774"/>
                <a:gd name="T90" fmla="*/ 3458 w 3576"/>
                <a:gd name="T91" fmla="*/ 84 h 1774"/>
                <a:gd name="T92" fmla="*/ 3525 w 3576"/>
                <a:gd name="T93" fmla="*/ 40 h 1774"/>
                <a:gd name="T94" fmla="*/ 3564 w 3576"/>
                <a:gd name="T95" fmla="*/ 11 h 1774"/>
                <a:gd name="T96" fmla="*/ 3576 w 3576"/>
                <a:gd name="T97"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6" h="1774">
                  <a:moveTo>
                    <a:pt x="3576" y="0"/>
                  </a:moveTo>
                  <a:lnTo>
                    <a:pt x="2776" y="1381"/>
                  </a:lnTo>
                  <a:lnTo>
                    <a:pt x="2710" y="1458"/>
                  </a:lnTo>
                  <a:lnTo>
                    <a:pt x="2642" y="1525"/>
                  </a:lnTo>
                  <a:lnTo>
                    <a:pt x="2573" y="1582"/>
                  </a:lnTo>
                  <a:lnTo>
                    <a:pt x="2503" y="1631"/>
                  </a:lnTo>
                  <a:lnTo>
                    <a:pt x="2432" y="1672"/>
                  </a:lnTo>
                  <a:lnTo>
                    <a:pt x="2361" y="1705"/>
                  </a:lnTo>
                  <a:lnTo>
                    <a:pt x="2291" y="1730"/>
                  </a:lnTo>
                  <a:lnTo>
                    <a:pt x="2220" y="1748"/>
                  </a:lnTo>
                  <a:lnTo>
                    <a:pt x="2152" y="1761"/>
                  </a:lnTo>
                  <a:lnTo>
                    <a:pt x="2084" y="1770"/>
                  </a:lnTo>
                  <a:lnTo>
                    <a:pt x="2019" y="1774"/>
                  </a:lnTo>
                  <a:lnTo>
                    <a:pt x="1956" y="1774"/>
                  </a:lnTo>
                  <a:lnTo>
                    <a:pt x="1896" y="1770"/>
                  </a:lnTo>
                  <a:lnTo>
                    <a:pt x="1839" y="1763"/>
                  </a:lnTo>
                  <a:lnTo>
                    <a:pt x="1788" y="1756"/>
                  </a:lnTo>
                  <a:lnTo>
                    <a:pt x="1739" y="1745"/>
                  </a:lnTo>
                  <a:lnTo>
                    <a:pt x="1697" y="1736"/>
                  </a:lnTo>
                  <a:lnTo>
                    <a:pt x="1658" y="1725"/>
                  </a:lnTo>
                  <a:lnTo>
                    <a:pt x="1627" y="1714"/>
                  </a:lnTo>
                  <a:lnTo>
                    <a:pt x="1602" y="1705"/>
                  </a:lnTo>
                  <a:lnTo>
                    <a:pt x="1583" y="1697"/>
                  </a:lnTo>
                  <a:lnTo>
                    <a:pt x="1571" y="1694"/>
                  </a:lnTo>
                  <a:lnTo>
                    <a:pt x="1567" y="1692"/>
                  </a:lnTo>
                  <a:lnTo>
                    <a:pt x="1470" y="1653"/>
                  </a:lnTo>
                  <a:lnTo>
                    <a:pt x="1373" y="1611"/>
                  </a:lnTo>
                  <a:lnTo>
                    <a:pt x="1282" y="1562"/>
                  </a:lnTo>
                  <a:lnTo>
                    <a:pt x="1190" y="1509"/>
                  </a:lnTo>
                  <a:lnTo>
                    <a:pt x="1103" y="1452"/>
                  </a:lnTo>
                  <a:lnTo>
                    <a:pt x="1017" y="1392"/>
                  </a:lnTo>
                  <a:lnTo>
                    <a:pt x="934" y="1328"/>
                  </a:lnTo>
                  <a:lnTo>
                    <a:pt x="854" y="1262"/>
                  </a:lnTo>
                  <a:lnTo>
                    <a:pt x="777" y="1192"/>
                  </a:lnTo>
                  <a:lnTo>
                    <a:pt x="702" y="1123"/>
                  </a:lnTo>
                  <a:lnTo>
                    <a:pt x="631" y="1052"/>
                  </a:lnTo>
                  <a:lnTo>
                    <a:pt x="563" y="980"/>
                  </a:lnTo>
                  <a:lnTo>
                    <a:pt x="499" y="909"/>
                  </a:lnTo>
                  <a:lnTo>
                    <a:pt x="439" y="840"/>
                  </a:lnTo>
                  <a:lnTo>
                    <a:pt x="380" y="770"/>
                  </a:lnTo>
                  <a:lnTo>
                    <a:pt x="327" y="702"/>
                  </a:lnTo>
                  <a:lnTo>
                    <a:pt x="278" y="637"/>
                  </a:lnTo>
                  <a:lnTo>
                    <a:pt x="230" y="574"/>
                  </a:lnTo>
                  <a:lnTo>
                    <a:pt x="188" y="516"/>
                  </a:lnTo>
                  <a:lnTo>
                    <a:pt x="150" y="461"/>
                  </a:lnTo>
                  <a:lnTo>
                    <a:pt x="115" y="410"/>
                  </a:lnTo>
                  <a:lnTo>
                    <a:pt x="86" y="364"/>
                  </a:lnTo>
                  <a:lnTo>
                    <a:pt x="60" y="326"/>
                  </a:lnTo>
                  <a:lnTo>
                    <a:pt x="38" y="291"/>
                  </a:lnTo>
                  <a:lnTo>
                    <a:pt x="22" y="263"/>
                  </a:lnTo>
                  <a:lnTo>
                    <a:pt x="11" y="243"/>
                  </a:lnTo>
                  <a:lnTo>
                    <a:pt x="4" y="231"/>
                  </a:lnTo>
                  <a:lnTo>
                    <a:pt x="0" y="227"/>
                  </a:lnTo>
                  <a:lnTo>
                    <a:pt x="4" y="229"/>
                  </a:lnTo>
                  <a:lnTo>
                    <a:pt x="13" y="236"/>
                  </a:lnTo>
                  <a:lnTo>
                    <a:pt x="26" y="249"/>
                  </a:lnTo>
                  <a:lnTo>
                    <a:pt x="46" y="263"/>
                  </a:lnTo>
                  <a:lnTo>
                    <a:pt x="73" y="282"/>
                  </a:lnTo>
                  <a:lnTo>
                    <a:pt x="104" y="302"/>
                  </a:lnTo>
                  <a:lnTo>
                    <a:pt x="143" y="326"/>
                  </a:lnTo>
                  <a:lnTo>
                    <a:pt x="188" y="351"/>
                  </a:lnTo>
                  <a:lnTo>
                    <a:pt x="240" y="377"/>
                  </a:lnTo>
                  <a:lnTo>
                    <a:pt x="298" y="404"/>
                  </a:lnTo>
                  <a:lnTo>
                    <a:pt x="364" y="430"/>
                  </a:lnTo>
                  <a:lnTo>
                    <a:pt x="435" y="457"/>
                  </a:lnTo>
                  <a:lnTo>
                    <a:pt x="514" y="481"/>
                  </a:lnTo>
                  <a:lnTo>
                    <a:pt x="600" y="505"/>
                  </a:lnTo>
                  <a:lnTo>
                    <a:pt x="695" y="527"/>
                  </a:lnTo>
                  <a:lnTo>
                    <a:pt x="795" y="547"/>
                  </a:lnTo>
                  <a:lnTo>
                    <a:pt x="903" y="563"/>
                  </a:lnTo>
                  <a:lnTo>
                    <a:pt x="1020" y="574"/>
                  </a:lnTo>
                  <a:lnTo>
                    <a:pt x="1145" y="584"/>
                  </a:lnTo>
                  <a:lnTo>
                    <a:pt x="1276" y="587"/>
                  </a:lnTo>
                  <a:lnTo>
                    <a:pt x="1415" y="585"/>
                  </a:lnTo>
                  <a:lnTo>
                    <a:pt x="1563" y="580"/>
                  </a:lnTo>
                  <a:lnTo>
                    <a:pt x="1748" y="565"/>
                  </a:lnTo>
                  <a:lnTo>
                    <a:pt x="1924" y="547"/>
                  </a:lnTo>
                  <a:lnTo>
                    <a:pt x="2088" y="525"/>
                  </a:lnTo>
                  <a:lnTo>
                    <a:pt x="2244" y="499"/>
                  </a:lnTo>
                  <a:lnTo>
                    <a:pt x="2388" y="472"/>
                  </a:lnTo>
                  <a:lnTo>
                    <a:pt x="2525" y="441"/>
                  </a:lnTo>
                  <a:lnTo>
                    <a:pt x="2653" y="410"/>
                  </a:lnTo>
                  <a:lnTo>
                    <a:pt x="2770" y="375"/>
                  </a:lnTo>
                  <a:lnTo>
                    <a:pt x="2880" y="342"/>
                  </a:lnTo>
                  <a:lnTo>
                    <a:pt x="2980" y="307"/>
                  </a:lnTo>
                  <a:lnTo>
                    <a:pt x="3074" y="271"/>
                  </a:lnTo>
                  <a:lnTo>
                    <a:pt x="3156" y="236"/>
                  </a:lnTo>
                  <a:lnTo>
                    <a:pt x="3233" y="203"/>
                  </a:lnTo>
                  <a:lnTo>
                    <a:pt x="3300" y="170"/>
                  </a:lnTo>
                  <a:lnTo>
                    <a:pt x="3361" y="139"/>
                  </a:lnTo>
                  <a:lnTo>
                    <a:pt x="3412" y="110"/>
                  </a:lnTo>
                  <a:lnTo>
                    <a:pt x="3458" y="84"/>
                  </a:lnTo>
                  <a:lnTo>
                    <a:pt x="3494" y="60"/>
                  </a:lnTo>
                  <a:lnTo>
                    <a:pt x="3525" y="40"/>
                  </a:lnTo>
                  <a:lnTo>
                    <a:pt x="3547" y="22"/>
                  </a:lnTo>
                  <a:lnTo>
                    <a:pt x="3564" y="11"/>
                  </a:lnTo>
                  <a:lnTo>
                    <a:pt x="3575" y="2"/>
                  </a:lnTo>
                  <a:lnTo>
                    <a:pt x="357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2" name="Freeform 85">
              <a:extLst>
                <a:ext uri="{FF2B5EF4-FFF2-40B4-BE49-F238E27FC236}">
                  <a16:creationId xmlns:a16="http://schemas.microsoft.com/office/drawing/2014/main" id="{3AA5198F-F5C0-54F1-0E39-2467B0ABCDB1}"/>
                </a:ext>
              </a:extLst>
            </p:cNvPr>
            <p:cNvSpPr>
              <a:spLocks/>
            </p:cNvSpPr>
            <p:nvPr/>
          </p:nvSpPr>
          <p:spPr bwMode="auto">
            <a:xfrm>
              <a:off x="4465638" y="3651250"/>
              <a:ext cx="1978025" cy="2379663"/>
            </a:xfrm>
            <a:custGeom>
              <a:avLst/>
              <a:gdLst>
                <a:gd name="T0" fmla="*/ 530 w 2492"/>
                <a:gd name="T1" fmla="*/ 4 h 2999"/>
                <a:gd name="T2" fmla="*/ 524 w 2492"/>
                <a:gd name="T3" fmla="*/ 33 h 2999"/>
                <a:gd name="T4" fmla="*/ 517 w 2492"/>
                <a:gd name="T5" fmla="*/ 90 h 2999"/>
                <a:gd name="T6" fmla="*/ 513 w 2492"/>
                <a:gd name="T7" fmla="*/ 174 h 2999"/>
                <a:gd name="T8" fmla="*/ 517 w 2492"/>
                <a:gd name="T9" fmla="*/ 284 h 2999"/>
                <a:gd name="T10" fmla="*/ 532 w 2492"/>
                <a:gd name="T11" fmla="*/ 417 h 2999"/>
                <a:gd name="T12" fmla="*/ 561 w 2492"/>
                <a:gd name="T13" fmla="*/ 574 h 2999"/>
                <a:gd name="T14" fmla="*/ 610 w 2492"/>
                <a:gd name="T15" fmla="*/ 752 h 2999"/>
                <a:gd name="T16" fmla="*/ 683 w 2492"/>
                <a:gd name="T17" fmla="*/ 953 h 2999"/>
                <a:gd name="T18" fmla="*/ 784 w 2492"/>
                <a:gd name="T19" fmla="*/ 1172 h 2999"/>
                <a:gd name="T20" fmla="*/ 916 w 2492"/>
                <a:gd name="T21" fmla="*/ 1410 h 2999"/>
                <a:gd name="T22" fmla="*/ 1108 w 2492"/>
                <a:gd name="T23" fmla="*/ 1703 h 2999"/>
                <a:gd name="T24" fmla="*/ 1329 w 2492"/>
                <a:gd name="T25" fmla="*/ 1999 h 2999"/>
                <a:gd name="T26" fmla="*/ 1541 w 2492"/>
                <a:gd name="T27" fmla="*/ 2249 h 2999"/>
                <a:gd name="T28" fmla="*/ 1738 w 2492"/>
                <a:gd name="T29" fmla="*/ 2456 h 2999"/>
                <a:gd name="T30" fmla="*/ 1919 w 2492"/>
                <a:gd name="T31" fmla="*/ 2622 h 2999"/>
                <a:gd name="T32" fmla="*/ 2082 w 2492"/>
                <a:gd name="T33" fmla="*/ 2754 h 2999"/>
                <a:gd name="T34" fmla="*/ 2221 w 2492"/>
                <a:gd name="T35" fmla="*/ 2853 h 2999"/>
                <a:gd name="T36" fmla="*/ 2334 w 2492"/>
                <a:gd name="T37" fmla="*/ 2922 h 2999"/>
                <a:gd name="T38" fmla="*/ 2420 w 2492"/>
                <a:gd name="T39" fmla="*/ 2968 h 2999"/>
                <a:gd name="T40" fmla="*/ 2473 w 2492"/>
                <a:gd name="T41" fmla="*/ 2992 h 2999"/>
                <a:gd name="T42" fmla="*/ 2492 w 2492"/>
                <a:gd name="T43" fmla="*/ 2999 h 2999"/>
                <a:gd name="T44" fmla="*/ 800 w 2492"/>
                <a:gd name="T45" fmla="*/ 2966 h 2999"/>
                <a:gd name="T46" fmla="*/ 630 w 2492"/>
                <a:gd name="T47" fmla="*/ 2913 h 2999"/>
                <a:gd name="T48" fmla="*/ 488 w 2492"/>
                <a:gd name="T49" fmla="*/ 2838 h 2999"/>
                <a:gd name="T50" fmla="*/ 369 w 2492"/>
                <a:gd name="T51" fmla="*/ 2749 h 2999"/>
                <a:gd name="T52" fmla="*/ 272 w 2492"/>
                <a:gd name="T53" fmla="*/ 2650 h 2999"/>
                <a:gd name="T54" fmla="*/ 197 w 2492"/>
                <a:gd name="T55" fmla="*/ 2546 h 2999"/>
                <a:gd name="T56" fmla="*/ 137 w 2492"/>
                <a:gd name="T57" fmla="*/ 2440 h 2999"/>
                <a:gd name="T58" fmla="*/ 95 w 2492"/>
                <a:gd name="T59" fmla="*/ 2341 h 2999"/>
                <a:gd name="T60" fmla="*/ 64 w 2492"/>
                <a:gd name="T61" fmla="*/ 2249 h 2999"/>
                <a:gd name="T62" fmla="*/ 45 w 2492"/>
                <a:gd name="T63" fmla="*/ 2174 h 2999"/>
                <a:gd name="T64" fmla="*/ 34 w 2492"/>
                <a:gd name="T65" fmla="*/ 2120 h 2999"/>
                <a:gd name="T66" fmla="*/ 29 w 2492"/>
                <a:gd name="T67" fmla="*/ 2090 h 2999"/>
                <a:gd name="T68" fmla="*/ 14 w 2492"/>
                <a:gd name="T69" fmla="*/ 1982 h 2999"/>
                <a:gd name="T70" fmla="*/ 0 w 2492"/>
                <a:gd name="T71" fmla="*/ 1774 h 2999"/>
                <a:gd name="T72" fmla="*/ 7 w 2492"/>
                <a:gd name="T73" fmla="*/ 1564 h 2999"/>
                <a:gd name="T74" fmla="*/ 32 w 2492"/>
                <a:gd name="T75" fmla="*/ 1355 h 2999"/>
                <a:gd name="T76" fmla="*/ 73 w 2492"/>
                <a:gd name="T77" fmla="*/ 1152 h 2999"/>
                <a:gd name="T78" fmla="*/ 124 w 2492"/>
                <a:gd name="T79" fmla="*/ 956 h 2999"/>
                <a:gd name="T80" fmla="*/ 182 w 2492"/>
                <a:gd name="T81" fmla="*/ 772 h 2999"/>
                <a:gd name="T82" fmla="*/ 245 w 2492"/>
                <a:gd name="T83" fmla="*/ 600 h 2999"/>
                <a:gd name="T84" fmla="*/ 309 w 2492"/>
                <a:gd name="T85" fmla="*/ 444 h 2999"/>
                <a:gd name="T86" fmla="*/ 371 w 2492"/>
                <a:gd name="T87" fmla="*/ 307 h 2999"/>
                <a:gd name="T88" fmla="*/ 427 w 2492"/>
                <a:gd name="T89" fmla="*/ 192 h 2999"/>
                <a:gd name="T90" fmla="*/ 473 w 2492"/>
                <a:gd name="T91" fmla="*/ 101 h 2999"/>
                <a:gd name="T92" fmla="*/ 508 w 2492"/>
                <a:gd name="T93" fmla="*/ 38 h 2999"/>
                <a:gd name="T94" fmla="*/ 528 w 2492"/>
                <a:gd name="T95" fmla="*/ 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2" h="2999">
                  <a:moveTo>
                    <a:pt x="530" y="0"/>
                  </a:moveTo>
                  <a:lnTo>
                    <a:pt x="530" y="4"/>
                  </a:lnTo>
                  <a:lnTo>
                    <a:pt x="526" y="15"/>
                  </a:lnTo>
                  <a:lnTo>
                    <a:pt x="524" y="33"/>
                  </a:lnTo>
                  <a:lnTo>
                    <a:pt x="521" y="59"/>
                  </a:lnTo>
                  <a:lnTo>
                    <a:pt x="517" y="90"/>
                  </a:lnTo>
                  <a:lnTo>
                    <a:pt x="515" y="130"/>
                  </a:lnTo>
                  <a:lnTo>
                    <a:pt x="513" y="174"/>
                  </a:lnTo>
                  <a:lnTo>
                    <a:pt x="515" y="225"/>
                  </a:lnTo>
                  <a:lnTo>
                    <a:pt x="517" y="284"/>
                  </a:lnTo>
                  <a:lnTo>
                    <a:pt x="523" y="348"/>
                  </a:lnTo>
                  <a:lnTo>
                    <a:pt x="532" y="417"/>
                  </a:lnTo>
                  <a:lnTo>
                    <a:pt x="544" y="492"/>
                  </a:lnTo>
                  <a:lnTo>
                    <a:pt x="561" y="574"/>
                  </a:lnTo>
                  <a:lnTo>
                    <a:pt x="583" y="660"/>
                  </a:lnTo>
                  <a:lnTo>
                    <a:pt x="610" y="752"/>
                  </a:lnTo>
                  <a:lnTo>
                    <a:pt x="643" y="850"/>
                  </a:lnTo>
                  <a:lnTo>
                    <a:pt x="683" y="953"/>
                  </a:lnTo>
                  <a:lnTo>
                    <a:pt x="729" y="1059"/>
                  </a:lnTo>
                  <a:lnTo>
                    <a:pt x="784" y="1172"/>
                  </a:lnTo>
                  <a:lnTo>
                    <a:pt x="846" y="1287"/>
                  </a:lnTo>
                  <a:lnTo>
                    <a:pt x="916" y="1410"/>
                  </a:lnTo>
                  <a:lnTo>
                    <a:pt x="994" y="1534"/>
                  </a:lnTo>
                  <a:lnTo>
                    <a:pt x="1108" y="1703"/>
                  </a:lnTo>
                  <a:lnTo>
                    <a:pt x="1221" y="1856"/>
                  </a:lnTo>
                  <a:lnTo>
                    <a:pt x="1329" y="1999"/>
                  </a:lnTo>
                  <a:lnTo>
                    <a:pt x="1437" y="2131"/>
                  </a:lnTo>
                  <a:lnTo>
                    <a:pt x="1541" y="2249"/>
                  </a:lnTo>
                  <a:lnTo>
                    <a:pt x="1642" y="2357"/>
                  </a:lnTo>
                  <a:lnTo>
                    <a:pt x="1738" y="2456"/>
                  </a:lnTo>
                  <a:lnTo>
                    <a:pt x="1832" y="2544"/>
                  </a:lnTo>
                  <a:lnTo>
                    <a:pt x="1919" y="2622"/>
                  </a:lnTo>
                  <a:lnTo>
                    <a:pt x="2004" y="2692"/>
                  </a:lnTo>
                  <a:lnTo>
                    <a:pt x="2082" y="2754"/>
                  </a:lnTo>
                  <a:lnTo>
                    <a:pt x="2155" y="2807"/>
                  </a:lnTo>
                  <a:lnTo>
                    <a:pt x="2221" y="2853"/>
                  </a:lnTo>
                  <a:lnTo>
                    <a:pt x="2281" y="2891"/>
                  </a:lnTo>
                  <a:lnTo>
                    <a:pt x="2334" y="2922"/>
                  </a:lnTo>
                  <a:lnTo>
                    <a:pt x="2382" y="2948"/>
                  </a:lnTo>
                  <a:lnTo>
                    <a:pt x="2420" y="2968"/>
                  </a:lnTo>
                  <a:lnTo>
                    <a:pt x="2452" y="2983"/>
                  </a:lnTo>
                  <a:lnTo>
                    <a:pt x="2473" y="2992"/>
                  </a:lnTo>
                  <a:lnTo>
                    <a:pt x="2488" y="2997"/>
                  </a:lnTo>
                  <a:lnTo>
                    <a:pt x="2492" y="2999"/>
                  </a:lnTo>
                  <a:lnTo>
                    <a:pt x="896" y="2983"/>
                  </a:lnTo>
                  <a:lnTo>
                    <a:pt x="800" y="2966"/>
                  </a:lnTo>
                  <a:lnTo>
                    <a:pt x="713" y="2942"/>
                  </a:lnTo>
                  <a:lnTo>
                    <a:pt x="630" y="2913"/>
                  </a:lnTo>
                  <a:lnTo>
                    <a:pt x="555" y="2878"/>
                  </a:lnTo>
                  <a:lnTo>
                    <a:pt x="488" y="2838"/>
                  </a:lnTo>
                  <a:lnTo>
                    <a:pt x="426" y="2796"/>
                  </a:lnTo>
                  <a:lnTo>
                    <a:pt x="369" y="2749"/>
                  </a:lnTo>
                  <a:lnTo>
                    <a:pt x="318" y="2701"/>
                  </a:lnTo>
                  <a:lnTo>
                    <a:pt x="272" y="2650"/>
                  </a:lnTo>
                  <a:lnTo>
                    <a:pt x="232" y="2597"/>
                  </a:lnTo>
                  <a:lnTo>
                    <a:pt x="197" y="2546"/>
                  </a:lnTo>
                  <a:lnTo>
                    <a:pt x="164" y="2493"/>
                  </a:lnTo>
                  <a:lnTo>
                    <a:pt x="137" y="2440"/>
                  </a:lnTo>
                  <a:lnTo>
                    <a:pt x="115" y="2388"/>
                  </a:lnTo>
                  <a:lnTo>
                    <a:pt x="95" y="2341"/>
                  </a:lnTo>
                  <a:lnTo>
                    <a:pt x="78" y="2293"/>
                  </a:lnTo>
                  <a:lnTo>
                    <a:pt x="64" y="2249"/>
                  </a:lnTo>
                  <a:lnTo>
                    <a:pt x="53" y="2211"/>
                  </a:lnTo>
                  <a:lnTo>
                    <a:pt x="45" y="2174"/>
                  </a:lnTo>
                  <a:lnTo>
                    <a:pt x="38" y="2145"/>
                  </a:lnTo>
                  <a:lnTo>
                    <a:pt x="34" y="2120"/>
                  </a:lnTo>
                  <a:lnTo>
                    <a:pt x="31" y="2101"/>
                  </a:lnTo>
                  <a:lnTo>
                    <a:pt x="29" y="2090"/>
                  </a:lnTo>
                  <a:lnTo>
                    <a:pt x="29" y="2087"/>
                  </a:lnTo>
                  <a:lnTo>
                    <a:pt x="14" y="1982"/>
                  </a:lnTo>
                  <a:lnTo>
                    <a:pt x="3" y="1878"/>
                  </a:lnTo>
                  <a:lnTo>
                    <a:pt x="0" y="1774"/>
                  </a:lnTo>
                  <a:lnTo>
                    <a:pt x="1" y="1670"/>
                  </a:lnTo>
                  <a:lnTo>
                    <a:pt x="7" y="1564"/>
                  </a:lnTo>
                  <a:lnTo>
                    <a:pt x="18" y="1459"/>
                  </a:lnTo>
                  <a:lnTo>
                    <a:pt x="32" y="1355"/>
                  </a:lnTo>
                  <a:lnTo>
                    <a:pt x="51" y="1253"/>
                  </a:lnTo>
                  <a:lnTo>
                    <a:pt x="73" y="1152"/>
                  </a:lnTo>
                  <a:lnTo>
                    <a:pt x="96" y="1053"/>
                  </a:lnTo>
                  <a:lnTo>
                    <a:pt x="124" y="956"/>
                  </a:lnTo>
                  <a:lnTo>
                    <a:pt x="151" y="863"/>
                  </a:lnTo>
                  <a:lnTo>
                    <a:pt x="182" y="772"/>
                  </a:lnTo>
                  <a:lnTo>
                    <a:pt x="214" y="684"/>
                  </a:lnTo>
                  <a:lnTo>
                    <a:pt x="245" y="600"/>
                  </a:lnTo>
                  <a:lnTo>
                    <a:pt x="278" y="519"/>
                  </a:lnTo>
                  <a:lnTo>
                    <a:pt x="309" y="444"/>
                  </a:lnTo>
                  <a:lnTo>
                    <a:pt x="340" y="373"/>
                  </a:lnTo>
                  <a:lnTo>
                    <a:pt x="371" y="307"/>
                  </a:lnTo>
                  <a:lnTo>
                    <a:pt x="400" y="247"/>
                  </a:lnTo>
                  <a:lnTo>
                    <a:pt x="427" y="192"/>
                  </a:lnTo>
                  <a:lnTo>
                    <a:pt x="451" y="143"/>
                  </a:lnTo>
                  <a:lnTo>
                    <a:pt x="473" y="101"/>
                  </a:lnTo>
                  <a:lnTo>
                    <a:pt x="493" y="66"/>
                  </a:lnTo>
                  <a:lnTo>
                    <a:pt x="508" y="38"/>
                  </a:lnTo>
                  <a:lnTo>
                    <a:pt x="521" y="18"/>
                  </a:lnTo>
                  <a:lnTo>
                    <a:pt x="528" y="6"/>
                  </a:lnTo>
                  <a:lnTo>
                    <a:pt x="53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3" name="Freeform 86">
              <a:extLst>
                <a:ext uri="{FF2B5EF4-FFF2-40B4-BE49-F238E27FC236}">
                  <a16:creationId xmlns:a16="http://schemas.microsoft.com/office/drawing/2014/main" id="{D014A88D-7E07-EA17-496C-35C7232AEC40}"/>
                </a:ext>
              </a:extLst>
            </p:cNvPr>
            <p:cNvSpPr>
              <a:spLocks/>
            </p:cNvSpPr>
            <p:nvPr/>
          </p:nvSpPr>
          <p:spPr bwMode="auto">
            <a:xfrm>
              <a:off x="3700463" y="2709863"/>
              <a:ext cx="1971675" cy="2535238"/>
            </a:xfrm>
            <a:custGeom>
              <a:avLst/>
              <a:gdLst>
                <a:gd name="T0" fmla="*/ 2476 w 2483"/>
                <a:gd name="T1" fmla="*/ 0 h 3195"/>
                <a:gd name="T2" fmla="*/ 2478 w 2483"/>
                <a:gd name="T3" fmla="*/ 2 h 3195"/>
                <a:gd name="T4" fmla="*/ 2445 w 2483"/>
                <a:gd name="T5" fmla="*/ 13 h 3195"/>
                <a:gd name="T6" fmla="*/ 2382 w 2483"/>
                <a:gd name="T7" fmla="*/ 42 h 3195"/>
                <a:gd name="T8" fmla="*/ 2293 w 2483"/>
                <a:gd name="T9" fmla="*/ 90 h 3195"/>
                <a:gd name="T10" fmla="*/ 2183 w 2483"/>
                <a:gd name="T11" fmla="*/ 163 h 3195"/>
                <a:gd name="T12" fmla="*/ 2057 w 2483"/>
                <a:gd name="T13" fmla="*/ 262 h 3195"/>
                <a:gd name="T14" fmla="*/ 1918 w 2483"/>
                <a:gd name="T15" fmla="*/ 395 h 3195"/>
                <a:gd name="T16" fmla="*/ 1768 w 2483"/>
                <a:gd name="T17" fmla="*/ 563 h 3195"/>
                <a:gd name="T18" fmla="*/ 1615 w 2483"/>
                <a:gd name="T19" fmla="*/ 772 h 3195"/>
                <a:gd name="T20" fmla="*/ 1461 w 2483"/>
                <a:gd name="T21" fmla="*/ 1022 h 3195"/>
                <a:gd name="T22" fmla="*/ 1306 w 2483"/>
                <a:gd name="T23" fmla="*/ 1326 h 3195"/>
                <a:gd name="T24" fmla="*/ 1172 w 2483"/>
                <a:gd name="T25" fmla="*/ 1628 h 3195"/>
                <a:gd name="T26" fmla="*/ 1068 w 2483"/>
                <a:gd name="T27" fmla="*/ 1904 h 3195"/>
                <a:gd name="T28" fmla="*/ 987 w 2483"/>
                <a:gd name="T29" fmla="*/ 2154 h 3195"/>
                <a:gd name="T30" fmla="*/ 929 w 2483"/>
                <a:gd name="T31" fmla="*/ 2379 h 3195"/>
                <a:gd name="T32" fmla="*/ 889 w 2483"/>
                <a:gd name="T33" fmla="*/ 2579 h 3195"/>
                <a:gd name="T34" fmla="*/ 865 w 2483"/>
                <a:gd name="T35" fmla="*/ 2750 h 3195"/>
                <a:gd name="T36" fmla="*/ 852 w 2483"/>
                <a:gd name="T37" fmla="*/ 2897 h 3195"/>
                <a:gd name="T38" fmla="*/ 848 w 2483"/>
                <a:gd name="T39" fmla="*/ 3014 h 3195"/>
                <a:gd name="T40" fmla="*/ 850 w 2483"/>
                <a:gd name="T41" fmla="*/ 3102 h 3195"/>
                <a:gd name="T42" fmla="*/ 854 w 2483"/>
                <a:gd name="T43" fmla="*/ 3162 h 3195"/>
                <a:gd name="T44" fmla="*/ 858 w 2483"/>
                <a:gd name="T45" fmla="*/ 3191 h 3195"/>
                <a:gd name="T46" fmla="*/ 79 w 2483"/>
                <a:gd name="T47" fmla="*/ 1803 h 3195"/>
                <a:gd name="T48" fmla="*/ 22 w 2483"/>
                <a:gd name="T49" fmla="*/ 1615 h 3195"/>
                <a:gd name="T50" fmla="*/ 0 w 2483"/>
                <a:gd name="T51" fmla="*/ 1439 h 3195"/>
                <a:gd name="T52" fmla="*/ 9 w 2483"/>
                <a:gd name="T53" fmla="*/ 1282 h 3195"/>
                <a:gd name="T54" fmla="*/ 44 w 2483"/>
                <a:gd name="T55" fmla="*/ 1138 h 3195"/>
                <a:gd name="T56" fmla="*/ 93 w 2483"/>
                <a:gd name="T57" fmla="*/ 1010 h 3195"/>
                <a:gd name="T58" fmla="*/ 157 w 2483"/>
                <a:gd name="T59" fmla="*/ 898 h 3195"/>
                <a:gd name="T60" fmla="*/ 225 w 2483"/>
                <a:gd name="T61" fmla="*/ 803 h 3195"/>
                <a:gd name="T62" fmla="*/ 291 w 2483"/>
                <a:gd name="T63" fmla="*/ 726 h 3195"/>
                <a:gd name="T64" fmla="*/ 349 w 2483"/>
                <a:gd name="T65" fmla="*/ 666 h 3195"/>
                <a:gd name="T66" fmla="*/ 395 w 2483"/>
                <a:gd name="T67" fmla="*/ 627 h 3195"/>
                <a:gd name="T68" fmla="*/ 421 w 2483"/>
                <a:gd name="T69" fmla="*/ 607 h 3195"/>
                <a:gd name="T70" fmla="*/ 521 w 2483"/>
                <a:gd name="T71" fmla="*/ 529 h 3195"/>
                <a:gd name="T72" fmla="*/ 726 w 2483"/>
                <a:gd name="T73" fmla="*/ 397 h 3195"/>
                <a:gd name="T74" fmla="*/ 947 w 2483"/>
                <a:gd name="T75" fmla="*/ 289 h 3195"/>
                <a:gd name="T76" fmla="*/ 1174 w 2483"/>
                <a:gd name="T77" fmla="*/ 203 h 3195"/>
                <a:gd name="T78" fmla="*/ 1402 w 2483"/>
                <a:gd name="T79" fmla="*/ 135 h 3195"/>
                <a:gd name="T80" fmla="*/ 1625 w 2483"/>
                <a:gd name="T81" fmla="*/ 86 h 3195"/>
                <a:gd name="T82" fmla="*/ 1836 w 2483"/>
                <a:gd name="T83" fmla="*/ 49 h 3195"/>
                <a:gd name="T84" fmla="*/ 2028 w 2483"/>
                <a:gd name="T85" fmla="*/ 24 h 3195"/>
                <a:gd name="T86" fmla="*/ 2194 w 2483"/>
                <a:gd name="T87" fmla="*/ 9 h 3195"/>
                <a:gd name="T88" fmla="*/ 2328 w 2483"/>
                <a:gd name="T89" fmla="*/ 2 h 3195"/>
                <a:gd name="T90" fmla="*/ 2425 w 2483"/>
                <a:gd name="T91"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3" h="3195">
                  <a:moveTo>
                    <a:pt x="2456" y="0"/>
                  </a:moveTo>
                  <a:lnTo>
                    <a:pt x="2476" y="0"/>
                  </a:lnTo>
                  <a:lnTo>
                    <a:pt x="2483" y="0"/>
                  </a:lnTo>
                  <a:lnTo>
                    <a:pt x="2478" y="2"/>
                  </a:lnTo>
                  <a:lnTo>
                    <a:pt x="2465" y="6"/>
                  </a:lnTo>
                  <a:lnTo>
                    <a:pt x="2445" y="13"/>
                  </a:lnTo>
                  <a:lnTo>
                    <a:pt x="2417" y="26"/>
                  </a:lnTo>
                  <a:lnTo>
                    <a:pt x="2382" y="42"/>
                  </a:lnTo>
                  <a:lnTo>
                    <a:pt x="2340" y="62"/>
                  </a:lnTo>
                  <a:lnTo>
                    <a:pt x="2293" y="90"/>
                  </a:lnTo>
                  <a:lnTo>
                    <a:pt x="2242" y="123"/>
                  </a:lnTo>
                  <a:lnTo>
                    <a:pt x="2183" y="163"/>
                  </a:lnTo>
                  <a:lnTo>
                    <a:pt x="2123" y="209"/>
                  </a:lnTo>
                  <a:lnTo>
                    <a:pt x="2057" y="262"/>
                  </a:lnTo>
                  <a:lnTo>
                    <a:pt x="1989" y="324"/>
                  </a:lnTo>
                  <a:lnTo>
                    <a:pt x="1918" y="395"/>
                  </a:lnTo>
                  <a:lnTo>
                    <a:pt x="1845" y="474"/>
                  </a:lnTo>
                  <a:lnTo>
                    <a:pt x="1768" y="563"/>
                  </a:lnTo>
                  <a:lnTo>
                    <a:pt x="1691" y="662"/>
                  </a:lnTo>
                  <a:lnTo>
                    <a:pt x="1615" y="772"/>
                  </a:lnTo>
                  <a:lnTo>
                    <a:pt x="1538" y="891"/>
                  </a:lnTo>
                  <a:lnTo>
                    <a:pt x="1461" y="1022"/>
                  </a:lnTo>
                  <a:lnTo>
                    <a:pt x="1384" y="1167"/>
                  </a:lnTo>
                  <a:lnTo>
                    <a:pt x="1306" y="1326"/>
                  </a:lnTo>
                  <a:lnTo>
                    <a:pt x="1236" y="1479"/>
                  </a:lnTo>
                  <a:lnTo>
                    <a:pt x="1172" y="1628"/>
                  </a:lnTo>
                  <a:lnTo>
                    <a:pt x="1117" y="1768"/>
                  </a:lnTo>
                  <a:lnTo>
                    <a:pt x="1068" y="1904"/>
                  </a:lnTo>
                  <a:lnTo>
                    <a:pt x="1024" y="2032"/>
                  </a:lnTo>
                  <a:lnTo>
                    <a:pt x="987" y="2154"/>
                  </a:lnTo>
                  <a:lnTo>
                    <a:pt x="956" y="2271"/>
                  </a:lnTo>
                  <a:lnTo>
                    <a:pt x="929" y="2379"/>
                  </a:lnTo>
                  <a:lnTo>
                    <a:pt x="907" y="2483"/>
                  </a:lnTo>
                  <a:lnTo>
                    <a:pt x="889" y="2579"/>
                  </a:lnTo>
                  <a:lnTo>
                    <a:pt x="874" y="2668"/>
                  </a:lnTo>
                  <a:lnTo>
                    <a:pt x="865" y="2750"/>
                  </a:lnTo>
                  <a:lnTo>
                    <a:pt x="856" y="2827"/>
                  </a:lnTo>
                  <a:lnTo>
                    <a:pt x="852" y="2897"/>
                  </a:lnTo>
                  <a:lnTo>
                    <a:pt x="848" y="2959"/>
                  </a:lnTo>
                  <a:lnTo>
                    <a:pt x="848" y="3014"/>
                  </a:lnTo>
                  <a:lnTo>
                    <a:pt x="848" y="3061"/>
                  </a:lnTo>
                  <a:lnTo>
                    <a:pt x="850" y="3102"/>
                  </a:lnTo>
                  <a:lnTo>
                    <a:pt x="852" y="3134"/>
                  </a:lnTo>
                  <a:lnTo>
                    <a:pt x="854" y="3162"/>
                  </a:lnTo>
                  <a:lnTo>
                    <a:pt x="856" y="3180"/>
                  </a:lnTo>
                  <a:lnTo>
                    <a:pt x="858" y="3191"/>
                  </a:lnTo>
                  <a:lnTo>
                    <a:pt x="859" y="3195"/>
                  </a:lnTo>
                  <a:lnTo>
                    <a:pt x="79" y="1803"/>
                  </a:lnTo>
                  <a:lnTo>
                    <a:pt x="44" y="1706"/>
                  </a:lnTo>
                  <a:lnTo>
                    <a:pt x="22" y="1615"/>
                  </a:lnTo>
                  <a:lnTo>
                    <a:pt x="7" y="1525"/>
                  </a:lnTo>
                  <a:lnTo>
                    <a:pt x="0" y="1439"/>
                  </a:lnTo>
                  <a:lnTo>
                    <a:pt x="2" y="1359"/>
                  </a:lnTo>
                  <a:lnTo>
                    <a:pt x="9" y="1282"/>
                  </a:lnTo>
                  <a:lnTo>
                    <a:pt x="24" y="1207"/>
                  </a:lnTo>
                  <a:lnTo>
                    <a:pt x="44" y="1138"/>
                  </a:lnTo>
                  <a:lnTo>
                    <a:pt x="68" y="1072"/>
                  </a:lnTo>
                  <a:lnTo>
                    <a:pt x="93" y="1010"/>
                  </a:lnTo>
                  <a:lnTo>
                    <a:pt x="124" y="951"/>
                  </a:lnTo>
                  <a:lnTo>
                    <a:pt x="157" y="898"/>
                  </a:lnTo>
                  <a:lnTo>
                    <a:pt x="190" y="847"/>
                  </a:lnTo>
                  <a:lnTo>
                    <a:pt x="225" y="803"/>
                  </a:lnTo>
                  <a:lnTo>
                    <a:pt x="258" y="761"/>
                  </a:lnTo>
                  <a:lnTo>
                    <a:pt x="291" y="726"/>
                  </a:lnTo>
                  <a:lnTo>
                    <a:pt x="322" y="693"/>
                  </a:lnTo>
                  <a:lnTo>
                    <a:pt x="349" y="666"/>
                  </a:lnTo>
                  <a:lnTo>
                    <a:pt x="375" y="644"/>
                  </a:lnTo>
                  <a:lnTo>
                    <a:pt x="395" y="627"/>
                  </a:lnTo>
                  <a:lnTo>
                    <a:pt x="411" y="615"/>
                  </a:lnTo>
                  <a:lnTo>
                    <a:pt x="421" y="607"/>
                  </a:lnTo>
                  <a:lnTo>
                    <a:pt x="424" y="604"/>
                  </a:lnTo>
                  <a:lnTo>
                    <a:pt x="521" y="529"/>
                  </a:lnTo>
                  <a:lnTo>
                    <a:pt x="622" y="459"/>
                  </a:lnTo>
                  <a:lnTo>
                    <a:pt x="726" y="397"/>
                  </a:lnTo>
                  <a:lnTo>
                    <a:pt x="836" y="340"/>
                  </a:lnTo>
                  <a:lnTo>
                    <a:pt x="947" y="289"/>
                  </a:lnTo>
                  <a:lnTo>
                    <a:pt x="1060" y="243"/>
                  </a:lnTo>
                  <a:lnTo>
                    <a:pt x="1174" y="203"/>
                  </a:lnTo>
                  <a:lnTo>
                    <a:pt x="1289" y="166"/>
                  </a:lnTo>
                  <a:lnTo>
                    <a:pt x="1402" y="135"/>
                  </a:lnTo>
                  <a:lnTo>
                    <a:pt x="1516" y="108"/>
                  </a:lnTo>
                  <a:lnTo>
                    <a:pt x="1625" y="86"/>
                  </a:lnTo>
                  <a:lnTo>
                    <a:pt x="1732" y="66"/>
                  </a:lnTo>
                  <a:lnTo>
                    <a:pt x="1836" y="49"/>
                  </a:lnTo>
                  <a:lnTo>
                    <a:pt x="1934" y="35"/>
                  </a:lnTo>
                  <a:lnTo>
                    <a:pt x="2028" y="24"/>
                  </a:lnTo>
                  <a:lnTo>
                    <a:pt x="2114" y="17"/>
                  </a:lnTo>
                  <a:lnTo>
                    <a:pt x="2194" y="9"/>
                  </a:lnTo>
                  <a:lnTo>
                    <a:pt x="2265" y="6"/>
                  </a:lnTo>
                  <a:lnTo>
                    <a:pt x="2328" y="2"/>
                  </a:lnTo>
                  <a:lnTo>
                    <a:pt x="2381" y="0"/>
                  </a:lnTo>
                  <a:lnTo>
                    <a:pt x="2425" y="0"/>
                  </a:lnTo>
                  <a:lnTo>
                    <a:pt x="245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4" name="Freeform 87">
              <a:extLst>
                <a:ext uri="{FF2B5EF4-FFF2-40B4-BE49-F238E27FC236}">
                  <a16:creationId xmlns:a16="http://schemas.microsoft.com/office/drawing/2014/main" id="{5C0402F6-5248-59CB-FE6B-869B4919C601}"/>
                </a:ext>
              </a:extLst>
            </p:cNvPr>
            <p:cNvSpPr>
              <a:spLocks/>
            </p:cNvSpPr>
            <p:nvPr/>
          </p:nvSpPr>
          <p:spPr bwMode="auto">
            <a:xfrm>
              <a:off x="4030663" y="1679575"/>
              <a:ext cx="2841625" cy="1398588"/>
            </a:xfrm>
            <a:custGeom>
              <a:avLst/>
              <a:gdLst>
                <a:gd name="T0" fmla="*/ 1666 w 3578"/>
                <a:gd name="T1" fmla="*/ 1 h 1763"/>
                <a:gd name="T2" fmla="*/ 1783 w 3578"/>
                <a:gd name="T3" fmla="*/ 16 h 1763"/>
                <a:gd name="T4" fmla="*/ 1881 w 3578"/>
                <a:gd name="T5" fmla="*/ 38 h 1763"/>
                <a:gd name="T6" fmla="*/ 1956 w 3578"/>
                <a:gd name="T7" fmla="*/ 60 h 1763"/>
                <a:gd name="T8" fmla="*/ 2004 w 3578"/>
                <a:gd name="T9" fmla="*/ 76 h 1763"/>
                <a:gd name="T10" fmla="*/ 2022 w 3578"/>
                <a:gd name="T11" fmla="*/ 84 h 1763"/>
                <a:gd name="T12" fmla="*/ 2214 w 3578"/>
                <a:gd name="T13" fmla="*/ 166 h 1763"/>
                <a:gd name="T14" fmla="*/ 2397 w 3578"/>
                <a:gd name="T15" fmla="*/ 268 h 1763"/>
                <a:gd name="T16" fmla="*/ 2571 w 3578"/>
                <a:gd name="T17" fmla="*/ 387 h 1763"/>
                <a:gd name="T18" fmla="*/ 2732 w 3578"/>
                <a:gd name="T19" fmla="*/ 519 h 1763"/>
                <a:gd name="T20" fmla="*/ 2881 w 3578"/>
                <a:gd name="T21" fmla="*/ 658 h 1763"/>
                <a:gd name="T22" fmla="*/ 3020 w 3578"/>
                <a:gd name="T23" fmla="*/ 801 h 1763"/>
                <a:gd name="T24" fmla="*/ 3145 w 3578"/>
                <a:gd name="T25" fmla="*/ 943 h 1763"/>
                <a:gd name="T26" fmla="*/ 3254 w 3578"/>
                <a:gd name="T27" fmla="*/ 1080 h 1763"/>
                <a:gd name="T28" fmla="*/ 3351 w 3578"/>
                <a:gd name="T29" fmla="*/ 1208 h 1763"/>
                <a:gd name="T30" fmla="*/ 3430 w 3578"/>
                <a:gd name="T31" fmla="*/ 1324 h 1763"/>
                <a:gd name="T32" fmla="*/ 3494 w 3578"/>
                <a:gd name="T33" fmla="*/ 1421 h 1763"/>
                <a:gd name="T34" fmla="*/ 3540 w 3578"/>
                <a:gd name="T35" fmla="*/ 1494 h 1763"/>
                <a:gd name="T36" fmla="*/ 3569 w 3578"/>
                <a:gd name="T37" fmla="*/ 1541 h 1763"/>
                <a:gd name="T38" fmla="*/ 3578 w 3578"/>
                <a:gd name="T39" fmla="*/ 1560 h 1763"/>
                <a:gd name="T40" fmla="*/ 3567 w 3578"/>
                <a:gd name="T41" fmla="*/ 1549 h 1763"/>
                <a:gd name="T42" fmla="*/ 3532 w 3578"/>
                <a:gd name="T43" fmla="*/ 1521 h 1763"/>
                <a:gd name="T44" fmla="*/ 3476 w 3578"/>
                <a:gd name="T45" fmla="*/ 1483 h 1763"/>
                <a:gd name="T46" fmla="*/ 3392 w 3578"/>
                <a:gd name="T47" fmla="*/ 1433 h 1763"/>
                <a:gd name="T48" fmla="*/ 3282 w 3578"/>
                <a:gd name="T49" fmla="*/ 1380 h 1763"/>
                <a:gd name="T50" fmla="*/ 3145 w 3578"/>
                <a:gd name="T51" fmla="*/ 1325 h 1763"/>
                <a:gd name="T52" fmla="*/ 2980 w 3578"/>
                <a:gd name="T53" fmla="*/ 1276 h 1763"/>
                <a:gd name="T54" fmla="*/ 2786 w 3578"/>
                <a:gd name="T55" fmla="*/ 1234 h 1763"/>
                <a:gd name="T56" fmla="*/ 2562 w 3578"/>
                <a:gd name="T57" fmla="*/ 1205 h 1763"/>
                <a:gd name="T58" fmla="*/ 2306 w 3578"/>
                <a:gd name="T59" fmla="*/ 1190 h 1763"/>
                <a:gd name="T60" fmla="*/ 2017 w 3578"/>
                <a:gd name="T61" fmla="*/ 1196 h 1763"/>
                <a:gd name="T62" fmla="*/ 1658 w 3578"/>
                <a:gd name="T63" fmla="*/ 1227 h 1763"/>
                <a:gd name="T64" fmla="*/ 1338 w 3578"/>
                <a:gd name="T65" fmla="*/ 1272 h 1763"/>
                <a:gd name="T66" fmla="*/ 1055 w 3578"/>
                <a:gd name="T67" fmla="*/ 1329 h 1763"/>
                <a:gd name="T68" fmla="*/ 810 w 3578"/>
                <a:gd name="T69" fmla="*/ 1393 h 1763"/>
                <a:gd name="T70" fmla="*/ 600 w 3578"/>
                <a:gd name="T71" fmla="*/ 1461 h 1763"/>
                <a:gd name="T72" fmla="*/ 422 w 3578"/>
                <a:gd name="T73" fmla="*/ 1528 h 1763"/>
                <a:gd name="T74" fmla="*/ 280 w 3578"/>
                <a:gd name="T75" fmla="*/ 1594 h 1763"/>
                <a:gd name="T76" fmla="*/ 166 w 3578"/>
                <a:gd name="T77" fmla="*/ 1655 h 1763"/>
                <a:gd name="T78" fmla="*/ 84 w 3578"/>
                <a:gd name="T79" fmla="*/ 1704 h 1763"/>
                <a:gd name="T80" fmla="*/ 31 w 3578"/>
                <a:gd name="T81" fmla="*/ 1741 h 1763"/>
                <a:gd name="T82" fmla="*/ 4 w 3578"/>
                <a:gd name="T83" fmla="*/ 1761 h 1763"/>
                <a:gd name="T84" fmla="*/ 812 w 3578"/>
                <a:gd name="T85" fmla="*/ 387 h 1763"/>
                <a:gd name="T86" fmla="*/ 951 w 3578"/>
                <a:gd name="T87" fmla="*/ 239 h 1763"/>
                <a:gd name="T88" fmla="*/ 1097 w 3578"/>
                <a:gd name="T89" fmla="*/ 131 h 1763"/>
                <a:gd name="T90" fmla="*/ 1247 w 3578"/>
                <a:gd name="T91" fmla="*/ 60 h 1763"/>
                <a:gd name="T92" fmla="*/ 1393 w 3578"/>
                <a:gd name="T93" fmla="*/ 18 h 1763"/>
                <a:gd name="T94" fmla="*/ 1534 w 3578"/>
                <a:gd name="T9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8" h="1763">
                  <a:moveTo>
                    <a:pt x="1602" y="0"/>
                  </a:moveTo>
                  <a:lnTo>
                    <a:pt x="1666" y="1"/>
                  </a:lnTo>
                  <a:lnTo>
                    <a:pt x="1726" y="7"/>
                  </a:lnTo>
                  <a:lnTo>
                    <a:pt x="1783" y="16"/>
                  </a:lnTo>
                  <a:lnTo>
                    <a:pt x="1834" y="27"/>
                  </a:lnTo>
                  <a:lnTo>
                    <a:pt x="1881" y="38"/>
                  </a:lnTo>
                  <a:lnTo>
                    <a:pt x="1922" y="49"/>
                  </a:lnTo>
                  <a:lnTo>
                    <a:pt x="1956" y="60"/>
                  </a:lnTo>
                  <a:lnTo>
                    <a:pt x="1984" y="69"/>
                  </a:lnTo>
                  <a:lnTo>
                    <a:pt x="2004" y="76"/>
                  </a:lnTo>
                  <a:lnTo>
                    <a:pt x="2017" y="82"/>
                  </a:lnTo>
                  <a:lnTo>
                    <a:pt x="2022" y="84"/>
                  </a:lnTo>
                  <a:lnTo>
                    <a:pt x="2119" y="122"/>
                  </a:lnTo>
                  <a:lnTo>
                    <a:pt x="2214" y="166"/>
                  </a:lnTo>
                  <a:lnTo>
                    <a:pt x="2307" y="215"/>
                  </a:lnTo>
                  <a:lnTo>
                    <a:pt x="2397" y="268"/>
                  </a:lnTo>
                  <a:lnTo>
                    <a:pt x="2485" y="327"/>
                  </a:lnTo>
                  <a:lnTo>
                    <a:pt x="2571" y="387"/>
                  </a:lnTo>
                  <a:lnTo>
                    <a:pt x="2653" y="451"/>
                  </a:lnTo>
                  <a:lnTo>
                    <a:pt x="2732" y="519"/>
                  </a:lnTo>
                  <a:lnTo>
                    <a:pt x="2808" y="589"/>
                  </a:lnTo>
                  <a:lnTo>
                    <a:pt x="2881" y="658"/>
                  </a:lnTo>
                  <a:lnTo>
                    <a:pt x="2953" y="729"/>
                  </a:lnTo>
                  <a:lnTo>
                    <a:pt x="3020" y="801"/>
                  </a:lnTo>
                  <a:lnTo>
                    <a:pt x="3084" y="872"/>
                  </a:lnTo>
                  <a:lnTo>
                    <a:pt x="3145" y="943"/>
                  </a:lnTo>
                  <a:lnTo>
                    <a:pt x="3201" y="1013"/>
                  </a:lnTo>
                  <a:lnTo>
                    <a:pt x="3254" y="1080"/>
                  </a:lnTo>
                  <a:lnTo>
                    <a:pt x="3304" y="1146"/>
                  </a:lnTo>
                  <a:lnTo>
                    <a:pt x="3351" y="1208"/>
                  </a:lnTo>
                  <a:lnTo>
                    <a:pt x="3393" y="1269"/>
                  </a:lnTo>
                  <a:lnTo>
                    <a:pt x="3430" y="1324"/>
                  </a:lnTo>
                  <a:lnTo>
                    <a:pt x="3465" y="1375"/>
                  </a:lnTo>
                  <a:lnTo>
                    <a:pt x="3494" y="1421"/>
                  </a:lnTo>
                  <a:lnTo>
                    <a:pt x="3520" y="1461"/>
                  </a:lnTo>
                  <a:lnTo>
                    <a:pt x="3540" y="1494"/>
                  </a:lnTo>
                  <a:lnTo>
                    <a:pt x="3556" y="1521"/>
                  </a:lnTo>
                  <a:lnTo>
                    <a:pt x="3569" y="1541"/>
                  </a:lnTo>
                  <a:lnTo>
                    <a:pt x="3576" y="1554"/>
                  </a:lnTo>
                  <a:lnTo>
                    <a:pt x="3578" y="1560"/>
                  </a:lnTo>
                  <a:lnTo>
                    <a:pt x="3576" y="1556"/>
                  </a:lnTo>
                  <a:lnTo>
                    <a:pt x="3567" y="1549"/>
                  </a:lnTo>
                  <a:lnTo>
                    <a:pt x="3553" y="1538"/>
                  </a:lnTo>
                  <a:lnTo>
                    <a:pt x="3532" y="1521"/>
                  </a:lnTo>
                  <a:lnTo>
                    <a:pt x="3507" y="1503"/>
                  </a:lnTo>
                  <a:lnTo>
                    <a:pt x="3476" y="1483"/>
                  </a:lnTo>
                  <a:lnTo>
                    <a:pt x="3437" y="1459"/>
                  </a:lnTo>
                  <a:lnTo>
                    <a:pt x="3392" y="1433"/>
                  </a:lnTo>
                  <a:lnTo>
                    <a:pt x="3340" y="1408"/>
                  </a:lnTo>
                  <a:lnTo>
                    <a:pt x="3282" y="1380"/>
                  </a:lnTo>
                  <a:lnTo>
                    <a:pt x="3218" y="1353"/>
                  </a:lnTo>
                  <a:lnTo>
                    <a:pt x="3145" y="1325"/>
                  </a:lnTo>
                  <a:lnTo>
                    <a:pt x="3066" y="1300"/>
                  </a:lnTo>
                  <a:lnTo>
                    <a:pt x="2980" y="1276"/>
                  </a:lnTo>
                  <a:lnTo>
                    <a:pt x="2887" y="1254"/>
                  </a:lnTo>
                  <a:lnTo>
                    <a:pt x="2786" y="1234"/>
                  </a:lnTo>
                  <a:lnTo>
                    <a:pt x="2679" y="1218"/>
                  </a:lnTo>
                  <a:lnTo>
                    <a:pt x="2562" y="1205"/>
                  </a:lnTo>
                  <a:lnTo>
                    <a:pt x="2437" y="1196"/>
                  </a:lnTo>
                  <a:lnTo>
                    <a:pt x="2306" y="1190"/>
                  </a:lnTo>
                  <a:lnTo>
                    <a:pt x="2167" y="1190"/>
                  </a:lnTo>
                  <a:lnTo>
                    <a:pt x="2017" y="1196"/>
                  </a:lnTo>
                  <a:lnTo>
                    <a:pt x="1832" y="1210"/>
                  </a:lnTo>
                  <a:lnTo>
                    <a:pt x="1658" y="1227"/>
                  </a:lnTo>
                  <a:lnTo>
                    <a:pt x="1494" y="1249"/>
                  </a:lnTo>
                  <a:lnTo>
                    <a:pt x="1338" y="1272"/>
                  </a:lnTo>
                  <a:lnTo>
                    <a:pt x="1192" y="1300"/>
                  </a:lnTo>
                  <a:lnTo>
                    <a:pt x="1055" y="1329"/>
                  </a:lnTo>
                  <a:lnTo>
                    <a:pt x="929" y="1360"/>
                  </a:lnTo>
                  <a:lnTo>
                    <a:pt x="810" y="1393"/>
                  </a:lnTo>
                  <a:lnTo>
                    <a:pt x="700" y="1426"/>
                  </a:lnTo>
                  <a:lnTo>
                    <a:pt x="600" y="1461"/>
                  </a:lnTo>
                  <a:lnTo>
                    <a:pt x="506" y="1496"/>
                  </a:lnTo>
                  <a:lnTo>
                    <a:pt x="422" y="1528"/>
                  </a:lnTo>
                  <a:lnTo>
                    <a:pt x="347" y="1563"/>
                  </a:lnTo>
                  <a:lnTo>
                    <a:pt x="280" y="1594"/>
                  </a:lnTo>
                  <a:lnTo>
                    <a:pt x="219" y="1625"/>
                  </a:lnTo>
                  <a:lnTo>
                    <a:pt x="166" y="1655"/>
                  </a:lnTo>
                  <a:lnTo>
                    <a:pt x="121" y="1680"/>
                  </a:lnTo>
                  <a:lnTo>
                    <a:pt x="84" y="1704"/>
                  </a:lnTo>
                  <a:lnTo>
                    <a:pt x="53" y="1724"/>
                  </a:lnTo>
                  <a:lnTo>
                    <a:pt x="31" y="1741"/>
                  </a:lnTo>
                  <a:lnTo>
                    <a:pt x="15" y="1753"/>
                  </a:lnTo>
                  <a:lnTo>
                    <a:pt x="4" y="1761"/>
                  </a:lnTo>
                  <a:lnTo>
                    <a:pt x="0" y="1763"/>
                  </a:lnTo>
                  <a:lnTo>
                    <a:pt x="812" y="387"/>
                  </a:lnTo>
                  <a:lnTo>
                    <a:pt x="879" y="307"/>
                  </a:lnTo>
                  <a:lnTo>
                    <a:pt x="951" y="239"/>
                  </a:lnTo>
                  <a:lnTo>
                    <a:pt x="1024" y="179"/>
                  </a:lnTo>
                  <a:lnTo>
                    <a:pt x="1097" y="131"/>
                  </a:lnTo>
                  <a:lnTo>
                    <a:pt x="1172" y="91"/>
                  </a:lnTo>
                  <a:lnTo>
                    <a:pt x="1247" y="60"/>
                  </a:lnTo>
                  <a:lnTo>
                    <a:pt x="1320" y="34"/>
                  </a:lnTo>
                  <a:lnTo>
                    <a:pt x="1393" y="18"/>
                  </a:lnTo>
                  <a:lnTo>
                    <a:pt x="1464" y="7"/>
                  </a:lnTo>
                  <a:lnTo>
                    <a:pt x="1534" y="0"/>
                  </a:lnTo>
                  <a:lnTo>
                    <a:pt x="1602"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grpSp>
      <p:sp>
        <p:nvSpPr>
          <p:cNvPr id="15" name="TextBox 14">
            <a:extLst>
              <a:ext uri="{FF2B5EF4-FFF2-40B4-BE49-F238E27FC236}">
                <a16:creationId xmlns:a16="http://schemas.microsoft.com/office/drawing/2014/main" id="{97BA7B97-3861-BBB7-6F8D-6E8A526D1AFC}"/>
              </a:ext>
            </a:extLst>
          </p:cNvPr>
          <p:cNvSpPr txBox="1"/>
          <p:nvPr userDrawn="1"/>
        </p:nvSpPr>
        <p:spPr>
          <a:xfrm>
            <a:off x="2189905" y="2042333"/>
            <a:ext cx="1196733" cy="268984"/>
          </a:xfrm>
          <a:prstGeom prst="rect">
            <a:avLst/>
          </a:prstGeom>
          <a:noFill/>
        </p:spPr>
        <p:txBody>
          <a:bodyPr wrap="square" rtlCol="0">
            <a:spAutoFit/>
          </a:bodyPr>
          <a:lstStyle/>
          <a:p>
            <a:pPr>
              <a:lnSpc>
                <a:spcPct val="80000"/>
              </a:lnSpc>
            </a:pPr>
            <a:r>
              <a:rPr lang="en-US" sz="1400" kern="0" dirty="0">
                <a:latin typeface="+mj-lt"/>
                <a:cs typeface="Arial" pitchFamily="34" charset="0"/>
              </a:rPr>
              <a:t>Red Teaming</a:t>
            </a:r>
            <a:endParaRPr lang="en-US" sz="1400" dirty="0">
              <a:latin typeface="+mj-lt"/>
            </a:endParaRPr>
          </a:p>
        </p:txBody>
      </p:sp>
      <p:sp>
        <p:nvSpPr>
          <p:cNvPr id="16" name="TextBox 15">
            <a:extLst>
              <a:ext uri="{FF2B5EF4-FFF2-40B4-BE49-F238E27FC236}">
                <a16:creationId xmlns:a16="http://schemas.microsoft.com/office/drawing/2014/main" id="{C0EE98A5-70B0-91FD-CC75-B71B86D5F73F}"/>
              </a:ext>
            </a:extLst>
          </p:cNvPr>
          <p:cNvSpPr txBox="1"/>
          <p:nvPr userDrawn="1"/>
        </p:nvSpPr>
        <p:spPr>
          <a:xfrm>
            <a:off x="4027336" y="2025081"/>
            <a:ext cx="882849" cy="501997"/>
          </a:xfrm>
          <a:prstGeom prst="rect">
            <a:avLst/>
          </a:prstGeom>
          <a:noFill/>
        </p:spPr>
        <p:txBody>
          <a:bodyPr wrap="square" rtlCol="0">
            <a:spAutoFit/>
          </a:bodyPr>
          <a:lstStyle/>
          <a:p>
            <a:pPr>
              <a:lnSpc>
                <a:spcPct val="80000"/>
              </a:lnSpc>
            </a:pPr>
            <a:endParaRPr lang="en-US" sz="1100" kern="0" dirty="0">
              <a:solidFill>
                <a:schemeClr val="tx1">
                  <a:lumMod val="75000"/>
                  <a:lumOff val="25000"/>
                </a:schemeClr>
              </a:solidFill>
              <a:latin typeface="+mj-lt"/>
              <a:cs typeface="Arial" pitchFamily="34" charset="0"/>
            </a:endParaRPr>
          </a:p>
          <a:p>
            <a:pPr>
              <a:lnSpc>
                <a:spcPct val="80000"/>
              </a:lnSpc>
            </a:pPr>
            <a:r>
              <a:rPr lang="en-US" sz="1100" kern="0" dirty="0">
                <a:solidFill>
                  <a:schemeClr val="tx1">
                    <a:lumMod val="75000"/>
                    <a:lumOff val="25000"/>
                  </a:schemeClr>
                </a:solidFill>
                <a:latin typeface="+mj-lt"/>
                <a:cs typeface="Arial" pitchFamily="34" charset="0"/>
              </a:rPr>
              <a:t>Penetration Testing</a:t>
            </a:r>
            <a:endParaRPr lang="en-US" sz="1100" dirty="0">
              <a:solidFill>
                <a:schemeClr val="tx1">
                  <a:lumMod val="75000"/>
                  <a:lumOff val="25000"/>
                </a:schemeClr>
              </a:solidFill>
              <a:latin typeface="+mj-lt"/>
            </a:endParaRPr>
          </a:p>
        </p:txBody>
      </p:sp>
      <p:sp>
        <p:nvSpPr>
          <p:cNvPr id="17" name="TextBox 16">
            <a:extLst>
              <a:ext uri="{FF2B5EF4-FFF2-40B4-BE49-F238E27FC236}">
                <a16:creationId xmlns:a16="http://schemas.microsoft.com/office/drawing/2014/main" id="{ECE03FD6-E32B-C821-4287-226AF22B7B8F}"/>
              </a:ext>
            </a:extLst>
          </p:cNvPr>
          <p:cNvSpPr txBox="1"/>
          <p:nvPr userDrawn="1"/>
        </p:nvSpPr>
        <p:spPr>
          <a:xfrm>
            <a:off x="4803712" y="3689977"/>
            <a:ext cx="861869" cy="366575"/>
          </a:xfrm>
          <a:prstGeom prst="rect">
            <a:avLst/>
          </a:prstGeom>
          <a:noFill/>
        </p:spPr>
        <p:txBody>
          <a:bodyPr wrap="square" rtlCol="0">
            <a:spAutoFit/>
          </a:bodyPr>
          <a:lstStyle/>
          <a:p>
            <a:pPr>
              <a:lnSpc>
                <a:spcPct val="80000"/>
              </a:lnSpc>
            </a:pPr>
            <a:r>
              <a:rPr lang="en-US" sz="1100" kern="0" dirty="0">
                <a:solidFill>
                  <a:schemeClr val="bg1"/>
                </a:solidFill>
                <a:latin typeface="+mj-lt"/>
                <a:cs typeface="Arial" pitchFamily="34" charset="0"/>
              </a:rPr>
              <a:t>Application Security</a:t>
            </a:r>
            <a:endParaRPr lang="en-US" sz="1100" dirty="0">
              <a:solidFill>
                <a:schemeClr val="bg1"/>
              </a:solidFill>
              <a:latin typeface="+mj-lt"/>
            </a:endParaRPr>
          </a:p>
        </p:txBody>
      </p:sp>
      <p:sp>
        <p:nvSpPr>
          <p:cNvPr id="18" name="TextBox 17">
            <a:extLst>
              <a:ext uri="{FF2B5EF4-FFF2-40B4-BE49-F238E27FC236}">
                <a16:creationId xmlns:a16="http://schemas.microsoft.com/office/drawing/2014/main" id="{B03C7F9D-80BF-194C-9573-B61784D34472}"/>
              </a:ext>
            </a:extLst>
          </p:cNvPr>
          <p:cNvSpPr txBox="1"/>
          <p:nvPr userDrawn="1"/>
        </p:nvSpPr>
        <p:spPr>
          <a:xfrm>
            <a:off x="1318641" y="3353548"/>
            <a:ext cx="825613" cy="441339"/>
          </a:xfrm>
          <a:prstGeom prst="rect">
            <a:avLst/>
          </a:prstGeom>
          <a:noFill/>
        </p:spPr>
        <p:txBody>
          <a:bodyPr wrap="square" rtlCol="0">
            <a:spAutoFit/>
          </a:bodyPr>
          <a:lstStyle/>
          <a:p>
            <a:pPr>
              <a:lnSpc>
                <a:spcPct val="80000"/>
              </a:lnSpc>
            </a:pPr>
            <a:r>
              <a:rPr lang="en-US" sz="1400" kern="0" dirty="0">
                <a:solidFill>
                  <a:schemeClr val="tx1">
                    <a:lumMod val="75000"/>
                    <a:lumOff val="25000"/>
                  </a:schemeClr>
                </a:solidFill>
                <a:latin typeface="+mj-lt"/>
                <a:cs typeface="Arial" pitchFamily="34" charset="0"/>
              </a:rPr>
              <a:t>Physical Security</a:t>
            </a:r>
            <a:endParaRPr lang="en-US" sz="1400" dirty="0">
              <a:solidFill>
                <a:schemeClr val="tx1">
                  <a:lumMod val="75000"/>
                  <a:lumOff val="25000"/>
                </a:schemeClr>
              </a:solidFill>
              <a:latin typeface="+mj-lt"/>
            </a:endParaRPr>
          </a:p>
        </p:txBody>
      </p:sp>
      <p:sp>
        <p:nvSpPr>
          <p:cNvPr id="19" name="TextBox 18">
            <a:extLst>
              <a:ext uri="{FF2B5EF4-FFF2-40B4-BE49-F238E27FC236}">
                <a16:creationId xmlns:a16="http://schemas.microsoft.com/office/drawing/2014/main" id="{3608B7C8-C9B0-40C5-90BC-153FD9F4EE15}"/>
              </a:ext>
            </a:extLst>
          </p:cNvPr>
          <p:cNvSpPr txBox="1"/>
          <p:nvPr userDrawn="1"/>
        </p:nvSpPr>
        <p:spPr>
          <a:xfrm>
            <a:off x="3578757" y="5182346"/>
            <a:ext cx="1196733" cy="441339"/>
          </a:xfrm>
          <a:prstGeom prst="rect">
            <a:avLst/>
          </a:prstGeom>
          <a:noFill/>
        </p:spPr>
        <p:txBody>
          <a:bodyPr wrap="square" rtlCol="0">
            <a:spAutoFit/>
          </a:bodyPr>
          <a:lstStyle/>
          <a:p>
            <a:pPr>
              <a:lnSpc>
                <a:spcPct val="80000"/>
              </a:lnSpc>
            </a:pPr>
            <a:r>
              <a:rPr lang="en-US" sz="1400" kern="0" dirty="0">
                <a:solidFill>
                  <a:schemeClr val="tx1">
                    <a:lumMod val="75000"/>
                    <a:lumOff val="25000"/>
                  </a:schemeClr>
                </a:solidFill>
                <a:latin typeface="+mj-lt"/>
                <a:cs typeface="Arial" pitchFamily="34" charset="0"/>
              </a:rPr>
              <a:t>Social Engineering</a:t>
            </a:r>
            <a:endParaRPr lang="en-US" sz="1400" dirty="0">
              <a:solidFill>
                <a:schemeClr val="tx1">
                  <a:lumMod val="75000"/>
                  <a:lumOff val="25000"/>
                </a:schemeClr>
              </a:solidFill>
              <a:latin typeface="+mj-lt"/>
            </a:endParaRPr>
          </a:p>
        </p:txBody>
      </p:sp>
      <p:pic>
        <p:nvPicPr>
          <p:cNvPr id="20" name="Picture 19">
            <a:extLst>
              <a:ext uri="{FF2B5EF4-FFF2-40B4-BE49-F238E27FC236}">
                <a16:creationId xmlns:a16="http://schemas.microsoft.com/office/drawing/2014/main" id="{FA9FC245-92F6-B79D-6240-CAB851EC80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2702" y="3178450"/>
            <a:ext cx="2036628" cy="1338743"/>
          </a:xfrm>
          <a:prstGeom prst="rect">
            <a:avLst/>
          </a:prstGeom>
        </p:spPr>
      </p:pic>
      <p:pic>
        <p:nvPicPr>
          <p:cNvPr id="21" name="Graphic 20" descr="Group brainstorm">
            <a:extLst>
              <a:ext uri="{FF2B5EF4-FFF2-40B4-BE49-F238E27FC236}">
                <a16:creationId xmlns:a16="http://schemas.microsoft.com/office/drawing/2014/main" id="{AC1028F7-54F0-1470-AC44-555509809A2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7500" y="2354157"/>
            <a:ext cx="457200" cy="457200"/>
          </a:xfrm>
          <a:prstGeom prst="rect">
            <a:avLst/>
          </a:prstGeom>
        </p:spPr>
      </p:pic>
      <p:pic>
        <p:nvPicPr>
          <p:cNvPr id="22" name="Graphic 21" descr="Programmer">
            <a:extLst>
              <a:ext uri="{FF2B5EF4-FFF2-40B4-BE49-F238E27FC236}">
                <a16:creationId xmlns:a16="http://schemas.microsoft.com/office/drawing/2014/main" id="{7474C61E-B363-8CC8-DBD8-36F4E029D7E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3264" y="1796481"/>
            <a:ext cx="457200" cy="457200"/>
          </a:xfrm>
          <a:prstGeom prst="rect">
            <a:avLst/>
          </a:prstGeom>
        </p:spPr>
      </p:pic>
      <p:pic>
        <p:nvPicPr>
          <p:cNvPr id="23" name="Graphic 22" descr="Security camera">
            <a:extLst>
              <a:ext uri="{FF2B5EF4-FFF2-40B4-BE49-F238E27FC236}">
                <a16:creationId xmlns:a16="http://schemas.microsoft.com/office/drawing/2014/main" id="{3BBE5C04-8BEA-D1EB-8075-551F8E51A15C}"/>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6997" y="4126689"/>
            <a:ext cx="457200" cy="457200"/>
          </a:xfrm>
          <a:prstGeom prst="rect">
            <a:avLst/>
          </a:prstGeom>
        </p:spPr>
      </p:pic>
      <p:pic>
        <p:nvPicPr>
          <p:cNvPr id="24" name="Graphic 23" descr="Email">
            <a:extLst>
              <a:ext uri="{FF2B5EF4-FFF2-40B4-BE49-F238E27FC236}">
                <a16:creationId xmlns:a16="http://schemas.microsoft.com/office/drawing/2014/main" id="{E70AE826-2F0B-7010-9E0D-41A8EC61161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90635" y="4929478"/>
            <a:ext cx="457200" cy="457200"/>
          </a:xfrm>
          <a:prstGeom prst="rect">
            <a:avLst/>
          </a:prstGeom>
        </p:spPr>
      </p:pic>
      <p:pic>
        <p:nvPicPr>
          <p:cNvPr id="25" name="Graphic 24" descr="Cloud Computing">
            <a:extLst>
              <a:ext uri="{FF2B5EF4-FFF2-40B4-BE49-F238E27FC236}">
                <a16:creationId xmlns:a16="http://schemas.microsoft.com/office/drawing/2014/main" id="{5D52FF82-B0D6-A588-AA02-2A7325E3E08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47835" y="3117017"/>
            <a:ext cx="457200" cy="457200"/>
          </a:xfrm>
          <a:prstGeom prst="rect">
            <a:avLst/>
          </a:prstGeom>
        </p:spPr>
      </p:pic>
      <p:sp>
        <p:nvSpPr>
          <p:cNvPr id="26" name="TextBox 25">
            <a:extLst>
              <a:ext uri="{FF2B5EF4-FFF2-40B4-BE49-F238E27FC236}">
                <a16:creationId xmlns:a16="http://schemas.microsoft.com/office/drawing/2014/main" id="{FAF3293D-8E9B-C885-58C1-ABE7F349BFDA}"/>
              </a:ext>
            </a:extLst>
          </p:cNvPr>
          <p:cNvSpPr txBox="1"/>
          <p:nvPr userDrawn="1"/>
        </p:nvSpPr>
        <p:spPr>
          <a:xfrm>
            <a:off x="2029606" y="5049606"/>
            <a:ext cx="902915" cy="576440"/>
          </a:xfrm>
          <a:prstGeom prst="rect">
            <a:avLst/>
          </a:prstGeom>
          <a:noFill/>
        </p:spPr>
        <p:txBody>
          <a:bodyPr wrap="square" rtlCol="0">
            <a:spAutoFit/>
          </a:bodyPr>
          <a:lstStyle/>
          <a:p>
            <a:pPr>
              <a:lnSpc>
                <a:spcPct val="80000"/>
              </a:lnSpc>
            </a:pPr>
            <a:r>
              <a:rPr lang="en-US" sz="1300" kern="0" dirty="0">
                <a:latin typeface="+mj-lt"/>
                <a:cs typeface="Arial" pitchFamily="34" charset="0"/>
              </a:rPr>
              <a:t>Hardware</a:t>
            </a:r>
          </a:p>
          <a:p>
            <a:pPr>
              <a:lnSpc>
                <a:spcPct val="80000"/>
              </a:lnSpc>
            </a:pPr>
            <a:r>
              <a:rPr lang="en-US" sz="1300" kern="0" dirty="0">
                <a:latin typeface="+mj-lt"/>
                <a:cs typeface="Arial" pitchFamily="34" charset="0"/>
              </a:rPr>
              <a:t>&amp; IOT Testing</a:t>
            </a:r>
          </a:p>
        </p:txBody>
      </p:sp>
      <p:pic>
        <p:nvPicPr>
          <p:cNvPr id="27" name="Graphic 26" descr="Processor">
            <a:extLst>
              <a:ext uri="{FF2B5EF4-FFF2-40B4-BE49-F238E27FC236}">
                <a16:creationId xmlns:a16="http://schemas.microsoft.com/office/drawing/2014/main" id="{09D24A40-6775-E1DC-DCB3-63B8CADCF3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680599" y="5394377"/>
            <a:ext cx="464842" cy="464842"/>
          </a:xfrm>
          <a:prstGeom prst="rect">
            <a:avLst/>
          </a:prstGeom>
        </p:spPr>
      </p:pic>
      <p:sp>
        <p:nvSpPr>
          <p:cNvPr id="29" name="TextBox 28">
            <a:extLst>
              <a:ext uri="{FF2B5EF4-FFF2-40B4-BE49-F238E27FC236}">
                <a16:creationId xmlns:a16="http://schemas.microsoft.com/office/drawing/2014/main" id="{B7055371-7E0C-CB68-526A-8177D74353A4}"/>
              </a:ext>
            </a:extLst>
          </p:cNvPr>
          <p:cNvSpPr txBox="1"/>
          <p:nvPr userDrawn="1"/>
        </p:nvSpPr>
        <p:spPr>
          <a:xfrm>
            <a:off x="5808237" y="1801814"/>
            <a:ext cx="6096000" cy="4795736"/>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600" b="0" i="0" dirty="0">
                <a:latin typeface="Droid Serif" panose="02020600060500020200" pitchFamily="18" charset="0"/>
                <a:ea typeface="Droid Serif" panose="02020600060500020200" pitchFamily="18" charset="0"/>
                <a:cs typeface="Droid Serif" panose="02020600060500020200" pitchFamily="18" charset="0"/>
              </a:rPr>
              <a:t>Application security involves checking the security controls of an application, not the operating system or device that hosts the application. </a:t>
            </a:r>
          </a:p>
          <a:p>
            <a:pPr marL="285750" indent="-285750">
              <a:lnSpc>
                <a:spcPct val="120000"/>
              </a:lnSpc>
              <a:buFont typeface="Arial" panose="020B0604020202020204" pitchFamily="34" charset="0"/>
              <a:buChar char="•"/>
            </a:pPr>
            <a:r>
              <a:rPr lang="en-US" sz="1600" b="0" i="0" dirty="0">
                <a:latin typeface="Droid Serif" panose="02020600060500020200" pitchFamily="18" charset="0"/>
                <a:ea typeface="Droid Serif" panose="02020600060500020200" pitchFamily="18" charset="0"/>
                <a:cs typeface="Droid Serif" panose="02020600060500020200" pitchFamily="18" charset="0"/>
              </a:rPr>
              <a:t>The security review is directly related to the applications that have been custom developed or built on top of other commercial applications.</a:t>
            </a:r>
          </a:p>
          <a:p>
            <a:pPr marL="285750" indent="-285750">
              <a:lnSpc>
                <a:spcPct val="120000"/>
              </a:lnSpc>
              <a:buFont typeface="Arial" panose="020B0604020202020204" pitchFamily="34" charset="0"/>
              <a:buChar char="•"/>
            </a:pPr>
            <a:r>
              <a:rPr lang="en-US" sz="1600" b="0" i="0" dirty="0">
                <a:latin typeface="Droid Serif" panose="02020600060500020200" pitchFamily="18" charset="0"/>
                <a:ea typeface="Droid Serif" panose="02020600060500020200" pitchFamily="18" charset="0"/>
                <a:cs typeface="Droid Serif" panose="02020600060500020200" pitchFamily="18" charset="0"/>
              </a:rPr>
              <a:t>Application security testing does not involve looking at hosting software like web servers but focuses on the application software itself.</a:t>
            </a:r>
          </a:p>
          <a:p>
            <a:pPr marL="285750" indent="-285750">
              <a:lnSpc>
                <a:spcPct val="120000"/>
              </a:lnSpc>
              <a:buFont typeface="Arial" panose="020B0604020202020204" pitchFamily="34" charset="0"/>
              <a:buChar char="•"/>
            </a:pPr>
            <a:r>
              <a:rPr lang="en-US" sz="1600" b="0" i="0" dirty="0">
                <a:latin typeface="Droid Serif" panose="02020600060500020200" pitchFamily="18" charset="0"/>
                <a:ea typeface="Droid Serif" panose="02020600060500020200" pitchFamily="18" charset="0"/>
                <a:cs typeface="Droid Serif" panose="02020600060500020200" pitchFamily="18" charset="0"/>
              </a:rPr>
              <a:t>This specialized form of penetration testing utilizes automated and manual testing strategies designed to assess the development efforts of web-based applications.</a:t>
            </a:r>
          </a:p>
          <a:p>
            <a:pPr marL="285750" indent="-285750">
              <a:lnSpc>
                <a:spcPct val="120000"/>
              </a:lnSpc>
              <a:buFont typeface="Arial" panose="020B0604020202020204" pitchFamily="34" charset="0"/>
              <a:buChar char="•"/>
            </a:pPr>
            <a:r>
              <a:rPr lang="en-US" sz="1600" b="0" i="0" dirty="0">
                <a:latin typeface="Droid Serif" panose="02020600060500020200" pitchFamily="18" charset="0"/>
                <a:ea typeface="Droid Serif" panose="02020600060500020200" pitchFamily="18" charset="0"/>
                <a:cs typeface="Droid Serif" panose="02020600060500020200" pitchFamily="18" charset="0"/>
              </a:rPr>
              <a:t>Assessments can be executed using black-box methodologies from an attacker’s point of view or white-box strategies by reviewing source code and developing threat models. </a:t>
            </a:r>
          </a:p>
        </p:txBody>
      </p:sp>
      <p:pic>
        <p:nvPicPr>
          <p:cNvPr id="31" name="Picture 30">
            <a:extLst>
              <a:ext uri="{FF2B5EF4-FFF2-40B4-BE49-F238E27FC236}">
                <a16:creationId xmlns:a16="http://schemas.microsoft.com/office/drawing/2014/main" id="{41BC34A3-4D47-392B-EFFB-A5A2A7AA71D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spTree>
    <p:extLst>
      <p:ext uri="{BB962C8B-B14F-4D97-AF65-F5344CB8AC3E}">
        <p14:creationId xmlns:p14="http://schemas.microsoft.com/office/powerpoint/2010/main" val="28111979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0D88E33-51F3-713E-5615-6E049A349854}"/>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
        <p:nvSpPr>
          <p:cNvPr id="5" name="Slide Number Placeholder 4">
            <a:extLst>
              <a:ext uri="{FF2B5EF4-FFF2-40B4-BE49-F238E27FC236}">
                <a16:creationId xmlns:a16="http://schemas.microsoft.com/office/drawing/2014/main" id="{5B723DBD-0D71-67C5-B346-BBDA0E6D6217}"/>
              </a:ext>
            </a:extLst>
          </p:cNvPr>
          <p:cNvSpPr>
            <a:spLocks noGrp="1"/>
          </p:cNvSpPr>
          <p:nvPr>
            <p:ph type="sldNum" sz="quarter" idx="12"/>
          </p:nvPr>
        </p:nvSpPr>
        <p:spPr/>
        <p:txBody>
          <a:bodyPr/>
          <a:lstStyle/>
          <a:p>
            <a:fld id="{442A1B31-82E5-499A-9B8B-BAF2ADB9A2F5}" type="slidenum">
              <a:rPr lang="en-US" smtClean="0"/>
              <a:pPr/>
              <a:t>‹#›</a:t>
            </a:fld>
            <a:endParaRPr lang="en-US"/>
          </a:p>
        </p:txBody>
      </p:sp>
      <p:sp>
        <p:nvSpPr>
          <p:cNvPr id="6" name="Title 1">
            <a:extLst>
              <a:ext uri="{FF2B5EF4-FFF2-40B4-BE49-F238E27FC236}">
                <a16:creationId xmlns:a16="http://schemas.microsoft.com/office/drawing/2014/main" id="{BD285792-A2C6-29EF-A496-0727043E9192}"/>
              </a:ext>
            </a:extLst>
          </p:cNvPr>
          <p:cNvSpPr txBox="1">
            <a:spLocks/>
          </p:cNvSpPr>
          <p:nvPr userDrawn="1"/>
        </p:nvSpPr>
        <p:spPr>
          <a:xfrm>
            <a:off x="838200" y="365125"/>
            <a:ext cx="9772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a:lstStyle>
          <a:p>
            <a:r>
              <a:rPr lang="en-US" dirty="0"/>
              <a:t>Social Engineering</a:t>
            </a:r>
          </a:p>
        </p:txBody>
      </p:sp>
      <p:grpSp>
        <p:nvGrpSpPr>
          <p:cNvPr id="7" name="Group 6">
            <a:extLst>
              <a:ext uri="{FF2B5EF4-FFF2-40B4-BE49-F238E27FC236}">
                <a16:creationId xmlns:a16="http://schemas.microsoft.com/office/drawing/2014/main" id="{4E838292-C535-99A8-6592-C62C9688BF13}"/>
              </a:ext>
            </a:extLst>
          </p:cNvPr>
          <p:cNvGrpSpPr/>
          <p:nvPr userDrawn="1"/>
        </p:nvGrpSpPr>
        <p:grpSpPr>
          <a:xfrm>
            <a:off x="1155188" y="1794294"/>
            <a:ext cx="4529522" cy="4123488"/>
            <a:chOff x="3700463" y="1679575"/>
            <a:chExt cx="4781551" cy="4352926"/>
          </a:xfrm>
        </p:grpSpPr>
        <p:sp>
          <p:nvSpPr>
            <p:cNvPr id="8" name="Freeform 81">
              <a:extLst>
                <a:ext uri="{FF2B5EF4-FFF2-40B4-BE49-F238E27FC236}">
                  <a16:creationId xmlns:a16="http://schemas.microsoft.com/office/drawing/2014/main" id="{AAF204E7-A02E-D319-DC7B-213652AC6D7F}"/>
                </a:ext>
              </a:extLst>
            </p:cNvPr>
            <p:cNvSpPr>
              <a:spLocks/>
            </p:cNvSpPr>
            <p:nvPr/>
          </p:nvSpPr>
          <p:spPr bwMode="auto">
            <a:xfrm>
              <a:off x="5716588" y="1687513"/>
              <a:ext cx="1987550" cy="2365375"/>
            </a:xfrm>
            <a:custGeom>
              <a:avLst/>
              <a:gdLst>
                <a:gd name="T0" fmla="*/ 1596 w 2505"/>
                <a:gd name="T1" fmla="*/ 0 h 2979"/>
                <a:gd name="T2" fmla="*/ 1781 w 2505"/>
                <a:gd name="T3" fmla="*/ 40 h 2979"/>
                <a:gd name="T4" fmla="*/ 1938 w 2505"/>
                <a:gd name="T5" fmla="*/ 102 h 2979"/>
                <a:gd name="T6" fmla="*/ 2069 w 2505"/>
                <a:gd name="T7" fmla="*/ 183 h 2979"/>
                <a:gd name="T8" fmla="*/ 2177 w 2505"/>
                <a:gd name="T9" fmla="*/ 278 h 2979"/>
                <a:gd name="T10" fmla="*/ 2263 w 2505"/>
                <a:gd name="T11" fmla="*/ 380 h 2979"/>
                <a:gd name="T12" fmla="*/ 2333 w 2505"/>
                <a:gd name="T13" fmla="*/ 484 h 2979"/>
                <a:gd name="T14" fmla="*/ 2384 w 2505"/>
                <a:gd name="T15" fmla="*/ 587 h 2979"/>
                <a:gd name="T16" fmla="*/ 2422 w 2505"/>
                <a:gd name="T17" fmla="*/ 682 h 2979"/>
                <a:gd name="T18" fmla="*/ 2448 w 2505"/>
                <a:gd name="T19" fmla="*/ 764 h 2979"/>
                <a:gd name="T20" fmla="*/ 2463 w 2505"/>
                <a:gd name="T21" fmla="*/ 830 h 2979"/>
                <a:gd name="T22" fmla="*/ 2470 w 2505"/>
                <a:gd name="T23" fmla="*/ 874 h 2979"/>
                <a:gd name="T24" fmla="*/ 2472 w 2505"/>
                <a:gd name="T25" fmla="*/ 888 h 2979"/>
                <a:gd name="T26" fmla="*/ 2499 w 2505"/>
                <a:gd name="T27" fmla="*/ 1095 h 2979"/>
                <a:gd name="T28" fmla="*/ 2505 w 2505"/>
                <a:gd name="T29" fmla="*/ 1305 h 2979"/>
                <a:gd name="T30" fmla="*/ 2490 w 2505"/>
                <a:gd name="T31" fmla="*/ 1516 h 2979"/>
                <a:gd name="T32" fmla="*/ 2459 w 2505"/>
                <a:gd name="T33" fmla="*/ 1720 h 2979"/>
                <a:gd name="T34" fmla="*/ 2415 w 2505"/>
                <a:gd name="T35" fmla="*/ 1922 h 2979"/>
                <a:gd name="T36" fmla="*/ 2362 w 2505"/>
                <a:gd name="T37" fmla="*/ 2114 h 2979"/>
                <a:gd name="T38" fmla="*/ 2302 w 2505"/>
                <a:gd name="T39" fmla="*/ 2293 h 2979"/>
                <a:gd name="T40" fmla="*/ 2240 w 2505"/>
                <a:gd name="T41" fmla="*/ 2457 h 2979"/>
                <a:gd name="T42" fmla="*/ 2179 w 2505"/>
                <a:gd name="T43" fmla="*/ 2606 h 2979"/>
                <a:gd name="T44" fmla="*/ 2121 w 2505"/>
                <a:gd name="T45" fmla="*/ 2732 h 2979"/>
                <a:gd name="T46" fmla="*/ 2069 w 2505"/>
                <a:gd name="T47" fmla="*/ 2836 h 2979"/>
                <a:gd name="T48" fmla="*/ 2029 w 2505"/>
                <a:gd name="T49" fmla="*/ 2913 h 2979"/>
                <a:gd name="T50" fmla="*/ 2002 w 2505"/>
                <a:gd name="T51" fmla="*/ 2962 h 2979"/>
                <a:gd name="T52" fmla="*/ 1993 w 2505"/>
                <a:gd name="T53" fmla="*/ 2979 h 2979"/>
                <a:gd name="T54" fmla="*/ 1996 w 2505"/>
                <a:gd name="T55" fmla="*/ 2964 h 2979"/>
                <a:gd name="T56" fmla="*/ 2002 w 2505"/>
                <a:gd name="T57" fmla="*/ 2922 h 2979"/>
                <a:gd name="T58" fmla="*/ 2007 w 2505"/>
                <a:gd name="T59" fmla="*/ 2851 h 2979"/>
                <a:gd name="T60" fmla="*/ 2005 w 2505"/>
                <a:gd name="T61" fmla="*/ 2754 h 2979"/>
                <a:gd name="T62" fmla="*/ 1996 w 2505"/>
                <a:gd name="T63" fmla="*/ 2633 h 2979"/>
                <a:gd name="T64" fmla="*/ 1973 w 2505"/>
                <a:gd name="T65" fmla="*/ 2487 h 2979"/>
                <a:gd name="T66" fmla="*/ 1932 w 2505"/>
                <a:gd name="T67" fmla="*/ 2320 h 2979"/>
                <a:gd name="T68" fmla="*/ 1870 w 2505"/>
                <a:gd name="T69" fmla="*/ 2132 h 2979"/>
                <a:gd name="T70" fmla="*/ 1782 w 2505"/>
                <a:gd name="T71" fmla="*/ 1922 h 2979"/>
                <a:gd name="T72" fmla="*/ 1664 w 2505"/>
                <a:gd name="T73" fmla="*/ 1695 h 2979"/>
                <a:gd name="T74" fmla="*/ 1512 w 2505"/>
                <a:gd name="T75" fmla="*/ 1450 h 2979"/>
                <a:gd name="T76" fmla="*/ 1294 w 2505"/>
                <a:gd name="T77" fmla="*/ 1143 h 2979"/>
                <a:gd name="T78" fmla="*/ 1084 w 2505"/>
                <a:gd name="T79" fmla="*/ 881 h 2979"/>
                <a:gd name="T80" fmla="*/ 885 w 2505"/>
                <a:gd name="T81" fmla="*/ 662 h 2979"/>
                <a:gd name="T82" fmla="*/ 698 w 2505"/>
                <a:gd name="T83" fmla="*/ 481 h 2979"/>
                <a:gd name="T84" fmla="*/ 530 w 2505"/>
                <a:gd name="T85" fmla="*/ 332 h 2979"/>
                <a:gd name="T86" fmla="*/ 378 w 2505"/>
                <a:gd name="T87" fmla="*/ 217 h 2979"/>
                <a:gd name="T88" fmla="*/ 250 w 2505"/>
                <a:gd name="T89" fmla="*/ 131 h 2979"/>
                <a:gd name="T90" fmla="*/ 144 w 2505"/>
                <a:gd name="T91" fmla="*/ 69 h 2979"/>
                <a:gd name="T92" fmla="*/ 66 w 2505"/>
                <a:gd name="T93" fmla="*/ 29 h 2979"/>
                <a:gd name="T94" fmla="*/ 16 w 2505"/>
                <a:gd name="T95" fmla="*/ 7 h 2979"/>
                <a:gd name="T96" fmla="*/ 0 w 2505"/>
                <a:gd name="T97" fmla="*/ 0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5" h="2979">
                  <a:moveTo>
                    <a:pt x="0" y="0"/>
                  </a:moveTo>
                  <a:lnTo>
                    <a:pt x="1596" y="0"/>
                  </a:lnTo>
                  <a:lnTo>
                    <a:pt x="1693" y="16"/>
                  </a:lnTo>
                  <a:lnTo>
                    <a:pt x="1781" y="40"/>
                  </a:lnTo>
                  <a:lnTo>
                    <a:pt x="1863" y="69"/>
                  </a:lnTo>
                  <a:lnTo>
                    <a:pt x="1938" y="102"/>
                  </a:lnTo>
                  <a:lnTo>
                    <a:pt x="2005" y="140"/>
                  </a:lnTo>
                  <a:lnTo>
                    <a:pt x="2069" y="183"/>
                  </a:lnTo>
                  <a:lnTo>
                    <a:pt x="2126" y="228"/>
                  </a:lnTo>
                  <a:lnTo>
                    <a:pt x="2177" y="278"/>
                  </a:lnTo>
                  <a:lnTo>
                    <a:pt x="2223" y="327"/>
                  </a:lnTo>
                  <a:lnTo>
                    <a:pt x="2263" y="380"/>
                  </a:lnTo>
                  <a:lnTo>
                    <a:pt x="2300" y="431"/>
                  </a:lnTo>
                  <a:lnTo>
                    <a:pt x="2333" y="484"/>
                  </a:lnTo>
                  <a:lnTo>
                    <a:pt x="2360" y="535"/>
                  </a:lnTo>
                  <a:lnTo>
                    <a:pt x="2384" y="587"/>
                  </a:lnTo>
                  <a:lnTo>
                    <a:pt x="2404" y="636"/>
                  </a:lnTo>
                  <a:lnTo>
                    <a:pt x="2422" y="682"/>
                  </a:lnTo>
                  <a:lnTo>
                    <a:pt x="2435" y="726"/>
                  </a:lnTo>
                  <a:lnTo>
                    <a:pt x="2448" y="764"/>
                  </a:lnTo>
                  <a:lnTo>
                    <a:pt x="2455" y="801"/>
                  </a:lnTo>
                  <a:lnTo>
                    <a:pt x="2463" y="830"/>
                  </a:lnTo>
                  <a:lnTo>
                    <a:pt x="2468" y="855"/>
                  </a:lnTo>
                  <a:lnTo>
                    <a:pt x="2470" y="874"/>
                  </a:lnTo>
                  <a:lnTo>
                    <a:pt x="2472" y="885"/>
                  </a:lnTo>
                  <a:lnTo>
                    <a:pt x="2472" y="888"/>
                  </a:lnTo>
                  <a:lnTo>
                    <a:pt x="2488" y="991"/>
                  </a:lnTo>
                  <a:lnTo>
                    <a:pt x="2499" y="1095"/>
                  </a:lnTo>
                  <a:lnTo>
                    <a:pt x="2505" y="1201"/>
                  </a:lnTo>
                  <a:lnTo>
                    <a:pt x="2505" y="1305"/>
                  </a:lnTo>
                  <a:lnTo>
                    <a:pt x="2499" y="1410"/>
                  </a:lnTo>
                  <a:lnTo>
                    <a:pt x="2490" y="1516"/>
                  </a:lnTo>
                  <a:lnTo>
                    <a:pt x="2475" y="1618"/>
                  </a:lnTo>
                  <a:lnTo>
                    <a:pt x="2459" y="1720"/>
                  </a:lnTo>
                  <a:lnTo>
                    <a:pt x="2439" y="1823"/>
                  </a:lnTo>
                  <a:lnTo>
                    <a:pt x="2415" y="1922"/>
                  </a:lnTo>
                  <a:lnTo>
                    <a:pt x="2389" y="2019"/>
                  </a:lnTo>
                  <a:lnTo>
                    <a:pt x="2362" y="2114"/>
                  </a:lnTo>
                  <a:lnTo>
                    <a:pt x="2333" y="2205"/>
                  </a:lnTo>
                  <a:lnTo>
                    <a:pt x="2302" y="2293"/>
                  </a:lnTo>
                  <a:lnTo>
                    <a:pt x="2272" y="2377"/>
                  </a:lnTo>
                  <a:lnTo>
                    <a:pt x="2240" y="2457"/>
                  </a:lnTo>
                  <a:lnTo>
                    <a:pt x="2208" y="2534"/>
                  </a:lnTo>
                  <a:lnTo>
                    <a:pt x="2179" y="2606"/>
                  </a:lnTo>
                  <a:lnTo>
                    <a:pt x="2148" y="2671"/>
                  </a:lnTo>
                  <a:lnTo>
                    <a:pt x="2121" y="2732"/>
                  </a:lnTo>
                  <a:lnTo>
                    <a:pt x="2093" y="2787"/>
                  </a:lnTo>
                  <a:lnTo>
                    <a:pt x="2069" y="2836"/>
                  </a:lnTo>
                  <a:lnTo>
                    <a:pt x="2048" y="2878"/>
                  </a:lnTo>
                  <a:lnTo>
                    <a:pt x="2029" y="2913"/>
                  </a:lnTo>
                  <a:lnTo>
                    <a:pt x="2015" y="2942"/>
                  </a:lnTo>
                  <a:lnTo>
                    <a:pt x="2002" y="2962"/>
                  </a:lnTo>
                  <a:lnTo>
                    <a:pt x="1996" y="2975"/>
                  </a:lnTo>
                  <a:lnTo>
                    <a:pt x="1993" y="2979"/>
                  </a:lnTo>
                  <a:lnTo>
                    <a:pt x="1995" y="2975"/>
                  </a:lnTo>
                  <a:lnTo>
                    <a:pt x="1996" y="2964"/>
                  </a:lnTo>
                  <a:lnTo>
                    <a:pt x="1998" y="2946"/>
                  </a:lnTo>
                  <a:lnTo>
                    <a:pt x="2002" y="2922"/>
                  </a:lnTo>
                  <a:lnTo>
                    <a:pt x="2005" y="2889"/>
                  </a:lnTo>
                  <a:lnTo>
                    <a:pt x="2007" y="2851"/>
                  </a:lnTo>
                  <a:lnTo>
                    <a:pt x="2007" y="2805"/>
                  </a:lnTo>
                  <a:lnTo>
                    <a:pt x="2005" y="2754"/>
                  </a:lnTo>
                  <a:lnTo>
                    <a:pt x="2004" y="2697"/>
                  </a:lnTo>
                  <a:lnTo>
                    <a:pt x="1996" y="2633"/>
                  </a:lnTo>
                  <a:lnTo>
                    <a:pt x="1987" y="2564"/>
                  </a:lnTo>
                  <a:lnTo>
                    <a:pt x="1973" y="2487"/>
                  </a:lnTo>
                  <a:lnTo>
                    <a:pt x="1956" y="2406"/>
                  </a:lnTo>
                  <a:lnTo>
                    <a:pt x="1932" y="2320"/>
                  </a:lnTo>
                  <a:lnTo>
                    <a:pt x="1905" y="2229"/>
                  </a:lnTo>
                  <a:lnTo>
                    <a:pt x="1870" y="2132"/>
                  </a:lnTo>
                  <a:lnTo>
                    <a:pt x="1830" y="2030"/>
                  </a:lnTo>
                  <a:lnTo>
                    <a:pt x="1782" y="1922"/>
                  </a:lnTo>
                  <a:lnTo>
                    <a:pt x="1728" y="1812"/>
                  </a:lnTo>
                  <a:lnTo>
                    <a:pt x="1664" y="1695"/>
                  </a:lnTo>
                  <a:lnTo>
                    <a:pt x="1592" y="1574"/>
                  </a:lnTo>
                  <a:lnTo>
                    <a:pt x="1512" y="1450"/>
                  </a:lnTo>
                  <a:lnTo>
                    <a:pt x="1402" y="1291"/>
                  </a:lnTo>
                  <a:lnTo>
                    <a:pt x="1294" y="1143"/>
                  </a:lnTo>
                  <a:lnTo>
                    <a:pt x="1188" y="1007"/>
                  </a:lnTo>
                  <a:lnTo>
                    <a:pt x="1084" y="881"/>
                  </a:lnTo>
                  <a:lnTo>
                    <a:pt x="983" y="768"/>
                  </a:lnTo>
                  <a:lnTo>
                    <a:pt x="885" y="662"/>
                  </a:lnTo>
                  <a:lnTo>
                    <a:pt x="790" y="567"/>
                  </a:lnTo>
                  <a:lnTo>
                    <a:pt x="698" y="481"/>
                  </a:lnTo>
                  <a:lnTo>
                    <a:pt x="612" y="402"/>
                  </a:lnTo>
                  <a:lnTo>
                    <a:pt x="530" y="332"/>
                  </a:lnTo>
                  <a:lnTo>
                    <a:pt x="451" y="272"/>
                  </a:lnTo>
                  <a:lnTo>
                    <a:pt x="378" y="217"/>
                  </a:lnTo>
                  <a:lnTo>
                    <a:pt x="311" y="172"/>
                  </a:lnTo>
                  <a:lnTo>
                    <a:pt x="250" y="131"/>
                  </a:lnTo>
                  <a:lnTo>
                    <a:pt x="194" y="97"/>
                  </a:lnTo>
                  <a:lnTo>
                    <a:pt x="144" y="69"/>
                  </a:lnTo>
                  <a:lnTo>
                    <a:pt x="102" y="45"/>
                  </a:lnTo>
                  <a:lnTo>
                    <a:pt x="66" y="29"/>
                  </a:lnTo>
                  <a:lnTo>
                    <a:pt x="38" y="16"/>
                  </a:lnTo>
                  <a:lnTo>
                    <a:pt x="16" y="7"/>
                  </a:lnTo>
                  <a:lnTo>
                    <a:pt x="5" y="1"/>
                  </a:lnTo>
                  <a:lnTo>
                    <a:pt x="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9" name="Freeform 82">
              <a:extLst>
                <a:ext uri="{FF2B5EF4-FFF2-40B4-BE49-F238E27FC236}">
                  <a16:creationId xmlns:a16="http://schemas.microsoft.com/office/drawing/2014/main" id="{C72A0C00-DB4C-4136-C2F3-39BBE2D405EC}"/>
                </a:ext>
              </a:extLst>
            </p:cNvPr>
            <p:cNvSpPr>
              <a:spLocks/>
            </p:cNvSpPr>
            <p:nvPr/>
          </p:nvSpPr>
          <p:spPr bwMode="auto">
            <a:xfrm>
              <a:off x="6518276" y="2460625"/>
              <a:ext cx="1963738" cy="2543175"/>
            </a:xfrm>
            <a:custGeom>
              <a:avLst/>
              <a:gdLst>
                <a:gd name="T0" fmla="*/ 2393 w 2474"/>
                <a:gd name="T1" fmla="*/ 1388 h 3203"/>
                <a:gd name="T2" fmla="*/ 2452 w 2474"/>
                <a:gd name="T3" fmla="*/ 1574 h 3203"/>
                <a:gd name="T4" fmla="*/ 2474 w 2474"/>
                <a:gd name="T5" fmla="*/ 1748 h 3203"/>
                <a:gd name="T6" fmla="*/ 2465 w 2474"/>
                <a:gd name="T7" fmla="*/ 1907 h 3203"/>
                <a:gd name="T8" fmla="*/ 2432 w 2474"/>
                <a:gd name="T9" fmla="*/ 2051 h 3203"/>
                <a:gd name="T10" fmla="*/ 2382 w 2474"/>
                <a:gd name="T11" fmla="*/ 2181 h 3203"/>
                <a:gd name="T12" fmla="*/ 2320 w 2474"/>
                <a:gd name="T13" fmla="*/ 2293 h 3203"/>
                <a:gd name="T14" fmla="*/ 2252 w 2474"/>
                <a:gd name="T15" fmla="*/ 2388 h 3203"/>
                <a:gd name="T16" fmla="*/ 2187 w 2474"/>
                <a:gd name="T17" fmla="*/ 2466 h 3203"/>
                <a:gd name="T18" fmla="*/ 2128 w 2474"/>
                <a:gd name="T19" fmla="*/ 2525 h 3203"/>
                <a:gd name="T20" fmla="*/ 2082 w 2474"/>
                <a:gd name="T21" fmla="*/ 2565 h 3203"/>
                <a:gd name="T22" fmla="*/ 2057 w 2474"/>
                <a:gd name="T23" fmla="*/ 2585 h 3203"/>
                <a:gd name="T24" fmla="*/ 1958 w 2474"/>
                <a:gd name="T25" fmla="*/ 2664 h 3203"/>
                <a:gd name="T26" fmla="*/ 1753 w 2474"/>
                <a:gd name="T27" fmla="*/ 2796 h 3203"/>
                <a:gd name="T28" fmla="*/ 1534 w 2474"/>
                <a:gd name="T29" fmla="*/ 2905 h 3203"/>
                <a:gd name="T30" fmla="*/ 1307 w 2474"/>
                <a:gd name="T31" fmla="*/ 2993 h 3203"/>
                <a:gd name="T32" fmla="*/ 1079 w 2474"/>
                <a:gd name="T33" fmla="*/ 3063 h 3203"/>
                <a:gd name="T34" fmla="*/ 856 w 2474"/>
                <a:gd name="T35" fmla="*/ 3114 h 3203"/>
                <a:gd name="T36" fmla="*/ 645 w 2474"/>
                <a:gd name="T37" fmla="*/ 3150 h 3203"/>
                <a:gd name="T38" fmla="*/ 455 w 2474"/>
                <a:gd name="T39" fmla="*/ 3176 h 3203"/>
                <a:gd name="T40" fmla="*/ 289 w 2474"/>
                <a:gd name="T41" fmla="*/ 3192 h 3203"/>
                <a:gd name="T42" fmla="*/ 153 w 2474"/>
                <a:gd name="T43" fmla="*/ 3200 h 3203"/>
                <a:gd name="T44" fmla="*/ 58 w 2474"/>
                <a:gd name="T45" fmla="*/ 3203 h 3203"/>
                <a:gd name="T46" fmla="*/ 7 w 2474"/>
                <a:gd name="T47" fmla="*/ 3203 h 3203"/>
                <a:gd name="T48" fmla="*/ 3 w 2474"/>
                <a:gd name="T49" fmla="*/ 3203 h 3203"/>
                <a:gd name="T50" fmla="*/ 38 w 2474"/>
                <a:gd name="T51" fmla="*/ 3191 h 3203"/>
                <a:gd name="T52" fmla="*/ 100 w 2474"/>
                <a:gd name="T53" fmla="*/ 3161 h 3203"/>
                <a:gd name="T54" fmla="*/ 188 w 2474"/>
                <a:gd name="T55" fmla="*/ 3114 h 3203"/>
                <a:gd name="T56" fmla="*/ 296 w 2474"/>
                <a:gd name="T57" fmla="*/ 3041 h 3203"/>
                <a:gd name="T58" fmla="*/ 422 w 2474"/>
                <a:gd name="T59" fmla="*/ 2938 h 3203"/>
                <a:gd name="T60" fmla="*/ 561 w 2474"/>
                <a:gd name="T61" fmla="*/ 2807 h 3203"/>
                <a:gd name="T62" fmla="*/ 709 w 2474"/>
                <a:gd name="T63" fmla="*/ 2637 h 3203"/>
                <a:gd name="T64" fmla="*/ 863 w 2474"/>
                <a:gd name="T65" fmla="*/ 2428 h 3203"/>
                <a:gd name="T66" fmla="*/ 1016 w 2474"/>
                <a:gd name="T67" fmla="*/ 2174 h 3203"/>
                <a:gd name="T68" fmla="*/ 1168 w 2474"/>
                <a:gd name="T69" fmla="*/ 1870 h 3203"/>
                <a:gd name="T70" fmla="*/ 1300 w 2474"/>
                <a:gd name="T71" fmla="*/ 1569 h 3203"/>
                <a:gd name="T72" fmla="*/ 1402 w 2474"/>
                <a:gd name="T73" fmla="*/ 1292 h 3203"/>
                <a:gd name="T74" fmla="*/ 1481 w 2474"/>
                <a:gd name="T75" fmla="*/ 1040 h 3203"/>
                <a:gd name="T76" fmla="*/ 1539 w 2474"/>
                <a:gd name="T77" fmla="*/ 815 h 3203"/>
                <a:gd name="T78" fmla="*/ 1578 w 2474"/>
                <a:gd name="T79" fmla="*/ 616 h 3203"/>
                <a:gd name="T80" fmla="*/ 1602 w 2474"/>
                <a:gd name="T81" fmla="*/ 444 h 3203"/>
                <a:gd name="T82" fmla="*/ 1612 w 2474"/>
                <a:gd name="T83" fmla="*/ 298 h 3203"/>
                <a:gd name="T84" fmla="*/ 1616 w 2474"/>
                <a:gd name="T85" fmla="*/ 181 h 3203"/>
                <a:gd name="T86" fmla="*/ 1612 w 2474"/>
                <a:gd name="T87" fmla="*/ 93 h 3203"/>
                <a:gd name="T88" fmla="*/ 1609 w 2474"/>
                <a:gd name="T89" fmla="*/ 32 h 3203"/>
                <a:gd name="T90" fmla="*/ 1605 w 2474"/>
                <a:gd name="T91" fmla="*/ 3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3203">
                  <a:moveTo>
                    <a:pt x="1603" y="0"/>
                  </a:moveTo>
                  <a:lnTo>
                    <a:pt x="2393" y="1388"/>
                  </a:lnTo>
                  <a:lnTo>
                    <a:pt x="2426" y="1483"/>
                  </a:lnTo>
                  <a:lnTo>
                    <a:pt x="2452" y="1574"/>
                  </a:lnTo>
                  <a:lnTo>
                    <a:pt x="2466" y="1664"/>
                  </a:lnTo>
                  <a:lnTo>
                    <a:pt x="2474" y="1748"/>
                  </a:lnTo>
                  <a:lnTo>
                    <a:pt x="2472" y="1830"/>
                  </a:lnTo>
                  <a:lnTo>
                    <a:pt x="2465" y="1907"/>
                  </a:lnTo>
                  <a:lnTo>
                    <a:pt x="2450" y="1982"/>
                  </a:lnTo>
                  <a:lnTo>
                    <a:pt x="2432" y="2051"/>
                  </a:lnTo>
                  <a:lnTo>
                    <a:pt x="2408" y="2119"/>
                  </a:lnTo>
                  <a:lnTo>
                    <a:pt x="2382" y="2181"/>
                  </a:lnTo>
                  <a:lnTo>
                    <a:pt x="2351" y="2238"/>
                  </a:lnTo>
                  <a:lnTo>
                    <a:pt x="2320" y="2293"/>
                  </a:lnTo>
                  <a:lnTo>
                    <a:pt x="2287" y="2342"/>
                  </a:lnTo>
                  <a:lnTo>
                    <a:pt x="2252" y="2388"/>
                  </a:lnTo>
                  <a:lnTo>
                    <a:pt x="2220" y="2430"/>
                  </a:lnTo>
                  <a:lnTo>
                    <a:pt x="2187" y="2466"/>
                  </a:lnTo>
                  <a:lnTo>
                    <a:pt x="2156" y="2498"/>
                  </a:lnTo>
                  <a:lnTo>
                    <a:pt x="2128" y="2525"/>
                  </a:lnTo>
                  <a:lnTo>
                    <a:pt x="2103" y="2547"/>
                  </a:lnTo>
                  <a:lnTo>
                    <a:pt x="2082" y="2565"/>
                  </a:lnTo>
                  <a:lnTo>
                    <a:pt x="2068" y="2578"/>
                  </a:lnTo>
                  <a:lnTo>
                    <a:pt x="2057" y="2585"/>
                  </a:lnTo>
                  <a:lnTo>
                    <a:pt x="2053" y="2587"/>
                  </a:lnTo>
                  <a:lnTo>
                    <a:pt x="1958" y="2664"/>
                  </a:lnTo>
                  <a:lnTo>
                    <a:pt x="1858" y="2733"/>
                  </a:lnTo>
                  <a:lnTo>
                    <a:pt x="1753" y="2796"/>
                  </a:lnTo>
                  <a:lnTo>
                    <a:pt x="1645" y="2854"/>
                  </a:lnTo>
                  <a:lnTo>
                    <a:pt x="1534" y="2905"/>
                  </a:lnTo>
                  <a:lnTo>
                    <a:pt x="1421" y="2951"/>
                  </a:lnTo>
                  <a:lnTo>
                    <a:pt x="1307" y="2993"/>
                  </a:lnTo>
                  <a:lnTo>
                    <a:pt x="1192" y="3030"/>
                  </a:lnTo>
                  <a:lnTo>
                    <a:pt x="1079" y="3063"/>
                  </a:lnTo>
                  <a:lnTo>
                    <a:pt x="967" y="3090"/>
                  </a:lnTo>
                  <a:lnTo>
                    <a:pt x="856" y="3114"/>
                  </a:lnTo>
                  <a:lnTo>
                    <a:pt x="749" y="3134"/>
                  </a:lnTo>
                  <a:lnTo>
                    <a:pt x="645" y="3150"/>
                  </a:lnTo>
                  <a:lnTo>
                    <a:pt x="548" y="3165"/>
                  </a:lnTo>
                  <a:lnTo>
                    <a:pt x="455" y="3176"/>
                  </a:lnTo>
                  <a:lnTo>
                    <a:pt x="367" y="3185"/>
                  </a:lnTo>
                  <a:lnTo>
                    <a:pt x="289" y="3192"/>
                  </a:lnTo>
                  <a:lnTo>
                    <a:pt x="217" y="3198"/>
                  </a:lnTo>
                  <a:lnTo>
                    <a:pt x="153" y="3200"/>
                  </a:lnTo>
                  <a:lnTo>
                    <a:pt x="100" y="3203"/>
                  </a:lnTo>
                  <a:lnTo>
                    <a:pt x="58" y="3203"/>
                  </a:lnTo>
                  <a:lnTo>
                    <a:pt x="25" y="3203"/>
                  </a:lnTo>
                  <a:lnTo>
                    <a:pt x="7" y="3203"/>
                  </a:lnTo>
                  <a:lnTo>
                    <a:pt x="0" y="3203"/>
                  </a:lnTo>
                  <a:lnTo>
                    <a:pt x="3" y="3203"/>
                  </a:lnTo>
                  <a:lnTo>
                    <a:pt x="16" y="3198"/>
                  </a:lnTo>
                  <a:lnTo>
                    <a:pt x="38" y="3191"/>
                  </a:lnTo>
                  <a:lnTo>
                    <a:pt x="66" y="3178"/>
                  </a:lnTo>
                  <a:lnTo>
                    <a:pt x="100" y="3161"/>
                  </a:lnTo>
                  <a:lnTo>
                    <a:pt x="141" y="3139"/>
                  </a:lnTo>
                  <a:lnTo>
                    <a:pt x="188" y="3114"/>
                  </a:lnTo>
                  <a:lnTo>
                    <a:pt x="239" y="3079"/>
                  </a:lnTo>
                  <a:lnTo>
                    <a:pt x="296" y="3041"/>
                  </a:lnTo>
                  <a:lnTo>
                    <a:pt x="358" y="2993"/>
                  </a:lnTo>
                  <a:lnTo>
                    <a:pt x="422" y="2938"/>
                  </a:lnTo>
                  <a:lnTo>
                    <a:pt x="492" y="2876"/>
                  </a:lnTo>
                  <a:lnTo>
                    <a:pt x="561" y="2807"/>
                  </a:lnTo>
                  <a:lnTo>
                    <a:pt x="634" y="2726"/>
                  </a:lnTo>
                  <a:lnTo>
                    <a:pt x="709" y="2637"/>
                  </a:lnTo>
                  <a:lnTo>
                    <a:pt x="786" y="2538"/>
                  </a:lnTo>
                  <a:lnTo>
                    <a:pt x="863" y="2428"/>
                  </a:lnTo>
                  <a:lnTo>
                    <a:pt x="940" y="2307"/>
                  </a:lnTo>
                  <a:lnTo>
                    <a:pt x="1016" y="2174"/>
                  </a:lnTo>
                  <a:lnTo>
                    <a:pt x="1091" y="2031"/>
                  </a:lnTo>
                  <a:lnTo>
                    <a:pt x="1168" y="1870"/>
                  </a:lnTo>
                  <a:lnTo>
                    <a:pt x="1238" y="1717"/>
                  </a:lnTo>
                  <a:lnTo>
                    <a:pt x="1300" y="1569"/>
                  </a:lnTo>
                  <a:lnTo>
                    <a:pt x="1355" y="1428"/>
                  </a:lnTo>
                  <a:lnTo>
                    <a:pt x="1402" y="1292"/>
                  </a:lnTo>
                  <a:lnTo>
                    <a:pt x="1444" y="1163"/>
                  </a:lnTo>
                  <a:lnTo>
                    <a:pt x="1481" y="1040"/>
                  </a:lnTo>
                  <a:lnTo>
                    <a:pt x="1512" y="925"/>
                  </a:lnTo>
                  <a:lnTo>
                    <a:pt x="1539" y="815"/>
                  </a:lnTo>
                  <a:lnTo>
                    <a:pt x="1559" y="711"/>
                  </a:lnTo>
                  <a:lnTo>
                    <a:pt x="1578" y="616"/>
                  </a:lnTo>
                  <a:lnTo>
                    <a:pt x="1591" y="526"/>
                  </a:lnTo>
                  <a:lnTo>
                    <a:pt x="1602" y="444"/>
                  </a:lnTo>
                  <a:lnTo>
                    <a:pt x="1609" y="367"/>
                  </a:lnTo>
                  <a:lnTo>
                    <a:pt x="1612" y="298"/>
                  </a:lnTo>
                  <a:lnTo>
                    <a:pt x="1614" y="235"/>
                  </a:lnTo>
                  <a:lnTo>
                    <a:pt x="1616" y="181"/>
                  </a:lnTo>
                  <a:lnTo>
                    <a:pt x="1614" y="133"/>
                  </a:lnTo>
                  <a:lnTo>
                    <a:pt x="1612" y="93"/>
                  </a:lnTo>
                  <a:lnTo>
                    <a:pt x="1611" y="60"/>
                  </a:lnTo>
                  <a:lnTo>
                    <a:pt x="1609" y="32"/>
                  </a:lnTo>
                  <a:lnTo>
                    <a:pt x="1607" y="14"/>
                  </a:lnTo>
                  <a:lnTo>
                    <a:pt x="1605" y="3"/>
                  </a:lnTo>
                  <a:lnTo>
                    <a:pt x="1603"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0" name="Freeform 84">
              <a:extLst>
                <a:ext uri="{FF2B5EF4-FFF2-40B4-BE49-F238E27FC236}">
                  <a16:creationId xmlns:a16="http://schemas.microsoft.com/office/drawing/2014/main" id="{06F8F9E2-E1C0-A866-011C-68F421653EEF}"/>
                </a:ext>
              </a:extLst>
            </p:cNvPr>
            <p:cNvSpPr>
              <a:spLocks/>
            </p:cNvSpPr>
            <p:nvPr/>
          </p:nvSpPr>
          <p:spPr bwMode="auto">
            <a:xfrm>
              <a:off x="5316538" y="4624388"/>
              <a:ext cx="2838450" cy="1408113"/>
            </a:xfrm>
            <a:custGeom>
              <a:avLst/>
              <a:gdLst>
                <a:gd name="T0" fmla="*/ 2776 w 3576"/>
                <a:gd name="T1" fmla="*/ 1381 h 1774"/>
                <a:gd name="T2" fmla="*/ 2642 w 3576"/>
                <a:gd name="T3" fmla="*/ 1525 h 1774"/>
                <a:gd name="T4" fmla="*/ 2503 w 3576"/>
                <a:gd name="T5" fmla="*/ 1631 h 1774"/>
                <a:gd name="T6" fmla="*/ 2361 w 3576"/>
                <a:gd name="T7" fmla="*/ 1705 h 1774"/>
                <a:gd name="T8" fmla="*/ 2220 w 3576"/>
                <a:gd name="T9" fmla="*/ 1748 h 1774"/>
                <a:gd name="T10" fmla="*/ 2084 w 3576"/>
                <a:gd name="T11" fmla="*/ 1770 h 1774"/>
                <a:gd name="T12" fmla="*/ 1956 w 3576"/>
                <a:gd name="T13" fmla="*/ 1774 h 1774"/>
                <a:gd name="T14" fmla="*/ 1839 w 3576"/>
                <a:gd name="T15" fmla="*/ 1763 h 1774"/>
                <a:gd name="T16" fmla="*/ 1739 w 3576"/>
                <a:gd name="T17" fmla="*/ 1745 h 1774"/>
                <a:gd name="T18" fmla="*/ 1658 w 3576"/>
                <a:gd name="T19" fmla="*/ 1725 h 1774"/>
                <a:gd name="T20" fmla="*/ 1602 w 3576"/>
                <a:gd name="T21" fmla="*/ 1705 h 1774"/>
                <a:gd name="T22" fmla="*/ 1571 w 3576"/>
                <a:gd name="T23" fmla="*/ 1694 h 1774"/>
                <a:gd name="T24" fmla="*/ 1470 w 3576"/>
                <a:gd name="T25" fmla="*/ 1653 h 1774"/>
                <a:gd name="T26" fmla="*/ 1282 w 3576"/>
                <a:gd name="T27" fmla="*/ 1562 h 1774"/>
                <a:gd name="T28" fmla="*/ 1103 w 3576"/>
                <a:gd name="T29" fmla="*/ 1452 h 1774"/>
                <a:gd name="T30" fmla="*/ 934 w 3576"/>
                <a:gd name="T31" fmla="*/ 1328 h 1774"/>
                <a:gd name="T32" fmla="*/ 777 w 3576"/>
                <a:gd name="T33" fmla="*/ 1192 h 1774"/>
                <a:gd name="T34" fmla="*/ 631 w 3576"/>
                <a:gd name="T35" fmla="*/ 1052 h 1774"/>
                <a:gd name="T36" fmla="*/ 499 w 3576"/>
                <a:gd name="T37" fmla="*/ 909 h 1774"/>
                <a:gd name="T38" fmla="*/ 380 w 3576"/>
                <a:gd name="T39" fmla="*/ 770 h 1774"/>
                <a:gd name="T40" fmla="*/ 278 w 3576"/>
                <a:gd name="T41" fmla="*/ 637 h 1774"/>
                <a:gd name="T42" fmla="*/ 188 w 3576"/>
                <a:gd name="T43" fmla="*/ 516 h 1774"/>
                <a:gd name="T44" fmla="*/ 115 w 3576"/>
                <a:gd name="T45" fmla="*/ 410 h 1774"/>
                <a:gd name="T46" fmla="*/ 60 w 3576"/>
                <a:gd name="T47" fmla="*/ 326 h 1774"/>
                <a:gd name="T48" fmla="*/ 22 w 3576"/>
                <a:gd name="T49" fmla="*/ 263 h 1774"/>
                <a:gd name="T50" fmla="*/ 4 w 3576"/>
                <a:gd name="T51" fmla="*/ 231 h 1774"/>
                <a:gd name="T52" fmla="*/ 4 w 3576"/>
                <a:gd name="T53" fmla="*/ 229 h 1774"/>
                <a:gd name="T54" fmla="*/ 26 w 3576"/>
                <a:gd name="T55" fmla="*/ 249 h 1774"/>
                <a:gd name="T56" fmla="*/ 73 w 3576"/>
                <a:gd name="T57" fmla="*/ 282 h 1774"/>
                <a:gd name="T58" fmla="*/ 143 w 3576"/>
                <a:gd name="T59" fmla="*/ 326 h 1774"/>
                <a:gd name="T60" fmla="*/ 240 w 3576"/>
                <a:gd name="T61" fmla="*/ 377 h 1774"/>
                <a:gd name="T62" fmla="*/ 364 w 3576"/>
                <a:gd name="T63" fmla="*/ 430 h 1774"/>
                <a:gd name="T64" fmla="*/ 514 w 3576"/>
                <a:gd name="T65" fmla="*/ 481 h 1774"/>
                <a:gd name="T66" fmla="*/ 695 w 3576"/>
                <a:gd name="T67" fmla="*/ 527 h 1774"/>
                <a:gd name="T68" fmla="*/ 903 w 3576"/>
                <a:gd name="T69" fmla="*/ 563 h 1774"/>
                <a:gd name="T70" fmla="*/ 1145 w 3576"/>
                <a:gd name="T71" fmla="*/ 584 h 1774"/>
                <a:gd name="T72" fmla="*/ 1415 w 3576"/>
                <a:gd name="T73" fmla="*/ 585 h 1774"/>
                <a:gd name="T74" fmla="*/ 1748 w 3576"/>
                <a:gd name="T75" fmla="*/ 565 h 1774"/>
                <a:gd name="T76" fmla="*/ 2088 w 3576"/>
                <a:gd name="T77" fmla="*/ 525 h 1774"/>
                <a:gd name="T78" fmla="*/ 2388 w 3576"/>
                <a:gd name="T79" fmla="*/ 472 h 1774"/>
                <a:gd name="T80" fmla="*/ 2653 w 3576"/>
                <a:gd name="T81" fmla="*/ 410 h 1774"/>
                <a:gd name="T82" fmla="*/ 2880 w 3576"/>
                <a:gd name="T83" fmla="*/ 342 h 1774"/>
                <a:gd name="T84" fmla="*/ 3074 w 3576"/>
                <a:gd name="T85" fmla="*/ 271 h 1774"/>
                <a:gd name="T86" fmla="*/ 3233 w 3576"/>
                <a:gd name="T87" fmla="*/ 203 h 1774"/>
                <a:gd name="T88" fmla="*/ 3361 w 3576"/>
                <a:gd name="T89" fmla="*/ 139 h 1774"/>
                <a:gd name="T90" fmla="*/ 3458 w 3576"/>
                <a:gd name="T91" fmla="*/ 84 h 1774"/>
                <a:gd name="T92" fmla="*/ 3525 w 3576"/>
                <a:gd name="T93" fmla="*/ 40 h 1774"/>
                <a:gd name="T94" fmla="*/ 3564 w 3576"/>
                <a:gd name="T95" fmla="*/ 11 h 1774"/>
                <a:gd name="T96" fmla="*/ 3576 w 3576"/>
                <a:gd name="T97"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6" h="1774">
                  <a:moveTo>
                    <a:pt x="3576" y="0"/>
                  </a:moveTo>
                  <a:lnTo>
                    <a:pt x="2776" y="1381"/>
                  </a:lnTo>
                  <a:lnTo>
                    <a:pt x="2710" y="1458"/>
                  </a:lnTo>
                  <a:lnTo>
                    <a:pt x="2642" y="1525"/>
                  </a:lnTo>
                  <a:lnTo>
                    <a:pt x="2573" y="1582"/>
                  </a:lnTo>
                  <a:lnTo>
                    <a:pt x="2503" y="1631"/>
                  </a:lnTo>
                  <a:lnTo>
                    <a:pt x="2432" y="1672"/>
                  </a:lnTo>
                  <a:lnTo>
                    <a:pt x="2361" y="1705"/>
                  </a:lnTo>
                  <a:lnTo>
                    <a:pt x="2291" y="1730"/>
                  </a:lnTo>
                  <a:lnTo>
                    <a:pt x="2220" y="1748"/>
                  </a:lnTo>
                  <a:lnTo>
                    <a:pt x="2152" y="1761"/>
                  </a:lnTo>
                  <a:lnTo>
                    <a:pt x="2084" y="1770"/>
                  </a:lnTo>
                  <a:lnTo>
                    <a:pt x="2019" y="1774"/>
                  </a:lnTo>
                  <a:lnTo>
                    <a:pt x="1956" y="1774"/>
                  </a:lnTo>
                  <a:lnTo>
                    <a:pt x="1896" y="1770"/>
                  </a:lnTo>
                  <a:lnTo>
                    <a:pt x="1839" y="1763"/>
                  </a:lnTo>
                  <a:lnTo>
                    <a:pt x="1788" y="1756"/>
                  </a:lnTo>
                  <a:lnTo>
                    <a:pt x="1739" y="1745"/>
                  </a:lnTo>
                  <a:lnTo>
                    <a:pt x="1697" y="1736"/>
                  </a:lnTo>
                  <a:lnTo>
                    <a:pt x="1658" y="1725"/>
                  </a:lnTo>
                  <a:lnTo>
                    <a:pt x="1627" y="1714"/>
                  </a:lnTo>
                  <a:lnTo>
                    <a:pt x="1602" y="1705"/>
                  </a:lnTo>
                  <a:lnTo>
                    <a:pt x="1583" y="1697"/>
                  </a:lnTo>
                  <a:lnTo>
                    <a:pt x="1571" y="1694"/>
                  </a:lnTo>
                  <a:lnTo>
                    <a:pt x="1567" y="1692"/>
                  </a:lnTo>
                  <a:lnTo>
                    <a:pt x="1470" y="1653"/>
                  </a:lnTo>
                  <a:lnTo>
                    <a:pt x="1373" y="1611"/>
                  </a:lnTo>
                  <a:lnTo>
                    <a:pt x="1282" y="1562"/>
                  </a:lnTo>
                  <a:lnTo>
                    <a:pt x="1190" y="1509"/>
                  </a:lnTo>
                  <a:lnTo>
                    <a:pt x="1103" y="1452"/>
                  </a:lnTo>
                  <a:lnTo>
                    <a:pt x="1017" y="1392"/>
                  </a:lnTo>
                  <a:lnTo>
                    <a:pt x="934" y="1328"/>
                  </a:lnTo>
                  <a:lnTo>
                    <a:pt x="854" y="1262"/>
                  </a:lnTo>
                  <a:lnTo>
                    <a:pt x="777" y="1192"/>
                  </a:lnTo>
                  <a:lnTo>
                    <a:pt x="702" y="1123"/>
                  </a:lnTo>
                  <a:lnTo>
                    <a:pt x="631" y="1052"/>
                  </a:lnTo>
                  <a:lnTo>
                    <a:pt x="563" y="980"/>
                  </a:lnTo>
                  <a:lnTo>
                    <a:pt x="499" y="909"/>
                  </a:lnTo>
                  <a:lnTo>
                    <a:pt x="439" y="840"/>
                  </a:lnTo>
                  <a:lnTo>
                    <a:pt x="380" y="770"/>
                  </a:lnTo>
                  <a:lnTo>
                    <a:pt x="327" y="702"/>
                  </a:lnTo>
                  <a:lnTo>
                    <a:pt x="278" y="637"/>
                  </a:lnTo>
                  <a:lnTo>
                    <a:pt x="230" y="574"/>
                  </a:lnTo>
                  <a:lnTo>
                    <a:pt x="188" y="516"/>
                  </a:lnTo>
                  <a:lnTo>
                    <a:pt x="150" y="461"/>
                  </a:lnTo>
                  <a:lnTo>
                    <a:pt x="115" y="410"/>
                  </a:lnTo>
                  <a:lnTo>
                    <a:pt x="86" y="364"/>
                  </a:lnTo>
                  <a:lnTo>
                    <a:pt x="60" y="326"/>
                  </a:lnTo>
                  <a:lnTo>
                    <a:pt x="38" y="291"/>
                  </a:lnTo>
                  <a:lnTo>
                    <a:pt x="22" y="263"/>
                  </a:lnTo>
                  <a:lnTo>
                    <a:pt x="11" y="243"/>
                  </a:lnTo>
                  <a:lnTo>
                    <a:pt x="4" y="231"/>
                  </a:lnTo>
                  <a:lnTo>
                    <a:pt x="0" y="227"/>
                  </a:lnTo>
                  <a:lnTo>
                    <a:pt x="4" y="229"/>
                  </a:lnTo>
                  <a:lnTo>
                    <a:pt x="13" y="236"/>
                  </a:lnTo>
                  <a:lnTo>
                    <a:pt x="26" y="249"/>
                  </a:lnTo>
                  <a:lnTo>
                    <a:pt x="46" y="263"/>
                  </a:lnTo>
                  <a:lnTo>
                    <a:pt x="73" y="282"/>
                  </a:lnTo>
                  <a:lnTo>
                    <a:pt x="104" y="302"/>
                  </a:lnTo>
                  <a:lnTo>
                    <a:pt x="143" y="326"/>
                  </a:lnTo>
                  <a:lnTo>
                    <a:pt x="188" y="351"/>
                  </a:lnTo>
                  <a:lnTo>
                    <a:pt x="240" y="377"/>
                  </a:lnTo>
                  <a:lnTo>
                    <a:pt x="298" y="404"/>
                  </a:lnTo>
                  <a:lnTo>
                    <a:pt x="364" y="430"/>
                  </a:lnTo>
                  <a:lnTo>
                    <a:pt x="435" y="457"/>
                  </a:lnTo>
                  <a:lnTo>
                    <a:pt x="514" y="481"/>
                  </a:lnTo>
                  <a:lnTo>
                    <a:pt x="600" y="505"/>
                  </a:lnTo>
                  <a:lnTo>
                    <a:pt x="695" y="527"/>
                  </a:lnTo>
                  <a:lnTo>
                    <a:pt x="795" y="547"/>
                  </a:lnTo>
                  <a:lnTo>
                    <a:pt x="903" y="563"/>
                  </a:lnTo>
                  <a:lnTo>
                    <a:pt x="1020" y="574"/>
                  </a:lnTo>
                  <a:lnTo>
                    <a:pt x="1145" y="584"/>
                  </a:lnTo>
                  <a:lnTo>
                    <a:pt x="1276" y="587"/>
                  </a:lnTo>
                  <a:lnTo>
                    <a:pt x="1415" y="585"/>
                  </a:lnTo>
                  <a:lnTo>
                    <a:pt x="1563" y="580"/>
                  </a:lnTo>
                  <a:lnTo>
                    <a:pt x="1748" y="565"/>
                  </a:lnTo>
                  <a:lnTo>
                    <a:pt x="1924" y="547"/>
                  </a:lnTo>
                  <a:lnTo>
                    <a:pt x="2088" y="525"/>
                  </a:lnTo>
                  <a:lnTo>
                    <a:pt x="2244" y="499"/>
                  </a:lnTo>
                  <a:lnTo>
                    <a:pt x="2388" y="472"/>
                  </a:lnTo>
                  <a:lnTo>
                    <a:pt x="2525" y="441"/>
                  </a:lnTo>
                  <a:lnTo>
                    <a:pt x="2653" y="410"/>
                  </a:lnTo>
                  <a:lnTo>
                    <a:pt x="2770" y="375"/>
                  </a:lnTo>
                  <a:lnTo>
                    <a:pt x="2880" y="342"/>
                  </a:lnTo>
                  <a:lnTo>
                    <a:pt x="2980" y="307"/>
                  </a:lnTo>
                  <a:lnTo>
                    <a:pt x="3074" y="271"/>
                  </a:lnTo>
                  <a:lnTo>
                    <a:pt x="3156" y="236"/>
                  </a:lnTo>
                  <a:lnTo>
                    <a:pt x="3233" y="203"/>
                  </a:lnTo>
                  <a:lnTo>
                    <a:pt x="3300" y="170"/>
                  </a:lnTo>
                  <a:lnTo>
                    <a:pt x="3361" y="139"/>
                  </a:lnTo>
                  <a:lnTo>
                    <a:pt x="3412" y="110"/>
                  </a:lnTo>
                  <a:lnTo>
                    <a:pt x="3458" y="84"/>
                  </a:lnTo>
                  <a:lnTo>
                    <a:pt x="3494" y="60"/>
                  </a:lnTo>
                  <a:lnTo>
                    <a:pt x="3525" y="40"/>
                  </a:lnTo>
                  <a:lnTo>
                    <a:pt x="3547" y="22"/>
                  </a:lnTo>
                  <a:lnTo>
                    <a:pt x="3564" y="11"/>
                  </a:lnTo>
                  <a:lnTo>
                    <a:pt x="3575" y="2"/>
                  </a:lnTo>
                  <a:lnTo>
                    <a:pt x="3576" y="0"/>
                  </a:lnTo>
                  <a:close/>
                </a:path>
              </a:pathLst>
            </a:custGeom>
            <a:solidFill>
              <a:srgbClr val="B29D7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1" name="Freeform 85">
              <a:extLst>
                <a:ext uri="{FF2B5EF4-FFF2-40B4-BE49-F238E27FC236}">
                  <a16:creationId xmlns:a16="http://schemas.microsoft.com/office/drawing/2014/main" id="{8F747A42-8422-45B6-EB2E-48F08AADE2DD}"/>
                </a:ext>
              </a:extLst>
            </p:cNvPr>
            <p:cNvSpPr>
              <a:spLocks/>
            </p:cNvSpPr>
            <p:nvPr/>
          </p:nvSpPr>
          <p:spPr bwMode="auto">
            <a:xfrm>
              <a:off x="4465638" y="3651250"/>
              <a:ext cx="1978025" cy="2379663"/>
            </a:xfrm>
            <a:custGeom>
              <a:avLst/>
              <a:gdLst>
                <a:gd name="T0" fmla="*/ 530 w 2492"/>
                <a:gd name="T1" fmla="*/ 4 h 2999"/>
                <a:gd name="T2" fmla="*/ 524 w 2492"/>
                <a:gd name="T3" fmla="*/ 33 h 2999"/>
                <a:gd name="T4" fmla="*/ 517 w 2492"/>
                <a:gd name="T5" fmla="*/ 90 h 2999"/>
                <a:gd name="T6" fmla="*/ 513 w 2492"/>
                <a:gd name="T7" fmla="*/ 174 h 2999"/>
                <a:gd name="T8" fmla="*/ 517 w 2492"/>
                <a:gd name="T9" fmla="*/ 284 h 2999"/>
                <a:gd name="T10" fmla="*/ 532 w 2492"/>
                <a:gd name="T11" fmla="*/ 417 h 2999"/>
                <a:gd name="T12" fmla="*/ 561 w 2492"/>
                <a:gd name="T13" fmla="*/ 574 h 2999"/>
                <a:gd name="T14" fmla="*/ 610 w 2492"/>
                <a:gd name="T15" fmla="*/ 752 h 2999"/>
                <a:gd name="T16" fmla="*/ 683 w 2492"/>
                <a:gd name="T17" fmla="*/ 953 h 2999"/>
                <a:gd name="T18" fmla="*/ 784 w 2492"/>
                <a:gd name="T19" fmla="*/ 1172 h 2999"/>
                <a:gd name="T20" fmla="*/ 916 w 2492"/>
                <a:gd name="T21" fmla="*/ 1410 h 2999"/>
                <a:gd name="T22" fmla="*/ 1108 w 2492"/>
                <a:gd name="T23" fmla="*/ 1703 h 2999"/>
                <a:gd name="T24" fmla="*/ 1329 w 2492"/>
                <a:gd name="T25" fmla="*/ 1999 h 2999"/>
                <a:gd name="T26" fmla="*/ 1541 w 2492"/>
                <a:gd name="T27" fmla="*/ 2249 h 2999"/>
                <a:gd name="T28" fmla="*/ 1738 w 2492"/>
                <a:gd name="T29" fmla="*/ 2456 h 2999"/>
                <a:gd name="T30" fmla="*/ 1919 w 2492"/>
                <a:gd name="T31" fmla="*/ 2622 h 2999"/>
                <a:gd name="T32" fmla="*/ 2082 w 2492"/>
                <a:gd name="T33" fmla="*/ 2754 h 2999"/>
                <a:gd name="T34" fmla="*/ 2221 w 2492"/>
                <a:gd name="T35" fmla="*/ 2853 h 2999"/>
                <a:gd name="T36" fmla="*/ 2334 w 2492"/>
                <a:gd name="T37" fmla="*/ 2922 h 2999"/>
                <a:gd name="T38" fmla="*/ 2420 w 2492"/>
                <a:gd name="T39" fmla="*/ 2968 h 2999"/>
                <a:gd name="T40" fmla="*/ 2473 w 2492"/>
                <a:gd name="T41" fmla="*/ 2992 h 2999"/>
                <a:gd name="T42" fmla="*/ 2492 w 2492"/>
                <a:gd name="T43" fmla="*/ 2999 h 2999"/>
                <a:gd name="T44" fmla="*/ 800 w 2492"/>
                <a:gd name="T45" fmla="*/ 2966 h 2999"/>
                <a:gd name="T46" fmla="*/ 630 w 2492"/>
                <a:gd name="T47" fmla="*/ 2913 h 2999"/>
                <a:gd name="T48" fmla="*/ 488 w 2492"/>
                <a:gd name="T49" fmla="*/ 2838 h 2999"/>
                <a:gd name="T50" fmla="*/ 369 w 2492"/>
                <a:gd name="T51" fmla="*/ 2749 h 2999"/>
                <a:gd name="T52" fmla="*/ 272 w 2492"/>
                <a:gd name="T53" fmla="*/ 2650 h 2999"/>
                <a:gd name="T54" fmla="*/ 197 w 2492"/>
                <a:gd name="T55" fmla="*/ 2546 h 2999"/>
                <a:gd name="T56" fmla="*/ 137 w 2492"/>
                <a:gd name="T57" fmla="*/ 2440 h 2999"/>
                <a:gd name="T58" fmla="*/ 95 w 2492"/>
                <a:gd name="T59" fmla="*/ 2341 h 2999"/>
                <a:gd name="T60" fmla="*/ 64 w 2492"/>
                <a:gd name="T61" fmla="*/ 2249 h 2999"/>
                <a:gd name="T62" fmla="*/ 45 w 2492"/>
                <a:gd name="T63" fmla="*/ 2174 h 2999"/>
                <a:gd name="T64" fmla="*/ 34 w 2492"/>
                <a:gd name="T65" fmla="*/ 2120 h 2999"/>
                <a:gd name="T66" fmla="*/ 29 w 2492"/>
                <a:gd name="T67" fmla="*/ 2090 h 2999"/>
                <a:gd name="T68" fmla="*/ 14 w 2492"/>
                <a:gd name="T69" fmla="*/ 1982 h 2999"/>
                <a:gd name="T70" fmla="*/ 0 w 2492"/>
                <a:gd name="T71" fmla="*/ 1774 h 2999"/>
                <a:gd name="T72" fmla="*/ 7 w 2492"/>
                <a:gd name="T73" fmla="*/ 1564 h 2999"/>
                <a:gd name="T74" fmla="*/ 32 w 2492"/>
                <a:gd name="T75" fmla="*/ 1355 h 2999"/>
                <a:gd name="T76" fmla="*/ 73 w 2492"/>
                <a:gd name="T77" fmla="*/ 1152 h 2999"/>
                <a:gd name="T78" fmla="*/ 124 w 2492"/>
                <a:gd name="T79" fmla="*/ 956 h 2999"/>
                <a:gd name="T80" fmla="*/ 182 w 2492"/>
                <a:gd name="T81" fmla="*/ 772 h 2999"/>
                <a:gd name="T82" fmla="*/ 245 w 2492"/>
                <a:gd name="T83" fmla="*/ 600 h 2999"/>
                <a:gd name="T84" fmla="*/ 309 w 2492"/>
                <a:gd name="T85" fmla="*/ 444 h 2999"/>
                <a:gd name="T86" fmla="*/ 371 w 2492"/>
                <a:gd name="T87" fmla="*/ 307 h 2999"/>
                <a:gd name="T88" fmla="*/ 427 w 2492"/>
                <a:gd name="T89" fmla="*/ 192 h 2999"/>
                <a:gd name="T90" fmla="*/ 473 w 2492"/>
                <a:gd name="T91" fmla="*/ 101 h 2999"/>
                <a:gd name="T92" fmla="*/ 508 w 2492"/>
                <a:gd name="T93" fmla="*/ 38 h 2999"/>
                <a:gd name="T94" fmla="*/ 528 w 2492"/>
                <a:gd name="T95" fmla="*/ 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2" h="2999">
                  <a:moveTo>
                    <a:pt x="530" y="0"/>
                  </a:moveTo>
                  <a:lnTo>
                    <a:pt x="530" y="4"/>
                  </a:lnTo>
                  <a:lnTo>
                    <a:pt x="526" y="15"/>
                  </a:lnTo>
                  <a:lnTo>
                    <a:pt x="524" y="33"/>
                  </a:lnTo>
                  <a:lnTo>
                    <a:pt x="521" y="59"/>
                  </a:lnTo>
                  <a:lnTo>
                    <a:pt x="517" y="90"/>
                  </a:lnTo>
                  <a:lnTo>
                    <a:pt x="515" y="130"/>
                  </a:lnTo>
                  <a:lnTo>
                    <a:pt x="513" y="174"/>
                  </a:lnTo>
                  <a:lnTo>
                    <a:pt x="515" y="225"/>
                  </a:lnTo>
                  <a:lnTo>
                    <a:pt x="517" y="284"/>
                  </a:lnTo>
                  <a:lnTo>
                    <a:pt x="523" y="348"/>
                  </a:lnTo>
                  <a:lnTo>
                    <a:pt x="532" y="417"/>
                  </a:lnTo>
                  <a:lnTo>
                    <a:pt x="544" y="492"/>
                  </a:lnTo>
                  <a:lnTo>
                    <a:pt x="561" y="574"/>
                  </a:lnTo>
                  <a:lnTo>
                    <a:pt x="583" y="660"/>
                  </a:lnTo>
                  <a:lnTo>
                    <a:pt x="610" y="752"/>
                  </a:lnTo>
                  <a:lnTo>
                    <a:pt x="643" y="850"/>
                  </a:lnTo>
                  <a:lnTo>
                    <a:pt x="683" y="953"/>
                  </a:lnTo>
                  <a:lnTo>
                    <a:pt x="729" y="1059"/>
                  </a:lnTo>
                  <a:lnTo>
                    <a:pt x="784" y="1172"/>
                  </a:lnTo>
                  <a:lnTo>
                    <a:pt x="846" y="1287"/>
                  </a:lnTo>
                  <a:lnTo>
                    <a:pt x="916" y="1410"/>
                  </a:lnTo>
                  <a:lnTo>
                    <a:pt x="994" y="1534"/>
                  </a:lnTo>
                  <a:lnTo>
                    <a:pt x="1108" y="1703"/>
                  </a:lnTo>
                  <a:lnTo>
                    <a:pt x="1221" y="1856"/>
                  </a:lnTo>
                  <a:lnTo>
                    <a:pt x="1329" y="1999"/>
                  </a:lnTo>
                  <a:lnTo>
                    <a:pt x="1437" y="2131"/>
                  </a:lnTo>
                  <a:lnTo>
                    <a:pt x="1541" y="2249"/>
                  </a:lnTo>
                  <a:lnTo>
                    <a:pt x="1642" y="2357"/>
                  </a:lnTo>
                  <a:lnTo>
                    <a:pt x="1738" y="2456"/>
                  </a:lnTo>
                  <a:lnTo>
                    <a:pt x="1832" y="2544"/>
                  </a:lnTo>
                  <a:lnTo>
                    <a:pt x="1919" y="2622"/>
                  </a:lnTo>
                  <a:lnTo>
                    <a:pt x="2004" y="2692"/>
                  </a:lnTo>
                  <a:lnTo>
                    <a:pt x="2082" y="2754"/>
                  </a:lnTo>
                  <a:lnTo>
                    <a:pt x="2155" y="2807"/>
                  </a:lnTo>
                  <a:lnTo>
                    <a:pt x="2221" y="2853"/>
                  </a:lnTo>
                  <a:lnTo>
                    <a:pt x="2281" y="2891"/>
                  </a:lnTo>
                  <a:lnTo>
                    <a:pt x="2334" y="2922"/>
                  </a:lnTo>
                  <a:lnTo>
                    <a:pt x="2382" y="2948"/>
                  </a:lnTo>
                  <a:lnTo>
                    <a:pt x="2420" y="2968"/>
                  </a:lnTo>
                  <a:lnTo>
                    <a:pt x="2452" y="2983"/>
                  </a:lnTo>
                  <a:lnTo>
                    <a:pt x="2473" y="2992"/>
                  </a:lnTo>
                  <a:lnTo>
                    <a:pt x="2488" y="2997"/>
                  </a:lnTo>
                  <a:lnTo>
                    <a:pt x="2492" y="2999"/>
                  </a:lnTo>
                  <a:lnTo>
                    <a:pt x="896" y="2983"/>
                  </a:lnTo>
                  <a:lnTo>
                    <a:pt x="800" y="2966"/>
                  </a:lnTo>
                  <a:lnTo>
                    <a:pt x="713" y="2942"/>
                  </a:lnTo>
                  <a:lnTo>
                    <a:pt x="630" y="2913"/>
                  </a:lnTo>
                  <a:lnTo>
                    <a:pt x="555" y="2878"/>
                  </a:lnTo>
                  <a:lnTo>
                    <a:pt x="488" y="2838"/>
                  </a:lnTo>
                  <a:lnTo>
                    <a:pt x="426" y="2796"/>
                  </a:lnTo>
                  <a:lnTo>
                    <a:pt x="369" y="2749"/>
                  </a:lnTo>
                  <a:lnTo>
                    <a:pt x="318" y="2701"/>
                  </a:lnTo>
                  <a:lnTo>
                    <a:pt x="272" y="2650"/>
                  </a:lnTo>
                  <a:lnTo>
                    <a:pt x="232" y="2597"/>
                  </a:lnTo>
                  <a:lnTo>
                    <a:pt x="197" y="2546"/>
                  </a:lnTo>
                  <a:lnTo>
                    <a:pt x="164" y="2493"/>
                  </a:lnTo>
                  <a:lnTo>
                    <a:pt x="137" y="2440"/>
                  </a:lnTo>
                  <a:lnTo>
                    <a:pt x="115" y="2388"/>
                  </a:lnTo>
                  <a:lnTo>
                    <a:pt x="95" y="2341"/>
                  </a:lnTo>
                  <a:lnTo>
                    <a:pt x="78" y="2293"/>
                  </a:lnTo>
                  <a:lnTo>
                    <a:pt x="64" y="2249"/>
                  </a:lnTo>
                  <a:lnTo>
                    <a:pt x="53" y="2211"/>
                  </a:lnTo>
                  <a:lnTo>
                    <a:pt x="45" y="2174"/>
                  </a:lnTo>
                  <a:lnTo>
                    <a:pt x="38" y="2145"/>
                  </a:lnTo>
                  <a:lnTo>
                    <a:pt x="34" y="2120"/>
                  </a:lnTo>
                  <a:lnTo>
                    <a:pt x="31" y="2101"/>
                  </a:lnTo>
                  <a:lnTo>
                    <a:pt x="29" y="2090"/>
                  </a:lnTo>
                  <a:lnTo>
                    <a:pt x="29" y="2087"/>
                  </a:lnTo>
                  <a:lnTo>
                    <a:pt x="14" y="1982"/>
                  </a:lnTo>
                  <a:lnTo>
                    <a:pt x="3" y="1878"/>
                  </a:lnTo>
                  <a:lnTo>
                    <a:pt x="0" y="1774"/>
                  </a:lnTo>
                  <a:lnTo>
                    <a:pt x="1" y="1670"/>
                  </a:lnTo>
                  <a:lnTo>
                    <a:pt x="7" y="1564"/>
                  </a:lnTo>
                  <a:lnTo>
                    <a:pt x="18" y="1459"/>
                  </a:lnTo>
                  <a:lnTo>
                    <a:pt x="32" y="1355"/>
                  </a:lnTo>
                  <a:lnTo>
                    <a:pt x="51" y="1253"/>
                  </a:lnTo>
                  <a:lnTo>
                    <a:pt x="73" y="1152"/>
                  </a:lnTo>
                  <a:lnTo>
                    <a:pt x="96" y="1053"/>
                  </a:lnTo>
                  <a:lnTo>
                    <a:pt x="124" y="956"/>
                  </a:lnTo>
                  <a:lnTo>
                    <a:pt x="151" y="863"/>
                  </a:lnTo>
                  <a:lnTo>
                    <a:pt x="182" y="772"/>
                  </a:lnTo>
                  <a:lnTo>
                    <a:pt x="214" y="684"/>
                  </a:lnTo>
                  <a:lnTo>
                    <a:pt x="245" y="600"/>
                  </a:lnTo>
                  <a:lnTo>
                    <a:pt x="278" y="519"/>
                  </a:lnTo>
                  <a:lnTo>
                    <a:pt x="309" y="444"/>
                  </a:lnTo>
                  <a:lnTo>
                    <a:pt x="340" y="373"/>
                  </a:lnTo>
                  <a:lnTo>
                    <a:pt x="371" y="307"/>
                  </a:lnTo>
                  <a:lnTo>
                    <a:pt x="400" y="247"/>
                  </a:lnTo>
                  <a:lnTo>
                    <a:pt x="427" y="192"/>
                  </a:lnTo>
                  <a:lnTo>
                    <a:pt x="451" y="143"/>
                  </a:lnTo>
                  <a:lnTo>
                    <a:pt x="473" y="101"/>
                  </a:lnTo>
                  <a:lnTo>
                    <a:pt x="493" y="66"/>
                  </a:lnTo>
                  <a:lnTo>
                    <a:pt x="508" y="38"/>
                  </a:lnTo>
                  <a:lnTo>
                    <a:pt x="521" y="18"/>
                  </a:lnTo>
                  <a:lnTo>
                    <a:pt x="528" y="6"/>
                  </a:lnTo>
                  <a:lnTo>
                    <a:pt x="53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latin typeface="+mj-lt"/>
              </a:endParaRPr>
            </a:p>
          </p:txBody>
        </p:sp>
        <p:sp>
          <p:nvSpPr>
            <p:cNvPr id="12" name="Freeform 86">
              <a:extLst>
                <a:ext uri="{FF2B5EF4-FFF2-40B4-BE49-F238E27FC236}">
                  <a16:creationId xmlns:a16="http://schemas.microsoft.com/office/drawing/2014/main" id="{01516E9D-BC01-97D9-9FC0-D98FBEC050E3}"/>
                </a:ext>
              </a:extLst>
            </p:cNvPr>
            <p:cNvSpPr>
              <a:spLocks/>
            </p:cNvSpPr>
            <p:nvPr/>
          </p:nvSpPr>
          <p:spPr bwMode="auto">
            <a:xfrm>
              <a:off x="3700463" y="2709863"/>
              <a:ext cx="1971675" cy="2535238"/>
            </a:xfrm>
            <a:custGeom>
              <a:avLst/>
              <a:gdLst>
                <a:gd name="T0" fmla="*/ 2476 w 2483"/>
                <a:gd name="T1" fmla="*/ 0 h 3195"/>
                <a:gd name="T2" fmla="*/ 2478 w 2483"/>
                <a:gd name="T3" fmla="*/ 2 h 3195"/>
                <a:gd name="T4" fmla="*/ 2445 w 2483"/>
                <a:gd name="T5" fmla="*/ 13 h 3195"/>
                <a:gd name="T6" fmla="*/ 2382 w 2483"/>
                <a:gd name="T7" fmla="*/ 42 h 3195"/>
                <a:gd name="T8" fmla="*/ 2293 w 2483"/>
                <a:gd name="T9" fmla="*/ 90 h 3195"/>
                <a:gd name="T10" fmla="*/ 2183 w 2483"/>
                <a:gd name="T11" fmla="*/ 163 h 3195"/>
                <a:gd name="T12" fmla="*/ 2057 w 2483"/>
                <a:gd name="T13" fmla="*/ 262 h 3195"/>
                <a:gd name="T14" fmla="*/ 1918 w 2483"/>
                <a:gd name="T15" fmla="*/ 395 h 3195"/>
                <a:gd name="T16" fmla="*/ 1768 w 2483"/>
                <a:gd name="T17" fmla="*/ 563 h 3195"/>
                <a:gd name="T18" fmla="*/ 1615 w 2483"/>
                <a:gd name="T19" fmla="*/ 772 h 3195"/>
                <a:gd name="T20" fmla="*/ 1461 w 2483"/>
                <a:gd name="T21" fmla="*/ 1022 h 3195"/>
                <a:gd name="T22" fmla="*/ 1306 w 2483"/>
                <a:gd name="T23" fmla="*/ 1326 h 3195"/>
                <a:gd name="T24" fmla="*/ 1172 w 2483"/>
                <a:gd name="T25" fmla="*/ 1628 h 3195"/>
                <a:gd name="T26" fmla="*/ 1068 w 2483"/>
                <a:gd name="T27" fmla="*/ 1904 h 3195"/>
                <a:gd name="T28" fmla="*/ 987 w 2483"/>
                <a:gd name="T29" fmla="*/ 2154 h 3195"/>
                <a:gd name="T30" fmla="*/ 929 w 2483"/>
                <a:gd name="T31" fmla="*/ 2379 h 3195"/>
                <a:gd name="T32" fmla="*/ 889 w 2483"/>
                <a:gd name="T33" fmla="*/ 2579 h 3195"/>
                <a:gd name="T34" fmla="*/ 865 w 2483"/>
                <a:gd name="T35" fmla="*/ 2750 h 3195"/>
                <a:gd name="T36" fmla="*/ 852 w 2483"/>
                <a:gd name="T37" fmla="*/ 2897 h 3195"/>
                <a:gd name="T38" fmla="*/ 848 w 2483"/>
                <a:gd name="T39" fmla="*/ 3014 h 3195"/>
                <a:gd name="T40" fmla="*/ 850 w 2483"/>
                <a:gd name="T41" fmla="*/ 3102 h 3195"/>
                <a:gd name="T42" fmla="*/ 854 w 2483"/>
                <a:gd name="T43" fmla="*/ 3162 h 3195"/>
                <a:gd name="T44" fmla="*/ 858 w 2483"/>
                <a:gd name="T45" fmla="*/ 3191 h 3195"/>
                <a:gd name="T46" fmla="*/ 79 w 2483"/>
                <a:gd name="T47" fmla="*/ 1803 h 3195"/>
                <a:gd name="T48" fmla="*/ 22 w 2483"/>
                <a:gd name="T49" fmla="*/ 1615 h 3195"/>
                <a:gd name="T50" fmla="*/ 0 w 2483"/>
                <a:gd name="T51" fmla="*/ 1439 h 3195"/>
                <a:gd name="T52" fmla="*/ 9 w 2483"/>
                <a:gd name="T53" fmla="*/ 1282 h 3195"/>
                <a:gd name="T54" fmla="*/ 44 w 2483"/>
                <a:gd name="T55" fmla="*/ 1138 h 3195"/>
                <a:gd name="T56" fmla="*/ 93 w 2483"/>
                <a:gd name="T57" fmla="*/ 1010 h 3195"/>
                <a:gd name="T58" fmla="*/ 157 w 2483"/>
                <a:gd name="T59" fmla="*/ 898 h 3195"/>
                <a:gd name="T60" fmla="*/ 225 w 2483"/>
                <a:gd name="T61" fmla="*/ 803 h 3195"/>
                <a:gd name="T62" fmla="*/ 291 w 2483"/>
                <a:gd name="T63" fmla="*/ 726 h 3195"/>
                <a:gd name="T64" fmla="*/ 349 w 2483"/>
                <a:gd name="T65" fmla="*/ 666 h 3195"/>
                <a:gd name="T66" fmla="*/ 395 w 2483"/>
                <a:gd name="T67" fmla="*/ 627 h 3195"/>
                <a:gd name="T68" fmla="*/ 421 w 2483"/>
                <a:gd name="T69" fmla="*/ 607 h 3195"/>
                <a:gd name="T70" fmla="*/ 521 w 2483"/>
                <a:gd name="T71" fmla="*/ 529 h 3195"/>
                <a:gd name="T72" fmla="*/ 726 w 2483"/>
                <a:gd name="T73" fmla="*/ 397 h 3195"/>
                <a:gd name="T74" fmla="*/ 947 w 2483"/>
                <a:gd name="T75" fmla="*/ 289 h 3195"/>
                <a:gd name="T76" fmla="*/ 1174 w 2483"/>
                <a:gd name="T77" fmla="*/ 203 h 3195"/>
                <a:gd name="T78" fmla="*/ 1402 w 2483"/>
                <a:gd name="T79" fmla="*/ 135 h 3195"/>
                <a:gd name="T80" fmla="*/ 1625 w 2483"/>
                <a:gd name="T81" fmla="*/ 86 h 3195"/>
                <a:gd name="T82" fmla="*/ 1836 w 2483"/>
                <a:gd name="T83" fmla="*/ 49 h 3195"/>
                <a:gd name="T84" fmla="*/ 2028 w 2483"/>
                <a:gd name="T85" fmla="*/ 24 h 3195"/>
                <a:gd name="T86" fmla="*/ 2194 w 2483"/>
                <a:gd name="T87" fmla="*/ 9 h 3195"/>
                <a:gd name="T88" fmla="*/ 2328 w 2483"/>
                <a:gd name="T89" fmla="*/ 2 h 3195"/>
                <a:gd name="T90" fmla="*/ 2425 w 2483"/>
                <a:gd name="T91"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3" h="3195">
                  <a:moveTo>
                    <a:pt x="2456" y="0"/>
                  </a:moveTo>
                  <a:lnTo>
                    <a:pt x="2476" y="0"/>
                  </a:lnTo>
                  <a:lnTo>
                    <a:pt x="2483" y="0"/>
                  </a:lnTo>
                  <a:lnTo>
                    <a:pt x="2478" y="2"/>
                  </a:lnTo>
                  <a:lnTo>
                    <a:pt x="2465" y="6"/>
                  </a:lnTo>
                  <a:lnTo>
                    <a:pt x="2445" y="13"/>
                  </a:lnTo>
                  <a:lnTo>
                    <a:pt x="2417" y="26"/>
                  </a:lnTo>
                  <a:lnTo>
                    <a:pt x="2382" y="42"/>
                  </a:lnTo>
                  <a:lnTo>
                    <a:pt x="2340" y="62"/>
                  </a:lnTo>
                  <a:lnTo>
                    <a:pt x="2293" y="90"/>
                  </a:lnTo>
                  <a:lnTo>
                    <a:pt x="2242" y="123"/>
                  </a:lnTo>
                  <a:lnTo>
                    <a:pt x="2183" y="163"/>
                  </a:lnTo>
                  <a:lnTo>
                    <a:pt x="2123" y="209"/>
                  </a:lnTo>
                  <a:lnTo>
                    <a:pt x="2057" y="262"/>
                  </a:lnTo>
                  <a:lnTo>
                    <a:pt x="1989" y="324"/>
                  </a:lnTo>
                  <a:lnTo>
                    <a:pt x="1918" y="395"/>
                  </a:lnTo>
                  <a:lnTo>
                    <a:pt x="1845" y="474"/>
                  </a:lnTo>
                  <a:lnTo>
                    <a:pt x="1768" y="563"/>
                  </a:lnTo>
                  <a:lnTo>
                    <a:pt x="1691" y="662"/>
                  </a:lnTo>
                  <a:lnTo>
                    <a:pt x="1615" y="772"/>
                  </a:lnTo>
                  <a:lnTo>
                    <a:pt x="1538" y="891"/>
                  </a:lnTo>
                  <a:lnTo>
                    <a:pt x="1461" y="1022"/>
                  </a:lnTo>
                  <a:lnTo>
                    <a:pt x="1384" y="1167"/>
                  </a:lnTo>
                  <a:lnTo>
                    <a:pt x="1306" y="1326"/>
                  </a:lnTo>
                  <a:lnTo>
                    <a:pt x="1236" y="1479"/>
                  </a:lnTo>
                  <a:lnTo>
                    <a:pt x="1172" y="1628"/>
                  </a:lnTo>
                  <a:lnTo>
                    <a:pt x="1117" y="1768"/>
                  </a:lnTo>
                  <a:lnTo>
                    <a:pt x="1068" y="1904"/>
                  </a:lnTo>
                  <a:lnTo>
                    <a:pt x="1024" y="2032"/>
                  </a:lnTo>
                  <a:lnTo>
                    <a:pt x="987" y="2154"/>
                  </a:lnTo>
                  <a:lnTo>
                    <a:pt x="956" y="2271"/>
                  </a:lnTo>
                  <a:lnTo>
                    <a:pt x="929" y="2379"/>
                  </a:lnTo>
                  <a:lnTo>
                    <a:pt x="907" y="2483"/>
                  </a:lnTo>
                  <a:lnTo>
                    <a:pt x="889" y="2579"/>
                  </a:lnTo>
                  <a:lnTo>
                    <a:pt x="874" y="2668"/>
                  </a:lnTo>
                  <a:lnTo>
                    <a:pt x="865" y="2750"/>
                  </a:lnTo>
                  <a:lnTo>
                    <a:pt x="856" y="2827"/>
                  </a:lnTo>
                  <a:lnTo>
                    <a:pt x="852" y="2897"/>
                  </a:lnTo>
                  <a:lnTo>
                    <a:pt x="848" y="2959"/>
                  </a:lnTo>
                  <a:lnTo>
                    <a:pt x="848" y="3014"/>
                  </a:lnTo>
                  <a:lnTo>
                    <a:pt x="848" y="3061"/>
                  </a:lnTo>
                  <a:lnTo>
                    <a:pt x="850" y="3102"/>
                  </a:lnTo>
                  <a:lnTo>
                    <a:pt x="852" y="3134"/>
                  </a:lnTo>
                  <a:lnTo>
                    <a:pt x="854" y="3162"/>
                  </a:lnTo>
                  <a:lnTo>
                    <a:pt x="856" y="3180"/>
                  </a:lnTo>
                  <a:lnTo>
                    <a:pt x="858" y="3191"/>
                  </a:lnTo>
                  <a:lnTo>
                    <a:pt x="859" y="3195"/>
                  </a:lnTo>
                  <a:lnTo>
                    <a:pt x="79" y="1803"/>
                  </a:lnTo>
                  <a:lnTo>
                    <a:pt x="44" y="1706"/>
                  </a:lnTo>
                  <a:lnTo>
                    <a:pt x="22" y="1615"/>
                  </a:lnTo>
                  <a:lnTo>
                    <a:pt x="7" y="1525"/>
                  </a:lnTo>
                  <a:lnTo>
                    <a:pt x="0" y="1439"/>
                  </a:lnTo>
                  <a:lnTo>
                    <a:pt x="2" y="1359"/>
                  </a:lnTo>
                  <a:lnTo>
                    <a:pt x="9" y="1282"/>
                  </a:lnTo>
                  <a:lnTo>
                    <a:pt x="24" y="1207"/>
                  </a:lnTo>
                  <a:lnTo>
                    <a:pt x="44" y="1138"/>
                  </a:lnTo>
                  <a:lnTo>
                    <a:pt x="68" y="1072"/>
                  </a:lnTo>
                  <a:lnTo>
                    <a:pt x="93" y="1010"/>
                  </a:lnTo>
                  <a:lnTo>
                    <a:pt x="124" y="951"/>
                  </a:lnTo>
                  <a:lnTo>
                    <a:pt x="157" y="898"/>
                  </a:lnTo>
                  <a:lnTo>
                    <a:pt x="190" y="847"/>
                  </a:lnTo>
                  <a:lnTo>
                    <a:pt x="225" y="803"/>
                  </a:lnTo>
                  <a:lnTo>
                    <a:pt x="258" y="761"/>
                  </a:lnTo>
                  <a:lnTo>
                    <a:pt x="291" y="726"/>
                  </a:lnTo>
                  <a:lnTo>
                    <a:pt x="322" y="693"/>
                  </a:lnTo>
                  <a:lnTo>
                    <a:pt x="349" y="666"/>
                  </a:lnTo>
                  <a:lnTo>
                    <a:pt x="375" y="644"/>
                  </a:lnTo>
                  <a:lnTo>
                    <a:pt x="395" y="627"/>
                  </a:lnTo>
                  <a:lnTo>
                    <a:pt x="411" y="615"/>
                  </a:lnTo>
                  <a:lnTo>
                    <a:pt x="421" y="607"/>
                  </a:lnTo>
                  <a:lnTo>
                    <a:pt x="424" y="604"/>
                  </a:lnTo>
                  <a:lnTo>
                    <a:pt x="521" y="529"/>
                  </a:lnTo>
                  <a:lnTo>
                    <a:pt x="622" y="459"/>
                  </a:lnTo>
                  <a:lnTo>
                    <a:pt x="726" y="397"/>
                  </a:lnTo>
                  <a:lnTo>
                    <a:pt x="836" y="340"/>
                  </a:lnTo>
                  <a:lnTo>
                    <a:pt x="947" y="289"/>
                  </a:lnTo>
                  <a:lnTo>
                    <a:pt x="1060" y="243"/>
                  </a:lnTo>
                  <a:lnTo>
                    <a:pt x="1174" y="203"/>
                  </a:lnTo>
                  <a:lnTo>
                    <a:pt x="1289" y="166"/>
                  </a:lnTo>
                  <a:lnTo>
                    <a:pt x="1402" y="135"/>
                  </a:lnTo>
                  <a:lnTo>
                    <a:pt x="1516" y="108"/>
                  </a:lnTo>
                  <a:lnTo>
                    <a:pt x="1625" y="86"/>
                  </a:lnTo>
                  <a:lnTo>
                    <a:pt x="1732" y="66"/>
                  </a:lnTo>
                  <a:lnTo>
                    <a:pt x="1836" y="49"/>
                  </a:lnTo>
                  <a:lnTo>
                    <a:pt x="1934" y="35"/>
                  </a:lnTo>
                  <a:lnTo>
                    <a:pt x="2028" y="24"/>
                  </a:lnTo>
                  <a:lnTo>
                    <a:pt x="2114" y="17"/>
                  </a:lnTo>
                  <a:lnTo>
                    <a:pt x="2194" y="9"/>
                  </a:lnTo>
                  <a:lnTo>
                    <a:pt x="2265" y="6"/>
                  </a:lnTo>
                  <a:lnTo>
                    <a:pt x="2328" y="2"/>
                  </a:lnTo>
                  <a:lnTo>
                    <a:pt x="2381" y="0"/>
                  </a:lnTo>
                  <a:lnTo>
                    <a:pt x="2425" y="0"/>
                  </a:lnTo>
                  <a:lnTo>
                    <a:pt x="245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3" name="Freeform 87">
              <a:extLst>
                <a:ext uri="{FF2B5EF4-FFF2-40B4-BE49-F238E27FC236}">
                  <a16:creationId xmlns:a16="http://schemas.microsoft.com/office/drawing/2014/main" id="{6BD23966-5C68-93CF-E9FB-008DBD959753}"/>
                </a:ext>
              </a:extLst>
            </p:cNvPr>
            <p:cNvSpPr>
              <a:spLocks/>
            </p:cNvSpPr>
            <p:nvPr/>
          </p:nvSpPr>
          <p:spPr bwMode="auto">
            <a:xfrm>
              <a:off x="4030663" y="1679575"/>
              <a:ext cx="2841625" cy="1398588"/>
            </a:xfrm>
            <a:custGeom>
              <a:avLst/>
              <a:gdLst>
                <a:gd name="T0" fmla="*/ 1666 w 3578"/>
                <a:gd name="T1" fmla="*/ 1 h 1763"/>
                <a:gd name="T2" fmla="*/ 1783 w 3578"/>
                <a:gd name="T3" fmla="*/ 16 h 1763"/>
                <a:gd name="T4" fmla="*/ 1881 w 3578"/>
                <a:gd name="T5" fmla="*/ 38 h 1763"/>
                <a:gd name="T6" fmla="*/ 1956 w 3578"/>
                <a:gd name="T7" fmla="*/ 60 h 1763"/>
                <a:gd name="T8" fmla="*/ 2004 w 3578"/>
                <a:gd name="T9" fmla="*/ 76 h 1763"/>
                <a:gd name="T10" fmla="*/ 2022 w 3578"/>
                <a:gd name="T11" fmla="*/ 84 h 1763"/>
                <a:gd name="T12" fmla="*/ 2214 w 3578"/>
                <a:gd name="T13" fmla="*/ 166 h 1763"/>
                <a:gd name="T14" fmla="*/ 2397 w 3578"/>
                <a:gd name="T15" fmla="*/ 268 h 1763"/>
                <a:gd name="T16" fmla="*/ 2571 w 3578"/>
                <a:gd name="T17" fmla="*/ 387 h 1763"/>
                <a:gd name="T18" fmla="*/ 2732 w 3578"/>
                <a:gd name="T19" fmla="*/ 519 h 1763"/>
                <a:gd name="T20" fmla="*/ 2881 w 3578"/>
                <a:gd name="T21" fmla="*/ 658 h 1763"/>
                <a:gd name="T22" fmla="*/ 3020 w 3578"/>
                <a:gd name="T23" fmla="*/ 801 h 1763"/>
                <a:gd name="T24" fmla="*/ 3145 w 3578"/>
                <a:gd name="T25" fmla="*/ 943 h 1763"/>
                <a:gd name="T26" fmla="*/ 3254 w 3578"/>
                <a:gd name="T27" fmla="*/ 1080 h 1763"/>
                <a:gd name="T28" fmla="*/ 3351 w 3578"/>
                <a:gd name="T29" fmla="*/ 1208 h 1763"/>
                <a:gd name="T30" fmla="*/ 3430 w 3578"/>
                <a:gd name="T31" fmla="*/ 1324 h 1763"/>
                <a:gd name="T32" fmla="*/ 3494 w 3578"/>
                <a:gd name="T33" fmla="*/ 1421 h 1763"/>
                <a:gd name="T34" fmla="*/ 3540 w 3578"/>
                <a:gd name="T35" fmla="*/ 1494 h 1763"/>
                <a:gd name="T36" fmla="*/ 3569 w 3578"/>
                <a:gd name="T37" fmla="*/ 1541 h 1763"/>
                <a:gd name="T38" fmla="*/ 3578 w 3578"/>
                <a:gd name="T39" fmla="*/ 1560 h 1763"/>
                <a:gd name="T40" fmla="*/ 3567 w 3578"/>
                <a:gd name="T41" fmla="*/ 1549 h 1763"/>
                <a:gd name="T42" fmla="*/ 3532 w 3578"/>
                <a:gd name="T43" fmla="*/ 1521 h 1763"/>
                <a:gd name="T44" fmla="*/ 3476 w 3578"/>
                <a:gd name="T45" fmla="*/ 1483 h 1763"/>
                <a:gd name="T46" fmla="*/ 3392 w 3578"/>
                <a:gd name="T47" fmla="*/ 1433 h 1763"/>
                <a:gd name="T48" fmla="*/ 3282 w 3578"/>
                <a:gd name="T49" fmla="*/ 1380 h 1763"/>
                <a:gd name="T50" fmla="*/ 3145 w 3578"/>
                <a:gd name="T51" fmla="*/ 1325 h 1763"/>
                <a:gd name="T52" fmla="*/ 2980 w 3578"/>
                <a:gd name="T53" fmla="*/ 1276 h 1763"/>
                <a:gd name="T54" fmla="*/ 2786 w 3578"/>
                <a:gd name="T55" fmla="*/ 1234 h 1763"/>
                <a:gd name="T56" fmla="*/ 2562 w 3578"/>
                <a:gd name="T57" fmla="*/ 1205 h 1763"/>
                <a:gd name="T58" fmla="*/ 2306 w 3578"/>
                <a:gd name="T59" fmla="*/ 1190 h 1763"/>
                <a:gd name="T60" fmla="*/ 2017 w 3578"/>
                <a:gd name="T61" fmla="*/ 1196 h 1763"/>
                <a:gd name="T62" fmla="*/ 1658 w 3578"/>
                <a:gd name="T63" fmla="*/ 1227 h 1763"/>
                <a:gd name="T64" fmla="*/ 1338 w 3578"/>
                <a:gd name="T65" fmla="*/ 1272 h 1763"/>
                <a:gd name="T66" fmla="*/ 1055 w 3578"/>
                <a:gd name="T67" fmla="*/ 1329 h 1763"/>
                <a:gd name="T68" fmla="*/ 810 w 3578"/>
                <a:gd name="T69" fmla="*/ 1393 h 1763"/>
                <a:gd name="T70" fmla="*/ 600 w 3578"/>
                <a:gd name="T71" fmla="*/ 1461 h 1763"/>
                <a:gd name="T72" fmla="*/ 422 w 3578"/>
                <a:gd name="T73" fmla="*/ 1528 h 1763"/>
                <a:gd name="T74" fmla="*/ 280 w 3578"/>
                <a:gd name="T75" fmla="*/ 1594 h 1763"/>
                <a:gd name="T76" fmla="*/ 166 w 3578"/>
                <a:gd name="T77" fmla="*/ 1655 h 1763"/>
                <a:gd name="T78" fmla="*/ 84 w 3578"/>
                <a:gd name="T79" fmla="*/ 1704 h 1763"/>
                <a:gd name="T80" fmla="*/ 31 w 3578"/>
                <a:gd name="T81" fmla="*/ 1741 h 1763"/>
                <a:gd name="T82" fmla="*/ 4 w 3578"/>
                <a:gd name="T83" fmla="*/ 1761 h 1763"/>
                <a:gd name="T84" fmla="*/ 812 w 3578"/>
                <a:gd name="T85" fmla="*/ 387 h 1763"/>
                <a:gd name="T86" fmla="*/ 951 w 3578"/>
                <a:gd name="T87" fmla="*/ 239 h 1763"/>
                <a:gd name="T88" fmla="*/ 1097 w 3578"/>
                <a:gd name="T89" fmla="*/ 131 h 1763"/>
                <a:gd name="T90" fmla="*/ 1247 w 3578"/>
                <a:gd name="T91" fmla="*/ 60 h 1763"/>
                <a:gd name="T92" fmla="*/ 1393 w 3578"/>
                <a:gd name="T93" fmla="*/ 18 h 1763"/>
                <a:gd name="T94" fmla="*/ 1534 w 3578"/>
                <a:gd name="T9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8" h="1763">
                  <a:moveTo>
                    <a:pt x="1602" y="0"/>
                  </a:moveTo>
                  <a:lnTo>
                    <a:pt x="1666" y="1"/>
                  </a:lnTo>
                  <a:lnTo>
                    <a:pt x="1726" y="7"/>
                  </a:lnTo>
                  <a:lnTo>
                    <a:pt x="1783" y="16"/>
                  </a:lnTo>
                  <a:lnTo>
                    <a:pt x="1834" y="27"/>
                  </a:lnTo>
                  <a:lnTo>
                    <a:pt x="1881" y="38"/>
                  </a:lnTo>
                  <a:lnTo>
                    <a:pt x="1922" y="49"/>
                  </a:lnTo>
                  <a:lnTo>
                    <a:pt x="1956" y="60"/>
                  </a:lnTo>
                  <a:lnTo>
                    <a:pt x="1984" y="69"/>
                  </a:lnTo>
                  <a:lnTo>
                    <a:pt x="2004" y="76"/>
                  </a:lnTo>
                  <a:lnTo>
                    <a:pt x="2017" y="82"/>
                  </a:lnTo>
                  <a:lnTo>
                    <a:pt x="2022" y="84"/>
                  </a:lnTo>
                  <a:lnTo>
                    <a:pt x="2119" y="122"/>
                  </a:lnTo>
                  <a:lnTo>
                    <a:pt x="2214" y="166"/>
                  </a:lnTo>
                  <a:lnTo>
                    <a:pt x="2307" y="215"/>
                  </a:lnTo>
                  <a:lnTo>
                    <a:pt x="2397" y="268"/>
                  </a:lnTo>
                  <a:lnTo>
                    <a:pt x="2485" y="327"/>
                  </a:lnTo>
                  <a:lnTo>
                    <a:pt x="2571" y="387"/>
                  </a:lnTo>
                  <a:lnTo>
                    <a:pt x="2653" y="451"/>
                  </a:lnTo>
                  <a:lnTo>
                    <a:pt x="2732" y="519"/>
                  </a:lnTo>
                  <a:lnTo>
                    <a:pt x="2808" y="589"/>
                  </a:lnTo>
                  <a:lnTo>
                    <a:pt x="2881" y="658"/>
                  </a:lnTo>
                  <a:lnTo>
                    <a:pt x="2953" y="729"/>
                  </a:lnTo>
                  <a:lnTo>
                    <a:pt x="3020" y="801"/>
                  </a:lnTo>
                  <a:lnTo>
                    <a:pt x="3084" y="872"/>
                  </a:lnTo>
                  <a:lnTo>
                    <a:pt x="3145" y="943"/>
                  </a:lnTo>
                  <a:lnTo>
                    <a:pt x="3201" y="1013"/>
                  </a:lnTo>
                  <a:lnTo>
                    <a:pt x="3254" y="1080"/>
                  </a:lnTo>
                  <a:lnTo>
                    <a:pt x="3304" y="1146"/>
                  </a:lnTo>
                  <a:lnTo>
                    <a:pt x="3351" y="1208"/>
                  </a:lnTo>
                  <a:lnTo>
                    <a:pt x="3393" y="1269"/>
                  </a:lnTo>
                  <a:lnTo>
                    <a:pt x="3430" y="1324"/>
                  </a:lnTo>
                  <a:lnTo>
                    <a:pt x="3465" y="1375"/>
                  </a:lnTo>
                  <a:lnTo>
                    <a:pt x="3494" y="1421"/>
                  </a:lnTo>
                  <a:lnTo>
                    <a:pt x="3520" y="1461"/>
                  </a:lnTo>
                  <a:lnTo>
                    <a:pt x="3540" y="1494"/>
                  </a:lnTo>
                  <a:lnTo>
                    <a:pt x="3556" y="1521"/>
                  </a:lnTo>
                  <a:lnTo>
                    <a:pt x="3569" y="1541"/>
                  </a:lnTo>
                  <a:lnTo>
                    <a:pt x="3576" y="1554"/>
                  </a:lnTo>
                  <a:lnTo>
                    <a:pt x="3578" y="1560"/>
                  </a:lnTo>
                  <a:lnTo>
                    <a:pt x="3576" y="1556"/>
                  </a:lnTo>
                  <a:lnTo>
                    <a:pt x="3567" y="1549"/>
                  </a:lnTo>
                  <a:lnTo>
                    <a:pt x="3553" y="1538"/>
                  </a:lnTo>
                  <a:lnTo>
                    <a:pt x="3532" y="1521"/>
                  </a:lnTo>
                  <a:lnTo>
                    <a:pt x="3507" y="1503"/>
                  </a:lnTo>
                  <a:lnTo>
                    <a:pt x="3476" y="1483"/>
                  </a:lnTo>
                  <a:lnTo>
                    <a:pt x="3437" y="1459"/>
                  </a:lnTo>
                  <a:lnTo>
                    <a:pt x="3392" y="1433"/>
                  </a:lnTo>
                  <a:lnTo>
                    <a:pt x="3340" y="1408"/>
                  </a:lnTo>
                  <a:lnTo>
                    <a:pt x="3282" y="1380"/>
                  </a:lnTo>
                  <a:lnTo>
                    <a:pt x="3218" y="1353"/>
                  </a:lnTo>
                  <a:lnTo>
                    <a:pt x="3145" y="1325"/>
                  </a:lnTo>
                  <a:lnTo>
                    <a:pt x="3066" y="1300"/>
                  </a:lnTo>
                  <a:lnTo>
                    <a:pt x="2980" y="1276"/>
                  </a:lnTo>
                  <a:lnTo>
                    <a:pt x="2887" y="1254"/>
                  </a:lnTo>
                  <a:lnTo>
                    <a:pt x="2786" y="1234"/>
                  </a:lnTo>
                  <a:lnTo>
                    <a:pt x="2679" y="1218"/>
                  </a:lnTo>
                  <a:lnTo>
                    <a:pt x="2562" y="1205"/>
                  </a:lnTo>
                  <a:lnTo>
                    <a:pt x="2437" y="1196"/>
                  </a:lnTo>
                  <a:lnTo>
                    <a:pt x="2306" y="1190"/>
                  </a:lnTo>
                  <a:lnTo>
                    <a:pt x="2167" y="1190"/>
                  </a:lnTo>
                  <a:lnTo>
                    <a:pt x="2017" y="1196"/>
                  </a:lnTo>
                  <a:lnTo>
                    <a:pt x="1832" y="1210"/>
                  </a:lnTo>
                  <a:lnTo>
                    <a:pt x="1658" y="1227"/>
                  </a:lnTo>
                  <a:lnTo>
                    <a:pt x="1494" y="1249"/>
                  </a:lnTo>
                  <a:lnTo>
                    <a:pt x="1338" y="1272"/>
                  </a:lnTo>
                  <a:lnTo>
                    <a:pt x="1192" y="1300"/>
                  </a:lnTo>
                  <a:lnTo>
                    <a:pt x="1055" y="1329"/>
                  </a:lnTo>
                  <a:lnTo>
                    <a:pt x="929" y="1360"/>
                  </a:lnTo>
                  <a:lnTo>
                    <a:pt x="810" y="1393"/>
                  </a:lnTo>
                  <a:lnTo>
                    <a:pt x="700" y="1426"/>
                  </a:lnTo>
                  <a:lnTo>
                    <a:pt x="600" y="1461"/>
                  </a:lnTo>
                  <a:lnTo>
                    <a:pt x="506" y="1496"/>
                  </a:lnTo>
                  <a:lnTo>
                    <a:pt x="422" y="1528"/>
                  </a:lnTo>
                  <a:lnTo>
                    <a:pt x="347" y="1563"/>
                  </a:lnTo>
                  <a:lnTo>
                    <a:pt x="280" y="1594"/>
                  </a:lnTo>
                  <a:lnTo>
                    <a:pt x="219" y="1625"/>
                  </a:lnTo>
                  <a:lnTo>
                    <a:pt x="166" y="1655"/>
                  </a:lnTo>
                  <a:lnTo>
                    <a:pt x="121" y="1680"/>
                  </a:lnTo>
                  <a:lnTo>
                    <a:pt x="84" y="1704"/>
                  </a:lnTo>
                  <a:lnTo>
                    <a:pt x="53" y="1724"/>
                  </a:lnTo>
                  <a:lnTo>
                    <a:pt x="31" y="1741"/>
                  </a:lnTo>
                  <a:lnTo>
                    <a:pt x="15" y="1753"/>
                  </a:lnTo>
                  <a:lnTo>
                    <a:pt x="4" y="1761"/>
                  </a:lnTo>
                  <a:lnTo>
                    <a:pt x="0" y="1763"/>
                  </a:lnTo>
                  <a:lnTo>
                    <a:pt x="812" y="387"/>
                  </a:lnTo>
                  <a:lnTo>
                    <a:pt x="879" y="307"/>
                  </a:lnTo>
                  <a:lnTo>
                    <a:pt x="951" y="239"/>
                  </a:lnTo>
                  <a:lnTo>
                    <a:pt x="1024" y="179"/>
                  </a:lnTo>
                  <a:lnTo>
                    <a:pt x="1097" y="131"/>
                  </a:lnTo>
                  <a:lnTo>
                    <a:pt x="1172" y="91"/>
                  </a:lnTo>
                  <a:lnTo>
                    <a:pt x="1247" y="60"/>
                  </a:lnTo>
                  <a:lnTo>
                    <a:pt x="1320" y="34"/>
                  </a:lnTo>
                  <a:lnTo>
                    <a:pt x="1393" y="18"/>
                  </a:lnTo>
                  <a:lnTo>
                    <a:pt x="1464" y="7"/>
                  </a:lnTo>
                  <a:lnTo>
                    <a:pt x="1534" y="0"/>
                  </a:lnTo>
                  <a:lnTo>
                    <a:pt x="16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grpSp>
      <p:sp>
        <p:nvSpPr>
          <p:cNvPr id="14" name="TextBox 13">
            <a:extLst>
              <a:ext uri="{FF2B5EF4-FFF2-40B4-BE49-F238E27FC236}">
                <a16:creationId xmlns:a16="http://schemas.microsoft.com/office/drawing/2014/main" id="{5C9F55EC-CA6A-CFF7-BB98-F2FC90D82D8C}"/>
              </a:ext>
            </a:extLst>
          </p:cNvPr>
          <p:cNvSpPr txBox="1"/>
          <p:nvPr userDrawn="1"/>
        </p:nvSpPr>
        <p:spPr>
          <a:xfrm>
            <a:off x="2189905" y="2042333"/>
            <a:ext cx="1196733" cy="268984"/>
          </a:xfrm>
          <a:prstGeom prst="rect">
            <a:avLst/>
          </a:prstGeom>
          <a:noFill/>
        </p:spPr>
        <p:txBody>
          <a:bodyPr wrap="square" rtlCol="0">
            <a:spAutoFit/>
          </a:bodyPr>
          <a:lstStyle/>
          <a:p>
            <a:pPr>
              <a:lnSpc>
                <a:spcPct val="80000"/>
              </a:lnSpc>
            </a:pPr>
            <a:r>
              <a:rPr lang="en-US" sz="1400" kern="0" dirty="0">
                <a:solidFill>
                  <a:schemeClr val="tx1"/>
                </a:solidFill>
                <a:latin typeface="+mj-lt"/>
                <a:cs typeface="Arial" pitchFamily="34" charset="0"/>
              </a:rPr>
              <a:t>Red Teaming</a:t>
            </a:r>
            <a:endParaRPr lang="en-US" sz="1400" dirty="0">
              <a:solidFill>
                <a:schemeClr val="tx1"/>
              </a:solidFill>
              <a:latin typeface="+mj-lt"/>
            </a:endParaRPr>
          </a:p>
        </p:txBody>
      </p:sp>
      <p:sp>
        <p:nvSpPr>
          <p:cNvPr id="15" name="TextBox 14">
            <a:extLst>
              <a:ext uri="{FF2B5EF4-FFF2-40B4-BE49-F238E27FC236}">
                <a16:creationId xmlns:a16="http://schemas.microsoft.com/office/drawing/2014/main" id="{0AC2E1DE-B4E2-B1E3-33D1-509824E62A9A}"/>
              </a:ext>
            </a:extLst>
          </p:cNvPr>
          <p:cNvSpPr txBox="1"/>
          <p:nvPr userDrawn="1"/>
        </p:nvSpPr>
        <p:spPr>
          <a:xfrm>
            <a:off x="4027336" y="2025081"/>
            <a:ext cx="882849" cy="501997"/>
          </a:xfrm>
          <a:prstGeom prst="rect">
            <a:avLst/>
          </a:prstGeom>
          <a:noFill/>
        </p:spPr>
        <p:txBody>
          <a:bodyPr wrap="square" rtlCol="0">
            <a:spAutoFit/>
          </a:bodyPr>
          <a:lstStyle/>
          <a:p>
            <a:pPr>
              <a:lnSpc>
                <a:spcPct val="80000"/>
              </a:lnSpc>
            </a:pPr>
            <a:endParaRPr lang="en-US" sz="1100" kern="0" dirty="0">
              <a:solidFill>
                <a:schemeClr val="tx1">
                  <a:lumMod val="75000"/>
                  <a:lumOff val="25000"/>
                </a:schemeClr>
              </a:solidFill>
              <a:latin typeface="+mj-lt"/>
              <a:cs typeface="Arial" pitchFamily="34" charset="0"/>
            </a:endParaRPr>
          </a:p>
          <a:p>
            <a:pPr>
              <a:lnSpc>
                <a:spcPct val="80000"/>
              </a:lnSpc>
            </a:pPr>
            <a:r>
              <a:rPr lang="en-US" sz="1100" kern="0" dirty="0">
                <a:solidFill>
                  <a:schemeClr val="tx1">
                    <a:lumMod val="75000"/>
                    <a:lumOff val="25000"/>
                  </a:schemeClr>
                </a:solidFill>
                <a:latin typeface="+mj-lt"/>
                <a:cs typeface="Arial" pitchFamily="34" charset="0"/>
              </a:rPr>
              <a:t>Penetration Testing</a:t>
            </a:r>
            <a:endParaRPr lang="en-US" sz="1100" dirty="0">
              <a:solidFill>
                <a:schemeClr val="tx1">
                  <a:lumMod val="75000"/>
                  <a:lumOff val="25000"/>
                </a:schemeClr>
              </a:solidFill>
              <a:latin typeface="+mj-lt"/>
            </a:endParaRPr>
          </a:p>
        </p:txBody>
      </p:sp>
      <p:sp>
        <p:nvSpPr>
          <p:cNvPr id="16" name="TextBox 15">
            <a:extLst>
              <a:ext uri="{FF2B5EF4-FFF2-40B4-BE49-F238E27FC236}">
                <a16:creationId xmlns:a16="http://schemas.microsoft.com/office/drawing/2014/main" id="{79C2D76B-91E9-9A5F-CF4A-184A45D0C249}"/>
              </a:ext>
            </a:extLst>
          </p:cNvPr>
          <p:cNvSpPr txBox="1"/>
          <p:nvPr userDrawn="1"/>
        </p:nvSpPr>
        <p:spPr>
          <a:xfrm>
            <a:off x="4803712" y="3689977"/>
            <a:ext cx="861869" cy="366575"/>
          </a:xfrm>
          <a:prstGeom prst="rect">
            <a:avLst/>
          </a:prstGeom>
          <a:noFill/>
        </p:spPr>
        <p:txBody>
          <a:bodyPr wrap="square" rtlCol="0">
            <a:spAutoFit/>
          </a:bodyPr>
          <a:lstStyle/>
          <a:p>
            <a:pPr>
              <a:lnSpc>
                <a:spcPct val="80000"/>
              </a:lnSpc>
            </a:pPr>
            <a:r>
              <a:rPr lang="en-US" sz="1100" kern="0" dirty="0">
                <a:latin typeface="+mj-lt"/>
                <a:cs typeface="Arial" pitchFamily="34" charset="0"/>
              </a:rPr>
              <a:t>Application Security</a:t>
            </a:r>
            <a:endParaRPr lang="en-US" sz="1100" dirty="0">
              <a:latin typeface="+mj-lt"/>
            </a:endParaRPr>
          </a:p>
        </p:txBody>
      </p:sp>
      <p:sp>
        <p:nvSpPr>
          <p:cNvPr id="17" name="TextBox 16">
            <a:extLst>
              <a:ext uri="{FF2B5EF4-FFF2-40B4-BE49-F238E27FC236}">
                <a16:creationId xmlns:a16="http://schemas.microsoft.com/office/drawing/2014/main" id="{DBDE41E5-E3E8-E186-5814-A8A38FCEF6D8}"/>
              </a:ext>
            </a:extLst>
          </p:cNvPr>
          <p:cNvSpPr txBox="1"/>
          <p:nvPr userDrawn="1"/>
        </p:nvSpPr>
        <p:spPr>
          <a:xfrm>
            <a:off x="1318641" y="3353548"/>
            <a:ext cx="825613" cy="441339"/>
          </a:xfrm>
          <a:prstGeom prst="rect">
            <a:avLst/>
          </a:prstGeom>
          <a:noFill/>
        </p:spPr>
        <p:txBody>
          <a:bodyPr wrap="square" rtlCol="0">
            <a:spAutoFit/>
          </a:bodyPr>
          <a:lstStyle/>
          <a:p>
            <a:pPr>
              <a:lnSpc>
                <a:spcPct val="80000"/>
              </a:lnSpc>
            </a:pPr>
            <a:r>
              <a:rPr lang="en-US" sz="1400" kern="0" dirty="0">
                <a:solidFill>
                  <a:schemeClr val="tx1">
                    <a:lumMod val="75000"/>
                    <a:lumOff val="25000"/>
                  </a:schemeClr>
                </a:solidFill>
                <a:latin typeface="+mj-lt"/>
                <a:cs typeface="Arial" pitchFamily="34" charset="0"/>
              </a:rPr>
              <a:t>Physical Security</a:t>
            </a:r>
            <a:endParaRPr lang="en-US" sz="1400" dirty="0">
              <a:solidFill>
                <a:schemeClr val="tx1">
                  <a:lumMod val="75000"/>
                  <a:lumOff val="25000"/>
                </a:schemeClr>
              </a:solidFill>
              <a:latin typeface="+mj-lt"/>
            </a:endParaRPr>
          </a:p>
        </p:txBody>
      </p:sp>
      <p:sp>
        <p:nvSpPr>
          <p:cNvPr id="18" name="TextBox 17">
            <a:extLst>
              <a:ext uri="{FF2B5EF4-FFF2-40B4-BE49-F238E27FC236}">
                <a16:creationId xmlns:a16="http://schemas.microsoft.com/office/drawing/2014/main" id="{78983D62-253C-E094-8F11-49EF23F6306C}"/>
              </a:ext>
            </a:extLst>
          </p:cNvPr>
          <p:cNvSpPr txBox="1"/>
          <p:nvPr userDrawn="1"/>
        </p:nvSpPr>
        <p:spPr>
          <a:xfrm>
            <a:off x="3578757" y="5182346"/>
            <a:ext cx="1196733" cy="441339"/>
          </a:xfrm>
          <a:prstGeom prst="rect">
            <a:avLst/>
          </a:prstGeom>
          <a:noFill/>
        </p:spPr>
        <p:txBody>
          <a:bodyPr wrap="square" rtlCol="0">
            <a:spAutoFit/>
          </a:bodyPr>
          <a:lstStyle/>
          <a:p>
            <a:pPr>
              <a:lnSpc>
                <a:spcPct val="80000"/>
              </a:lnSpc>
            </a:pPr>
            <a:r>
              <a:rPr lang="en-US" sz="1400" kern="0" dirty="0">
                <a:solidFill>
                  <a:schemeClr val="bg1"/>
                </a:solidFill>
                <a:latin typeface="+mj-lt"/>
                <a:cs typeface="Arial" pitchFamily="34" charset="0"/>
              </a:rPr>
              <a:t>Social Engineering</a:t>
            </a:r>
            <a:endParaRPr lang="en-US" sz="1400" dirty="0">
              <a:solidFill>
                <a:schemeClr val="bg1"/>
              </a:solidFill>
              <a:latin typeface="+mj-lt"/>
            </a:endParaRPr>
          </a:p>
        </p:txBody>
      </p:sp>
      <p:sp>
        <p:nvSpPr>
          <p:cNvPr id="19" name="TextBox 18">
            <a:extLst>
              <a:ext uri="{FF2B5EF4-FFF2-40B4-BE49-F238E27FC236}">
                <a16:creationId xmlns:a16="http://schemas.microsoft.com/office/drawing/2014/main" id="{0EDA990E-973D-00B6-1F92-BA17DB5FFF1A}"/>
              </a:ext>
            </a:extLst>
          </p:cNvPr>
          <p:cNvSpPr txBox="1"/>
          <p:nvPr userDrawn="1"/>
        </p:nvSpPr>
        <p:spPr>
          <a:xfrm>
            <a:off x="2029606" y="5049606"/>
            <a:ext cx="902915" cy="576440"/>
          </a:xfrm>
          <a:prstGeom prst="rect">
            <a:avLst/>
          </a:prstGeom>
          <a:noFill/>
        </p:spPr>
        <p:txBody>
          <a:bodyPr wrap="square" rtlCol="0">
            <a:spAutoFit/>
          </a:bodyPr>
          <a:lstStyle/>
          <a:p>
            <a:pPr>
              <a:lnSpc>
                <a:spcPct val="80000"/>
              </a:lnSpc>
            </a:pPr>
            <a:r>
              <a:rPr lang="en-US" sz="1300" kern="0" dirty="0">
                <a:solidFill>
                  <a:schemeClr val="tx1"/>
                </a:solidFill>
                <a:latin typeface="+mj-lt"/>
                <a:cs typeface="Arial" pitchFamily="34" charset="0"/>
              </a:rPr>
              <a:t>Hardware</a:t>
            </a:r>
          </a:p>
          <a:p>
            <a:pPr>
              <a:lnSpc>
                <a:spcPct val="80000"/>
              </a:lnSpc>
            </a:pPr>
            <a:r>
              <a:rPr lang="en-US" sz="1300" kern="0" dirty="0">
                <a:solidFill>
                  <a:schemeClr val="tx1"/>
                </a:solidFill>
                <a:latin typeface="+mj-lt"/>
                <a:cs typeface="Arial" pitchFamily="34" charset="0"/>
              </a:rPr>
              <a:t>&amp; IOT Testing</a:t>
            </a:r>
          </a:p>
        </p:txBody>
      </p:sp>
      <p:pic>
        <p:nvPicPr>
          <p:cNvPr id="20" name="Picture 19">
            <a:extLst>
              <a:ext uri="{FF2B5EF4-FFF2-40B4-BE49-F238E27FC236}">
                <a16:creationId xmlns:a16="http://schemas.microsoft.com/office/drawing/2014/main" id="{814177E9-BB17-0E8C-6F3C-4163BA449A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2702" y="3178450"/>
            <a:ext cx="2036628" cy="1338743"/>
          </a:xfrm>
          <a:prstGeom prst="rect">
            <a:avLst/>
          </a:prstGeom>
        </p:spPr>
      </p:pic>
      <p:pic>
        <p:nvPicPr>
          <p:cNvPr id="21" name="Graphic 20" descr="Group brainstorm">
            <a:extLst>
              <a:ext uri="{FF2B5EF4-FFF2-40B4-BE49-F238E27FC236}">
                <a16:creationId xmlns:a16="http://schemas.microsoft.com/office/drawing/2014/main" id="{CFD4C065-E467-6A9E-FDD4-07AD9F73C12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7500" y="2354157"/>
            <a:ext cx="457200" cy="457200"/>
          </a:xfrm>
          <a:prstGeom prst="rect">
            <a:avLst/>
          </a:prstGeom>
        </p:spPr>
      </p:pic>
      <p:pic>
        <p:nvPicPr>
          <p:cNvPr id="22" name="Graphic 21" descr="Programmer">
            <a:extLst>
              <a:ext uri="{FF2B5EF4-FFF2-40B4-BE49-F238E27FC236}">
                <a16:creationId xmlns:a16="http://schemas.microsoft.com/office/drawing/2014/main" id="{5307DE27-7E84-5079-2EB4-745074BC2D5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3264" y="1796481"/>
            <a:ext cx="457200" cy="457200"/>
          </a:xfrm>
          <a:prstGeom prst="rect">
            <a:avLst/>
          </a:prstGeom>
        </p:spPr>
      </p:pic>
      <p:pic>
        <p:nvPicPr>
          <p:cNvPr id="23" name="Graphic 22" descr="Security camera">
            <a:extLst>
              <a:ext uri="{FF2B5EF4-FFF2-40B4-BE49-F238E27FC236}">
                <a16:creationId xmlns:a16="http://schemas.microsoft.com/office/drawing/2014/main" id="{8E0A8009-FAF7-54D0-B9FC-348BE653E54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6997" y="4126689"/>
            <a:ext cx="457200" cy="457200"/>
          </a:xfrm>
          <a:prstGeom prst="rect">
            <a:avLst/>
          </a:prstGeom>
        </p:spPr>
      </p:pic>
      <p:pic>
        <p:nvPicPr>
          <p:cNvPr id="24" name="Graphic 23" descr="Email">
            <a:extLst>
              <a:ext uri="{FF2B5EF4-FFF2-40B4-BE49-F238E27FC236}">
                <a16:creationId xmlns:a16="http://schemas.microsoft.com/office/drawing/2014/main" id="{892B211A-431A-5642-593E-99941C5AAA3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90635" y="4929478"/>
            <a:ext cx="457200" cy="457200"/>
          </a:xfrm>
          <a:prstGeom prst="rect">
            <a:avLst/>
          </a:prstGeom>
        </p:spPr>
      </p:pic>
      <p:pic>
        <p:nvPicPr>
          <p:cNvPr id="25" name="Graphic 24" descr="Cloud Computing">
            <a:extLst>
              <a:ext uri="{FF2B5EF4-FFF2-40B4-BE49-F238E27FC236}">
                <a16:creationId xmlns:a16="http://schemas.microsoft.com/office/drawing/2014/main" id="{EEE14AD8-2001-ECED-A993-E2F36689D6DE}"/>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47835" y="3117017"/>
            <a:ext cx="457200" cy="457200"/>
          </a:xfrm>
          <a:prstGeom prst="rect">
            <a:avLst/>
          </a:prstGeom>
        </p:spPr>
      </p:pic>
      <p:pic>
        <p:nvPicPr>
          <p:cNvPr id="26" name="Graphic 25" descr="Processor">
            <a:extLst>
              <a:ext uri="{FF2B5EF4-FFF2-40B4-BE49-F238E27FC236}">
                <a16:creationId xmlns:a16="http://schemas.microsoft.com/office/drawing/2014/main" id="{BAAF8FD0-CBB2-8020-0B2C-2CAF086FED52}"/>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680599" y="5394377"/>
            <a:ext cx="464842" cy="464842"/>
          </a:xfrm>
          <a:prstGeom prst="rect">
            <a:avLst/>
          </a:prstGeom>
        </p:spPr>
      </p:pic>
      <p:sp>
        <p:nvSpPr>
          <p:cNvPr id="30" name="TextBox 29">
            <a:extLst>
              <a:ext uri="{FF2B5EF4-FFF2-40B4-BE49-F238E27FC236}">
                <a16:creationId xmlns:a16="http://schemas.microsoft.com/office/drawing/2014/main" id="{9731DA9C-BF86-3F94-2AFE-5426966704BE}"/>
              </a:ext>
            </a:extLst>
          </p:cNvPr>
          <p:cNvSpPr txBox="1"/>
          <p:nvPr userDrawn="1"/>
        </p:nvSpPr>
        <p:spPr>
          <a:xfrm>
            <a:off x="6020913" y="1599222"/>
            <a:ext cx="6096000" cy="4500271"/>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While millions are spent on detecting and protecting against phishing emails, the simple fact is, that one click can be the difference between a normal day and a breach. </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Lares® helps your organization take a thorough measurement of the effectiveness of every control in place to defend and detect phishing and impersonation activities. </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Lares provides the most in-depth measurement of exposure from user to enterprise-wide risk. </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Whether it’s spear phishing, whaling, vishing, </a:t>
            </a:r>
            <a:r>
              <a:rPr lang="en-US" sz="1600" dirty="0" err="1">
                <a:latin typeface="Droid Serif" panose="02020600060500020200" pitchFamily="18" charset="0"/>
                <a:ea typeface="Droid Serif" panose="02020600060500020200" pitchFamily="18" charset="0"/>
                <a:cs typeface="Droid Serif" panose="02020600060500020200" pitchFamily="18" charset="0"/>
              </a:rPr>
              <a:t>smshing</a:t>
            </a:r>
            <a:r>
              <a:rPr lang="en-US" sz="1600" dirty="0">
                <a:latin typeface="Droid Serif" panose="02020600060500020200" pitchFamily="18" charset="0"/>
                <a:ea typeface="Droid Serif" panose="02020600060500020200" pitchFamily="18" charset="0"/>
                <a:cs typeface="Droid Serif" panose="02020600060500020200" pitchFamily="18" charset="0"/>
              </a:rPr>
              <a:t>, or other mediums, Lares has the capability and coverage to help you identify and fix blind posts wherever they may reside.</a:t>
            </a:r>
          </a:p>
          <a:p>
            <a:pPr marL="285750" indent="-285750">
              <a:lnSpc>
                <a:spcPct val="120000"/>
              </a:lnSpc>
              <a:buFont typeface="Arial" panose="020B0604020202020204" pitchFamily="34" charset="0"/>
              <a:buChar char="•"/>
            </a:pPr>
            <a:endParaRPr lang="en-US" sz="1600" dirty="0">
              <a:latin typeface="Droid Serif" panose="02020600060500020200" pitchFamily="18" charset="0"/>
              <a:ea typeface="Droid Serif" panose="02020600060500020200" pitchFamily="18" charset="0"/>
              <a:cs typeface="Droid Serif" panose="02020600060500020200" pitchFamily="18" charset="0"/>
            </a:endParaRPr>
          </a:p>
        </p:txBody>
      </p:sp>
    </p:spTree>
    <p:extLst>
      <p:ext uri="{BB962C8B-B14F-4D97-AF65-F5344CB8AC3E}">
        <p14:creationId xmlns:p14="http://schemas.microsoft.com/office/powerpoint/2010/main" val="11679611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0D88E33-51F3-713E-5615-6E049A349854}"/>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
        <p:nvSpPr>
          <p:cNvPr id="5" name="Slide Number Placeholder 4">
            <a:extLst>
              <a:ext uri="{FF2B5EF4-FFF2-40B4-BE49-F238E27FC236}">
                <a16:creationId xmlns:a16="http://schemas.microsoft.com/office/drawing/2014/main" id="{5B723DBD-0D71-67C5-B346-BBDA0E6D6217}"/>
              </a:ext>
            </a:extLst>
          </p:cNvPr>
          <p:cNvSpPr>
            <a:spLocks noGrp="1"/>
          </p:cNvSpPr>
          <p:nvPr>
            <p:ph type="sldNum" sz="quarter" idx="12"/>
          </p:nvPr>
        </p:nvSpPr>
        <p:spPr/>
        <p:txBody>
          <a:bodyPr/>
          <a:lstStyle/>
          <a:p>
            <a:fld id="{442A1B31-82E5-499A-9B8B-BAF2ADB9A2F5}" type="slidenum">
              <a:rPr lang="en-US" smtClean="0"/>
              <a:pPr/>
              <a:t>‹#›</a:t>
            </a:fld>
            <a:endParaRPr lang="en-US"/>
          </a:p>
        </p:txBody>
      </p:sp>
      <p:sp>
        <p:nvSpPr>
          <p:cNvPr id="6" name="Title 1">
            <a:extLst>
              <a:ext uri="{FF2B5EF4-FFF2-40B4-BE49-F238E27FC236}">
                <a16:creationId xmlns:a16="http://schemas.microsoft.com/office/drawing/2014/main" id="{BD285792-A2C6-29EF-A496-0727043E9192}"/>
              </a:ext>
            </a:extLst>
          </p:cNvPr>
          <p:cNvSpPr txBox="1">
            <a:spLocks/>
          </p:cNvSpPr>
          <p:nvPr userDrawn="1"/>
        </p:nvSpPr>
        <p:spPr>
          <a:xfrm>
            <a:off x="838200" y="365125"/>
            <a:ext cx="9772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a:lstStyle>
          <a:p>
            <a:r>
              <a:rPr lang="en-US"/>
              <a:t>Hardware &amp; IOT Testing</a:t>
            </a:r>
            <a:endParaRPr lang="en-US" dirty="0"/>
          </a:p>
        </p:txBody>
      </p:sp>
      <p:grpSp>
        <p:nvGrpSpPr>
          <p:cNvPr id="7" name="Group 6">
            <a:extLst>
              <a:ext uri="{FF2B5EF4-FFF2-40B4-BE49-F238E27FC236}">
                <a16:creationId xmlns:a16="http://schemas.microsoft.com/office/drawing/2014/main" id="{4E838292-C535-99A8-6592-C62C9688BF13}"/>
              </a:ext>
            </a:extLst>
          </p:cNvPr>
          <p:cNvGrpSpPr/>
          <p:nvPr userDrawn="1"/>
        </p:nvGrpSpPr>
        <p:grpSpPr>
          <a:xfrm>
            <a:off x="1155188" y="1794294"/>
            <a:ext cx="4529522" cy="4123488"/>
            <a:chOff x="3700463" y="1679575"/>
            <a:chExt cx="4781551" cy="4352926"/>
          </a:xfrm>
        </p:grpSpPr>
        <p:sp>
          <p:nvSpPr>
            <p:cNvPr id="8" name="Freeform 81">
              <a:extLst>
                <a:ext uri="{FF2B5EF4-FFF2-40B4-BE49-F238E27FC236}">
                  <a16:creationId xmlns:a16="http://schemas.microsoft.com/office/drawing/2014/main" id="{AAF204E7-A02E-D319-DC7B-213652AC6D7F}"/>
                </a:ext>
              </a:extLst>
            </p:cNvPr>
            <p:cNvSpPr>
              <a:spLocks/>
            </p:cNvSpPr>
            <p:nvPr/>
          </p:nvSpPr>
          <p:spPr bwMode="auto">
            <a:xfrm>
              <a:off x="5716588" y="1687513"/>
              <a:ext cx="1987550" cy="2365375"/>
            </a:xfrm>
            <a:custGeom>
              <a:avLst/>
              <a:gdLst>
                <a:gd name="T0" fmla="*/ 1596 w 2505"/>
                <a:gd name="T1" fmla="*/ 0 h 2979"/>
                <a:gd name="T2" fmla="*/ 1781 w 2505"/>
                <a:gd name="T3" fmla="*/ 40 h 2979"/>
                <a:gd name="T4" fmla="*/ 1938 w 2505"/>
                <a:gd name="T5" fmla="*/ 102 h 2979"/>
                <a:gd name="T6" fmla="*/ 2069 w 2505"/>
                <a:gd name="T7" fmla="*/ 183 h 2979"/>
                <a:gd name="T8" fmla="*/ 2177 w 2505"/>
                <a:gd name="T9" fmla="*/ 278 h 2979"/>
                <a:gd name="T10" fmla="*/ 2263 w 2505"/>
                <a:gd name="T11" fmla="*/ 380 h 2979"/>
                <a:gd name="T12" fmla="*/ 2333 w 2505"/>
                <a:gd name="T13" fmla="*/ 484 h 2979"/>
                <a:gd name="T14" fmla="*/ 2384 w 2505"/>
                <a:gd name="T15" fmla="*/ 587 h 2979"/>
                <a:gd name="T16" fmla="*/ 2422 w 2505"/>
                <a:gd name="T17" fmla="*/ 682 h 2979"/>
                <a:gd name="T18" fmla="*/ 2448 w 2505"/>
                <a:gd name="T19" fmla="*/ 764 h 2979"/>
                <a:gd name="T20" fmla="*/ 2463 w 2505"/>
                <a:gd name="T21" fmla="*/ 830 h 2979"/>
                <a:gd name="T22" fmla="*/ 2470 w 2505"/>
                <a:gd name="T23" fmla="*/ 874 h 2979"/>
                <a:gd name="T24" fmla="*/ 2472 w 2505"/>
                <a:gd name="T25" fmla="*/ 888 h 2979"/>
                <a:gd name="T26" fmla="*/ 2499 w 2505"/>
                <a:gd name="T27" fmla="*/ 1095 h 2979"/>
                <a:gd name="T28" fmla="*/ 2505 w 2505"/>
                <a:gd name="T29" fmla="*/ 1305 h 2979"/>
                <a:gd name="T30" fmla="*/ 2490 w 2505"/>
                <a:gd name="T31" fmla="*/ 1516 h 2979"/>
                <a:gd name="T32" fmla="*/ 2459 w 2505"/>
                <a:gd name="T33" fmla="*/ 1720 h 2979"/>
                <a:gd name="T34" fmla="*/ 2415 w 2505"/>
                <a:gd name="T35" fmla="*/ 1922 h 2979"/>
                <a:gd name="T36" fmla="*/ 2362 w 2505"/>
                <a:gd name="T37" fmla="*/ 2114 h 2979"/>
                <a:gd name="T38" fmla="*/ 2302 w 2505"/>
                <a:gd name="T39" fmla="*/ 2293 h 2979"/>
                <a:gd name="T40" fmla="*/ 2240 w 2505"/>
                <a:gd name="T41" fmla="*/ 2457 h 2979"/>
                <a:gd name="T42" fmla="*/ 2179 w 2505"/>
                <a:gd name="T43" fmla="*/ 2606 h 2979"/>
                <a:gd name="T44" fmla="*/ 2121 w 2505"/>
                <a:gd name="T45" fmla="*/ 2732 h 2979"/>
                <a:gd name="T46" fmla="*/ 2069 w 2505"/>
                <a:gd name="T47" fmla="*/ 2836 h 2979"/>
                <a:gd name="T48" fmla="*/ 2029 w 2505"/>
                <a:gd name="T49" fmla="*/ 2913 h 2979"/>
                <a:gd name="T50" fmla="*/ 2002 w 2505"/>
                <a:gd name="T51" fmla="*/ 2962 h 2979"/>
                <a:gd name="T52" fmla="*/ 1993 w 2505"/>
                <a:gd name="T53" fmla="*/ 2979 h 2979"/>
                <a:gd name="T54" fmla="*/ 1996 w 2505"/>
                <a:gd name="T55" fmla="*/ 2964 h 2979"/>
                <a:gd name="T56" fmla="*/ 2002 w 2505"/>
                <a:gd name="T57" fmla="*/ 2922 h 2979"/>
                <a:gd name="T58" fmla="*/ 2007 w 2505"/>
                <a:gd name="T59" fmla="*/ 2851 h 2979"/>
                <a:gd name="T60" fmla="*/ 2005 w 2505"/>
                <a:gd name="T61" fmla="*/ 2754 h 2979"/>
                <a:gd name="T62" fmla="*/ 1996 w 2505"/>
                <a:gd name="T63" fmla="*/ 2633 h 2979"/>
                <a:gd name="T64" fmla="*/ 1973 w 2505"/>
                <a:gd name="T65" fmla="*/ 2487 h 2979"/>
                <a:gd name="T66" fmla="*/ 1932 w 2505"/>
                <a:gd name="T67" fmla="*/ 2320 h 2979"/>
                <a:gd name="T68" fmla="*/ 1870 w 2505"/>
                <a:gd name="T69" fmla="*/ 2132 h 2979"/>
                <a:gd name="T70" fmla="*/ 1782 w 2505"/>
                <a:gd name="T71" fmla="*/ 1922 h 2979"/>
                <a:gd name="T72" fmla="*/ 1664 w 2505"/>
                <a:gd name="T73" fmla="*/ 1695 h 2979"/>
                <a:gd name="T74" fmla="*/ 1512 w 2505"/>
                <a:gd name="T75" fmla="*/ 1450 h 2979"/>
                <a:gd name="T76" fmla="*/ 1294 w 2505"/>
                <a:gd name="T77" fmla="*/ 1143 h 2979"/>
                <a:gd name="T78" fmla="*/ 1084 w 2505"/>
                <a:gd name="T79" fmla="*/ 881 h 2979"/>
                <a:gd name="T80" fmla="*/ 885 w 2505"/>
                <a:gd name="T81" fmla="*/ 662 h 2979"/>
                <a:gd name="T82" fmla="*/ 698 w 2505"/>
                <a:gd name="T83" fmla="*/ 481 h 2979"/>
                <a:gd name="T84" fmla="*/ 530 w 2505"/>
                <a:gd name="T85" fmla="*/ 332 h 2979"/>
                <a:gd name="T86" fmla="*/ 378 w 2505"/>
                <a:gd name="T87" fmla="*/ 217 h 2979"/>
                <a:gd name="T88" fmla="*/ 250 w 2505"/>
                <a:gd name="T89" fmla="*/ 131 h 2979"/>
                <a:gd name="T90" fmla="*/ 144 w 2505"/>
                <a:gd name="T91" fmla="*/ 69 h 2979"/>
                <a:gd name="T92" fmla="*/ 66 w 2505"/>
                <a:gd name="T93" fmla="*/ 29 h 2979"/>
                <a:gd name="T94" fmla="*/ 16 w 2505"/>
                <a:gd name="T95" fmla="*/ 7 h 2979"/>
                <a:gd name="T96" fmla="*/ 0 w 2505"/>
                <a:gd name="T97" fmla="*/ 0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5" h="2979">
                  <a:moveTo>
                    <a:pt x="0" y="0"/>
                  </a:moveTo>
                  <a:lnTo>
                    <a:pt x="1596" y="0"/>
                  </a:lnTo>
                  <a:lnTo>
                    <a:pt x="1693" y="16"/>
                  </a:lnTo>
                  <a:lnTo>
                    <a:pt x="1781" y="40"/>
                  </a:lnTo>
                  <a:lnTo>
                    <a:pt x="1863" y="69"/>
                  </a:lnTo>
                  <a:lnTo>
                    <a:pt x="1938" y="102"/>
                  </a:lnTo>
                  <a:lnTo>
                    <a:pt x="2005" y="140"/>
                  </a:lnTo>
                  <a:lnTo>
                    <a:pt x="2069" y="183"/>
                  </a:lnTo>
                  <a:lnTo>
                    <a:pt x="2126" y="228"/>
                  </a:lnTo>
                  <a:lnTo>
                    <a:pt x="2177" y="278"/>
                  </a:lnTo>
                  <a:lnTo>
                    <a:pt x="2223" y="327"/>
                  </a:lnTo>
                  <a:lnTo>
                    <a:pt x="2263" y="380"/>
                  </a:lnTo>
                  <a:lnTo>
                    <a:pt x="2300" y="431"/>
                  </a:lnTo>
                  <a:lnTo>
                    <a:pt x="2333" y="484"/>
                  </a:lnTo>
                  <a:lnTo>
                    <a:pt x="2360" y="535"/>
                  </a:lnTo>
                  <a:lnTo>
                    <a:pt x="2384" y="587"/>
                  </a:lnTo>
                  <a:lnTo>
                    <a:pt x="2404" y="636"/>
                  </a:lnTo>
                  <a:lnTo>
                    <a:pt x="2422" y="682"/>
                  </a:lnTo>
                  <a:lnTo>
                    <a:pt x="2435" y="726"/>
                  </a:lnTo>
                  <a:lnTo>
                    <a:pt x="2448" y="764"/>
                  </a:lnTo>
                  <a:lnTo>
                    <a:pt x="2455" y="801"/>
                  </a:lnTo>
                  <a:lnTo>
                    <a:pt x="2463" y="830"/>
                  </a:lnTo>
                  <a:lnTo>
                    <a:pt x="2468" y="855"/>
                  </a:lnTo>
                  <a:lnTo>
                    <a:pt x="2470" y="874"/>
                  </a:lnTo>
                  <a:lnTo>
                    <a:pt x="2472" y="885"/>
                  </a:lnTo>
                  <a:lnTo>
                    <a:pt x="2472" y="888"/>
                  </a:lnTo>
                  <a:lnTo>
                    <a:pt x="2488" y="991"/>
                  </a:lnTo>
                  <a:lnTo>
                    <a:pt x="2499" y="1095"/>
                  </a:lnTo>
                  <a:lnTo>
                    <a:pt x="2505" y="1201"/>
                  </a:lnTo>
                  <a:lnTo>
                    <a:pt x="2505" y="1305"/>
                  </a:lnTo>
                  <a:lnTo>
                    <a:pt x="2499" y="1410"/>
                  </a:lnTo>
                  <a:lnTo>
                    <a:pt x="2490" y="1516"/>
                  </a:lnTo>
                  <a:lnTo>
                    <a:pt x="2475" y="1618"/>
                  </a:lnTo>
                  <a:lnTo>
                    <a:pt x="2459" y="1720"/>
                  </a:lnTo>
                  <a:lnTo>
                    <a:pt x="2439" y="1823"/>
                  </a:lnTo>
                  <a:lnTo>
                    <a:pt x="2415" y="1922"/>
                  </a:lnTo>
                  <a:lnTo>
                    <a:pt x="2389" y="2019"/>
                  </a:lnTo>
                  <a:lnTo>
                    <a:pt x="2362" y="2114"/>
                  </a:lnTo>
                  <a:lnTo>
                    <a:pt x="2333" y="2205"/>
                  </a:lnTo>
                  <a:lnTo>
                    <a:pt x="2302" y="2293"/>
                  </a:lnTo>
                  <a:lnTo>
                    <a:pt x="2272" y="2377"/>
                  </a:lnTo>
                  <a:lnTo>
                    <a:pt x="2240" y="2457"/>
                  </a:lnTo>
                  <a:lnTo>
                    <a:pt x="2208" y="2534"/>
                  </a:lnTo>
                  <a:lnTo>
                    <a:pt x="2179" y="2606"/>
                  </a:lnTo>
                  <a:lnTo>
                    <a:pt x="2148" y="2671"/>
                  </a:lnTo>
                  <a:lnTo>
                    <a:pt x="2121" y="2732"/>
                  </a:lnTo>
                  <a:lnTo>
                    <a:pt x="2093" y="2787"/>
                  </a:lnTo>
                  <a:lnTo>
                    <a:pt x="2069" y="2836"/>
                  </a:lnTo>
                  <a:lnTo>
                    <a:pt x="2048" y="2878"/>
                  </a:lnTo>
                  <a:lnTo>
                    <a:pt x="2029" y="2913"/>
                  </a:lnTo>
                  <a:lnTo>
                    <a:pt x="2015" y="2942"/>
                  </a:lnTo>
                  <a:lnTo>
                    <a:pt x="2002" y="2962"/>
                  </a:lnTo>
                  <a:lnTo>
                    <a:pt x="1996" y="2975"/>
                  </a:lnTo>
                  <a:lnTo>
                    <a:pt x="1993" y="2979"/>
                  </a:lnTo>
                  <a:lnTo>
                    <a:pt x="1995" y="2975"/>
                  </a:lnTo>
                  <a:lnTo>
                    <a:pt x="1996" y="2964"/>
                  </a:lnTo>
                  <a:lnTo>
                    <a:pt x="1998" y="2946"/>
                  </a:lnTo>
                  <a:lnTo>
                    <a:pt x="2002" y="2922"/>
                  </a:lnTo>
                  <a:lnTo>
                    <a:pt x="2005" y="2889"/>
                  </a:lnTo>
                  <a:lnTo>
                    <a:pt x="2007" y="2851"/>
                  </a:lnTo>
                  <a:lnTo>
                    <a:pt x="2007" y="2805"/>
                  </a:lnTo>
                  <a:lnTo>
                    <a:pt x="2005" y="2754"/>
                  </a:lnTo>
                  <a:lnTo>
                    <a:pt x="2004" y="2697"/>
                  </a:lnTo>
                  <a:lnTo>
                    <a:pt x="1996" y="2633"/>
                  </a:lnTo>
                  <a:lnTo>
                    <a:pt x="1987" y="2564"/>
                  </a:lnTo>
                  <a:lnTo>
                    <a:pt x="1973" y="2487"/>
                  </a:lnTo>
                  <a:lnTo>
                    <a:pt x="1956" y="2406"/>
                  </a:lnTo>
                  <a:lnTo>
                    <a:pt x="1932" y="2320"/>
                  </a:lnTo>
                  <a:lnTo>
                    <a:pt x="1905" y="2229"/>
                  </a:lnTo>
                  <a:lnTo>
                    <a:pt x="1870" y="2132"/>
                  </a:lnTo>
                  <a:lnTo>
                    <a:pt x="1830" y="2030"/>
                  </a:lnTo>
                  <a:lnTo>
                    <a:pt x="1782" y="1922"/>
                  </a:lnTo>
                  <a:lnTo>
                    <a:pt x="1728" y="1812"/>
                  </a:lnTo>
                  <a:lnTo>
                    <a:pt x="1664" y="1695"/>
                  </a:lnTo>
                  <a:lnTo>
                    <a:pt x="1592" y="1574"/>
                  </a:lnTo>
                  <a:lnTo>
                    <a:pt x="1512" y="1450"/>
                  </a:lnTo>
                  <a:lnTo>
                    <a:pt x="1402" y="1291"/>
                  </a:lnTo>
                  <a:lnTo>
                    <a:pt x="1294" y="1143"/>
                  </a:lnTo>
                  <a:lnTo>
                    <a:pt x="1188" y="1007"/>
                  </a:lnTo>
                  <a:lnTo>
                    <a:pt x="1084" y="881"/>
                  </a:lnTo>
                  <a:lnTo>
                    <a:pt x="983" y="768"/>
                  </a:lnTo>
                  <a:lnTo>
                    <a:pt x="885" y="662"/>
                  </a:lnTo>
                  <a:lnTo>
                    <a:pt x="790" y="567"/>
                  </a:lnTo>
                  <a:lnTo>
                    <a:pt x="698" y="481"/>
                  </a:lnTo>
                  <a:lnTo>
                    <a:pt x="612" y="402"/>
                  </a:lnTo>
                  <a:lnTo>
                    <a:pt x="530" y="332"/>
                  </a:lnTo>
                  <a:lnTo>
                    <a:pt x="451" y="272"/>
                  </a:lnTo>
                  <a:lnTo>
                    <a:pt x="378" y="217"/>
                  </a:lnTo>
                  <a:lnTo>
                    <a:pt x="311" y="172"/>
                  </a:lnTo>
                  <a:lnTo>
                    <a:pt x="250" y="131"/>
                  </a:lnTo>
                  <a:lnTo>
                    <a:pt x="194" y="97"/>
                  </a:lnTo>
                  <a:lnTo>
                    <a:pt x="144" y="69"/>
                  </a:lnTo>
                  <a:lnTo>
                    <a:pt x="102" y="45"/>
                  </a:lnTo>
                  <a:lnTo>
                    <a:pt x="66" y="29"/>
                  </a:lnTo>
                  <a:lnTo>
                    <a:pt x="38" y="16"/>
                  </a:lnTo>
                  <a:lnTo>
                    <a:pt x="16" y="7"/>
                  </a:lnTo>
                  <a:lnTo>
                    <a:pt x="5" y="1"/>
                  </a:lnTo>
                  <a:lnTo>
                    <a:pt x="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9" name="Freeform 82">
              <a:extLst>
                <a:ext uri="{FF2B5EF4-FFF2-40B4-BE49-F238E27FC236}">
                  <a16:creationId xmlns:a16="http://schemas.microsoft.com/office/drawing/2014/main" id="{C72A0C00-DB4C-4136-C2F3-39BBE2D405EC}"/>
                </a:ext>
              </a:extLst>
            </p:cNvPr>
            <p:cNvSpPr>
              <a:spLocks/>
            </p:cNvSpPr>
            <p:nvPr/>
          </p:nvSpPr>
          <p:spPr bwMode="auto">
            <a:xfrm>
              <a:off x="6518276" y="2460625"/>
              <a:ext cx="1963738" cy="2543175"/>
            </a:xfrm>
            <a:custGeom>
              <a:avLst/>
              <a:gdLst>
                <a:gd name="T0" fmla="*/ 2393 w 2474"/>
                <a:gd name="T1" fmla="*/ 1388 h 3203"/>
                <a:gd name="T2" fmla="*/ 2452 w 2474"/>
                <a:gd name="T3" fmla="*/ 1574 h 3203"/>
                <a:gd name="T4" fmla="*/ 2474 w 2474"/>
                <a:gd name="T5" fmla="*/ 1748 h 3203"/>
                <a:gd name="T6" fmla="*/ 2465 w 2474"/>
                <a:gd name="T7" fmla="*/ 1907 h 3203"/>
                <a:gd name="T8" fmla="*/ 2432 w 2474"/>
                <a:gd name="T9" fmla="*/ 2051 h 3203"/>
                <a:gd name="T10" fmla="*/ 2382 w 2474"/>
                <a:gd name="T11" fmla="*/ 2181 h 3203"/>
                <a:gd name="T12" fmla="*/ 2320 w 2474"/>
                <a:gd name="T13" fmla="*/ 2293 h 3203"/>
                <a:gd name="T14" fmla="*/ 2252 w 2474"/>
                <a:gd name="T15" fmla="*/ 2388 h 3203"/>
                <a:gd name="T16" fmla="*/ 2187 w 2474"/>
                <a:gd name="T17" fmla="*/ 2466 h 3203"/>
                <a:gd name="T18" fmla="*/ 2128 w 2474"/>
                <a:gd name="T19" fmla="*/ 2525 h 3203"/>
                <a:gd name="T20" fmla="*/ 2082 w 2474"/>
                <a:gd name="T21" fmla="*/ 2565 h 3203"/>
                <a:gd name="T22" fmla="*/ 2057 w 2474"/>
                <a:gd name="T23" fmla="*/ 2585 h 3203"/>
                <a:gd name="T24" fmla="*/ 1958 w 2474"/>
                <a:gd name="T25" fmla="*/ 2664 h 3203"/>
                <a:gd name="T26" fmla="*/ 1753 w 2474"/>
                <a:gd name="T27" fmla="*/ 2796 h 3203"/>
                <a:gd name="T28" fmla="*/ 1534 w 2474"/>
                <a:gd name="T29" fmla="*/ 2905 h 3203"/>
                <a:gd name="T30" fmla="*/ 1307 w 2474"/>
                <a:gd name="T31" fmla="*/ 2993 h 3203"/>
                <a:gd name="T32" fmla="*/ 1079 w 2474"/>
                <a:gd name="T33" fmla="*/ 3063 h 3203"/>
                <a:gd name="T34" fmla="*/ 856 w 2474"/>
                <a:gd name="T35" fmla="*/ 3114 h 3203"/>
                <a:gd name="T36" fmla="*/ 645 w 2474"/>
                <a:gd name="T37" fmla="*/ 3150 h 3203"/>
                <a:gd name="T38" fmla="*/ 455 w 2474"/>
                <a:gd name="T39" fmla="*/ 3176 h 3203"/>
                <a:gd name="T40" fmla="*/ 289 w 2474"/>
                <a:gd name="T41" fmla="*/ 3192 h 3203"/>
                <a:gd name="T42" fmla="*/ 153 w 2474"/>
                <a:gd name="T43" fmla="*/ 3200 h 3203"/>
                <a:gd name="T44" fmla="*/ 58 w 2474"/>
                <a:gd name="T45" fmla="*/ 3203 h 3203"/>
                <a:gd name="T46" fmla="*/ 7 w 2474"/>
                <a:gd name="T47" fmla="*/ 3203 h 3203"/>
                <a:gd name="T48" fmla="*/ 3 w 2474"/>
                <a:gd name="T49" fmla="*/ 3203 h 3203"/>
                <a:gd name="T50" fmla="*/ 38 w 2474"/>
                <a:gd name="T51" fmla="*/ 3191 h 3203"/>
                <a:gd name="T52" fmla="*/ 100 w 2474"/>
                <a:gd name="T53" fmla="*/ 3161 h 3203"/>
                <a:gd name="T54" fmla="*/ 188 w 2474"/>
                <a:gd name="T55" fmla="*/ 3114 h 3203"/>
                <a:gd name="T56" fmla="*/ 296 w 2474"/>
                <a:gd name="T57" fmla="*/ 3041 h 3203"/>
                <a:gd name="T58" fmla="*/ 422 w 2474"/>
                <a:gd name="T59" fmla="*/ 2938 h 3203"/>
                <a:gd name="T60" fmla="*/ 561 w 2474"/>
                <a:gd name="T61" fmla="*/ 2807 h 3203"/>
                <a:gd name="T62" fmla="*/ 709 w 2474"/>
                <a:gd name="T63" fmla="*/ 2637 h 3203"/>
                <a:gd name="T64" fmla="*/ 863 w 2474"/>
                <a:gd name="T65" fmla="*/ 2428 h 3203"/>
                <a:gd name="T66" fmla="*/ 1016 w 2474"/>
                <a:gd name="T67" fmla="*/ 2174 h 3203"/>
                <a:gd name="T68" fmla="*/ 1168 w 2474"/>
                <a:gd name="T69" fmla="*/ 1870 h 3203"/>
                <a:gd name="T70" fmla="*/ 1300 w 2474"/>
                <a:gd name="T71" fmla="*/ 1569 h 3203"/>
                <a:gd name="T72" fmla="*/ 1402 w 2474"/>
                <a:gd name="T73" fmla="*/ 1292 h 3203"/>
                <a:gd name="T74" fmla="*/ 1481 w 2474"/>
                <a:gd name="T75" fmla="*/ 1040 h 3203"/>
                <a:gd name="T76" fmla="*/ 1539 w 2474"/>
                <a:gd name="T77" fmla="*/ 815 h 3203"/>
                <a:gd name="T78" fmla="*/ 1578 w 2474"/>
                <a:gd name="T79" fmla="*/ 616 h 3203"/>
                <a:gd name="T80" fmla="*/ 1602 w 2474"/>
                <a:gd name="T81" fmla="*/ 444 h 3203"/>
                <a:gd name="T82" fmla="*/ 1612 w 2474"/>
                <a:gd name="T83" fmla="*/ 298 h 3203"/>
                <a:gd name="T84" fmla="*/ 1616 w 2474"/>
                <a:gd name="T85" fmla="*/ 181 h 3203"/>
                <a:gd name="T86" fmla="*/ 1612 w 2474"/>
                <a:gd name="T87" fmla="*/ 93 h 3203"/>
                <a:gd name="T88" fmla="*/ 1609 w 2474"/>
                <a:gd name="T89" fmla="*/ 32 h 3203"/>
                <a:gd name="T90" fmla="*/ 1605 w 2474"/>
                <a:gd name="T91" fmla="*/ 3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3203">
                  <a:moveTo>
                    <a:pt x="1603" y="0"/>
                  </a:moveTo>
                  <a:lnTo>
                    <a:pt x="2393" y="1388"/>
                  </a:lnTo>
                  <a:lnTo>
                    <a:pt x="2426" y="1483"/>
                  </a:lnTo>
                  <a:lnTo>
                    <a:pt x="2452" y="1574"/>
                  </a:lnTo>
                  <a:lnTo>
                    <a:pt x="2466" y="1664"/>
                  </a:lnTo>
                  <a:lnTo>
                    <a:pt x="2474" y="1748"/>
                  </a:lnTo>
                  <a:lnTo>
                    <a:pt x="2472" y="1830"/>
                  </a:lnTo>
                  <a:lnTo>
                    <a:pt x="2465" y="1907"/>
                  </a:lnTo>
                  <a:lnTo>
                    <a:pt x="2450" y="1982"/>
                  </a:lnTo>
                  <a:lnTo>
                    <a:pt x="2432" y="2051"/>
                  </a:lnTo>
                  <a:lnTo>
                    <a:pt x="2408" y="2119"/>
                  </a:lnTo>
                  <a:lnTo>
                    <a:pt x="2382" y="2181"/>
                  </a:lnTo>
                  <a:lnTo>
                    <a:pt x="2351" y="2238"/>
                  </a:lnTo>
                  <a:lnTo>
                    <a:pt x="2320" y="2293"/>
                  </a:lnTo>
                  <a:lnTo>
                    <a:pt x="2287" y="2342"/>
                  </a:lnTo>
                  <a:lnTo>
                    <a:pt x="2252" y="2388"/>
                  </a:lnTo>
                  <a:lnTo>
                    <a:pt x="2220" y="2430"/>
                  </a:lnTo>
                  <a:lnTo>
                    <a:pt x="2187" y="2466"/>
                  </a:lnTo>
                  <a:lnTo>
                    <a:pt x="2156" y="2498"/>
                  </a:lnTo>
                  <a:lnTo>
                    <a:pt x="2128" y="2525"/>
                  </a:lnTo>
                  <a:lnTo>
                    <a:pt x="2103" y="2547"/>
                  </a:lnTo>
                  <a:lnTo>
                    <a:pt x="2082" y="2565"/>
                  </a:lnTo>
                  <a:lnTo>
                    <a:pt x="2068" y="2578"/>
                  </a:lnTo>
                  <a:lnTo>
                    <a:pt x="2057" y="2585"/>
                  </a:lnTo>
                  <a:lnTo>
                    <a:pt x="2053" y="2587"/>
                  </a:lnTo>
                  <a:lnTo>
                    <a:pt x="1958" y="2664"/>
                  </a:lnTo>
                  <a:lnTo>
                    <a:pt x="1858" y="2733"/>
                  </a:lnTo>
                  <a:lnTo>
                    <a:pt x="1753" y="2796"/>
                  </a:lnTo>
                  <a:lnTo>
                    <a:pt x="1645" y="2854"/>
                  </a:lnTo>
                  <a:lnTo>
                    <a:pt x="1534" y="2905"/>
                  </a:lnTo>
                  <a:lnTo>
                    <a:pt x="1421" y="2951"/>
                  </a:lnTo>
                  <a:lnTo>
                    <a:pt x="1307" y="2993"/>
                  </a:lnTo>
                  <a:lnTo>
                    <a:pt x="1192" y="3030"/>
                  </a:lnTo>
                  <a:lnTo>
                    <a:pt x="1079" y="3063"/>
                  </a:lnTo>
                  <a:lnTo>
                    <a:pt x="967" y="3090"/>
                  </a:lnTo>
                  <a:lnTo>
                    <a:pt x="856" y="3114"/>
                  </a:lnTo>
                  <a:lnTo>
                    <a:pt x="749" y="3134"/>
                  </a:lnTo>
                  <a:lnTo>
                    <a:pt x="645" y="3150"/>
                  </a:lnTo>
                  <a:lnTo>
                    <a:pt x="548" y="3165"/>
                  </a:lnTo>
                  <a:lnTo>
                    <a:pt x="455" y="3176"/>
                  </a:lnTo>
                  <a:lnTo>
                    <a:pt x="367" y="3185"/>
                  </a:lnTo>
                  <a:lnTo>
                    <a:pt x="289" y="3192"/>
                  </a:lnTo>
                  <a:lnTo>
                    <a:pt x="217" y="3198"/>
                  </a:lnTo>
                  <a:lnTo>
                    <a:pt x="153" y="3200"/>
                  </a:lnTo>
                  <a:lnTo>
                    <a:pt x="100" y="3203"/>
                  </a:lnTo>
                  <a:lnTo>
                    <a:pt x="58" y="3203"/>
                  </a:lnTo>
                  <a:lnTo>
                    <a:pt x="25" y="3203"/>
                  </a:lnTo>
                  <a:lnTo>
                    <a:pt x="7" y="3203"/>
                  </a:lnTo>
                  <a:lnTo>
                    <a:pt x="0" y="3203"/>
                  </a:lnTo>
                  <a:lnTo>
                    <a:pt x="3" y="3203"/>
                  </a:lnTo>
                  <a:lnTo>
                    <a:pt x="16" y="3198"/>
                  </a:lnTo>
                  <a:lnTo>
                    <a:pt x="38" y="3191"/>
                  </a:lnTo>
                  <a:lnTo>
                    <a:pt x="66" y="3178"/>
                  </a:lnTo>
                  <a:lnTo>
                    <a:pt x="100" y="3161"/>
                  </a:lnTo>
                  <a:lnTo>
                    <a:pt x="141" y="3139"/>
                  </a:lnTo>
                  <a:lnTo>
                    <a:pt x="188" y="3114"/>
                  </a:lnTo>
                  <a:lnTo>
                    <a:pt x="239" y="3079"/>
                  </a:lnTo>
                  <a:lnTo>
                    <a:pt x="296" y="3041"/>
                  </a:lnTo>
                  <a:lnTo>
                    <a:pt x="358" y="2993"/>
                  </a:lnTo>
                  <a:lnTo>
                    <a:pt x="422" y="2938"/>
                  </a:lnTo>
                  <a:lnTo>
                    <a:pt x="492" y="2876"/>
                  </a:lnTo>
                  <a:lnTo>
                    <a:pt x="561" y="2807"/>
                  </a:lnTo>
                  <a:lnTo>
                    <a:pt x="634" y="2726"/>
                  </a:lnTo>
                  <a:lnTo>
                    <a:pt x="709" y="2637"/>
                  </a:lnTo>
                  <a:lnTo>
                    <a:pt x="786" y="2538"/>
                  </a:lnTo>
                  <a:lnTo>
                    <a:pt x="863" y="2428"/>
                  </a:lnTo>
                  <a:lnTo>
                    <a:pt x="940" y="2307"/>
                  </a:lnTo>
                  <a:lnTo>
                    <a:pt x="1016" y="2174"/>
                  </a:lnTo>
                  <a:lnTo>
                    <a:pt x="1091" y="2031"/>
                  </a:lnTo>
                  <a:lnTo>
                    <a:pt x="1168" y="1870"/>
                  </a:lnTo>
                  <a:lnTo>
                    <a:pt x="1238" y="1717"/>
                  </a:lnTo>
                  <a:lnTo>
                    <a:pt x="1300" y="1569"/>
                  </a:lnTo>
                  <a:lnTo>
                    <a:pt x="1355" y="1428"/>
                  </a:lnTo>
                  <a:lnTo>
                    <a:pt x="1402" y="1292"/>
                  </a:lnTo>
                  <a:lnTo>
                    <a:pt x="1444" y="1163"/>
                  </a:lnTo>
                  <a:lnTo>
                    <a:pt x="1481" y="1040"/>
                  </a:lnTo>
                  <a:lnTo>
                    <a:pt x="1512" y="925"/>
                  </a:lnTo>
                  <a:lnTo>
                    <a:pt x="1539" y="815"/>
                  </a:lnTo>
                  <a:lnTo>
                    <a:pt x="1559" y="711"/>
                  </a:lnTo>
                  <a:lnTo>
                    <a:pt x="1578" y="616"/>
                  </a:lnTo>
                  <a:lnTo>
                    <a:pt x="1591" y="526"/>
                  </a:lnTo>
                  <a:lnTo>
                    <a:pt x="1602" y="444"/>
                  </a:lnTo>
                  <a:lnTo>
                    <a:pt x="1609" y="367"/>
                  </a:lnTo>
                  <a:lnTo>
                    <a:pt x="1612" y="298"/>
                  </a:lnTo>
                  <a:lnTo>
                    <a:pt x="1614" y="235"/>
                  </a:lnTo>
                  <a:lnTo>
                    <a:pt x="1616" y="181"/>
                  </a:lnTo>
                  <a:lnTo>
                    <a:pt x="1614" y="133"/>
                  </a:lnTo>
                  <a:lnTo>
                    <a:pt x="1612" y="93"/>
                  </a:lnTo>
                  <a:lnTo>
                    <a:pt x="1611" y="60"/>
                  </a:lnTo>
                  <a:lnTo>
                    <a:pt x="1609" y="32"/>
                  </a:lnTo>
                  <a:lnTo>
                    <a:pt x="1607" y="14"/>
                  </a:lnTo>
                  <a:lnTo>
                    <a:pt x="1605" y="3"/>
                  </a:lnTo>
                  <a:lnTo>
                    <a:pt x="1603"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0" name="Freeform 84">
              <a:extLst>
                <a:ext uri="{FF2B5EF4-FFF2-40B4-BE49-F238E27FC236}">
                  <a16:creationId xmlns:a16="http://schemas.microsoft.com/office/drawing/2014/main" id="{06F8F9E2-E1C0-A866-011C-68F421653EEF}"/>
                </a:ext>
              </a:extLst>
            </p:cNvPr>
            <p:cNvSpPr>
              <a:spLocks/>
            </p:cNvSpPr>
            <p:nvPr/>
          </p:nvSpPr>
          <p:spPr bwMode="auto">
            <a:xfrm>
              <a:off x="5316538" y="4624388"/>
              <a:ext cx="2838450" cy="1408113"/>
            </a:xfrm>
            <a:custGeom>
              <a:avLst/>
              <a:gdLst>
                <a:gd name="T0" fmla="*/ 2776 w 3576"/>
                <a:gd name="T1" fmla="*/ 1381 h 1774"/>
                <a:gd name="T2" fmla="*/ 2642 w 3576"/>
                <a:gd name="T3" fmla="*/ 1525 h 1774"/>
                <a:gd name="T4" fmla="*/ 2503 w 3576"/>
                <a:gd name="T5" fmla="*/ 1631 h 1774"/>
                <a:gd name="T6" fmla="*/ 2361 w 3576"/>
                <a:gd name="T7" fmla="*/ 1705 h 1774"/>
                <a:gd name="T8" fmla="*/ 2220 w 3576"/>
                <a:gd name="T9" fmla="*/ 1748 h 1774"/>
                <a:gd name="T10" fmla="*/ 2084 w 3576"/>
                <a:gd name="T11" fmla="*/ 1770 h 1774"/>
                <a:gd name="T12" fmla="*/ 1956 w 3576"/>
                <a:gd name="T13" fmla="*/ 1774 h 1774"/>
                <a:gd name="T14" fmla="*/ 1839 w 3576"/>
                <a:gd name="T15" fmla="*/ 1763 h 1774"/>
                <a:gd name="T16" fmla="*/ 1739 w 3576"/>
                <a:gd name="T17" fmla="*/ 1745 h 1774"/>
                <a:gd name="T18" fmla="*/ 1658 w 3576"/>
                <a:gd name="T19" fmla="*/ 1725 h 1774"/>
                <a:gd name="T20" fmla="*/ 1602 w 3576"/>
                <a:gd name="T21" fmla="*/ 1705 h 1774"/>
                <a:gd name="T22" fmla="*/ 1571 w 3576"/>
                <a:gd name="T23" fmla="*/ 1694 h 1774"/>
                <a:gd name="T24" fmla="*/ 1470 w 3576"/>
                <a:gd name="T25" fmla="*/ 1653 h 1774"/>
                <a:gd name="T26" fmla="*/ 1282 w 3576"/>
                <a:gd name="T27" fmla="*/ 1562 h 1774"/>
                <a:gd name="T28" fmla="*/ 1103 w 3576"/>
                <a:gd name="T29" fmla="*/ 1452 h 1774"/>
                <a:gd name="T30" fmla="*/ 934 w 3576"/>
                <a:gd name="T31" fmla="*/ 1328 h 1774"/>
                <a:gd name="T32" fmla="*/ 777 w 3576"/>
                <a:gd name="T33" fmla="*/ 1192 h 1774"/>
                <a:gd name="T34" fmla="*/ 631 w 3576"/>
                <a:gd name="T35" fmla="*/ 1052 h 1774"/>
                <a:gd name="T36" fmla="*/ 499 w 3576"/>
                <a:gd name="T37" fmla="*/ 909 h 1774"/>
                <a:gd name="T38" fmla="*/ 380 w 3576"/>
                <a:gd name="T39" fmla="*/ 770 h 1774"/>
                <a:gd name="T40" fmla="*/ 278 w 3576"/>
                <a:gd name="T41" fmla="*/ 637 h 1774"/>
                <a:gd name="T42" fmla="*/ 188 w 3576"/>
                <a:gd name="T43" fmla="*/ 516 h 1774"/>
                <a:gd name="T44" fmla="*/ 115 w 3576"/>
                <a:gd name="T45" fmla="*/ 410 h 1774"/>
                <a:gd name="T46" fmla="*/ 60 w 3576"/>
                <a:gd name="T47" fmla="*/ 326 h 1774"/>
                <a:gd name="T48" fmla="*/ 22 w 3576"/>
                <a:gd name="T49" fmla="*/ 263 h 1774"/>
                <a:gd name="T50" fmla="*/ 4 w 3576"/>
                <a:gd name="T51" fmla="*/ 231 h 1774"/>
                <a:gd name="T52" fmla="*/ 4 w 3576"/>
                <a:gd name="T53" fmla="*/ 229 h 1774"/>
                <a:gd name="T54" fmla="*/ 26 w 3576"/>
                <a:gd name="T55" fmla="*/ 249 h 1774"/>
                <a:gd name="T56" fmla="*/ 73 w 3576"/>
                <a:gd name="T57" fmla="*/ 282 h 1774"/>
                <a:gd name="T58" fmla="*/ 143 w 3576"/>
                <a:gd name="T59" fmla="*/ 326 h 1774"/>
                <a:gd name="T60" fmla="*/ 240 w 3576"/>
                <a:gd name="T61" fmla="*/ 377 h 1774"/>
                <a:gd name="T62" fmla="*/ 364 w 3576"/>
                <a:gd name="T63" fmla="*/ 430 h 1774"/>
                <a:gd name="T64" fmla="*/ 514 w 3576"/>
                <a:gd name="T65" fmla="*/ 481 h 1774"/>
                <a:gd name="T66" fmla="*/ 695 w 3576"/>
                <a:gd name="T67" fmla="*/ 527 h 1774"/>
                <a:gd name="T68" fmla="*/ 903 w 3576"/>
                <a:gd name="T69" fmla="*/ 563 h 1774"/>
                <a:gd name="T70" fmla="*/ 1145 w 3576"/>
                <a:gd name="T71" fmla="*/ 584 h 1774"/>
                <a:gd name="T72" fmla="*/ 1415 w 3576"/>
                <a:gd name="T73" fmla="*/ 585 h 1774"/>
                <a:gd name="T74" fmla="*/ 1748 w 3576"/>
                <a:gd name="T75" fmla="*/ 565 h 1774"/>
                <a:gd name="T76" fmla="*/ 2088 w 3576"/>
                <a:gd name="T77" fmla="*/ 525 h 1774"/>
                <a:gd name="T78" fmla="*/ 2388 w 3576"/>
                <a:gd name="T79" fmla="*/ 472 h 1774"/>
                <a:gd name="T80" fmla="*/ 2653 w 3576"/>
                <a:gd name="T81" fmla="*/ 410 h 1774"/>
                <a:gd name="T82" fmla="*/ 2880 w 3576"/>
                <a:gd name="T83" fmla="*/ 342 h 1774"/>
                <a:gd name="T84" fmla="*/ 3074 w 3576"/>
                <a:gd name="T85" fmla="*/ 271 h 1774"/>
                <a:gd name="T86" fmla="*/ 3233 w 3576"/>
                <a:gd name="T87" fmla="*/ 203 h 1774"/>
                <a:gd name="T88" fmla="*/ 3361 w 3576"/>
                <a:gd name="T89" fmla="*/ 139 h 1774"/>
                <a:gd name="T90" fmla="*/ 3458 w 3576"/>
                <a:gd name="T91" fmla="*/ 84 h 1774"/>
                <a:gd name="T92" fmla="*/ 3525 w 3576"/>
                <a:gd name="T93" fmla="*/ 40 h 1774"/>
                <a:gd name="T94" fmla="*/ 3564 w 3576"/>
                <a:gd name="T95" fmla="*/ 11 h 1774"/>
                <a:gd name="T96" fmla="*/ 3576 w 3576"/>
                <a:gd name="T97"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6" h="1774">
                  <a:moveTo>
                    <a:pt x="3576" y="0"/>
                  </a:moveTo>
                  <a:lnTo>
                    <a:pt x="2776" y="1381"/>
                  </a:lnTo>
                  <a:lnTo>
                    <a:pt x="2710" y="1458"/>
                  </a:lnTo>
                  <a:lnTo>
                    <a:pt x="2642" y="1525"/>
                  </a:lnTo>
                  <a:lnTo>
                    <a:pt x="2573" y="1582"/>
                  </a:lnTo>
                  <a:lnTo>
                    <a:pt x="2503" y="1631"/>
                  </a:lnTo>
                  <a:lnTo>
                    <a:pt x="2432" y="1672"/>
                  </a:lnTo>
                  <a:lnTo>
                    <a:pt x="2361" y="1705"/>
                  </a:lnTo>
                  <a:lnTo>
                    <a:pt x="2291" y="1730"/>
                  </a:lnTo>
                  <a:lnTo>
                    <a:pt x="2220" y="1748"/>
                  </a:lnTo>
                  <a:lnTo>
                    <a:pt x="2152" y="1761"/>
                  </a:lnTo>
                  <a:lnTo>
                    <a:pt x="2084" y="1770"/>
                  </a:lnTo>
                  <a:lnTo>
                    <a:pt x="2019" y="1774"/>
                  </a:lnTo>
                  <a:lnTo>
                    <a:pt x="1956" y="1774"/>
                  </a:lnTo>
                  <a:lnTo>
                    <a:pt x="1896" y="1770"/>
                  </a:lnTo>
                  <a:lnTo>
                    <a:pt x="1839" y="1763"/>
                  </a:lnTo>
                  <a:lnTo>
                    <a:pt x="1788" y="1756"/>
                  </a:lnTo>
                  <a:lnTo>
                    <a:pt x="1739" y="1745"/>
                  </a:lnTo>
                  <a:lnTo>
                    <a:pt x="1697" y="1736"/>
                  </a:lnTo>
                  <a:lnTo>
                    <a:pt x="1658" y="1725"/>
                  </a:lnTo>
                  <a:lnTo>
                    <a:pt x="1627" y="1714"/>
                  </a:lnTo>
                  <a:lnTo>
                    <a:pt x="1602" y="1705"/>
                  </a:lnTo>
                  <a:lnTo>
                    <a:pt x="1583" y="1697"/>
                  </a:lnTo>
                  <a:lnTo>
                    <a:pt x="1571" y="1694"/>
                  </a:lnTo>
                  <a:lnTo>
                    <a:pt x="1567" y="1692"/>
                  </a:lnTo>
                  <a:lnTo>
                    <a:pt x="1470" y="1653"/>
                  </a:lnTo>
                  <a:lnTo>
                    <a:pt x="1373" y="1611"/>
                  </a:lnTo>
                  <a:lnTo>
                    <a:pt x="1282" y="1562"/>
                  </a:lnTo>
                  <a:lnTo>
                    <a:pt x="1190" y="1509"/>
                  </a:lnTo>
                  <a:lnTo>
                    <a:pt x="1103" y="1452"/>
                  </a:lnTo>
                  <a:lnTo>
                    <a:pt x="1017" y="1392"/>
                  </a:lnTo>
                  <a:lnTo>
                    <a:pt x="934" y="1328"/>
                  </a:lnTo>
                  <a:lnTo>
                    <a:pt x="854" y="1262"/>
                  </a:lnTo>
                  <a:lnTo>
                    <a:pt x="777" y="1192"/>
                  </a:lnTo>
                  <a:lnTo>
                    <a:pt x="702" y="1123"/>
                  </a:lnTo>
                  <a:lnTo>
                    <a:pt x="631" y="1052"/>
                  </a:lnTo>
                  <a:lnTo>
                    <a:pt x="563" y="980"/>
                  </a:lnTo>
                  <a:lnTo>
                    <a:pt x="499" y="909"/>
                  </a:lnTo>
                  <a:lnTo>
                    <a:pt x="439" y="840"/>
                  </a:lnTo>
                  <a:lnTo>
                    <a:pt x="380" y="770"/>
                  </a:lnTo>
                  <a:lnTo>
                    <a:pt x="327" y="702"/>
                  </a:lnTo>
                  <a:lnTo>
                    <a:pt x="278" y="637"/>
                  </a:lnTo>
                  <a:lnTo>
                    <a:pt x="230" y="574"/>
                  </a:lnTo>
                  <a:lnTo>
                    <a:pt x="188" y="516"/>
                  </a:lnTo>
                  <a:lnTo>
                    <a:pt x="150" y="461"/>
                  </a:lnTo>
                  <a:lnTo>
                    <a:pt x="115" y="410"/>
                  </a:lnTo>
                  <a:lnTo>
                    <a:pt x="86" y="364"/>
                  </a:lnTo>
                  <a:lnTo>
                    <a:pt x="60" y="326"/>
                  </a:lnTo>
                  <a:lnTo>
                    <a:pt x="38" y="291"/>
                  </a:lnTo>
                  <a:lnTo>
                    <a:pt x="22" y="263"/>
                  </a:lnTo>
                  <a:lnTo>
                    <a:pt x="11" y="243"/>
                  </a:lnTo>
                  <a:lnTo>
                    <a:pt x="4" y="231"/>
                  </a:lnTo>
                  <a:lnTo>
                    <a:pt x="0" y="227"/>
                  </a:lnTo>
                  <a:lnTo>
                    <a:pt x="4" y="229"/>
                  </a:lnTo>
                  <a:lnTo>
                    <a:pt x="13" y="236"/>
                  </a:lnTo>
                  <a:lnTo>
                    <a:pt x="26" y="249"/>
                  </a:lnTo>
                  <a:lnTo>
                    <a:pt x="46" y="263"/>
                  </a:lnTo>
                  <a:lnTo>
                    <a:pt x="73" y="282"/>
                  </a:lnTo>
                  <a:lnTo>
                    <a:pt x="104" y="302"/>
                  </a:lnTo>
                  <a:lnTo>
                    <a:pt x="143" y="326"/>
                  </a:lnTo>
                  <a:lnTo>
                    <a:pt x="188" y="351"/>
                  </a:lnTo>
                  <a:lnTo>
                    <a:pt x="240" y="377"/>
                  </a:lnTo>
                  <a:lnTo>
                    <a:pt x="298" y="404"/>
                  </a:lnTo>
                  <a:lnTo>
                    <a:pt x="364" y="430"/>
                  </a:lnTo>
                  <a:lnTo>
                    <a:pt x="435" y="457"/>
                  </a:lnTo>
                  <a:lnTo>
                    <a:pt x="514" y="481"/>
                  </a:lnTo>
                  <a:lnTo>
                    <a:pt x="600" y="505"/>
                  </a:lnTo>
                  <a:lnTo>
                    <a:pt x="695" y="527"/>
                  </a:lnTo>
                  <a:lnTo>
                    <a:pt x="795" y="547"/>
                  </a:lnTo>
                  <a:lnTo>
                    <a:pt x="903" y="563"/>
                  </a:lnTo>
                  <a:lnTo>
                    <a:pt x="1020" y="574"/>
                  </a:lnTo>
                  <a:lnTo>
                    <a:pt x="1145" y="584"/>
                  </a:lnTo>
                  <a:lnTo>
                    <a:pt x="1276" y="587"/>
                  </a:lnTo>
                  <a:lnTo>
                    <a:pt x="1415" y="585"/>
                  </a:lnTo>
                  <a:lnTo>
                    <a:pt x="1563" y="580"/>
                  </a:lnTo>
                  <a:lnTo>
                    <a:pt x="1748" y="565"/>
                  </a:lnTo>
                  <a:lnTo>
                    <a:pt x="1924" y="547"/>
                  </a:lnTo>
                  <a:lnTo>
                    <a:pt x="2088" y="525"/>
                  </a:lnTo>
                  <a:lnTo>
                    <a:pt x="2244" y="499"/>
                  </a:lnTo>
                  <a:lnTo>
                    <a:pt x="2388" y="472"/>
                  </a:lnTo>
                  <a:lnTo>
                    <a:pt x="2525" y="441"/>
                  </a:lnTo>
                  <a:lnTo>
                    <a:pt x="2653" y="410"/>
                  </a:lnTo>
                  <a:lnTo>
                    <a:pt x="2770" y="375"/>
                  </a:lnTo>
                  <a:lnTo>
                    <a:pt x="2880" y="342"/>
                  </a:lnTo>
                  <a:lnTo>
                    <a:pt x="2980" y="307"/>
                  </a:lnTo>
                  <a:lnTo>
                    <a:pt x="3074" y="271"/>
                  </a:lnTo>
                  <a:lnTo>
                    <a:pt x="3156" y="236"/>
                  </a:lnTo>
                  <a:lnTo>
                    <a:pt x="3233" y="203"/>
                  </a:lnTo>
                  <a:lnTo>
                    <a:pt x="3300" y="170"/>
                  </a:lnTo>
                  <a:lnTo>
                    <a:pt x="3361" y="139"/>
                  </a:lnTo>
                  <a:lnTo>
                    <a:pt x="3412" y="110"/>
                  </a:lnTo>
                  <a:lnTo>
                    <a:pt x="3458" y="84"/>
                  </a:lnTo>
                  <a:lnTo>
                    <a:pt x="3494" y="60"/>
                  </a:lnTo>
                  <a:lnTo>
                    <a:pt x="3525" y="40"/>
                  </a:lnTo>
                  <a:lnTo>
                    <a:pt x="3547" y="22"/>
                  </a:lnTo>
                  <a:lnTo>
                    <a:pt x="3564" y="11"/>
                  </a:lnTo>
                  <a:lnTo>
                    <a:pt x="3575" y="2"/>
                  </a:lnTo>
                  <a:lnTo>
                    <a:pt x="357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1" name="Freeform 85">
              <a:extLst>
                <a:ext uri="{FF2B5EF4-FFF2-40B4-BE49-F238E27FC236}">
                  <a16:creationId xmlns:a16="http://schemas.microsoft.com/office/drawing/2014/main" id="{8F747A42-8422-45B6-EB2E-48F08AADE2DD}"/>
                </a:ext>
              </a:extLst>
            </p:cNvPr>
            <p:cNvSpPr>
              <a:spLocks/>
            </p:cNvSpPr>
            <p:nvPr/>
          </p:nvSpPr>
          <p:spPr bwMode="auto">
            <a:xfrm>
              <a:off x="4465638" y="3651250"/>
              <a:ext cx="1978025" cy="2379663"/>
            </a:xfrm>
            <a:custGeom>
              <a:avLst/>
              <a:gdLst>
                <a:gd name="T0" fmla="*/ 530 w 2492"/>
                <a:gd name="T1" fmla="*/ 4 h 2999"/>
                <a:gd name="T2" fmla="*/ 524 w 2492"/>
                <a:gd name="T3" fmla="*/ 33 h 2999"/>
                <a:gd name="T4" fmla="*/ 517 w 2492"/>
                <a:gd name="T5" fmla="*/ 90 h 2999"/>
                <a:gd name="T6" fmla="*/ 513 w 2492"/>
                <a:gd name="T7" fmla="*/ 174 h 2999"/>
                <a:gd name="T8" fmla="*/ 517 w 2492"/>
                <a:gd name="T9" fmla="*/ 284 h 2999"/>
                <a:gd name="T10" fmla="*/ 532 w 2492"/>
                <a:gd name="T11" fmla="*/ 417 h 2999"/>
                <a:gd name="T12" fmla="*/ 561 w 2492"/>
                <a:gd name="T13" fmla="*/ 574 h 2999"/>
                <a:gd name="T14" fmla="*/ 610 w 2492"/>
                <a:gd name="T15" fmla="*/ 752 h 2999"/>
                <a:gd name="T16" fmla="*/ 683 w 2492"/>
                <a:gd name="T17" fmla="*/ 953 h 2999"/>
                <a:gd name="T18" fmla="*/ 784 w 2492"/>
                <a:gd name="T19" fmla="*/ 1172 h 2999"/>
                <a:gd name="T20" fmla="*/ 916 w 2492"/>
                <a:gd name="T21" fmla="*/ 1410 h 2999"/>
                <a:gd name="T22" fmla="*/ 1108 w 2492"/>
                <a:gd name="T23" fmla="*/ 1703 h 2999"/>
                <a:gd name="T24" fmla="*/ 1329 w 2492"/>
                <a:gd name="T25" fmla="*/ 1999 h 2999"/>
                <a:gd name="T26" fmla="*/ 1541 w 2492"/>
                <a:gd name="T27" fmla="*/ 2249 h 2999"/>
                <a:gd name="T28" fmla="*/ 1738 w 2492"/>
                <a:gd name="T29" fmla="*/ 2456 h 2999"/>
                <a:gd name="T30" fmla="*/ 1919 w 2492"/>
                <a:gd name="T31" fmla="*/ 2622 h 2999"/>
                <a:gd name="T32" fmla="*/ 2082 w 2492"/>
                <a:gd name="T33" fmla="*/ 2754 h 2999"/>
                <a:gd name="T34" fmla="*/ 2221 w 2492"/>
                <a:gd name="T35" fmla="*/ 2853 h 2999"/>
                <a:gd name="T36" fmla="*/ 2334 w 2492"/>
                <a:gd name="T37" fmla="*/ 2922 h 2999"/>
                <a:gd name="T38" fmla="*/ 2420 w 2492"/>
                <a:gd name="T39" fmla="*/ 2968 h 2999"/>
                <a:gd name="T40" fmla="*/ 2473 w 2492"/>
                <a:gd name="T41" fmla="*/ 2992 h 2999"/>
                <a:gd name="T42" fmla="*/ 2492 w 2492"/>
                <a:gd name="T43" fmla="*/ 2999 h 2999"/>
                <a:gd name="T44" fmla="*/ 800 w 2492"/>
                <a:gd name="T45" fmla="*/ 2966 h 2999"/>
                <a:gd name="T46" fmla="*/ 630 w 2492"/>
                <a:gd name="T47" fmla="*/ 2913 h 2999"/>
                <a:gd name="T48" fmla="*/ 488 w 2492"/>
                <a:gd name="T49" fmla="*/ 2838 h 2999"/>
                <a:gd name="T50" fmla="*/ 369 w 2492"/>
                <a:gd name="T51" fmla="*/ 2749 h 2999"/>
                <a:gd name="T52" fmla="*/ 272 w 2492"/>
                <a:gd name="T53" fmla="*/ 2650 h 2999"/>
                <a:gd name="T54" fmla="*/ 197 w 2492"/>
                <a:gd name="T55" fmla="*/ 2546 h 2999"/>
                <a:gd name="T56" fmla="*/ 137 w 2492"/>
                <a:gd name="T57" fmla="*/ 2440 h 2999"/>
                <a:gd name="T58" fmla="*/ 95 w 2492"/>
                <a:gd name="T59" fmla="*/ 2341 h 2999"/>
                <a:gd name="T60" fmla="*/ 64 w 2492"/>
                <a:gd name="T61" fmla="*/ 2249 h 2999"/>
                <a:gd name="T62" fmla="*/ 45 w 2492"/>
                <a:gd name="T63" fmla="*/ 2174 h 2999"/>
                <a:gd name="T64" fmla="*/ 34 w 2492"/>
                <a:gd name="T65" fmla="*/ 2120 h 2999"/>
                <a:gd name="T66" fmla="*/ 29 w 2492"/>
                <a:gd name="T67" fmla="*/ 2090 h 2999"/>
                <a:gd name="T68" fmla="*/ 14 w 2492"/>
                <a:gd name="T69" fmla="*/ 1982 h 2999"/>
                <a:gd name="T70" fmla="*/ 0 w 2492"/>
                <a:gd name="T71" fmla="*/ 1774 h 2999"/>
                <a:gd name="T72" fmla="*/ 7 w 2492"/>
                <a:gd name="T73" fmla="*/ 1564 h 2999"/>
                <a:gd name="T74" fmla="*/ 32 w 2492"/>
                <a:gd name="T75" fmla="*/ 1355 h 2999"/>
                <a:gd name="T76" fmla="*/ 73 w 2492"/>
                <a:gd name="T77" fmla="*/ 1152 h 2999"/>
                <a:gd name="T78" fmla="*/ 124 w 2492"/>
                <a:gd name="T79" fmla="*/ 956 h 2999"/>
                <a:gd name="T80" fmla="*/ 182 w 2492"/>
                <a:gd name="T81" fmla="*/ 772 h 2999"/>
                <a:gd name="T82" fmla="*/ 245 w 2492"/>
                <a:gd name="T83" fmla="*/ 600 h 2999"/>
                <a:gd name="T84" fmla="*/ 309 w 2492"/>
                <a:gd name="T85" fmla="*/ 444 h 2999"/>
                <a:gd name="T86" fmla="*/ 371 w 2492"/>
                <a:gd name="T87" fmla="*/ 307 h 2999"/>
                <a:gd name="T88" fmla="*/ 427 w 2492"/>
                <a:gd name="T89" fmla="*/ 192 h 2999"/>
                <a:gd name="T90" fmla="*/ 473 w 2492"/>
                <a:gd name="T91" fmla="*/ 101 h 2999"/>
                <a:gd name="T92" fmla="*/ 508 w 2492"/>
                <a:gd name="T93" fmla="*/ 38 h 2999"/>
                <a:gd name="T94" fmla="*/ 528 w 2492"/>
                <a:gd name="T95" fmla="*/ 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2" h="2999">
                  <a:moveTo>
                    <a:pt x="530" y="0"/>
                  </a:moveTo>
                  <a:lnTo>
                    <a:pt x="530" y="4"/>
                  </a:lnTo>
                  <a:lnTo>
                    <a:pt x="526" y="15"/>
                  </a:lnTo>
                  <a:lnTo>
                    <a:pt x="524" y="33"/>
                  </a:lnTo>
                  <a:lnTo>
                    <a:pt x="521" y="59"/>
                  </a:lnTo>
                  <a:lnTo>
                    <a:pt x="517" y="90"/>
                  </a:lnTo>
                  <a:lnTo>
                    <a:pt x="515" y="130"/>
                  </a:lnTo>
                  <a:lnTo>
                    <a:pt x="513" y="174"/>
                  </a:lnTo>
                  <a:lnTo>
                    <a:pt x="515" y="225"/>
                  </a:lnTo>
                  <a:lnTo>
                    <a:pt x="517" y="284"/>
                  </a:lnTo>
                  <a:lnTo>
                    <a:pt x="523" y="348"/>
                  </a:lnTo>
                  <a:lnTo>
                    <a:pt x="532" y="417"/>
                  </a:lnTo>
                  <a:lnTo>
                    <a:pt x="544" y="492"/>
                  </a:lnTo>
                  <a:lnTo>
                    <a:pt x="561" y="574"/>
                  </a:lnTo>
                  <a:lnTo>
                    <a:pt x="583" y="660"/>
                  </a:lnTo>
                  <a:lnTo>
                    <a:pt x="610" y="752"/>
                  </a:lnTo>
                  <a:lnTo>
                    <a:pt x="643" y="850"/>
                  </a:lnTo>
                  <a:lnTo>
                    <a:pt x="683" y="953"/>
                  </a:lnTo>
                  <a:lnTo>
                    <a:pt x="729" y="1059"/>
                  </a:lnTo>
                  <a:lnTo>
                    <a:pt x="784" y="1172"/>
                  </a:lnTo>
                  <a:lnTo>
                    <a:pt x="846" y="1287"/>
                  </a:lnTo>
                  <a:lnTo>
                    <a:pt x="916" y="1410"/>
                  </a:lnTo>
                  <a:lnTo>
                    <a:pt x="994" y="1534"/>
                  </a:lnTo>
                  <a:lnTo>
                    <a:pt x="1108" y="1703"/>
                  </a:lnTo>
                  <a:lnTo>
                    <a:pt x="1221" y="1856"/>
                  </a:lnTo>
                  <a:lnTo>
                    <a:pt x="1329" y="1999"/>
                  </a:lnTo>
                  <a:lnTo>
                    <a:pt x="1437" y="2131"/>
                  </a:lnTo>
                  <a:lnTo>
                    <a:pt x="1541" y="2249"/>
                  </a:lnTo>
                  <a:lnTo>
                    <a:pt x="1642" y="2357"/>
                  </a:lnTo>
                  <a:lnTo>
                    <a:pt x="1738" y="2456"/>
                  </a:lnTo>
                  <a:lnTo>
                    <a:pt x="1832" y="2544"/>
                  </a:lnTo>
                  <a:lnTo>
                    <a:pt x="1919" y="2622"/>
                  </a:lnTo>
                  <a:lnTo>
                    <a:pt x="2004" y="2692"/>
                  </a:lnTo>
                  <a:lnTo>
                    <a:pt x="2082" y="2754"/>
                  </a:lnTo>
                  <a:lnTo>
                    <a:pt x="2155" y="2807"/>
                  </a:lnTo>
                  <a:lnTo>
                    <a:pt x="2221" y="2853"/>
                  </a:lnTo>
                  <a:lnTo>
                    <a:pt x="2281" y="2891"/>
                  </a:lnTo>
                  <a:lnTo>
                    <a:pt x="2334" y="2922"/>
                  </a:lnTo>
                  <a:lnTo>
                    <a:pt x="2382" y="2948"/>
                  </a:lnTo>
                  <a:lnTo>
                    <a:pt x="2420" y="2968"/>
                  </a:lnTo>
                  <a:lnTo>
                    <a:pt x="2452" y="2983"/>
                  </a:lnTo>
                  <a:lnTo>
                    <a:pt x="2473" y="2992"/>
                  </a:lnTo>
                  <a:lnTo>
                    <a:pt x="2488" y="2997"/>
                  </a:lnTo>
                  <a:lnTo>
                    <a:pt x="2492" y="2999"/>
                  </a:lnTo>
                  <a:lnTo>
                    <a:pt x="896" y="2983"/>
                  </a:lnTo>
                  <a:lnTo>
                    <a:pt x="800" y="2966"/>
                  </a:lnTo>
                  <a:lnTo>
                    <a:pt x="713" y="2942"/>
                  </a:lnTo>
                  <a:lnTo>
                    <a:pt x="630" y="2913"/>
                  </a:lnTo>
                  <a:lnTo>
                    <a:pt x="555" y="2878"/>
                  </a:lnTo>
                  <a:lnTo>
                    <a:pt x="488" y="2838"/>
                  </a:lnTo>
                  <a:lnTo>
                    <a:pt x="426" y="2796"/>
                  </a:lnTo>
                  <a:lnTo>
                    <a:pt x="369" y="2749"/>
                  </a:lnTo>
                  <a:lnTo>
                    <a:pt x="318" y="2701"/>
                  </a:lnTo>
                  <a:lnTo>
                    <a:pt x="272" y="2650"/>
                  </a:lnTo>
                  <a:lnTo>
                    <a:pt x="232" y="2597"/>
                  </a:lnTo>
                  <a:lnTo>
                    <a:pt x="197" y="2546"/>
                  </a:lnTo>
                  <a:lnTo>
                    <a:pt x="164" y="2493"/>
                  </a:lnTo>
                  <a:lnTo>
                    <a:pt x="137" y="2440"/>
                  </a:lnTo>
                  <a:lnTo>
                    <a:pt x="115" y="2388"/>
                  </a:lnTo>
                  <a:lnTo>
                    <a:pt x="95" y="2341"/>
                  </a:lnTo>
                  <a:lnTo>
                    <a:pt x="78" y="2293"/>
                  </a:lnTo>
                  <a:lnTo>
                    <a:pt x="64" y="2249"/>
                  </a:lnTo>
                  <a:lnTo>
                    <a:pt x="53" y="2211"/>
                  </a:lnTo>
                  <a:lnTo>
                    <a:pt x="45" y="2174"/>
                  </a:lnTo>
                  <a:lnTo>
                    <a:pt x="38" y="2145"/>
                  </a:lnTo>
                  <a:lnTo>
                    <a:pt x="34" y="2120"/>
                  </a:lnTo>
                  <a:lnTo>
                    <a:pt x="31" y="2101"/>
                  </a:lnTo>
                  <a:lnTo>
                    <a:pt x="29" y="2090"/>
                  </a:lnTo>
                  <a:lnTo>
                    <a:pt x="29" y="2087"/>
                  </a:lnTo>
                  <a:lnTo>
                    <a:pt x="14" y="1982"/>
                  </a:lnTo>
                  <a:lnTo>
                    <a:pt x="3" y="1878"/>
                  </a:lnTo>
                  <a:lnTo>
                    <a:pt x="0" y="1774"/>
                  </a:lnTo>
                  <a:lnTo>
                    <a:pt x="1" y="1670"/>
                  </a:lnTo>
                  <a:lnTo>
                    <a:pt x="7" y="1564"/>
                  </a:lnTo>
                  <a:lnTo>
                    <a:pt x="18" y="1459"/>
                  </a:lnTo>
                  <a:lnTo>
                    <a:pt x="32" y="1355"/>
                  </a:lnTo>
                  <a:lnTo>
                    <a:pt x="51" y="1253"/>
                  </a:lnTo>
                  <a:lnTo>
                    <a:pt x="73" y="1152"/>
                  </a:lnTo>
                  <a:lnTo>
                    <a:pt x="96" y="1053"/>
                  </a:lnTo>
                  <a:lnTo>
                    <a:pt x="124" y="956"/>
                  </a:lnTo>
                  <a:lnTo>
                    <a:pt x="151" y="863"/>
                  </a:lnTo>
                  <a:lnTo>
                    <a:pt x="182" y="772"/>
                  </a:lnTo>
                  <a:lnTo>
                    <a:pt x="214" y="684"/>
                  </a:lnTo>
                  <a:lnTo>
                    <a:pt x="245" y="600"/>
                  </a:lnTo>
                  <a:lnTo>
                    <a:pt x="278" y="519"/>
                  </a:lnTo>
                  <a:lnTo>
                    <a:pt x="309" y="444"/>
                  </a:lnTo>
                  <a:lnTo>
                    <a:pt x="340" y="373"/>
                  </a:lnTo>
                  <a:lnTo>
                    <a:pt x="371" y="307"/>
                  </a:lnTo>
                  <a:lnTo>
                    <a:pt x="400" y="247"/>
                  </a:lnTo>
                  <a:lnTo>
                    <a:pt x="427" y="192"/>
                  </a:lnTo>
                  <a:lnTo>
                    <a:pt x="451" y="143"/>
                  </a:lnTo>
                  <a:lnTo>
                    <a:pt x="473" y="101"/>
                  </a:lnTo>
                  <a:lnTo>
                    <a:pt x="493" y="66"/>
                  </a:lnTo>
                  <a:lnTo>
                    <a:pt x="508" y="38"/>
                  </a:lnTo>
                  <a:lnTo>
                    <a:pt x="521" y="18"/>
                  </a:lnTo>
                  <a:lnTo>
                    <a:pt x="528" y="6"/>
                  </a:lnTo>
                  <a:lnTo>
                    <a:pt x="53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latin typeface="+mj-lt"/>
              </a:endParaRPr>
            </a:p>
          </p:txBody>
        </p:sp>
        <p:sp>
          <p:nvSpPr>
            <p:cNvPr id="12" name="Freeform 86">
              <a:extLst>
                <a:ext uri="{FF2B5EF4-FFF2-40B4-BE49-F238E27FC236}">
                  <a16:creationId xmlns:a16="http://schemas.microsoft.com/office/drawing/2014/main" id="{01516E9D-BC01-97D9-9FC0-D98FBEC050E3}"/>
                </a:ext>
              </a:extLst>
            </p:cNvPr>
            <p:cNvSpPr>
              <a:spLocks/>
            </p:cNvSpPr>
            <p:nvPr/>
          </p:nvSpPr>
          <p:spPr bwMode="auto">
            <a:xfrm>
              <a:off x="3700463" y="2709863"/>
              <a:ext cx="1971675" cy="2535238"/>
            </a:xfrm>
            <a:custGeom>
              <a:avLst/>
              <a:gdLst>
                <a:gd name="T0" fmla="*/ 2476 w 2483"/>
                <a:gd name="T1" fmla="*/ 0 h 3195"/>
                <a:gd name="T2" fmla="*/ 2478 w 2483"/>
                <a:gd name="T3" fmla="*/ 2 h 3195"/>
                <a:gd name="T4" fmla="*/ 2445 w 2483"/>
                <a:gd name="T5" fmla="*/ 13 h 3195"/>
                <a:gd name="T6" fmla="*/ 2382 w 2483"/>
                <a:gd name="T7" fmla="*/ 42 h 3195"/>
                <a:gd name="T8" fmla="*/ 2293 w 2483"/>
                <a:gd name="T9" fmla="*/ 90 h 3195"/>
                <a:gd name="T10" fmla="*/ 2183 w 2483"/>
                <a:gd name="T11" fmla="*/ 163 h 3195"/>
                <a:gd name="T12" fmla="*/ 2057 w 2483"/>
                <a:gd name="T13" fmla="*/ 262 h 3195"/>
                <a:gd name="T14" fmla="*/ 1918 w 2483"/>
                <a:gd name="T15" fmla="*/ 395 h 3195"/>
                <a:gd name="T16" fmla="*/ 1768 w 2483"/>
                <a:gd name="T17" fmla="*/ 563 h 3195"/>
                <a:gd name="T18" fmla="*/ 1615 w 2483"/>
                <a:gd name="T19" fmla="*/ 772 h 3195"/>
                <a:gd name="T20" fmla="*/ 1461 w 2483"/>
                <a:gd name="T21" fmla="*/ 1022 h 3195"/>
                <a:gd name="T22" fmla="*/ 1306 w 2483"/>
                <a:gd name="T23" fmla="*/ 1326 h 3195"/>
                <a:gd name="T24" fmla="*/ 1172 w 2483"/>
                <a:gd name="T25" fmla="*/ 1628 h 3195"/>
                <a:gd name="T26" fmla="*/ 1068 w 2483"/>
                <a:gd name="T27" fmla="*/ 1904 h 3195"/>
                <a:gd name="T28" fmla="*/ 987 w 2483"/>
                <a:gd name="T29" fmla="*/ 2154 h 3195"/>
                <a:gd name="T30" fmla="*/ 929 w 2483"/>
                <a:gd name="T31" fmla="*/ 2379 h 3195"/>
                <a:gd name="T32" fmla="*/ 889 w 2483"/>
                <a:gd name="T33" fmla="*/ 2579 h 3195"/>
                <a:gd name="T34" fmla="*/ 865 w 2483"/>
                <a:gd name="T35" fmla="*/ 2750 h 3195"/>
                <a:gd name="T36" fmla="*/ 852 w 2483"/>
                <a:gd name="T37" fmla="*/ 2897 h 3195"/>
                <a:gd name="T38" fmla="*/ 848 w 2483"/>
                <a:gd name="T39" fmla="*/ 3014 h 3195"/>
                <a:gd name="T40" fmla="*/ 850 w 2483"/>
                <a:gd name="T41" fmla="*/ 3102 h 3195"/>
                <a:gd name="T42" fmla="*/ 854 w 2483"/>
                <a:gd name="T43" fmla="*/ 3162 h 3195"/>
                <a:gd name="T44" fmla="*/ 858 w 2483"/>
                <a:gd name="T45" fmla="*/ 3191 h 3195"/>
                <a:gd name="T46" fmla="*/ 79 w 2483"/>
                <a:gd name="T47" fmla="*/ 1803 h 3195"/>
                <a:gd name="T48" fmla="*/ 22 w 2483"/>
                <a:gd name="T49" fmla="*/ 1615 h 3195"/>
                <a:gd name="T50" fmla="*/ 0 w 2483"/>
                <a:gd name="T51" fmla="*/ 1439 h 3195"/>
                <a:gd name="T52" fmla="*/ 9 w 2483"/>
                <a:gd name="T53" fmla="*/ 1282 h 3195"/>
                <a:gd name="T54" fmla="*/ 44 w 2483"/>
                <a:gd name="T55" fmla="*/ 1138 h 3195"/>
                <a:gd name="T56" fmla="*/ 93 w 2483"/>
                <a:gd name="T57" fmla="*/ 1010 h 3195"/>
                <a:gd name="T58" fmla="*/ 157 w 2483"/>
                <a:gd name="T59" fmla="*/ 898 h 3195"/>
                <a:gd name="T60" fmla="*/ 225 w 2483"/>
                <a:gd name="T61" fmla="*/ 803 h 3195"/>
                <a:gd name="T62" fmla="*/ 291 w 2483"/>
                <a:gd name="T63" fmla="*/ 726 h 3195"/>
                <a:gd name="T64" fmla="*/ 349 w 2483"/>
                <a:gd name="T65" fmla="*/ 666 h 3195"/>
                <a:gd name="T66" fmla="*/ 395 w 2483"/>
                <a:gd name="T67" fmla="*/ 627 h 3195"/>
                <a:gd name="T68" fmla="*/ 421 w 2483"/>
                <a:gd name="T69" fmla="*/ 607 h 3195"/>
                <a:gd name="T70" fmla="*/ 521 w 2483"/>
                <a:gd name="T71" fmla="*/ 529 h 3195"/>
                <a:gd name="T72" fmla="*/ 726 w 2483"/>
                <a:gd name="T73" fmla="*/ 397 h 3195"/>
                <a:gd name="T74" fmla="*/ 947 w 2483"/>
                <a:gd name="T75" fmla="*/ 289 h 3195"/>
                <a:gd name="T76" fmla="*/ 1174 w 2483"/>
                <a:gd name="T77" fmla="*/ 203 h 3195"/>
                <a:gd name="T78" fmla="*/ 1402 w 2483"/>
                <a:gd name="T79" fmla="*/ 135 h 3195"/>
                <a:gd name="T80" fmla="*/ 1625 w 2483"/>
                <a:gd name="T81" fmla="*/ 86 h 3195"/>
                <a:gd name="T82" fmla="*/ 1836 w 2483"/>
                <a:gd name="T83" fmla="*/ 49 h 3195"/>
                <a:gd name="T84" fmla="*/ 2028 w 2483"/>
                <a:gd name="T85" fmla="*/ 24 h 3195"/>
                <a:gd name="T86" fmla="*/ 2194 w 2483"/>
                <a:gd name="T87" fmla="*/ 9 h 3195"/>
                <a:gd name="T88" fmla="*/ 2328 w 2483"/>
                <a:gd name="T89" fmla="*/ 2 h 3195"/>
                <a:gd name="T90" fmla="*/ 2425 w 2483"/>
                <a:gd name="T91"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3" h="3195">
                  <a:moveTo>
                    <a:pt x="2456" y="0"/>
                  </a:moveTo>
                  <a:lnTo>
                    <a:pt x="2476" y="0"/>
                  </a:lnTo>
                  <a:lnTo>
                    <a:pt x="2483" y="0"/>
                  </a:lnTo>
                  <a:lnTo>
                    <a:pt x="2478" y="2"/>
                  </a:lnTo>
                  <a:lnTo>
                    <a:pt x="2465" y="6"/>
                  </a:lnTo>
                  <a:lnTo>
                    <a:pt x="2445" y="13"/>
                  </a:lnTo>
                  <a:lnTo>
                    <a:pt x="2417" y="26"/>
                  </a:lnTo>
                  <a:lnTo>
                    <a:pt x="2382" y="42"/>
                  </a:lnTo>
                  <a:lnTo>
                    <a:pt x="2340" y="62"/>
                  </a:lnTo>
                  <a:lnTo>
                    <a:pt x="2293" y="90"/>
                  </a:lnTo>
                  <a:lnTo>
                    <a:pt x="2242" y="123"/>
                  </a:lnTo>
                  <a:lnTo>
                    <a:pt x="2183" y="163"/>
                  </a:lnTo>
                  <a:lnTo>
                    <a:pt x="2123" y="209"/>
                  </a:lnTo>
                  <a:lnTo>
                    <a:pt x="2057" y="262"/>
                  </a:lnTo>
                  <a:lnTo>
                    <a:pt x="1989" y="324"/>
                  </a:lnTo>
                  <a:lnTo>
                    <a:pt x="1918" y="395"/>
                  </a:lnTo>
                  <a:lnTo>
                    <a:pt x="1845" y="474"/>
                  </a:lnTo>
                  <a:lnTo>
                    <a:pt x="1768" y="563"/>
                  </a:lnTo>
                  <a:lnTo>
                    <a:pt x="1691" y="662"/>
                  </a:lnTo>
                  <a:lnTo>
                    <a:pt x="1615" y="772"/>
                  </a:lnTo>
                  <a:lnTo>
                    <a:pt x="1538" y="891"/>
                  </a:lnTo>
                  <a:lnTo>
                    <a:pt x="1461" y="1022"/>
                  </a:lnTo>
                  <a:lnTo>
                    <a:pt x="1384" y="1167"/>
                  </a:lnTo>
                  <a:lnTo>
                    <a:pt x="1306" y="1326"/>
                  </a:lnTo>
                  <a:lnTo>
                    <a:pt x="1236" y="1479"/>
                  </a:lnTo>
                  <a:lnTo>
                    <a:pt x="1172" y="1628"/>
                  </a:lnTo>
                  <a:lnTo>
                    <a:pt x="1117" y="1768"/>
                  </a:lnTo>
                  <a:lnTo>
                    <a:pt x="1068" y="1904"/>
                  </a:lnTo>
                  <a:lnTo>
                    <a:pt x="1024" y="2032"/>
                  </a:lnTo>
                  <a:lnTo>
                    <a:pt x="987" y="2154"/>
                  </a:lnTo>
                  <a:lnTo>
                    <a:pt x="956" y="2271"/>
                  </a:lnTo>
                  <a:lnTo>
                    <a:pt x="929" y="2379"/>
                  </a:lnTo>
                  <a:lnTo>
                    <a:pt x="907" y="2483"/>
                  </a:lnTo>
                  <a:lnTo>
                    <a:pt x="889" y="2579"/>
                  </a:lnTo>
                  <a:lnTo>
                    <a:pt x="874" y="2668"/>
                  </a:lnTo>
                  <a:lnTo>
                    <a:pt x="865" y="2750"/>
                  </a:lnTo>
                  <a:lnTo>
                    <a:pt x="856" y="2827"/>
                  </a:lnTo>
                  <a:lnTo>
                    <a:pt x="852" y="2897"/>
                  </a:lnTo>
                  <a:lnTo>
                    <a:pt x="848" y="2959"/>
                  </a:lnTo>
                  <a:lnTo>
                    <a:pt x="848" y="3014"/>
                  </a:lnTo>
                  <a:lnTo>
                    <a:pt x="848" y="3061"/>
                  </a:lnTo>
                  <a:lnTo>
                    <a:pt x="850" y="3102"/>
                  </a:lnTo>
                  <a:lnTo>
                    <a:pt x="852" y="3134"/>
                  </a:lnTo>
                  <a:lnTo>
                    <a:pt x="854" y="3162"/>
                  </a:lnTo>
                  <a:lnTo>
                    <a:pt x="856" y="3180"/>
                  </a:lnTo>
                  <a:lnTo>
                    <a:pt x="858" y="3191"/>
                  </a:lnTo>
                  <a:lnTo>
                    <a:pt x="859" y="3195"/>
                  </a:lnTo>
                  <a:lnTo>
                    <a:pt x="79" y="1803"/>
                  </a:lnTo>
                  <a:lnTo>
                    <a:pt x="44" y="1706"/>
                  </a:lnTo>
                  <a:lnTo>
                    <a:pt x="22" y="1615"/>
                  </a:lnTo>
                  <a:lnTo>
                    <a:pt x="7" y="1525"/>
                  </a:lnTo>
                  <a:lnTo>
                    <a:pt x="0" y="1439"/>
                  </a:lnTo>
                  <a:lnTo>
                    <a:pt x="2" y="1359"/>
                  </a:lnTo>
                  <a:lnTo>
                    <a:pt x="9" y="1282"/>
                  </a:lnTo>
                  <a:lnTo>
                    <a:pt x="24" y="1207"/>
                  </a:lnTo>
                  <a:lnTo>
                    <a:pt x="44" y="1138"/>
                  </a:lnTo>
                  <a:lnTo>
                    <a:pt x="68" y="1072"/>
                  </a:lnTo>
                  <a:lnTo>
                    <a:pt x="93" y="1010"/>
                  </a:lnTo>
                  <a:lnTo>
                    <a:pt x="124" y="951"/>
                  </a:lnTo>
                  <a:lnTo>
                    <a:pt x="157" y="898"/>
                  </a:lnTo>
                  <a:lnTo>
                    <a:pt x="190" y="847"/>
                  </a:lnTo>
                  <a:lnTo>
                    <a:pt x="225" y="803"/>
                  </a:lnTo>
                  <a:lnTo>
                    <a:pt x="258" y="761"/>
                  </a:lnTo>
                  <a:lnTo>
                    <a:pt x="291" y="726"/>
                  </a:lnTo>
                  <a:lnTo>
                    <a:pt x="322" y="693"/>
                  </a:lnTo>
                  <a:lnTo>
                    <a:pt x="349" y="666"/>
                  </a:lnTo>
                  <a:lnTo>
                    <a:pt x="375" y="644"/>
                  </a:lnTo>
                  <a:lnTo>
                    <a:pt x="395" y="627"/>
                  </a:lnTo>
                  <a:lnTo>
                    <a:pt x="411" y="615"/>
                  </a:lnTo>
                  <a:lnTo>
                    <a:pt x="421" y="607"/>
                  </a:lnTo>
                  <a:lnTo>
                    <a:pt x="424" y="604"/>
                  </a:lnTo>
                  <a:lnTo>
                    <a:pt x="521" y="529"/>
                  </a:lnTo>
                  <a:lnTo>
                    <a:pt x="622" y="459"/>
                  </a:lnTo>
                  <a:lnTo>
                    <a:pt x="726" y="397"/>
                  </a:lnTo>
                  <a:lnTo>
                    <a:pt x="836" y="340"/>
                  </a:lnTo>
                  <a:lnTo>
                    <a:pt x="947" y="289"/>
                  </a:lnTo>
                  <a:lnTo>
                    <a:pt x="1060" y="243"/>
                  </a:lnTo>
                  <a:lnTo>
                    <a:pt x="1174" y="203"/>
                  </a:lnTo>
                  <a:lnTo>
                    <a:pt x="1289" y="166"/>
                  </a:lnTo>
                  <a:lnTo>
                    <a:pt x="1402" y="135"/>
                  </a:lnTo>
                  <a:lnTo>
                    <a:pt x="1516" y="108"/>
                  </a:lnTo>
                  <a:lnTo>
                    <a:pt x="1625" y="86"/>
                  </a:lnTo>
                  <a:lnTo>
                    <a:pt x="1732" y="66"/>
                  </a:lnTo>
                  <a:lnTo>
                    <a:pt x="1836" y="49"/>
                  </a:lnTo>
                  <a:lnTo>
                    <a:pt x="1934" y="35"/>
                  </a:lnTo>
                  <a:lnTo>
                    <a:pt x="2028" y="24"/>
                  </a:lnTo>
                  <a:lnTo>
                    <a:pt x="2114" y="17"/>
                  </a:lnTo>
                  <a:lnTo>
                    <a:pt x="2194" y="9"/>
                  </a:lnTo>
                  <a:lnTo>
                    <a:pt x="2265" y="6"/>
                  </a:lnTo>
                  <a:lnTo>
                    <a:pt x="2328" y="2"/>
                  </a:lnTo>
                  <a:lnTo>
                    <a:pt x="2381" y="0"/>
                  </a:lnTo>
                  <a:lnTo>
                    <a:pt x="2425" y="0"/>
                  </a:lnTo>
                  <a:lnTo>
                    <a:pt x="245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3" name="Freeform 87">
              <a:extLst>
                <a:ext uri="{FF2B5EF4-FFF2-40B4-BE49-F238E27FC236}">
                  <a16:creationId xmlns:a16="http://schemas.microsoft.com/office/drawing/2014/main" id="{6BD23966-5C68-93CF-E9FB-008DBD959753}"/>
                </a:ext>
              </a:extLst>
            </p:cNvPr>
            <p:cNvSpPr>
              <a:spLocks/>
            </p:cNvSpPr>
            <p:nvPr/>
          </p:nvSpPr>
          <p:spPr bwMode="auto">
            <a:xfrm>
              <a:off x="4030663" y="1679575"/>
              <a:ext cx="2841625" cy="1398588"/>
            </a:xfrm>
            <a:custGeom>
              <a:avLst/>
              <a:gdLst>
                <a:gd name="T0" fmla="*/ 1666 w 3578"/>
                <a:gd name="T1" fmla="*/ 1 h 1763"/>
                <a:gd name="T2" fmla="*/ 1783 w 3578"/>
                <a:gd name="T3" fmla="*/ 16 h 1763"/>
                <a:gd name="T4" fmla="*/ 1881 w 3578"/>
                <a:gd name="T5" fmla="*/ 38 h 1763"/>
                <a:gd name="T6" fmla="*/ 1956 w 3578"/>
                <a:gd name="T7" fmla="*/ 60 h 1763"/>
                <a:gd name="T8" fmla="*/ 2004 w 3578"/>
                <a:gd name="T9" fmla="*/ 76 h 1763"/>
                <a:gd name="T10" fmla="*/ 2022 w 3578"/>
                <a:gd name="T11" fmla="*/ 84 h 1763"/>
                <a:gd name="T12" fmla="*/ 2214 w 3578"/>
                <a:gd name="T13" fmla="*/ 166 h 1763"/>
                <a:gd name="T14" fmla="*/ 2397 w 3578"/>
                <a:gd name="T15" fmla="*/ 268 h 1763"/>
                <a:gd name="T16" fmla="*/ 2571 w 3578"/>
                <a:gd name="T17" fmla="*/ 387 h 1763"/>
                <a:gd name="T18" fmla="*/ 2732 w 3578"/>
                <a:gd name="T19" fmla="*/ 519 h 1763"/>
                <a:gd name="T20" fmla="*/ 2881 w 3578"/>
                <a:gd name="T21" fmla="*/ 658 h 1763"/>
                <a:gd name="T22" fmla="*/ 3020 w 3578"/>
                <a:gd name="T23" fmla="*/ 801 h 1763"/>
                <a:gd name="T24" fmla="*/ 3145 w 3578"/>
                <a:gd name="T25" fmla="*/ 943 h 1763"/>
                <a:gd name="T26" fmla="*/ 3254 w 3578"/>
                <a:gd name="T27" fmla="*/ 1080 h 1763"/>
                <a:gd name="T28" fmla="*/ 3351 w 3578"/>
                <a:gd name="T29" fmla="*/ 1208 h 1763"/>
                <a:gd name="T30" fmla="*/ 3430 w 3578"/>
                <a:gd name="T31" fmla="*/ 1324 h 1763"/>
                <a:gd name="T32" fmla="*/ 3494 w 3578"/>
                <a:gd name="T33" fmla="*/ 1421 h 1763"/>
                <a:gd name="T34" fmla="*/ 3540 w 3578"/>
                <a:gd name="T35" fmla="*/ 1494 h 1763"/>
                <a:gd name="T36" fmla="*/ 3569 w 3578"/>
                <a:gd name="T37" fmla="*/ 1541 h 1763"/>
                <a:gd name="T38" fmla="*/ 3578 w 3578"/>
                <a:gd name="T39" fmla="*/ 1560 h 1763"/>
                <a:gd name="T40" fmla="*/ 3567 w 3578"/>
                <a:gd name="T41" fmla="*/ 1549 h 1763"/>
                <a:gd name="T42" fmla="*/ 3532 w 3578"/>
                <a:gd name="T43" fmla="*/ 1521 h 1763"/>
                <a:gd name="T44" fmla="*/ 3476 w 3578"/>
                <a:gd name="T45" fmla="*/ 1483 h 1763"/>
                <a:gd name="T46" fmla="*/ 3392 w 3578"/>
                <a:gd name="T47" fmla="*/ 1433 h 1763"/>
                <a:gd name="T48" fmla="*/ 3282 w 3578"/>
                <a:gd name="T49" fmla="*/ 1380 h 1763"/>
                <a:gd name="T50" fmla="*/ 3145 w 3578"/>
                <a:gd name="T51" fmla="*/ 1325 h 1763"/>
                <a:gd name="T52" fmla="*/ 2980 w 3578"/>
                <a:gd name="T53" fmla="*/ 1276 h 1763"/>
                <a:gd name="T54" fmla="*/ 2786 w 3578"/>
                <a:gd name="T55" fmla="*/ 1234 h 1763"/>
                <a:gd name="T56" fmla="*/ 2562 w 3578"/>
                <a:gd name="T57" fmla="*/ 1205 h 1763"/>
                <a:gd name="T58" fmla="*/ 2306 w 3578"/>
                <a:gd name="T59" fmla="*/ 1190 h 1763"/>
                <a:gd name="T60" fmla="*/ 2017 w 3578"/>
                <a:gd name="T61" fmla="*/ 1196 h 1763"/>
                <a:gd name="T62" fmla="*/ 1658 w 3578"/>
                <a:gd name="T63" fmla="*/ 1227 h 1763"/>
                <a:gd name="T64" fmla="*/ 1338 w 3578"/>
                <a:gd name="T65" fmla="*/ 1272 h 1763"/>
                <a:gd name="T66" fmla="*/ 1055 w 3578"/>
                <a:gd name="T67" fmla="*/ 1329 h 1763"/>
                <a:gd name="T68" fmla="*/ 810 w 3578"/>
                <a:gd name="T69" fmla="*/ 1393 h 1763"/>
                <a:gd name="T70" fmla="*/ 600 w 3578"/>
                <a:gd name="T71" fmla="*/ 1461 h 1763"/>
                <a:gd name="T72" fmla="*/ 422 w 3578"/>
                <a:gd name="T73" fmla="*/ 1528 h 1763"/>
                <a:gd name="T74" fmla="*/ 280 w 3578"/>
                <a:gd name="T75" fmla="*/ 1594 h 1763"/>
                <a:gd name="T76" fmla="*/ 166 w 3578"/>
                <a:gd name="T77" fmla="*/ 1655 h 1763"/>
                <a:gd name="T78" fmla="*/ 84 w 3578"/>
                <a:gd name="T79" fmla="*/ 1704 h 1763"/>
                <a:gd name="T80" fmla="*/ 31 w 3578"/>
                <a:gd name="T81" fmla="*/ 1741 h 1763"/>
                <a:gd name="T82" fmla="*/ 4 w 3578"/>
                <a:gd name="T83" fmla="*/ 1761 h 1763"/>
                <a:gd name="T84" fmla="*/ 812 w 3578"/>
                <a:gd name="T85" fmla="*/ 387 h 1763"/>
                <a:gd name="T86" fmla="*/ 951 w 3578"/>
                <a:gd name="T87" fmla="*/ 239 h 1763"/>
                <a:gd name="T88" fmla="*/ 1097 w 3578"/>
                <a:gd name="T89" fmla="*/ 131 h 1763"/>
                <a:gd name="T90" fmla="*/ 1247 w 3578"/>
                <a:gd name="T91" fmla="*/ 60 h 1763"/>
                <a:gd name="T92" fmla="*/ 1393 w 3578"/>
                <a:gd name="T93" fmla="*/ 18 h 1763"/>
                <a:gd name="T94" fmla="*/ 1534 w 3578"/>
                <a:gd name="T9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8" h="1763">
                  <a:moveTo>
                    <a:pt x="1602" y="0"/>
                  </a:moveTo>
                  <a:lnTo>
                    <a:pt x="1666" y="1"/>
                  </a:lnTo>
                  <a:lnTo>
                    <a:pt x="1726" y="7"/>
                  </a:lnTo>
                  <a:lnTo>
                    <a:pt x="1783" y="16"/>
                  </a:lnTo>
                  <a:lnTo>
                    <a:pt x="1834" y="27"/>
                  </a:lnTo>
                  <a:lnTo>
                    <a:pt x="1881" y="38"/>
                  </a:lnTo>
                  <a:lnTo>
                    <a:pt x="1922" y="49"/>
                  </a:lnTo>
                  <a:lnTo>
                    <a:pt x="1956" y="60"/>
                  </a:lnTo>
                  <a:lnTo>
                    <a:pt x="1984" y="69"/>
                  </a:lnTo>
                  <a:lnTo>
                    <a:pt x="2004" y="76"/>
                  </a:lnTo>
                  <a:lnTo>
                    <a:pt x="2017" y="82"/>
                  </a:lnTo>
                  <a:lnTo>
                    <a:pt x="2022" y="84"/>
                  </a:lnTo>
                  <a:lnTo>
                    <a:pt x="2119" y="122"/>
                  </a:lnTo>
                  <a:lnTo>
                    <a:pt x="2214" y="166"/>
                  </a:lnTo>
                  <a:lnTo>
                    <a:pt x="2307" y="215"/>
                  </a:lnTo>
                  <a:lnTo>
                    <a:pt x="2397" y="268"/>
                  </a:lnTo>
                  <a:lnTo>
                    <a:pt x="2485" y="327"/>
                  </a:lnTo>
                  <a:lnTo>
                    <a:pt x="2571" y="387"/>
                  </a:lnTo>
                  <a:lnTo>
                    <a:pt x="2653" y="451"/>
                  </a:lnTo>
                  <a:lnTo>
                    <a:pt x="2732" y="519"/>
                  </a:lnTo>
                  <a:lnTo>
                    <a:pt x="2808" y="589"/>
                  </a:lnTo>
                  <a:lnTo>
                    <a:pt x="2881" y="658"/>
                  </a:lnTo>
                  <a:lnTo>
                    <a:pt x="2953" y="729"/>
                  </a:lnTo>
                  <a:lnTo>
                    <a:pt x="3020" y="801"/>
                  </a:lnTo>
                  <a:lnTo>
                    <a:pt x="3084" y="872"/>
                  </a:lnTo>
                  <a:lnTo>
                    <a:pt x="3145" y="943"/>
                  </a:lnTo>
                  <a:lnTo>
                    <a:pt x="3201" y="1013"/>
                  </a:lnTo>
                  <a:lnTo>
                    <a:pt x="3254" y="1080"/>
                  </a:lnTo>
                  <a:lnTo>
                    <a:pt x="3304" y="1146"/>
                  </a:lnTo>
                  <a:lnTo>
                    <a:pt x="3351" y="1208"/>
                  </a:lnTo>
                  <a:lnTo>
                    <a:pt x="3393" y="1269"/>
                  </a:lnTo>
                  <a:lnTo>
                    <a:pt x="3430" y="1324"/>
                  </a:lnTo>
                  <a:lnTo>
                    <a:pt x="3465" y="1375"/>
                  </a:lnTo>
                  <a:lnTo>
                    <a:pt x="3494" y="1421"/>
                  </a:lnTo>
                  <a:lnTo>
                    <a:pt x="3520" y="1461"/>
                  </a:lnTo>
                  <a:lnTo>
                    <a:pt x="3540" y="1494"/>
                  </a:lnTo>
                  <a:lnTo>
                    <a:pt x="3556" y="1521"/>
                  </a:lnTo>
                  <a:lnTo>
                    <a:pt x="3569" y="1541"/>
                  </a:lnTo>
                  <a:lnTo>
                    <a:pt x="3576" y="1554"/>
                  </a:lnTo>
                  <a:lnTo>
                    <a:pt x="3578" y="1560"/>
                  </a:lnTo>
                  <a:lnTo>
                    <a:pt x="3576" y="1556"/>
                  </a:lnTo>
                  <a:lnTo>
                    <a:pt x="3567" y="1549"/>
                  </a:lnTo>
                  <a:lnTo>
                    <a:pt x="3553" y="1538"/>
                  </a:lnTo>
                  <a:lnTo>
                    <a:pt x="3532" y="1521"/>
                  </a:lnTo>
                  <a:lnTo>
                    <a:pt x="3507" y="1503"/>
                  </a:lnTo>
                  <a:lnTo>
                    <a:pt x="3476" y="1483"/>
                  </a:lnTo>
                  <a:lnTo>
                    <a:pt x="3437" y="1459"/>
                  </a:lnTo>
                  <a:lnTo>
                    <a:pt x="3392" y="1433"/>
                  </a:lnTo>
                  <a:lnTo>
                    <a:pt x="3340" y="1408"/>
                  </a:lnTo>
                  <a:lnTo>
                    <a:pt x="3282" y="1380"/>
                  </a:lnTo>
                  <a:lnTo>
                    <a:pt x="3218" y="1353"/>
                  </a:lnTo>
                  <a:lnTo>
                    <a:pt x="3145" y="1325"/>
                  </a:lnTo>
                  <a:lnTo>
                    <a:pt x="3066" y="1300"/>
                  </a:lnTo>
                  <a:lnTo>
                    <a:pt x="2980" y="1276"/>
                  </a:lnTo>
                  <a:lnTo>
                    <a:pt x="2887" y="1254"/>
                  </a:lnTo>
                  <a:lnTo>
                    <a:pt x="2786" y="1234"/>
                  </a:lnTo>
                  <a:lnTo>
                    <a:pt x="2679" y="1218"/>
                  </a:lnTo>
                  <a:lnTo>
                    <a:pt x="2562" y="1205"/>
                  </a:lnTo>
                  <a:lnTo>
                    <a:pt x="2437" y="1196"/>
                  </a:lnTo>
                  <a:lnTo>
                    <a:pt x="2306" y="1190"/>
                  </a:lnTo>
                  <a:lnTo>
                    <a:pt x="2167" y="1190"/>
                  </a:lnTo>
                  <a:lnTo>
                    <a:pt x="2017" y="1196"/>
                  </a:lnTo>
                  <a:lnTo>
                    <a:pt x="1832" y="1210"/>
                  </a:lnTo>
                  <a:lnTo>
                    <a:pt x="1658" y="1227"/>
                  </a:lnTo>
                  <a:lnTo>
                    <a:pt x="1494" y="1249"/>
                  </a:lnTo>
                  <a:lnTo>
                    <a:pt x="1338" y="1272"/>
                  </a:lnTo>
                  <a:lnTo>
                    <a:pt x="1192" y="1300"/>
                  </a:lnTo>
                  <a:lnTo>
                    <a:pt x="1055" y="1329"/>
                  </a:lnTo>
                  <a:lnTo>
                    <a:pt x="929" y="1360"/>
                  </a:lnTo>
                  <a:lnTo>
                    <a:pt x="810" y="1393"/>
                  </a:lnTo>
                  <a:lnTo>
                    <a:pt x="700" y="1426"/>
                  </a:lnTo>
                  <a:lnTo>
                    <a:pt x="600" y="1461"/>
                  </a:lnTo>
                  <a:lnTo>
                    <a:pt x="506" y="1496"/>
                  </a:lnTo>
                  <a:lnTo>
                    <a:pt x="422" y="1528"/>
                  </a:lnTo>
                  <a:lnTo>
                    <a:pt x="347" y="1563"/>
                  </a:lnTo>
                  <a:lnTo>
                    <a:pt x="280" y="1594"/>
                  </a:lnTo>
                  <a:lnTo>
                    <a:pt x="219" y="1625"/>
                  </a:lnTo>
                  <a:lnTo>
                    <a:pt x="166" y="1655"/>
                  </a:lnTo>
                  <a:lnTo>
                    <a:pt x="121" y="1680"/>
                  </a:lnTo>
                  <a:lnTo>
                    <a:pt x="84" y="1704"/>
                  </a:lnTo>
                  <a:lnTo>
                    <a:pt x="53" y="1724"/>
                  </a:lnTo>
                  <a:lnTo>
                    <a:pt x="31" y="1741"/>
                  </a:lnTo>
                  <a:lnTo>
                    <a:pt x="15" y="1753"/>
                  </a:lnTo>
                  <a:lnTo>
                    <a:pt x="4" y="1761"/>
                  </a:lnTo>
                  <a:lnTo>
                    <a:pt x="0" y="1763"/>
                  </a:lnTo>
                  <a:lnTo>
                    <a:pt x="812" y="387"/>
                  </a:lnTo>
                  <a:lnTo>
                    <a:pt x="879" y="307"/>
                  </a:lnTo>
                  <a:lnTo>
                    <a:pt x="951" y="239"/>
                  </a:lnTo>
                  <a:lnTo>
                    <a:pt x="1024" y="179"/>
                  </a:lnTo>
                  <a:lnTo>
                    <a:pt x="1097" y="131"/>
                  </a:lnTo>
                  <a:lnTo>
                    <a:pt x="1172" y="91"/>
                  </a:lnTo>
                  <a:lnTo>
                    <a:pt x="1247" y="60"/>
                  </a:lnTo>
                  <a:lnTo>
                    <a:pt x="1320" y="34"/>
                  </a:lnTo>
                  <a:lnTo>
                    <a:pt x="1393" y="18"/>
                  </a:lnTo>
                  <a:lnTo>
                    <a:pt x="1464" y="7"/>
                  </a:lnTo>
                  <a:lnTo>
                    <a:pt x="1534" y="0"/>
                  </a:lnTo>
                  <a:lnTo>
                    <a:pt x="1602"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grpSp>
      <p:sp>
        <p:nvSpPr>
          <p:cNvPr id="14" name="TextBox 13">
            <a:extLst>
              <a:ext uri="{FF2B5EF4-FFF2-40B4-BE49-F238E27FC236}">
                <a16:creationId xmlns:a16="http://schemas.microsoft.com/office/drawing/2014/main" id="{5C9F55EC-CA6A-CFF7-BB98-F2FC90D82D8C}"/>
              </a:ext>
            </a:extLst>
          </p:cNvPr>
          <p:cNvSpPr txBox="1"/>
          <p:nvPr userDrawn="1"/>
        </p:nvSpPr>
        <p:spPr>
          <a:xfrm>
            <a:off x="2189905" y="2042333"/>
            <a:ext cx="1196733" cy="268984"/>
          </a:xfrm>
          <a:prstGeom prst="rect">
            <a:avLst/>
          </a:prstGeom>
          <a:noFill/>
        </p:spPr>
        <p:txBody>
          <a:bodyPr wrap="square" rtlCol="0">
            <a:spAutoFit/>
          </a:bodyPr>
          <a:lstStyle/>
          <a:p>
            <a:pPr>
              <a:lnSpc>
                <a:spcPct val="80000"/>
              </a:lnSpc>
            </a:pPr>
            <a:r>
              <a:rPr lang="en-US" sz="1400" kern="0" dirty="0">
                <a:latin typeface="+mj-lt"/>
                <a:cs typeface="Arial" pitchFamily="34" charset="0"/>
              </a:rPr>
              <a:t>Red Teaming</a:t>
            </a:r>
            <a:endParaRPr lang="en-US" sz="1400" dirty="0">
              <a:latin typeface="+mj-lt"/>
            </a:endParaRPr>
          </a:p>
        </p:txBody>
      </p:sp>
      <p:sp>
        <p:nvSpPr>
          <p:cNvPr id="15" name="TextBox 14">
            <a:extLst>
              <a:ext uri="{FF2B5EF4-FFF2-40B4-BE49-F238E27FC236}">
                <a16:creationId xmlns:a16="http://schemas.microsoft.com/office/drawing/2014/main" id="{0AC2E1DE-B4E2-B1E3-33D1-509824E62A9A}"/>
              </a:ext>
            </a:extLst>
          </p:cNvPr>
          <p:cNvSpPr txBox="1"/>
          <p:nvPr userDrawn="1"/>
        </p:nvSpPr>
        <p:spPr>
          <a:xfrm>
            <a:off x="4027336" y="2025081"/>
            <a:ext cx="882849" cy="501997"/>
          </a:xfrm>
          <a:prstGeom prst="rect">
            <a:avLst/>
          </a:prstGeom>
          <a:noFill/>
        </p:spPr>
        <p:txBody>
          <a:bodyPr wrap="square" rtlCol="0">
            <a:spAutoFit/>
          </a:bodyPr>
          <a:lstStyle/>
          <a:p>
            <a:pPr>
              <a:lnSpc>
                <a:spcPct val="80000"/>
              </a:lnSpc>
            </a:pPr>
            <a:endParaRPr lang="en-US" sz="1100" kern="0" dirty="0">
              <a:solidFill>
                <a:schemeClr val="tx1">
                  <a:lumMod val="75000"/>
                  <a:lumOff val="25000"/>
                </a:schemeClr>
              </a:solidFill>
              <a:latin typeface="+mj-lt"/>
              <a:cs typeface="Arial" pitchFamily="34" charset="0"/>
            </a:endParaRPr>
          </a:p>
          <a:p>
            <a:pPr>
              <a:lnSpc>
                <a:spcPct val="80000"/>
              </a:lnSpc>
            </a:pPr>
            <a:r>
              <a:rPr lang="en-US" sz="1100" kern="0" dirty="0">
                <a:solidFill>
                  <a:schemeClr val="tx1">
                    <a:lumMod val="75000"/>
                    <a:lumOff val="25000"/>
                  </a:schemeClr>
                </a:solidFill>
                <a:latin typeface="+mj-lt"/>
                <a:cs typeface="Arial" pitchFamily="34" charset="0"/>
              </a:rPr>
              <a:t>Penetration Testing</a:t>
            </a:r>
            <a:endParaRPr lang="en-US" sz="1100" dirty="0">
              <a:solidFill>
                <a:schemeClr val="tx1">
                  <a:lumMod val="75000"/>
                  <a:lumOff val="25000"/>
                </a:schemeClr>
              </a:solidFill>
              <a:latin typeface="+mj-lt"/>
            </a:endParaRPr>
          </a:p>
        </p:txBody>
      </p:sp>
      <p:sp>
        <p:nvSpPr>
          <p:cNvPr id="16" name="TextBox 15">
            <a:extLst>
              <a:ext uri="{FF2B5EF4-FFF2-40B4-BE49-F238E27FC236}">
                <a16:creationId xmlns:a16="http://schemas.microsoft.com/office/drawing/2014/main" id="{79C2D76B-91E9-9A5F-CF4A-184A45D0C249}"/>
              </a:ext>
            </a:extLst>
          </p:cNvPr>
          <p:cNvSpPr txBox="1"/>
          <p:nvPr userDrawn="1"/>
        </p:nvSpPr>
        <p:spPr>
          <a:xfrm>
            <a:off x="4803712" y="3689977"/>
            <a:ext cx="861869" cy="366575"/>
          </a:xfrm>
          <a:prstGeom prst="rect">
            <a:avLst/>
          </a:prstGeom>
          <a:noFill/>
        </p:spPr>
        <p:txBody>
          <a:bodyPr wrap="square" rtlCol="0">
            <a:spAutoFit/>
          </a:bodyPr>
          <a:lstStyle/>
          <a:p>
            <a:pPr>
              <a:lnSpc>
                <a:spcPct val="80000"/>
              </a:lnSpc>
            </a:pPr>
            <a:r>
              <a:rPr lang="en-US" sz="1100" kern="0" dirty="0">
                <a:latin typeface="+mj-lt"/>
                <a:cs typeface="Arial" pitchFamily="34" charset="0"/>
              </a:rPr>
              <a:t>Application Security</a:t>
            </a:r>
            <a:endParaRPr lang="en-US" sz="1100" dirty="0">
              <a:latin typeface="+mj-lt"/>
            </a:endParaRPr>
          </a:p>
        </p:txBody>
      </p:sp>
      <p:sp>
        <p:nvSpPr>
          <p:cNvPr id="17" name="TextBox 16">
            <a:extLst>
              <a:ext uri="{FF2B5EF4-FFF2-40B4-BE49-F238E27FC236}">
                <a16:creationId xmlns:a16="http://schemas.microsoft.com/office/drawing/2014/main" id="{DBDE41E5-E3E8-E186-5814-A8A38FCEF6D8}"/>
              </a:ext>
            </a:extLst>
          </p:cNvPr>
          <p:cNvSpPr txBox="1"/>
          <p:nvPr userDrawn="1"/>
        </p:nvSpPr>
        <p:spPr>
          <a:xfrm>
            <a:off x="1318641" y="3353548"/>
            <a:ext cx="825613" cy="441339"/>
          </a:xfrm>
          <a:prstGeom prst="rect">
            <a:avLst/>
          </a:prstGeom>
          <a:noFill/>
        </p:spPr>
        <p:txBody>
          <a:bodyPr wrap="square" rtlCol="0">
            <a:spAutoFit/>
          </a:bodyPr>
          <a:lstStyle/>
          <a:p>
            <a:pPr>
              <a:lnSpc>
                <a:spcPct val="80000"/>
              </a:lnSpc>
            </a:pPr>
            <a:r>
              <a:rPr lang="en-US" sz="1400" kern="0" dirty="0">
                <a:solidFill>
                  <a:schemeClr val="tx1">
                    <a:lumMod val="75000"/>
                    <a:lumOff val="25000"/>
                  </a:schemeClr>
                </a:solidFill>
                <a:latin typeface="+mj-lt"/>
                <a:cs typeface="Arial" pitchFamily="34" charset="0"/>
              </a:rPr>
              <a:t>Physical Security</a:t>
            </a:r>
            <a:endParaRPr lang="en-US" sz="1400" dirty="0">
              <a:solidFill>
                <a:schemeClr val="tx1">
                  <a:lumMod val="75000"/>
                  <a:lumOff val="25000"/>
                </a:schemeClr>
              </a:solidFill>
              <a:latin typeface="+mj-lt"/>
            </a:endParaRPr>
          </a:p>
        </p:txBody>
      </p:sp>
      <p:sp>
        <p:nvSpPr>
          <p:cNvPr id="18" name="TextBox 17">
            <a:extLst>
              <a:ext uri="{FF2B5EF4-FFF2-40B4-BE49-F238E27FC236}">
                <a16:creationId xmlns:a16="http://schemas.microsoft.com/office/drawing/2014/main" id="{78983D62-253C-E094-8F11-49EF23F6306C}"/>
              </a:ext>
            </a:extLst>
          </p:cNvPr>
          <p:cNvSpPr txBox="1"/>
          <p:nvPr userDrawn="1"/>
        </p:nvSpPr>
        <p:spPr>
          <a:xfrm>
            <a:off x="3578757" y="5182346"/>
            <a:ext cx="1196733" cy="441339"/>
          </a:xfrm>
          <a:prstGeom prst="rect">
            <a:avLst/>
          </a:prstGeom>
          <a:noFill/>
        </p:spPr>
        <p:txBody>
          <a:bodyPr wrap="square" rtlCol="0">
            <a:spAutoFit/>
          </a:bodyPr>
          <a:lstStyle/>
          <a:p>
            <a:pPr>
              <a:lnSpc>
                <a:spcPct val="80000"/>
              </a:lnSpc>
            </a:pPr>
            <a:r>
              <a:rPr lang="en-US" sz="1400" kern="0" dirty="0">
                <a:solidFill>
                  <a:schemeClr val="tx1">
                    <a:lumMod val="75000"/>
                    <a:lumOff val="25000"/>
                  </a:schemeClr>
                </a:solidFill>
                <a:latin typeface="+mj-lt"/>
                <a:cs typeface="Arial" pitchFamily="34" charset="0"/>
              </a:rPr>
              <a:t>Social Engineering</a:t>
            </a:r>
            <a:endParaRPr lang="en-US" sz="1400" dirty="0">
              <a:solidFill>
                <a:schemeClr val="tx1">
                  <a:lumMod val="75000"/>
                  <a:lumOff val="25000"/>
                </a:schemeClr>
              </a:solidFill>
              <a:latin typeface="+mj-lt"/>
            </a:endParaRPr>
          </a:p>
        </p:txBody>
      </p:sp>
      <p:sp>
        <p:nvSpPr>
          <p:cNvPr id="19" name="TextBox 18">
            <a:extLst>
              <a:ext uri="{FF2B5EF4-FFF2-40B4-BE49-F238E27FC236}">
                <a16:creationId xmlns:a16="http://schemas.microsoft.com/office/drawing/2014/main" id="{0EDA990E-973D-00B6-1F92-BA17DB5FFF1A}"/>
              </a:ext>
            </a:extLst>
          </p:cNvPr>
          <p:cNvSpPr txBox="1"/>
          <p:nvPr userDrawn="1"/>
        </p:nvSpPr>
        <p:spPr>
          <a:xfrm>
            <a:off x="2029606" y="5049606"/>
            <a:ext cx="902915" cy="576440"/>
          </a:xfrm>
          <a:prstGeom prst="rect">
            <a:avLst/>
          </a:prstGeom>
          <a:noFill/>
        </p:spPr>
        <p:txBody>
          <a:bodyPr wrap="square" rtlCol="0">
            <a:spAutoFit/>
          </a:bodyPr>
          <a:lstStyle/>
          <a:p>
            <a:pPr>
              <a:lnSpc>
                <a:spcPct val="80000"/>
              </a:lnSpc>
            </a:pPr>
            <a:r>
              <a:rPr lang="en-US" sz="1300" kern="0" dirty="0">
                <a:solidFill>
                  <a:schemeClr val="bg1"/>
                </a:solidFill>
                <a:latin typeface="+mj-lt"/>
                <a:cs typeface="Arial" pitchFamily="34" charset="0"/>
              </a:rPr>
              <a:t>Hardware</a:t>
            </a:r>
          </a:p>
          <a:p>
            <a:pPr>
              <a:lnSpc>
                <a:spcPct val="80000"/>
              </a:lnSpc>
            </a:pPr>
            <a:r>
              <a:rPr lang="en-US" sz="1300" kern="0" dirty="0">
                <a:solidFill>
                  <a:schemeClr val="bg1"/>
                </a:solidFill>
                <a:latin typeface="+mj-lt"/>
                <a:cs typeface="Arial" pitchFamily="34" charset="0"/>
              </a:rPr>
              <a:t>&amp; IOT Testing</a:t>
            </a:r>
          </a:p>
        </p:txBody>
      </p:sp>
      <p:pic>
        <p:nvPicPr>
          <p:cNvPr id="20" name="Picture 19">
            <a:extLst>
              <a:ext uri="{FF2B5EF4-FFF2-40B4-BE49-F238E27FC236}">
                <a16:creationId xmlns:a16="http://schemas.microsoft.com/office/drawing/2014/main" id="{814177E9-BB17-0E8C-6F3C-4163BA449A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2702" y="3178450"/>
            <a:ext cx="2036628" cy="1338743"/>
          </a:xfrm>
          <a:prstGeom prst="rect">
            <a:avLst/>
          </a:prstGeom>
        </p:spPr>
      </p:pic>
      <p:pic>
        <p:nvPicPr>
          <p:cNvPr id="21" name="Graphic 20" descr="Group brainstorm">
            <a:extLst>
              <a:ext uri="{FF2B5EF4-FFF2-40B4-BE49-F238E27FC236}">
                <a16:creationId xmlns:a16="http://schemas.microsoft.com/office/drawing/2014/main" id="{CFD4C065-E467-6A9E-FDD4-07AD9F73C12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7500" y="2354157"/>
            <a:ext cx="457200" cy="457200"/>
          </a:xfrm>
          <a:prstGeom prst="rect">
            <a:avLst/>
          </a:prstGeom>
        </p:spPr>
      </p:pic>
      <p:pic>
        <p:nvPicPr>
          <p:cNvPr id="22" name="Graphic 21" descr="Programmer">
            <a:extLst>
              <a:ext uri="{FF2B5EF4-FFF2-40B4-BE49-F238E27FC236}">
                <a16:creationId xmlns:a16="http://schemas.microsoft.com/office/drawing/2014/main" id="{5307DE27-7E84-5079-2EB4-745074BC2D5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3264" y="1796481"/>
            <a:ext cx="457200" cy="457200"/>
          </a:xfrm>
          <a:prstGeom prst="rect">
            <a:avLst/>
          </a:prstGeom>
        </p:spPr>
      </p:pic>
      <p:pic>
        <p:nvPicPr>
          <p:cNvPr id="23" name="Graphic 22" descr="Security camera">
            <a:extLst>
              <a:ext uri="{FF2B5EF4-FFF2-40B4-BE49-F238E27FC236}">
                <a16:creationId xmlns:a16="http://schemas.microsoft.com/office/drawing/2014/main" id="{8E0A8009-FAF7-54D0-B9FC-348BE653E54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6997" y="4126689"/>
            <a:ext cx="457200" cy="457200"/>
          </a:xfrm>
          <a:prstGeom prst="rect">
            <a:avLst/>
          </a:prstGeom>
        </p:spPr>
      </p:pic>
      <p:pic>
        <p:nvPicPr>
          <p:cNvPr id="24" name="Graphic 23" descr="Email">
            <a:extLst>
              <a:ext uri="{FF2B5EF4-FFF2-40B4-BE49-F238E27FC236}">
                <a16:creationId xmlns:a16="http://schemas.microsoft.com/office/drawing/2014/main" id="{892B211A-431A-5642-593E-99941C5AAA3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90635" y="4929478"/>
            <a:ext cx="457200" cy="457200"/>
          </a:xfrm>
          <a:prstGeom prst="rect">
            <a:avLst/>
          </a:prstGeom>
        </p:spPr>
      </p:pic>
      <p:pic>
        <p:nvPicPr>
          <p:cNvPr id="25" name="Graphic 24" descr="Cloud Computing">
            <a:extLst>
              <a:ext uri="{FF2B5EF4-FFF2-40B4-BE49-F238E27FC236}">
                <a16:creationId xmlns:a16="http://schemas.microsoft.com/office/drawing/2014/main" id="{EEE14AD8-2001-ECED-A993-E2F36689D6DE}"/>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47835" y="3117017"/>
            <a:ext cx="457200" cy="457200"/>
          </a:xfrm>
          <a:prstGeom prst="rect">
            <a:avLst/>
          </a:prstGeom>
        </p:spPr>
      </p:pic>
      <p:pic>
        <p:nvPicPr>
          <p:cNvPr id="26" name="Graphic 25" descr="Processor">
            <a:extLst>
              <a:ext uri="{FF2B5EF4-FFF2-40B4-BE49-F238E27FC236}">
                <a16:creationId xmlns:a16="http://schemas.microsoft.com/office/drawing/2014/main" id="{BAAF8FD0-CBB2-8020-0B2C-2CAF086FED52}"/>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680599" y="5394377"/>
            <a:ext cx="464842" cy="464842"/>
          </a:xfrm>
          <a:prstGeom prst="rect">
            <a:avLst/>
          </a:prstGeom>
        </p:spPr>
      </p:pic>
      <p:sp>
        <p:nvSpPr>
          <p:cNvPr id="30" name="TextBox 29">
            <a:extLst>
              <a:ext uri="{FF2B5EF4-FFF2-40B4-BE49-F238E27FC236}">
                <a16:creationId xmlns:a16="http://schemas.microsoft.com/office/drawing/2014/main" id="{9731DA9C-BF86-3F94-2AFE-5426966704BE}"/>
              </a:ext>
            </a:extLst>
          </p:cNvPr>
          <p:cNvSpPr txBox="1"/>
          <p:nvPr userDrawn="1"/>
        </p:nvSpPr>
        <p:spPr>
          <a:xfrm>
            <a:off x="6020913" y="1599222"/>
            <a:ext cx="6096000" cy="4500271"/>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Hardware and IOT testing involves checking the security controls of an physical hardware, connected devices, and associated management planes. </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The security review is directly related to the applications or embedded software that have been custom developed or built on top of other commercial or proprietary platforms.</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This specialized form of penetration testing utilizes automated and manual testing strategies designed to assess the development efforts of firmware, web applications, embedded software, and hardware.</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Assessments can be executed using black-box methodologies from an attacker’s point of view or white-box strategies by reviewing source code and developing threat models.</a:t>
            </a:r>
          </a:p>
        </p:txBody>
      </p:sp>
    </p:spTree>
    <p:extLst>
      <p:ext uri="{BB962C8B-B14F-4D97-AF65-F5344CB8AC3E}">
        <p14:creationId xmlns:p14="http://schemas.microsoft.com/office/powerpoint/2010/main" val="7258290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0D88E33-51F3-713E-5615-6E049A349854}"/>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
        <p:nvSpPr>
          <p:cNvPr id="5" name="Slide Number Placeholder 4">
            <a:extLst>
              <a:ext uri="{FF2B5EF4-FFF2-40B4-BE49-F238E27FC236}">
                <a16:creationId xmlns:a16="http://schemas.microsoft.com/office/drawing/2014/main" id="{5B723DBD-0D71-67C5-B346-BBDA0E6D6217}"/>
              </a:ext>
            </a:extLst>
          </p:cNvPr>
          <p:cNvSpPr>
            <a:spLocks noGrp="1"/>
          </p:cNvSpPr>
          <p:nvPr>
            <p:ph type="sldNum" sz="quarter" idx="12"/>
          </p:nvPr>
        </p:nvSpPr>
        <p:spPr/>
        <p:txBody>
          <a:bodyPr/>
          <a:lstStyle/>
          <a:p>
            <a:fld id="{442A1B31-82E5-499A-9B8B-BAF2ADB9A2F5}" type="slidenum">
              <a:rPr lang="en-US" smtClean="0"/>
              <a:pPr/>
              <a:t>‹#›</a:t>
            </a:fld>
            <a:endParaRPr lang="en-US"/>
          </a:p>
        </p:txBody>
      </p:sp>
      <p:sp>
        <p:nvSpPr>
          <p:cNvPr id="6" name="Title 1">
            <a:extLst>
              <a:ext uri="{FF2B5EF4-FFF2-40B4-BE49-F238E27FC236}">
                <a16:creationId xmlns:a16="http://schemas.microsoft.com/office/drawing/2014/main" id="{BD285792-A2C6-29EF-A496-0727043E9192}"/>
              </a:ext>
            </a:extLst>
          </p:cNvPr>
          <p:cNvSpPr txBox="1">
            <a:spLocks/>
          </p:cNvSpPr>
          <p:nvPr userDrawn="1"/>
        </p:nvSpPr>
        <p:spPr>
          <a:xfrm>
            <a:off x="838200" y="365125"/>
            <a:ext cx="9772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a:lstStyle>
          <a:p>
            <a:r>
              <a:rPr lang="en-US" dirty="0"/>
              <a:t>Physical Security</a:t>
            </a:r>
          </a:p>
        </p:txBody>
      </p:sp>
      <p:grpSp>
        <p:nvGrpSpPr>
          <p:cNvPr id="7" name="Group 6">
            <a:extLst>
              <a:ext uri="{FF2B5EF4-FFF2-40B4-BE49-F238E27FC236}">
                <a16:creationId xmlns:a16="http://schemas.microsoft.com/office/drawing/2014/main" id="{4E838292-C535-99A8-6592-C62C9688BF13}"/>
              </a:ext>
            </a:extLst>
          </p:cNvPr>
          <p:cNvGrpSpPr/>
          <p:nvPr userDrawn="1"/>
        </p:nvGrpSpPr>
        <p:grpSpPr>
          <a:xfrm>
            <a:off x="1155188" y="1794294"/>
            <a:ext cx="4529522" cy="4123488"/>
            <a:chOff x="3700463" y="1679575"/>
            <a:chExt cx="4781551" cy="4352926"/>
          </a:xfrm>
        </p:grpSpPr>
        <p:sp>
          <p:nvSpPr>
            <p:cNvPr id="8" name="Freeform 81">
              <a:extLst>
                <a:ext uri="{FF2B5EF4-FFF2-40B4-BE49-F238E27FC236}">
                  <a16:creationId xmlns:a16="http://schemas.microsoft.com/office/drawing/2014/main" id="{AAF204E7-A02E-D319-DC7B-213652AC6D7F}"/>
                </a:ext>
              </a:extLst>
            </p:cNvPr>
            <p:cNvSpPr>
              <a:spLocks/>
            </p:cNvSpPr>
            <p:nvPr/>
          </p:nvSpPr>
          <p:spPr bwMode="auto">
            <a:xfrm>
              <a:off x="5716588" y="1687513"/>
              <a:ext cx="1987550" cy="2365375"/>
            </a:xfrm>
            <a:custGeom>
              <a:avLst/>
              <a:gdLst>
                <a:gd name="T0" fmla="*/ 1596 w 2505"/>
                <a:gd name="T1" fmla="*/ 0 h 2979"/>
                <a:gd name="T2" fmla="*/ 1781 w 2505"/>
                <a:gd name="T3" fmla="*/ 40 h 2979"/>
                <a:gd name="T4" fmla="*/ 1938 w 2505"/>
                <a:gd name="T5" fmla="*/ 102 h 2979"/>
                <a:gd name="T6" fmla="*/ 2069 w 2505"/>
                <a:gd name="T7" fmla="*/ 183 h 2979"/>
                <a:gd name="T8" fmla="*/ 2177 w 2505"/>
                <a:gd name="T9" fmla="*/ 278 h 2979"/>
                <a:gd name="T10" fmla="*/ 2263 w 2505"/>
                <a:gd name="T11" fmla="*/ 380 h 2979"/>
                <a:gd name="T12" fmla="*/ 2333 w 2505"/>
                <a:gd name="T13" fmla="*/ 484 h 2979"/>
                <a:gd name="T14" fmla="*/ 2384 w 2505"/>
                <a:gd name="T15" fmla="*/ 587 h 2979"/>
                <a:gd name="T16" fmla="*/ 2422 w 2505"/>
                <a:gd name="T17" fmla="*/ 682 h 2979"/>
                <a:gd name="T18" fmla="*/ 2448 w 2505"/>
                <a:gd name="T19" fmla="*/ 764 h 2979"/>
                <a:gd name="T20" fmla="*/ 2463 w 2505"/>
                <a:gd name="T21" fmla="*/ 830 h 2979"/>
                <a:gd name="T22" fmla="*/ 2470 w 2505"/>
                <a:gd name="T23" fmla="*/ 874 h 2979"/>
                <a:gd name="T24" fmla="*/ 2472 w 2505"/>
                <a:gd name="T25" fmla="*/ 888 h 2979"/>
                <a:gd name="T26" fmla="*/ 2499 w 2505"/>
                <a:gd name="T27" fmla="*/ 1095 h 2979"/>
                <a:gd name="T28" fmla="*/ 2505 w 2505"/>
                <a:gd name="T29" fmla="*/ 1305 h 2979"/>
                <a:gd name="T30" fmla="*/ 2490 w 2505"/>
                <a:gd name="T31" fmla="*/ 1516 h 2979"/>
                <a:gd name="T32" fmla="*/ 2459 w 2505"/>
                <a:gd name="T33" fmla="*/ 1720 h 2979"/>
                <a:gd name="T34" fmla="*/ 2415 w 2505"/>
                <a:gd name="T35" fmla="*/ 1922 h 2979"/>
                <a:gd name="T36" fmla="*/ 2362 w 2505"/>
                <a:gd name="T37" fmla="*/ 2114 h 2979"/>
                <a:gd name="T38" fmla="*/ 2302 w 2505"/>
                <a:gd name="T39" fmla="*/ 2293 h 2979"/>
                <a:gd name="T40" fmla="*/ 2240 w 2505"/>
                <a:gd name="T41" fmla="*/ 2457 h 2979"/>
                <a:gd name="T42" fmla="*/ 2179 w 2505"/>
                <a:gd name="T43" fmla="*/ 2606 h 2979"/>
                <a:gd name="T44" fmla="*/ 2121 w 2505"/>
                <a:gd name="T45" fmla="*/ 2732 h 2979"/>
                <a:gd name="T46" fmla="*/ 2069 w 2505"/>
                <a:gd name="T47" fmla="*/ 2836 h 2979"/>
                <a:gd name="T48" fmla="*/ 2029 w 2505"/>
                <a:gd name="T49" fmla="*/ 2913 h 2979"/>
                <a:gd name="T50" fmla="*/ 2002 w 2505"/>
                <a:gd name="T51" fmla="*/ 2962 h 2979"/>
                <a:gd name="T52" fmla="*/ 1993 w 2505"/>
                <a:gd name="T53" fmla="*/ 2979 h 2979"/>
                <a:gd name="T54" fmla="*/ 1996 w 2505"/>
                <a:gd name="T55" fmla="*/ 2964 h 2979"/>
                <a:gd name="T56" fmla="*/ 2002 w 2505"/>
                <a:gd name="T57" fmla="*/ 2922 h 2979"/>
                <a:gd name="T58" fmla="*/ 2007 w 2505"/>
                <a:gd name="T59" fmla="*/ 2851 h 2979"/>
                <a:gd name="T60" fmla="*/ 2005 w 2505"/>
                <a:gd name="T61" fmla="*/ 2754 h 2979"/>
                <a:gd name="T62" fmla="*/ 1996 w 2505"/>
                <a:gd name="T63" fmla="*/ 2633 h 2979"/>
                <a:gd name="T64" fmla="*/ 1973 w 2505"/>
                <a:gd name="T65" fmla="*/ 2487 h 2979"/>
                <a:gd name="T66" fmla="*/ 1932 w 2505"/>
                <a:gd name="T67" fmla="*/ 2320 h 2979"/>
                <a:gd name="T68" fmla="*/ 1870 w 2505"/>
                <a:gd name="T69" fmla="*/ 2132 h 2979"/>
                <a:gd name="T70" fmla="*/ 1782 w 2505"/>
                <a:gd name="T71" fmla="*/ 1922 h 2979"/>
                <a:gd name="T72" fmla="*/ 1664 w 2505"/>
                <a:gd name="T73" fmla="*/ 1695 h 2979"/>
                <a:gd name="T74" fmla="*/ 1512 w 2505"/>
                <a:gd name="T75" fmla="*/ 1450 h 2979"/>
                <a:gd name="T76" fmla="*/ 1294 w 2505"/>
                <a:gd name="T77" fmla="*/ 1143 h 2979"/>
                <a:gd name="T78" fmla="*/ 1084 w 2505"/>
                <a:gd name="T79" fmla="*/ 881 h 2979"/>
                <a:gd name="T80" fmla="*/ 885 w 2505"/>
                <a:gd name="T81" fmla="*/ 662 h 2979"/>
                <a:gd name="T82" fmla="*/ 698 w 2505"/>
                <a:gd name="T83" fmla="*/ 481 h 2979"/>
                <a:gd name="T84" fmla="*/ 530 w 2505"/>
                <a:gd name="T85" fmla="*/ 332 h 2979"/>
                <a:gd name="T86" fmla="*/ 378 w 2505"/>
                <a:gd name="T87" fmla="*/ 217 h 2979"/>
                <a:gd name="T88" fmla="*/ 250 w 2505"/>
                <a:gd name="T89" fmla="*/ 131 h 2979"/>
                <a:gd name="T90" fmla="*/ 144 w 2505"/>
                <a:gd name="T91" fmla="*/ 69 h 2979"/>
                <a:gd name="T92" fmla="*/ 66 w 2505"/>
                <a:gd name="T93" fmla="*/ 29 h 2979"/>
                <a:gd name="T94" fmla="*/ 16 w 2505"/>
                <a:gd name="T95" fmla="*/ 7 h 2979"/>
                <a:gd name="T96" fmla="*/ 0 w 2505"/>
                <a:gd name="T97" fmla="*/ 0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5" h="2979">
                  <a:moveTo>
                    <a:pt x="0" y="0"/>
                  </a:moveTo>
                  <a:lnTo>
                    <a:pt x="1596" y="0"/>
                  </a:lnTo>
                  <a:lnTo>
                    <a:pt x="1693" y="16"/>
                  </a:lnTo>
                  <a:lnTo>
                    <a:pt x="1781" y="40"/>
                  </a:lnTo>
                  <a:lnTo>
                    <a:pt x="1863" y="69"/>
                  </a:lnTo>
                  <a:lnTo>
                    <a:pt x="1938" y="102"/>
                  </a:lnTo>
                  <a:lnTo>
                    <a:pt x="2005" y="140"/>
                  </a:lnTo>
                  <a:lnTo>
                    <a:pt x="2069" y="183"/>
                  </a:lnTo>
                  <a:lnTo>
                    <a:pt x="2126" y="228"/>
                  </a:lnTo>
                  <a:lnTo>
                    <a:pt x="2177" y="278"/>
                  </a:lnTo>
                  <a:lnTo>
                    <a:pt x="2223" y="327"/>
                  </a:lnTo>
                  <a:lnTo>
                    <a:pt x="2263" y="380"/>
                  </a:lnTo>
                  <a:lnTo>
                    <a:pt x="2300" y="431"/>
                  </a:lnTo>
                  <a:lnTo>
                    <a:pt x="2333" y="484"/>
                  </a:lnTo>
                  <a:lnTo>
                    <a:pt x="2360" y="535"/>
                  </a:lnTo>
                  <a:lnTo>
                    <a:pt x="2384" y="587"/>
                  </a:lnTo>
                  <a:lnTo>
                    <a:pt x="2404" y="636"/>
                  </a:lnTo>
                  <a:lnTo>
                    <a:pt x="2422" y="682"/>
                  </a:lnTo>
                  <a:lnTo>
                    <a:pt x="2435" y="726"/>
                  </a:lnTo>
                  <a:lnTo>
                    <a:pt x="2448" y="764"/>
                  </a:lnTo>
                  <a:lnTo>
                    <a:pt x="2455" y="801"/>
                  </a:lnTo>
                  <a:lnTo>
                    <a:pt x="2463" y="830"/>
                  </a:lnTo>
                  <a:lnTo>
                    <a:pt x="2468" y="855"/>
                  </a:lnTo>
                  <a:lnTo>
                    <a:pt x="2470" y="874"/>
                  </a:lnTo>
                  <a:lnTo>
                    <a:pt x="2472" y="885"/>
                  </a:lnTo>
                  <a:lnTo>
                    <a:pt x="2472" y="888"/>
                  </a:lnTo>
                  <a:lnTo>
                    <a:pt x="2488" y="991"/>
                  </a:lnTo>
                  <a:lnTo>
                    <a:pt x="2499" y="1095"/>
                  </a:lnTo>
                  <a:lnTo>
                    <a:pt x="2505" y="1201"/>
                  </a:lnTo>
                  <a:lnTo>
                    <a:pt x="2505" y="1305"/>
                  </a:lnTo>
                  <a:lnTo>
                    <a:pt x="2499" y="1410"/>
                  </a:lnTo>
                  <a:lnTo>
                    <a:pt x="2490" y="1516"/>
                  </a:lnTo>
                  <a:lnTo>
                    <a:pt x="2475" y="1618"/>
                  </a:lnTo>
                  <a:lnTo>
                    <a:pt x="2459" y="1720"/>
                  </a:lnTo>
                  <a:lnTo>
                    <a:pt x="2439" y="1823"/>
                  </a:lnTo>
                  <a:lnTo>
                    <a:pt x="2415" y="1922"/>
                  </a:lnTo>
                  <a:lnTo>
                    <a:pt x="2389" y="2019"/>
                  </a:lnTo>
                  <a:lnTo>
                    <a:pt x="2362" y="2114"/>
                  </a:lnTo>
                  <a:lnTo>
                    <a:pt x="2333" y="2205"/>
                  </a:lnTo>
                  <a:lnTo>
                    <a:pt x="2302" y="2293"/>
                  </a:lnTo>
                  <a:lnTo>
                    <a:pt x="2272" y="2377"/>
                  </a:lnTo>
                  <a:lnTo>
                    <a:pt x="2240" y="2457"/>
                  </a:lnTo>
                  <a:lnTo>
                    <a:pt x="2208" y="2534"/>
                  </a:lnTo>
                  <a:lnTo>
                    <a:pt x="2179" y="2606"/>
                  </a:lnTo>
                  <a:lnTo>
                    <a:pt x="2148" y="2671"/>
                  </a:lnTo>
                  <a:lnTo>
                    <a:pt x="2121" y="2732"/>
                  </a:lnTo>
                  <a:lnTo>
                    <a:pt x="2093" y="2787"/>
                  </a:lnTo>
                  <a:lnTo>
                    <a:pt x="2069" y="2836"/>
                  </a:lnTo>
                  <a:lnTo>
                    <a:pt x="2048" y="2878"/>
                  </a:lnTo>
                  <a:lnTo>
                    <a:pt x="2029" y="2913"/>
                  </a:lnTo>
                  <a:lnTo>
                    <a:pt x="2015" y="2942"/>
                  </a:lnTo>
                  <a:lnTo>
                    <a:pt x="2002" y="2962"/>
                  </a:lnTo>
                  <a:lnTo>
                    <a:pt x="1996" y="2975"/>
                  </a:lnTo>
                  <a:lnTo>
                    <a:pt x="1993" y="2979"/>
                  </a:lnTo>
                  <a:lnTo>
                    <a:pt x="1995" y="2975"/>
                  </a:lnTo>
                  <a:lnTo>
                    <a:pt x="1996" y="2964"/>
                  </a:lnTo>
                  <a:lnTo>
                    <a:pt x="1998" y="2946"/>
                  </a:lnTo>
                  <a:lnTo>
                    <a:pt x="2002" y="2922"/>
                  </a:lnTo>
                  <a:lnTo>
                    <a:pt x="2005" y="2889"/>
                  </a:lnTo>
                  <a:lnTo>
                    <a:pt x="2007" y="2851"/>
                  </a:lnTo>
                  <a:lnTo>
                    <a:pt x="2007" y="2805"/>
                  </a:lnTo>
                  <a:lnTo>
                    <a:pt x="2005" y="2754"/>
                  </a:lnTo>
                  <a:lnTo>
                    <a:pt x="2004" y="2697"/>
                  </a:lnTo>
                  <a:lnTo>
                    <a:pt x="1996" y="2633"/>
                  </a:lnTo>
                  <a:lnTo>
                    <a:pt x="1987" y="2564"/>
                  </a:lnTo>
                  <a:lnTo>
                    <a:pt x="1973" y="2487"/>
                  </a:lnTo>
                  <a:lnTo>
                    <a:pt x="1956" y="2406"/>
                  </a:lnTo>
                  <a:lnTo>
                    <a:pt x="1932" y="2320"/>
                  </a:lnTo>
                  <a:lnTo>
                    <a:pt x="1905" y="2229"/>
                  </a:lnTo>
                  <a:lnTo>
                    <a:pt x="1870" y="2132"/>
                  </a:lnTo>
                  <a:lnTo>
                    <a:pt x="1830" y="2030"/>
                  </a:lnTo>
                  <a:lnTo>
                    <a:pt x="1782" y="1922"/>
                  </a:lnTo>
                  <a:lnTo>
                    <a:pt x="1728" y="1812"/>
                  </a:lnTo>
                  <a:lnTo>
                    <a:pt x="1664" y="1695"/>
                  </a:lnTo>
                  <a:lnTo>
                    <a:pt x="1592" y="1574"/>
                  </a:lnTo>
                  <a:lnTo>
                    <a:pt x="1512" y="1450"/>
                  </a:lnTo>
                  <a:lnTo>
                    <a:pt x="1402" y="1291"/>
                  </a:lnTo>
                  <a:lnTo>
                    <a:pt x="1294" y="1143"/>
                  </a:lnTo>
                  <a:lnTo>
                    <a:pt x="1188" y="1007"/>
                  </a:lnTo>
                  <a:lnTo>
                    <a:pt x="1084" y="881"/>
                  </a:lnTo>
                  <a:lnTo>
                    <a:pt x="983" y="768"/>
                  </a:lnTo>
                  <a:lnTo>
                    <a:pt x="885" y="662"/>
                  </a:lnTo>
                  <a:lnTo>
                    <a:pt x="790" y="567"/>
                  </a:lnTo>
                  <a:lnTo>
                    <a:pt x="698" y="481"/>
                  </a:lnTo>
                  <a:lnTo>
                    <a:pt x="612" y="402"/>
                  </a:lnTo>
                  <a:lnTo>
                    <a:pt x="530" y="332"/>
                  </a:lnTo>
                  <a:lnTo>
                    <a:pt x="451" y="272"/>
                  </a:lnTo>
                  <a:lnTo>
                    <a:pt x="378" y="217"/>
                  </a:lnTo>
                  <a:lnTo>
                    <a:pt x="311" y="172"/>
                  </a:lnTo>
                  <a:lnTo>
                    <a:pt x="250" y="131"/>
                  </a:lnTo>
                  <a:lnTo>
                    <a:pt x="194" y="97"/>
                  </a:lnTo>
                  <a:lnTo>
                    <a:pt x="144" y="69"/>
                  </a:lnTo>
                  <a:lnTo>
                    <a:pt x="102" y="45"/>
                  </a:lnTo>
                  <a:lnTo>
                    <a:pt x="66" y="29"/>
                  </a:lnTo>
                  <a:lnTo>
                    <a:pt x="38" y="16"/>
                  </a:lnTo>
                  <a:lnTo>
                    <a:pt x="16" y="7"/>
                  </a:lnTo>
                  <a:lnTo>
                    <a:pt x="5" y="1"/>
                  </a:lnTo>
                  <a:lnTo>
                    <a:pt x="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9" name="Freeform 82">
              <a:extLst>
                <a:ext uri="{FF2B5EF4-FFF2-40B4-BE49-F238E27FC236}">
                  <a16:creationId xmlns:a16="http://schemas.microsoft.com/office/drawing/2014/main" id="{C72A0C00-DB4C-4136-C2F3-39BBE2D405EC}"/>
                </a:ext>
              </a:extLst>
            </p:cNvPr>
            <p:cNvSpPr>
              <a:spLocks/>
            </p:cNvSpPr>
            <p:nvPr/>
          </p:nvSpPr>
          <p:spPr bwMode="auto">
            <a:xfrm>
              <a:off x="6518276" y="2460625"/>
              <a:ext cx="1963738" cy="2543175"/>
            </a:xfrm>
            <a:custGeom>
              <a:avLst/>
              <a:gdLst>
                <a:gd name="T0" fmla="*/ 2393 w 2474"/>
                <a:gd name="T1" fmla="*/ 1388 h 3203"/>
                <a:gd name="T2" fmla="*/ 2452 w 2474"/>
                <a:gd name="T3" fmla="*/ 1574 h 3203"/>
                <a:gd name="T4" fmla="*/ 2474 w 2474"/>
                <a:gd name="T5" fmla="*/ 1748 h 3203"/>
                <a:gd name="T6" fmla="*/ 2465 w 2474"/>
                <a:gd name="T7" fmla="*/ 1907 h 3203"/>
                <a:gd name="T8" fmla="*/ 2432 w 2474"/>
                <a:gd name="T9" fmla="*/ 2051 h 3203"/>
                <a:gd name="T10" fmla="*/ 2382 w 2474"/>
                <a:gd name="T11" fmla="*/ 2181 h 3203"/>
                <a:gd name="T12" fmla="*/ 2320 w 2474"/>
                <a:gd name="T13" fmla="*/ 2293 h 3203"/>
                <a:gd name="T14" fmla="*/ 2252 w 2474"/>
                <a:gd name="T15" fmla="*/ 2388 h 3203"/>
                <a:gd name="T16" fmla="*/ 2187 w 2474"/>
                <a:gd name="T17" fmla="*/ 2466 h 3203"/>
                <a:gd name="T18" fmla="*/ 2128 w 2474"/>
                <a:gd name="T19" fmla="*/ 2525 h 3203"/>
                <a:gd name="T20" fmla="*/ 2082 w 2474"/>
                <a:gd name="T21" fmla="*/ 2565 h 3203"/>
                <a:gd name="T22" fmla="*/ 2057 w 2474"/>
                <a:gd name="T23" fmla="*/ 2585 h 3203"/>
                <a:gd name="T24" fmla="*/ 1958 w 2474"/>
                <a:gd name="T25" fmla="*/ 2664 h 3203"/>
                <a:gd name="T26" fmla="*/ 1753 w 2474"/>
                <a:gd name="T27" fmla="*/ 2796 h 3203"/>
                <a:gd name="T28" fmla="*/ 1534 w 2474"/>
                <a:gd name="T29" fmla="*/ 2905 h 3203"/>
                <a:gd name="T30" fmla="*/ 1307 w 2474"/>
                <a:gd name="T31" fmla="*/ 2993 h 3203"/>
                <a:gd name="T32" fmla="*/ 1079 w 2474"/>
                <a:gd name="T33" fmla="*/ 3063 h 3203"/>
                <a:gd name="T34" fmla="*/ 856 w 2474"/>
                <a:gd name="T35" fmla="*/ 3114 h 3203"/>
                <a:gd name="T36" fmla="*/ 645 w 2474"/>
                <a:gd name="T37" fmla="*/ 3150 h 3203"/>
                <a:gd name="T38" fmla="*/ 455 w 2474"/>
                <a:gd name="T39" fmla="*/ 3176 h 3203"/>
                <a:gd name="T40" fmla="*/ 289 w 2474"/>
                <a:gd name="T41" fmla="*/ 3192 h 3203"/>
                <a:gd name="T42" fmla="*/ 153 w 2474"/>
                <a:gd name="T43" fmla="*/ 3200 h 3203"/>
                <a:gd name="T44" fmla="*/ 58 w 2474"/>
                <a:gd name="T45" fmla="*/ 3203 h 3203"/>
                <a:gd name="T46" fmla="*/ 7 w 2474"/>
                <a:gd name="T47" fmla="*/ 3203 h 3203"/>
                <a:gd name="T48" fmla="*/ 3 w 2474"/>
                <a:gd name="T49" fmla="*/ 3203 h 3203"/>
                <a:gd name="T50" fmla="*/ 38 w 2474"/>
                <a:gd name="T51" fmla="*/ 3191 h 3203"/>
                <a:gd name="T52" fmla="*/ 100 w 2474"/>
                <a:gd name="T53" fmla="*/ 3161 h 3203"/>
                <a:gd name="T54" fmla="*/ 188 w 2474"/>
                <a:gd name="T55" fmla="*/ 3114 h 3203"/>
                <a:gd name="T56" fmla="*/ 296 w 2474"/>
                <a:gd name="T57" fmla="*/ 3041 h 3203"/>
                <a:gd name="T58" fmla="*/ 422 w 2474"/>
                <a:gd name="T59" fmla="*/ 2938 h 3203"/>
                <a:gd name="T60" fmla="*/ 561 w 2474"/>
                <a:gd name="T61" fmla="*/ 2807 h 3203"/>
                <a:gd name="T62" fmla="*/ 709 w 2474"/>
                <a:gd name="T63" fmla="*/ 2637 h 3203"/>
                <a:gd name="T64" fmla="*/ 863 w 2474"/>
                <a:gd name="T65" fmla="*/ 2428 h 3203"/>
                <a:gd name="T66" fmla="*/ 1016 w 2474"/>
                <a:gd name="T67" fmla="*/ 2174 h 3203"/>
                <a:gd name="T68" fmla="*/ 1168 w 2474"/>
                <a:gd name="T69" fmla="*/ 1870 h 3203"/>
                <a:gd name="T70" fmla="*/ 1300 w 2474"/>
                <a:gd name="T71" fmla="*/ 1569 h 3203"/>
                <a:gd name="T72" fmla="*/ 1402 w 2474"/>
                <a:gd name="T73" fmla="*/ 1292 h 3203"/>
                <a:gd name="T74" fmla="*/ 1481 w 2474"/>
                <a:gd name="T75" fmla="*/ 1040 h 3203"/>
                <a:gd name="T76" fmla="*/ 1539 w 2474"/>
                <a:gd name="T77" fmla="*/ 815 h 3203"/>
                <a:gd name="T78" fmla="*/ 1578 w 2474"/>
                <a:gd name="T79" fmla="*/ 616 h 3203"/>
                <a:gd name="T80" fmla="*/ 1602 w 2474"/>
                <a:gd name="T81" fmla="*/ 444 h 3203"/>
                <a:gd name="T82" fmla="*/ 1612 w 2474"/>
                <a:gd name="T83" fmla="*/ 298 h 3203"/>
                <a:gd name="T84" fmla="*/ 1616 w 2474"/>
                <a:gd name="T85" fmla="*/ 181 h 3203"/>
                <a:gd name="T86" fmla="*/ 1612 w 2474"/>
                <a:gd name="T87" fmla="*/ 93 h 3203"/>
                <a:gd name="T88" fmla="*/ 1609 w 2474"/>
                <a:gd name="T89" fmla="*/ 32 h 3203"/>
                <a:gd name="T90" fmla="*/ 1605 w 2474"/>
                <a:gd name="T91" fmla="*/ 3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3203">
                  <a:moveTo>
                    <a:pt x="1603" y="0"/>
                  </a:moveTo>
                  <a:lnTo>
                    <a:pt x="2393" y="1388"/>
                  </a:lnTo>
                  <a:lnTo>
                    <a:pt x="2426" y="1483"/>
                  </a:lnTo>
                  <a:lnTo>
                    <a:pt x="2452" y="1574"/>
                  </a:lnTo>
                  <a:lnTo>
                    <a:pt x="2466" y="1664"/>
                  </a:lnTo>
                  <a:lnTo>
                    <a:pt x="2474" y="1748"/>
                  </a:lnTo>
                  <a:lnTo>
                    <a:pt x="2472" y="1830"/>
                  </a:lnTo>
                  <a:lnTo>
                    <a:pt x="2465" y="1907"/>
                  </a:lnTo>
                  <a:lnTo>
                    <a:pt x="2450" y="1982"/>
                  </a:lnTo>
                  <a:lnTo>
                    <a:pt x="2432" y="2051"/>
                  </a:lnTo>
                  <a:lnTo>
                    <a:pt x="2408" y="2119"/>
                  </a:lnTo>
                  <a:lnTo>
                    <a:pt x="2382" y="2181"/>
                  </a:lnTo>
                  <a:lnTo>
                    <a:pt x="2351" y="2238"/>
                  </a:lnTo>
                  <a:lnTo>
                    <a:pt x="2320" y="2293"/>
                  </a:lnTo>
                  <a:lnTo>
                    <a:pt x="2287" y="2342"/>
                  </a:lnTo>
                  <a:lnTo>
                    <a:pt x="2252" y="2388"/>
                  </a:lnTo>
                  <a:lnTo>
                    <a:pt x="2220" y="2430"/>
                  </a:lnTo>
                  <a:lnTo>
                    <a:pt x="2187" y="2466"/>
                  </a:lnTo>
                  <a:lnTo>
                    <a:pt x="2156" y="2498"/>
                  </a:lnTo>
                  <a:lnTo>
                    <a:pt x="2128" y="2525"/>
                  </a:lnTo>
                  <a:lnTo>
                    <a:pt x="2103" y="2547"/>
                  </a:lnTo>
                  <a:lnTo>
                    <a:pt x="2082" y="2565"/>
                  </a:lnTo>
                  <a:lnTo>
                    <a:pt x="2068" y="2578"/>
                  </a:lnTo>
                  <a:lnTo>
                    <a:pt x="2057" y="2585"/>
                  </a:lnTo>
                  <a:lnTo>
                    <a:pt x="2053" y="2587"/>
                  </a:lnTo>
                  <a:lnTo>
                    <a:pt x="1958" y="2664"/>
                  </a:lnTo>
                  <a:lnTo>
                    <a:pt x="1858" y="2733"/>
                  </a:lnTo>
                  <a:lnTo>
                    <a:pt x="1753" y="2796"/>
                  </a:lnTo>
                  <a:lnTo>
                    <a:pt x="1645" y="2854"/>
                  </a:lnTo>
                  <a:lnTo>
                    <a:pt x="1534" y="2905"/>
                  </a:lnTo>
                  <a:lnTo>
                    <a:pt x="1421" y="2951"/>
                  </a:lnTo>
                  <a:lnTo>
                    <a:pt x="1307" y="2993"/>
                  </a:lnTo>
                  <a:lnTo>
                    <a:pt x="1192" y="3030"/>
                  </a:lnTo>
                  <a:lnTo>
                    <a:pt x="1079" y="3063"/>
                  </a:lnTo>
                  <a:lnTo>
                    <a:pt x="967" y="3090"/>
                  </a:lnTo>
                  <a:lnTo>
                    <a:pt x="856" y="3114"/>
                  </a:lnTo>
                  <a:lnTo>
                    <a:pt x="749" y="3134"/>
                  </a:lnTo>
                  <a:lnTo>
                    <a:pt x="645" y="3150"/>
                  </a:lnTo>
                  <a:lnTo>
                    <a:pt x="548" y="3165"/>
                  </a:lnTo>
                  <a:lnTo>
                    <a:pt x="455" y="3176"/>
                  </a:lnTo>
                  <a:lnTo>
                    <a:pt x="367" y="3185"/>
                  </a:lnTo>
                  <a:lnTo>
                    <a:pt x="289" y="3192"/>
                  </a:lnTo>
                  <a:lnTo>
                    <a:pt x="217" y="3198"/>
                  </a:lnTo>
                  <a:lnTo>
                    <a:pt x="153" y="3200"/>
                  </a:lnTo>
                  <a:lnTo>
                    <a:pt x="100" y="3203"/>
                  </a:lnTo>
                  <a:lnTo>
                    <a:pt x="58" y="3203"/>
                  </a:lnTo>
                  <a:lnTo>
                    <a:pt x="25" y="3203"/>
                  </a:lnTo>
                  <a:lnTo>
                    <a:pt x="7" y="3203"/>
                  </a:lnTo>
                  <a:lnTo>
                    <a:pt x="0" y="3203"/>
                  </a:lnTo>
                  <a:lnTo>
                    <a:pt x="3" y="3203"/>
                  </a:lnTo>
                  <a:lnTo>
                    <a:pt x="16" y="3198"/>
                  </a:lnTo>
                  <a:lnTo>
                    <a:pt x="38" y="3191"/>
                  </a:lnTo>
                  <a:lnTo>
                    <a:pt x="66" y="3178"/>
                  </a:lnTo>
                  <a:lnTo>
                    <a:pt x="100" y="3161"/>
                  </a:lnTo>
                  <a:lnTo>
                    <a:pt x="141" y="3139"/>
                  </a:lnTo>
                  <a:lnTo>
                    <a:pt x="188" y="3114"/>
                  </a:lnTo>
                  <a:lnTo>
                    <a:pt x="239" y="3079"/>
                  </a:lnTo>
                  <a:lnTo>
                    <a:pt x="296" y="3041"/>
                  </a:lnTo>
                  <a:lnTo>
                    <a:pt x="358" y="2993"/>
                  </a:lnTo>
                  <a:lnTo>
                    <a:pt x="422" y="2938"/>
                  </a:lnTo>
                  <a:lnTo>
                    <a:pt x="492" y="2876"/>
                  </a:lnTo>
                  <a:lnTo>
                    <a:pt x="561" y="2807"/>
                  </a:lnTo>
                  <a:lnTo>
                    <a:pt x="634" y="2726"/>
                  </a:lnTo>
                  <a:lnTo>
                    <a:pt x="709" y="2637"/>
                  </a:lnTo>
                  <a:lnTo>
                    <a:pt x="786" y="2538"/>
                  </a:lnTo>
                  <a:lnTo>
                    <a:pt x="863" y="2428"/>
                  </a:lnTo>
                  <a:lnTo>
                    <a:pt x="940" y="2307"/>
                  </a:lnTo>
                  <a:lnTo>
                    <a:pt x="1016" y="2174"/>
                  </a:lnTo>
                  <a:lnTo>
                    <a:pt x="1091" y="2031"/>
                  </a:lnTo>
                  <a:lnTo>
                    <a:pt x="1168" y="1870"/>
                  </a:lnTo>
                  <a:lnTo>
                    <a:pt x="1238" y="1717"/>
                  </a:lnTo>
                  <a:lnTo>
                    <a:pt x="1300" y="1569"/>
                  </a:lnTo>
                  <a:lnTo>
                    <a:pt x="1355" y="1428"/>
                  </a:lnTo>
                  <a:lnTo>
                    <a:pt x="1402" y="1292"/>
                  </a:lnTo>
                  <a:lnTo>
                    <a:pt x="1444" y="1163"/>
                  </a:lnTo>
                  <a:lnTo>
                    <a:pt x="1481" y="1040"/>
                  </a:lnTo>
                  <a:lnTo>
                    <a:pt x="1512" y="925"/>
                  </a:lnTo>
                  <a:lnTo>
                    <a:pt x="1539" y="815"/>
                  </a:lnTo>
                  <a:lnTo>
                    <a:pt x="1559" y="711"/>
                  </a:lnTo>
                  <a:lnTo>
                    <a:pt x="1578" y="616"/>
                  </a:lnTo>
                  <a:lnTo>
                    <a:pt x="1591" y="526"/>
                  </a:lnTo>
                  <a:lnTo>
                    <a:pt x="1602" y="444"/>
                  </a:lnTo>
                  <a:lnTo>
                    <a:pt x="1609" y="367"/>
                  </a:lnTo>
                  <a:lnTo>
                    <a:pt x="1612" y="298"/>
                  </a:lnTo>
                  <a:lnTo>
                    <a:pt x="1614" y="235"/>
                  </a:lnTo>
                  <a:lnTo>
                    <a:pt x="1616" y="181"/>
                  </a:lnTo>
                  <a:lnTo>
                    <a:pt x="1614" y="133"/>
                  </a:lnTo>
                  <a:lnTo>
                    <a:pt x="1612" y="93"/>
                  </a:lnTo>
                  <a:lnTo>
                    <a:pt x="1611" y="60"/>
                  </a:lnTo>
                  <a:lnTo>
                    <a:pt x="1609" y="32"/>
                  </a:lnTo>
                  <a:lnTo>
                    <a:pt x="1607" y="14"/>
                  </a:lnTo>
                  <a:lnTo>
                    <a:pt x="1605" y="3"/>
                  </a:lnTo>
                  <a:lnTo>
                    <a:pt x="1603"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0" name="Freeform 84">
              <a:extLst>
                <a:ext uri="{FF2B5EF4-FFF2-40B4-BE49-F238E27FC236}">
                  <a16:creationId xmlns:a16="http://schemas.microsoft.com/office/drawing/2014/main" id="{06F8F9E2-E1C0-A866-011C-68F421653EEF}"/>
                </a:ext>
              </a:extLst>
            </p:cNvPr>
            <p:cNvSpPr>
              <a:spLocks/>
            </p:cNvSpPr>
            <p:nvPr/>
          </p:nvSpPr>
          <p:spPr bwMode="auto">
            <a:xfrm>
              <a:off x="5316538" y="4624388"/>
              <a:ext cx="2838450" cy="1408113"/>
            </a:xfrm>
            <a:custGeom>
              <a:avLst/>
              <a:gdLst>
                <a:gd name="T0" fmla="*/ 2776 w 3576"/>
                <a:gd name="T1" fmla="*/ 1381 h 1774"/>
                <a:gd name="T2" fmla="*/ 2642 w 3576"/>
                <a:gd name="T3" fmla="*/ 1525 h 1774"/>
                <a:gd name="T4" fmla="*/ 2503 w 3576"/>
                <a:gd name="T5" fmla="*/ 1631 h 1774"/>
                <a:gd name="T6" fmla="*/ 2361 w 3576"/>
                <a:gd name="T7" fmla="*/ 1705 h 1774"/>
                <a:gd name="T8" fmla="*/ 2220 w 3576"/>
                <a:gd name="T9" fmla="*/ 1748 h 1774"/>
                <a:gd name="T10" fmla="*/ 2084 w 3576"/>
                <a:gd name="T11" fmla="*/ 1770 h 1774"/>
                <a:gd name="T12" fmla="*/ 1956 w 3576"/>
                <a:gd name="T13" fmla="*/ 1774 h 1774"/>
                <a:gd name="T14" fmla="*/ 1839 w 3576"/>
                <a:gd name="T15" fmla="*/ 1763 h 1774"/>
                <a:gd name="T16" fmla="*/ 1739 w 3576"/>
                <a:gd name="T17" fmla="*/ 1745 h 1774"/>
                <a:gd name="T18" fmla="*/ 1658 w 3576"/>
                <a:gd name="T19" fmla="*/ 1725 h 1774"/>
                <a:gd name="T20" fmla="*/ 1602 w 3576"/>
                <a:gd name="T21" fmla="*/ 1705 h 1774"/>
                <a:gd name="T22" fmla="*/ 1571 w 3576"/>
                <a:gd name="T23" fmla="*/ 1694 h 1774"/>
                <a:gd name="T24" fmla="*/ 1470 w 3576"/>
                <a:gd name="T25" fmla="*/ 1653 h 1774"/>
                <a:gd name="T26" fmla="*/ 1282 w 3576"/>
                <a:gd name="T27" fmla="*/ 1562 h 1774"/>
                <a:gd name="T28" fmla="*/ 1103 w 3576"/>
                <a:gd name="T29" fmla="*/ 1452 h 1774"/>
                <a:gd name="T30" fmla="*/ 934 w 3576"/>
                <a:gd name="T31" fmla="*/ 1328 h 1774"/>
                <a:gd name="T32" fmla="*/ 777 w 3576"/>
                <a:gd name="T33" fmla="*/ 1192 h 1774"/>
                <a:gd name="T34" fmla="*/ 631 w 3576"/>
                <a:gd name="T35" fmla="*/ 1052 h 1774"/>
                <a:gd name="T36" fmla="*/ 499 w 3576"/>
                <a:gd name="T37" fmla="*/ 909 h 1774"/>
                <a:gd name="T38" fmla="*/ 380 w 3576"/>
                <a:gd name="T39" fmla="*/ 770 h 1774"/>
                <a:gd name="T40" fmla="*/ 278 w 3576"/>
                <a:gd name="T41" fmla="*/ 637 h 1774"/>
                <a:gd name="T42" fmla="*/ 188 w 3576"/>
                <a:gd name="T43" fmla="*/ 516 h 1774"/>
                <a:gd name="T44" fmla="*/ 115 w 3576"/>
                <a:gd name="T45" fmla="*/ 410 h 1774"/>
                <a:gd name="T46" fmla="*/ 60 w 3576"/>
                <a:gd name="T47" fmla="*/ 326 h 1774"/>
                <a:gd name="T48" fmla="*/ 22 w 3576"/>
                <a:gd name="T49" fmla="*/ 263 h 1774"/>
                <a:gd name="T50" fmla="*/ 4 w 3576"/>
                <a:gd name="T51" fmla="*/ 231 h 1774"/>
                <a:gd name="T52" fmla="*/ 4 w 3576"/>
                <a:gd name="T53" fmla="*/ 229 h 1774"/>
                <a:gd name="T54" fmla="*/ 26 w 3576"/>
                <a:gd name="T55" fmla="*/ 249 h 1774"/>
                <a:gd name="T56" fmla="*/ 73 w 3576"/>
                <a:gd name="T57" fmla="*/ 282 h 1774"/>
                <a:gd name="T58" fmla="*/ 143 w 3576"/>
                <a:gd name="T59" fmla="*/ 326 h 1774"/>
                <a:gd name="T60" fmla="*/ 240 w 3576"/>
                <a:gd name="T61" fmla="*/ 377 h 1774"/>
                <a:gd name="T62" fmla="*/ 364 w 3576"/>
                <a:gd name="T63" fmla="*/ 430 h 1774"/>
                <a:gd name="T64" fmla="*/ 514 w 3576"/>
                <a:gd name="T65" fmla="*/ 481 h 1774"/>
                <a:gd name="T66" fmla="*/ 695 w 3576"/>
                <a:gd name="T67" fmla="*/ 527 h 1774"/>
                <a:gd name="T68" fmla="*/ 903 w 3576"/>
                <a:gd name="T69" fmla="*/ 563 h 1774"/>
                <a:gd name="T70" fmla="*/ 1145 w 3576"/>
                <a:gd name="T71" fmla="*/ 584 h 1774"/>
                <a:gd name="T72" fmla="*/ 1415 w 3576"/>
                <a:gd name="T73" fmla="*/ 585 h 1774"/>
                <a:gd name="T74" fmla="*/ 1748 w 3576"/>
                <a:gd name="T75" fmla="*/ 565 h 1774"/>
                <a:gd name="T76" fmla="*/ 2088 w 3576"/>
                <a:gd name="T77" fmla="*/ 525 h 1774"/>
                <a:gd name="T78" fmla="*/ 2388 w 3576"/>
                <a:gd name="T79" fmla="*/ 472 h 1774"/>
                <a:gd name="T80" fmla="*/ 2653 w 3576"/>
                <a:gd name="T81" fmla="*/ 410 h 1774"/>
                <a:gd name="T82" fmla="*/ 2880 w 3576"/>
                <a:gd name="T83" fmla="*/ 342 h 1774"/>
                <a:gd name="T84" fmla="*/ 3074 w 3576"/>
                <a:gd name="T85" fmla="*/ 271 h 1774"/>
                <a:gd name="T86" fmla="*/ 3233 w 3576"/>
                <a:gd name="T87" fmla="*/ 203 h 1774"/>
                <a:gd name="T88" fmla="*/ 3361 w 3576"/>
                <a:gd name="T89" fmla="*/ 139 h 1774"/>
                <a:gd name="T90" fmla="*/ 3458 w 3576"/>
                <a:gd name="T91" fmla="*/ 84 h 1774"/>
                <a:gd name="T92" fmla="*/ 3525 w 3576"/>
                <a:gd name="T93" fmla="*/ 40 h 1774"/>
                <a:gd name="T94" fmla="*/ 3564 w 3576"/>
                <a:gd name="T95" fmla="*/ 11 h 1774"/>
                <a:gd name="T96" fmla="*/ 3576 w 3576"/>
                <a:gd name="T97"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6" h="1774">
                  <a:moveTo>
                    <a:pt x="3576" y="0"/>
                  </a:moveTo>
                  <a:lnTo>
                    <a:pt x="2776" y="1381"/>
                  </a:lnTo>
                  <a:lnTo>
                    <a:pt x="2710" y="1458"/>
                  </a:lnTo>
                  <a:lnTo>
                    <a:pt x="2642" y="1525"/>
                  </a:lnTo>
                  <a:lnTo>
                    <a:pt x="2573" y="1582"/>
                  </a:lnTo>
                  <a:lnTo>
                    <a:pt x="2503" y="1631"/>
                  </a:lnTo>
                  <a:lnTo>
                    <a:pt x="2432" y="1672"/>
                  </a:lnTo>
                  <a:lnTo>
                    <a:pt x="2361" y="1705"/>
                  </a:lnTo>
                  <a:lnTo>
                    <a:pt x="2291" y="1730"/>
                  </a:lnTo>
                  <a:lnTo>
                    <a:pt x="2220" y="1748"/>
                  </a:lnTo>
                  <a:lnTo>
                    <a:pt x="2152" y="1761"/>
                  </a:lnTo>
                  <a:lnTo>
                    <a:pt x="2084" y="1770"/>
                  </a:lnTo>
                  <a:lnTo>
                    <a:pt x="2019" y="1774"/>
                  </a:lnTo>
                  <a:lnTo>
                    <a:pt x="1956" y="1774"/>
                  </a:lnTo>
                  <a:lnTo>
                    <a:pt x="1896" y="1770"/>
                  </a:lnTo>
                  <a:lnTo>
                    <a:pt x="1839" y="1763"/>
                  </a:lnTo>
                  <a:lnTo>
                    <a:pt x="1788" y="1756"/>
                  </a:lnTo>
                  <a:lnTo>
                    <a:pt x="1739" y="1745"/>
                  </a:lnTo>
                  <a:lnTo>
                    <a:pt x="1697" y="1736"/>
                  </a:lnTo>
                  <a:lnTo>
                    <a:pt x="1658" y="1725"/>
                  </a:lnTo>
                  <a:lnTo>
                    <a:pt x="1627" y="1714"/>
                  </a:lnTo>
                  <a:lnTo>
                    <a:pt x="1602" y="1705"/>
                  </a:lnTo>
                  <a:lnTo>
                    <a:pt x="1583" y="1697"/>
                  </a:lnTo>
                  <a:lnTo>
                    <a:pt x="1571" y="1694"/>
                  </a:lnTo>
                  <a:lnTo>
                    <a:pt x="1567" y="1692"/>
                  </a:lnTo>
                  <a:lnTo>
                    <a:pt x="1470" y="1653"/>
                  </a:lnTo>
                  <a:lnTo>
                    <a:pt x="1373" y="1611"/>
                  </a:lnTo>
                  <a:lnTo>
                    <a:pt x="1282" y="1562"/>
                  </a:lnTo>
                  <a:lnTo>
                    <a:pt x="1190" y="1509"/>
                  </a:lnTo>
                  <a:lnTo>
                    <a:pt x="1103" y="1452"/>
                  </a:lnTo>
                  <a:lnTo>
                    <a:pt x="1017" y="1392"/>
                  </a:lnTo>
                  <a:lnTo>
                    <a:pt x="934" y="1328"/>
                  </a:lnTo>
                  <a:lnTo>
                    <a:pt x="854" y="1262"/>
                  </a:lnTo>
                  <a:lnTo>
                    <a:pt x="777" y="1192"/>
                  </a:lnTo>
                  <a:lnTo>
                    <a:pt x="702" y="1123"/>
                  </a:lnTo>
                  <a:lnTo>
                    <a:pt x="631" y="1052"/>
                  </a:lnTo>
                  <a:lnTo>
                    <a:pt x="563" y="980"/>
                  </a:lnTo>
                  <a:lnTo>
                    <a:pt x="499" y="909"/>
                  </a:lnTo>
                  <a:lnTo>
                    <a:pt x="439" y="840"/>
                  </a:lnTo>
                  <a:lnTo>
                    <a:pt x="380" y="770"/>
                  </a:lnTo>
                  <a:lnTo>
                    <a:pt x="327" y="702"/>
                  </a:lnTo>
                  <a:lnTo>
                    <a:pt x="278" y="637"/>
                  </a:lnTo>
                  <a:lnTo>
                    <a:pt x="230" y="574"/>
                  </a:lnTo>
                  <a:lnTo>
                    <a:pt x="188" y="516"/>
                  </a:lnTo>
                  <a:lnTo>
                    <a:pt x="150" y="461"/>
                  </a:lnTo>
                  <a:lnTo>
                    <a:pt x="115" y="410"/>
                  </a:lnTo>
                  <a:lnTo>
                    <a:pt x="86" y="364"/>
                  </a:lnTo>
                  <a:lnTo>
                    <a:pt x="60" y="326"/>
                  </a:lnTo>
                  <a:lnTo>
                    <a:pt x="38" y="291"/>
                  </a:lnTo>
                  <a:lnTo>
                    <a:pt x="22" y="263"/>
                  </a:lnTo>
                  <a:lnTo>
                    <a:pt x="11" y="243"/>
                  </a:lnTo>
                  <a:lnTo>
                    <a:pt x="4" y="231"/>
                  </a:lnTo>
                  <a:lnTo>
                    <a:pt x="0" y="227"/>
                  </a:lnTo>
                  <a:lnTo>
                    <a:pt x="4" y="229"/>
                  </a:lnTo>
                  <a:lnTo>
                    <a:pt x="13" y="236"/>
                  </a:lnTo>
                  <a:lnTo>
                    <a:pt x="26" y="249"/>
                  </a:lnTo>
                  <a:lnTo>
                    <a:pt x="46" y="263"/>
                  </a:lnTo>
                  <a:lnTo>
                    <a:pt x="73" y="282"/>
                  </a:lnTo>
                  <a:lnTo>
                    <a:pt x="104" y="302"/>
                  </a:lnTo>
                  <a:lnTo>
                    <a:pt x="143" y="326"/>
                  </a:lnTo>
                  <a:lnTo>
                    <a:pt x="188" y="351"/>
                  </a:lnTo>
                  <a:lnTo>
                    <a:pt x="240" y="377"/>
                  </a:lnTo>
                  <a:lnTo>
                    <a:pt x="298" y="404"/>
                  </a:lnTo>
                  <a:lnTo>
                    <a:pt x="364" y="430"/>
                  </a:lnTo>
                  <a:lnTo>
                    <a:pt x="435" y="457"/>
                  </a:lnTo>
                  <a:lnTo>
                    <a:pt x="514" y="481"/>
                  </a:lnTo>
                  <a:lnTo>
                    <a:pt x="600" y="505"/>
                  </a:lnTo>
                  <a:lnTo>
                    <a:pt x="695" y="527"/>
                  </a:lnTo>
                  <a:lnTo>
                    <a:pt x="795" y="547"/>
                  </a:lnTo>
                  <a:lnTo>
                    <a:pt x="903" y="563"/>
                  </a:lnTo>
                  <a:lnTo>
                    <a:pt x="1020" y="574"/>
                  </a:lnTo>
                  <a:lnTo>
                    <a:pt x="1145" y="584"/>
                  </a:lnTo>
                  <a:lnTo>
                    <a:pt x="1276" y="587"/>
                  </a:lnTo>
                  <a:lnTo>
                    <a:pt x="1415" y="585"/>
                  </a:lnTo>
                  <a:lnTo>
                    <a:pt x="1563" y="580"/>
                  </a:lnTo>
                  <a:lnTo>
                    <a:pt x="1748" y="565"/>
                  </a:lnTo>
                  <a:lnTo>
                    <a:pt x="1924" y="547"/>
                  </a:lnTo>
                  <a:lnTo>
                    <a:pt x="2088" y="525"/>
                  </a:lnTo>
                  <a:lnTo>
                    <a:pt x="2244" y="499"/>
                  </a:lnTo>
                  <a:lnTo>
                    <a:pt x="2388" y="472"/>
                  </a:lnTo>
                  <a:lnTo>
                    <a:pt x="2525" y="441"/>
                  </a:lnTo>
                  <a:lnTo>
                    <a:pt x="2653" y="410"/>
                  </a:lnTo>
                  <a:lnTo>
                    <a:pt x="2770" y="375"/>
                  </a:lnTo>
                  <a:lnTo>
                    <a:pt x="2880" y="342"/>
                  </a:lnTo>
                  <a:lnTo>
                    <a:pt x="2980" y="307"/>
                  </a:lnTo>
                  <a:lnTo>
                    <a:pt x="3074" y="271"/>
                  </a:lnTo>
                  <a:lnTo>
                    <a:pt x="3156" y="236"/>
                  </a:lnTo>
                  <a:lnTo>
                    <a:pt x="3233" y="203"/>
                  </a:lnTo>
                  <a:lnTo>
                    <a:pt x="3300" y="170"/>
                  </a:lnTo>
                  <a:lnTo>
                    <a:pt x="3361" y="139"/>
                  </a:lnTo>
                  <a:lnTo>
                    <a:pt x="3412" y="110"/>
                  </a:lnTo>
                  <a:lnTo>
                    <a:pt x="3458" y="84"/>
                  </a:lnTo>
                  <a:lnTo>
                    <a:pt x="3494" y="60"/>
                  </a:lnTo>
                  <a:lnTo>
                    <a:pt x="3525" y="40"/>
                  </a:lnTo>
                  <a:lnTo>
                    <a:pt x="3547" y="22"/>
                  </a:lnTo>
                  <a:lnTo>
                    <a:pt x="3564" y="11"/>
                  </a:lnTo>
                  <a:lnTo>
                    <a:pt x="3575" y="2"/>
                  </a:lnTo>
                  <a:lnTo>
                    <a:pt x="357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1" name="Freeform 85">
              <a:extLst>
                <a:ext uri="{FF2B5EF4-FFF2-40B4-BE49-F238E27FC236}">
                  <a16:creationId xmlns:a16="http://schemas.microsoft.com/office/drawing/2014/main" id="{8F747A42-8422-45B6-EB2E-48F08AADE2DD}"/>
                </a:ext>
              </a:extLst>
            </p:cNvPr>
            <p:cNvSpPr>
              <a:spLocks/>
            </p:cNvSpPr>
            <p:nvPr/>
          </p:nvSpPr>
          <p:spPr bwMode="auto">
            <a:xfrm>
              <a:off x="4465638" y="3651250"/>
              <a:ext cx="1978025" cy="2379663"/>
            </a:xfrm>
            <a:custGeom>
              <a:avLst/>
              <a:gdLst>
                <a:gd name="T0" fmla="*/ 530 w 2492"/>
                <a:gd name="T1" fmla="*/ 4 h 2999"/>
                <a:gd name="T2" fmla="*/ 524 w 2492"/>
                <a:gd name="T3" fmla="*/ 33 h 2999"/>
                <a:gd name="T4" fmla="*/ 517 w 2492"/>
                <a:gd name="T5" fmla="*/ 90 h 2999"/>
                <a:gd name="T6" fmla="*/ 513 w 2492"/>
                <a:gd name="T7" fmla="*/ 174 h 2999"/>
                <a:gd name="T8" fmla="*/ 517 w 2492"/>
                <a:gd name="T9" fmla="*/ 284 h 2999"/>
                <a:gd name="T10" fmla="*/ 532 w 2492"/>
                <a:gd name="T11" fmla="*/ 417 h 2999"/>
                <a:gd name="T12" fmla="*/ 561 w 2492"/>
                <a:gd name="T13" fmla="*/ 574 h 2999"/>
                <a:gd name="T14" fmla="*/ 610 w 2492"/>
                <a:gd name="T15" fmla="*/ 752 h 2999"/>
                <a:gd name="T16" fmla="*/ 683 w 2492"/>
                <a:gd name="T17" fmla="*/ 953 h 2999"/>
                <a:gd name="T18" fmla="*/ 784 w 2492"/>
                <a:gd name="T19" fmla="*/ 1172 h 2999"/>
                <a:gd name="T20" fmla="*/ 916 w 2492"/>
                <a:gd name="T21" fmla="*/ 1410 h 2999"/>
                <a:gd name="T22" fmla="*/ 1108 w 2492"/>
                <a:gd name="T23" fmla="*/ 1703 h 2999"/>
                <a:gd name="T24" fmla="*/ 1329 w 2492"/>
                <a:gd name="T25" fmla="*/ 1999 h 2999"/>
                <a:gd name="T26" fmla="*/ 1541 w 2492"/>
                <a:gd name="T27" fmla="*/ 2249 h 2999"/>
                <a:gd name="T28" fmla="*/ 1738 w 2492"/>
                <a:gd name="T29" fmla="*/ 2456 h 2999"/>
                <a:gd name="T30" fmla="*/ 1919 w 2492"/>
                <a:gd name="T31" fmla="*/ 2622 h 2999"/>
                <a:gd name="T32" fmla="*/ 2082 w 2492"/>
                <a:gd name="T33" fmla="*/ 2754 h 2999"/>
                <a:gd name="T34" fmla="*/ 2221 w 2492"/>
                <a:gd name="T35" fmla="*/ 2853 h 2999"/>
                <a:gd name="T36" fmla="*/ 2334 w 2492"/>
                <a:gd name="T37" fmla="*/ 2922 h 2999"/>
                <a:gd name="T38" fmla="*/ 2420 w 2492"/>
                <a:gd name="T39" fmla="*/ 2968 h 2999"/>
                <a:gd name="T40" fmla="*/ 2473 w 2492"/>
                <a:gd name="T41" fmla="*/ 2992 h 2999"/>
                <a:gd name="T42" fmla="*/ 2492 w 2492"/>
                <a:gd name="T43" fmla="*/ 2999 h 2999"/>
                <a:gd name="T44" fmla="*/ 800 w 2492"/>
                <a:gd name="T45" fmla="*/ 2966 h 2999"/>
                <a:gd name="T46" fmla="*/ 630 w 2492"/>
                <a:gd name="T47" fmla="*/ 2913 h 2999"/>
                <a:gd name="T48" fmla="*/ 488 w 2492"/>
                <a:gd name="T49" fmla="*/ 2838 h 2999"/>
                <a:gd name="T50" fmla="*/ 369 w 2492"/>
                <a:gd name="T51" fmla="*/ 2749 h 2999"/>
                <a:gd name="T52" fmla="*/ 272 w 2492"/>
                <a:gd name="T53" fmla="*/ 2650 h 2999"/>
                <a:gd name="T54" fmla="*/ 197 w 2492"/>
                <a:gd name="T55" fmla="*/ 2546 h 2999"/>
                <a:gd name="T56" fmla="*/ 137 w 2492"/>
                <a:gd name="T57" fmla="*/ 2440 h 2999"/>
                <a:gd name="T58" fmla="*/ 95 w 2492"/>
                <a:gd name="T59" fmla="*/ 2341 h 2999"/>
                <a:gd name="T60" fmla="*/ 64 w 2492"/>
                <a:gd name="T61" fmla="*/ 2249 h 2999"/>
                <a:gd name="T62" fmla="*/ 45 w 2492"/>
                <a:gd name="T63" fmla="*/ 2174 h 2999"/>
                <a:gd name="T64" fmla="*/ 34 w 2492"/>
                <a:gd name="T65" fmla="*/ 2120 h 2999"/>
                <a:gd name="T66" fmla="*/ 29 w 2492"/>
                <a:gd name="T67" fmla="*/ 2090 h 2999"/>
                <a:gd name="T68" fmla="*/ 14 w 2492"/>
                <a:gd name="T69" fmla="*/ 1982 h 2999"/>
                <a:gd name="T70" fmla="*/ 0 w 2492"/>
                <a:gd name="T71" fmla="*/ 1774 h 2999"/>
                <a:gd name="T72" fmla="*/ 7 w 2492"/>
                <a:gd name="T73" fmla="*/ 1564 h 2999"/>
                <a:gd name="T74" fmla="*/ 32 w 2492"/>
                <a:gd name="T75" fmla="*/ 1355 h 2999"/>
                <a:gd name="T76" fmla="*/ 73 w 2492"/>
                <a:gd name="T77" fmla="*/ 1152 h 2999"/>
                <a:gd name="T78" fmla="*/ 124 w 2492"/>
                <a:gd name="T79" fmla="*/ 956 h 2999"/>
                <a:gd name="T80" fmla="*/ 182 w 2492"/>
                <a:gd name="T81" fmla="*/ 772 h 2999"/>
                <a:gd name="T82" fmla="*/ 245 w 2492"/>
                <a:gd name="T83" fmla="*/ 600 h 2999"/>
                <a:gd name="T84" fmla="*/ 309 w 2492"/>
                <a:gd name="T85" fmla="*/ 444 h 2999"/>
                <a:gd name="T86" fmla="*/ 371 w 2492"/>
                <a:gd name="T87" fmla="*/ 307 h 2999"/>
                <a:gd name="T88" fmla="*/ 427 w 2492"/>
                <a:gd name="T89" fmla="*/ 192 h 2999"/>
                <a:gd name="T90" fmla="*/ 473 w 2492"/>
                <a:gd name="T91" fmla="*/ 101 h 2999"/>
                <a:gd name="T92" fmla="*/ 508 w 2492"/>
                <a:gd name="T93" fmla="*/ 38 h 2999"/>
                <a:gd name="T94" fmla="*/ 528 w 2492"/>
                <a:gd name="T95" fmla="*/ 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2" h="2999">
                  <a:moveTo>
                    <a:pt x="530" y="0"/>
                  </a:moveTo>
                  <a:lnTo>
                    <a:pt x="530" y="4"/>
                  </a:lnTo>
                  <a:lnTo>
                    <a:pt x="526" y="15"/>
                  </a:lnTo>
                  <a:lnTo>
                    <a:pt x="524" y="33"/>
                  </a:lnTo>
                  <a:lnTo>
                    <a:pt x="521" y="59"/>
                  </a:lnTo>
                  <a:lnTo>
                    <a:pt x="517" y="90"/>
                  </a:lnTo>
                  <a:lnTo>
                    <a:pt x="515" y="130"/>
                  </a:lnTo>
                  <a:lnTo>
                    <a:pt x="513" y="174"/>
                  </a:lnTo>
                  <a:lnTo>
                    <a:pt x="515" y="225"/>
                  </a:lnTo>
                  <a:lnTo>
                    <a:pt x="517" y="284"/>
                  </a:lnTo>
                  <a:lnTo>
                    <a:pt x="523" y="348"/>
                  </a:lnTo>
                  <a:lnTo>
                    <a:pt x="532" y="417"/>
                  </a:lnTo>
                  <a:lnTo>
                    <a:pt x="544" y="492"/>
                  </a:lnTo>
                  <a:lnTo>
                    <a:pt x="561" y="574"/>
                  </a:lnTo>
                  <a:lnTo>
                    <a:pt x="583" y="660"/>
                  </a:lnTo>
                  <a:lnTo>
                    <a:pt x="610" y="752"/>
                  </a:lnTo>
                  <a:lnTo>
                    <a:pt x="643" y="850"/>
                  </a:lnTo>
                  <a:lnTo>
                    <a:pt x="683" y="953"/>
                  </a:lnTo>
                  <a:lnTo>
                    <a:pt x="729" y="1059"/>
                  </a:lnTo>
                  <a:lnTo>
                    <a:pt x="784" y="1172"/>
                  </a:lnTo>
                  <a:lnTo>
                    <a:pt x="846" y="1287"/>
                  </a:lnTo>
                  <a:lnTo>
                    <a:pt x="916" y="1410"/>
                  </a:lnTo>
                  <a:lnTo>
                    <a:pt x="994" y="1534"/>
                  </a:lnTo>
                  <a:lnTo>
                    <a:pt x="1108" y="1703"/>
                  </a:lnTo>
                  <a:lnTo>
                    <a:pt x="1221" y="1856"/>
                  </a:lnTo>
                  <a:lnTo>
                    <a:pt x="1329" y="1999"/>
                  </a:lnTo>
                  <a:lnTo>
                    <a:pt x="1437" y="2131"/>
                  </a:lnTo>
                  <a:lnTo>
                    <a:pt x="1541" y="2249"/>
                  </a:lnTo>
                  <a:lnTo>
                    <a:pt x="1642" y="2357"/>
                  </a:lnTo>
                  <a:lnTo>
                    <a:pt x="1738" y="2456"/>
                  </a:lnTo>
                  <a:lnTo>
                    <a:pt x="1832" y="2544"/>
                  </a:lnTo>
                  <a:lnTo>
                    <a:pt x="1919" y="2622"/>
                  </a:lnTo>
                  <a:lnTo>
                    <a:pt x="2004" y="2692"/>
                  </a:lnTo>
                  <a:lnTo>
                    <a:pt x="2082" y="2754"/>
                  </a:lnTo>
                  <a:lnTo>
                    <a:pt x="2155" y="2807"/>
                  </a:lnTo>
                  <a:lnTo>
                    <a:pt x="2221" y="2853"/>
                  </a:lnTo>
                  <a:lnTo>
                    <a:pt x="2281" y="2891"/>
                  </a:lnTo>
                  <a:lnTo>
                    <a:pt x="2334" y="2922"/>
                  </a:lnTo>
                  <a:lnTo>
                    <a:pt x="2382" y="2948"/>
                  </a:lnTo>
                  <a:lnTo>
                    <a:pt x="2420" y="2968"/>
                  </a:lnTo>
                  <a:lnTo>
                    <a:pt x="2452" y="2983"/>
                  </a:lnTo>
                  <a:lnTo>
                    <a:pt x="2473" y="2992"/>
                  </a:lnTo>
                  <a:lnTo>
                    <a:pt x="2488" y="2997"/>
                  </a:lnTo>
                  <a:lnTo>
                    <a:pt x="2492" y="2999"/>
                  </a:lnTo>
                  <a:lnTo>
                    <a:pt x="896" y="2983"/>
                  </a:lnTo>
                  <a:lnTo>
                    <a:pt x="800" y="2966"/>
                  </a:lnTo>
                  <a:lnTo>
                    <a:pt x="713" y="2942"/>
                  </a:lnTo>
                  <a:lnTo>
                    <a:pt x="630" y="2913"/>
                  </a:lnTo>
                  <a:lnTo>
                    <a:pt x="555" y="2878"/>
                  </a:lnTo>
                  <a:lnTo>
                    <a:pt x="488" y="2838"/>
                  </a:lnTo>
                  <a:lnTo>
                    <a:pt x="426" y="2796"/>
                  </a:lnTo>
                  <a:lnTo>
                    <a:pt x="369" y="2749"/>
                  </a:lnTo>
                  <a:lnTo>
                    <a:pt x="318" y="2701"/>
                  </a:lnTo>
                  <a:lnTo>
                    <a:pt x="272" y="2650"/>
                  </a:lnTo>
                  <a:lnTo>
                    <a:pt x="232" y="2597"/>
                  </a:lnTo>
                  <a:lnTo>
                    <a:pt x="197" y="2546"/>
                  </a:lnTo>
                  <a:lnTo>
                    <a:pt x="164" y="2493"/>
                  </a:lnTo>
                  <a:lnTo>
                    <a:pt x="137" y="2440"/>
                  </a:lnTo>
                  <a:lnTo>
                    <a:pt x="115" y="2388"/>
                  </a:lnTo>
                  <a:lnTo>
                    <a:pt x="95" y="2341"/>
                  </a:lnTo>
                  <a:lnTo>
                    <a:pt x="78" y="2293"/>
                  </a:lnTo>
                  <a:lnTo>
                    <a:pt x="64" y="2249"/>
                  </a:lnTo>
                  <a:lnTo>
                    <a:pt x="53" y="2211"/>
                  </a:lnTo>
                  <a:lnTo>
                    <a:pt x="45" y="2174"/>
                  </a:lnTo>
                  <a:lnTo>
                    <a:pt x="38" y="2145"/>
                  </a:lnTo>
                  <a:lnTo>
                    <a:pt x="34" y="2120"/>
                  </a:lnTo>
                  <a:lnTo>
                    <a:pt x="31" y="2101"/>
                  </a:lnTo>
                  <a:lnTo>
                    <a:pt x="29" y="2090"/>
                  </a:lnTo>
                  <a:lnTo>
                    <a:pt x="29" y="2087"/>
                  </a:lnTo>
                  <a:lnTo>
                    <a:pt x="14" y="1982"/>
                  </a:lnTo>
                  <a:lnTo>
                    <a:pt x="3" y="1878"/>
                  </a:lnTo>
                  <a:lnTo>
                    <a:pt x="0" y="1774"/>
                  </a:lnTo>
                  <a:lnTo>
                    <a:pt x="1" y="1670"/>
                  </a:lnTo>
                  <a:lnTo>
                    <a:pt x="7" y="1564"/>
                  </a:lnTo>
                  <a:lnTo>
                    <a:pt x="18" y="1459"/>
                  </a:lnTo>
                  <a:lnTo>
                    <a:pt x="32" y="1355"/>
                  </a:lnTo>
                  <a:lnTo>
                    <a:pt x="51" y="1253"/>
                  </a:lnTo>
                  <a:lnTo>
                    <a:pt x="73" y="1152"/>
                  </a:lnTo>
                  <a:lnTo>
                    <a:pt x="96" y="1053"/>
                  </a:lnTo>
                  <a:lnTo>
                    <a:pt x="124" y="956"/>
                  </a:lnTo>
                  <a:lnTo>
                    <a:pt x="151" y="863"/>
                  </a:lnTo>
                  <a:lnTo>
                    <a:pt x="182" y="772"/>
                  </a:lnTo>
                  <a:lnTo>
                    <a:pt x="214" y="684"/>
                  </a:lnTo>
                  <a:lnTo>
                    <a:pt x="245" y="600"/>
                  </a:lnTo>
                  <a:lnTo>
                    <a:pt x="278" y="519"/>
                  </a:lnTo>
                  <a:lnTo>
                    <a:pt x="309" y="444"/>
                  </a:lnTo>
                  <a:lnTo>
                    <a:pt x="340" y="373"/>
                  </a:lnTo>
                  <a:lnTo>
                    <a:pt x="371" y="307"/>
                  </a:lnTo>
                  <a:lnTo>
                    <a:pt x="400" y="247"/>
                  </a:lnTo>
                  <a:lnTo>
                    <a:pt x="427" y="192"/>
                  </a:lnTo>
                  <a:lnTo>
                    <a:pt x="451" y="143"/>
                  </a:lnTo>
                  <a:lnTo>
                    <a:pt x="473" y="101"/>
                  </a:lnTo>
                  <a:lnTo>
                    <a:pt x="493" y="66"/>
                  </a:lnTo>
                  <a:lnTo>
                    <a:pt x="508" y="38"/>
                  </a:lnTo>
                  <a:lnTo>
                    <a:pt x="521" y="18"/>
                  </a:lnTo>
                  <a:lnTo>
                    <a:pt x="528" y="6"/>
                  </a:lnTo>
                  <a:lnTo>
                    <a:pt x="53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latin typeface="+mj-lt"/>
              </a:endParaRPr>
            </a:p>
          </p:txBody>
        </p:sp>
        <p:sp>
          <p:nvSpPr>
            <p:cNvPr id="12" name="Freeform 86">
              <a:extLst>
                <a:ext uri="{FF2B5EF4-FFF2-40B4-BE49-F238E27FC236}">
                  <a16:creationId xmlns:a16="http://schemas.microsoft.com/office/drawing/2014/main" id="{01516E9D-BC01-97D9-9FC0-D98FBEC050E3}"/>
                </a:ext>
              </a:extLst>
            </p:cNvPr>
            <p:cNvSpPr>
              <a:spLocks/>
            </p:cNvSpPr>
            <p:nvPr/>
          </p:nvSpPr>
          <p:spPr bwMode="auto">
            <a:xfrm>
              <a:off x="3700463" y="2709863"/>
              <a:ext cx="1971675" cy="2535238"/>
            </a:xfrm>
            <a:custGeom>
              <a:avLst/>
              <a:gdLst>
                <a:gd name="T0" fmla="*/ 2476 w 2483"/>
                <a:gd name="T1" fmla="*/ 0 h 3195"/>
                <a:gd name="T2" fmla="*/ 2478 w 2483"/>
                <a:gd name="T3" fmla="*/ 2 h 3195"/>
                <a:gd name="T4" fmla="*/ 2445 w 2483"/>
                <a:gd name="T5" fmla="*/ 13 h 3195"/>
                <a:gd name="T6" fmla="*/ 2382 w 2483"/>
                <a:gd name="T7" fmla="*/ 42 h 3195"/>
                <a:gd name="T8" fmla="*/ 2293 w 2483"/>
                <a:gd name="T9" fmla="*/ 90 h 3195"/>
                <a:gd name="T10" fmla="*/ 2183 w 2483"/>
                <a:gd name="T11" fmla="*/ 163 h 3195"/>
                <a:gd name="T12" fmla="*/ 2057 w 2483"/>
                <a:gd name="T13" fmla="*/ 262 h 3195"/>
                <a:gd name="T14" fmla="*/ 1918 w 2483"/>
                <a:gd name="T15" fmla="*/ 395 h 3195"/>
                <a:gd name="T16" fmla="*/ 1768 w 2483"/>
                <a:gd name="T17" fmla="*/ 563 h 3195"/>
                <a:gd name="T18" fmla="*/ 1615 w 2483"/>
                <a:gd name="T19" fmla="*/ 772 h 3195"/>
                <a:gd name="T20" fmla="*/ 1461 w 2483"/>
                <a:gd name="T21" fmla="*/ 1022 h 3195"/>
                <a:gd name="T22" fmla="*/ 1306 w 2483"/>
                <a:gd name="T23" fmla="*/ 1326 h 3195"/>
                <a:gd name="T24" fmla="*/ 1172 w 2483"/>
                <a:gd name="T25" fmla="*/ 1628 h 3195"/>
                <a:gd name="T26" fmla="*/ 1068 w 2483"/>
                <a:gd name="T27" fmla="*/ 1904 h 3195"/>
                <a:gd name="T28" fmla="*/ 987 w 2483"/>
                <a:gd name="T29" fmla="*/ 2154 h 3195"/>
                <a:gd name="T30" fmla="*/ 929 w 2483"/>
                <a:gd name="T31" fmla="*/ 2379 h 3195"/>
                <a:gd name="T32" fmla="*/ 889 w 2483"/>
                <a:gd name="T33" fmla="*/ 2579 h 3195"/>
                <a:gd name="T34" fmla="*/ 865 w 2483"/>
                <a:gd name="T35" fmla="*/ 2750 h 3195"/>
                <a:gd name="T36" fmla="*/ 852 w 2483"/>
                <a:gd name="T37" fmla="*/ 2897 h 3195"/>
                <a:gd name="T38" fmla="*/ 848 w 2483"/>
                <a:gd name="T39" fmla="*/ 3014 h 3195"/>
                <a:gd name="T40" fmla="*/ 850 w 2483"/>
                <a:gd name="T41" fmla="*/ 3102 h 3195"/>
                <a:gd name="T42" fmla="*/ 854 w 2483"/>
                <a:gd name="T43" fmla="*/ 3162 h 3195"/>
                <a:gd name="T44" fmla="*/ 858 w 2483"/>
                <a:gd name="T45" fmla="*/ 3191 h 3195"/>
                <a:gd name="T46" fmla="*/ 79 w 2483"/>
                <a:gd name="T47" fmla="*/ 1803 h 3195"/>
                <a:gd name="T48" fmla="*/ 22 w 2483"/>
                <a:gd name="T49" fmla="*/ 1615 h 3195"/>
                <a:gd name="T50" fmla="*/ 0 w 2483"/>
                <a:gd name="T51" fmla="*/ 1439 h 3195"/>
                <a:gd name="T52" fmla="*/ 9 w 2483"/>
                <a:gd name="T53" fmla="*/ 1282 h 3195"/>
                <a:gd name="T54" fmla="*/ 44 w 2483"/>
                <a:gd name="T55" fmla="*/ 1138 h 3195"/>
                <a:gd name="T56" fmla="*/ 93 w 2483"/>
                <a:gd name="T57" fmla="*/ 1010 h 3195"/>
                <a:gd name="T58" fmla="*/ 157 w 2483"/>
                <a:gd name="T59" fmla="*/ 898 h 3195"/>
                <a:gd name="T60" fmla="*/ 225 w 2483"/>
                <a:gd name="T61" fmla="*/ 803 h 3195"/>
                <a:gd name="T62" fmla="*/ 291 w 2483"/>
                <a:gd name="T63" fmla="*/ 726 h 3195"/>
                <a:gd name="T64" fmla="*/ 349 w 2483"/>
                <a:gd name="T65" fmla="*/ 666 h 3195"/>
                <a:gd name="T66" fmla="*/ 395 w 2483"/>
                <a:gd name="T67" fmla="*/ 627 h 3195"/>
                <a:gd name="T68" fmla="*/ 421 w 2483"/>
                <a:gd name="T69" fmla="*/ 607 h 3195"/>
                <a:gd name="T70" fmla="*/ 521 w 2483"/>
                <a:gd name="T71" fmla="*/ 529 h 3195"/>
                <a:gd name="T72" fmla="*/ 726 w 2483"/>
                <a:gd name="T73" fmla="*/ 397 h 3195"/>
                <a:gd name="T74" fmla="*/ 947 w 2483"/>
                <a:gd name="T75" fmla="*/ 289 h 3195"/>
                <a:gd name="T76" fmla="*/ 1174 w 2483"/>
                <a:gd name="T77" fmla="*/ 203 h 3195"/>
                <a:gd name="T78" fmla="*/ 1402 w 2483"/>
                <a:gd name="T79" fmla="*/ 135 h 3195"/>
                <a:gd name="T80" fmla="*/ 1625 w 2483"/>
                <a:gd name="T81" fmla="*/ 86 h 3195"/>
                <a:gd name="T82" fmla="*/ 1836 w 2483"/>
                <a:gd name="T83" fmla="*/ 49 h 3195"/>
                <a:gd name="T84" fmla="*/ 2028 w 2483"/>
                <a:gd name="T85" fmla="*/ 24 h 3195"/>
                <a:gd name="T86" fmla="*/ 2194 w 2483"/>
                <a:gd name="T87" fmla="*/ 9 h 3195"/>
                <a:gd name="T88" fmla="*/ 2328 w 2483"/>
                <a:gd name="T89" fmla="*/ 2 h 3195"/>
                <a:gd name="T90" fmla="*/ 2425 w 2483"/>
                <a:gd name="T91"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3" h="3195">
                  <a:moveTo>
                    <a:pt x="2456" y="0"/>
                  </a:moveTo>
                  <a:lnTo>
                    <a:pt x="2476" y="0"/>
                  </a:lnTo>
                  <a:lnTo>
                    <a:pt x="2483" y="0"/>
                  </a:lnTo>
                  <a:lnTo>
                    <a:pt x="2478" y="2"/>
                  </a:lnTo>
                  <a:lnTo>
                    <a:pt x="2465" y="6"/>
                  </a:lnTo>
                  <a:lnTo>
                    <a:pt x="2445" y="13"/>
                  </a:lnTo>
                  <a:lnTo>
                    <a:pt x="2417" y="26"/>
                  </a:lnTo>
                  <a:lnTo>
                    <a:pt x="2382" y="42"/>
                  </a:lnTo>
                  <a:lnTo>
                    <a:pt x="2340" y="62"/>
                  </a:lnTo>
                  <a:lnTo>
                    <a:pt x="2293" y="90"/>
                  </a:lnTo>
                  <a:lnTo>
                    <a:pt x="2242" y="123"/>
                  </a:lnTo>
                  <a:lnTo>
                    <a:pt x="2183" y="163"/>
                  </a:lnTo>
                  <a:lnTo>
                    <a:pt x="2123" y="209"/>
                  </a:lnTo>
                  <a:lnTo>
                    <a:pt x="2057" y="262"/>
                  </a:lnTo>
                  <a:lnTo>
                    <a:pt x="1989" y="324"/>
                  </a:lnTo>
                  <a:lnTo>
                    <a:pt x="1918" y="395"/>
                  </a:lnTo>
                  <a:lnTo>
                    <a:pt x="1845" y="474"/>
                  </a:lnTo>
                  <a:lnTo>
                    <a:pt x="1768" y="563"/>
                  </a:lnTo>
                  <a:lnTo>
                    <a:pt x="1691" y="662"/>
                  </a:lnTo>
                  <a:lnTo>
                    <a:pt x="1615" y="772"/>
                  </a:lnTo>
                  <a:lnTo>
                    <a:pt x="1538" y="891"/>
                  </a:lnTo>
                  <a:lnTo>
                    <a:pt x="1461" y="1022"/>
                  </a:lnTo>
                  <a:lnTo>
                    <a:pt x="1384" y="1167"/>
                  </a:lnTo>
                  <a:lnTo>
                    <a:pt x="1306" y="1326"/>
                  </a:lnTo>
                  <a:lnTo>
                    <a:pt x="1236" y="1479"/>
                  </a:lnTo>
                  <a:lnTo>
                    <a:pt x="1172" y="1628"/>
                  </a:lnTo>
                  <a:lnTo>
                    <a:pt x="1117" y="1768"/>
                  </a:lnTo>
                  <a:lnTo>
                    <a:pt x="1068" y="1904"/>
                  </a:lnTo>
                  <a:lnTo>
                    <a:pt x="1024" y="2032"/>
                  </a:lnTo>
                  <a:lnTo>
                    <a:pt x="987" y="2154"/>
                  </a:lnTo>
                  <a:lnTo>
                    <a:pt x="956" y="2271"/>
                  </a:lnTo>
                  <a:lnTo>
                    <a:pt x="929" y="2379"/>
                  </a:lnTo>
                  <a:lnTo>
                    <a:pt x="907" y="2483"/>
                  </a:lnTo>
                  <a:lnTo>
                    <a:pt x="889" y="2579"/>
                  </a:lnTo>
                  <a:lnTo>
                    <a:pt x="874" y="2668"/>
                  </a:lnTo>
                  <a:lnTo>
                    <a:pt x="865" y="2750"/>
                  </a:lnTo>
                  <a:lnTo>
                    <a:pt x="856" y="2827"/>
                  </a:lnTo>
                  <a:lnTo>
                    <a:pt x="852" y="2897"/>
                  </a:lnTo>
                  <a:lnTo>
                    <a:pt x="848" y="2959"/>
                  </a:lnTo>
                  <a:lnTo>
                    <a:pt x="848" y="3014"/>
                  </a:lnTo>
                  <a:lnTo>
                    <a:pt x="848" y="3061"/>
                  </a:lnTo>
                  <a:lnTo>
                    <a:pt x="850" y="3102"/>
                  </a:lnTo>
                  <a:lnTo>
                    <a:pt x="852" y="3134"/>
                  </a:lnTo>
                  <a:lnTo>
                    <a:pt x="854" y="3162"/>
                  </a:lnTo>
                  <a:lnTo>
                    <a:pt x="856" y="3180"/>
                  </a:lnTo>
                  <a:lnTo>
                    <a:pt x="858" y="3191"/>
                  </a:lnTo>
                  <a:lnTo>
                    <a:pt x="859" y="3195"/>
                  </a:lnTo>
                  <a:lnTo>
                    <a:pt x="79" y="1803"/>
                  </a:lnTo>
                  <a:lnTo>
                    <a:pt x="44" y="1706"/>
                  </a:lnTo>
                  <a:lnTo>
                    <a:pt x="22" y="1615"/>
                  </a:lnTo>
                  <a:lnTo>
                    <a:pt x="7" y="1525"/>
                  </a:lnTo>
                  <a:lnTo>
                    <a:pt x="0" y="1439"/>
                  </a:lnTo>
                  <a:lnTo>
                    <a:pt x="2" y="1359"/>
                  </a:lnTo>
                  <a:lnTo>
                    <a:pt x="9" y="1282"/>
                  </a:lnTo>
                  <a:lnTo>
                    <a:pt x="24" y="1207"/>
                  </a:lnTo>
                  <a:lnTo>
                    <a:pt x="44" y="1138"/>
                  </a:lnTo>
                  <a:lnTo>
                    <a:pt x="68" y="1072"/>
                  </a:lnTo>
                  <a:lnTo>
                    <a:pt x="93" y="1010"/>
                  </a:lnTo>
                  <a:lnTo>
                    <a:pt x="124" y="951"/>
                  </a:lnTo>
                  <a:lnTo>
                    <a:pt x="157" y="898"/>
                  </a:lnTo>
                  <a:lnTo>
                    <a:pt x="190" y="847"/>
                  </a:lnTo>
                  <a:lnTo>
                    <a:pt x="225" y="803"/>
                  </a:lnTo>
                  <a:lnTo>
                    <a:pt x="258" y="761"/>
                  </a:lnTo>
                  <a:lnTo>
                    <a:pt x="291" y="726"/>
                  </a:lnTo>
                  <a:lnTo>
                    <a:pt x="322" y="693"/>
                  </a:lnTo>
                  <a:lnTo>
                    <a:pt x="349" y="666"/>
                  </a:lnTo>
                  <a:lnTo>
                    <a:pt x="375" y="644"/>
                  </a:lnTo>
                  <a:lnTo>
                    <a:pt x="395" y="627"/>
                  </a:lnTo>
                  <a:lnTo>
                    <a:pt x="411" y="615"/>
                  </a:lnTo>
                  <a:lnTo>
                    <a:pt x="421" y="607"/>
                  </a:lnTo>
                  <a:lnTo>
                    <a:pt x="424" y="604"/>
                  </a:lnTo>
                  <a:lnTo>
                    <a:pt x="521" y="529"/>
                  </a:lnTo>
                  <a:lnTo>
                    <a:pt x="622" y="459"/>
                  </a:lnTo>
                  <a:lnTo>
                    <a:pt x="726" y="397"/>
                  </a:lnTo>
                  <a:lnTo>
                    <a:pt x="836" y="340"/>
                  </a:lnTo>
                  <a:lnTo>
                    <a:pt x="947" y="289"/>
                  </a:lnTo>
                  <a:lnTo>
                    <a:pt x="1060" y="243"/>
                  </a:lnTo>
                  <a:lnTo>
                    <a:pt x="1174" y="203"/>
                  </a:lnTo>
                  <a:lnTo>
                    <a:pt x="1289" y="166"/>
                  </a:lnTo>
                  <a:lnTo>
                    <a:pt x="1402" y="135"/>
                  </a:lnTo>
                  <a:lnTo>
                    <a:pt x="1516" y="108"/>
                  </a:lnTo>
                  <a:lnTo>
                    <a:pt x="1625" y="86"/>
                  </a:lnTo>
                  <a:lnTo>
                    <a:pt x="1732" y="66"/>
                  </a:lnTo>
                  <a:lnTo>
                    <a:pt x="1836" y="49"/>
                  </a:lnTo>
                  <a:lnTo>
                    <a:pt x="1934" y="35"/>
                  </a:lnTo>
                  <a:lnTo>
                    <a:pt x="2028" y="24"/>
                  </a:lnTo>
                  <a:lnTo>
                    <a:pt x="2114" y="17"/>
                  </a:lnTo>
                  <a:lnTo>
                    <a:pt x="2194" y="9"/>
                  </a:lnTo>
                  <a:lnTo>
                    <a:pt x="2265" y="6"/>
                  </a:lnTo>
                  <a:lnTo>
                    <a:pt x="2328" y="2"/>
                  </a:lnTo>
                  <a:lnTo>
                    <a:pt x="2381" y="0"/>
                  </a:lnTo>
                  <a:lnTo>
                    <a:pt x="2425" y="0"/>
                  </a:lnTo>
                  <a:lnTo>
                    <a:pt x="2456" y="0"/>
                  </a:lnTo>
                  <a:close/>
                </a:path>
              </a:pathLst>
            </a:custGeom>
            <a:solidFill>
              <a:srgbClr val="0045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3" name="Freeform 87">
              <a:extLst>
                <a:ext uri="{FF2B5EF4-FFF2-40B4-BE49-F238E27FC236}">
                  <a16:creationId xmlns:a16="http://schemas.microsoft.com/office/drawing/2014/main" id="{6BD23966-5C68-93CF-E9FB-008DBD959753}"/>
                </a:ext>
              </a:extLst>
            </p:cNvPr>
            <p:cNvSpPr>
              <a:spLocks/>
            </p:cNvSpPr>
            <p:nvPr/>
          </p:nvSpPr>
          <p:spPr bwMode="auto">
            <a:xfrm>
              <a:off x="4030663" y="1679575"/>
              <a:ext cx="2841625" cy="1398588"/>
            </a:xfrm>
            <a:custGeom>
              <a:avLst/>
              <a:gdLst>
                <a:gd name="T0" fmla="*/ 1666 w 3578"/>
                <a:gd name="T1" fmla="*/ 1 h 1763"/>
                <a:gd name="T2" fmla="*/ 1783 w 3578"/>
                <a:gd name="T3" fmla="*/ 16 h 1763"/>
                <a:gd name="T4" fmla="*/ 1881 w 3578"/>
                <a:gd name="T5" fmla="*/ 38 h 1763"/>
                <a:gd name="T6" fmla="*/ 1956 w 3578"/>
                <a:gd name="T7" fmla="*/ 60 h 1763"/>
                <a:gd name="T8" fmla="*/ 2004 w 3578"/>
                <a:gd name="T9" fmla="*/ 76 h 1763"/>
                <a:gd name="T10" fmla="*/ 2022 w 3578"/>
                <a:gd name="T11" fmla="*/ 84 h 1763"/>
                <a:gd name="T12" fmla="*/ 2214 w 3578"/>
                <a:gd name="T13" fmla="*/ 166 h 1763"/>
                <a:gd name="T14" fmla="*/ 2397 w 3578"/>
                <a:gd name="T15" fmla="*/ 268 h 1763"/>
                <a:gd name="T16" fmla="*/ 2571 w 3578"/>
                <a:gd name="T17" fmla="*/ 387 h 1763"/>
                <a:gd name="T18" fmla="*/ 2732 w 3578"/>
                <a:gd name="T19" fmla="*/ 519 h 1763"/>
                <a:gd name="T20" fmla="*/ 2881 w 3578"/>
                <a:gd name="T21" fmla="*/ 658 h 1763"/>
                <a:gd name="T22" fmla="*/ 3020 w 3578"/>
                <a:gd name="T23" fmla="*/ 801 h 1763"/>
                <a:gd name="T24" fmla="*/ 3145 w 3578"/>
                <a:gd name="T25" fmla="*/ 943 h 1763"/>
                <a:gd name="T26" fmla="*/ 3254 w 3578"/>
                <a:gd name="T27" fmla="*/ 1080 h 1763"/>
                <a:gd name="T28" fmla="*/ 3351 w 3578"/>
                <a:gd name="T29" fmla="*/ 1208 h 1763"/>
                <a:gd name="T30" fmla="*/ 3430 w 3578"/>
                <a:gd name="T31" fmla="*/ 1324 h 1763"/>
                <a:gd name="T32" fmla="*/ 3494 w 3578"/>
                <a:gd name="T33" fmla="*/ 1421 h 1763"/>
                <a:gd name="T34" fmla="*/ 3540 w 3578"/>
                <a:gd name="T35" fmla="*/ 1494 h 1763"/>
                <a:gd name="T36" fmla="*/ 3569 w 3578"/>
                <a:gd name="T37" fmla="*/ 1541 h 1763"/>
                <a:gd name="T38" fmla="*/ 3578 w 3578"/>
                <a:gd name="T39" fmla="*/ 1560 h 1763"/>
                <a:gd name="T40" fmla="*/ 3567 w 3578"/>
                <a:gd name="T41" fmla="*/ 1549 h 1763"/>
                <a:gd name="T42" fmla="*/ 3532 w 3578"/>
                <a:gd name="T43" fmla="*/ 1521 h 1763"/>
                <a:gd name="T44" fmla="*/ 3476 w 3578"/>
                <a:gd name="T45" fmla="*/ 1483 h 1763"/>
                <a:gd name="T46" fmla="*/ 3392 w 3578"/>
                <a:gd name="T47" fmla="*/ 1433 h 1763"/>
                <a:gd name="T48" fmla="*/ 3282 w 3578"/>
                <a:gd name="T49" fmla="*/ 1380 h 1763"/>
                <a:gd name="T50" fmla="*/ 3145 w 3578"/>
                <a:gd name="T51" fmla="*/ 1325 h 1763"/>
                <a:gd name="T52" fmla="*/ 2980 w 3578"/>
                <a:gd name="T53" fmla="*/ 1276 h 1763"/>
                <a:gd name="T54" fmla="*/ 2786 w 3578"/>
                <a:gd name="T55" fmla="*/ 1234 h 1763"/>
                <a:gd name="T56" fmla="*/ 2562 w 3578"/>
                <a:gd name="T57" fmla="*/ 1205 h 1763"/>
                <a:gd name="T58" fmla="*/ 2306 w 3578"/>
                <a:gd name="T59" fmla="*/ 1190 h 1763"/>
                <a:gd name="T60" fmla="*/ 2017 w 3578"/>
                <a:gd name="T61" fmla="*/ 1196 h 1763"/>
                <a:gd name="T62" fmla="*/ 1658 w 3578"/>
                <a:gd name="T63" fmla="*/ 1227 h 1763"/>
                <a:gd name="T64" fmla="*/ 1338 w 3578"/>
                <a:gd name="T65" fmla="*/ 1272 h 1763"/>
                <a:gd name="T66" fmla="*/ 1055 w 3578"/>
                <a:gd name="T67" fmla="*/ 1329 h 1763"/>
                <a:gd name="T68" fmla="*/ 810 w 3578"/>
                <a:gd name="T69" fmla="*/ 1393 h 1763"/>
                <a:gd name="T70" fmla="*/ 600 w 3578"/>
                <a:gd name="T71" fmla="*/ 1461 h 1763"/>
                <a:gd name="T72" fmla="*/ 422 w 3578"/>
                <a:gd name="T73" fmla="*/ 1528 h 1763"/>
                <a:gd name="T74" fmla="*/ 280 w 3578"/>
                <a:gd name="T75" fmla="*/ 1594 h 1763"/>
                <a:gd name="T76" fmla="*/ 166 w 3578"/>
                <a:gd name="T77" fmla="*/ 1655 h 1763"/>
                <a:gd name="T78" fmla="*/ 84 w 3578"/>
                <a:gd name="T79" fmla="*/ 1704 h 1763"/>
                <a:gd name="T80" fmla="*/ 31 w 3578"/>
                <a:gd name="T81" fmla="*/ 1741 h 1763"/>
                <a:gd name="T82" fmla="*/ 4 w 3578"/>
                <a:gd name="T83" fmla="*/ 1761 h 1763"/>
                <a:gd name="T84" fmla="*/ 812 w 3578"/>
                <a:gd name="T85" fmla="*/ 387 h 1763"/>
                <a:gd name="T86" fmla="*/ 951 w 3578"/>
                <a:gd name="T87" fmla="*/ 239 h 1763"/>
                <a:gd name="T88" fmla="*/ 1097 w 3578"/>
                <a:gd name="T89" fmla="*/ 131 h 1763"/>
                <a:gd name="T90" fmla="*/ 1247 w 3578"/>
                <a:gd name="T91" fmla="*/ 60 h 1763"/>
                <a:gd name="T92" fmla="*/ 1393 w 3578"/>
                <a:gd name="T93" fmla="*/ 18 h 1763"/>
                <a:gd name="T94" fmla="*/ 1534 w 3578"/>
                <a:gd name="T9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8" h="1763">
                  <a:moveTo>
                    <a:pt x="1602" y="0"/>
                  </a:moveTo>
                  <a:lnTo>
                    <a:pt x="1666" y="1"/>
                  </a:lnTo>
                  <a:lnTo>
                    <a:pt x="1726" y="7"/>
                  </a:lnTo>
                  <a:lnTo>
                    <a:pt x="1783" y="16"/>
                  </a:lnTo>
                  <a:lnTo>
                    <a:pt x="1834" y="27"/>
                  </a:lnTo>
                  <a:lnTo>
                    <a:pt x="1881" y="38"/>
                  </a:lnTo>
                  <a:lnTo>
                    <a:pt x="1922" y="49"/>
                  </a:lnTo>
                  <a:lnTo>
                    <a:pt x="1956" y="60"/>
                  </a:lnTo>
                  <a:lnTo>
                    <a:pt x="1984" y="69"/>
                  </a:lnTo>
                  <a:lnTo>
                    <a:pt x="2004" y="76"/>
                  </a:lnTo>
                  <a:lnTo>
                    <a:pt x="2017" y="82"/>
                  </a:lnTo>
                  <a:lnTo>
                    <a:pt x="2022" y="84"/>
                  </a:lnTo>
                  <a:lnTo>
                    <a:pt x="2119" y="122"/>
                  </a:lnTo>
                  <a:lnTo>
                    <a:pt x="2214" y="166"/>
                  </a:lnTo>
                  <a:lnTo>
                    <a:pt x="2307" y="215"/>
                  </a:lnTo>
                  <a:lnTo>
                    <a:pt x="2397" y="268"/>
                  </a:lnTo>
                  <a:lnTo>
                    <a:pt x="2485" y="327"/>
                  </a:lnTo>
                  <a:lnTo>
                    <a:pt x="2571" y="387"/>
                  </a:lnTo>
                  <a:lnTo>
                    <a:pt x="2653" y="451"/>
                  </a:lnTo>
                  <a:lnTo>
                    <a:pt x="2732" y="519"/>
                  </a:lnTo>
                  <a:lnTo>
                    <a:pt x="2808" y="589"/>
                  </a:lnTo>
                  <a:lnTo>
                    <a:pt x="2881" y="658"/>
                  </a:lnTo>
                  <a:lnTo>
                    <a:pt x="2953" y="729"/>
                  </a:lnTo>
                  <a:lnTo>
                    <a:pt x="3020" y="801"/>
                  </a:lnTo>
                  <a:lnTo>
                    <a:pt x="3084" y="872"/>
                  </a:lnTo>
                  <a:lnTo>
                    <a:pt x="3145" y="943"/>
                  </a:lnTo>
                  <a:lnTo>
                    <a:pt x="3201" y="1013"/>
                  </a:lnTo>
                  <a:lnTo>
                    <a:pt x="3254" y="1080"/>
                  </a:lnTo>
                  <a:lnTo>
                    <a:pt x="3304" y="1146"/>
                  </a:lnTo>
                  <a:lnTo>
                    <a:pt x="3351" y="1208"/>
                  </a:lnTo>
                  <a:lnTo>
                    <a:pt x="3393" y="1269"/>
                  </a:lnTo>
                  <a:lnTo>
                    <a:pt x="3430" y="1324"/>
                  </a:lnTo>
                  <a:lnTo>
                    <a:pt x="3465" y="1375"/>
                  </a:lnTo>
                  <a:lnTo>
                    <a:pt x="3494" y="1421"/>
                  </a:lnTo>
                  <a:lnTo>
                    <a:pt x="3520" y="1461"/>
                  </a:lnTo>
                  <a:lnTo>
                    <a:pt x="3540" y="1494"/>
                  </a:lnTo>
                  <a:lnTo>
                    <a:pt x="3556" y="1521"/>
                  </a:lnTo>
                  <a:lnTo>
                    <a:pt x="3569" y="1541"/>
                  </a:lnTo>
                  <a:lnTo>
                    <a:pt x="3576" y="1554"/>
                  </a:lnTo>
                  <a:lnTo>
                    <a:pt x="3578" y="1560"/>
                  </a:lnTo>
                  <a:lnTo>
                    <a:pt x="3576" y="1556"/>
                  </a:lnTo>
                  <a:lnTo>
                    <a:pt x="3567" y="1549"/>
                  </a:lnTo>
                  <a:lnTo>
                    <a:pt x="3553" y="1538"/>
                  </a:lnTo>
                  <a:lnTo>
                    <a:pt x="3532" y="1521"/>
                  </a:lnTo>
                  <a:lnTo>
                    <a:pt x="3507" y="1503"/>
                  </a:lnTo>
                  <a:lnTo>
                    <a:pt x="3476" y="1483"/>
                  </a:lnTo>
                  <a:lnTo>
                    <a:pt x="3437" y="1459"/>
                  </a:lnTo>
                  <a:lnTo>
                    <a:pt x="3392" y="1433"/>
                  </a:lnTo>
                  <a:lnTo>
                    <a:pt x="3340" y="1408"/>
                  </a:lnTo>
                  <a:lnTo>
                    <a:pt x="3282" y="1380"/>
                  </a:lnTo>
                  <a:lnTo>
                    <a:pt x="3218" y="1353"/>
                  </a:lnTo>
                  <a:lnTo>
                    <a:pt x="3145" y="1325"/>
                  </a:lnTo>
                  <a:lnTo>
                    <a:pt x="3066" y="1300"/>
                  </a:lnTo>
                  <a:lnTo>
                    <a:pt x="2980" y="1276"/>
                  </a:lnTo>
                  <a:lnTo>
                    <a:pt x="2887" y="1254"/>
                  </a:lnTo>
                  <a:lnTo>
                    <a:pt x="2786" y="1234"/>
                  </a:lnTo>
                  <a:lnTo>
                    <a:pt x="2679" y="1218"/>
                  </a:lnTo>
                  <a:lnTo>
                    <a:pt x="2562" y="1205"/>
                  </a:lnTo>
                  <a:lnTo>
                    <a:pt x="2437" y="1196"/>
                  </a:lnTo>
                  <a:lnTo>
                    <a:pt x="2306" y="1190"/>
                  </a:lnTo>
                  <a:lnTo>
                    <a:pt x="2167" y="1190"/>
                  </a:lnTo>
                  <a:lnTo>
                    <a:pt x="2017" y="1196"/>
                  </a:lnTo>
                  <a:lnTo>
                    <a:pt x="1832" y="1210"/>
                  </a:lnTo>
                  <a:lnTo>
                    <a:pt x="1658" y="1227"/>
                  </a:lnTo>
                  <a:lnTo>
                    <a:pt x="1494" y="1249"/>
                  </a:lnTo>
                  <a:lnTo>
                    <a:pt x="1338" y="1272"/>
                  </a:lnTo>
                  <a:lnTo>
                    <a:pt x="1192" y="1300"/>
                  </a:lnTo>
                  <a:lnTo>
                    <a:pt x="1055" y="1329"/>
                  </a:lnTo>
                  <a:lnTo>
                    <a:pt x="929" y="1360"/>
                  </a:lnTo>
                  <a:lnTo>
                    <a:pt x="810" y="1393"/>
                  </a:lnTo>
                  <a:lnTo>
                    <a:pt x="700" y="1426"/>
                  </a:lnTo>
                  <a:lnTo>
                    <a:pt x="600" y="1461"/>
                  </a:lnTo>
                  <a:lnTo>
                    <a:pt x="506" y="1496"/>
                  </a:lnTo>
                  <a:lnTo>
                    <a:pt x="422" y="1528"/>
                  </a:lnTo>
                  <a:lnTo>
                    <a:pt x="347" y="1563"/>
                  </a:lnTo>
                  <a:lnTo>
                    <a:pt x="280" y="1594"/>
                  </a:lnTo>
                  <a:lnTo>
                    <a:pt x="219" y="1625"/>
                  </a:lnTo>
                  <a:lnTo>
                    <a:pt x="166" y="1655"/>
                  </a:lnTo>
                  <a:lnTo>
                    <a:pt x="121" y="1680"/>
                  </a:lnTo>
                  <a:lnTo>
                    <a:pt x="84" y="1704"/>
                  </a:lnTo>
                  <a:lnTo>
                    <a:pt x="53" y="1724"/>
                  </a:lnTo>
                  <a:lnTo>
                    <a:pt x="31" y="1741"/>
                  </a:lnTo>
                  <a:lnTo>
                    <a:pt x="15" y="1753"/>
                  </a:lnTo>
                  <a:lnTo>
                    <a:pt x="4" y="1761"/>
                  </a:lnTo>
                  <a:lnTo>
                    <a:pt x="0" y="1763"/>
                  </a:lnTo>
                  <a:lnTo>
                    <a:pt x="812" y="387"/>
                  </a:lnTo>
                  <a:lnTo>
                    <a:pt x="879" y="307"/>
                  </a:lnTo>
                  <a:lnTo>
                    <a:pt x="951" y="239"/>
                  </a:lnTo>
                  <a:lnTo>
                    <a:pt x="1024" y="179"/>
                  </a:lnTo>
                  <a:lnTo>
                    <a:pt x="1097" y="131"/>
                  </a:lnTo>
                  <a:lnTo>
                    <a:pt x="1172" y="91"/>
                  </a:lnTo>
                  <a:lnTo>
                    <a:pt x="1247" y="60"/>
                  </a:lnTo>
                  <a:lnTo>
                    <a:pt x="1320" y="34"/>
                  </a:lnTo>
                  <a:lnTo>
                    <a:pt x="1393" y="18"/>
                  </a:lnTo>
                  <a:lnTo>
                    <a:pt x="1464" y="7"/>
                  </a:lnTo>
                  <a:lnTo>
                    <a:pt x="1534" y="0"/>
                  </a:lnTo>
                  <a:lnTo>
                    <a:pt x="16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grpSp>
      <p:sp>
        <p:nvSpPr>
          <p:cNvPr id="14" name="TextBox 13">
            <a:extLst>
              <a:ext uri="{FF2B5EF4-FFF2-40B4-BE49-F238E27FC236}">
                <a16:creationId xmlns:a16="http://schemas.microsoft.com/office/drawing/2014/main" id="{5C9F55EC-CA6A-CFF7-BB98-F2FC90D82D8C}"/>
              </a:ext>
            </a:extLst>
          </p:cNvPr>
          <p:cNvSpPr txBox="1"/>
          <p:nvPr userDrawn="1"/>
        </p:nvSpPr>
        <p:spPr>
          <a:xfrm>
            <a:off x="2189905" y="2042333"/>
            <a:ext cx="1196733" cy="268984"/>
          </a:xfrm>
          <a:prstGeom prst="rect">
            <a:avLst/>
          </a:prstGeom>
          <a:noFill/>
        </p:spPr>
        <p:txBody>
          <a:bodyPr wrap="square" rtlCol="0">
            <a:spAutoFit/>
          </a:bodyPr>
          <a:lstStyle/>
          <a:p>
            <a:pPr>
              <a:lnSpc>
                <a:spcPct val="80000"/>
              </a:lnSpc>
            </a:pPr>
            <a:r>
              <a:rPr lang="en-US" sz="1400" kern="0" dirty="0">
                <a:solidFill>
                  <a:schemeClr val="tx1"/>
                </a:solidFill>
                <a:latin typeface="+mj-lt"/>
                <a:cs typeface="Arial" pitchFamily="34" charset="0"/>
              </a:rPr>
              <a:t>Red Teaming</a:t>
            </a:r>
            <a:endParaRPr lang="en-US" sz="1400" dirty="0">
              <a:solidFill>
                <a:schemeClr val="tx1"/>
              </a:solidFill>
              <a:latin typeface="+mj-lt"/>
            </a:endParaRPr>
          </a:p>
        </p:txBody>
      </p:sp>
      <p:sp>
        <p:nvSpPr>
          <p:cNvPr id="15" name="TextBox 14">
            <a:extLst>
              <a:ext uri="{FF2B5EF4-FFF2-40B4-BE49-F238E27FC236}">
                <a16:creationId xmlns:a16="http://schemas.microsoft.com/office/drawing/2014/main" id="{0AC2E1DE-B4E2-B1E3-33D1-509824E62A9A}"/>
              </a:ext>
            </a:extLst>
          </p:cNvPr>
          <p:cNvSpPr txBox="1"/>
          <p:nvPr userDrawn="1"/>
        </p:nvSpPr>
        <p:spPr>
          <a:xfrm>
            <a:off x="4027336" y="2025081"/>
            <a:ext cx="882849" cy="501997"/>
          </a:xfrm>
          <a:prstGeom prst="rect">
            <a:avLst/>
          </a:prstGeom>
          <a:noFill/>
        </p:spPr>
        <p:txBody>
          <a:bodyPr wrap="square" rtlCol="0">
            <a:spAutoFit/>
          </a:bodyPr>
          <a:lstStyle/>
          <a:p>
            <a:pPr>
              <a:lnSpc>
                <a:spcPct val="80000"/>
              </a:lnSpc>
            </a:pPr>
            <a:endParaRPr lang="en-US" sz="1100" kern="0" dirty="0">
              <a:solidFill>
                <a:schemeClr val="tx1">
                  <a:lumMod val="75000"/>
                  <a:lumOff val="25000"/>
                </a:schemeClr>
              </a:solidFill>
              <a:latin typeface="+mj-lt"/>
              <a:cs typeface="Arial" pitchFamily="34" charset="0"/>
            </a:endParaRPr>
          </a:p>
          <a:p>
            <a:pPr>
              <a:lnSpc>
                <a:spcPct val="80000"/>
              </a:lnSpc>
            </a:pPr>
            <a:r>
              <a:rPr lang="en-US" sz="1100" kern="0" dirty="0">
                <a:solidFill>
                  <a:schemeClr val="tx1">
                    <a:lumMod val="75000"/>
                    <a:lumOff val="25000"/>
                  </a:schemeClr>
                </a:solidFill>
                <a:latin typeface="+mj-lt"/>
                <a:cs typeface="Arial" pitchFamily="34" charset="0"/>
              </a:rPr>
              <a:t>Penetration Testing</a:t>
            </a:r>
            <a:endParaRPr lang="en-US" sz="1100" dirty="0">
              <a:solidFill>
                <a:schemeClr val="tx1">
                  <a:lumMod val="75000"/>
                  <a:lumOff val="25000"/>
                </a:schemeClr>
              </a:solidFill>
              <a:latin typeface="+mj-lt"/>
            </a:endParaRPr>
          </a:p>
        </p:txBody>
      </p:sp>
      <p:sp>
        <p:nvSpPr>
          <p:cNvPr id="16" name="TextBox 15">
            <a:extLst>
              <a:ext uri="{FF2B5EF4-FFF2-40B4-BE49-F238E27FC236}">
                <a16:creationId xmlns:a16="http://schemas.microsoft.com/office/drawing/2014/main" id="{79C2D76B-91E9-9A5F-CF4A-184A45D0C249}"/>
              </a:ext>
            </a:extLst>
          </p:cNvPr>
          <p:cNvSpPr txBox="1"/>
          <p:nvPr userDrawn="1"/>
        </p:nvSpPr>
        <p:spPr>
          <a:xfrm>
            <a:off x="4803712" y="3689977"/>
            <a:ext cx="861869" cy="366575"/>
          </a:xfrm>
          <a:prstGeom prst="rect">
            <a:avLst/>
          </a:prstGeom>
          <a:noFill/>
        </p:spPr>
        <p:txBody>
          <a:bodyPr wrap="square" rtlCol="0">
            <a:spAutoFit/>
          </a:bodyPr>
          <a:lstStyle/>
          <a:p>
            <a:pPr>
              <a:lnSpc>
                <a:spcPct val="80000"/>
              </a:lnSpc>
            </a:pPr>
            <a:r>
              <a:rPr lang="en-US" sz="1100" kern="0" dirty="0">
                <a:latin typeface="+mj-lt"/>
                <a:cs typeface="Arial" pitchFamily="34" charset="0"/>
              </a:rPr>
              <a:t>Application Security</a:t>
            </a:r>
            <a:endParaRPr lang="en-US" sz="1100" dirty="0">
              <a:latin typeface="+mj-lt"/>
            </a:endParaRPr>
          </a:p>
        </p:txBody>
      </p:sp>
      <p:sp>
        <p:nvSpPr>
          <p:cNvPr id="17" name="TextBox 16">
            <a:extLst>
              <a:ext uri="{FF2B5EF4-FFF2-40B4-BE49-F238E27FC236}">
                <a16:creationId xmlns:a16="http://schemas.microsoft.com/office/drawing/2014/main" id="{DBDE41E5-E3E8-E186-5814-A8A38FCEF6D8}"/>
              </a:ext>
            </a:extLst>
          </p:cNvPr>
          <p:cNvSpPr txBox="1"/>
          <p:nvPr userDrawn="1"/>
        </p:nvSpPr>
        <p:spPr>
          <a:xfrm>
            <a:off x="1318641" y="3353548"/>
            <a:ext cx="825613" cy="441339"/>
          </a:xfrm>
          <a:prstGeom prst="rect">
            <a:avLst/>
          </a:prstGeom>
          <a:noFill/>
        </p:spPr>
        <p:txBody>
          <a:bodyPr wrap="square" rtlCol="0">
            <a:spAutoFit/>
          </a:bodyPr>
          <a:lstStyle/>
          <a:p>
            <a:pPr>
              <a:lnSpc>
                <a:spcPct val="80000"/>
              </a:lnSpc>
            </a:pPr>
            <a:r>
              <a:rPr lang="en-US" sz="1400" kern="0" dirty="0">
                <a:solidFill>
                  <a:schemeClr val="bg1"/>
                </a:solidFill>
                <a:latin typeface="+mj-lt"/>
                <a:cs typeface="Arial" pitchFamily="34" charset="0"/>
              </a:rPr>
              <a:t>Physical Security</a:t>
            </a:r>
            <a:endParaRPr lang="en-US" sz="1400" dirty="0">
              <a:solidFill>
                <a:schemeClr val="bg1"/>
              </a:solidFill>
              <a:latin typeface="+mj-lt"/>
            </a:endParaRPr>
          </a:p>
        </p:txBody>
      </p:sp>
      <p:sp>
        <p:nvSpPr>
          <p:cNvPr id="18" name="TextBox 17">
            <a:extLst>
              <a:ext uri="{FF2B5EF4-FFF2-40B4-BE49-F238E27FC236}">
                <a16:creationId xmlns:a16="http://schemas.microsoft.com/office/drawing/2014/main" id="{78983D62-253C-E094-8F11-49EF23F6306C}"/>
              </a:ext>
            </a:extLst>
          </p:cNvPr>
          <p:cNvSpPr txBox="1"/>
          <p:nvPr userDrawn="1"/>
        </p:nvSpPr>
        <p:spPr>
          <a:xfrm>
            <a:off x="3578757" y="5182346"/>
            <a:ext cx="1196733" cy="441339"/>
          </a:xfrm>
          <a:prstGeom prst="rect">
            <a:avLst/>
          </a:prstGeom>
          <a:noFill/>
        </p:spPr>
        <p:txBody>
          <a:bodyPr wrap="square" rtlCol="0">
            <a:spAutoFit/>
          </a:bodyPr>
          <a:lstStyle/>
          <a:p>
            <a:pPr>
              <a:lnSpc>
                <a:spcPct val="80000"/>
              </a:lnSpc>
            </a:pPr>
            <a:r>
              <a:rPr lang="en-US" sz="1400" kern="0" dirty="0">
                <a:solidFill>
                  <a:schemeClr val="tx1">
                    <a:lumMod val="75000"/>
                    <a:lumOff val="25000"/>
                  </a:schemeClr>
                </a:solidFill>
                <a:latin typeface="+mj-lt"/>
                <a:cs typeface="Arial" pitchFamily="34" charset="0"/>
              </a:rPr>
              <a:t>Social Engineering</a:t>
            </a:r>
            <a:endParaRPr lang="en-US" sz="1400" dirty="0">
              <a:solidFill>
                <a:schemeClr val="tx1">
                  <a:lumMod val="75000"/>
                  <a:lumOff val="25000"/>
                </a:schemeClr>
              </a:solidFill>
              <a:latin typeface="+mj-lt"/>
            </a:endParaRPr>
          </a:p>
        </p:txBody>
      </p:sp>
      <p:sp>
        <p:nvSpPr>
          <p:cNvPr id="19" name="TextBox 18">
            <a:extLst>
              <a:ext uri="{FF2B5EF4-FFF2-40B4-BE49-F238E27FC236}">
                <a16:creationId xmlns:a16="http://schemas.microsoft.com/office/drawing/2014/main" id="{0EDA990E-973D-00B6-1F92-BA17DB5FFF1A}"/>
              </a:ext>
            </a:extLst>
          </p:cNvPr>
          <p:cNvSpPr txBox="1"/>
          <p:nvPr userDrawn="1"/>
        </p:nvSpPr>
        <p:spPr>
          <a:xfrm>
            <a:off x="2029606" y="5049606"/>
            <a:ext cx="902915" cy="576440"/>
          </a:xfrm>
          <a:prstGeom prst="rect">
            <a:avLst/>
          </a:prstGeom>
          <a:noFill/>
        </p:spPr>
        <p:txBody>
          <a:bodyPr wrap="square" rtlCol="0">
            <a:spAutoFit/>
          </a:bodyPr>
          <a:lstStyle/>
          <a:p>
            <a:pPr>
              <a:lnSpc>
                <a:spcPct val="80000"/>
              </a:lnSpc>
            </a:pPr>
            <a:r>
              <a:rPr lang="en-US" sz="1300" kern="0" dirty="0">
                <a:solidFill>
                  <a:schemeClr val="tx1"/>
                </a:solidFill>
                <a:latin typeface="+mj-lt"/>
                <a:cs typeface="Arial" pitchFamily="34" charset="0"/>
              </a:rPr>
              <a:t>Hardware</a:t>
            </a:r>
          </a:p>
          <a:p>
            <a:pPr>
              <a:lnSpc>
                <a:spcPct val="80000"/>
              </a:lnSpc>
            </a:pPr>
            <a:r>
              <a:rPr lang="en-US" sz="1300" kern="0" dirty="0">
                <a:solidFill>
                  <a:schemeClr val="tx1"/>
                </a:solidFill>
                <a:latin typeface="+mj-lt"/>
                <a:cs typeface="Arial" pitchFamily="34" charset="0"/>
              </a:rPr>
              <a:t>&amp; IOT Testing</a:t>
            </a:r>
          </a:p>
        </p:txBody>
      </p:sp>
      <p:pic>
        <p:nvPicPr>
          <p:cNvPr id="20" name="Picture 19">
            <a:extLst>
              <a:ext uri="{FF2B5EF4-FFF2-40B4-BE49-F238E27FC236}">
                <a16:creationId xmlns:a16="http://schemas.microsoft.com/office/drawing/2014/main" id="{814177E9-BB17-0E8C-6F3C-4163BA449A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2702" y="3178450"/>
            <a:ext cx="2036628" cy="1338743"/>
          </a:xfrm>
          <a:prstGeom prst="rect">
            <a:avLst/>
          </a:prstGeom>
        </p:spPr>
      </p:pic>
      <p:pic>
        <p:nvPicPr>
          <p:cNvPr id="21" name="Graphic 20" descr="Group brainstorm">
            <a:extLst>
              <a:ext uri="{FF2B5EF4-FFF2-40B4-BE49-F238E27FC236}">
                <a16:creationId xmlns:a16="http://schemas.microsoft.com/office/drawing/2014/main" id="{CFD4C065-E467-6A9E-FDD4-07AD9F73C12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7500" y="2354157"/>
            <a:ext cx="457200" cy="457200"/>
          </a:xfrm>
          <a:prstGeom prst="rect">
            <a:avLst/>
          </a:prstGeom>
        </p:spPr>
      </p:pic>
      <p:pic>
        <p:nvPicPr>
          <p:cNvPr id="22" name="Graphic 21" descr="Programmer">
            <a:extLst>
              <a:ext uri="{FF2B5EF4-FFF2-40B4-BE49-F238E27FC236}">
                <a16:creationId xmlns:a16="http://schemas.microsoft.com/office/drawing/2014/main" id="{5307DE27-7E84-5079-2EB4-745074BC2D5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3264" y="1796481"/>
            <a:ext cx="457200" cy="457200"/>
          </a:xfrm>
          <a:prstGeom prst="rect">
            <a:avLst/>
          </a:prstGeom>
        </p:spPr>
      </p:pic>
      <p:pic>
        <p:nvPicPr>
          <p:cNvPr id="23" name="Graphic 22" descr="Security camera">
            <a:extLst>
              <a:ext uri="{FF2B5EF4-FFF2-40B4-BE49-F238E27FC236}">
                <a16:creationId xmlns:a16="http://schemas.microsoft.com/office/drawing/2014/main" id="{8E0A8009-FAF7-54D0-B9FC-348BE653E54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6997" y="4126689"/>
            <a:ext cx="457200" cy="457200"/>
          </a:xfrm>
          <a:prstGeom prst="rect">
            <a:avLst/>
          </a:prstGeom>
        </p:spPr>
      </p:pic>
      <p:pic>
        <p:nvPicPr>
          <p:cNvPr id="24" name="Graphic 23" descr="Email">
            <a:extLst>
              <a:ext uri="{FF2B5EF4-FFF2-40B4-BE49-F238E27FC236}">
                <a16:creationId xmlns:a16="http://schemas.microsoft.com/office/drawing/2014/main" id="{892B211A-431A-5642-593E-99941C5AAA3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90635" y="4929478"/>
            <a:ext cx="457200" cy="457200"/>
          </a:xfrm>
          <a:prstGeom prst="rect">
            <a:avLst/>
          </a:prstGeom>
        </p:spPr>
      </p:pic>
      <p:pic>
        <p:nvPicPr>
          <p:cNvPr id="25" name="Graphic 24" descr="Cloud Computing">
            <a:extLst>
              <a:ext uri="{FF2B5EF4-FFF2-40B4-BE49-F238E27FC236}">
                <a16:creationId xmlns:a16="http://schemas.microsoft.com/office/drawing/2014/main" id="{EEE14AD8-2001-ECED-A993-E2F36689D6DE}"/>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47835" y="3117017"/>
            <a:ext cx="457200" cy="457200"/>
          </a:xfrm>
          <a:prstGeom prst="rect">
            <a:avLst/>
          </a:prstGeom>
        </p:spPr>
      </p:pic>
      <p:pic>
        <p:nvPicPr>
          <p:cNvPr id="26" name="Graphic 25" descr="Processor">
            <a:extLst>
              <a:ext uri="{FF2B5EF4-FFF2-40B4-BE49-F238E27FC236}">
                <a16:creationId xmlns:a16="http://schemas.microsoft.com/office/drawing/2014/main" id="{BAAF8FD0-CBB2-8020-0B2C-2CAF086FED52}"/>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680599" y="5394377"/>
            <a:ext cx="464842" cy="464842"/>
          </a:xfrm>
          <a:prstGeom prst="rect">
            <a:avLst/>
          </a:prstGeom>
        </p:spPr>
      </p:pic>
      <p:sp>
        <p:nvSpPr>
          <p:cNvPr id="30" name="TextBox 29">
            <a:extLst>
              <a:ext uri="{FF2B5EF4-FFF2-40B4-BE49-F238E27FC236}">
                <a16:creationId xmlns:a16="http://schemas.microsoft.com/office/drawing/2014/main" id="{9731DA9C-BF86-3F94-2AFE-5426966704BE}"/>
              </a:ext>
            </a:extLst>
          </p:cNvPr>
          <p:cNvSpPr txBox="1"/>
          <p:nvPr userDrawn="1"/>
        </p:nvSpPr>
        <p:spPr>
          <a:xfrm>
            <a:off x="6020913" y="1599222"/>
            <a:ext cx="6096000" cy="3022943"/>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A real-world test of your facility’s ability to protect will provide a full picture of where defense and detection experience success or failure. </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This interactive style of testing will stress test the capabilities of the most modern system and provide feedback you need to secure your most valuable assets.</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The process begins with a characterization of the facility, including the identification of critical assets. </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Once that’s determined, Lares® shows you an attacker’s ability to carry out physical attacks on your facility.</a:t>
            </a:r>
          </a:p>
        </p:txBody>
      </p:sp>
    </p:spTree>
    <p:extLst>
      <p:ext uri="{BB962C8B-B14F-4D97-AF65-F5344CB8AC3E}">
        <p14:creationId xmlns:p14="http://schemas.microsoft.com/office/powerpoint/2010/main" val="25245734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0D88E33-51F3-713E-5615-6E049A349854}"/>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
        <p:nvSpPr>
          <p:cNvPr id="5" name="Slide Number Placeholder 4">
            <a:extLst>
              <a:ext uri="{FF2B5EF4-FFF2-40B4-BE49-F238E27FC236}">
                <a16:creationId xmlns:a16="http://schemas.microsoft.com/office/drawing/2014/main" id="{5B723DBD-0D71-67C5-B346-BBDA0E6D6217}"/>
              </a:ext>
            </a:extLst>
          </p:cNvPr>
          <p:cNvSpPr>
            <a:spLocks noGrp="1"/>
          </p:cNvSpPr>
          <p:nvPr>
            <p:ph type="sldNum" sz="quarter" idx="12"/>
          </p:nvPr>
        </p:nvSpPr>
        <p:spPr/>
        <p:txBody>
          <a:bodyPr/>
          <a:lstStyle/>
          <a:p>
            <a:fld id="{442A1B31-82E5-499A-9B8B-BAF2ADB9A2F5}" type="slidenum">
              <a:rPr lang="en-US" smtClean="0"/>
              <a:pPr/>
              <a:t>‹#›</a:t>
            </a:fld>
            <a:endParaRPr lang="en-US"/>
          </a:p>
        </p:txBody>
      </p:sp>
      <p:sp>
        <p:nvSpPr>
          <p:cNvPr id="6" name="Title 1">
            <a:extLst>
              <a:ext uri="{FF2B5EF4-FFF2-40B4-BE49-F238E27FC236}">
                <a16:creationId xmlns:a16="http://schemas.microsoft.com/office/drawing/2014/main" id="{BD285792-A2C6-29EF-A496-0727043E9192}"/>
              </a:ext>
            </a:extLst>
          </p:cNvPr>
          <p:cNvSpPr txBox="1">
            <a:spLocks/>
          </p:cNvSpPr>
          <p:nvPr userDrawn="1"/>
        </p:nvSpPr>
        <p:spPr>
          <a:xfrm>
            <a:off x="838200" y="365125"/>
            <a:ext cx="97726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a:lstStyle>
          <a:p>
            <a:r>
              <a:rPr lang="en-US" dirty="0"/>
              <a:t>Red Teaming</a:t>
            </a:r>
          </a:p>
        </p:txBody>
      </p:sp>
      <p:grpSp>
        <p:nvGrpSpPr>
          <p:cNvPr id="7" name="Group 6">
            <a:extLst>
              <a:ext uri="{FF2B5EF4-FFF2-40B4-BE49-F238E27FC236}">
                <a16:creationId xmlns:a16="http://schemas.microsoft.com/office/drawing/2014/main" id="{4E838292-C535-99A8-6592-C62C9688BF13}"/>
              </a:ext>
            </a:extLst>
          </p:cNvPr>
          <p:cNvGrpSpPr/>
          <p:nvPr userDrawn="1"/>
        </p:nvGrpSpPr>
        <p:grpSpPr>
          <a:xfrm>
            <a:off x="1155188" y="1794294"/>
            <a:ext cx="4529522" cy="4123488"/>
            <a:chOff x="3700463" y="1679575"/>
            <a:chExt cx="4781551" cy="4352926"/>
          </a:xfrm>
        </p:grpSpPr>
        <p:sp>
          <p:nvSpPr>
            <p:cNvPr id="8" name="Freeform 81">
              <a:extLst>
                <a:ext uri="{FF2B5EF4-FFF2-40B4-BE49-F238E27FC236}">
                  <a16:creationId xmlns:a16="http://schemas.microsoft.com/office/drawing/2014/main" id="{AAF204E7-A02E-D319-DC7B-213652AC6D7F}"/>
                </a:ext>
              </a:extLst>
            </p:cNvPr>
            <p:cNvSpPr>
              <a:spLocks/>
            </p:cNvSpPr>
            <p:nvPr/>
          </p:nvSpPr>
          <p:spPr bwMode="auto">
            <a:xfrm>
              <a:off x="5716588" y="1687513"/>
              <a:ext cx="1987550" cy="2365375"/>
            </a:xfrm>
            <a:custGeom>
              <a:avLst/>
              <a:gdLst>
                <a:gd name="T0" fmla="*/ 1596 w 2505"/>
                <a:gd name="T1" fmla="*/ 0 h 2979"/>
                <a:gd name="T2" fmla="*/ 1781 w 2505"/>
                <a:gd name="T3" fmla="*/ 40 h 2979"/>
                <a:gd name="T4" fmla="*/ 1938 w 2505"/>
                <a:gd name="T5" fmla="*/ 102 h 2979"/>
                <a:gd name="T6" fmla="*/ 2069 w 2505"/>
                <a:gd name="T7" fmla="*/ 183 h 2979"/>
                <a:gd name="T8" fmla="*/ 2177 w 2505"/>
                <a:gd name="T9" fmla="*/ 278 h 2979"/>
                <a:gd name="T10" fmla="*/ 2263 w 2505"/>
                <a:gd name="T11" fmla="*/ 380 h 2979"/>
                <a:gd name="T12" fmla="*/ 2333 w 2505"/>
                <a:gd name="T13" fmla="*/ 484 h 2979"/>
                <a:gd name="T14" fmla="*/ 2384 w 2505"/>
                <a:gd name="T15" fmla="*/ 587 h 2979"/>
                <a:gd name="T16" fmla="*/ 2422 w 2505"/>
                <a:gd name="T17" fmla="*/ 682 h 2979"/>
                <a:gd name="T18" fmla="*/ 2448 w 2505"/>
                <a:gd name="T19" fmla="*/ 764 h 2979"/>
                <a:gd name="T20" fmla="*/ 2463 w 2505"/>
                <a:gd name="T21" fmla="*/ 830 h 2979"/>
                <a:gd name="T22" fmla="*/ 2470 w 2505"/>
                <a:gd name="T23" fmla="*/ 874 h 2979"/>
                <a:gd name="T24" fmla="*/ 2472 w 2505"/>
                <a:gd name="T25" fmla="*/ 888 h 2979"/>
                <a:gd name="T26" fmla="*/ 2499 w 2505"/>
                <a:gd name="T27" fmla="*/ 1095 h 2979"/>
                <a:gd name="T28" fmla="*/ 2505 w 2505"/>
                <a:gd name="T29" fmla="*/ 1305 h 2979"/>
                <a:gd name="T30" fmla="*/ 2490 w 2505"/>
                <a:gd name="T31" fmla="*/ 1516 h 2979"/>
                <a:gd name="T32" fmla="*/ 2459 w 2505"/>
                <a:gd name="T33" fmla="*/ 1720 h 2979"/>
                <a:gd name="T34" fmla="*/ 2415 w 2505"/>
                <a:gd name="T35" fmla="*/ 1922 h 2979"/>
                <a:gd name="T36" fmla="*/ 2362 w 2505"/>
                <a:gd name="T37" fmla="*/ 2114 h 2979"/>
                <a:gd name="T38" fmla="*/ 2302 w 2505"/>
                <a:gd name="T39" fmla="*/ 2293 h 2979"/>
                <a:gd name="T40" fmla="*/ 2240 w 2505"/>
                <a:gd name="T41" fmla="*/ 2457 h 2979"/>
                <a:gd name="T42" fmla="*/ 2179 w 2505"/>
                <a:gd name="T43" fmla="*/ 2606 h 2979"/>
                <a:gd name="T44" fmla="*/ 2121 w 2505"/>
                <a:gd name="T45" fmla="*/ 2732 h 2979"/>
                <a:gd name="T46" fmla="*/ 2069 w 2505"/>
                <a:gd name="T47" fmla="*/ 2836 h 2979"/>
                <a:gd name="T48" fmla="*/ 2029 w 2505"/>
                <a:gd name="T49" fmla="*/ 2913 h 2979"/>
                <a:gd name="T50" fmla="*/ 2002 w 2505"/>
                <a:gd name="T51" fmla="*/ 2962 h 2979"/>
                <a:gd name="T52" fmla="*/ 1993 w 2505"/>
                <a:gd name="T53" fmla="*/ 2979 h 2979"/>
                <a:gd name="T54" fmla="*/ 1996 w 2505"/>
                <a:gd name="T55" fmla="*/ 2964 h 2979"/>
                <a:gd name="T56" fmla="*/ 2002 w 2505"/>
                <a:gd name="T57" fmla="*/ 2922 h 2979"/>
                <a:gd name="T58" fmla="*/ 2007 w 2505"/>
                <a:gd name="T59" fmla="*/ 2851 h 2979"/>
                <a:gd name="T60" fmla="*/ 2005 w 2505"/>
                <a:gd name="T61" fmla="*/ 2754 h 2979"/>
                <a:gd name="T62" fmla="*/ 1996 w 2505"/>
                <a:gd name="T63" fmla="*/ 2633 h 2979"/>
                <a:gd name="T64" fmla="*/ 1973 w 2505"/>
                <a:gd name="T65" fmla="*/ 2487 h 2979"/>
                <a:gd name="T66" fmla="*/ 1932 w 2505"/>
                <a:gd name="T67" fmla="*/ 2320 h 2979"/>
                <a:gd name="T68" fmla="*/ 1870 w 2505"/>
                <a:gd name="T69" fmla="*/ 2132 h 2979"/>
                <a:gd name="T70" fmla="*/ 1782 w 2505"/>
                <a:gd name="T71" fmla="*/ 1922 h 2979"/>
                <a:gd name="T72" fmla="*/ 1664 w 2505"/>
                <a:gd name="T73" fmla="*/ 1695 h 2979"/>
                <a:gd name="T74" fmla="*/ 1512 w 2505"/>
                <a:gd name="T75" fmla="*/ 1450 h 2979"/>
                <a:gd name="T76" fmla="*/ 1294 w 2505"/>
                <a:gd name="T77" fmla="*/ 1143 h 2979"/>
                <a:gd name="T78" fmla="*/ 1084 w 2505"/>
                <a:gd name="T79" fmla="*/ 881 h 2979"/>
                <a:gd name="T80" fmla="*/ 885 w 2505"/>
                <a:gd name="T81" fmla="*/ 662 h 2979"/>
                <a:gd name="T82" fmla="*/ 698 w 2505"/>
                <a:gd name="T83" fmla="*/ 481 h 2979"/>
                <a:gd name="T84" fmla="*/ 530 w 2505"/>
                <a:gd name="T85" fmla="*/ 332 h 2979"/>
                <a:gd name="T86" fmla="*/ 378 w 2505"/>
                <a:gd name="T87" fmla="*/ 217 h 2979"/>
                <a:gd name="T88" fmla="*/ 250 w 2505"/>
                <a:gd name="T89" fmla="*/ 131 h 2979"/>
                <a:gd name="T90" fmla="*/ 144 w 2505"/>
                <a:gd name="T91" fmla="*/ 69 h 2979"/>
                <a:gd name="T92" fmla="*/ 66 w 2505"/>
                <a:gd name="T93" fmla="*/ 29 h 2979"/>
                <a:gd name="T94" fmla="*/ 16 w 2505"/>
                <a:gd name="T95" fmla="*/ 7 h 2979"/>
                <a:gd name="T96" fmla="*/ 0 w 2505"/>
                <a:gd name="T97" fmla="*/ 0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5" h="2979">
                  <a:moveTo>
                    <a:pt x="0" y="0"/>
                  </a:moveTo>
                  <a:lnTo>
                    <a:pt x="1596" y="0"/>
                  </a:lnTo>
                  <a:lnTo>
                    <a:pt x="1693" y="16"/>
                  </a:lnTo>
                  <a:lnTo>
                    <a:pt x="1781" y="40"/>
                  </a:lnTo>
                  <a:lnTo>
                    <a:pt x="1863" y="69"/>
                  </a:lnTo>
                  <a:lnTo>
                    <a:pt x="1938" y="102"/>
                  </a:lnTo>
                  <a:lnTo>
                    <a:pt x="2005" y="140"/>
                  </a:lnTo>
                  <a:lnTo>
                    <a:pt x="2069" y="183"/>
                  </a:lnTo>
                  <a:lnTo>
                    <a:pt x="2126" y="228"/>
                  </a:lnTo>
                  <a:lnTo>
                    <a:pt x="2177" y="278"/>
                  </a:lnTo>
                  <a:lnTo>
                    <a:pt x="2223" y="327"/>
                  </a:lnTo>
                  <a:lnTo>
                    <a:pt x="2263" y="380"/>
                  </a:lnTo>
                  <a:lnTo>
                    <a:pt x="2300" y="431"/>
                  </a:lnTo>
                  <a:lnTo>
                    <a:pt x="2333" y="484"/>
                  </a:lnTo>
                  <a:lnTo>
                    <a:pt x="2360" y="535"/>
                  </a:lnTo>
                  <a:lnTo>
                    <a:pt x="2384" y="587"/>
                  </a:lnTo>
                  <a:lnTo>
                    <a:pt x="2404" y="636"/>
                  </a:lnTo>
                  <a:lnTo>
                    <a:pt x="2422" y="682"/>
                  </a:lnTo>
                  <a:lnTo>
                    <a:pt x="2435" y="726"/>
                  </a:lnTo>
                  <a:lnTo>
                    <a:pt x="2448" y="764"/>
                  </a:lnTo>
                  <a:lnTo>
                    <a:pt x="2455" y="801"/>
                  </a:lnTo>
                  <a:lnTo>
                    <a:pt x="2463" y="830"/>
                  </a:lnTo>
                  <a:lnTo>
                    <a:pt x="2468" y="855"/>
                  </a:lnTo>
                  <a:lnTo>
                    <a:pt x="2470" y="874"/>
                  </a:lnTo>
                  <a:lnTo>
                    <a:pt x="2472" y="885"/>
                  </a:lnTo>
                  <a:lnTo>
                    <a:pt x="2472" y="888"/>
                  </a:lnTo>
                  <a:lnTo>
                    <a:pt x="2488" y="991"/>
                  </a:lnTo>
                  <a:lnTo>
                    <a:pt x="2499" y="1095"/>
                  </a:lnTo>
                  <a:lnTo>
                    <a:pt x="2505" y="1201"/>
                  </a:lnTo>
                  <a:lnTo>
                    <a:pt x="2505" y="1305"/>
                  </a:lnTo>
                  <a:lnTo>
                    <a:pt x="2499" y="1410"/>
                  </a:lnTo>
                  <a:lnTo>
                    <a:pt x="2490" y="1516"/>
                  </a:lnTo>
                  <a:lnTo>
                    <a:pt x="2475" y="1618"/>
                  </a:lnTo>
                  <a:lnTo>
                    <a:pt x="2459" y="1720"/>
                  </a:lnTo>
                  <a:lnTo>
                    <a:pt x="2439" y="1823"/>
                  </a:lnTo>
                  <a:lnTo>
                    <a:pt x="2415" y="1922"/>
                  </a:lnTo>
                  <a:lnTo>
                    <a:pt x="2389" y="2019"/>
                  </a:lnTo>
                  <a:lnTo>
                    <a:pt x="2362" y="2114"/>
                  </a:lnTo>
                  <a:lnTo>
                    <a:pt x="2333" y="2205"/>
                  </a:lnTo>
                  <a:lnTo>
                    <a:pt x="2302" y="2293"/>
                  </a:lnTo>
                  <a:lnTo>
                    <a:pt x="2272" y="2377"/>
                  </a:lnTo>
                  <a:lnTo>
                    <a:pt x="2240" y="2457"/>
                  </a:lnTo>
                  <a:lnTo>
                    <a:pt x="2208" y="2534"/>
                  </a:lnTo>
                  <a:lnTo>
                    <a:pt x="2179" y="2606"/>
                  </a:lnTo>
                  <a:lnTo>
                    <a:pt x="2148" y="2671"/>
                  </a:lnTo>
                  <a:lnTo>
                    <a:pt x="2121" y="2732"/>
                  </a:lnTo>
                  <a:lnTo>
                    <a:pt x="2093" y="2787"/>
                  </a:lnTo>
                  <a:lnTo>
                    <a:pt x="2069" y="2836"/>
                  </a:lnTo>
                  <a:lnTo>
                    <a:pt x="2048" y="2878"/>
                  </a:lnTo>
                  <a:lnTo>
                    <a:pt x="2029" y="2913"/>
                  </a:lnTo>
                  <a:lnTo>
                    <a:pt x="2015" y="2942"/>
                  </a:lnTo>
                  <a:lnTo>
                    <a:pt x="2002" y="2962"/>
                  </a:lnTo>
                  <a:lnTo>
                    <a:pt x="1996" y="2975"/>
                  </a:lnTo>
                  <a:lnTo>
                    <a:pt x="1993" y="2979"/>
                  </a:lnTo>
                  <a:lnTo>
                    <a:pt x="1995" y="2975"/>
                  </a:lnTo>
                  <a:lnTo>
                    <a:pt x="1996" y="2964"/>
                  </a:lnTo>
                  <a:lnTo>
                    <a:pt x="1998" y="2946"/>
                  </a:lnTo>
                  <a:lnTo>
                    <a:pt x="2002" y="2922"/>
                  </a:lnTo>
                  <a:lnTo>
                    <a:pt x="2005" y="2889"/>
                  </a:lnTo>
                  <a:lnTo>
                    <a:pt x="2007" y="2851"/>
                  </a:lnTo>
                  <a:lnTo>
                    <a:pt x="2007" y="2805"/>
                  </a:lnTo>
                  <a:lnTo>
                    <a:pt x="2005" y="2754"/>
                  </a:lnTo>
                  <a:lnTo>
                    <a:pt x="2004" y="2697"/>
                  </a:lnTo>
                  <a:lnTo>
                    <a:pt x="1996" y="2633"/>
                  </a:lnTo>
                  <a:lnTo>
                    <a:pt x="1987" y="2564"/>
                  </a:lnTo>
                  <a:lnTo>
                    <a:pt x="1973" y="2487"/>
                  </a:lnTo>
                  <a:lnTo>
                    <a:pt x="1956" y="2406"/>
                  </a:lnTo>
                  <a:lnTo>
                    <a:pt x="1932" y="2320"/>
                  </a:lnTo>
                  <a:lnTo>
                    <a:pt x="1905" y="2229"/>
                  </a:lnTo>
                  <a:lnTo>
                    <a:pt x="1870" y="2132"/>
                  </a:lnTo>
                  <a:lnTo>
                    <a:pt x="1830" y="2030"/>
                  </a:lnTo>
                  <a:lnTo>
                    <a:pt x="1782" y="1922"/>
                  </a:lnTo>
                  <a:lnTo>
                    <a:pt x="1728" y="1812"/>
                  </a:lnTo>
                  <a:lnTo>
                    <a:pt x="1664" y="1695"/>
                  </a:lnTo>
                  <a:lnTo>
                    <a:pt x="1592" y="1574"/>
                  </a:lnTo>
                  <a:lnTo>
                    <a:pt x="1512" y="1450"/>
                  </a:lnTo>
                  <a:lnTo>
                    <a:pt x="1402" y="1291"/>
                  </a:lnTo>
                  <a:lnTo>
                    <a:pt x="1294" y="1143"/>
                  </a:lnTo>
                  <a:lnTo>
                    <a:pt x="1188" y="1007"/>
                  </a:lnTo>
                  <a:lnTo>
                    <a:pt x="1084" y="881"/>
                  </a:lnTo>
                  <a:lnTo>
                    <a:pt x="983" y="768"/>
                  </a:lnTo>
                  <a:lnTo>
                    <a:pt x="885" y="662"/>
                  </a:lnTo>
                  <a:lnTo>
                    <a:pt x="790" y="567"/>
                  </a:lnTo>
                  <a:lnTo>
                    <a:pt x="698" y="481"/>
                  </a:lnTo>
                  <a:lnTo>
                    <a:pt x="612" y="402"/>
                  </a:lnTo>
                  <a:lnTo>
                    <a:pt x="530" y="332"/>
                  </a:lnTo>
                  <a:lnTo>
                    <a:pt x="451" y="272"/>
                  </a:lnTo>
                  <a:lnTo>
                    <a:pt x="378" y="217"/>
                  </a:lnTo>
                  <a:lnTo>
                    <a:pt x="311" y="172"/>
                  </a:lnTo>
                  <a:lnTo>
                    <a:pt x="250" y="131"/>
                  </a:lnTo>
                  <a:lnTo>
                    <a:pt x="194" y="97"/>
                  </a:lnTo>
                  <a:lnTo>
                    <a:pt x="144" y="69"/>
                  </a:lnTo>
                  <a:lnTo>
                    <a:pt x="102" y="45"/>
                  </a:lnTo>
                  <a:lnTo>
                    <a:pt x="66" y="29"/>
                  </a:lnTo>
                  <a:lnTo>
                    <a:pt x="38" y="16"/>
                  </a:lnTo>
                  <a:lnTo>
                    <a:pt x="16" y="7"/>
                  </a:lnTo>
                  <a:lnTo>
                    <a:pt x="5" y="1"/>
                  </a:lnTo>
                  <a:lnTo>
                    <a:pt x="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9" name="Freeform 82">
              <a:extLst>
                <a:ext uri="{FF2B5EF4-FFF2-40B4-BE49-F238E27FC236}">
                  <a16:creationId xmlns:a16="http://schemas.microsoft.com/office/drawing/2014/main" id="{C72A0C00-DB4C-4136-C2F3-39BBE2D405EC}"/>
                </a:ext>
              </a:extLst>
            </p:cNvPr>
            <p:cNvSpPr>
              <a:spLocks/>
            </p:cNvSpPr>
            <p:nvPr/>
          </p:nvSpPr>
          <p:spPr bwMode="auto">
            <a:xfrm>
              <a:off x="6518276" y="2460625"/>
              <a:ext cx="1963738" cy="2543175"/>
            </a:xfrm>
            <a:custGeom>
              <a:avLst/>
              <a:gdLst>
                <a:gd name="T0" fmla="*/ 2393 w 2474"/>
                <a:gd name="T1" fmla="*/ 1388 h 3203"/>
                <a:gd name="T2" fmla="*/ 2452 w 2474"/>
                <a:gd name="T3" fmla="*/ 1574 h 3203"/>
                <a:gd name="T4" fmla="*/ 2474 w 2474"/>
                <a:gd name="T5" fmla="*/ 1748 h 3203"/>
                <a:gd name="T6" fmla="*/ 2465 w 2474"/>
                <a:gd name="T7" fmla="*/ 1907 h 3203"/>
                <a:gd name="T8" fmla="*/ 2432 w 2474"/>
                <a:gd name="T9" fmla="*/ 2051 h 3203"/>
                <a:gd name="T10" fmla="*/ 2382 w 2474"/>
                <a:gd name="T11" fmla="*/ 2181 h 3203"/>
                <a:gd name="T12" fmla="*/ 2320 w 2474"/>
                <a:gd name="T13" fmla="*/ 2293 h 3203"/>
                <a:gd name="T14" fmla="*/ 2252 w 2474"/>
                <a:gd name="T15" fmla="*/ 2388 h 3203"/>
                <a:gd name="T16" fmla="*/ 2187 w 2474"/>
                <a:gd name="T17" fmla="*/ 2466 h 3203"/>
                <a:gd name="T18" fmla="*/ 2128 w 2474"/>
                <a:gd name="T19" fmla="*/ 2525 h 3203"/>
                <a:gd name="T20" fmla="*/ 2082 w 2474"/>
                <a:gd name="T21" fmla="*/ 2565 h 3203"/>
                <a:gd name="T22" fmla="*/ 2057 w 2474"/>
                <a:gd name="T23" fmla="*/ 2585 h 3203"/>
                <a:gd name="T24" fmla="*/ 1958 w 2474"/>
                <a:gd name="T25" fmla="*/ 2664 h 3203"/>
                <a:gd name="T26" fmla="*/ 1753 w 2474"/>
                <a:gd name="T27" fmla="*/ 2796 h 3203"/>
                <a:gd name="T28" fmla="*/ 1534 w 2474"/>
                <a:gd name="T29" fmla="*/ 2905 h 3203"/>
                <a:gd name="T30" fmla="*/ 1307 w 2474"/>
                <a:gd name="T31" fmla="*/ 2993 h 3203"/>
                <a:gd name="T32" fmla="*/ 1079 w 2474"/>
                <a:gd name="T33" fmla="*/ 3063 h 3203"/>
                <a:gd name="T34" fmla="*/ 856 w 2474"/>
                <a:gd name="T35" fmla="*/ 3114 h 3203"/>
                <a:gd name="T36" fmla="*/ 645 w 2474"/>
                <a:gd name="T37" fmla="*/ 3150 h 3203"/>
                <a:gd name="T38" fmla="*/ 455 w 2474"/>
                <a:gd name="T39" fmla="*/ 3176 h 3203"/>
                <a:gd name="T40" fmla="*/ 289 w 2474"/>
                <a:gd name="T41" fmla="*/ 3192 h 3203"/>
                <a:gd name="T42" fmla="*/ 153 w 2474"/>
                <a:gd name="T43" fmla="*/ 3200 h 3203"/>
                <a:gd name="T44" fmla="*/ 58 w 2474"/>
                <a:gd name="T45" fmla="*/ 3203 h 3203"/>
                <a:gd name="T46" fmla="*/ 7 w 2474"/>
                <a:gd name="T47" fmla="*/ 3203 h 3203"/>
                <a:gd name="T48" fmla="*/ 3 w 2474"/>
                <a:gd name="T49" fmla="*/ 3203 h 3203"/>
                <a:gd name="T50" fmla="*/ 38 w 2474"/>
                <a:gd name="T51" fmla="*/ 3191 h 3203"/>
                <a:gd name="T52" fmla="*/ 100 w 2474"/>
                <a:gd name="T53" fmla="*/ 3161 h 3203"/>
                <a:gd name="T54" fmla="*/ 188 w 2474"/>
                <a:gd name="T55" fmla="*/ 3114 h 3203"/>
                <a:gd name="T56" fmla="*/ 296 w 2474"/>
                <a:gd name="T57" fmla="*/ 3041 h 3203"/>
                <a:gd name="T58" fmla="*/ 422 w 2474"/>
                <a:gd name="T59" fmla="*/ 2938 h 3203"/>
                <a:gd name="T60" fmla="*/ 561 w 2474"/>
                <a:gd name="T61" fmla="*/ 2807 h 3203"/>
                <a:gd name="T62" fmla="*/ 709 w 2474"/>
                <a:gd name="T63" fmla="*/ 2637 h 3203"/>
                <a:gd name="T64" fmla="*/ 863 w 2474"/>
                <a:gd name="T65" fmla="*/ 2428 h 3203"/>
                <a:gd name="T66" fmla="*/ 1016 w 2474"/>
                <a:gd name="T67" fmla="*/ 2174 h 3203"/>
                <a:gd name="T68" fmla="*/ 1168 w 2474"/>
                <a:gd name="T69" fmla="*/ 1870 h 3203"/>
                <a:gd name="T70" fmla="*/ 1300 w 2474"/>
                <a:gd name="T71" fmla="*/ 1569 h 3203"/>
                <a:gd name="T72" fmla="*/ 1402 w 2474"/>
                <a:gd name="T73" fmla="*/ 1292 h 3203"/>
                <a:gd name="T74" fmla="*/ 1481 w 2474"/>
                <a:gd name="T75" fmla="*/ 1040 h 3203"/>
                <a:gd name="T76" fmla="*/ 1539 w 2474"/>
                <a:gd name="T77" fmla="*/ 815 h 3203"/>
                <a:gd name="T78" fmla="*/ 1578 w 2474"/>
                <a:gd name="T79" fmla="*/ 616 h 3203"/>
                <a:gd name="T80" fmla="*/ 1602 w 2474"/>
                <a:gd name="T81" fmla="*/ 444 h 3203"/>
                <a:gd name="T82" fmla="*/ 1612 w 2474"/>
                <a:gd name="T83" fmla="*/ 298 h 3203"/>
                <a:gd name="T84" fmla="*/ 1616 w 2474"/>
                <a:gd name="T85" fmla="*/ 181 h 3203"/>
                <a:gd name="T86" fmla="*/ 1612 w 2474"/>
                <a:gd name="T87" fmla="*/ 93 h 3203"/>
                <a:gd name="T88" fmla="*/ 1609 w 2474"/>
                <a:gd name="T89" fmla="*/ 32 h 3203"/>
                <a:gd name="T90" fmla="*/ 1605 w 2474"/>
                <a:gd name="T91" fmla="*/ 3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3203">
                  <a:moveTo>
                    <a:pt x="1603" y="0"/>
                  </a:moveTo>
                  <a:lnTo>
                    <a:pt x="2393" y="1388"/>
                  </a:lnTo>
                  <a:lnTo>
                    <a:pt x="2426" y="1483"/>
                  </a:lnTo>
                  <a:lnTo>
                    <a:pt x="2452" y="1574"/>
                  </a:lnTo>
                  <a:lnTo>
                    <a:pt x="2466" y="1664"/>
                  </a:lnTo>
                  <a:lnTo>
                    <a:pt x="2474" y="1748"/>
                  </a:lnTo>
                  <a:lnTo>
                    <a:pt x="2472" y="1830"/>
                  </a:lnTo>
                  <a:lnTo>
                    <a:pt x="2465" y="1907"/>
                  </a:lnTo>
                  <a:lnTo>
                    <a:pt x="2450" y="1982"/>
                  </a:lnTo>
                  <a:lnTo>
                    <a:pt x="2432" y="2051"/>
                  </a:lnTo>
                  <a:lnTo>
                    <a:pt x="2408" y="2119"/>
                  </a:lnTo>
                  <a:lnTo>
                    <a:pt x="2382" y="2181"/>
                  </a:lnTo>
                  <a:lnTo>
                    <a:pt x="2351" y="2238"/>
                  </a:lnTo>
                  <a:lnTo>
                    <a:pt x="2320" y="2293"/>
                  </a:lnTo>
                  <a:lnTo>
                    <a:pt x="2287" y="2342"/>
                  </a:lnTo>
                  <a:lnTo>
                    <a:pt x="2252" y="2388"/>
                  </a:lnTo>
                  <a:lnTo>
                    <a:pt x="2220" y="2430"/>
                  </a:lnTo>
                  <a:lnTo>
                    <a:pt x="2187" y="2466"/>
                  </a:lnTo>
                  <a:lnTo>
                    <a:pt x="2156" y="2498"/>
                  </a:lnTo>
                  <a:lnTo>
                    <a:pt x="2128" y="2525"/>
                  </a:lnTo>
                  <a:lnTo>
                    <a:pt x="2103" y="2547"/>
                  </a:lnTo>
                  <a:lnTo>
                    <a:pt x="2082" y="2565"/>
                  </a:lnTo>
                  <a:lnTo>
                    <a:pt x="2068" y="2578"/>
                  </a:lnTo>
                  <a:lnTo>
                    <a:pt x="2057" y="2585"/>
                  </a:lnTo>
                  <a:lnTo>
                    <a:pt x="2053" y="2587"/>
                  </a:lnTo>
                  <a:lnTo>
                    <a:pt x="1958" y="2664"/>
                  </a:lnTo>
                  <a:lnTo>
                    <a:pt x="1858" y="2733"/>
                  </a:lnTo>
                  <a:lnTo>
                    <a:pt x="1753" y="2796"/>
                  </a:lnTo>
                  <a:lnTo>
                    <a:pt x="1645" y="2854"/>
                  </a:lnTo>
                  <a:lnTo>
                    <a:pt x="1534" y="2905"/>
                  </a:lnTo>
                  <a:lnTo>
                    <a:pt x="1421" y="2951"/>
                  </a:lnTo>
                  <a:lnTo>
                    <a:pt x="1307" y="2993"/>
                  </a:lnTo>
                  <a:lnTo>
                    <a:pt x="1192" y="3030"/>
                  </a:lnTo>
                  <a:lnTo>
                    <a:pt x="1079" y="3063"/>
                  </a:lnTo>
                  <a:lnTo>
                    <a:pt x="967" y="3090"/>
                  </a:lnTo>
                  <a:lnTo>
                    <a:pt x="856" y="3114"/>
                  </a:lnTo>
                  <a:lnTo>
                    <a:pt x="749" y="3134"/>
                  </a:lnTo>
                  <a:lnTo>
                    <a:pt x="645" y="3150"/>
                  </a:lnTo>
                  <a:lnTo>
                    <a:pt x="548" y="3165"/>
                  </a:lnTo>
                  <a:lnTo>
                    <a:pt x="455" y="3176"/>
                  </a:lnTo>
                  <a:lnTo>
                    <a:pt x="367" y="3185"/>
                  </a:lnTo>
                  <a:lnTo>
                    <a:pt x="289" y="3192"/>
                  </a:lnTo>
                  <a:lnTo>
                    <a:pt x="217" y="3198"/>
                  </a:lnTo>
                  <a:lnTo>
                    <a:pt x="153" y="3200"/>
                  </a:lnTo>
                  <a:lnTo>
                    <a:pt x="100" y="3203"/>
                  </a:lnTo>
                  <a:lnTo>
                    <a:pt x="58" y="3203"/>
                  </a:lnTo>
                  <a:lnTo>
                    <a:pt x="25" y="3203"/>
                  </a:lnTo>
                  <a:lnTo>
                    <a:pt x="7" y="3203"/>
                  </a:lnTo>
                  <a:lnTo>
                    <a:pt x="0" y="3203"/>
                  </a:lnTo>
                  <a:lnTo>
                    <a:pt x="3" y="3203"/>
                  </a:lnTo>
                  <a:lnTo>
                    <a:pt x="16" y="3198"/>
                  </a:lnTo>
                  <a:lnTo>
                    <a:pt x="38" y="3191"/>
                  </a:lnTo>
                  <a:lnTo>
                    <a:pt x="66" y="3178"/>
                  </a:lnTo>
                  <a:lnTo>
                    <a:pt x="100" y="3161"/>
                  </a:lnTo>
                  <a:lnTo>
                    <a:pt x="141" y="3139"/>
                  </a:lnTo>
                  <a:lnTo>
                    <a:pt x="188" y="3114"/>
                  </a:lnTo>
                  <a:lnTo>
                    <a:pt x="239" y="3079"/>
                  </a:lnTo>
                  <a:lnTo>
                    <a:pt x="296" y="3041"/>
                  </a:lnTo>
                  <a:lnTo>
                    <a:pt x="358" y="2993"/>
                  </a:lnTo>
                  <a:lnTo>
                    <a:pt x="422" y="2938"/>
                  </a:lnTo>
                  <a:lnTo>
                    <a:pt x="492" y="2876"/>
                  </a:lnTo>
                  <a:lnTo>
                    <a:pt x="561" y="2807"/>
                  </a:lnTo>
                  <a:lnTo>
                    <a:pt x="634" y="2726"/>
                  </a:lnTo>
                  <a:lnTo>
                    <a:pt x="709" y="2637"/>
                  </a:lnTo>
                  <a:lnTo>
                    <a:pt x="786" y="2538"/>
                  </a:lnTo>
                  <a:lnTo>
                    <a:pt x="863" y="2428"/>
                  </a:lnTo>
                  <a:lnTo>
                    <a:pt x="940" y="2307"/>
                  </a:lnTo>
                  <a:lnTo>
                    <a:pt x="1016" y="2174"/>
                  </a:lnTo>
                  <a:lnTo>
                    <a:pt x="1091" y="2031"/>
                  </a:lnTo>
                  <a:lnTo>
                    <a:pt x="1168" y="1870"/>
                  </a:lnTo>
                  <a:lnTo>
                    <a:pt x="1238" y="1717"/>
                  </a:lnTo>
                  <a:lnTo>
                    <a:pt x="1300" y="1569"/>
                  </a:lnTo>
                  <a:lnTo>
                    <a:pt x="1355" y="1428"/>
                  </a:lnTo>
                  <a:lnTo>
                    <a:pt x="1402" y="1292"/>
                  </a:lnTo>
                  <a:lnTo>
                    <a:pt x="1444" y="1163"/>
                  </a:lnTo>
                  <a:lnTo>
                    <a:pt x="1481" y="1040"/>
                  </a:lnTo>
                  <a:lnTo>
                    <a:pt x="1512" y="925"/>
                  </a:lnTo>
                  <a:lnTo>
                    <a:pt x="1539" y="815"/>
                  </a:lnTo>
                  <a:lnTo>
                    <a:pt x="1559" y="711"/>
                  </a:lnTo>
                  <a:lnTo>
                    <a:pt x="1578" y="616"/>
                  </a:lnTo>
                  <a:lnTo>
                    <a:pt x="1591" y="526"/>
                  </a:lnTo>
                  <a:lnTo>
                    <a:pt x="1602" y="444"/>
                  </a:lnTo>
                  <a:lnTo>
                    <a:pt x="1609" y="367"/>
                  </a:lnTo>
                  <a:lnTo>
                    <a:pt x="1612" y="298"/>
                  </a:lnTo>
                  <a:lnTo>
                    <a:pt x="1614" y="235"/>
                  </a:lnTo>
                  <a:lnTo>
                    <a:pt x="1616" y="181"/>
                  </a:lnTo>
                  <a:lnTo>
                    <a:pt x="1614" y="133"/>
                  </a:lnTo>
                  <a:lnTo>
                    <a:pt x="1612" y="93"/>
                  </a:lnTo>
                  <a:lnTo>
                    <a:pt x="1611" y="60"/>
                  </a:lnTo>
                  <a:lnTo>
                    <a:pt x="1609" y="32"/>
                  </a:lnTo>
                  <a:lnTo>
                    <a:pt x="1607" y="14"/>
                  </a:lnTo>
                  <a:lnTo>
                    <a:pt x="1605" y="3"/>
                  </a:lnTo>
                  <a:lnTo>
                    <a:pt x="1603"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0" name="Freeform 84">
              <a:extLst>
                <a:ext uri="{FF2B5EF4-FFF2-40B4-BE49-F238E27FC236}">
                  <a16:creationId xmlns:a16="http://schemas.microsoft.com/office/drawing/2014/main" id="{06F8F9E2-E1C0-A866-011C-68F421653EEF}"/>
                </a:ext>
              </a:extLst>
            </p:cNvPr>
            <p:cNvSpPr>
              <a:spLocks/>
            </p:cNvSpPr>
            <p:nvPr/>
          </p:nvSpPr>
          <p:spPr bwMode="auto">
            <a:xfrm>
              <a:off x="5316538" y="4624388"/>
              <a:ext cx="2838450" cy="1408113"/>
            </a:xfrm>
            <a:custGeom>
              <a:avLst/>
              <a:gdLst>
                <a:gd name="T0" fmla="*/ 2776 w 3576"/>
                <a:gd name="T1" fmla="*/ 1381 h 1774"/>
                <a:gd name="T2" fmla="*/ 2642 w 3576"/>
                <a:gd name="T3" fmla="*/ 1525 h 1774"/>
                <a:gd name="T4" fmla="*/ 2503 w 3576"/>
                <a:gd name="T5" fmla="*/ 1631 h 1774"/>
                <a:gd name="T6" fmla="*/ 2361 w 3576"/>
                <a:gd name="T7" fmla="*/ 1705 h 1774"/>
                <a:gd name="T8" fmla="*/ 2220 w 3576"/>
                <a:gd name="T9" fmla="*/ 1748 h 1774"/>
                <a:gd name="T10" fmla="*/ 2084 w 3576"/>
                <a:gd name="T11" fmla="*/ 1770 h 1774"/>
                <a:gd name="T12" fmla="*/ 1956 w 3576"/>
                <a:gd name="T13" fmla="*/ 1774 h 1774"/>
                <a:gd name="T14" fmla="*/ 1839 w 3576"/>
                <a:gd name="T15" fmla="*/ 1763 h 1774"/>
                <a:gd name="T16" fmla="*/ 1739 w 3576"/>
                <a:gd name="T17" fmla="*/ 1745 h 1774"/>
                <a:gd name="T18" fmla="*/ 1658 w 3576"/>
                <a:gd name="T19" fmla="*/ 1725 h 1774"/>
                <a:gd name="T20" fmla="*/ 1602 w 3576"/>
                <a:gd name="T21" fmla="*/ 1705 h 1774"/>
                <a:gd name="T22" fmla="*/ 1571 w 3576"/>
                <a:gd name="T23" fmla="*/ 1694 h 1774"/>
                <a:gd name="T24" fmla="*/ 1470 w 3576"/>
                <a:gd name="T25" fmla="*/ 1653 h 1774"/>
                <a:gd name="T26" fmla="*/ 1282 w 3576"/>
                <a:gd name="T27" fmla="*/ 1562 h 1774"/>
                <a:gd name="T28" fmla="*/ 1103 w 3576"/>
                <a:gd name="T29" fmla="*/ 1452 h 1774"/>
                <a:gd name="T30" fmla="*/ 934 w 3576"/>
                <a:gd name="T31" fmla="*/ 1328 h 1774"/>
                <a:gd name="T32" fmla="*/ 777 w 3576"/>
                <a:gd name="T33" fmla="*/ 1192 h 1774"/>
                <a:gd name="T34" fmla="*/ 631 w 3576"/>
                <a:gd name="T35" fmla="*/ 1052 h 1774"/>
                <a:gd name="T36" fmla="*/ 499 w 3576"/>
                <a:gd name="T37" fmla="*/ 909 h 1774"/>
                <a:gd name="T38" fmla="*/ 380 w 3576"/>
                <a:gd name="T39" fmla="*/ 770 h 1774"/>
                <a:gd name="T40" fmla="*/ 278 w 3576"/>
                <a:gd name="T41" fmla="*/ 637 h 1774"/>
                <a:gd name="T42" fmla="*/ 188 w 3576"/>
                <a:gd name="T43" fmla="*/ 516 h 1774"/>
                <a:gd name="T44" fmla="*/ 115 w 3576"/>
                <a:gd name="T45" fmla="*/ 410 h 1774"/>
                <a:gd name="T46" fmla="*/ 60 w 3576"/>
                <a:gd name="T47" fmla="*/ 326 h 1774"/>
                <a:gd name="T48" fmla="*/ 22 w 3576"/>
                <a:gd name="T49" fmla="*/ 263 h 1774"/>
                <a:gd name="T50" fmla="*/ 4 w 3576"/>
                <a:gd name="T51" fmla="*/ 231 h 1774"/>
                <a:gd name="T52" fmla="*/ 4 w 3576"/>
                <a:gd name="T53" fmla="*/ 229 h 1774"/>
                <a:gd name="T54" fmla="*/ 26 w 3576"/>
                <a:gd name="T55" fmla="*/ 249 h 1774"/>
                <a:gd name="T56" fmla="*/ 73 w 3576"/>
                <a:gd name="T57" fmla="*/ 282 h 1774"/>
                <a:gd name="T58" fmla="*/ 143 w 3576"/>
                <a:gd name="T59" fmla="*/ 326 h 1774"/>
                <a:gd name="T60" fmla="*/ 240 w 3576"/>
                <a:gd name="T61" fmla="*/ 377 h 1774"/>
                <a:gd name="T62" fmla="*/ 364 w 3576"/>
                <a:gd name="T63" fmla="*/ 430 h 1774"/>
                <a:gd name="T64" fmla="*/ 514 w 3576"/>
                <a:gd name="T65" fmla="*/ 481 h 1774"/>
                <a:gd name="T66" fmla="*/ 695 w 3576"/>
                <a:gd name="T67" fmla="*/ 527 h 1774"/>
                <a:gd name="T68" fmla="*/ 903 w 3576"/>
                <a:gd name="T69" fmla="*/ 563 h 1774"/>
                <a:gd name="T70" fmla="*/ 1145 w 3576"/>
                <a:gd name="T71" fmla="*/ 584 h 1774"/>
                <a:gd name="T72" fmla="*/ 1415 w 3576"/>
                <a:gd name="T73" fmla="*/ 585 h 1774"/>
                <a:gd name="T74" fmla="*/ 1748 w 3576"/>
                <a:gd name="T75" fmla="*/ 565 h 1774"/>
                <a:gd name="T76" fmla="*/ 2088 w 3576"/>
                <a:gd name="T77" fmla="*/ 525 h 1774"/>
                <a:gd name="T78" fmla="*/ 2388 w 3576"/>
                <a:gd name="T79" fmla="*/ 472 h 1774"/>
                <a:gd name="T80" fmla="*/ 2653 w 3576"/>
                <a:gd name="T81" fmla="*/ 410 h 1774"/>
                <a:gd name="T82" fmla="*/ 2880 w 3576"/>
                <a:gd name="T83" fmla="*/ 342 h 1774"/>
                <a:gd name="T84" fmla="*/ 3074 w 3576"/>
                <a:gd name="T85" fmla="*/ 271 h 1774"/>
                <a:gd name="T86" fmla="*/ 3233 w 3576"/>
                <a:gd name="T87" fmla="*/ 203 h 1774"/>
                <a:gd name="T88" fmla="*/ 3361 w 3576"/>
                <a:gd name="T89" fmla="*/ 139 h 1774"/>
                <a:gd name="T90" fmla="*/ 3458 w 3576"/>
                <a:gd name="T91" fmla="*/ 84 h 1774"/>
                <a:gd name="T92" fmla="*/ 3525 w 3576"/>
                <a:gd name="T93" fmla="*/ 40 h 1774"/>
                <a:gd name="T94" fmla="*/ 3564 w 3576"/>
                <a:gd name="T95" fmla="*/ 11 h 1774"/>
                <a:gd name="T96" fmla="*/ 3576 w 3576"/>
                <a:gd name="T97"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6" h="1774">
                  <a:moveTo>
                    <a:pt x="3576" y="0"/>
                  </a:moveTo>
                  <a:lnTo>
                    <a:pt x="2776" y="1381"/>
                  </a:lnTo>
                  <a:lnTo>
                    <a:pt x="2710" y="1458"/>
                  </a:lnTo>
                  <a:lnTo>
                    <a:pt x="2642" y="1525"/>
                  </a:lnTo>
                  <a:lnTo>
                    <a:pt x="2573" y="1582"/>
                  </a:lnTo>
                  <a:lnTo>
                    <a:pt x="2503" y="1631"/>
                  </a:lnTo>
                  <a:lnTo>
                    <a:pt x="2432" y="1672"/>
                  </a:lnTo>
                  <a:lnTo>
                    <a:pt x="2361" y="1705"/>
                  </a:lnTo>
                  <a:lnTo>
                    <a:pt x="2291" y="1730"/>
                  </a:lnTo>
                  <a:lnTo>
                    <a:pt x="2220" y="1748"/>
                  </a:lnTo>
                  <a:lnTo>
                    <a:pt x="2152" y="1761"/>
                  </a:lnTo>
                  <a:lnTo>
                    <a:pt x="2084" y="1770"/>
                  </a:lnTo>
                  <a:lnTo>
                    <a:pt x="2019" y="1774"/>
                  </a:lnTo>
                  <a:lnTo>
                    <a:pt x="1956" y="1774"/>
                  </a:lnTo>
                  <a:lnTo>
                    <a:pt x="1896" y="1770"/>
                  </a:lnTo>
                  <a:lnTo>
                    <a:pt x="1839" y="1763"/>
                  </a:lnTo>
                  <a:lnTo>
                    <a:pt x="1788" y="1756"/>
                  </a:lnTo>
                  <a:lnTo>
                    <a:pt x="1739" y="1745"/>
                  </a:lnTo>
                  <a:lnTo>
                    <a:pt x="1697" y="1736"/>
                  </a:lnTo>
                  <a:lnTo>
                    <a:pt x="1658" y="1725"/>
                  </a:lnTo>
                  <a:lnTo>
                    <a:pt x="1627" y="1714"/>
                  </a:lnTo>
                  <a:lnTo>
                    <a:pt x="1602" y="1705"/>
                  </a:lnTo>
                  <a:lnTo>
                    <a:pt x="1583" y="1697"/>
                  </a:lnTo>
                  <a:lnTo>
                    <a:pt x="1571" y="1694"/>
                  </a:lnTo>
                  <a:lnTo>
                    <a:pt x="1567" y="1692"/>
                  </a:lnTo>
                  <a:lnTo>
                    <a:pt x="1470" y="1653"/>
                  </a:lnTo>
                  <a:lnTo>
                    <a:pt x="1373" y="1611"/>
                  </a:lnTo>
                  <a:lnTo>
                    <a:pt x="1282" y="1562"/>
                  </a:lnTo>
                  <a:lnTo>
                    <a:pt x="1190" y="1509"/>
                  </a:lnTo>
                  <a:lnTo>
                    <a:pt x="1103" y="1452"/>
                  </a:lnTo>
                  <a:lnTo>
                    <a:pt x="1017" y="1392"/>
                  </a:lnTo>
                  <a:lnTo>
                    <a:pt x="934" y="1328"/>
                  </a:lnTo>
                  <a:lnTo>
                    <a:pt x="854" y="1262"/>
                  </a:lnTo>
                  <a:lnTo>
                    <a:pt x="777" y="1192"/>
                  </a:lnTo>
                  <a:lnTo>
                    <a:pt x="702" y="1123"/>
                  </a:lnTo>
                  <a:lnTo>
                    <a:pt x="631" y="1052"/>
                  </a:lnTo>
                  <a:lnTo>
                    <a:pt x="563" y="980"/>
                  </a:lnTo>
                  <a:lnTo>
                    <a:pt x="499" y="909"/>
                  </a:lnTo>
                  <a:lnTo>
                    <a:pt x="439" y="840"/>
                  </a:lnTo>
                  <a:lnTo>
                    <a:pt x="380" y="770"/>
                  </a:lnTo>
                  <a:lnTo>
                    <a:pt x="327" y="702"/>
                  </a:lnTo>
                  <a:lnTo>
                    <a:pt x="278" y="637"/>
                  </a:lnTo>
                  <a:lnTo>
                    <a:pt x="230" y="574"/>
                  </a:lnTo>
                  <a:lnTo>
                    <a:pt x="188" y="516"/>
                  </a:lnTo>
                  <a:lnTo>
                    <a:pt x="150" y="461"/>
                  </a:lnTo>
                  <a:lnTo>
                    <a:pt x="115" y="410"/>
                  </a:lnTo>
                  <a:lnTo>
                    <a:pt x="86" y="364"/>
                  </a:lnTo>
                  <a:lnTo>
                    <a:pt x="60" y="326"/>
                  </a:lnTo>
                  <a:lnTo>
                    <a:pt x="38" y="291"/>
                  </a:lnTo>
                  <a:lnTo>
                    <a:pt x="22" y="263"/>
                  </a:lnTo>
                  <a:lnTo>
                    <a:pt x="11" y="243"/>
                  </a:lnTo>
                  <a:lnTo>
                    <a:pt x="4" y="231"/>
                  </a:lnTo>
                  <a:lnTo>
                    <a:pt x="0" y="227"/>
                  </a:lnTo>
                  <a:lnTo>
                    <a:pt x="4" y="229"/>
                  </a:lnTo>
                  <a:lnTo>
                    <a:pt x="13" y="236"/>
                  </a:lnTo>
                  <a:lnTo>
                    <a:pt x="26" y="249"/>
                  </a:lnTo>
                  <a:lnTo>
                    <a:pt x="46" y="263"/>
                  </a:lnTo>
                  <a:lnTo>
                    <a:pt x="73" y="282"/>
                  </a:lnTo>
                  <a:lnTo>
                    <a:pt x="104" y="302"/>
                  </a:lnTo>
                  <a:lnTo>
                    <a:pt x="143" y="326"/>
                  </a:lnTo>
                  <a:lnTo>
                    <a:pt x="188" y="351"/>
                  </a:lnTo>
                  <a:lnTo>
                    <a:pt x="240" y="377"/>
                  </a:lnTo>
                  <a:lnTo>
                    <a:pt x="298" y="404"/>
                  </a:lnTo>
                  <a:lnTo>
                    <a:pt x="364" y="430"/>
                  </a:lnTo>
                  <a:lnTo>
                    <a:pt x="435" y="457"/>
                  </a:lnTo>
                  <a:lnTo>
                    <a:pt x="514" y="481"/>
                  </a:lnTo>
                  <a:lnTo>
                    <a:pt x="600" y="505"/>
                  </a:lnTo>
                  <a:lnTo>
                    <a:pt x="695" y="527"/>
                  </a:lnTo>
                  <a:lnTo>
                    <a:pt x="795" y="547"/>
                  </a:lnTo>
                  <a:lnTo>
                    <a:pt x="903" y="563"/>
                  </a:lnTo>
                  <a:lnTo>
                    <a:pt x="1020" y="574"/>
                  </a:lnTo>
                  <a:lnTo>
                    <a:pt x="1145" y="584"/>
                  </a:lnTo>
                  <a:lnTo>
                    <a:pt x="1276" y="587"/>
                  </a:lnTo>
                  <a:lnTo>
                    <a:pt x="1415" y="585"/>
                  </a:lnTo>
                  <a:lnTo>
                    <a:pt x="1563" y="580"/>
                  </a:lnTo>
                  <a:lnTo>
                    <a:pt x="1748" y="565"/>
                  </a:lnTo>
                  <a:lnTo>
                    <a:pt x="1924" y="547"/>
                  </a:lnTo>
                  <a:lnTo>
                    <a:pt x="2088" y="525"/>
                  </a:lnTo>
                  <a:lnTo>
                    <a:pt x="2244" y="499"/>
                  </a:lnTo>
                  <a:lnTo>
                    <a:pt x="2388" y="472"/>
                  </a:lnTo>
                  <a:lnTo>
                    <a:pt x="2525" y="441"/>
                  </a:lnTo>
                  <a:lnTo>
                    <a:pt x="2653" y="410"/>
                  </a:lnTo>
                  <a:lnTo>
                    <a:pt x="2770" y="375"/>
                  </a:lnTo>
                  <a:lnTo>
                    <a:pt x="2880" y="342"/>
                  </a:lnTo>
                  <a:lnTo>
                    <a:pt x="2980" y="307"/>
                  </a:lnTo>
                  <a:lnTo>
                    <a:pt x="3074" y="271"/>
                  </a:lnTo>
                  <a:lnTo>
                    <a:pt x="3156" y="236"/>
                  </a:lnTo>
                  <a:lnTo>
                    <a:pt x="3233" y="203"/>
                  </a:lnTo>
                  <a:lnTo>
                    <a:pt x="3300" y="170"/>
                  </a:lnTo>
                  <a:lnTo>
                    <a:pt x="3361" y="139"/>
                  </a:lnTo>
                  <a:lnTo>
                    <a:pt x="3412" y="110"/>
                  </a:lnTo>
                  <a:lnTo>
                    <a:pt x="3458" y="84"/>
                  </a:lnTo>
                  <a:lnTo>
                    <a:pt x="3494" y="60"/>
                  </a:lnTo>
                  <a:lnTo>
                    <a:pt x="3525" y="40"/>
                  </a:lnTo>
                  <a:lnTo>
                    <a:pt x="3547" y="22"/>
                  </a:lnTo>
                  <a:lnTo>
                    <a:pt x="3564" y="11"/>
                  </a:lnTo>
                  <a:lnTo>
                    <a:pt x="3575" y="2"/>
                  </a:lnTo>
                  <a:lnTo>
                    <a:pt x="357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1" name="Freeform 85">
              <a:extLst>
                <a:ext uri="{FF2B5EF4-FFF2-40B4-BE49-F238E27FC236}">
                  <a16:creationId xmlns:a16="http://schemas.microsoft.com/office/drawing/2014/main" id="{8F747A42-8422-45B6-EB2E-48F08AADE2DD}"/>
                </a:ext>
              </a:extLst>
            </p:cNvPr>
            <p:cNvSpPr>
              <a:spLocks/>
            </p:cNvSpPr>
            <p:nvPr/>
          </p:nvSpPr>
          <p:spPr bwMode="auto">
            <a:xfrm>
              <a:off x="4465638" y="3651250"/>
              <a:ext cx="1978025" cy="2379663"/>
            </a:xfrm>
            <a:custGeom>
              <a:avLst/>
              <a:gdLst>
                <a:gd name="T0" fmla="*/ 530 w 2492"/>
                <a:gd name="T1" fmla="*/ 4 h 2999"/>
                <a:gd name="T2" fmla="*/ 524 w 2492"/>
                <a:gd name="T3" fmla="*/ 33 h 2999"/>
                <a:gd name="T4" fmla="*/ 517 w 2492"/>
                <a:gd name="T5" fmla="*/ 90 h 2999"/>
                <a:gd name="T6" fmla="*/ 513 w 2492"/>
                <a:gd name="T7" fmla="*/ 174 h 2999"/>
                <a:gd name="T8" fmla="*/ 517 w 2492"/>
                <a:gd name="T9" fmla="*/ 284 h 2999"/>
                <a:gd name="T10" fmla="*/ 532 w 2492"/>
                <a:gd name="T11" fmla="*/ 417 h 2999"/>
                <a:gd name="T12" fmla="*/ 561 w 2492"/>
                <a:gd name="T13" fmla="*/ 574 h 2999"/>
                <a:gd name="T14" fmla="*/ 610 w 2492"/>
                <a:gd name="T15" fmla="*/ 752 h 2999"/>
                <a:gd name="T16" fmla="*/ 683 w 2492"/>
                <a:gd name="T17" fmla="*/ 953 h 2999"/>
                <a:gd name="T18" fmla="*/ 784 w 2492"/>
                <a:gd name="T19" fmla="*/ 1172 h 2999"/>
                <a:gd name="T20" fmla="*/ 916 w 2492"/>
                <a:gd name="T21" fmla="*/ 1410 h 2999"/>
                <a:gd name="T22" fmla="*/ 1108 w 2492"/>
                <a:gd name="T23" fmla="*/ 1703 h 2999"/>
                <a:gd name="T24" fmla="*/ 1329 w 2492"/>
                <a:gd name="T25" fmla="*/ 1999 h 2999"/>
                <a:gd name="T26" fmla="*/ 1541 w 2492"/>
                <a:gd name="T27" fmla="*/ 2249 h 2999"/>
                <a:gd name="T28" fmla="*/ 1738 w 2492"/>
                <a:gd name="T29" fmla="*/ 2456 h 2999"/>
                <a:gd name="T30" fmla="*/ 1919 w 2492"/>
                <a:gd name="T31" fmla="*/ 2622 h 2999"/>
                <a:gd name="T32" fmla="*/ 2082 w 2492"/>
                <a:gd name="T33" fmla="*/ 2754 h 2999"/>
                <a:gd name="T34" fmla="*/ 2221 w 2492"/>
                <a:gd name="T35" fmla="*/ 2853 h 2999"/>
                <a:gd name="T36" fmla="*/ 2334 w 2492"/>
                <a:gd name="T37" fmla="*/ 2922 h 2999"/>
                <a:gd name="T38" fmla="*/ 2420 w 2492"/>
                <a:gd name="T39" fmla="*/ 2968 h 2999"/>
                <a:gd name="T40" fmla="*/ 2473 w 2492"/>
                <a:gd name="T41" fmla="*/ 2992 h 2999"/>
                <a:gd name="T42" fmla="*/ 2492 w 2492"/>
                <a:gd name="T43" fmla="*/ 2999 h 2999"/>
                <a:gd name="T44" fmla="*/ 800 w 2492"/>
                <a:gd name="T45" fmla="*/ 2966 h 2999"/>
                <a:gd name="T46" fmla="*/ 630 w 2492"/>
                <a:gd name="T47" fmla="*/ 2913 h 2999"/>
                <a:gd name="T48" fmla="*/ 488 w 2492"/>
                <a:gd name="T49" fmla="*/ 2838 h 2999"/>
                <a:gd name="T50" fmla="*/ 369 w 2492"/>
                <a:gd name="T51" fmla="*/ 2749 h 2999"/>
                <a:gd name="T52" fmla="*/ 272 w 2492"/>
                <a:gd name="T53" fmla="*/ 2650 h 2999"/>
                <a:gd name="T54" fmla="*/ 197 w 2492"/>
                <a:gd name="T55" fmla="*/ 2546 h 2999"/>
                <a:gd name="T56" fmla="*/ 137 w 2492"/>
                <a:gd name="T57" fmla="*/ 2440 h 2999"/>
                <a:gd name="T58" fmla="*/ 95 w 2492"/>
                <a:gd name="T59" fmla="*/ 2341 h 2999"/>
                <a:gd name="T60" fmla="*/ 64 w 2492"/>
                <a:gd name="T61" fmla="*/ 2249 h 2999"/>
                <a:gd name="T62" fmla="*/ 45 w 2492"/>
                <a:gd name="T63" fmla="*/ 2174 h 2999"/>
                <a:gd name="T64" fmla="*/ 34 w 2492"/>
                <a:gd name="T65" fmla="*/ 2120 h 2999"/>
                <a:gd name="T66" fmla="*/ 29 w 2492"/>
                <a:gd name="T67" fmla="*/ 2090 h 2999"/>
                <a:gd name="T68" fmla="*/ 14 w 2492"/>
                <a:gd name="T69" fmla="*/ 1982 h 2999"/>
                <a:gd name="T70" fmla="*/ 0 w 2492"/>
                <a:gd name="T71" fmla="*/ 1774 h 2999"/>
                <a:gd name="T72" fmla="*/ 7 w 2492"/>
                <a:gd name="T73" fmla="*/ 1564 h 2999"/>
                <a:gd name="T74" fmla="*/ 32 w 2492"/>
                <a:gd name="T75" fmla="*/ 1355 h 2999"/>
                <a:gd name="T76" fmla="*/ 73 w 2492"/>
                <a:gd name="T77" fmla="*/ 1152 h 2999"/>
                <a:gd name="T78" fmla="*/ 124 w 2492"/>
                <a:gd name="T79" fmla="*/ 956 h 2999"/>
                <a:gd name="T80" fmla="*/ 182 w 2492"/>
                <a:gd name="T81" fmla="*/ 772 h 2999"/>
                <a:gd name="T82" fmla="*/ 245 w 2492"/>
                <a:gd name="T83" fmla="*/ 600 h 2999"/>
                <a:gd name="T84" fmla="*/ 309 w 2492"/>
                <a:gd name="T85" fmla="*/ 444 h 2999"/>
                <a:gd name="T86" fmla="*/ 371 w 2492"/>
                <a:gd name="T87" fmla="*/ 307 h 2999"/>
                <a:gd name="T88" fmla="*/ 427 w 2492"/>
                <a:gd name="T89" fmla="*/ 192 h 2999"/>
                <a:gd name="T90" fmla="*/ 473 w 2492"/>
                <a:gd name="T91" fmla="*/ 101 h 2999"/>
                <a:gd name="T92" fmla="*/ 508 w 2492"/>
                <a:gd name="T93" fmla="*/ 38 h 2999"/>
                <a:gd name="T94" fmla="*/ 528 w 2492"/>
                <a:gd name="T95" fmla="*/ 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2" h="2999">
                  <a:moveTo>
                    <a:pt x="530" y="0"/>
                  </a:moveTo>
                  <a:lnTo>
                    <a:pt x="530" y="4"/>
                  </a:lnTo>
                  <a:lnTo>
                    <a:pt x="526" y="15"/>
                  </a:lnTo>
                  <a:lnTo>
                    <a:pt x="524" y="33"/>
                  </a:lnTo>
                  <a:lnTo>
                    <a:pt x="521" y="59"/>
                  </a:lnTo>
                  <a:lnTo>
                    <a:pt x="517" y="90"/>
                  </a:lnTo>
                  <a:lnTo>
                    <a:pt x="515" y="130"/>
                  </a:lnTo>
                  <a:lnTo>
                    <a:pt x="513" y="174"/>
                  </a:lnTo>
                  <a:lnTo>
                    <a:pt x="515" y="225"/>
                  </a:lnTo>
                  <a:lnTo>
                    <a:pt x="517" y="284"/>
                  </a:lnTo>
                  <a:lnTo>
                    <a:pt x="523" y="348"/>
                  </a:lnTo>
                  <a:lnTo>
                    <a:pt x="532" y="417"/>
                  </a:lnTo>
                  <a:lnTo>
                    <a:pt x="544" y="492"/>
                  </a:lnTo>
                  <a:lnTo>
                    <a:pt x="561" y="574"/>
                  </a:lnTo>
                  <a:lnTo>
                    <a:pt x="583" y="660"/>
                  </a:lnTo>
                  <a:lnTo>
                    <a:pt x="610" y="752"/>
                  </a:lnTo>
                  <a:lnTo>
                    <a:pt x="643" y="850"/>
                  </a:lnTo>
                  <a:lnTo>
                    <a:pt x="683" y="953"/>
                  </a:lnTo>
                  <a:lnTo>
                    <a:pt x="729" y="1059"/>
                  </a:lnTo>
                  <a:lnTo>
                    <a:pt x="784" y="1172"/>
                  </a:lnTo>
                  <a:lnTo>
                    <a:pt x="846" y="1287"/>
                  </a:lnTo>
                  <a:lnTo>
                    <a:pt x="916" y="1410"/>
                  </a:lnTo>
                  <a:lnTo>
                    <a:pt x="994" y="1534"/>
                  </a:lnTo>
                  <a:lnTo>
                    <a:pt x="1108" y="1703"/>
                  </a:lnTo>
                  <a:lnTo>
                    <a:pt x="1221" y="1856"/>
                  </a:lnTo>
                  <a:lnTo>
                    <a:pt x="1329" y="1999"/>
                  </a:lnTo>
                  <a:lnTo>
                    <a:pt x="1437" y="2131"/>
                  </a:lnTo>
                  <a:lnTo>
                    <a:pt x="1541" y="2249"/>
                  </a:lnTo>
                  <a:lnTo>
                    <a:pt x="1642" y="2357"/>
                  </a:lnTo>
                  <a:lnTo>
                    <a:pt x="1738" y="2456"/>
                  </a:lnTo>
                  <a:lnTo>
                    <a:pt x="1832" y="2544"/>
                  </a:lnTo>
                  <a:lnTo>
                    <a:pt x="1919" y="2622"/>
                  </a:lnTo>
                  <a:lnTo>
                    <a:pt x="2004" y="2692"/>
                  </a:lnTo>
                  <a:lnTo>
                    <a:pt x="2082" y="2754"/>
                  </a:lnTo>
                  <a:lnTo>
                    <a:pt x="2155" y="2807"/>
                  </a:lnTo>
                  <a:lnTo>
                    <a:pt x="2221" y="2853"/>
                  </a:lnTo>
                  <a:lnTo>
                    <a:pt x="2281" y="2891"/>
                  </a:lnTo>
                  <a:lnTo>
                    <a:pt x="2334" y="2922"/>
                  </a:lnTo>
                  <a:lnTo>
                    <a:pt x="2382" y="2948"/>
                  </a:lnTo>
                  <a:lnTo>
                    <a:pt x="2420" y="2968"/>
                  </a:lnTo>
                  <a:lnTo>
                    <a:pt x="2452" y="2983"/>
                  </a:lnTo>
                  <a:lnTo>
                    <a:pt x="2473" y="2992"/>
                  </a:lnTo>
                  <a:lnTo>
                    <a:pt x="2488" y="2997"/>
                  </a:lnTo>
                  <a:lnTo>
                    <a:pt x="2492" y="2999"/>
                  </a:lnTo>
                  <a:lnTo>
                    <a:pt x="896" y="2983"/>
                  </a:lnTo>
                  <a:lnTo>
                    <a:pt x="800" y="2966"/>
                  </a:lnTo>
                  <a:lnTo>
                    <a:pt x="713" y="2942"/>
                  </a:lnTo>
                  <a:lnTo>
                    <a:pt x="630" y="2913"/>
                  </a:lnTo>
                  <a:lnTo>
                    <a:pt x="555" y="2878"/>
                  </a:lnTo>
                  <a:lnTo>
                    <a:pt x="488" y="2838"/>
                  </a:lnTo>
                  <a:lnTo>
                    <a:pt x="426" y="2796"/>
                  </a:lnTo>
                  <a:lnTo>
                    <a:pt x="369" y="2749"/>
                  </a:lnTo>
                  <a:lnTo>
                    <a:pt x="318" y="2701"/>
                  </a:lnTo>
                  <a:lnTo>
                    <a:pt x="272" y="2650"/>
                  </a:lnTo>
                  <a:lnTo>
                    <a:pt x="232" y="2597"/>
                  </a:lnTo>
                  <a:lnTo>
                    <a:pt x="197" y="2546"/>
                  </a:lnTo>
                  <a:lnTo>
                    <a:pt x="164" y="2493"/>
                  </a:lnTo>
                  <a:lnTo>
                    <a:pt x="137" y="2440"/>
                  </a:lnTo>
                  <a:lnTo>
                    <a:pt x="115" y="2388"/>
                  </a:lnTo>
                  <a:lnTo>
                    <a:pt x="95" y="2341"/>
                  </a:lnTo>
                  <a:lnTo>
                    <a:pt x="78" y="2293"/>
                  </a:lnTo>
                  <a:lnTo>
                    <a:pt x="64" y="2249"/>
                  </a:lnTo>
                  <a:lnTo>
                    <a:pt x="53" y="2211"/>
                  </a:lnTo>
                  <a:lnTo>
                    <a:pt x="45" y="2174"/>
                  </a:lnTo>
                  <a:lnTo>
                    <a:pt x="38" y="2145"/>
                  </a:lnTo>
                  <a:lnTo>
                    <a:pt x="34" y="2120"/>
                  </a:lnTo>
                  <a:lnTo>
                    <a:pt x="31" y="2101"/>
                  </a:lnTo>
                  <a:lnTo>
                    <a:pt x="29" y="2090"/>
                  </a:lnTo>
                  <a:lnTo>
                    <a:pt x="29" y="2087"/>
                  </a:lnTo>
                  <a:lnTo>
                    <a:pt x="14" y="1982"/>
                  </a:lnTo>
                  <a:lnTo>
                    <a:pt x="3" y="1878"/>
                  </a:lnTo>
                  <a:lnTo>
                    <a:pt x="0" y="1774"/>
                  </a:lnTo>
                  <a:lnTo>
                    <a:pt x="1" y="1670"/>
                  </a:lnTo>
                  <a:lnTo>
                    <a:pt x="7" y="1564"/>
                  </a:lnTo>
                  <a:lnTo>
                    <a:pt x="18" y="1459"/>
                  </a:lnTo>
                  <a:lnTo>
                    <a:pt x="32" y="1355"/>
                  </a:lnTo>
                  <a:lnTo>
                    <a:pt x="51" y="1253"/>
                  </a:lnTo>
                  <a:lnTo>
                    <a:pt x="73" y="1152"/>
                  </a:lnTo>
                  <a:lnTo>
                    <a:pt x="96" y="1053"/>
                  </a:lnTo>
                  <a:lnTo>
                    <a:pt x="124" y="956"/>
                  </a:lnTo>
                  <a:lnTo>
                    <a:pt x="151" y="863"/>
                  </a:lnTo>
                  <a:lnTo>
                    <a:pt x="182" y="772"/>
                  </a:lnTo>
                  <a:lnTo>
                    <a:pt x="214" y="684"/>
                  </a:lnTo>
                  <a:lnTo>
                    <a:pt x="245" y="600"/>
                  </a:lnTo>
                  <a:lnTo>
                    <a:pt x="278" y="519"/>
                  </a:lnTo>
                  <a:lnTo>
                    <a:pt x="309" y="444"/>
                  </a:lnTo>
                  <a:lnTo>
                    <a:pt x="340" y="373"/>
                  </a:lnTo>
                  <a:lnTo>
                    <a:pt x="371" y="307"/>
                  </a:lnTo>
                  <a:lnTo>
                    <a:pt x="400" y="247"/>
                  </a:lnTo>
                  <a:lnTo>
                    <a:pt x="427" y="192"/>
                  </a:lnTo>
                  <a:lnTo>
                    <a:pt x="451" y="143"/>
                  </a:lnTo>
                  <a:lnTo>
                    <a:pt x="473" y="101"/>
                  </a:lnTo>
                  <a:lnTo>
                    <a:pt x="493" y="66"/>
                  </a:lnTo>
                  <a:lnTo>
                    <a:pt x="508" y="38"/>
                  </a:lnTo>
                  <a:lnTo>
                    <a:pt x="521" y="18"/>
                  </a:lnTo>
                  <a:lnTo>
                    <a:pt x="528" y="6"/>
                  </a:lnTo>
                  <a:lnTo>
                    <a:pt x="53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latin typeface="+mj-lt"/>
              </a:endParaRPr>
            </a:p>
          </p:txBody>
        </p:sp>
        <p:sp>
          <p:nvSpPr>
            <p:cNvPr id="12" name="Freeform 86">
              <a:extLst>
                <a:ext uri="{FF2B5EF4-FFF2-40B4-BE49-F238E27FC236}">
                  <a16:creationId xmlns:a16="http://schemas.microsoft.com/office/drawing/2014/main" id="{01516E9D-BC01-97D9-9FC0-D98FBEC050E3}"/>
                </a:ext>
              </a:extLst>
            </p:cNvPr>
            <p:cNvSpPr>
              <a:spLocks/>
            </p:cNvSpPr>
            <p:nvPr/>
          </p:nvSpPr>
          <p:spPr bwMode="auto">
            <a:xfrm>
              <a:off x="3700463" y="2709863"/>
              <a:ext cx="1971675" cy="2535238"/>
            </a:xfrm>
            <a:custGeom>
              <a:avLst/>
              <a:gdLst>
                <a:gd name="T0" fmla="*/ 2476 w 2483"/>
                <a:gd name="T1" fmla="*/ 0 h 3195"/>
                <a:gd name="T2" fmla="*/ 2478 w 2483"/>
                <a:gd name="T3" fmla="*/ 2 h 3195"/>
                <a:gd name="T4" fmla="*/ 2445 w 2483"/>
                <a:gd name="T5" fmla="*/ 13 h 3195"/>
                <a:gd name="T6" fmla="*/ 2382 w 2483"/>
                <a:gd name="T7" fmla="*/ 42 h 3195"/>
                <a:gd name="T8" fmla="*/ 2293 w 2483"/>
                <a:gd name="T9" fmla="*/ 90 h 3195"/>
                <a:gd name="T10" fmla="*/ 2183 w 2483"/>
                <a:gd name="T11" fmla="*/ 163 h 3195"/>
                <a:gd name="T12" fmla="*/ 2057 w 2483"/>
                <a:gd name="T13" fmla="*/ 262 h 3195"/>
                <a:gd name="T14" fmla="*/ 1918 w 2483"/>
                <a:gd name="T15" fmla="*/ 395 h 3195"/>
                <a:gd name="T16" fmla="*/ 1768 w 2483"/>
                <a:gd name="T17" fmla="*/ 563 h 3195"/>
                <a:gd name="T18" fmla="*/ 1615 w 2483"/>
                <a:gd name="T19" fmla="*/ 772 h 3195"/>
                <a:gd name="T20" fmla="*/ 1461 w 2483"/>
                <a:gd name="T21" fmla="*/ 1022 h 3195"/>
                <a:gd name="T22" fmla="*/ 1306 w 2483"/>
                <a:gd name="T23" fmla="*/ 1326 h 3195"/>
                <a:gd name="T24" fmla="*/ 1172 w 2483"/>
                <a:gd name="T25" fmla="*/ 1628 h 3195"/>
                <a:gd name="T26" fmla="*/ 1068 w 2483"/>
                <a:gd name="T27" fmla="*/ 1904 h 3195"/>
                <a:gd name="T28" fmla="*/ 987 w 2483"/>
                <a:gd name="T29" fmla="*/ 2154 h 3195"/>
                <a:gd name="T30" fmla="*/ 929 w 2483"/>
                <a:gd name="T31" fmla="*/ 2379 h 3195"/>
                <a:gd name="T32" fmla="*/ 889 w 2483"/>
                <a:gd name="T33" fmla="*/ 2579 h 3195"/>
                <a:gd name="T34" fmla="*/ 865 w 2483"/>
                <a:gd name="T35" fmla="*/ 2750 h 3195"/>
                <a:gd name="T36" fmla="*/ 852 w 2483"/>
                <a:gd name="T37" fmla="*/ 2897 h 3195"/>
                <a:gd name="T38" fmla="*/ 848 w 2483"/>
                <a:gd name="T39" fmla="*/ 3014 h 3195"/>
                <a:gd name="T40" fmla="*/ 850 w 2483"/>
                <a:gd name="T41" fmla="*/ 3102 h 3195"/>
                <a:gd name="T42" fmla="*/ 854 w 2483"/>
                <a:gd name="T43" fmla="*/ 3162 h 3195"/>
                <a:gd name="T44" fmla="*/ 858 w 2483"/>
                <a:gd name="T45" fmla="*/ 3191 h 3195"/>
                <a:gd name="T46" fmla="*/ 79 w 2483"/>
                <a:gd name="T47" fmla="*/ 1803 h 3195"/>
                <a:gd name="T48" fmla="*/ 22 w 2483"/>
                <a:gd name="T49" fmla="*/ 1615 h 3195"/>
                <a:gd name="T50" fmla="*/ 0 w 2483"/>
                <a:gd name="T51" fmla="*/ 1439 h 3195"/>
                <a:gd name="T52" fmla="*/ 9 w 2483"/>
                <a:gd name="T53" fmla="*/ 1282 h 3195"/>
                <a:gd name="T54" fmla="*/ 44 w 2483"/>
                <a:gd name="T55" fmla="*/ 1138 h 3195"/>
                <a:gd name="T56" fmla="*/ 93 w 2483"/>
                <a:gd name="T57" fmla="*/ 1010 h 3195"/>
                <a:gd name="T58" fmla="*/ 157 w 2483"/>
                <a:gd name="T59" fmla="*/ 898 h 3195"/>
                <a:gd name="T60" fmla="*/ 225 w 2483"/>
                <a:gd name="T61" fmla="*/ 803 h 3195"/>
                <a:gd name="T62" fmla="*/ 291 w 2483"/>
                <a:gd name="T63" fmla="*/ 726 h 3195"/>
                <a:gd name="T64" fmla="*/ 349 w 2483"/>
                <a:gd name="T65" fmla="*/ 666 h 3195"/>
                <a:gd name="T66" fmla="*/ 395 w 2483"/>
                <a:gd name="T67" fmla="*/ 627 h 3195"/>
                <a:gd name="T68" fmla="*/ 421 w 2483"/>
                <a:gd name="T69" fmla="*/ 607 h 3195"/>
                <a:gd name="T70" fmla="*/ 521 w 2483"/>
                <a:gd name="T71" fmla="*/ 529 h 3195"/>
                <a:gd name="T72" fmla="*/ 726 w 2483"/>
                <a:gd name="T73" fmla="*/ 397 h 3195"/>
                <a:gd name="T74" fmla="*/ 947 w 2483"/>
                <a:gd name="T75" fmla="*/ 289 h 3195"/>
                <a:gd name="T76" fmla="*/ 1174 w 2483"/>
                <a:gd name="T77" fmla="*/ 203 h 3195"/>
                <a:gd name="T78" fmla="*/ 1402 w 2483"/>
                <a:gd name="T79" fmla="*/ 135 h 3195"/>
                <a:gd name="T80" fmla="*/ 1625 w 2483"/>
                <a:gd name="T81" fmla="*/ 86 h 3195"/>
                <a:gd name="T82" fmla="*/ 1836 w 2483"/>
                <a:gd name="T83" fmla="*/ 49 h 3195"/>
                <a:gd name="T84" fmla="*/ 2028 w 2483"/>
                <a:gd name="T85" fmla="*/ 24 h 3195"/>
                <a:gd name="T86" fmla="*/ 2194 w 2483"/>
                <a:gd name="T87" fmla="*/ 9 h 3195"/>
                <a:gd name="T88" fmla="*/ 2328 w 2483"/>
                <a:gd name="T89" fmla="*/ 2 h 3195"/>
                <a:gd name="T90" fmla="*/ 2425 w 2483"/>
                <a:gd name="T91"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3" h="3195">
                  <a:moveTo>
                    <a:pt x="2456" y="0"/>
                  </a:moveTo>
                  <a:lnTo>
                    <a:pt x="2476" y="0"/>
                  </a:lnTo>
                  <a:lnTo>
                    <a:pt x="2483" y="0"/>
                  </a:lnTo>
                  <a:lnTo>
                    <a:pt x="2478" y="2"/>
                  </a:lnTo>
                  <a:lnTo>
                    <a:pt x="2465" y="6"/>
                  </a:lnTo>
                  <a:lnTo>
                    <a:pt x="2445" y="13"/>
                  </a:lnTo>
                  <a:lnTo>
                    <a:pt x="2417" y="26"/>
                  </a:lnTo>
                  <a:lnTo>
                    <a:pt x="2382" y="42"/>
                  </a:lnTo>
                  <a:lnTo>
                    <a:pt x="2340" y="62"/>
                  </a:lnTo>
                  <a:lnTo>
                    <a:pt x="2293" y="90"/>
                  </a:lnTo>
                  <a:lnTo>
                    <a:pt x="2242" y="123"/>
                  </a:lnTo>
                  <a:lnTo>
                    <a:pt x="2183" y="163"/>
                  </a:lnTo>
                  <a:lnTo>
                    <a:pt x="2123" y="209"/>
                  </a:lnTo>
                  <a:lnTo>
                    <a:pt x="2057" y="262"/>
                  </a:lnTo>
                  <a:lnTo>
                    <a:pt x="1989" y="324"/>
                  </a:lnTo>
                  <a:lnTo>
                    <a:pt x="1918" y="395"/>
                  </a:lnTo>
                  <a:lnTo>
                    <a:pt x="1845" y="474"/>
                  </a:lnTo>
                  <a:lnTo>
                    <a:pt x="1768" y="563"/>
                  </a:lnTo>
                  <a:lnTo>
                    <a:pt x="1691" y="662"/>
                  </a:lnTo>
                  <a:lnTo>
                    <a:pt x="1615" y="772"/>
                  </a:lnTo>
                  <a:lnTo>
                    <a:pt x="1538" y="891"/>
                  </a:lnTo>
                  <a:lnTo>
                    <a:pt x="1461" y="1022"/>
                  </a:lnTo>
                  <a:lnTo>
                    <a:pt x="1384" y="1167"/>
                  </a:lnTo>
                  <a:lnTo>
                    <a:pt x="1306" y="1326"/>
                  </a:lnTo>
                  <a:lnTo>
                    <a:pt x="1236" y="1479"/>
                  </a:lnTo>
                  <a:lnTo>
                    <a:pt x="1172" y="1628"/>
                  </a:lnTo>
                  <a:lnTo>
                    <a:pt x="1117" y="1768"/>
                  </a:lnTo>
                  <a:lnTo>
                    <a:pt x="1068" y="1904"/>
                  </a:lnTo>
                  <a:lnTo>
                    <a:pt x="1024" y="2032"/>
                  </a:lnTo>
                  <a:lnTo>
                    <a:pt x="987" y="2154"/>
                  </a:lnTo>
                  <a:lnTo>
                    <a:pt x="956" y="2271"/>
                  </a:lnTo>
                  <a:lnTo>
                    <a:pt x="929" y="2379"/>
                  </a:lnTo>
                  <a:lnTo>
                    <a:pt x="907" y="2483"/>
                  </a:lnTo>
                  <a:lnTo>
                    <a:pt x="889" y="2579"/>
                  </a:lnTo>
                  <a:lnTo>
                    <a:pt x="874" y="2668"/>
                  </a:lnTo>
                  <a:lnTo>
                    <a:pt x="865" y="2750"/>
                  </a:lnTo>
                  <a:lnTo>
                    <a:pt x="856" y="2827"/>
                  </a:lnTo>
                  <a:lnTo>
                    <a:pt x="852" y="2897"/>
                  </a:lnTo>
                  <a:lnTo>
                    <a:pt x="848" y="2959"/>
                  </a:lnTo>
                  <a:lnTo>
                    <a:pt x="848" y="3014"/>
                  </a:lnTo>
                  <a:lnTo>
                    <a:pt x="848" y="3061"/>
                  </a:lnTo>
                  <a:lnTo>
                    <a:pt x="850" y="3102"/>
                  </a:lnTo>
                  <a:lnTo>
                    <a:pt x="852" y="3134"/>
                  </a:lnTo>
                  <a:lnTo>
                    <a:pt x="854" y="3162"/>
                  </a:lnTo>
                  <a:lnTo>
                    <a:pt x="856" y="3180"/>
                  </a:lnTo>
                  <a:lnTo>
                    <a:pt x="858" y="3191"/>
                  </a:lnTo>
                  <a:lnTo>
                    <a:pt x="859" y="3195"/>
                  </a:lnTo>
                  <a:lnTo>
                    <a:pt x="79" y="1803"/>
                  </a:lnTo>
                  <a:lnTo>
                    <a:pt x="44" y="1706"/>
                  </a:lnTo>
                  <a:lnTo>
                    <a:pt x="22" y="1615"/>
                  </a:lnTo>
                  <a:lnTo>
                    <a:pt x="7" y="1525"/>
                  </a:lnTo>
                  <a:lnTo>
                    <a:pt x="0" y="1439"/>
                  </a:lnTo>
                  <a:lnTo>
                    <a:pt x="2" y="1359"/>
                  </a:lnTo>
                  <a:lnTo>
                    <a:pt x="9" y="1282"/>
                  </a:lnTo>
                  <a:lnTo>
                    <a:pt x="24" y="1207"/>
                  </a:lnTo>
                  <a:lnTo>
                    <a:pt x="44" y="1138"/>
                  </a:lnTo>
                  <a:lnTo>
                    <a:pt x="68" y="1072"/>
                  </a:lnTo>
                  <a:lnTo>
                    <a:pt x="93" y="1010"/>
                  </a:lnTo>
                  <a:lnTo>
                    <a:pt x="124" y="951"/>
                  </a:lnTo>
                  <a:lnTo>
                    <a:pt x="157" y="898"/>
                  </a:lnTo>
                  <a:lnTo>
                    <a:pt x="190" y="847"/>
                  </a:lnTo>
                  <a:lnTo>
                    <a:pt x="225" y="803"/>
                  </a:lnTo>
                  <a:lnTo>
                    <a:pt x="258" y="761"/>
                  </a:lnTo>
                  <a:lnTo>
                    <a:pt x="291" y="726"/>
                  </a:lnTo>
                  <a:lnTo>
                    <a:pt x="322" y="693"/>
                  </a:lnTo>
                  <a:lnTo>
                    <a:pt x="349" y="666"/>
                  </a:lnTo>
                  <a:lnTo>
                    <a:pt x="375" y="644"/>
                  </a:lnTo>
                  <a:lnTo>
                    <a:pt x="395" y="627"/>
                  </a:lnTo>
                  <a:lnTo>
                    <a:pt x="411" y="615"/>
                  </a:lnTo>
                  <a:lnTo>
                    <a:pt x="421" y="607"/>
                  </a:lnTo>
                  <a:lnTo>
                    <a:pt x="424" y="604"/>
                  </a:lnTo>
                  <a:lnTo>
                    <a:pt x="521" y="529"/>
                  </a:lnTo>
                  <a:lnTo>
                    <a:pt x="622" y="459"/>
                  </a:lnTo>
                  <a:lnTo>
                    <a:pt x="726" y="397"/>
                  </a:lnTo>
                  <a:lnTo>
                    <a:pt x="836" y="340"/>
                  </a:lnTo>
                  <a:lnTo>
                    <a:pt x="947" y="289"/>
                  </a:lnTo>
                  <a:lnTo>
                    <a:pt x="1060" y="243"/>
                  </a:lnTo>
                  <a:lnTo>
                    <a:pt x="1174" y="203"/>
                  </a:lnTo>
                  <a:lnTo>
                    <a:pt x="1289" y="166"/>
                  </a:lnTo>
                  <a:lnTo>
                    <a:pt x="1402" y="135"/>
                  </a:lnTo>
                  <a:lnTo>
                    <a:pt x="1516" y="108"/>
                  </a:lnTo>
                  <a:lnTo>
                    <a:pt x="1625" y="86"/>
                  </a:lnTo>
                  <a:lnTo>
                    <a:pt x="1732" y="66"/>
                  </a:lnTo>
                  <a:lnTo>
                    <a:pt x="1836" y="49"/>
                  </a:lnTo>
                  <a:lnTo>
                    <a:pt x="1934" y="35"/>
                  </a:lnTo>
                  <a:lnTo>
                    <a:pt x="2028" y="24"/>
                  </a:lnTo>
                  <a:lnTo>
                    <a:pt x="2114" y="17"/>
                  </a:lnTo>
                  <a:lnTo>
                    <a:pt x="2194" y="9"/>
                  </a:lnTo>
                  <a:lnTo>
                    <a:pt x="2265" y="6"/>
                  </a:lnTo>
                  <a:lnTo>
                    <a:pt x="2328" y="2"/>
                  </a:lnTo>
                  <a:lnTo>
                    <a:pt x="2381" y="0"/>
                  </a:lnTo>
                  <a:lnTo>
                    <a:pt x="2425" y="0"/>
                  </a:lnTo>
                  <a:lnTo>
                    <a:pt x="2456"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3" name="Freeform 87">
              <a:extLst>
                <a:ext uri="{FF2B5EF4-FFF2-40B4-BE49-F238E27FC236}">
                  <a16:creationId xmlns:a16="http://schemas.microsoft.com/office/drawing/2014/main" id="{6BD23966-5C68-93CF-E9FB-008DBD959753}"/>
                </a:ext>
              </a:extLst>
            </p:cNvPr>
            <p:cNvSpPr>
              <a:spLocks/>
            </p:cNvSpPr>
            <p:nvPr/>
          </p:nvSpPr>
          <p:spPr bwMode="auto">
            <a:xfrm>
              <a:off x="4030663" y="1679575"/>
              <a:ext cx="2841625" cy="1398588"/>
            </a:xfrm>
            <a:custGeom>
              <a:avLst/>
              <a:gdLst>
                <a:gd name="T0" fmla="*/ 1666 w 3578"/>
                <a:gd name="T1" fmla="*/ 1 h 1763"/>
                <a:gd name="T2" fmla="*/ 1783 w 3578"/>
                <a:gd name="T3" fmla="*/ 16 h 1763"/>
                <a:gd name="T4" fmla="*/ 1881 w 3578"/>
                <a:gd name="T5" fmla="*/ 38 h 1763"/>
                <a:gd name="T6" fmla="*/ 1956 w 3578"/>
                <a:gd name="T7" fmla="*/ 60 h 1763"/>
                <a:gd name="T8" fmla="*/ 2004 w 3578"/>
                <a:gd name="T9" fmla="*/ 76 h 1763"/>
                <a:gd name="T10" fmla="*/ 2022 w 3578"/>
                <a:gd name="T11" fmla="*/ 84 h 1763"/>
                <a:gd name="T12" fmla="*/ 2214 w 3578"/>
                <a:gd name="T13" fmla="*/ 166 h 1763"/>
                <a:gd name="T14" fmla="*/ 2397 w 3578"/>
                <a:gd name="T15" fmla="*/ 268 h 1763"/>
                <a:gd name="T16" fmla="*/ 2571 w 3578"/>
                <a:gd name="T17" fmla="*/ 387 h 1763"/>
                <a:gd name="T18" fmla="*/ 2732 w 3578"/>
                <a:gd name="T19" fmla="*/ 519 h 1763"/>
                <a:gd name="T20" fmla="*/ 2881 w 3578"/>
                <a:gd name="T21" fmla="*/ 658 h 1763"/>
                <a:gd name="T22" fmla="*/ 3020 w 3578"/>
                <a:gd name="T23" fmla="*/ 801 h 1763"/>
                <a:gd name="T24" fmla="*/ 3145 w 3578"/>
                <a:gd name="T25" fmla="*/ 943 h 1763"/>
                <a:gd name="T26" fmla="*/ 3254 w 3578"/>
                <a:gd name="T27" fmla="*/ 1080 h 1763"/>
                <a:gd name="T28" fmla="*/ 3351 w 3578"/>
                <a:gd name="T29" fmla="*/ 1208 h 1763"/>
                <a:gd name="T30" fmla="*/ 3430 w 3578"/>
                <a:gd name="T31" fmla="*/ 1324 h 1763"/>
                <a:gd name="T32" fmla="*/ 3494 w 3578"/>
                <a:gd name="T33" fmla="*/ 1421 h 1763"/>
                <a:gd name="T34" fmla="*/ 3540 w 3578"/>
                <a:gd name="T35" fmla="*/ 1494 h 1763"/>
                <a:gd name="T36" fmla="*/ 3569 w 3578"/>
                <a:gd name="T37" fmla="*/ 1541 h 1763"/>
                <a:gd name="T38" fmla="*/ 3578 w 3578"/>
                <a:gd name="T39" fmla="*/ 1560 h 1763"/>
                <a:gd name="T40" fmla="*/ 3567 w 3578"/>
                <a:gd name="T41" fmla="*/ 1549 h 1763"/>
                <a:gd name="T42" fmla="*/ 3532 w 3578"/>
                <a:gd name="T43" fmla="*/ 1521 h 1763"/>
                <a:gd name="T44" fmla="*/ 3476 w 3578"/>
                <a:gd name="T45" fmla="*/ 1483 h 1763"/>
                <a:gd name="T46" fmla="*/ 3392 w 3578"/>
                <a:gd name="T47" fmla="*/ 1433 h 1763"/>
                <a:gd name="T48" fmla="*/ 3282 w 3578"/>
                <a:gd name="T49" fmla="*/ 1380 h 1763"/>
                <a:gd name="T50" fmla="*/ 3145 w 3578"/>
                <a:gd name="T51" fmla="*/ 1325 h 1763"/>
                <a:gd name="T52" fmla="*/ 2980 w 3578"/>
                <a:gd name="T53" fmla="*/ 1276 h 1763"/>
                <a:gd name="T54" fmla="*/ 2786 w 3578"/>
                <a:gd name="T55" fmla="*/ 1234 h 1763"/>
                <a:gd name="T56" fmla="*/ 2562 w 3578"/>
                <a:gd name="T57" fmla="*/ 1205 h 1763"/>
                <a:gd name="T58" fmla="*/ 2306 w 3578"/>
                <a:gd name="T59" fmla="*/ 1190 h 1763"/>
                <a:gd name="T60" fmla="*/ 2017 w 3578"/>
                <a:gd name="T61" fmla="*/ 1196 h 1763"/>
                <a:gd name="T62" fmla="*/ 1658 w 3578"/>
                <a:gd name="T63" fmla="*/ 1227 h 1763"/>
                <a:gd name="T64" fmla="*/ 1338 w 3578"/>
                <a:gd name="T65" fmla="*/ 1272 h 1763"/>
                <a:gd name="T66" fmla="*/ 1055 w 3578"/>
                <a:gd name="T67" fmla="*/ 1329 h 1763"/>
                <a:gd name="T68" fmla="*/ 810 w 3578"/>
                <a:gd name="T69" fmla="*/ 1393 h 1763"/>
                <a:gd name="T70" fmla="*/ 600 w 3578"/>
                <a:gd name="T71" fmla="*/ 1461 h 1763"/>
                <a:gd name="T72" fmla="*/ 422 w 3578"/>
                <a:gd name="T73" fmla="*/ 1528 h 1763"/>
                <a:gd name="T74" fmla="*/ 280 w 3578"/>
                <a:gd name="T75" fmla="*/ 1594 h 1763"/>
                <a:gd name="T76" fmla="*/ 166 w 3578"/>
                <a:gd name="T77" fmla="*/ 1655 h 1763"/>
                <a:gd name="T78" fmla="*/ 84 w 3578"/>
                <a:gd name="T79" fmla="*/ 1704 h 1763"/>
                <a:gd name="T80" fmla="*/ 31 w 3578"/>
                <a:gd name="T81" fmla="*/ 1741 h 1763"/>
                <a:gd name="T82" fmla="*/ 4 w 3578"/>
                <a:gd name="T83" fmla="*/ 1761 h 1763"/>
                <a:gd name="T84" fmla="*/ 812 w 3578"/>
                <a:gd name="T85" fmla="*/ 387 h 1763"/>
                <a:gd name="T86" fmla="*/ 951 w 3578"/>
                <a:gd name="T87" fmla="*/ 239 h 1763"/>
                <a:gd name="T88" fmla="*/ 1097 w 3578"/>
                <a:gd name="T89" fmla="*/ 131 h 1763"/>
                <a:gd name="T90" fmla="*/ 1247 w 3578"/>
                <a:gd name="T91" fmla="*/ 60 h 1763"/>
                <a:gd name="T92" fmla="*/ 1393 w 3578"/>
                <a:gd name="T93" fmla="*/ 18 h 1763"/>
                <a:gd name="T94" fmla="*/ 1534 w 3578"/>
                <a:gd name="T9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8" h="1763">
                  <a:moveTo>
                    <a:pt x="1602" y="0"/>
                  </a:moveTo>
                  <a:lnTo>
                    <a:pt x="1666" y="1"/>
                  </a:lnTo>
                  <a:lnTo>
                    <a:pt x="1726" y="7"/>
                  </a:lnTo>
                  <a:lnTo>
                    <a:pt x="1783" y="16"/>
                  </a:lnTo>
                  <a:lnTo>
                    <a:pt x="1834" y="27"/>
                  </a:lnTo>
                  <a:lnTo>
                    <a:pt x="1881" y="38"/>
                  </a:lnTo>
                  <a:lnTo>
                    <a:pt x="1922" y="49"/>
                  </a:lnTo>
                  <a:lnTo>
                    <a:pt x="1956" y="60"/>
                  </a:lnTo>
                  <a:lnTo>
                    <a:pt x="1984" y="69"/>
                  </a:lnTo>
                  <a:lnTo>
                    <a:pt x="2004" y="76"/>
                  </a:lnTo>
                  <a:lnTo>
                    <a:pt x="2017" y="82"/>
                  </a:lnTo>
                  <a:lnTo>
                    <a:pt x="2022" y="84"/>
                  </a:lnTo>
                  <a:lnTo>
                    <a:pt x="2119" y="122"/>
                  </a:lnTo>
                  <a:lnTo>
                    <a:pt x="2214" y="166"/>
                  </a:lnTo>
                  <a:lnTo>
                    <a:pt x="2307" y="215"/>
                  </a:lnTo>
                  <a:lnTo>
                    <a:pt x="2397" y="268"/>
                  </a:lnTo>
                  <a:lnTo>
                    <a:pt x="2485" y="327"/>
                  </a:lnTo>
                  <a:lnTo>
                    <a:pt x="2571" y="387"/>
                  </a:lnTo>
                  <a:lnTo>
                    <a:pt x="2653" y="451"/>
                  </a:lnTo>
                  <a:lnTo>
                    <a:pt x="2732" y="519"/>
                  </a:lnTo>
                  <a:lnTo>
                    <a:pt x="2808" y="589"/>
                  </a:lnTo>
                  <a:lnTo>
                    <a:pt x="2881" y="658"/>
                  </a:lnTo>
                  <a:lnTo>
                    <a:pt x="2953" y="729"/>
                  </a:lnTo>
                  <a:lnTo>
                    <a:pt x="3020" y="801"/>
                  </a:lnTo>
                  <a:lnTo>
                    <a:pt x="3084" y="872"/>
                  </a:lnTo>
                  <a:lnTo>
                    <a:pt x="3145" y="943"/>
                  </a:lnTo>
                  <a:lnTo>
                    <a:pt x="3201" y="1013"/>
                  </a:lnTo>
                  <a:lnTo>
                    <a:pt x="3254" y="1080"/>
                  </a:lnTo>
                  <a:lnTo>
                    <a:pt x="3304" y="1146"/>
                  </a:lnTo>
                  <a:lnTo>
                    <a:pt x="3351" y="1208"/>
                  </a:lnTo>
                  <a:lnTo>
                    <a:pt x="3393" y="1269"/>
                  </a:lnTo>
                  <a:lnTo>
                    <a:pt x="3430" y="1324"/>
                  </a:lnTo>
                  <a:lnTo>
                    <a:pt x="3465" y="1375"/>
                  </a:lnTo>
                  <a:lnTo>
                    <a:pt x="3494" y="1421"/>
                  </a:lnTo>
                  <a:lnTo>
                    <a:pt x="3520" y="1461"/>
                  </a:lnTo>
                  <a:lnTo>
                    <a:pt x="3540" y="1494"/>
                  </a:lnTo>
                  <a:lnTo>
                    <a:pt x="3556" y="1521"/>
                  </a:lnTo>
                  <a:lnTo>
                    <a:pt x="3569" y="1541"/>
                  </a:lnTo>
                  <a:lnTo>
                    <a:pt x="3576" y="1554"/>
                  </a:lnTo>
                  <a:lnTo>
                    <a:pt x="3578" y="1560"/>
                  </a:lnTo>
                  <a:lnTo>
                    <a:pt x="3576" y="1556"/>
                  </a:lnTo>
                  <a:lnTo>
                    <a:pt x="3567" y="1549"/>
                  </a:lnTo>
                  <a:lnTo>
                    <a:pt x="3553" y="1538"/>
                  </a:lnTo>
                  <a:lnTo>
                    <a:pt x="3532" y="1521"/>
                  </a:lnTo>
                  <a:lnTo>
                    <a:pt x="3507" y="1503"/>
                  </a:lnTo>
                  <a:lnTo>
                    <a:pt x="3476" y="1483"/>
                  </a:lnTo>
                  <a:lnTo>
                    <a:pt x="3437" y="1459"/>
                  </a:lnTo>
                  <a:lnTo>
                    <a:pt x="3392" y="1433"/>
                  </a:lnTo>
                  <a:lnTo>
                    <a:pt x="3340" y="1408"/>
                  </a:lnTo>
                  <a:lnTo>
                    <a:pt x="3282" y="1380"/>
                  </a:lnTo>
                  <a:lnTo>
                    <a:pt x="3218" y="1353"/>
                  </a:lnTo>
                  <a:lnTo>
                    <a:pt x="3145" y="1325"/>
                  </a:lnTo>
                  <a:lnTo>
                    <a:pt x="3066" y="1300"/>
                  </a:lnTo>
                  <a:lnTo>
                    <a:pt x="2980" y="1276"/>
                  </a:lnTo>
                  <a:lnTo>
                    <a:pt x="2887" y="1254"/>
                  </a:lnTo>
                  <a:lnTo>
                    <a:pt x="2786" y="1234"/>
                  </a:lnTo>
                  <a:lnTo>
                    <a:pt x="2679" y="1218"/>
                  </a:lnTo>
                  <a:lnTo>
                    <a:pt x="2562" y="1205"/>
                  </a:lnTo>
                  <a:lnTo>
                    <a:pt x="2437" y="1196"/>
                  </a:lnTo>
                  <a:lnTo>
                    <a:pt x="2306" y="1190"/>
                  </a:lnTo>
                  <a:lnTo>
                    <a:pt x="2167" y="1190"/>
                  </a:lnTo>
                  <a:lnTo>
                    <a:pt x="2017" y="1196"/>
                  </a:lnTo>
                  <a:lnTo>
                    <a:pt x="1832" y="1210"/>
                  </a:lnTo>
                  <a:lnTo>
                    <a:pt x="1658" y="1227"/>
                  </a:lnTo>
                  <a:lnTo>
                    <a:pt x="1494" y="1249"/>
                  </a:lnTo>
                  <a:lnTo>
                    <a:pt x="1338" y="1272"/>
                  </a:lnTo>
                  <a:lnTo>
                    <a:pt x="1192" y="1300"/>
                  </a:lnTo>
                  <a:lnTo>
                    <a:pt x="1055" y="1329"/>
                  </a:lnTo>
                  <a:lnTo>
                    <a:pt x="929" y="1360"/>
                  </a:lnTo>
                  <a:lnTo>
                    <a:pt x="810" y="1393"/>
                  </a:lnTo>
                  <a:lnTo>
                    <a:pt x="700" y="1426"/>
                  </a:lnTo>
                  <a:lnTo>
                    <a:pt x="600" y="1461"/>
                  </a:lnTo>
                  <a:lnTo>
                    <a:pt x="506" y="1496"/>
                  </a:lnTo>
                  <a:lnTo>
                    <a:pt x="422" y="1528"/>
                  </a:lnTo>
                  <a:lnTo>
                    <a:pt x="347" y="1563"/>
                  </a:lnTo>
                  <a:lnTo>
                    <a:pt x="280" y="1594"/>
                  </a:lnTo>
                  <a:lnTo>
                    <a:pt x="219" y="1625"/>
                  </a:lnTo>
                  <a:lnTo>
                    <a:pt x="166" y="1655"/>
                  </a:lnTo>
                  <a:lnTo>
                    <a:pt x="121" y="1680"/>
                  </a:lnTo>
                  <a:lnTo>
                    <a:pt x="84" y="1704"/>
                  </a:lnTo>
                  <a:lnTo>
                    <a:pt x="53" y="1724"/>
                  </a:lnTo>
                  <a:lnTo>
                    <a:pt x="31" y="1741"/>
                  </a:lnTo>
                  <a:lnTo>
                    <a:pt x="15" y="1753"/>
                  </a:lnTo>
                  <a:lnTo>
                    <a:pt x="4" y="1761"/>
                  </a:lnTo>
                  <a:lnTo>
                    <a:pt x="0" y="1763"/>
                  </a:lnTo>
                  <a:lnTo>
                    <a:pt x="812" y="387"/>
                  </a:lnTo>
                  <a:lnTo>
                    <a:pt x="879" y="307"/>
                  </a:lnTo>
                  <a:lnTo>
                    <a:pt x="951" y="239"/>
                  </a:lnTo>
                  <a:lnTo>
                    <a:pt x="1024" y="179"/>
                  </a:lnTo>
                  <a:lnTo>
                    <a:pt x="1097" y="131"/>
                  </a:lnTo>
                  <a:lnTo>
                    <a:pt x="1172" y="91"/>
                  </a:lnTo>
                  <a:lnTo>
                    <a:pt x="1247" y="60"/>
                  </a:lnTo>
                  <a:lnTo>
                    <a:pt x="1320" y="34"/>
                  </a:lnTo>
                  <a:lnTo>
                    <a:pt x="1393" y="18"/>
                  </a:lnTo>
                  <a:lnTo>
                    <a:pt x="1464" y="7"/>
                  </a:lnTo>
                  <a:lnTo>
                    <a:pt x="1534" y="0"/>
                  </a:lnTo>
                  <a:lnTo>
                    <a:pt x="1602" y="0"/>
                  </a:lnTo>
                  <a:close/>
                </a:path>
              </a:pathLst>
            </a:custGeom>
            <a:solidFill>
              <a:srgbClr val="B2151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mj-lt"/>
              </a:endParaRPr>
            </a:p>
          </p:txBody>
        </p:sp>
      </p:grpSp>
      <p:sp>
        <p:nvSpPr>
          <p:cNvPr id="14" name="TextBox 13">
            <a:extLst>
              <a:ext uri="{FF2B5EF4-FFF2-40B4-BE49-F238E27FC236}">
                <a16:creationId xmlns:a16="http://schemas.microsoft.com/office/drawing/2014/main" id="{5C9F55EC-CA6A-CFF7-BB98-F2FC90D82D8C}"/>
              </a:ext>
            </a:extLst>
          </p:cNvPr>
          <p:cNvSpPr txBox="1"/>
          <p:nvPr userDrawn="1"/>
        </p:nvSpPr>
        <p:spPr>
          <a:xfrm>
            <a:off x="2189905" y="2042333"/>
            <a:ext cx="1196733" cy="268984"/>
          </a:xfrm>
          <a:prstGeom prst="rect">
            <a:avLst/>
          </a:prstGeom>
          <a:noFill/>
        </p:spPr>
        <p:txBody>
          <a:bodyPr wrap="square" rtlCol="0">
            <a:spAutoFit/>
          </a:bodyPr>
          <a:lstStyle/>
          <a:p>
            <a:pPr>
              <a:lnSpc>
                <a:spcPct val="80000"/>
              </a:lnSpc>
            </a:pPr>
            <a:r>
              <a:rPr lang="en-US" sz="1400" kern="0" dirty="0">
                <a:solidFill>
                  <a:schemeClr val="bg1"/>
                </a:solidFill>
                <a:latin typeface="+mj-lt"/>
                <a:cs typeface="Arial" pitchFamily="34" charset="0"/>
              </a:rPr>
              <a:t>Red Teaming</a:t>
            </a:r>
            <a:endParaRPr lang="en-US" sz="1400" dirty="0">
              <a:solidFill>
                <a:schemeClr val="bg1"/>
              </a:solidFill>
              <a:latin typeface="+mj-lt"/>
            </a:endParaRPr>
          </a:p>
        </p:txBody>
      </p:sp>
      <p:sp>
        <p:nvSpPr>
          <p:cNvPr id="15" name="TextBox 14">
            <a:extLst>
              <a:ext uri="{FF2B5EF4-FFF2-40B4-BE49-F238E27FC236}">
                <a16:creationId xmlns:a16="http://schemas.microsoft.com/office/drawing/2014/main" id="{0AC2E1DE-B4E2-B1E3-33D1-509824E62A9A}"/>
              </a:ext>
            </a:extLst>
          </p:cNvPr>
          <p:cNvSpPr txBox="1"/>
          <p:nvPr userDrawn="1"/>
        </p:nvSpPr>
        <p:spPr>
          <a:xfrm>
            <a:off x="4027336" y="2025081"/>
            <a:ext cx="882849" cy="501997"/>
          </a:xfrm>
          <a:prstGeom prst="rect">
            <a:avLst/>
          </a:prstGeom>
          <a:noFill/>
        </p:spPr>
        <p:txBody>
          <a:bodyPr wrap="square" rtlCol="0">
            <a:spAutoFit/>
          </a:bodyPr>
          <a:lstStyle/>
          <a:p>
            <a:pPr>
              <a:lnSpc>
                <a:spcPct val="80000"/>
              </a:lnSpc>
            </a:pPr>
            <a:endParaRPr lang="en-US" sz="1100" kern="0" dirty="0">
              <a:solidFill>
                <a:schemeClr val="tx1">
                  <a:lumMod val="75000"/>
                  <a:lumOff val="25000"/>
                </a:schemeClr>
              </a:solidFill>
              <a:latin typeface="+mj-lt"/>
              <a:cs typeface="Arial" pitchFamily="34" charset="0"/>
            </a:endParaRPr>
          </a:p>
          <a:p>
            <a:pPr>
              <a:lnSpc>
                <a:spcPct val="80000"/>
              </a:lnSpc>
            </a:pPr>
            <a:r>
              <a:rPr lang="en-US" sz="1100" kern="0" dirty="0">
                <a:solidFill>
                  <a:schemeClr val="tx1">
                    <a:lumMod val="75000"/>
                    <a:lumOff val="25000"/>
                  </a:schemeClr>
                </a:solidFill>
                <a:latin typeface="+mj-lt"/>
                <a:cs typeface="Arial" pitchFamily="34" charset="0"/>
              </a:rPr>
              <a:t>Penetration Testing</a:t>
            </a:r>
            <a:endParaRPr lang="en-US" sz="1100" dirty="0">
              <a:solidFill>
                <a:schemeClr val="tx1">
                  <a:lumMod val="75000"/>
                  <a:lumOff val="25000"/>
                </a:schemeClr>
              </a:solidFill>
              <a:latin typeface="+mj-lt"/>
            </a:endParaRPr>
          </a:p>
        </p:txBody>
      </p:sp>
      <p:sp>
        <p:nvSpPr>
          <p:cNvPr id="16" name="TextBox 15">
            <a:extLst>
              <a:ext uri="{FF2B5EF4-FFF2-40B4-BE49-F238E27FC236}">
                <a16:creationId xmlns:a16="http://schemas.microsoft.com/office/drawing/2014/main" id="{79C2D76B-91E9-9A5F-CF4A-184A45D0C249}"/>
              </a:ext>
            </a:extLst>
          </p:cNvPr>
          <p:cNvSpPr txBox="1"/>
          <p:nvPr userDrawn="1"/>
        </p:nvSpPr>
        <p:spPr>
          <a:xfrm>
            <a:off x="4803712" y="3689977"/>
            <a:ext cx="861869" cy="366575"/>
          </a:xfrm>
          <a:prstGeom prst="rect">
            <a:avLst/>
          </a:prstGeom>
          <a:noFill/>
        </p:spPr>
        <p:txBody>
          <a:bodyPr wrap="square" rtlCol="0">
            <a:spAutoFit/>
          </a:bodyPr>
          <a:lstStyle/>
          <a:p>
            <a:pPr>
              <a:lnSpc>
                <a:spcPct val="80000"/>
              </a:lnSpc>
            </a:pPr>
            <a:r>
              <a:rPr lang="en-US" sz="1100" kern="0" dirty="0">
                <a:latin typeface="+mj-lt"/>
                <a:cs typeface="Arial" pitchFamily="34" charset="0"/>
              </a:rPr>
              <a:t>Application Security</a:t>
            </a:r>
            <a:endParaRPr lang="en-US" sz="1100" dirty="0">
              <a:latin typeface="+mj-lt"/>
            </a:endParaRPr>
          </a:p>
        </p:txBody>
      </p:sp>
      <p:sp>
        <p:nvSpPr>
          <p:cNvPr id="17" name="TextBox 16">
            <a:extLst>
              <a:ext uri="{FF2B5EF4-FFF2-40B4-BE49-F238E27FC236}">
                <a16:creationId xmlns:a16="http://schemas.microsoft.com/office/drawing/2014/main" id="{DBDE41E5-E3E8-E186-5814-A8A38FCEF6D8}"/>
              </a:ext>
            </a:extLst>
          </p:cNvPr>
          <p:cNvSpPr txBox="1"/>
          <p:nvPr userDrawn="1"/>
        </p:nvSpPr>
        <p:spPr>
          <a:xfrm>
            <a:off x="1318641" y="3353548"/>
            <a:ext cx="825613" cy="441339"/>
          </a:xfrm>
          <a:prstGeom prst="rect">
            <a:avLst/>
          </a:prstGeom>
          <a:noFill/>
        </p:spPr>
        <p:txBody>
          <a:bodyPr wrap="square" rtlCol="0">
            <a:spAutoFit/>
          </a:bodyPr>
          <a:lstStyle/>
          <a:p>
            <a:pPr>
              <a:lnSpc>
                <a:spcPct val="80000"/>
              </a:lnSpc>
            </a:pPr>
            <a:r>
              <a:rPr lang="en-US" sz="1400" kern="0" dirty="0">
                <a:solidFill>
                  <a:schemeClr val="tx1">
                    <a:lumMod val="75000"/>
                    <a:lumOff val="25000"/>
                  </a:schemeClr>
                </a:solidFill>
                <a:latin typeface="+mj-lt"/>
                <a:cs typeface="Arial" pitchFamily="34" charset="0"/>
              </a:rPr>
              <a:t>Physical Security</a:t>
            </a:r>
            <a:endParaRPr lang="en-US" sz="1400" dirty="0">
              <a:solidFill>
                <a:schemeClr val="tx1">
                  <a:lumMod val="75000"/>
                  <a:lumOff val="25000"/>
                </a:schemeClr>
              </a:solidFill>
              <a:latin typeface="+mj-lt"/>
            </a:endParaRPr>
          </a:p>
        </p:txBody>
      </p:sp>
      <p:sp>
        <p:nvSpPr>
          <p:cNvPr id="18" name="TextBox 17">
            <a:extLst>
              <a:ext uri="{FF2B5EF4-FFF2-40B4-BE49-F238E27FC236}">
                <a16:creationId xmlns:a16="http://schemas.microsoft.com/office/drawing/2014/main" id="{78983D62-253C-E094-8F11-49EF23F6306C}"/>
              </a:ext>
            </a:extLst>
          </p:cNvPr>
          <p:cNvSpPr txBox="1"/>
          <p:nvPr userDrawn="1"/>
        </p:nvSpPr>
        <p:spPr>
          <a:xfrm>
            <a:off x="3578757" y="5182346"/>
            <a:ext cx="1196733" cy="441339"/>
          </a:xfrm>
          <a:prstGeom prst="rect">
            <a:avLst/>
          </a:prstGeom>
          <a:noFill/>
        </p:spPr>
        <p:txBody>
          <a:bodyPr wrap="square" rtlCol="0">
            <a:spAutoFit/>
          </a:bodyPr>
          <a:lstStyle/>
          <a:p>
            <a:pPr>
              <a:lnSpc>
                <a:spcPct val="80000"/>
              </a:lnSpc>
            </a:pPr>
            <a:r>
              <a:rPr lang="en-US" sz="1400" kern="0" dirty="0">
                <a:solidFill>
                  <a:schemeClr val="tx1">
                    <a:lumMod val="75000"/>
                    <a:lumOff val="25000"/>
                  </a:schemeClr>
                </a:solidFill>
                <a:latin typeface="+mj-lt"/>
                <a:cs typeface="Arial" pitchFamily="34" charset="0"/>
              </a:rPr>
              <a:t>Social Engineering</a:t>
            </a:r>
            <a:endParaRPr lang="en-US" sz="1400" dirty="0">
              <a:solidFill>
                <a:schemeClr val="tx1">
                  <a:lumMod val="75000"/>
                  <a:lumOff val="25000"/>
                </a:schemeClr>
              </a:solidFill>
              <a:latin typeface="+mj-lt"/>
            </a:endParaRPr>
          </a:p>
        </p:txBody>
      </p:sp>
      <p:sp>
        <p:nvSpPr>
          <p:cNvPr id="19" name="TextBox 18">
            <a:extLst>
              <a:ext uri="{FF2B5EF4-FFF2-40B4-BE49-F238E27FC236}">
                <a16:creationId xmlns:a16="http://schemas.microsoft.com/office/drawing/2014/main" id="{0EDA990E-973D-00B6-1F92-BA17DB5FFF1A}"/>
              </a:ext>
            </a:extLst>
          </p:cNvPr>
          <p:cNvSpPr txBox="1"/>
          <p:nvPr userDrawn="1"/>
        </p:nvSpPr>
        <p:spPr>
          <a:xfrm>
            <a:off x="2029606" y="5049606"/>
            <a:ext cx="902915" cy="576440"/>
          </a:xfrm>
          <a:prstGeom prst="rect">
            <a:avLst/>
          </a:prstGeom>
          <a:noFill/>
        </p:spPr>
        <p:txBody>
          <a:bodyPr wrap="square" rtlCol="0">
            <a:spAutoFit/>
          </a:bodyPr>
          <a:lstStyle/>
          <a:p>
            <a:pPr>
              <a:lnSpc>
                <a:spcPct val="80000"/>
              </a:lnSpc>
            </a:pPr>
            <a:r>
              <a:rPr lang="en-US" sz="1300" kern="0" dirty="0">
                <a:solidFill>
                  <a:schemeClr val="tx1"/>
                </a:solidFill>
                <a:latin typeface="+mj-lt"/>
                <a:cs typeface="Arial" pitchFamily="34" charset="0"/>
              </a:rPr>
              <a:t>Hardware</a:t>
            </a:r>
          </a:p>
          <a:p>
            <a:pPr>
              <a:lnSpc>
                <a:spcPct val="80000"/>
              </a:lnSpc>
            </a:pPr>
            <a:r>
              <a:rPr lang="en-US" sz="1300" kern="0" dirty="0">
                <a:solidFill>
                  <a:schemeClr val="tx1"/>
                </a:solidFill>
                <a:latin typeface="+mj-lt"/>
                <a:cs typeface="Arial" pitchFamily="34" charset="0"/>
              </a:rPr>
              <a:t>&amp; IOT Testing</a:t>
            </a:r>
          </a:p>
        </p:txBody>
      </p:sp>
      <p:pic>
        <p:nvPicPr>
          <p:cNvPr id="20" name="Picture 19">
            <a:extLst>
              <a:ext uri="{FF2B5EF4-FFF2-40B4-BE49-F238E27FC236}">
                <a16:creationId xmlns:a16="http://schemas.microsoft.com/office/drawing/2014/main" id="{814177E9-BB17-0E8C-6F3C-4163BA449A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2702" y="3178450"/>
            <a:ext cx="2036628" cy="1338743"/>
          </a:xfrm>
          <a:prstGeom prst="rect">
            <a:avLst/>
          </a:prstGeom>
        </p:spPr>
      </p:pic>
      <p:pic>
        <p:nvPicPr>
          <p:cNvPr id="21" name="Graphic 20" descr="Group brainstorm">
            <a:extLst>
              <a:ext uri="{FF2B5EF4-FFF2-40B4-BE49-F238E27FC236}">
                <a16:creationId xmlns:a16="http://schemas.microsoft.com/office/drawing/2014/main" id="{CFD4C065-E467-6A9E-FDD4-07AD9F73C12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7500" y="2354157"/>
            <a:ext cx="457200" cy="457200"/>
          </a:xfrm>
          <a:prstGeom prst="rect">
            <a:avLst/>
          </a:prstGeom>
        </p:spPr>
      </p:pic>
      <p:pic>
        <p:nvPicPr>
          <p:cNvPr id="22" name="Graphic 21" descr="Programmer">
            <a:extLst>
              <a:ext uri="{FF2B5EF4-FFF2-40B4-BE49-F238E27FC236}">
                <a16:creationId xmlns:a16="http://schemas.microsoft.com/office/drawing/2014/main" id="{5307DE27-7E84-5079-2EB4-745074BC2D5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3264" y="1796481"/>
            <a:ext cx="457200" cy="457200"/>
          </a:xfrm>
          <a:prstGeom prst="rect">
            <a:avLst/>
          </a:prstGeom>
        </p:spPr>
      </p:pic>
      <p:pic>
        <p:nvPicPr>
          <p:cNvPr id="23" name="Graphic 22" descr="Security camera">
            <a:extLst>
              <a:ext uri="{FF2B5EF4-FFF2-40B4-BE49-F238E27FC236}">
                <a16:creationId xmlns:a16="http://schemas.microsoft.com/office/drawing/2014/main" id="{8E0A8009-FAF7-54D0-B9FC-348BE653E54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6997" y="4126689"/>
            <a:ext cx="457200" cy="457200"/>
          </a:xfrm>
          <a:prstGeom prst="rect">
            <a:avLst/>
          </a:prstGeom>
        </p:spPr>
      </p:pic>
      <p:pic>
        <p:nvPicPr>
          <p:cNvPr id="24" name="Graphic 23" descr="Email">
            <a:extLst>
              <a:ext uri="{FF2B5EF4-FFF2-40B4-BE49-F238E27FC236}">
                <a16:creationId xmlns:a16="http://schemas.microsoft.com/office/drawing/2014/main" id="{892B211A-431A-5642-593E-99941C5AAA3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90635" y="4929478"/>
            <a:ext cx="457200" cy="457200"/>
          </a:xfrm>
          <a:prstGeom prst="rect">
            <a:avLst/>
          </a:prstGeom>
        </p:spPr>
      </p:pic>
      <p:pic>
        <p:nvPicPr>
          <p:cNvPr id="25" name="Graphic 24" descr="Cloud Computing">
            <a:extLst>
              <a:ext uri="{FF2B5EF4-FFF2-40B4-BE49-F238E27FC236}">
                <a16:creationId xmlns:a16="http://schemas.microsoft.com/office/drawing/2014/main" id="{EEE14AD8-2001-ECED-A993-E2F36689D6DE}"/>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47835" y="3117017"/>
            <a:ext cx="457200" cy="457200"/>
          </a:xfrm>
          <a:prstGeom prst="rect">
            <a:avLst/>
          </a:prstGeom>
        </p:spPr>
      </p:pic>
      <p:pic>
        <p:nvPicPr>
          <p:cNvPr id="26" name="Graphic 25" descr="Processor">
            <a:extLst>
              <a:ext uri="{FF2B5EF4-FFF2-40B4-BE49-F238E27FC236}">
                <a16:creationId xmlns:a16="http://schemas.microsoft.com/office/drawing/2014/main" id="{BAAF8FD0-CBB2-8020-0B2C-2CAF086FED52}"/>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680599" y="5394377"/>
            <a:ext cx="464842" cy="464842"/>
          </a:xfrm>
          <a:prstGeom prst="rect">
            <a:avLst/>
          </a:prstGeom>
        </p:spPr>
      </p:pic>
      <p:sp>
        <p:nvSpPr>
          <p:cNvPr id="30" name="TextBox 29">
            <a:extLst>
              <a:ext uri="{FF2B5EF4-FFF2-40B4-BE49-F238E27FC236}">
                <a16:creationId xmlns:a16="http://schemas.microsoft.com/office/drawing/2014/main" id="{9731DA9C-BF86-3F94-2AFE-5426966704BE}"/>
              </a:ext>
            </a:extLst>
          </p:cNvPr>
          <p:cNvSpPr txBox="1"/>
          <p:nvPr userDrawn="1"/>
        </p:nvSpPr>
        <p:spPr>
          <a:xfrm>
            <a:off x="6020913" y="1599222"/>
            <a:ext cx="6096000" cy="5091202"/>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In a Red Team Testing exercise, your organization will have the opportunity to measure the effectiveness of controls in the Social, Electronic, Physical and Converged attack surfaces.</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Motivated and highly funded adversaries look for opportunities to attack on all levels to ensure the success of their operation. </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This type of converged service transcends common attack patterns and allows for everything from phishing, direct/indirect electronic attacks, physical penetration testing, physical bypass, social engineering, insider threat testing, drops, custom implants, defensive control evasion and more. </a:t>
            </a:r>
          </a:p>
          <a:p>
            <a:pPr marL="285750" indent="-285750">
              <a:lnSpc>
                <a:spcPct val="120000"/>
              </a:lnSpc>
              <a:buFont typeface="Arial" panose="020B0604020202020204" pitchFamily="34" charset="0"/>
              <a:buChar char="•"/>
            </a:pPr>
            <a:r>
              <a:rPr lang="en-US" sz="1600" dirty="0">
                <a:latin typeface="Droid Serif" panose="02020600060500020200" pitchFamily="18" charset="0"/>
                <a:ea typeface="Droid Serif" panose="02020600060500020200" pitchFamily="18" charset="0"/>
                <a:cs typeface="Droid Serif" panose="02020600060500020200" pitchFamily="18" charset="0"/>
              </a:rPr>
              <a:t>Red Team Testing will show even the most mature organization the reality of attacker success and provide artifacts to improve the program at every level.</a:t>
            </a:r>
          </a:p>
          <a:p>
            <a:pPr marL="285750" indent="-285750">
              <a:lnSpc>
                <a:spcPct val="120000"/>
              </a:lnSpc>
              <a:buFont typeface="Arial" panose="020B0604020202020204" pitchFamily="34" charset="0"/>
              <a:buChar char="•"/>
            </a:pPr>
            <a:endParaRPr lang="en-US" sz="1600" dirty="0">
              <a:latin typeface="Droid Serif" panose="02020600060500020200" pitchFamily="18" charset="0"/>
              <a:ea typeface="Droid Serif" panose="02020600060500020200" pitchFamily="18" charset="0"/>
              <a:cs typeface="Droid Serif" panose="02020600060500020200" pitchFamily="18" charset="0"/>
            </a:endParaRPr>
          </a:p>
        </p:txBody>
      </p:sp>
    </p:spTree>
    <p:extLst>
      <p:ext uri="{BB962C8B-B14F-4D97-AF65-F5344CB8AC3E}">
        <p14:creationId xmlns:p14="http://schemas.microsoft.com/office/powerpoint/2010/main" val="1641132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9854C-3B68-4538-816B-0A90971E609B}"/>
              </a:ext>
            </a:extLst>
          </p:cNvPr>
          <p:cNvSpPr>
            <a:spLocks noGrp="1"/>
          </p:cNvSpPr>
          <p:nvPr>
            <p:ph type="title"/>
          </p:nvPr>
        </p:nvSpPr>
        <p:spPr>
          <a:xfrm>
            <a:off x="839788" y="6096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E10D3F-7DC6-4D06-AFAD-8E77A18151F0}"/>
              </a:ext>
            </a:extLst>
          </p:cNvPr>
          <p:cNvSpPr>
            <a:spLocks noGrp="1"/>
          </p:cNvSpPr>
          <p:nvPr>
            <p:ph idx="1"/>
          </p:nvPr>
        </p:nvSpPr>
        <p:spPr>
          <a:xfrm>
            <a:off x="5183188" y="11398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682722-2941-4AF4-A30C-8EC4F779B4D5}"/>
              </a:ext>
            </a:extLst>
          </p:cNvPr>
          <p:cNvSpPr>
            <a:spLocks noGrp="1"/>
          </p:cNvSpPr>
          <p:nvPr>
            <p:ph type="body" sz="half" idx="2"/>
          </p:nvPr>
        </p:nvSpPr>
        <p:spPr>
          <a:xfrm>
            <a:off x="839788" y="2209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2DDFC2-A4A6-4FF4-8FB6-D43AEF6687B3}"/>
              </a:ext>
            </a:extLst>
          </p:cNvPr>
          <p:cNvSpPr>
            <a:spLocks noGrp="1"/>
          </p:cNvSpPr>
          <p:nvPr>
            <p:ph type="dt" sz="half" idx="10"/>
          </p:nvPr>
        </p:nvSpPr>
        <p:spPr/>
        <p:txBody>
          <a:bodyPr/>
          <a:lstStyle/>
          <a:p>
            <a:fld id="{0EB84C41-5A58-4052-B3ED-D8A8684FAFB4}" type="datetimeFigureOut">
              <a:rPr lang="en-US" smtClean="0"/>
              <a:t>7/17/2023</a:t>
            </a:fld>
            <a:endParaRPr lang="en-US"/>
          </a:p>
        </p:txBody>
      </p:sp>
      <p:sp>
        <p:nvSpPr>
          <p:cNvPr id="6" name="Footer Placeholder 5">
            <a:extLst>
              <a:ext uri="{FF2B5EF4-FFF2-40B4-BE49-F238E27FC236}">
                <a16:creationId xmlns:a16="http://schemas.microsoft.com/office/drawing/2014/main" id="{2D2AD285-F279-4DC1-955B-7EDBA92B2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0BC89-E359-4AD5-82CE-C4B74AB61F43}"/>
              </a:ext>
            </a:extLst>
          </p:cNvPr>
          <p:cNvSpPr>
            <a:spLocks noGrp="1"/>
          </p:cNvSpPr>
          <p:nvPr>
            <p:ph type="sldNum" sz="quarter" idx="12"/>
          </p:nvPr>
        </p:nvSpPr>
        <p:spPr/>
        <p:txBody>
          <a:bodyPr/>
          <a:lstStyle/>
          <a:p>
            <a:fld id="{442A1B31-82E5-499A-9B8B-BAF2ADB9A2F5}" type="slidenum">
              <a:rPr lang="en-US" smtClean="0"/>
              <a:t>‹#›</a:t>
            </a:fld>
            <a:endParaRPr lang="en-US"/>
          </a:p>
        </p:txBody>
      </p:sp>
      <p:pic>
        <p:nvPicPr>
          <p:cNvPr id="8" name="Picture 7">
            <a:extLst>
              <a:ext uri="{FF2B5EF4-FFF2-40B4-BE49-F238E27FC236}">
                <a16:creationId xmlns:a16="http://schemas.microsoft.com/office/drawing/2014/main" id="{1D12DED4-1222-449E-91C9-C4E0FD2E34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11" name="Picture 10">
            <a:extLst>
              <a:ext uri="{FF2B5EF4-FFF2-40B4-BE49-F238E27FC236}">
                <a16:creationId xmlns:a16="http://schemas.microsoft.com/office/drawing/2014/main" id="{2497CAC4-3F66-46E5-B485-959F796F090B}"/>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74830" b="-24830"/>
          <a:stretch/>
        </p:blipFill>
        <p:spPr>
          <a:xfrm rot="16200000">
            <a:off x="-2464511" y="2464507"/>
            <a:ext cx="6858003" cy="1928981"/>
          </a:xfrm>
          <a:prstGeom prst="rect">
            <a:avLst/>
          </a:prstGeom>
        </p:spPr>
      </p:pic>
    </p:spTree>
    <p:extLst>
      <p:ext uri="{BB962C8B-B14F-4D97-AF65-F5344CB8AC3E}">
        <p14:creationId xmlns:p14="http://schemas.microsoft.com/office/powerpoint/2010/main" val="15110378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sktop Project">
    <p:spTree>
      <p:nvGrpSpPr>
        <p:cNvPr id="1" name=""/>
        <p:cNvGrpSpPr/>
        <p:nvPr/>
      </p:nvGrpSpPr>
      <p:grpSpPr>
        <a:xfrm>
          <a:off x="0" y="0"/>
          <a:ext cx="0" cy="0"/>
          <a:chOff x="0" y="0"/>
          <a:chExt cx="0" cy="0"/>
        </a:xfrm>
      </p:grpSpPr>
      <p:pic>
        <p:nvPicPr>
          <p:cNvPr id="18" name="Picture 17" descr="iMa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2383" y="1260551"/>
            <a:ext cx="5908184" cy="5178350"/>
          </a:xfrm>
          <a:prstGeom prst="rect">
            <a:avLst/>
          </a:prstGeom>
        </p:spPr>
      </p:pic>
      <p:sp>
        <p:nvSpPr>
          <p:cNvPr id="14" name="Picture Placeholder 9"/>
          <p:cNvSpPr>
            <a:spLocks noGrp="1"/>
          </p:cNvSpPr>
          <p:nvPr>
            <p:ph type="pic" sz="quarter" idx="11"/>
          </p:nvPr>
        </p:nvSpPr>
        <p:spPr>
          <a:xfrm>
            <a:off x="6942672" y="1975278"/>
            <a:ext cx="4339462" cy="2491082"/>
          </a:xfrm>
        </p:spPr>
        <p:txBody>
          <a:bodyPr>
            <a:normAutofit/>
          </a:bodyPr>
          <a:lstStyle>
            <a:lvl1pPr marL="0" indent="0">
              <a:buNone/>
              <a:defRPr sz="1050">
                <a:solidFill>
                  <a:schemeClr val="tx1">
                    <a:lumMod val="50000"/>
                    <a:lumOff val="50000"/>
                  </a:schemeClr>
                </a:solidFill>
              </a:defRPr>
            </a:lvl1pPr>
          </a:lstStyle>
          <a:p>
            <a:endParaRPr lang="en-US"/>
          </a:p>
        </p:txBody>
      </p:sp>
      <p:sp>
        <p:nvSpPr>
          <p:cNvPr id="6" name="Title 1">
            <a:extLst>
              <a:ext uri="{FF2B5EF4-FFF2-40B4-BE49-F238E27FC236}">
                <a16:creationId xmlns:a16="http://schemas.microsoft.com/office/drawing/2014/main" id="{61EC682D-0166-4AB1-AF08-A8D590DD4E1C}"/>
              </a:ext>
            </a:extLst>
          </p:cNvPr>
          <p:cNvSpPr>
            <a:spLocks noGrp="1"/>
          </p:cNvSpPr>
          <p:nvPr>
            <p:ph type="title"/>
          </p:nvPr>
        </p:nvSpPr>
        <p:spPr>
          <a:xfrm>
            <a:off x="838200" y="365125"/>
            <a:ext cx="9914466" cy="1325563"/>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3AE50431-766C-419D-B1BE-F134AF134BF4}"/>
              </a:ext>
            </a:extLst>
          </p:cNvPr>
          <p:cNvSpPr>
            <a:spLocks noGrp="1"/>
          </p:cNvSpPr>
          <p:nvPr>
            <p:ph idx="1"/>
          </p:nvPr>
        </p:nvSpPr>
        <p:spPr>
          <a:xfrm>
            <a:off x="838200" y="1825625"/>
            <a:ext cx="5757333"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9879CA8B-B5CA-494C-A72F-005602F92FCF}"/>
              </a:ext>
            </a:extLst>
          </p:cNvPr>
          <p:cNvSpPr>
            <a:spLocks noGrp="1"/>
          </p:cNvSpPr>
          <p:nvPr>
            <p:ph type="dt" sz="half" idx="10"/>
          </p:nvPr>
        </p:nvSpPr>
        <p:spPr>
          <a:xfrm>
            <a:off x="838200" y="6356350"/>
            <a:ext cx="2743200" cy="365125"/>
          </a:xfrm>
        </p:spPr>
        <p:txBody>
          <a:bodyPr/>
          <a:lstStyle/>
          <a:p>
            <a:fld id="{3F4EB491-15C2-4305-B4AB-D721613C67E0}" type="datetime1">
              <a:rPr lang="en-US" smtClean="0"/>
              <a:t>7/17/2023</a:t>
            </a:fld>
            <a:endParaRPr lang="en-US"/>
          </a:p>
        </p:txBody>
      </p:sp>
      <p:sp>
        <p:nvSpPr>
          <p:cNvPr id="9" name="Footer Placeholder 4">
            <a:extLst>
              <a:ext uri="{FF2B5EF4-FFF2-40B4-BE49-F238E27FC236}">
                <a16:creationId xmlns:a16="http://schemas.microsoft.com/office/drawing/2014/main" id="{213DDAA5-F577-4A7E-AAA7-D8ED1820F275}"/>
              </a:ext>
            </a:extLst>
          </p:cNvPr>
          <p:cNvSpPr>
            <a:spLocks noGrp="1"/>
          </p:cNvSpPr>
          <p:nvPr>
            <p:ph type="ftr" sz="quarter" idx="12"/>
          </p:nvPr>
        </p:nvSpPr>
        <p:spPr>
          <a:xfrm>
            <a:off x="4038600" y="6356350"/>
            <a:ext cx="4114800" cy="365125"/>
          </a:xfrm>
        </p:spPr>
        <p:txBody>
          <a:bodyPr/>
          <a:lstStyle/>
          <a:p>
            <a:endParaRPr lang="en-US"/>
          </a:p>
        </p:txBody>
      </p:sp>
      <p:sp>
        <p:nvSpPr>
          <p:cNvPr id="10" name="Slide Number Placeholder 5">
            <a:extLst>
              <a:ext uri="{FF2B5EF4-FFF2-40B4-BE49-F238E27FC236}">
                <a16:creationId xmlns:a16="http://schemas.microsoft.com/office/drawing/2014/main" id="{E0537049-AB90-46C8-99B4-0A9723F65878}"/>
              </a:ext>
            </a:extLst>
          </p:cNvPr>
          <p:cNvSpPr>
            <a:spLocks noGrp="1"/>
          </p:cNvSpPr>
          <p:nvPr>
            <p:ph type="sldNum" sz="quarter" idx="13"/>
          </p:nvPr>
        </p:nvSpPr>
        <p:spPr>
          <a:xfrm>
            <a:off x="8610600" y="6356350"/>
            <a:ext cx="2743200" cy="365125"/>
          </a:xfrm>
        </p:spPr>
        <p:txBody>
          <a:bodyPr/>
          <a:lstStyle/>
          <a:p>
            <a:fld id="{442A1B31-82E5-499A-9B8B-BAF2ADB9A2F5}" type="slidenum">
              <a:rPr lang="en-US" smtClean="0"/>
              <a:t>‹#›</a:t>
            </a:fld>
            <a:endParaRPr lang="en-US"/>
          </a:p>
        </p:txBody>
      </p:sp>
      <p:pic>
        <p:nvPicPr>
          <p:cNvPr id="11" name="Picture 10">
            <a:extLst>
              <a:ext uri="{FF2B5EF4-FFF2-40B4-BE49-F238E27FC236}">
                <a16:creationId xmlns:a16="http://schemas.microsoft.com/office/drawing/2014/main" id="{C61820D1-CC27-42A3-8C8E-33E89199B5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13" name="Picture 12">
            <a:extLst>
              <a:ext uri="{FF2B5EF4-FFF2-40B4-BE49-F238E27FC236}">
                <a16:creationId xmlns:a16="http://schemas.microsoft.com/office/drawing/2014/main" id="{9E92962C-DAEA-4167-B7C6-DD247B913EC2}"/>
              </a:ext>
            </a:extLst>
          </p:cNvPr>
          <p:cNvPicPr>
            <a:picLocks noChangeAspect="1"/>
          </p:cNvPicPr>
          <p:nvPr userDrawn="1"/>
        </p:nvPicPr>
        <p:blipFill rotWithShape="1">
          <a:blip r:embed="rId4">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Tree>
    <p:extLst>
      <p:ext uri="{BB962C8B-B14F-4D97-AF65-F5344CB8AC3E}">
        <p14:creationId xmlns:p14="http://schemas.microsoft.com/office/powerpoint/2010/main" val="38456860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aptop Project">
    <p:spTree>
      <p:nvGrpSpPr>
        <p:cNvPr id="1" name=""/>
        <p:cNvGrpSpPr/>
        <p:nvPr/>
      </p:nvGrpSpPr>
      <p:grpSpPr>
        <a:xfrm>
          <a:off x="0" y="0"/>
          <a:ext cx="0" cy="0"/>
          <a:chOff x="0" y="0"/>
          <a:chExt cx="0" cy="0"/>
        </a:xfrm>
      </p:grpSpPr>
      <p:grpSp>
        <p:nvGrpSpPr>
          <p:cNvPr id="15" name="Group 14"/>
          <p:cNvGrpSpPr/>
          <p:nvPr userDrawn="1"/>
        </p:nvGrpSpPr>
        <p:grpSpPr>
          <a:xfrm>
            <a:off x="257387" y="1371846"/>
            <a:ext cx="6659197" cy="5181355"/>
            <a:chOff x="2084279" y="594889"/>
            <a:chExt cx="4994398" cy="3886016"/>
          </a:xfrm>
        </p:grpSpPr>
        <p:pic>
          <p:nvPicPr>
            <p:cNvPr id="16" name="Picture 15"/>
            <p:cNvPicPr>
              <a:picLocks noChangeAspect="1"/>
            </p:cNvPicPr>
            <p:nvPr/>
          </p:nvPicPr>
          <p:blipFill>
            <a:blip r:embed="rId2"/>
            <a:stretch>
              <a:fillRect/>
            </a:stretch>
          </p:blipFill>
          <p:spPr>
            <a:xfrm>
              <a:off x="2084279" y="594889"/>
              <a:ext cx="4994398" cy="3886016"/>
            </a:xfrm>
            <a:prstGeom prst="rect">
              <a:avLst/>
            </a:prstGeom>
          </p:spPr>
        </p:pic>
        <p:sp>
          <p:nvSpPr>
            <p:cNvPr id="17" name="Rectangle 16"/>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900" dirty="0"/>
            </a:p>
          </p:txBody>
        </p:sp>
      </p:grpSp>
      <p:sp>
        <p:nvSpPr>
          <p:cNvPr id="14" name="Picture Placeholder 9"/>
          <p:cNvSpPr>
            <a:spLocks noGrp="1"/>
          </p:cNvSpPr>
          <p:nvPr>
            <p:ph type="pic" sz="quarter" idx="11"/>
          </p:nvPr>
        </p:nvSpPr>
        <p:spPr>
          <a:xfrm>
            <a:off x="1352943" y="2350005"/>
            <a:ext cx="4422647" cy="2769218"/>
          </a:xfrm>
        </p:spPr>
        <p:txBody>
          <a:bodyPr>
            <a:normAutofit/>
          </a:bodyPr>
          <a:lstStyle>
            <a:lvl1pPr marL="0" indent="0">
              <a:buNone/>
              <a:defRPr sz="1050">
                <a:solidFill>
                  <a:schemeClr val="tx1">
                    <a:lumMod val="50000"/>
                    <a:lumOff val="50000"/>
                  </a:schemeClr>
                </a:solidFill>
              </a:defRPr>
            </a:lvl1pPr>
          </a:lstStyle>
          <a:p>
            <a:endParaRPr lang="en-US"/>
          </a:p>
        </p:txBody>
      </p:sp>
      <p:sp>
        <p:nvSpPr>
          <p:cNvPr id="8" name="Title 1">
            <a:extLst>
              <a:ext uri="{FF2B5EF4-FFF2-40B4-BE49-F238E27FC236}">
                <a16:creationId xmlns:a16="http://schemas.microsoft.com/office/drawing/2014/main" id="{6AB87119-E639-42F3-A20D-01636E6E9632}"/>
              </a:ext>
            </a:extLst>
          </p:cNvPr>
          <p:cNvSpPr>
            <a:spLocks noGrp="1"/>
          </p:cNvSpPr>
          <p:nvPr>
            <p:ph type="title"/>
          </p:nvPr>
        </p:nvSpPr>
        <p:spPr>
          <a:xfrm>
            <a:off x="838200" y="365125"/>
            <a:ext cx="9914466" cy="1325563"/>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A18A8087-81FF-44F7-8502-6C69060ACE71}"/>
              </a:ext>
            </a:extLst>
          </p:cNvPr>
          <p:cNvSpPr>
            <a:spLocks noGrp="1"/>
          </p:cNvSpPr>
          <p:nvPr>
            <p:ph idx="1"/>
          </p:nvPr>
        </p:nvSpPr>
        <p:spPr>
          <a:xfrm>
            <a:off x="6739466" y="1825625"/>
            <a:ext cx="4614333"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BF4354D5-E774-4626-8A3E-C10DD72A5BC6}"/>
              </a:ext>
            </a:extLst>
          </p:cNvPr>
          <p:cNvSpPr>
            <a:spLocks noGrp="1"/>
          </p:cNvSpPr>
          <p:nvPr>
            <p:ph type="dt" sz="half" idx="10"/>
          </p:nvPr>
        </p:nvSpPr>
        <p:spPr>
          <a:xfrm>
            <a:off x="838200" y="6356350"/>
            <a:ext cx="2743200" cy="365125"/>
          </a:xfrm>
        </p:spPr>
        <p:txBody>
          <a:bodyPr/>
          <a:lstStyle/>
          <a:p>
            <a:fld id="{B408D29C-4736-47D6-BC20-42809ED2936B}" type="datetime1">
              <a:rPr lang="en-US" smtClean="0"/>
              <a:t>7/17/2023</a:t>
            </a:fld>
            <a:endParaRPr lang="en-US"/>
          </a:p>
        </p:txBody>
      </p:sp>
      <p:sp>
        <p:nvSpPr>
          <p:cNvPr id="11" name="Footer Placeholder 4">
            <a:extLst>
              <a:ext uri="{FF2B5EF4-FFF2-40B4-BE49-F238E27FC236}">
                <a16:creationId xmlns:a16="http://schemas.microsoft.com/office/drawing/2014/main" id="{A7904ED7-0EBE-4036-B443-823779A705CC}"/>
              </a:ext>
            </a:extLst>
          </p:cNvPr>
          <p:cNvSpPr>
            <a:spLocks noGrp="1"/>
          </p:cNvSpPr>
          <p:nvPr>
            <p:ph type="ftr" sz="quarter" idx="12"/>
          </p:nvPr>
        </p:nvSpPr>
        <p:spPr>
          <a:xfrm>
            <a:off x="4038600" y="6356350"/>
            <a:ext cx="4114800" cy="365125"/>
          </a:xfrm>
        </p:spPr>
        <p:txBody>
          <a:bodyPr/>
          <a:lstStyle/>
          <a:p>
            <a:endParaRPr lang="en-US"/>
          </a:p>
        </p:txBody>
      </p:sp>
      <p:sp>
        <p:nvSpPr>
          <p:cNvPr id="12" name="Slide Number Placeholder 5">
            <a:extLst>
              <a:ext uri="{FF2B5EF4-FFF2-40B4-BE49-F238E27FC236}">
                <a16:creationId xmlns:a16="http://schemas.microsoft.com/office/drawing/2014/main" id="{F7C089B2-91E1-4BC7-A2A9-2335B0E1A645}"/>
              </a:ext>
            </a:extLst>
          </p:cNvPr>
          <p:cNvSpPr>
            <a:spLocks noGrp="1"/>
          </p:cNvSpPr>
          <p:nvPr>
            <p:ph type="sldNum" sz="quarter" idx="13"/>
          </p:nvPr>
        </p:nvSpPr>
        <p:spPr>
          <a:xfrm>
            <a:off x="8610600" y="6356350"/>
            <a:ext cx="2743200" cy="365125"/>
          </a:xfrm>
        </p:spPr>
        <p:txBody>
          <a:bodyPr/>
          <a:lstStyle/>
          <a:p>
            <a:fld id="{442A1B31-82E5-499A-9B8B-BAF2ADB9A2F5}" type="slidenum">
              <a:rPr lang="en-US" smtClean="0"/>
              <a:t>‹#›</a:t>
            </a:fld>
            <a:endParaRPr lang="en-US"/>
          </a:p>
        </p:txBody>
      </p:sp>
      <p:pic>
        <p:nvPicPr>
          <p:cNvPr id="13" name="Picture 12">
            <a:extLst>
              <a:ext uri="{FF2B5EF4-FFF2-40B4-BE49-F238E27FC236}">
                <a16:creationId xmlns:a16="http://schemas.microsoft.com/office/drawing/2014/main" id="{70ACE894-8808-4713-9A6C-975281582D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pic>
        <p:nvPicPr>
          <p:cNvPr id="19" name="Picture 18">
            <a:extLst>
              <a:ext uri="{FF2B5EF4-FFF2-40B4-BE49-F238E27FC236}">
                <a16:creationId xmlns:a16="http://schemas.microsoft.com/office/drawing/2014/main" id="{B1EEA63F-3F7C-4863-9BC7-AD66BB53480A}"/>
              </a:ext>
            </a:extLst>
          </p:cNvPr>
          <p:cNvPicPr>
            <a:picLocks noChangeAspect="1"/>
          </p:cNvPicPr>
          <p:nvPr userDrawn="1"/>
        </p:nvPicPr>
        <p:blipFill rotWithShape="1">
          <a:blip r:embed="rId4">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Tree>
    <p:extLst>
      <p:ext uri="{BB962C8B-B14F-4D97-AF65-F5344CB8AC3E}">
        <p14:creationId xmlns:p14="http://schemas.microsoft.com/office/powerpoint/2010/main" val="21372858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Website">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9879CA8B-B5CA-494C-A72F-005602F92FCF}"/>
              </a:ext>
            </a:extLst>
          </p:cNvPr>
          <p:cNvSpPr>
            <a:spLocks noGrp="1"/>
          </p:cNvSpPr>
          <p:nvPr>
            <p:ph type="dt" sz="half" idx="10"/>
          </p:nvPr>
        </p:nvSpPr>
        <p:spPr>
          <a:xfrm>
            <a:off x="838200" y="6356350"/>
            <a:ext cx="2743200" cy="365125"/>
          </a:xfrm>
        </p:spPr>
        <p:txBody>
          <a:bodyPr/>
          <a:lstStyle/>
          <a:p>
            <a:fld id="{DBEDA681-A810-4981-BFE9-FF0864A44389}" type="datetime1">
              <a:rPr lang="en-US" smtClean="0"/>
              <a:t>7/17/2023</a:t>
            </a:fld>
            <a:endParaRPr lang="en-US"/>
          </a:p>
        </p:txBody>
      </p:sp>
      <p:sp>
        <p:nvSpPr>
          <p:cNvPr id="9" name="Footer Placeholder 4">
            <a:extLst>
              <a:ext uri="{FF2B5EF4-FFF2-40B4-BE49-F238E27FC236}">
                <a16:creationId xmlns:a16="http://schemas.microsoft.com/office/drawing/2014/main" id="{213DDAA5-F577-4A7E-AAA7-D8ED1820F275}"/>
              </a:ext>
            </a:extLst>
          </p:cNvPr>
          <p:cNvSpPr>
            <a:spLocks noGrp="1"/>
          </p:cNvSpPr>
          <p:nvPr>
            <p:ph type="ftr" sz="quarter" idx="12"/>
          </p:nvPr>
        </p:nvSpPr>
        <p:spPr>
          <a:xfrm>
            <a:off x="4038600" y="6356350"/>
            <a:ext cx="4114800" cy="365125"/>
          </a:xfrm>
        </p:spPr>
        <p:txBody>
          <a:bodyPr/>
          <a:lstStyle/>
          <a:p>
            <a:endParaRPr lang="en-US"/>
          </a:p>
        </p:txBody>
      </p:sp>
      <p:sp>
        <p:nvSpPr>
          <p:cNvPr id="10" name="Slide Number Placeholder 5">
            <a:extLst>
              <a:ext uri="{FF2B5EF4-FFF2-40B4-BE49-F238E27FC236}">
                <a16:creationId xmlns:a16="http://schemas.microsoft.com/office/drawing/2014/main" id="{E0537049-AB90-46C8-99B4-0A9723F65878}"/>
              </a:ext>
            </a:extLst>
          </p:cNvPr>
          <p:cNvSpPr>
            <a:spLocks noGrp="1"/>
          </p:cNvSpPr>
          <p:nvPr>
            <p:ph type="sldNum" sz="quarter" idx="13"/>
          </p:nvPr>
        </p:nvSpPr>
        <p:spPr>
          <a:xfrm>
            <a:off x="8610600" y="6356350"/>
            <a:ext cx="2743200" cy="365125"/>
          </a:xfrm>
        </p:spPr>
        <p:txBody>
          <a:bodyPr/>
          <a:lstStyle/>
          <a:p>
            <a:fld id="{442A1B31-82E5-499A-9B8B-BAF2ADB9A2F5}" type="slidenum">
              <a:rPr lang="en-US" smtClean="0"/>
              <a:t>‹#›</a:t>
            </a:fld>
            <a:endParaRPr lang="en-US"/>
          </a:p>
        </p:txBody>
      </p:sp>
      <p:pic>
        <p:nvPicPr>
          <p:cNvPr id="11" name="Picture 10">
            <a:extLst>
              <a:ext uri="{FF2B5EF4-FFF2-40B4-BE49-F238E27FC236}">
                <a16:creationId xmlns:a16="http://schemas.microsoft.com/office/drawing/2014/main" id="{C61820D1-CC27-42A3-8C8E-33E89199B5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1823" y="23814"/>
            <a:ext cx="1344083" cy="1034944"/>
          </a:xfrm>
          <a:prstGeom prst="rect">
            <a:avLst/>
          </a:prstGeom>
        </p:spPr>
      </p:pic>
      <p:grpSp>
        <p:nvGrpSpPr>
          <p:cNvPr id="38" name="Group 37">
            <a:extLst>
              <a:ext uri="{FF2B5EF4-FFF2-40B4-BE49-F238E27FC236}">
                <a16:creationId xmlns:a16="http://schemas.microsoft.com/office/drawing/2014/main" id="{3EC3EDEE-0892-49C3-980E-1C43AF61BB17}"/>
              </a:ext>
            </a:extLst>
          </p:cNvPr>
          <p:cNvGrpSpPr/>
          <p:nvPr userDrawn="1"/>
        </p:nvGrpSpPr>
        <p:grpSpPr>
          <a:xfrm>
            <a:off x="95251" y="328417"/>
            <a:ext cx="8716841" cy="5725440"/>
            <a:chOff x="1017405" y="2693983"/>
            <a:chExt cx="6794663" cy="4462905"/>
          </a:xfrm>
        </p:grpSpPr>
        <p:grpSp>
          <p:nvGrpSpPr>
            <p:cNvPr id="39" name="Group 38">
              <a:extLst>
                <a:ext uri="{FF2B5EF4-FFF2-40B4-BE49-F238E27FC236}">
                  <a16:creationId xmlns:a16="http://schemas.microsoft.com/office/drawing/2014/main" id="{66AE9891-D619-460E-B8FC-506D624CAB42}"/>
                </a:ext>
              </a:extLst>
            </p:cNvPr>
            <p:cNvGrpSpPr/>
            <p:nvPr/>
          </p:nvGrpSpPr>
          <p:grpSpPr>
            <a:xfrm>
              <a:off x="1017405" y="2693983"/>
              <a:ext cx="6794663" cy="4462905"/>
              <a:chOff x="1017405" y="2693983"/>
              <a:chExt cx="6794663" cy="4462905"/>
            </a:xfrm>
          </p:grpSpPr>
          <p:sp>
            <p:nvSpPr>
              <p:cNvPr id="42" name="AutoShape 1">
                <a:extLst>
                  <a:ext uri="{FF2B5EF4-FFF2-40B4-BE49-F238E27FC236}">
                    <a16:creationId xmlns:a16="http://schemas.microsoft.com/office/drawing/2014/main" id="{20209772-5365-4221-84AF-951C1A5BA7D9}"/>
                  </a:ext>
                </a:extLst>
              </p:cNvPr>
              <p:cNvSpPr>
                <a:spLocks/>
              </p:cNvSpPr>
              <p:nvPr/>
            </p:nvSpPr>
            <p:spPr bwMode="auto">
              <a:xfrm>
                <a:off x="1017405" y="2693983"/>
                <a:ext cx="6794663" cy="4462905"/>
              </a:xfrm>
              <a:prstGeom prst="roundRect">
                <a:avLst>
                  <a:gd name="adj" fmla="val 1292"/>
                </a:avLst>
              </a:prstGeom>
              <a:solidFill>
                <a:srgbClr val="343434"/>
              </a:solidFill>
              <a:ln w="25400" cap="flat">
                <a:noFill/>
                <a:prstDash val="solid"/>
                <a:miter lim="800000"/>
                <a:headEnd type="none" w="med" len="med"/>
                <a:tailEnd type="none" w="med" len="med"/>
              </a:ln>
              <a:effectLst>
                <a:outerShdw blurRad="254000" dist="114299" dir="5340024" algn="ctr" rotWithShape="0">
                  <a:schemeClr val="bg2">
                    <a:alpha val="39000"/>
                  </a:schemeClr>
                </a:outerShdw>
              </a:effectLst>
            </p:spPr>
            <p:txBody>
              <a:bodyPr lIns="0" tIns="0" rIns="0" bIns="0"/>
              <a:lstStyle/>
              <a:p>
                <a:endParaRPr lang="id-ID" sz="900"/>
              </a:p>
            </p:txBody>
          </p:sp>
          <p:sp>
            <p:nvSpPr>
              <p:cNvPr id="43" name="Rectangle 2">
                <a:extLst>
                  <a:ext uri="{FF2B5EF4-FFF2-40B4-BE49-F238E27FC236}">
                    <a16:creationId xmlns:a16="http://schemas.microsoft.com/office/drawing/2014/main" id="{4660B215-9F2E-4569-8BAA-A9657DB092BE}"/>
                  </a:ext>
                </a:extLst>
              </p:cNvPr>
              <p:cNvSpPr>
                <a:spLocks/>
              </p:cNvSpPr>
              <p:nvPr/>
            </p:nvSpPr>
            <p:spPr bwMode="auto">
              <a:xfrm>
                <a:off x="1017405" y="3024940"/>
                <a:ext cx="6794663" cy="315914"/>
              </a:xfrm>
              <a:prstGeom prst="rect">
                <a:avLst/>
              </a:prstGeom>
              <a:solidFill>
                <a:srgbClr val="CDCDCD"/>
              </a:solidFill>
              <a:ln w="25400" cap="flat">
                <a:solidFill>
                  <a:srgbClr val="CDCDCD"/>
                </a:solidFill>
                <a:prstDash val="solid"/>
                <a:miter lim="800000"/>
                <a:headEnd type="none" w="med" len="med"/>
                <a:tailEnd type="none" w="med" len="med"/>
              </a:ln>
            </p:spPr>
            <p:txBody>
              <a:bodyPr lIns="0" tIns="0" rIns="0" bIns="0"/>
              <a:lstStyle/>
              <a:p>
                <a:endParaRPr lang="id-ID" sz="900"/>
              </a:p>
            </p:txBody>
          </p:sp>
          <p:sp>
            <p:nvSpPr>
              <p:cNvPr id="44" name="AutoShape 3">
                <a:extLst>
                  <a:ext uri="{FF2B5EF4-FFF2-40B4-BE49-F238E27FC236}">
                    <a16:creationId xmlns:a16="http://schemas.microsoft.com/office/drawing/2014/main" id="{AB2F1317-1D84-4B77-817C-3386419DF9F0}"/>
                  </a:ext>
                </a:extLst>
              </p:cNvPr>
              <p:cNvSpPr>
                <a:spLocks/>
              </p:cNvSpPr>
              <p:nvPr/>
            </p:nvSpPr>
            <p:spPr bwMode="auto">
              <a:xfrm>
                <a:off x="2035351" y="2779230"/>
                <a:ext cx="2717865" cy="561624"/>
              </a:xfrm>
              <a:prstGeom prst="roundRect">
                <a:avLst>
                  <a:gd name="adj" fmla="val 11986"/>
                </a:avLst>
              </a:prstGeom>
              <a:solidFill>
                <a:srgbClr val="CDCDCD"/>
              </a:solidFill>
              <a:ln w="25400" cap="flat">
                <a:solidFill>
                  <a:srgbClr val="CDCDCD"/>
                </a:solidFill>
                <a:prstDash val="solid"/>
                <a:miter lim="800000"/>
                <a:headEnd type="none" w="med" len="med"/>
                <a:tailEnd type="none" w="med" len="med"/>
              </a:ln>
            </p:spPr>
            <p:txBody>
              <a:bodyPr lIns="0" tIns="0" rIns="0" bIns="0"/>
              <a:lstStyle/>
              <a:p>
                <a:endParaRPr lang="id-ID" sz="900"/>
              </a:p>
            </p:txBody>
          </p:sp>
          <p:sp>
            <p:nvSpPr>
              <p:cNvPr id="45" name="Oval 4">
                <a:extLst>
                  <a:ext uri="{FF2B5EF4-FFF2-40B4-BE49-F238E27FC236}">
                    <a16:creationId xmlns:a16="http://schemas.microsoft.com/office/drawing/2014/main" id="{15D44100-3373-4674-B072-5B0D03949971}"/>
                  </a:ext>
                </a:extLst>
              </p:cNvPr>
              <p:cNvSpPr>
                <a:spLocks/>
              </p:cNvSpPr>
              <p:nvPr/>
            </p:nvSpPr>
            <p:spPr bwMode="auto">
              <a:xfrm>
                <a:off x="1137753" y="2814331"/>
                <a:ext cx="95903" cy="95276"/>
              </a:xfrm>
              <a:prstGeom prst="ellipse">
                <a:avLst/>
              </a:prstGeom>
              <a:solidFill>
                <a:schemeClr val="accent2"/>
              </a:solidFill>
              <a:ln w="25400" cap="flat">
                <a:noFill/>
                <a:prstDash val="solid"/>
                <a:miter lim="800000"/>
                <a:headEnd type="none" w="med" len="med"/>
                <a:tailEnd type="none" w="med" len="med"/>
              </a:ln>
            </p:spPr>
            <p:txBody>
              <a:bodyPr lIns="0" tIns="0" rIns="0" bIns="0"/>
              <a:lstStyle/>
              <a:p>
                <a:endParaRPr lang="id-ID" sz="900"/>
              </a:p>
            </p:txBody>
          </p:sp>
          <p:sp>
            <p:nvSpPr>
              <p:cNvPr id="46" name="Oval 5">
                <a:extLst>
                  <a:ext uri="{FF2B5EF4-FFF2-40B4-BE49-F238E27FC236}">
                    <a16:creationId xmlns:a16="http://schemas.microsoft.com/office/drawing/2014/main" id="{652FB36F-6520-4704-BABC-7CACC1D22F44}"/>
                  </a:ext>
                </a:extLst>
              </p:cNvPr>
              <p:cNvSpPr>
                <a:spLocks/>
              </p:cNvSpPr>
              <p:nvPr/>
            </p:nvSpPr>
            <p:spPr bwMode="auto">
              <a:xfrm>
                <a:off x="1307620" y="2814331"/>
                <a:ext cx="95903" cy="95276"/>
              </a:xfrm>
              <a:prstGeom prst="ellipse">
                <a:avLst/>
              </a:prstGeom>
              <a:solidFill>
                <a:schemeClr val="accent3"/>
              </a:solidFill>
              <a:ln w="25400" cap="flat">
                <a:noFill/>
                <a:prstDash val="solid"/>
                <a:miter lim="800000"/>
                <a:headEnd type="none" w="med" len="med"/>
                <a:tailEnd type="none" w="med" len="med"/>
              </a:ln>
            </p:spPr>
            <p:txBody>
              <a:bodyPr lIns="0" tIns="0" rIns="0" bIns="0"/>
              <a:lstStyle/>
              <a:p>
                <a:endParaRPr lang="id-ID" sz="900"/>
              </a:p>
            </p:txBody>
          </p:sp>
          <p:sp>
            <p:nvSpPr>
              <p:cNvPr id="47" name="Oval 6">
                <a:extLst>
                  <a:ext uri="{FF2B5EF4-FFF2-40B4-BE49-F238E27FC236}">
                    <a16:creationId xmlns:a16="http://schemas.microsoft.com/office/drawing/2014/main" id="{08E1D4AD-8FFD-480A-A39F-15B3196137A7}"/>
                  </a:ext>
                </a:extLst>
              </p:cNvPr>
              <p:cNvSpPr>
                <a:spLocks/>
              </p:cNvSpPr>
              <p:nvPr/>
            </p:nvSpPr>
            <p:spPr bwMode="auto">
              <a:xfrm>
                <a:off x="1477486" y="2814331"/>
                <a:ext cx="95903" cy="95276"/>
              </a:xfrm>
              <a:prstGeom prst="ellipse">
                <a:avLst/>
              </a:prstGeom>
              <a:solidFill>
                <a:schemeClr val="accent4"/>
              </a:solidFill>
              <a:ln w="25400" cap="flat">
                <a:noFill/>
                <a:prstDash val="solid"/>
                <a:miter lim="800000"/>
                <a:headEnd type="none" w="med" len="med"/>
                <a:tailEnd type="none" w="med" len="med"/>
              </a:ln>
            </p:spPr>
            <p:txBody>
              <a:bodyPr lIns="0" tIns="0" rIns="0" bIns="0"/>
              <a:lstStyle/>
              <a:p>
                <a:endParaRPr lang="id-ID" sz="900"/>
              </a:p>
            </p:txBody>
          </p:sp>
          <p:sp>
            <p:nvSpPr>
              <p:cNvPr id="48" name="Rectangle 11">
                <a:extLst>
                  <a:ext uri="{FF2B5EF4-FFF2-40B4-BE49-F238E27FC236}">
                    <a16:creationId xmlns:a16="http://schemas.microsoft.com/office/drawing/2014/main" id="{C6630941-4827-458F-B2E1-2FBEF49A4FE6}"/>
                  </a:ext>
                </a:extLst>
              </p:cNvPr>
              <p:cNvSpPr>
                <a:spLocks/>
              </p:cNvSpPr>
              <p:nvPr/>
            </p:nvSpPr>
            <p:spPr bwMode="auto">
              <a:xfrm>
                <a:off x="2205844" y="3085114"/>
                <a:ext cx="5104773" cy="200580"/>
              </a:xfrm>
              <a:prstGeom prst="rect">
                <a:avLst/>
              </a:prstGeom>
              <a:solidFill>
                <a:srgbClr val="FFFFFF"/>
              </a:solidFill>
              <a:ln w="25400" cap="flat">
                <a:solidFill>
                  <a:srgbClr val="B3B3B3"/>
                </a:solidFill>
                <a:prstDash val="solid"/>
                <a:miter lim="800000"/>
                <a:headEnd type="none" w="med" len="med"/>
                <a:tailEnd type="none" w="med" len="med"/>
              </a:ln>
            </p:spPr>
            <p:txBody>
              <a:bodyPr lIns="0" tIns="0" rIns="0" bIns="0"/>
              <a:lstStyle/>
              <a:p>
                <a:endParaRPr lang="id-ID" sz="900" dirty="0"/>
              </a:p>
            </p:txBody>
          </p:sp>
          <p:sp>
            <p:nvSpPr>
              <p:cNvPr id="49" name="Freeform 9">
                <a:extLst>
                  <a:ext uri="{FF2B5EF4-FFF2-40B4-BE49-F238E27FC236}">
                    <a16:creationId xmlns:a16="http://schemas.microsoft.com/office/drawing/2014/main" id="{23F0061E-265F-40D5-BA82-DBBE45913A1B}"/>
                  </a:ext>
                </a:extLst>
              </p:cNvPr>
              <p:cNvSpPr>
                <a:spLocks/>
              </p:cNvSpPr>
              <p:nvPr/>
            </p:nvSpPr>
            <p:spPr bwMode="auto">
              <a:xfrm rot="18900000">
                <a:off x="4580706" y="2849676"/>
                <a:ext cx="99497" cy="99497"/>
              </a:xfrm>
              <a:custGeom>
                <a:avLst/>
                <a:gdLst>
                  <a:gd name="T0" fmla="*/ 42 w 64"/>
                  <a:gd name="T1" fmla="*/ 0 h 64"/>
                  <a:gd name="T2" fmla="*/ 21 w 64"/>
                  <a:gd name="T3" fmla="*/ 0 h 64"/>
                  <a:gd name="T4" fmla="*/ 21 w 64"/>
                  <a:gd name="T5" fmla="*/ 21 h 64"/>
                  <a:gd name="T6" fmla="*/ 0 w 64"/>
                  <a:gd name="T7" fmla="*/ 21 h 64"/>
                  <a:gd name="T8" fmla="*/ 0 w 64"/>
                  <a:gd name="T9" fmla="*/ 42 h 64"/>
                  <a:gd name="T10" fmla="*/ 21 w 64"/>
                  <a:gd name="T11" fmla="*/ 42 h 64"/>
                  <a:gd name="T12" fmla="*/ 21 w 64"/>
                  <a:gd name="T13" fmla="*/ 64 h 64"/>
                  <a:gd name="T14" fmla="*/ 42 w 64"/>
                  <a:gd name="T15" fmla="*/ 64 h 64"/>
                  <a:gd name="T16" fmla="*/ 42 w 64"/>
                  <a:gd name="T17" fmla="*/ 42 h 64"/>
                  <a:gd name="T18" fmla="*/ 64 w 64"/>
                  <a:gd name="T19" fmla="*/ 42 h 64"/>
                  <a:gd name="T20" fmla="*/ 64 w 64"/>
                  <a:gd name="T21" fmla="*/ 21 h 64"/>
                  <a:gd name="T22" fmla="*/ 42 w 64"/>
                  <a:gd name="T23" fmla="*/ 21 h 64"/>
                  <a:gd name="T24" fmla="*/ 42 w 64"/>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4">
                    <a:moveTo>
                      <a:pt x="42" y="0"/>
                    </a:moveTo>
                    <a:lnTo>
                      <a:pt x="21" y="0"/>
                    </a:lnTo>
                    <a:lnTo>
                      <a:pt x="21" y="21"/>
                    </a:lnTo>
                    <a:lnTo>
                      <a:pt x="0" y="21"/>
                    </a:lnTo>
                    <a:lnTo>
                      <a:pt x="0" y="42"/>
                    </a:lnTo>
                    <a:lnTo>
                      <a:pt x="21" y="42"/>
                    </a:lnTo>
                    <a:lnTo>
                      <a:pt x="21" y="64"/>
                    </a:lnTo>
                    <a:lnTo>
                      <a:pt x="42" y="64"/>
                    </a:lnTo>
                    <a:lnTo>
                      <a:pt x="42" y="42"/>
                    </a:lnTo>
                    <a:lnTo>
                      <a:pt x="64" y="42"/>
                    </a:lnTo>
                    <a:lnTo>
                      <a:pt x="64" y="21"/>
                    </a:lnTo>
                    <a:lnTo>
                      <a:pt x="42" y="21"/>
                    </a:lnTo>
                    <a:lnTo>
                      <a:pt x="42" y="0"/>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id-ID" sz="900"/>
              </a:p>
            </p:txBody>
          </p:sp>
          <p:grpSp>
            <p:nvGrpSpPr>
              <p:cNvPr id="50" name="Group 49">
                <a:extLst>
                  <a:ext uri="{FF2B5EF4-FFF2-40B4-BE49-F238E27FC236}">
                    <a16:creationId xmlns:a16="http://schemas.microsoft.com/office/drawing/2014/main" id="{CB24C5CB-C7F7-41C3-A1A4-594E427BE2DD}"/>
                  </a:ext>
                </a:extLst>
              </p:cNvPr>
              <p:cNvGrpSpPr/>
              <p:nvPr/>
            </p:nvGrpSpPr>
            <p:grpSpPr>
              <a:xfrm>
                <a:off x="7494380" y="2779230"/>
                <a:ext cx="155357" cy="155272"/>
                <a:chOff x="4763" y="0"/>
                <a:chExt cx="2900362" cy="2898775"/>
              </a:xfrm>
              <a:solidFill>
                <a:schemeClr val="bg1">
                  <a:lumMod val="50000"/>
                </a:schemeClr>
              </a:solidFill>
            </p:grpSpPr>
            <p:sp>
              <p:nvSpPr>
                <p:cNvPr id="52" name="Freeform 13">
                  <a:extLst>
                    <a:ext uri="{FF2B5EF4-FFF2-40B4-BE49-F238E27FC236}">
                      <a16:creationId xmlns:a16="http://schemas.microsoft.com/office/drawing/2014/main" id="{2C7CAA51-7EAA-4F99-8BD4-28B47E47EBB2}"/>
                    </a:ext>
                  </a:extLst>
                </p:cNvPr>
                <p:cNvSpPr>
                  <a:spLocks/>
                </p:cNvSpPr>
                <p:nvPr/>
              </p:nvSpPr>
              <p:spPr bwMode="auto">
                <a:xfrm>
                  <a:off x="4763" y="0"/>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2" y="192"/>
                        <a:pt x="193" y="182"/>
                        <a:pt x="193" y="168"/>
                      </a:cubicBezTo>
                      <a:cubicBezTo>
                        <a:pt x="193" y="24"/>
                        <a:pt x="193" y="24"/>
                        <a:pt x="193" y="24"/>
                      </a:cubicBezTo>
                      <a:cubicBezTo>
                        <a:pt x="193" y="11"/>
                        <a:pt x="182"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53" name="Freeform 14">
                  <a:extLst>
                    <a:ext uri="{FF2B5EF4-FFF2-40B4-BE49-F238E27FC236}">
                      <a16:creationId xmlns:a16="http://schemas.microsoft.com/office/drawing/2014/main" id="{0DADA9B4-C18B-4C0A-9F5D-AA56DD1238FB}"/>
                    </a:ext>
                  </a:extLst>
                </p:cNvPr>
                <p:cNvSpPr>
                  <a:spLocks/>
                </p:cNvSpPr>
                <p:nvPr/>
              </p:nvSpPr>
              <p:spPr bwMode="auto">
                <a:xfrm>
                  <a:off x="4763" y="1087438"/>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2" y="192"/>
                        <a:pt x="193" y="181"/>
                        <a:pt x="193" y="168"/>
                      </a:cubicBezTo>
                      <a:cubicBezTo>
                        <a:pt x="193" y="24"/>
                        <a:pt x="193" y="24"/>
                        <a:pt x="193" y="24"/>
                      </a:cubicBezTo>
                      <a:cubicBezTo>
                        <a:pt x="193" y="11"/>
                        <a:pt x="182"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54" name="Freeform 15">
                  <a:extLst>
                    <a:ext uri="{FF2B5EF4-FFF2-40B4-BE49-F238E27FC236}">
                      <a16:creationId xmlns:a16="http://schemas.microsoft.com/office/drawing/2014/main" id="{4DF7B252-4FE8-443B-8281-872F5E945CE8}"/>
                    </a:ext>
                  </a:extLst>
                </p:cNvPr>
                <p:cNvSpPr>
                  <a:spLocks/>
                </p:cNvSpPr>
                <p:nvPr/>
              </p:nvSpPr>
              <p:spPr bwMode="auto">
                <a:xfrm>
                  <a:off x="4763" y="2171700"/>
                  <a:ext cx="727075" cy="727075"/>
                </a:xfrm>
                <a:custGeom>
                  <a:avLst/>
                  <a:gdLst>
                    <a:gd name="T0" fmla="*/ 168 w 193"/>
                    <a:gd name="T1" fmla="*/ 0 h 193"/>
                    <a:gd name="T2" fmla="*/ 24 w 193"/>
                    <a:gd name="T3" fmla="*/ 0 h 193"/>
                    <a:gd name="T4" fmla="*/ 0 w 193"/>
                    <a:gd name="T5" fmla="*/ 25 h 193"/>
                    <a:gd name="T6" fmla="*/ 0 w 193"/>
                    <a:gd name="T7" fmla="*/ 169 h 193"/>
                    <a:gd name="T8" fmla="*/ 24 w 193"/>
                    <a:gd name="T9" fmla="*/ 193 h 193"/>
                    <a:gd name="T10" fmla="*/ 168 w 193"/>
                    <a:gd name="T11" fmla="*/ 193 h 193"/>
                    <a:gd name="T12" fmla="*/ 193 w 193"/>
                    <a:gd name="T13" fmla="*/ 169 h 193"/>
                    <a:gd name="T14" fmla="*/ 193 w 193"/>
                    <a:gd name="T15" fmla="*/ 25 h 193"/>
                    <a:gd name="T16" fmla="*/ 168 w 193"/>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2" y="193"/>
                        <a:pt x="193" y="182"/>
                        <a:pt x="193" y="169"/>
                      </a:cubicBezTo>
                      <a:cubicBezTo>
                        <a:pt x="193" y="25"/>
                        <a:pt x="193" y="25"/>
                        <a:pt x="193" y="25"/>
                      </a:cubicBezTo>
                      <a:cubicBezTo>
                        <a:pt x="193" y="11"/>
                        <a:pt x="182"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55" name="Freeform 16">
                  <a:extLst>
                    <a:ext uri="{FF2B5EF4-FFF2-40B4-BE49-F238E27FC236}">
                      <a16:creationId xmlns:a16="http://schemas.microsoft.com/office/drawing/2014/main" id="{4053E4CC-3F14-40EE-B81C-6F4E63DAE5FD}"/>
                    </a:ext>
                  </a:extLst>
                </p:cNvPr>
                <p:cNvSpPr>
                  <a:spLocks/>
                </p:cNvSpPr>
                <p:nvPr/>
              </p:nvSpPr>
              <p:spPr bwMode="auto">
                <a:xfrm>
                  <a:off x="1093788" y="0"/>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56" name="Freeform 17">
                  <a:extLst>
                    <a:ext uri="{FF2B5EF4-FFF2-40B4-BE49-F238E27FC236}">
                      <a16:creationId xmlns:a16="http://schemas.microsoft.com/office/drawing/2014/main" id="{8D235E77-0331-4BAE-96E6-84DF4EE3AC4F}"/>
                    </a:ext>
                  </a:extLst>
                </p:cNvPr>
                <p:cNvSpPr>
                  <a:spLocks/>
                </p:cNvSpPr>
                <p:nvPr/>
              </p:nvSpPr>
              <p:spPr bwMode="auto">
                <a:xfrm>
                  <a:off x="1093788" y="1087438"/>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57" name="Freeform 18">
                  <a:extLst>
                    <a:ext uri="{FF2B5EF4-FFF2-40B4-BE49-F238E27FC236}">
                      <a16:creationId xmlns:a16="http://schemas.microsoft.com/office/drawing/2014/main" id="{80886D2B-4021-4FF0-8E9A-4C2FE036753B}"/>
                    </a:ext>
                  </a:extLst>
                </p:cNvPr>
                <p:cNvSpPr>
                  <a:spLocks/>
                </p:cNvSpPr>
                <p:nvPr/>
              </p:nvSpPr>
              <p:spPr bwMode="auto">
                <a:xfrm>
                  <a:off x="1093788" y="2171700"/>
                  <a:ext cx="722312"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58" name="Freeform 19">
                  <a:extLst>
                    <a:ext uri="{FF2B5EF4-FFF2-40B4-BE49-F238E27FC236}">
                      <a16:creationId xmlns:a16="http://schemas.microsoft.com/office/drawing/2014/main" id="{DB9A5B12-2FC5-4038-BBD1-594308C3B962}"/>
                    </a:ext>
                  </a:extLst>
                </p:cNvPr>
                <p:cNvSpPr>
                  <a:spLocks/>
                </p:cNvSpPr>
                <p:nvPr/>
              </p:nvSpPr>
              <p:spPr bwMode="auto">
                <a:xfrm>
                  <a:off x="2181225" y="0"/>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2"/>
                        <a:pt x="10"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59" name="Freeform 20">
                  <a:extLst>
                    <a:ext uri="{FF2B5EF4-FFF2-40B4-BE49-F238E27FC236}">
                      <a16:creationId xmlns:a16="http://schemas.microsoft.com/office/drawing/2014/main" id="{08305634-DE86-4CE7-A8CD-51D073FB59D2}"/>
                    </a:ext>
                  </a:extLst>
                </p:cNvPr>
                <p:cNvSpPr>
                  <a:spLocks/>
                </p:cNvSpPr>
                <p:nvPr/>
              </p:nvSpPr>
              <p:spPr bwMode="auto">
                <a:xfrm>
                  <a:off x="2181225" y="1087438"/>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1"/>
                        <a:pt x="10"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sp>
              <p:nvSpPr>
                <p:cNvPr id="60" name="Freeform 21">
                  <a:extLst>
                    <a:ext uri="{FF2B5EF4-FFF2-40B4-BE49-F238E27FC236}">
                      <a16:creationId xmlns:a16="http://schemas.microsoft.com/office/drawing/2014/main" id="{DB2AB59C-1687-4A17-A49A-3B9D7F4C7037}"/>
                    </a:ext>
                  </a:extLst>
                </p:cNvPr>
                <p:cNvSpPr>
                  <a:spLocks/>
                </p:cNvSpPr>
                <p:nvPr/>
              </p:nvSpPr>
              <p:spPr bwMode="auto">
                <a:xfrm>
                  <a:off x="2181225" y="2171700"/>
                  <a:ext cx="723900"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0" y="0"/>
                        <a:pt x="0" y="11"/>
                        <a:pt x="0" y="25"/>
                      </a:cubicBezTo>
                      <a:cubicBezTo>
                        <a:pt x="0" y="169"/>
                        <a:pt x="0" y="169"/>
                        <a:pt x="0" y="169"/>
                      </a:cubicBezTo>
                      <a:cubicBezTo>
                        <a:pt x="0" y="182"/>
                        <a:pt x="10"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900"/>
                </a:p>
              </p:txBody>
            </p:sp>
          </p:grpSp>
          <p:sp>
            <p:nvSpPr>
              <p:cNvPr id="51" name="Freeform 25">
                <a:extLst>
                  <a:ext uri="{FF2B5EF4-FFF2-40B4-BE49-F238E27FC236}">
                    <a16:creationId xmlns:a16="http://schemas.microsoft.com/office/drawing/2014/main" id="{DF281E8D-42A1-4717-90FC-4B24FC5AB285}"/>
                  </a:ext>
                </a:extLst>
              </p:cNvPr>
              <p:cNvSpPr>
                <a:spLocks/>
              </p:cNvSpPr>
              <p:nvPr/>
            </p:nvSpPr>
            <p:spPr bwMode="auto">
              <a:xfrm rot="5400000">
                <a:off x="7497092" y="3115886"/>
                <a:ext cx="146921" cy="128651"/>
              </a:xfrm>
              <a:custGeom>
                <a:avLst/>
                <a:gdLst>
                  <a:gd name="T0" fmla="*/ 504 w 896"/>
                  <a:gd name="T1" fmla="*/ 0 h 784"/>
                  <a:gd name="T2" fmla="*/ 116 w 896"/>
                  <a:gd name="T3" fmla="*/ 336 h 784"/>
                  <a:gd name="T4" fmla="*/ 0 w 896"/>
                  <a:gd name="T5" fmla="*/ 336 h 784"/>
                  <a:gd name="T6" fmla="*/ 168 w 896"/>
                  <a:gd name="T7" fmla="*/ 560 h 784"/>
                  <a:gd name="T8" fmla="*/ 336 w 896"/>
                  <a:gd name="T9" fmla="*/ 336 h 784"/>
                  <a:gd name="T10" fmla="*/ 230 w 896"/>
                  <a:gd name="T11" fmla="*/ 336 h 784"/>
                  <a:gd name="T12" fmla="*/ 504 w 896"/>
                  <a:gd name="T13" fmla="*/ 112 h 784"/>
                  <a:gd name="T14" fmla="*/ 784 w 896"/>
                  <a:gd name="T15" fmla="*/ 392 h 784"/>
                  <a:gd name="T16" fmla="*/ 504 w 896"/>
                  <a:gd name="T17" fmla="*/ 672 h 784"/>
                  <a:gd name="T18" fmla="*/ 504 w 896"/>
                  <a:gd name="T19" fmla="*/ 784 h 784"/>
                  <a:gd name="T20" fmla="*/ 896 w 896"/>
                  <a:gd name="T21" fmla="*/ 392 h 784"/>
                  <a:gd name="T22" fmla="*/ 504 w 896"/>
                  <a:gd name="T23" fmla="*/ 0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6" h="784">
                    <a:moveTo>
                      <a:pt x="504" y="0"/>
                    </a:moveTo>
                    <a:cubicBezTo>
                      <a:pt x="307" y="0"/>
                      <a:pt x="144" y="146"/>
                      <a:pt x="116" y="336"/>
                    </a:cubicBezTo>
                    <a:cubicBezTo>
                      <a:pt x="0" y="336"/>
                      <a:pt x="0" y="336"/>
                      <a:pt x="0" y="336"/>
                    </a:cubicBezTo>
                    <a:cubicBezTo>
                      <a:pt x="168" y="560"/>
                      <a:pt x="168" y="560"/>
                      <a:pt x="168" y="560"/>
                    </a:cubicBezTo>
                    <a:cubicBezTo>
                      <a:pt x="336" y="336"/>
                      <a:pt x="336" y="336"/>
                      <a:pt x="336" y="336"/>
                    </a:cubicBezTo>
                    <a:cubicBezTo>
                      <a:pt x="230" y="336"/>
                      <a:pt x="230" y="336"/>
                      <a:pt x="230" y="336"/>
                    </a:cubicBezTo>
                    <a:cubicBezTo>
                      <a:pt x="256" y="208"/>
                      <a:pt x="369" y="112"/>
                      <a:pt x="504" y="112"/>
                    </a:cubicBezTo>
                    <a:cubicBezTo>
                      <a:pt x="658" y="112"/>
                      <a:pt x="784" y="238"/>
                      <a:pt x="784" y="392"/>
                    </a:cubicBezTo>
                    <a:cubicBezTo>
                      <a:pt x="784" y="546"/>
                      <a:pt x="658" y="672"/>
                      <a:pt x="504" y="672"/>
                    </a:cubicBezTo>
                    <a:cubicBezTo>
                      <a:pt x="504" y="784"/>
                      <a:pt x="504" y="784"/>
                      <a:pt x="504" y="784"/>
                    </a:cubicBezTo>
                    <a:cubicBezTo>
                      <a:pt x="721" y="784"/>
                      <a:pt x="896" y="609"/>
                      <a:pt x="896" y="392"/>
                    </a:cubicBezTo>
                    <a:cubicBezTo>
                      <a:pt x="896" y="175"/>
                      <a:pt x="721" y="0"/>
                      <a:pt x="504" y="0"/>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id-ID" sz="900"/>
              </a:p>
            </p:txBody>
          </p:sp>
        </p:grpSp>
        <p:sp>
          <p:nvSpPr>
            <p:cNvPr id="41" name="Freeform 29">
              <a:extLst>
                <a:ext uri="{FF2B5EF4-FFF2-40B4-BE49-F238E27FC236}">
                  <a16:creationId xmlns:a16="http://schemas.microsoft.com/office/drawing/2014/main" id="{8C63F908-A08A-4538-876F-9151D0DE800A}"/>
                </a:ext>
              </a:extLst>
            </p:cNvPr>
            <p:cNvSpPr>
              <a:spLocks noEditPoints="1"/>
            </p:cNvSpPr>
            <p:nvPr/>
          </p:nvSpPr>
          <p:spPr bwMode="auto">
            <a:xfrm>
              <a:off x="2269943" y="3130076"/>
              <a:ext cx="115372" cy="115448"/>
            </a:xfrm>
            <a:custGeom>
              <a:avLst/>
              <a:gdLst>
                <a:gd name="T0" fmla="*/ 0 w 636"/>
                <a:gd name="T1" fmla="*/ 318 h 636"/>
                <a:gd name="T2" fmla="*/ 636 w 636"/>
                <a:gd name="T3" fmla="*/ 318 h 636"/>
                <a:gd name="T4" fmla="*/ 594 w 636"/>
                <a:gd name="T5" fmla="*/ 308 h 636"/>
                <a:gd name="T6" fmla="*/ 448 w 636"/>
                <a:gd name="T7" fmla="*/ 179 h 636"/>
                <a:gd name="T8" fmla="*/ 594 w 636"/>
                <a:gd name="T9" fmla="*/ 308 h 636"/>
                <a:gd name="T10" fmla="*/ 223 w 636"/>
                <a:gd name="T11" fmla="*/ 486 h 636"/>
                <a:gd name="T12" fmla="*/ 308 w 636"/>
                <a:gd name="T13" fmla="*/ 594 h 636"/>
                <a:gd name="T14" fmla="*/ 329 w 636"/>
                <a:gd name="T15" fmla="*/ 42 h 636"/>
                <a:gd name="T16" fmla="*/ 328 w 636"/>
                <a:gd name="T17" fmla="*/ 184 h 636"/>
                <a:gd name="T18" fmla="*/ 329 w 636"/>
                <a:gd name="T19" fmla="*/ 42 h 636"/>
                <a:gd name="T20" fmla="*/ 510 w 636"/>
                <a:gd name="T21" fmla="*/ 119 h 636"/>
                <a:gd name="T22" fmla="*/ 363 w 636"/>
                <a:gd name="T23" fmla="*/ 45 h 636"/>
                <a:gd name="T24" fmla="*/ 308 w 636"/>
                <a:gd name="T25" fmla="*/ 184 h 636"/>
                <a:gd name="T26" fmla="*/ 307 w 636"/>
                <a:gd name="T27" fmla="*/ 42 h 636"/>
                <a:gd name="T28" fmla="*/ 196 w 636"/>
                <a:gd name="T29" fmla="*/ 160 h 636"/>
                <a:gd name="T30" fmla="*/ 273 w 636"/>
                <a:gd name="T31" fmla="*/ 45 h 636"/>
                <a:gd name="T32" fmla="*/ 207 w 636"/>
                <a:gd name="T33" fmla="*/ 186 h 636"/>
                <a:gd name="T34" fmla="*/ 308 w 636"/>
                <a:gd name="T35" fmla="*/ 308 h 636"/>
                <a:gd name="T36" fmla="*/ 207 w 636"/>
                <a:gd name="T37" fmla="*/ 186 h 636"/>
                <a:gd name="T38" fmla="*/ 308 w 636"/>
                <a:gd name="T39" fmla="*/ 452 h 636"/>
                <a:gd name="T40" fmla="*/ 185 w 636"/>
                <a:gd name="T41" fmla="*/ 328 h 636"/>
                <a:gd name="T42" fmla="*/ 273 w 636"/>
                <a:gd name="T43" fmla="*/ 591 h 636"/>
                <a:gd name="T44" fmla="*/ 204 w 636"/>
                <a:gd name="T45" fmla="*/ 493 h 636"/>
                <a:gd name="T46" fmla="*/ 328 w 636"/>
                <a:gd name="T47" fmla="*/ 594 h 636"/>
                <a:gd name="T48" fmla="*/ 413 w 636"/>
                <a:gd name="T49" fmla="*/ 486 h 636"/>
                <a:gd name="T50" fmla="*/ 328 w 636"/>
                <a:gd name="T51" fmla="*/ 594 h 636"/>
                <a:gd name="T52" fmla="*/ 498 w 636"/>
                <a:gd name="T53" fmla="*/ 528 h 636"/>
                <a:gd name="T54" fmla="*/ 432 w 636"/>
                <a:gd name="T55" fmla="*/ 493 h 636"/>
                <a:gd name="T56" fmla="*/ 328 w 636"/>
                <a:gd name="T57" fmla="*/ 452 h 636"/>
                <a:gd name="T58" fmla="*/ 451 w 636"/>
                <a:gd name="T59" fmla="*/ 328 h 636"/>
                <a:gd name="T60" fmla="*/ 328 w 636"/>
                <a:gd name="T61" fmla="*/ 308 h 636"/>
                <a:gd name="T62" fmla="*/ 429 w 636"/>
                <a:gd name="T63" fmla="*/ 186 h 636"/>
                <a:gd name="T64" fmla="*/ 328 w 636"/>
                <a:gd name="T65" fmla="*/ 308 h 636"/>
                <a:gd name="T66" fmla="*/ 188 w 636"/>
                <a:gd name="T67" fmla="*/ 179 h 636"/>
                <a:gd name="T68" fmla="*/ 42 w 636"/>
                <a:gd name="T69" fmla="*/ 308 h 636"/>
                <a:gd name="T70" fmla="*/ 42 w 636"/>
                <a:gd name="T71" fmla="*/ 328 h 636"/>
                <a:gd name="T72" fmla="*/ 195 w 636"/>
                <a:gd name="T73" fmla="*/ 475 h 636"/>
                <a:gd name="T74" fmla="*/ 42 w 636"/>
                <a:gd name="T75" fmla="*/ 328 h 636"/>
                <a:gd name="T76" fmla="*/ 441 w 636"/>
                <a:gd name="T77" fmla="*/ 475 h 636"/>
                <a:gd name="T78" fmla="*/ 594 w 636"/>
                <a:gd name="T79" fmla="*/ 328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6" h="636">
                  <a:moveTo>
                    <a:pt x="318" y="0"/>
                  </a:moveTo>
                  <a:cubicBezTo>
                    <a:pt x="142" y="0"/>
                    <a:pt x="0" y="142"/>
                    <a:pt x="0" y="318"/>
                  </a:cubicBezTo>
                  <a:cubicBezTo>
                    <a:pt x="0" y="494"/>
                    <a:pt x="142" y="636"/>
                    <a:pt x="318" y="636"/>
                  </a:cubicBezTo>
                  <a:cubicBezTo>
                    <a:pt x="494" y="636"/>
                    <a:pt x="636" y="494"/>
                    <a:pt x="636" y="318"/>
                  </a:cubicBezTo>
                  <a:cubicBezTo>
                    <a:pt x="636" y="142"/>
                    <a:pt x="494" y="0"/>
                    <a:pt x="318" y="0"/>
                  </a:cubicBezTo>
                  <a:close/>
                  <a:moveTo>
                    <a:pt x="594" y="308"/>
                  </a:moveTo>
                  <a:cubicBezTo>
                    <a:pt x="471" y="308"/>
                    <a:pt x="471" y="308"/>
                    <a:pt x="471" y="308"/>
                  </a:cubicBezTo>
                  <a:cubicBezTo>
                    <a:pt x="470" y="262"/>
                    <a:pt x="462" y="219"/>
                    <a:pt x="448" y="179"/>
                  </a:cubicBezTo>
                  <a:cubicBezTo>
                    <a:pt x="476" y="168"/>
                    <a:pt x="501" y="152"/>
                    <a:pt x="525" y="134"/>
                  </a:cubicBezTo>
                  <a:cubicBezTo>
                    <a:pt x="566" y="181"/>
                    <a:pt x="592" y="241"/>
                    <a:pt x="594" y="308"/>
                  </a:cubicBezTo>
                  <a:close/>
                  <a:moveTo>
                    <a:pt x="307" y="594"/>
                  </a:moveTo>
                  <a:cubicBezTo>
                    <a:pt x="273" y="566"/>
                    <a:pt x="244" y="529"/>
                    <a:pt x="223" y="486"/>
                  </a:cubicBezTo>
                  <a:cubicBezTo>
                    <a:pt x="250" y="478"/>
                    <a:pt x="278" y="473"/>
                    <a:pt x="308" y="472"/>
                  </a:cubicBezTo>
                  <a:cubicBezTo>
                    <a:pt x="308" y="594"/>
                    <a:pt x="308" y="594"/>
                    <a:pt x="308" y="594"/>
                  </a:cubicBezTo>
                  <a:cubicBezTo>
                    <a:pt x="307" y="594"/>
                    <a:pt x="307" y="594"/>
                    <a:pt x="307" y="594"/>
                  </a:cubicBezTo>
                  <a:close/>
                  <a:moveTo>
                    <a:pt x="329" y="42"/>
                  </a:moveTo>
                  <a:cubicBezTo>
                    <a:pt x="368" y="74"/>
                    <a:pt x="400" y="117"/>
                    <a:pt x="421" y="167"/>
                  </a:cubicBezTo>
                  <a:cubicBezTo>
                    <a:pt x="392" y="177"/>
                    <a:pt x="361" y="183"/>
                    <a:pt x="328" y="184"/>
                  </a:cubicBezTo>
                  <a:cubicBezTo>
                    <a:pt x="328" y="42"/>
                    <a:pt x="328" y="42"/>
                    <a:pt x="328" y="42"/>
                  </a:cubicBezTo>
                  <a:cubicBezTo>
                    <a:pt x="329" y="42"/>
                    <a:pt x="329" y="42"/>
                    <a:pt x="329" y="42"/>
                  </a:cubicBezTo>
                  <a:close/>
                  <a:moveTo>
                    <a:pt x="363" y="45"/>
                  </a:moveTo>
                  <a:cubicBezTo>
                    <a:pt x="420" y="55"/>
                    <a:pt x="471" y="81"/>
                    <a:pt x="510" y="119"/>
                  </a:cubicBezTo>
                  <a:cubicBezTo>
                    <a:pt x="489" y="136"/>
                    <a:pt x="466" y="150"/>
                    <a:pt x="440" y="160"/>
                  </a:cubicBezTo>
                  <a:cubicBezTo>
                    <a:pt x="421" y="116"/>
                    <a:pt x="395" y="77"/>
                    <a:pt x="363" y="45"/>
                  </a:cubicBezTo>
                  <a:close/>
                  <a:moveTo>
                    <a:pt x="308" y="42"/>
                  </a:moveTo>
                  <a:cubicBezTo>
                    <a:pt x="308" y="184"/>
                    <a:pt x="308" y="184"/>
                    <a:pt x="308" y="184"/>
                  </a:cubicBezTo>
                  <a:cubicBezTo>
                    <a:pt x="275" y="183"/>
                    <a:pt x="244" y="177"/>
                    <a:pt x="215" y="167"/>
                  </a:cubicBezTo>
                  <a:cubicBezTo>
                    <a:pt x="236" y="117"/>
                    <a:pt x="268" y="74"/>
                    <a:pt x="307" y="42"/>
                  </a:cubicBezTo>
                  <a:cubicBezTo>
                    <a:pt x="307" y="42"/>
                    <a:pt x="307" y="42"/>
                    <a:pt x="308" y="42"/>
                  </a:cubicBezTo>
                  <a:close/>
                  <a:moveTo>
                    <a:pt x="196" y="160"/>
                  </a:moveTo>
                  <a:cubicBezTo>
                    <a:pt x="171" y="150"/>
                    <a:pt x="147" y="136"/>
                    <a:pt x="126" y="119"/>
                  </a:cubicBezTo>
                  <a:cubicBezTo>
                    <a:pt x="165" y="81"/>
                    <a:pt x="216" y="55"/>
                    <a:pt x="273" y="45"/>
                  </a:cubicBezTo>
                  <a:cubicBezTo>
                    <a:pt x="241" y="77"/>
                    <a:pt x="215" y="116"/>
                    <a:pt x="196" y="160"/>
                  </a:cubicBezTo>
                  <a:close/>
                  <a:moveTo>
                    <a:pt x="207" y="186"/>
                  </a:moveTo>
                  <a:cubicBezTo>
                    <a:pt x="239" y="197"/>
                    <a:pt x="273" y="204"/>
                    <a:pt x="308" y="205"/>
                  </a:cubicBezTo>
                  <a:cubicBezTo>
                    <a:pt x="308" y="308"/>
                    <a:pt x="308" y="308"/>
                    <a:pt x="308" y="308"/>
                  </a:cubicBezTo>
                  <a:cubicBezTo>
                    <a:pt x="185" y="308"/>
                    <a:pt x="185" y="308"/>
                    <a:pt x="185" y="308"/>
                  </a:cubicBezTo>
                  <a:cubicBezTo>
                    <a:pt x="186" y="265"/>
                    <a:pt x="194" y="224"/>
                    <a:pt x="207" y="186"/>
                  </a:cubicBezTo>
                  <a:close/>
                  <a:moveTo>
                    <a:pt x="308" y="328"/>
                  </a:moveTo>
                  <a:cubicBezTo>
                    <a:pt x="308" y="452"/>
                    <a:pt x="308" y="452"/>
                    <a:pt x="308" y="452"/>
                  </a:cubicBezTo>
                  <a:cubicBezTo>
                    <a:pt x="275" y="453"/>
                    <a:pt x="244" y="458"/>
                    <a:pt x="215" y="468"/>
                  </a:cubicBezTo>
                  <a:cubicBezTo>
                    <a:pt x="197" y="425"/>
                    <a:pt x="186" y="378"/>
                    <a:pt x="185" y="328"/>
                  </a:cubicBezTo>
                  <a:lnTo>
                    <a:pt x="308" y="328"/>
                  </a:lnTo>
                  <a:close/>
                  <a:moveTo>
                    <a:pt x="273" y="591"/>
                  </a:moveTo>
                  <a:cubicBezTo>
                    <a:pt x="222" y="582"/>
                    <a:pt x="176" y="560"/>
                    <a:pt x="138" y="528"/>
                  </a:cubicBezTo>
                  <a:cubicBezTo>
                    <a:pt x="158" y="514"/>
                    <a:pt x="180" y="502"/>
                    <a:pt x="204" y="493"/>
                  </a:cubicBezTo>
                  <a:cubicBezTo>
                    <a:pt x="222" y="531"/>
                    <a:pt x="245" y="563"/>
                    <a:pt x="273" y="591"/>
                  </a:cubicBezTo>
                  <a:close/>
                  <a:moveTo>
                    <a:pt x="328" y="594"/>
                  </a:moveTo>
                  <a:cubicBezTo>
                    <a:pt x="328" y="472"/>
                    <a:pt x="328" y="472"/>
                    <a:pt x="328" y="472"/>
                  </a:cubicBezTo>
                  <a:cubicBezTo>
                    <a:pt x="358" y="473"/>
                    <a:pt x="386" y="478"/>
                    <a:pt x="413" y="486"/>
                  </a:cubicBezTo>
                  <a:cubicBezTo>
                    <a:pt x="392" y="529"/>
                    <a:pt x="363" y="566"/>
                    <a:pt x="329" y="594"/>
                  </a:cubicBezTo>
                  <a:cubicBezTo>
                    <a:pt x="329" y="594"/>
                    <a:pt x="329" y="594"/>
                    <a:pt x="328" y="594"/>
                  </a:cubicBezTo>
                  <a:close/>
                  <a:moveTo>
                    <a:pt x="432" y="493"/>
                  </a:moveTo>
                  <a:cubicBezTo>
                    <a:pt x="456" y="502"/>
                    <a:pt x="478" y="514"/>
                    <a:pt x="498" y="528"/>
                  </a:cubicBezTo>
                  <a:cubicBezTo>
                    <a:pt x="460" y="560"/>
                    <a:pt x="414" y="582"/>
                    <a:pt x="363" y="591"/>
                  </a:cubicBezTo>
                  <a:cubicBezTo>
                    <a:pt x="391" y="563"/>
                    <a:pt x="414" y="531"/>
                    <a:pt x="432" y="493"/>
                  </a:cubicBezTo>
                  <a:close/>
                  <a:moveTo>
                    <a:pt x="421" y="468"/>
                  </a:moveTo>
                  <a:cubicBezTo>
                    <a:pt x="392" y="458"/>
                    <a:pt x="361" y="453"/>
                    <a:pt x="328" y="452"/>
                  </a:cubicBezTo>
                  <a:cubicBezTo>
                    <a:pt x="328" y="328"/>
                    <a:pt x="328" y="328"/>
                    <a:pt x="328" y="328"/>
                  </a:cubicBezTo>
                  <a:cubicBezTo>
                    <a:pt x="451" y="328"/>
                    <a:pt x="451" y="328"/>
                    <a:pt x="451" y="328"/>
                  </a:cubicBezTo>
                  <a:cubicBezTo>
                    <a:pt x="450" y="378"/>
                    <a:pt x="439" y="425"/>
                    <a:pt x="421" y="468"/>
                  </a:cubicBezTo>
                  <a:close/>
                  <a:moveTo>
                    <a:pt x="328" y="308"/>
                  </a:moveTo>
                  <a:cubicBezTo>
                    <a:pt x="328" y="205"/>
                    <a:pt x="328" y="205"/>
                    <a:pt x="328" y="205"/>
                  </a:cubicBezTo>
                  <a:cubicBezTo>
                    <a:pt x="363" y="204"/>
                    <a:pt x="397" y="197"/>
                    <a:pt x="429" y="186"/>
                  </a:cubicBezTo>
                  <a:cubicBezTo>
                    <a:pt x="442" y="224"/>
                    <a:pt x="450" y="265"/>
                    <a:pt x="451" y="308"/>
                  </a:cubicBezTo>
                  <a:lnTo>
                    <a:pt x="328" y="308"/>
                  </a:lnTo>
                  <a:close/>
                  <a:moveTo>
                    <a:pt x="111" y="134"/>
                  </a:moveTo>
                  <a:cubicBezTo>
                    <a:pt x="135" y="152"/>
                    <a:pt x="160" y="168"/>
                    <a:pt x="188" y="179"/>
                  </a:cubicBezTo>
                  <a:cubicBezTo>
                    <a:pt x="174" y="219"/>
                    <a:pt x="166" y="262"/>
                    <a:pt x="165" y="308"/>
                  </a:cubicBezTo>
                  <a:cubicBezTo>
                    <a:pt x="42" y="308"/>
                    <a:pt x="42" y="308"/>
                    <a:pt x="42" y="308"/>
                  </a:cubicBezTo>
                  <a:cubicBezTo>
                    <a:pt x="44" y="241"/>
                    <a:pt x="70" y="181"/>
                    <a:pt x="111" y="134"/>
                  </a:cubicBezTo>
                  <a:close/>
                  <a:moveTo>
                    <a:pt x="42" y="328"/>
                  </a:moveTo>
                  <a:cubicBezTo>
                    <a:pt x="165" y="328"/>
                    <a:pt x="165" y="328"/>
                    <a:pt x="165" y="328"/>
                  </a:cubicBezTo>
                  <a:cubicBezTo>
                    <a:pt x="166" y="381"/>
                    <a:pt x="177" y="430"/>
                    <a:pt x="195" y="475"/>
                  </a:cubicBezTo>
                  <a:cubicBezTo>
                    <a:pt x="169" y="485"/>
                    <a:pt x="145" y="498"/>
                    <a:pt x="123" y="514"/>
                  </a:cubicBezTo>
                  <a:cubicBezTo>
                    <a:pt x="75" y="466"/>
                    <a:pt x="44" y="401"/>
                    <a:pt x="42" y="328"/>
                  </a:cubicBezTo>
                  <a:close/>
                  <a:moveTo>
                    <a:pt x="513" y="514"/>
                  </a:moveTo>
                  <a:cubicBezTo>
                    <a:pt x="491" y="498"/>
                    <a:pt x="467" y="485"/>
                    <a:pt x="441" y="475"/>
                  </a:cubicBezTo>
                  <a:cubicBezTo>
                    <a:pt x="459" y="430"/>
                    <a:pt x="470" y="381"/>
                    <a:pt x="471" y="328"/>
                  </a:cubicBezTo>
                  <a:cubicBezTo>
                    <a:pt x="594" y="328"/>
                    <a:pt x="594" y="328"/>
                    <a:pt x="594" y="328"/>
                  </a:cubicBezTo>
                  <a:cubicBezTo>
                    <a:pt x="592" y="401"/>
                    <a:pt x="561" y="466"/>
                    <a:pt x="513" y="514"/>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id-ID" sz="900"/>
            </a:p>
          </p:txBody>
        </p:sp>
      </p:grpSp>
      <p:sp>
        <p:nvSpPr>
          <p:cNvPr id="61" name="Picture Placeholder 2">
            <a:extLst>
              <a:ext uri="{FF2B5EF4-FFF2-40B4-BE49-F238E27FC236}">
                <a16:creationId xmlns:a16="http://schemas.microsoft.com/office/drawing/2014/main" id="{FC7A6BEE-1E6B-405C-9AA9-130B11A278F2}"/>
              </a:ext>
            </a:extLst>
          </p:cNvPr>
          <p:cNvSpPr>
            <a:spLocks noGrp="1"/>
          </p:cNvSpPr>
          <p:nvPr>
            <p:ph type="pic" sz="quarter" idx="14" hasCustomPrompt="1"/>
          </p:nvPr>
        </p:nvSpPr>
        <p:spPr>
          <a:xfrm>
            <a:off x="95251" y="1160358"/>
            <a:ext cx="8716841" cy="4893499"/>
          </a:xfrm>
        </p:spPr>
        <p:txBody>
          <a:bodyPr>
            <a:normAutofit/>
          </a:bodyPr>
          <a:lstStyle>
            <a:lvl1pPr>
              <a:defRPr sz="1200" baseline="0"/>
            </a:lvl1pPr>
          </a:lstStyle>
          <a:p>
            <a:r>
              <a:rPr lang="en-US" dirty="0"/>
              <a:t>Drag your picture here and Send to back</a:t>
            </a:r>
          </a:p>
        </p:txBody>
      </p:sp>
      <p:pic>
        <p:nvPicPr>
          <p:cNvPr id="30" name="Picture 29">
            <a:extLst>
              <a:ext uri="{FF2B5EF4-FFF2-40B4-BE49-F238E27FC236}">
                <a16:creationId xmlns:a16="http://schemas.microsoft.com/office/drawing/2014/main" id="{C97CDD6D-6156-4BA7-B96E-2B6A438888A8}"/>
              </a:ext>
            </a:extLst>
          </p:cNvPr>
          <p:cNvPicPr>
            <a:picLocks noChangeAspect="1"/>
          </p:cNvPicPr>
          <p:nvPr userDrawn="1"/>
        </p:nvPicPr>
        <p:blipFill rotWithShape="1">
          <a:blip r:embed="rId3">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7" b="39503"/>
          <a:stretch/>
        </p:blipFill>
        <p:spPr>
          <a:xfrm rot="16200000">
            <a:off x="7798510" y="2464507"/>
            <a:ext cx="6858003" cy="1928981"/>
          </a:xfrm>
          <a:prstGeom prst="rect">
            <a:avLst/>
          </a:prstGeom>
        </p:spPr>
      </p:pic>
    </p:spTree>
    <p:extLst>
      <p:ext uri="{BB962C8B-B14F-4D97-AF65-F5344CB8AC3E}">
        <p14:creationId xmlns:p14="http://schemas.microsoft.com/office/powerpoint/2010/main" val="37021898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 Panel">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8FB1C059-6455-41A2-BB47-7DCFB2E4A44B}"/>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10497" b="39503"/>
          <a:stretch/>
        </p:blipFill>
        <p:spPr>
          <a:xfrm rot="16200000">
            <a:off x="7798510" y="2464507"/>
            <a:ext cx="6858003" cy="1928981"/>
          </a:xfrm>
          <a:prstGeom prst="rect">
            <a:avLst/>
          </a:prstGeom>
        </p:spPr>
      </p:pic>
      <p:sp>
        <p:nvSpPr>
          <p:cNvPr id="3" name="Date Placeholder 2">
            <a:extLst>
              <a:ext uri="{FF2B5EF4-FFF2-40B4-BE49-F238E27FC236}">
                <a16:creationId xmlns:a16="http://schemas.microsoft.com/office/drawing/2014/main" id="{AAC4CE2A-2243-4ECE-A88E-4D16F2B7A248}"/>
              </a:ext>
            </a:extLst>
          </p:cNvPr>
          <p:cNvSpPr>
            <a:spLocks noGrp="1"/>
          </p:cNvSpPr>
          <p:nvPr>
            <p:ph type="dt" sz="half" idx="10"/>
          </p:nvPr>
        </p:nvSpPr>
        <p:spPr/>
        <p:txBody>
          <a:bodyPr/>
          <a:lstStyle>
            <a:lvl1pPr>
              <a:defRPr>
                <a:latin typeface="+mn-lt"/>
              </a:defRPr>
            </a:lvl1pPr>
          </a:lstStyle>
          <a:p>
            <a:fld id="{183BDAFC-367E-4742-A512-B0FF8874B000}" type="datetime1">
              <a:rPr lang="en-US" smtClean="0"/>
              <a:t>7/17/2023</a:t>
            </a:fld>
            <a:endParaRPr lang="en-US"/>
          </a:p>
        </p:txBody>
      </p:sp>
      <p:sp>
        <p:nvSpPr>
          <p:cNvPr id="4" name="Footer Placeholder 3">
            <a:extLst>
              <a:ext uri="{FF2B5EF4-FFF2-40B4-BE49-F238E27FC236}">
                <a16:creationId xmlns:a16="http://schemas.microsoft.com/office/drawing/2014/main" id="{A5F98585-509F-45DA-BABB-37FFC949A1AF}"/>
              </a:ext>
            </a:extLst>
          </p:cNvPr>
          <p:cNvSpPr>
            <a:spLocks noGrp="1"/>
          </p:cNvSpPr>
          <p:nvPr>
            <p:ph type="ftr" sz="quarter" idx="11"/>
          </p:nvPr>
        </p:nvSpPr>
        <p:spPr/>
        <p:txBody>
          <a:bodyPr/>
          <a:lstStyle>
            <a:lvl1pPr>
              <a:defRPr>
                <a:latin typeface="+mn-lt"/>
              </a:defRPr>
            </a:lvl1pPr>
          </a:lstStyle>
          <a:p>
            <a:endParaRPr lang="en-US"/>
          </a:p>
        </p:txBody>
      </p:sp>
      <p:sp>
        <p:nvSpPr>
          <p:cNvPr id="5" name="Slide Number Placeholder 4">
            <a:extLst>
              <a:ext uri="{FF2B5EF4-FFF2-40B4-BE49-F238E27FC236}">
                <a16:creationId xmlns:a16="http://schemas.microsoft.com/office/drawing/2014/main" id="{51A8F440-AF46-4446-9FB2-72605574F62F}"/>
              </a:ext>
            </a:extLst>
          </p:cNvPr>
          <p:cNvSpPr>
            <a:spLocks noGrp="1"/>
          </p:cNvSpPr>
          <p:nvPr>
            <p:ph type="sldNum" sz="quarter" idx="12"/>
          </p:nvPr>
        </p:nvSpPr>
        <p:spPr/>
        <p:txBody>
          <a:bodyPr/>
          <a:lstStyle>
            <a:lvl1pPr>
              <a:defRPr>
                <a:latin typeface="+mn-lt"/>
              </a:defRPr>
            </a:lvl1pPr>
          </a:lstStyle>
          <a:p>
            <a:fld id="{442A1B31-82E5-499A-9B8B-BAF2ADB9A2F5}" type="slidenum">
              <a:rPr lang="en-US" smtClean="0"/>
              <a:pPr/>
              <a:t>‹#›</a:t>
            </a:fld>
            <a:endParaRPr lang="en-US"/>
          </a:p>
        </p:txBody>
      </p:sp>
      <p:sp>
        <p:nvSpPr>
          <p:cNvPr id="7" name="Rectangle 6">
            <a:extLst>
              <a:ext uri="{FF2B5EF4-FFF2-40B4-BE49-F238E27FC236}">
                <a16:creationId xmlns:a16="http://schemas.microsoft.com/office/drawing/2014/main" id="{EB1907C3-EF0E-463E-B2D2-436CAF78C1AF}"/>
              </a:ext>
            </a:extLst>
          </p:cNvPr>
          <p:cNvSpPr/>
          <p:nvPr userDrawn="1"/>
        </p:nvSpPr>
        <p:spPr>
          <a:xfrm>
            <a:off x="483204" y="2291159"/>
            <a:ext cx="5312229" cy="1626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B8DE172F-D6FA-4E83-8F7B-B00AE05ABCC1}"/>
              </a:ext>
            </a:extLst>
          </p:cNvPr>
          <p:cNvSpPr/>
          <p:nvPr userDrawn="1"/>
        </p:nvSpPr>
        <p:spPr>
          <a:xfrm>
            <a:off x="5795433" y="2294675"/>
            <a:ext cx="5312229" cy="16269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US" b="0" dirty="0">
              <a:solidFill>
                <a:schemeClr val="bg1"/>
              </a:solidFill>
              <a:latin typeface="+mn-lt"/>
            </a:endParaRPr>
          </a:p>
        </p:txBody>
      </p:sp>
      <p:sp>
        <p:nvSpPr>
          <p:cNvPr id="9" name="Rectangle 8">
            <a:extLst>
              <a:ext uri="{FF2B5EF4-FFF2-40B4-BE49-F238E27FC236}">
                <a16:creationId xmlns:a16="http://schemas.microsoft.com/office/drawing/2014/main" id="{D2B3649D-B64A-4D0E-BA54-33FBFC7F07EB}"/>
              </a:ext>
            </a:extLst>
          </p:cNvPr>
          <p:cNvSpPr/>
          <p:nvPr userDrawn="1"/>
        </p:nvSpPr>
        <p:spPr>
          <a:xfrm>
            <a:off x="483204" y="3918134"/>
            <a:ext cx="5312229" cy="16269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0" name="Rectangle 9">
            <a:extLst>
              <a:ext uri="{FF2B5EF4-FFF2-40B4-BE49-F238E27FC236}">
                <a16:creationId xmlns:a16="http://schemas.microsoft.com/office/drawing/2014/main" id="{8E5EAD4F-9E65-492D-9D6E-D55537108B54}"/>
              </a:ext>
            </a:extLst>
          </p:cNvPr>
          <p:cNvSpPr/>
          <p:nvPr userDrawn="1"/>
        </p:nvSpPr>
        <p:spPr>
          <a:xfrm>
            <a:off x="5795433" y="3918134"/>
            <a:ext cx="5312229" cy="1626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Oval 10">
            <a:extLst>
              <a:ext uri="{FF2B5EF4-FFF2-40B4-BE49-F238E27FC236}">
                <a16:creationId xmlns:a16="http://schemas.microsoft.com/office/drawing/2014/main" id="{A3962525-65B6-4FE7-89AD-757E3A3F702A}"/>
              </a:ext>
            </a:extLst>
          </p:cNvPr>
          <p:cNvSpPr/>
          <p:nvPr userDrawn="1"/>
        </p:nvSpPr>
        <p:spPr>
          <a:xfrm>
            <a:off x="4168244" y="2290061"/>
            <a:ext cx="3255473" cy="3255049"/>
          </a:xfrm>
          <a:prstGeom prst="ellipse">
            <a:avLst/>
          </a:prstGeom>
          <a:solidFill>
            <a:schemeClr val="bg2">
              <a:alpha val="38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a:latin typeface="+mn-lt"/>
            </a:endParaRPr>
          </a:p>
        </p:txBody>
      </p:sp>
      <p:cxnSp>
        <p:nvCxnSpPr>
          <p:cNvPr id="16" name="Straight Connector 15">
            <a:extLst>
              <a:ext uri="{FF2B5EF4-FFF2-40B4-BE49-F238E27FC236}">
                <a16:creationId xmlns:a16="http://schemas.microsoft.com/office/drawing/2014/main" id="{AEA600CB-04F9-48D1-8266-FF28E5066A04}"/>
              </a:ext>
            </a:extLst>
          </p:cNvPr>
          <p:cNvCxnSpPr>
            <a:stCxn id="11" idx="4"/>
            <a:endCxn id="11" idx="0"/>
          </p:cNvCxnSpPr>
          <p:nvPr userDrawn="1"/>
        </p:nvCxnSpPr>
        <p:spPr>
          <a:xfrm flipV="1">
            <a:off x="5795981" y="2290061"/>
            <a:ext cx="0" cy="3255049"/>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9CB1572-4ACA-49F1-8960-C0F4A0A83A0E}"/>
              </a:ext>
            </a:extLst>
          </p:cNvPr>
          <p:cNvCxnSpPr/>
          <p:nvPr userDrawn="1"/>
        </p:nvCxnSpPr>
        <p:spPr>
          <a:xfrm>
            <a:off x="4168244" y="3918134"/>
            <a:ext cx="3255473"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Text Placeholder 35">
            <a:extLst>
              <a:ext uri="{FF2B5EF4-FFF2-40B4-BE49-F238E27FC236}">
                <a16:creationId xmlns:a16="http://schemas.microsoft.com/office/drawing/2014/main" id="{8D2D1398-F307-4CAE-9305-8EF94A7E9389}"/>
              </a:ext>
            </a:extLst>
          </p:cNvPr>
          <p:cNvSpPr>
            <a:spLocks noGrp="1"/>
          </p:cNvSpPr>
          <p:nvPr>
            <p:ph type="body" sz="quarter" idx="13"/>
          </p:nvPr>
        </p:nvSpPr>
        <p:spPr>
          <a:xfrm>
            <a:off x="838200" y="2511425"/>
            <a:ext cx="3200400" cy="1262063"/>
          </a:xfrm>
        </p:spPr>
        <p:txBody>
          <a:bodyPr>
            <a:normAutofit/>
          </a:bodyPr>
          <a:lstStyle>
            <a:lvl1pPr>
              <a:defRPr sz="2000" b="0">
                <a:solidFill>
                  <a:schemeClr val="bg1"/>
                </a:solidFill>
              </a:defRPr>
            </a:lvl1pPr>
          </a:lstStyle>
          <a:p>
            <a:pPr lvl="0"/>
            <a:r>
              <a:rPr lang="en-US" dirty="0"/>
              <a:t>Click to edit Master text styles</a:t>
            </a:r>
          </a:p>
        </p:txBody>
      </p:sp>
      <p:sp>
        <p:nvSpPr>
          <p:cNvPr id="37" name="Text Placeholder 35">
            <a:extLst>
              <a:ext uri="{FF2B5EF4-FFF2-40B4-BE49-F238E27FC236}">
                <a16:creationId xmlns:a16="http://schemas.microsoft.com/office/drawing/2014/main" id="{22055484-B509-4857-8176-45FE38FB9688}"/>
              </a:ext>
            </a:extLst>
          </p:cNvPr>
          <p:cNvSpPr>
            <a:spLocks noGrp="1"/>
          </p:cNvSpPr>
          <p:nvPr>
            <p:ph type="body" sz="quarter" idx="14"/>
          </p:nvPr>
        </p:nvSpPr>
        <p:spPr>
          <a:xfrm>
            <a:off x="7665489" y="2511425"/>
            <a:ext cx="3200400" cy="1262063"/>
          </a:xfrm>
        </p:spPr>
        <p:txBody>
          <a:bodyPr/>
          <a:lstStyle>
            <a:lvl1pPr>
              <a:defRPr sz="2000" b="0">
                <a:solidFill>
                  <a:schemeClr val="bg1"/>
                </a:solidFill>
              </a:defRPr>
            </a:lvl1pPr>
          </a:lstStyle>
          <a:p>
            <a:pPr lvl="0"/>
            <a:r>
              <a:rPr lang="en-US" dirty="0"/>
              <a:t>Click to edit Master text styles</a:t>
            </a:r>
          </a:p>
        </p:txBody>
      </p:sp>
      <p:sp>
        <p:nvSpPr>
          <p:cNvPr id="38" name="Text Placeholder 35">
            <a:extLst>
              <a:ext uri="{FF2B5EF4-FFF2-40B4-BE49-F238E27FC236}">
                <a16:creationId xmlns:a16="http://schemas.microsoft.com/office/drawing/2014/main" id="{509EF3FD-2DBA-4B67-A2B9-5EA812914F3C}"/>
              </a:ext>
            </a:extLst>
          </p:cNvPr>
          <p:cNvSpPr>
            <a:spLocks noGrp="1"/>
          </p:cNvSpPr>
          <p:nvPr>
            <p:ph type="body" sz="quarter" idx="15"/>
          </p:nvPr>
        </p:nvSpPr>
        <p:spPr>
          <a:xfrm>
            <a:off x="799021" y="4141916"/>
            <a:ext cx="3200400" cy="1262063"/>
          </a:xfrm>
        </p:spPr>
        <p:txBody>
          <a:bodyPr>
            <a:normAutofit/>
          </a:bodyPr>
          <a:lstStyle>
            <a:lvl1pPr>
              <a:defRPr sz="2000" b="0">
                <a:solidFill>
                  <a:schemeClr val="bg1"/>
                </a:solidFill>
              </a:defRPr>
            </a:lvl1pPr>
          </a:lstStyle>
          <a:p>
            <a:pPr lvl="0"/>
            <a:r>
              <a:rPr lang="en-US" dirty="0"/>
              <a:t>Click to edit Master text styles</a:t>
            </a:r>
          </a:p>
        </p:txBody>
      </p:sp>
      <p:sp>
        <p:nvSpPr>
          <p:cNvPr id="39" name="Text Placeholder 35">
            <a:extLst>
              <a:ext uri="{FF2B5EF4-FFF2-40B4-BE49-F238E27FC236}">
                <a16:creationId xmlns:a16="http://schemas.microsoft.com/office/drawing/2014/main" id="{18664539-C5BB-4AE0-8EC8-B1B877F4EE6A}"/>
              </a:ext>
            </a:extLst>
          </p:cNvPr>
          <p:cNvSpPr>
            <a:spLocks noGrp="1"/>
          </p:cNvSpPr>
          <p:nvPr>
            <p:ph type="body" sz="quarter" idx="16"/>
          </p:nvPr>
        </p:nvSpPr>
        <p:spPr>
          <a:xfrm>
            <a:off x="7626310" y="4141916"/>
            <a:ext cx="3200400" cy="1262063"/>
          </a:xfrm>
        </p:spPr>
        <p:txBody>
          <a:bodyPr>
            <a:normAutofit/>
          </a:bodyPr>
          <a:lstStyle>
            <a:lvl1pPr>
              <a:defRPr sz="2000" b="0">
                <a:solidFill>
                  <a:schemeClr val="bg1"/>
                </a:solidFill>
              </a:defRPr>
            </a:lvl1pPr>
          </a:lstStyle>
          <a:p>
            <a:pPr lvl="0"/>
            <a:r>
              <a:rPr lang="en-US" dirty="0"/>
              <a:t>Click to edit Master text styles</a:t>
            </a:r>
          </a:p>
        </p:txBody>
      </p:sp>
      <p:sp>
        <p:nvSpPr>
          <p:cNvPr id="42" name="Title 1">
            <a:extLst>
              <a:ext uri="{FF2B5EF4-FFF2-40B4-BE49-F238E27FC236}">
                <a16:creationId xmlns:a16="http://schemas.microsoft.com/office/drawing/2014/main" id="{CA216AC3-B5ED-4013-8690-BA2C864CCF6A}"/>
              </a:ext>
            </a:extLst>
          </p:cNvPr>
          <p:cNvSpPr>
            <a:spLocks noGrp="1"/>
          </p:cNvSpPr>
          <p:nvPr>
            <p:ph type="title"/>
          </p:nvPr>
        </p:nvSpPr>
        <p:spPr>
          <a:xfrm>
            <a:off x="1495424" y="365125"/>
            <a:ext cx="9858375" cy="1325563"/>
          </a:xfrm>
        </p:spPr>
        <p:txBody>
          <a:bodyPr/>
          <a:lstStyle/>
          <a:p>
            <a:r>
              <a:rPr lang="en-US" dirty="0"/>
              <a:t>Click to edit Master title style</a:t>
            </a:r>
          </a:p>
        </p:txBody>
      </p:sp>
      <p:pic>
        <p:nvPicPr>
          <p:cNvPr id="43" name="Picture 42">
            <a:extLst>
              <a:ext uri="{FF2B5EF4-FFF2-40B4-BE49-F238E27FC236}">
                <a16:creationId xmlns:a16="http://schemas.microsoft.com/office/drawing/2014/main" id="{0B8DDB14-3792-45FB-ABAF-125C6CE6E4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08" y="23814"/>
            <a:ext cx="1344083" cy="1034944"/>
          </a:xfrm>
          <a:prstGeom prst="rect">
            <a:avLst/>
          </a:prstGeom>
        </p:spPr>
      </p:pic>
    </p:spTree>
    <p:extLst>
      <p:ext uri="{BB962C8B-B14F-4D97-AF65-F5344CB8AC3E}">
        <p14:creationId xmlns:p14="http://schemas.microsoft.com/office/powerpoint/2010/main" val="24962786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Fact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8AA4E3A-9BE8-4DBB-AA56-AB7010FEECBC}"/>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5629" b="44371"/>
          <a:stretch/>
        </p:blipFill>
        <p:spPr>
          <a:xfrm rot="5400000">
            <a:off x="-2464511" y="2464507"/>
            <a:ext cx="6858003" cy="1928981"/>
          </a:xfrm>
          <a:prstGeom prst="rect">
            <a:avLst/>
          </a:prstGeom>
        </p:spPr>
      </p:pic>
      <p:sp>
        <p:nvSpPr>
          <p:cNvPr id="2" name="Title 1">
            <a:extLst>
              <a:ext uri="{FF2B5EF4-FFF2-40B4-BE49-F238E27FC236}">
                <a16:creationId xmlns:a16="http://schemas.microsoft.com/office/drawing/2014/main" id="{8783BDBF-B9A0-4D8A-940C-5D05134F9EA4}"/>
              </a:ext>
            </a:extLst>
          </p:cNvPr>
          <p:cNvSpPr>
            <a:spLocks noGrp="1"/>
          </p:cNvSpPr>
          <p:nvPr>
            <p:ph type="title"/>
          </p:nvPr>
        </p:nvSpPr>
        <p:spPr>
          <a:xfrm>
            <a:off x="838200" y="365125"/>
            <a:ext cx="9914466" cy="1325563"/>
          </a:xfrm>
        </p:spPr>
        <p:txBody>
          <a:bodyPr/>
          <a:lstStyle/>
          <a:p>
            <a:r>
              <a:rPr lang="en-US" dirty="0"/>
              <a:t>Click to edit Master title style</a:t>
            </a:r>
          </a:p>
        </p:txBody>
      </p:sp>
      <p:pic>
        <p:nvPicPr>
          <p:cNvPr id="6" name="Picture 5">
            <a:extLst>
              <a:ext uri="{FF2B5EF4-FFF2-40B4-BE49-F238E27FC236}">
                <a16:creationId xmlns:a16="http://schemas.microsoft.com/office/drawing/2014/main" id="{9CCF3123-89C5-44B6-B699-D88984FDC8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2666" y="23814"/>
            <a:ext cx="1344083" cy="1034944"/>
          </a:xfrm>
          <a:prstGeom prst="rect">
            <a:avLst/>
          </a:prstGeom>
        </p:spPr>
      </p:pic>
      <p:grpSp>
        <p:nvGrpSpPr>
          <p:cNvPr id="12" name="Group 11">
            <a:extLst>
              <a:ext uri="{FF2B5EF4-FFF2-40B4-BE49-F238E27FC236}">
                <a16:creationId xmlns:a16="http://schemas.microsoft.com/office/drawing/2014/main" id="{369A446C-AB7F-4137-9F97-84F9391D97A4}"/>
              </a:ext>
            </a:extLst>
          </p:cNvPr>
          <p:cNvGrpSpPr/>
          <p:nvPr userDrawn="1"/>
        </p:nvGrpSpPr>
        <p:grpSpPr>
          <a:xfrm>
            <a:off x="3925168" y="2569028"/>
            <a:ext cx="4341663" cy="3222172"/>
            <a:chOff x="7193900" y="3551746"/>
            <a:chExt cx="9999378" cy="7421054"/>
          </a:xfrm>
        </p:grpSpPr>
        <p:sp>
          <p:nvSpPr>
            <p:cNvPr id="18" name="Freeform 5">
              <a:extLst>
                <a:ext uri="{FF2B5EF4-FFF2-40B4-BE49-F238E27FC236}">
                  <a16:creationId xmlns:a16="http://schemas.microsoft.com/office/drawing/2014/main" id="{AB54CF20-A42C-4A2F-BCE5-F9DEFAADF50F}"/>
                </a:ext>
              </a:extLst>
            </p:cNvPr>
            <p:cNvSpPr>
              <a:spLocks/>
            </p:cNvSpPr>
            <p:nvPr userDrawn="1"/>
          </p:nvSpPr>
          <p:spPr bwMode="auto">
            <a:xfrm>
              <a:off x="7193900" y="6123590"/>
              <a:ext cx="4845083" cy="4849210"/>
            </a:xfrm>
            <a:custGeom>
              <a:avLst/>
              <a:gdLst>
                <a:gd name="T0" fmla="*/ 646 w 861"/>
                <a:gd name="T1" fmla="*/ 430 h 861"/>
                <a:gd name="T2" fmla="*/ 430 w 861"/>
                <a:gd name="T3" fmla="*/ 645 h 861"/>
                <a:gd name="T4" fmla="*/ 215 w 861"/>
                <a:gd name="T5" fmla="*/ 430 h 861"/>
                <a:gd name="T6" fmla="*/ 430 w 861"/>
                <a:gd name="T7" fmla="*/ 215 h 861"/>
                <a:gd name="T8" fmla="*/ 488 w 861"/>
                <a:gd name="T9" fmla="*/ 223 h 861"/>
                <a:gd name="T10" fmla="*/ 418 w 861"/>
                <a:gd name="T11" fmla="*/ 0 h 861"/>
                <a:gd name="T12" fmla="*/ 0 w 861"/>
                <a:gd name="T13" fmla="*/ 430 h 861"/>
                <a:gd name="T14" fmla="*/ 430 w 861"/>
                <a:gd name="T15" fmla="*/ 861 h 861"/>
                <a:gd name="T16" fmla="*/ 861 w 861"/>
                <a:gd name="T17" fmla="*/ 430 h 861"/>
                <a:gd name="T18" fmla="*/ 742 w 861"/>
                <a:gd name="T19" fmla="*/ 133 h 861"/>
                <a:gd name="T20" fmla="*/ 590 w 861"/>
                <a:gd name="T21" fmla="*/ 286 h 861"/>
                <a:gd name="T22" fmla="*/ 646 w 861"/>
                <a:gd name="T23" fmla="*/ 43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1" h="861">
                  <a:moveTo>
                    <a:pt x="646" y="430"/>
                  </a:moveTo>
                  <a:cubicBezTo>
                    <a:pt x="646" y="549"/>
                    <a:pt x="549" y="645"/>
                    <a:pt x="430" y="645"/>
                  </a:cubicBezTo>
                  <a:cubicBezTo>
                    <a:pt x="311" y="645"/>
                    <a:pt x="215" y="549"/>
                    <a:pt x="215" y="430"/>
                  </a:cubicBezTo>
                  <a:cubicBezTo>
                    <a:pt x="215" y="311"/>
                    <a:pt x="311" y="215"/>
                    <a:pt x="430" y="215"/>
                  </a:cubicBezTo>
                  <a:cubicBezTo>
                    <a:pt x="450" y="215"/>
                    <a:pt x="470" y="218"/>
                    <a:pt x="488" y="223"/>
                  </a:cubicBezTo>
                  <a:cubicBezTo>
                    <a:pt x="447" y="156"/>
                    <a:pt x="422" y="80"/>
                    <a:pt x="418" y="0"/>
                  </a:cubicBezTo>
                  <a:cubicBezTo>
                    <a:pt x="186" y="6"/>
                    <a:pt x="0" y="196"/>
                    <a:pt x="0" y="430"/>
                  </a:cubicBezTo>
                  <a:cubicBezTo>
                    <a:pt x="0" y="668"/>
                    <a:pt x="192" y="861"/>
                    <a:pt x="430" y="861"/>
                  </a:cubicBezTo>
                  <a:cubicBezTo>
                    <a:pt x="668" y="861"/>
                    <a:pt x="861" y="668"/>
                    <a:pt x="861" y="430"/>
                  </a:cubicBezTo>
                  <a:cubicBezTo>
                    <a:pt x="861" y="315"/>
                    <a:pt x="816" y="211"/>
                    <a:pt x="742" y="133"/>
                  </a:cubicBezTo>
                  <a:cubicBezTo>
                    <a:pt x="590" y="286"/>
                    <a:pt x="590" y="286"/>
                    <a:pt x="590" y="286"/>
                  </a:cubicBezTo>
                  <a:cubicBezTo>
                    <a:pt x="625" y="325"/>
                    <a:pt x="646" y="375"/>
                    <a:pt x="646" y="430"/>
                  </a:cubicBezTo>
                  <a:close/>
                </a:path>
              </a:pathLst>
            </a:custGeom>
            <a:solidFill>
              <a:schemeClr val="accent1"/>
            </a:solidFill>
            <a:ln>
              <a:noFill/>
            </a:ln>
          </p:spPr>
          <p:txBody>
            <a:bodyPr vert="horz" wrap="square" lIns="182889" tIns="91445" rIns="182889" bIns="91445" numCol="1" anchor="t" anchorCtr="0" compatLnSpc="1">
              <a:prstTxWarp prst="textNoShape">
                <a:avLst/>
              </a:prstTxWarp>
            </a:bodyPr>
            <a:lstStyle/>
            <a:p>
              <a:endParaRPr lang="id-ID" sz="600">
                <a:solidFill>
                  <a:schemeClr val="accent3"/>
                </a:solidFill>
                <a:latin typeface="+mj-lt"/>
              </a:endParaRPr>
            </a:p>
          </p:txBody>
        </p:sp>
        <p:sp>
          <p:nvSpPr>
            <p:cNvPr id="19" name="Freeform 6">
              <a:extLst>
                <a:ext uri="{FF2B5EF4-FFF2-40B4-BE49-F238E27FC236}">
                  <a16:creationId xmlns:a16="http://schemas.microsoft.com/office/drawing/2014/main" id="{0CE3986C-DB7C-4088-85A3-A1485DBB4C53}"/>
                </a:ext>
              </a:extLst>
            </p:cNvPr>
            <p:cNvSpPr>
              <a:spLocks/>
            </p:cNvSpPr>
            <p:nvPr userDrawn="1"/>
          </p:nvSpPr>
          <p:spPr bwMode="auto">
            <a:xfrm>
              <a:off x="9769858" y="3551746"/>
              <a:ext cx="4845083" cy="4223734"/>
            </a:xfrm>
            <a:custGeom>
              <a:avLst/>
              <a:gdLst>
                <a:gd name="T0" fmla="*/ 739 w 861"/>
                <a:gd name="T1" fmla="*/ 731 h 750"/>
                <a:gd name="T2" fmla="*/ 739 w 861"/>
                <a:gd name="T3" fmla="*/ 730 h 750"/>
                <a:gd name="T4" fmla="*/ 861 w 861"/>
                <a:gd name="T5" fmla="*/ 431 h 750"/>
                <a:gd name="T6" fmla="*/ 430 w 861"/>
                <a:gd name="T7" fmla="*/ 0 h 750"/>
                <a:gd name="T8" fmla="*/ 0 w 861"/>
                <a:gd name="T9" fmla="*/ 431 h 750"/>
                <a:gd name="T10" fmla="*/ 120 w 861"/>
                <a:gd name="T11" fmla="*/ 729 h 750"/>
                <a:gd name="T12" fmla="*/ 120 w 861"/>
                <a:gd name="T13" fmla="*/ 730 h 750"/>
                <a:gd name="T14" fmla="*/ 132 w 861"/>
                <a:gd name="T15" fmla="*/ 742 h 750"/>
                <a:gd name="T16" fmla="*/ 284 w 861"/>
                <a:gd name="T17" fmla="*/ 589 h 750"/>
                <a:gd name="T18" fmla="*/ 278 w 861"/>
                <a:gd name="T19" fmla="*/ 583 h 750"/>
                <a:gd name="T20" fmla="*/ 277 w 861"/>
                <a:gd name="T21" fmla="*/ 582 h 750"/>
                <a:gd name="T22" fmla="*/ 215 w 861"/>
                <a:gd name="T23" fmla="*/ 431 h 750"/>
                <a:gd name="T24" fmla="*/ 430 w 861"/>
                <a:gd name="T25" fmla="*/ 215 h 750"/>
                <a:gd name="T26" fmla="*/ 645 w 861"/>
                <a:gd name="T27" fmla="*/ 431 h 750"/>
                <a:gd name="T28" fmla="*/ 584 w 861"/>
                <a:gd name="T29" fmla="*/ 581 h 750"/>
                <a:gd name="T30" fmla="*/ 584 w 861"/>
                <a:gd name="T31" fmla="*/ 581 h 750"/>
                <a:gd name="T32" fmla="*/ 584 w 861"/>
                <a:gd name="T33" fmla="*/ 581 h 750"/>
                <a:gd name="T34" fmla="*/ 563 w 861"/>
                <a:gd name="T35" fmla="*/ 603 h 750"/>
                <a:gd name="T36" fmla="*/ 721 w 861"/>
                <a:gd name="T37" fmla="*/ 750 h 750"/>
                <a:gd name="T38" fmla="*/ 739 w 861"/>
                <a:gd name="T39" fmla="*/ 731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1" h="750">
                  <a:moveTo>
                    <a:pt x="739" y="731"/>
                  </a:moveTo>
                  <a:cubicBezTo>
                    <a:pt x="739" y="730"/>
                    <a:pt x="739" y="730"/>
                    <a:pt x="739" y="730"/>
                  </a:cubicBezTo>
                  <a:cubicBezTo>
                    <a:pt x="814" y="653"/>
                    <a:pt x="861" y="547"/>
                    <a:pt x="861" y="431"/>
                  </a:cubicBezTo>
                  <a:cubicBezTo>
                    <a:pt x="861" y="193"/>
                    <a:pt x="668" y="0"/>
                    <a:pt x="430" y="0"/>
                  </a:cubicBezTo>
                  <a:cubicBezTo>
                    <a:pt x="192" y="0"/>
                    <a:pt x="0" y="193"/>
                    <a:pt x="0" y="431"/>
                  </a:cubicBezTo>
                  <a:cubicBezTo>
                    <a:pt x="0" y="547"/>
                    <a:pt x="45" y="652"/>
                    <a:pt x="120" y="729"/>
                  </a:cubicBezTo>
                  <a:cubicBezTo>
                    <a:pt x="120" y="730"/>
                    <a:pt x="120" y="730"/>
                    <a:pt x="120" y="730"/>
                  </a:cubicBezTo>
                  <a:cubicBezTo>
                    <a:pt x="124" y="734"/>
                    <a:pt x="128" y="738"/>
                    <a:pt x="132" y="742"/>
                  </a:cubicBezTo>
                  <a:cubicBezTo>
                    <a:pt x="284" y="589"/>
                    <a:pt x="284" y="589"/>
                    <a:pt x="284" y="589"/>
                  </a:cubicBezTo>
                  <a:cubicBezTo>
                    <a:pt x="282" y="587"/>
                    <a:pt x="280" y="585"/>
                    <a:pt x="278" y="583"/>
                  </a:cubicBezTo>
                  <a:cubicBezTo>
                    <a:pt x="277" y="582"/>
                    <a:pt x="277" y="582"/>
                    <a:pt x="277" y="582"/>
                  </a:cubicBezTo>
                  <a:cubicBezTo>
                    <a:pt x="239" y="543"/>
                    <a:pt x="215" y="490"/>
                    <a:pt x="215" y="431"/>
                  </a:cubicBezTo>
                  <a:cubicBezTo>
                    <a:pt x="215" y="312"/>
                    <a:pt x="311" y="215"/>
                    <a:pt x="430" y="215"/>
                  </a:cubicBezTo>
                  <a:cubicBezTo>
                    <a:pt x="549" y="215"/>
                    <a:pt x="645" y="312"/>
                    <a:pt x="645" y="431"/>
                  </a:cubicBezTo>
                  <a:cubicBezTo>
                    <a:pt x="645" y="489"/>
                    <a:pt x="622" y="542"/>
                    <a:pt x="584" y="581"/>
                  </a:cubicBezTo>
                  <a:cubicBezTo>
                    <a:pt x="584" y="581"/>
                    <a:pt x="584" y="581"/>
                    <a:pt x="584" y="581"/>
                  </a:cubicBezTo>
                  <a:cubicBezTo>
                    <a:pt x="584" y="581"/>
                    <a:pt x="584" y="581"/>
                    <a:pt x="584" y="581"/>
                  </a:cubicBezTo>
                  <a:cubicBezTo>
                    <a:pt x="577" y="588"/>
                    <a:pt x="570" y="596"/>
                    <a:pt x="563" y="603"/>
                  </a:cubicBezTo>
                  <a:cubicBezTo>
                    <a:pt x="721" y="750"/>
                    <a:pt x="721" y="750"/>
                    <a:pt x="721" y="750"/>
                  </a:cubicBezTo>
                  <a:cubicBezTo>
                    <a:pt x="727" y="743"/>
                    <a:pt x="733" y="737"/>
                    <a:pt x="739" y="731"/>
                  </a:cubicBezTo>
                  <a:close/>
                </a:path>
              </a:pathLst>
            </a:custGeom>
            <a:solidFill>
              <a:schemeClr val="accent2"/>
            </a:solidFill>
            <a:ln>
              <a:noFill/>
            </a:ln>
          </p:spPr>
          <p:txBody>
            <a:bodyPr vert="horz" wrap="square" lIns="182889" tIns="91445" rIns="182889" bIns="91445" numCol="1" anchor="t" anchorCtr="0" compatLnSpc="1">
              <a:prstTxWarp prst="textNoShape">
                <a:avLst/>
              </a:prstTxWarp>
            </a:bodyPr>
            <a:lstStyle/>
            <a:p>
              <a:endParaRPr lang="id-ID" sz="600">
                <a:latin typeface="+mj-lt"/>
              </a:endParaRPr>
            </a:p>
          </p:txBody>
        </p:sp>
        <p:sp>
          <p:nvSpPr>
            <p:cNvPr id="20" name="Freeform 7">
              <a:extLst>
                <a:ext uri="{FF2B5EF4-FFF2-40B4-BE49-F238E27FC236}">
                  <a16:creationId xmlns:a16="http://schemas.microsoft.com/office/drawing/2014/main" id="{E60F3D73-1D6C-4119-A10B-23B2D1FB66DC}"/>
                </a:ext>
              </a:extLst>
            </p:cNvPr>
            <p:cNvSpPr>
              <a:spLocks/>
            </p:cNvSpPr>
            <p:nvPr userDrawn="1"/>
          </p:nvSpPr>
          <p:spPr bwMode="auto">
            <a:xfrm>
              <a:off x="12341060" y="6123590"/>
              <a:ext cx="4852218" cy="4849210"/>
            </a:xfrm>
            <a:custGeom>
              <a:avLst/>
              <a:gdLst>
                <a:gd name="T0" fmla="*/ 443 w 862"/>
                <a:gd name="T1" fmla="*/ 0 h 861"/>
                <a:gd name="T2" fmla="*/ 373 w 862"/>
                <a:gd name="T3" fmla="*/ 223 h 861"/>
                <a:gd name="T4" fmla="*/ 431 w 862"/>
                <a:gd name="T5" fmla="*/ 215 h 861"/>
                <a:gd name="T6" fmla="*/ 646 w 862"/>
                <a:gd name="T7" fmla="*/ 430 h 861"/>
                <a:gd name="T8" fmla="*/ 431 w 862"/>
                <a:gd name="T9" fmla="*/ 645 h 861"/>
                <a:gd name="T10" fmla="*/ 216 w 862"/>
                <a:gd name="T11" fmla="*/ 430 h 861"/>
                <a:gd name="T12" fmla="*/ 264 w 862"/>
                <a:gd name="T13" fmla="*/ 294 h 861"/>
                <a:gd name="T14" fmla="*/ 106 w 862"/>
                <a:gd name="T15" fmla="*/ 147 h 861"/>
                <a:gd name="T16" fmla="*/ 0 w 862"/>
                <a:gd name="T17" fmla="*/ 430 h 861"/>
                <a:gd name="T18" fmla="*/ 431 w 862"/>
                <a:gd name="T19" fmla="*/ 861 h 861"/>
                <a:gd name="T20" fmla="*/ 862 w 862"/>
                <a:gd name="T21" fmla="*/ 430 h 861"/>
                <a:gd name="T22" fmla="*/ 443 w 862"/>
                <a:gd name="T23" fmla="*/ 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2" h="861">
                  <a:moveTo>
                    <a:pt x="443" y="0"/>
                  </a:moveTo>
                  <a:cubicBezTo>
                    <a:pt x="439" y="80"/>
                    <a:pt x="415" y="156"/>
                    <a:pt x="373" y="223"/>
                  </a:cubicBezTo>
                  <a:cubicBezTo>
                    <a:pt x="391" y="218"/>
                    <a:pt x="411" y="215"/>
                    <a:pt x="431" y="215"/>
                  </a:cubicBezTo>
                  <a:cubicBezTo>
                    <a:pt x="550" y="215"/>
                    <a:pt x="646" y="311"/>
                    <a:pt x="646" y="430"/>
                  </a:cubicBezTo>
                  <a:cubicBezTo>
                    <a:pt x="646" y="549"/>
                    <a:pt x="550" y="645"/>
                    <a:pt x="431" y="645"/>
                  </a:cubicBezTo>
                  <a:cubicBezTo>
                    <a:pt x="312" y="645"/>
                    <a:pt x="216" y="549"/>
                    <a:pt x="216" y="430"/>
                  </a:cubicBezTo>
                  <a:cubicBezTo>
                    <a:pt x="216" y="378"/>
                    <a:pt x="234" y="331"/>
                    <a:pt x="264" y="294"/>
                  </a:cubicBezTo>
                  <a:cubicBezTo>
                    <a:pt x="106" y="147"/>
                    <a:pt x="106" y="147"/>
                    <a:pt x="106" y="147"/>
                  </a:cubicBezTo>
                  <a:cubicBezTo>
                    <a:pt x="40" y="223"/>
                    <a:pt x="0" y="322"/>
                    <a:pt x="0" y="430"/>
                  </a:cubicBezTo>
                  <a:cubicBezTo>
                    <a:pt x="0" y="668"/>
                    <a:pt x="193" y="861"/>
                    <a:pt x="431" y="861"/>
                  </a:cubicBezTo>
                  <a:cubicBezTo>
                    <a:pt x="669" y="861"/>
                    <a:pt x="862" y="668"/>
                    <a:pt x="862" y="430"/>
                  </a:cubicBezTo>
                  <a:cubicBezTo>
                    <a:pt x="862" y="196"/>
                    <a:pt x="675" y="6"/>
                    <a:pt x="443" y="0"/>
                  </a:cubicBezTo>
                  <a:close/>
                </a:path>
              </a:pathLst>
            </a:custGeom>
            <a:solidFill>
              <a:schemeClr val="accent3"/>
            </a:solidFill>
            <a:ln>
              <a:noFill/>
            </a:ln>
          </p:spPr>
          <p:txBody>
            <a:bodyPr vert="horz" wrap="square" lIns="182889" tIns="91445" rIns="182889" bIns="91445" numCol="1" anchor="t" anchorCtr="0" compatLnSpc="1">
              <a:prstTxWarp prst="textNoShape">
                <a:avLst/>
              </a:prstTxWarp>
            </a:bodyPr>
            <a:lstStyle/>
            <a:p>
              <a:endParaRPr lang="id-ID" sz="600">
                <a:latin typeface="+mj-lt"/>
              </a:endParaRPr>
            </a:p>
          </p:txBody>
        </p:sp>
        <p:sp>
          <p:nvSpPr>
            <p:cNvPr id="21" name="TextBox 20">
              <a:extLst>
                <a:ext uri="{FF2B5EF4-FFF2-40B4-BE49-F238E27FC236}">
                  <a16:creationId xmlns:a16="http://schemas.microsoft.com/office/drawing/2014/main" id="{A7454214-FA12-42D0-AD39-654EF123DEDF}"/>
                </a:ext>
              </a:extLst>
            </p:cNvPr>
            <p:cNvSpPr txBox="1"/>
            <p:nvPr userDrawn="1"/>
          </p:nvSpPr>
          <p:spPr>
            <a:xfrm>
              <a:off x="11434590" y="5155806"/>
              <a:ext cx="1513894" cy="1538893"/>
            </a:xfrm>
            <a:prstGeom prst="rect">
              <a:avLst/>
            </a:prstGeom>
            <a:noFill/>
          </p:spPr>
          <p:txBody>
            <a:bodyPr wrap="none" lIns="182889" tIns="91445" rIns="182889" bIns="91445" rtlCol="0">
              <a:noAutofit/>
            </a:bodyPr>
            <a:lstStyle/>
            <a:p>
              <a:r>
                <a:rPr lang="id-ID" sz="3200" dirty="0">
                  <a:solidFill>
                    <a:schemeClr val="accent2"/>
                  </a:solidFill>
                  <a:latin typeface="+mj-lt"/>
                  <a:cs typeface="Source Sans Pro ExtraLight"/>
                </a:rPr>
                <a:t>01</a:t>
              </a:r>
            </a:p>
          </p:txBody>
        </p:sp>
        <p:sp>
          <p:nvSpPr>
            <p:cNvPr id="22" name="TextBox 21">
              <a:extLst>
                <a:ext uri="{FF2B5EF4-FFF2-40B4-BE49-F238E27FC236}">
                  <a16:creationId xmlns:a16="http://schemas.microsoft.com/office/drawing/2014/main" id="{F04BB825-DDBD-4781-B844-92A64E767FAF}"/>
                </a:ext>
              </a:extLst>
            </p:cNvPr>
            <p:cNvSpPr txBox="1"/>
            <p:nvPr userDrawn="1"/>
          </p:nvSpPr>
          <p:spPr>
            <a:xfrm>
              <a:off x="8861008" y="7775480"/>
              <a:ext cx="1513894" cy="1538893"/>
            </a:xfrm>
            <a:prstGeom prst="rect">
              <a:avLst/>
            </a:prstGeom>
            <a:noFill/>
          </p:spPr>
          <p:txBody>
            <a:bodyPr wrap="none" lIns="182889" tIns="91445" rIns="182889" bIns="91445" rtlCol="0">
              <a:noAutofit/>
            </a:bodyPr>
            <a:lstStyle/>
            <a:p>
              <a:r>
                <a:rPr lang="id-ID" sz="3200" dirty="0">
                  <a:solidFill>
                    <a:schemeClr val="accent1"/>
                  </a:solidFill>
                  <a:latin typeface="+mj-lt"/>
                  <a:cs typeface="Source Sans Pro ExtraLight"/>
                </a:rPr>
                <a:t>02</a:t>
              </a:r>
            </a:p>
          </p:txBody>
        </p:sp>
        <p:sp>
          <p:nvSpPr>
            <p:cNvPr id="23" name="TextBox 22">
              <a:extLst>
                <a:ext uri="{FF2B5EF4-FFF2-40B4-BE49-F238E27FC236}">
                  <a16:creationId xmlns:a16="http://schemas.microsoft.com/office/drawing/2014/main" id="{3217517A-E708-43B9-9909-1CEBEA8DD2FA}"/>
                </a:ext>
              </a:extLst>
            </p:cNvPr>
            <p:cNvSpPr txBox="1"/>
            <p:nvPr userDrawn="1"/>
          </p:nvSpPr>
          <p:spPr>
            <a:xfrm>
              <a:off x="14011733" y="7775480"/>
              <a:ext cx="1513894" cy="1538893"/>
            </a:xfrm>
            <a:prstGeom prst="rect">
              <a:avLst/>
            </a:prstGeom>
            <a:noFill/>
          </p:spPr>
          <p:txBody>
            <a:bodyPr wrap="none" lIns="182889" tIns="91445" rIns="182889" bIns="91445" rtlCol="0">
              <a:noAutofit/>
            </a:bodyPr>
            <a:lstStyle/>
            <a:p>
              <a:r>
                <a:rPr lang="id-ID" sz="3200" dirty="0">
                  <a:solidFill>
                    <a:schemeClr val="accent3"/>
                  </a:solidFill>
                  <a:latin typeface="+mj-lt"/>
                  <a:cs typeface="Source Sans Pro ExtraLight"/>
                </a:rPr>
                <a:t>03</a:t>
              </a:r>
            </a:p>
          </p:txBody>
        </p:sp>
      </p:grpSp>
      <p:sp>
        <p:nvSpPr>
          <p:cNvPr id="24" name="Text Placeholder 23">
            <a:extLst>
              <a:ext uri="{FF2B5EF4-FFF2-40B4-BE49-F238E27FC236}">
                <a16:creationId xmlns:a16="http://schemas.microsoft.com/office/drawing/2014/main" id="{43FE0FD8-3944-4D15-A079-700F0C46300E}"/>
              </a:ext>
            </a:extLst>
          </p:cNvPr>
          <p:cNvSpPr>
            <a:spLocks noGrp="1"/>
          </p:cNvSpPr>
          <p:nvPr>
            <p:ph type="body" sz="quarter" idx="10" hasCustomPrompt="1"/>
          </p:nvPr>
        </p:nvSpPr>
        <p:spPr>
          <a:xfrm>
            <a:off x="1044575" y="1989138"/>
            <a:ext cx="2881313" cy="463550"/>
          </a:xfrm>
        </p:spPr>
        <p:txBody>
          <a:bodyPr>
            <a:normAutofit/>
          </a:bodyPr>
          <a:lstStyle>
            <a:lvl1pPr>
              <a:buNone/>
              <a:defRPr b="1">
                <a:solidFill>
                  <a:schemeClr val="accent2"/>
                </a:solidFill>
                <a:latin typeface="+mj-lt"/>
              </a:defRPr>
            </a:lvl1pPr>
          </a:lstStyle>
          <a:p>
            <a:pPr lvl="0"/>
            <a:r>
              <a:rPr lang="en-US" dirty="0"/>
              <a:t>POINT 1</a:t>
            </a:r>
          </a:p>
        </p:txBody>
      </p:sp>
      <p:sp>
        <p:nvSpPr>
          <p:cNvPr id="27" name="Text Placeholder 26">
            <a:extLst>
              <a:ext uri="{FF2B5EF4-FFF2-40B4-BE49-F238E27FC236}">
                <a16:creationId xmlns:a16="http://schemas.microsoft.com/office/drawing/2014/main" id="{EAB02788-20C1-4B17-B93D-B8CD6C8C7E9D}"/>
              </a:ext>
            </a:extLst>
          </p:cNvPr>
          <p:cNvSpPr>
            <a:spLocks noGrp="1"/>
          </p:cNvSpPr>
          <p:nvPr>
            <p:ph type="body" sz="quarter" idx="11"/>
          </p:nvPr>
        </p:nvSpPr>
        <p:spPr>
          <a:xfrm>
            <a:off x="1044459" y="2568575"/>
            <a:ext cx="2749550" cy="2517304"/>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23">
            <a:extLst>
              <a:ext uri="{FF2B5EF4-FFF2-40B4-BE49-F238E27FC236}">
                <a16:creationId xmlns:a16="http://schemas.microsoft.com/office/drawing/2014/main" id="{3E1EE577-B750-44C1-B5D5-DF8EA62B22EE}"/>
              </a:ext>
            </a:extLst>
          </p:cNvPr>
          <p:cNvSpPr>
            <a:spLocks noGrp="1"/>
          </p:cNvSpPr>
          <p:nvPr>
            <p:ph type="body" sz="quarter" idx="12" hasCustomPrompt="1"/>
          </p:nvPr>
        </p:nvSpPr>
        <p:spPr>
          <a:xfrm>
            <a:off x="8397991" y="1989138"/>
            <a:ext cx="2881313" cy="463550"/>
          </a:xfrm>
        </p:spPr>
        <p:txBody>
          <a:bodyPr>
            <a:normAutofit/>
          </a:bodyPr>
          <a:lstStyle>
            <a:lvl1pPr>
              <a:buNone/>
              <a:defRPr b="1">
                <a:solidFill>
                  <a:schemeClr val="accent1"/>
                </a:solidFill>
                <a:latin typeface="+mj-lt"/>
              </a:defRPr>
            </a:lvl1pPr>
          </a:lstStyle>
          <a:p>
            <a:pPr lvl="0"/>
            <a:r>
              <a:rPr lang="en-US" dirty="0"/>
              <a:t>POINT 2</a:t>
            </a:r>
          </a:p>
        </p:txBody>
      </p:sp>
      <p:sp>
        <p:nvSpPr>
          <p:cNvPr id="33" name="Text Placeholder 26">
            <a:extLst>
              <a:ext uri="{FF2B5EF4-FFF2-40B4-BE49-F238E27FC236}">
                <a16:creationId xmlns:a16="http://schemas.microsoft.com/office/drawing/2014/main" id="{E4D73B2A-C738-4485-8738-1BF7437645B7}"/>
              </a:ext>
            </a:extLst>
          </p:cNvPr>
          <p:cNvSpPr>
            <a:spLocks noGrp="1"/>
          </p:cNvSpPr>
          <p:nvPr>
            <p:ph type="body" sz="quarter" idx="13"/>
          </p:nvPr>
        </p:nvSpPr>
        <p:spPr>
          <a:xfrm>
            <a:off x="8397875" y="2568575"/>
            <a:ext cx="2749550" cy="2517304"/>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23">
            <a:extLst>
              <a:ext uri="{FF2B5EF4-FFF2-40B4-BE49-F238E27FC236}">
                <a16:creationId xmlns:a16="http://schemas.microsoft.com/office/drawing/2014/main" id="{29CB6A06-4DF8-40A6-9A04-A80D0298CA42}"/>
              </a:ext>
            </a:extLst>
          </p:cNvPr>
          <p:cNvSpPr>
            <a:spLocks noGrp="1"/>
          </p:cNvSpPr>
          <p:nvPr>
            <p:ph type="body" sz="quarter" idx="14" hasCustomPrompt="1"/>
          </p:nvPr>
        </p:nvSpPr>
        <p:spPr>
          <a:xfrm>
            <a:off x="1044575" y="5300755"/>
            <a:ext cx="2881313" cy="463550"/>
          </a:xfrm>
        </p:spPr>
        <p:txBody>
          <a:bodyPr>
            <a:normAutofit/>
          </a:bodyPr>
          <a:lstStyle>
            <a:lvl1pPr>
              <a:buNone/>
              <a:defRPr b="1">
                <a:solidFill>
                  <a:schemeClr val="accent3"/>
                </a:solidFill>
                <a:latin typeface="+mj-lt"/>
              </a:defRPr>
            </a:lvl1pPr>
          </a:lstStyle>
          <a:p>
            <a:pPr lvl="0"/>
            <a:r>
              <a:rPr lang="en-US" dirty="0"/>
              <a:t>POINT 3</a:t>
            </a:r>
          </a:p>
        </p:txBody>
      </p:sp>
      <p:sp>
        <p:nvSpPr>
          <p:cNvPr id="35" name="Text Placeholder 26">
            <a:extLst>
              <a:ext uri="{FF2B5EF4-FFF2-40B4-BE49-F238E27FC236}">
                <a16:creationId xmlns:a16="http://schemas.microsoft.com/office/drawing/2014/main" id="{A9BBC23B-FA28-4341-BEF2-BEA5D97A83EE}"/>
              </a:ext>
            </a:extLst>
          </p:cNvPr>
          <p:cNvSpPr>
            <a:spLocks noGrp="1"/>
          </p:cNvSpPr>
          <p:nvPr>
            <p:ph type="body" sz="quarter" idx="15"/>
          </p:nvPr>
        </p:nvSpPr>
        <p:spPr>
          <a:xfrm>
            <a:off x="1044459" y="5880192"/>
            <a:ext cx="10102966" cy="901552"/>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84176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alette - Internal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B1B913-B871-438A-8434-4F0A0C1B5E71}"/>
              </a:ext>
            </a:extLst>
          </p:cNvPr>
          <p:cNvSpPr txBox="1"/>
          <p:nvPr userDrawn="1"/>
        </p:nvSpPr>
        <p:spPr>
          <a:xfrm>
            <a:off x="203200" y="1073704"/>
            <a:ext cx="551543" cy="523220"/>
          </a:xfrm>
          <a:prstGeom prst="rect">
            <a:avLst/>
          </a:prstGeom>
          <a:noFill/>
        </p:spPr>
        <p:txBody>
          <a:bodyPr wrap="square" rtlCol="0">
            <a:spAutoFit/>
          </a:bodyPr>
          <a:lstStyle/>
          <a:p>
            <a:r>
              <a:rPr lang="en-US" sz="2800" b="1" dirty="0">
                <a:latin typeface="+mj-lt"/>
              </a:rPr>
              <a:t>1</a:t>
            </a:r>
          </a:p>
        </p:txBody>
      </p:sp>
      <p:sp>
        <p:nvSpPr>
          <p:cNvPr id="8" name="Oval 7">
            <a:extLst>
              <a:ext uri="{FF2B5EF4-FFF2-40B4-BE49-F238E27FC236}">
                <a16:creationId xmlns:a16="http://schemas.microsoft.com/office/drawing/2014/main" id="{3A8DD3F9-1477-46F8-9918-24BFF78A1122}"/>
              </a:ext>
            </a:extLst>
          </p:cNvPr>
          <p:cNvSpPr/>
          <p:nvPr userDrawn="1"/>
        </p:nvSpPr>
        <p:spPr>
          <a:xfrm>
            <a:off x="754743" y="1117600"/>
            <a:ext cx="406400" cy="406400"/>
          </a:xfrm>
          <a:prstGeom prst="ellipse">
            <a:avLst/>
          </a:prstGeom>
          <a:solidFill>
            <a:srgbClr val="531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D1C62C-B749-4064-A924-9D253512A61C}"/>
              </a:ext>
            </a:extLst>
          </p:cNvPr>
          <p:cNvSpPr txBox="1"/>
          <p:nvPr userDrawn="1"/>
        </p:nvSpPr>
        <p:spPr>
          <a:xfrm>
            <a:off x="1335314" y="900591"/>
            <a:ext cx="2293257" cy="923330"/>
          </a:xfrm>
          <a:prstGeom prst="rect">
            <a:avLst/>
          </a:prstGeom>
          <a:noFill/>
        </p:spPr>
        <p:txBody>
          <a:bodyPr wrap="square" rtlCol="0">
            <a:spAutoFit/>
          </a:bodyPr>
          <a:lstStyle/>
          <a:p>
            <a:r>
              <a:rPr lang="en-US" dirty="0"/>
              <a:t>c39m93y86k61</a:t>
            </a:r>
          </a:p>
          <a:p>
            <a:r>
              <a:rPr lang="en-US" dirty="0"/>
              <a:t>R83 G17 B16</a:t>
            </a:r>
          </a:p>
          <a:p>
            <a:r>
              <a:rPr lang="en-US" dirty="0"/>
              <a:t>#531110</a:t>
            </a:r>
          </a:p>
        </p:txBody>
      </p:sp>
      <p:sp>
        <p:nvSpPr>
          <p:cNvPr id="10" name="Oval 9">
            <a:extLst>
              <a:ext uri="{FF2B5EF4-FFF2-40B4-BE49-F238E27FC236}">
                <a16:creationId xmlns:a16="http://schemas.microsoft.com/office/drawing/2014/main" id="{88D8AE89-4C7F-484D-9E12-CE09E83772B7}"/>
              </a:ext>
            </a:extLst>
          </p:cNvPr>
          <p:cNvSpPr/>
          <p:nvPr userDrawn="1"/>
        </p:nvSpPr>
        <p:spPr>
          <a:xfrm>
            <a:off x="3802742" y="1117600"/>
            <a:ext cx="406400" cy="406400"/>
          </a:xfrm>
          <a:prstGeom prst="ellipse">
            <a:avLst/>
          </a:prstGeom>
          <a:solidFill>
            <a:srgbClr val="8215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416B941-C83D-4CBC-A489-51C62E46E89D}"/>
              </a:ext>
            </a:extLst>
          </p:cNvPr>
          <p:cNvSpPr txBox="1"/>
          <p:nvPr userDrawn="1"/>
        </p:nvSpPr>
        <p:spPr>
          <a:xfrm>
            <a:off x="4383313" y="900591"/>
            <a:ext cx="2293257" cy="923330"/>
          </a:xfrm>
          <a:prstGeom prst="rect">
            <a:avLst/>
          </a:prstGeom>
          <a:noFill/>
        </p:spPr>
        <p:txBody>
          <a:bodyPr wrap="square" rtlCol="0">
            <a:spAutoFit/>
          </a:bodyPr>
          <a:lstStyle/>
          <a:p>
            <a:r>
              <a:rPr lang="en-US" dirty="0"/>
              <a:t>c28m100y100k36</a:t>
            </a:r>
          </a:p>
          <a:p>
            <a:r>
              <a:rPr lang="en-US" dirty="0"/>
              <a:t>R130 G21 B23</a:t>
            </a:r>
            <a:br>
              <a:rPr lang="en-US" dirty="0"/>
            </a:br>
            <a:r>
              <a:rPr lang="en-US" dirty="0"/>
              <a:t>#821517</a:t>
            </a:r>
          </a:p>
        </p:txBody>
      </p:sp>
      <p:sp>
        <p:nvSpPr>
          <p:cNvPr id="12" name="Oval 11">
            <a:extLst>
              <a:ext uri="{FF2B5EF4-FFF2-40B4-BE49-F238E27FC236}">
                <a16:creationId xmlns:a16="http://schemas.microsoft.com/office/drawing/2014/main" id="{36C3DA39-3EFC-4F63-9BA5-626D16BBC1ED}"/>
              </a:ext>
            </a:extLst>
          </p:cNvPr>
          <p:cNvSpPr/>
          <p:nvPr userDrawn="1"/>
        </p:nvSpPr>
        <p:spPr>
          <a:xfrm>
            <a:off x="6850741" y="1117600"/>
            <a:ext cx="406400" cy="406400"/>
          </a:xfrm>
          <a:prstGeom prst="ellipse">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9C6A64-A0D6-4855-94FF-9E0A5BB1FBAF}"/>
              </a:ext>
            </a:extLst>
          </p:cNvPr>
          <p:cNvSpPr txBox="1"/>
          <p:nvPr userDrawn="1"/>
        </p:nvSpPr>
        <p:spPr>
          <a:xfrm>
            <a:off x="7431312" y="900591"/>
            <a:ext cx="2293257" cy="923330"/>
          </a:xfrm>
          <a:prstGeom prst="rect">
            <a:avLst/>
          </a:prstGeom>
          <a:noFill/>
        </p:spPr>
        <p:txBody>
          <a:bodyPr wrap="square" rtlCol="0">
            <a:spAutoFit/>
          </a:bodyPr>
          <a:lstStyle/>
          <a:p>
            <a:r>
              <a:rPr lang="en-US" dirty="0"/>
              <a:t>c0m0y0k40</a:t>
            </a:r>
          </a:p>
          <a:p>
            <a:r>
              <a:rPr lang="en-US" dirty="0"/>
              <a:t>R167 G169 B172</a:t>
            </a:r>
          </a:p>
          <a:p>
            <a:r>
              <a:rPr lang="en-US" dirty="0"/>
              <a:t>#A7A9AC</a:t>
            </a:r>
          </a:p>
        </p:txBody>
      </p:sp>
      <p:sp>
        <p:nvSpPr>
          <p:cNvPr id="14" name="TextBox 13">
            <a:extLst>
              <a:ext uri="{FF2B5EF4-FFF2-40B4-BE49-F238E27FC236}">
                <a16:creationId xmlns:a16="http://schemas.microsoft.com/office/drawing/2014/main" id="{5523A2F2-4ED1-4432-9CC6-5299C2319893}"/>
              </a:ext>
            </a:extLst>
          </p:cNvPr>
          <p:cNvSpPr txBox="1"/>
          <p:nvPr userDrawn="1"/>
        </p:nvSpPr>
        <p:spPr>
          <a:xfrm>
            <a:off x="609600" y="2055444"/>
            <a:ext cx="6633029" cy="523220"/>
          </a:xfrm>
          <a:prstGeom prst="rect">
            <a:avLst/>
          </a:prstGeom>
          <a:noFill/>
        </p:spPr>
        <p:txBody>
          <a:bodyPr wrap="square" rtlCol="0">
            <a:spAutoFit/>
          </a:bodyPr>
          <a:lstStyle/>
          <a:p>
            <a:r>
              <a:rPr lang="en-US" sz="2800" b="1" dirty="0">
                <a:latin typeface="+mj-lt"/>
              </a:rPr>
              <a:t>Lares Secondary Color Palette</a:t>
            </a:r>
          </a:p>
        </p:txBody>
      </p:sp>
      <p:sp>
        <p:nvSpPr>
          <p:cNvPr id="15" name="Oval 14">
            <a:extLst>
              <a:ext uri="{FF2B5EF4-FFF2-40B4-BE49-F238E27FC236}">
                <a16:creationId xmlns:a16="http://schemas.microsoft.com/office/drawing/2014/main" id="{84EACAF5-4885-43BD-80BE-CF86B5CEE01C}"/>
              </a:ext>
            </a:extLst>
          </p:cNvPr>
          <p:cNvSpPr/>
          <p:nvPr userDrawn="1"/>
        </p:nvSpPr>
        <p:spPr>
          <a:xfrm>
            <a:off x="754743" y="2810187"/>
            <a:ext cx="406400" cy="406400"/>
          </a:xfrm>
          <a:prstGeom prst="ellipse">
            <a:avLst/>
          </a:prstGeom>
          <a:solidFill>
            <a:srgbClr val="192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1791903-BC94-47B2-B612-8C816E05D80C}"/>
              </a:ext>
            </a:extLst>
          </p:cNvPr>
          <p:cNvSpPr txBox="1"/>
          <p:nvPr userDrawn="1"/>
        </p:nvSpPr>
        <p:spPr>
          <a:xfrm>
            <a:off x="1335314" y="2593178"/>
            <a:ext cx="2293257" cy="923330"/>
          </a:xfrm>
          <a:prstGeom prst="rect">
            <a:avLst/>
          </a:prstGeom>
          <a:noFill/>
        </p:spPr>
        <p:txBody>
          <a:bodyPr wrap="square" rtlCol="0">
            <a:spAutoFit/>
          </a:bodyPr>
          <a:lstStyle/>
          <a:p>
            <a:r>
              <a:rPr lang="en-US" dirty="0"/>
              <a:t>c100m90y0k25</a:t>
            </a:r>
          </a:p>
          <a:p>
            <a:r>
              <a:rPr lang="en-US" dirty="0"/>
              <a:t>R25 G47 B124</a:t>
            </a:r>
          </a:p>
          <a:p>
            <a:r>
              <a:rPr lang="en-US" dirty="0"/>
              <a:t>#192F7C</a:t>
            </a:r>
          </a:p>
        </p:txBody>
      </p:sp>
      <p:sp>
        <p:nvSpPr>
          <p:cNvPr id="17" name="Oval 16">
            <a:extLst>
              <a:ext uri="{FF2B5EF4-FFF2-40B4-BE49-F238E27FC236}">
                <a16:creationId xmlns:a16="http://schemas.microsoft.com/office/drawing/2014/main" id="{528AAD90-4CD9-4669-B66B-C0BEFBDA6422}"/>
              </a:ext>
            </a:extLst>
          </p:cNvPr>
          <p:cNvSpPr/>
          <p:nvPr userDrawn="1"/>
        </p:nvSpPr>
        <p:spPr>
          <a:xfrm>
            <a:off x="3802742" y="2810187"/>
            <a:ext cx="406400" cy="406400"/>
          </a:xfrm>
          <a:prstGeom prst="ellipse">
            <a:avLst/>
          </a:prstGeom>
          <a:solidFill>
            <a:srgbClr val="B29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812B6A9-6623-4A66-A40A-E8CF2F3B105B}"/>
              </a:ext>
            </a:extLst>
          </p:cNvPr>
          <p:cNvSpPr txBox="1"/>
          <p:nvPr userDrawn="1"/>
        </p:nvSpPr>
        <p:spPr>
          <a:xfrm>
            <a:off x="4383313" y="2593178"/>
            <a:ext cx="2293257" cy="923330"/>
          </a:xfrm>
          <a:prstGeom prst="rect">
            <a:avLst/>
          </a:prstGeom>
          <a:noFill/>
        </p:spPr>
        <p:txBody>
          <a:bodyPr wrap="square" rtlCol="0">
            <a:spAutoFit/>
          </a:bodyPr>
          <a:lstStyle/>
          <a:p>
            <a:r>
              <a:rPr lang="en-US" dirty="0"/>
              <a:t>c31m34y57k2</a:t>
            </a:r>
          </a:p>
          <a:p>
            <a:r>
              <a:rPr lang="en-US" dirty="0"/>
              <a:t>R178 G157 B120</a:t>
            </a:r>
            <a:br>
              <a:rPr lang="en-US" dirty="0"/>
            </a:br>
            <a:r>
              <a:rPr lang="en-US" dirty="0"/>
              <a:t>#B29D78</a:t>
            </a:r>
          </a:p>
        </p:txBody>
      </p:sp>
      <p:sp>
        <p:nvSpPr>
          <p:cNvPr id="19" name="Oval 18">
            <a:extLst>
              <a:ext uri="{FF2B5EF4-FFF2-40B4-BE49-F238E27FC236}">
                <a16:creationId xmlns:a16="http://schemas.microsoft.com/office/drawing/2014/main" id="{A1338E20-6D8B-4012-8358-539074A46163}"/>
              </a:ext>
            </a:extLst>
          </p:cNvPr>
          <p:cNvSpPr/>
          <p:nvPr userDrawn="1"/>
        </p:nvSpPr>
        <p:spPr>
          <a:xfrm>
            <a:off x="6850741" y="2810187"/>
            <a:ext cx="406400" cy="406400"/>
          </a:xfrm>
          <a:prstGeom prst="ellipse">
            <a:avLst/>
          </a:prstGeom>
          <a:solidFill>
            <a:srgbClr val="2C2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BBBD28D-ACA2-4721-BF88-03AE6FCF4292}"/>
              </a:ext>
            </a:extLst>
          </p:cNvPr>
          <p:cNvSpPr txBox="1"/>
          <p:nvPr userDrawn="1"/>
        </p:nvSpPr>
        <p:spPr>
          <a:xfrm>
            <a:off x="7431312" y="2593178"/>
            <a:ext cx="2293257" cy="923330"/>
          </a:xfrm>
          <a:prstGeom prst="rect">
            <a:avLst/>
          </a:prstGeom>
          <a:noFill/>
        </p:spPr>
        <p:txBody>
          <a:bodyPr wrap="square" rtlCol="0">
            <a:spAutoFit/>
          </a:bodyPr>
          <a:lstStyle/>
          <a:p>
            <a:r>
              <a:rPr lang="en-US" dirty="0"/>
              <a:t>c100m100y16k11</a:t>
            </a:r>
          </a:p>
          <a:p>
            <a:r>
              <a:rPr lang="en-US" dirty="0"/>
              <a:t>R44 G43 B118</a:t>
            </a:r>
          </a:p>
          <a:p>
            <a:r>
              <a:rPr lang="en-US" dirty="0"/>
              <a:t>#2C2B76</a:t>
            </a:r>
          </a:p>
        </p:txBody>
      </p:sp>
      <p:sp>
        <p:nvSpPr>
          <p:cNvPr id="21" name="Oval 20">
            <a:extLst>
              <a:ext uri="{FF2B5EF4-FFF2-40B4-BE49-F238E27FC236}">
                <a16:creationId xmlns:a16="http://schemas.microsoft.com/office/drawing/2014/main" id="{39D72BF7-F601-4ACE-8920-8A09DB0AA6C8}"/>
              </a:ext>
            </a:extLst>
          </p:cNvPr>
          <p:cNvSpPr/>
          <p:nvPr userDrawn="1"/>
        </p:nvSpPr>
        <p:spPr>
          <a:xfrm>
            <a:off x="754743" y="4002998"/>
            <a:ext cx="406400" cy="406400"/>
          </a:xfrm>
          <a:prstGeom prst="ellipse">
            <a:avLst/>
          </a:prstGeom>
          <a:solidFill>
            <a:srgbClr val="004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B4AA1F4-01CC-49BE-A24E-7731B7E32344}"/>
              </a:ext>
            </a:extLst>
          </p:cNvPr>
          <p:cNvSpPr txBox="1"/>
          <p:nvPr userDrawn="1"/>
        </p:nvSpPr>
        <p:spPr>
          <a:xfrm>
            <a:off x="1335314" y="3785989"/>
            <a:ext cx="2293257" cy="923330"/>
          </a:xfrm>
          <a:prstGeom prst="rect">
            <a:avLst/>
          </a:prstGeom>
          <a:noFill/>
        </p:spPr>
        <p:txBody>
          <a:bodyPr wrap="square" rtlCol="0">
            <a:spAutoFit/>
          </a:bodyPr>
          <a:lstStyle/>
          <a:p>
            <a:r>
              <a:rPr lang="en-US" dirty="0"/>
              <a:t>c100m50y80k45</a:t>
            </a:r>
          </a:p>
          <a:p>
            <a:r>
              <a:rPr lang="en-US" dirty="0"/>
              <a:t>R0 G69 B54</a:t>
            </a:r>
          </a:p>
          <a:p>
            <a:r>
              <a:rPr lang="en-US" dirty="0"/>
              <a:t>#004536</a:t>
            </a:r>
          </a:p>
        </p:txBody>
      </p:sp>
      <p:sp>
        <p:nvSpPr>
          <p:cNvPr id="23" name="Oval 22">
            <a:extLst>
              <a:ext uri="{FF2B5EF4-FFF2-40B4-BE49-F238E27FC236}">
                <a16:creationId xmlns:a16="http://schemas.microsoft.com/office/drawing/2014/main" id="{8EEF4114-69B2-4909-AC6D-D14638FA970F}"/>
              </a:ext>
            </a:extLst>
          </p:cNvPr>
          <p:cNvSpPr/>
          <p:nvPr userDrawn="1"/>
        </p:nvSpPr>
        <p:spPr>
          <a:xfrm>
            <a:off x="3802742" y="4002998"/>
            <a:ext cx="406400" cy="406400"/>
          </a:xfrm>
          <a:prstGeom prst="ellipse">
            <a:avLst/>
          </a:prstGeom>
          <a:solidFill>
            <a:srgbClr val="D14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EC2979A-B61C-4367-B528-47034FDDB2C5}"/>
              </a:ext>
            </a:extLst>
          </p:cNvPr>
          <p:cNvSpPr txBox="1"/>
          <p:nvPr userDrawn="1"/>
        </p:nvSpPr>
        <p:spPr>
          <a:xfrm>
            <a:off x="4383313" y="3785989"/>
            <a:ext cx="2293257" cy="923330"/>
          </a:xfrm>
          <a:prstGeom prst="rect">
            <a:avLst/>
          </a:prstGeom>
          <a:noFill/>
        </p:spPr>
        <p:txBody>
          <a:bodyPr wrap="square" rtlCol="0">
            <a:spAutoFit/>
          </a:bodyPr>
          <a:lstStyle/>
          <a:p>
            <a:r>
              <a:rPr lang="en-US" dirty="0"/>
              <a:t>c0m80y100k15</a:t>
            </a:r>
          </a:p>
          <a:p>
            <a:r>
              <a:rPr lang="en-US" dirty="0"/>
              <a:t>R209 G78 B29</a:t>
            </a:r>
            <a:br>
              <a:rPr lang="en-US" dirty="0"/>
            </a:br>
            <a:r>
              <a:rPr lang="en-US" dirty="0"/>
              <a:t>#D14E1D</a:t>
            </a:r>
          </a:p>
        </p:txBody>
      </p:sp>
      <p:sp>
        <p:nvSpPr>
          <p:cNvPr id="25" name="Oval 24">
            <a:extLst>
              <a:ext uri="{FF2B5EF4-FFF2-40B4-BE49-F238E27FC236}">
                <a16:creationId xmlns:a16="http://schemas.microsoft.com/office/drawing/2014/main" id="{D0D32EDB-0070-4B43-8E7C-4F6F710FE440}"/>
              </a:ext>
            </a:extLst>
          </p:cNvPr>
          <p:cNvSpPr/>
          <p:nvPr userDrawn="1"/>
        </p:nvSpPr>
        <p:spPr>
          <a:xfrm>
            <a:off x="6850741" y="4002998"/>
            <a:ext cx="406400" cy="406400"/>
          </a:xfrm>
          <a:prstGeom prst="ellipse">
            <a:avLst/>
          </a:prstGeom>
          <a:solidFill>
            <a:srgbClr val="005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D3375D7-2D6D-4289-9578-7BD47BA0C0E1}"/>
              </a:ext>
            </a:extLst>
          </p:cNvPr>
          <p:cNvSpPr txBox="1"/>
          <p:nvPr userDrawn="1"/>
        </p:nvSpPr>
        <p:spPr>
          <a:xfrm>
            <a:off x="7431312" y="3785989"/>
            <a:ext cx="2293257" cy="923330"/>
          </a:xfrm>
          <a:prstGeom prst="rect">
            <a:avLst/>
          </a:prstGeom>
          <a:noFill/>
        </p:spPr>
        <p:txBody>
          <a:bodyPr wrap="square" rtlCol="0">
            <a:spAutoFit/>
          </a:bodyPr>
          <a:lstStyle/>
          <a:p>
            <a:r>
              <a:rPr lang="en-US" dirty="0"/>
              <a:t>c100m61y35k15</a:t>
            </a:r>
          </a:p>
          <a:p>
            <a:r>
              <a:rPr lang="en-US" dirty="0"/>
              <a:t>R0 G87 B120</a:t>
            </a:r>
          </a:p>
          <a:p>
            <a:r>
              <a:rPr lang="en-US" dirty="0"/>
              <a:t>#005778</a:t>
            </a:r>
          </a:p>
        </p:txBody>
      </p:sp>
      <p:sp>
        <p:nvSpPr>
          <p:cNvPr id="27" name="TextBox 26">
            <a:extLst>
              <a:ext uri="{FF2B5EF4-FFF2-40B4-BE49-F238E27FC236}">
                <a16:creationId xmlns:a16="http://schemas.microsoft.com/office/drawing/2014/main" id="{0E1D1851-CD84-4920-9F52-73F7F14549CE}"/>
              </a:ext>
            </a:extLst>
          </p:cNvPr>
          <p:cNvSpPr txBox="1"/>
          <p:nvPr userDrawn="1"/>
        </p:nvSpPr>
        <p:spPr>
          <a:xfrm>
            <a:off x="762000" y="515257"/>
            <a:ext cx="6633029" cy="523220"/>
          </a:xfrm>
          <a:prstGeom prst="rect">
            <a:avLst/>
          </a:prstGeom>
          <a:noFill/>
        </p:spPr>
        <p:txBody>
          <a:bodyPr wrap="square" rtlCol="0">
            <a:spAutoFit/>
          </a:bodyPr>
          <a:lstStyle/>
          <a:p>
            <a:r>
              <a:rPr lang="en-US" sz="2800" b="1" dirty="0">
                <a:latin typeface="+mj-lt"/>
              </a:rPr>
              <a:t>Lares Primary Color Palette</a:t>
            </a:r>
          </a:p>
        </p:txBody>
      </p:sp>
      <p:sp>
        <p:nvSpPr>
          <p:cNvPr id="28" name="TextBox 27">
            <a:extLst>
              <a:ext uri="{FF2B5EF4-FFF2-40B4-BE49-F238E27FC236}">
                <a16:creationId xmlns:a16="http://schemas.microsoft.com/office/drawing/2014/main" id="{F5A5B6BA-4E0C-49DF-9954-B568088869F0}"/>
              </a:ext>
            </a:extLst>
          </p:cNvPr>
          <p:cNvSpPr txBox="1"/>
          <p:nvPr userDrawn="1"/>
        </p:nvSpPr>
        <p:spPr>
          <a:xfrm>
            <a:off x="3251199" y="1059190"/>
            <a:ext cx="551543" cy="523220"/>
          </a:xfrm>
          <a:prstGeom prst="rect">
            <a:avLst/>
          </a:prstGeom>
          <a:noFill/>
        </p:spPr>
        <p:txBody>
          <a:bodyPr wrap="square" rtlCol="0">
            <a:spAutoFit/>
          </a:bodyPr>
          <a:lstStyle/>
          <a:p>
            <a:r>
              <a:rPr lang="en-US" sz="2800" b="1" dirty="0">
                <a:latin typeface="+mj-lt"/>
              </a:rPr>
              <a:t>2</a:t>
            </a:r>
          </a:p>
        </p:txBody>
      </p:sp>
      <p:sp>
        <p:nvSpPr>
          <p:cNvPr id="29" name="TextBox 28">
            <a:extLst>
              <a:ext uri="{FF2B5EF4-FFF2-40B4-BE49-F238E27FC236}">
                <a16:creationId xmlns:a16="http://schemas.microsoft.com/office/drawing/2014/main" id="{31EBEDCB-420F-44B9-BBD5-AF2C872989EE}"/>
              </a:ext>
            </a:extLst>
          </p:cNvPr>
          <p:cNvSpPr txBox="1"/>
          <p:nvPr userDrawn="1"/>
        </p:nvSpPr>
        <p:spPr>
          <a:xfrm>
            <a:off x="6299198" y="1073704"/>
            <a:ext cx="551543" cy="523220"/>
          </a:xfrm>
          <a:prstGeom prst="rect">
            <a:avLst/>
          </a:prstGeom>
          <a:noFill/>
        </p:spPr>
        <p:txBody>
          <a:bodyPr wrap="square" rtlCol="0">
            <a:spAutoFit/>
          </a:bodyPr>
          <a:lstStyle/>
          <a:p>
            <a:r>
              <a:rPr lang="en-US" sz="2800" b="1" dirty="0">
                <a:latin typeface="+mj-lt"/>
              </a:rPr>
              <a:t>3</a:t>
            </a:r>
          </a:p>
        </p:txBody>
      </p:sp>
      <p:sp>
        <p:nvSpPr>
          <p:cNvPr id="30" name="TextBox 29">
            <a:extLst>
              <a:ext uri="{FF2B5EF4-FFF2-40B4-BE49-F238E27FC236}">
                <a16:creationId xmlns:a16="http://schemas.microsoft.com/office/drawing/2014/main" id="{203A1319-4559-4DDC-BA10-FE36AB45FBA5}"/>
              </a:ext>
            </a:extLst>
          </p:cNvPr>
          <p:cNvSpPr txBox="1"/>
          <p:nvPr userDrawn="1"/>
        </p:nvSpPr>
        <p:spPr>
          <a:xfrm>
            <a:off x="203200" y="2790088"/>
            <a:ext cx="551543" cy="523220"/>
          </a:xfrm>
          <a:prstGeom prst="rect">
            <a:avLst/>
          </a:prstGeom>
          <a:noFill/>
        </p:spPr>
        <p:txBody>
          <a:bodyPr wrap="square" rtlCol="0">
            <a:spAutoFit/>
          </a:bodyPr>
          <a:lstStyle/>
          <a:p>
            <a:r>
              <a:rPr lang="en-US" sz="2800" b="1" dirty="0">
                <a:latin typeface="+mj-lt"/>
              </a:rPr>
              <a:t>4</a:t>
            </a:r>
          </a:p>
        </p:txBody>
      </p:sp>
      <p:sp>
        <p:nvSpPr>
          <p:cNvPr id="31" name="TextBox 30">
            <a:extLst>
              <a:ext uri="{FF2B5EF4-FFF2-40B4-BE49-F238E27FC236}">
                <a16:creationId xmlns:a16="http://schemas.microsoft.com/office/drawing/2014/main" id="{505F5389-EACE-427C-A4F9-534A2241674C}"/>
              </a:ext>
            </a:extLst>
          </p:cNvPr>
          <p:cNvSpPr txBox="1"/>
          <p:nvPr userDrawn="1"/>
        </p:nvSpPr>
        <p:spPr>
          <a:xfrm>
            <a:off x="3251199" y="2775574"/>
            <a:ext cx="551543" cy="523220"/>
          </a:xfrm>
          <a:prstGeom prst="rect">
            <a:avLst/>
          </a:prstGeom>
          <a:noFill/>
        </p:spPr>
        <p:txBody>
          <a:bodyPr wrap="square" rtlCol="0">
            <a:spAutoFit/>
          </a:bodyPr>
          <a:lstStyle/>
          <a:p>
            <a:r>
              <a:rPr lang="en-US" sz="2800" b="1" dirty="0">
                <a:latin typeface="+mj-lt"/>
              </a:rPr>
              <a:t>5</a:t>
            </a:r>
          </a:p>
        </p:txBody>
      </p:sp>
      <p:sp>
        <p:nvSpPr>
          <p:cNvPr id="32" name="TextBox 31">
            <a:extLst>
              <a:ext uri="{FF2B5EF4-FFF2-40B4-BE49-F238E27FC236}">
                <a16:creationId xmlns:a16="http://schemas.microsoft.com/office/drawing/2014/main" id="{442D0D14-8C93-46CC-8053-23A7D1A8E78F}"/>
              </a:ext>
            </a:extLst>
          </p:cNvPr>
          <p:cNvSpPr txBox="1"/>
          <p:nvPr userDrawn="1"/>
        </p:nvSpPr>
        <p:spPr>
          <a:xfrm>
            <a:off x="6299198" y="2790088"/>
            <a:ext cx="551543" cy="523220"/>
          </a:xfrm>
          <a:prstGeom prst="rect">
            <a:avLst/>
          </a:prstGeom>
          <a:noFill/>
        </p:spPr>
        <p:txBody>
          <a:bodyPr wrap="square" rtlCol="0">
            <a:spAutoFit/>
          </a:bodyPr>
          <a:lstStyle/>
          <a:p>
            <a:r>
              <a:rPr lang="en-US" sz="2800" b="1" dirty="0">
                <a:latin typeface="+mj-lt"/>
              </a:rPr>
              <a:t>6</a:t>
            </a:r>
          </a:p>
        </p:txBody>
      </p:sp>
      <p:sp>
        <p:nvSpPr>
          <p:cNvPr id="33" name="TextBox 32">
            <a:extLst>
              <a:ext uri="{FF2B5EF4-FFF2-40B4-BE49-F238E27FC236}">
                <a16:creationId xmlns:a16="http://schemas.microsoft.com/office/drawing/2014/main" id="{E865B2CB-7AE5-4A49-8F2A-E8F8CBD2E61B}"/>
              </a:ext>
            </a:extLst>
          </p:cNvPr>
          <p:cNvSpPr txBox="1"/>
          <p:nvPr userDrawn="1"/>
        </p:nvSpPr>
        <p:spPr>
          <a:xfrm>
            <a:off x="203200" y="3969443"/>
            <a:ext cx="551543" cy="523220"/>
          </a:xfrm>
          <a:prstGeom prst="rect">
            <a:avLst/>
          </a:prstGeom>
          <a:noFill/>
        </p:spPr>
        <p:txBody>
          <a:bodyPr wrap="square" rtlCol="0">
            <a:spAutoFit/>
          </a:bodyPr>
          <a:lstStyle/>
          <a:p>
            <a:r>
              <a:rPr lang="en-US" sz="2800" b="1" dirty="0">
                <a:latin typeface="+mj-lt"/>
              </a:rPr>
              <a:t>7</a:t>
            </a:r>
          </a:p>
        </p:txBody>
      </p:sp>
      <p:sp>
        <p:nvSpPr>
          <p:cNvPr id="34" name="TextBox 33">
            <a:extLst>
              <a:ext uri="{FF2B5EF4-FFF2-40B4-BE49-F238E27FC236}">
                <a16:creationId xmlns:a16="http://schemas.microsoft.com/office/drawing/2014/main" id="{50A8C002-A94A-42D5-85C1-E8EBBC655F28}"/>
              </a:ext>
            </a:extLst>
          </p:cNvPr>
          <p:cNvSpPr txBox="1"/>
          <p:nvPr userDrawn="1"/>
        </p:nvSpPr>
        <p:spPr>
          <a:xfrm>
            <a:off x="3251199" y="3954929"/>
            <a:ext cx="551543" cy="523220"/>
          </a:xfrm>
          <a:prstGeom prst="rect">
            <a:avLst/>
          </a:prstGeom>
          <a:noFill/>
        </p:spPr>
        <p:txBody>
          <a:bodyPr wrap="square" rtlCol="0">
            <a:spAutoFit/>
          </a:bodyPr>
          <a:lstStyle/>
          <a:p>
            <a:r>
              <a:rPr lang="en-US" sz="2800" b="1" dirty="0">
                <a:latin typeface="+mj-lt"/>
              </a:rPr>
              <a:t>8</a:t>
            </a:r>
          </a:p>
        </p:txBody>
      </p:sp>
      <p:sp>
        <p:nvSpPr>
          <p:cNvPr id="35" name="TextBox 34">
            <a:extLst>
              <a:ext uri="{FF2B5EF4-FFF2-40B4-BE49-F238E27FC236}">
                <a16:creationId xmlns:a16="http://schemas.microsoft.com/office/drawing/2014/main" id="{98FE0AE6-F587-4838-A969-152342B853E5}"/>
              </a:ext>
            </a:extLst>
          </p:cNvPr>
          <p:cNvSpPr txBox="1"/>
          <p:nvPr userDrawn="1"/>
        </p:nvSpPr>
        <p:spPr>
          <a:xfrm>
            <a:off x="6299198" y="3969443"/>
            <a:ext cx="551543" cy="523220"/>
          </a:xfrm>
          <a:prstGeom prst="rect">
            <a:avLst/>
          </a:prstGeom>
          <a:noFill/>
        </p:spPr>
        <p:txBody>
          <a:bodyPr wrap="square" rtlCol="0">
            <a:spAutoFit/>
          </a:bodyPr>
          <a:lstStyle/>
          <a:p>
            <a:r>
              <a:rPr lang="en-US" sz="2800" b="1" dirty="0">
                <a:latin typeface="+mj-lt"/>
              </a:rPr>
              <a:t>9</a:t>
            </a:r>
          </a:p>
        </p:txBody>
      </p:sp>
      <p:sp>
        <p:nvSpPr>
          <p:cNvPr id="36" name="TextBox 35">
            <a:extLst>
              <a:ext uri="{FF2B5EF4-FFF2-40B4-BE49-F238E27FC236}">
                <a16:creationId xmlns:a16="http://schemas.microsoft.com/office/drawing/2014/main" id="{EAE39E55-0742-4641-8B53-BBBD61D5A192}"/>
              </a:ext>
            </a:extLst>
          </p:cNvPr>
          <p:cNvSpPr txBox="1"/>
          <p:nvPr userDrawn="1"/>
        </p:nvSpPr>
        <p:spPr>
          <a:xfrm>
            <a:off x="435429" y="5558971"/>
            <a:ext cx="10566400" cy="1161143"/>
          </a:xfrm>
          <a:prstGeom prst="rect">
            <a:avLst/>
          </a:prstGeom>
          <a:noFill/>
        </p:spPr>
        <p:txBody>
          <a:bodyPr wrap="square" numCol="3" rtlCol="0">
            <a:normAutofit/>
          </a:bodyPr>
          <a:lstStyle/>
          <a:p>
            <a:pPr marL="342900" indent="-342900">
              <a:buFont typeface="+mj-lt"/>
              <a:buAutoNum type="arabicPeriod"/>
            </a:pPr>
            <a:r>
              <a:rPr lang="en-US" dirty="0"/>
              <a:t>n/a</a:t>
            </a:r>
          </a:p>
          <a:p>
            <a:pPr marL="342900" indent="-342900">
              <a:buFont typeface="+mj-lt"/>
              <a:buAutoNum type="arabicPeriod"/>
            </a:pPr>
            <a:r>
              <a:rPr lang="en-US" dirty="0"/>
              <a:t>Red Teaming</a:t>
            </a:r>
          </a:p>
          <a:p>
            <a:pPr marL="342900" indent="-342900">
              <a:buFont typeface="+mj-lt"/>
              <a:buAutoNum type="arabicPeriod"/>
            </a:pPr>
            <a:r>
              <a:rPr lang="en-US" dirty="0"/>
              <a:t>Penetration Testing</a:t>
            </a:r>
          </a:p>
          <a:p>
            <a:pPr marL="342900" indent="-342900">
              <a:buFont typeface="+mj-lt"/>
              <a:buAutoNum type="arabicPeriod"/>
            </a:pPr>
            <a:r>
              <a:rPr lang="en-US" dirty="0"/>
              <a:t>Application Security</a:t>
            </a:r>
          </a:p>
          <a:p>
            <a:pPr marL="342900" indent="-342900">
              <a:buFont typeface="+mj-lt"/>
              <a:buAutoNum type="arabicPeriod"/>
            </a:pPr>
            <a:r>
              <a:rPr lang="en-US" dirty="0"/>
              <a:t>Social Engineering</a:t>
            </a:r>
          </a:p>
          <a:p>
            <a:pPr marL="342900" indent="-342900">
              <a:buFont typeface="+mj-lt"/>
              <a:buAutoNum type="arabicPeriod"/>
            </a:pPr>
            <a:r>
              <a:rPr lang="en-US" dirty="0"/>
              <a:t>Purple Teaming</a:t>
            </a:r>
          </a:p>
          <a:p>
            <a:pPr marL="342900" indent="-342900">
              <a:buFont typeface="+mj-lt"/>
              <a:buAutoNum type="arabicPeriod"/>
            </a:pPr>
            <a:r>
              <a:rPr lang="en-US" dirty="0"/>
              <a:t>Physical Security</a:t>
            </a:r>
          </a:p>
          <a:p>
            <a:pPr marL="342900" indent="-342900">
              <a:buFont typeface="+mj-lt"/>
              <a:buAutoNum type="arabicPeriod"/>
            </a:pPr>
            <a:r>
              <a:rPr lang="en-US" dirty="0"/>
              <a:t>Incident Response</a:t>
            </a:r>
          </a:p>
          <a:p>
            <a:pPr marL="342900" indent="-342900">
              <a:buFont typeface="+mj-lt"/>
              <a:buAutoNum type="arabicPeriod"/>
            </a:pPr>
            <a:r>
              <a:rPr lang="en-US" dirty="0"/>
              <a:t>Security Consulting / </a:t>
            </a:r>
            <a:r>
              <a:rPr lang="en-US" dirty="0" err="1"/>
              <a:t>vCISO</a:t>
            </a:r>
            <a:endParaRPr lang="en-US" dirty="0"/>
          </a:p>
        </p:txBody>
      </p:sp>
      <p:pic>
        <p:nvPicPr>
          <p:cNvPr id="37" name="Picture 36">
            <a:extLst>
              <a:ext uri="{FF2B5EF4-FFF2-40B4-BE49-F238E27FC236}">
                <a16:creationId xmlns:a16="http://schemas.microsoft.com/office/drawing/2014/main" id="{9925BF05-F658-45B8-B017-5F1ADB2C51EC}"/>
              </a:ext>
            </a:extLst>
          </p:cNvPr>
          <p:cNvPicPr>
            <a:picLocks noChangeAspect="1"/>
          </p:cNvPicPr>
          <p:nvPr userDrawn="1"/>
        </p:nvPicPr>
        <p:blipFill rotWithShape="1">
          <a:blip r:embed="rId2">
            <a:clrChange>
              <a:clrFrom>
                <a:srgbClr val="FFFFFF"/>
              </a:clrFrom>
              <a:clrTo>
                <a:srgbClr val="FFFFFF">
                  <a:alpha val="0"/>
                </a:srgbClr>
              </a:clrTo>
            </a:clrChange>
            <a:duotone>
              <a:prstClr val="black"/>
              <a:srgbClr val="520E0F">
                <a:tint val="45000"/>
                <a:satMod val="400000"/>
              </a:srgbClr>
            </a:duotone>
            <a:extLst>
              <a:ext uri="{28A0092B-C50C-407E-A947-70E740481C1C}">
                <a14:useLocalDpi xmlns:a14="http://schemas.microsoft.com/office/drawing/2010/main" val="0"/>
              </a:ext>
            </a:extLst>
          </a:blip>
          <a:srcRect t="27388" b="22612"/>
          <a:stretch/>
        </p:blipFill>
        <p:spPr>
          <a:xfrm rot="16200000">
            <a:off x="7798510" y="2464507"/>
            <a:ext cx="6858003" cy="1928981"/>
          </a:xfrm>
          <a:prstGeom prst="rect">
            <a:avLst/>
          </a:prstGeom>
        </p:spPr>
      </p:pic>
    </p:spTree>
    <p:extLst>
      <p:ext uri="{BB962C8B-B14F-4D97-AF65-F5344CB8AC3E}">
        <p14:creationId xmlns:p14="http://schemas.microsoft.com/office/powerpoint/2010/main" val="29534157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6751629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923688"/>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469836"/>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27" name="Slide Number">
            <a:extLst>
              <a:ext uri="{FF2B5EF4-FFF2-40B4-BE49-F238E27FC236}">
                <a16:creationId xmlns:a16="http://schemas.microsoft.com/office/drawing/2014/main" id="{F0A1C020-A047-4C91-BEF8-04DB96DB1209}"/>
              </a:ext>
            </a:extLst>
          </p:cNvPr>
          <p:cNvSpPr>
            <a:spLocks noChangeArrowheads="1"/>
          </p:cNvSpPr>
          <p:nvPr userDrawn="1">
            <p:custDataLst>
              <p:tags r:id="rId7"/>
            </p:custDataLst>
          </p:nvPr>
        </p:nvSpPr>
        <p:spPr bwMode="black">
          <a:xfrm>
            <a:off x="11311763" y="66095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001317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theme" Target="../theme/theme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8" Type="http://schemas.openxmlformats.org/officeDocument/2006/relationships/slideLayout" Target="../slideLayouts/slideLayout68.xml"/><Relationship Id="rId3"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2E251A-E4F5-48AA-9555-42D1875BB7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92EB41-8364-4523-8B0F-9D8768FB5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5C2A3-5566-4737-8464-5DEA9568D9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84C41-5A58-4052-B3ED-D8A8684FAFB4}" type="datetimeFigureOut">
              <a:rPr lang="en-US" smtClean="0"/>
              <a:t>7/17/2023</a:t>
            </a:fld>
            <a:endParaRPr lang="en-US"/>
          </a:p>
        </p:txBody>
      </p:sp>
      <p:sp>
        <p:nvSpPr>
          <p:cNvPr id="5" name="Footer Placeholder 4">
            <a:extLst>
              <a:ext uri="{FF2B5EF4-FFF2-40B4-BE49-F238E27FC236}">
                <a16:creationId xmlns:a16="http://schemas.microsoft.com/office/drawing/2014/main" id="{E6224F07-D94C-4837-940B-147E36369E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AA8705-93C9-41A6-830E-9204780515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2A1B31-82E5-499A-9B8B-BAF2ADB9A2F5}" type="slidenum">
              <a:rPr lang="en-US" smtClean="0"/>
              <a:t>‹#›</a:t>
            </a:fld>
            <a:endParaRPr lang="en-US"/>
          </a:p>
        </p:txBody>
      </p:sp>
    </p:spTree>
    <p:extLst>
      <p:ext uri="{BB962C8B-B14F-4D97-AF65-F5344CB8AC3E}">
        <p14:creationId xmlns:p14="http://schemas.microsoft.com/office/powerpoint/2010/main" val="3485924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51" r:id="rId4"/>
    <p:sldLayoutId id="2147483652" r:id="rId5"/>
    <p:sldLayoutId id="2147483653" r:id="rId6"/>
    <p:sldLayoutId id="2147483654" r:id="rId7"/>
    <p:sldLayoutId id="2147483655" r:id="rId8"/>
    <p:sldLayoutId id="2147483656" r:id="rId9"/>
    <p:sldLayoutId id="2147483657" r:id="rId10"/>
    <p:sldLayoutId id="2147483662" r:id="rId11"/>
    <p:sldLayoutId id="2147483673" r:id="rId12"/>
    <p:sldLayoutId id="2147483663" r:id="rId13"/>
    <p:sldLayoutId id="2147483665" r:id="rId14"/>
    <p:sldLayoutId id="2147483666" r:id="rId15"/>
    <p:sldLayoutId id="2147483664" r:id="rId16"/>
    <p:sldLayoutId id="2147483659" r:id="rId17"/>
    <p:sldLayoutId id="2147483658" r:id="rId18"/>
    <p:sldLayoutId id="2147483660" r:id="rId19"/>
    <p:sldLayoutId id="2147483671" r:id="rId20"/>
    <p:sldLayoutId id="2147483672" r:id="rId21"/>
    <p:sldLayoutId id="2147483670" r:id="rId22"/>
    <p:sldLayoutId id="2147483699"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117564" tIns="58782" rIns="117564" bIns="58782"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117564" tIns="58782" rIns="117564" bIns="5878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117564" tIns="58782" rIns="117564" bIns="58782" rtlCol="0" anchor="ctr"/>
          <a:lstStyle>
            <a:lvl1pPr algn="l">
              <a:defRPr sz="1324">
                <a:solidFill>
                  <a:schemeClr val="tx1">
                    <a:tint val="75000"/>
                  </a:schemeClr>
                </a:solidFill>
              </a:defRPr>
            </a:lvl1pPr>
          </a:lstStyle>
          <a:p>
            <a:fld id="{11CA4848-3539-D043-8599-8AD45A55ED06}" type="datetimeFigureOut">
              <a:rPr lang="en-US" smtClean="0"/>
              <a:pPr/>
              <a:t>7/17/2023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17564" tIns="58782" rIns="117564" bIns="58782" rtlCol="0" anchor="ctr"/>
          <a:lstStyle>
            <a:lvl1pPr algn="ctr">
              <a:defRPr sz="132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17564" tIns="58782" rIns="117564" bIns="58782" rtlCol="0" anchor="ctr"/>
          <a:lstStyle>
            <a:lvl1pPr algn="r">
              <a:defRPr sz="1324">
                <a:solidFill>
                  <a:schemeClr val="tx1">
                    <a:tint val="75000"/>
                  </a:schemeClr>
                </a:solidFill>
              </a:defRPr>
            </a:lvl1pPr>
          </a:lstStyle>
          <a:p>
            <a:fld id="{BB57710E-4DFE-A94A-B71E-62DE99384DFF}" type="slidenum">
              <a:rPr lang="en-US" smtClean="0"/>
              <a:pPr/>
              <a:t>‹#›</a:t>
            </a:fld>
            <a:endParaRPr lang="en-US"/>
          </a:p>
        </p:txBody>
      </p:sp>
    </p:spTree>
    <p:extLst>
      <p:ext uri="{BB962C8B-B14F-4D97-AF65-F5344CB8AC3E}">
        <p14:creationId xmlns:p14="http://schemas.microsoft.com/office/powerpoint/2010/main" val="12310402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752" r:id="rId25"/>
    <p:sldLayoutId id="2147483753" r:id="rId26"/>
  </p:sldLayoutIdLst>
  <p:hf sldNum="0" hdr="0" dt="0"/>
  <p:txStyles>
    <p:titleStyle>
      <a:lvl1pPr algn="ctr" defTabSz="518682" rtl="0" eaLnBrk="1" latinLnBrk="0" hangingPunct="1">
        <a:spcBef>
          <a:spcPct val="0"/>
        </a:spcBef>
        <a:buNone/>
        <a:defRPr sz="5029" kern="1200">
          <a:solidFill>
            <a:schemeClr val="tx1"/>
          </a:solidFill>
          <a:latin typeface="+mj-lt"/>
          <a:ea typeface="+mj-ea"/>
          <a:cs typeface="+mj-cs"/>
        </a:defRPr>
      </a:lvl1pPr>
    </p:titleStyle>
    <p:bodyStyle>
      <a:lvl1pPr marL="389012" indent="-389012" algn="l" defTabSz="518682" rtl="0" eaLnBrk="1" latinLnBrk="0" hangingPunct="1">
        <a:spcBef>
          <a:spcPct val="20000"/>
        </a:spcBef>
        <a:buFont typeface="Arial"/>
        <a:buChar char="•"/>
        <a:defRPr sz="3617" kern="1200">
          <a:solidFill>
            <a:schemeClr val="tx1"/>
          </a:solidFill>
          <a:latin typeface="+mn-lt"/>
          <a:ea typeface="+mn-ea"/>
          <a:cs typeface="+mn-cs"/>
        </a:defRPr>
      </a:lvl1pPr>
      <a:lvl2pPr marL="842858" indent="-324176" algn="l" defTabSz="518682" rtl="0" eaLnBrk="1" latinLnBrk="0" hangingPunct="1">
        <a:spcBef>
          <a:spcPct val="20000"/>
        </a:spcBef>
        <a:buFont typeface="Arial"/>
        <a:buChar char="–"/>
        <a:defRPr sz="3176" kern="1200">
          <a:solidFill>
            <a:schemeClr val="tx1"/>
          </a:solidFill>
          <a:latin typeface="+mn-lt"/>
          <a:ea typeface="+mn-ea"/>
          <a:cs typeface="+mn-cs"/>
        </a:defRPr>
      </a:lvl2pPr>
      <a:lvl3pPr marL="1296702" indent="-259340" algn="l" defTabSz="518682" rtl="0" eaLnBrk="1" latinLnBrk="0" hangingPunct="1">
        <a:spcBef>
          <a:spcPct val="20000"/>
        </a:spcBef>
        <a:buFont typeface="Arial"/>
        <a:buChar char="•"/>
        <a:defRPr sz="2736" kern="1200">
          <a:solidFill>
            <a:schemeClr val="tx1"/>
          </a:solidFill>
          <a:latin typeface="+mn-lt"/>
          <a:ea typeface="+mn-ea"/>
          <a:cs typeface="+mn-cs"/>
        </a:defRPr>
      </a:lvl3pPr>
      <a:lvl4pPr marL="1815384" indent="-259340" algn="l" defTabSz="518682" rtl="0" eaLnBrk="1" latinLnBrk="0" hangingPunct="1">
        <a:spcBef>
          <a:spcPct val="20000"/>
        </a:spcBef>
        <a:buFont typeface="Arial"/>
        <a:buChar char="–"/>
        <a:defRPr sz="2295" kern="1200">
          <a:solidFill>
            <a:schemeClr val="tx1"/>
          </a:solidFill>
          <a:latin typeface="+mn-lt"/>
          <a:ea typeface="+mn-ea"/>
          <a:cs typeface="+mn-cs"/>
        </a:defRPr>
      </a:lvl4pPr>
      <a:lvl5pPr marL="2334066" indent="-259340" algn="l" defTabSz="518682" rtl="0" eaLnBrk="1" latinLnBrk="0" hangingPunct="1">
        <a:spcBef>
          <a:spcPct val="20000"/>
        </a:spcBef>
        <a:buFont typeface="Arial"/>
        <a:buChar char="»"/>
        <a:defRPr sz="2295" kern="1200">
          <a:solidFill>
            <a:schemeClr val="tx1"/>
          </a:solidFill>
          <a:latin typeface="+mn-lt"/>
          <a:ea typeface="+mn-ea"/>
          <a:cs typeface="+mn-cs"/>
        </a:defRPr>
      </a:lvl5pPr>
      <a:lvl6pPr marL="2852746" indent="-259340" algn="l" defTabSz="518682" rtl="0" eaLnBrk="1" latinLnBrk="0" hangingPunct="1">
        <a:spcBef>
          <a:spcPct val="20000"/>
        </a:spcBef>
        <a:buFont typeface="Arial"/>
        <a:buChar char="•"/>
        <a:defRPr sz="2295" kern="1200">
          <a:solidFill>
            <a:schemeClr val="tx1"/>
          </a:solidFill>
          <a:latin typeface="+mn-lt"/>
          <a:ea typeface="+mn-ea"/>
          <a:cs typeface="+mn-cs"/>
        </a:defRPr>
      </a:lvl6pPr>
      <a:lvl7pPr marL="3371428" indent="-259340" algn="l" defTabSz="518682" rtl="0" eaLnBrk="1" latinLnBrk="0" hangingPunct="1">
        <a:spcBef>
          <a:spcPct val="20000"/>
        </a:spcBef>
        <a:buFont typeface="Arial"/>
        <a:buChar char="•"/>
        <a:defRPr sz="2295" kern="1200">
          <a:solidFill>
            <a:schemeClr val="tx1"/>
          </a:solidFill>
          <a:latin typeface="+mn-lt"/>
          <a:ea typeface="+mn-ea"/>
          <a:cs typeface="+mn-cs"/>
        </a:defRPr>
      </a:lvl7pPr>
      <a:lvl8pPr marL="3890108" indent="-259340" algn="l" defTabSz="518682" rtl="0" eaLnBrk="1" latinLnBrk="0" hangingPunct="1">
        <a:spcBef>
          <a:spcPct val="20000"/>
        </a:spcBef>
        <a:buFont typeface="Arial"/>
        <a:buChar char="•"/>
        <a:defRPr sz="2295" kern="1200">
          <a:solidFill>
            <a:schemeClr val="tx1"/>
          </a:solidFill>
          <a:latin typeface="+mn-lt"/>
          <a:ea typeface="+mn-ea"/>
          <a:cs typeface="+mn-cs"/>
        </a:defRPr>
      </a:lvl8pPr>
      <a:lvl9pPr marL="4408790" indent="-259340" algn="l" defTabSz="518682" rtl="0" eaLnBrk="1" latinLnBrk="0" hangingPunct="1">
        <a:spcBef>
          <a:spcPct val="20000"/>
        </a:spcBef>
        <a:buFont typeface="Arial"/>
        <a:buChar char="•"/>
        <a:defRPr sz="2295" kern="1200">
          <a:solidFill>
            <a:schemeClr val="tx1"/>
          </a:solidFill>
          <a:latin typeface="+mn-lt"/>
          <a:ea typeface="+mn-ea"/>
          <a:cs typeface="+mn-cs"/>
        </a:defRPr>
      </a:lvl9pPr>
    </p:bodyStyle>
    <p:otherStyle>
      <a:defPPr>
        <a:defRPr lang="en-US"/>
      </a:defPPr>
      <a:lvl1pPr marL="0" algn="l" defTabSz="518682" rtl="0" eaLnBrk="1" latinLnBrk="0" hangingPunct="1">
        <a:defRPr sz="2029" kern="1200">
          <a:solidFill>
            <a:schemeClr val="tx1"/>
          </a:solidFill>
          <a:latin typeface="+mn-lt"/>
          <a:ea typeface="+mn-ea"/>
          <a:cs typeface="+mn-cs"/>
        </a:defRPr>
      </a:lvl1pPr>
      <a:lvl2pPr marL="518682" algn="l" defTabSz="518682" rtl="0" eaLnBrk="1" latinLnBrk="0" hangingPunct="1">
        <a:defRPr sz="2029" kern="1200">
          <a:solidFill>
            <a:schemeClr val="tx1"/>
          </a:solidFill>
          <a:latin typeface="+mn-lt"/>
          <a:ea typeface="+mn-ea"/>
          <a:cs typeface="+mn-cs"/>
        </a:defRPr>
      </a:lvl2pPr>
      <a:lvl3pPr marL="1037362" algn="l" defTabSz="518682" rtl="0" eaLnBrk="1" latinLnBrk="0" hangingPunct="1">
        <a:defRPr sz="2029" kern="1200">
          <a:solidFill>
            <a:schemeClr val="tx1"/>
          </a:solidFill>
          <a:latin typeface="+mn-lt"/>
          <a:ea typeface="+mn-ea"/>
          <a:cs typeface="+mn-cs"/>
        </a:defRPr>
      </a:lvl3pPr>
      <a:lvl4pPr marL="1556044" algn="l" defTabSz="518682" rtl="0" eaLnBrk="1" latinLnBrk="0" hangingPunct="1">
        <a:defRPr sz="2029" kern="1200">
          <a:solidFill>
            <a:schemeClr val="tx1"/>
          </a:solidFill>
          <a:latin typeface="+mn-lt"/>
          <a:ea typeface="+mn-ea"/>
          <a:cs typeface="+mn-cs"/>
        </a:defRPr>
      </a:lvl4pPr>
      <a:lvl5pPr marL="2074724" algn="l" defTabSz="518682" rtl="0" eaLnBrk="1" latinLnBrk="0" hangingPunct="1">
        <a:defRPr sz="2029" kern="1200">
          <a:solidFill>
            <a:schemeClr val="tx1"/>
          </a:solidFill>
          <a:latin typeface="+mn-lt"/>
          <a:ea typeface="+mn-ea"/>
          <a:cs typeface="+mn-cs"/>
        </a:defRPr>
      </a:lvl5pPr>
      <a:lvl6pPr marL="2593406" algn="l" defTabSz="518682" rtl="0" eaLnBrk="1" latinLnBrk="0" hangingPunct="1">
        <a:defRPr sz="2029" kern="1200">
          <a:solidFill>
            <a:schemeClr val="tx1"/>
          </a:solidFill>
          <a:latin typeface="+mn-lt"/>
          <a:ea typeface="+mn-ea"/>
          <a:cs typeface="+mn-cs"/>
        </a:defRPr>
      </a:lvl6pPr>
      <a:lvl7pPr marL="3112088" algn="l" defTabSz="518682" rtl="0" eaLnBrk="1" latinLnBrk="0" hangingPunct="1">
        <a:defRPr sz="2029" kern="1200">
          <a:solidFill>
            <a:schemeClr val="tx1"/>
          </a:solidFill>
          <a:latin typeface="+mn-lt"/>
          <a:ea typeface="+mn-ea"/>
          <a:cs typeface="+mn-cs"/>
        </a:defRPr>
      </a:lvl7pPr>
      <a:lvl8pPr marL="3630768" algn="l" defTabSz="518682" rtl="0" eaLnBrk="1" latinLnBrk="0" hangingPunct="1">
        <a:defRPr sz="2029" kern="1200">
          <a:solidFill>
            <a:schemeClr val="tx1"/>
          </a:solidFill>
          <a:latin typeface="+mn-lt"/>
          <a:ea typeface="+mn-ea"/>
          <a:cs typeface="+mn-cs"/>
        </a:defRPr>
      </a:lvl8pPr>
      <a:lvl9pPr marL="4149450" algn="l" defTabSz="518682" rtl="0" eaLnBrk="1" latinLnBrk="0" hangingPunct="1">
        <a:defRPr sz="202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7/17/2023</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419432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2E251A-E4F5-48AA-9555-42D1875BB7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92EB41-8364-4523-8B0F-9D8768FB5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05C2A3-5566-4737-8464-5DEA9568D9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Droid Serif" panose="02020800060500020200" pitchFamily="18" charset="0"/>
                <a:ea typeface="Droid Serif" panose="02020800060500020200" pitchFamily="18" charset="0"/>
                <a:cs typeface="Droid Serif" panose="02020800060500020200" pitchFamily="18" charset="0"/>
              </a:defRPr>
            </a:lvl1pPr>
          </a:lstStyle>
          <a:p>
            <a:fld id="{21F5B596-0AD1-4365-A36C-0D35C6F439A7}" type="datetime1">
              <a:rPr lang="en-US" smtClean="0"/>
              <a:t>7/17/2023</a:t>
            </a:fld>
            <a:endParaRPr lang="en-US" dirty="0"/>
          </a:p>
        </p:txBody>
      </p:sp>
      <p:sp>
        <p:nvSpPr>
          <p:cNvPr id="5" name="Footer Placeholder 4">
            <a:extLst>
              <a:ext uri="{FF2B5EF4-FFF2-40B4-BE49-F238E27FC236}">
                <a16:creationId xmlns:a16="http://schemas.microsoft.com/office/drawing/2014/main" id="{E6224F07-D94C-4837-940B-147E36369E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Droid Serif" panose="02020800060500020200" pitchFamily="18" charset="0"/>
                <a:ea typeface="Droid Serif" panose="02020800060500020200" pitchFamily="18" charset="0"/>
                <a:cs typeface="Droid Serif" panose="02020800060500020200" pitchFamily="18" charset="0"/>
              </a:defRPr>
            </a:lvl1pPr>
          </a:lstStyle>
          <a:p>
            <a:endParaRPr lang="en-US"/>
          </a:p>
        </p:txBody>
      </p:sp>
      <p:sp>
        <p:nvSpPr>
          <p:cNvPr id="6" name="Slide Number Placeholder 5">
            <a:extLst>
              <a:ext uri="{FF2B5EF4-FFF2-40B4-BE49-F238E27FC236}">
                <a16:creationId xmlns:a16="http://schemas.microsoft.com/office/drawing/2014/main" id="{6AAA8705-93C9-41A6-830E-9204780515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Droid Serif" panose="02020800060500020200" pitchFamily="18" charset="0"/>
                <a:ea typeface="Droid Serif" panose="02020800060500020200" pitchFamily="18" charset="0"/>
                <a:cs typeface="Droid Serif" panose="02020800060500020200" pitchFamily="18" charset="0"/>
              </a:defRPr>
            </a:lvl1pPr>
          </a:lstStyle>
          <a:p>
            <a:fld id="{442A1B31-82E5-499A-9B8B-BAF2ADB9A2F5}" type="slidenum">
              <a:rPr lang="en-US" smtClean="0"/>
              <a:pPr/>
              <a:t>‹#›</a:t>
            </a:fld>
            <a:endParaRPr lang="en-US"/>
          </a:p>
        </p:txBody>
      </p:sp>
    </p:spTree>
    <p:extLst>
      <p:ext uri="{BB962C8B-B14F-4D97-AF65-F5344CB8AC3E}">
        <p14:creationId xmlns:p14="http://schemas.microsoft.com/office/powerpoint/2010/main" val="271399771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Lst>
  <p:hf hdr="0" ftr="0" dt="0"/>
  <p:txStyles>
    <p:titleStyle>
      <a:lvl1pPr algn="l" defTabSz="914400" rtl="0" eaLnBrk="1" latinLnBrk="0" hangingPunct="1">
        <a:lnSpc>
          <a:spcPct val="90000"/>
        </a:lnSpc>
        <a:spcBef>
          <a:spcPct val="0"/>
        </a:spcBef>
        <a:buNone/>
        <a:defRPr sz="4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roid Serif" panose="02020800060500020200" pitchFamily="18" charset="0"/>
          <a:ea typeface="Droid Serif" panose="02020800060500020200" pitchFamily="18" charset="0"/>
          <a:cs typeface="Droid Serif" panose="020208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132.svg"/></Relationships>
</file>

<file path=ppt/slides/_rels/slide1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hyperlink" Target="https://creativecommons.org/licenses/by-sa/3.0/" TargetMode="External"/><Relationship Id="rId4" Type="http://schemas.openxmlformats.org/officeDocument/2006/relationships/hyperlink" Target="https://www.flickr.com/photos/christiaancolen/2051194641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6.jpg"/><Relationship Id="rId7" Type="http://schemas.openxmlformats.org/officeDocument/2006/relationships/hyperlink" Target="https://creativecommons.org/licenses/by-nc/3.0/" TargetMode="Externa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hyperlink" Target="http://www.ultratendencias.com/2020/06/este-ford-mustang-mach-f-concept-de.html" TargetMode="External"/><Relationship Id="rId5" Type="http://schemas.openxmlformats.org/officeDocument/2006/relationships/image" Target="../media/image137.jpg"/><Relationship Id="rId4" Type="http://schemas.openxmlformats.org/officeDocument/2006/relationships/hyperlink" Target="https://www.automoblog.net/2013/01/03/2013-ford-fusion-energi-crowned-americas-most-fuel-efficient-sedan/"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139.svg"/></Relationships>
</file>

<file path=ppt/slides/_rels/slide1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2.xml"/><Relationship Id="rId1" Type="http://schemas.openxmlformats.org/officeDocument/2006/relationships/slideLayout" Target="../slideLayouts/slideLayout38.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lab2112/38513425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104.png"/><Relationship Id="rId4" Type="http://schemas.openxmlformats.org/officeDocument/2006/relationships/image" Target="../media/image103.jpg"/></Relationships>
</file>

<file path=ppt/slides/_rels/slide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144.tmp"/><Relationship Id="rId2" Type="http://schemas.openxmlformats.org/officeDocument/2006/relationships/notesSlide" Target="../notesSlides/notesSlide15.xml"/><Relationship Id="rId1" Type="http://schemas.openxmlformats.org/officeDocument/2006/relationships/slideLayout" Target="../slideLayouts/slideLayout48.xml"/><Relationship Id="rId6" Type="http://schemas.openxmlformats.org/officeDocument/2006/relationships/image" Target="../media/image147.tmp"/><Relationship Id="rId5" Type="http://schemas.openxmlformats.org/officeDocument/2006/relationships/image" Target="../media/image146.tmp"/><Relationship Id="rId4" Type="http://schemas.openxmlformats.org/officeDocument/2006/relationships/image" Target="../media/image145.tmp"/></Relationships>
</file>

<file path=ppt/slides/_rels/slide2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57.svg"/><Relationship Id="rId3" Type="http://schemas.openxmlformats.org/officeDocument/2006/relationships/tags" Target="../tags/tag16.xml"/><Relationship Id="rId7" Type="http://schemas.openxmlformats.org/officeDocument/2006/relationships/notesSlide" Target="../notesSlides/notesSlide18.xml"/><Relationship Id="rId12" Type="http://schemas.openxmlformats.org/officeDocument/2006/relationships/image" Target="../media/image156.png"/><Relationship Id="rId17" Type="http://schemas.openxmlformats.org/officeDocument/2006/relationships/image" Target="../media/image161.svg"/><Relationship Id="rId2" Type="http://schemas.openxmlformats.org/officeDocument/2006/relationships/tags" Target="../tags/tag15.xml"/><Relationship Id="rId16" Type="http://schemas.openxmlformats.org/officeDocument/2006/relationships/image" Target="../media/image160.png"/><Relationship Id="rId1" Type="http://schemas.openxmlformats.org/officeDocument/2006/relationships/tags" Target="../tags/tag14.xml"/><Relationship Id="rId6" Type="http://schemas.openxmlformats.org/officeDocument/2006/relationships/slideLayout" Target="../slideLayouts/slideLayout96.xml"/><Relationship Id="rId11" Type="http://schemas.openxmlformats.org/officeDocument/2006/relationships/image" Target="../media/image155.svg"/><Relationship Id="rId5" Type="http://schemas.openxmlformats.org/officeDocument/2006/relationships/tags" Target="../tags/tag18.xml"/><Relationship Id="rId15" Type="http://schemas.openxmlformats.org/officeDocument/2006/relationships/image" Target="../media/image159.svg"/><Relationship Id="rId10" Type="http://schemas.openxmlformats.org/officeDocument/2006/relationships/image" Target="../media/image154.png"/><Relationship Id="rId4" Type="http://schemas.openxmlformats.org/officeDocument/2006/relationships/tags" Target="../tags/tag17.xml"/><Relationship Id="rId9" Type="http://schemas.openxmlformats.org/officeDocument/2006/relationships/image" Target="../media/image153.emf"/><Relationship Id="rId14" Type="http://schemas.openxmlformats.org/officeDocument/2006/relationships/image" Target="../media/image158.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png"/><Relationship Id="rId18" Type="http://schemas.openxmlformats.org/officeDocument/2006/relationships/image" Target="../media/image178.jpeg"/><Relationship Id="rId26" Type="http://schemas.openxmlformats.org/officeDocument/2006/relationships/image" Target="../media/image185.jpeg"/><Relationship Id="rId3" Type="http://schemas.openxmlformats.org/officeDocument/2006/relationships/image" Target="../media/image163.jpeg"/><Relationship Id="rId21" Type="http://schemas.openxmlformats.org/officeDocument/2006/relationships/image" Target="../media/image181.png"/><Relationship Id="rId7" Type="http://schemas.openxmlformats.org/officeDocument/2006/relationships/image" Target="../media/image167.jpeg"/><Relationship Id="rId12" Type="http://schemas.openxmlformats.org/officeDocument/2006/relationships/image" Target="../media/image172.png"/><Relationship Id="rId17" Type="http://schemas.openxmlformats.org/officeDocument/2006/relationships/image" Target="../media/image177.png"/><Relationship Id="rId25" Type="http://schemas.openxmlformats.org/officeDocument/2006/relationships/image" Target="../media/image184.png"/><Relationship Id="rId2" Type="http://schemas.openxmlformats.org/officeDocument/2006/relationships/image" Target="../media/image162.png"/><Relationship Id="rId16" Type="http://schemas.openxmlformats.org/officeDocument/2006/relationships/image" Target="../media/image176.png"/><Relationship Id="rId20" Type="http://schemas.openxmlformats.org/officeDocument/2006/relationships/image" Target="../media/image180.png"/><Relationship Id="rId29" Type="http://schemas.openxmlformats.org/officeDocument/2006/relationships/image" Target="../media/image187.jpeg"/><Relationship Id="rId1" Type="http://schemas.openxmlformats.org/officeDocument/2006/relationships/slideLayout" Target="../slideLayouts/slideLayout25.xml"/><Relationship Id="rId6" Type="http://schemas.openxmlformats.org/officeDocument/2006/relationships/image" Target="../media/image166.jpeg"/><Relationship Id="rId11" Type="http://schemas.openxmlformats.org/officeDocument/2006/relationships/image" Target="../media/image171.png"/><Relationship Id="rId24" Type="http://schemas.openxmlformats.org/officeDocument/2006/relationships/hyperlink" Target="http://www.asd.gov.au/infosec/irap/index.htm" TargetMode="External"/><Relationship Id="rId32" Type="http://schemas.openxmlformats.org/officeDocument/2006/relationships/image" Target="../media/image190.jpg_large"/><Relationship Id="rId5" Type="http://schemas.openxmlformats.org/officeDocument/2006/relationships/image" Target="../media/image165.png"/><Relationship Id="rId15" Type="http://schemas.openxmlformats.org/officeDocument/2006/relationships/image" Target="../media/image175.png"/><Relationship Id="rId23" Type="http://schemas.openxmlformats.org/officeDocument/2006/relationships/image" Target="../media/image183.jpeg"/><Relationship Id="rId28" Type="http://schemas.openxmlformats.org/officeDocument/2006/relationships/image" Target="../media/image186.jpeg"/><Relationship Id="rId10" Type="http://schemas.openxmlformats.org/officeDocument/2006/relationships/image" Target="../media/image170.jpeg"/><Relationship Id="rId19" Type="http://schemas.openxmlformats.org/officeDocument/2006/relationships/image" Target="../media/image179.jpeg"/><Relationship Id="rId31" Type="http://schemas.openxmlformats.org/officeDocument/2006/relationships/image" Target="../media/image189.png"/><Relationship Id="rId4" Type="http://schemas.openxmlformats.org/officeDocument/2006/relationships/image" Target="../media/image164.jpeg"/><Relationship Id="rId9" Type="http://schemas.openxmlformats.org/officeDocument/2006/relationships/image" Target="../media/image169.jpeg"/><Relationship Id="rId14" Type="http://schemas.openxmlformats.org/officeDocument/2006/relationships/image" Target="../media/image174.png"/><Relationship Id="rId22" Type="http://schemas.openxmlformats.org/officeDocument/2006/relationships/image" Target="../media/image182.png"/><Relationship Id="rId27" Type="http://schemas.openxmlformats.org/officeDocument/2006/relationships/hyperlink" Target="https://www.fisc.or.jp/" TargetMode="External"/><Relationship Id="rId30" Type="http://schemas.openxmlformats.org/officeDocument/2006/relationships/image" Target="../media/image188.png"/></Relationships>
</file>

<file path=ppt/slides/_rels/slide3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g"/><Relationship Id="rId1" Type="http://schemas.openxmlformats.org/officeDocument/2006/relationships/slideLayout" Target="../slideLayouts/slideLayout25.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3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3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hyperlink" Target="https://creativecommons.org/licenses/by-sa/3.0/" TargetMode="External"/><Relationship Id="rId4" Type="http://schemas.openxmlformats.org/officeDocument/2006/relationships/hyperlink" Target="https://www.picpedia.org/suspension-file/a/asset-management-software.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75FA51-5A5D-2546-941E-5372C5C978B1}"/>
              </a:ext>
            </a:extLst>
          </p:cNvPr>
          <p:cNvSpPr>
            <a:spLocks noGrp="1"/>
          </p:cNvSpPr>
          <p:nvPr>
            <p:ph type="title"/>
          </p:nvPr>
        </p:nvSpPr>
        <p:spPr>
          <a:xfrm>
            <a:off x="3657600" y="5528377"/>
            <a:ext cx="8771909" cy="1143000"/>
          </a:xfrm>
        </p:spPr>
        <p:txBody>
          <a:bodyPr>
            <a:noAutofit/>
          </a:bodyPr>
          <a:lstStyle/>
          <a:p>
            <a:r>
              <a:rPr lang="en-US" sz="4267" dirty="0"/>
              <a:t>Top </a:t>
            </a:r>
            <a:r>
              <a:rPr lang="en-US" sz="4267"/>
              <a:t>5 CISO </a:t>
            </a:r>
            <a:r>
              <a:rPr lang="en-US" sz="4267" dirty="0"/>
              <a:t>Findings Report – </a:t>
            </a:r>
            <a:r>
              <a:rPr lang="en-US" sz="4267"/>
              <a:t>2022</a:t>
            </a:r>
            <a:endParaRPr lang="en-US" sz="4267" dirty="0"/>
          </a:p>
        </p:txBody>
      </p:sp>
      <p:pic>
        <p:nvPicPr>
          <p:cNvPr id="3" name="Picture 2">
            <a:extLst>
              <a:ext uri="{FF2B5EF4-FFF2-40B4-BE49-F238E27FC236}">
                <a16:creationId xmlns:a16="http://schemas.microsoft.com/office/drawing/2014/main" id="{B134BD29-F9EA-CC7F-E053-48921A7C4C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67937" y="198688"/>
            <a:ext cx="1743075" cy="2595245"/>
          </a:xfrm>
          <a:prstGeom prst="rect">
            <a:avLst/>
          </a:prstGeom>
          <a:solidFill>
            <a:srgbClr val="192F7C"/>
          </a:solidFill>
        </p:spPr>
      </p:pic>
    </p:spTree>
    <p:extLst>
      <p:ext uri="{BB962C8B-B14F-4D97-AF65-F5344CB8AC3E}">
        <p14:creationId xmlns:p14="http://schemas.microsoft.com/office/powerpoint/2010/main" val="3842267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D601B-A209-9605-8EFC-D84F242649B2}"/>
              </a:ext>
            </a:extLst>
          </p:cNvPr>
          <p:cNvSpPr>
            <a:spLocks noGrp="1"/>
          </p:cNvSpPr>
          <p:nvPr>
            <p:ph type="title"/>
          </p:nvPr>
        </p:nvSpPr>
        <p:spPr>
          <a:xfrm>
            <a:off x="3409950" y="685800"/>
            <a:ext cx="7867650" cy="1485900"/>
          </a:xfrm>
        </p:spPr>
        <p:txBody>
          <a:bodyPr vert="horz" lIns="91440" tIns="45720" rIns="91440" bIns="45720" rtlCol="0">
            <a:normAutofit fontScale="90000"/>
          </a:bodyPr>
          <a:lstStyle/>
          <a:p>
            <a:r>
              <a:rPr lang="en-US" cap="all" dirty="0"/>
              <a:t>Seeing </a:t>
            </a:r>
            <a:r>
              <a:rPr lang="en-US" cap="all" dirty="0">
                <a:solidFill>
                  <a:srgbClr val="FF0000"/>
                </a:solidFill>
              </a:rPr>
              <a:t>Red</a:t>
            </a:r>
            <a:r>
              <a:rPr lang="en-US" cap="all" dirty="0"/>
              <a:t>: Vulnerabilities</a:t>
            </a:r>
            <a:br>
              <a:rPr lang="en-US" cap="all" dirty="0"/>
            </a:br>
            <a:r>
              <a:rPr lang="en-US" sz="3100" i="1" dirty="0">
                <a:solidFill>
                  <a:srgbClr val="C00000"/>
                </a:solidFill>
              </a:rPr>
              <a:t>Financial Services, Healthcare, Manufacturing, Retail</a:t>
            </a:r>
            <a:endParaRPr lang="en-US" sz="3100" cap="all" dirty="0">
              <a:solidFill>
                <a:srgbClr val="C00000"/>
              </a:solidFill>
            </a:endParaRPr>
          </a:p>
        </p:txBody>
      </p:sp>
      <p:pic>
        <p:nvPicPr>
          <p:cNvPr id="6" name="Graphic 5" descr="Warning">
            <a:extLst>
              <a:ext uri="{FF2B5EF4-FFF2-40B4-BE49-F238E27FC236}">
                <a16:creationId xmlns:a16="http://schemas.microsoft.com/office/drawing/2014/main" id="{F1986BBB-1784-1C7A-CAA5-F70C98A59A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276" y="1881930"/>
            <a:ext cx="3093388" cy="3093388"/>
          </a:xfrm>
          <a:prstGeom prst="rect">
            <a:avLst/>
          </a:prstGeom>
        </p:spPr>
      </p:pic>
      <p:sp>
        <p:nvSpPr>
          <p:cNvPr id="5" name="Content Placeholder 4">
            <a:extLst>
              <a:ext uri="{FF2B5EF4-FFF2-40B4-BE49-F238E27FC236}">
                <a16:creationId xmlns:a16="http://schemas.microsoft.com/office/drawing/2014/main" id="{6D3E4BB5-A070-73BE-A3F8-97D59B568495}"/>
              </a:ext>
            </a:extLst>
          </p:cNvPr>
          <p:cNvSpPr>
            <a:spLocks noGrp="1"/>
          </p:cNvSpPr>
          <p:nvPr>
            <p:ph idx="1"/>
          </p:nvPr>
        </p:nvSpPr>
        <p:spPr>
          <a:xfrm>
            <a:off x="5100824" y="2286000"/>
            <a:ext cx="6456900" cy="3581400"/>
          </a:xfrm>
        </p:spPr>
        <p:txBody>
          <a:bodyPr>
            <a:normAutofit/>
          </a:bodyPr>
          <a:lstStyle/>
          <a:p>
            <a:pPr marL="0" indent="0">
              <a:buNone/>
            </a:pPr>
            <a:r>
              <a:rPr lang="en-US" i="0" dirty="0">
                <a:effectLst/>
                <a:latin typeface="Montserrat" panose="020F0502020204030204" pitchFamily="34" charset="0"/>
              </a:rPr>
              <a:t>Organizations </a:t>
            </a:r>
            <a:r>
              <a:rPr lang="en-US" dirty="0">
                <a:latin typeface="Montserrat" panose="020F0502020204030204" pitchFamily="34" charset="0"/>
              </a:rPr>
              <a:t>remain</a:t>
            </a:r>
            <a:r>
              <a:rPr lang="en-US" i="0" dirty="0">
                <a:effectLst/>
                <a:latin typeface="Montserrat" panose="020F0502020204030204" pitchFamily="34" charset="0"/>
              </a:rPr>
              <a:t> </a:t>
            </a:r>
            <a:r>
              <a:rPr lang="en-US" dirty="0">
                <a:latin typeface="Montserrat" panose="020F0502020204030204" pitchFamily="34" charset="0"/>
              </a:rPr>
              <a:t>challenged in their efforts  to </a:t>
            </a:r>
            <a:r>
              <a:rPr lang="en-US" i="0" dirty="0">
                <a:effectLst/>
                <a:latin typeface="Montserrat" panose="020F0502020204030204" pitchFamily="34" charset="0"/>
              </a:rPr>
              <a:t>Discover Vulnerabilities &amp; Patch in a timely manner (i.e., ahead of threat actors)</a:t>
            </a:r>
            <a:endParaRPr lang="en-US" dirty="0"/>
          </a:p>
        </p:txBody>
      </p:sp>
    </p:spTree>
    <p:extLst>
      <p:ext uri="{BB962C8B-B14F-4D97-AF65-F5344CB8AC3E}">
        <p14:creationId xmlns:p14="http://schemas.microsoft.com/office/powerpoint/2010/main" val="325821629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E44E-5193-001C-748F-D735AB1C6BA3}"/>
              </a:ext>
            </a:extLst>
          </p:cNvPr>
          <p:cNvSpPr>
            <a:spLocks noGrp="1"/>
          </p:cNvSpPr>
          <p:nvPr>
            <p:ph type="title"/>
          </p:nvPr>
        </p:nvSpPr>
        <p:spPr>
          <a:xfrm>
            <a:off x="784743" y="685800"/>
            <a:ext cx="5793475" cy="1485900"/>
          </a:xfrm>
        </p:spPr>
        <p:txBody>
          <a:bodyPr vert="horz" lIns="91440" tIns="45720" rIns="91440" bIns="45720" rtlCol="0">
            <a:normAutofit/>
          </a:bodyPr>
          <a:lstStyle/>
          <a:p>
            <a:r>
              <a:rPr lang="en-US" cap="all" dirty="0"/>
              <a:t>Patching DELAYS</a:t>
            </a:r>
          </a:p>
        </p:txBody>
      </p:sp>
      <p:sp>
        <p:nvSpPr>
          <p:cNvPr id="4" name="Content Placeholder 3">
            <a:extLst>
              <a:ext uri="{FF2B5EF4-FFF2-40B4-BE49-F238E27FC236}">
                <a16:creationId xmlns:a16="http://schemas.microsoft.com/office/drawing/2014/main" id="{C0B26469-2329-E092-E067-C93057E4FEAB}"/>
              </a:ext>
            </a:extLst>
          </p:cNvPr>
          <p:cNvSpPr>
            <a:spLocks noGrp="1"/>
          </p:cNvSpPr>
          <p:nvPr>
            <p:ph idx="1"/>
          </p:nvPr>
        </p:nvSpPr>
        <p:spPr>
          <a:xfrm>
            <a:off x="784743" y="2286000"/>
            <a:ext cx="6028751" cy="3581400"/>
          </a:xfrm>
        </p:spPr>
        <p:txBody>
          <a:bodyPr>
            <a:normAutofit/>
          </a:bodyPr>
          <a:lstStyle/>
          <a:p>
            <a:pPr marL="0" indent="0">
              <a:buNone/>
            </a:pPr>
            <a:r>
              <a:rPr lang="en-US" b="0" i="0" dirty="0">
                <a:effectLst/>
                <a:latin typeface="Montserrat" panose="020F0502020204030204" pitchFamily="34" charset="0"/>
              </a:rPr>
              <a:t>The lack of effective &amp; timely patching opens the door to cyberattacks</a:t>
            </a:r>
          </a:p>
          <a:p>
            <a:endParaRPr lang="en-US" dirty="0"/>
          </a:p>
        </p:txBody>
      </p:sp>
      <p:pic>
        <p:nvPicPr>
          <p:cNvPr id="5" name="Picture 4" descr="Tires painted with red">
            <a:extLst>
              <a:ext uri="{FF2B5EF4-FFF2-40B4-BE49-F238E27FC236}">
                <a16:creationId xmlns:a16="http://schemas.microsoft.com/office/drawing/2014/main" id="{BA0DC1B7-C6C8-846A-7DE2-D92B6B21762C}"/>
              </a:ext>
            </a:extLst>
          </p:cNvPr>
          <p:cNvPicPr>
            <a:picLocks noChangeAspect="1"/>
          </p:cNvPicPr>
          <p:nvPr/>
        </p:nvPicPr>
        <p:blipFill rotWithShape="1">
          <a:blip r:embed="rId2"/>
          <a:srcRect l="32541" r="22883" b="-1"/>
          <a:stretch/>
        </p:blipFill>
        <p:spPr>
          <a:xfrm>
            <a:off x="7612260" y="10"/>
            <a:ext cx="4579739" cy="6857990"/>
          </a:xfrm>
          <a:prstGeom prst="rect">
            <a:avLst/>
          </a:prstGeom>
        </p:spPr>
      </p:pic>
    </p:spTree>
    <p:extLst>
      <p:ext uri="{BB962C8B-B14F-4D97-AF65-F5344CB8AC3E}">
        <p14:creationId xmlns:p14="http://schemas.microsoft.com/office/powerpoint/2010/main" val="433703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3EE6-6180-DAA5-A359-E06424DF533F}"/>
              </a:ext>
            </a:extLst>
          </p:cNvPr>
          <p:cNvSpPr>
            <a:spLocks noGrp="1"/>
          </p:cNvSpPr>
          <p:nvPr>
            <p:ph type="title"/>
          </p:nvPr>
        </p:nvSpPr>
        <p:spPr>
          <a:xfrm>
            <a:off x="5100824" y="685800"/>
            <a:ext cx="6176776" cy="1485900"/>
          </a:xfrm>
        </p:spPr>
        <p:txBody>
          <a:bodyPr>
            <a:normAutofit/>
          </a:bodyPr>
          <a:lstStyle/>
          <a:p>
            <a:pPr algn="l"/>
            <a:r>
              <a:rPr lang="en-US" dirty="0"/>
              <a:t>Verizon DBIR 2022</a:t>
            </a:r>
          </a:p>
        </p:txBody>
      </p:sp>
      <p:pic>
        <p:nvPicPr>
          <p:cNvPr id="5" name="Picture 4" descr="Hand spraying sanitiser">
            <a:extLst>
              <a:ext uri="{FF2B5EF4-FFF2-40B4-BE49-F238E27FC236}">
                <a16:creationId xmlns:a16="http://schemas.microsoft.com/office/drawing/2014/main" id="{17B3F4E5-0A6D-BC6F-3C01-5401F24ADD00}"/>
              </a:ext>
            </a:extLst>
          </p:cNvPr>
          <p:cNvPicPr>
            <a:picLocks noChangeAspect="1"/>
          </p:cNvPicPr>
          <p:nvPr/>
        </p:nvPicPr>
        <p:blipFill rotWithShape="1">
          <a:blip r:embed="rId3"/>
          <a:srcRect l="15696" r="41735" b="-1"/>
          <a:stretch/>
        </p:blipFill>
        <p:spPr>
          <a:xfrm>
            <a:off x="-1" y="10"/>
            <a:ext cx="4373546" cy="6857990"/>
          </a:xfrm>
          <a:prstGeom prst="rect">
            <a:avLst/>
          </a:prstGeom>
        </p:spPr>
      </p:pic>
      <p:sp>
        <p:nvSpPr>
          <p:cNvPr id="4" name="Content Placeholder 3">
            <a:extLst>
              <a:ext uri="{FF2B5EF4-FFF2-40B4-BE49-F238E27FC236}">
                <a16:creationId xmlns:a16="http://schemas.microsoft.com/office/drawing/2014/main" id="{DF00834F-49F5-F53B-0E9E-75F4013C893B}"/>
              </a:ext>
            </a:extLst>
          </p:cNvPr>
          <p:cNvSpPr>
            <a:spLocks noGrp="1"/>
          </p:cNvSpPr>
          <p:nvPr>
            <p:ph idx="1"/>
          </p:nvPr>
        </p:nvSpPr>
        <p:spPr>
          <a:xfrm>
            <a:off x="5100824" y="2286000"/>
            <a:ext cx="6176776" cy="748513"/>
          </a:xfrm>
        </p:spPr>
        <p:txBody>
          <a:bodyPr>
            <a:normAutofit/>
          </a:bodyPr>
          <a:lstStyle/>
          <a:p>
            <a:pPr marL="0" indent="0">
              <a:buNone/>
            </a:pPr>
            <a:r>
              <a:rPr lang="en-US" b="0" i="0" dirty="0">
                <a:effectLst/>
                <a:latin typeface="Montserrat" panose="00000500000000000000" pitchFamily="2" charset="0"/>
              </a:rPr>
              <a:t>Credentials </a:t>
            </a:r>
            <a:endParaRPr lang="en-US" dirty="0">
              <a:latin typeface="Montserrat" panose="00000500000000000000" pitchFamily="2" charset="0"/>
            </a:endParaRPr>
          </a:p>
        </p:txBody>
      </p:sp>
      <p:sp>
        <p:nvSpPr>
          <p:cNvPr id="3" name="Content Placeholder 3">
            <a:extLst>
              <a:ext uri="{FF2B5EF4-FFF2-40B4-BE49-F238E27FC236}">
                <a16:creationId xmlns:a16="http://schemas.microsoft.com/office/drawing/2014/main" id="{36831679-4851-6EF0-B1A8-824D955035B5}"/>
              </a:ext>
            </a:extLst>
          </p:cNvPr>
          <p:cNvSpPr txBox="1">
            <a:spLocks/>
          </p:cNvSpPr>
          <p:nvPr/>
        </p:nvSpPr>
        <p:spPr>
          <a:xfrm>
            <a:off x="5165560" y="3034513"/>
            <a:ext cx="6176776" cy="788975"/>
          </a:xfrm>
          <a:prstGeom prst="rect">
            <a:avLst/>
          </a:prstGeom>
        </p:spPr>
        <p:txBody>
          <a:bodyPr vert="horz" lIns="117564" tIns="58782" rIns="117564" bIns="58782" rtlCol="0">
            <a:normAutofit/>
          </a:bodyPr>
          <a:lstStyle>
            <a:lvl1pPr marL="389012" indent="-389012" algn="l" defTabSz="518682" rtl="0" eaLnBrk="1" latinLnBrk="0" hangingPunct="1">
              <a:spcBef>
                <a:spcPct val="20000"/>
              </a:spcBef>
              <a:buFont typeface="Arial"/>
              <a:buChar char="•"/>
              <a:defRPr sz="3617" kern="1200">
                <a:solidFill>
                  <a:schemeClr val="tx1"/>
                </a:solidFill>
                <a:latin typeface="+mn-lt"/>
                <a:ea typeface="+mn-ea"/>
                <a:cs typeface="+mn-cs"/>
              </a:defRPr>
            </a:lvl1pPr>
            <a:lvl2pPr marL="842858" indent="-324176" algn="l" defTabSz="518682" rtl="0" eaLnBrk="1" latinLnBrk="0" hangingPunct="1">
              <a:spcBef>
                <a:spcPct val="20000"/>
              </a:spcBef>
              <a:buFont typeface="Arial"/>
              <a:buChar char="–"/>
              <a:defRPr sz="3176" kern="1200">
                <a:solidFill>
                  <a:schemeClr val="tx1"/>
                </a:solidFill>
                <a:latin typeface="+mn-lt"/>
                <a:ea typeface="+mn-ea"/>
                <a:cs typeface="+mn-cs"/>
              </a:defRPr>
            </a:lvl2pPr>
            <a:lvl3pPr marL="1296702" indent="-259340" algn="l" defTabSz="518682" rtl="0" eaLnBrk="1" latinLnBrk="0" hangingPunct="1">
              <a:spcBef>
                <a:spcPct val="20000"/>
              </a:spcBef>
              <a:buFont typeface="Arial"/>
              <a:buChar char="•"/>
              <a:defRPr sz="2736" kern="1200">
                <a:solidFill>
                  <a:schemeClr val="tx1"/>
                </a:solidFill>
                <a:latin typeface="+mn-lt"/>
                <a:ea typeface="+mn-ea"/>
                <a:cs typeface="+mn-cs"/>
              </a:defRPr>
            </a:lvl3pPr>
            <a:lvl4pPr marL="1815384" indent="-259340" algn="l" defTabSz="518682" rtl="0" eaLnBrk="1" latinLnBrk="0" hangingPunct="1">
              <a:spcBef>
                <a:spcPct val="20000"/>
              </a:spcBef>
              <a:buFont typeface="Arial"/>
              <a:buChar char="–"/>
              <a:defRPr sz="2295" kern="1200">
                <a:solidFill>
                  <a:schemeClr val="tx1"/>
                </a:solidFill>
                <a:latin typeface="+mn-lt"/>
                <a:ea typeface="+mn-ea"/>
                <a:cs typeface="+mn-cs"/>
              </a:defRPr>
            </a:lvl4pPr>
            <a:lvl5pPr marL="2334066" indent="-259340" algn="l" defTabSz="518682" rtl="0" eaLnBrk="1" latinLnBrk="0" hangingPunct="1">
              <a:spcBef>
                <a:spcPct val="20000"/>
              </a:spcBef>
              <a:buFont typeface="Arial"/>
              <a:buChar char="»"/>
              <a:defRPr sz="2295" kern="1200">
                <a:solidFill>
                  <a:schemeClr val="tx1"/>
                </a:solidFill>
                <a:latin typeface="+mn-lt"/>
                <a:ea typeface="+mn-ea"/>
                <a:cs typeface="+mn-cs"/>
              </a:defRPr>
            </a:lvl5pPr>
            <a:lvl6pPr marL="2852746" indent="-259340" algn="l" defTabSz="518682" rtl="0" eaLnBrk="1" latinLnBrk="0" hangingPunct="1">
              <a:spcBef>
                <a:spcPct val="20000"/>
              </a:spcBef>
              <a:buFont typeface="Arial"/>
              <a:buChar char="•"/>
              <a:defRPr sz="2295" kern="1200">
                <a:solidFill>
                  <a:schemeClr val="tx1"/>
                </a:solidFill>
                <a:latin typeface="+mn-lt"/>
                <a:ea typeface="+mn-ea"/>
                <a:cs typeface="+mn-cs"/>
              </a:defRPr>
            </a:lvl6pPr>
            <a:lvl7pPr marL="3371428" indent="-259340" algn="l" defTabSz="518682" rtl="0" eaLnBrk="1" latinLnBrk="0" hangingPunct="1">
              <a:spcBef>
                <a:spcPct val="20000"/>
              </a:spcBef>
              <a:buFont typeface="Arial"/>
              <a:buChar char="•"/>
              <a:defRPr sz="2295" kern="1200">
                <a:solidFill>
                  <a:schemeClr val="tx1"/>
                </a:solidFill>
                <a:latin typeface="+mn-lt"/>
                <a:ea typeface="+mn-ea"/>
                <a:cs typeface="+mn-cs"/>
              </a:defRPr>
            </a:lvl7pPr>
            <a:lvl8pPr marL="3890108" indent="-259340" algn="l" defTabSz="518682" rtl="0" eaLnBrk="1" latinLnBrk="0" hangingPunct="1">
              <a:spcBef>
                <a:spcPct val="20000"/>
              </a:spcBef>
              <a:buFont typeface="Arial"/>
              <a:buChar char="•"/>
              <a:defRPr sz="2295" kern="1200">
                <a:solidFill>
                  <a:schemeClr val="tx1"/>
                </a:solidFill>
                <a:latin typeface="+mn-lt"/>
                <a:ea typeface="+mn-ea"/>
                <a:cs typeface="+mn-cs"/>
              </a:defRPr>
            </a:lvl8pPr>
            <a:lvl9pPr marL="4408790" indent="-259340" algn="l" defTabSz="518682" rtl="0" eaLnBrk="1" latinLnBrk="0" hangingPunct="1">
              <a:spcBef>
                <a:spcPct val="20000"/>
              </a:spcBef>
              <a:buFont typeface="Arial"/>
              <a:buChar char="•"/>
              <a:defRPr sz="2295" kern="1200">
                <a:solidFill>
                  <a:schemeClr val="tx1"/>
                </a:solidFill>
                <a:latin typeface="+mn-lt"/>
                <a:ea typeface="+mn-ea"/>
                <a:cs typeface="+mn-cs"/>
              </a:defRPr>
            </a:lvl9pPr>
          </a:lstStyle>
          <a:p>
            <a:pPr marL="0" indent="0">
              <a:buFont typeface="Arial"/>
              <a:buNone/>
            </a:pPr>
            <a:r>
              <a:rPr lang="en-US" dirty="0">
                <a:latin typeface="Montserrat" panose="00000500000000000000" pitchFamily="2" charset="0"/>
              </a:rPr>
              <a:t>Phishing </a:t>
            </a:r>
          </a:p>
          <a:p>
            <a:pPr marL="0" indent="0">
              <a:buFont typeface="Arial"/>
              <a:buNone/>
            </a:pPr>
            <a:endParaRPr lang="en-US" dirty="0">
              <a:latin typeface="Montserrat" panose="00000500000000000000" pitchFamily="2" charset="0"/>
            </a:endParaRPr>
          </a:p>
        </p:txBody>
      </p:sp>
      <p:sp>
        <p:nvSpPr>
          <p:cNvPr id="6" name="Content Placeholder 3">
            <a:extLst>
              <a:ext uri="{FF2B5EF4-FFF2-40B4-BE49-F238E27FC236}">
                <a16:creationId xmlns:a16="http://schemas.microsoft.com/office/drawing/2014/main" id="{396A6E95-FD91-8206-41F5-D215FDACF099}"/>
              </a:ext>
            </a:extLst>
          </p:cNvPr>
          <p:cNvSpPr txBox="1">
            <a:spLocks/>
          </p:cNvSpPr>
          <p:nvPr/>
        </p:nvSpPr>
        <p:spPr>
          <a:xfrm>
            <a:off x="5230296" y="3688958"/>
            <a:ext cx="6176776" cy="788976"/>
          </a:xfrm>
          <a:prstGeom prst="rect">
            <a:avLst/>
          </a:prstGeom>
        </p:spPr>
        <p:txBody>
          <a:bodyPr vert="horz" lIns="117564" tIns="58782" rIns="117564" bIns="58782" rtlCol="0">
            <a:normAutofit/>
          </a:bodyPr>
          <a:lstStyle>
            <a:lvl1pPr marL="389012" indent="-389012" algn="l" defTabSz="518682" rtl="0" eaLnBrk="1" latinLnBrk="0" hangingPunct="1">
              <a:spcBef>
                <a:spcPct val="20000"/>
              </a:spcBef>
              <a:buFont typeface="Arial"/>
              <a:buChar char="•"/>
              <a:defRPr sz="3617" kern="1200">
                <a:solidFill>
                  <a:schemeClr val="tx1"/>
                </a:solidFill>
                <a:latin typeface="+mn-lt"/>
                <a:ea typeface="+mn-ea"/>
                <a:cs typeface="+mn-cs"/>
              </a:defRPr>
            </a:lvl1pPr>
            <a:lvl2pPr marL="842858" indent="-324176" algn="l" defTabSz="518682" rtl="0" eaLnBrk="1" latinLnBrk="0" hangingPunct="1">
              <a:spcBef>
                <a:spcPct val="20000"/>
              </a:spcBef>
              <a:buFont typeface="Arial"/>
              <a:buChar char="–"/>
              <a:defRPr sz="3176" kern="1200">
                <a:solidFill>
                  <a:schemeClr val="tx1"/>
                </a:solidFill>
                <a:latin typeface="+mn-lt"/>
                <a:ea typeface="+mn-ea"/>
                <a:cs typeface="+mn-cs"/>
              </a:defRPr>
            </a:lvl2pPr>
            <a:lvl3pPr marL="1296702" indent="-259340" algn="l" defTabSz="518682" rtl="0" eaLnBrk="1" latinLnBrk="0" hangingPunct="1">
              <a:spcBef>
                <a:spcPct val="20000"/>
              </a:spcBef>
              <a:buFont typeface="Arial"/>
              <a:buChar char="•"/>
              <a:defRPr sz="2736" kern="1200">
                <a:solidFill>
                  <a:schemeClr val="tx1"/>
                </a:solidFill>
                <a:latin typeface="+mn-lt"/>
                <a:ea typeface="+mn-ea"/>
                <a:cs typeface="+mn-cs"/>
              </a:defRPr>
            </a:lvl3pPr>
            <a:lvl4pPr marL="1815384" indent="-259340" algn="l" defTabSz="518682" rtl="0" eaLnBrk="1" latinLnBrk="0" hangingPunct="1">
              <a:spcBef>
                <a:spcPct val="20000"/>
              </a:spcBef>
              <a:buFont typeface="Arial"/>
              <a:buChar char="–"/>
              <a:defRPr sz="2295" kern="1200">
                <a:solidFill>
                  <a:schemeClr val="tx1"/>
                </a:solidFill>
                <a:latin typeface="+mn-lt"/>
                <a:ea typeface="+mn-ea"/>
                <a:cs typeface="+mn-cs"/>
              </a:defRPr>
            </a:lvl4pPr>
            <a:lvl5pPr marL="2334066" indent="-259340" algn="l" defTabSz="518682" rtl="0" eaLnBrk="1" latinLnBrk="0" hangingPunct="1">
              <a:spcBef>
                <a:spcPct val="20000"/>
              </a:spcBef>
              <a:buFont typeface="Arial"/>
              <a:buChar char="»"/>
              <a:defRPr sz="2295" kern="1200">
                <a:solidFill>
                  <a:schemeClr val="tx1"/>
                </a:solidFill>
                <a:latin typeface="+mn-lt"/>
                <a:ea typeface="+mn-ea"/>
                <a:cs typeface="+mn-cs"/>
              </a:defRPr>
            </a:lvl5pPr>
            <a:lvl6pPr marL="2852746" indent="-259340" algn="l" defTabSz="518682" rtl="0" eaLnBrk="1" latinLnBrk="0" hangingPunct="1">
              <a:spcBef>
                <a:spcPct val="20000"/>
              </a:spcBef>
              <a:buFont typeface="Arial"/>
              <a:buChar char="•"/>
              <a:defRPr sz="2295" kern="1200">
                <a:solidFill>
                  <a:schemeClr val="tx1"/>
                </a:solidFill>
                <a:latin typeface="+mn-lt"/>
                <a:ea typeface="+mn-ea"/>
                <a:cs typeface="+mn-cs"/>
              </a:defRPr>
            </a:lvl6pPr>
            <a:lvl7pPr marL="3371428" indent="-259340" algn="l" defTabSz="518682" rtl="0" eaLnBrk="1" latinLnBrk="0" hangingPunct="1">
              <a:spcBef>
                <a:spcPct val="20000"/>
              </a:spcBef>
              <a:buFont typeface="Arial"/>
              <a:buChar char="•"/>
              <a:defRPr sz="2295" kern="1200">
                <a:solidFill>
                  <a:schemeClr val="tx1"/>
                </a:solidFill>
                <a:latin typeface="+mn-lt"/>
                <a:ea typeface="+mn-ea"/>
                <a:cs typeface="+mn-cs"/>
              </a:defRPr>
            </a:lvl7pPr>
            <a:lvl8pPr marL="3890108" indent="-259340" algn="l" defTabSz="518682" rtl="0" eaLnBrk="1" latinLnBrk="0" hangingPunct="1">
              <a:spcBef>
                <a:spcPct val="20000"/>
              </a:spcBef>
              <a:buFont typeface="Arial"/>
              <a:buChar char="•"/>
              <a:defRPr sz="2295" kern="1200">
                <a:solidFill>
                  <a:schemeClr val="tx1"/>
                </a:solidFill>
                <a:latin typeface="+mn-lt"/>
                <a:ea typeface="+mn-ea"/>
                <a:cs typeface="+mn-cs"/>
              </a:defRPr>
            </a:lvl8pPr>
            <a:lvl9pPr marL="4408790" indent="-259340" algn="l" defTabSz="518682" rtl="0" eaLnBrk="1" latinLnBrk="0" hangingPunct="1">
              <a:spcBef>
                <a:spcPct val="20000"/>
              </a:spcBef>
              <a:buFont typeface="Arial"/>
              <a:buChar char="•"/>
              <a:defRPr sz="2295" kern="1200">
                <a:solidFill>
                  <a:schemeClr val="tx1"/>
                </a:solidFill>
                <a:latin typeface="+mn-lt"/>
                <a:ea typeface="+mn-ea"/>
                <a:cs typeface="+mn-cs"/>
              </a:defRPr>
            </a:lvl9pPr>
          </a:lstStyle>
          <a:p>
            <a:pPr marL="0" indent="0">
              <a:buFont typeface="Arial"/>
              <a:buNone/>
            </a:pPr>
            <a:r>
              <a:rPr lang="en-US" dirty="0">
                <a:latin typeface="Montserrat" panose="00000500000000000000" pitchFamily="2" charset="0"/>
              </a:rPr>
              <a:t>Botnets</a:t>
            </a:r>
          </a:p>
          <a:p>
            <a:pPr marL="0" indent="0">
              <a:buFont typeface="Arial"/>
              <a:buNone/>
            </a:pPr>
            <a:endParaRPr lang="en-US" dirty="0">
              <a:latin typeface="Montserrat" panose="00000500000000000000" pitchFamily="2" charset="0"/>
            </a:endParaRPr>
          </a:p>
        </p:txBody>
      </p:sp>
      <p:sp>
        <p:nvSpPr>
          <p:cNvPr id="7" name="Content Placeholder 3">
            <a:extLst>
              <a:ext uri="{FF2B5EF4-FFF2-40B4-BE49-F238E27FC236}">
                <a16:creationId xmlns:a16="http://schemas.microsoft.com/office/drawing/2014/main" id="{EC1EBE00-C349-7988-9378-F33DB6F51BA2}"/>
              </a:ext>
            </a:extLst>
          </p:cNvPr>
          <p:cNvSpPr txBox="1">
            <a:spLocks/>
          </p:cNvSpPr>
          <p:nvPr/>
        </p:nvSpPr>
        <p:spPr>
          <a:xfrm>
            <a:off x="5165560" y="4287770"/>
            <a:ext cx="6176776" cy="788976"/>
          </a:xfrm>
          <a:prstGeom prst="rect">
            <a:avLst/>
          </a:prstGeom>
        </p:spPr>
        <p:txBody>
          <a:bodyPr vert="horz" lIns="117564" tIns="58782" rIns="117564" bIns="58782" rtlCol="0">
            <a:normAutofit/>
          </a:bodyPr>
          <a:lstStyle>
            <a:lvl1pPr marL="389012" indent="-389012" algn="l" defTabSz="518682" rtl="0" eaLnBrk="1" latinLnBrk="0" hangingPunct="1">
              <a:spcBef>
                <a:spcPct val="20000"/>
              </a:spcBef>
              <a:buFont typeface="Arial"/>
              <a:buChar char="•"/>
              <a:defRPr sz="3617" kern="1200">
                <a:solidFill>
                  <a:schemeClr val="tx1"/>
                </a:solidFill>
                <a:latin typeface="+mn-lt"/>
                <a:ea typeface="+mn-ea"/>
                <a:cs typeface="+mn-cs"/>
              </a:defRPr>
            </a:lvl1pPr>
            <a:lvl2pPr marL="842858" indent="-324176" algn="l" defTabSz="518682" rtl="0" eaLnBrk="1" latinLnBrk="0" hangingPunct="1">
              <a:spcBef>
                <a:spcPct val="20000"/>
              </a:spcBef>
              <a:buFont typeface="Arial"/>
              <a:buChar char="–"/>
              <a:defRPr sz="3176" kern="1200">
                <a:solidFill>
                  <a:schemeClr val="tx1"/>
                </a:solidFill>
                <a:latin typeface="+mn-lt"/>
                <a:ea typeface="+mn-ea"/>
                <a:cs typeface="+mn-cs"/>
              </a:defRPr>
            </a:lvl2pPr>
            <a:lvl3pPr marL="1296702" indent="-259340" algn="l" defTabSz="518682" rtl="0" eaLnBrk="1" latinLnBrk="0" hangingPunct="1">
              <a:spcBef>
                <a:spcPct val="20000"/>
              </a:spcBef>
              <a:buFont typeface="Arial"/>
              <a:buChar char="•"/>
              <a:defRPr sz="2736" kern="1200">
                <a:solidFill>
                  <a:schemeClr val="tx1"/>
                </a:solidFill>
                <a:latin typeface="+mn-lt"/>
                <a:ea typeface="+mn-ea"/>
                <a:cs typeface="+mn-cs"/>
              </a:defRPr>
            </a:lvl3pPr>
            <a:lvl4pPr marL="1815384" indent="-259340" algn="l" defTabSz="518682" rtl="0" eaLnBrk="1" latinLnBrk="0" hangingPunct="1">
              <a:spcBef>
                <a:spcPct val="20000"/>
              </a:spcBef>
              <a:buFont typeface="Arial"/>
              <a:buChar char="–"/>
              <a:defRPr sz="2295" kern="1200">
                <a:solidFill>
                  <a:schemeClr val="tx1"/>
                </a:solidFill>
                <a:latin typeface="+mn-lt"/>
                <a:ea typeface="+mn-ea"/>
                <a:cs typeface="+mn-cs"/>
              </a:defRPr>
            </a:lvl4pPr>
            <a:lvl5pPr marL="2334066" indent="-259340" algn="l" defTabSz="518682" rtl="0" eaLnBrk="1" latinLnBrk="0" hangingPunct="1">
              <a:spcBef>
                <a:spcPct val="20000"/>
              </a:spcBef>
              <a:buFont typeface="Arial"/>
              <a:buChar char="»"/>
              <a:defRPr sz="2295" kern="1200">
                <a:solidFill>
                  <a:schemeClr val="tx1"/>
                </a:solidFill>
                <a:latin typeface="+mn-lt"/>
                <a:ea typeface="+mn-ea"/>
                <a:cs typeface="+mn-cs"/>
              </a:defRPr>
            </a:lvl5pPr>
            <a:lvl6pPr marL="2852746" indent="-259340" algn="l" defTabSz="518682" rtl="0" eaLnBrk="1" latinLnBrk="0" hangingPunct="1">
              <a:spcBef>
                <a:spcPct val="20000"/>
              </a:spcBef>
              <a:buFont typeface="Arial"/>
              <a:buChar char="•"/>
              <a:defRPr sz="2295" kern="1200">
                <a:solidFill>
                  <a:schemeClr val="tx1"/>
                </a:solidFill>
                <a:latin typeface="+mn-lt"/>
                <a:ea typeface="+mn-ea"/>
                <a:cs typeface="+mn-cs"/>
              </a:defRPr>
            </a:lvl6pPr>
            <a:lvl7pPr marL="3371428" indent="-259340" algn="l" defTabSz="518682" rtl="0" eaLnBrk="1" latinLnBrk="0" hangingPunct="1">
              <a:spcBef>
                <a:spcPct val="20000"/>
              </a:spcBef>
              <a:buFont typeface="Arial"/>
              <a:buChar char="•"/>
              <a:defRPr sz="2295" kern="1200">
                <a:solidFill>
                  <a:schemeClr val="tx1"/>
                </a:solidFill>
                <a:latin typeface="+mn-lt"/>
                <a:ea typeface="+mn-ea"/>
                <a:cs typeface="+mn-cs"/>
              </a:defRPr>
            </a:lvl7pPr>
            <a:lvl8pPr marL="3890108" indent="-259340" algn="l" defTabSz="518682" rtl="0" eaLnBrk="1" latinLnBrk="0" hangingPunct="1">
              <a:spcBef>
                <a:spcPct val="20000"/>
              </a:spcBef>
              <a:buFont typeface="Arial"/>
              <a:buChar char="•"/>
              <a:defRPr sz="2295" kern="1200">
                <a:solidFill>
                  <a:schemeClr val="tx1"/>
                </a:solidFill>
                <a:latin typeface="+mn-lt"/>
                <a:ea typeface="+mn-ea"/>
                <a:cs typeface="+mn-cs"/>
              </a:defRPr>
            </a:lvl8pPr>
            <a:lvl9pPr marL="4408790" indent="-259340" algn="l" defTabSz="518682" rtl="0" eaLnBrk="1" latinLnBrk="0" hangingPunct="1">
              <a:spcBef>
                <a:spcPct val="20000"/>
              </a:spcBef>
              <a:buFont typeface="Arial"/>
              <a:buChar char="•"/>
              <a:defRPr sz="2295" kern="1200">
                <a:solidFill>
                  <a:schemeClr val="tx1"/>
                </a:solidFill>
                <a:latin typeface="+mn-lt"/>
                <a:ea typeface="+mn-ea"/>
                <a:cs typeface="+mn-cs"/>
              </a:defRPr>
            </a:lvl9pPr>
          </a:lstStyle>
          <a:p>
            <a:pPr marL="0" indent="0">
              <a:buFont typeface="Arial"/>
              <a:buNone/>
            </a:pPr>
            <a:r>
              <a:rPr lang="en-US" dirty="0">
                <a:solidFill>
                  <a:srgbClr val="FF0000"/>
                </a:solidFill>
                <a:latin typeface="Montserrat" panose="00000500000000000000" pitchFamily="2" charset="0"/>
              </a:rPr>
              <a:t>Exploiting vulnerabilities</a:t>
            </a:r>
          </a:p>
        </p:txBody>
      </p:sp>
    </p:spTree>
    <p:extLst>
      <p:ext uri="{BB962C8B-B14F-4D97-AF65-F5344CB8AC3E}">
        <p14:creationId xmlns:p14="http://schemas.microsoft.com/office/powerpoint/2010/main" val="150761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0784867-9909-3206-CC1E-9A42B7E4B2E3}"/>
              </a:ext>
            </a:extLst>
          </p:cNvPr>
          <p:cNvSpPr>
            <a:spLocks noGrp="1"/>
          </p:cNvSpPr>
          <p:nvPr>
            <p:ph type="title"/>
          </p:nvPr>
        </p:nvSpPr>
        <p:spPr>
          <a:xfrm>
            <a:off x="609600" y="274637"/>
            <a:ext cx="10972800" cy="1143000"/>
          </a:xfrm>
        </p:spPr>
        <p:txBody>
          <a:bodyPr anchor="ctr">
            <a:normAutofit/>
          </a:bodyPr>
          <a:lstStyle/>
          <a:p>
            <a:pPr marL="0" indent="0">
              <a:buNone/>
            </a:pPr>
            <a:r>
              <a:rPr lang="en-US"/>
              <a:t>“W</a:t>
            </a:r>
            <a:r>
              <a:rPr lang="en-US" b="0" i="0">
                <a:effectLst/>
              </a:rPr>
              <a:t>e </a:t>
            </a:r>
            <a:r>
              <a:rPr lang="en-US"/>
              <a:t>only do bi-yearly </a:t>
            </a:r>
            <a:r>
              <a:rPr lang="en-US" i="1"/>
              <a:t>third-party </a:t>
            </a:r>
            <a:r>
              <a:rPr lang="en-US"/>
              <a:t>testing</a:t>
            </a:r>
            <a:r>
              <a:rPr lang="en-US" b="0" i="0">
                <a:effectLst/>
              </a:rPr>
              <a:t>”</a:t>
            </a:r>
            <a:endParaRPr lang="en-US"/>
          </a:p>
        </p:txBody>
      </p:sp>
      <p:pic>
        <p:nvPicPr>
          <p:cNvPr id="8" name="Picture 7">
            <a:extLst>
              <a:ext uri="{FF2B5EF4-FFF2-40B4-BE49-F238E27FC236}">
                <a16:creationId xmlns:a16="http://schemas.microsoft.com/office/drawing/2014/main" id="{8278FC7F-A831-9E55-8B87-D7519398891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p:blipFill>
        <p:spPr>
          <a:xfrm>
            <a:off x="2072922" y="1600201"/>
            <a:ext cx="8046156" cy="4525963"/>
          </a:xfrm>
          <a:prstGeom prst="rect">
            <a:avLst/>
          </a:prstGeom>
          <a:noFill/>
        </p:spPr>
      </p:pic>
      <p:sp>
        <p:nvSpPr>
          <p:cNvPr id="17" name="Footer Placeholder 3">
            <a:extLst>
              <a:ext uri="{FF2B5EF4-FFF2-40B4-BE49-F238E27FC236}">
                <a16:creationId xmlns:a16="http://schemas.microsoft.com/office/drawing/2014/main" id="{81AB92A3-5EC4-FB3F-44CA-5594660A0046}"/>
              </a:ext>
            </a:extLst>
          </p:cNvPr>
          <p:cNvSpPr>
            <a:spLocks noGrp="1"/>
          </p:cNvSpPr>
          <p:nvPr>
            <p:ph type="ftr" sz="quarter" idx="11"/>
          </p:nvPr>
        </p:nvSpPr>
        <p:spPr>
          <a:xfrm>
            <a:off x="4165600" y="6356351"/>
            <a:ext cx="3860800" cy="365125"/>
          </a:xfrm>
        </p:spPr>
        <p:txBody>
          <a:bodyPr/>
          <a:lstStyle/>
          <a:p>
            <a:endParaRPr lang="en-US"/>
          </a:p>
        </p:txBody>
      </p:sp>
      <p:sp>
        <p:nvSpPr>
          <p:cNvPr id="9" name="TextBox 8">
            <a:extLst>
              <a:ext uri="{FF2B5EF4-FFF2-40B4-BE49-F238E27FC236}">
                <a16:creationId xmlns:a16="http://schemas.microsoft.com/office/drawing/2014/main" id="{29071480-2D97-95FE-8281-13B0F38DB505}"/>
              </a:ext>
            </a:extLst>
          </p:cNvPr>
          <p:cNvSpPr txBox="1"/>
          <p:nvPr/>
        </p:nvSpPr>
        <p:spPr>
          <a:xfrm>
            <a:off x="7812036" y="5926109"/>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christiaancolen/2051194641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642928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8C4DB40-E0F4-452B-F053-D5D45D83D23F}"/>
              </a:ext>
            </a:extLst>
          </p:cNvPr>
          <p:cNvSpPr>
            <a:spLocks noGrp="1"/>
          </p:cNvSpPr>
          <p:nvPr>
            <p:ph type="title"/>
          </p:nvPr>
        </p:nvSpPr>
        <p:spPr/>
        <p:txBody>
          <a:bodyPr/>
          <a:lstStyle/>
          <a:p>
            <a:r>
              <a:rPr lang="en-US" dirty="0" err="1"/>
              <a:t>Tenable’s</a:t>
            </a:r>
            <a:r>
              <a:rPr lang="en-US" dirty="0"/>
              <a:t> not working …</a:t>
            </a:r>
          </a:p>
        </p:txBody>
      </p:sp>
      <p:sp>
        <p:nvSpPr>
          <p:cNvPr id="4" name="Slide Number Placeholder 3">
            <a:extLst>
              <a:ext uri="{FF2B5EF4-FFF2-40B4-BE49-F238E27FC236}">
                <a16:creationId xmlns:a16="http://schemas.microsoft.com/office/drawing/2014/main" id="{6AAF4636-46CF-CB16-CE2D-087E21508474}"/>
              </a:ext>
            </a:extLst>
          </p:cNvPr>
          <p:cNvSpPr>
            <a:spLocks noGrp="1"/>
          </p:cNvSpPr>
          <p:nvPr>
            <p:ph type="sldNum" sz="quarter" idx="4294967295"/>
          </p:nvPr>
        </p:nvSpPr>
        <p:spPr>
          <a:xfrm>
            <a:off x="9347200" y="6356350"/>
            <a:ext cx="2844800" cy="365125"/>
          </a:xfrm>
        </p:spPr>
        <p:txBody>
          <a:bodyPr/>
          <a:lstStyle/>
          <a:p>
            <a:fld id="{442A1B31-82E5-499A-9B8B-BAF2ADB9A2F5}" type="slidenum">
              <a:rPr lang="en-US" smtClean="0"/>
              <a:t>14</a:t>
            </a:fld>
            <a:endParaRPr lang="en-US"/>
          </a:p>
        </p:txBody>
      </p:sp>
      <p:pic>
        <p:nvPicPr>
          <p:cNvPr id="6" name="Picture 5">
            <a:extLst>
              <a:ext uri="{FF2B5EF4-FFF2-40B4-BE49-F238E27FC236}">
                <a16:creationId xmlns:a16="http://schemas.microsoft.com/office/drawing/2014/main" id="{ACFD92D0-49B8-A06E-965F-9662DDD494F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174173" y="1601986"/>
            <a:ext cx="5894144" cy="3143543"/>
          </a:xfrm>
          <a:prstGeom prst="rect">
            <a:avLst/>
          </a:prstGeom>
        </p:spPr>
      </p:pic>
      <p:pic>
        <p:nvPicPr>
          <p:cNvPr id="9" name="Picture 8">
            <a:extLst>
              <a:ext uri="{FF2B5EF4-FFF2-40B4-BE49-F238E27FC236}">
                <a16:creationId xmlns:a16="http://schemas.microsoft.com/office/drawing/2014/main" id="{9AE551D5-8B0D-3FFE-BA32-1BCDF52DB37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6203767" y="1227286"/>
            <a:ext cx="5876138" cy="3892942"/>
          </a:xfrm>
          <a:prstGeom prst="rect">
            <a:avLst/>
          </a:prstGeom>
        </p:spPr>
      </p:pic>
      <p:sp>
        <p:nvSpPr>
          <p:cNvPr id="10" name="TextBox 9">
            <a:extLst>
              <a:ext uri="{FF2B5EF4-FFF2-40B4-BE49-F238E27FC236}">
                <a16:creationId xmlns:a16="http://schemas.microsoft.com/office/drawing/2014/main" id="{9BA77767-A241-D7F1-B33F-799268E47C53}"/>
              </a:ext>
            </a:extLst>
          </p:cNvPr>
          <p:cNvSpPr txBox="1"/>
          <p:nvPr/>
        </p:nvSpPr>
        <p:spPr>
          <a:xfrm>
            <a:off x="6203767" y="5120228"/>
            <a:ext cx="5876138" cy="230832"/>
          </a:xfrm>
          <a:prstGeom prst="rect">
            <a:avLst/>
          </a:prstGeom>
          <a:noFill/>
        </p:spPr>
        <p:txBody>
          <a:bodyPr wrap="square" rtlCol="0">
            <a:spAutoFit/>
          </a:bodyPr>
          <a:lstStyle/>
          <a:p>
            <a:r>
              <a:rPr lang="en-US" sz="900">
                <a:hlinkClick r:id="rId6" tooltip="http://www.ultratendencias.com/2020/06/este-ford-mustang-mach-f-concept-de.html"/>
              </a:rPr>
              <a:t>This Photo</a:t>
            </a:r>
            <a:r>
              <a:rPr lang="en-US" sz="900"/>
              <a:t> by Unknown Author is licensed under </a:t>
            </a:r>
            <a:r>
              <a:rPr lang="en-US" sz="900">
                <a:hlinkClick r:id="rId7" tooltip="https://creativecommons.org/licenses/by-nc/3.0/"/>
              </a:rPr>
              <a:t>CC BY-NC</a:t>
            </a:r>
            <a:endParaRPr lang="en-US" sz="900"/>
          </a:p>
        </p:txBody>
      </p:sp>
      <p:sp>
        <p:nvSpPr>
          <p:cNvPr id="2" name="TextBox 1">
            <a:extLst>
              <a:ext uri="{FF2B5EF4-FFF2-40B4-BE49-F238E27FC236}">
                <a16:creationId xmlns:a16="http://schemas.microsoft.com/office/drawing/2014/main" id="{55345EB0-DE66-136A-32D5-2A54672A536B}"/>
              </a:ext>
            </a:extLst>
          </p:cNvPr>
          <p:cNvSpPr txBox="1"/>
          <p:nvPr/>
        </p:nvSpPr>
        <p:spPr>
          <a:xfrm>
            <a:off x="174173" y="4745529"/>
            <a:ext cx="5894144" cy="230832"/>
          </a:xfrm>
          <a:prstGeom prst="rect">
            <a:avLst/>
          </a:prstGeom>
          <a:noFill/>
        </p:spPr>
        <p:txBody>
          <a:bodyPr wrap="square" rtlCol="0">
            <a:spAutoFit/>
          </a:bodyPr>
          <a:lstStyle/>
          <a:p>
            <a:r>
              <a:rPr lang="en-US" sz="900">
                <a:hlinkClick r:id="rId4" tooltip="https://www.automoblog.net/2013/01/03/2013-ford-fusion-energi-crowned-americas-most-fuel-efficient-sedan/"/>
              </a:rPr>
              <a:t>This Photo</a:t>
            </a:r>
            <a:r>
              <a:rPr lang="en-US" sz="900"/>
              <a:t> by Unknown Author is licensed under </a:t>
            </a:r>
            <a:r>
              <a:rPr lang="en-US" sz="900">
                <a:hlinkClick r:id="rId7" tooltip="https://creativecommons.org/licenses/by-nc/3.0/"/>
              </a:rPr>
              <a:t>CC BY-NC</a:t>
            </a:r>
            <a:endParaRPr lang="en-US" sz="900"/>
          </a:p>
        </p:txBody>
      </p:sp>
      <p:sp>
        <p:nvSpPr>
          <p:cNvPr id="5" name="TextBox 4">
            <a:extLst>
              <a:ext uri="{FF2B5EF4-FFF2-40B4-BE49-F238E27FC236}">
                <a16:creationId xmlns:a16="http://schemas.microsoft.com/office/drawing/2014/main" id="{303F872A-287B-C517-12C8-91E25D519FC2}"/>
              </a:ext>
            </a:extLst>
          </p:cNvPr>
          <p:cNvSpPr txBox="1"/>
          <p:nvPr/>
        </p:nvSpPr>
        <p:spPr>
          <a:xfrm>
            <a:off x="942975" y="5235644"/>
            <a:ext cx="4019550" cy="707886"/>
          </a:xfrm>
          <a:prstGeom prst="rect">
            <a:avLst/>
          </a:prstGeom>
          <a:noFill/>
        </p:spPr>
        <p:txBody>
          <a:bodyPr wrap="square" rtlCol="0">
            <a:spAutoFit/>
          </a:bodyPr>
          <a:lstStyle/>
          <a:p>
            <a:pPr algn="ctr"/>
            <a:r>
              <a:rPr lang="en-US" sz="4000" dirty="0">
                <a:solidFill>
                  <a:srgbClr val="C00000"/>
                </a:solidFill>
              </a:rPr>
              <a:t>This is me</a:t>
            </a:r>
          </a:p>
        </p:txBody>
      </p:sp>
      <p:sp>
        <p:nvSpPr>
          <p:cNvPr id="7" name="TextBox 6">
            <a:extLst>
              <a:ext uri="{FF2B5EF4-FFF2-40B4-BE49-F238E27FC236}">
                <a16:creationId xmlns:a16="http://schemas.microsoft.com/office/drawing/2014/main" id="{386229E4-250B-C77B-9F9D-FAB027206AC1}"/>
              </a:ext>
            </a:extLst>
          </p:cNvPr>
          <p:cNvSpPr txBox="1"/>
          <p:nvPr/>
        </p:nvSpPr>
        <p:spPr>
          <a:xfrm>
            <a:off x="6727825" y="5351060"/>
            <a:ext cx="4019550" cy="1323439"/>
          </a:xfrm>
          <a:prstGeom prst="rect">
            <a:avLst/>
          </a:prstGeom>
          <a:noFill/>
        </p:spPr>
        <p:txBody>
          <a:bodyPr wrap="square" rtlCol="0">
            <a:spAutoFit/>
          </a:bodyPr>
          <a:lstStyle/>
          <a:p>
            <a:pPr algn="ctr"/>
            <a:r>
              <a:rPr lang="en-US" sz="4000" dirty="0">
                <a:solidFill>
                  <a:srgbClr val="C00000"/>
                </a:solidFill>
              </a:rPr>
              <a:t>This is “what I’d like to be” me</a:t>
            </a:r>
          </a:p>
        </p:txBody>
      </p:sp>
    </p:spTree>
    <p:extLst>
      <p:ext uri="{BB962C8B-B14F-4D97-AF65-F5344CB8AC3E}">
        <p14:creationId xmlns:p14="http://schemas.microsoft.com/office/powerpoint/2010/main" val="3041197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7" name="Picture 4" descr="A close up view of a track and field lane in the dark">
            <a:extLst>
              <a:ext uri="{FF2B5EF4-FFF2-40B4-BE49-F238E27FC236}">
                <a16:creationId xmlns:a16="http://schemas.microsoft.com/office/drawing/2014/main" id="{064F5E55-2BDD-2B33-7447-EC70530BD5E9}"/>
              </a:ext>
            </a:extLst>
          </p:cNvPr>
          <p:cNvPicPr>
            <a:picLocks noChangeAspect="1"/>
          </p:cNvPicPr>
          <p:nvPr/>
        </p:nvPicPr>
        <p:blipFill rotWithShape="1">
          <a:blip r:embed="rId2">
            <a:alphaModFix amt="40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674A2D29-774F-07EE-568D-435213543C17}"/>
              </a:ext>
            </a:extLst>
          </p:cNvPr>
          <p:cNvSpPr>
            <a:spLocks noGrp="1"/>
          </p:cNvSpPr>
          <p:nvPr>
            <p:ph type="ctrTitle"/>
          </p:nvPr>
        </p:nvSpPr>
        <p:spPr>
          <a:xfrm>
            <a:off x="1915128" y="1788454"/>
            <a:ext cx="8361229" cy="2098226"/>
          </a:xfrm>
        </p:spPr>
        <p:txBody>
          <a:bodyPr>
            <a:normAutofit/>
          </a:bodyPr>
          <a:lstStyle/>
          <a:p>
            <a:r>
              <a:rPr lang="en-US"/>
              <a:t>Countdown</a:t>
            </a:r>
          </a:p>
        </p:txBody>
      </p:sp>
      <p:sp>
        <p:nvSpPr>
          <p:cNvPr id="3" name="Subtitle 2">
            <a:extLst>
              <a:ext uri="{FF2B5EF4-FFF2-40B4-BE49-F238E27FC236}">
                <a16:creationId xmlns:a16="http://schemas.microsoft.com/office/drawing/2014/main" id="{0FCBF065-6A44-E8E8-577E-64FD24D07F4E}"/>
              </a:ext>
            </a:extLst>
          </p:cNvPr>
          <p:cNvSpPr>
            <a:spLocks noGrp="1"/>
          </p:cNvSpPr>
          <p:nvPr>
            <p:ph type="subTitle" idx="1"/>
          </p:nvPr>
        </p:nvSpPr>
        <p:spPr>
          <a:xfrm>
            <a:off x="2679906" y="3956279"/>
            <a:ext cx="6831673" cy="1086237"/>
          </a:xfrm>
        </p:spPr>
        <p:txBody>
          <a:bodyPr>
            <a:noAutofit/>
          </a:bodyPr>
          <a:lstStyle/>
          <a:p>
            <a:pPr>
              <a:spcAft>
                <a:spcPts val="600"/>
              </a:spcAft>
            </a:pPr>
            <a:r>
              <a:rPr lang="en-US" sz="9600"/>
              <a:t>3</a:t>
            </a:r>
          </a:p>
        </p:txBody>
      </p:sp>
    </p:spTree>
    <p:extLst>
      <p:ext uri="{BB962C8B-B14F-4D97-AF65-F5344CB8AC3E}">
        <p14:creationId xmlns:p14="http://schemas.microsoft.com/office/powerpoint/2010/main" val="278125319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3E1A1-8094-1AA7-0A9F-81526FEEE47B}"/>
              </a:ext>
            </a:extLst>
          </p:cNvPr>
          <p:cNvSpPr>
            <a:spLocks noGrp="1"/>
          </p:cNvSpPr>
          <p:nvPr>
            <p:ph type="title"/>
          </p:nvPr>
        </p:nvSpPr>
        <p:spPr>
          <a:xfrm>
            <a:off x="5100824" y="685800"/>
            <a:ext cx="6176776" cy="1485900"/>
          </a:xfrm>
        </p:spPr>
        <p:txBody>
          <a:bodyPr>
            <a:normAutofit/>
          </a:bodyPr>
          <a:lstStyle/>
          <a:p>
            <a:r>
              <a:rPr lang="en-US" dirty="0"/>
              <a:t>Blind Spots</a:t>
            </a:r>
            <a:br>
              <a:rPr lang="en-US" dirty="0"/>
            </a:br>
            <a:r>
              <a:rPr lang="en-US" sz="3100" i="1" dirty="0">
                <a:solidFill>
                  <a:srgbClr val="C00000"/>
                </a:solidFill>
              </a:rPr>
              <a:t>All verticals</a:t>
            </a:r>
            <a:endParaRPr lang="en-US" sz="3100" dirty="0">
              <a:solidFill>
                <a:srgbClr val="C00000"/>
              </a:solidFill>
            </a:endParaRPr>
          </a:p>
        </p:txBody>
      </p:sp>
      <p:pic>
        <p:nvPicPr>
          <p:cNvPr id="7" name="Graphic 6" descr="Target Audience">
            <a:extLst>
              <a:ext uri="{FF2B5EF4-FFF2-40B4-BE49-F238E27FC236}">
                <a16:creationId xmlns:a16="http://schemas.microsoft.com/office/drawing/2014/main" id="{EEC9D52D-38CF-7BEF-9E71-614FB8EBBC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276" y="1881930"/>
            <a:ext cx="3093388" cy="3093388"/>
          </a:xfrm>
          <a:prstGeom prst="rect">
            <a:avLst/>
          </a:prstGeom>
        </p:spPr>
      </p:pic>
      <p:sp>
        <p:nvSpPr>
          <p:cNvPr id="3" name="Content Placeholder 2">
            <a:extLst>
              <a:ext uri="{FF2B5EF4-FFF2-40B4-BE49-F238E27FC236}">
                <a16:creationId xmlns:a16="http://schemas.microsoft.com/office/drawing/2014/main" id="{093D38D0-66DE-F8D6-3F3A-A8D0D9C0C847}"/>
              </a:ext>
            </a:extLst>
          </p:cNvPr>
          <p:cNvSpPr>
            <a:spLocks noGrp="1"/>
          </p:cNvSpPr>
          <p:nvPr>
            <p:ph idx="1"/>
          </p:nvPr>
        </p:nvSpPr>
        <p:spPr>
          <a:xfrm>
            <a:off x="5100824" y="2286000"/>
            <a:ext cx="6176776" cy="2400301"/>
          </a:xfrm>
        </p:spPr>
        <p:txBody>
          <a:bodyPr>
            <a:noAutofit/>
          </a:bodyPr>
          <a:lstStyle/>
          <a:p>
            <a:pPr marL="0" indent="0">
              <a:buNone/>
            </a:pPr>
            <a:r>
              <a:rPr lang="en-US" sz="3600" i="0" dirty="0">
                <a:effectLst/>
                <a:latin typeface="Montserrat" panose="00000500000000000000" pitchFamily="2" charset="0"/>
              </a:rPr>
              <a:t>Organizations continue to Lack  Proper Logging</a:t>
            </a:r>
            <a:r>
              <a:rPr lang="en-US" sz="3600" dirty="0">
                <a:latin typeface="Montserrat" panose="00000500000000000000" pitchFamily="2" charset="0"/>
              </a:rPr>
              <a:t> &amp; </a:t>
            </a:r>
            <a:r>
              <a:rPr lang="en-US" sz="3600" i="0" dirty="0">
                <a:effectLst/>
                <a:latin typeface="Montserrat" panose="00000500000000000000" pitchFamily="2" charset="0"/>
              </a:rPr>
              <a:t>Monitoring leading to blind spots </a:t>
            </a:r>
          </a:p>
          <a:p>
            <a:pPr marL="0" indent="0">
              <a:buNone/>
            </a:pPr>
            <a:br>
              <a:rPr lang="en-US" sz="3600" dirty="0">
                <a:latin typeface="Montserrat" panose="00000500000000000000" pitchFamily="2" charset="0"/>
              </a:rPr>
            </a:br>
            <a:endParaRPr lang="en-US" sz="3600" dirty="0">
              <a:latin typeface="Montserrat" panose="00000500000000000000" pitchFamily="2" charset="0"/>
            </a:endParaRPr>
          </a:p>
        </p:txBody>
      </p:sp>
      <p:sp>
        <p:nvSpPr>
          <p:cNvPr id="4" name="Content Placeholder 3">
            <a:extLst>
              <a:ext uri="{FF2B5EF4-FFF2-40B4-BE49-F238E27FC236}">
                <a16:creationId xmlns:a16="http://schemas.microsoft.com/office/drawing/2014/main" id="{18810683-FD81-643A-E932-57A9C1D1237C}"/>
              </a:ext>
            </a:extLst>
          </p:cNvPr>
          <p:cNvSpPr txBox="1">
            <a:spLocks/>
          </p:cNvSpPr>
          <p:nvPr/>
        </p:nvSpPr>
        <p:spPr>
          <a:xfrm>
            <a:off x="5100824" y="4656967"/>
            <a:ext cx="6176776" cy="788973"/>
          </a:xfrm>
          <a:prstGeom prst="rect">
            <a:avLst/>
          </a:prstGeom>
        </p:spPr>
        <p:txBody>
          <a:bodyPr vert="horz" lIns="117564" tIns="58782" rIns="117564" bIns="58782" rtlCol="0">
            <a:normAutofit/>
          </a:bodyPr>
          <a:lstStyle>
            <a:lvl1pPr marL="389012" indent="-389012" algn="l" defTabSz="518682" rtl="0" eaLnBrk="1" latinLnBrk="0" hangingPunct="1">
              <a:spcBef>
                <a:spcPct val="20000"/>
              </a:spcBef>
              <a:buFont typeface="Arial"/>
              <a:buChar char="•"/>
              <a:defRPr sz="3617" kern="1200">
                <a:solidFill>
                  <a:schemeClr val="tx1"/>
                </a:solidFill>
                <a:latin typeface="+mn-lt"/>
                <a:ea typeface="+mn-ea"/>
                <a:cs typeface="+mn-cs"/>
              </a:defRPr>
            </a:lvl1pPr>
            <a:lvl2pPr marL="842858" indent="-324176" algn="l" defTabSz="518682" rtl="0" eaLnBrk="1" latinLnBrk="0" hangingPunct="1">
              <a:spcBef>
                <a:spcPct val="20000"/>
              </a:spcBef>
              <a:buFont typeface="Arial"/>
              <a:buChar char="–"/>
              <a:defRPr sz="3176" kern="1200">
                <a:solidFill>
                  <a:schemeClr val="tx1"/>
                </a:solidFill>
                <a:latin typeface="+mn-lt"/>
                <a:ea typeface="+mn-ea"/>
                <a:cs typeface="+mn-cs"/>
              </a:defRPr>
            </a:lvl2pPr>
            <a:lvl3pPr marL="1296702" indent="-259340" algn="l" defTabSz="518682" rtl="0" eaLnBrk="1" latinLnBrk="0" hangingPunct="1">
              <a:spcBef>
                <a:spcPct val="20000"/>
              </a:spcBef>
              <a:buFont typeface="Arial"/>
              <a:buChar char="•"/>
              <a:defRPr sz="2736" kern="1200">
                <a:solidFill>
                  <a:schemeClr val="tx1"/>
                </a:solidFill>
                <a:latin typeface="+mn-lt"/>
                <a:ea typeface="+mn-ea"/>
                <a:cs typeface="+mn-cs"/>
              </a:defRPr>
            </a:lvl3pPr>
            <a:lvl4pPr marL="1815384" indent="-259340" algn="l" defTabSz="518682" rtl="0" eaLnBrk="1" latinLnBrk="0" hangingPunct="1">
              <a:spcBef>
                <a:spcPct val="20000"/>
              </a:spcBef>
              <a:buFont typeface="Arial"/>
              <a:buChar char="–"/>
              <a:defRPr sz="2295" kern="1200">
                <a:solidFill>
                  <a:schemeClr val="tx1"/>
                </a:solidFill>
                <a:latin typeface="+mn-lt"/>
                <a:ea typeface="+mn-ea"/>
                <a:cs typeface="+mn-cs"/>
              </a:defRPr>
            </a:lvl4pPr>
            <a:lvl5pPr marL="2334066" indent="-259340" algn="l" defTabSz="518682" rtl="0" eaLnBrk="1" latinLnBrk="0" hangingPunct="1">
              <a:spcBef>
                <a:spcPct val="20000"/>
              </a:spcBef>
              <a:buFont typeface="Arial"/>
              <a:buChar char="»"/>
              <a:defRPr sz="2295" kern="1200">
                <a:solidFill>
                  <a:schemeClr val="tx1"/>
                </a:solidFill>
                <a:latin typeface="+mn-lt"/>
                <a:ea typeface="+mn-ea"/>
                <a:cs typeface="+mn-cs"/>
              </a:defRPr>
            </a:lvl5pPr>
            <a:lvl6pPr marL="2852746" indent="-259340" algn="l" defTabSz="518682" rtl="0" eaLnBrk="1" latinLnBrk="0" hangingPunct="1">
              <a:spcBef>
                <a:spcPct val="20000"/>
              </a:spcBef>
              <a:buFont typeface="Arial"/>
              <a:buChar char="•"/>
              <a:defRPr sz="2295" kern="1200">
                <a:solidFill>
                  <a:schemeClr val="tx1"/>
                </a:solidFill>
                <a:latin typeface="+mn-lt"/>
                <a:ea typeface="+mn-ea"/>
                <a:cs typeface="+mn-cs"/>
              </a:defRPr>
            </a:lvl6pPr>
            <a:lvl7pPr marL="3371428" indent="-259340" algn="l" defTabSz="518682" rtl="0" eaLnBrk="1" latinLnBrk="0" hangingPunct="1">
              <a:spcBef>
                <a:spcPct val="20000"/>
              </a:spcBef>
              <a:buFont typeface="Arial"/>
              <a:buChar char="•"/>
              <a:defRPr sz="2295" kern="1200">
                <a:solidFill>
                  <a:schemeClr val="tx1"/>
                </a:solidFill>
                <a:latin typeface="+mn-lt"/>
                <a:ea typeface="+mn-ea"/>
                <a:cs typeface="+mn-cs"/>
              </a:defRPr>
            </a:lvl7pPr>
            <a:lvl8pPr marL="3890108" indent="-259340" algn="l" defTabSz="518682" rtl="0" eaLnBrk="1" latinLnBrk="0" hangingPunct="1">
              <a:spcBef>
                <a:spcPct val="20000"/>
              </a:spcBef>
              <a:buFont typeface="Arial"/>
              <a:buChar char="•"/>
              <a:defRPr sz="2295" kern="1200">
                <a:solidFill>
                  <a:schemeClr val="tx1"/>
                </a:solidFill>
                <a:latin typeface="+mn-lt"/>
                <a:ea typeface="+mn-ea"/>
                <a:cs typeface="+mn-cs"/>
              </a:defRPr>
            </a:lvl8pPr>
            <a:lvl9pPr marL="4408790" indent="-259340" algn="l" defTabSz="518682" rtl="0" eaLnBrk="1" latinLnBrk="0" hangingPunct="1">
              <a:spcBef>
                <a:spcPct val="20000"/>
              </a:spcBef>
              <a:buFont typeface="Arial"/>
              <a:buChar char="•"/>
              <a:defRPr sz="2295" kern="1200">
                <a:solidFill>
                  <a:schemeClr val="tx1"/>
                </a:solidFill>
                <a:latin typeface="+mn-lt"/>
                <a:ea typeface="+mn-ea"/>
                <a:cs typeface="+mn-cs"/>
              </a:defRPr>
            </a:lvl9pPr>
          </a:lstStyle>
          <a:p>
            <a:pPr marL="0" indent="0">
              <a:buFont typeface="Arial"/>
              <a:buNone/>
            </a:pPr>
            <a:r>
              <a:rPr lang="en-US" dirty="0">
                <a:solidFill>
                  <a:srgbClr val="C00000"/>
                </a:solidFill>
                <a:latin typeface="Montserrat" panose="00000500000000000000" pitchFamily="2" charset="0"/>
              </a:rPr>
              <a:t>Repudiation</a:t>
            </a:r>
          </a:p>
        </p:txBody>
      </p:sp>
      <p:sp>
        <p:nvSpPr>
          <p:cNvPr id="5" name="Content Placeholder 3">
            <a:extLst>
              <a:ext uri="{FF2B5EF4-FFF2-40B4-BE49-F238E27FC236}">
                <a16:creationId xmlns:a16="http://schemas.microsoft.com/office/drawing/2014/main" id="{0A4DE119-BC59-203C-1917-1166E2A10BD8}"/>
              </a:ext>
            </a:extLst>
          </p:cNvPr>
          <p:cNvSpPr txBox="1">
            <a:spLocks/>
          </p:cNvSpPr>
          <p:nvPr/>
        </p:nvSpPr>
        <p:spPr>
          <a:xfrm>
            <a:off x="5100824" y="5311073"/>
            <a:ext cx="6176776" cy="788973"/>
          </a:xfrm>
          <a:prstGeom prst="rect">
            <a:avLst/>
          </a:prstGeom>
        </p:spPr>
        <p:txBody>
          <a:bodyPr vert="horz" lIns="117564" tIns="58782" rIns="117564" bIns="58782" rtlCol="0">
            <a:normAutofit fontScale="92500"/>
          </a:bodyPr>
          <a:lstStyle>
            <a:lvl1pPr marL="389012" indent="-389012" algn="l" defTabSz="518682" rtl="0" eaLnBrk="1" latinLnBrk="0" hangingPunct="1">
              <a:spcBef>
                <a:spcPct val="20000"/>
              </a:spcBef>
              <a:buFont typeface="Arial"/>
              <a:buChar char="•"/>
              <a:defRPr sz="3617" kern="1200">
                <a:solidFill>
                  <a:schemeClr val="tx1"/>
                </a:solidFill>
                <a:latin typeface="+mn-lt"/>
                <a:ea typeface="+mn-ea"/>
                <a:cs typeface="+mn-cs"/>
              </a:defRPr>
            </a:lvl1pPr>
            <a:lvl2pPr marL="842858" indent="-324176" algn="l" defTabSz="518682" rtl="0" eaLnBrk="1" latinLnBrk="0" hangingPunct="1">
              <a:spcBef>
                <a:spcPct val="20000"/>
              </a:spcBef>
              <a:buFont typeface="Arial"/>
              <a:buChar char="–"/>
              <a:defRPr sz="3176" kern="1200">
                <a:solidFill>
                  <a:schemeClr val="tx1"/>
                </a:solidFill>
                <a:latin typeface="+mn-lt"/>
                <a:ea typeface="+mn-ea"/>
                <a:cs typeface="+mn-cs"/>
              </a:defRPr>
            </a:lvl2pPr>
            <a:lvl3pPr marL="1296702" indent="-259340" algn="l" defTabSz="518682" rtl="0" eaLnBrk="1" latinLnBrk="0" hangingPunct="1">
              <a:spcBef>
                <a:spcPct val="20000"/>
              </a:spcBef>
              <a:buFont typeface="Arial"/>
              <a:buChar char="•"/>
              <a:defRPr sz="2736" kern="1200">
                <a:solidFill>
                  <a:schemeClr val="tx1"/>
                </a:solidFill>
                <a:latin typeface="+mn-lt"/>
                <a:ea typeface="+mn-ea"/>
                <a:cs typeface="+mn-cs"/>
              </a:defRPr>
            </a:lvl3pPr>
            <a:lvl4pPr marL="1815384" indent="-259340" algn="l" defTabSz="518682" rtl="0" eaLnBrk="1" latinLnBrk="0" hangingPunct="1">
              <a:spcBef>
                <a:spcPct val="20000"/>
              </a:spcBef>
              <a:buFont typeface="Arial"/>
              <a:buChar char="–"/>
              <a:defRPr sz="2295" kern="1200">
                <a:solidFill>
                  <a:schemeClr val="tx1"/>
                </a:solidFill>
                <a:latin typeface="+mn-lt"/>
                <a:ea typeface="+mn-ea"/>
                <a:cs typeface="+mn-cs"/>
              </a:defRPr>
            </a:lvl4pPr>
            <a:lvl5pPr marL="2334066" indent="-259340" algn="l" defTabSz="518682" rtl="0" eaLnBrk="1" latinLnBrk="0" hangingPunct="1">
              <a:spcBef>
                <a:spcPct val="20000"/>
              </a:spcBef>
              <a:buFont typeface="Arial"/>
              <a:buChar char="»"/>
              <a:defRPr sz="2295" kern="1200">
                <a:solidFill>
                  <a:schemeClr val="tx1"/>
                </a:solidFill>
                <a:latin typeface="+mn-lt"/>
                <a:ea typeface="+mn-ea"/>
                <a:cs typeface="+mn-cs"/>
              </a:defRPr>
            </a:lvl5pPr>
            <a:lvl6pPr marL="2852746" indent="-259340" algn="l" defTabSz="518682" rtl="0" eaLnBrk="1" latinLnBrk="0" hangingPunct="1">
              <a:spcBef>
                <a:spcPct val="20000"/>
              </a:spcBef>
              <a:buFont typeface="Arial"/>
              <a:buChar char="•"/>
              <a:defRPr sz="2295" kern="1200">
                <a:solidFill>
                  <a:schemeClr val="tx1"/>
                </a:solidFill>
                <a:latin typeface="+mn-lt"/>
                <a:ea typeface="+mn-ea"/>
                <a:cs typeface="+mn-cs"/>
              </a:defRPr>
            </a:lvl6pPr>
            <a:lvl7pPr marL="3371428" indent="-259340" algn="l" defTabSz="518682" rtl="0" eaLnBrk="1" latinLnBrk="0" hangingPunct="1">
              <a:spcBef>
                <a:spcPct val="20000"/>
              </a:spcBef>
              <a:buFont typeface="Arial"/>
              <a:buChar char="•"/>
              <a:defRPr sz="2295" kern="1200">
                <a:solidFill>
                  <a:schemeClr val="tx1"/>
                </a:solidFill>
                <a:latin typeface="+mn-lt"/>
                <a:ea typeface="+mn-ea"/>
                <a:cs typeface="+mn-cs"/>
              </a:defRPr>
            </a:lvl7pPr>
            <a:lvl8pPr marL="3890108" indent="-259340" algn="l" defTabSz="518682" rtl="0" eaLnBrk="1" latinLnBrk="0" hangingPunct="1">
              <a:spcBef>
                <a:spcPct val="20000"/>
              </a:spcBef>
              <a:buFont typeface="Arial"/>
              <a:buChar char="•"/>
              <a:defRPr sz="2295" kern="1200">
                <a:solidFill>
                  <a:schemeClr val="tx1"/>
                </a:solidFill>
                <a:latin typeface="+mn-lt"/>
                <a:ea typeface="+mn-ea"/>
                <a:cs typeface="+mn-cs"/>
              </a:defRPr>
            </a:lvl8pPr>
            <a:lvl9pPr marL="4408790" indent="-259340" algn="l" defTabSz="518682" rtl="0" eaLnBrk="1" latinLnBrk="0" hangingPunct="1">
              <a:spcBef>
                <a:spcPct val="20000"/>
              </a:spcBef>
              <a:buFont typeface="Arial"/>
              <a:buChar char="•"/>
              <a:defRPr sz="2295" kern="1200">
                <a:solidFill>
                  <a:schemeClr val="tx1"/>
                </a:solidFill>
                <a:latin typeface="+mn-lt"/>
                <a:ea typeface="+mn-ea"/>
                <a:cs typeface="+mn-cs"/>
              </a:defRPr>
            </a:lvl9pPr>
          </a:lstStyle>
          <a:p>
            <a:pPr marL="0" indent="0">
              <a:buFont typeface="Arial"/>
              <a:buNone/>
            </a:pPr>
            <a:r>
              <a:rPr lang="en-US" dirty="0">
                <a:solidFill>
                  <a:srgbClr val="192F7C"/>
                </a:solidFill>
                <a:latin typeface="Montserrat" panose="00000500000000000000" pitchFamily="2" charset="0"/>
              </a:rPr>
              <a:t>Impact Incident Response</a:t>
            </a:r>
          </a:p>
        </p:txBody>
      </p:sp>
    </p:spTree>
    <p:extLst>
      <p:ext uri="{BB962C8B-B14F-4D97-AF65-F5344CB8AC3E}">
        <p14:creationId xmlns:p14="http://schemas.microsoft.com/office/powerpoint/2010/main" val="404391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7" name="Picture 4" descr="A close up view of a track and field lane in the dark">
            <a:extLst>
              <a:ext uri="{FF2B5EF4-FFF2-40B4-BE49-F238E27FC236}">
                <a16:creationId xmlns:a16="http://schemas.microsoft.com/office/drawing/2014/main" id="{064F5E55-2BDD-2B33-7447-EC70530BD5E9}"/>
              </a:ext>
            </a:extLst>
          </p:cNvPr>
          <p:cNvPicPr>
            <a:picLocks noChangeAspect="1"/>
          </p:cNvPicPr>
          <p:nvPr/>
        </p:nvPicPr>
        <p:blipFill rotWithShape="1">
          <a:blip r:embed="rId2">
            <a:alphaModFix amt="40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674A2D29-774F-07EE-568D-435213543C17}"/>
              </a:ext>
            </a:extLst>
          </p:cNvPr>
          <p:cNvSpPr>
            <a:spLocks noGrp="1"/>
          </p:cNvSpPr>
          <p:nvPr>
            <p:ph type="ctrTitle"/>
          </p:nvPr>
        </p:nvSpPr>
        <p:spPr>
          <a:xfrm>
            <a:off x="1915128" y="1788454"/>
            <a:ext cx="8361229" cy="2098226"/>
          </a:xfrm>
        </p:spPr>
        <p:txBody>
          <a:bodyPr>
            <a:normAutofit/>
          </a:bodyPr>
          <a:lstStyle/>
          <a:p>
            <a:r>
              <a:rPr lang="en-US"/>
              <a:t>Countdown</a:t>
            </a:r>
          </a:p>
        </p:txBody>
      </p:sp>
      <p:sp>
        <p:nvSpPr>
          <p:cNvPr id="3" name="Subtitle 2">
            <a:extLst>
              <a:ext uri="{FF2B5EF4-FFF2-40B4-BE49-F238E27FC236}">
                <a16:creationId xmlns:a16="http://schemas.microsoft.com/office/drawing/2014/main" id="{0FCBF065-6A44-E8E8-577E-64FD24D07F4E}"/>
              </a:ext>
            </a:extLst>
          </p:cNvPr>
          <p:cNvSpPr>
            <a:spLocks noGrp="1"/>
          </p:cNvSpPr>
          <p:nvPr>
            <p:ph type="subTitle" idx="1"/>
          </p:nvPr>
        </p:nvSpPr>
        <p:spPr>
          <a:xfrm>
            <a:off x="2679906" y="3956279"/>
            <a:ext cx="6831673" cy="1086237"/>
          </a:xfrm>
        </p:spPr>
        <p:txBody>
          <a:bodyPr>
            <a:noAutofit/>
          </a:bodyPr>
          <a:lstStyle/>
          <a:p>
            <a:pPr>
              <a:spcAft>
                <a:spcPts val="600"/>
              </a:spcAft>
            </a:pPr>
            <a:r>
              <a:rPr lang="en-US" sz="9600"/>
              <a:t>2</a:t>
            </a:r>
          </a:p>
        </p:txBody>
      </p:sp>
    </p:spTree>
    <p:extLst>
      <p:ext uri="{BB962C8B-B14F-4D97-AF65-F5344CB8AC3E}">
        <p14:creationId xmlns:p14="http://schemas.microsoft.com/office/powerpoint/2010/main" val="3168974249"/>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3E1A1-8094-1AA7-0A9F-81526FEEE47B}"/>
              </a:ext>
            </a:extLst>
          </p:cNvPr>
          <p:cNvSpPr>
            <a:spLocks noGrp="1"/>
          </p:cNvSpPr>
          <p:nvPr>
            <p:ph type="title"/>
          </p:nvPr>
        </p:nvSpPr>
        <p:spPr>
          <a:xfrm>
            <a:off x="784743" y="685800"/>
            <a:ext cx="5793475" cy="1485900"/>
          </a:xfrm>
        </p:spPr>
        <p:txBody>
          <a:bodyPr>
            <a:normAutofit fontScale="90000"/>
          </a:bodyPr>
          <a:lstStyle/>
          <a:p>
            <a:r>
              <a:rPr lang="en-US" dirty="0">
                <a:solidFill>
                  <a:srgbClr val="C00000"/>
                </a:solidFill>
              </a:rPr>
              <a:t>Insecure Configurations</a:t>
            </a:r>
            <a:br>
              <a:rPr lang="en-US" dirty="0">
                <a:solidFill>
                  <a:srgbClr val="C00000"/>
                </a:solidFill>
              </a:rPr>
            </a:br>
            <a:r>
              <a:rPr lang="en-US" sz="2700" i="1" dirty="0">
                <a:solidFill>
                  <a:srgbClr val="0070C0"/>
                </a:solidFill>
              </a:rPr>
              <a:t>Financial Services, Healthcare, Manufacturing, Retail</a:t>
            </a:r>
            <a:endParaRPr lang="en-US" sz="2700" dirty="0">
              <a:solidFill>
                <a:srgbClr val="0070C0"/>
              </a:solidFill>
            </a:endParaRPr>
          </a:p>
        </p:txBody>
      </p:sp>
      <p:sp>
        <p:nvSpPr>
          <p:cNvPr id="3" name="Content Placeholder 2">
            <a:extLst>
              <a:ext uri="{FF2B5EF4-FFF2-40B4-BE49-F238E27FC236}">
                <a16:creationId xmlns:a16="http://schemas.microsoft.com/office/drawing/2014/main" id="{093D38D0-66DE-F8D6-3F3A-A8D0D9C0C847}"/>
              </a:ext>
            </a:extLst>
          </p:cNvPr>
          <p:cNvSpPr>
            <a:spLocks noGrp="1"/>
          </p:cNvSpPr>
          <p:nvPr>
            <p:ph idx="1"/>
          </p:nvPr>
        </p:nvSpPr>
        <p:spPr>
          <a:xfrm>
            <a:off x="784743" y="2286000"/>
            <a:ext cx="5793475" cy="1485900"/>
          </a:xfrm>
        </p:spPr>
        <p:txBody>
          <a:bodyPr>
            <a:normAutofit/>
          </a:bodyPr>
          <a:lstStyle/>
          <a:p>
            <a:pPr marL="0" indent="0">
              <a:buNone/>
            </a:pPr>
            <a:r>
              <a:rPr lang="en-US" i="0" dirty="0">
                <a:effectLst/>
                <a:latin typeface="Montserrat" panose="020F0502020204030204" pitchFamily="34" charset="0"/>
              </a:rPr>
              <a:t>Default and Insecure Configurations Persist</a:t>
            </a:r>
          </a:p>
        </p:txBody>
      </p:sp>
      <p:pic>
        <p:nvPicPr>
          <p:cNvPr id="5" name="Picture 4" descr="Padlock on computer motherboard">
            <a:extLst>
              <a:ext uri="{FF2B5EF4-FFF2-40B4-BE49-F238E27FC236}">
                <a16:creationId xmlns:a16="http://schemas.microsoft.com/office/drawing/2014/main" id="{D029B88C-804E-619D-5C34-0EA944FF8360}"/>
              </a:ext>
            </a:extLst>
          </p:cNvPr>
          <p:cNvPicPr>
            <a:picLocks noChangeAspect="1"/>
          </p:cNvPicPr>
          <p:nvPr/>
        </p:nvPicPr>
        <p:blipFill rotWithShape="1">
          <a:blip r:embed="rId3"/>
          <a:srcRect l="16035" r="39389" b="-1"/>
          <a:stretch/>
        </p:blipFill>
        <p:spPr>
          <a:xfrm>
            <a:off x="7612260" y="10"/>
            <a:ext cx="4579739" cy="6857990"/>
          </a:xfrm>
          <a:prstGeom prst="rect">
            <a:avLst/>
          </a:prstGeom>
        </p:spPr>
      </p:pic>
      <p:sp>
        <p:nvSpPr>
          <p:cNvPr id="6" name="TextBox 5">
            <a:extLst>
              <a:ext uri="{FF2B5EF4-FFF2-40B4-BE49-F238E27FC236}">
                <a16:creationId xmlns:a16="http://schemas.microsoft.com/office/drawing/2014/main" id="{B082E1EA-4B85-7A71-4B89-368A5D25149E}"/>
              </a:ext>
            </a:extLst>
          </p:cNvPr>
          <p:cNvSpPr txBox="1"/>
          <p:nvPr/>
        </p:nvSpPr>
        <p:spPr>
          <a:xfrm>
            <a:off x="784743" y="4782234"/>
            <a:ext cx="6096000" cy="646331"/>
          </a:xfrm>
          <a:prstGeom prst="rect">
            <a:avLst/>
          </a:prstGeom>
          <a:noFill/>
        </p:spPr>
        <p:txBody>
          <a:bodyPr wrap="square">
            <a:spAutoFit/>
          </a:bodyPr>
          <a:lstStyle/>
          <a:p>
            <a:pPr marL="0" indent="0">
              <a:buFont typeface="Arial"/>
              <a:buNone/>
            </a:pPr>
            <a:r>
              <a:rPr lang="en-US" sz="3600" dirty="0">
                <a:solidFill>
                  <a:srgbClr val="C00000"/>
                </a:solidFill>
                <a:latin typeface="Montserrat" panose="00000500000000000000" pitchFamily="2" charset="0"/>
              </a:rPr>
              <a:t>Repudiation</a:t>
            </a:r>
          </a:p>
        </p:txBody>
      </p:sp>
      <p:sp>
        <p:nvSpPr>
          <p:cNvPr id="7" name="TextBox 6">
            <a:extLst>
              <a:ext uri="{FF2B5EF4-FFF2-40B4-BE49-F238E27FC236}">
                <a16:creationId xmlns:a16="http://schemas.microsoft.com/office/drawing/2014/main" id="{1E370115-68E4-95E3-1A31-EB54D84F942A}"/>
              </a:ext>
            </a:extLst>
          </p:cNvPr>
          <p:cNvSpPr txBox="1"/>
          <p:nvPr/>
        </p:nvSpPr>
        <p:spPr>
          <a:xfrm>
            <a:off x="784743" y="3563034"/>
            <a:ext cx="6096000" cy="646331"/>
          </a:xfrm>
          <a:prstGeom prst="rect">
            <a:avLst/>
          </a:prstGeom>
          <a:noFill/>
        </p:spPr>
        <p:txBody>
          <a:bodyPr wrap="square">
            <a:spAutoFit/>
          </a:bodyPr>
          <a:lstStyle/>
          <a:p>
            <a:pPr marL="0" indent="0">
              <a:buFont typeface="Arial"/>
              <a:buNone/>
            </a:pPr>
            <a:r>
              <a:rPr lang="en-US" sz="3600" dirty="0">
                <a:solidFill>
                  <a:srgbClr val="C00000"/>
                </a:solidFill>
                <a:latin typeface="Montserrat" panose="00000500000000000000" pitchFamily="2" charset="0"/>
              </a:rPr>
              <a:t>Spoofing</a:t>
            </a:r>
          </a:p>
        </p:txBody>
      </p:sp>
      <p:sp>
        <p:nvSpPr>
          <p:cNvPr id="8" name="TextBox 7">
            <a:extLst>
              <a:ext uri="{FF2B5EF4-FFF2-40B4-BE49-F238E27FC236}">
                <a16:creationId xmlns:a16="http://schemas.microsoft.com/office/drawing/2014/main" id="{B8C928E2-BAD7-979F-F335-39EF836D2C3F}"/>
              </a:ext>
            </a:extLst>
          </p:cNvPr>
          <p:cNvSpPr txBox="1"/>
          <p:nvPr/>
        </p:nvSpPr>
        <p:spPr>
          <a:xfrm>
            <a:off x="784743" y="4192368"/>
            <a:ext cx="6096000" cy="646331"/>
          </a:xfrm>
          <a:prstGeom prst="rect">
            <a:avLst/>
          </a:prstGeom>
          <a:noFill/>
        </p:spPr>
        <p:txBody>
          <a:bodyPr wrap="square">
            <a:spAutoFit/>
          </a:bodyPr>
          <a:lstStyle/>
          <a:p>
            <a:pPr marL="0" indent="0">
              <a:buFont typeface="Arial"/>
              <a:buNone/>
            </a:pPr>
            <a:r>
              <a:rPr lang="en-US" sz="3600" dirty="0">
                <a:solidFill>
                  <a:srgbClr val="C00000"/>
                </a:solidFill>
                <a:latin typeface="Montserrat" panose="00000500000000000000" pitchFamily="2" charset="0"/>
              </a:rPr>
              <a:t>Tampering</a:t>
            </a:r>
          </a:p>
        </p:txBody>
      </p:sp>
    </p:spTree>
    <p:extLst>
      <p:ext uri="{BB962C8B-B14F-4D97-AF65-F5344CB8AC3E}">
        <p14:creationId xmlns:p14="http://schemas.microsoft.com/office/powerpoint/2010/main" val="325190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497DDA9-B07C-8E52-2136-9368336FC060}"/>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D0784867-9909-3206-CC1E-9A42B7E4B2E3}"/>
              </a:ext>
            </a:extLst>
          </p:cNvPr>
          <p:cNvSpPr>
            <a:spLocks noGrp="1"/>
          </p:cNvSpPr>
          <p:nvPr>
            <p:ph sz="half" idx="1"/>
          </p:nvPr>
        </p:nvSpPr>
        <p:spPr/>
        <p:txBody>
          <a:bodyPr>
            <a:normAutofit lnSpcReduction="10000"/>
          </a:bodyPr>
          <a:lstStyle/>
          <a:p>
            <a:pPr marL="0" indent="0">
              <a:buNone/>
            </a:pPr>
            <a:r>
              <a:rPr lang="en-US" sz="4400" dirty="0"/>
              <a:t>“W</a:t>
            </a:r>
            <a:r>
              <a:rPr lang="en-US" sz="4400" b="0" i="0" dirty="0">
                <a:effectLst/>
              </a:rPr>
              <a:t>e mostly exploit </a:t>
            </a:r>
            <a:r>
              <a:rPr lang="en-US" sz="4400" b="1" i="0" dirty="0">
                <a:solidFill>
                  <a:srgbClr val="C00000"/>
                </a:solidFill>
                <a:effectLst/>
              </a:rPr>
              <a:t>misconfigurations</a:t>
            </a:r>
            <a:r>
              <a:rPr lang="en-US" sz="4400" b="0" i="0" dirty="0">
                <a:effectLst/>
              </a:rPr>
              <a:t> these days in tests more than anything with a small % being lack of patches or new vulns.”</a:t>
            </a:r>
            <a:endParaRPr lang="en-US" sz="4400" dirty="0"/>
          </a:p>
        </p:txBody>
      </p:sp>
      <p:sp>
        <p:nvSpPr>
          <p:cNvPr id="12" name="Content Placeholder 11">
            <a:extLst>
              <a:ext uri="{FF2B5EF4-FFF2-40B4-BE49-F238E27FC236}">
                <a16:creationId xmlns:a16="http://schemas.microsoft.com/office/drawing/2014/main" id="{15F61763-76E3-70E6-C7DF-5014B373011C}"/>
              </a:ext>
            </a:extLst>
          </p:cNvPr>
          <p:cNvSpPr>
            <a:spLocks noGrp="1"/>
          </p:cNvSpPr>
          <p:nvPr>
            <p:ph sz="half" idx="2"/>
          </p:nvPr>
        </p:nvSpPr>
        <p:spPr/>
        <p:txBody>
          <a:bodyPr>
            <a:normAutofit lnSpcReduction="10000"/>
          </a:bodyPr>
          <a:lstStyle/>
          <a:p>
            <a:endParaRPr lang="en-US"/>
          </a:p>
        </p:txBody>
      </p:sp>
      <p:pic>
        <p:nvPicPr>
          <p:cNvPr id="8" name="Picture 7" descr="A don't enter sign on a statue&#10;&#10;Description automatically generated with medium confidence">
            <a:extLst>
              <a:ext uri="{FF2B5EF4-FFF2-40B4-BE49-F238E27FC236}">
                <a16:creationId xmlns:a16="http://schemas.microsoft.com/office/drawing/2014/main" id="{8278FC7F-A831-9E55-8B87-D7519398891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76974" y="1626646"/>
            <a:ext cx="3705225" cy="4430934"/>
          </a:xfrm>
          <a:prstGeom prst="rect">
            <a:avLst/>
          </a:prstGeom>
        </p:spPr>
      </p:pic>
      <p:sp>
        <p:nvSpPr>
          <p:cNvPr id="9" name="TextBox 8">
            <a:extLst>
              <a:ext uri="{FF2B5EF4-FFF2-40B4-BE49-F238E27FC236}">
                <a16:creationId xmlns:a16="http://schemas.microsoft.com/office/drawing/2014/main" id="{29071480-2D97-95FE-8281-13B0F38DB505}"/>
              </a:ext>
            </a:extLst>
          </p:cNvPr>
          <p:cNvSpPr txBox="1"/>
          <p:nvPr/>
        </p:nvSpPr>
        <p:spPr>
          <a:xfrm>
            <a:off x="7943850" y="6335173"/>
            <a:ext cx="2724150" cy="369332"/>
          </a:xfrm>
          <a:prstGeom prst="rect">
            <a:avLst/>
          </a:prstGeom>
          <a:noFill/>
        </p:spPr>
        <p:txBody>
          <a:bodyPr wrap="square" rtlCol="0">
            <a:spAutoFit/>
          </a:bodyPr>
          <a:lstStyle/>
          <a:p>
            <a:r>
              <a:rPr lang="en-US" sz="900">
                <a:hlinkClick r:id="rId4" tooltip="https://www.flickr.com/photos/lab2112/385134250/"/>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3497162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0DD10-CC09-AD61-0446-87E66F31449D}"/>
              </a:ext>
            </a:extLst>
          </p:cNvPr>
          <p:cNvSpPr>
            <a:spLocks noGrp="1"/>
          </p:cNvSpPr>
          <p:nvPr>
            <p:ph type="title"/>
          </p:nvPr>
        </p:nvSpPr>
        <p:spPr/>
        <p:txBody>
          <a:bodyPr/>
          <a:lstStyle/>
          <a:p>
            <a:r>
              <a:rPr lang="en-US" dirty="0"/>
              <a:t>$ </a:t>
            </a:r>
            <a:r>
              <a:rPr lang="en-US" dirty="0" err="1"/>
              <a:t>Whoami</a:t>
            </a:r>
            <a:endParaRPr lang="en-US" dirty="0"/>
          </a:p>
        </p:txBody>
      </p:sp>
      <p:pic>
        <p:nvPicPr>
          <p:cNvPr id="5" name="Content Placeholder 4" descr="A person wearing glasses&#10;&#10;Description automatically generated with medium confidence">
            <a:extLst>
              <a:ext uri="{FF2B5EF4-FFF2-40B4-BE49-F238E27FC236}">
                <a16:creationId xmlns:a16="http://schemas.microsoft.com/office/drawing/2014/main" id="{C570AEDC-6520-043D-45F3-63AEFA7FFB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8771" y="1690688"/>
            <a:ext cx="3269008" cy="3269008"/>
          </a:xfrm>
        </p:spPr>
      </p:pic>
      <p:sp>
        <p:nvSpPr>
          <p:cNvPr id="8" name="TextBox 7">
            <a:extLst>
              <a:ext uri="{FF2B5EF4-FFF2-40B4-BE49-F238E27FC236}">
                <a16:creationId xmlns:a16="http://schemas.microsoft.com/office/drawing/2014/main" id="{0ADBE7DA-225A-A015-565D-494E3F3A876A}"/>
              </a:ext>
            </a:extLst>
          </p:cNvPr>
          <p:cNvSpPr txBox="1"/>
          <p:nvPr/>
        </p:nvSpPr>
        <p:spPr>
          <a:xfrm>
            <a:off x="1928770" y="5155096"/>
            <a:ext cx="3269008" cy="1508105"/>
          </a:xfrm>
          <a:prstGeom prst="rect">
            <a:avLst/>
          </a:prstGeom>
          <a:noFill/>
        </p:spPr>
        <p:txBody>
          <a:bodyPr wrap="square" rtlCol="0">
            <a:spAutoFit/>
          </a:bodyPr>
          <a:lstStyle/>
          <a:p>
            <a:pPr algn="ctr"/>
            <a:r>
              <a:rPr lang="en-US" sz="3200" dirty="0"/>
              <a:t>Mark Arnold</a:t>
            </a:r>
          </a:p>
          <a:p>
            <a:pPr algn="ctr"/>
            <a:r>
              <a:rPr lang="en-US" sz="2000" dirty="0"/>
              <a:t>VP of Advisory Services</a:t>
            </a:r>
          </a:p>
          <a:p>
            <a:pPr algn="ctr"/>
            <a:r>
              <a:rPr lang="en-US" sz="2000" dirty="0"/>
              <a:t>Twitter: @lotusebhat</a:t>
            </a:r>
          </a:p>
          <a:p>
            <a:pPr algn="ctr"/>
            <a:r>
              <a:rPr lang="en-US" sz="2000" dirty="0"/>
              <a:t>LinkedIn: </a:t>
            </a:r>
          </a:p>
        </p:txBody>
      </p:sp>
      <p:sp>
        <p:nvSpPr>
          <p:cNvPr id="9" name="TextBox 8">
            <a:extLst>
              <a:ext uri="{FF2B5EF4-FFF2-40B4-BE49-F238E27FC236}">
                <a16:creationId xmlns:a16="http://schemas.microsoft.com/office/drawing/2014/main" id="{24F7510A-B389-68F9-12D3-C50E25F2AAE7}"/>
              </a:ext>
            </a:extLst>
          </p:cNvPr>
          <p:cNvSpPr txBox="1"/>
          <p:nvPr/>
        </p:nvSpPr>
        <p:spPr>
          <a:xfrm>
            <a:off x="5429250" y="1427827"/>
            <a:ext cx="6543675" cy="3847207"/>
          </a:xfrm>
          <a:prstGeom prst="rect">
            <a:avLst/>
          </a:prstGeom>
          <a:noFill/>
        </p:spPr>
        <p:txBody>
          <a:bodyPr wrap="square" rtlCol="0">
            <a:spAutoFit/>
          </a:bodyPr>
          <a:lstStyle/>
          <a:p>
            <a:pPr algn="ctr"/>
            <a:r>
              <a:rPr lang="en-US" sz="3200" dirty="0"/>
              <a:t>Longtime </a:t>
            </a:r>
            <a:r>
              <a:rPr lang="en-US" sz="3200" dirty="0" err="1"/>
              <a:t>RVASec</a:t>
            </a:r>
            <a:r>
              <a:rPr lang="en-US" sz="3200" dirty="0"/>
              <a:t> Attendee/Supporter</a:t>
            </a:r>
          </a:p>
          <a:p>
            <a:pPr algn="ctr"/>
            <a:r>
              <a:rPr lang="en-US" sz="3200" dirty="0"/>
              <a:t>OWASP Boston Chapter Leader</a:t>
            </a:r>
          </a:p>
          <a:p>
            <a:pPr algn="ctr"/>
            <a:r>
              <a:rPr lang="en-US" sz="3200" dirty="0"/>
              <a:t>Encourager</a:t>
            </a:r>
          </a:p>
          <a:p>
            <a:pPr algn="ctr"/>
            <a:r>
              <a:rPr lang="en-US" sz="3200" dirty="0"/>
              <a:t>Evolving Mentor</a:t>
            </a:r>
          </a:p>
          <a:p>
            <a:pPr algn="ctr"/>
            <a:r>
              <a:rPr lang="en-US" sz="3200" dirty="0"/>
              <a:t>Recovering CON Organizer</a:t>
            </a:r>
          </a:p>
          <a:p>
            <a:pPr algn="ctr"/>
            <a:r>
              <a:rPr lang="en-US" sz="3200" dirty="0">
                <a:solidFill>
                  <a:srgbClr val="C00000"/>
                </a:solidFill>
              </a:rPr>
              <a:t>Interests: Grey-Zone and underserved communities</a:t>
            </a:r>
          </a:p>
          <a:p>
            <a:pPr algn="ctr"/>
            <a:endParaRPr lang="en-US" sz="2000" dirty="0"/>
          </a:p>
        </p:txBody>
      </p:sp>
      <p:sp>
        <p:nvSpPr>
          <p:cNvPr id="10" name="Slide Number Placeholder 9">
            <a:extLst>
              <a:ext uri="{FF2B5EF4-FFF2-40B4-BE49-F238E27FC236}">
                <a16:creationId xmlns:a16="http://schemas.microsoft.com/office/drawing/2014/main" id="{CFA88CD9-8193-2F31-0862-BCA9125B278C}"/>
              </a:ext>
            </a:extLst>
          </p:cNvPr>
          <p:cNvSpPr>
            <a:spLocks noGrp="1"/>
          </p:cNvSpPr>
          <p:nvPr>
            <p:ph type="sldNum" sz="quarter" idx="12"/>
          </p:nvPr>
        </p:nvSpPr>
        <p:spPr/>
        <p:txBody>
          <a:bodyPr/>
          <a:lstStyle/>
          <a:p>
            <a:fld id="{442A1B31-82E5-499A-9B8B-BAF2ADB9A2F5}" type="slidenum">
              <a:rPr lang="en-US" smtClean="0"/>
              <a:t>2</a:t>
            </a:fld>
            <a:endParaRPr lang="en-US"/>
          </a:p>
        </p:txBody>
      </p:sp>
      <p:pic>
        <p:nvPicPr>
          <p:cNvPr id="6" name="Picture 5" descr="A picture containing text, clipart&#10;&#10;Description automatically generated">
            <a:extLst>
              <a:ext uri="{FF2B5EF4-FFF2-40B4-BE49-F238E27FC236}">
                <a16:creationId xmlns:a16="http://schemas.microsoft.com/office/drawing/2014/main" id="{ABAA76FF-F18F-BB4C-5CF5-D31C904A2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2025" y="5566122"/>
            <a:ext cx="1009650" cy="1200150"/>
          </a:xfrm>
          <a:prstGeom prst="rect">
            <a:avLst/>
          </a:prstGeom>
        </p:spPr>
      </p:pic>
      <p:pic>
        <p:nvPicPr>
          <p:cNvPr id="12" name="Picture 11" descr="Logo&#10;&#10;Description automatically generated">
            <a:extLst>
              <a:ext uri="{FF2B5EF4-FFF2-40B4-BE49-F238E27FC236}">
                <a16:creationId xmlns:a16="http://schemas.microsoft.com/office/drawing/2014/main" id="{8CE86205-69C6-C2A3-D81A-7BE28E6640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2350" y="5511801"/>
            <a:ext cx="1209675" cy="1209675"/>
          </a:xfrm>
          <a:prstGeom prst="rect">
            <a:avLst/>
          </a:prstGeom>
        </p:spPr>
      </p:pic>
    </p:spTree>
    <p:extLst>
      <p:ext uri="{BB962C8B-B14F-4D97-AF65-F5344CB8AC3E}">
        <p14:creationId xmlns:p14="http://schemas.microsoft.com/office/powerpoint/2010/main" val="818349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7" name="Picture 4" descr="A close up view of a track and field lane in the dark">
            <a:extLst>
              <a:ext uri="{FF2B5EF4-FFF2-40B4-BE49-F238E27FC236}">
                <a16:creationId xmlns:a16="http://schemas.microsoft.com/office/drawing/2014/main" id="{064F5E55-2BDD-2B33-7447-EC70530BD5E9}"/>
              </a:ext>
            </a:extLst>
          </p:cNvPr>
          <p:cNvPicPr>
            <a:picLocks noChangeAspect="1"/>
          </p:cNvPicPr>
          <p:nvPr/>
        </p:nvPicPr>
        <p:blipFill rotWithShape="1">
          <a:blip r:embed="rId2">
            <a:alphaModFix amt="40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674A2D29-774F-07EE-568D-435213543C17}"/>
              </a:ext>
            </a:extLst>
          </p:cNvPr>
          <p:cNvSpPr>
            <a:spLocks noGrp="1"/>
          </p:cNvSpPr>
          <p:nvPr>
            <p:ph type="ctrTitle"/>
          </p:nvPr>
        </p:nvSpPr>
        <p:spPr>
          <a:xfrm>
            <a:off x="1915128" y="1788454"/>
            <a:ext cx="8361229" cy="2098226"/>
          </a:xfrm>
        </p:spPr>
        <p:txBody>
          <a:bodyPr>
            <a:normAutofit/>
          </a:bodyPr>
          <a:lstStyle/>
          <a:p>
            <a:r>
              <a:rPr lang="en-US"/>
              <a:t>Countdown</a:t>
            </a:r>
          </a:p>
        </p:txBody>
      </p:sp>
      <p:sp>
        <p:nvSpPr>
          <p:cNvPr id="3" name="Subtitle 2">
            <a:extLst>
              <a:ext uri="{FF2B5EF4-FFF2-40B4-BE49-F238E27FC236}">
                <a16:creationId xmlns:a16="http://schemas.microsoft.com/office/drawing/2014/main" id="{0FCBF065-6A44-E8E8-577E-64FD24D07F4E}"/>
              </a:ext>
            </a:extLst>
          </p:cNvPr>
          <p:cNvSpPr>
            <a:spLocks noGrp="1"/>
          </p:cNvSpPr>
          <p:nvPr>
            <p:ph type="subTitle" idx="1"/>
          </p:nvPr>
        </p:nvSpPr>
        <p:spPr>
          <a:xfrm>
            <a:off x="2679906" y="3956279"/>
            <a:ext cx="6831673" cy="1086237"/>
          </a:xfrm>
        </p:spPr>
        <p:txBody>
          <a:bodyPr>
            <a:noAutofit/>
          </a:bodyPr>
          <a:lstStyle/>
          <a:p>
            <a:pPr>
              <a:spcAft>
                <a:spcPts val="600"/>
              </a:spcAft>
            </a:pPr>
            <a:r>
              <a:rPr lang="en-US" sz="9600"/>
              <a:t>1</a:t>
            </a:r>
          </a:p>
        </p:txBody>
      </p:sp>
    </p:spTree>
    <p:extLst>
      <p:ext uri="{BB962C8B-B14F-4D97-AF65-F5344CB8AC3E}">
        <p14:creationId xmlns:p14="http://schemas.microsoft.com/office/powerpoint/2010/main" val="1467725117"/>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3E1A1-8094-1AA7-0A9F-81526FEEE47B}"/>
              </a:ext>
            </a:extLst>
          </p:cNvPr>
          <p:cNvSpPr>
            <a:spLocks noGrp="1"/>
          </p:cNvSpPr>
          <p:nvPr>
            <p:ph type="title"/>
          </p:nvPr>
        </p:nvSpPr>
        <p:spPr>
          <a:xfrm>
            <a:off x="5100824" y="685800"/>
            <a:ext cx="6176776" cy="1485900"/>
          </a:xfrm>
        </p:spPr>
        <p:txBody>
          <a:bodyPr>
            <a:normAutofit/>
          </a:bodyPr>
          <a:lstStyle/>
          <a:p>
            <a:r>
              <a:rPr lang="en-US" dirty="0"/>
              <a:t>Dataflow </a:t>
            </a:r>
            <a:r>
              <a:rPr lang="en-US" dirty="0">
                <a:solidFill>
                  <a:schemeClr val="bg1"/>
                </a:solidFill>
                <a:highlight>
                  <a:srgbClr val="808080"/>
                </a:highlight>
              </a:rPr>
              <a:t>Grey</a:t>
            </a:r>
            <a:r>
              <a:rPr lang="en-US" dirty="0"/>
              <a:t> Areas</a:t>
            </a:r>
            <a:br>
              <a:rPr lang="en-US" dirty="0"/>
            </a:br>
            <a:r>
              <a:rPr lang="en-US" sz="2800" i="1" dirty="0">
                <a:solidFill>
                  <a:srgbClr val="C00000"/>
                </a:solidFill>
              </a:rPr>
              <a:t>All Verticals</a:t>
            </a:r>
            <a:endParaRPr lang="en-US" dirty="0">
              <a:solidFill>
                <a:srgbClr val="C00000"/>
              </a:solidFill>
            </a:endParaRPr>
          </a:p>
        </p:txBody>
      </p:sp>
      <p:pic>
        <p:nvPicPr>
          <p:cNvPr id="5" name="Picture 4" descr="Top view of cubes connected with black lines">
            <a:extLst>
              <a:ext uri="{FF2B5EF4-FFF2-40B4-BE49-F238E27FC236}">
                <a16:creationId xmlns:a16="http://schemas.microsoft.com/office/drawing/2014/main" id="{7B0DA12E-F98D-A8A9-E905-3986E92C4FB1}"/>
              </a:ext>
            </a:extLst>
          </p:cNvPr>
          <p:cNvPicPr>
            <a:picLocks noChangeAspect="1"/>
          </p:cNvPicPr>
          <p:nvPr/>
        </p:nvPicPr>
        <p:blipFill rotWithShape="1">
          <a:blip r:embed="rId3"/>
          <a:srcRect l="31046" r="21124"/>
          <a:stretch/>
        </p:blipFill>
        <p:spPr>
          <a:xfrm>
            <a:off x="-1" y="10"/>
            <a:ext cx="4373546" cy="6857990"/>
          </a:xfrm>
          <a:prstGeom prst="rect">
            <a:avLst/>
          </a:prstGeom>
        </p:spPr>
      </p:pic>
      <p:sp>
        <p:nvSpPr>
          <p:cNvPr id="3" name="Content Placeholder 2">
            <a:extLst>
              <a:ext uri="{FF2B5EF4-FFF2-40B4-BE49-F238E27FC236}">
                <a16:creationId xmlns:a16="http://schemas.microsoft.com/office/drawing/2014/main" id="{093D38D0-66DE-F8D6-3F3A-A8D0D9C0C847}"/>
              </a:ext>
            </a:extLst>
          </p:cNvPr>
          <p:cNvSpPr>
            <a:spLocks noGrp="1"/>
          </p:cNvSpPr>
          <p:nvPr>
            <p:ph idx="1"/>
          </p:nvPr>
        </p:nvSpPr>
        <p:spPr>
          <a:xfrm>
            <a:off x="5100824" y="2286000"/>
            <a:ext cx="6176776" cy="1752600"/>
          </a:xfrm>
        </p:spPr>
        <p:txBody>
          <a:bodyPr>
            <a:normAutofit lnSpcReduction="10000"/>
          </a:bodyPr>
          <a:lstStyle/>
          <a:p>
            <a:endParaRPr lang="en-US" sz="1700" b="0" i="0" dirty="0">
              <a:effectLst/>
              <a:latin typeface="Montserrat" panose="020F0502020204030204" pitchFamily="34" charset="0"/>
            </a:endParaRPr>
          </a:p>
          <a:p>
            <a:pPr marL="0" indent="0">
              <a:buNone/>
            </a:pPr>
            <a:r>
              <a:rPr lang="en-US" sz="3600" i="0" dirty="0">
                <a:effectLst/>
                <a:latin typeface="Montserrat" panose="020F0502020204030204" pitchFamily="34" charset="0"/>
              </a:rPr>
              <a:t>Organizations Lack Data Flow Diagrams</a:t>
            </a:r>
            <a:br>
              <a:rPr lang="en-US" sz="1700" dirty="0"/>
            </a:br>
            <a:endParaRPr lang="en-US" sz="1700" dirty="0"/>
          </a:p>
        </p:txBody>
      </p:sp>
      <p:sp>
        <p:nvSpPr>
          <p:cNvPr id="4" name="Content Placeholder 2">
            <a:extLst>
              <a:ext uri="{FF2B5EF4-FFF2-40B4-BE49-F238E27FC236}">
                <a16:creationId xmlns:a16="http://schemas.microsoft.com/office/drawing/2014/main" id="{C56C88E0-A45C-4314-6C90-99B02BFA4967}"/>
              </a:ext>
            </a:extLst>
          </p:cNvPr>
          <p:cNvSpPr txBox="1">
            <a:spLocks/>
          </p:cNvSpPr>
          <p:nvPr/>
        </p:nvSpPr>
        <p:spPr>
          <a:xfrm>
            <a:off x="5100824" y="3724274"/>
            <a:ext cx="6176776" cy="714376"/>
          </a:xfrm>
          <a:prstGeom prst="rect">
            <a:avLst/>
          </a:prstGeom>
        </p:spPr>
        <p:txBody>
          <a:bodyPr vert="horz" lIns="117564" tIns="58782" rIns="117564" bIns="58782" rtlCol="0">
            <a:normAutofit/>
          </a:bodyPr>
          <a:lstStyle>
            <a:lvl1pPr marL="389012" indent="-389012" algn="l" defTabSz="518682" rtl="0" eaLnBrk="1" latinLnBrk="0" hangingPunct="1">
              <a:spcBef>
                <a:spcPct val="20000"/>
              </a:spcBef>
              <a:buFont typeface="Arial"/>
              <a:buChar char="•"/>
              <a:defRPr sz="3617" kern="1200">
                <a:solidFill>
                  <a:schemeClr val="tx1"/>
                </a:solidFill>
                <a:latin typeface="+mn-lt"/>
                <a:ea typeface="+mn-ea"/>
                <a:cs typeface="+mn-cs"/>
              </a:defRPr>
            </a:lvl1pPr>
            <a:lvl2pPr marL="842858" indent="-324176" algn="l" defTabSz="518682" rtl="0" eaLnBrk="1" latinLnBrk="0" hangingPunct="1">
              <a:spcBef>
                <a:spcPct val="20000"/>
              </a:spcBef>
              <a:buFont typeface="Arial"/>
              <a:buChar char="–"/>
              <a:defRPr sz="3176" kern="1200">
                <a:solidFill>
                  <a:schemeClr val="tx1"/>
                </a:solidFill>
                <a:latin typeface="+mn-lt"/>
                <a:ea typeface="+mn-ea"/>
                <a:cs typeface="+mn-cs"/>
              </a:defRPr>
            </a:lvl2pPr>
            <a:lvl3pPr marL="1296702" indent="-259340" algn="l" defTabSz="518682" rtl="0" eaLnBrk="1" latinLnBrk="0" hangingPunct="1">
              <a:spcBef>
                <a:spcPct val="20000"/>
              </a:spcBef>
              <a:buFont typeface="Arial"/>
              <a:buChar char="•"/>
              <a:defRPr sz="2736" kern="1200">
                <a:solidFill>
                  <a:schemeClr val="tx1"/>
                </a:solidFill>
                <a:latin typeface="+mn-lt"/>
                <a:ea typeface="+mn-ea"/>
                <a:cs typeface="+mn-cs"/>
              </a:defRPr>
            </a:lvl3pPr>
            <a:lvl4pPr marL="1815384" indent="-259340" algn="l" defTabSz="518682" rtl="0" eaLnBrk="1" latinLnBrk="0" hangingPunct="1">
              <a:spcBef>
                <a:spcPct val="20000"/>
              </a:spcBef>
              <a:buFont typeface="Arial"/>
              <a:buChar char="–"/>
              <a:defRPr sz="2295" kern="1200">
                <a:solidFill>
                  <a:schemeClr val="tx1"/>
                </a:solidFill>
                <a:latin typeface="+mn-lt"/>
                <a:ea typeface="+mn-ea"/>
                <a:cs typeface="+mn-cs"/>
              </a:defRPr>
            </a:lvl4pPr>
            <a:lvl5pPr marL="2334066" indent="-259340" algn="l" defTabSz="518682" rtl="0" eaLnBrk="1" latinLnBrk="0" hangingPunct="1">
              <a:spcBef>
                <a:spcPct val="20000"/>
              </a:spcBef>
              <a:buFont typeface="Arial"/>
              <a:buChar char="»"/>
              <a:defRPr sz="2295" kern="1200">
                <a:solidFill>
                  <a:schemeClr val="tx1"/>
                </a:solidFill>
                <a:latin typeface="+mn-lt"/>
                <a:ea typeface="+mn-ea"/>
                <a:cs typeface="+mn-cs"/>
              </a:defRPr>
            </a:lvl5pPr>
            <a:lvl6pPr marL="2852746" indent="-259340" algn="l" defTabSz="518682" rtl="0" eaLnBrk="1" latinLnBrk="0" hangingPunct="1">
              <a:spcBef>
                <a:spcPct val="20000"/>
              </a:spcBef>
              <a:buFont typeface="Arial"/>
              <a:buChar char="•"/>
              <a:defRPr sz="2295" kern="1200">
                <a:solidFill>
                  <a:schemeClr val="tx1"/>
                </a:solidFill>
                <a:latin typeface="+mn-lt"/>
                <a:ea typeface="+mn-ea"/>
                <a:cs typeface="+mn-cs"/>
              </a:defRPr>
            </a:lvl6pPr>
            <a:lvl7pPr marL="3371428" indent="-259340" algn="l" defTabSz="518682" rtl="0" eaLnBrk="1" latinLnBrk="0" hangingPunct="1">
              <a:spcBef>
                <a:spcPct val="20000"/>
              </a:spcBef>
              <a:buFont typeface="Arial"/>
              <a:buChar char="•"/>
              <a:defRPr sz="2295" kern="1200">
                <a:solidFill>
                  <a:schemeClr val="tx1"/>
                </a:solidFill>
                <a:latin typeface="+mn-lt"/>
                <a:ea typeface="+mn-ea"/>
                <a:cs typeface="+mn-cs"/>
              </a:defRPr>
            </a:lvl7pPr>
            <a:lvl8pPr marL="3890108" indent="-259340" algn="l" defTabSz="518682" rtl="0" eaLnBrk="1" latinLnBrk="0" hangingPunct="1">
              <a:spcBef>
                <a:spcPct val="20000"/>
              </a:spcBef>
              <a:buFont typeface="Arial"/>
              <a:buChar char="•"/>
              <a:defRPr sz="2295" kern="1200">
                <a:solidFill>
                  <a:schemeClr val="tx1"/>
                </a:solidFill>
                <a:latin typeface="+mn-lt"/>
                <a:ea typeface="+mn-ea"/>
                <a:cs typeface="+mn-cs"/>
              </a:defRPr>
            </a:lvl8pPr>
            <a:lvl9pPr marL="4408790" indent="-259340" algn="l" defTabSz="518682" rtl="0" eaLnBrk="1" latinLnBrk="0" hangingPunct="1">
              <a:spcBef>
                <a:spcPct val="20000"/>
              </a:spcBef>
              <a:buFont typeface="Arial"/>
              <a:buChar char="•"/>
              <a:defRPr sz="2295" kern="1200">
                <a:solidFill>
                  <a:schemeClr val="tx1"/>
                </a:solidFill>
                <a:latin typeface="+mn-lt"/>
                <a:ea typeface="+mn-ea"/>
                <a:cs typeface="+mn-cs"/>
              </a:defRPr>
            </a:lvl9pPr>
          </a:lstStyle>
          <a:p>
            <a:pPr marL="0" indent="0">
              <a:buFont typeface="Arial"/>
              <a:buNone/>
            </a:pPr>
            <a:r>
              <a:rPr lang="en-US" sz="3600" dirty="0">
                <a:solidFill>
                  <a:srgbClr val="C00000"/>
                </a:solidFill>
                <a:latin typeface="Montserrat" panose="020F0502020204030204" pitchFamily="34" charset="0"/>
              </a:rPr>
              <a:t>Spot </a:t>
            </a:r>
            <a:r>
              <a:rPr lang="en-US" sz="3600" b="1" dirty="0">
                <a:solidFill>
                  <a:srgbClr val="C00000"/>
                </a:solidFill>
                <a:latin typeface="Montserrat" panose="020F0502020204030204" pitchFamily="34" charset="0"/>
              </a:rPr>
              <a:t>Anomalous</a:t>
            </a:r>
            <a:r>
              <a:rPr lang="en-US" sz="3600" dirty="0">
                <a:solidFill>
                  <a:srgbClr val="C00000"/>
                </a:solidFill>
                <a:latin typeface="Montserrat" panose="020F0502020204030204" pitchFamily="34" charset="0"/>
              </a:rPr>
              <a:t> Risks</a:t>
            </a:r>
            <a:endParaRPr lang="en-US" sz="1700" dirty="0">
              <a:solidFill>
                <a:srgbClr val="C00000"/>
              </a:solidFill>
            </a:endParaRPr>
          </a:p>
        </p:txBody>
      </p:sp>
      <p:sp>
        <p:nvSpPr>
          <p:cNvPr id="6" name="Content Placeholder 2">
            <a:extLst>
              <a:ext uri="{FF2B5EF4-FFF2-40B4-BE49-F238E27FC236}">
                <a16:creationId xmlns:a16="http://schemas.microsoft.com/office/drawing/2014/main" id="{2D0357C5-D226-18D6-6C31-B512AC7BDEED}"/>
              </a:ext>
            </a:extLst>
          </p:cNvPr>
          <p:cNvSpPr txBox="1">
            <a:spLocks/>
          </p:cNvSpPr>
          <p:nvPr/>
        </p:nvSpPr>
        <p:spPr>
          <a:xfrm>
            <a:off x="4762500" y="4438650"/>
            <a:ext cx="7429500" cy="714375"/>
          </a:xfrm>
          <a:prstGeom prst="rect">
            <a:avLst/>
          </a:prstGeom>
        </p:spPr>
        <p:txBody>
          <a:bodyPr vert="horz" lIns="117564" tIns="58782" rIns="117564" bIns="58782" rtlCol="0">
            <a:noAutofit/>
          </a:bodyPr>
          <a:lstStyle>
            <a:lvl1pPr marL="389012" indent="-389012" algn="l" defTabSz="518682" rtl="0" eaLnBrk="1" latinLnBrk="0" hangingPunct="1">
              <a:spcBef>
                <a:spcPct val="20000"/>
              </a:spcBef>
              <a:buFont typeface="Arial"/>
              <a:buChar char="•"/>
              <a:defRPr sz="3617" kern="1200">
                <a:solidFill>
                  <a:schemeClr val="tx1"/>
                </a:solidFill>
                <a:latin typeface="+mn-lt"/>
                <a:ea typeface="+mn-ea"/>
                <a:cs typeface="+mn-cs"/>
              </a:defRPr>
            </a:lvl1pPr>
            <a:lvl2pPr marL="842858" indent="-324176" algn="l" defTabSz="518682" rtl="0" eaLnBrk="1" latinLnBrk="0" hangingPunct="1">
              <a:spcBef>
                <a:spcPct val="20000"/>
              </a:spcBef>
              <a:buFont typeface="Arial"/>
              <a:buChar char="–"/>
              <a:defRPr sz="3176" kern="1200">
                <a:solidFill>
                  <a:schemeClr val="tx1"/>
                </a:solidFill>
                <a:latin typeface="+mn-lt"/>
                <a:ea typeface="+mn-ea"/>
                <a:cs typeface="+mn-cs"/>
              </a:defRPr>
            </a:lvl2pPr>
            <a:lvl3pPr marL="1296702" indent="-259340" algn="l" defTabSz="518682" rtl="0" eaLnBrk="1" latinLnBrk="0" hangingPunct="1">
              <a:spcBef>
                <a:spcPct val="20000"/>
              </a:spcBef>
              <a:buFont typeface="Arial"/>
              <a:buChar char="•"/>
              <a:defRPr sz="2736" kern="1200">
                <a:solidFill>
                  <a:schemeClr val="tx1"/>
                </a:solidFill>
                <a:latin typeface="+mn-lt"/>
                <a:ea typeface="+mn-ea"/>
                <a:cs typeface="+mn-cs"/>
              </a:defRPr>
            </a:lvl3pPr>
            <a:lvl4pPr marL="1815384" indent="-259340" algn="l" defTabSz="518682" rtl="0" eaLnBrk="1" latinLnBrk="0" hangingPunct="1">
              <a:spcBef>
                <a:spcPct val="20000"/>
              </a:spcBef>
              <a:buFont typeface="Arial"/>
              <a:buChar char="–"/>
              <a:defRPr sz="2295" kern="1200">
                <a:solidFill>
                  <a:schemeClr val="tx1"/>
                </a:solidFill>
                <a:latin typeface="+mn-lt"/>
                <a:ea typeface="+mn-ea"/>
                <a:cs typeface="+mn-cs"/>
              </a:defRPr>
            </a:lvl4pPr>
            <a:lvl5pPr marL="2334066" indent="-259340" algn="l" defTabSz="518682" rtl="0" eaLnBrk="1" latinLnBrk="0" hangingPunct="1">
              <a:spcBef>
                <a:spcPct val="20000"/>
              </a:spcBef>
              <a:buFont typeface="Arial"/>
              <a:buChar char="»"/>
              <a:defRPr sz="2295" kern="1200">
                <a:solidFill>
                  <a:schemeClr val="tx1"/>
                </a:solidFill>
                <a:latin typeface="+mn-lt"/>
                <a:ea typeface="+mn-ea"/>
                <a:cs typeface="+mn-cs"/>
              </a:defRPr>
            </a:lvl5pPr>
            <a:lvl6pPr marL="2852746" indent="-259340" algn="l" defTabSz="518682" rtl="0" eaLnBrk="1" latinLnBrk="0" hangingPunct="1">
              <a:spcBef>
                <a:spcPct val="20000"/>
              </a:spcBef>
              <a:buFont typeface="Arial"/>
              <a:buChar char="•"/>
              <a:defRPr sz="2295" kern="1200">
                <a:solidFill>
                  <a:schemeClr val="tx1"/>
                </a:solidFill>
                <a:latin typeface="+mn-lt"/>
                <a:ea typeface="+mn-ea"/>
                <a:cs typeface="+mn-cs"/>
              </a:defRPr>
            </a:lvl6pPr>
            <a:lvl7pPr marL="3371428" indent="-259340" algn="l" defTabSz="518682" rtl="0" eaLnBrk="1" latinLnBrk="0" hangingPunct="1">
              <a:spcBef>
                <a:spcPct val="20000"/>
              </a:spcBef>
              <a:buFont typeface="Arial"/>
              <a:buChar char="•"/>
              <a:defRPr sz="2295" kern="1200">
                <a:solidFill>
                  <a:schemeClr val="tx1"/>
                </a:solidFill>
                <a:latin typeface="+mn-lt"/>
                <a:ea typeface="+mn-ea"/>
                <a:cs typeface="+mn-cs"/>
              </a:defRPr>
            </a:lvl7pPr>
            <a:lvl8pPr marL="3890108" indent="-259340" algn="l" defTabSz="518682" rtl="0" eaLnBrk="1" latinLnBrk="0" hangingPunct="1">
              <a:spcBef>
                <a:spcPct val="20000"/>
              </a:spcBef>
              <a:buFont typeface="Arial"/>
              <a:buChar char="•"/>
              <a:defRPr sz="2295" kern="1200">
                <a:solidFill>
                  <a:schemeClr val="tx1"/>
                </a:solidFill>
                <a:latin typeface="+mn-lt"/>
                <a:ea typeface="+mn-ea"/>
                <a:cs typeface="+mn-cs"/>
              </a:defRPr>
            </a:lvl8pPr>
            <a:lvl9pPr marL="4408790" indent="-259340" algn="l" defTabSz="518682" rtl="0" eaLnBrk="1" latinLnBrk="0" hangingPunct="1">
              <a:spcBef>
                <a:spcPct val="20000"/>
              </a:spcBef>
              <a:buFont typeface="Arial"/>
              <a:buChar char="•"/>
              <a:defRPr sz="2295" kern="1200">
                <a:solidFill>
                  <a:schemeClr val="tx1"/>
                </a:solidFill>
                <a:latin typeface="+mn-lt"/>
                <a:ea typeface="+mn-ea"/>
                <a:cs typeface="+mn-cs"/>
              </a:defRPr>
            </a:lvl9pPr>
          </a:lstStyle>
          <a:p>
            <a:pPr marL="0" indent="0">
              <a:buFont typeface="Arial"/>
              <a:buNone/>
            </a:pPr>
            <a:r>
              <a:rPr lang="en-US" sz="3600" b="1" dirty="0">
                <a:solidFill>
                  <a:schemeClr val="accent5"/>
                </a:solidFill>
                <a:latin typeface="Montserrat" panose="020F0502020204030204" pitchFamily="34" charset="0"/>
              </a:rPr>
              <a:t>Implement Countermeasures</a:t>
            </a:r>
            <a:endParaRPr lang="en-US" sz="3600" b="1" dirty="0">
              <a:solidFill>
                <a:schemeClr val="accent5"/>
              </a:solidFill>
            </a:endParaRPr>
          </a:p>
        </p:txBody>
      </p:sp>
    </p:spTree>
    <p:extLst>
      <p:ext uri="{BB962C8B-B14F-4D97-AF65-F5344CB8AC3E}">
        <p14:creationId xmlns:p14="http://schemas.microsoft.com/office/powerpoint/2010/main" val="128960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7" name="Picture 4" descr="A close up view of a track and field lane in the dark">
            <a:extLst>
              <a:ext uri="{FF2B5EF4-FFF2-40B4-BE49-F238E27FC236}">
                <a16:creationId xmlns:a16="http://schemas.microsoft.com/office/drawing/2014/main" id="{064F5E55-2BDD-2B33-7447-EC70530BD5E9}"/>
              </a:ext>
            </a:extLst>
          </p:cNvPr>
          <p:cNvPicPr>
            <a:picLocks noChangeAspect="1"/>
          </p:cNvPicPr>
          <p:nvPr/>
        </p:nvPicPr>
        <p:blipFill rotWithShape="1">
          <a:blip r:embed="rId2">
            <a:alphaModFix amt="40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674A2D29-774F-07EE-568D-435213543C17}"/>
              </a:ext>
            </a:extLst>
          </p:cNvPr>
          <p:cNvSpPr>
            <a:spLocks noGrp="1"/>
          </p:cNvSpPr>
          <p:nvPr>
            <p:ph type="ctrTitle"/>
          </p:nvPr>
        </p:nvSpPr>
        <p:spPr>
          <a:xfrm>
            <a:off x="1915128" y="1788454"/>
            <a:ext cx="8361229" cy="2098226"/>
          </a:xfrm>
        </p:spPr>
        <p:txBody>
          <a:bodyPr>
            <a:normAutofit/>
          </a:bodyPr>
          <a:lstStyle/>
          <a:p>
            <a:r>
              <a:rPr lang="en-US" dirty="0"/>
              <a:t>CASE STUDY</a:t>
            </a:r>
          </a:p>
        </p:txBody>
      </p:sp>
      <p:sp>
        <p:nvSpPr>
          <p:cNvPr id="3" name="Subtitle 2">
            <a:extLst>
              <a:ext uri="{FF2B5EF4-FFF2-40B4-BE49-F238E27FC236}">
                <a16:creationId xmlns:a16="http://schemas.microsoft.com/office/drawing/2014/main" id="{0FCBF065-6A44-E8E8-577E-64FD24D07F4E}"/>
              </a:ext>
            </a:extLst>
          </p:cNvPr>
          <p:cNvSpPr>
            <a:spLocks noGrp="1"/>
          </p:cNvSpPr>
          <p:nvPr>
            <p:ph type="subTitle" idx="1"/>
          </p:nvPr>
        </p:nvSpPr>
        <p:spPr>
          <a:xfrm>
            <a:off x="2679906" y="3956279"/>
            <a:ext cx="6831673" cy="1086237"/>
          </a:xfrm>
        </p:spPr>
        <p:txBody>
          <a:bodyPr>
            <a:noAutofit/>
          </a:bodyPr>
          <a:lstStyle/>
          <a:p>
            <a:pPr>
              <a:spcAft>
                <a:spcPts val="600"/>
              </a:spcAft>
            </a:pPr>
            <a:r>
              <a:rPr lang="en-US" sz="9600" dirty="0"/>
              <a:t>0</a:t>
            </a:r>
          </a:p>
        </p:txBody>
      </p:sp>
    </p:spTree>
    <p:extLst>
      <p:ext uri="{BB962C8B-B14F-4D97-AF65-F5344CB8AC3E}">
        <p14:creationId xmlns:p14="http://schemas.microsoft.com/office/powerpoint/2010/main" val="1205783817"/>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5E133F-60E1-E60A-464C-315E3FA50A0E}"/>
              </a:ext>
            </a:extLst>
          </p:cNvPr>
          <p:cNvSpPr>
            <a:spLocks noGrp="1"/>
          </p:cNvSpPr>
          <p:nvPr>
            <p:ph type="title"/>
          </p:nvPr>
        </p:nvSpPr>
        <p:spPr/>
        <p:txBody>
          <a:bodyPr anchor="ctr">
            <a:normAutofit/>
          </a:bodyPr>
          <a:lstStyle/>
          <a:p>
            <a:r>
              <a:rPr lang="en-US" b="0"/>
              <a:t>Capital One Breach, 2019</a:t>
            </a:r>
          </a:p>
        </p:txBody>
      </p:sp>
      <p:pic>
        <p:nvPicPr>
          <p:cNvPr id="25" name="Picture 24" descr="Diagram&#10;&#10;Description automatically generated">
            <a:extLst>
              <a:ext uri="{FF2B5EF4-FFF2-40B4-BE49-F238E27FC236}">
                <a16:creationId xmlns:a16="http://schemas.microsoft.com/office/drawing/2014/main" id="{9497EF92-E296-8AB5-A407-F315118B81B3}"/>
              </a:ext>
            </a:extLst>
          </p:cNvPr>
          <p:cNvPicPr>
            <a:picLocks noChangeAspect="1"/>
          </p:cNvPicPr>
          <p:nvPr/>
        </p:nvPicPr>
        <p:blipFill rotWithShape="1">
          <a:blip r:embed="rId3">
            <a:extLst>
              <a:ext uri="{28A0092B-C50C-407E-A947-70E740481C1C}">
                <a14:useLocalDpi xmlns:a14="http://schemas.microsoft.com/office/drawing/2010/main" val="0"/>
              </a:ext>
            </a:extLst>
          </a:blip>
          <a:srcRect l="4402" r="192" b="-2"/>
          <a:stretch/>
        </p:blipFill>
        <p:spPr>
          <a:xfrm>
            <a:off x="1393448" y="1252537"/>
            <a:ext cx="9652180" cy="5025158"/>
          </a:xfrm>
          <a:prstGeom prst="rect">
            <a:avLst/>
          </a:prstGeom>
          <a:noFill/>
        </p:spPr>
      </p:pic>
      <p:sp>
        <p:nvSpPr>
          <p:cNvPr id="8" name="Rectangle 7">
            <a:extLst>
              <a:ext uri="{FF2B5EF4-FFF2-40B4-BE49-F238E27FC236}">
                <a16:creationId xmlns:a16="http://schemas.microsoft.com/office/drawing/2014/main" id="{78B7B55C-3D64-156E-EEB5-3D8AE1E1AE9C}"/>
              </a:ext>
            </a:extLst>
          </p:cNvPr>
          <p:cNvSpPr/>
          <p:nvPr/>
        </p:nvSpPr>
        <p:spPr>
          <a:xfrm>
            <a:off x="5008970" y="2573267"/>
            <a:ext cx="2071561" cy="2233402"/>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7295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D1D3EE-385A-D8FE-6DF4-FF48C4A987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1B31-82E5-499A-9B8B-BAF2ADB9A2F5}" type="slidenum">
              <a:rPr kumimoji="0" lang="en-US" sz="132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2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A05E43-A7B8-E878-A263-DC74326B668E}"/>
              </a:ext>
            </a:extLst>
          </p:cNvPr>
          <p:cNvSpPr txBox="1"/>
          <p:nvPr/>
        </p:nvSpPr>
        <p:spPr>
          <a:xfrm>
            <a:off x="1683680" y="3084861"/>
            <a:ext cx="1766564" cy="369332"/>
          </a:xfrm>
          <a:prstGeom prst="rect">
            <a:avLst/>
          </a:prstGeom>
          <a:solidFill>
            <a:schemeClr val="accent1">
              <a:lumMod val="90000"/>
              <a:lumOff val="1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(1) Hide Access</a:t>
            </a:r>
          </a:p>
        </p:txBody>
      </p:sp>
      <p:pic>
        <p:nvPicPr>
          <p:cNvPr id="6" name="Picture 5" descr="A picture containing diagram&#10;&#10;Description automatically generated">
            <a:extLst>
              <a:ext uri="{FF2B5EF4-FFF2-40B4-BE49-F238E27FC236}">
                <a16:creationId xmlns:a16="http://schemas.microsoft.com/office/drawing/2014/main" id="{B88CF35F-901E-BDF6-7503-D779ABE45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35" y="3565452"/>
            <a:ext cx="2973530" cy="1160898"/>
          </a:xfrm>
          <a:prstGeom prst="rect">
            <a:avLst/>
          </a:prstGeom>
        </p:spPr>
      </p:pic>
      <p:pic>
        <p:nvPicPr>
          <p:cNvPr id="10" name="Picture 9" descr="Diagram&#10;&#10;Description automatically generated">
            <a:extLst>
              <a:ext uri="{FF2B5EF4-FFF2-40B4-BE49-F238E27FC236}">
                <a16:creationId xmlns:a16="http://schemas.microsoft.com/office/drawing/2014/main" id="{A8E884EF-A5BD-C4FF-24D3-9B5680132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6663" y="3096146"/>
            <a:ext cx="3163848" cy="2677102"/>
          </a:xfrm>
          <a:prstGeom prst="rect">
            <a:avLst/>
          </a:prstGeom>
        </p:spPr>
      </p:pic>
      <p:pic>
        <p:nvPicPr>
          <p:cNvPr id="16" name="Picture 15" descr="Text&#10;&#10;Description automatically generated">
            <a:extLst>
              <a:ext uri="{FF2B5EF4-FFF2-40B4-BE49-F238E27FC236}">
                <a16:creationId xmlns:a16="http://schemas.microsoft.com/office/drawing/2014/main" id="{31A0B5B5-5AC0-FD33-8B8F-4D1F312FE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6930" y="4319685"/>
            <a:ext cx="3787311" cy="1746137"/>
          </a:xfrm>
          <a:prstGeom prst="rect">
            <a:avLst/>
          </a:prstGeom>
        </p:spPr>
      </p:pic>
      <p:pic>
        <p:nvPicPr>
          <p:cNvPr id="18" name="Picture 17" descr="Diagram&#10;&#10;Description automatically generated">
            <a:extLst>
              <a:ext uri="{FF2B5EF4-FFF2-40B4-BE49-F238E27FC236}">
                <a16:creationId xmlns:a16="http://schemas.microsoft.com/office/drawing/2014/main" id="{7A693342-5841-713B-498C-EA17BAF2EE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0511" y="1968142"/>
            <a:ext cx="3863730" cy="2233439"/>
          </a:xfrm>
          <a:prstGeom prst="rect">
            <a:avLst/>
          </a:prstGeom>
        </p:spPr>
      </p:pic>
      <p:sp>
        <p:nvSpPr>
          <p:cNvPr id="24" name="TextBox 23">
            <a:extLst>
              <a:ext uri="{FF2B5EF4-FFF2-40B4-BE49-F238E27FC236}">
                <a16:creationId xmlns:a16="http://schemas.microsoft.com/office/drawing/2014/main" id="{841ECBE8-646E-9156-4CAD-D24B097DDBEC}"/>
              </a:ext>
            </a:extLst>
          </p:cNvPr>
          <p:cNvSpPr txBox="1"/>
          <p:nvPr/>
        </p:nvSpPr>
        <p:spPr>
          <a:xfrm>
            <a:off x="1384663" y="5696490"/>
            <a:ext cx="5195938" cy="369332"/>
          </a:xfrm>
          <a:prstGeom prst="rect">
            <a:avLst/>
          </a:prstGeom>
          <a:solidFill>
            <a:schemeClr val="accent1">
              <a:lumMod val="90000"/>
              <a:lumOff val="1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(3) Trick WAF to relay commands to Metadata Service</a:t>
            </a:r>
          </a:p>
        </p:txBody>
      </p:sp>
      <p:sp>
        <p:nvSpPr>
          <p:cNvPr id="25" name="TextBox 24">
            <a:extLst>
              <a:ext uri="{FF2B5EF4-FFF2-40B4-BE49-F238E27FC236}">
                <a16:creationId xmlns:a16="http://schemas.microsoft.com/office/drawing/2014/main" id="{6DFB601D-C4E6-A8A3-B75D-25C22A4EC234}"/>
              </a:ext>
            </a:extLst>
          </p:cNvPr>
          <p:cNvSpPr txBox="1"/>
          <p:nvPr/>
        </p:nvSpPr>
        <p:spPr>
          <a:xfrm>
            <a:off x="342020" y="348494"/>
            <a:ext cx="728122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30F10"/>
                </a:solidFill>
                <a:effectLst/>
                <a:uLnTx/>
                <a:uFillTx/>
                <a:latin typeface="Calibri"/>
                <a:ea typeface="+mn-ea"/>
                <a:cs typeface="+mn-cs"/>
              </a:rPr>
              <a:t>Capital One Breach, 2019</a:t>
            </a:r>
          </a:p>
        </p:txBody>
      </p:sp>
      <p:sp>
        <p:nvSpPr>
          <p:cNvPr id="26" name="TextBox 25">
            <a:extLst>
              <a:ext uri="{FF2B5EF4-FFF2-40B4-BE49-F238E27FC236}">
                <a16:creationId xmlns:a16="http://schemas.microsoft.com/office/drawing/2014/main" id="{2BA23254-F69D-7B74-98BE-1C669486BCCA}"/>
              </a:ext>
            </a:extLst>
          </p:cNvPr>
          <p:cNvSpPr txBox="1"/>
          <p:nvPr/>
        </p:nvSpPr>
        <p:spPr>
          <a:xfrm>
            <a:off x="5756736" y="6356350"/>
            <a:ext cx="5195938" cy="369332"/>
          </a:xfrm>
          <a:prstGeom prst="rect">
            <a:avLst/>
          </a:prstGeom>
          <a:solidFill>
            <a:schemeClr val="accent1">
              <a:lumMod val="90000"/>
              <a:lumOff val="1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(6) Sync command to copy data from Buckets</a:t>
            </a:r>
          </a:p>
        </p:txBody>
      </p:sp>
      <p:sp>
        <p:nvSpPr>
          <p:cNvPr id="27" name="Rectangle 26">
            <a:extLst>
              <a:ext uri="{FF2B5EF4-FFF2-40B4-BE49-F238E27FC236}">
                <a16:creationId xmlns:a16="http://schemas.microsoft.com/office/drawing/2014/main" id="{F759F176-AD7D-752D-8495-169FAE2588A2}"/>
              </a:ext>
            </a:extLst>
          </p:cNvPr>
          <p:cNvSpPr/>
          <p:nvPr/>
        </p:nvSpPr>
        <p:spPr>
          <a:xfrm flipH="1">
            <a:off x="9707442" y="3640501"/>
            <a:ext cx="1504295" cy="526784"/>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Information Disclosure</a:t>
            </a:r>
          </a:p>
        </p:txBody>
      </p:sp>
      <p:sp>
        <p:nvSpPr>
          <p:cNvPr id="28" name="Rectangle 27">
            <a:extLst>
              <a:ext uri="{FF2B5EF4-FFF2-40B4-BE49-F238E27FC236}">
                <a16:creationId xmlns:a16="http://schemas.microsoft.com/office/drawing/2014/main" id="{B87D4D80-7B48-DD11-42BA-BBF71FE6501E}"/>
              </a:ext>
            </a:extLst>
          </p:cNvPr>
          <p:cNvSpPr/>
          <p:nvPr/>
        </p:nvSpPr>
        <p:spPr>
          <a:xfrm flipH="1">
            <a:off x="3720121" y="4199566"/>
            <a:ext cx="1215543" cy="526784"/>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Spoofing</a:t>
            </a:r>
          </a:p>
        </p:txBody>
      </p:sp>
      <p:sp>
        <p:nvSpPr>
          <p:cNvPr id="29" name="Rectangle 28">
            <a:extLst>
              <a:ext uri="{FF2B5EF4-FFF2-40B4-BE49-F238E27FC236}">
                <a16:creationId xmlns:a16="http://schemas.microsoft.com/office/drawing/2014/main" id="{EFFA0D3E-A7DE-A9B8-CE64-3F625430695D}"/>
              </a:ext>
            </a:extLst>
          </p:cNvPr>
          <p:cNvSpPr/>
          <p:nvPr/>
        </p:nvSpPr>
        <p:spPr>
          <a:xfrm flipH="1">
            <a:off x="1683680" y="2547589"/>
            <a:ext cx="1295842" cy="50317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Repudiation</a:t>
            </a:r>
          </a:p>
        </p:txBody>
      </p:sp>
      <p:sp>
        <p:nvSpPr>
          <p:cNvPr id="30" name="Rectangle 29">
            <a:extLst>
              <a:ext uri="{FF2B5EF4-FFF2-40B4-BE49-F238E27FC236}">
                <a16:creationId xmlns:a16="http://schemas.microsoft.com/office/drawing/2014/main" id="{792BDFF9-772B-0629-C50B-1B963FB01317}"/>
              </a:ext>
            </a:extLst>
          </p:cNvPr>
          <p:cNvSpPr/>
          <p:nvPr/>
        </p:nvSpPr>
        <p:spPr>
          <a:xfrm flipH="1">
            <a:off x="6282336" y="3911029"/>
            <a:ext cx="1765553" cy="526784"/>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Escalation of Privilege</a:t>
            </a:r>
          </a:p>
        </p:txBody>
      </p:sp>
      <p:sp>
        <p:nvSpPr>
          <p:cNvPr id="31" name="Rectangle 30">
            <a:extLst>
              <a:ext uri="{FF2B5EF4-FFF2-40B4-BE49-F238E27FC236}">
                <a16:creationId xmlns:a16="http://schemas.microsoft.com/office/drawing/2014/main" id="{7B1C42B5-1A5E-6AA1-E9A1-DFFF43A28A0C}"/>
              </a:ext>
            </a:extLst>
          </p:cNvPr>
          <p:cNvSpPr/>
          <p:nvPr/>
        </p:nvSpPr>
        <p:spPr>
          <a:xfrm flipH="1">
            <a:off x="5100585" y="3006135"/>
            <a:ext cx="1408359" cy="526784"/>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Tampering</a:t>
            </a:r>
          </a:p>
        </p:txBody>
      </p:sp>
      <p:sp>
        <p:nvSpPr>
          <p:cNvPr id="32" name="Rectangle 31">
            <a:extLst>
              <a:ext uri="{FF2B5EF4-FFF2-40B4-BE49-F238E27FC236}">
                <a16:creationId xmlns:a16="http://schemas.microsoft.com/office/drawing/2014/main" id="{4BD444A5-7862-D7AC-B5A9-3CEE42A7DFD3}"/>
              </a:ext>
            </a:extLst>
          </p:cNvPr>
          <p:cNvSpPr/>
          <p:nvPr/>
        </p:nvSpPr>
        <p:spPr>
          <a:xfrm flipH="1">
            <a:off x="5066793" y="2359687"/>
            <a:ext cx="1215543" cy="503179"/>
          </a:xfrm>
          <a:prstGeom prst="rect">
            <a:avLst/>
          </a:prstGeom>
          <a:solidFill>
            <a:srgbClr val="00B05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DOS</a:t>
            </a:r>
          </a:p>
        </p:txBody>
      </p:sp>
      <p:sp>
        <p:nvSpPr>
          <p:cNvPr id="33" name="Rectangle 32">
            <a:extLst>
              <a:ext uri="{FF2B5EF4-FFF2-40B4-BE49-F238E27FC236}">
                <a16:creationId xmlns:a16="http://schemas.microsoft.com/office/drawing/2014/main" id="{2E5C61FA-693E-2AFE-D575-BE4E42D911FC}"/>
              </a:ext>
            </a:extLst>
          </p:cNvPr>
          <p:cNvSpPr/>
          <p:nvPr/>
        </p:nvSpPr>
        <p:spPr>
          <a:xfrm flipH="1">
            <a:off x="8873395" y="2547589"/>
            <a:ext cx="1215543" cy="570064"/>
          </a:xfrm>
          <a:prstGeom prst="rect">
            <a:avLst/>
          </a:prstGeom>
          <a:solidFill>
            <a:srgbClr val="0070C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EOP</a:t>
            </a:r>
          </a:p>
        </p:txBody>
      </p:sp>
      <p:sp>
        <p:nvSpPr>
          <p:cNvPr id="34" name="Rectangle 33">
            <a:extLst>
              <a:ext uri="{FF2B5EF4-FFF2-40B4-BE49-F238E27FC236}">
                <a16:creationId xmlns:a16="http://schemas.microsoft.com/office/drawing/2014/main" id="{B3177337-F31F-3E94-28F2-A1121A5A9770}"/>
              </a:ext>
            </a:extLst>
          </p:cNvPr>
          <p:cNvSpPr/>
          <p:nvPr/>
        </p:nvSpPr>
        <p:spPr>
          <a:xfrm flipH="1">
            <a:off x="9025795" y="5691438"/>
            <a:ext cx="1504295" cy="526784"/>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Information Disclosure</a:t>
            </a:r>
          </a:p>
        </p:txBody>
      </p:sp>
    </p:spTree>
    <p:extLst>
      <p:ext uri="{BB962C8B-B14F-4D97-AF65-F5344CB8AC3E}">
        <p14:creationId xmlns:p14="http://schemas.microsoft.com/office/powerpoint/2010/main" val="259618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circle(in)">
                                      <p:cBhvr>
                                        <p:cTn id="30" dur="20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80">
                                          <p:stCondLst>
                                            <p:cond delay="0"/>
                                          </p:stCondLst>
                                        </p:cTn>
                                        <p:tgtEl>
                                          <p:spTgt spid="31"/>
                                        </p:tgtEl>
                                      </p:cBhvr>
                                    </p:animEffect>
                                    <p:anim calcmode="lin" valueType="num">
                                      <p:cBhvr>
                                        <p:cTn id="3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1" dur="26">
                                          <p:stCondLst>
                                            <p:cond delay="650"/>
                                          </p:stCondLst>
                                        </p:cTn>
                                        <p:tgtEl>
                                          <p:spTgt spid="31"/>
                                        </p:tgtEl>
                                      </p:cBhvr>
                                      <p:to x="100000" y="60000"/>
                                    </p:animScale>
                                    <p:animScale>
                                      <p:cBhvr>
                                        <p:cTn id="42" dur="166" decel="50000">
                                          <p:stCondLst>
                                            <p:cond delay="676"/>
                                          </p:stCondLst>
                                        </p:cTn>
                                        <p:tgtEl>
                                          <p:spTgt spid="31"/>
                                        </p:tgtEl>
                                      </p:cBhvr>
                                      <p:to x="100000" y="100000"/>
                                    </p:animScale>
                                    <p:animScale>
                                      <p:cBhvr>
                                        <p:cTn id="43" dur="26">
                                          <p:stCondLst>
                                            <p:cond delay="1312"/>
                                          </p:stCondLst>
                                        </p:cTn>
                                        <p:tgtEl>
                                          <p:spTgt spid="31"/>
                                        </p:tgtEl>
                                      </p:cBhvr>
                                      <p:to x="100000" y="80000"/>
                                    </p:animScale>
                                    <p:animScale>
                                      <p:cBhvr>
                                        <p:cTn id="44" dur="166" decel="50000">
                                          <p:stCondLst>
                                            <p:cond delay="1338"/>
                                          </p:stCondLst>
                                        </p:cTn>
                                        <p:tgtEl>
                                          <p:spTgt spid="31"/>
                                        </p:tgtEl>
                                      </p:cBhvr>
                                      <p:to x="100000" y="100000"/>
                                    </p:animScale>
                                    <p:animScale>
                                      <p:cBhvr>
                                        <p:cTn id="45" dur="26">
                                          <p:stCondLst>
                                            <p:cond delay="1642"/>
                                          </p:stCondLst>
                                        </p:cTn>
                                        <p:tgtEl>
                                          <p:spTgt spid="31"/>
                                        </p:tgtEl>
                                      </p:cBhvr>
                                      <p:to x="100000" y="90000"/>
                                    </p:animScale>
                                    <p:animScale>
                                      <p:cBhvr>
                                        <p:cTn id="46" dur="166" decel="50000">
                                          <p:stCondLst>
                                            <p:cond delay="1668"/>
                                          </p:stCondLst>
                                        </p:cTn>
                                        <p:tgtEl>
                                          <p:spTgt spid="31"/>
                                        </p:tgtEl>
                                      </p:cBhvr>
                                      <p:to x="100000" y="100000"/>
                                    </p:animScale>
                                    <p:animScale>
                                      <p:cBhvr>
                                        <p:cTn id="47" dur="26">
                                          <p:stCondLst>
                                            <p:cond delay="1808"/>
                                          </p:stCondLst>
                                        </p:cTn>
                                        <p:tgtEl>
                                          <p:spTgt spid="31"/>
                                        </p:tgtEl>
                                      </p:cBhvr>
                                      <p:to x="100000" y="95000"/>
                                    </p:animScale>
                                    <p:animScale>
                                      <p:cBhvr>
                                        <p:cTn id="48" dur="166" decel="50000">
                                          <p:stCondLst>
                                            <p:cond delay="1834"/>
                                          </p:stCondLst>
                                        </p:cTn>
                                        <p:tgtEl>
                                          <p:spTgt spid="3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down)">
                                      <p:cBhvr>
                                        <p:cTn id="53" dur="580">
                                          <p:stCondLst>
                                            <p:cond delay="0"/>
                                          </p:stCondLst>
                                        </p:cTn>
                                        <p:tgtEl>
                                          <p:spTgt spid="32"/>
                                        </p:tgtEl>
                                      </p:cBhvr>
                                    </p:animEffect>
                                    <p:anim calcmode="lin" valueType="num">
                                      <p:cBhvr>
                                        <p:cTn id="5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59" dur="26">
                                          <p:stCondLst>
                                            <p:cond delay="650"/>
                                          </p:stCondLst>
                                        </p:cTn>
                                        <p:tgtEl>
                                          <p:spTgt spid="32"/>
                                        </p:tgtEl>
                                      </p:cBhvr>
                                      <p:to x="100000" y="60000"/>
                                    </p:animScale>
                                    <p:animScale>
                                      <p:cBhvr>
                                        <p:cTn id="60" dur="166" decel="50000">
                                          <p:stCondLst>
                                            <p:cond delay="676"/>
                                          </p:stCondLst>
                                        </p:cTn>
                                        <p:tgtEl>
                                          <p:spTgt spid="32"/>
                                        </p:tgtEl>
                                      </p:cBhvr>
                                      <p:to x="100000" y="100000"/>
                                    </p:animScale>
                                    <p:animScale>
                                      <p:cBhvr>
                                        <p:cTn id="61" dur="26">
                                          <p:stCondLst>
                                            <p:cond delay="1312"/>
                                          </p:stCondLst>
                                        </p:cTn>
                                        <p:tgtEl>
                                          <p:spTgt spid="32"/>
                                        </p:tgtEl>
                                      </p:cBhvr>
                                      <p:to x="100000" y="80000"/>
                                    </p:animScale>
                                    <p:animScale>
                                      <p:cBhvr>
                                        <p:cTn id="62" dur="166" decel="50000">
                                          <p:stCondLst>
                                            <p:cond delay="1338"/>
                                          </p:stCondLst>
                                        </p:cTn>
                                        <p:tgtEl>
                                          <p:spTgt spid="32"/>
                                        </p:tgtEl>
                                      </p:cBhvr>
                                      <p:to x="100000" y="100000"/>
                                    </p:animScale>
                                    <p:animScale>
                                      <p:cBhvr>
                                        <p:cTn id="63" dur="26">
                                          <p:stCondLst>
                                            <p:cond delay="1642"/>
                                          </p:stCondLst>
                                        </p:cTn>
                                        <p:tgtEl>
                                          <p:spTgt spid="32"/>
                                        </p:tgtEl>
                                      </p:cBhvr>
                                      <p:to x="100000" y="90000"/>
                                    </p:animScale>
                                    <p:animScale>
                                      <p:cBhvr>
                                        <p:cTn id="64" dur="166" decel="50000">
                                          <p:stCondLst>
                                            <p:cond delay="1668"/>
                                          </p:stCondLst>
                                        </p:cTn>
                                        <p:tgtEl>
                                          <p:spTgt spid="32"/>
                                        </p:tgtEl>
                                      </p:cBhvr>
                                      <p:to x="100000" y="100000"/>
                                    </p:animScale>
                                    <p:animScale>
                                      <p:cBhvr>
                                        <p:cTn id="65" dur="26">
                                          <p:stCondLst>
                                            <p:cond delay="1808"/>
                                          </p:stCondLst>
                                        </p:cTn>
                                        <p:tgtEl>
                                          <p:spTgt spid="32"/>
                                        </p:tgtEl>
                                      </p:cBhvr>
                                      <p:to x="100000" y="95000"/>
                                    </p:animScale>
                                    <p:animScale>
                                      <p:cBhvr>
                                        <p:cTn id="66" dur="166" decel="50000">
                                          <p:stCondLst>
                                            <p:cond delay="1834"/>
                                          </p:stCondLst>
                                        </p:cTn>
                                        <p:tgtEl>
                                          <p:spTgt spid="32"/>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45"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2000"/>
                                        <p:tgtEl>
                                          <p:spTgt spid="27"/>
                                        </p:tgtEl>
                                      </p:cBhvr>
                                    </p:animEffect>
                                    <p:anim calcmode="lin" valueType="num">
                                      <p:cBhvr>
                                        <p:cTn id="72" dur="2000" fill="hold"/>
                                        <p:tgtEl>
                                          <p:spTgt spid="27"/>
                                        </p:tgtEl>
                                        <p:attrNameLst>
                                          <p:attrName>ppt_w</p:attrName>
                                        </p:attrNameLst>
                                      </p:cBhvr>
                                      <p:tavLst>
                                        <p:tav tm="0" fmla="#ppt_w*sin(2.5*pi*$)">
                                          <p:val>
                                            <p:fltVal val="0"/>
                                          </p:val>
                                        </p:tav>
                                        <p:tav tm="100000">
                                          <p:val>
                                            <p:fltVal val="1"/>
                                          </p:val>
                                        </p:tav>
                                      </p:tavLst>
                                    </p:anim>
                                    <p:anim calcmode="lin" valueType="num">
                                      <p:cBhvr>
                                        <p:cTn id="73"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2000"/>
                                        <p:tgtEl>
                                          <p:spTgt spid="34"/>
                                        </p:tgtEl>
                                      </p:cBhvr>
                                    </p:animEffect>
                                    <p:anim calcmode="lin" valueType="num">
                                      <p:cBhvr>
                                        <p:cTn id="79" dur="2000" fill="hold"/>
                                        <p:tgtEl>
                                          <p:spTgt spid="34"/>
                                        </p:tgtEl>
                                        <p:attrNameLst>
                                          <p:attrName>ppt_w</p:attrName>
                                        </p:attrNameLst>
                                      </p:cBhvr>
                                      <p:tavLst>
                                        <p:tav tm="0" fmla="#ppt_w*sin(2.5*pi*$)">
                                          <p:val>
                                            <p:fltVal val="0"/>
                                          </p:val>
                                        </p:tav>
                                        <p:tav tm="100000">
                                          <p:val>
                                            <p:fltVal val="1"/>
                                          </p:val>
                                        </p:tav>
                                      </p:tavLst>
                                    </p:anim>
                                    <p:anim calcmode="lin" valueType="num">
                                      <p:cBhvr>
                                        <p:cTn id="80" dur="20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wipe(down)">
                                      <p:cBhvr>
                                        <p:cTn id="85" dur="580">
                                          <p:stCondLst>
                                            <p:cond delay="0"/>
                                          </p:stCondLst>
                                        </p:cTn>
                                        <p:tgtEl>
                                          <p:spTgt spid="33"/>
                                        </p:tgtEl>
                                      </p:cBhvr>
                                    </p:animEffect>
                                    <p:anim calcmode="lin" valueType="num">
                                      <p:cBhvr>
                                        <p:cTn id="8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91" dur="26">
                                          <p:stCondLst>
                                            <p:cond delay="650"/>
                                          </p:stCondLst>
                                        </p:cTn>
                                        <p:tgtEl>
                                          <p:spTgt spid="33"/>
                                        </p:tgtEl>
                                      </p:cBhvr>
                                      <p:to x="100000" y="60000"/>
                                    </p:animScale>
                                    <p:animScale>
                                      <p:cBhvr>
                                        <p:cTn id="92" dur="166" decel="50000">
                                          <p:stCondLst>
                                            <p:cond delay="676"/>
                                          </p:stCondLst>
                                        </p:cTn>
                                        <p:tgtEl>
                                          <p:spTgt spid="33"/>
                                        </p:tgtEl>
                                      </p:cBhvr>
                                      <p:to x="100000" y="100000"/>
                                    </p:animScale>
                                    <p:animScale>
                                      <p:cBhvr>
                                        <p:cTn id="93" dur="26">
                                          <p:stCondLst>
                                            <p:cond delay="1312"/>
                                          </p:stCondLst>
                                        </p:cTn>
                                        <p:tgtEl>
                                          <p:spTgt spid="33"/>
                                        </p:tgtEl>
                                      </p:cBhvr>
                                      <p:to x="100000" y="80000"/>
                                    </p:animScale>
                                    <p:animScale>
                                      <p:cBhvr>
                                        <p:cTn id="94" dur="166" decel="50000">
                                          <p:stCondLst>
                                            <p:cond delay="1338"/>
                                          </p:stCondLst>
                                        </p:cTn>
                                        <p:tgtEl>
                                          <p:spTgt spid="33"/>
                                        </p:tgtEl>
                                      </p:cBhvr>
                                      <p:to x="100000" y="100000"/>
                                    </p:animScale>
                                    <p:animScale>
                                      <p:cBhvr>
                                        <p:cTn id="95" dur="26">
                                          <p:stCondLst>
                                            <p:cond delay="1642"/>
                                          </p:stCondLst>
                                        </p:cTn>
                                        <p:tgtEl>
                                          <p:spTgt spid="33"/>
                                        </p:tgtEl>
                                      </p:cBhvr>
                                      <p:to x="100000" y="90000"/>
                                    </p:animScale>
                                    <p:animScale>
                                      <p:cBhvr>
                                        <p:cTn id="96" dur="166" decel="50000">
                                          <p:stCondLst>
                                            <p:cond delay="1668"/>
                                          </p:stCondLst>
                                        </p:cTn>
                                        <p:tgtEl>
                                          <p:spTgt spid="33"/>
                                        </p:tgtEl>
                                      </p:cBhvr>
                                      <p:to x="100000" y="100000"/>
                                    </p:animScale>
                                    <p:animScale>
                                      <p:cBhvr>
                                        <p:cTn id="97" dur="26">
                                          <p:stCondLst>
                                            <p:cond delay="1808"/>
                                          </p:stCondLst>
                                        </p:cTn>
                                        <p:tgtEl>
                                          <p:spTgt spid="33"/>
                                        </p:tgtEl>
                                      </p:cBhvr>
                                      <p:to x="100000" y="95000"/>
                                    </p:animScale>
                                    <p:animScale>
                                      <p:cBhvr>
                                        <p:cTn id="98"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5E133F-60E1-E60A-464C-315E3FA50A0E}"/>
              </a:ext>
            </a:extLst>
          </p:cNvPr>
          <p:cNvSpPr>
            <a:spLocks noGrp="1"/>
          </p:cNvSpPr>
          <p:nvPr>
            <p:ph type="title"/>
          </p:nvPr>
        </p:nvSpPr>
        <p:spPr/>
        <p:txBody>
          <a:bodyPr anchor="ctr">
            <a:normAutofit/>
          </a:bodyPr>
          <a:lstStyle/>
          <a:p>
            <a:r>
              <a:rPr lang="en-US" b="0"/>
              <a:t>Capital One Breach, 2019</a:t>
            </a:r>
          </a:p>
        </p:txBody>
      </p:sp>
      <p:pic>
        <p:nvPicPr>
          <p:cNvPr id="2" name="Picture 1" descr="Table&#10;&#10;Description automatically generated">
            <a:extLst>
              <a:ext uri="{FF2B5EF4-FFF2-40B4-BE49-F238E27FC236}">
                <a16:creationId xmlns:a16="http://schemas.microsoft.com/office/drawing/2014/main" id="{B3110DAD-7A77-2F11-18F6-F3AED8DCE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986" y="1565573"/>
            <a:ext cx="9141174" cy="4600558"/>
          </a:xfrm>
          <a:prstGeom prst="rect">
            <a:avLst/>
          </a:prstGeom>
        </p:spPr>
      </p:pic>
      <p:sp>
        <p:nvSpPr>
          <p:cNvPr id="4" name="Arrow: Left 3">
            <a:extLst>
              <a:ext uri="{FF2B5EF4-FFF2-40B4-BE49-F238E27FC236}">
                <a16:creationId xmlns:a16="http://schemas.microsoft.com/office/drawing/2014/main" id="{E4B1926F-F38A-4A73-680A-B47F710F8D3E}"/>
              </a:ext>
            </a:extLst>
          </p:cNvPr>
          <p:cNvSpPr/>
          <p:nvPr/>
        </p:nvSpPr>
        <p:spPr>
          <a:xfrm>
            <a:off x="10017940" y="3074973"/>
            <a:ext cx="1240030" cy="542166"/>
          </a:xfrm>
          <a:prstGeom prst="lef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5879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5E133F-60E1-E60A-464C-315E3FA50A0E}"/>
              </a:ext>
            </a:extLst>
          </p:cNvPr>
          <p:cNvSpPr>
            <a:spLocks noGrp="1"/>
          </p:cNvSpPr>
          <p:nvPr>
            <p:ph type="title"/>
          </p:nvPr>
        </p:nvSpPr>
        <p:spPr/>
        <p:txBody>
          <a:bodyPr>
            <a:normAutofit/>
          </a:bodyPr>
          <a:lstStyle/>
          <a:p>
            <a:r>
              <a:rPr lang="en-US" sz="3600" b="0" dirty="0">
                <a:latin typeface="Montserrat" panose="00000500000000000000" pitchFamily="2" charset="0"/>
              </a:rPr>
              <a:t>Capital One Breach, 2019</a:t>
            </a:r>
          </a:p>
        </p:txBody>
      </p:sp>
      <p:pic>
        <p:nvPicPr>
          <p:cNvPr id="5" name="Picture 4">
            <a:extLst>
              <a:ext uri="{FF2B5EF4-FFF2-40B4-BE49-F238E27FC236}">
                <a16:creationId xmlns:a16="http://schemas.microsoft.com/office/drawing/2014/main" id="{8ECEEB28-7495-58B0-6595-1E6E008CA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959" y="1824034"/>
            <a:ext cx="9698091" cy="600950"/>
          </a:xfrm>
          <a:prstGeom prst="rect">
            <a:avLst/>
          </a:prstGeom>
        </p:spPr>
      </p:pic>
      <p:pic>
        <p:nvPicPr>
          <p:cNvPr id="17" name="Picture 16" descr="Text&#10;&#10;Description automatically generated">
            <a:extLst>
              <a:ext uri="{FF2B5EF4-FFF2-40B4-BE49-F238E27FC236}">
                <a16:creationId xmlns:a16="http://schemas.microsoft.com/office/drawing/2014/main" id="{9E33051C-DE05-A0FC-4124-CA706E86B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58" y="2424984"/>
            <a:ext cx="9698091" cy="2550189"/>
          </a:xfrm>
          <a:prstGeom prst="rect">
            <a:avLst/>
          </a:prstGeom>
        </p:spPr>
      </p:pic>
      <p:sp>
        <p:nvSpPr>
          <p:cNvPr id="6" name="Arrow: Up 5">
            <a:extLst>
              <a:ext uri="{FF2B5EF4-FFF2-40B4-BE49-F238E27FC236}">
                <a16:creationId xmlns:a16="http://schemas.microsoft.com/office/drawing/2014/main" id="{298AC099-C5CD-C974-3A81-9F46D976D61E}"/>
              </a:ext>
            </a:extLst>
          </p:cNvPr>
          <p:cNvSpPr/>
          <p:nvPr/>
        </p:nvSpPr>
        <p:spPr>
          <a:xfrm>
            <a:off x="3886200" y="5124450"/>
            <a:ext cx="857250" cy="1595438"/>
          </a:xfrm>
          <a:prstGeom prst="up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6644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on a pole&#10;&#10;Description automatically generated with medium confidence">
            <a:extLst>
              <a:ext uri="{FF2B5EF4-FFF2-40B4-BE49-F238E27FC236}">
                <a16:creationId xmlns:a16="http://schemas.microsoft.com/office/drawing/2014/main" id="{A3CDF80A-28CD-D2DB-D1F3-FCCEBC84C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425450"/>
            <a:ext cx="6096000" cy="6007100"/>
          </a:xfrm>
          <a:prstGeom prst="rect">
            <a:avLst/>
          </a:prstGeom>
        </p:spPr>
      </p:pic>
    </p:spTree>
    <p:extLst>
      <p:ext uri="{BB962C8B-B14F-4D97-AF65-F5344CB8AC3E}">
        <p14:creationId xmlns:p14="http://schemas.microsoft.com/office/powerpoint/2010/main" val="2610114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77D0-930B-3DAB-F16B-E596CBE6E559}"/>
              </a:ext>
            </a:extLst>
          </p:cNvPr>
          <p:cNvSpPr>
            <a:spLocks noGrp="1"/>
          </p:cNvSpPr>
          <p:nvPr>
            <p:ph type="title"/>
          </p:nvPr>
        </p:nvSpPr>
        <p:spPr>
          <a:xfrm>
            <a:off x="609600" y="274637"/>
            <a:ext cx="10972800" cy="1143000"/>
          </a:xfrm>
        </p:spPr>
        <p:txBody>
          <a:bodyPr anchor="ctr">
            <a:normAutofit/>
          </a:bodyPr>
          <a:lstStyle/>
          <a:p>
            <a:r>
              <a:rPr lang="en-US" dirty="0"/>
              <a:t>Collaboration, Capacity, Capability</a:t>
            </a:r>
          </a:p>
        </p:txBody>
      </p:sp>
      <p:sp>
        <p:nvSpPr>
          <p:cNvPr id="21" name="Footer Placeholder 3">
            <a:extLst>
              <a:ext uri="{FF2B5EF4-FFF2-40B4-BE49-F238E27FC236}">
                <a16:creationId xmlns:a16="http://schemas.microsoft.com/office/drawing/2014/main" id="{08BBFC19-F337-3ADA-2467-EAFFBB1EEF76}"/>
              </a:ext>
            </a:extLst>
          </p:cNvPr>
          <p:cNvSpPr>
            <a:spLocks noGrp="1"/>
          </p:cNvSpPr>
          <p:nvPr>
            <p:ph type="ftr" sz="quarter" idx="11"/>
          </p:nvPr>
        </p:nvSpPr>
        <p:spPr>
          <a:xfrm>
            <a:off x="4165600" y="6356351"/>
            <a:ext cx="3860800" cy="365125"/>
          </a:xfrm>
        </p:spPr>
        <p:txBody>
          <a:bodyPr/>
          <a:lstStyle/>
          <a:p>
            <a:endParaRPr lang="en-US"/>
          </a:p>
        </p:txBody>
      </p:sp>
      <p:pic>
        <p:nvPicPr>
          <p:cNvPr id="4" name="Picture 3">
            <a:extLst>
              <a:ext uri="{FF2B5EF4-FFF2-40B4-BE49-F238E27FC236}">
                <a16:creationId xmlns:a16="http://schemas.microsoft.com/office/drawing/2014/main" id="{4A86901F-CBD8-232E-3828-C93AFBFAB14D}"/>
              </a:ext>
            </a:extLst>
          </p:cNvPr>
          <p:cNvPicPr>
            <a:picLocks noChangeAspect="1"/>
          </p:cNvPicPr>
          <p:nvPr/>
        </p:nvPicPr>
        <p:blipFill>
          <a:blip r:embed="rId3"/>
          <a:stretch>
            <a:fillRect/>
          </a:stretch>
        </p:blipFill>
        <p:spPr>
          <a:xfrm>
            <a:off x="752475" y="1380102"/>
            <a:ext cx="10957636" cy="4201547"/>
          </a:xfrm>
          <a:prstGeom prst="rect">
            <a:avLst/>
          </a:prstGeom>
        </p:spPr>
      </p:pic>
    </p:spTree>
    <p:extLst>
      <p:ext uri="{BB962C8B-B14F-4D97-AF65-F5344CB8AC3E}">
        <p14:creationId xmlns:p14="http://schemas.microsoft.com/office/powerpoint/2010/main" val="323784917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9A03D70-2065-4DE5-AFFF-1B00CB52F4E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81" imgH="381" progId="TCLayout.ActiveDocument.1">
                  <p:embed/>
                </p:oleObj>
              </mc:Choice>
              <mc:Fallback>
                <p:oleObj name="think-cell Slide" r:id="rId8" imgW="381" imgH="381" progId="TCLayout.ActiveDocument.1">
                  <p:embed/>
                  <p:pic>
                    <p:nvPicPr>
                      <p:cNvPr id="7" name="Object 6" hidden="1">
                        <a:extLst>
                          <a:ext uri="{FF2B5EF4-FFF2-40B4-BE49-F238E27FC236}">
                            <a16:creationId xmlns:a16="http://schemas.microsoft.com/office/drawing/2014/main" id="{29A03D70-2065-4DE5-AFFF-1B00CB52F4E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42ADEC-3ACB-4A94-B0F6-C7B7352E7615}"/>
              </a:ext>
            </a:extLst>
          </p:cNvPr>
          <p:cNvSpPr>
            <a:spLocks noGrp="1"/>
          </p:cNvSpPr>
          <p:nvPr>
            <p:ph type="title"/>
          </p:nvPr>
        </p:nvSpPr>
        <p:spPr>
          <a:xfrm>
            <a:off x="554736" y="294334"/>
            <a:ext cx="11082528" cy="609398"/>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dirty="0">
                <a:cs typeface="Calibri Light"/>
              </a:rPr>
              <a:t>Everyone Has A Hand</a:t>
            </a:r>
            <a:endParaRPr lang="en-US" dirty="0"/>
          </a:p>
        </p:txBody>
      </p:sp>
      <p:pic>
        <p:nvPicPr>
          <p:cNvPr id="73" name="CustomIcon">
            <a:extLst>
              <a:ext uri="{FF2B5EF4-FFF2-40B4-BE49-F238E27FC236}">
                <a16:creationId xmlns:a16="http://schemas.microsoft.com/office/drawing/2014/main" id="{31D303CB-AA93-4E6C-A5C9-7961583360FF}"/>
              </a:ext>
            </a:extLst>
          </p:cNvPr>
          <p:cNvPicPr>
            <a:picLocks/>
          </p:cNvPicPr>
          <p:nvPr>
            <p:custDataLst>
              <p:tags r:id="rId2"/>
            </p:custDataLst>
          </p:nvPr>
        </p:nvPicPr>
        <p:blipFill>
          <a:blip r:embed="rId10">
            <a:extLst>
              <a:ext uri="{96DAC541-7B7A-43D3-8B79-37D633B846F1}">
                <asvg:svgBlip xmlns:asvg="http://schemas.microsoft.com/office/drawing/2016/SVG/main" r:embed="rId11"/>
              </a:ext>
            </a:extLst>
          </a:blip>
          <a:stretch>
            <a:fillRect/>
          </a:stretch>
        </p:blipFill>
        <p:spPr>
          <a:xfrm>
            <a:off x="1396446" y="2181416"/>
            <a:ext cx="773390" cy="773388"/>
          </a:xfrm>
          <a:prstGeom prst="rect">
            <a:avLst/>
          </a:prstGeom>
        </p:spPr>
      </p:pic>
      <p:pic>
        <p:nvPicPr>
          <p:cNvPr id="74" name="CustomIcon">
            <a:extLst>
              <a:ext uri="{FF2B5EF4-FFF2-40B4-BE49-F238E27FC236}">
                <a16:creationId xmlns:a16="http://schemas.microsoft.com/office/drawing/2014/main" id="{FA6E8959-C38C-4869-9BBC-3C9A19718AB7}"/>
              </a:ext>
            </a:extLst>
          </p:cNvPr>
          <p:cNvPicPr>
            <a:picLocks/>
          </p:cNvPicPr>
          <p:nvPr>
            <p:custDataLst>
              <p:tags r:id="rId3"/>
            </p:custDataLst>
          </p:nvPr>
        </p:nvPicPr>
        <p:blipFill>
          <a:blip r:embed="rId12">
            <a:extLst>
              <a:ext uri="{96DAC541-7B7A-43D3-8B79-37D633B846F1}">
                <asvg:svgBlip xmlns:asvg="http://schemas.microsoft.com/office/drawing/2016/SVG/main" r:embed="rId13"/>
              </a:ext>
            </a:extLst>
          </a:blip>
          <a:stretch>
            <a:fillRect/>
          </a:stretch>
        </p:blipFill>
        <p:spPr>
          <a:xfrm>
            <a:off x="4271685" y="2181416"/>
            <a:ext cx="773390" cy="773388"/>
          </a:xfrm>
          <a:prstGeom prst="rect">
            <a:avLst/>
          </a:prstGeom>
        </p:spPr>
      </p:pic>
      <p:sp>
        <p:nvSpPr>
          <p:cNvPr id="60" name="Rectangle 37">
            <a:extLst>
              <a:ext uri="{FF2B5EF4-FFF2-40B4-BE49-F238E27FC236}">
                <a16:creationId xmlns:a16="http://schemas.microsoft.com/office/drawing/2014/main" id="{F6763835-A885-49A0-AF3C-DBA4CD6AE7EC}"/>
              </a:ext>
            </a:extLst>
          </p:cNvPr>
          <p:cNvSpPr>
            <a:spLocks noChangeArrowheads="1"/>
          </p:cNvSpPr>
          <p:nvPr/>
        </p:nvSpPr>
        <p:spPr bwMode="auto">
          <a:xfrm>
            <a:off x="554736" y="3140941"/>
            <a:ext cx="24568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ru-RU" sz="2200" b="1" i="0" u="none" strike="noStrike" kern="1200" cap="none" spc="0" normalizeH="0" baseline="0" noProof="0">
                <a:ln>
                  <a:noFill/>
                </a:ln>
                <a:solidFill>
                  <a:srgbClr val="811615"/>
                </a:solidFill>
                <a:effectLst/>
                <a:uLnTx/>
                <a:uFillTx/>
                <a:latin typeface="Calibri" panose="020F0502020204030204"/>
                <a:ea typeface="+mn-ea"/>
                <a:cs typeface="+mn-cs"/>
              </a:rPr>
              <a:t>Who</a:t>
            </a:r>
          </a:p>
        </p:txBody>
      </p:sp>
      <p:sp>
        <p:nvSpPr>
          <p:cNvPr id="61" name="Freeform 29">
            <a:extLst>
              <a:ext uri="{FF2B5EF4-FFF2-40B4-BE49-F238E27FC236}">
                <a16:creationId xmlns:a16="http://schemas.microsoft.com/office/drawing/2014/main" id="{58615B13-28D5-40DE-9DDC-ED5EF66BD9EF}"/>
              </a:ext>
            </a:extLst>
          </p:cNvPr>
          <p:cNvSpPr>
            <a:spLocks/>
          </p:cNvSpPr>
          <p:nvPr/>
        </p:nvSpPr>
        <p:spPr bwMode="auto">
          <a:xfrm>
            <a:off x="554736" y="3610131"/>
            <a:ext cx="2456808" cy="120783"/>
          </a:xfrm>
          <a:prstGeom prst="rect">
            <a:avLst/>
          </a:prstGeom>
          <a:solidFill>
            <a:schemeClr val="accent1"/>
          </a:solid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 name="Freeform 29">
            <a:extLst>
              <a:ext uri="{FF2B5EF4-FFF2-40B4-BE49-F238E27FC236}">
                <a16:creationId xmlns:a16="http://schemas.microsoft.com/office/drawing/2014/main" id="{28FCF84B-9926-4493-B49A-F6CD5A449D09}"/>
              </a:ext>
            </a:extLst>
          </p:cNvPr>
          <p:cNvSpPr>
            <a:spLocks/>
          </p:cNvSpPr>
          <p:nvPr/>
        </p:nvSpPr>
        <p:spPr bwMode="auto">
          <a:xfrm>
            <a:off x="3429975" y="3610131"/>
            <a:ext cx="2456808" cy="120783"/>
          </a:xfrm>
          <a:prstGeom prst="rect">
            <a:avLst/>
          </a:prstGeom>
          <a:solidFill>
            <a:schemeClr val="accent2"/>
          </a:solid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 name="Rectangle 37">
            <a:extLst>
              <a:ext uri="{FF2B5EF4-FFF2-40B4-BE49-F238E27FC236}">
                <a16:creationId xmlns:a16="http://schemas.microsoft.com/office/drawing/2014/main" id="{9AB8C4EA-0D12-4A35-A141-716A7BEA77CA}"/>
              </a:ext>
            </a:extLst>
          </p:cNvPr>
          <p:cNvSpPr>
            <a:spLocks noChangeArrowheads="1"/>
          </p:cNvSpPr>
          <p:nvPr/>
        </p:nvSpPr>
        <p:spPr bwMode="auto">
          <a:xfrm>
            <a:off x="3429975" y="3140941"/>
            <a:ext cx="24568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ru-RU" sz="2200" b="1" i="0" u="none" strike="noStrike" kern="1200" cap="none" spc="0" normalizeH="0" baseline="0" noProof="0">
                <a:ln>
                  <a:noFill/>
                </a:ln>
                <a:solidFill>
                  <a:srgbClr val="811615"/>
                </a:solidFill>
                <a:effectLst/>
                <a:uLnTx/>
                <a:uFillTx/>
                <a:latin typeface="Calibri" panose="020F0502020204030204"/>
                <a:ea typeface="+mn-ea"/>
                <a:cs typeface="+mn-cs"/>
              </a:rPr>
              <a:t>What</a:t>
            </a:r>
          </a:p>
        </p:txBody>
      </p:sp>
      <p:sp>
        <p:nvSpPr>
          <p:cNvPr id="76" name="Freeform 29">
            <a:extLst>
              <a:ext uri="{FF2B5EF4-FFF2-40B4-BE49-F238E27FC236}">
                <a16:creationId xmlns:a16="http://schemas.microsoft.com/office/drawing/2014/main" id="{00769E09-A375-4144-A173-8F6FDEBF7064}"/>
              </a:ext>
            </a:extLst>
          </p:cNvPr>
          <p:cNvSpPr>
            <a:spLocks/>
          </p:cNvSpPr>
          <p:nvPr/>
        </p:nvSpPr>
        <p:spPr bwMode="auto">
          <a:xfrm>
            <a:off x="6305216" y="3610131"/>
            <a:ext cx="2456808" cy="120783"/>
          </a:xfrm>
          <a:prstGeom prst="rect">
            <a:avLst/>
          </a:prstGeom>
          <a:solidFill>
            <a:schemeClr val="accent3"/>
          </a:solid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 name="Rectangle 37">
            <a:extLst>
              <a:ext uri="{FF2B5EF4-FFF2-40B4-BE49-F238E27FC236}">
                <a16:creationId xmlns:a16="http://schemas.microsoft.com/office/drawing/2014/main" id="{A89B1FC5-F6F5-4F9E-A992-33EE129697F4}"/>
              </a:ext>
            </a:extLst>
          </p:cNvPr>
          <p:cNvSpPr>
            <a:spLocks noChangeArrowheads="1"/>
          </p:cNvSpPr>
          <p:nvPr/>
        </p:nvSpPr>
        <p:spPr bwMode="auto">
          <a:xfrm>
            <a:off x="6305216" y="3140941"/>
            <a:ext cx="24568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ru-RU" sz="2200" b="1" i="0" u="none" strike="noStrike" kern="1200" cap="none" spc="0" normalizeH="0" baseline="0" noProof="0">
                <a:ln>
                  <a:noFill/>
                </a:ln>
                <a:solidFill>
                  <a:srgbClr val="811615"/>
                </a:solidFill>
                <a:effectLst/>
                <a:uLnTx/>
                <a:uFillTx/>
                <a:latin typeface="Calibri" panose="020F0502020204030204"/>
                <a:ea typeface="+mn-ea"/>
                <a:cs typeface="+mn-cs"/>
              </a:rPr>
              <a:t>Where</a:t>
            </a:r>
          </a:p>
        </p:txBody>
      </p:sp>
      <p:sp>
        <p:nvSpPr>
          <p:cNvPr id="80" name="Freeform 29">
            <a:extLst>
              <a:ext uri="{FF2B5EF4-FFF2-40B4-BE49-F238E27FC236}">
                <a16:creationId xmlns:a16="http://schemas.microsoft.com/office/drawing/2014/main" id="{0A7AF9C6-03FD-43AB-8CB1-BEE35101C293}"/>
              </a:ext>
            </a:extLst>
          </p:cNvPr>
          <p:cNvSpPr>
            <a:spLocks/>
          </p:cNvSpPr>
          <p:nvPr/>
        </p:nvSpPr>
        <p:spPr bwMode="auto">
          <a:xfrm>
            <a:off x="9180456" y="3610131"/>
            <a:ext cx="2456808" cy="120783"/>
          </a:xfrm>
          <a:prstGeom prst="rect">
            <a:avLst/>
          </a:prstGeom>
          <a:solidFill>
            <a:schemeClr val="accent4"/>
          </a:solid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 name="Rectangle 37">
            <a:extLst>
              <a:ext uri="{FF2B5EF4-FFF2-40B4-BE49-F238E27FC236}">
                <a16:creationId xmlns:a16="http://schemas.microsoft.com/office/drawing/2014/main" id="{B7DAECE3-3E34-4A7A-9019-2B8A0EB396EF}"/>
              </a:ext>
            </a:extLst>
          </p:cNvPr>
          <p:cNvSpPr>
            <a:spLocks noChangeArrowheads="1"/>
          </p:cNvSpPr>
          <p:nvPr/>
        </p:nvSpPr>
        <p:spPr bwMode="auto">
          <a:xfrm>
            <a:off x="9180456" y="3140941"/>
            <a:ext cx="24568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ru-RU" sz="2200" b="1" i="0" u="none" strike="noStrike" kern="1200" cap="none" spc="0" normalizeH="0" baseline="0" noProof="0">
                <a:ln>
                  <a:noFill/>
                </a:ln>
                <a:solidFill>
                  <a:srgbClr val="811615"/>
                </a:solidFill>
                <a:effectLst/>
                <a:uLnTx/>
                <a:uFillTx/>
                <a:latin typeface="Calibri" panose="020F0502020204030204"/>
                <a:ea typeface="+mn-ea"/>
                <a:cs typeface="+mn-cs"/>
              </a:rPr>
              <a:t>When</a:t>
            </a:r>
          </a:p>
        </p:txBody>
      </p:sp>
      <p:sp>
        <p:nvSpPr>
          <p:cNvPr id="13" name="TextBox 12">
            <a:extLst>
              <a:ext uri="{FF2B5EF4-FFF2-40B4-BE49-F238E27FC236}">
                <a16:creationId xmlns:a16="http://schemas.microsoft.com/office/drawing/2014/main" id="{0160EBFC-6138-480B-ABDC-FDF860F7FF22}"/>
              </a:ext>
            </a:extLst>
          </p:cNvPr>
          <p:cNvSpPr txBox="1"/>
          <p:nvPr/>
        </p:nvSpPr>
        <p:spPr>
          <a:xfrm>
            <a:off x="9180456" y="3843459"/>
            <a:ext cx="2456808"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4"/>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4"/>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4"/>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4"/>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IN" sz="1800" b="1" i="0" u="none" strike="noStrike" kern="1200" cap="none" spc="0" normalizeH="0" baseline="0" noProof="0" dirty="0">
                <a:ln>
                  <a:noFill/>
                </a:ln>
                <a:solidFill>
                  <a:srgbClr val="811615"/>
                </a:solidFill>
                <a:effectLst/>
                <a:uLnTx/>
                <a:uFillTx/>
                <a:latin typeface="Calibri" panose="020F0502020204030204"/>
                <a:ea typeface="+mn-ea"/>
                <a:cs typeface="Arial" panose="020B0604020202020204" pitchFamily="34" charset="0"/>
              </a:rPr>
              <a:t>primary security efforts</a:t>
            </a:r>
            <a:r>
              <a:rPr kumimoji="0" lang="en-IN"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should be baked in early</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15" name="TextBox 14">
            <a:extLst>
              <a:ext uri="{FF2B5EF4-FFF2-40B4-BE49-F238E27FC236}">
                <a16:creationId xmlns:a16="http://schemas.microsoft.com/office/drawing/2014/main" id="{CE3F903B-F677-470E-8561-EDC0ACACB7EA}"/>
              </a:ext>
            </a:extLst>
          </p:cNvPr>
          <p:cNvSpPr txBox="1"/>
          <p:nvPr/>
        </p:nvSpPr>
        <p:spPr>
          <a:xfrm>
            <a:off x="6305216" y="3843459"/>
            <a:ext cx="2456808" cy="1184940"/>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4"/>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4"/>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4"/>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4"/>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IN" sz="1800" b="1" i="0" u="none" strike="noStrike" kern="1200" cap="none" spc="0" normalizeH="0" baseline="0" noProof="0" dirty="0">
                <a:ln>
                  <a:noFill/>
                </a:ln>
                <a:solidFill>
                  <a:srgbClr val="811615"/>
                </a:solidFill>
                <a:effectLst/>
                <a:uLnTx/>
                <a:uFillTx/>
                <a:latin typeface="Calibri" panose="020F0502020204030204"/>
                <a:ea typeface="+mn-ea"/>
                <a:cs typeface="Arial" panose="020B0604020202020204" pitchFamily="34" charset="0"/>
              </a:rPr>
              <a:t>Security outcomes</a:t>
            </a:r>
            <a:r>
              <a:rPr kumimoji="0" lang="en-IN"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of threat </a:t>
            </a:r>
            <a:r>
              <a:rPr kumimoji="0" lang="en-IN" sz="1800" b="0" i="0" u="none" strike="noStrike" kern="1200" cap="none" spc="0" normalizeH="0" baseline="0" noProof="0" dirty="0" err="1">
                <a:ln>
                  <a:noFill/>
                </a:ln>
                <a:solidFill>
                  <a:srgbClr val="000000"/>
                </a:solidFill>
                <a:effectLst/>
                <a:uLnTx/>
                <a:uFillTx/>
                <a:latin typeface="Calibri" panose="020F0502020204030204"/>
                <a:ea typeface="+mn-ea"/>
                <a:cs typeface="Arial" panose="020B0604020202020204" pitchFamily="34" charset="0"/>
              </a:rPr>
              <a:t>modeling</a:t>
            </a:r>
            <a:r>
              <a:rPr kumimoji="0" lang="en-IN"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will be everywhere</a:t>
            </a:r>
          </a:p>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17" name="TextBox 16">
            <a:extLst>
              <a:ext uri="{FF2B5EF4-FFF2-40B4-BE49-F238E27FC236}">
                <a16:creationId xmlns:a16="http://schemas.microsoft.com/office/drawing/2014/main" id="{B9578113-408C-484C-8F66-6A02C62199FC}"/>
              </a:ext>
            </a:extLst>
          </p:cNvPr>
          <p:cNvSpPr txBox="1"/>
          <p:nvPr/>
        </p:nvSpPr>
        <p:spPr>
          <a:xfrm>
            <a:off x="3429975" y="3843459"/>
            <a:ext cx="2456808" cy="90794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4"/>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4"/>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4"/>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4"/>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IN"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Security programs consist of </a:t>
            </a:r>
            <a:r>
              <a:rPr kumimoji="0" lang="en-IN" sz="1800" b="1" i="0" u="none" strike="noStrike" kern="1200" cap="none" spc="0" normalizeH="0" baseline="0" noProof="0" dirty="0">
                <a:ln>
                  <a:noFill/>
                </a:ln>
                <a:solidFill>
                  <a:srgbClr val="811615"/>
                </a:solidFill>
                <a:effectLst/>
                <a:uLnTx/>
                <a:uFillTx/>
                <a:latin typeface="Calibri" panose="020F0502020204030204"/>
                <a:ea typeface="+mn-ea"/>
                <a:cs typeface="Arial" panose="020B0604020202020204" pitchFamily="34" charset="0"/>
              </a:rPr>
              <a:t>process</a:t>
            </a:r>
            <a:r>
              <a:rPr kumimoji="0" lang="en-IN"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and </a:t>
            </a:r>
            <a:r>
              <a:rPr kumimoji="0" lang="en-IN" sz="1800" b="1" i="0" u="none" strike="noStrike" kern="1200" cap="none" spc="0" normalizeH="0" baseline="0" noProof="0" dirty="0">
                <a:ln>
                  <a:noFill/>
                </a:ln>
                <a:solidFill>
                  <a:srgbClr val="811615"/>
                </a:solidFill>
                <a:effectLst/>
                <a:uLnTx/>
                <a:uFillTx/>
                <a:latin typeface="Calibri" panose="020F0502020204030204"/>
                <a:ea typeface="+mn-ea"/>
                <a:cs typeface="Arial" panose="020B0604020202020204" pitchFamily="34" charset="0"/>
              </a:rPr>
              <a:t>outcomes</a:t>
            </a:r>
            <a:endParaRPr kumimoji="0" lang="en-IN" sz="1800" b="0" i="0" u="none" strike="noStrike" kern="1200" cap="none" spc="0" normalizeH="0" baseline="0" noProof="0" dirty="0">
              <a:ln>
                <a:noFill/>
              </a:ln>
              <a:solidFill>
                <a:srgbClr val="811615"/>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84" name="TextBox 83">
            <a:extLst>
              <a:ext uri="{FF2B5EF4-FFF2-40B4-BE49-F238E27FC236}">
                <a16:creationId xmlns:a16="http://schemas.microsoft.com/office/drawing/2014/main" id="{D65B14B6-7D8F-467A-A7D2-6921EFEF002D}"/>
              </a:ext>
            </a:extLst>
          </p:cNvPr>
          <p:cNvSpPr txBox="1"/>
          <p:nvPr/>
        </p:nvSpPr>
        <p:spPr>
          <a:xfrm>
            <a:off x="554736" y="3843459"/>
            <a:ext cx="2456808" cy="1184940"/>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4"/>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4"/>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4"/>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4"/>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IN"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As with all elements of security, </a:t>
            </a:r>
            <a:r>
              <a:rPr kumimoji="0" lang="en-IN" sz="1800" b="1" i="0" u="none" strike="noStrike" kern="1200" cap="none" spc="0" normalizeH="0" baseline="0" noProof="0">
                <a:ln>
                  <a:noFill/>
                </a:ln>
                <a:solidFill>
                  <a:srgbClr val="811615"/>
                </a:solidFill>
                <a:effectLst/>
                <a:uLnTx/>
                <a:uFillTx/>
                <a:latin typeface="Calibri" panose="020F0502020204030204"/>
                <a:ea typeface="+mn-ea"/>
                <a:cs typeface="Arial" panose="020B0604020202020204" pitchFamily="34" charset="0"/>
              </a:rPr>
              <a:t>everyone has a hand in it</a:t>
            </a:r>
            <a:endParaRPr kumimoji="0" lang="en-IN" sz="1800" b="0" i="0" u="none" strike="noStrike" kern="1200" cap="none" spc="0" normalizeH="0" baseline="0" noProof="0">
              <a:ln>
                <a:noFill/>
              </a:ln>
              <a:solidFill>
                <a:srgbClr val="811615"/>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pic>
        <p:nvPicPr>
          <p:cNvPr id="88" name="CustomIcon">
            <a:extLst>
              <a:ext uri="{FF2B5EF4-FFF2-40B4-BE49-F238E27FC236}">
                <a16:creationId xmlns:a16="http://schemas.microsoft.com/office/drawing/2014/main" id="{3FAA332D-607B-4120-B986-01203AB01475}"/>
              </a:ext>
            </a:extLst>
          </p:cNvPr>
          <p:cNvPicPr>
            <a:picLocks/>
          </p:cNvPicPr>
          <p:nvPr>
            <p:custDataLst>
              <p:tags r:id="rId4"/>
            </p:custDataLst>
          </p:nvPr>
        </p:nvPicPr>
        <p:blipFill>
          <a:blip r:embed="rId14">
            <a:extLst>
              <a:ext uri="{96DAC541-7B7A-43D3-8B79-37D633B846F1}">
                <asvg:svgBlip xmlns:asvg="http://schemas.microsoft.com/office/drawing/2016/SVG/main" r:embed="rId15"/>
              </a:ext>
            </a:extLst>
          </a:blip>
          <a:stretch>
            <a:fillRect/>
          </a:stretch>
        </p:blipFill>
        <p:spPr>
          <a:xfrm>
            <a:off x="7146926" y="2181416"/>
            <a:ext cx="773390" cy="773388"/>
          </a:xfrm>
          <a:prstGeom prst="rect">
            <a:avLst/>
          </a:prstGeom>
        </p:spPr>
      </p:pic>
      <p:pic>
        <p:nvPicPr>
          <p:cNvPr id="90" name="CustomIcon">
            <a:extLst>
              <a:ext uri="{FF2B5EF4-FFF2-40B4-BE49-F238E27FC236}">
                <a16:creationId xmlns:a16="http://schemas.microsoft.com/office/drawing/2014/main" id="{EB5FAE50-F8EE-4DD4-AC88-71855B3432AF}"/>
              </a:ext>
            </a:extLst>
          </p:cNvPr>
          <p:cNvPicPr>
            <a:picLocks/>
          </p:cNvPicPr>
          <p:nvPr>
            <p:custDataLst>
              <p:tags r:id="rId5"/>
            </p:custDataLst>
          </p:nvPr>
        </p:nvPicPr>
        <p:blipFill>
          <a:blip r:embed="rId16">
            <a:extLst>
              <a:ext uri="{96DAC541-7B7A-43D3-8B79-37D633B846F1}">
                <asvg:svgBlip xmlns:asvg="http://schemas.microsoft.com/office/drawing/2016/SVG/main" r:embed="rId17"/>
              </a:ext>
            </a:extLst>
          </a:blip>
          <a:stretch>
            <a:fillRect/>
          </a:stretch>
        </p:blipFill>
        <p:spPr>
          <a:xfrm>
            <a:off x="10022166" y="2181416"/>
            <a:ext cx="773390" cy="773388"/>
          </a:xfrm>
          <a:prstGeom prst="rect">
            <a:avLst/>
          </a:prstGeom>
        </p:spPr>
      </p:pic>
    </p:spTree>
    <p:extLst>
      <p:ext uri="{BB962C8B-B14F-4D97-AF65-F5344CB8AC3E}">
        <p14:creationId xmlns:p14="http://schemas.microsoft.com/office/powerpoint/2010/main" val="843219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F040D-430B-48B2-8597-6ADE8655054A}"/>
              </a:ext>
            </a:extLst>
          </p:cNvPr>
          <p:cNvSpPr>
            <a:spLocks noGrp="1"/>
          </p:cNvSpPr>
          <p:nvPr>
            <p:ph type="title"/>
          </p:nvPr>
        </p:nvSpPr>
        <p:spPr>
          <a:xfrm>
            <a:off x="1495424" y="365125"/>
            <a:ext cx="9858375" cy="1325563"/>
          </a:xfrm>
        </p:spPr>
        <p:txBody>
          <a:bodyPr anchor="ctr">
            <a:normAutofit/>
          </a:bodyPr>
          <a:lstStyle/>
          <a:p>
            <a:r>
              <a:rPr lang="en-US"/>
              <a:t>Quick Agenda</a:t>
            </a:r>
          </a:p>
        </p:txBody>
      </p:sp>
      <p:graphicFrame>
        <p:nvGraphicFramePr>
          <p:cNvPr id="5" name="Content Placeholder 2">
            <a:extLst>
              <a:ext uri="{FF2B5EF4-FFF2-40B4-BE49-F238E27FC236}">
                <a16:creationId xmlns:a16="http://schemas.microsoft.com/office/drawing/2014/main" id="{5DFDD6F9-3EC5-A546-C97C-D1F87E91BDCA}"/>
              </a:ext>
            </a:extLst>
          </p:cNvPr>
          <p:cNvGraphicFramePr>
            <a:graphicFrameLocks noGrp="1"/>
          </p:cNvGraphicFramePr>
          <p:nvPr>
            <p:ph idx="1"/>
            <p:extLst>
              <p:ext uri="{D42A27DB-BD31-4B8C-83A1-F6EECF244321}">
                <p14:modId xmlns:p14="http://schemas.microsoft.com/office/powerpoint/2010/main" val="15390336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2601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73E9-4823-B0BB-4AF2-4B57915C5885}"/>
              </a:ext>
            </a:extLst>
          </p:cNvPr>
          <p:cNvSpPr>
            <a:spLocks noGrp="1"/>
          </p:cNvSpPr>
          <p:nvPr>
            <p:ph type="title"/>
          </p:nvPr>
        </p:nvSpPr>
        <p:spPr/>
        <p:txBody>
          <a:bodyPr/>
          <a:lstStyle/>
          <a:p>
            <a:r>
              <a:rPr lang="en-US" dirty="0">
                <a:latin typeface="+mj-lt"/>
              </a:rPr>
              <a:t>A Framework Anyone?</a:t>
            </a:r>
          </a:p>
        </p:txBody>
      </p:sp>
      <p:grpSp>
        <p:nvGrpSpPr>
          <p:cNvPr id="3" name="Group 2">
            <a:extLst>
              <a:ext uri="{FF2B5EF4-FFF2-40B4-BE49-F238E27FC236}">
                <a16:creationId xmlns:a16="http://schemas.microsoft.com/office/drawing/2014/main" id="{FA8FF61D-704F-0601-0FEF-223F39F1D606}"/>
              </a:ext>
            </a:extLst>
          </p:cNvPr>
          <p:cNvGrpSpPr/>
          <p:nvPr/>
        </p:nvGrpSpPr>
        <p:grpSpPr>
          <a:xfrm>
            <a:off x="269241" y="1852258"/>
            <a:ext cx="11077287" cy="4614844"/>
            <a:chOff x="2419305" y="1976585"/>
            <a:chExt cx="9578922" cy="4112716"/>
          </a:xfrm>
        </p:grpSpPr>
        <p:grpSp>
          <p:nvGrpSpPr>
            <p:cNvPr id="4" name="Group 3">
              <a:extLst>
                <a:ext uri="{FF2B5EF4-FFF2-40B4-BE49-F238E27FC236}">
                  <a16:creationId xmlns:a16="http://schemas.microsoft.com/office/drawing/2014/main" id="{60FA56E1-0BA2-2542-7223-1ABA3D82F26F}"/>
                </a:ext>
              </a:extLst>
            </p:cNvPr>
            <p:cNvGrpSpPr/>
            <p:nvPr/>
          </p:nvGrpSpPr>
          <p:grpSpPr>
            <a:xfrm>
              <a:off x="2483667" y="3410649"/>
              <a:ext cx="9450199" cy="1172824"/>
              <a:chOff x="2419305" y="3410649"/>
              <a:chExt cx="9450199" cy="1172824"/>
            </a:xfrm>
          </p:grpSpPr>
          <p:pic>
            <p:nvPicPr>
              <p:cNvPr id="46" name="Picture 28">
                <a:extLst>
                  <a:ext uri="{FF2B5EF4-FFF2-40B4-BE49-F238E27FC236}">
                    <a16:creationId xmlns:a16="http://schemas.microsoft.com/office/drawing/2014/main" id="{A6C74AFF-AD13-48CD-808F-4BFF785F9D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912" r="16881" b="43417"/>
              <a:stretch/>
            </p:blipFill>
            <p:spPr>
              <a:xfrm>
                <a:off x="3603650" y="3410649"/>
                <a:ext cx="884331" cy="787789"/>
              </a:xfrm>
              <a:prstGeom prst="rect">
                <a:avLst/>
              </a:prstGeom>
            </p:spPr>
          </p:pic>
          <p:sp>
            <p:nvSpPr>
              <p:cNvPr id="47" name="Rectangle 46">
                <a:extLst>
                  <a:ext uri="{FF2B5EF4-FFF2-40B4-BE49-F238E27FC236}">
                    <a16:creationId xmlns:a16="http://schemas.microsoft.com/office/drawing/2014/main" id="{B9E8825D-19B6-524C-7F53-DACA21E01355}"/>
                  </a:ext>
                </a:extLst>
              </p:cNvPr>
              <p:cNvSpPr/>
              <p:nvPr/>
            </p:nvSpPr>
            <p:spPr>
              <a:xfrm>
                <a:off x="3628234" y="4247470"/>
                <a:ext cx="780585" cy="336003"/>
              </a:xfrm>
              <a:prstGeom prst="rect">
                <a:avLst/>
              </a:prstGeom>
            </p:spPr>
            <p:txBody>
              <a:bodyPr wrap="square">
                <a:spAutoFit/>
              </a:bodyPr>
              <a:lstStyle/>
              <a:p>
                <a:pPr algn="ctr" defTabSz="570855" eaLnBrk="0" fontAlgn="ctr" hangingPunct="0">
                  <a:lnSpc>
                    <a:spcPct val="90000"/>
                  </a:lnSpc>
                  <a:spcBef>
                    <a:spcPct val="0"/>
                  </a:spcBef>
                  <a:spcAft>
                    <a:spcPct val="0"/>
                  </a:spcAft>
                  <a:defRPr/>
                </a:pPr>
                <a:r>
                  <a:rPr lang="en-US" sz="1028">
                    <a:gradFill>
                      <a:gsLst>
                        <a:gs pos="0">
                          <a:srgbClr val="505050"/>
                        </a:gs>
                        <a:gs pos="100000">
                          <a:srgbClr val="505050"/>
                        </a:gs>
                      </a:gsLst>
                      <a:lin ang="5400000" scaled="0"/>
                    </a:gradFill>
                    <a:ea typeface="MS PGothic" panose="020B0600070205080204" pitchFamily="34" charset="-128"/>
                  </a:rPr>
                  <a:t>HIPAA / HITECH</a:t>
                </a:r>
              </a:p>
            </p:txBody>
          </p:sp>
          <p:sp>
            <p:nvSpPr>
              <p:cNvPr id="48" name="Rectangle 47">
                <a:extLst>
                  <a:ext uri="{FF2B5EF4-FFF2-40B4-BE49-F238E27FC236}">
                    <a16:creationId xmlns:a16="http://schemas.microsoft.com/office/drawing/2014/main" id="{6D012E46-A0D2-E6ED-F027-46A7642BE512}"/>
                  </a:ext>
                </a:extLst>
              </p:cNvPr>
              <p:cNvSpPr/>
              <p:nvPr/>
            </p:nvSpPr>
            <p:spPr>
              <a:xfrm>
                <a:off x="2419305" y="4247470"/>
                <a:ext cx="968575" cy="336003"/>
              </a:xfrm>
              <a:prstGeom prst="rect">
                <a:avLst/>
              </a:prstGeom>
            </p:spPr>
            <p:txBody>
              <a:bodyPr wrap="square">
                <a:spAutoFit/>
              </a:bodyPr>
              <a:lstStyle/>
              <a:p>
                <a:pPr algn="ctr" defTabSz="570855" eaLnBrk="0" fontAlgn="ctr" hangingPunct="0">
                  <a:lnSpc>
                    <a:spcPct val="90000"/>
                  </a:lnSpc>
                  <a:spcBef>
                    <a:spcPct val="0"/>
                  </a:spcBef>
                  <a:spcAft>
                    <a:spcPct val="0"/>
                  </a:spcAft>
                  <a:defRPr/>
                </a:pPr>
                <a:r>
                  <a:rPr lang="en-US" sz="1028" err="1">
                    <a:gradFill>
                      <a:gsLst>
                        <a:gs pos="0">
                          <a:srgbClr val="505050"/>
                        </a:gs>
                        <a:gs pos="100000">
                          <a:srgbClr val="505050"/>
                        </a:gs>
                      </a:gsLst>
                      <a:lin ang="5400000" scaled="0"/>
                    </a:gradFill>
                    <a:ea typeface="MS PGothic" panose="020B0600070205080204" pitchFamily="34" charset="-128"/>
                  </a:rPr>
                  <a:t>FedRAMP</a:t>
                </a:r>
                <a:r>
                  <a:rPr lang="en-US" sz="1028">
                    <a:gradFill>
                      <a:gsLst>
                        <a:gs pos="0">
                          <a:srgbClr val="505050"/>
                        </a:gs>
                        <a:gs pos="100000">
                          <a:srgbClr val="505050"/>
                        </a:gs>
                      </a:gsLst>
                      <a:lin ang="5400000" scaled="0"/>
                    </a:gradFill>
                    <a:ea typeface="MS PGothic" panose="020B0600070205080204" pitchFamily="34" charset="-128"/>
                  </a:rPr>
                  <a:t> JAB P-ATO</a:t>
                </a:r>
              </a:p>
            </p:txBody>
          </p:sp>
          <p:pic>
            <p:nvPicPr>
              <p:cNvPr id="49" name="Picture 34">
                <a:extLst>
                  <a:ext uri="{FF2B5EF4-FFF2-40B4-BE49-F238E27FC236}">
                    <a16:creationId xmlns:a16="http://schemas.microsoft.com/office/drawing/2014/main" id="{6CA761A0-BB1E-31AE-008E-A37D7303A3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0144" y="3487404"/>
                <a:ext cx="640687" cy="634280"/>
              </a:xfrm>
              <a:prstGeom prst="rect">
                <a:avLst/>
              </a:prstGeom>
            </p:spPr>
          </p:pic>
          <p:sp>
            <p:nvSpPr>
              <p:cNvPr id="50" name="Rectangle 49">
                <a:extLst>
                  <a:ext uri="{FF2B5EF4-FFF2-40B4-BE49-F238E27FC236}">
                    <a16:creationId xmlns:a16="http://schemas.microsoft.com/office/drawing/2014/main" id="{78463930-7C2F-0EA5-E6F0-68C3B26307AC}"/>
                  </a:ext>
                </a:extLst>
              </p:cNvPr>
              <p:cNvSpPr/>
              <p:nvPr/>
            </p:nvSpPr>
            <p:spPr>
              <a:xfrm>
                <a:off x="4717387" y="4247470"/>
                <a:ext cx="691979" cy="209145"/>
              </a:xfrm>
              <a:prstGeom prst="rect">
                <a:avLst/>
              </a:prstGeom>
            </p:spPr>
            <p:txBody>
              <a:bodyPr wrap="none">
                <a:spAutoFit/>
              </a:bodyPr>
              <a:lstStyle/>
              <a:p>
                <a:pPr algn="ctr" defTabSz="570855" eaLnBrk="0" fontAlgn="ctr" hangingPunct="0">
                  <a:lnSpc>
                    <a:spcPct val="90000"/>
                  </a:lnSpc>
                  <a:spcBef>
                    <a:spcPct val="0"/>
                  </a:spcBef>
                  <a:spcAft>
                    <a:spcPct val="0"/>
                  </a:spcAft>
                  <a:defRPr/>
                </a:pPr>
                <a:r>
                  <a:rPr lang="en-US" sz="1028">
                    <a:gradFill>
                      <a:gsLst>
                        <a:gs pos="0">
                          <a:srgbClr val="505050"/>
                        </a:gs>
                        <a:gs pos="100000">
                          <a:srgbClr val="505050"/>
                        </a:gs>
                      </a:gsLst>
                      <a:lin ang="5400000" scaled="0"/>
                    </a:gradFill>
                    <a:ea typeface="MS PGothic" panose="020B0600070205080204" pitchFamily="34" charset="-128"/>
                  </a:rPr>
                  <a:t>FIPS 140-2</a:t>
                </a:r>
              </a:p>
            </p:txBody>
          </p:sp>
          <p:pic>
            <p:nvPicPr>
              <p:cNvPr id="51" name="Picture 50">
                <a:extLst>
                  <a:ext uri="{FF2B5EF4-FFF2-40B4-BE49-F238E27FC236}">
                    <a16:creationId xmlns:a16="http://schemas.microsoft.com/office/drawing/2014/main" id="{EA686D97-1B31-963C-6F54-BDEFBDCA51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8241" y="3645187"/>
                <a:ext cx="790194" cy="318713"/>
              </a:xfrm>
              <a:prstGeom prst="rect">
                <a:avLst/>
              </a:prstGeom>
            </p:spPr>
          </p:pic>
          <p:sp>
            <p:nvSpPr>
              <p:cNvPr id="52" name="Rectangle 51">
                <a:extLst>
                  <a:ext uri="{FF2B5EF4-FFF2-40B4-BE49-F238E27FC236}">
                    <a16:creationId xmlns:a16="http://schemas.microsoft.com/office/drawing/2014/main" id="{1AB8F949-83CC-1E1C-2718-FE2CD81AA393}"/>
                  </a:ext>
                </a:extLst>
              </p:cNvPr>
              <p:cNvSpPr/>
              <p:nvPr/>
            </p:nvSpPr>
            <p:spPr>
              <a:xfrm>
                <a:off x="6706277" y="4247470"/>
                <a:ext cx="756953" cy="209145"/>
              </a:xfrm>
              <a:prstGeom prst="rect">
                <a:avLst/>
              </a:prstGeom>
            </p:spPr>
            <p:txBody>
              <a:bodyPr wrap="square">
                <a:spAutoFit/>
              </a:bodyPr>
              <a:lstStyle/>
              <a:p>
                <a:pPr algn="ctr" defTabSz="570855" eaLnBrk="0" fontAlgn="ctr" hangingPunct="0">
                  <a:lnSpc>
                    <a:spcPct val="90000"/>
                  </a:lnSpc>
                  <a:spcBef>
                    <a:spcPct val="0"/>
                  </a:spcBef>
                  <a:spcAft>
                    <a:spcPct val="0"/>
                  </a:spcAft>
                  <a:defRPr/>
                </a:pPr>
                <a:r>
                  <a:rPr lang="en-US" sz="1028">
                    <a:gradFill>
                      <a:gsLst>
                        <a:gs pos="0">
                          <a:srgbClr val="505050"/>
                        </a:gs>
                        <a:gs pos="100000">
                          <a:srgbClr val="505050"/>
                        </a:gs>
                      </a:gsLst>
                      <a:lin ang="5400000" scaled="0"/>
                    </a:gradFill>
                    <a:ea typeface="MS PGothic" panose="020B0600070205080204" pitchFamily="34" charset="-128"/>
                  </a:rPr>
                  <a:t>FERPA</a:t>
                </a:r>
              </a:p>
            </p:txBody>
          </p:sp>
          <p:pic>
            <p:nvPicPr>
              <p:cNvPr id="53" name="Picture 52">
                <a:extLst>
                  <a:ext uri="{FF2B5EF4-FFF2-40B4-BE49-F238E27FC236}">
                    <a16:creationId xmlns:a16="http://schemas.microsoft.com/office/drawing/2014/main" id="{7A746523-6B87-1E4C-37E9-A80017114F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3637" y="3496926"/>
                <a:ext cx="615235" cy="615235"/>
              </a:xfrm>
              <a:prstGeom prst="rect">
                <a:avLst/>
              </a:prstGeom>
            </p:spPr>
          </p:pic>
          <p:pic>
            <p:nvPicPr>
              <p:cNvPr id="54" name="Picture 53">
                <a:extLst>
                  <a:ext uri="{FF2B5EF4-FFF2-40B4-BE49-F238E27FC236}">
                    <a16:creationId xmlns:a16="http://schemas.microsoft.com/office/drawing/2014/main" id="{5030E58D-33FD-BE48-4D28-220C786A9A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7445" y="3496926"/>
                <a:ext cx="615237" cy="615235"/>
              </a:xfrm>
              <a:prstGeom prst="rect">
                <a:avLst/>
              </a:prstGeom>
            </p:spPr>
          </p:pic>
          <p:sp>
            <p:nvSpPr>
              <p:cNvPr id="55" name="Rectangle 54">
                <a:extLst>
                  <a:ext uri="{FF2B5EF4-FFF2-40B4-BE49-F238E27FC236}">
                    <a16:creationId xmlns:a16="http://schemas.microsoft.com/office/drawing/2014/main" id="{A081BFB3-0E55-E236-9F3F-90815662AF64}"/>
                  </a:ext>
                </a:extLst>
              </p:cNvPr>
              <p:cNvSpPr/>
              <p:nvPr/>
            </p:nvSpPr>
            <p:spPr>
              <a:xfrm>
                <a:off x="7564046" y="4247470"/>
                <a:ext cx="784852" cy="209145"/>
              </a:xfrm>
              <a:prstGeom prst="rect">
                <a:avLst/>
              </a:prstGeom>
            </p:spPr>
            <p:txBody>
              <a:bodyPr wrap="none">
                <a:spAutoFit/>
              </a:bodyPr>
              <a:lstStyle/>
              <a:p>
                <a:pPr algn="ctr" defTabSz="570855" eaLnBrk="0" fontAlgn="ctr" hangingPunct="0">
                  <a:lnSpc>
                    <a:spcPct val="90000"/>
                  </a:lnSpc>
                  <a:spcBef>
                    <a:spcPct val="0"/>
                  </a:spcBef>
                  <a:spcAft>
                    <a:spcPct val="0"/>
                  </a:spcAft>
                  <a:defRPr/>
                </a:pPr>
                <a:r>
                  <a:rPr lang="en-US" sz="1028">
                    <a:gradFill>
                      <a:gsLst>
                        <a:gs pos="0">
                          <a:srgbClr val="505050"/>
                        </a:gs>
                        <a:gs pos="100000">
                          <a:srgbClr val="505050"/>
                        </a:gs>
                      </a:gsLst>
                      <a:lin ang="5400000" scaled="0"/>
                    </a:gradFill>
                    <a:ea typeface="MS PGothic" panose="020B0600070205080204" pitchFamily="34" charset="-128"/>
                  </a:rPr>
                  <a:t>DISA Level 2</a:t>
                </a:r>
              </a:p>
            </p:txBody>
          </p:sp>
          <p:pic>
            <p:nvPicPr>
              <p:cNvPr id="56" name="Picture 55">
                <a:extLst>
                  <a:ext uri="{FF2B5EF4-FFF2-40B4-BE49-F238E27FC236}">
                    <a16:creationId xmlns:a16="http://schemas.microsoft.com/office/drawing/2014/main" id="{9C36832F-3E61-0489-D318-A63060B118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2249" y="3482038"/>
                <a:ext cx="645011" cy="645011"/>
              </a:xfrm>
              <a:prstGeom prst="rect">
                <a:avLst/>
              </a:prstGeom>
            </p:spPr>
          </p:pic>
          <p:pic>
            <p:nvPicPr>
              <p:cNvPr id="57" name="Picture 56" descr="http://1.bp.blogspot.com/-zsub2Ach6i8/T3qyuPps54I/AAAAAAAAAVY/2DAjv_gntto/s1600/irs-logo.jpeg.png">
                <a:extLst>
                  <a:ext uri="{FF2B5EF4-FFF2-40B4-BE49-F238E27FC236}">
                    <a16:creationId xmlns:a16="http://schemas.microsoft.com/office/drawing/2014/main" id="{28C4F4F3-C13A-49EC-268E-319A021DEEA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97019" y="3484228"/>
                <a:ext cx="640631" cy="640631"/>
              </a:xfrm>
              <a:prstGeom prst="rect">
                <a:avLst/>
              </a:prstGeom>
              <a:noFill/>
              <a:ln>
                <a:noFill/>
              </a:ln>
            </p:spPr>
          </p:pic>
          <p:pic>
            <p:nvPicPr>
              <p:cNvPr id="58" name="Picture 57">
                <a:extLst>
                  <a:ext uri="{FF2B5EF4-FFF2-40B4-BE49-F238E27FC236}">
                    <a16:creationId xmlns:a16="http://schemas.microsoft.com/office/drawing/2014/main" id="{561DE765-C0E9-05C5-74F3-CF7D39D6593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55" t="2105" r="5136" b="14296"/>
              <a:stretch/>
            </p:blipFill>
            <p:spPr>
              <a:xfrm>
                <a:off x="2452036" y="3518761"/>
                <a:ext cx="919863" cy="571565"/>
              </a:xfrm>
              <a:prstGeom prst="rect">
                <a:avLst/>
              </a:prstGeom>
            </p:spPr>
          </p:pic>
          <p:pic>
            <p:nvPicPr>
              <p:cNvPr id="59" name="Picture 58">
                <a:extLst>
                  <a:ext uri="{FF2B5EF4-FFF2-40B4-BE49-F238E27FC236}">
                    <a16:creationId xmlns:a16="http://schemas.microsoft.com/office/drawing/2014/main" id="{809B0461-176A-0A63-EBAB-6262F01FD0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49327" y="3480620"/>
                <a:ext cx="664994" cy="647848"/>
              </a:xfrm>
              <a:prstGeom prst="rect">
                <a:avLst/>
              </a:prstGeom>
            </p:spPr>
          </p:pic>
          <p:sp>
            <p:nvSpPr>
              <p:cNvPr id="60" name="Rectangle 59">
                <a:extLst>
                  <a:ext uri="{FF2B5EF4-FFF2-40B4-BE49-F238E27FC236}">
                    <a16:creationId xmlns:a16="http://schemas.microsoft.com/office/drawing/2014/main" id="{6B7FBD0A-B25E-C839-A816-D91837699C91}"/>
                  </a:ext>
                </a:extLst>
              </p:cNvPr>
              <p:cNvSpPr/>
              <p:nvPr/>
            </p:nvSpPr>
            <p:spPr>
              <a:xfrm>
                <a:off x="10223361" y="4247470"/>
                <a:ext cx="716930" cy="209145"/>
              </a:xfrm>
              <a:prstGeom prst="rect">
                <a:avLst/>
              </a:prstGeom>
            </p:spPr>
            <p:txBody>
              <a:bodyPr wrap="none">
                <a:spAutoFit/>
              </a:bodyPr>
              <a:lstStyle/>
              <a:p>
                <a:pPr algn="ctr" defTabSz="570855" eaLnBrk="0" fontAlgn="ctr" hangingPunct="0">
                  <a:lnSpc>
                    <a:spcPct val="90000"/>
                  </a:lnSpc>
                  <a:spcBef>
                    <a:spcPct val="0"/>
                  </a:spcBef>
                  <a:spcAft>
                    <a:spcPct val="0"/>
                  </a:spcAft>
                  <a:defRPr/>
                </a:pPr>
                <a:r>
                  <a:rPr lang="en-US" sz="1028">
                    <a:gradFill>
                      <a:gsLst>
                        <a:gs pos="0">
                          <a:srgbClr val="505050"/>
                        </a:gs>
                        <a:gs pos="100000">
                          <a:srgbClr val="505050"/>
                        </a:gs>
                      </a:gsLst>
                      <a:lin ang="5400000" scaled="0"/>
                    </a:gradFill>
                    <a:ea typeface="MS PGothic" panose="020B0600070205080204" pitchFamily="34" charset="-128"/>
                  </a:rPr>
                  <a:t>ITAR-ready</a:t>
                </a:r>
              </a:p>
            </p:txBody>
          </p:sp>
          <p:sp>
            <p:nvSpPr>
              <p:cNvPr id="61" name="Rectangle 60">
                <a:extLst>
                  <a:ext uri="{FF2B5EF4-FFF2-40B4-BE49-F238E27FC236}">
                    <a16:creationId xmlns:a16="http://schemas.microsoft.com/office/drawing/2014/main" id="{DE803CD3-466E-C0C3-6FA4-4FBED3103554}"/>
                  </a:ext>
                </a:extLst>
              </p:cNvPr>
              <p:cNvSpPr/>
              <p:nvPr/>
            </p:nvSpPr>
            <p:spPr>
              <a:xfrm>
                <a:off x="8672070" y="4247470"/>
                <a:ext cx="362069" cy="209145"/>
              </a:xfrm>
              <a:prstGeom prst="rect">
                <a:avLst/>
              </a:prstGeom>
            </p:spPr>
            <p:txBody>
              <a:bodyPr wrap="none">
                <a:spAutoFit/>
              </a:bodyPr>
              <a:lstStyle/>
              <a:p>
                <a:pPr algn="ctr" defTabSz="570855" eaLnBrk="0" fontAlgn="ctr" hangingPunct="0">
                  <a:lnSpc>
                    <a:spcPct val="90000"/>
                  </a:lnSpc>
                  <a:spcBef>
                    <a:spcPct val="0"/>
                  </a:spcBef>
                  <a:spcAft>
                    <a:spcPct val="0"/>
                  </a:spcAft>
                  <a:defRPr/>
                </a:pPr>
                <a:r>
                  <a:rPr lang="en-US" sz="1028">
                    <a:gradFill>
                      <a:gsLst>
                        <a:gs pos="0">
                          <a:srgbClr val="505050"/>
                        </a:gs>
                        <a:gs pos="100000">
                          <a:srgbClr val="505050"/>
                        </a:gs>
                      </a:gsLst>
                      <a:lin ang="5400000" scaled="0"/>
                    </a:gradFill>
                    <a:ea typeface="MS PGothic" panose="020B0600070205080204" pitchFamily="34" charset="-128"/>
                  </a:rPr>
                  <a:t>CJIS</a:t>
                </a:r>
              </a:p>
            </p:txBody>
          </p:sp>
          <p:sp>
            <p:nvSpPr>
              <p:cNvPr id="62" name="Rectangle 61">
                <a:extLst>
                  <a:ext uri="{FF2B5EF4-FFF2-40B4-BE49-F238E27FC236}">
                    <a16:creationId xmlns:a16="http://schemas.microsoft.com/office/drawing/2014/main" id="{90BCB1B2-3F13-09E8-AFB8-FDC0310D0C65}"/>
                  </a:ext>
                </a:extLst>
              </p:cNvPr>
              <p:cNvSpPr/>
              <p:nvPr/>
            </p:nvSpPr>
            <p:spPr>
              <a:xfrm>
                <a:off x="5908722" y="4247470"/>
                <a:ext cx="514548" cy="336003"/>
              </a:xfrm>
              <a:prstGeom prst="rect">
                <a:avLst/>
              </a:prstGeom>
            </p:spPr>
            <p:txBody>
              <a:bodyPr wrap="none">
                <a:spAutoFit/>
              </a:bodyPr>
              <a:lstStyle/>
              <a:p>
                <a:pPr algn="ctr" defTabSz="570855" eaLnBrk="0" fontAlgn="ctr" hangingPunct="0">
                  <a:lnSpc>
                    <a:spcPct val="90000"/>
                  </a:lnSpc>
                  <a:spcBef>
                    <a:spcPct val="0"/>
                  </a:spcBef>
                  <a:spcAft>
                    <a:spcPct val="0"/>
                  </a:spcAft>
                  <a:defRPr/>
                </a:pPr>
                <a:r>
                  <a:rPr lang="en-US" sz="1028">
                    <a:gradFill>
                      <a:gsLst>
                        <a:gs pos="0">
                          <a:srgbClr val="505050"/>
                        </a:gs>
                        <a:gs pos="100000">
                          <a:srgbClr val="505050"/>
                        </a:gs>
                      </a:gsLst>
                      <a:lin ang="5400000" scaled="0"/>
                    </a:gradFill>
                    <a:ea typeface="MS PGothic" panose="020B0600070205080204" pitchFamily="34" charset="-128"/>
                  </a:rPr>
                  <a:t>21 CFR</a:t>
                </a:r>
              </a:p>
              <a:p>
                <a:pPr algn="ctr" defTabSz="570855" eaLnBrk="0" fontAlgn="ctr" hangingPunct="0">
                  <a:lnSpc>
                    <a:spcPct val="90000"/>
                  </a:lnSpc>
                  <a:spcBef>
                    <a:spcPct val="0"/>
                  </a:spcBef>
                  <a:spcAft>
                    <a:spcPct val="0"/>
                  </a:spcAft>
                  <a:defRPr/>
                </a:pPr>
                <a:r>
                  <a:rPr lang="en-US" sz="1028">
                    <a:gradFill>
                      <a:gsLst>
                        <a:gs pos="0">
                          <a:srgbClr val="505050"/>
                        </a:gs>
                        <a:gs pos="100000">
                          <a:srgbClr val="505050"/>
                        </a:gs>
                      </a:gsLst>
                      <a:lin ang="5400000" scaled="0"/>
                    </a:gradFill>
                    <a:ea typeface="MS PGothic" panose="020B0600070205080204" pitchFamily="34" charset="-128"/>
                  </a:rPr>
                  <a:t>Part 11</a:t>
                </a:r>
              </a:p>
            </p:txBody>
          </p:sp>
          <p:sp>
            <p:nvSpPr>
              <p:cNvPr id="63" name="Rectangle 62">
                <a:extLst>
                  <a:ext uri="{FF2B5EF4-FFF2-40B4-BE49-F238E27FC236}">
                    <a16:creationId xmlns:a16="http://schemas.microsoft.com/office/drawing/2014/main" id="{CA5DCA8A-5609-968B-B1E4-AC0B1C21C806}"/>
                  </a:ext>
                </a:extLst>
              </p:cNvPr>
              <p:cNvSpPr/>
              <p:nvPr/>
            </p:nvSpPr>
            <p:spPr>
              <a:xfrm>
                <a:off x="9419864" y="4247470"/>
                <a:ext cx="594946" cy="209145"/>
              </a:xfrm>
              <a:prstGeom prst="rect">
                <a:avLst/>
              </a:prstGeom>
            </p:spPr>
            <p:txBody>
              <a:bodyPr wrap="none">
                <a:spAutoFit/>
              </a:bodyPr>
              <a:lstStyle/>
              <a:p>
                <a:pPr algn="ctr" defTabSz="570855" eaLnBrk="0" fontAlgn="ctr" hangingPunct="0">
                  <a:lnSpc>
                    <a:spcPct val="90000"/>
                  </a:lnSpc>
                  <a:spcBef>
                    <a:spcPct val="0"/>
                  </a:spcBef>
                  <a:spcAft>
                    <a:spcPct val="0"/>
                  </a:spcAft>
                  <a:defRPr/>
                </a:pPr>
                <a:r>
                  <a:rPr lang="en-US" sz="1028">
                    <a:gradFill>
                      <a:gsLst>
                        <a:gs pos="0">
                          <a:srgbClr val="505050"/>
                        </a:gs>
                        <a:gs pos="100000">
                          <a:srgbClr val="505050"/>
                        </a:gs>
                      </a:gsLst>
                      <a:lin ang="5400000" scaled="0"/>
                    </a:gradFill>
                    <a:ea typeface="MS PGothic" panose="020B0600070205080204" pitchFamily="34" charset="-128"/>
                  </a:rPr>
                  <a:t>IRS 1075</a:t>
                </a:r>
              </a:p>
            </p:txBody>
          </p:sp>
          <p:pic>
            <p:nvPicPr>
              <p:cNvPr id="64" name="Picture 6" descr="image007">
                <a:extLst>
                  <a:ext uri="{FF2B5EF4-FFF2-40B4-BE49-F238E27FC236}">
                    <a16:creationId xmlns:a16="http://schemas.microsoft.com/office/drawing/2014/main" id="{B588D03F-4295-D55B-A7EF-6BE3BB8440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23528" y="3452623"/>
                <a:ext cx="703841" cy="70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64">
                <a:extLst>
                  <a:ext uri="{FF2B5EF4-FFF2-40B4-BE49-F238E27FC236}">
                    <a16:creationId xmlns:a16="http://schemas.microsoft.com/office/drawing/2014/main" id="{56C32581-B574-D476-072D-924FF4014691}"/>
                  </a:ext>
                </a:extLst>
              </p:cNvPr>
              <p:cNvSpPr/>
              <p:nvPr/>
            </p:nvSpPr>
            <p:spPr>
              <a:xfrm>
                <a:off x="11081392" y="4247470"/>
                <a:ext cx="788112" cy="336003"/>
              </a:xfrm>
              <a:prstGeom prst="rect">
                <a:avLst/>
              </a:prstGeom>
            </p:spPr>
            <p:txBody>
              <a:bodyPr wrap="square">
                <a:spAutoFit/>
              </a:bodyPr>
              <a:lstStyle/>
              <a:p>
                <a:pPr algn="ctr" defTabSz="570855" eaLnBrk="0" fontAlgn="ctr" hangingPunct="0">
                  <a:lnSpc>
                    <a:spcPct val="90000"/>
                  </a:lnSpc>
                  <a:spcBef>
                    <a:spcPct val="0"/>
                  </a:spcBef>
                  <a:spcAft>
                    <a:spcPct val="0"/>
                  </a:spcAft>
                  <a:defRPr/>
                </a:pPr>
                <a:r>
                  <a:rPr lang="en-US" sz="1028">
                    <a:gradFill>
                      <a:gsLst>
                        <a:gs pos="0">
                          <a:srgbClr val="505050"/>
                        </a:gs>
                        <a:gs pos="100000">
                          <a:srgbClr val="505050"/>
                        </a:gs>
                      </a:gsLst>
                      <a:lin ang="5400000" scaled="0"/>
                    </a:gradFill>
                    <a:ea typeface="MS PGothic" panose="020B0600070205080204" pitchFamily="34" charset="-128"/>
                  </a:rPr>
                  <a:t>Section 508 VPAT</a:t>
                </a:r>
              </a:p>
            </p:txBody>
          </p:sp>
        </p:grpSp>
        <p:grpSp>
          <p:nvGrpSpPr>
            <p:cNvPr id="5" name="Group 4">
              <a:extLst>
                <a:ext uri="{FF2B5EF4-FFF2-40B4-BE49-F238E27FC236}">
                  <a16:creationId xmlns:a16="http://schemas.microsoft.com/office/drawing/2014/main" id="{B490EFB9-BDA4-8F13-CE7F-E1C74571D37D}"/>
                </a:ext>
              </a:extLst>
            </p:cNvPr>
            <p:cNvGrpSpPr/>
            <p:nvPr/>
          </p:nvGrpSpPr>
          <p:grpSpPr>
            <a:xfrm>
              <a:off x="2731445" y="1976585"/>
              <a:ext cx="8954642" cy="1085679"/>
              <a:chOff x="2519321" y="1938043"/>
              <a:chExt cx="8954642" cy="1085679"/>
            </a:xfrm>
          </p:grpSpPr>
          <p:pic>
            <p:nvPicPr>
              <p:cNvPr id="30" name="Picture 14" descr="http://www.theauditpeople.com/sites/default/files/pictures/iso-logo.png">
                <a:extLst>
                  <a:ext uri="{FF2B5EF4-FFF2-40B4-BE49-F238E27FC236}">
                    <a16:creationId xmlns:a16="http://schemas.microsoft.com/office/drawing/2014/main" id="{A0BC11A8-596C-1CD5-E660-AF0B7006757B}"/>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1599" y="1938043"/>
                <a:ext cx="807886" cy="6104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26A154A9-82C3-25F4-BE51-D1B2A173097A}"/>
                  </a:ext>
                </a:extLst>
              </p:cNvPr>
              <p:cNvPicPr>
                <a:picLocks noChangeAspect="1"/>
              </p:cNvPicPr>
              <p:nvPr/>
            </p:nvPicPr>
            <p:blipFill>
              <a:blip r:embed="rId13"/>
              <a:stretch>
                <a:fillRect/>
              </a:stretch>
            </p:blipFill>
            <p:spPr>
              <a:xfrm>
                <a:off x="4687686" y="1938043"/>
                <a:ext cx="666748" cy="610402"/>
              </a:xfrm>
              <a:prstGeom prst="rect">
                <a:avLst/>
              </a:prstGeom>
            </p:spPr>
          </p:pic>
          <p:pic>
            <p:nvPicPr>
              <p:cNvPr id="32" name="Picture 31">
                <a:extLst>
                  <a:ext uri="{FF2B5EF4-FFF2-40B4-BE49-F238E27FC236}">
                    <a16:creationId xmlns:a16="http://schemas.microsoft.com/office/drawing/2014/main" id="{97A17636-89C8-48A6-FEEF-49CDC40EB576}"/>
                  </a:ext>
                </a:extLst>
              </p:cNvPr>
              <p:cNvPicPr>
                <a:picLocks noChangeAspect="1"/>
              </p:cNvPicPr>
              <p:nvPr/>
            </p:nvPicPr>
            <p:blipFill>
              <a:blip r:embed="rId14"/>
              <a:stretch>
                <a:fillRect/>
              </a:stretch>
            </p:blipFill>
            <p:spPr>
              <a:xfrm>
                <a:off x="2519321" y="1938043"/>
                <a:ext cx="609112" cy="610402"/>
              </a:xfrm>
              <a:prstGeom prst="rect">
                <a:avLst/>
              </a:prstGeom>
            </p:spPr>
          </p:pic>
          <p:pic>
            <p:nvPicPr>
              <p:cNvPr id="33" name="Picture 32">
                <a:extLst>
                  <a:ext uri="{FF2B5EF4-FFF2-40B4-BE49-F238E27FC236}">
                    <a16:creationId xmlns:a16="http://schemas.microsoft.com/office/drawing/2014/main" id="{EA49701B-F2A1-293C-3609-78EEF4216046}"/>
                  </a:ext>
                </a:extLst>
              </p:cNvPr>
              <p:cNvPicPr>
                <a:picLocks noChangeAspect="1"/>
              </p:cNvPicPr>
              <p:nvPr/>
            </p:nvPicPr>
            <p:blipFill>
              <a:blip r:embed="rId13"/>
              <a:stretch>
                <a:fillRect/>
              </a:stretch>
            </p:blipFill>
            <p:spPr>
              <a:xfrm>
                <a:off x="3593041" y="1938043"/>
                <a:ext cx="666748" cy="610402"/>
              </a:xfrm>
              <a:prstGeom prst="rect">
                <a:avLst/>
              </a:prstGeom>
            </p:spPr>
          </p:pic>
          <p:pic>
            <p:nvPicPr>
              <p:cNvPr id="34" name="Picture 33">
                <a:extLst>
                  <a:ext uri="{FF2B5EF4-FFF2-40B4-BE49-F238E27FC236}">
                    <a16:creationId xmlns:a16="http://schemas.microsoft.com/office/drawing/2014/main" id="{F305F6D3-3762-6AB3-8CE7-67E13F187836}"/>
                  </a:ext>
                </a:extLst>
              </p:cNvPr>
              <p:cNvPicPr>
                <a:picLocks noChangeAspect="1"/>
              </p:cNvPicPr>
              <p:nvPr/>
            </p:nvPicPr>
            <p:blipFill>
              <a:blip r:embed="rId15"/>
              <a:stretch>
                <a:fillRect/>
              </a:stretch>
            </p:blipFill>
            <p:spPr>
              <a:xfrm>
                <a:off x="5700028" y="2009248"/>
                <a:ext cx="735635" cy="467992"/>
              </a:xfrm>
              <a:prstGeom prst="rect">
                <a:avLst/>
              </a:prstGeom>
            </p:spPr>
          </p:pic>
          <p:pic>
            <p:nvPicPr>
              <p:cNvPr id="35" name="Picture 34">
                <a:extLst>
                  <a:ext uri="{FF2B5EF4-FFF2-40B4-BE49-F238E27FC236}">
                    <a16:creationId xmlns:a16="http://schemas.microsoft.com/office/drawing/2014/main" id="{688DAD89-3690-5759-BFC5-007AE3059F52}"/>
                  </a:ext>
                </a:extLst>
              </p:cNvPr>
              <p:cNvPicPr>
                <a:picLocks noChangeAspect="1"/>
              </p:cNvPicPr>
              <p:nvPr/>
            </p:nvPicPr>
            <p:blipFill>
              <a:blip r:embed="rId16"/>
              <a:stretch>
                <a:fillRect/>
              </a:stretch>
            </p:blipFill>
            <p:spPr>
              <a:xfrm>
                <a:off x="6821462" y="2071754"/>
                <a:ext cx="894482" cy="342981"/>
              </a:xfrm>
              <a:prstGeom prst="rect">
                <a:avLst/>
              </a:prstGeom>
            </p:spPr>
          </p:pic>
          <p:pic>
            <p:nvPicPr>
              <p:cNvPr id="36" name="Picture 35">
                <a:extLst>
                  <a:ext uri="{FF2B5EF4-FFF2-40B4-BE49-F238E27FC236}">
                    <a16:creationId xmlns:a16="http://schemas.microsoft.com/office/drawing/2014/main" id="{6B25CFAA-5463-77B9-BE56-678389BAC9C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45039" y="1938043"/>
                <a:ext cx="610402" cy="610402"/>
              </a:xfrm>
              <a:prstGeom prst="rect">
                <a:avLst/>
              </a:prstGeom>
            </p:spPr>
          </p:pic>
          <p:sp>
            <p:nvSpPr>
              <p:cNvPr id="37" name="Rectangle 36">
                <a:extLst>
                  <a:ext uri="{FF2B5EF4-FFF2-40B4-BE49-F238E27FC236}">
                    <a16:creationId xmlns:a16="http://schemas.microsoft.com/office/drawing/2014/main" id="{53C66D27-1DEF-9557-DBDE-A28673CB6974}"/>
                  </a:ext>
                </a:extLst>
              </p:cNvPr>
              <p:cNvSpPr/>
              <p:nvPr/>
            </p:nvSpPr>
            <p:spPr>
              <a:xfrm>
                <a:off x="2536491" y="2721995"/>
                <a:ext cx="567309" cy="150863"/>
              </a:xfrm>
              <a:prstGeom prst="rect">
                <a:avLst/>
              </a:prstGeom>
            </p:spPr>
            <p:txBody>
              <a:bodyPr wrap="none" lIns="0" tIns="0" rIns="0" bIns="0">
                <a:noAutofit/>
              </a:bodyPr>
              <a:lstStyle/>
              <a:p>
                <a:pPr algn="ctr" defTabSz="585383" eaLnBrk="0" fontAlgn="ctr" hangingPunct="0">
                  <a:spcBef>
                    <a:spcPct val="0"/>
                  </a:spcBef>
                  <a:spcAft>
                    <a:spcPct val="0"/>
                  </a:spcAft>
                </a:pPr>
                <a:r>
                  <a:rPr lang="en-US" sz="1009">
                    <a:gradFill>
                      <a:gsLst>
                        <a:gs pos="0">
                          <a:srgbClr val="505050"/>
                        </a:gs>
                        <a:gs pos="100000">
                          <a:srgbClr val="505050"/>
                        </a:gs>
                      </a:gsLst>
                      <a:lin ang="5400000" scaled="0"/>
                    </a:gradFill>
                    <a:ea typeface="MS PGothic" panose="020B0600070205080204" pitchFamily="34" charset="-128"/>
                  </a:rPr>
                  <a:t>ISO 27001</a:t>
                </a:r>
              </a:p>
            </p:txBody>
          </p:sp>
          <p:sp>
            <p:nvSpPr>
              <p:cNvPr id="38" name="Rectangle 37">
                <a:extLst>
                  <a:ext uri="{FF2B5EF4-FFF2-40B4-BE49-F238E27FC236}">
                    <a16:creationId xmlns:a16="http://schemas.microsoft.com/office/drawing/2014/main" id="{A9870EBB-0998-B2BE-F819-62A45EFB801E}"/>
                  </a:ext>
                </a:extLst>
              </p:cNvPr>
              <p:cNvSpPr/>
              <p:nvPr/>
            </p:nvSpPr>
            <p:spPr>
              <a:xfrm>
                <a:off x="5713531" y="2721995"/>
                <a:ext cx="858035" cy="150863"/>
              </a:xfrm>
              <a:prstGeom prst="rect">
                <a:avLst/>
              </a:prstGeom>
            </p:spPr>
            <p:txBody>
              <a:bodyPr wrap="none" lIns="0" tIns="0" rIns="0" bIns="0">
                <a:noAutofit/>
              </a:bodyPr>
              <a:lstStyle/>
              <a:p>
                <a:pPr algn="ctr" defTabSz="585383" eaLnBrk="0" fontAlgn="ctr" hangingPunct="0">
                  <a:spcBef>
                    <a:spcPct val="0"/>
                  </a:spcBef>
                  <a:spcAft>
                    <a:spcPct val="0"/>
                  </a:spcAft>
                </a:pPr>
                <a:r>
                  <a:rPr lang="en-US" sz="1009">
                    <a:gradFill>
                      <a:gsLst>
                        <a:gs pos="0">
                          <a:srgbClr val="505050"/>
                        </a:gs>
                        <a:gs pos="100000">
                          <a:srgbClr val="505050"/>
                        </a:gs>
                      </a:gsLst>
                      <a:lin ang="5400000" scaled="0"/>
                    </a:gradFill>
                    <a:ea typeface="MS PGothic" panose="020B0600070205080204" pitchFamily="34" charset="-128"/>
                  </a:rPr>
                  <a:t>PCI DSS Level 1</a:t>
                </a:r>
              </a:p>
            </p:txBody>
          </p:sp>
          <p:sp>
            <p:nvSpPr>
              <p:cNvPr id="39" name="Rectangle 38">
                <a:extLst>
                  <a:ext uri="{FF2B5EF4-FFF2-40B4-BE49-F238E27FC236}">
                    <a16:creationId xmlns:a16="http://schemas.microsoft.com/office/drawing/2014/main" id="{0D6D1775-A343-5D27-51E4-5B3ECABEEC88}"/>
                  </a:ext>
                </a:extLst>
              </p:cNvPr>
              <p:cNvSpPr/>
              <p:nvPr/>
            </p:nvSpPr>
            <p:spPr>
              <a:xfrm>
                <a:off x="3565527" y="2721995"/>
                <a:ext cx="746459" cy="150863"/>
              </a:xfrm>
              <a:prstGeom prst="rect">
                <a:avLst/>
              </a:prstGeom>
            </p:spPr>
            <p:txBody>
              <a:bodyPr wrap="none" lIns="0" tIns="0" rIns="0" bIns="0">
                <a:noAutofit/>
              </a:bodyPr>
              <a:lstStyle/>
              <a:p>
                <a:pPr algn="ctr" defTabSz="585383" eaLnBrk="0" fontAlgn="ctr" hangingPunct="0">
                  <a:spcBef>
                    <a:spcPct val="0"/>
                  </a:spcBef>
                  <a:spcAft>
                    <a:spcPct val="0"/>
                  </a:spcAft>
                </a:pPr>
                <a:r>
                  <a:rPr lang="en-US" sz="1009">
                    <a:gradFill>
                      <a:gsLst>
                        <a:gs pos="0">
                          <a:srgbClr val="505050"/>
                        </a:gs>
                        <a:gs pos="100000">
                          <a:srgbClr val="505050"/>
                        </a:gs>
                      </a:gsLst>
                      <a:lin ang="5400000" scaled="0"/>
                    </a:gradFill>
                    <a:ea typeface="MS PGothic" panose="020B0600070205080204" pitchFamily="34" charset="-128"/>
                  </a:rPr>
                  <a:t>SOC 1 Type 2</a:t>
                </a:r>
              </a:p>
            </p:txBody>
          </p:sp>
          <p:sp>
            <p:nvSpPr>
              <p:cNvPr id="40" name="Rectangle 39">
                <a:extLst>
                  <a:ext uri="{FF2B5EF4-FFF2-40B4-BE49-F238E27FC236}">
                    <a16:creationId xmlns:a16="http://schemas.microsoft.com/office/drawing/2014/main" id="{CB6C6E18-47E9-1C3B-F44C-55BA090D17E2}"/>
                  </a:ext>
                </a:extLst>
              </p:cNvPr>
              <p:cNvSpPr/>
              <p:nvPr/>
            </p:nvSpPr>
            <p:spPr>
              <a:xfrm>
                <a:off x="4657408" y="2721995"/>
                <a:ext cx="746459" cy="150863"/>
              </a:xfrm>
              <a:prstGeom prst="rect">
                <a:avLst/>
              </a:prstGeom>
            </p:spPr>
            <p:txBody>
              <a:bodyPr wrap="none" lIns="0" tIns="0" rIns="0" bIns="0">
                <a:noAutofit/>
              </a:bodyPr>
              <a:lstStyle/>
              <a:p>
                <a:pPr algn="ctr" defTabSz="585383" eaLnBrk="0" fontAlgn="ctr" hangingPunct="0">
                  <a:spcBef>
                    <a:spcPct val="0"/>
                  </a:spcBef>
                  <a:spcAft>
                    <a:spcPct val="0"/>
                  </a:spcAft>
                </a:pPr>
                <a:r>
                  <a:rPr lang="en-US" sz="1009">
                    <a:gradFill>
                      <a:gsLst>
                        <a:gs pos="0">
                          <a:srgbClr val="505050"/>
                        </a:gs>
                        <a:gs pos="100000">
                          <a:srgbClr val="505050"/>
                        </a:gs>
                      </a:gsLst>
                      <a:lin ang="5400000" scaled="0"/>
                    </a:gradFill>
                    <a:ea typeface="MS PGothic" panose="020B0600070205080204" pitchFamily="34" charset="-128"/>
                  </a:rPr>
                  <a:t>SOC 2 Type 2</a:t>
                </a:r>
              </a:p>
            </p:txBody>
          </p:sp>
          <p:sp>
            <p:nvSpPr>
              <p:cNvPr id="41" name="Rectangle 40">
                <a:extLst>
                  <a:ext uri="{FF2B5EF4-FFF2-40B4-BE49-F238E27FC236}">
                    <a16:creationId xmlns:a16="http://schemas.microsoft.com/office/drawing/2014/main" id="{9B9B0516-E9D6-307B-FA9F-17EAAA03848A}"/>
                  </a:ext>
                </a:extLst>
              </p:cNvPr>
              <p:cNvSpPr/>
              <p:nvPr/>
            </p:nvSpPr>
            <p:spPr>
              <a:xfrm>
                <a:off x="8072065" y="2721995"/>
                <a:ext cx="567308" cy="150863"/>
              </a:xfrm>
              <a:prstGeom prst="rect">
                <a:avLst/>
              </a:prstGeom>
            </p:spPr>
            <p:txBody>
              <a:bodyPr wrap="none" lIns="0" tIns="0" rIns="0" bIns="0">
                <a:noAutofit/>
              </a:bodyPr>
              <a:lstStyle/>
              <a:p>
                <a:pPr algn="ctr" defTabSz="585383" eaLnBrk="0" fontAlgn="ctr" hangingPunct="0">
                  <a:spcBef>
                    <a:spcPct val="0"/>
                  </a:spcBef>
                  <a:spcAft>
                    <a:spcPct val="0"/>
                  </a:spcAft>
                </a:pPr>
                <a:r>
                  <a:rPr lang="en-US" sz="1009">
                    <a:gradFill>
                      <a:gsLst>
                        <a:gs pos="0">
                          <a:srgbClr val="505050"/>
                        </a:gs>
                        <a:gs pos="100000">
                          <a:srgbClr val="505050"/>
                        </a:gs>
                      </a:gsLst>
                      <a:lin ang="5400000" scaled="0"/>
                    </a:gradFill>
                    <a:ea typeface="MS PGothic" panose="020B0600070205080204" pitchFamily="34" charset="-128"/>
                  </a:rPr>
                  <a:t>ISO 27018</a:t>
                </a:r>
              </a:p>
            </p:txBody>
          </p:sp>
          <p:sp>
            <p:nvSpPr>
              <p:cNvPr id="42" name="Rectangle 41">
                <a:extLst>
                  <a:ext uri="{FF2B5EF4-FFF2-40B4-BE49-F238E27FC236}">
                    <a16:creationId xmlns:a16="http://schemas.microsoft.com/office/drawing/2014/main" id="{0567833C-6A0F-FDAA-7CD6-4E04B903795B}"/>
                  </a:ext>
                </a:extLst>
              </p:cNvPr>
              <p:cNvSpPr/>
              <p:nvPr/>
            </p:nvSpPr>
            <p:spPr>
              <a:xfrm>
                <a:off x="6854615" y="2721995"/>
                <a:ext cx="828176" cy="301727"/>
              </a:xfrm>
              <a:prstGeom prst="rect">
                <a:avLst/>
              </a:prstGeom>
            </p:spPr>
            <p:txBody>
              <a:bodyPr wrap="none" lIns="0" tIns="0" rIns="0" bIns="0">
                <a:noAutofit/>
              </a:bodyPr>
              <a:lstStyle/>
              <a:p>
                <a:pPr algn="ctr" defTabSz="585383" eaLnBrk="0" fontAlgn="ctr" hangingPunct="0">
                  <a:spcBef>
                    <a:spcPct val="0"/>
                  </a:spcBef>
                  <a:spcAft>
                    <a:spcPct val="0"/>
                  </a:spcAft>
                </a:pPr>
                <a:r>
                  <a:rPr lang="en-US" sz="1009">
                    <a:gradFill>
                      <a:gsLst>
                        <a:gs pos="0">
                          <a:srgbClr val="505050"/>
                        </a:gs>
                        <a:gs pos="100000">
                          <a:srgbClr val="505050"/>
                        </a:gs>
                      </a:gsLst>
                      <a:lin ang="5400000" scaled="0"/>
                    </a:gradFill>
                    <a:ea typeface="MS PGothic" panose="020B0600070205080204" pitchFamily="34" charset="-128"/>
                  </a:rPr>
                  <a:t>Cloud Controls</a:t>
                </a:r>
                <a:br>
                  <a:rPr lang="en-US" sz="1009">
                    <a:gradFill>
                      <a:gsLst>
                        <a:gs pos="0">
                          <a:srgbClr val="505050"/>
                        </a:gs>
                        <a:gs pos="100000">
                          <a:srgbClr val="505050"/>
                        </a:gs>
                      </a:gsLst>
                      <a:lin ang="5400000" scaled="0"/>
                    </a:gradFill>
                    <a:ea typeface="MS PGothic" panose="020B0600070205080204" pitchFamily="34" charset="-128"/>
                  </a:rPr>
                </a:br>
                <a:r>
                  <a:rPr lang="en-US" sz="1009">
                    <a:gradFill>
                      <a:gsLst>
                        <a:gs pos="0">
                          <a:srgbClr val="505050"/>
                        </a:gs>
                        <a:gs pos="100000">
                          <a:srgbClr val="505050"/>
                        </a:gs>
                      </a:gsLst>
                      <a:lin ang="5400000" scaled="0"/>
                    </a:gradFill>
                    <a:ea typeface="MS PGothic" panose="020B0600070205080204" pitchFamily="34" charset="-128"/>
                  </a:rPr>
                  <a:t>Matrix</a:t>
                </a:r>
              </a:p>
            </p:txBody>
          </p:sp>
          <p:sp>
            <p:nvSpPr>
              <p:cNvPr id="43" name="Rectangle 42">
                <a:extLst>
                  <a:ext uri="{FF2B5EF4-FFF2-40B4-BE49-F238E27FC236}">
                    <a16:creationId xmlns:a16="http://schemas.microsoft.com/office/drawing/2014/main" id="{32F2DAC3-A741-5593-9DEC-B94391C82B83}"/>
                  </a:ext>
                </a:extLst>
              </p:cNvPr>
              <p:cNvSpPr/>
              <p:nvPr/>
            </p:nvSpPr>
            <p:spPr>
              <a:xfrm>
                <a:off x="8969774" y="2721995"/>
                <a:ext cx="1167619" cy="301727"/>
              </a:xfrm>
              <a:prstGeom prst="rect">
                <a:avLst/>
              </a:prstGeom>
            </p:spPr>
            <p:txBody>
              <a:bodyPr wrap="none" lIns="0" tIns="0" rIns="0" bIns="0">
                <a:noAutofit/>
              </a:bodyPr>
              <a:lstStyle/>
              <a:p>
                <a:pPr algn="ctr" defTabSz="585383" eaLnBrk="0" fontAlgn="ctr" hangingPunct="0">
                  <a:spcBef>
                    <a:spcPct val="0"/>
                  </a:spcBef>
                  <a:spcAft>
                    <a:spcPct val="0"/>
                  </a:spcAft>
                </a:pPr>
                <a:r>
                  <a:rPr lang="en-US" sz="1009">
                    <a:gradFill>
                      <a:gsLst>
                        <a:gs pos="0">
                          <a:srgbClr val="505050"/>
                        </a:gs>
                        <a:gs pos="100000">
                          <a:srgbClr val="505050"/>
                        </a:gs>
                      </a:gsLst>
                      <a:lin ang="5400000" scaled="0"/>
                    </a:gradFill>
                    <a:ea typeface="MS PGothic" panose="020B0600070205080204" pitchFamily="34" charset="-128"/>
                  </a:rPr>
                  <a:t>Content Delivery and</a:t>
                </a:r>
                <a:br>
                  <a:rPr lang="en-US" sz="1009">
                    <a:gradFill>
                      <a:gsLst>
                        <a:gs pos="0">
                          <a:srgbClr val="505050"/>
                        </a:gs>
                        <a:gs pos="100000">
                          <a:srgbClr val="505050"/>
                        </a:gs>
                      </a:gsLst>
                      <a:lin ang="5400000" scaled="0"/>
                    </a:gradFill>
                    <a:ea typeface="MS PGothic" panose="020B0600070205080204" pitchFamily="34" charset="-128"/>
                  </a:rPr>
                </a:br>
                <a:r>
                  <a:rPr lang="en-US" sz="1009">
                    <a:gradFill>
                      <a:gsLst>
                        <a:gs pos="0">
                          <a:srgbClr val="505050"/>
                        </a:gs>
                        <a:gs pos="100000">
                          <a:srgbClr val="505050"/>
                        </a:gs>
                      </a:gsLst>
                      <a:lin ang="5400000" scaled="0"/>
                    </a:gradFill>
                    <a:ea typeface="MS PGothic" panose="020B0600070205080204" pitchFamily="34" charset="-128"/>
                  </a:rPr>
                  <a:t>Security Association</a:t>
                </a:r>
              </a:p>
            </p:txBody>
          </p:sp>
          <p:sp>
            <p:nvSpPr>
              <p:cNvPr id="44" name="Rectangle 43">
                <a:extLst>
                  <a:ext uri="{FF2B5EF4-FFF2-40B4-BE49-F238E27FC236}">
                    <a16:creationId xmlns:a16="http://schemas.microsoft.com/office/drawing/2014/main" id="{20CC85FC-D7F2-548A-A174-FEA9EDFE1F37}"/>
                  </a:ext>
                </a:extLst>
              </p:cNvPr>
              <p:cNvSpPr/>
              <p:nvPr/>
            </p:nvSpPr>
            <p:spPr>
              <a:xfrm>
                <a:off x="10306344" y="2721995"/>
                <a:ext cx="1167619" cy="301727"/>
              </a:xfrm>
              <a:prstGeom prst="rect">
                <a:avLst/>
              </a:prstGeom>
            </p:spPr>
            <p:txBody>
              <a:bodyPr wrap="none" lIns="0" tIns="0" rIns="0" bIns="0">
                <a:noAutofit/>
              </a:bodyPr>
              <a:lstStyle/>
              <a:p>
                <a:pPr algn="ctr" defTabSz="585383" eaLnBrk="0" fontAlgn="ctr" hangingPunct="0">
                  <a:spcBef>
                    <a:spcPct val="0"/>
                  </a:spcBef>
                  <a:spcAft>
                    <a:spcPct val="0"/>
                  </a:spcAft>
                </a:pPr>
                <a:r>
                  <a:rPr lang="en-US" sz="1009">
                    <a:gradFill>
                      <a:gsLst>
                        <a:gs pos="0">
                          <a:srgbClr val="505050"/>
                        </a:gs>
                        <a:gs pos="100000">
                          <a:srgbClr val="505050"/>
                        </a:gs>
                      </a:gsLst>
                      <a:lin ang="5400000" scaled="0"/>
                    </a:gradFill>
                    <a:ea typeface="MS PGothic" panose="020B0600070205080204" pitchFamily="34" charset="-128"/>
                  </a:rPr>
                  <a:t>Shared</a:t>
                </a:r>
              </a:p>
              <a:p>
                <a:pPr algn="ctr" defTabSz="585383" eaLnBrk="0" fontAlgn="ctr" hangingPunct="0">
                  <a:spcBef>
                    <a:spcPct val="0"/>
                  </a:spcBef>
                  <a:spcAft>
                    <a:spcPct val="0"/>
                  </a:spcAft>
                </a:pPr>
                <a:r>
                  <a:rPr lang="en-US" sz="1009">
                    <a:gradFill>
                      <a:gsLst>
                        <a:gs pos="0">
                          <a:srgbClr val="505050"/>
                        </a:gs>
                        <a:gs pos="100000">
                          <a:srgbClr val="505050"/>
                        </a:gs>
                      </a:gsLst>
                      <a:lin ang="5400000" scaled="0"/>
                    </a:gradFill>
                    <a:ea typeface="MS PGothic" panose="020B0600070205080204" pitchFamily="34" charset="-128"/>
                  </a:rPr>
                  <a:t>Assessments</a:t>
                </a:r>
              </a:p>
            </p:txBody>
          </p:sp>
          <p:pic>
            <p:nvPicPr>
              <p:cNvPr id="45" name="Picture 44">
                <a:extLst>
                  <a:ext uri="{FF2B5EF4-FFF2-40B4-BE49-F238E27FC236}">
                    <a16:creationId xmlns:a16="http://schemas.microsoft.com/office/drawing/2014/main" id="{D275BE64-2EC7-0F35-91D5-9691058C1B6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65185" y="2019731"/>
                <a:ext cx="849936" cy="420638"/>
              </a:xfrm>
              <a:prstGeom prst="rect">
                <a:avLst/>
              </a:prstGeom>
            </p:spPr>
          </p:pic>
        </p:grpSp>
        <p:grpSp>
          <p:nvGrpSpPr>
            <p:cNvPr id="6" name="Group 5">
              <a:extLst>
                <a:ext uri="{FF2B5EF4-FFF2-40B4-BE49-F238E27FC236}">
                  <a16:creationId xmlns:a16="http://schemas.microsoft.com/office/drawing/2014/main" id="{74AC8882-EBBA-F654-C094-B48649044D74}"/>
                </a:ext>
              </a:extLst>
            </p:cNvPr>
            <p:cNvGrpSpPr/>
            <p:nvPr/>
          </p:nvGrpSpPr>
          <p:grpSpPr>
            <a:xfrm>
              <a:off x="2419305" y="4918891"/>
              <a:ext cx="9578922" cy="1170410"/>
              <a:chOff x="2197351" y="4814116"/>
              <a:chExt cx="9578922" cy="1170410"/>
            </a:xfrm>
          </p:grpSpPr>
          <p:sp>
            <p:nvSpPr>
              <p:cNvPr id="7" name="Rectangle 6">
                <a:extLst>
                  <a:ext uri="{FF2B5EF4-FFF2-40B4-BE49-F238E27FC236}">
                    <a16:creationId xmlns:a16="http://schemas.microsoft.com/office/drawing/2014/main" id="{9525ECDC-C8CD-88B8-BAA3-10AB353ED26C}"/>
                  </a:ext>
                </a:extLst>
              </p:cNvPr>
              <p:cNvSpPr/>
              <p:nvPr/>
            </p:nvSpPr>
            <p:spPr>
              <a:xfrm>
                <a:off x="2197351" y="5487035"/>
                <a:ext cx="1129567" cy="359089"/>
              </a:xfrm>
              <a:prstGeom prst="rect">
                <a:avLst/>
              </a:prstGeom>
            </p:spPr>
            <p:txBody>
              <a:bodyPr wrap="square">
                <a:spAutoFit/>
              </a:bodyPr>
              <a:lstStyle/>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European Union</a:t>
                </a:r>
              </a:p>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Model Clauses</a:t>
                </a:r>
              </a:p>
            </p:txBody>
          </p:sp>
          <p:grpSp>
            <p:nvGrpSpPr>
              <p:cNvPr id="8" name="Group 7">
                <a:extLst>
                  <a:ext uri="{FF2B5EF4-FFF2-40B4-BE49-F238E27FC236}">
                    <a16:creationId xmlns:a16="http://schemas.microsoft.com/office/drawing/2014/main" id="{008F3AE6-E8DC-50D1-8A72-C1B94DD92724}"/>
                  </a:ext>
                </a:extLst>
              </p:cNvPr>
              <p:cNvGrpSpPr/>
              <p:nvPr/>
            </p:nvGrpSpPr>
            <p:grpSpPr>
              <a:xfrm>
                <a:off x="2358769" y="4814116"/>
                <a:ext cx="9417504" cy="1170410"/>
                <a:chOff x="2358769" y="4814116"/>
                <a:chExt cx="9417504" cy="1170410"/>
              </a:xfrm>
            </p:grpSpPr>
            <p:pic>
              <p:nvPicPr>
                <p:cNvPr id="9" name="Picture 8">
                  <a:extLst>
                    <a:ext uri="{FF2B5EF4-FFF2-40B4-BE49-F238E27FC236}">
                      <a16:creationId xmlns:a16="http://schemas.microsoft.com/office/drawing/2014/main" id="{CFF2C866-D918-4597-34FA-EDD5BA41DBBB}"/>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4888167" y="4936078"/>
                  <a:ext cx="576702" cy="374283"/>
                </a:xfrm>
                <a:prstGeom prst="rect">
                  <a:avLst/>
                </a:prstGeom>
              </p:spPr>
            </p:pic>
            <p:sp>
              <p:nvSpPr>
                <p:cNvPr id="10" name="Rectangle 9">
                  <a:extLst>
                    <a:ext uri="{FF2B5EF4-FFF2-40B4-BE49-F238E27FC236}">
                      <a16:creationId xmlns:a16="http://schemas.microsoft.com/office/drawing/2014/main" id="{B9A9EEF1-AC3B-2EC6-6625-6C468D9D4ED0}"/>
                    </a:ext>
                  </a:extLst>
                </p:cNvPr>
                <p:cNvSpPr/>
                <p:nvPr/>
              </p:nvSpPr>
              <p:spPr>
                <a:xfrm>
                  <a:off x="3784259" y="5487035"/>
                  <a:ext cx="1118712" cy="359089"/>
                </a:xfrm>
                <a:prstGeom prst="rect">
                  <a:avLst/>
                </a:prstGeom>
              </p:spPr>
              <p:txBody>
                <a:bodyPr wrap="square">
                  <a:spAutoFit/>
                </a:bodyPr>
                <a:lstStyle/>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United Kingdom </a:t>
                  </a:r>
                </a:p>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G-Cloud</a:t>
                  </a:r>
                </a:p>
              </p:txBody>
            </p:sp>
            <p:pic>
              <p:nvPicPr>
                <p:cNvPr id="11" name="Picture 10">
                  <a:extLst>
                    <a:ext uri="{FF2B5EF4-FFF2-40B4-BE49-F238E27FC236}">
                      <a16:creationId xmlns:a16="http://schemas.microsoft.com/office/drawing/2014/main" id="{A456EE48-BC2D-81B8-C1F0-CDD0A3CC0FB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224425" y="4960051"/>
                  <a:ext cx="997139" cy="326336"/>
                </a:xfrm>
                <a:prstGeom prst="rect">
                  <a:avLst/>
                </a:prstGeom>
              </p:spPr>
            </p:pic>
            <p:sp>
              <p:nvSpPr>
                <p:cNvPr id="12" name="Rectangle 11">
                  <a:extLst>
                    <a:ext uri="{FF2B5EF4-FFF2-40B4-BE49-F238E27FC236}">
                      <a16:creationId xmlns:a16="http://schemas.microsoft.com/office/drawing/2014/main" id="{EB3B4E02-0CDD-622D-7E0B-AA1A636F7361}"/>
                    </a:ext>
                  </a:extLst>
                </p:cNvPr>
                <p:cNvSpPr/>
                <p:nvPr/>
              </p:nvSpPr>
              <p:spPr>
                <a:xfrm>
                  <a:off x="7135155" y="5487035"/>
                  <a:ext cx="1175682" cy="359089"/>
                </a:xfrm>
                <a:prstGeom prst="rect">
                  <a:avLst/>
                </a:prstGeom>
              </p:spPr>
              <p:txBody>
                <a:bodyPr wrap="square">
                  <a:spAutoFit/>
                </a:bodyPr>
                <a:lstStyle/>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Singapore</a:t>
                  </a:r>
                </a:p>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MTCS Level 3 </a:t>
                  </a:r>
                </a:p>
              </p:txBody>
            </p:sp>
            <p:pic>
              <p:nvPicPr>
                <p:cNvPr id="13" name="Picture 4" descr="image002">
                  <a:extLst>
                    <a:ext uri="{FF2B5EF4-FFF2-40B4-BE49-F238E27FC236}">
                      <a16:creationId xmlns:a16="http://schemas.microsoft.com/office/drawing/2014/main" id="{0DAC45FB-E208-9B4B-179D-D1DD6711B16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440073" y="4913018"/>
                  <a:ext cx="677320" cy="4204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45E8A25E-C425-176E-3910-7D49FC0F86B7}"/>
                    </a:ext>
                  </a:extLst>
                </p:cNvPr>
                <p:cNvSpPr/>
                <p:nvPr/>
              </p:nvSpPr>
              <p:spPr>
                <a:xfrm>
                  <a:off x="8203215" y="5487035"/>
                  <a:ext cx="957835" cy="497491"/>
                </a:xfrm>
                <a:prstGeom prst="rect">
                  <a:avLst/>
                </a:prstGeom>
              </p:spPr>
              <p:txBody>
                <a:bodyPr wrap="square">
                  <a:spAutoFit/>
                </a:bodyPr>
                <a:lstStyle/>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Australian Signals </a:t>
                  </a:r>
                </a:p>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Directorate</a:t>
                  </a:r>
                </a:p>
              </p:txBody>
            </p:sp>
            <p:pic>
              <p:nvPicPr>
                <p:cNvPr id="15" name="Picture 14">
                  <a:extLst>
                    <a:ext uri="{FF2B5EF4-FFF2-40B4-BE49-F238E27FC236}">
                      <a16:creationId xmlns:a16="http://schemas.microsoft.com/office/drawing/2014/main" id="{5138F5B2-DDC8-59B0-7396-8FFD324FAD8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72651" y="4852257"/>
                  <a:ext cx="541925" cy="541925"/>
                </a:xfrm>
                <a:prstGeom prst="rect">
                  <a:avLst/>
                </a:prstGeom>
              </p:spPr>
            </p:pic>
            <p:pic>
              <p:nvPicPr>
                <p:cNvPr id="16" name="Picture 15" descr="http://ts1.mm.bing.net/th?&amp;id=HN.607999990459468225&amp;w=300&amp;h=300&amp;c=0&amp;pid=1.9&amp;rs=0&amp;p=0">
                  <a:extLst>
                    <a:ext uri="{FF2B5EF4-FFF2-40B4-BE49-F238E27FC236}">
                      <a16:creationId xmlns:a16="http://schemas.microsoft.com/office/drawing/2014/main" id="{2D15401C-4107-320D-3173-FB99AD0412AB}"/>
                    </a:ext>
                  </a:extLst>
                </p:cNvPr>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188084" y="4842576"/>
                  <a:ext cx="580719" cy="561287"/>
                </a:xfrm>
                <a:prstGeom prst="rect">
                  <a:avLst/>
                </a:prstGeom>
                <a:noFill/>
                <a:ln>
                  <a:noFill/>
                </a:ln>
              </p:spPr>
            </p:pic>
            <p:pic>
              <p:nvPicPr>
                <p:cNvPr id="17" name="Picture 16" descr="IRAP logo">
                  <a:hlinkClick r:id="rId24"/>
                  <a:extLst>
                    <a:ext uri="{FF2B5EF4-FFF2-40B4-BE49-F238E27FC236}">
                      <a16:creationId xmlns:a16="http://schemas.microsoft.com/office/drawing/2014/main" id="{89CAD2DB-83F4-A250-6C29-78D794342FBE}"/>
                    </a:ext>
                  </a:extLst>
                </p:cNvPr>
                <p:cNvPicPr/>
                <p:nvPr/>
              </p:nvPicPr>
              <p:blipFill>
                <a:blip r:embed="rId25">
                  <a:extLst>
                    <a:ext uri="{28A0092B-C50C-407E-A947-70E740481C1C}">
                      <a14:useLocalDpi xmlns:a14="http://schemas.microsoft.com/office/drawing/2010/main" val="0"/>
                    </a:ext>
                  </a:extLst>
                </a:blip>
                <a:srcRect/>
                <a:stretch>
                  <a:fillRect/>
                </a:stretch>
              </p:blipFill>
              <p:spPr bwMode="auto">
                <a:xfrm>
                  <a:off x="8291637" y="4874918"/>
                  <a:ext cx="780991" cy="496606"/>
                </a:xfrm>
                <a:prstGeom prst="rect">
                  <a:avLst/>
                </a:prstGeom>
                <a:noFill/>
                <a:ln>
                  <a:noFill/>
                </a:ln>
              </p:spPr>
            </p:pic>
            <p:pic>
              <p:nvPicPr>
                <p:cNvPr id="18" name="Picture 17">
                  <a:extLst>
                    <a:ext uri="{FF2B5EF4-FFF2-40B4-BE49-F238E27FC236}">
                      <a16:creationId xmlns:a16="http://schemas.microsoft.com/office/drawing/2014/main" id="{5F248F30-CFE5-4B0A-34F8-1178A1F1E86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331269" y="5002216"/>
                  <a:ext cx="589752" cy="242007"/>
                </a:xfrm>
                <a:prstGeom prst="rect">
                  <a:avLst/>
                </a:prstGeom>
              </p:spPr>
            </p:pic>
            <p:pic>
              <p:nvPicPr>
                <p:cNvPr id="19" name="Picture 18" descr="FISC : The Center for Financial Industry Infomation System">
                  <a:hlinkClick r:id="rId27" tooltip="&quot;FISC HOME&quot;"/>
                  <a:extLst>
                    <a:ext uri="{FF2B5EF4-FFF2-40B4-BE49-F238E27FC236}">
                      <a16:creationId xmlns:a16="http://schemas.microsoft.com/office/drawing/2014/main" id="{94013638-18FB-91FD-7AC0-1FC4596599F7}"/>
                    </a:ext>
                  </a:extLst>
                </p:cNvPr>
                <p:cNvPicPr/>
                <p:nvPr/>
              </p:nvPicPr>
              <p:blipFill rotWithShape="1">
                <a:blip r:embed="rId28">
                  <a:extLst>
                    <a:ext uri="{28A0092B-C50C-407E-A947-70E740481C1C}">
                      <a14:useLocalDpi xmlns:a14="http://schemas.microsoft.com/office/drawing/2010/main" val="0"/>
                    </a:ext>
                  </a:extLst>
                </a:blip>
                <a:srcRect r="68254"/>
                <a:stretch/>
              </p:blipFill>
              <p:spPr bwMode="auto">
                <a:xfrm>
                  <a:off x="9875423" y="4954801"/>
                  <a:ext cx="911667" cy="377203"/>
                </a:xfrm>
                <a:prstGeom prst="rect">
                  <a:avLst/>
                </a:prstGeom>
                <a:noFill/>
                <a:ln>
                  <a:noFill/>
                </a:ln>
              </p:spPr>
            </p:pic>
            <p:sp>
              <p:nvSpPr>
                <p:cNvPr id="20" name="Rectangle 19">
                  <a:extLst>
                    <a:ext uri="{FF2B5EF4-FFF2-40B4-BE49-F238E27FC236}">
                      <a16:creationId xmlns:a16="http://schemas.microsoft.com/office/drawing/2014/main" id="{17F693F3-5C26-C487-E75F-364CEB1EF810}"/>
                    </a:ext>
                  </a:extLst>
                </p:cNvPr>
                <p:cNvSpPr/>
                <p:nvPr/>
              </p:nvSpPr>
              <p:spPr>
                <a:xfrm>
                  <a:off x="9759775" y="5487035"/>
                  <a:ext cx="1152034" cy="359089"/>
                </a:xfrm>
                <a:prstGeom prst="rect">
                  <a:avLst/>
                </a:prstGeom>
              </p:spPr>
              <p:txBody>
                <a:bodyPr wrap="square">
                  <a:spAutoFit/>
                </a:bodyPr>
                <a:lstStyle/>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Japan</a:t>
                  </a:r>
                </a:p>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Financial Services</a:t>
                  </a:r>
                </a:p>
              </p:txBody>
            </p:sp>
            <p:pic>
              <p:nvPicPr>
                <p:cNvPr id="21" name="Picture 8" descr="image002">
                  <a:extLst>
                    <a:ext uri="{FF2B5EF4-FFF2-40B4-BE49-F238E27FC236}">
                      <a16:creationId xmlns:a16="http://schemas.microsoft.com/office/drawing/2014/main" id="{BF4C6C3A-2B92-307A-EC28-90E59DF60FD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720659" y="4818257"/>
                  <a:ext cx="609928" cy="60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C0664416-F0DD-C168-F5AE-EC177162B1A0}"/>
                    </a:ext>
                  </a:extLst>
                </p:cNvPr>
                <p:cNvSpPr/>
                <p:nvPr/>
              </p:nvSpPr>
              <p:spPr>
                <a:xfrm>
                  <a:off x="4516357" y="5487035"/>
                  <a:ext cx="1320319" cy="497491"/>
                </a:xfrm>
                <a:prstGeom prst="rect">
                  <a:avLst/>
                </a:prstGeom>
              </p:spPr>
              <p:txBody>
                <a:bodyPr wrap="square">
                  <a:spAutoFit/>
                </a:bodyPr>
                <a:lstStyle/>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China Multi</a:t>
                  </a:r>
                </a:p>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Layer Protection Scheme</a:t>
                  </a:r>
                </a:p>
              </p:txBody>
            </p:sp>
            <p:sp>
              <p:nvSpPr>
                <p:cNvPr id="23" name="Rectangle 22">
                  <a:extLst>
                    <a:ext uri="{FF2B5EF4-FFF2-40B4-BE49-F238E27FC236}">
                      <a16:creationId xmlns:a16="http://schemas.microsoft.com/office/drawing/2014/main" id="{4F5C2623-AA8A-36DD-9261-96DA4673AB5C}"/>
                    </a:ext>
                  </a:extLst>
                </p:cNvPr>
                <p:cNvSpPr/>
                <p:nvPr/>
              </p:nvSpPr>
              <p:spPr>
                <a:xfrm>
                  <a:off x="6416230" y="5487035"/>
                  <a:ext cx="725005" cy="359089"/>
                </a:xfrm>
                <a:prstGeom prst="rect">
                  <a:avLst/>
                </a:prstGeom>
              </p:spPr>
              <p:txBody>
                <a:bodyPr wrap="square">
                  <a:spAutoFit/>
                </a:bodyPr>
                <a:lstStyle/>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China</a:t>
                  </a:r>
                </a:p>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CCCPPF</a:t>
                  </a:r>
                </a:p>
              </p:txBody>
            </p:sp>
            <p:sp>
              <p:nvSpPr>
                <p:cNvPr id="24" name="Rectangle 23">
                  <a:extLst>
                    <a:ext uri="{FF2B5EF4-FFF2-40B4-BE49-F238E27FC236}">
                      <a16:creationId xmlns:a16="http://schemas.microsoft.com/office/drawing/2014/main" id="{AEE7181C-F28E-20C7-E215-DC4B3A8FA6CE}"/>
                    </a:ext>
                  </a:extLst>
                </p:cNvPr>
                <p:cNvSpPr/>
                <p:nvPr/>
              </p:nvSpPr>
              <p:spPr>
                <a:xfrm>
                  <a:off x="8927190" y="5487035"/>
                  <a:ext cx="1102500" cy="497491"/>
                </a:xfrm>
                <a:prstGeom prst="rect">
                  <a:avLst/>
                </a:prstGeom>
              </p:spPr>
              <p:txBody>
                <a:bodyPr wrap="square">
                  <a:spAutoFit/>
                </a:bodyPr>
                <a:lstStyle/>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 New </a:t>
                  </a:r>
                </a:p>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Zealand </a:t>
                  </a:r>
                </a:p>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GCIO</a:t>
                  </a:r>
                </a:p>
              </p:txBody>
            </p:sp>
            <p:sp>
              <p:nvSpPr>
                <p:cNvPr id="25" name="Rectangle 24">
                  <a:extLst>
                    <a:ext uri="{FF2B5EF4-FFF2-40B4-BE49-F238E27FC236}">
                      <a16:creationId xmlns:a16="http://schemas.microsoft.com/office/drawing/2014/main" id="{B2F8C794-9D2D-43CF-CC7E-E018569A9D2D}"/>
                    </a:ext>
                  </a:extLst>
                </p:cNvPr>
                <p:cNvSpPr/>
                <p:nvPr/>
              </p:nvSpPr>
              <p:spPr>
                <a:xfrm>
                  <a:off x="5635812" y="5487035"/>
                  <a:ext cx="759061" cy="359089"/>
                </a:xfrm>
                <a:prstGeom prst="rect">
                  <a:avLst/>
                </a:prstGeom>
              </p:spPr>
              <p:txBody>
                <a:bodyPr wrap="square">
                  <a:spAutoFit/>
                </a:bodyPr>
                <a:lstStyle/>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China</a:t>
                  </a:r>
                </a:p>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GB 18030</a:t>
                  </a:r>
                </a:p>
              </p:txBody>
            </p:sp>
            <p:pic>
              <p:nvPicPr>
                <p:cNvPr id="26" name="Picture 25">
                  <a:extLst>
                    <a:ext uri="{FF2B5EF4-FFF2-40B4-BE49-F238E27FC236}">
                      <a16:creationId xmlns:a16="http://schemas.microsoft.com/office/drawing/2014/main" id="{4BD0679B-9A98-EFB1-FBA8-3CEE521378A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358769" y="4843701"/>
                  <a:ext cx="806731" cy="559038"/>
                </a:xfrm>
                <a:prstGeom prst="rect">
                  <a:avLst/>
                </a:prstGeom>
              </p:spPr>
            </p:pic>
            <p:sp>
              <p:nvSpPr>
                <p:cNvPr id="27" name="Rectangle 26">
                  <a:extLst>
                    <a:ext uri="{FF2B5EF4-FFF2-40B4-BE49-F238E27FC236}">
                      <a16:creationId xmlns:a16="http://schemas.microsoft.com/office/drawing/2014/main" id="{3BDB804A-C2CE-D208-E4C0-779E3873809B}"/>
                    </a:ext>
                  </a:extLst>
                </p:cNvPr>
                <p:cNvSpPr/>
                <p:nvPr/>
              </p:nvSpPr>
              <p:spPr>
                <a:xfrm>
                  <a:off x="3266115" y="5487035"/>
                  <a:ext cx="720058" cy="359089"/>
                </a:xfrm>
                <a:prstGeom prst="rect">
                  <a:avLst/>
                </a:prstGeom>
              </p:spPr>
              <p:txBody>
                <a:bodyPr wrap="square">
                  <a:spAutoFit/>
                </a:bodyPr>
                <a:lstStyle/>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EU Safe Harbor</a:t>
                  </a:r>
                </a:p>
              </p:txBody>
            </p:sp>
            <p:sp>
              <p:nvSpPr>
                <p:cNvPr id="28" name="Rectangle 27">
                  <a:extLst>
                    <a:ext uri="{FF2B5EF4-FFF2-40B4-BE49-F238E27FC236}">
                      <a16:creationId xmlns:a16="http://schemas.microsoft.com/office/drawing/2014/main" id="{27692FC3-DF0A-62E6-1C79-9C6618C37B73}"/>
                    </a:ext>
                  </a:extLst>
                </p:cNvPr>
                <p:cNvSpPr/>
                <p:nvPr/>
              </p:nvSpPr>
              <p:spPr>
                <a:xfrm>
                  <a:off x="10624239" y="5511527"/>
                  <a:ext cx="1152034" cy="359089"/>
                </a:xfrm>
                <a:prstGeom prst="rect">
                  <a:avLst/>
                </a:prstGeom>
              </p:spPr>
              <p:txBody>
                <a:bodyPr wrap="square">
                  <a:spAutoFit/>
                </a:bodyPr>
                <a:lstStyle/>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ENISA</a:t>
                  </a:r>
                </a:p>
                <a:p>
                  <a:pPr algn="ctr" defTabSz="559717" eaLnBrk="0" fontAlgn="ctr" hangingPunct="0">
                    <a:spcBef>
                      <a:spcPct val="0"/>
                    </a:spcBef>
                    <a:spcAft>
                      <a:spcPct val="0"/>
                    </a:spcAft>
                  </a:pPr>
                  <a:r>
                    <a:rPr lang="en-US" sz="1009">
                      <a:gradFill>
                        <a:gsLst>
                          <a:gs pos="83000">
                            <a:srgbClr val="505050"/>
                          </a:gs>
                          <a:gs pos="100000">
                            <a:srgbClr val="505050"/>
                          </a:gs>
                        </a:gsLst>
                        <a:lin ang="5400000" scaled="1"/>
                      </a:gradFill>
                      <a:ea typeface="MS PGothic" panose="020B0600070205080204" pitchFamily="34" charset="-128"/>
                    </a:rPr>
                    <a:t>IAF</a:t>
                  </a:r>
                </a:p>
              </p:txBody>
            </p:sp>
            <p:pic>
              <p:nvPicPr>
                <p:cNvPr id="29" name="Picture 28">
                  <a:extLst>
                    <a:ext uri="{FF2B5EF4-FFF2-40B4-BE49-F238E27FC236}">
                      <a16:creationId xmlns:a16="http://schemas.microsoft.com/office/drawing/2014/main" id="{AE4B6AD9-43D9-93B3-7009-5A3D943CFE3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947195" y="4814116"/>
                  <a:ext cx="640009" cy="604168"/>
                </a:xfrm>
                <a:prstGeom prst="rect">
                  <a:avLst/>
                </a:prstGeom>
              </p:spPr>
            </p:pic>
          </p:grpSp>
        </p:grpSp>
      </p:grpSp>
      <p:sp>
        <p:nvSpPr>
          <p:cNvPr id="66" name="Rectangle 65">
            <a:extLst>
              <a:ext uri="{FF2B5EF4-FFF2-40B4-BE49-F238E27FC236}">
                <a16:creationId xmlns:a16="http://schemas.microsoft.com/office/drawing/2014/main" id="{CC0B73AF-BA5B-A386-1B11-3FAFFAE46D8D}"/>
              </a:ext>
            </a:extLst>
          </p:cNvPr>
          <p:cNvSpPr/>
          <p:nvPr/>
        </p:nvSpPr>
        <p:spPr>
          <a:xfrm>
            <a:off x="6883746" y="3070489"/>
            <a:ext cx="5238750" cy="3438525"/>
          </a:xfrm>
          <a:prstGeom prst="rect">
            <a:avLst/>
          </a:prstGeom>
          <a:blipFill>
            <a:blip r:embed="rId32"/>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8473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3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73E9-4823-B0BB-4AF2-4B57915C5885}"/>
              </a:ext>
            </a:extLst>
          </p:cNvPr>
          <p:cNvSpPr>
            <a:spLocks noGrp="1"/>
          </p:cNvSpPr>
          <p:nvPr>
            <p:ph type="title"/>
          </p:nvPr>
        </p:nvSpPr>
        <p:spPr/>
        <p:txBody>
          <a:bodyPr/>
          <a:lstStyle/>
          <a:p>
            <a:r>
              <a:rPr lang="en-US"/>
              <a:t>Choose a Framework</a:t>
            </a:r>
          </a:p>
        </p:txBody>
      </p:sp>
      <p:pic>
        <p:nvPicPr>
          <p:cNvPr id="67" name="Picture 66" descr="Text&#10;&#10;Description automatically generated">
            <a:extLst>
              <a:ext uri="{FF2B5EF4-FFF2-40B4-BE49-F238E27FC236}">
                <a16:creationId xmlns:a16="http://schemas.microsoft.com/office/drawing/2014/main" id="{A092CBF1-E22E-11C0-9945-D40ABB844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7994" y="3269399"/>
            <a:ext cx="2705100" cy="1685925"/>
          </a:xfrm>
          <a:prstGeom prst="rect">
            <a:avLst/>
          </a:prstGeom>
        </p:spPr>
      </p:pic>
      <p:pic>
        <p:nvPicPr>
          <p:cNvPr id="69" name="Picture 68" descr="A picture containing text&#10;&#10;Description automatically generated">
            <a:extLst>
              <a:ext uri="{FF2B5EF4-FFF2-40B4-BE49-F238E27FC236}">
                <a16:creationId xmlns:a16="http://schemas.microsoft.com/office/drawing/2014/main" id="{C5F05543-6865-E4AA-F6D1-27416C108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350" y="1281112"/>
            <a:ext cx="3571875" cy="1276350"/>
          </a:xfrm>
          <a:prstGeom prst="rect">
            <a:avLst/>
          </a:prstGeom>
        </p:spPr>
      </p:pic>
      <p:pic>
        <p:nvPicPr>
          <p:cNvPr id="71" name="Picture 70" descr="Diagram&#10;&#10;Description automatically generated">
            <a:extLst>
              <a:ext uri="{FF2B5EF4-FFF2-40B4-BE49-F238E27FC236}">
                <a16:creationId xmlns:a16="http://schemas.microsoft.com/office/drawing/2014/main" id="{32870F5B-A0E2-C427-0877-18ED69EFF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6225" y="4771987"/>
            <a:ext cx="2914650" cy="1571625"/>
          </a:xfrm>
          <a:prstGeom prst="rect">
            <a:avLst/>
          </a:prstGeom>
        </p:spPr>
      </p:pic>
      <p:pic>
        <p:nvPicPr>
          <p:cNvPr id="73" name="Picture 72" descr="Logo, company name&#10;&#10;Description automatically generated">
            <a:extLst>
              <a:ext uri="{FF2B5EF4-FFF2-40B4-BE49-F238E27FC236}">
                <a16:creationId xmlns:a16="http://schemas.microsoft.com/office/drawing/2014/main" id="{17D90793-7EAF-6265-F746-C2CAF5C6C3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2488" y="2035950"/>
            <a:ext cx="2962275" cy="1543050"/>
          </a:xfrm>
          <a:prstGeom prst="rect">
            <a:avLst/>
          </a:prstGeom>
        </p:spPr>
      </p:pic>
      <p:pic>
        <p:nvPicPr>
          <p:cNvPr id="75" name="Picture 74" descr="Logo&#10;&#10;Description automatically generated">
            <a:extLst>
              <a:ext uri="{FF2B5EF4-FFF2-40B4-BE49-F238E27FC236}">
                <a16:creationId xmlns:a16="http://schemas.microsoft.com/office/drawing/2014/main" id="{8A5D2526-85CB-47A3-4BFC-8603387FDB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356" y="1766886"/>
            <a:ext cx="3924225" cy="3924225"/>
          </a:xfrm>
          <a:prstGeom prst="rect">
            <a:avLst/>
          </a:prstGeom>
        </p:spPr>
      </p:pic>
    </p:spTree>
    <p:extLst>
      <p:ext uri="{BB962C8B-B14F-4D97-AF65-F5344CB8AC3E}">
        <p14:creationId xmlns:p14="http://schemas.microsoft.com/office/powerpoint/2010/main" val="2695993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
          <p:cNvSpPr txBox="1">
            <a:spLocks noGrp="1"/>
          </p:cNvSpPr>
          <p:nvPr>
            <p:ph type="body" idx="1"/>
          </p:nvPr>
        </p:nvSpPr>
        <p:spPr>
          <a:xfrm>
            <a:off x="592667" y="1845237"/>
            <a:ext cx="11067143" cy="4665849"/>
          </a:xfrm>
          <a:prstGeom prst="rect">
            <a:avLst/>
          </a:prstGeom>
          <a:noFill/>
          <a:ln>
            <a:noFill/>
          </a:ln>
        </p:spPr>
        <p:txBody>
          <a:bodyPr spcFirstLastPara="1" vert="horz" wrap="square" lIns="156733" tIns="78367" rIns="156733" bIns="78367" rtlCol="0" anchor="t" anchorCtr="0">
            <a:normAutofit/>
          </a:bodyPr>
          <a:lstStyle/>
          <a:p>
            <a:pPr marL="0" indent="0">
              <a:spcBef>
                <a:spcPts val="0"/>
              </a:spcBef>
              <a:buSzPts val="2000"/>
              <a:buNone/>
            </a:pPr>
            <a:endParaRPr sz="2667"/>
          </a:p>
        </p:txBody>
      </p:sp>
      <p:sp>
        <p:nvSpPr>
          <p:cNvPr id="219" name="Google Shape;219;p4"/>
          <p:cNvSpPr txBox="1">
            <a:spLocks noGrp="1"/>
          </p:cNvSpPr>
          <p:nvPr>
            <p:ph type="title"/>
          </p:nvPr>
        </p:nvSpPr>
        <p:spPr>
          <a:xfrm>
            <a:off x="592667" y="109537"/>
            <a:ext cx="10972800" cy="1143000"/>
          </a:xfrm>
          <a:prstGeom prst="rect">
            <a:avLst/>
          </a:prstGeom>
          <a:noFill/>
          <a:ln>
            <a:noFill/>
          </a:ln>
        </p:spPr>
        <p:txBody>
          <a:bodyPr spcFirstLastPara="1" vert="horz" wrap="square" lIns="156733" tIns="78367" rIns="156733" bIns="78367" rtlCol="0" anchor="ctr" anchorCtr="0">
            <a:noAutofit/>
          </a:bodyPr>
          <a:lstStyle/>
          <a:p>
            <a:pPr>
              <a:buSzPts val="4000"/>
            </a:pPr>
            <a:r>
              <a:rPr lang="en-US" sz="7200" b="0" dirty="0">
                <a:latin typeface="+mj-lt"/>
              </a:rPr>
              <a:t>NIST Framework</a:t>
            </a:r>
            <a:endParaRPr sz="7200" b="0" dirty="0">
              <a:latin typeface="+mj-lt"/>
            </a:endParaRPr>
          </a:p>
        </p:txBody>
      </p:sp>
      <p:pic>
        <p:nvPicPr>
          <p:cNvPr id="220" name="Google Shape;220;p4"/>
          <p:cNvPicPr preferRelativeResize="0"/>
          <p:nvPr/>
        </p:nvPicPr>
        <p:blipFill rotWithShape="1">
          <a:blip r:embed="rId3">
            <a:alphaModFix/>
          </a:blip>
          <a:srcRect/>
          <a:stretch/>
        </p:blipFill>
        <p:spPr>
          <a:xfrm>
            <a:off x="532191" y="1845236"/>
            <a:ext cx="11335320" cy="2072949"/>
          </a:xfrm>
          <a:prstGeom prst="rect">
            <a:avLst/>
          </a:prstGeom>
          <a:noFill/>
          <a:ln>
            <a:noFill/>
          </a:ln>
        </p:spPr>
      </p:pic>
      <p:sp>
        <p:nvSpPr>
          <p:cNvPr id="3" name="Oval 2">
            <a:extLst>
              <a:ext uri="{FF2B5EF4-FFF2-40B4-BE49-F238E27FC236}">
                <a16:creationId xmlns:a16="http://schemas.microsoft.com/office/drawing/2014/main" id="{5D70E4EE-2D59-F915-E271-E0743BDDA46B}"/>
              </a:ext>
            </a:extLst>
          </p:cNvPr>
          <p:cNvSpPr/>
          <p:nvPr/>
        </p:nvSpPr>
        <p:spPr>
          <a:xfrm>
            <a:off x="284476" y="2395537"/>
            <a:ext cx="617851" cy="592698"/>
          </a:xfrm>
          <a:prstGeom prst="ellipse">
            <a:avLst/>
          </a:prstGeom>
          <a:solidFill>
            <a:srgbClr val="B215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
          <p:cNvSpPr txBox="1">
            <a:spLocks noGrp="1"/>
          </p:cNvSpPr>
          <p:nvPr>
            <p:ph type="body" idx="1"/>
          </p:nvPr>
        </p:nvSpPr>
        <p:spPr>
          <a:xfrm>
            <a:off x="592667" y="1845237"/>
            <a:ext cx="11067143" cy="4665849"/>
          </a:xfrm>
          <a:prstGeom prst="rect">
            <a:avLst/>
          </a:prstGeom>
          <a:noFill/>
          <a:ln>
            <a:noFill/>
          </a:ln>
        </p:spPr>
        <p:txBody>
          <a:bodyPr spcFirstLastPara="1" vert="horz" wrap="square" lIns="156733" tIns="78367" rIns="156733" bIns="78367" rtlCol="0" anchor="t" anchorCtr="0">
            <a:normAutofit/>
          </a:bodyPr>
          <a:lstStyle/>
          <a:p>
            <a:pPr marL="0" indent="0">
              <a:spcBef>
                <a:spcPts val="0"/>
              </a:spcBef>
              <a:buSzPts val="2000"/>
              <a:buNone/>
            </a:pPr>
            <a:endParaRPr sz="2667"/>
          </a:p>
        </p:txBody>
      </p:sp>
      <p:sp>
        <p:nvSpPr>
          <p:cNvPr id="219" name="Google Shape;219;p4"/>
          <p:cNvSpPr txBox="1">
            <a:spLocks noGrp="1"/>
          </p:cNvSpPr>
          <p:nvPr>
            <p:ph type="title"/>
          </p:nvPr>
        </p:nvSpPr>
        <p:spPr>
          <a:xfrm>
            <a:off x="592667" y="109537"/>
            <a:ext cx="10972800" cy="1143000"/>
          </a:xfrm>
          <a:prstGeom prst="rect">
            <a:avLst/>
          </a:prstGeom>
          <a:noFill/>
          <a:ln>
            <a:noFill/>
          </a:ln>
        </p:spPr>
        <p:txBody>
          <a:bodyPr spcFirstLastPara="1" vert="horz" wrap="square" lIns="156733" tIns="78367" rIns="156733" bIns="78367" rtlCol="0" anchor="ctr" anchorCtr="0">
            <a:noAutofit/>
          </a:bodyPr>
          <a:lstStyle/>
          <a:p>
            <a:pPr>
              <a:buSzPts val="4000"/>
            </a:pPr>
            <a:r>
              <a:rPr lang="en-US" sz="7200" b="0" dirty="0">
                <a:latin typeface="+mj-lt"/>
              </a:rPr>
              <a:t>NIST Framework</a:t>
            </a:r>
            <a:endParaRPr sz="7200" b="0" dirty="0">
              <a:latin typeface="+mj-lt"/>
            </a:endParaRPr>
          </a:p>
        </p:txBody>
      </p:sp>
      <p:pic>
        <p:nvPicPr>
          <p:cNvPr id="220" name="Google Shape;220;p4"/>
          <p:cNvPicPr preferRelativeResize="0"/>
          <p:nvPr/>
        </p:nvPicPr>
        <p:blipFill rotWithShape="1">
          <a:blip r:embed="rId3">
            <a:alphaModFix/>
          </a:blip>
          <a:srcRect/>
          <a:stretch/>
        </p:blipFill>
        <p:spPr>
          <a:xfrm>
            <a:off x="532191" y="1845236"/>
            <a:ext cx="11335320" cy="2072949"/>
          </a:xfrm>
          <a:prstGeom prst="rect">
            <a:avLst/>
          </a:prstGeom>
          <a:noFill/>
          <a:ln>
            <a:noFill/>
          </a:ln>
        </p:spPr>
      </p:pic>
      <p:sp>
        <p:nvSpPr>
          <p:cNvPr id="8" name="Rectangle 7">
            <a:extLst>
              <a:ext uri="{FF2B5EF4-FFF2-40B4-BE49-F238E27FC236}">
                <a16:creationId xmlns:a16="http://schemas.microsoft.com/office/drawing/2014/main" id="{46F84857-F9DC-03B4-8E4D-FFD7995D4E52}"/>
              </a:ext>
            </a:extLst>
          </p:cNvPr>
          <p:cNvSpPr/>
          <p:nvPr/>
        </p:nvSpPr>
        <p:spPr>
          <a:xfrm>
            <a:off x="3142938" y="1252537"/>
            <a:ext cx="1611443" cy="59269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a:p>
            <a:pPr algn="ctr"/>
            <a:r>
              <a:rPr lang="en-US" dirty="0"/>
              <a:t>Patch Gaps </a:t>
            </a:r>
          </a:p>
        </p:txBody>
      </p:sp>
      <p:sp>
        <p:nvSpPr>
          <p:cNvPr id="9" name="Rectangle 8">
            <a:extLst>
              <a:ext uri="{FF2B5EF4-FFF2-40B4-BE49-F238E27FC236}">
                <a16:creationId xmlns:a16="http://schemas.microsoft.com/office/drawing/2014/main" id="{50A18AD4-767C-6F6D-BBB3-054C0E6AF79D}"/>
              </a:ext>
            </a:extLst>
          </p:cNvPr>
          <p:cNvSpPr/>
          <p:nvPr/>
        </p:nvSpPr>
        <p:spPr>
          <a:xfrm>
            <a:off x="5394129" y="1252537"/>
            <a:ext cx="1611443" cy="592698"/>
          </a:xfrm>
          <a:prstGeom prst="rect">
            <a:avLst/>
          </a:prstGeom>
          <a:solidFill>
            <a:srgbClr val="D14E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Configuration Issues</a:t>
            </a:r>
          </a:p>
        </p:txBody>
      </p:sp>
      <p:sp>
        <p:nvSpPr>
          <p:cNvPr id="10" name="Rectangle 9">
            <a:extLst>
              <a:ext uri="{FF2B5EF4-FFF2-40B4-BE49-F238E27FC236}">
                <a16:creationId xmlns:a16="http://schemas.microsoft.com/office/drawing/2014/main" id="{FBC7214C-7F3E-9166-7B60-1F52D26B71A7}"/>
              </a:ext>
            </a:extLst>
          </p:cNvPr>
          <p:cNvSpPr/>
          <p:nvPr/>
        </p:nvSpPr>
        <p:spPr>
          <a:xfrm>
            <a:off x="7645320" y="1252537"/>
            <a:ext cx="1611443" cy="592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Visibility</a:t>
            </a:r>
          </a:p>
        </p:txBody>
      </p:sp>
      <p:sp>
        <p:nvSpPr>
          <p:cNvPr id="11" name="Rectangle 10">
            <a:extLst>
              <a:ext uri="{FF2B5EF4-FFF2-40B4-BE49-F238E27FC236}">
                <a16:creationId xmlns:a16="http://schemas.microsoft.com/office/drawing/2014/main" id="{0D4DA224-024A-3331-D917-0A46E6DF7890}"/>
              </a:ext>
            </a:extLst>
          </p:cNvPr>
          <p:cNvSpPr/>
          <p:nvPr/>
        </p:nvSpPr>
        <p:spPr>
          <a:xfrm>
            <a:off x="9770221" y="1252537"/>
            <a:ext cx="1611443" cy="59269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Flow Diagrams</a:t>
            </a:r>
          </a:p>
        </p:txBody>
      </p:sp>
      <p:sp>
        <p:nvSpPr>
          <p:cNvPr id="12" name="Oval 11">
            <a:extLst>
              <a:ext uri="{FF2B5EF4-FFF2-40B4-BE49-F238E27FC236}">
                <a16:creationId xmlns:a16="http://schemas.microsoft.com/office/drawing/2014/main" id="{ED136B2F-7AA4-3A82-A417-31FF68051E58}"/>
              </a:ext>
            </a:extLst>
          </p:cNvPr>
          <p:cNvSpPr/>
          <p:nvPr/>
        </p:nvSpPr>
        <p:spPr>
          <a:xfrm>
            <a:off x="276225" y="1252537"/>
            <a:ext cx="617851" cy="592698"/>
          </a:xfrm>
          <a:prstGeom prst="ellipse">
            <a:avLst/>
          </a:prstGeom>
          <a:solidFill>
            <a:srgbClr val="0057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3" name="Oval 12">
            <a:extLst>
              <a:ext uri="{FF2B5EF4-FFF2-40B4-BE49-F238E27FC236}">
                <a16:creationId xmlns:a16="http://schemas.microsoft.com/office/drawing/2014/main" id="{1500BE9E-9FDB-7C4C-B0B0-4C99E0C2D740}"/>
              </a:ext>
            </a:extLst>
          </p:cNvPr>
          <p:cNvSpPr/>
          <p:nvPr/>
        </p:nvSpPr>
        <p:spPr>
          <a:xfrm>
            <a:off x="284476" y="2395537"/>
            <a:ext cx="617851" cy="592698"/>
          </a:xfrm>
          <a:prstGeom prst="ellipse">
            <a:avLst/>
          </a:prstGeom>
          <a:solidFill>
            <a:srgbClr val="B215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5" name="Rectangle 14">
            <a:extLst>
              <a:ext uri="{FF2B5EF4-FFF2-40B4-BE49-F238E27FC236}">
                <a16:creationId xmlns:a16="http://schemas.microsoft.com/office/drawing/2014/main" id="{693E5BBF-0D2A-3F6E-0CD2-17353E8E11D3}"/>
              </a:ext>
            </a:extLst>
          </p:cNvPr>
          <p:cNvSpPr/>
          <p:nvPr/>
        </p:nvSpPr>
        <p:spPr>
          <a:xfrm>
            <a:off x="1111616" y="1262062"/>
            <a:ext cx="1611443" cy="64671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Asset/Patch/</a:t>
            </a:r>
          </a:p>
          <a:p>
            <a:pPr algn="ctr"/>
            <a:r>
              <a:rPr lang="en-US" dirty="0"/>
              <a:t>Vuln </a:t>
            </a:r>
            <a:r>
              <a:rPr lang="en-US" dirty="0" err="1"/>
              <a:t>Mngmnt</a:t>
            </a:r>
            <a:endParaRPr lang="en-US" dirty="0"/>
          </a:p>
        </p:txBody>
      </p:sp>
    </p:spTree>
    <p:extLst>
      <p:ext uri="{BB962C8B-B14F-4D97-AF65-F5344CB8AC3E}">
        <p14:creationId xmlns:p14="http://schemas.microsoft.com/office/powerpoint/2010/main" val="4286562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5"/>
          <p:cNvSpPr txBox="1">
            <a:spLocks noGrp="1"/>
          </p:cNvSpPr>
          <p:nvPr>
            <p:ph type="body" idx="1"/>
          </p:nvPr>
        </p:nvSpPr>
        <p:spPr>
          <a:xfrm>
            <a:off x="592667" y="1845237"/>
            <a:ext cx="11067143" cy="4665849"/>
          </a:xfrm>
          <a:prstGeom prst="rect">
            <a:avLst/>
          </a:prstGeom>
          <a:noFill/>
          <a:ln>
            <a:noFill/>
          </a:ln>
        </p:spPr>
        <p:txBody>
          <a:bodyPr spcFirstLastPara="1" vert="horz" wrap="square" lIns="156733" tIns="78367" rIns="156733" bIns="78367" rtlCol="0" anchor="t" anchorCtr="0">
            <a:normAutofit/>
          </a:bodyPr>
          <a:lstStyle/>
          <a:p>
            <a:pPr marL="0" indent="0">
              <a:spcBef>
                <a:spcPts val="0"/>
              </a:spcBef>
              <a:buSzPts val="2000"/>
              <a:buNone/>
            </a:pPr>
            <a:endParaRPr sz="2667"/>
          </a:p>
        </p:txBody>
      </p:sp>
      <p:sp>
        <p:nvSpPr>
          <p:cNvPr id="322" name="Google Shape;322;p15"/>
          <p:cNvSpPr txBox="1">
            <a:spLocks noGrp="1"/>
          </p:cNvSpPr>
          <p:nvPr>
            <p:ph type="title"/>
          </p:nvPr>
        </p:nvSpPr>
        <p:spPr>
          <a:xfrm>
            <a:off x="592667" y="109537"/>
            <a:ext cx="10972800" cy="1143000"/>
          </a:xfrm>
          <a:prstGeom prst="rect">
            <a:avLst/>
          </a:prstGeom>
          <a:noFill/>
          <a:ln>
            <a:noFill/>
          </a:ln>
        </p:spPr>
        <p:txBody>
          <a:bodyPr spcFirstLastPara="1" vert="horz" wrap="square" lIns="156733" tIns="78367" rIns="156733" bIns="78367" rtlCol="0" anchor="ctr" anchorCtr="0">
            <a:noAutofit/>
          </a:bodyPr>
          <a:lstStyle/>
          <a:p>
            <a:pPr>
              <a:buSzPts val="4000"/>
            </a:pPr>
            <a:r>
              <a:rPr lang="en-US" sz="4400" b="0">
                <a:latin typeface="+mj-lt"/>
              </a:rPr>
              <a:t>NIST MAPPINGS</a:t>
            </a:r>
            <a:endParaRPr sz="4400" b="0" dirty="0">
              <a:latin typeface="+mj-lt"/>
            </a:endParaRPr>
          </a:p>
        </p:txBody>
      </p:sp>
      <p:pic>
        <p:nvPicPr>
          <p:cNvPr id="323" name="Google Shape;323;p15"/>
          <p:cNvPicPr preferRelativeResize="0"/>
          <p:nvPr/>
        </p:nvPicPr>
        <p:blipFill rotWithShape="1">
          <a:blip r:embed="rId3">
            <a:alphaModFix/>
          </a:blip>
          <a:srcRect/>
          <a:stretch/>
        </p:blipFill>
        <p:spPr>
          <a:xfrm>
            <a:off x="532190" y="1845235"/>
            <a:ext cx="11335320" cy="2072949"/>
          </a:xfrm>
          <a:prstGeom prst="rect">
            <a:avLst/>
          </a:prstGeom>
          <a:noFill/>
          <a:ln>
            <a:noFill/>
          </a:ln>
        </p:spPr>
      </p:pic>
      <p:sp>
        <p:nvSpPr>
          <p:cNvPr id="324" name="Google Shape;324;p15"/>
          <p:cNvSpPr/>
          <p:nvPr/>
        </p:nvSpPr>
        <p:spPr>
          <a:xfrm>
            <a:off x="607460" y="3999831"/>
            <a:ext cx="2130392" cy="410679"/>
          </a:xfrm>
          <a:prstGeom prst="rect">
            <a:avLst/>
          </a:prstGeom>
          <a:solidFill>
            <a:srgbClr val="B21517"/>
          </a:solidFill>
          <a:ln w="9525" cap="flat" cmpd="sng">
            <a:solidFill>
              <a:srgbClr val="A2A4A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a:r>
              <a:rPr lang="en-US" sz="2400" dirty="0">
                <a:solidFill>
                  <a:schemeClr val="lt1"/>
                </a:solidFill>
                <a:latin typeface="Calibri"/>
                <a:ea typeface="Calibri"/>
                <a:cs typeface="Calibri"/>
                <a:sym typeface="Calibri"/>
              </a:rPr>
              <a:t>External VA</a:t>
            </a:r>
            <a:endParaRPr sz="2400" dirty="0"/>
          </a:p>
        </p:txBody>
      </p:sp>
      <p:sp>
        <p:nvSpPr>
          <p:cNvPr id="325" name="Google Shape;325;p15"/>
          <p:cNvSpPr/>
          <p:nvPr/>
        </p:nvSpPr>
        <p:spPr>
          <a:xfrm>
            <a:off x="2847345" y="3999831"/>
            <a:ext cx="2130392" cy="410679"/>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9525" cap="flat" cmpd="sng">
            <a:solidFill>
              <a:srgbClr val="A2A4A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a:r>
              <a:rPr lang="en-US" sz="2400">
                <a:solidFill>
                  <a:schemeClr val="lt1"/>
                </a:solidFill>
                <a:latin typeface="Calibri"/>
                <a:ea typeface="Calibri"/>
                <a:cs typeface="Calibri"/>
                <a:sym typeface="Calibri"/>
              </a:rPr>
              <a:t>External PT</a:t>
            </a:r>
            <a:endParaRPr sz="2400"/>
          </a:p>
        </p:txBody>
      </p:sp>
      <p:sp>
        <p:nvSpPr>
          <p:cNvPr id="326" name="Google Shape;326;p15"/>
          <p:cNvSpPr/>
          <p:nvPr/>
        </p:nvSpPr>
        <p:spPr>
          <a:xfrm>
            <a:off x="5085551" y="3999831"/>
            <a:ext cx="2130392" cy="410679"/>
          </a:xfrm>
          <a:prstGeom prst="rect">
            <a:avLst/>
          </a:prstGeom>
          <a:gradFill flip="none" rotWithShape="1">
            <a:gsLst>
              <a:gs pos="0">
                <a:schemeClr val="accent6">
                  <a:lumMod val="20000"/>
                  <a:lumOff val="80000"/>
                </a:schemeClr>
              </a:gs>
              <a:gs pos="46000">
                <a:srgbClr val="FE4A02"/>
              </a:gs>
              <a:gs pos="100000">
                <a:srgbClr val="D14E1D"/>
              </a:gs>
            </a:gsLst>
            <a:path path="circle">
              <a:fillToRect l="50000" t="130000" r="50000" b="-30000"/>
            </a:path>
            <a:tileRect/>
          </a:gradFill>
          <a:ln w="9525" cap="flat" cmpd="sng">
            <a:solidFill>
              <a:srgbClr val="A2A4A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a:r>
              <a:rPr lang="en-US" sz="2400">
                <a:solidFill>
                  <a:schemeClr val="lt1"/>
                </a:solidFill>
                <a:latin typeface="Calibri"/>
                <a:ea typeface="Calibri"/>
                <a:cs typeface="Calibri"/>
                <a:sym typeface="Calibri"/>
              </a:rPr>
              <a:t>Red Team</a:t>
            </a:r>
            <a:endParaRPr sz="2400"/>
          </a:p>
        </p:txBody>
      </p:sp>
      <p:sp>
        <p:nvSpPr>
          <p:cNvPr id="327" name="Google Shape;327;p15"/>
          <p:cNvSpPr/>
          <p:nvPr/>
        </p:nvSpPr>
        <p:spPr>
          <a:xfrm>
            <a:off x="7323756" y="4004110"/>
            <a:ext cx="2130392" cy="410679"/>
          </a:xfrm>
          <a:prstGeom prst="rect">
            <a:avLst/>
          </a:prstGeom>
          <a:gradFill>
            <a:gsLst>
              <a:gs pos="0">
                <a:srgbClr val="A6A8AC"/>
              </a:gs>
              <a:gs pos="100000">
                <a:srgbClr val="D5D9DC"/>
              </a:gs>
            </a:gsLst>
            <a:lin ang="16200000" scaled="0"/>
          </a:gradFill>
          <a:ln w="9525" cap="flat" cmpd="sng">
            <a:solidFill>
              <a:srgbClr val="A2A4A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a:r>
              <a:rPr lang="en-US" sz="2400">
                <a:solidFill>
                  <a:schemeClr val="lt1"/>
                </a:solidFill>
                <a:latin typeface="Calibri"/>
                <a:ea typeface="Calibri"/>
                <a:cs typeface="Calibri"/>
                <a:sym typeface="Calibri"/>
              </a:rPr>
              <a:t>RT w/Persist</a:t>
            </a:r>
            <a:endParaRPr sz="2400"/>
          </a:p>
        </p:txBody>
      </p:sp>
      <p:sp>
        <p:nvSpPr>
          <p:cNvPr id="328" name="Google Shape;328;p15"/>
          <p:cNvSpPr/>
          <p:nvPr/>
        </p:nvSpPr>
        <p:spPr>
          <a:xfrm>
            <a:off x="592667" y="4555655"/>
            <a:ext cx="2130392" cy="410679"/>
          </a:xfrm>
          <a:prstGeom prst="rect">
            <a:avLst/>
          </a:prstGeom>
          <a:solidFill>
            <a:srgbClr val="B21517"/>
          </a:solidFill>
          <a:ln w="9525" cap="flat" cmpd="sng">
            <a:solidFill>
              <a:srgbClr val="A2A4A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a:r>
              <a:rPr lang="en-US" sz="2400">
                <a:solidFill>
                  <a:schemeClr val="lt1"/>
                </a:solidFill>
                <a:latin typeface="Calibri"/>
                <a:ea typeface="Calibri"/>
                <a:cs typeface="Calibri"/>
                <a:sym typeface="Calibri"/>
              </a:rPr>
              <a:t>Web App</a:t>
            </a:r>
            <a:endParaRPr sz="2400"/>
          </a:p>
        </p:txBody>
      </p:sp>
      <p:sp>
        <p:nvSpPr>
          <p:cNvPr id="329" name="Google Shape;329;p15"/>
          <p:cNvSpPr/>
          <p:nvPr/>
        </p:nvSpPr>
        <p:spPr>
          <a:xfrm>
            <a:off x="2847345" y="4555655"/>
            <a:ext cx="2130392" cy="410679"/>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9525" cap="flat" cmpd="sng">
            <a:solidFill>
              <a:srgbClr val="A2A4A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a:r>
              <a:rPr lang="en-US" sz="2400">
                <a:solidFill>
                  <a:schemeClr val="lt1"/>
                </a:solidFill>
                <a:latin typeface="Calibri"/>
                <a:ea typeface="Calibri"/>
                <a:cs typeface="Calibri"/>
                <a:sym typeface="Calibri"/>
              </a:rPr>
              <a:t>Internal PT</a:t>
            </a:r>
            <a:endParaRPr sz="2400"/>
          </a:p>
        </p:txBody>
      </p:sp>
      <p:sp>
        <p:nvSpPr>
          <p:cNvPr id="330" name="Google Shape;330;p15"/>
          <p:cNvSpPr/>
          <p:nvPr/>
        </p:nvSpPr>
        <p:spPr>
          <a:xfrm>
            <a:off x="5102024" y="4553515"/>
            <a:ext cx="2130392" cy="410679"/>
          </a:xfrm>
          <a:prstGeom prst="rect">
            <a:avLst/>
          </a:prstGeom>
          <a:gradFill flip="none" rotWithShape="1">
            <a:gsLst>
              <a:gs pos="0">
                <a:schemeClr val="accent6">
                  <a:lumMod val="20000"/>
                  <a:lumOff val="80000"/>
                </a:schemeClr>
              </a:gs>
              <a:gs pos="46000">
                <a:srgbClr val="FE4A02"/>
              </a:gs>
              <a:gs pos="100000">
                <a:srgbClr val="D14E1D"/>
              </a:gs>
            </a:gsLst>
            <a:path path="circle">
              <a:fillToRect l="50000" t="130000" r="50000" b="-30000"/>
            </a:path>
            <a:tileRect/>
          </a:gradFill>
          <a:ln w="9525" cap="flat" cmpd="sng">
            <a:solidFill>
              <a:srgbClr val="A2A4A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a:r>
              <a:rPr lang="en-US" sz="2400">
                <a:solidFill>
                  <a:schemeClr val="lt1"/>
                </a:solidFill>
                <a:latin typeface="Calibri"/>
                <a:ea typeface="Calibri"/>
                <a:cs typeface="Calibri"/>
                <a:sym typeface="Calibri"/>
              </a:rPr>
              <a:t>Insider Threat</a:t>
            </a:r>
            <a:endParaRPr sz="2400"/>
          </a:p>
        </p:txBody>
      </p:sp>
      <p:sp>
        <p:nvSpPr>
          <p:cNvPr id="331" name="Google Shape;331;p15"/>
          <p:cNvSpPr/>
          <p:nvPr/>
        </p:nvSpPr>
        <p:spPr>
          <a:xfrm>
            <a:off x="7356703" y="4553514"/>
            <a:ext cx="2130392" cy="410679"/>
          </a:xfrm>
          <a:prstGeom prst="rect">
            <a:avLst/>
          </a:prstGeom>
          <a:gradFill>
            <a:gsLst>
              <a:gs pos="0">
                <a:srgbClr val="A6A8AC"/>
              </a:gs>
              <a:gs pos="100000">
                <a:srgbClr val="D5D9DC"/>
              </a:gs>
            </a:gsLst>
            <a:lin ang="16200000" scaled="0"/>
          </a:gradFill>
          <a:ln w="9525" cap="flat" cmpd="sng">
            <a:solidFill>
              <a:srgbClr val="A2A4A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a:r>
              <a:rPr lang="en-US" sz="2400">
                <a:solidFill>
                  <a:schemeClr val="lt1"/>
                </a:solidFill>
                <a:latin typeface="Calibri"/>
                <a:ea typeface="Calibri"/>
                <a:cs typeface="Calibri"/>
                <a:sym typeface="Calibri"/>
              </a:rPr>
              <a:t>Physical</a:t>
            </a:r>
            <a:endParaRPr sz="2400"/>
          </a:p>
        </p:txBody>
      </p:sp>
      <p:sp>
        <p:nvSpPr>
          <p:cNvPr id="2" name="Rectangle 1">
            <a:extLst>
              <a:ext uri="{FF2B5EF4-FFF2-40B4-BE49-F238E27FC236}">
                <a16:creationId xmlns:a16="http://schemas.microsoft.com/office/drawing/2014/main" id="{85D8D5DD-B7F0-0CB2-122F-63B294C25DED}"/>
              </a:ext>
            </a:extLst>
          </p:cNvPr>
          <p:cNvSpPr/>
          <p:nvPr/>
        </p:nvSpPr>
        <p:spPr>
          <a:xfrm>
            <a:off x="1111616" y="1262062"/>
            <a:ext cx="1611443" cy="64671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Asset/Patch/</a:t>
            </a:r>
          </a:p>
          <a:p>
            <a:pPr algn="ctr"/>
            <a:r>
              <a:rPr lang="en-US" dirty="0"/>
              <a:t>Vuln </a:t>
            </a:r>
            <a:r>
              <a:rPr lang="en-US" dirty="0" err="1"/>
              <a:t>Mngmnt</a:t>
            </a:r>
            <a:endParaRPr lang="en-US" dirty="0"/>
          </a:p>
        </p:txBody>
      </p:sp>
      <p:sp>
        <p:nvSpPr>
          <p:cNvPr id="3" name="Rectangle 2">
            <a:extLst>
              <a:ext uri="{FF2B5EF4-FFF2-40B4-BE49-F238E27FC236}">
                <a16:creationId xmlns:a16="http://schemas.microsoft.com/office/drawing/2014/main" id="{B536CD0D-DECB-3E79-9107-4409E6D71C50}"/>
              </a:ext>
            </a:extLst>
          </p:cNvPr>
          <p:cNvSpPr/>
          <p:nvPr/>
        </p:nvSpPr>
        <p:spPr>
          <a:xfrm>
            <a:off x="3142938" y="1252537"/>
            <a:ext cx="1611443" cy="59269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a:t>
            </a:r>
          </a:p>
          <a:p>
            <a:pPr algn="ctr"/>
            <a:r>
              <a:rPr lang="en-US" dirty="0"/>
              <a:t>Patch </a:t>
            </a:r>
          </a:p>
        </p:txBody>
      </p:sp>
      <p:sp>
        <p:nvSpPr>
          <p:cNvPr id="4" name="Rectangle 3">
            <a:extLst>
              <a:ext uri="{FF2B5EF4-FFF2-40B4-BE49-F238E27FC236}">
                <a16:creationId xmlns:a16="http://schemas.microsoft.com/office/drawing/2014/main" id="{94DE6444-08B4-C15C-79CA-83F3AB2CD2A3}"/>
              </a:ext>
            </a:extLst>
          </p:cNvPr>
          <p:cNvSpPr/>
          <p:nvPr/>
        </p:nvSpPr>
        <p:spPr>
          <a:xfrm>
            <a:off x="5394129" y="1252537"/>
            <a:ext cx="1611443" cy="592698"/>
          </a:xfrm>
          <a:prstGeom prst="rect">
            <a:avLst/>
          </a:prstGeom>
          <a:solidFill>
            <a:srgbClr val="D14E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Configuration Issues</a:t>
            </a:r>
          </a:p>
        </p:txBody>
      </p:sp>
      <p:sp>
        <p:nvSpPr>
          <p:cNvPr id="5" name="Rectangle 4">
            <a:extLst>
              <a:ext uri="{FF2B5EF4-FFF2-40B4-BE49-F238E27FC236}">
                <a16:creationId xmlns:a16="http://schemas.microsoft.com/office/drawing/2014/main" id="{1A7F00C9-499D-B797-DCB8-F28F66893E2B}"/>
              </a:ext>
            </a:extLst>
          </p:cNvPr>
          <p:cNvSpPr/>
          <p:nvPr/>
        </p:nvSpPr>
        <p:spPr>
          <a:xfrm>
            <a:off x="7645320" y="1252537"/>
            <a:ext cx="1611443" cy="592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Visibility</a:t>
            </a:r>
          </a:p>
        </p:txBody>
      </p:sp>
      <p:sp>
        <p:nvSpPr>
          <p:cNvPr id="6" name="Rectangle 5">
            <a:extLst>
              <a:ext uri="{FF2B5EF4-FFF2-40B4-BE49-F238E27FC236}">
                <a16:creationId xmlns:a16="http://schemas.microsoft.com/office/drawing/2014/main" id="{D54D5258-ED14-9D32-7271-E4845628AFBC}"/>
              </a:ext>
            </a:extLst>
          </p:cNvPr>
          <p:cNvSpPr/>
          <p:nvPr/>
        </p:nvSpPr>
        <p:spPr>
          <a:xfrm>
            <a:off x="9770221" y="1252537"/>
            <a:ext cx="1611443" cy="59269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Flow Diagrams</a:t>
            </a:r>
          </a:p>
        </p:txBody>
      </p:sp>
      <p:sp>
        <p:nvSpPr>
          <p:cNvPr id="7" name="Oval 6">
            <a:extLst>
              <a:ext uri="{FF2B5EF4-FFF2-40B4-BE49-F238E27FC236}">
                <a16:creationId xmlns:a16="http://schemas.microsoft.com/office/drawing/2014/main" id="{66444287-1805-EE93-2BCA-FAFCB13BD1F5}"/>
              </a:ext>
            </a:extLst>
          </p:cNvPr>
          <p:cNvSpPr/>
          <p:nvPr/>
        </p:nvSpPr>
        <p:spPr>
          <a:xfrm>
            <a:off x="276225" y="1252537"/>
            <a:ext cx="617851" cy="592698"/>
          </a:xfrm>
          <a:prstGeom prst="ellipse">
            <a:avLst/>
          </a:prstGeom>
          <a:solidFill>
            <a:srgbClr val="0057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 name="Oval 7">
            <a:extLst>
              <a:ext uri="{FF2B5EF4-FFF2-40B4-BE49-F238E27FC236}">
                <a16:creationId xmlns:a16="http://schemas.microsoft.com/office/drawing/2014/main" id="{962B8648-AB00-DC72-668B-6B5307BD1DC6}"/>
              </a:ext>
            </a:extLst>
          </p:cNvPr>
          <p:cNvSpPr/>
          <p:nvPr/>
        </p:nvSpPr>
        <p:spPr>
          <a:xfrm>
            <a:off x="284476" y="2395537"/>
            <a:ext cx="617851" cy="592698"/>
          </a:xfrm>
          <a:prstGeom prst="ellipse">
            <a:avLst/>
          </a:prstGeom>
          <a:solidFill>
            <a:srgbClr val="B215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9" name="Oval 8">
            <a:extLst>
              <a:ext uri="{FF2B5EF4-FFF2-40B4-BE49-F238E27FC236}">
                <a16:creationId xmlns:a16="http://schemas.microsoft.com/office/drawing/2014/main" id="{385C4AAC-C986-6AE3-7F73-F6EB03DBC58C}"/>
              </a:ext>
            </a:extLst>
          </p:cNvPr>
          <p:cNvSpPr/>
          <p:nvPr/>
        </p:nvSpPr>
        <p:spPr>
          <a:xfrm>
            <a:off x="-65138" y="4076135"/>
            <a:ext cx="617851" cy="592698"/>
          </a:xfrm>
          <a:prstGeom prst="ellipse">
            <a:avLst/>
          </a:prstGeom>
          <a:solidFill>
            <a:srgbClr val="192F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3" name="Google Shape;343;p17"/>
          <p:cNvSpPr txBox="1">
            <a:spLocks noGrp="1"/>
          </p:cNvSpPr>
          <p:nvPr>
            <p:ph type="title"/>
          </p:nvPr>
        </p:nvSpPr>
        <p:spPr>
          <a:xfrm>
            <a:off x="838200" y="365125"/>
            <a:ext cx="9772650" cy="1325563"/>
          </a:xfrm>
        </p:spPr>
        <p:txBody>
          <a:bodyPr spcFirstLastPara="1" vert="horz" lIns="156733" tIns="78367" rIns="156733" bIns="78367" rtlCol="0" anchor="ctr" anchorCtr="0">
            <a:normAutofit/>
          </a:bodyPr>
          <a:lstStyle/>
          <a:p>
            <a:pPr>
              <a:buSzPts val="4000"/>
            </a:pPr>
            <a:r>
              <a:rPr lang="en-US" dirty="0"/>
              <a:t>Internal/External</a:t>
            </a:r>
            <a:endParaRPr dirty="0"/>
          </a:p>
        </p:txBody>
      </p:sp>
      <p:graphicFrame>
        <p:nvGraphicFramePr>
          <p:cNvPr id="345" name="Google Shape;342;p17">
            <a:extLst>
              <a:ext uri="{FF2B5EF4-FFF2-40B4-BE49-F238E27FC236}">
                <a16:creationId xmlns:a16="http://schemas.microsoft.com/office/drawing/2014/main" id="{A9876E1B-19B2-88AD-AC9F-C6C03CC88418}"/>
              </a:ext>
            </a:extLst>
          </p:cNvPr>
          <p:cNvGraphicFramePr/>
          <p:nvPr>
            <p:extLst>
              <p:ext uri="{D42A27DB-BD31-4B8C-83A1-F6EECF244321}">
                <p14:modId xmlns:p14="http://schemas.microsoft.com/office/powerpoint/2010/main" val="340186029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1396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3" name="Google Shape;343;p17"/>
          <p:cNvSpPr txBox="1">
            <a:spLocks noGrp="1"/>
          </p:cNvSpPr>
          <p:nvPr>
            <p:ph type="title"/>
          </p:nvPr>
        </p:nvSpPr>
        <p:spPr>
          <a:xfrm>
            <a:off x="838200" y="365125"/>
            <a:ext cx="9772650" cy="1325563"/>
          </a:xfrm>
        </p:spPr>
        <p:txBody>
          <a:bodyPr spcFirstLastPara="1" vert="horz" lIns="156733" tIns="78367" rIns="156733" bIns="78367" rtlCol="0" anchor="ctr" anchorCtr="0">
            <a:normAutofit/>
          </a:bodyPr>
          <a:lstStyle/>
          <a:p>
            <a:pPr>
              <a:buSzPts val="4000"/>
            </a:pPr>
            <a:r>
              <a:rPr lang="en-US" dirty="0"/>
              <a:t>Red Team/Physical Assessment</a:t>
            </a:r>
            <a:endParaRPr dirty="0"/>
          </a:p>
        </p:txBody>
      </p:sp>
      <p:graphicFrame>
        <p:nvGraphicFramePr>
          <p:cNvPr id="345" name="Google Shape;342;p17">
            <a:extLst>
              <a:ext uri="{FF2B5EF4-FFF2-40B4-BE49-F238E27FC236}">
                <a16:creationId xmlns:a16="http://schemas.microsoft.com/office/drawing/2014/main" id="{A9876E1B-19B2-88AD-AC9F-C6C03CC88418}"/>
              </a:ext>
            </a:extLst>
          </p:cNvPr>
          <p:cNvGraphicFramePr/>
          <p:nvPr>
            <p:extLst>
              <p:ext uri="{D42A27DB-BD31-4B8C-83A1-F6EECF244321}">
                <p14:modId xmlns:p14="http://schemas.microsoft.com/office/powerpoint/2010/main" val="3863473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1FA0-FC82-3B92-69B5-E50ADBD1837D}"/>
              </a:ext>
            </a:extLst>
          </p:cNvPr>
          <p:cNvSpPr>
            <a:spLocks noGrp="1"/>
          </p:cNvSpPr>
          <p:nvPr>
            <p:ph type="title"/>
          </p:nvPr>
        </p:nvSpPr>
        <p:spPr>
          <a:xfrm>
            <a:off x="609600" y="274637"/>
            <a:ext cx="10972800" cy="1143000"/>
          </a:xfrm>
        </p:spPr>
        <p:txBody>
          <a:bodyPr anchor="ctr">
            <a:normAutofit/>
          </a:bodyPr>
          <a:lstStyle/>
          <a:p>
            <a:r>
              <a:rPr lang="en-US"/>
              <a:t>Identify, Rank, Quantify Risks  </a:t>
            </a:r>
          </a:p>
        </p:txBody>
      </p:sp>
      <p:sp>
        <p:nvSpPr>
          <p:cNvPr id="7" name="Footer Placeholder 3">
            <a:extLst>
              <a:ext uri="{FF2B5EF4-FFF2-40B4-BE49-F238E27FC236}">
                <a16:creationId xmlns:a16="http://schemas.microsoft.com/office/drawing/2014/main" id="{71C983A4-0508-AAA8-7C51-D4EAE1E635B0}"/>
              </a:ext>
            </a:extLst>
          </p:cNvPr>
          <p:cNvSpPr>
            <a:spLocks noGrp="1"/>
          </p:cNvSpPr>
          <p:nvPr>
            <p:ph type="ftr" sz="quarter" idx="11"/>
          </p:nvPr>
        </p:nvSpPr>
        <p:spPr>
          <a:xfrm>
            <a:off x="4165600" y="6356351"/>
            <a:ext cx="3860800" cy="365125"/>
          </a:xfrm>
        </p:spPr>
        <p:txBody>
          <a:bodyPr/>
          <a:lstStyle/>
          <a:p>
            <a:endParaRPr lang="en-US"/>
          </a:p>
        </p:txBody>
      </p:sp>
      <p:graphicFrame>
        <p:nvGraphicFramePr>
          <p:cNvPr id="8" name="Content Placeholder 2">
            <a:extLst>
              <a:ext uri="{FF2B5EF4-FFF2-40B4-BE49-F238E27FC236}">
                <a16:creationId xmlns:a16="http://schemas.microsoft.com/office/drawing/2014/main" id="{6CB6AFCC-835C-7D0E-0AF0-4D011DE6C66C}"/>
              </a:ext>
            </a:extLst>
          </p:cNvPr>
          <p:cNvGraphicFramePr>
            <a:graphicFrameLocks noGrp="1"/>
          </p:cNvGraphicFramePr>
          <p:nvPr>
            <p:ph idx="1"/>
            <p:extLst>
              <p:ext uri="{D42A27DB-BD31-4B8C-83A1-F6EECF244321}">
                <p14:modId xmlns:p14="http://schemas.microsoft.com/office/powerpoint/2010/main" val="3052706"/>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541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F91920-77FA-4B7B-6DDE-7F2C873210D5}"/>
              </a:ext>
            </a:extLst>
          </p:cNvPr>
          <p:cNvSpPr>
            <a:spLocks noGrp="1"/>
          </p:cNvSpPr>
          <p:nvPr>
            <p:ph type="title"/>
          </p:nvPr>
        </p:nvSpPr>
        <p:spPr>
          <a:xfrm>
            <a:off x="4697504" y="5438219"/>
            <a:ext cx="7276781" cy="1143000"/>
          </a:xfrm>
        </p:spPr>
        <p:txBody>
          <a:bodyPr anchor="ctr">
            <a:normAutofit/>
          </a:bodyPr>
          <a:lstStyle/>
          <a:p>
            <a:r>
              <a:rPr lang="en-US" dirty="0"/>
              <a:t>Summary</a:t>
            </a:r>
          </a:p>
        </p:txBody>
      </p:sp>
      <p:sp>
        <p:nvSpPr>
          <p:cNvPr id="11" name="Text Placeholder 2">
            <a:extLst>
              <a:ext uri="{FF2B5EF4-FFF2-40B4-BE49-F238E27FC236}">
                <a16:creationId xmlns:a16="http://schemas.microsoft.com/office/drawing/2014/main" id="{9D95481C-6BAD-A5E8-2DBD-DBC73384D3D3}"/>
              </a:ext>
            </a:extLst>
          </p:cNvPr>
          <p:cNvSpPr>
            <a:spLocks noGrp="1"/>
          </p:cNvSpPr>
          <p:nvPr>
            <p:ph type="body" sz="quarter" idx="10"/>
          </p:nvPr>
        </p:nvSpPr>
        <p:spPr>
          <a:xfrm>
            <a:off x="4733774" y="6368677"/>
            <a:ext cx="4615845" cy="433295"/>
          </a:xfrm>
        </p:spPr>
        <p:txBody>
          <a:bodyPr/>
          <a:lstStyle/>
          <a:p>
            <a:endParaRPr lang="en-US"/>
          </a:p>
        </p:txBody>
      </p:sp>
    </p:spTree>
    <p:extLst>
      <p:ext uri="{BB962C8B-B14F-4D97-AF65-F5344CB8AC3E}">
        <p14:creationId xmlns:p14="http://schemas.microsoft.com/office/powerpoint/2010/main" val="138483868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10D71-C3A6-2785-BD98-E509BDBAF6E3}"/>
              </a:ext>
            </a:extLst>
          </p:cNvPr>
          <p:cNvSpPr>
            <a:spLocks noGrp="1"/>
          </p:cNvSpPr>
          <p:nvPr>
            <p:ph type="title"/>
          </p:nvPr>
        </p:nvSpPr>
        <p:spPr>
          <a:xfrm>
            <a:off x="609600" y="274637"/>
            <a:ext cx="10972800" cy="1143000"/>
          </a:xfrm>
        </p:spPr>
        <p:txBody>
          <a:bodyPr anchor="ctr">
            <a:noAutofit/>
          </a:bodyPr>
          <a:lstStyle/>
          <a:p>
            <a:pPr algn="l"/>
            <a:r>
              <a:rPr lang="en-US" sz="7200" dirty="0"/>
              <a:t>Addressing the Top 5 VCISO Findings </a:t>
            </a:r>
          </a:p>
        </p:txBody>
      </p:sp>
      <p:sp>
        <p:nvSpPr>
          <p:cNvPr id="9" name="Footer Placeholder 3">
            <a:extLst>
              <a:ext uri="{FF2B5EF4-FFF2-40B4-BE49-F238E27FC236}">
                <a16:creationId xmlns:a16="http://schemas.microsoft.com/office/drawing/2014/main" id="{8ABDE739-4E11-7B29-F7DD-43E5D41E2C65}"/>
              </a:ext>
            </a:extLst>
          </p:cNvPr>
          <p:cNvSpPr>
            <a:spLocks noGrp="1"/>
          </p:cNvSpPr>
          <p:nvPr>
            <p:ph type="ftr" sz="quarter" idx="11"/>
          </p:nvPr>
        </p:nvSpPr>
        <p:spPr>
          <a:xfrm>
            <a:off x="4165600" y="6356351"/>
            <a:ext cx="3860800" cy="365125"/>
          </a:xfrm>
        </p:spPr>
        <p:txBody>
          <a:bodyPr/>
          <a:lstStyle/>
          <a:p>
            <a:endParaRPr lang="en-US"/>
          </a:p>
        </p:txBody>
      </p:sp>
      <p:graphicFrame>
        <p:nvGraphicFramePr>
          <p:cNvPr id="5" name="Text Placeholder 2">
            <a:extLst>
              <a:ext uri="{FF2B5EF4-FFF2-40B4-BE49-F238E27FC236}">
                <a16:creationId xmlns:a16="http://schemas.microsoft.com/office/drawing/2014/main" id="{AA62966B-23D6-90A3-EDE0-B81EB9C2DF88}"/>
              </a:ext>
            </a:extLst>
          </p:cNvPr>
          <p:cNvGraphicFramePr/>
          <p:nvPr>
            <p:extLst>
              <p:ext uri="{D42A27DB-BD31-4B8C-83A1-F6EECF244321}">
                <p14:modId xmlns:p14="http://schemas.microsoft.com/office/powerpoint/2010/main" val="3125207693"/>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0295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176A4-1381-0B93-A988-54A7626D9BB3}"/>
              </a:ext>
            </a:extLst>
          </p:cNvPr>
          <p:cNvSpPr>
            <a:spLocks noGrp="1"/>
          </p:cNvSpPr>
          <p:nvPr>
            <p:ph type="title"/>
          </p:nvPr>
        </p:nvSpPr>
        <p:spPr/>
        <p:txBody>
          <a:bodyPr/>
          <a:lstStyle/>
          <a:p>
            <a:r>
              <a:rPr lang="en-US" dirty="0"/>
              <a:t>Do we need more lists?</a:t>
            </a:r>
          </a:p>
        </p:txBody>
      </p:sp>
      <p:pic>
        <p:nvPicPr>
          <p:cNvPr id="5" name="Content Placeholder 4" descr="A close-up of a crying child&#10;&#10;Description automatically generated with medium confidence">
            <a:extLst>
              <a:ext uri="{FF2B5EF4-FFF2-40B4-BE49-F238E27FC236}">
                <a16:creationId xmlns:a16="http://schemas.microsoft.com/office/drawing/2014/main" id="{4601FDE3-214F-8594-B258-E90A86772EA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94677" y="1825625"/>
            <a:ext cx="2868646" cy="4351338"/>
          </a:xfrm>
        </p:spPr>
      </p:pic>
      <p:sp>
        <p:nvSpPr>
          <p:cNvPr id="9" name="Content Placeholder 8">
            <a:extLst>
              <a:ext uri="{FF2B5EF4-FFF2-40B4-BE49-F238E27FC236}">
                <a16:creationId xmlns:a16="http://schemas.microsoft.com/office/drawing/2014/main" id="{550D9C71-615A-5851-5E63-D9E88397A664}"/>
              </a:ext>
            </a:extLst>
          </p:cNvPr>
          <p:cNvSpPr>
            <a:spLocks noGrp="1"/>
          </p:cNvSpPr>
          <p:nvPr>
            <p:ph sz="half" idx="2"/>
          </p:nvPr>
        </p:nvSpPr>
        <p:spPr/>
        <p:txBody>
          <a:bodyPr>
            <a:normAutofit/>
          </a:bodyPr>
          <a:lstStyle/>
          <a:p>
            <a:pPr marL="0" indent="0">
              <a:buNone/>
            </a:pPr>
            <a:endParaRPr lang="en-US" sz="4000" dirty="0"/>
          </a:p>
          <a:p>
            <a:r>
              <a:rPr lang="en-US" sz="4000" dirty="0"/>
              <a:t>Everyone, every org</a:t>
            </a:r>
          </a:p>
          <a:p>
            <a:r>
              <a:rPr lang="en-US" sz="4000" dirty="0"/>
              <a:t>We know it’s bad</a:t>
            </a:r>
          </a:p>
          <a:p>
            <a:r>
              <a:rPr lang="en-US" sz="4000" dirty="0"/>
              <a:t>The Data (pl.) have a story</a:t>
            </a:r>
          </a:p>
        </p:txBody>
      </p:sp>
    </p:spTree>
    <p:extLst>
      <p:ext uri="{BB962C8B-B14F-4D97-AF65-F5344CB8AC3E}">
        <p14:creationId xmlns:p14="http://schemas.microsoft.com/office/powerpoint/2010/main" val="2542498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509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250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28FA698-3242-F475-F4D5-EC845439ADBC}"/>
              </a:ext>
            </a:extLst>
          </p:cNvPr>
          <p:cNvSpPr>
            <a:spLocks noGrp="1"/>
          </p:cNvSpPr>
          <p:nvPr>
            <p:ph type="title"/>
          </p:nvPr>
        </p:nvSpPr>
        <p:spPr>
          <a:xfrm>
            <a:off x="1495424" y="365125"/>
            <a:ext cx="9858375" cy="1325563"/>
          </a:xfrm>
        </p:spPr>
        <p:txBody>
          <a:bodyPr/>
          <a:lstStyle/>
          <a:p>
            <a:r>
              <a:rPr lang="en-US" dirty="0"/>
              <a:t>Verticals</a:t>
            </a:r>
          </a:p>
        </p:txBody>
      </p:sp>
      <p:graphicFrame>
        <p:nvGraphicFramePr>
          <p:cNvPr id="5" name="Content Placeholder 2">
            <a:extLst>
              <a:ext uri="{FF2B5EF4-FFF2-40B4-BE49-F238E27FC236}">
                <a16:creationId xmlns:a16="http://schemas.microsoft.com/office/drawing/2014/main" id="{9863E216-CD93-4372-A9F6-8F0193F82DD6}"/>
              </a:ext>
            </a:extLst>
          </p:cNvPr>
          <p:cNvGraphicFramePr>
            <a:graphicFrameLocks noGrp="1"/>
          </p:cNvGraphicFramePr>
          <p:nvPr>
            <p:ph idx="1"/>
            <p:extLst>
              <p:ext uri="{D42A27DB-BD31-4B8C-83A1-F6EECF244321}">
                <p14:modId xmlns:p14="http://schemas.microsoft.com/office/powerpoint/2010/main" val="9163425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3576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7" name="Picture 4" descr="A close up view of a track and field lane in the dark">
            <a:extLst>
              <a:ext uri="{FF2B5EF4-FFF2-40B4-BE49-F238E27FC236}">
                <a16:creationId xmlns:a16="http://schemas.microsoft.com/office/drawing/2014/main" id="{064F5E55-2BDD-2B33-7447-EC70530BD5E9}"/>
              </a:ext>
            </a:extLst>
          </p:cNvPr>
          <p:cNvPicPr>
            <a:picLocks noChangeAspect="1"/>
          </p:cNvPicPr>
          <p:nvPr/>
        </p:nvPicPr>
        <p:blipFill rotWithShape="1">
          <a:blip r:embed="rId2">
            <a:alphaModFix amt="40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674A2D29-774F-07EE-568D-435213543C17}"/>
              </a:ext>
            </a:extLst>
          </p:cNvPr>
          <p:cNvSpPr>
            <a:spLocks noGrp="1"/>
          </p:cNvSpPr>
          <p:nvPr>
            <p:ph type="ctrTitle"/>
          </p:nvPr>
        </p:nvSpPr>
        <p:spPr>
          <a:xfrm>
            <a:off x="1915128" y="1788454"/>
            <a:ext cx="8361229" cy="2098226"/>
          </a:xfrm>
        </p:spPr>
        <p:txBody>
          <a:bodyPr>
            <a:normAutofit/>
          </a:bodyPr>
          <a:lstStyle/>
          <a:p>
            <a:r>
              <a:rPr lang="en-US"/>
              <a:t>Countdown</a:t>
            </a:r>
          </a:p>
        </p:txBody>
      </p:sp>
      <p:sp>
        <p:nvSpPr>
          <p:cNvPr id="3" name="Subtitle 2">
            <a:extLst>
              <a:ext uri="{FF2B5EF4-FFF2-40B4-BE49-F238E27FC236}">
                <a16:creationId xmlns:a16="http://schemas.microsoft.com/office/drawing/2014/main" id="{0FCBF065-6A44-E8E8-577E-64FD24D07F4E}"/>
              </a:ext>
            </a:extLst>
          </p:cNvPr>
          <p:cNvSpPr>
            <a:spLocks noGrp="1"/>
          </p:cNvSpPr>
          <p:nvPr>
            <p:ph type="subTitle" idx="1"/>
          </p:nvPr>
        </p:nvSpPr>
        <p:spPr>
          <a:xfrm>
            <a:off x="2679906" y="3956279"/>
            <a:ext cx="6831673" cy="1086237"/>
          </a:xfrm>
        </p:spPr>
        <p:txBody>
          <a:bodyPr>
            <a:noAutofit/>
          </a:bodyPr>
          <a:lstStyle/>
          <a:p>
            <a:pPr>
              <a:spcAft>
                <a:spcPts val="600"/>
              </a:spcAft>
            </a:pPr>
            <a:r>
              <a:rPr lang="en-US" sz="9600"/>
              <a:t>5</a:t>
            </a:r>
          </a:p>
        </p:txBody>
      </p:sp>
    </p:spTree>
    <p:extLst>
      <p:ext uri="{BB962C8B-B14F-4D97-AF65-F5344CB8AC3E}">
        <p14:creationId xmlns:p14="http://schemas.microsoft.com/office/powerpoint/2010/main" val="2888937492"/>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3E1A1-8094-1AA7-0A9F-81526FEEE47B}"/>
              </a:ext>
            </a:extLst>
          </p:cNvPr>
          <p:cNvSpPr>
            <a:spLocks noGrp="1"/>
          </p:cNvSpPr>
          <p:nvPr>
            <p:ph type="title"/>
          </p:nvPr>
        </p:nvSpPr>
        <p:spPr>
          <a:xfrm>
            <a:off x="5100824" y="685800"/>
            <a:ext cx="6176776" cy="1485900"/>
          </a:xfrm>
        </p:spPr>
        <p:txBody>
          <a:bodyPr>
            <a:normAutofit fontScale="90000"/>
          </a:bodyPr>
          <a:lstStyle/>
          <a:p>
            <a:r>
              <a:rPr lang="en-US" dirty="0"/>
              <a:t>Asset Management </a:t>
            </a:r>
            <a:r>
              <a:rPr lang="en-US" dirty="0">
                <a:solidFill>
                  <a:srgbClr val="0070C0"/>
                </a:solidFill>
              </a:rPr>
              <a:t>Blues</a:t>
            </a:r>
            <a:br>
              <a:rPr lang="en-US" dirty="0">
                <a:solidFill>
                  <a:srgbClr val="0070C0"/>
                </a:solidFill>
              </a:rPr>
            </a:br>
            <a:r>
              <a:rPr lang="en-US" sz="2400" i="1" dirty="0">
                <a:solidFill>
                  <a:srgbClr val="0070C0"/>
                </a:solidFill>
              </a:rPr>
              <a:t>Financial Services, Healthcare, Manufacturing, Retail</a:t>
            </a:r>
            <a:endParaRPr lang="en-US" dirty="0">
              <a:solidFill>
                <a:srgbClr val="0070C0"/>
              </a:solidFill>
            </a:endParaRPr>
          </a:p>
        </p:txBody>
      </p:sp>
      <p:pic>
        <p:nvPicPr>
          <p:cNvPr id="5" name="Picture 4" descr="Magnifying glass showing decling performance">
            <a:extLst>
              <a:ext uri="{FF2B5EF4-FFF2-40B4-BE49-F238E27FC236}">
                <a16:creationId xmlns:a16="http://schemas.microsoft.com/office/drawing/2014/main" id="{809DE38F-DBBE-2110-4449-FEEB60118460}"/>
              </a:ext>
            </a:extLst>
          </p:cNvPr>
          <p:cNvPicPr>
            <a:picLocks noChangeAspect="1"/>
          </p:cNvPicPr>
          <p:nvPr/>
        </p:nvPicPr>
        <p:blipFill rotWithShape="1">
          <a:blip r:embed="rId3"/>
          <a:srcRect l="13434" r="43997" b="-1"/>
          <a:stretch/>
        </p:blipFill>
        <p:spPr>
          <a:xfrm>
            <a:off x="-1" y="10"/>
            <a:ext cx="4373546" cy="6857990"/>
          </a:xfrm>
          <a:prstGeom prst="rect">
            <a:avLst/>
          </a:prstGeom>
        </p:spPr>
      </p:pic>
      <p:sp>
        <p:nvSpPr>
          <p:cNvPr id="3" name="Content Placeholder 2">
            <a:extLst>
              <a:ext uri="{FF2B5EF4-FFF2-40B4-BE49-F238E27FC236}">
                <a16:creationId xmlns:a16="http://schemas.microsoft.com/office/drawing/2014/main" id="{093D38D0-66DE-F8D6-3F3A-A8D0D9C0C847}"/>
              </a:ext>
            </a:extLst>
          </p:cNvPr>
          <p:cNvSpPr>
            <a:spLocks noGrp="1"/>
          </p:cNvSpPr>
          <p:nvPr>
            <p:ph idx="1"/>
          </p:nvPr>
        </p:nvSpPr>
        <p:spPr>
          <a:xfrm>
            <a:off x="5100824" y="2286000"/>
            <a:ext cx="6176776" cy="3581400"/>
          </a:xfrm>
        </p:spPr>
        <p:txBody>
          <a:bodyPr>
            <a:normAutofit fontScale="92500" lnSpcReduction="20000"/>
          </a:bodyPr>
          <a:lstStyle/>
          <a:p>
            <a:pPr marL="0" indent="0">
              <a:buNone/>
            </a:pPr>
            <a:r>
              <a:rPr lang="en-US" sz="3600" i="0" dirty="0">
                <a:effectLst/>
                <a:latin typeface="Montserrat" panose="020F0502020204030204" pitchFamily="34" charset="0"/>
              </a:rPr>
              <a:t>Organizations Lack effective Asset Management</a:t>
            </a:r>
          </a:p>
          <a:p>
            <a:pPr marL="0" indent="0">
              <a:buNone/>
            </a:pPr>
            <a:r>
              <a:rPr lang="en-US" sz="3600" dirty="0">
                <a:solidFill>
                  <a:srgbClr val="C00000"/>
                </a:solidFill>
                <a:latin typeface="Montserrat" panose="020F0502020204030204" pitchFamily="34" charset="0"/>
              </a:rPr>
              <a:t>Spoofing</a:t>
            </a:r>
          </a:p>
          <a:p>
            <a:pPr marL="0" indent="0">
              <a:buNone/>
            </a:pPr>
            <a:r>
              <a:rPr lang="en-US" sz="3600" i="0" dirty="0">
                <a:solidFill>
                  <a:srgbClr val="C00000"/>
                </a:solidFill>
                <a:effectLst/>
                <a:latin typeface="Montserrat" panose="020F0502020204030204" pitchFamily="34" charset="0"/>
              </a:rPr>
              <a:t>Tampering</a:t>
            </a:r>
          </a:p>
          <a:p>
            <a:pPr marL="0" indent="0">
              <a:buNone/>
            </a:pPr>
            <a:r>
              <a:rPr lang="en-US" sz="3600" dirty="0">
                <a:solidFill>
                  <a:srgbClr val="00B050"/>
                </a:solidFill>
                <a:latin typeface="Montserrat" panose="020F0502020204030204" pitchFamily="34" charset="0"/>
              </a:rPr>
              <a:t>Financial Loss</a:t>
            </a:r>
          </a:p>
          <a:p>
            <a:pPr marL="0" indent="0">
              <a:buNone/>
            </a:pPr>
            <a:r>
              <a:rPr lang="en-US" sz="3600" i="0" dirty="0">
                <a:solidFill>
                  <a:srgbClr val="00B050"/>
                </a:solidFill>
                <a:effectLst/>
                <a:latin typeface="Montserrat" panose="020F0502020204030204" pitchFamily="34" charset="0"/>
              </a:rPr>
              <a:t>Higher </a:t>
            </a:r>
            <a:r>
              <a:rPr lang="en-US" sz="3600" dirty="0">
                <a:solidFill>
                  <a:srgbClr val="00B050"/>
                </a:solidFill>
                <a:latin typeface="Montserrat" panose="020F0502020204030204" pitchFamily="34" charset="0"/>
              </a:rPr>
              <a:t>Insurance Costs</a:t>
            </a:r>
          </a:p>
          <a:p>
            <a:pPr marL="0" indent="0">
              <a:buNone/>
            </a:pPr>
            <a:r>
              <a:rPr lang="en-US" sz="3600" i="0" dirty="0">
                <a:solidFill>
                  <a:srgbClr val="00B050"/>
                </a:solidFill>
                <a:effectLst/>
                <a:latin typeface="Montserrat" panose="020F0502020204030204" pitchFamily="34" charset="0"/>
              </a:rPr>
              <a:t>Brand </a:t>
            </a:r>
            <a:r>
              <a:rPr lang="en-US" sz="3600" dirty="0">
                <a:solidFill>
                  <a:srgbClr val="00B050"/>
                </a:solidFill>
                <a:latin typeface="Montserrat" panose="020F0502020204030204" pitchFamily="34" charset="0"/>
              </a:rPr>
              <a:t>Management</a:t>
            </a:r>
            <a:endParaRPr lang="en-US" sz="3600" i="0" dirty="0">
              <a:solidFill>
                <a:srgbClr val="00B050"/>
              </a:solidFill>
              <a:effectLst/>
              <a:latin typeface="Montserrat" panose="020F0502020204030204" pitchFamily="34" charset="0"/>
            </a:endParaRPr>
          </a:p>
        </p:txBody>
      </p:sp>
    </p:spTree>
    <p:extLst>
      <p:ext uri="{BB962C8B-B14F-4D97-AF65-F5344CB8AC3E}">
        <p14:creationId xmlns:p14="http://schemas.microsoft.com/office/powerpoint/2010/main" val="95953344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0784867-9909-3206-CC1E-9A42B7E4B2E3}"/>
              </a:ext>
            </a:extLst>
          </p:cNvPr>
          <p:cNvSpPr>
            <a:spLocks noGrp="1"/>
          </p:cNvSpPr>
          <p:nvPr>
            <p:ph type="title"/>
          </p:nvPr>
        </p:nvSpPr>
        <p:spPr>
          <a:xfrm>
            <a:off x="609600" y="274637"/>
            <a:ext cx="10972800" cy="1143000"/>
          </a:xfrm>
        </p:spPr>
        <p:txBody>
          <a:bodyPr anchor="ctr">
            <a:normAutofit/>
          </a:bodyPr>
          <a:lstStyle/>
          <a:p>
            <a:pPr marL="0" indent="0">
              <a:lnSpc>
                <a:spcPct val="90000"/>
              </a:lnSpc>
              <a:buNone/>
            </a:pPr>
            <a:r>
              <a:rPr lang="en-US" sz="3500" dirty="0"/>
              <a:t>“W</a:t>
            </a:r>
            <a:r>
              <a:rPr lang="en-US" sz="3500" b="0" i="0" dirty="0">
                <a:effectLst/>
              </a:rPr>
              <a:t>e </a:t>
            </a:r>
            <a:r>
              <a:rPr lang="en-US" sz="3500" dirty="0"/>
              <a:t>are waiting on procuring our </a:t>
            </a:r>
            <a:r>
              <a:rPr lang="en-US" sz="3500" i="1" dirty="0">
                <a:solidFill>
                  <a:srgbClr val="C00000"/>
                </a:solidFill>
              </a:rPr>
              <a:t>X</a:t>
            </a:r>
            <a:r>
              <a:rPr lang="en-US" sz="3500" dirty="0"/>
              <a:t> before improving our asset management.</a:t>
            </a:r>
            <a:r>
              <a:rPr lang="en-US" sz="3500" b="0" i="0" dirty="0">
                <a:effectLst/>
              </a:rPr>
              <a:t>”</a:t>
            </a:r>
            <a:endParaRPr lang="en-US" sz="3500" dirty="0"/>
          </a:p>
        </p:txBody>
      </p:sp>
      <p:pic>
        <p:nvPicPr>
          <p:cNvPr id="8" name="Picture 7">
            <a:extLst>
              <a:ext uri="{FF2B5EF4-FFF2-40B4-BE49-F238E27FC236}">
                <a16:creationId xmlns:a16="http://schemas.microsoft.com/office/drawing/2014/main" id="{8278FC7F-A831-9E55-8B87-D7519398891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8945" b="9262"/>
          <a:stretch/>
        </p:blipFill>
        <p:spPr>
          <a:xfrm>
            <a:off x="609600" y="1600201"/>
            <a:ext cx="10972800" cy="4525963"/>
          </a:xfrm>
          <a:prstGeom prst="rect">
            <a:avLst/>
          </a:prstGeom>
          <a:noFill/>
        </p:spPr>
      </p:pic>
      <p:sp>
        <p:nvSpPr>
          <p:cNvPr id="22" name="Footer Placeholder 3">
            <a:extLst>
              <a:ext uri="{FF2B5EF4-FFF2-40B4-BE49-F238E27FC236}">
                <a16:creationId xmlns:a16="http://schemas.microsoft.com/office/drawing/2014/main" id="{17D82582-C3E8-CF08-6154-C9B7C685A1E5}"/>
              </a:ext>
            </a:extLst>
          </p:cNvPr>
          <p:cNvSpPr>
            <a:spLocks noGrp="1"/>
          </p:cNvSpPr>
          <p:nvPr>
            <p:ph type="ftr" sz="quarter" idx="11"/>
          </p:nvPr>
        </p:nvSpPr>
        <p:spPr>
          <a:xfrm>
            <a:off x="4165600" y="6356351"/>
            <a:ext cx="3860800" cy="365125"/>
          </a:xfrm>
        </p:spPr>
        <p:txBody>
          <a:bodyPr/>
          <a:lstStyle/>
          <a:p>
            <a:endParaRPr lang="en-US" dirty="0"/>
          </a:p>
        </p:txBody>
      </p:sp>
      <p:sp>
        <p:nvSpPr>
          <p:cNvPr id="9" name="TextBox 8">
            <a:extLst>
              <a:ext uri="{FF2B5EF4-FFF2-40B4-BE49-F238E27FC236}">
                <a16:creationId xmlns:a16="http://schemas.microsoft.com/office/drawing/2014/main" id="{29071480-2D97-95FE-8281-13B0F38DB505}"/>
              </a:ext>
            </a:extLst>
          </p:cNvPr>
          <p:cNvSpPr txBox="1"/>
          <p:nvPr/>
        </p:nvSpPr>
        <p:spPr>
          <a:xfrm>
            <a:off x="9275358" y="5926109"/>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icpedia.org/suspension-file/a/asset-management-softwar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532524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7" name="Picture 4" descr="A close up view of a track and field lane in the dark">
            <a:extLst>
              <a:ext uri="{FF2B5EF4-FFF2-40B4-BE49-F238E27FC236}">
                <a16:creationId xmlns:a16="http://schemas.microsoft.com/office/drawing/2014/main" id="{064F5E55-2BDD-2B33-7447-EC70530BD5E9}"/>
              </a:ext>
            </a:extLst>
          </p:cNvPr>
          <p:cNvPicPr>
            <a:picLocks noChangeAspect="1"/>
          </p:cNvPicPr>
          <p:nvPr/>
        </p:nvPicPr>
        <p:blipFill rotWithShape="1">
          <a:blip r:embed="rId2">
            <a:alphaModFix amt="40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674A2D29-774F-07EE-568D-435213543C17}"/>
              </a:ext>
            </a:extLst>
          </p:cNvPr>
          <p:cNvSpPr>
            <a:spLocks noGrp="1"/>
          </p:cNvSpPr>
          <p:nvPr>
            <p:ph type="ctrTitle"/>
          </p:nvPr>
        </p:nvSpPr>
        <p:spPr>
          <a:xfrm>
            <a:off x="1915128" y="1788454"/>
            <a:ext cx="8361229" cy="2098226"/>
          </a:xfrm>
        </p:spPr>
        <p:txBody>
          <a:bodyPr>
            <a:normAutofit/>
          </a:bodyPr>
          <a:lstStyle/>
          <a:p>
            <a:r>
              <a:rPr lang="en-US"/>
              <a:t>Countdown</a:t>
            </a:r>
          </a:p>
        </p:txBody>
      </p:sp>
      <p:sp>
        <p:nvSpPr>
          <p:cNvPr id="3" name="Subtitle 2">
            <a:extLst>
              <a:ext uri="{FF2B5EF4-FFF2-40B4-BE49-F238E27FC236}">
                <a16:creationId xmlns:a16="http://schemas.microsoft.com/office/drawing/2014/main" id="{0FCBF065-6A44-E8E8-577E-64FD24D07F4E}"/>
              </a:ext>
            </a:extLst>
          </p:cNvPr>
          <p:cNvSpPr>
            <a:spLocks noGrp="1"/>
          </p:cNvSpPr>
          <p:nvPr>
            <p:ph type="subTitle" idx="1"/>
          </p:nvPr>
        </p:nvSpPr>
        <p:spPr>
          <a:xfrm>
            <a:off x="2679906" y="3956279"/>
            <a:ext cx="6831673" cy="1086237"/>
          </a:xfrm>
        </p:spPr>
        <p:txBody>
          <a:bodyPr>
            <a:noAutofit/>
          </a:bodyPr>
          <a:lstStyle/>
          <a:p>
            <a:pPr>
              <a:spcAft>
                <a:spcPts val="600"/>
              </a:spcAft>
            </a:pPr>
            <a:r>
              <a:rPr lang="en-US" sz="9600"/>
              <a:t>4</a:t>
            </a:r>
          </a:p>
        </p:txBody>
      </p:sp>
    </p:spTree>
    <p:extLst>
      <p:ext uri="{BB962C8B-B14F-4D97-AF65-F5344CB8AC3E}">
        <p14:creationId xmlns:p14="http://schemas.microsoft.com/office/powerpoint/2010/main" val="1664197022"/>
      </p:ext>
    </p:extLst>
  </p:cSld>
  <p:clrMapOvr>
    <a:overrideClrMapping bg1="dk1" tx1="lt1" bg2="dk2" tx2="lt2" accent1="accent1" accent2="accent2" accent3="accent3" accent4="accent4" accent5="accent5" accent6="accent6" hlink="hlink" folHlink="folHlink"/>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xml><?xml version="1.0" encoding="utf-8"?>
<p:tagLst xmlns:a="http://schemas.openxmlformats.org/drawingml/2006/main" xmlns:r="http://schemas.openxmlformats.org/officeDocument/2006/relationships" xmlns:p="http://schemas.openxmlformats.org/presentationml/2006/main">
  <p:tag name="SHAPENAME" val="5. Source"/>
</p:tagLst>
</file>

<file path=ppt/tags/tag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NAME" val="CustomIcon"/>
</p:tagLst>
</file>

<file path=ppt/tags/tag16.xml><?xml version="1.0" encoding="utf-8"?>
<p:tagLst xmlns:a="http://schemas.openxmlformats.org/drawingml/2006/main" xmlns:r="http://schemas.openxmlformats.org/officeDocument/2006/relationships" xmlns:p="http://schemas.openxmlformats.org/presentationml/2006/main">
  <p:tag name="NAME" val="CustomIcon"/>
</p:tagLst>
</file>

<file path=ppt/tags/tag17.xml><?xml version="1.0" encoding="utf-8"?>
<p:tagLst xmlns:a="http://schemas.openxmlformats.org/drawingml/2006/main" xmlns:r="http://schemas.openxmlformats.org/officeDocument/2006/relationships" xmlns:p="http://schemas.openxmlformats.org/presentationml/2006/main">
  <p:tag name="NAME" val="CustomIcon"/>
</p:tagLst>
</file>

<file path=ppt/tags/tag18.xml><?xml version="1.0" encoding="utf-8"?>
<p:tagLst xmlns:a="http://schemas.openxmlformats.org/drawingml/2006/main" xmlns:r="http://schemas.openxmlformats.org/officeDocument/2006/relationships" xmlns:p="http://schemas.openxmlformats.org/presentationml/2006/main">
  <p:tag name="NAME" val="CustomIcon"/>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Office Theme">
  <a:themeElements>
    <a:clrScheme name="Lares LLC">
      <a:dk1>
        <a:sysClr val="windowText" lastClr="000000"/>
      </a:dk1>
      <a:lt1>
        <a:sysClr val="window" lastClr="FFFFFF"/>
      </a:lt1>
      <a:dk2>
        <a:srgbClr val="000000"/>
      </a:dk2>
      <a:lt2>
        <a:srgbClr val="E7E6E6"/>
      </a:lt2>
      <a:accent1>
        <a:srgbClr val="A7A9AC"/>
      </a:accent1>
      <a:accent2>
        <a:srgbClr val="530F10"/>
      </a:accent2>
      <a:accent3>
        <a:srgbClr val="821517"/>
      </a:accent3>
      <a:accent4>
        <a:srgbClr val="B49F7A"/>
      </a:accent4>
      <a:accent5>
        <a:srgbClr val="006852"/>
      </a:accent5>
      <a:accent6>
        <a:srgbClr val="CE8027"/>
      </a:accent6>
      <a:hlink>
        <a:srgbClr val="A7A9AC"/>
      </a:hlink>
      <a:folHlink>
        <a:srgbClr val="B49F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res 2021 - Light v2" id="{3F774D81-7CEA-4BE8-82F5-72D59DB68065}" vid="{7FB7DE4A-F716-4F85-BFE1-B58D61C6E7F4}"/>
    </a:ext>
  </a:extLst>
</a:theme>
</file>

<file path=ppt/theme/theme2.xml><?xml version="1.0" encoding="utf-8"?>
<a:theme xmlns:a="http://schemas.openxmlformats.org/drawingml/2006/main" name="Lares Overview">
  <a:themeElements>
    <a:clrScheme name="Lares LLC">
      <a:dk1>
        <a:sysClr val="windowText" lastClr="000000"/>
      </a:dk1>
      <a:lt1>
        <a:sysClr val="window" lastClr="FFFFFF"/>
      </a:lt1>
      <a:dk2>
        <a:srgbClr val="000000"/>
      </a:dk2>
      <a:lt2>
        <a:srgbClr val="E7E6E6"/>
      </a:lt2>
      <a:accent1>
        <a:srgbClr val="A7A9AC"/>
      </a:accent1>
      <a:accent2>
        <a:srgbClr val="530F10"/>
      </a:accent2>
      <a:accent3>
        <a:srgbClr val="821517"/>
      </a:accent3>
      <a:accent4>
        <a:srgbClr val="B49F7A"/>
      </a:accent4>
      <a:accent5>
        <a:srgbClr val="006852"/>
      </a:accent5>
      <a:accent6>
        <a:srgbClr val="CE8027"/>
      </a:accent6>
      <a:hlink>
        <a:srgbClr val="A7A9AC"/>
      </a:hlink>
      <a:folHlink>
        <a:srgbClr val="B49F7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4.xml><?xml version="1.0" encoding="utf-8"?>
<a:theme xmlns:a="http://schemas.openxmlformats.org/drawingml/2006/main" name="1_Office Theme">
  <a:themeElements>
    <a:clrScheme name="Custom 1">
      <a:dk1>
        <a:srgbClr val="000000"/>
      </a:dk1>
      <a:lt1>
        <a:srgbClr val="FFFFFF"/>
      </a:lt1>
      <a:dk2>
        <a:srgbClr val="505046"/>
      </a:dk2>
      <a:lt2>
        <a:srgbClr val="EEECE1"/>
      </a:lt2>
      <a:accent1>
        <a:srgbClr val="520F0F"/>
      </a:accent1>
      <a:accent2>
        <a:srgbClr val="811615"/>
      </a:accent2>
      <a:accent3>
        <a:srgbClr val="A6A9AC"/>
      </a:accent3>
      <a:accent4>
        <a:srgbClr val="162E7A"/>
      </a:accent4>
      <a:accent5>
        <a:srgbClr val="B39F7A"/>
      </a:accent5>
      <a:accent6>
        <a:srgbClr val="520E0E"/>
      </a:accent6>
      <a:hlink>
        <a:srgbClr val="CF7F25"/>
      </a:hlink>
      <a:folHlink>
        <a:srgbClr val="648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res 2021 - Light v2" id="{3F774D81-7CEA-4BE8-82F5-72D59DB68065}" vid="{7FB7DE4A-F716-4F85-BFE1-B58D61C6E7F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1385</TotalTime>
  <Words>2625</Words>
  <Application>Microsoft Office PowerPoint</Application>
  <PresentationFormat>Widescreen</PresentationFormat>
  <Paragraphs>340</Paragraphs>
  <Slides>41</Slides>
  <Notes>25</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41</vt:i4>
      </vt:variant>
    </vt:vector>
  </HeadingPairs>
  <TitlesOfParts>
    <vt:vector size="61" baseType="lpstr">
      <vt:lpstr>Arial</vt:lpstr>
      <vt:lpstr>Calibri</vt:lpstr>
      <vt:lpstr>Calibri Light</vt:lpstr>
      <vt:lpstr>Droid Serif</vt:lpstr>
      <vt:lpstr>Franklin Gothic Book</vt:lpstr>
      <vt:lpstr>FuturaT Bold</vt:lpstr>
      <vt:lpstr>Georgia</vt:lpstr>
      <vt:lpstr>Google Sans</vt:lpstr>
      <vt:lpstr>Metropolis</vt:lpstr>
      <vt:lpstr>Microsoft Sans Serif</vt:lpstr>
      <vt:lpstr>Montserrat</vt:lpstr>
      <vt:lpstr>Poppins</vt:lpstr>
      <vt:lpstr>Roboto</vt:lpstr>
      <vt:lpstr>Segoe UI</vt:lpstr>
      <vt:lpstr>Source Sans Pro</vt:lpstr>
      <vt:lpstr>Office Theme</vt:lpstr>
      <vt:lpstr>Lares Overview</vt:lpstr>
      <vt:lpstr>Crop</vt:lpstr>
      <vt:lpstr>1_Office Theme</vt:lpstr>
      <vt:lpstr>think-cell Slide</vt:lpstr>
      <vt:lpstr>Top 5 CISO Findings Report – 2022</vt:lpstr>
      <vt:lpstr>$ Whoami</vt:lpstr>
      <vt:lpstr>Quick Agenda</vt:lpstr>
      <vt:lpstr>Do we need more lists?</vt:lpstr>
      <vt:lpstr>Verticals</vt:lpstr>
      <vt:lpstr>Countdown</vt:lpstr>
      <vt:lpstr>Asset Management Blues Financial Services, Healthcare, Manufacturing, Retail</vt:lpstr>
      <vt:lpstr>“We are waiting on procuring our X before improving our asset management.”</vt:lpstr>
      <vt:lpstr>Countdown</vt:lpstr>
      <vt:lpstr>Seeing Red: Vulnerabilities Financial Services, Healthcare, Manufacturing, Retail</vt:lpstr>
      <vt:lpstr>Patching DELAYS</vt:lpstr>
      <vt:lpstr>Verizon DBIR 2022</vt:lpstr>
      <vt:lpstr>“We only do bi-yearly third-party testing”</vt:lpstr>
      <vt:lpstr>Tenable’s not working …</vt:lpstr>
      <vt:lpstr>Countdown</vt:lpstr>
      <vt:lpstr>Blind Spots All verticals</vt:lpstr>
      <vt:lpstr>Countdown</vt:lpstr>
      <vt:lpstr>Insecure Configurations Financial Services, Healthcare, Manufacturing, Retail</vt:lpstr>
      <vt:lpstr>PowerPoint Presentation</vt:lpstr>
      <vt:lpstr>Countdown</vt:lpstr>
      <vt:lpstr>Dataflow Grey Areas All Verticals</vt:lpstr>
      <vt:lpstr>CASE STUDY</vt:lpstr>
      <vt:lpstr>Capital One Breach, 2019</vt:lpstr>
      <vt:lpstr>PowerPoint Presentation</vt:lpstr>
      <vt:lpstr>Capital One Breach, 2019</vt:lpstr>
      <vt:lpstr>Capital One Breach, 2019</vt:lpstr>
      <vt:lpstr>PowerPoint Presentation</vt:lpstr>
      <vt:lpstr>Collaboration, Capacity, Capability</vt:lpstr>
      <vt:lpstr>Everyone Has A Hand</vt:lpstr>
      <vt:lpstr>A Framework Anyone?</vt:lpstr>
      <vt:lpstr>Choose a Framework</vt:lpstr>
      <vt:lpstr>NIST Framework</vt:lpstr>
      <vt:lpstr>NIST Framework</vt:lpstr>
      <vt:lpstr>NIST MAPPINGS</vt:lpstr>
      <vt:lpstr>Internal/External</vt:lpstr>
      <vt:lpstr>Red Team/Physical Assessment</vt:lpstr>
      <vt:lpstr>Identify, Rank, Quantify Risks  </vt:lpstr>
      <vt:lpstr>Summary</vt:lpstr>
      <vt:lpstr>Addressing the Top 5 VCISO Findings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 10 Penetration Test Findings Report – 2020 Preview</dc:title>
  <dc:creator>Mark Arnold</dc:creator>
  <cp:lastModifiedBy>Mark Arnold</cp:lastModifiedBy>
  <cp:revision>7</cp:revision>
  <dcterms:created xsi:type="dcterms:W3CDTF">2020-12-02T03:40:43Z</dcterms:created>
  <dcterms:modified xsi:type="dcterms:W3CDTF">2023-07-17T14:01:38Z</dcterms:modified>
</cp:coreProperties>
</file>