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8"/>
  </p:notesMasterIdLst>
  <p:handoutMasterIdLst>
    <p:handoutMasterId r:id="rId29"/>
  </p:handoutMasterIdLst>
  <p:sldIdLst>
    <p:sldId id="284" r:id="rId6"/>
    <p:sldId id="282" r:id="rId7"/>
    <p:sldId id="257" r:id="rId8"/>
    <p:sldId id="260" r:id="rId9"/>
    <p:sldId id="261" r:id="rId10"/>
    <p:sldId id="262" r:id="rId11"/>
    <p:sldId id="271" r:id="rId12"/>
    <p:sldId id="272" r:id="rId13"/>
    <p:sldId id="273" r:id="rId14"/>
    <p:sldId id="275" r:id="rId15"/>
    <p:sldId id="263" r:id="rId16"/>
    <p:sldId id="264" r:id="rId17"/>
    <p:sldId id="288" r:id="rId18"/>
    <p:sldId id="266" r:id="rId19"/>
    <p:sldId id="277" r:id="rId20"/>
    <p:sldId id="278" r:id="rId21"/>
    <p:sldId id="279" r:id="rId22"/>
    <p:sldId id="267" r:id="rId23"/>
    <p:sldId id="268" r:id="rId24"/>
    <p:sldId id="270" r:id="rId25"/>
    <p:sldId id="287"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4" autoAdjust="0"/>
    <p:restoredTop sz="94659" autoAdjust="0"/>
  </p:normalViewPr>
  <p:slideViewPr>
    <p:cSldViewPr snapToGrid="0">
      <p:cViewPr varScale="1">
        <p:scale>
          <a:sx n="78" d="100"/>
          <a:sy n="78" d="100"/>
        </p:scale>
        <p:origin x="1426" y="48"/>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4" d="100"/>
          <a:sy n="74" d="100"/>
        </p:scale>
        <p:origin x="-1330"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DC58A4-1F39-4E10-B40C-ECB2E4998083}" type="datetimeFigureOut">
              <a:rPr lang="en-US" smtClean="0"/>
              <a:t>5/25/2018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BFFE62-8B6F-4B6C-87A1-15BE8E6B70A8}" type="slidenum">
              <a:rPr lang="en-US" smtClean="0"/>
              <a:t>‹#›</a:t>
            </a:fld>
            <a:endParaRPr lang="en-US"/>
          </a:p>
        </p:txBody>
      </p:sp>
    </p:spTree>
    <p:extLst>
      <p:ext uri="{BB962C8B-B14F-4D97-AF65-F5344CB8AC3E}">
        <p14:creationId xmlns:p14="http://schemas.microsoft.com/office/powerpoint/2010/main" val="2416561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BF3212-CA4A-4372-B18F-FDBCACCE5573}" type="datetimeFigureOut">
              <a:rPr lang="en-US" smtClean="0"/>
              <a:t>5/25/2018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CDFB8-CE1E-4CEA-A9A7-0392F69410F3}" type="slidenum">
              <a:rPr lang="en-US" smtClean="0"/>
              <a:t>‹#›</a:t>
            </a:fld>
            <a:endParaRPr lang="en-US"/>
          </a:p>
        </p:txBody>
      </p:sp>
    </p:spTree>
    <p:extLst>
      <p:ext uri="{BB962C8B-B14F-4D97-AF65-F5344CB8AC3E}">
        <p14:creationId xmlns:p14="http://schemas.microsoft.com/office/powerpoint/2010/main" val="405486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3</a:t>
            </a:fld>
            <a:endParaRPr lang="en-US"/>
          </a:p>
        </p:txBody>
      </p:sp>
    </p:spTree>
    <p:extLst>
      <p:ext uri="{BB962C8B-B14F-4D97-AF65-F5344CB8AC3E}">
        <p14:creationId xmlns:p14="http://schemas.microsoft.com/office/powerpoint/2010/main" val="212091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Nash won a Nobel Prize in economics for his game theory work.</a:t>
            </a:r>
          </a:p>
          <a:p>
            <a:r>
              <a:rPr lang="en-US" dirty="0"/>
              <a:t>He was born in 1926 in Bluefield, WV.</a:t>
            </a:r>
          </a:p>
          <a:p>
            <a:r>
              <a:rPr lang="en-US" dirty="0"/>
              <a:t>John Nash graduated from Princeton, and worked there and at MIT.</a:t>
            </a:r>
          </a:p>
          <a:p>
            <a:r>
              <a:rPr lang="en-US" dirty="0"/>
              <a:t>Unfortunately, he died in a car accident in 2015.</a:t>
            </a:r>
          </a:p>
        </p:txBody>
      </p:sp>
      <p:sp>
        <p:nvSpPr>
          <p:cNvPr id="4" name="Slide Number Placeholder 3"/>
          <p:cNvSpPr>
            <a:spLocks noGrp="1"/>
          </p:cNvSpPr>
          <p:nvPr>
            <p:ph type="sldNum" sz="quarter" idx="10"/>
          </p:nvPr>
        </p:nvSpPr>
        <p:spPr/>
        <p:txBody>
          <a:bodyPr/>
          <a:lstStyle/>
          <a:p>
            <a:fld id="{6FCCDFB8-CE1E-4CEA-A9A7-0392F69410F3}" type="slidenum">
              <a:rPr lang="en-US" smtClean="0"/>
              <a:t>7</a:t>
            </a:fld>
            <a:endParaRPr lang="en-US"/>
          </a:p>
        </p:txBody>
      </p:sp>
    </p:spTree>
    <p:extLst>
      <p:ext uri="{BB962C8B-B14F-4D97-AF65-F5344CB8AC3E}">
        <p14:creationId xmlns:p14="http://schemas.microsoft.com/office/powerpoint/2010/main" val="272001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Russell Crowe starred in a movie about John Nash’s life in 2001.</a:t>
            </a:r>
          </a:p>
        </p:txBody>
      </p:sp>
      <p:sp>
        <p:nvSpPr>
          <p:cNvPr id="4" name="Slide Number Placeholder 3"/>
          <p:cNvSpPr>
            <a:spLocks noGrp="1"/>
          </p:cNvSpPr>
          <p:nvPr>
            <p:ph type="sldNum" sz="quarter" idx="10"/>
          </p:nvPr>
        </p:nvSpPr>
        <p:spPr/>
        <p:txBody>
          <a:bodyPr/>
          <a:lstStyle/>
          <a:p>
            <a:fld id="{6FCCDFB8-CE1E-4CEA-A9A7-0392F69410F3}" type="slidenum">
              <a:rPr lang="en-US" smtClean="0"/>
              <a:t>8</a:t>
            </a:fld>
            <a:endParaRPr lang="en-US"/>
          </a:p>
        </p:txBody>
      </p:sp>
    </p:spTree>
    <p:extLst>
      <p:ext uri="{BB962C8B-B14F-4D97-AF65-F5344CB8AC3E}">
        <p14:creationId xmlns:p14="http://schemas.microsoft.com/office/powerpoint/2010/main" val="257694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single stage game will allow us to build up to the more complicated full campaign game.</a:t>
            </a:r>
          </a:p>
          <a:p>
            <a:r>
              <a:rPr lang="en-US" dirty="0"/>
              <a:t>The vertices are labeled to indicate the player who moves: 1 is the attacker, N is nature and 2 is the defender.</a:t>
            </a:r>
          </a:p>
          <a:p>
            <a:r>
              <a:rPr lang="en-US" dirty="0"/>
              <a:t>The edges are labeled with the player’s strategy: Q indicates quit, X indicates the attacker proceeds with stage X, </a:t>
            </a:r>
            <a:r>
              <a:rPr lang="en-US" dirty="0" err="1"/>
              <a:t>p_X</a:t>
            </a:r>
            <a:r>
              <a:rPr lang="en-US" dirty="0"/>
              <a:t> is the probability the defender detects the stage, P indicates a passive defender response and A indicates an active defender response.</a:t>
            </a:r>
          </a:p>
        </p:txBody>
      </p:sp>
      <p:sp>
        <p:nvSpPr>
          <p:cNvPr id="4" name="Slide Number Placeholder 3"/>
          <p:cNvSpPr>
            <a:spLocks noGrp="1"/>
          </p:cNvSpPr>
          <p:nvPr>
            <p:ph type="sldNum" sz="quarter" idx="10"/>
          </p:nvPr>
        </p:nvSpPr>
        <p:spPr/>
        <p:txBody>
          <a:bodyPr/>
          <a:lstStyle/>
          <a:p>
            <a:fld id="{6FCCDFB8-CE1E-4CEA-A9A7-0392F69410F3}" type="slidenum">
              <a:rPr lang="en-US" smtClean="0"/>
              <a:t>11</a:t>
            </a:fld>
            <a:endParaRPr lang="en-US"/>
          </a:p>
        </p:txBody>
      </p:sp>
    </p:spTree>
    <p:extLst>
      <p:ext uri="{BB962C8B-B14F-4D97-AF65-F5344CB8AC3E}">
        <p14:creationId xmlns:p14="http://schemas.microsoft.com/office/powerpoint/2010/main" val="101382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is hard to read, but the basic idea is that the campaign level game is a hierarchical composition of the stage games from the last slide.</a:t>
            </a:r>
          </a:p>
          <a:p>
            <a:r>
              <a:rPr lang="en-US" dirty="0"/>
              <a:t>This is an ambitious game: there are 48 possible outcome and 512 strategy sets.</a:t>
            </a:r>
          </a:p>
        </p:txBody>
      </p:sp>
      <p:sp>
        <p:nvSpPr>
          <p:cNvPr id="4" name="Slide Number Placeholder 3"/>
          <p:cNvSpPr>
            <a:spLocks noGrp="1"/>
          </p:cNvSpPr>
          <p:nvPr>
            <p:ph type="sldNum" sz="quarter" idx="10"/>
          </p:nvPr>
        </p:nvSpPr>
        <p:spPr/>
        <p:txBody>
          <a:bodyPr/>
          <a:lstStyle/>
          <a:p>
            <a:fld id="{6FCCDFB8-CE1E-4CEA-A9A7-0392F69410F3}" type="slidenum">
              <a:rPr lang="en-US" smtClean="0"/>
              <a:t>12</a:t>
            </a:fld>
            <a:endParaRPr lang="en-US"/>
          </a:p>
        </p:txBody>
      </p:sp>
    </p:spTree>
    <p:extLst>
      <p:ext uri="{BB962C8B-B14F-4D97-AF65-F5344CB8AC3E}">
        <p14:creationId xmlns:p14="http://schemas.microsoft.com/office/powerpoint/2010/main" val="353986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sets are collections of nodes that a player cannot distinguish between.</a:t>
            </a:r>
          </a:p>
          <a:p>
            <a:r>
              <a:rPr lang="en-US" dirty="0"/>
              <a:t>For example, in this stage game, the attacker does not know if the defender failed to detect the attack or the defender responded passively.</a:t>
            </a:r>
          </a:p>
        </p:txBody>
      </p:sp>
      <p:sp>
        <p:nvSpPr>
          <p:cNvPr id="4" name="Slide Number Placeholder 3"/>
          <p:cNvSpPr>
            <a:spLocks noGrp="1"/>
          </p:cNvSpPr>
          <p:nvPr>
            <p:ph type="sldNum" sz="quarter" idx="10"/>
          </p:nvPr>
        </p:nvSpPr>
        <p:spPr/>
        <p:txBody>
          <a:bodyPr/>
          <a:lstStyle/>
          <a:p>
            <a:fld id="{6FCCDFB8-CE1E-4CEA-A9A7-0392F69410F3}" type="slidenum">
              <a:rPr lang="en-US" smtClean="0"/>
              <a:t>16</a:t>
            </a:fld>
            <a:endParaRPr lang="en-US"/>
          </a:p>
        </p:txBody>
      </p:sp>
    </p:spTree>
    <p:extLst>
      <p:ext uri="{BB962C8B-B14F-4D97-AF65-F5344CB8AC3E}">
        <p14:creationId xmlns:p14="http://schemas.microsoft.com/office/powerpoint/2010/main" val="367735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an impenetrable system is an unrealistic goal for economic, technical and operational reasons, but defenders can prepare the battlefield in a way that makes campaigns unprofitable for attackers.</a:t>
            </a:r>
          </a:p>
        </p:txBody>
      </p:sp>
      <p:sp>
        <p:nvSpPr>
          <p:cNvPr id="4" name="Slide Number Placeholder 3"/>
          <p:cNvSpPr>
            <a:spLocks noGrp="1"/>
          </p:cNvSpPr>
          <p:nvPr>
            <p:ph type="sldNum" sz="quarter" idx="10"/>
          </p:nvPr>
        </p:nvSpPr>
        <p:spPr/>
        <p:txBody>
          <a:bodyPr/>
          <a:lstStyle/>
          <a:p>
            <a:fld id="{6FCCDFB8-CE1E-4CEA-A9A7-0392F69410F3}" type="slidenum">
              <a:rPr lang="en-US" smtClean="0"/>
              <a:t>19</a:t>
            </a:fld>
            <a:endParaRPr lang="en-US"/>
          </a:p>
        </p:txBody>
      </p:sp>
    </p:spTree>
    <p:extLst>
      <p:ext uri="{BB962C8B-B14F-4D97-AF65-F5344CB8AC3E}">
        <p14:creationId xmlns:p14="http://schemas.microsoft.com/office/powerpoint/2010/main" val="312108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21</a:t>
            </a:fld>
            <a:endParaRPr lang="en-US"/>
          </a:p>
        </p:txBody>
      </p:sp>
    </p:spTree>
    <p:extLst>
      <p:ext uri="{BB962C8B-B14F-4D97-AF65-F5344CB8AC3E}">
        <p14:creationId xmlns:p14="http://schemas.microsoft.com/office/powerpoint/2010/main" val="119952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youtube.com/mitrecorp"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mitre.org/" TargetMode="External"/><Relationship Id="rId2" Type="http://schemas.openxmlformats.org/officeDocument/2006/relationships/hyperlink" Target="http://twitter.com/MITREcorp" TargetMode="External"/><Relationship Id="rId1" Type="http://schemas.openxmlformats.org/officeDocument/2006/relationships/slideMaster" Target="../slideMasters/slideMaster1.xml"/><Relationship Id="rId6" Type="http://schemas.openxmlformats.org/officeDocument/2006/relationships/hyperlink" Target="http://www.linkedin.com/company/mitre"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hyperlink" Target="https://plus.google.com/+MitreOrgFFRDCs/posts" TargetMode="External"/><Relationship Id="rId4" Type="http://schemas.openxmlformats.org/officeDocument/2006/relationships/hyperlink" Target="http://www.facebook.com/MITREcorp" TargetMode="Externa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Box 34"/>
          <p:cNvSpPr txBox="1">
            <a:spLocks noChangeArrowheads="1"/>
          </p:cNvSpPr>
          <p:nvPr userDrawn="1"/>
        </p:nvSpPr>
        <p:spPr bwMode="auto">
          <a:xfrm>
            <a:off x="757146" y="6533104"/>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Arial" pitchFamily="34" charset="0"/>
                <a:cs typeface="Arial" pitchFamily="34" charset="0"/>
              </a:rPr>
              <a:t>© 2018</a:t>
            </a:r>
            <a:r>
              <a:rPr lang="en-US" altLang="en-US" sz="800" b="0" baseline="0" dirty="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rights reserved.</a:t>
            </a:r>
          </a:p>
        </p:txBody>
      </p:sp>
      <p:sp>
        <p:nvSpPr>
          <p:cNvPr id="8" name="Rectangle 4"/>
          <p:cNvSpPr>
            <a:spLocks noGrp="1" noChangeArrowheads="1"/>
          </p:cNvSpPr>
          <p:nvPr>
            <p:ph type="subTitle" idx="1" hasCustomPrompt="1"/>
          </p:nvPr>
        </p:nvSpPr>
        <p:spPr>
          <a:xfrm>
            <a:off x="783116" y="2568939"/>
            <a:ext cx="4602163" cy="389922"/>
          </a:xfrm>
        </p:spPr>
        <p:txBody>
          <a:bodyPr anchor="ctr"/>
          <a:lstStyle>
            <a:lvl1pPr marL="0" indent="0">
              <a:buFont typeface="Wingdings" pitchFamily="2" charset="2"/>
              <a:buNone/>
              <a:defRPr b="1" spc="0" baseline="0">
                <a:solidFill>
                  <a:schemeClr val="tx2"/>
                </a:solidFill>
                <a:latin typeface="Arial" pitchFamily="34" charset="0"/>
                <a:cs typeface="Arial" pitchFamily="34" charset="0"/>
              </a:defRPr>
            </a:lvl1pPr>
          </a:lstStyle>
          <a:p>
            <a:r>
              <a:rPr lang="en-US" altLang="en-US" dirty="0"/>
              <a:t>Author</a:t>
            </a:r>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a:t>Title here</a:t>
            </a:r>
          </a:p>
        </p:txBody>
      </p:sp>
      <p:cxnSp>
        <p:nvCxnSpPr>
          <p:cNvPr id="15" name="Straight Connector 14"/>
          <p:cNvCxnSpPr/>
          <p:nvPr userDrawn="1"/>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16" name="Straight Connector 15"/>
          <p:cNvCxnSpPr/>
          <p:nvPr userDrawn="1"/>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1" name="TextBox 10"/>
          <p:cNvSpPr txBox="1"/>
          <p:nvPr userDrawn="1"/>
        </p:nvSpPr>
        <p:spPr>
          <a:xfrm>
            <a:off x="7324431"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a:solidFill>
                  <a:srgbClr val="C1CD23"/>
                </a:solidFill>
                <a:latin typeface="Arial" pitchFamily="34" charset="0"/>
              </a:rPr>
              <a:t>|</a:t>
            </a:r>
            <a:r>
              <a:rPr lang="en-US" sz="100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a:latin typeface="Arial" pitchFamily="34" charset="0"/>
              </a:rPr>
              <a:t> </a:t>
            </a:r>
            <a:r>
              <a:rPr lang="en-US" sz="1000">
                <a:solidFill>
                  <a:srgbClr val="C1CD23"/>
                </a:solidFill>
                <a:latin typeface="Arial" pitchFamily="34" charset="0"/>
              </a:rPr>
              <a:t>|</a:t>
            </a:r>
            <a:r>
              <a:rPr lang="en-US" sz="1000">
                <a:ea typeface="Verdana" pitchFamily="34" charset="0"/>
                <a:cs typeface="Verdana" pitchFamily="34" charset="0"/>
              </a:rPr>
              <a:t> </a:t>
            </a:r>
          </a:p>
        </p:txBody>
      </p:sp>
      <p:grpSp>
        <p:nvGrpSpPr>
          <p:cNvPr id="13" name="Group 12"/>
          <p:cNvGrpSpPr/>
          <p:nvPr userDrawn="1"/>
        </p:nvGrpSpPr>
        <p:grpSpPr>
          <a:xfrm>
            <a:off x="81480" y="0"/>
            <a:ext cx="99589" cy="6858000"/>
            <a:chOff x="0" y="0"/>
            <a:chExt cx="407324" cy="6858000"/>
          </a:xfrm>
        </p:grpSpPr>
        <p:sp>
          <p:nvSpPr>
            <p:cNvPr id="17" name="Rectangle 16"/>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8" name="Rectangle 17"/>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
        <p:nvSpPr>
          <p:cNvPr id="8" name="Text Placeholder 2"/>
          <p:cNvSpPr>
            <a:spLocks noGrp="1"/>
          </p:cNvSpPr>
          <p:nvPr>
            <p:ph idx="1"/>
          </p:nvPr>
        </p:nvSpPr>
        <p:spPr>
          <a:xfrm>
            <a:off x="609600" y="1447800"/>
            <a:ext cx="8229600" cy="4678363"/>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a:t>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Layout">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9467" y="6509438"/>
            <a:ext cx="670505" cy="243820"/>
          </a:xfrm>
          <a:prstGeom prst="rect">
            <a:avLst/>
          </a:prstGeom>
        </p:spPr>
      </p:pic>
      <p:sp>
        <p:nvSpPr>
          <p:cNvPr id="20" name="TextBox 19"/>
          <p:cNvSpPr txBox="1"/>
          <p:nvPr userDrawn="1"/>
        </p:nvSpPr>
        <p:spPr>
          <a:xfrm>
            <a:off x="7139704"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a:solidFill>
                  <a:srgbClr val="C1CD23"/>
                </a:solidFill>
                <a:latin typeface="Arial" pitchFamily="34" charset="0"/>
              </a:rPr>
              <a:t>|</a:t>
            </a:r>
            <a:r>
              <a:rPr lang="en-US" sz="100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a:latin typeface="Arial" pitchFamily="34" charset="0"/>
              </a:rPr>
              <a:t> </a:t>
            </a:r>
            <a:r>
              <a:rPr lang="en-US" sz="1000">
                <a:solidFill>
                  <a:srgbClr val="C1CD23"/>
                </a:solidFill>
                <a:latin typeface="Arial" pitchFamily="34" charset="0"/>
              </a:rPr>
              <a:t>|</a:t>
            </a:r>
            <a:r>
              <a:rPr lang="en-US" sz="1000">
                <a:ea typeface="Verdana" pitchFamily="34" charset="0"/>
                <a:cs typeface="Verdana" pitchFamily="34" charset="0"/>
              </a:rPr>
              <a:t> </a:t>
            </a:r>
          </a:p>
        </p:txBody>
      </p:sp>
      <p:grpSp>
        <p:nvGrpSpPr>
          <p:cNvPr id="3" name="Group 2"/>
          <p:cNvGrpSpPr/>
          <p:nvPr userDrawn="1"/>
        </p:nvGrpSpPr>
        <p:grpSpPr>
          <a:xfrm>
            <a:off x="803562" y="2057400"/>
            <a:ext cx="7536873" cy="2743200"/>
            <a:chOff x="685800" y="2057400"/>
            <a:chExt cx="10744200" cy="2743200"/>
          </a:xfrm>
        </p:grpSpPr>
        <p:cxnSp>
          <p:nvCxnSpPr>
            <p:cNvPr id="24" name="Straight Connector 23"/>
            <p:cNvCxnSpPr/>
            <p:nvPr userDrawn="1"/>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6" name="Rectangle 9"/>
          <p:cNvSpPr>
            <a:spLocks noGrp="1" noChangeArrowheads="1"/>
          </p:cNvSpPr>
          <p:nvPr>
            <p:ph type="ctrTitle" sz="quarter" hasCustomPrompt="1"/>
          </p:nvPr>
        </p:nvSpPr>
        <p:spPr>
          <a:xfrm>
            <a:off x="923636" y="2424417"/>
            <a:ext cx="7333674" cy="2013359"/>
          </a:xfrm>
        </p:spPr>
        <p:txBody>
          <a:bodyPr anchor="ctr" anchorCtr="0">
            <a:noAutofit/>
          </a:bodyPr>
          <a:lstStyle>
            <a:lvl1pPr algn="ctr">
              <a:lnSpc>
                <a:spcPts val="4400"/>
              </a:lnSpc>
              <a:defRPr sz="3600" b="1">
                <a:solidFill>
                  <a:schemeClr val="tx2"/>
                </a:solidFill>
                <a:latin typeface="Arial" pitchFamily="34" charset="0"/>
                <a:cs typeface="Times New Roman" pitchFamily="18" charset="0"/>
              </a:defRPr>
            </a:lvl1pPr>
          </a:lstStyle>
          <a:p>
            <a:r>
              <a:rPr lang="en-US" dirty="0"/>
              <a:t>Divider Slide – Section Title here</a:t>
            </a:r>
          </a:p>
        </p:txBody>
      </p:sp>
      <p:grpSp>
        <p:nvGrpSpPr>
          <p:cNvPr id="15" name="Group 14"/>
          <p:cNvGrpSpPr/>
          <p:nvPr userDrawn="1"/>
        </p:nvGrpSpPr>
        <p:grpSpPr>
          <a:xfrm>
            <a:off x="81480" y="0"/>
            <a:ext cx="99589" cy="6858000"/>
            <a:chOff x="1" y="0"/>
            <a:chExt cx="380999" cy="6858000"/>
          </a:xfrm>
        </p:grpSpPr>
        <p:sp>
          <p:nvSpPr>
            <p:cNvPr id="16" name="Rectangle 15"/>
            <p:cNvSpPr/>
            <p:nvPr/>
          </p:nvSpPr>
          <p:spPr bwMode="auto">
            <a:xfrm>
              <a:off x="1" y="0"/>
              <a:ext cx="380999" cy="32766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1" name="Rectangle 20"/>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grpSp>
        <p:nvGrpSpPr>
          <p:cNvPr id="27" name="Group 26"/>
          <p:cNvGrpSpPr/>
          <p:nvPr userDrawn="1"/>
        </p:nvGrpSpPr>
        <p:grpSpPr>
          <a:xfrm>
            <a:off x="8961423" y="0"/>
            <a:ext cx="99589" cy="6858000"/>
            <a:chOff x="1" y="0"/>
            <a:chExt cx="380999" cy="6858000"/>
          </a:xfrm>
        </p:grpSpPr>
        <p:sp>
          <p:nvSpPr>
            <p:cNvPr id="28" name="Rectangle 27"/>
            <p:cNvSpPr/>
            <p:nvPr/>
          </p:nvSpPr>
          <p:spPr bwMode="auto">
            <a:xfrm>
              <a:off x="1" y="0"/>
              <a:ext cx="380999" cy="32766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 name="Rectangle 28"/>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Tree>
    <p:extLst>
      <p:ext uri="{BB962C8B-B14F-4D97-AF65-F5344CB8AC3E}">
        <p14:creationId xmlns:p14="http://schemas.microsoft.com/office/powerpoint/2010/main" val="348184138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00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236666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userDrawn="1"/>
        </p:nvSpPr>
        <p:spPr>
          <a:xfrm>
            <a:off x="552450" y="1133475"/>
            <a:ext cx="8382000" cy="31432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041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slide - large image">
    <p:spTree>
      <p:nvGrpSpPr>
        <p:cNvPr id="1" name=""/>
        <p:cNvGrpSpPr/>
        <p:nvPr/>
      </p:nvGrpSpPr>
      <p:grpSpPr>
        <a:xfrm>
          <a:off x="0" y="0"/>
          <a:ext cx="0" cy="0"/>
          <a:chOff x="0" y="0"/>
          <a:chExt cx="0" cy="0"/>
        </a:xfrm>
      </p:grpSpPr>
      <p:sp>
        <p:nvSpPr>
          <p:cNvPr id="2" name="TextBox 1"/>
          <p:cNvSpPr txBox="1"/>
          <p:nvPr userDrawn="1"/>
        </p:nvSpPr>
        <p:spPr>
          <a:xfrm>
            <a:off x="7324431"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4" name="Rectangle 3"/>
          <p:cNvSpPr/>
          <p:nvPr userDrawn="1"/>
        </p:nvSpPr>
        <p:spPr>
          <a:xfrm>
            <a:off x="627132" y="6609685"/>
            <a:ext cx="4572000" cy="123111"/>
          </a:xfrm>
          <a:prstGeom prst="rect">
            <a:avLst/>
          </a:prstGeom>
        </p:spPr>
        <p:txBody>
          <a:bodyPr lIns="0" tIns="0" rIns="0" bIns="0">
            <a:spAutoFit/>
          </a:bodyPr>
          <a:lstStyle/>
          <a:p>
            <a:r>
              <a:rPr lang="en-US" altLang="en-US" sz="800" dirty="0">
                <a:solidFill>
                  <a:schemeClr val="tx1">
                    <a:lumMod val="50000"/>
                    <a:lumOff val="50000"/>
                  </a:schemeClr>
                </a:solidFill>
              </a:rPr>
              <a:t>© 2018 The MITRE Corporation. All rights reserved. For Internal MITRE Use.</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46074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userDrawn="1"/>
        </p:nvSpPr>
        <p:spPr>
          <a:xfrm>
            <a:off x="552450" y="1133475"/>
            <a:ext cx="8382000" cy="31432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p:cNvGrpSpPr/>
          <p:nvPr userDrawn="1"/>
        </p:nvGrpSpPr>
        <p:grpSpPr>
          <a:xfrm>
            <a:off x="2892387" y="4816914"/>
            <a:ext cx="3732451" cy="687607"/>
            <a:chOff x="2659017" y="4816914"/>
            <a:chExt cx="3732451" cy="687607"/>
          </a:xfrm>
        </p:grpSpPr>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017" y="4940349"/>
              <a:ext cx="443605" cy="443605"/>
            </a:xfrm>
            <a:prstGeom prst="rect">
              <a:avLst/>
            </a:prstGeom>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71" y="4982267"/>
              <a:ext cx="377994" cy="377994"/>
            </a:xfrm>
            <a:prstGeom prst="rect">
              <a:avLst/>
            </a:prstGeom>
          </p:spPr>
        </p:pic>
        <p:pic>
          <p:nvPicPr>
            <p:cNvPr id="6" name="Picture 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0385" y="4959899"/>
              <a:ext cx="1114344" cy="413237"/>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766" y="4816914"/>
              <a:ext cx="972527" cy="687607"/>
            </a:xfrm>
            <a:prstGeom prst="rect">
              <a:avLst/>
            </a:prstGeom>
          </p:spPr>
        </p:pic>
        <p:pic>
          <p:nvPicPr>
            <p:cNvPr id="8" name="Picture 7">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535" y="4973550"/>
              <a:ext cx="385933" cy="385933"/>
            </a:xfrm>
            <a:prstGeom prst="rect">
              <a:avLst/>
            </a:prstGeom>
          </p:spPr>
        </p:pic>
      </p:grpSp>
      <p:sp>
        <p:nvSpPr>
          <p:cNvPr id="9" name="TextBox 8"/>
          <p:cNvSpPr txBox="1"/>
          <p:nvPr userDrawn="1"/>
        </p:nvSpPr>
        <p:spPr>
          <a:xfrm>
            <a:off x="1866123" y="2453953"/>
            <a:ext cx="5784978" cy="2277547"/>
          </a:xfrm>
          <a:prstGeom prst="rect">
            <a:avLst/>
          </a:prstGeom>
          <a:noFill/>
        </p:spPr>
        <p:txBody>
          <a:bodyPr wrap="square" rtlCol="0">
            <a:spAutoFit/>
          </a:bodyPr>
          <a:lstStyle/>
          <a:p>
            <a:pPr algn="ctr">
              <a:spcAft>
                <a:spcPts val="600"/>
              </a:spcAft>
            </a:pPr>
            <a:r>
              <a:rPr lang="en-US" sz="1600" dirty="0">
                <a:solidFill>
                  <a:schemeClr val="tx1">
                    <a:lumMod val="50000"/>
                    <a:lumOff val="50000"/>
                  </a:schemeClr>
                </a:solidFill>
              </a:rPr>
              <a:t>MITRE is a not-for-profit organization whose sole focus is to operate federally funded research and development centers, or FFRDCs. Independent and objective, we take on some of our nation's—and the world’s—most critical challenges and provide innovative, practical solutions.</a:t>
            </a:r>
          </a:p>
          <a:p>
            <a:pPr marL="0" lvl="1" algn="ctr">
              <a:spcAft>
                <a:spcPts val="600"/>
              </a:spcAft>
            </a:pPr>
            <a:r>
              <a:rPr lang="en-US" dirty="0">
                <a:solidFill>
                  <a:schemeClr val="tx1">
                    <a:lumMod val="50000"/>
                    <a:lumOff val="50000"/>
                  </a:schemeClr>
                </a:solidFill>
              </a:rPr>
              <a:t>Learn and share more about MITRE, FFRDCs,</a:t>
            </a:r>
            <a:br>
              <a:rPr lang="en-US" dirty="0">
                <a:solidFill>
                  <a:schemeClr val="tx1">
                    <a:lumMod val="50000"/>
                    <a:lumOff val="50000"/>
                  </a:schemeClr>
                </a:solidFill>
              </a:rPr>
            </a:br>
            <a:r>
              <a:rPr lang="en-US" dirty="0">
                <a:solidFill>
                  <a:schemeClr val="tx1">
                    <a:lumMod val="50000"/>
                    <a:lumOff val="50000"/>
                  </a:schemeClr>
                </a:solidFill>
              </a:rPr>
              <a:t>and our unique value at </a:t>
            </a:r>
            <a:r>
              <a:rPr lang="en-US" u="sng" dirty="0">
                <a:solidFill>
                  <a:schemeClr val="tx1">
                    <a:lumMod val="50000"/>
                    <a:lumOff val="50000"/>
                  </a:schemeClr>
                </a:solidFill>
                <a:hlinkClick r:id="rId12"/>
              </a:rPr>
              <a:t>www.mitre.org</a:t>
            </a:r>
            <a:r>
              <a:rPr lang="en-US" dirty="0">
                <a:solidFill>
                  <a:schemeClr val="tx1">
                    <a:lumMod val="50000"/>
                    <a:lumOff val="50000"/>
                  </a:schemeClr>
                </a:solidFill>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93878" y="1352972"/>
            <a:ext cx="1729468" cy="791415"/>
          </a:xfrm>
          <a:prstGeom prst="rect">
            <a:avLst/>
          </a:prstGeom>
        </p:spPr>
      </p:pic>
    </p:spTree>
    <p:extLst>
      <p:ext uri="{BB962C8B-B14F-4D97-AF65-F5344CB8AC3E}">
        <p14:creationId xmlns:p14="http://schemas.microsoft.com/office/powerpoint/2010/main" val="305734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447800"/>
            <a:ext cx="8229600" cy="467836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p:nvCxnSpPr>
        <p:spPr bwMode="auto">
          <a:xfrm>
            <a:off x="618308" y="1295400"/>
            <a:ext cx="8220892"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3" name="TextBox 12"/>
          <p:cNvSpPr txBox="1"/>
          <p:nvPr/>
        </p:nvSpPr>
        <p:spPr>
          <a:xfrm>
            <a:off x="7324431"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a:solidFill>
                  <a:srgbClr val="C1CD23"/>
                </a:solidFill>
                <a:latin typeface="Arial" pitchFamily="34" charset="0"/>
              </a:rPr>
              <a:t>|</a:t>
            </a:r>
            <a:r>
              <a:rPr lang="en-US" sz="100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a:latin typeface="Arial" pitchFamily="34" charset="0"/>
              </a:rPr>
              <a:t> </a:t>
            </a:r>
            <a:r>
              <a:rPr lang="en-US" sz="1000">
                <a:solidFill>
                  <a:srgbClr val="C1CD23"/>
                </a:solidFill>
                <a:latin typeface="Arial" pitchFamily="34" charset="0"/>
              </a:rPr>
              <a:t>|</a:t>
            </a:r>
            <a:r>
              <a:rPr lang="en-US" sz="1000">
                <a:ea typeface="Verdana" pitchFamily="34" charset="0"/>
                <a:cs typeface="Verdana" pitchFamily="34" charset="0"/>
              </a:rPr>
              <a:t> </a:t>
            </a:r>
          </a:p>
        </p:txBody>
      </p:sp>
      <p:sp>
        <p:nvSpPr>
          <p:cNvPr id="4" name="Rectangle 3"/>
          <p:cNvSpPr/>
          <p:nvPr/>
        </p:nvSpPr>
        <p:spPr>
          <a:xfrm>
            <a:off x="627132" y="6609685"/>
            <a:ext cx="4572000" cy="123111"/>
          </a:xfrm>
          <a:prstGeom prst="rect">
            <a:avLst/>
          </a:prstGeom>
        </p:spPr>
        <p:txBody>
          <a:bodyPr lIns="0" tIns="0" rIns="0" bIns="0">
            <a:spAutoFit/>
          </a:bodyPr>
          <a:lstStyle/>
          <a:p>
            <a:r>
              <a:rPr lang="en-US" altLang="en-US" sz="800" dirty="0">
                <a:solidFill>
                  <a:schemeClr val="tx1">
                    <a:lumMod val="50000"/>
                    <a:lumOff val="50000"/>
                  </a:schemeClr>
                </a:solidFill>
              </a:rPr>
              <a:t>© 2018 The MITRE Corporation. All rights reserved.</a:t>
            </a:r>
            <a:endParaRPr lang="en-US" sz="800" dirty="0">
              <a:solidFill>
                <a:schemeClr val="tx1">
                  <a:lumMod val="50000"/>
                  <a:lumOff val="50000"/>
                </a:schemeClr>
              </a:solidFill>
            </a:endParaRPr>
          </a:p>
        </p:txBody>
      </p:sp>
      <p:grpSp>
        <p:nvGrpSpPr>
          <p:cNvPr id="12" name="Group 11"/>
          <p:cNvGrpSpPr/>
          <p:nvPr userDrawn="1"/>
        </p:nvGrpSpPr>
        <p:grpSpPr>
          <a:xfrm>
            <a:off x="81483" y="1"/>
            <a:ext cx="99586" cy="6858000"/>
            <a:chOff x="2" y="1"/>
            <a:chExt cx="405352" cy="6858000"/>
          </a:xfrm>
        </p:grpSpPr>
        <p:sp>
          <p:nvSpPr>
            <p:cNvPr id="14" name="Rectangle 13"/>
            <p:cNvSpPr/>
            <p:nvPr/>
          </p:nvSpPr>
          <p:spPr bwMode="auto">
            <a:xfrm>
              <a:off x="2" y="1"/>
              <a:ext cx="405352"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Rectangle 14"/>
            <p:cNvSpPr/>
            <p:nvPr/>
          </p:nvSpPr>
          <p:spPr bwMode="auto">
            <a:xfrm>
              <a:off x="2" y="1371601"/>
              <a:ext cx="405352"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4" r:id="rId5"/>
    <p:sldLayoutId id="2147483655" r:id="rId6"/>
    <p:sldLayoutId id="2147483662" r:id="rId7"/>
    <p:sldLayoutId id="2147483661" r:id="rId8"/>
    <p:sldLayoutId id="2147483660" r:id="rId9"/>
  </p:sldLayoutIdLst>
  <p:hf hdr="0" dt="0"/>
  <p:txStyles>
    <p:title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4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tchellrr@mitr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mitchellrr@mitre.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0BEF3A8-6FC2-4A34-AEFA-CE5A2381F597}"/>
              </a:ext>
            </a:extLst>
          </p:cNvPr>
          <p:cNvSpPr>
            <a:spLocks noGrp="1"/>
          </p:cNvSpPr>
          <p:nvPr>
            <p:ph type="subTitle" idx="1"/>
          </p:nvPr>
        </p:nvSpPr>
        <p:spPr>
          <a:xfrm>
            <a:off x="783116" y="3015339"/>
            <a:ext cx="4602163" cy="389922"/>
          </a:xfrm>
        </p:spPr>
        <p:txBody>
          <a:bodyPr/>
          <a:lstStyle/>
          <a:p>
            <a:r>
              <a:rPr lang="en-US" dirty="0"/>
              <a:t>Robert Mitchell</a:t>
            </a:r>
            <a:br>
              <a:rPr lang="en-US" dirty="0"/>
            </a:br>
            <a:r>
              <a:rPr lang="en-US" dirty="0">
                <a:hlinkClick r:id="rId2"/>
              </a:rPr>
              <a:t>mitchellrr@mitre.org*</a:t>
            </a:r>
            <a:endParaRPr lang="en-US" dirty="0"/>
          </a:p>
          <a:p>
            <a:endParaRPr lang="en-US" dirty="0"/>
          </a:p>
        </p:txBody>
      </p:sp>
      <p:sp>
        <p:nvSpPr>
          <p:cNvPr id="4" name="Title 3">
            <a:extLst>
              <a:ext uri="{FF2B5EF4-FFF2-40B4-BE49-F238E27FC236}">
                <a16:creationId xmlns:a16="http://schemas.microsoft.com/office/drawing/2014/main" id="{6A597E46-80A4-4092-82D3-4DE89A746A29}"/>
              </a:ext>
            </a:extLst>
          </p:cNvPr>
          <p:cNvSpPr>
            <a:spLocks noGrp="1"/>
          </p:cNvSpPr>
          <p:nvPr>
            <p:ph type="ctrTitle" sz="quarter"/>
          </p:nvPr>
        </p:nvSpPr>
        <p:spPr/>
        <p:txBody>
          <a:bodyPr/>
          <a:lstStyle/>
          <a:p>
            <a:r>
              <a:rPr lang="en-US" dirty="0"/>
              <a:t>A Game Theoretic Model of Computer Network Exploitation Campaigns</a:t>
            </a:r>
          </a:p>
        </p:txBody>
      </p:sp>
      <p:sp>
        <p:nvSpPr>
          <p:cNvPr id="6" name="Subtitle 4">
            <a:extLst>
              <a:ext uri="{FF2B5EF4-FFF2-40B4-BE49-F238E27FC236}">
                <a16:creationId xmlns:a16="http://schemas.microsoft.com/office/drawing/2014/main" id="{31753D2B-9707-47EF-9DD6-68759C3E212D}"/>
              </a:ext>
            </a:extLst>
          </p:cNvPr>
          <p:cNvSpPr txBox="1">
            <a:spLocks/>
          </p:cNvSpPr>
          <p:nvPr/>
        </p:nvSpPr>
        <p:spPr>
          <a:xfrm>
            <a:off x="784316" y="5515874"/>
            <a:ext cx="7220650" cy="907941"/>
          </a:xfrm>
          <a:prstGeom prst="rect">
            <a:avLst/>
          </a:prstGeom>
        </p:spPr>
        <p:txBody>
          <a:bodyPr vert="horz" wrap="square" lIns="91440" tIns="45720" rIns="91440" bIns="45720" rtlCol="0" anchor="ctr">
            <a:spAutoFit/>
          </a:bodyPr>
          <a:lstStyle>
            <a:lvl1pPr marL="0" indent="0" algn="l" defTabSz="914400" rtl="0" eaLnBrk="1" latinLnBrk="0" hangingPunct="1">
              <a:spcBef>
                <a:spcPts val="0"/>
              </a:spcBef>
              <a:spcAft>
                <a:spcPts val="600"/>
              </a:spcAft>
              <a:buClr>
                <a:schemeClr val="tx2"/>
              </a:buClr>
              <a:buSzPct val="120000"/>
              <a:buFont typeface="Wingdings" pitchFamily="2" charset="2"/>
              <a:buNone/>
              <a:defRPr sz="2400" b="1" kern="1200" spc="0" baseline="0">
                <a:solidFill>
                  <a:schemeClr val="tx2"/>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0A644"/>
              </a:buClr>
              <a:buSzPct val="85000"/>
              <a:defRPr/>
            </a:pPr>
            <a:r>
              <a:rPr lang="en-US" sz="1200" dirty="0"/>
              <a:t>*The author’s affiliation with The MITRE Corporation is provided for identification purposes only, and is not intended to convey or imply MITRE’s concurrence with, or support for, the positions, opinions or viewpoints expressed by the author.</a:t>
            </a:r>
          </a:p>
          <a:p>
            <a:pPr>
              <a:buClr>
                <a:srgbClr val="80A644"/>
              </a:buClr>
              <a:buSzPct val="85000"/>
              <a:defRPr/>
            </a:pPr>
            <a:r>
              <a:rPr lang="en-US" sz="1200" dirty="0"/>
              <a:t>Approved for Public Release; Distribution Unlimited. Case </a:t>
            </a:r>
            <a:r>
              <a:rPr lang="en-US" sz="1200"/>
              <a:t>Number 18-1312</a:t>
            </a:r>
            <a:endParaRPr lang="en-US" sz="1200" dirty="0"/>
          </a:p>
        </p:txBody>
      </p:sp>
    </p:spTree>
    <p:extLst>
      <p:ext uri="{BB962C8B-B14F-4D97-AF65-F5344CB8AC3E}">
        <p14:creationId xmlns:p14="http://schemas.microsoft.com/office/powerpoint/2010/main" val="170318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Why Tempt Fate?</a:t>
            </a:r>
          </a:p>
        </p:txBody>
      </p:sp>
      <p:sp>
        <p:nvSpPr>
          <p:cNvPr id="3" name="Content Placeholder 2">
            <a:extLst>
              <a:ext uri="{FF2B5EF4-FFF2-40B4-BE49-F238E27FC236}">
                <a16:creationId xmlns:a16="http://schemas.microsoft.com/office/drawing/2014/main" id="{020F1A69-0237-4DA2-83DE-DC93FC453089}"/>
              </a:ext>
            </a:extLst>
          </p:cNvPr>
          <p:cNvSpPr>
            <a:spLocks noGrp="1"/>
          </p:cNvSpPr>
          <p:nvPr>
            <p:ph idx="1"/>
          </p:nvPr>
        </p:nvSpPr>
        <p:spPr/>
        <p:txBody>
          <a:bodyPr/>
          <a:lstStyle/>
          <a:p>
            <a:r>
              <a:rPr lang="en-US" dirty="0"/>
              <a:t>Why would the defender not actively respond at an early stage?</a:t>
            </a:r>
          </a:p>
          <a:p>
            <a:r>
              <a:rPr lang="en-US" dirty="0"/>
              <a:t>We can tease out additional tools</a:t>
            </a:r>
          </a:p>
          <a:p>
            <a:pPr lvl="1"/>
            <a:r>
              <a:rPr lang="en-US" dirty="0"/>
              <a:t>Defenders gain intelligence</a:t>
            </a:r>
          </a:p>
          <a:p>
            <a:pPr lvl="1"/>
            <a:r>
              <a:rPr lang="en-US" dirty="0"/>
              <a:t>Attackers must write new tools</a:t>
            </a:r>
          </a:p>
          <a:p>
            <a:r>
              <a:rPr lang="en-US" dirty="0"/>
              <a:t>Competing force</a:t>
            </a:r>
          </a:p>
          <a:p>
            <a:pPr lvl="1"/>
            <a:r>
              <a:rPr lang="en-US" dirty="0"/>
              <a:t>Make the call that could give away the store</a:t>
            </a:r>
          </a:p>
          <a:p>
            <a:endParaRPr lang="en-US" dirty="0"/>
          </a:p>
        </p:txBody>
      </p:sp>
    </p:spTree>
    <p:extLst>
      <p:ext uri="{BB962C8B-B14F-4D97-AF65-F5344CB8AC3E}">
        <p14:creationId xmlns:p14="http://schemas.microsoft.com/office/powerpoint/2010/main" val="427596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a:xfrm>
            <a:off x="609600" y="274638"/>
            <a:ext cx="8229600" cy="868362"/>
          </a:xfrm>
        </p:spPr>
        <p:txBody>
          <a:bodyPr/>
          <a:lstStyle/>
          <a:p>
            <a:r>
              <a:rPr lang="en-US" dirty="0"/>
              <a:t>Extensive Form Game - One Stage</a:t>
            </a:r>
          </a:p>
        </p:txBody>
      </p:sp>
      <p:pic>
        <p:nvPicPr>
          <p:cNvPr id="4" name="Content Placeholder 5">
            <a:extLst>
              <a:ext uri="{FF2B5EF4-FFF2-40B4-BE49-F238E27FC236}">
                <a16:creationId xmlns:a16="http://schemas.microsoft.com/office/drawing/2014/main" id="{7CA20885-FE32-47D9-B1F4-898158FDEE3E}"/>
              </a:ext>
            </a:extLst>
          </p:cNvPr>
          <p:cNvPicPr>
            <a:picLocks noGrp="1" noChangeAspect="1"/>
          </p:cNvPicPr>
          <p:nvPr>
            <p:ph idx="1"/>
          </p:nvPr>
        </p:nvPicPr>
        <p:blipFill>
          <a:blip r:embed="rId3"/>
          <a:stretch>
            <a:fillRect/>
          </a:stretch>
        </p:blipFill>
        <p:spPr>
          <a:xfrm>
            <a:off x="1932024" y="1447800"/>
            <a:ext cx="5584752" cy="4678363"/>
          </a:xfrm>
        </p:spPr>
      </p:pic>
    </p:spTree>
    <p:extLst>
      <p:ext uri="{BB962C8B-B14F-4D97-AF65-F5344CB8AC3E}">
        <p14:creationId xmlns:p14="http://schemas.microsoft.com/office/powerpoint/2010/main" val="460832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Extensive Form Game</a:t>
            </a:r>
          </a:p>
        </p:txBody>
      </p:sp>
      <p:pic>
        <p:nvPicPr>
          <p:cNvPr id="4" name="Content Placeholder 5">
            <a:extLst>
              <a:ext uri="{FF2B5EF4-FFF2-40B4-BE49-F238E27FC236}">
                <a16:creationId xmlns:a16="http://schemas.microsoft.com/office/drawing/2014/main" id="{AC9BA210-9A01-4200-ADE7-801B7A767BC3}"/>
              </a:ext>
            </a:extLst>
          </p:cNvPr>
          <p:cNvPicPr>
            <a:picLocks noGrp="1" noChangeAspect="1"/>
          </p:cNvPicPr>
          <p:nvPr>
            <p:ph idx="1"/>
          </p:nvPr>
        </p:nvPicPr>
        <p:blipFill>
          <a:blip r:embed="rId3"/>
          <a:stretch>
            <a:fillRect/>
          </a:stretch>
        </p:blipFill>
        <p:spPr>
          <a:xfrm>
            <a:off x="1589130" y="1447800"/>
            <a:ext cx="6270540" cy="4678363"/>
          </a:xfrm>
        </p:spPr>
      </p:pic>
    </p:spTree>
    <p:extLst>
      <p:ext uri="{BB962C8B-B14F-4D97-AF65-F5344CB8AC3E}">
        <p14:creationId xmlns:p14="http://schemas.microsoft.com/office/powerpoint/2010/main" val="320890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Extensive Form Game - Payoffs</a:t>
            </a:r>
          </a:p>
        </p:txBody>
      </p:sp>
      <p:sp>
        <p:nvSpPr>
          <p:cNvPr id="3" name="Content Placeholder 2">
            <a:extLst>
              <a:ext uri="{FF2B5EF4-FFF2-40B4-BE49-F238E27FC236}">
                <a16:creationId xmlns:a16="http://schemas.microsoft.com/office/drawing/2014/main" id="{2E4573D8-37CF-4799-94EB-135A54C6B12F}"/>
              </a:ext>
            </a:extLst>
          </p:cNvPr>
          <p:cNvSpPr>
            <a:spLocks noGrp="1"/>
          </p:cNvSpPr>
          <p:nvPr>
            <p:ph idx="1"/>
          </p:nvPr>
        </p:nvSpPr>
        <p:spPr/>
        <p:txBody>
          <a:bodyPr>
            <a:normAutofit lnSpcReduction="10000"/>
          </a:bodyPr>
          <a:lstStyle/>
          <a:p>
            <a:r>
              <a:rPr lang="en-US" dirty="0" err="1"/>
              <a:t>u</a:t>
            </a:r>
            <a:r>
              <a:rPr lang="en-US" baseline="-25000" dirty="0" err="1"/>
              <a:t>i</a:t>
            </a:r>
            <a:r>
              <a:rPr lang="en-US" dirty="0"/>
              <a:t>(o): payoff to player </a:t>
            </a:r>
            <a:r>
              <a:rPr lang="en-US" dirty="0" err="1"/>
              <a:t>i</a:t>
            </a:r>
            <a:r>
              <a:rPr lang="en-US" dirty="0"/>
              <a:t> of outcome o</a:t>
            </a:r>
          </a:p>
          <a:p>
            <a:r>
              <a:rPr lang="en-US" dirty="0"/>
              <a:t>Outcome 0</a:t>
            </a:r>
          </a:p>
          <a:p>
            <a:pPr lvl="1"/>
            <a:r>
              <a:rPr lang="en-US" dirty="0"/>
              <a:t>u</a:t>
            </a:r>
            <a:r>
              <a:rPr lang="en-US" baseline="-25000" dirty="0"/>
              <a:t>1</a:t>
            </a:r>
            <a:r>
              <a:rPr lang="en-US" dirty="0"/>
              <a:t>(o</a:t>
            </a:r>
            <a:r>
              <a:rPr lang="en-US" baseline="-25000" dirty="0"/>
              <a:t>0</a:t>
            </a:r>
            <a:r>
              <a:rPr lang="en-US" dirty="0"/>
              <a:t>) = no stages funded, no private data harvested</a:t>
            </a:r>
          </a:p>
          <a:p>
            <a:pPr lvl="1"/>
            <a:r>
              <a:rPr lang="en-US" dirty="0"/>
              <a:t>u</a:t>
            </a:r>
            <a:r>
              <a:rPr lang="en-US" baseline="-25000" dirty="0"/>
              <a:t>2</a:t>
            </a:r>
            <a:r>
              <a:rPr lang="en-US" dirty="0"/>
              <a:t>(o</a:t>
            </a:r>
            <a:r>
              <a:rPr lang="en-US" baseline="-25000" dirty="0"/>
              <a:t>0</a:t>
            </a:r>
            <a:r>
              <a:rPr lang="en-US" dirty="0"/>
              <a:t>) = no active response, no private data spilled, no tools burned</a:t>
            </a:r>
          </a:p>
          <a:p>
            <a:r>
              <a:rPr lang="en-US" dirty="0"/>
              <a:t>Outcome 36</a:t>
            </a:r>
          </a:p>
          <a:p>
            <a:pPr lvl="1"/>
            <a:r>
              <a:rPr lang="en-US" dirty="0"/>
              <a:t>u</a:t>
            </a:r>
            <a:r>
              <a:rPr lang="en-US" baseline="-25000" dirty="0"/>
              <a:t>1</a:t>
            </a:r>
            <a:r>
              <a:rPr lang="en-US" dirty="0"/>
              <a:t>(o</a:t>
            </a:r>
            <a:r>
              <a:rPr lang="en-US" baseline="-25000" dirty="0"/>
              <a:t>36</a:t>
            </a:r>
            <a:r>
              <a:rPr lang="en-US" dirty="0"/>
              <a:t>) = five stages funded, private data harvested</a:t>
            </a:r>
          </a:p>
          <a:p>
            <a:pPr lvl="1"/>
            <a:r>
              <a:rPr lang="en-US" dirty="0"/>
              <a:t>u</a:t>
            </a:r>
            <a:r>
              <a:rPr lang="en-US" baseline="-25000" dirty="0"/>
              <a:t>2</a:t>
            </a:r>
            <a:r>
              <a:rPr lang="en-US" dirty="0"/>
              <a:t>(o</a:t>
            </a:r>
            <a:r>
              <a:rPr lang="en-US" baseline="-25000" dirty="0"/>
              <a:t>36</a:t>
            </a:r>
            <a:r>
              <a:rPr lang="en-US" dirty="0"/>
              <a:t>) = no active response, private data spilled, no tools burned</a:t>
            </a:r>
          </a:p>
          <a:p>
            <a:r>
              <a:rPr lang="en-US" dirty="0"/>
              <a:t>Outcome 47</a:t>
            </a:r>
          </a:p>
          <a:p>
            <a:pPr lvl="1"/>
            <a:r>
              <a:rPr lang="en-US" dirty="0"/>
              <a:t>u</a:t>
            </a:r>
            <a:r>
              <a:rPr lang="en-US" baseline="-25000" dirty="0"/>
              <a:t>1</a:t>
            </a:r>
            <a:r>
              <a:rPr lang="en-US" dirty="0"/>
              <a:t>(o</a:t>
            </a:r>
            <a:r>
              <a:rPr lang="en-US" baseline="-25000" dirty="0"/>
              <a:t>47</a:t>
            </a:r>
            <a:r>
              <a:rPr lang="en-US" dirty="0"/>
              <a:t>) = five stages funded, no private data harvested</a:t>
            </a:r>
          </a:p>
          <a:p>
            <a:pPr lvl="1"/>
            <a:r>
              <a:rPr lang="en-US" dirty="0"/>
              <a:t>u</a:t>
            </a:r>
            <a:r>
              <a:rPr lang="en-US" baseline="-25000" dirty="0"/>
              <a:t>2</a:t>
            </a:r>
            <a:r>
              <a:rPr lang="en-US" dirty="0"/>
              <a:t>(o</a:t>
            </a:r>
            <a:r>
              <a:rPr lang="en-US" baseline="-25000" dirty="0"/>
              <a:t>47</a:t>
            </a:r>
            <a:r>
              <a:rPr lang="en-US" dirty="0"/>
              <a:t>) = active response to exfil, no private data spilled, four tools burned</a:t>
            </a:r>
          </a:p>
          <a:p>
            <a:endParaRPr lang="en-US" dirty="0"/>
          </a:p>
        </p:txBody>
      </p:sp>
    </p:spTree>
    <p:extLst>
      <p:ext uri="{BB962C8B-B14F-4D97-AF65-F5344CB8AC3E}">
        <p14:creationId xmlns:p14="http://schemas.microsoft.com/office/powerpoint/2010/main" val="393848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Extensive Form Game - Payoffs</a:t>
            </a:r>
          </a:p>
        </p:txBody>
      </p:sp>
      <p:sp>
        <p:nvSpPr>
          <p:cNvPr id="3" name="Content Placeholder 2">
            <a:extLst>
              <a:ext uri="{FF2B5EF4-FFF2-40B4-BE49-F238E27FC236}">
                <a16:creationId xmlns:a16="http://schemas.microsoft.com/office/drawing/2014/main" id="{2E4573D8-37CF-4799-94EB-135A54C6B12F}"/>
              </a:ext>
            </a:extLst>
          </p:cNvPr>
          <p:cNvSpPr>
            <a:spLocks noGrp="1"/>
          </p:cNvSpPr>
          <p:nvPr>
            <p:ph idx="1"/>
          </p:nvPr>
        </p:nvSpPr>
        <p:spPr/>
        <p:txBody>
          <a:bodyPr/>
          <a:lstStyle/>
          <a:p>
            <a:r>
              <a:rPr lang="en-US" dirty="0"/>
              <a:t>v</a:t>
            </a:r>
            <a:r>
              <a:rPr lang="en-US" baseline="-25000" dirty="0"/>
              <a:t>i</a:t>
            </a:r>
            <a:r>
              <a:rPr lang="en-US" dirty="0"/>
              <a:t>(s): expected payoff to player </a:t>
            </a:r>
            <a:r>
              <a:rPr lang="en-US" dirty="0" err="1"/>
              <a:t>i</a:t>
            </a:r>
            <a:r>
              <a:rPr lang="en-US" dirty="0"/>
              <a:t> given strategy set s</a:t>
            </a:r>
          </a:p>
          <a:p>
            <a:r>
              <a:rPr lang="en-US" dirty="0"/>
              <a:t>s = (s</a:t>
            </a:r>
            <a:r>
              <a:rPr lang="en-US" baseline="-25000" dirty="0"/>
              <a:t>1</a:t>
            </a:r>
            <a:r>
              <a:rPr lang="en-US" dirty="0"/>
              <a:t>, s</a:t>
            </a:r>
            <a:r>
              <a:rPr lang="en-US" baseline="-25000" dirty="0"/>
              <a:t>2</a:t>
            </a:r>
            <a:r>
              <a:rPr lang="en-US" dirty="0"/>
              <a:t>)</a:t>
            </a:r>
          </a:p>
          <a:p>
            <a:r>
              <a:rPr lang="en-US" dirty="0"/>
              <a:t>Timid Attacker</a:t>
            </a:r>
          </a:p>
          <a:p>
            <a:pPr lvl="1"/>
            <a:r>
              <a:rPr lang="en-US" dirty="0"/>
              <a:t>s</a:t>
            </a:r>
            <a:r>
              <a:rPr lang="en-US" baseline="-25000" dirty="0"/>
              <a:t>1</a:t>
            </a:r>
            <a:r>
              <a:rPr lang="en-US" dirty="0"/>
              <a:t> = (Q,*,*,*,*) s</a:t>
            </a:r>
            <a:r>
              <a:rPr lang="en-US" baseline="-25000" dirty="0"/>
              <a:t>2</a:t>
            </a:r>
            <a:r>
              <a:rPr lang="en-US" dirty="0"/>
              <a:t> = (*,*,*,*)</a:t>
            </a:r>
          </a:p>
          <a:p>
            <a:pPr lvl="1"/>
            <a:r>
              <a:rPr lang="en-US" dirty="0"/>
              <a:t>v</a:t>
            </a:r>
            <a:r>
              <a:rPr lang="en-US" baseline="-25000" dirty="0"/>
              <a:t>i</a:t>
            </a:r>
            <a:r>
              <a:rPr lang="en-US" dirty="0"/>
              <a:t>(s) = </a:t>
            </a:r>
            <a:r>
              <a:rPr lang="en-US" dirty="0" err="1"/>
              <a:t>u</a:t>
            </a:r>
            <a:r>
              <a:rPr lang="en-US" baseline="-25000" dirty="0" err="1"/>
              <a:t>i</a:t>
            </a:r>
            <a:r>
              <a:rPr lang="en-US" dirty="0"/>
              <a:t>(o</a:t>
            </a:r>
            <a:r>
              <a:rPr lang="en-US" baseline="-25000" dirty="0"/>
              <a:t>0</a:t>
            </a:r>
            <a:r>
              <a:rPr lang="en-US" dirty="0"/>
              <a:t>)</a:t>
            </a:r>
          </a:p>
          <a:p>
            <a:r>
              <a:rPr lang="en-US" dirty="0"/>
              <a:t>Curious Attacker, Cagey Defender</a:t>
            </a:r>
          </a:p>
          <a:p>
            <a:pPr lvl="1"/>
            <a:r>
              <a:rPr lang="en-US" dirty="0"/>
              <a:t>s</a:t>
            </a:r>
            <a:r>
              <a:rPr lang="en-US" baseline="-25000" dirty="0"/>
              <a:t>1</a:t>
            </a:r>
            <a:r>
              <a:rPr lang="en-US" dirty="0"/>
              <a:t> = (S,Q,*,*,*) s</a:t>
            </a:r>
            <a:r>
              <a:rPr lang="en-US" baseline="-25000" dirty="0"/>
              <a:t>2</a:t>
            </a:r>
            <a:r>
              <a:rPr lang="en-US" dirty="0"/>
              <a:t> = (P,*,*,*)</a:t>
            </a:r>
          </a:p>
          <a:p>
            <a:pPr lvl="1"/>
            <a:r>
              <a:rPr lang="en-US" dirty="0"/>
              <a:t>v</a:t>
            </a:r>
            <a:r>
              <a:rPr lang="en-US" baseline="-25000" dirty="0"/>
              <a:t>i</a:t>
            </a:r>
            <a:r>
              <a:rPr lang="en-US" dirty="0"/>
              <a:t>(s) = (1 - </a:t>
            </a:r>
            <a:r>
              <a:rPr lang="en-US" dirty="0" err="1"/>
              <a:t>p</a:t>
            </a:r>
            <a:r>
              <a:rPr lang="en-US" baseline="-25000" dirty="0" err="1"/>
              <a:t>S</a:t>
            </a:r>
            <a:r>
              <a:rPr lang="en-US" dirty="0"/>
              <a:t>) </a:t>
            </a:r>
            <a:r>
              <a:rPr lang="en-US" dirty="0" err="1"/>
              <a:t>u</a:t>
            </a:r>
            <a:r>
              <a:rPr lang="en-US" baseline="-25000" dirty="0" err="1"/>
              <a:t>i</a:t>
            </a:r>
            <a:r>
              <a:rPr lang="en-US" dirty="0"/>
              <a:t>(o</a:t>
            </a:r>
            <a:r>
              <a:rPr lang="en-US" baseline="-25000" dirty="0"/>
              <a:t>1</a:t>
            </a:r>
            <a:r>
              <a:rPr lang="en-US" dirty="0"/>
              <a:t>) + </a:t>
            </a:r>
            <a:r>
              <a:rPr lang="en-US" dirty="0" err="1"/>
              <a:t>p</a:t>
            </a:r>
            <a:r>
              <a:rPr lang="en-US" baseline="-25000" dirty="0" err="1"/>
              <a:t>S</a:t>
            </a:r>
            <a:r>
              <a:rPr lang="en-US" dirty="0"/>
              <a:t> </a:t>
            </a:r>
            <a:r>
              <a:rPr lang="en-US" dirty="0" err="1"/>
              <a:t>u</a:t>
            </a:r>
            <a:r>
              <a:rPr lang="en-US" baseline="-25000" dirty="0" err="1"/>
              <a:t>i</a:t>
            </a:r>
            <a:r>
              <a:rPr lang="en-US" dirty="0"/>
              <a:t>(o</a:t>
            </a:r>
            <a:r>
              <a:rPr lang="en-US" baseline="-25000" dirty="0"/>
              <a:t>2</a:t>
            </a:r>
            <a:r>
              <a:rPr lang="en-US" dirty="0"/>
              <a:t>)</a:t>
            </a:r>
          </a:p>
          <a:p>
            <a:r>
              <a:rPr lang="en-US" dirty="0"/>
              <a:t>Curious Attacker, Paranoid Defender</a:t>
            </a:r>
          </a:p>
          <a:p>
            <a:pPr lvl="1"/>
            <a:r>
              <a:rPr lang="en-US" dirty="0"/>
              <a:t>s</a:t>
            </a:r>
            <a:r>
              <a:rPr lang="en-US" baseline="-25000" dirty="0"/>
              <a:t>1</a:t>
            </a:r>
            <a:r>
              <a:rPr lang="en-US" dirty="0"/>
              <a:t> = (S,Q,*,*,*) s</a:t>
            </a:r>
            <a:r>
              <a:rPr lang="en-US" baseline="-25000" dirty="0"/>
              <a:t>2</a:t>
            </a:r>
            <a:r>
              <a:rPr lang="en-US" dirty="0"/>
              <a:t> = (A,*,*,*)</a:t>
            </a:r>
          </a:p>
          <a:p>
            <a:pPr lvl="1"/>
            <a:r>
              <a:rPr lang="en-US" dirty="0"/>
              <a:t>v</a:t>
            </a:r>
            <a:r>
              <a:rPr lang="en-US" baseline="-25000" dirty="0"/>
              <a:t>i</a:t>
            </a:r>
            <a:r>
              <a:rPr lang="en-US" dirty="0"/>
              <a:t>(s) = (1 - </a:t>
            </a:r>
            <a:r>
              <a:rPr lang="en-US" dirty="0" err="1"/>
              <a:t>p</a:t>
            </a:r>
            <a:r>
              <a:rPr lang="en-US" baseline="-25000" dirty="0" err="1"/>
              <a:t>S</a:t>
            </a:r>
            <a:r>
              <a:rPr lang="en-US" dirty="0"/>
              <a:t>) </a:t>
            </a:r>
            <a:r>
              <a:rPr lang="en-US" dirty="0" err="1"/>
              <a:t>u</a:t>
            </a:r>
            <a:r>
              <a:rPr lang="en-US" baseline="-25000" dirty="0" err="1"/>
              <a:t>i</a:t>
            </a:r>
            <a:r>
              <a:rPr lang="en-US" dirty="0"/>
              <a:t>(o</a:t>
            </a:r>
            <a:r>
              <a:rPr lang="en-US" baseline="-25000" dirty="0"/>
              <a:t>1</a:t>
            </a:r>
            <a:r>
              <a:rPr lang="en-US" dirty="0"/>
              <a:t>) + </a:t>
            </a:r>
            <a:r>
              <a:rPr lang="en-US" dirty="0" err="1"/>
              <a:t>p</a:t>
            </a:r>
            <a:r>
              <a:rPr lang="en-US" baseline="-25000" dirty="0" err="1"/>
              <a:t>S</a:t>
            </a:r>
            <a:r>
              <a:rPr lang="en-US" dirty="0"/>
              <a:t> </a:t>
            </a:r>
            <a:r>
              <a:rPr lang="en-US" dirty="0" err="1"/>
              <a:t>u</a:t>
            </a:r>
            <a:r>
              <a:rPr lang="en-US" baseline="-25000" dirty="0" err="1"/>
              <a:t>i</a:t>
            </a:r>
            <a:r>
              <a:rPr lang="en-US" dirty="0"/>
              <a:t>(o</a:t>
            </a:r>
            <a:r>
              <a:rPr lang="en-US" baseline="-25000" dirty="0"/>
              <a:t>3</a:t>
            </a:r>
            <a:r>
              <a:rPr lang="en-US" dirty="0"/>
              <a:t>)</a:t>
            </a:r>
          </a:p>
          <a:p>
            <a:endParaRPr lang="en-US" dirty="0"/>
          </a:p>
        </p:txBody>
      </p:sp>
    </p:spTree>
    <p:extLst>
      <p:ext uri="{BB962C8B-B14F-4D97-AF65-F5344CB8AC3E}">
        <p14:creationId xmlns:p14="http://schemas.microsoft.com/office/powerpoint/2010/main" val="187485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Nash Equilibrium</a:t>
            </a:r>
          </a:p>
        </p:txBody>
      </p:sp>
      <p:sp>
        <p:nvSpPr>
          <p:cNvPr id="3" name="Content Placeholder 2">
            <a:extLst>
              <a:ext uri="{FF2B5EF4-FFF2-40B4-BE49-F238E27FC236}">
                <a16:creationId xmlns:a16="http://schemas.microsoft.com/office/drawing/2014/main" id="{65D87316-E362-445A-A1E2-E56672EBDE2A}"/>
              </a:ext>
            </a:extLst>
          </p:cNvPr>
          <p:cNvSpPr>
            <a:spLocks noGrp="1"/>
          </p:cNvSpPr>
          <p:nvPr>
            <p:ph idx="1"/>
          </p:nvPr>
        </p:nvSpPr>
        <p:spPr/>
        <p:txBody>
          <a:bodyPr/>
          <a:lstStyle/>
          <a:p>
            <a:r>
              <a:rPr lang="en-US" dirty="0"/>
              <a:t>Solution concepts</a:t>
            </a:r>
          </a:p>
          <a:p>
            <a:pPr lvl="1"/>
            <a:r>
              <a:rPr lang="en-US" dirty="0"/>
              <a:t>Restrict the set of possible outcomes to a subset of reasonable ones</a:t>
            </a:r>
          </a:p>
          <a:p>
            <a:pPr lvl="1"/>
            <a:r>
              <a:rPr lang="en-US" dirty="0"/>
              <a:t>Help explain why games play out like they do</a:t>
            </a:r>
          </a:p>
          <a:p>
            <a:pPr lvl="1"/>
            <a:r>
              <a:rPr lang="en-US" dirty="0"/>
              <a:t>Find the “hot spots”</a:t>
            </a:r>
          </a:p>
          <a:p>
            <a:r>
              <a:rPr lang="en-US" dirty="0"/>
              <a:t>Basic ideas behind a Nash equilibrium</a:t>
            </a:r>
          </a:p>
          <a:p>
            <a:pPr lvl="1"/>
            <a:r>
              <a:rPr lang="en-US" dirty="0"/>
              <a:t>A strategy profile where each player’s strategy is the best response to the opponent’s strategy</a:t>
            </a:r>
          </a:p>
          <a:p>
            <a:pPr lvl="1"/>
            <a:r>
              <a:rPr lang="en-US" dirty="0"/>
              <a:t>Finite games will always have at least one Nash equilibrium</a:t>
            </a:r>
          </a:p>
          <a:p>
            <a:pPr lvl="1"/>
            <a:r>
              <a:rPr lang="en-US" dirty="0"/>
              <a:t>May not be sequentially rational</a:t>
            </a:r>
          </a:p>
          <a:p>
            <a:endParaRPr lang="en-US" dirty="0"/>
          </a:p>
        </p:txBody>
      </p:sp>
    </p:spTree>
    <p:extLst>
      <p:ext uri="{BB962C8B-B14F-4D97-AF65-F5344CB8AC3E}">
        <p14:creationId xmlns:p14="http://schemas.microsoft.com/office/powerpoint/2010/main" val="12687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Information Sets</a:t>
            </a:r>
          </a:p>
        </p:txBody>
      </p:sp>
      <p:pic>
        <p:nvPicPr>
          <p:cNvPr id="4" name="Content Placeholder 4">
            <a:extLst>
              <a:ext uri="{FF2B5EF4-FFF2-40B4-BE49-F238E27FC236}">
                <a16:creationId xmlns:a16="http://schemas.microsoft.com/office/drawing/2014/main" id="{B21EECDD-83F1-40AD-B827-675A5B9F4A92}"/>
              </a:ext>
            </a:extLst>
          </p:cNvPr>
          <p:cNvPicPr>
            <a:picLocks noGrp="1" noChangeAspect="1"/>
          </p:cNvPicPr>
          <p:nvPr>
            <p:ph idx="1"/>
          </p:nvPr>
        </p:nvPicPr>
        <p:blipFill>
          <a:blip r:embed="rId3"/>
          <a:stretch>
            <a:fillRect/>
          </a:stretch>
        </p:blipFill>
        <p:spPr>
          <a:xfrm>
            <a:off x="1954835" y="1447800"/>
            <a:ext cx="5539129" cy="4678363"/>
          </a:xfrm>
        </p:spPr>
      </p:pic>
    </p:spTree>
    <p:extLst>
      <p:ext uri="{BB962C8B-B14F-4D97-AF65-F5344CB8AC3E}">
        <p14:creationId xmlns:p14="http://schemas.microsoft.com/office/powerpoint/2010/main" val="2880462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Parameters</a:t>
            </a:r>
          </a:p>
        </p:txBody>
      </p:sp>
      <p:sp>
        <p:nvSpPr>
          <p:cNvPr id="3" name="Content Placeholder 2">
            <a:extLst>
              <a:ext uri="{FF2B5EF4-FFF2-40B4-BE49-F238E27FC236}">
                <a16:creationId xmlns:a16="http://schemas.microsoft.com/office/drawing/2014/main" id="{3E7DA579-BC3A-4780-9265-21E73DAE445B}"/>
              </a:ext>
            </a:extLst>
          </p:cNvPr>
          <p:cNvSpPr>
            <a:spLocks noGrp="1"/>
          </p:cNvSpPr>
          <p:nvPr>
            <p:ph idx="1"/>
          </p:nvPr>
        </p:nvSpPr>
        <p:spPr/>
        <p:txBody>
          <a:bodyPr>
            <a:normAutofit lnSpcReduction="10000"/>
          </a:bodyPr>
          <a:lstStyle/>
          <a:p>
            <a:r>
              <a:rPr lang="en-US" dirty="0"/>
              <a:t>Too many</a:t>
            </a:r>
          </a:p>
          <a:p>
            <a:r>
              <a:rPr lang="en-US" dirty="0"/>
              <a:t>Attacker facing parameters</a:t>
            </a:r>
          </a:p>
          <a:p>
            <a:pPr lvl="1"/>
            <a:r>
              <a:rPr lang="en-US" dirty="0"/>
              <a:t>Costs of surveillance, tooling, implantation, movement and exfiltration</a:t>
            </a:r>
          </a:p>
          <a:p>
            <a:pPr lvl="1"/>
            <a:r>
              <a:rPr lang="en-US" dirty="0"/>
              <a:t>Reward of obtaining private data</a:t>
            </a:r>
          </a:p>
          <a:p>
            <a:r>
              <a:rPr lang="en-US" dirty="0"/>
              <a:t>Defender facing parameters</a:t>
            </a:r>
          </a:p>
          <a:p>
            <a:pPr lvl="1"/>
            <a:r>
              <a:rPr lang="en-US" dirty="0"/>
              <a:t>Costs of active response to surveillance, implantation, movement and exfiltration</a:t>
            </a:r>
          </a:p>
          <a:p>
            <a:pPr lvl="1"/>
            <a:r>
              <a:rPr lang="en-US" dirty="0"/>
              <a:t>Rewards of detecting surveillance, implantation, movement and exfiltration</a:t>
            </a:r>
          </a:p>
          <a:p>
            <a:pPr lvl="1"/>
            <a:r>
              <a:rPr lang="en-US" dirty="0"/>
              <a:t>Probabilities of detecting surveillance, implantation, movement and exfiltration</a:t>
            </a:r>
          </a:p>
          <a:p>
            <a:pPr lvl="1"/>
            <a:r>
              <a:rPr lang="en-US" dirty="0"/>
              <a:t>Cost of spilling private data</a:t>
            </a:r>
          </a:p>
          <a:p>
            <a:endParaRPr lang="en-US" dirty="0"/>
          </a:p>
        </p:txBody>
      </p:sp>
    </p:spTree>
    <p:extLst>
      <p:ext uri="{BB962C8B-B14F-4D97-AF65-F5344CB8AC3E}">
        <p14:creationId xmlns:p14="http://schemas.microsoft.com/office/powerpoint/2010/main" val="1259353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2E4573D8-37CF-4799-94EB-135A54C6B12F}"/>
              </a:ext>
            </a:extLst>
          </p:cNvPr>
          <p:cNvSpPr>
            <a:spLocks noGrp="1"/>
          </p:cNvSpPr>
          <p:nvPr>
            <p:ph idx="1"/>
          </p:nvPr>
        </p:nvSpPr>
        <p:spPr/>
        <p:txBody>
          <a:bodyPr/>
          <a:lstStyle/>
          <a:p>
            <a:r>
              <a:rPr lang="en-US" dirty="0"/>
              <a:t>Managers</a:t>
            </a:r>
          </a:p>
          <a:p>
            <a:pPr lvl="1"/>
            <a:r>
              <a:rPr lang="en-US" dirty="0"/>
              <a:t>Study investment decisions</a:t>
            </a:r>
          </a:p>
          <a:p>
            <a:pPr lvl="1"/>
            <a:r>
              <a:rPr lang="en-US" dirty="0"/>
              <a:t>Study defensive measures and policies</a:t>
            </a:r>
          </a:p>
          <a:p>
            <a:r>
              <a:rPr lang="en-US" dirty="0"/>
              <a:t>Incident handlers</a:t>
            </a:r>
          </a:p>
          <a:p>
            <a:pPr lvl="1"/>
            <a:r>
              <a:rPr lang="en-US" dirty="0"/>
              <a:t>Forecast impact of tactical responses</a:t>
            </a:r>
          </a:p>
          <a:p>
            <a:pPr lvl="1"/>
            <a:r>
              <a:rPr lang="en-US" dirty="0"/>
              <a:t>Identify TTPs that make attacks unprofitable</a:t>
            </a:r>
          </a:p>
          <a:p>
            <a:pPr lvl="1"/>
            <a:r>
              <a:rPr lang="en-US" dirty="0"/>
              <a:t>Channelize the attacker</a:t>
            </a:r>
          </a:p>
          <a:p>
            <a:endParaRPr lang="en-US" dirty="0"/>
          </a:p>
        </p:txBody>
      </p:sp>
    </p:spTree>
    <p:extLst>
      <p:ext uri="{BB962C8B-B14F-4D97-AF65-F5344CB8AC3E}">
        <p14:creationId xmlns:p14="http://schemas.microsoft.com/office/powerpoint/2010/main" val="2235123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Blue Team Goal</a:t>
            </a:r>
          </a:p>
        </p:txBody>
      </p:sp>
      <p:pic>
        <p:nvPicPr>
          <p:cNvPr id="4" name="Content Placeholder 4">
            <a:extLst>
              <a:ext uri="{FF2B5EF4-FFF2-40B4-BE49-F238E27FC236}">
                <a16:creationId xmlns:a16="http://schemas.microsoft.com/office/drawing/2014/main" id="{2008D51B-46CA-49EE-80E5-44A66B291A6D}"/>
              </a:ext>
            </a:extLst>
          </p:cNvPr>
          <p:cNvPicPr>
            <a:picLocks noGrp="1" noChangeAspect="1"/>
          </p:cNvPicPr>
          <p:nvPr>
            <p:ph idx="1"/>
          </p:nvPr>
        </p:nvPicPr>
        <p:blipFill>
          <a:blip r:embed="rId3"/>
          <a:stretch>
            <a:fillRect/>
          </a:stretch>
        </p:blipFill>
        <p:spPr>
          <a:xfrm>
            <a:off x="1483598" y="1997431"/>
            <a:ext cx="6400800" cy="4059936"/>
          </a:xfrm>
        </p:spPr>
      </p:pic>
    </p:spTree>
    <p:extLst>
      <p:ext uri="{BB962C8B-B14F-4D97-AF65-F5344CB8AC3E}">
        <p14:creationId xmlns:p14="http://schemas.microsoft.com/office/powerpoint/2010/main" val="420011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CEF8-828F-4B85-B9D9-9ACF1D78E682}"/>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18C0CCD7-513D-44DC-9F59-45F4A5D2DE8D}"/>
              </a:ext>
            </a:extLst>
          </p:cNvPr>
          <p:cNvSpPr>
            <a:spLocks noGrp="1"/>
          </p:cNvSpPr>
          <p:nvPr>
            <p:ph idx="1"/>
          </p:nvPr>
        </p:nvSpPr>
        <p:spPr/>
        <p:txBody>
          <a:bodyPr/>
          <a:lstStyle/>
          <a:p>
            <a:r>
              <a:rPr lang="en-US" b="0" dirty="0"/>
              <a:t>This briefing is based on work I created while at Sandia National Laboratories (SNL)</a:t>
            </a:r>
          </a:p>
          <a:p>
            <a:r>
              <a:rPr lang="en-US" b="0" dirty="0"/>
              <a:t>The SNL product is publicly available at http://ieeexplore.ieee.org/document/8301630/</a:t>
            </a:r>
            <a:endParaRPr lang="en-US" dirty="0"/>
          </a:p>
        </p:txBody>
      </p:sp>
    </p:spTree>
    <p:extLst>
      <p:ext uri="{BB962C8B-B14F-4D97-AF65-F5344CB8AC3E}">
        <p14:creationId xmlns:p14="http://schemas.microsoft.com/office/powerpoint/2010/main" val="1149549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E4573D8-37CF-4799-94EB-135A54C6B12F}"/>
              </a:ext>
            </a:extLst>
          </p:cNvPr>
          <p:cNvSpPr>
            <a:spLocks noGrp="1"/>
          </p:cNvSpPr>
          <p:nvPr>
            <p:ph idx="1"/>
          </p:nvPr>
        </p:nvSpPr>
        <p:spPr/>
        <p:txBody>
          <a:bodyPr/>
          <a:lstStyle/>
          <a:p>
            <a:r>
              <a:rPr lang="en-US" dirty="0"/>
              <a:t>Contributions</a:t>
            </a:r>
          </a:p>
          <a:p>
            <a:pPr lvl="1"/>
            <a:r>
              <a:rPr lang="en-US" dirty="0"/>
              <a:t>Campaign-level dynamic complete-information CNE game</a:t>
            </a:r>
          </a:p>
          <a:p>
            <a:pPr lvl="1"/>
            <a:r>
              <a:rPr lang="en-US" dirty="0"/>
              <a:t>Software that finds Nash equilibria of this game</a:t>
            </a:r>
          </a:p>
          <a:p>
            <a:r>
              <a:rPr lang="en-US" dirty="0"/>
              <a:t>Future work</a:t>
            </a:r>
          </a:p>
          <a:p>
            <a:pPr lvl="1"/>
            <a:r>
              <a:rPr lang="en-US" dirty="0"/>
              <a:t>Consider Computer Network Attack (CNA)</a:t>
            </a:r>
          </a:p>
          <a:p>
            <a:pPr lvl="1"/>
            <a:r>
              <a:rPr lang="en-US" dirty="0"/>
              <a:t>Enhance the movement phase to be a repeated game</a:t>
            </a:r>
          </a:p>
          <a:p>
            <a:pPr lvl="1"/>
            <a:r>
              <a:rPr lang="en-US" dirty="0"/>
              <a:t>Continuous, instead of discrete, defender response</a:t>
            </a:r>
          </a:p>
          <a:p>
            <a:pPr lvl="1"/>
            <a:r>
              <a:rPr lang="en-US" dirty="0"/>
              <a:t>Consider different player types (risk averse vs. greedy)</a:t>
            </a:r>
          </a:p>
          <a:p>
            <a:pPr lvl="1"/>
            <a:r>
              <a:rPr lang="en-US" dirty="0"/>
              <a:t>Consider subgames</a:t>
            </a:r>
          </a:p>
          <a:p>
            <a:endParaRPr lang="en-US" dirty="0"/>
          </a:p>
        </p:txBody>
      </p:sp>
    </p:spTree>
    <p:extLst>
      <p:ext uri="{BB962C8B-B14F-4D97-AF65-F5344CB8AC3E}">
        <p14:creationId xmlns:p14="http://schemas.microsoft.com/office/powerpoint/2010/main" val="424760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Summary</a:t>
            </a:r>
          </a:p>
        </p:txBody>
      </p:sp>
      <p:sp>
        <p:nvSpPr>
          <p:cNvPr id="13" name="Content Placeholder 12"/>
          <p:cNvSpPr>
            <a:spLocks noGrp="1"/>
          </p:cNvSpPr>
          <p:nvPr>
            <p:ph idx="1"/>
          </p:nvPr>
        </p:nvSpPr>
        <p:spPr/>
        <p:txBody>
          <a:bodyPr/>
          <a:lstStyle/>
          <a:p>
            <a:r>
              <a:rPr lang="en-US" dirty="0"/>
              <a:t>Motivation</a:t>
            </a:r>
          </a:p>
          <a:p>
            <a:r>
              <a:rPr lang="en-US" dirty="0"/>
              <a:t>Threat Model</a:t>
            </a:r>
          </a:p>
          <a:p>
            <a:r>
              <a:rPr lang="en-US" dirty="0"/>
              <a:t>Introduction To Game Theory</a:t>
            </a:r>
          </a:p>
          <a:p>
            <a:r>
              <a:rPr lang="en-US" dirty="0"/>
              <a:t>The Basics Of Our Game</a:t>
            </a:r>
          </a:p>
          <a:p>
            <a:r>
              <a:rPr lang="en-US" dirty="0"/>
              <a:t>Extensive Form Game</a:t>
            </a:r>
          </a:p>
          <a:p>
            <a:r>
              <a:rPr lang="en-US" dirty="0"/>
              <a:t>Nash Equilibrium</a:t>
            </a:r>
          </a:p>
          <a:p>
            <a:r>
              <a:rPr lang="en-US" dirty="0"/>
              <a:t>Information Sets</a:t>
            </a:r>
          </a:p>
          <a:p>
            <a:r>
              <a:rPr lang="en-US" dirty="0"/>
              <a:t>Parameters</a:t>
            </a:r>
          </a:p>
          <a:p>
            <a:r>
              <a:rPr lang="en-US" dirty="0"/>
              <a:t>Applications</a:t>
            </a:r>
          </a:p>
          <a:p>
            <a:r>
              <a:rPr lang="en-US" dirty="0"/>
              <a:t>Conclusions</a:t>
            </a:r>
          </a:p>
          <a:p>
            <a:endParaRPr lang="en-US" dirty="0"/>
          </a:p>
        </p:txBody>
      </p:sp>
    </p:spTree>
    <p:extLst>
      <p:ext uri="{BB962C8B-B14F-4D97-AF65-F5344CB8AC3E}">
        <p14:creationId xmlns:p14="http://schemas.microsoft.com/office/powerpoint/2010/main" val="4007627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0BEF3A8-6FC2-4A34-AEFA-CE5A2381F597}"/>
              </a:ext>
            </a:extLst>
          </p:cNvPr>
          <p:cNvSpPr>
            <a:spLocks noGrp="1"/>
          </p:cNvSpPr>
          <p:nvPr>
            <p:ph type="subTitle" idx="1"/>
          </p:nvPr>
        </p:nvSpPr>
        <p:spPr>
          <a:xfrm>
            <a:off x="783116" y="3015339"/>
            <a:ext cx="4602163" cy="389922"/>
          </a:xfrm>
        </p:spPr>
        <p:txBody>
          <a:bodyPr/>
          <a:lstStyle/>
          <a:p>
            <a:r>
              <a:rPr lang="en-US" dirty="0"/>
              <a:t>Robert Mitchell</a:t>
            </a:r>
            <a:br>
              <a:rPr lang="en-US" dirty="0"/>
            </a:br>
            <a:r>
              <a:rPr lang="en-US" dirty="0">
                <a:hlinkClick r:id="rId2"/>
              </a:rPr>
              <a:t>mitchellrr@mitre.org*</a:t>
            </a:r>
            <a:endParaRPr lang="en-US" dirty="0"/>
          </a:p>
          <a:p>
            <a:endParaRPr lang="en-US" dirty="0"/>
          </a:p>
        </p:txBody>
      </p:sp>
      <p:sp>
        <p:nvSpPr>
          <p:cNvPr id="4" name="Title 3">
            <a:extLst>
              <a:ext uri="{FF2B5EF4-FFF2-40B4-BE49-F238E27FC236}">
                <a16:creationId xmlns:a16="http://schemas.microsoft.com/office/drawing/2014/main" id="{6A597E46-80A4-4092-82D3-4DE89A746A29}"/>
              </a:ext>
            </a:extLst>
          </p:cNvPr>
          <p:cNvSpPr>
            <a:spLocks noGrp="1"/>
          </p:cNvSpPr>
          <p:nvPr>
            <p:ph type="ctrTitle" sz="quarter"/>
          </p:nvPr>
        </p:nvSpPr>
        <p:spPr/>
        <p:txBody>
          <a:bodyPr/>
          <a:lstStyle/>
          <a:p>
            <a:r>
              <a:rPr lang="en-US" dirty="0"/>
              <a:t>A Game Theoretic Model of Computer Network Exploitation Campaigns</a:t>
            </a:r>
          </a:p>
        </p:txBody>
      </p:sp>
      <p:sp>
        <p:nvSpPr>
          <p:cNvPr id="6" name="Subtitle 4">
            <a:extLst>
              <a:ext uri="{FF2B5EF4-FFF2-40B4-BE49-F238E27FC236}">
                <a16:creationId xmlns:a16="http://schemas.microsoft.com/office/drawing/2014/main" id="{31753D2B-9707-47EF-9DD6-68759C3E212D}"/>
              </a:ext>
            </a:extLst>
          </p:cNvPr>
          <p:cNvSpPr txBox="1">
            <a:spLocks/>
          </p:cNvSpPr>
          <p:nvPr/>
        </p:nvSpPr>
        <p:spPr>
          <a:xfrm>
            <a:off x="784316" y="5515874"/>
            <a:ext cx="7220650" cy="907941"/>
          </a:xfrm>
          <a:prstGeom prst="rect">
            <a:avLst/>
          </a:prstGeom>
        </p:spPr>
        <p:txBody>
          <a:bodyPr vert="horz" wrap="square" lIns="91440" tIns="45720" rIns="91440" bIns="45720" rtlCol="0" anchor="ctr">
            <a:spAutoFit/>
          </a:bodyPr>
          <a:lstStyle>
            <a:lvl1pPr marL="0" indent="0" algn="l" defTabSz="914400" rtl="0" eaLnBrk="1" latinLnBrk="0" hangingPunct="1">
              <a:spcBef>
                <a:spcPts val="0"/>
              </a:spcBef>
              <a:spcAft>
                <a:spcPts val="600"/>
              </a:spcAft>
              <a:buClr>
                <a:schemeClr val="tx2"/>
              </a:buClr>
              <a:buSzPct val="120000"/>
              <a:buFont typeface="Wingdings" pitchFamily="2" charset="2"/>
              <a:buNone/>
              <a:defRPr sz="2400" b="1" kern="1200" spc="0" baseline="0">
                <a:solidFill>
                  <a:schemeClr val="tx2"/>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0A644"/>
              </a:buClr>
              <a:buSzPct val="85000"/>
              <a:defRPr/>
            </a:pPr>
            <a:r>
              <a:rPr lang="en-US" sz="1200" dirty="0"/>
              <a:t>*The author’s affiliation with The MITRE Corporation is provided for identification purposes only, and is not intended to convey or imply MITRE’s concurrence with, or support for, the positions, opinions or viewpoints expressed by the author.</a:t>
            </a:r>
          </a:p>
          <a:p>
            <a:pPr>
              <a:buClr>
                <a:srgbClr val="80A644"/>
              </a:buClr>
              <a:buSzPct val="85000"/>
              <a:defRPr/>
            </a:pPr>
            <a:r>
              <a:rPr lang="en-US" sz="1200" dirty="0"/>
              <a:t>Approved for Public Release; Distribution Unlimited. Case Number 18-1312</a:t>
            </a:r>
          </a:p>
        </p:txBody>
      </p:sp>
    </p:spTree>
    <p:extLst>
      <p:ext uri="{BB962C8B-B14F-4D97-AF65-F5344CB8AC3E}">
        <p14:creationId xmlns:p14="http://schemas.microsoft.com/office/powerpoint/2010/main" val="35916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Agenda</a:t>
            </a:r>
          </a:p>
        </p:txBody>
      </p:sp>
      <p:sp>
        <p:nvSpPr>
          <p:cNvPr id="13" name="Content Placeholder 12"/>
          <p:cNvSpPr>
            <a:spLocks noGrp="1"/>
          </p:cNvSpPr>
          <p:nvPr>
            <p:ph idx="1"/>
          </p:nvPr>
        </p:nvSpPr>
        <p:spPr/>
        <p:txBody>
          <a:bodyPr/>
          <a:lstStyle/>
          <a:p>
            <a:r>
              <a:rPr lang="en-US" dirty="0"/>
              <a:t>Motivation</a:t>
            </a:r>
          </a:p>
          <a:p>
            <a:r>
              <a:rPr lang="en-US" dirty="0"/>
              <a:t>Threat Model</a:t>
            </a:r>
          </a:p>
          <a:p>
            <a:r>
              <a:rPr lang="en-US" dirty="0"/>
              <a:t>Introduction To Game Theory</a:t>
            </a:r>
          </a:p>
          <a:p>
            <a:r>
              <a:rPr lang="en-US" dirty="0"/>
              <a:t>The Basics Of Our Game</a:t>
            </a:r>
          </a:p>
          <a:p>
            <a:r>
              <a:rPr lang="en-US" dirty="0"/>
              <a:t>Extensive Form Game</a:t>
            </a:r>
          </a:p>
          <a:p>
            <a:r>
              <a:rPr lang="en-US" dirty="0"/>
              <a:t>Nash Equilibrium</a:t>
            </a:r>
          </a:p>
          <a:p>
            <a:r>
              <a:rPr lang="en-US" dirty="0"/>
              <a:t>Information Sets</a:t>
            </a:r>
          </a:p>
          <a:p>
            <a:r>
              <a:rPr lang="en-US" dirty="0"/>
              <a:t>Parameters</a:t>
            </a:r>
          </a:p>
          <a:p>
            <a:r>
              <a:rPr lang="en-US" dirty="0"/>
              <a:t>Applications</a:t>
            </a:r>
          </a:p>
          <a:p>
            <a:r>
              <a:rPr lang="en-US" dirty="0"/>
              <a:t>Conclusions</a:t>
            </a:r>
          </a:p>
          <a:p>
            <a:endParaRPr lang="en-US" dirty="0"/>
          </a:p>
        </p:txBody>
      </p:sp>
    </p:spTree>
    <p:extLst>
      <p:ext uri="{BB962C8B-B14F-4D97-AF65-F5344CB8AC3E}">
        <p14:creationId xmlns:p14="http://schemas.microsoft.com/office/powerpoint/2010/main" val="139922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2E4573D8-37CF-4799-94EB-135A54C6B12F}"/>
              </a:ext>
            </a:extLst>
          </p:cNvPr>
          <p:cNvSpPr>
            <a:spLocks noGrp="1"/>
          </p:cNvSpPr>
          <p:nvPr>
            <p:ph idx="1"/>
          </p:nvPr>
        </p:nvSpPr>
        <p:spPr/>
        <p:txBody>
          <a:bodyPr>
            <a:normAutofit/>
          </a:bodyPr>
          <a:lstStyle/>
          <a:p>
            <a:r>
              <a:rPr lang="en-US" dirty="0"/>
              <a:t>Recent cyber events</a:t>
            </a:r>
          </a:p>
          <a:p>
            <a:pPr lvl="1"/>
            <a:r>
              <a:rPr lang="en-US" dirty="0"/>
              <a:t>US Democratic National Committee (DNC) hack</a:t>
            </a:r>
          </a:p>
          <a:p>
            <a:pPr lvl="1"/>
            <a:r>
              <a:rPr lang="en-US" dirty="0"/>
              <a:t>Banner Health Personally Identifiable Information (PII) spill</a:t>
            </a:r>
          </a:p>
          <a:p>
            <a:pPr lvl="1"/>
            <a:r>
              <a:rPr lang="en-US" dirty="0" err="1"/>
              <a:t>Dyn</a:t>
            </a:r>
            <a:r>
              <a:rPr lang="en-US" dirty="0"/>
              <a:t> Domain Name System (DNS) Distributed Denial of Service (DDoS)</a:t>
            </a:r>
          </a:p>
          <a:p>
            <a:pPr lvl="1"/>
            <a:r>
              <a:rPr lang="en-US" dirty="0"/>
              <a:t>San Francisco Municipal Transportation Agency (MTA) ransom</a:t>
            </a:r>
          </a:p>
          <a:p>
            <a:pPr lvl="1"/>
            <a:r>
              <a:rPr lang="en-US" dirty="0" err="1"/>
              <a:t>WannaCry</a:t>
            </a:r>
            <a:r>
              <a:rPr lang="en-US" dirty="0"/>
              <a:t> pandemic</a:t>
            </a:r>
          </a:p>
          <a:p>
            <a:r>
              <a:rPr lang="en-US" dirty="0"/>
              <a:t>Get inside the adversary’s tactical loop</a:t>
            </a:r>
          </a:p>
          <a:p>
            <a:r>
              <a:rPr lang="en-US" dirty="0"/>
              <a:t>Support needed for strategic and tactical decisions</a:t>
            </a:r>
          </a:p>
          <a:p>
            <a:pPr lvl="1"/>
            <a:endParaRPr lang="en-US" dirty="0"/>
          </a:p>
        </p:txBody>
      </p:sp>
    </p:spTree>
    <p:extLst>
      <p:ext uri="{BB962C8B-B14F-4D97-AF65-F5344CB8AC3E}">
        <p14:creationId xmlns:p14="http://schemas.microsoft.com/office/powerpoint/2010/main" val="105945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Threat Model</a:t>
            </a:r>
          </a:p>
        </p:txBody>
      </p:sp>
      <p:sp>
        <p:nvSpPr>
          <p:cNvPr id="3" name="Content Placeholder 2">
            <a:extLst>
              <a:ext uri="{FF2B5EF4-FFF2-40B4-BE49-F238E27FC236}">
                <a16:creationId xmlns:a16="http://schemas.microsoft.com/office/drawing/2014/main" id="{0BB2A77B-013F-406E-ADE5-634F985B5DC1}"/>
              </a:ext>
            </a:extLst>
          </p:cNvPr>
          <p:cNvSpPr>
            <a:spLocks noGrp="1"/>
          </p:cNvSpPr>
          <p:nvPr>
            <p:ph sz="half" idx="1"/>
          </p:nvPr>
        </p:nvSpPr>
        <p:spPr/>
        <p:txBody>
          <a:bodyPr/>
          <a:lstStyle/>
          <a:p>
            <a:r>
              <a:rPr lang="en-US" dirty="0"/>
              <a:t>Sophisticated adversary</a:t>
            </a:r>
          </a:p>
          <a:p>
            <a:r>
              <a:rPr lang="en-US" dirty="0"/>
              <a:t>Attacker’s goal:</a:t>
            </a:r>
            <a:br>
              <a:rPr lang="en-US" dirty="0"/>
            </a:br>
            <a:r>
              <a:rPr lang="en-US" dirty="0"/>
              <a:t>private data theft</a:t>
            </a:r>
          </a:p>
          <a:p>
            <a:r>
              <a:rPr lang="en-US" dirty="0"/>
              <a:t>Attacker’s objective:</a:t>
            </a:r>
            <a:br>
              <a:rPr lang="en-US" dirty="0"/>
            </a:br>
            <a:r>
              <a:rPr lang="en-US" dirty="0"/>
              <a:t>avoid detection</a:t>
            </a:r>
          </a:p>
          <a:p>
            <a:r>
              <a:rPr lang="en-US" dirty="0"/>
              <a:t>Contrast with Computer Network Attack (CNA) campaigns</a:t>
            </a:r>
          </a:p>
          <a:p>
            <a:endParaRPr lang="en-US" dirty="0"/>
          </a:p>
        </p:txBody>
      </p:sp>
      <p:pic>
        <p:nvPicPr>
          <p:cNvPr id="8" name="Content Placeholder 5">
            <a:extLst>
              <a:ext uri="{FF2B5EF4-FFF2-40B4-BE49-F238E27FC236}">
                <a16:creationId xmlns:a16="http://schemas.microsoft.com/office/drawing/2014/main" id="{A2FACF8B-A903-47FD-AB2D-D0BF68538870}"/>
              </a:ext>
            </a:extLst>
          </p:cNvPr>
          <p:cNvPicPr>
            <a:picLocks noGrp="1" noChangeAspect="1"/>
          </p:cNvPicPr>
          <p:nvPr>
            <p:ph sz="half" idx="2"/>
          </p:nvPr>
        </p:nvPicPr>
        <p:blipFill>
          <a:blip r:embed="rId2"/>
          <a:stretch>
            <a:fillRect/>
          </a:stretch>
        </p:blipFill>
        <p:spPr>
          <a:xfrm>
            <a:off x="5440534" y="1498600"/>
            <a:ext cx="2758731" cy="4525963"/>
          </a:xfrm>
        </p:spPr>
      </p:pic>
    </p:spTree>
    <p:extLst>
      <p:ext uri="{BB962C8B-B14F-4D97-AF65-F5344CB8AC3E}">
        <p14:creationId xmlns:p14="http://schemas.microsoft.com/office/powerpoint/2010/main" val="386599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Introduction to Game Theory</a:t>
            </a:r>
          </a:p>
        </p:txBody>
      </p:sp>
      <p:sp>
        <p:nvSpPr>
          <p:cNvPr id="3" name="Content Placeholder 2">
            <a:extLst>
              <a:ext uri="{FF2B5EF4-FFF2-40B4-BE49-F238E27FC236}">
                <a16:creationId xmlns:a16="http://schemas.microsoft.com/office/drawing/2014/main" id="{2E4573D8-37CF-4799-94EB-135A54C6B12F}"/>
              </a:ext>
            </a:extLst>
          </p:cNvPr>
          <p:cNvSpPr>
            <a:spLocks noGrp="1"/>
          </p:cNvSpPr>
          <p:nvPr>
            <p:ph idx="1"/>
          </p:nvPr>
        </p:nvSpPr>
        <p:spPr/>
        <p:txBody>
          <a:bodyPr>
            <a:normAutofit/>
          </a:bodyPr>
          <a:lstStyle/>
          <a:p>
            <a:r>
              <a:rPr lang="en-US" dirty="0"/>
              <a:t>Other approaches</a:t>
            </a:r>
          </a:p>
          <a:p>
            <a:pPr lvl="1"/>
            <a:r>
              <a:rPr lang="en-US" dirty="0"/>
              <a:t>Closed form math, stochastic modeling, simulation, emulation</a:t>
            </a:r>
          </a:p>
          <a:p>
            <a:r>
              <a:rPr lang="en-US" dirty="0"/>
              <a:t>Considers collusion among and competition between rational players</a:t>
            </a:r>
          </a:p>
          <a:p>
            <a:pPr lvl="1"/>
            <a:r>
              <a:rPr lang="en-US" dirty="0"/>
              <a:t>Payoffs must be complete: any two can be ranked and transitive</a:t>
            </a:r>
          </a:p>
          <a:p>
            <a:r>
              <a:rPr lang="en-US" dirty="0"/>
              <a:t>Variants</a:t>
            </a:r>
          </a:p>
          <a:p>
            <a:pPr lvl="1"/>
            <a:r>
              <a:rPr lang="en-US" dirty="0"/>
              <a:t>Static/dynamic, complete/incomplete information, symmetric/asymmetric, zero/general sum</a:t>
            </a:r>
          </a:p>
          <a:p>
            <a:r>
              <a:rPr lang="en-US" dirty="0"/>
              <a:t>Popular examples</a:t>
            </a:r>
          </a:p>
          <a:p>
            <a:pPr lvl="1"/>
            <a:r>
              <a:rPr lang="en-US" dirty="0"/>
              <a:t>Prisoner’s dilemma, stag hunt, </a:t>
            </a:r>
            <a:r>
              <a:rPr lang="en-US" dirty="0" err="1"/>
              <a:t>Cournot</a:t>
            </a:r>
            <a:r>
              <a:rPr lang="en-US" dirty="0"/>
              <a:t> competition</a:t>
            </a:r>
          </a:p>
          <a:p>
            <a:r>
              <a:rPr lang="en-US" dirty="0"/>
              <a:t>Widely used in economics</a:t>
            </a:r>
          </a:p>
        </p:txBody>
      </p:sp>
    </p:spTree>
    <p:extLst>
      <p:ext uri="{BB962C8B-B14F-4D97-AF65-F5344CB8AC3E}">
        <p14:creationId xmlns:p14="http://schemas.microsoft.com/office/powerpoint/2010/main" val="344124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John Nash</a:t>
            </a:r>
          </a:p>
        </p:txBody>
      </p:sp>
      <p:pic>
        <p:nvPicPr>
          <p:cNvPr id="6" name="Content Placeholder 2">
            <a:extLst>
              <a:ext uri="{FF2B5EF4-FFF2-40B4-BE49-F238E27FC236}">
                <a16:creationId xmlns:a16="http://schemas.microsoft.com/office/drawing/2014/main" id="{C7FBB16D-CA85-40D3-91FA-8EC3095A1526}"/>
              </a:ext>
            </a:extLst>
          </p:cNvPr>
          <p:cNvPicPr>
            <a:picLocks noGrp="1" noChangeAspect="1"/>
          </p:cNvPicPr>
          <p:nvPr>
            <p:ph idx="1"/>
          </p:nvPr>
        </p:nvPicPr>
        <p:blipFill>
          <a:blip r:embed="rId3"/>
          <a:stretch>
            <a:fillRect/>
          </a:stretch>
        </p:blipFill>
        <p:spPr>
          <a:xfrm>
            <a:off x="1798320" y="1569561"/>
            <a:ext cx="5852160" cy="4434840"/>
          </a:xfrm>
        </p:spPr>
      </p:pic>
    </p:spTree>
    <p:extLst>
      <p:ext uri="{BB962C8B-B14F-4D97-AF65-F5344CB8AC3E}">
        <p14:creationId xmlns:p14="http://schemas.microsoft.com/office/powerpoint/2010/main" val="19324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Not John Nash</a:t>
            </a:r>
          </a:p>
        </p:txBody>
      </p:sp>
      <p:pic>
        <p:nvPicPr>
          <p:cNvPr id="5" name="Content Placeholder 6">
            <a:extLst>
              <a:ext uri="{FF2B5EF4-FFF2-40B4-BE49-F238E27FC236}">
                <a16:creationId xmlns:a16="http://schemas.microsoft.com/office/drawing/2014/main" id="{EB0C60EA-74CF-4968-B90F-D17E2CC75CB5}"/>
              </a:ext>
            </a:extLst>
          </p:cNvPr>
          <p:cNvPicPr>
            <a:picLocks noGrp="1" noChangeAspect="1"/>
          </p:cNvPicPr>
          <p:nvPr>
            <p:ph idx="1"/>
          </p:nvPr>
        </p:nvPicPr>
        <p:blipFill>
          <a:blip r:embed="rId3"/>
          <a:stretch>
            <a:fillRect/>
          </a:stretch>
        </p:blipFill>
        <p:spPr>
          <a:xfrm>
            <a:off x="609600" y="1472793"/>
            <a:ext cx="8229600" cy="4628376"/>
          </a:xfrm>
        </p:spPr>
      </p:pic>
    </p:spTree>
    <p:extLst>
      <p:ext uri="{BB962C8B-B14F-4D97-AF65-F5344CB8AC3E}">
        <p14:creationId xmlns:p14="http://schemas.microsoft.com/office/powerpoint/2010/main" val="405997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FC5-E88B-4C92-BA40-6D389DB9026D}"/>
              </a:ext>
            </a:extLst>
          </p:cNvPr>
          <p:cNvSpPr>
            <a:spLocks noGrp="1"/>
          </p:cNvSpPr>
          <p:nvPr>
            <p:ph type="title"/>
          </p:nvPr>
        </p:nvSpPr>
        <p:spPr/>
        <p:txBody>
          <a:bodyPr/>
          <a:lstStyle/>
          <a:p>
            <a:r>
              <a:rPr lang="en-US" dirty="0"/>
              <a:t>The Basics Of Our Game</a:t>
            </a:r>
          </a:p>
        </p:txBody>
      </p:sp>
      <p:sp>
        <p:nvSpPr>
          <p:cNvPr id="3" name="Content Placeholder 2">
            <a:extLst>
              <a:ext uri="{FF2B5EF4-FFF2-40B4-BE49-F238E27FC236}">
                <a16:creationId xmlns:a16="http://schemas.microsoft.com/office/drawing/2014/main" id="{5AA7C850-A6EA-482B-961F-FC53F4D890DF}"/>
              </a:ext>
            </a:extLst>
          </p:cNvPr>
          <p:cNvSpPr>
            <a:spLocks noGrp="1"/>
          </p:cNvSpPr>
          <p:nvPr>
            <p:ph idx="1"/>
          </p:nvPr>
        </p:nvSpPr>
        <p:spPr/>
        <p:txBody>
          <a:bodyPr>
            <a:normAutofit/>
          </a:bodyPr>
          <a:lstStyle/>
          <a:p>
            <a:r>
              <a:rPr lang="en-US" dirty="0"/>
              <a:t>Players</a:t>
            </a:r>
          </a:p>
          <a:p>
            <a:pPr lvl="1"/>
            <a:r>
              <a:rPr lang="en-US" dirty="0"/>
              <a:t>Attacker, nature, defender</a:t>
            </a:r>
          </a:p>
          <a:p>
            <a:r>
              <a:rPr lang="en-US" dirty="0"/>
              <a:t>Information</a:t>
            </a:r>
          </a:p>
          <a:p>
            <a:pPr lvl="1"/>
            <a:r>
              <a:rPr lang="en-US" dirty="0"/>
              <a:t>Attacker: all payoffs, all previous moves</a:t>
            </a:r>
          </a:p>
          <a:p>
            <a:pPr lvl="1"/>
            <a:r>
              <a:rPr lang="en-US" dirty="0"/>
              <a:t>Defender: all payoffs, all previous moves</a:t>
            </a:r>
          </a:p>
          <a:p>
            <a:r>
              <a:rPr lang="en-US" dirty="0"/>
              <a:t>Actions</a:t>
            </a:r>
          </a:p>
          <a:p>
            <a:pPr lvl="1"/>
            <a:r>
              <a:rPr lang="en-US" dirty="0"/>
              <a:t>Attacker:  quit or proceed</a:t>
            </a:r>
          </a:p>
          <a:p>
            <a:pPr lvl="1"/>
            <a:r>
              <a:rPr lang="en-US" dirty="0"/>
              <a:t>Nature: detect or miss</a:t>
            </a:r>
          </a:p>
          <a:p>
            <a:pPr lvl="1"/>
            <a:r>
              <a:rPr lang="en-US" dirty="0"/>
              <a:t>Defender: passive or active response</a:t>
            </a:r>
          </a:p>
          <a:p>
            <a:r>
              <a:rPr lang="en-US" dirty="0"/>
              <a:t>Payoffs</a:t>
            </a:r>
          </a:p>
          <a:p>
            <a:pPr lvl="1"/>
            <a:r>
              <a:rPr lang="en-US" dirty="0"/>
              <a:t>Function of parameters and strategies</a:t>
            </a:r>
          </a:p>
          <a:p>
            <a:endParaRPr lang="en-US" dirty="0"/>
          </a:p>
        </p:txBody>
      </p:sp>
    </p:spTree>
    <p:extLst>
      <p:ext uri="{BB962C8B-B14F-4D97-AF65-F5344CB8AC3E}">
        <p14:creationId xmlns:p14="http://schemas.microsoft.com/office/powerpoint/2010/main" val="411335638"/>
      </p:ext>
    </p:extLst>
  </p:cSld>
  <p:clrMapOvr>
    <a:masterClrMapping/>
  </p:clrMapOvr>
</p:sld>
</file>

<file path=ppt/theme/theme1.xml><?xml version="1.0" encoding="utf-8"?>
<a:theme xmlns:a="http://schemas.openxmlformats.org/drawingml/2006/main" name="mitrebriefing">
  <a:themeElements>
    <a:clrScheme name="MITRE Corporate Colors">
      <a:dk1>
        <a:sysClr val="windowText" lastClr="000000"/>
      </a:dk1>
      <a:lt1>
        <a:sysClr val="window" lastClr="FFFFFF"/>
      </a:lt1>
      <a:dk2>
        <a:srgbClr val="005B94"/>
      </a:dk2>
      <a:lt2>
        <a:srgbClr val="FFFFFF"/>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Presentation1" id="{4713BC55-B2D8-4A78-8B39-88A80C091AED}" vid="{ABAA4020-6758-44B9-B966-3DA615C1CC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ITRE_x0020_Sensitivity xmlns="http://schemas.microsoft.com/sharepoint/v3">Internal MITRE Information</MITRE_x0020_Sensitivity>
    <IconOverlay xmlns="http://schemas.microsoft.com/sharepoint/v4" xsi:nil="true"/>
    <_Contributor xmlns="http://schemas.microsoft.com/sharepoint/v3/fields" xsi:nil="true"/>
    <Release_x0020_Statement xmlns="http://schemas.microsoft.com/sharepoint/v3">For Internal MITRE Use</Release_x0020_Statement>
    <DocType xmlns="45d44e74-5c87-4253-a1a6-fb7a2a9835a8">Template</DocType>
    <Site_x0020_Page xmlns="45d44e74-5c87-4253-a1a6-fb7a2a9835a8">
      <Value>47</Value>
    </Site_x0020_Page>
    <SortOrder xmlns="45d44e74-5c87-4253-a1a6-fb7a2a9835a8">3</SortOrder>
    <Date xmlns="45d44e74-5c87-4253-a1a6-fb7a2a9835a8">2017-01-01T05:00:00+00:00</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MITRE Work" ma:contentTypeID="0x0101001EAE5F8AE92E0443B0635AEF5BFC9F76004C6CC03BF5DC804FBBC33E4E55C06EE9" ma:contentTypeVersion="6" ma:contentTypeDescription="Materials and documents that contain MITRE authored content and other content directly attributable to MITRE and its work" ma:contentTypeScope="" ma:versionID="e8429a4ef0cd6a0905ec9041da35bdd8">
  <xsd:schema xmlns:xsd="http://www.w3.org/2001/XMLSchema" xmlns:xs="http://www.w3.org/2001/XMLSchema" xmlns:p="http://schemas.microsoft.com/office/2006/metadata/properties" xmlns:ns1="http://schemas.microsoft.com/sharepoint/v3" xmlns:ns2="http://schemas.microsoft.com/sharepoint/v3/fields" xmlns:ns3="45d44e74-5c87-4253-a1a6-fb7a2a9835a8" xmlns:ns4="http://schemas.microsoft.com/sharepoint/v4" xmlns:ns5="d6dad062-3ecc-4c2a-98eb-3d03c2389ab6" targetNamespace="http://schemas.microsoft.com/office/2006/metadata/properties" ma:root="true" ma:fieldsID="d4be5a15e899d1941129a2c5e869f0c8" ns1:_="" ns2:_="" ns3:_="" ns4:_="" ns5:_="">
    <xsd:import namespace="http://schemas.microsoft.com/sharepoint/v3"/>
    <xsd:import namespace="http://schemas.microsoft.com/sharepoint/v3/fields"/>
    <xsd:import namespace="45d44e74-5c87-4253-a1a6-fb7a2a9835a8"/>
    <xsd:import namespace="http://schemas.microsoft.com/sharepoint/v4"/>
    <xsd:import namespace="d6dad062-3ecc-4c2a-98eb-3d03c2389ab6"/>
    <xsd:element name="properties">
      <xsd:complexType>
        <xsd:sequence>
          <xsd:element name="documentManagement">
            <xsd:complexType>
              <xsd:all>
                <xsd:element ref="ns2:_Contributor" minOccurs="0"/>
                <xsd:element ref="ns1:MITRE_x0020_Sensitivity"/>
                <xsd:element ref="ns1:Release_x0020_Statement"/>
                <xsd:element ref="ns3:DocType" minOccurs="0"/>
                <xsd:element ref="ns3:SortOrder" minOccurs="0"/>
                <xsd:element ref="ns3:Site_x0020_Page" minOccurs="0"/>
                <xsd:element ref="ns4:IconOverlay" minOccurs="0"/>
                <xsd:element ref="ns5:SharedWithUser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d44e74-5c87-4253-a1a6-fb7a2a9835a8" elementFormDefault="qualified">
    <xsd:import namespace="http://schemas.microsoft.com/office/2006/documentManagement/types"/>
    <xsd:import namespace="http://schemas.microsoft.com/office/infopath/2007/PartnerControls"/>
    <xsd:element name="DocType" ma:index="12" nillable="true" ma:displayName="DocType" ma:format="Dropdown" ma:internalName="DocType">
      <xsd:simpleType>
        <xsd:restriction base="dms:Choice">
          <xsd:enumeration value="Board of Trustee Bio"/>
          <xsd:enumeration value="Executive Bio"/>
          <xsd:enumeration value="Event Planning"/>
          <xsd:enumeration value="MPG Reference"/>
          <xsd:enumeration value="Template"/>
          <xsd:enumeration value="Other"/>
          <xsd:enumeration value="How-Tos"/>
          <xsd:enumeration value="BOT Program Highlights"/>
        </xsd:restriction>
      </xsd:simpleType>
    </xsd:element>
    <xsd:element name="SortOrder" ma:index="13" nillable="true" ma:displayName="SortOrder" ma:decimals="1" ma:internalName="SortOrder" ma:percentage="FALSE">
      <xsd:simpleType>
        <xsd:restriction base="dms:Number"/>
      </xsd:simpleType>
    </xsd:element>
    <xsd:element name="Site_x0020_Page" ma:index="14" nillable="true" ma:displayName="Site Pages" ma:description="On which pages of this site should this page appear as a &quot;related resource&quot; on the right." ma:list="{b7793db3-9feb-473e-8d7c-24c256e016ac}" ma:internalName="Site_x0020_Page" ma:showField="Title">
      <xsd:complexType>
        <xsd:complexContent>
          <xsd:extension base="dms:MultiChoiceLookup">
            <xsd:sequence>
              <xsd:element name="Value" type="dms:Lookup" maxOccurs="unbounded" minOccurs="0" nillable="true"/>
            </xsd:sequence>
          </xsd:extension>
        </xsd:complexContent>
      </xsd:complexType>
    </xsd:element>
    <xsd:element name="Date" ma:index="19" nillable="true" ma:displayName="Date" ma:description="Document date if applicabl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dad062-3ecc-4c2a-98eb-3d03c2389ab6" elementFormDefault="qualified">
    <xsd:import namespace="http://schemas.microsoft.com/office/2006/documentManagement/types"/>
    <xsd:import namespace="http://schemas.microsoft.com/office/infopath/2007/PartnerControls"/>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149EB5-F1DC-4579-844A-2EC0C9AD93A9}">
  <ds:schemaRefs>
    <ds:schemaRef ds:uri="http://schemas.microsoft.com/sharepoint/v3"/>
    <ds:schemaRef ds:uri="http://schemas.microsoft.com/sharepoint/v4"/>
    <ds:schemaRef ds:uri="http://purl.org/dc/terms/"/>
    <ds:schemaRef ds:uri="http://schemas.openxmlformats.org/package/2006/metadata/core-properties"/>
    <ds:schemaRef ds:uri="45d44e74-5c87-4253-a1a6-fb7a2a9835a8"/>
    <ds:schemaRef ds:uri="http://schemas.microsoft.com/office/2006/documentManagement/types"/>
    <ds:schemaRef ds:uri="http://schemas.microsoft.com/office/infopath/2007/PartnerControls"/>
    <ds:schemaRef ds:uri="http://purl.org/dc/elements/1.1/"/>
    <ds:schemaRef ds:uri="http://schemas.microsoft.com/office/2006/metadata/properties"/>
    <ds:schemaRef ds:uri="d6dad062-3ecc-4c2a-98eb-3d03c2389ab6"/>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7C2F6CF8-2CFA-41A2-8EAC-4F6DCA2F109F}">
  <ds:schemaRefs>
    <ds:schemaRef ds:uri="http://schemas.microsoft.com/sharepoint/v3/contenttype/forms"/>
  </ds:schemaRefs>
</ds:datastoreItem>
</file>

<file path=customXml/itemProps3.xml><?xml version="1.0" encoding="utf-8"?>
<ds:datastoreItem xmlns:ds="http://schemas.openxmlformats.org/officeDocument/2006/customXml" ds:itemID="{25CED283-CF8D-4385-8B32-7F30F688D45C}">
  <ds:schemaRefs>
    <ds:schemaRef ds:uri="http://schemas.microsoft.com/office/2006/metadata/customXsn"/>
  </ds:schemaRefs>
</ds:datastoreItem>
</file>

<file path=customXml/itemProps4.xml><?xml version="1.0" encoding="utf-8"?>
<ds:datastoreItem xmlns:ds="http://schemas.openxmlformats.org/officeDocument/2006/customXml" ds:itemID="{6D15FB03-1BE3-4ADA-A844-10FAEA4DA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45d44e74-5c87-4253-a1a6-fb7a2a9835a8"/>
    <ds:schemaRef ds:uri="http://schemas.microsoft.com/sharepoint/v4"/>
    <ds:schemaRef ds:uri="d6dad062-3ecc-4c2a-98eb-3d03c2389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665</TotalTime>
  <Words>1171</Words>
  <Application>Microsoft Office PowerPoint</Application>
  <PresentationFormat>On-screen Show (4:3)</PresentationFormat>
  <Paragraphs>163</Paragraphs>
  <Slides>22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Helvetica LT Std</vt:lpstr>
      <vt:lpstr>Times New Roman</vt:lpstr>
      <vt:lpstr>Verdana</vt:lpstr>
      <vt:lpstr>Wingdings</vt:lpstr>
      <vt:lpstr>mitrebriefing</vt:lpstr>
      <vt:lpstr>A Game Theoretic Model of Computer Network Exploitation Campaigns</vt:lpstr>
      <vt:lpstr>Disclosure</vt:lpstr>
      <vt:lpstr>Agenda</vt:lpstr>
      <vt:lpstr>Motivation</vt:lpstr>
      <vt:lpstr>Threat Model</vt:lpstr>
      <vt:lpstr>Introduction to Game Theory</vt:lpstr>
      <vt:lpstr>John Nash</vt:lpstr>
      <vt:lpstr>Not John Nash</vt:lpstr>
      <vt:lpstr>The Basics Of Our Game</vt:lpstr>
      <vt:lpstr>Why Tempt Fate?</vt:lpstr>
      <vt:lpstr>Extensive Form Game - One Stage</vt:lpstr>
      <vt:lpstr>Extensive Form Game</vt:lpstr>
      <vt:lpstr>Extensive Form Game - Payoffs</vt:lpstr>
      <vt:lpstr>Extensive Form Game - Payoffs</vt:lpstr>
      <vt:lpstr>Nash Equilibrium</vt:lpstr>
      <vt:lpstr>Information Sets</vt:lpstr>
      <vt:lpstr>Parameters</vt:lpstr>
      <vt:lpstr>Applications</vt:lpstr>
      <vt:lpstr>Blue Team Goal</vt:lpstr>
      <vt:lpstr>Conclusions</vt:lpstr>
      <vt:lpstr>Summary</vt:lpstr>
      <vt:lpstr>A Game Theoretic Model of Computer Network Exploitation Campaigns</vt:lpstr>
    </vt:vector>
  </TitlesOfParts>
  <Company>The MITRE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MITRE Briefing Template 4x3</dc:title>
  <dc:creator>Schleith, John J.</dc:creator>
  <dc:description>For internal MITRE use</dc:description>
  <cp:lastModifiedBy>Mitchell III, Rob</cp:lastModifiedBy>
  <cp:revision>29</cp:revision>
  <dcterms:created xsi:type="dcterms:W3CDTF">2017-12-20T12:34:30Z</dcterms:created>
  <dcterms:modified xsi:type="dcterms:W3CDTF">2018-05-25T21:01:15Z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0x0101001EAE5F8AE92E0443B0635AEF5BFC9F76004C6CC03BF5DC804FBBC33E4E55C06EE9</vt:lpwstr>
  </property>
  <property fmtid="{D5CDD505-2E9C-101B-9397-08002B2CF9AE}" pid="3" name="Order">
    <vt:r8>27900</vt:r8>
  </property>
  <property fmtid="{D5CDD505-2E9C-101B-9397-08002B2CF9AE}" pid="4" name="URL">
    <vt:lpwstr/>
  </property>
  <property fmtid="{D5CDD505-2E9C-101B-9397-08002B2CF9AE}" pid="5" name="xd_ProgID">
    <vt:lpwstr/>
  </property>
  <property fmtid="{D5CDD505-2E9C-101B-9397-08002B2CF9AE}" pid="6" name="Date">
    <vt:filetime>2017-01-01T05:00:00Z</vt:filetime>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Date0">
    <vt:filetime>2017-01-01T05:00:00Z</vt:filetime>
  </property>
</Properties>
</file>