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43"/>
  </p:notesMasterIdLst>
  <p:sldIdLst>
    <p:sldId id="256" r:id="rId2"/>
    <p:sldId id="276" r:id="rId3"/>
    <p:sldId id="275" r:id="rId4"/>
    <p:sldId id="288" r:id="rId5"/>
    <p:sldId id="296" r:id="rId6"/>
    <p:sldId id="297" r:id="rId7"/>
    <p:sldId id="257" r:id="rId8"/>
    <p:sldId id="258" r:id="rId9"/>
    <p:sldId id="260" r:id="rId10"/>
    <p:sldId id="259" r:id="rId11"/>
    <p:sldId id="261" r:id="rId12"/>
    <p:sldId id="289" r:id="rId13"/>
    <p:sldId id="262" r:id="rId14"/>
    <p:sldId id="263" r:id="rId15"/>
    <p:sldId id="290" r:id="rId16"/>
    <p:sldId id="264" r:id="rId17"/>
    <p:sldId id="265" r:id="rId18"/>
    <p:sldId id="266" r:id="rId19"/>
    <p:sldId id="267" r:id="rId20"/>
    <p:sldId id="268" r:id="rId21"/>
    <p:sldId id="269" r:id="rId22"/>
    <p:sldId id="291" r:id="rId23"/>
    <p:sldId id="272" r:id="rId24"/>
    <p:sldId id="286" r:id="rId25"/>
    <p:sldId id="270" r:id="rId26"/>
    <p:sldId id="277" r:id="rId27"/>
    <p:sldId id="292" r:id="rId28"/>
    <p:sldId id="278" r:id="rId29"/>
    <p:sldId id="279" r:id="rId30"/>
    <p:sldId id="281" r:id="rId31"/>
    <p:sldId id="293" r:id="rId32"/>
    <p:sldId id="280" r:id="rId33"/>
    <p:sldId id="282" r:id="rId34"/>
    <p:sldId id="283" r:id="rId35"/>
    <p:sldId id="294" r:id="rId36"/>
    <p:sldId id="284" r:id="rId37"/>
    <p:sldId id="285" r:id="rId38"/>
    <p:sldId id="273" r:id="rId39"/>
    <p:sldId id="274" r:id="rId40"/>
    <p:sldId id="295" r:id="rId41"/>
    <p:sldId id="28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082" autoAdjust="0"/>
  </p:normalViewPr>
  <p:slideViewPr>
    <p:cSldViewPr snapToGrid="0" snapToObjects="1">
      <p:cViewPr varScale="1">
        <p:scale>
          <a:sx n="98" d="100"/>
          <a:sy n="98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13A61-46EE-4E37-AB53-2A3CC6260A2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F4F624-9051-41F2-B942-943566E0B095}">
      <dgm:prSet phldrT="[Text]"/>
      <dgm:spPr/>
      <dgm:t>
        <a:bodyPr/>
        <a:lstStyle/>
        <a:p>
          <a:r>
            <a:rPr lang="en-US" dirty="0"/>
            <a:t>Reconnaissance</a:t>
          </a:r>
        </a:p>
      </dgm:t>
    </dgm:pt>
    <dgm:pt modelId="{F8AEA345-DFCC-409C-A807-051DD5A740C1}" type="parTrans" cxnId="{7105DCD7-701C-4EB1-863B-640A6EE97AB7}">
      <dgm:prSet/>
      <dgm:spPr/>
      <dgm:t>
        <a:bodyPr/>
        <a:lstStyle/>
        <a:p>
          <a:endParaRPr lang="en-US"/>
        </a:p>
      </dgm:t>
    </dgm:pt>
    <dgm:pt modelId="{E13FA51B-005A-4920-89DC-88548BC2084D}" type="sibTrans" cxnId="{7105DCD7-701C-4EB1-863B-640A6EE97AB7}">
      <dgm:prSet/>
      <dgm:spPr/>
      <dgm:t>
        <a:bodyPr/>
        <a:lstStyle/>
        <a:p>
          <a:endParaRPr lang="en-US"/>
        </a:p>
      </dgm:t>
    </dgm:pt>
    <dgm:pt modelId="{92EBBF93-27E0-4A4F-AFC6-63C312A8C043}">
      <dgm:prSet phldrT="[Text]"/>
      <dgm:spPr/>
      <dgm:t>
        <a:bodyPr/>
        <a:lstStyle/>
        <a:p>
          <a:r>
            <a:rPr lang="en-US" dirty="0"/>
            <a:t>Scanning</a:t>
          </a:r>
        </a:p>
      </dgm:t>
    </dgm:pt>
    <dgm:pt modelId="{B6D5BF2F-E7BF-48A3-9DBC-80B14A6088BA}" type="parTrans" cxnId="{3FAA30D9-5741-4B1E-9BE8-61AE60436252}">
      <dgm:prSet/>
      <dgm:spPr/>
      <dgm:t>
        <a:bodyPr/>
        <a:lstStyle/>
        <a:p>
          <a:endParaRPr lang="en-US"/>
        </a:p>
      </dgm:t>
    </dgm:pt>
    <dgm:pt modelId="{AD76857A-DED4-448B-8B30-7EAF57705101}" type="sibTrans" cxnId="{3FAA30D9-5741-4B1E-9BE8-61AE60436252}">
      <dgm:prSet/>
      <dgm:spPr/>
      <dgm:t>
        <a:bodyPr/>
        <a:lstStyle/>
        <a:p>
          <a:endParaRPr lang="en-US"/>
        </a:p>
      </dgm:t>
    </dgm:pt>
    <dgm:pt modelId="{2664D6E5-83CB-4894-85BC-189C2C0EF138}">
      <dgm:prSet phldrT="[Text]"/>
      <dgm:spPr/>
      <dgm:t>
        <a:bodyPr/>
        <a:lstStyle/>
        <a:p>
          <a:r>
            <a:rPr lang="en-US" dirty="0"/>
            <a:t>Gaining Access</a:t>
          </a:r>
        </a:p>
      </dgm:t>
    </dgm:pt>
    <dgm:pt modelId="{5CBDFDC7-BB48-44C7-9FA1-5864D8F084A1}" type="parTrans" cxnId="{85C6279C-A8E2-4CCA-9F21-522C42FAD327}">
      <dgm:prSet/>
      <dgm:spPr/>
      <dgm:t>
        <a:bodyPr/>
        <a:lstStyle/>
        <a:p>
          <a:endParaRPr lang="en-US"/>
        </a:p>
      </dgm:t>
    </dgm:pt>
    <dgm:pt modelId="{EB60D117-88B2-4C53-B9E4-716D061D838A}" type="sibTrans" cxnId="{85C6279C-A8E2-4CCA-9F21-522C42FAD327}">
      <dgm:prSet/>
      <dgm:spPr/>
      <dgm:t>
        <a:bodyPr/>
        <a:lstStyle/>
        <a:p>
          <a:endParaRPr lang="en-US"/>
        </a:p>
      </dgm:t>
    </dgm:pt>
    <dgm:pt modelId="{0E480369-6A2F-4D47-9100-34AC5AA9AE1B}">
      <dgm:prSet phldrT="[Text]"/>
      <dgm:spPr/>
      <dgm:t>
        <a:bodyPr/>
        <a:lstStyle/>
        <a:p>
          <a:r>
            <a:rPr lang="en-US" dirty="0"/>
            <a:t>Maintaining Access</a:t>
          </a:r>
        </a:p>
      </dgm:t>
    </dgm:pt>
    <dgm:pt modelId="{053B4388-090D-4C0F-8EEC-74B7F91F7B4E}" type="parTrans" cxnId="{B8035351-02BB-470B-99D8-67874DF20959}">
      <dgm:prSet/>
      <dgm:spPr/>
      <dgm:t>
        <a:bodyPr/>
        <a:lstStyle/>
        <a:p>
          <a:endParaRPr lang="en-US"/>
        </a:p>
      </dgm:t>
    </dgm:pt>
    <dgm:pt modelId="{1FDA747D-332D-4B46-B2E8-61105292B7B2}" type="sibTrans" cxnId="{B8035351-02BB-470B-99D8-67874DF20959}">
      <dgm:prSet/>
      <dgm:spPr/>
      <dgm:t>
        <a:bodyPr/>
        <a:lstStyle/>
        <a:p>
          <a:endParaRPr lang="en-US"/>
        </a:p>
      </dgm:t>
    </dgm:pt>
    <dgm:pt modelId="{C1C381B0-E8C9-4033-90F7-E97C85102E25}">
      <dgm:prSet phldrT="[Text]"/>
      <dgm:spPr/>
      <dgm:t>
        <a:bodyPr/>
        <a:lstStyle/>
        <a:p>
          <a:r>
            <a:rPr lang="en-US" dirty="0"/>
            <a:t>Covering Tracks</a:t>
          </a:r>
        </a:p>
      </dgm:t>
    </dgm:pt>
    <dgm:pt modelId="{84042705-B7B1-4B1A-9A07-FB7E69F211FD}" type="parTrans" cxnId="{837AFEDA-B0E1-4A43-A4CC-E3D33C4E14A6}">
      <dgm:prSet/>
      <dgm:spPr/>
      <dgm:t>
        <a:bodyPr/>
        <a:lstStyle/>
        <a:p>
          <a:endParaRPr lang="en-US"/>
        </a:p>
      </dgm:t>
    </dgm:pt>
    <dgm:pt modelId="{EE6D229D-E84F-45C9-84C8-4190BF805A68}" type="sibTrans" cxnId="{837AFEDA-B0E1-4A43-A4CC-E3D33C4E14A6}">
      <dgm:prSet/>
      <dgm:spPr/>
      <dgm:t>
        <a:bodyPr/>
        <a:lstStyle/>
        <a:p>
          <a:endParaRPr lang="en-US"/>
        </a:p>
      </dgm:t>
    </dgm:pt>
    <dgm:pt modelId="{D351D344-6DC8-4775-8FCD-318837353BE6}" type="pres">
      <dgm:prSet presAssocID="{9D213A61-46EE-4E37-AB53-2A3CC6260A29}" presName="cycle" presStyleCnt="0">
        <dgm:presLayoutVars>
          <dgm:dir/>
          <dgm:resizeHandles val="exact"/>
        </dgm:presLayoutVars>
      </dgm:prSet>
      <dgm:spPr/>
    </dgm:pt>
    <dgm:pt modelId="{CB03A20E-6489-4633-989C-2B0E159BF841}" type="pres">
      <dgm:prSet presAssocID="{71F4F624-9051-41F2-B942-943566E0B095}" presName="node" presStyleLbl="node1" presStyleIdx="0" presStyleCnt="5">
        <dgm:presLayoutVars>
          <dgm:bulletEnabled val="1"/>
        </dgm:presLayoutVars>
      </dgm:prSet>
      <dgm:spPr/>
    </dgm:pt>
    <dgm:pt modelId="{BB1501C2-307F-4D9F-AF78-736F2FCC302B}" type="pres">
      <dgm:prSet presAssocID="{E13FA51B-005A-4920-89DC-88548BC2084D}" presName="sibTrans" presStyleLbl="sibTrans2D1" presStyleIdx="0" presStyleCnt="5"/>
      <dgm:spPr/>
    </dgm:pt>
    <dgm:pt modelId="{9D3CF1C0-82E6-46CC-AD3A-750A18F27AB0}" type="pres">
      <dgm:prSet presAssocID="{E13FA51B-005A-4920-89DC-88548BC2084D}" presName="connectorText" presStyleLbl="sibTrans2D1" presStyleIdx="0" presStyleCnt="5"/>
      <dgm:spPr/>
    </dgm:pt>
    <dgm:pt modelId="{E78A0C49-B236-47B9-82D0-893EE4E8A54D}" type="pres">
      <dgm:prSet presAssocID="{92EBBF93-27E0-4A4F-AFC6-63C312A8C043}" presName="node" presStyleLbl="node1" presStyleIdx="1" presStyleCnt="5">
        <dgm:presLayoutVars>
          <dgm:bulletEnabled val="1"/>
        </dgm:presLayoutVars>
      </dgm:prSet>
      <dgm:spPr/>
    </dgm:pt>
    <dgm:pt modelId="{8BF94C53-F30A-4AF4-97C4-8F737D1C3BC1}" type="pres">
      <dgm:prSet presAssocID="{AD76857A-DED4-448B-8B30-7EAF57705101}" presName="sibTrans" presStyleLbl="sibTrans2D1" presStyleIdx="1" presStyleCnt="5"/>
      <dgm:spPr/>
    </dgm:pt>
    <dgm:pt modelId="{FDDF66D0-908F-400C-A56D-B997192FA655}" type="pres">
      <dgm:prSet presAssocID="{AD76857A-DED4-448B-8B30-7EAF57705101}" presName="connectorText" presStyleLbl="sibTrans2D1" presStyleIdx="1" presStyleCnt="5"/>
      <dgm:spPr/>
    </dgm:pt>
    <dgm:pt modelId="{4FCD4123-74E2-4BD4-A447-2A70C649B0CB}" type="pres">
      <dgm:prSet presAssocID="{2664D6E5-83CB-4894-85BC-189C2C0EF138}" presName="node" presStyleLbl="node1" presStyleIdx="2" presStyleCnt="5">
        <dgm:presLayoutVars>
          <dgm:bulletEnabled val="1"/>
        </dgm:presLayoutVars>
      </dgm:prSet>
      <dgm:spPr/>
    </dgm:pt>
    <dgm:pt modelId="{0405B638-6468-4952-B2CF-231F1440DEBA}" type="pres">
      <dgm:prSet presAssocID="{EB60D117-88B2-4C53-B9E4-716D061D838A}" presName="sibTrans" presStyleLbl="sibTrans2D1" presStyleIdx="2" presStyleCnt="5"/>
      <dgm:spPr/>
    </dgm:pt>
    <dgm:pt modelId="{FBAF1EFD-0070-4665-A9CB-653068FA2B2A}" type="pres">
      <dgm:prSet presAssocID="{EB60D117-88B2-4C53-B9E4-716D061D838A}" presName="connectorText" presStyleLbl="sibTrans2D1" presStyleIdx="2" presStyleCnt="5"/>
      <dgm:spPr/>
    </dgm:pt>
    <dgm:pt modelId="{B46ADC94-CBC1-4505-B87B-A72AC8B9FF84}" type="pres">
      <dgm:prSet presAssocID="{0E480369-6A2F-4D47-9100-34AC5AA9AE1B}" presName="node" presStyleLbl="node1" presStyleIdx="3" presStyleCnt="5">
        <dgm:presLayoutVars>
          <dgm:bulletEnabled val="1"/>
        </dgm:presLayoutVars>
      </dgm:prSet>
      <dgm:spPr/>
    </dgm:pt>
    <dgm:pt modelId="{B0194DD0-8187-43A0-A66A-37BD5FC4F8FE}" type="pres">
      <dgm:prSet presAssocID="{1FDA747D-332D-4B46-B2E8-61105292B7B2}" presName="sibTrans" presStyleLbl="sibTrans2D1" presStyleIdx="3" presStyleCnt="5"/>
      <dgm:spPr/>
    </dgm:pt>
    <dgm:pt modelId="{A59F9A99-235D-4816-A973-538910AD2A38}" type="pres">
      <dgm:prSet presAssocID="{1FDA747D-332D-4B46-B2E8-61105292B7B2}" presName="connectorText" presStyleLbl="sibTrans2D1" presStyleIdx="3" presStyleCnt="5"/>
      <dgm:spPr/>
    </dgm:pt>
    <dgm:pt modelId="{DCC330BD-680B-4320-BBEB-217F380AEC48}" type="pres">
      <dgm:prSet presAssocID="{C1C381B0-E8C9-4033-90F7-E97C85102E25}" presName="node" presStyleLbl="node1" presStyleIdx="4" presStyleCnt="5">
        <dgm:presLayoutVars>
          <dgm:bulletEnabled val="1"/>
        </dgm:presLayoutVars>
      </dgm:prSet>
      <dgm:spPr/>
    </dgm:pt>
    <dgm:pt modelId="{83476637-A6F1-467D-A056-2F2FE1BA78DC}" type="pres">
      <dgm:prSet presAssocID="{EE6D229D-E84F-45C9-84C8-4190BF805A68}" presName="sibTrans" presStyleLbl="sibTrans2D1" presStyleIdx="4" presStyleCnt="5"/>
      <dgm:spPr/>
    </dgm:pt>
    <dgm:pt modelId="{D3E5709C-B88F-4281-928A-5CD239F7A592}" type="pres">
      <dgm:prSet presAssocID="{EE6D229D-E84F-45C9-84C8-4190BF805A68}" presName="connectorText" presStyleLbl="sibTrans2D1" presStyleIdx="4" presStyleCnt="5"/>
      <dgm:spPr/>
    </dgm:pt>
  </dgm:ptLst>
  <dgm:cxnLst>
    <dgm:cxn modelId="{47824E14-B05C-4CF1-8D57-A6F3DCF3D0A2}" type="presOf" srcId="{71F4F624-9051-41F2-B942-943566E0B095}" destId="{CB03A20E-6489-4633-989C-2B0E159BF841}" srcOrd="0" destOrd="0" presId="urn:microsoft.com/office/officeart/2005/8/layout/cycle2"/>
    <dgm:cxn modelId="{BAA3B316-2473-4006-833B-E2A76A3314FC}" type="presOf" srcId="{C1C381B0-E8C9-4033-90F7-E97C85102E25}" destId="{DCC330BD-680B-4320-BBEB-217F380AEC48}" srcOrd="0" destOrd="0" presId="urn:microsoft.com/office/officeart/2005/8/layout/cycle2"/>
    <dgm:cxn modelId="{2E6BF11E-B371-433E-AAF9-8E5D624A0F24}" type="presOf" srcId="{EB60D117-88B2-4C53-B9E4-716D061D838A}" destId="{0405B638-6468-4952-B2CF-231F1440DEBA}" srcOrd="0" destOrd="0" presId="urn:microsoft.com/office/officeart/2005/8/layout/cycle2"/>
    <dgm:cxn modelId="{E10F0E21-3D27-4A53-ACBA-DC53A2F79886}" type="presOf" srcId="{92EBBF93-27E0-4A4F-AFC6-63C312A8C043}" destId="{E78A0C49-B236-47B9-82D0-893EE4E8A54D}" srcOrd="0" destOrd="0" presId="urn:microsoft.com/office/officeart/2005/8/layout/cycle2"/>
    <dgm:cxn modelId="{6B08B029-D991-4C17-B0DD-95557B7CB6EA}" type="presOf" srcId="{EE6D229D-E84F-45C9-84C8-4190BF805A68}" destId="{D3E5709C-B88F-4281-928A-5CD239F7A592}" srcOrd="1" destOrd="0" presId="urn:microsoft.com/office/officeart/2005/8/layout/cycle2"/>
    <dgm:cxn modelId="{6B5DE65B-2AF4-4DEB-B81B-C099F18B3A87}" type="presOf" srcId="{1FDA747D-332D-4B46-B2E8-61105292B7B2}" destId="{A59F9A99-235D-4816-A973-538910AD2A38}" srcOrd="1" destOrd="0" presId="urn:microsoft.com/office/officeart/2005/8/layout/cycle2"/>
    <dgm:cxn modelId="{EF0C1362-2061-41DC-A0AA-5F2991872B68}" type="presOf" srcId="{AD76857A-DED4-448B-8B30-7EAF57705101}" destId="{8BF94C53-F30A-4AF4-97C4-8F737D1C3BC1}" srcOrd="0" destOrd="0" presId="urn:microsoft.com/office/officeart/2005/8/layout/cycle2"/>
    <dgm:cxn modelId="{0EDC076F-BFEC-4737-8B46-E88564C391E0}" type="presOf" srcId="{EE6D229D-E84F-45C9-84C8-4190BF805A68}" destId="{83476637-A6F1-467D-A056-2F2FE1BA78DC}" srcOrd="0" destOrd="0" presId="urn:microsoft.com/office/officeart/2005/8/layout/cycle2"/>
    <dgm:cxn modelId="{B8035351-02BB-470B-99D8-67874DF20959}" srcId="{9D213A61-46EE-4E37-AB53-2A3CC6260A29}" destId="{0E480369-6A2F-4D47-9100-34AC5AA9AE1B}" srcOrd="3" destOrd="0" parTransId="{053B4388-090D-4C0F-8EEC-74B7F91F7B4E}" sibTransId="{1FDA747D-332D-4B46-B2E8-61105292B7B2}"/>
    <dgm:cxn modelId="{D2B6CB77-5962-4505-8FC1-2B7E8EE9969D}" type="presOf" srcId="{E13FA51B-005A-4920-89DC-88548BC2084D}" destId="{BB1501C2-307F-4D9F-AF78-736F2FCC302B}" srcOrd="0" destOrd="0" presId="urn:microsoft.com/office/officeart/2005/8/layout/cycle2"/>
    <dgm:cxn modelId="{6BDD485A-8352-4594-80A2-0DCFF16FCDE2}" type="presOf" srcId="{0E480369-6A2F-4D47-9100-34AC5AA9AE1B}" destId="{B46ADC94-CBC1-4505-B87B-A72AC8B9FF84}" srcOrd="0" destOrd="0" presId="urn:microsoft.com/office/officeart/2005/8/layout/cycle2"/>
    <dgm:cxn modelId="{910DBD7A-A072-4CD3-82F1-B07282DF96C6}" type="presOf" srcId="{1FDA747D-332D-4B46-B2E8-61105292B7B2}" destId="{B0194DD0-8187-43A0-A66A-37BD5FC4F8FE}" srcOrd="0" destOrd="0" presId="urn:microsoft.com/office/officeart/2005/8/layout/cycle2"/>
    <dgm:cxn modelId="{85C6279C-A8E2-4CCA-9F21-522C42FAD327}" srcId="{9D213A61-46EE-4E37-AB53-2A3CC6260A29}" destId="{2664D6E5-83CB-4894-85BC-189C2C0EF138}" srcOrd="2" destOrd="0" parTransId="{5CBDFDC7-BB48-44C7-9FA1-5864D8F084A1}" sibTransId="{EB60D117-88B2-4C53-B9E4-716D061D838A}"/>
    <dgm:cxn modelId="{15A7EB9F-A36D-4B49-9709-7D239F4D0FCF}" type="presOf" srcId="{EB60D117-88B2-4C53-B9E4-716D061D838A}" destId="{FBAF1EFD-0070-4665-A9CB-653068FA2B2A}" srcOrd="1" destOrd="0" presId="urn:microsoft.com/office/officeart/2005/8/layout/cycle2"/>
    <dgm:cxn modelId="{CE5F6CA6-75F8-40D5-B607-D729A6B0478E}" type="presOf" srcId="{E13FA51B-005A-4920-89DC-88548BC2084D}" destId="{9D3CF1C0-82E6-46CC-AD3A-750A18F27AB0}" srcOrd="1" destOrd="0" presId="urn:microsoft.com/office/officeart/2005/8/layout/cycle2"/>
    <dgm:cxn modelId="{662023AB-EB5E-4C9F-A085-132BA7AE6762}" type="presOf" srcId="{9D213A61-46EE-4E37-AB53-2A3CC6260A29}" destId="{D351D344-6DC8-4775-8FCD-318837353BE6}" srcOrd="0" destOrd="0" presId="urn:microsoft.com/office/officeart/2005/8/layout/cycle2"/>
    <dgm:cxn modelId="{7105DCD7-701C-4EB1-863B-640A6EE97AB7}" srcId="{9D213A61-46EE-4E37-AB53-2A3CC6260A29}" destId="{71F4F624-9051-41F2-B942-943566E0B095}" srcOrd="0" destOrd="0" parTransId="{F8AEA345-DFCC-409C-A807-051DD5A740C1}" sibTransId="{E13FA51B-005A-4920-89DC-88548BC2084D}"/>
    <dgm:cxn modelId="{3FAA30D9-5741-4B1E-9BE8-61AE60436252}" srcId="{9D213A61-46EE-4E37-AB53-2A3CC6260A29}" destId="{92EBBF93-27E0-4A4F-AFC6-63C312A8C043}" srcOrd="1" destOrd="0" parTransId="{B6D5BF2F-E7BF-48A3-9DBC-80B14A6088BA}" sibTransId="{AD76857A-DED4-448B-8B30-7EAF57705101}"/>
    <dgm:cxn modelId="{42DDD7DA-5A9D-46C2-B2A2-F9D14625B269}" type="presOf" srcId="{2664D6E5-83CB-4894-85BC-189C2C0EF138}" destId="{4FCD4123-74E2-4BD4-A447-2A70C649B0CB}" srcOrd="0" destOrd="0" presId="urn:microsoft.com/office/officeart/2005/8/layout/cycle2"/>
    <dgm:cxn modelId="{837AFEDA-B0E1-4A43-A4CC-E3D33C4E14A6}" srcId="{9D213A61-46EE-4E37-AB53-2A3CC6260A29}" destId="{C1C381B0-E8C9-4033-90F7-E97C85102E25}" srcOrd="4" destOrd="0" parTransId="{84042705-B7B1-4B1A-9A07-FB7E69F211FD}" sibTransId="{EE6D229D-E84F-45C9-84C8-4190BF805A68}"/>
    <dgm:cxn modelId="{AD8266FA-031E-4F5D-91AE-8F30F8DF1304}" type="presOf" srcId="{AD76857A-DED4-448B-8B30-7EAF57705101}" destId="{FDDF66D0-908F-400C-A56D-B997192FA655}" srcOrd="1" destOrd="0" presId="urn:microsoft.com/office/officeart/2005/8/layout/cycle2"/>
    <dgm:cxn modelId="{A032702F-6FE5-485B-B776-782FEB9AA4A8}" type="presParOf" srcId="{D351D344-6DC8-4775-8FCD-318837353BE6}" destId="{CB03A20E-6489-4633-989C-2B0E159BF841}" srcOrd="0" destOrd="0" presId="urn:microsoft.com/office/officeart/2005/8/layout/cycle2"/>
    <dgm:cxn modelId="{D6FD06DE-E2FD-41AD-AA1B-06BB87DD6B59}" type="presParOf" srcId="{D351D344-6DC8-4775-8FCD-318837353BE6}" destId="{BB1501C2-307F-4D9F-AF78-736F2FCC302B}" srcOrd="1" destOrd="0" presId="urn:microsoft.com/office/officeart/2005/8/layout/cycle2"/>
    <dgm:cxn modelId="{13862318-C8E5-4AC4-9DFB-69973EC54A8F}" type="presParOf" srcId="{BB1501C2-307F-4D9F-AF78-736F2FCC302B}" destId="{9D3CF1C0-82E6-46CC-AD3A-750A18F27AB0}" srcOrd="0" destOrd="0" presId="urn:microsoft.com/office/officeart/2005/8/layout/cycle2"/>
    <dgm:cxn modelId="{C78B28C3-A8D6-4BD3-8603-3AB3A24A3AC5}" type="presParOf" srcId="{D351D344-6DC8-4775-8FCD-318837353BE6}" destId="{E78A0C49-B236-47B9-82D0-893EE4E8A54D}" srcOrd="2" destOrd="0" presId="urn:microsoft.com/office/officeart/2005/8/layout/cycle2"/>
    <dgm:cxn modelId="{8B71D048-98BA-4169-8DF8-A0273B45C2DE}" type="presParOf" srcId="{D351D344-6DC8-4775-8FCD-318837353BE6}" destId="{8BF94C53-F30A-4AF4-97C4-8F737D1C3BC1}" srcOrd="3" destOrd="0" presId="urn:microsoft.com/office/officeart/2005/8/layout/cycle2"/>
    <dgm:cxn modelId="{BD17A829-A780-4390-BE68-E8259C95FB0A}" type="presParOf" srcId="{8BF94C53-F30A-4AF4-97C4-8F737D1C3BC1}" destId="{FDDF66D0-908F-400C-A56D-B997192FA655}" srcOrd="0" destOrd="0" presId="urn:microsoft.com/office/officeart/2005/8/layout/cycle2"/>
    <dgm:cxn modelId="{4CAD4CA0-F1A6-4493-9398-2A254647346B}" type="presParOf" srcId="{D351D344-6DC8-4775-8FCD-318837353BE6}" destId="{4FCD4123-74E2-4BD4-A447-2A70C649B0CB}" srcOrd="4" destOrd="0" presId="urn:microsoft.com/office/officeart/2005/8/layout/cycle2"/>
    <dgm:cxn modelId="{6ED72BC4-1B29-4310-9174-1FA1CC88E915}" type="presParOf" srcId="{D351D344-6DC8-4775-8FCD-318837353BE6}" destId="{0405B638-6468-4952-B2CF-231F1440DEBA}" srcOrd="5" destOrd="0" presId="urn:microsoft.com/office/officeart/2005/8/layout/cycle2"/>
    <dgm:cxn modelId="{CE4F396D-6A19-49FB-8D0E-2627968FAB4D}" type="presParOf" srcId="{0405B638-6468-4952-B2CF-231F1440DEBA}" destId="{FBAF1EFD-0070-4665-A9CB-653068FA2B2A}" srcOrd="0" destOrd="0" presId="urn:microsoft.com/office/officeart/2005/8/layout/cycle2"/>
    <dgm:cxn modelId="{6FFF7EF3-EE12-495C-884A-3E195BE620D0}" type="presParOf" srcId="{D351D344-6DC8-4775-8FCD-318837353BE6}" destId="{B46ADC94-CBC1-4505-B87B-A72AC8B9FF84}" srcOrd="6" destOrd="0" presId="urn:microsoft.com/office/officeart/2005/8/layout/cycle2"/>
    <dgm:cxn modelId="{5F84EDC4-C939-4C5F-B99E-312E33F0C816}" type="presParOf" srcId="{D351D344-6DC8-4775-8FCD-318837353BE6}" destId="{B0194DD0-8187-43A0-A66A-37BD5FC4F8FE}" srcOrd="7" destOrd="0" presId="urn:microsoft.com/office/officeart/2005/8/layout/cycle2"/>
    <dgm:cxn modelId="{3C82AC02-71EE-4103-9859-4BE4CFB877DA}" type="presParOf" srcId="{B0194DD0-8187-43A0-A66A-37BD5FC4F8FE}" destId="{A59F9A99-235D-4816-A973-538910AD2A38}" srcOrd="0" destOrd="0" presId="urn:microsoft.com/office/officeart/2005/8/layout/cycle2"/>
    <dgm:cxn modelId="{3661501F-8BBD-4003-9E9B-1F5EE2E0E4A7}" type="presParOf" srcId="{D351D344-6DC8-4775-8FCD-318837353BE6}" destId="{DCC330BD-680B-4320-BBEB-217F380AEC48}" srcOrd="8" destOrd="0" presId="urn:microsoft.com/office/officeart/2005/8/layout/cycle2"/>
    <dgm:cxn modelId="{E8DC766D-F257-42F4-B82F-ACB1A9ACFD29}" type="presParOf" srcId="{D351D344-6DC8-4775-8FCD-318837353BE6}" destId="{83476637-A6F1-467D-A056-2F2FE1BA78DC}" srcOrd="9" destOrd="0" presId="urn:microsoft.com/office/officeart/2005/8/layout/cycle2"/>
    <dgm:cxn modelId="{D7C429CD-1BE3-457F-BDC4-EECC4A0891E7}" type="presParOf" srcId="{83476637-A6F1-467D-A056-2F2FE1BA78DC}" destId="{D3E5709C-B88F-4281-928A-5CD239F7A5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3A20E-6489-4633-989C-2B0E159BF841}">
      <dsp:nvSpPr>
        <dsp:cNvPr id="0" name=""/>
        <dsp:cNvSpPr/>
      </dsp:nvSpPr>
      <dsp:spPr>
        <a:xfrm>
          <a:off x="4379069" y="2763"/>
          <a:ext cx="1814610" cy="181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Reconnaissance</a:t>
          </a:r>
        </a:p>
      </dsp:txBody>
      <dsp:txXfrm>
        <a:off x="4644812" y="268506"/>
        <a:ext cx="1283124" cy="1283124"/>
      </dsp:txXfrm>
    </dsp:sp>
    <dsp:sp modelId="{BB1501C2-307F-4D9F-AF78-736F2FCC302B}">
      <dsp:nvSpPr>
        <dsp:cNvPr id="0" name=""/>
        <dsp:cNvSpPr/>
      </dsp:nvSpPr>
      <dsp:spPr>
        <a:xfrm rot="2160000">
          <a:off x="6136094" y="1396090"/>
          <a:ext cx="481402" cy="612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149885" y="1476132"/>
        <a:ext cx="336981" cy="367458"/>
      </dsp:txXfrm>
    </dsp:sp>
    <dsp:sp modelId="{E78A0C49-B236-47B9-82D0-893EE4E8A54D}">
      <dsp:nvSpPr>
        <dsp:cNvPr id="0" name=""/>
        <dsp:cNvSpPr/>
      </dsp:nvSpPr>
      <dsp:spPr>
        <a:xfrm>
          <a:off x="6581955" y="1603253"/>
          <a:ext cx="1814610" cy="181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Scanning</a:t>
          </a:r>
        </a:p>
      </dsp:txBody>
      <dsp:txXfrm>
        <a:off x="6847698" y="1868996"/>
        <a:ext cx="1283124" cy="1283124"/>
      </dsp:txXfrm>
    </dsp:sp>
    <dsp:sp modelId="{8BF94C53-F30A-4AF4-97C4-8F737D1C3BC1}">
      <dsp:nvSpPr>
        <dsp:cNvPr id="0" name=""/>
        <dsp:cNvSpPr/>
      </dsp:nvSpPr>
      <dsp:spPr>
        <a:xfrm rot="6480000">
          <a:off x="6832055" y="3486209"/>
          <a:ext cx="481402" cy="612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6926580" y="3540019"/>
        <a:ext cx="336981" cy="367458"/>
      </dsp:txXfrm>
    </dsp:sp>
    <dsp:sp modelId="{4FCD4123-74E2-4BD4-A447-2A70C649B0CB}">
      <dsp:nvSpPr>
        <dsp:cNvPr id="0" name=""/>
        <dsp:cNvSpPr/>
      </dsp:nvSpPr>
      <dsp:spPr>
        <a:xfrm>
          <a:off x="5740528" y="4192901"/>
          <a:ext cx="1814610" cy="181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Gaining Access</a:t>
          </a:r>
        </a:p>
      </dsp:txBody>
      <dsp:txXfrm>
        <a:off x="6006271" y="4458644"/>
        <a:ext cx="1283124" cy="1283124"/>
      </dsp:txXfrm>
    </dsp:sp>
    <dsp:sp modelId="{0405B638-6468-4952-B2CF-231F1440DEBA}">
      <dsp:nvSpPr>
        <dsp:cNvPr id="0" name=""/>
        <dsp:cNvSpPr/>
      </dsp:nvSpPr>
      <dsp:spPr>
        <a:xfrm rot="10800000">
          <a:off x="5059298" y="4793990"/>
          <a:ext cx="481402" cy="612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203719" y="4916476"/>
        <a:ext cx="336981" cy="367458"/>
      </dsp:txXfrm>
    </dsp:sp>
    <dsp:sp modelId="{B46ADC94-CBC1-4505-B87B-A72AC8B9FF84}">
      <dsp:nvSpPr>
        <dsp:cNvPr id="0" name=""/>
        <dsp:cNvSpPr/>
      </dsp:nvSpPr>
      <dsp:spPr>
        <a:xfrm>
          <a:off x="3017611" y="4192901"/>
          <a:ext cx="1814610" cy="181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Maintaining Access</a:t>
          </a:r>
        </a:p>
      </dsp:txBody>
      <dsp:txXfrm>
        <a:off x="3283354" y="4458644"/>
        <a:ext cx="1283124" cy="1283124"/>
      </dsp:txXfrm>
    </dsp:sp>
    <dsp:sp modelId="{B0194DD0-8187-43A0-A66A-37BD5FC4F8FE}">
      <dsp:nvSpPr>
        <dsp:cNvPr id="0" name=""/>
        <dsp:cNvSpPr/>
      </dsp:nvSpPr>
      <dsp:spPr>
        <a:xfrm rot="15120000">
          <a:off x="3267712" y="3512124"/>
          <a:ext cx="481402" cy="612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362237" y="3703286"/>
        <a:ext cx="336981" cy="367458"/>
      </dsp:txXfrm>
    </dsp:sp>
    <dsp:sp modelId="{DCC330BD-680B-4320-BBEB-217F380AEC48}">
      <dsp:nvSpPr>
        <dsp:cNvPr id="0" name=""/>
        <dsp:cNvSpPr/>
      </dsp:nvSpPr>
      <dsp:spPr>
        <a:xfrm>
          <a:off x="2176184" y="1603253"/>
          <a:ext cx="1814610" cy="181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Covering Tracks</a:t>
          </a:r>
        </a:p>
      </dsp:txBody>
      <dsp:txXfrm>
        <a:off x="2441927" y="1868996"/>
        <a:ext cx="1283124" cy="1283124"/>
      </dsp:txXfrm>
    </dsp:sp>
    <dsp:sp modelId="{83476637-A6F1-467D-A056-2F2FE1BA78DC}">
      <dsp:nvSpPr>
        <dsp:cNvPr id="0" name=""/>
        <dsp:cNvSpPr/>
      </dsp:nvSpPr>
      <dsp:spPr>
        <a:xfrm rot="19440000">
          <a:off x="3933208" y="1412106"/>
          <a:ext cx="481402" cy="612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946999" y="1577036"/>
        <a:ext cx="336981" cy="367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90F2-74F4-8B4A-898C-753E4F3F79DA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21FD7-297D-B449-B49B-52A2744D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9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5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7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66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3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5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21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71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2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26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75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6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00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40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8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29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62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6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2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83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0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87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7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1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21FD7-297D-B449-B49B-52A2744DD1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5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81181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2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47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1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2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4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2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121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656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917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pectofthehare.net/2010/01/i-dont-mean-to-rant-but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wasp.org/index.php/Main_Pag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ffensive-security.com/information-security-certifications/oscp-offensive-security-certified-professional/" TargetMode="External"/><Relationship Id="rId5" Type="http://schemas.openxmlformats.org/officeDocument/2006/relationships/hyperlink" Target="https://www.owasp.org/index.php/OWASP_Juice_Shop_Project" TargetMode="External"/><Relationship Id="rId4" Type="http://schemas.openxmlformats.org/officeDocument/2006/relationships/hyperlink" Target="http://www.pentest-standard.org/index.php/Main_Pag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From web app to </a:t>
            </a:r>
            <a:r>
              <a:rPr lang="en-US" sz="5000" dirty="0" err="1"/>
              <a:t>atm</a:t>
            </a:r>
            <a:r>
              <a:rPr lang="en-US" sz="5000" dirty="0"/>
              <a:t>: Why the basics matter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600" dirty="0"/>
              <a:t>Travis McCormack</a:t>
            </a:r>
          </a:p>
        </p:txBody>
      </p:sp>
    </p:spTree>
    <p:extLst>
      <p:ext uri="{BB962C8B-B14F-4D97-AF65-F5344CB8AC3E}">
        <p14:creationId xmlns:p14="http://schemas.microsoft.com/office/powerpoint/2010/main" val="23024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81050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Oh a convenient stack trace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04" y="2286000"/>
            <a:ext cx="4824941" cy="3581400"/>
          </a:xfrm>
        </p:spPr>
      </p:pic>
      <p:sp>
        <p:nvSpPr>
          <p:cNvPr id="6" name="TextBox 5"/>
          <p:cNvSpPr txBox="1"/>
          <p:nvPr/>
        </p:nvSpPr>
        <p:spPr>
          <a:xfrm>
            <a:off x="1295400" y="2286000"/>
            <a:ext cx="4953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800" dirty="0"/>
              <a:t>Page doesn’t take GET, must be expecting a POST.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800" dirty="0"/>
              <a:t>The methods such as the login used JSON so let’s try that.</a:t>
            </a:r>
          </a:p>
          <a:p>
            <a:pPr marL="285750" indent="-285750">
              <a:buFont typeface="Arial" charset="0"/>
              <a:buChar char="•"/>
            </a:pP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664058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what, its a password change?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71749"/>
            <a:ext cx="10317166" cy="3514725"/>
          </a:xfrm>
        </p:spPr>
      </p:pic>
    </p:spTree>
    <p:extLst>
      <p:ext uri="{BB962C8B-B14F-4D97-AF65-F5344CB8AC3E}">
        <p14:creationId xmlns:p14="http://schemas.microsoft.com/office/powerpoint/2010/main" val="16023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766B-1B3D-4BD3-B0BD-FEA5FD40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ED140-3FA0-4AFE-B02E-B501BBAF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00300" y="702008"/>
            <a:ext cx="6898005" cy="5470192"/>
          </a:xfrm>
        </p:spPr>
      </p:pic>
    </p:spTree>
    <p:extLst>
      <p:ext uri="{BB962C8B-B14F-4D97-AF65-F5344CB8AC3E}">
        <p14:creationId xmlns:p14="http://schemas.microsoft.com/office/powerpoint/2010/main" val="14188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Yup that was unauthenticated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Okay so we can reset any user’s password with no auth.</a:t>
            </a:r>
          </a:p>
          <a:p>
            <a:r>
              <a:rPr lang="en-US" sz="3800" dirty="0"/>
              <a:t>And enumerate the users to boot based on errors!</a:t>
            </a:r>
          </a:p>
          <a:p>
            <a:r>
              <a:rPr lang="en-US" sz="3800" dirty="0"/>
              <a:t>Well that is basically a total compromise</a:t>
            </a:r>
            <a:r>
              <a:rPr lang="mr-IN" sz="3800" dirty="0"/>
              <a:t>…</a:t>
            </a:r>
            <a:r>
              <a:rPr lang="en-US" sz="3800" dirty="0"/>
              <a:t>but what was that </a:t>
            </a:r>
            <a:r>
              <a:rPr lang="en-US" sz="3800" dirty="0" err="1"/>
              <a:t>url</a:t>
            </a:r>
            <a:r>
              <a:rPr lang="en-US" sz="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463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Account</a:t>
            </a:r>
            <a:r>
              <a:rPr lang="en-US" sz="5000" dirty="0"/>
              <a:t> 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09010"/>
            <a:ext cx="9905998" cy="3124201"/>
          </a:xfrm>
        </p:spPr>
        <p:txBody>
          <a:bodyPr>
            <a:normAutofit/>
          </a:bodyPr>
          <a:lstStyle/>
          <a:p>
            <a:r>
              <a:rPr lang="en-US" sz="3800" dirty="0"/>
              <a:t>So that admin account let me make accounts</a:t>
            </a:r>
            <a:r>
              <a:rPr lang="mr-IN" sz="3800" dirty="0"/>
              <a:t>…</a:t>
            </a:r>
            <a:r>
              <a:rPr lang="en-US" sz="3800" dirty="0"/>
              <a:t>but is it restricted?</a:t>
            </a:r>
          </a:p>
          <a:p>
            <a:r>
              <a:rPr lang="en-US" sz="3800" dirty="0"/>
              <a:t>Attempted unauthenticated forceful browse but failed</a:t>
            </a:r>
            <a:r>
              <a:rPr lang="mr-IN" sz="3800" dirty="0"/>
              <a:t>…</a:t>
            </a:r>
            <a:r>
              <a:rPr lang="en-US" sz="3800" dirty="0"/>
              <a:t>so I set my session ID to one of my operator users and</a:t>
            </a:r>
            <a:r>
              <a:rPr lang="mr-IN" sz="3800" dirty="0"/>
              <a:t>…</a:t>
            </a:r>
            <a:endParaRPr lang="en-US" sz="3800" dirty="0"/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54040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524D-F637-451C-9BE7-BB0DB73E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9C8D17-C8B4-405A-80D4-66CC45001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71700"/>
            <a:ext cx="9601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6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So we can make and modify accounts. Lets try one!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7" y="1955697"/>
            <a:ext cx="8201025" cy="4611574"/>
          </a:xfrm>
        </p:spPr>
      </p:pic>
    </p:spTree>
    <p:extLst>
      <p:ext uri="{BB962C8B-B14F-4D97-AF65-F5344CB8AC3E}">
        <p14:creationId xmlns:p14="http://schemas.microsoft.com/office/powerpoint/2010/main" val="433337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what’s going on behind this interface?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We know this app loaded in Silverlight, and we know we had to login to access it. </a:t>
            </a:r>
          </a:p>
          <a:p>
            <a:r>
              <a:rPr lang="en-US" sz="3800" dirty="0"/>
              <a:t>Lets check the web traffic for anything interesting.</a:t>
            </a:r>
          </a:p>
        </p:txBody>
      </p:sp>
    </p:spTree>
    <p:extLst>
      <p:ext uri="{BB962C8B-B14F-4D97-AF65-F5344CB8AC3E}">
        <p14:creationId xmlns:p14="http://schemas.microsoft.com/office/powerpoint/2010/main" val="144421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its using a SOAP API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FDE0A-AE42-0F4A-B674-17D90702E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6AC2B-6989-3148-A6AD-65DDA744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6000"/>
            <a:ext cx="1095410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see what functions we have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6" y="1476374"/>
            <a:ext cx="7602536" cy="4695825"/>
          </a:xfrm>
        </p:spPr>
      </p:pic>
      <p:sp>
        <p:nvSpPr>
          <p:cNvPr id="6" name="TextBox 5"/>
          <p:cNvSpPr txBox="1"/>
          <p:nvPr/>
        </p:nvSpPr>
        <p:spPr>
          <a:xfrm>
            <a:off x="1141413" y="2514600"/>
            <a:ext cx="41112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800" dirty="0"/>
              <a:t>Grabbed the WSDL from spidering</a:t>
            </a:r>
          </a:p>
        </p:txBody>
      </p:sp>
    </p:spTree>
    <p:extLst>
      <p:ext uri="{BB962C8B-B14F-4D97-AF65-F5344CB8AC3E}">
        <p14:creationId xmlns:p14="http://schemas.microsoft.com/office/powerpoint/2010/main" val="74259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74E5-ADB0-AD48-BC7A-B7AEDC61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67159-F818-1848-8F0C-9785DFF8A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@Deltr0_n on Twitter</a:t>
            </a:r>
          </a:p>
          <a:p>
            <a:r>
              <a:rPr lang="en-US" sz="3800" dirty="0"/>
              <a:t>Currently Application Security Tester at Walmart</a:t>
            </a:r>
          </a:p>
          <a:p>
            <a:r>
              <a:rPr lang="en-US" sz="3800" dirty="0"/>
              <a:t>Also a competitive paintball player and gamer nerd</a:t>
            </a:r>
          </a:p>
        </p:txBody>
      </p:sp>
    </p:spTree>
    <p:extLst>
      <p:ext uri="{BB962C8B-B14F-4D97-AF65-F5344CB8AC3E}">
        <p14:creationId xmlns:p14="http://schemas.microsoft.com/office/powerpoint/2010/main" val="3515200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interesting functions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38" y="1428750"/>
            <a:ext cx="2947736" cy="5362575"/>
          </a:xfrm>
        </p:spPr>
      </p:pic>
      <p:sp>
        <p:nvSpPr>
          <p:cNvPr id="6" name="TextBox 5"/>
          <p:cNvSpPr txBox="1"/>
          <p:nvPr/>
        </p:nvSpPr>
        <p:spPr>
          <a:xfrm>
            <a:off x="1548063" y="2017156"/>
            <a:ext cx="58714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800" dirty="0"/>
              <a:t>We found multiple interesting functions available in the interface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800" dirty="0"/>
              <a:t>Add users to groups, get management card, remove ATMs, get all users, etc.</a:t>
            </a:r>
          </a:p>
        </p:txBody>
      </p:sp>
    </p:spTree>
    <p:extLst>
      <p:ext uri="{BB962C8B-B14F-4D97-AF65-F5344CB8AC3E}">
        <p14:creationId xmlns:p14="http://schemas.microsoft.com/office/powerpoint/2010/main" val="198674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Surely it needs </a:t>
            </a:r>
            <a:r>
              <a:rPr lang="en-US" dirty="0" err="1"/>
              <a:t>auth</a:t>
            </a:r>
            <a:r>
              <a:rPr lang="mr-IN" dirty="0"/>
              <a:t>…</a:t>
            </a:r>
            <a:r>
              <a:rPr lang="en-US" dirty="0"/>
              <a:t>we had to login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41" y="1562101"/>
            <a:ext cx="7772663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441" y="4686301"/>
            <a:ext cx="8158926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2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61BF-E4C5-4DA3-8C04-A52331AD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no no no no no no">
            <a:extLst>
              <a:ext uri="{FF2B5EF4-FFF2-40B4-BE49-F238E27FC236}">
                <a16:creationId xmlns:a16="http://schemas.microsoft.com/office/drawing/2014/main" id="{C47DDB6C-D780-4453-9115-F15E36275E3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688276"/>
            <a:ext cx="7372350" cy="59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48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spider’s parting gift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52513"/>
            <a:ext cx="9601082" cy="5048311"/>
          </a:xfrm>
        </p:spPr>
      </p:pic>
    </p:spTree>
    <p:extLst>
      <p:ext uri="{BB962C8B-B14F-4D97-AF65-F5344CB8AC3E}">
        <p14:creationId xmlns:p14="http://schemas.microsoft.com/office/powerpoint/2010/main" val="854176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9F43-D2C1-9F49-B73E-4E9AF9FF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things we tried but failed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640-9771-F649-9BE9-F7E744C2C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Found a method that took UNC paths. Sent it to responder trying to grab hash from SMB.</a:t>
            </a:r>
          </a:p>
          <a:p>
            <a:r>
              <a:rPr lang="en-US" sz="3800" dirty="0"/>
              <a:t>XXE in in some methods which requested DISCO and WSDL files. </a:t>
            </a:r>
          </a:p>
          <a:p>
            <a:pPr lvl="1"/>
            <a:r>
              <a:rPr lang="en-US" sz="3800" dirty="0"/>
              <a:t>.NET 4.5.2+ disables DTD by default for the most part. It did so here.</a:t>
            </a:r>
          </a:p>
        </p:txBody>
      </p:sp>
    </p:spTree>
    <p:extLst>
      <p:ext uri="{BB962C8B-B14F-4D97-AF65-F5344CB8AC3E}">
        <p14:creationId xmlns:p14="http://schemas.microsoft.com/office/powerpoint/2010/main" val="4256482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score so far: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Create accounts as any user</a:t>
            </a:r>
          </a:p>
          <a:p>
            <a:r>
              <a:rPr lang="en-US" sz="3800" dirty="0"/>
              <a:t>Enumerate user accounts</a:t>
            </a:r>
          </a:p>
          <a:p>
            <a:r>
              <a:rPr lang="en-US" sz="3800" dirty="0"/>
              <a:t>Reset any user’s password, including admin.</a:t>
            </a:r>
          </a:p>
          <a:p>
            <a:r>
              <a:rPr lang="en-US" sz="3800" dirty="0"/>
              <a:t>Interact with the entire SOAP interface, unauthenticated, over the internet.</a:t>
            </a:r>
          </a:p>
        </p:txBody>
      </p:sp>
    </p:spTree>
    <p:extLst>
      <p:ext uri="{BB962C8B-B14F-4D97-AF65-F5344CB8AC3E}">
        <p14:creationId xmlns:p14="http://schemas.microsoft.com/office/powerpoint/2010/main" val="650506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E4FB-495B-E14C-A027-6A485AF2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with the report!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5369-BC55-B64F-A434-A7F076644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43075"/>
            <a:ext cx="9601200" cy="3581400"/>
          </a:xfrm>
        </p:spPr>
        <p:txBody>
          <a:bodyPr>
            <a:noAutofit/>
          </a:bodyPr>
          <a:lstStyle/>
          <a:p>
            <a:r>
              <a:rPr lang="en-US" sz="3800" dirty="0"/>
              <a:t>Had some great findings and a total compromise of the apps primary functionality</a:t>
            </a:r>
          </a:p>
          <a:p>
            <a:r>
              <a:rPr lang="en-US" sz="3800" dirty="0"/>
              <a:t>I was feeling great surely I’d beaten this app down as best I could!</a:t>
            </a:r>
          </a:p>
          <a:p>
            <a:r>
              <a:rPr lang="en-US" sz="3800" dirty="0"/>
              <a:t>So I sent off my report</a:t>
            </a:r>
          </a:p>
          <a:p>
            <a:r>
              <a:rPr lang="en-US" sz="3800" dirty="0"/>
              <a:t>Now this is where I messed up, More on that in a second.</a:t>
            </a:r>
          </a:p>
        </p:txBody>
      </p:sp>
    </p:spTree>
    <p:extLst>
      <p:ext uri="{BB962C8B-B14F-4D97-AF65-F5344CB8AC3E}">
        <p14:creationId xmlns:p14="http://schemas.microsoft.com/office/powerpoint/2010/main" val="3167536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9958F-15D1-4EA8-9E02-46758D51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on my high horse</a:t>
            </a:r>
          </a:p>
        </p:txBody>
      </p:sp>
      <p:pic>
        <p:nvPicPr>
          <p:cNvPr id="2050" name="Picture 2" descr="Superior Kitteh">
            <a:extLst>
              <a:ext uri="{FF2B5EF4-FFF2-40B4-BE49-F238E27FC236}">
                <a16:creationId xmlns:a16="http://schemas.microsoft.com/office/drawing/2014/main" id="{CDC11BE1-936A-41D2-9235-BC40CB3E8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6" y="1654083"/>
            <a:ext cx="5438774" cy="49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83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3A881-71F3-514B-B737-74CC7D45C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came the validation of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AB0A-91CD-D947-8DCF-1AF0498AF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1175"/>
            <a:ext cx="9601200" cy="3581400"/>
          </a:xfrm>
        </p:spPr>
        <p:txBody>
          <a:bodyPr>
            <a:noAutofit/>
          </a:bodyPr>
          <a:lstStyle/>
          <a:p>
            <a:r>
              <a:rPr lang="en-US" sz="3800" dirty="0"/>
              <a:t>“Fixes” went as well as expected.</a:t>
            </a:r>
          </a:p>
          <a:p>
            <a:r>
              <a:rPr lang="en-US" sz="3800" dirty="0"/>
              <a:t>Scanner still didn’t see much of anything. Ran it just for the coverage.</a:t>
            </a:r>
          </a:p>
          <a:p>
            <a:r>
              <a:rPr lang="en-US" sz="3800" dirty="0"/>
              <a:t>Hard to bolt security on. Bake it in from the ground up!</a:t>
            </a:r>
          </a:p>
          <a:p>
            <a:r>
              <a:rPr lang="en-US" sz="3800" dirty="0"/>
              <a:t>Changes forced me to look in a new way. showed me the treasure I missed</a:t>
            </a:r>
          </a:p>
        </p:txBody>
      </p:sp>
    </p:spTree>
    <p:extLst>
      <p:ext uri="{BB962C8B-B14F-4D97-AF65-F5344CB8AC3E}">
        <p14:creationId xmlns:p14="http://schemas.microsoft.com/office/powerpoint/2010/main" val="375421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0969-3D4F-E24D-99DB-E265E424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Auth</a:t>
            </a:r>
            <a:r>
              <a:rPr lang="en-US" dirty="0"/>
              <a:t>: With a twist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5543-837D-E541-A965-41019B50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16" y="1428750"/>
            <a:ext cx="9905998" cy="3124201"/>
          </a:xfrm>
        </p:spPr>
        <p:txBody>
          <a:bodyPr>
            <a:noAutofit/>
          </a:bodyPr>
          <a:lstStyle/>
          <a:p>
            <a:r>
              <a:rPr lang="en-US" sz="3800" dirty="0"/>
              <a:t>Put </a:t>
            </a:r>
            <a:r>
              <a:rPr lang="en-US" sz="3800" dirty="0" err="1"/>
              <a:t>auth</a:t>
            </a:r>
            <a:r>
              <a:rPr lang="en-US" sz="3800" dirty="0"/>
              <a:t> in front of API: Good!</a:t>
            </a:r>
          </a:p>
          <a:p>
            <a:r>
              <a:rPr lang="en-US" sz="3800" dirty="0"/>
              <a:t>Used basic </a:t>
            </a:r>
            <a:r>
              <a:rPr lang="en-US" sz="3800" dirty="0" err="1"/>
              <a:t>auth</a:t>
            </a:r>
            <a:r>
              <a:rPr lang="en-US" sz="3800" dirty="0"/>
              <a:t>: Meh!</a:t>
            </a:r>
          </a:p>
          <a:p>
            <a:r>
              <a:rPr lang="en-US" sz="3800" dirty="0"/>
              <a:t>Encrypted password in header: Clever!</a:t>
            </a:r>
          </a:p>
          <a:p>
            <a:r>
              <a:rPr lang="en-US" sz="3800" dirty="0"/>
              <a:t>But wait…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D27F9-FD6F-D94E-B362-02979F00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008" y="4023360"/>
            <a:ext cx="8876427" cy="2689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ED2A0-60D8-F645-81E1-3B7895A5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664" y="175473"/>
            <a:ext cx="3069771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4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E2B78-7A8B-3242-A3D8-8049705C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0752-1E82-BF4D-ACA8-6AF25BDD7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All thoughts and opinions expressed in this presentation are my own and do not necessarily reflect those of any employer.</a:t>
            </a:r>
          </a:p>
        </p:txBody>
      </p:sp>
    </p:spTree>
    <p:extLst>
      <p:ext uri="{BB962C8B-B14F-4D97-AF65-F5344CB8AC3E}">
        <p14:creationId xmlns:p14="http://schemas.microsoft.com/office/powerpoint/2010/main" val="258392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E881-A9F8-304A-AD0B-C05B6947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encryption key must be known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F9EAE-7052-9349-B120-A0C4CEB1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33498"/>
            <a:ext cx="9905998" cy="3124201"/>
          </a:xfrm>
        </p:spPr>
        <p:txBody>
          <a:bodyPr>
            <a:normAutofit/>
          </a:bodyPr>
          <a:lstStyle/>
          <a:p>
            <a:r>
              <a:rPr lang="en-US" sz="3800" dirty="0"/>
              <a:t>Lets decompile that Silverlight GUI</a:t>
            </a:r>
          </a:p>
          <a:p>
            <a:r>
              <a:rPr lang="en-US" sz="3800" dirty="0"/>
              <a:t>Ah…there we go…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3E937-DDD6-C84F-AA1A-0D969A2AF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78" y="2701834"/>
            <a:ext cx="9113667" cy="39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8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F8265-E4DF-4A6C-A354-8D878C25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taco taco burrito">
            <a:extLst>
              <a:ext uri="{FF2B5EF4-FFF2-40B4-BE49-F238E27FC236}">
                <a16:creationId xmlns:a16="http://schemas.microsoft.com/office/drawing/2014/main" id="{43224CF3-4AD9-4AA0-976B-9C25713901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60" y="800098"/>
            <a:ext cx="537064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uwot">
            <a:extLst>
              <a:ext uri="{FF2B5EF4-FFF2-40B4-BE49-F238E27FC236}">
                <a16:creationId xmlns:a16="http://schemas.microsoft.com/office/drawing/2014/main" id="{67EE9B55-742D-4AAA-8E47-8B21C7BA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757487"/>
            <a:ext cx="57150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25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3DCB-082E-9349-AE4B-9A569DF3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I decided to peak into the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4F43-38A6-E549-8821-420A0BF3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3581400"/>
          </a:xfrm>
        </p:spPr>
        <p:txBody>
          <a:bodyPr>
            <a:noAutofit/>
          </a:bodyPr>
          <a:lstStyle/>
          <a:p>
            <a:r>
              <a:rPr lang="en-US" sz="3800" dirty="0"/>
              <a:t>My mistakes in first test:</a:t>
            </a:r>
          </a:p>
          <a:p>
            <a:pPr lvl="1"/>
            <a:r>
              <a:rPr lang="en-US" sz="3800" dirty="0"/>
              <a:t>Broke own rule and stopped enumerating</a:t>
            </a:r>
          </a:p>
          <a:p>
            <a:pPr lvl="1"/>
            <a:r>
              <a:rPr lang="en-US" sz="3800" dirty="0"/>
              <a:t>Should have actually looked through GUI</a:t>
            </a:r>
          </a:p>
          <a:p>
            <a:pPr lvl="1"/>
            <a:r>
              <a:rPr lang="en-US" sz="3800" dirty="0"/>
              <a:t>Assumed entire API was documented in WSDL because tons of </a:t>
            </a:r>
            <a:r>
              <a:rPr lang="en-US" sz="3800" dirty="0" err="1"/>
              <a:t>crit</a:t>
            </a:r>
            <a:r>
              <a:rPr lang="en-US" sz="3800" dirty="0"/>
              <a:t> functions were</a:t>
            </a:r>
          </a:p>
          <a:p>
            <a:pPr lvl="1"/>
            <a:r>
              <a:rPr lang="en-US" sz="3800" dirty="0"/>
              <a:t>Assumed my compromise was big enough so I didn’t look further</a:t>
            </a:r>
          </a:p>
          <a:p>
            <a:r>
              <a:rPr lang="en-US" sz="3800" dirty="0"/>
              <a:t>Always remember to keep digging for attack vectors</a:t>
            </a:r>
          </a:p>
        </p:txBody>
      </p:sp>
    </p:spTree>
    <p:extLst>
      <p:ext uri="{BB962C8B-B14F-4D97-AF65-F5344CB8AC3E}">
        <p14:creationId xmlns:p14="http://schemas.microsoft.com/office/powerpoint/2010/main" val="2921978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1329-8B64-AD4D-81A8-B4334723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Manager?! WAT?!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505FCB-3B09-3F4C-8E5A-EEE891E91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6355" y="2286000"/>
            <a:ext cx="501168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2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7ABB-76A6-994F-9410-FD81E17D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function not found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E546A-0456-944E-B139-F91187ED0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So this was the function not in the WSDL but turns out:</a:t>
            </a:r>
          </a:p>
          <a:p>
            <a:r>
              <a:rPr lang="en-US" sz="3800" dirty="0"/>
              <a:t>This was the function to rule them all</a:t>
            </a:r>
          </a:p>
          <a:p>
            <a:r>
              <a:rPr lang="en-US" sz="3800" dirty="0"/>
              <a:t>This was the function to find my shell</a:t>
            </a:r>
          </a:p>
          <a:p>
            <a:r>
              <a:rPr lang="en-US" sz="3800" dirty="0"/>
              <a:t>And in the darkness bind...well it was a rev shell and I love Tolkien</a:t>
            </a:r>
          </a:p>
        </p:txBody>
      </p:sp>
    </p:spTree>
    <p:extLst>
      <p:ext uri="{BB962C8B-B14F-4D97-AF65-F5344CB8AC3E}">
        <p14:creationId xmlns:p14="http://schemas.microsoft.com/office/powerpoint/2010/main" val="4079759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E6A8-9979-496A-80BE-D84B393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Unobfuscated</a:t>
            </a:r>
            <a:r>
              <a:rPr lang="en-US" dirty="0"/>
              <a:t> shell for testing!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F3FB7-C5F5-46DA-84A2-D9197711B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4" name="Picture 8" descr="https://i2.imgflip.com/2865ay.jpg">
            <a:extLst>
              <a:ext uri="{FF2B5EF4-FFF2-40B4-BE49-F238E27FC236}">
                <a16:creationId xmlns:a16="http://schemas.microsoft.com/office/drawing/2014/main" id="{3C053F27-7B75-4C73-96B6-64B434ED7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15" y="1685925"/>
            <a:ext cx="8769369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1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6766-F5BB-5046-AF3A-2D21798E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Did…that…work?!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0A27C8-611A-054C-BA84-829D43993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7277" y="2286000"/>
            <a:ext cx="520984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25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4B58-9427-2045-9F49-61C8F1EB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it worked….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19B1-1F9A-C24F-A609-4A4479B6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750"/>
            <a:ext cx="5981700" cy="3581400"/>
          </a:xfrm>
        </p:spPr>
        <p:txBody>
          <a:bodyPr>
            <a:noAutofit/>
          </a:bodyPr>
          <a:lstStyle/>
          <a:p>
            <a:r>
              <a:rPr lang="en-US" sz="3800" dirty="0"/>
              <a:t>Yes the app is running as admin</a:t>
            </a:r>
          </a:p>
          <a:p>
            <a:r>
              <a:rPr lang="en-US" sz="3800" dirty="0"/>
              <a:t>Yes there is a complete lack of AV</a:t>
            </a:r>
          </a:p>
          <a:p>
            <a:r>
              <a:rPr lang="en-US" sz="3800" dirty="0"/>
              <a:t>At least its not on the domain?</a:t>
            </a:r>
          </a:p>
          <a:p>
            <a:r>
              <a:rPr lang="en-US" sz="3800" dirty="0"/>
              <a:t>No pivoting in this test scope was the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A0B59-EC32-A048-B17D-47D6C3DA2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136" y="990600"/>
            <a:ext cx="46736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0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 we take from all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76375"/>
            <a:ext cx="9601200" cy="3581400"/>
          </a:xfrm>
        </p:spPr>
        <p:txBody>
          <a:bodyPr>
            <a:noAutofit/>
          </a:bodyPr>
          <a:lstStyle/>
          <a:p>
            <a:r>
              <a:rPr lang="en-US" sz="3800" dirty="0"/>
              <a:t>Just because scanner doesn’t find fancy vulnerabilities can still be </a:t>
            </a:r>
            <a:r>
              <a:rPr lang="en-US" sz="3800" b="1" u="sng" dirty="0"/>
              <a:t>deep</a:t>
            </a:r>
            <a:r>
              <a:rPr lang="en-US" sz="3800" dirty="0"/>
              <a:t> flaws in the application.</a:t>
            </a:r>
          </a:p>
          <a:p>
            <a:r>
              <a:rPr lang="en-US" sz="3800" dirty="0"/>
              <a:t>Scanners didn’t know I could post any user to the </a:t>
            </a:r>
            <a:r>
              <a:rPr lang="en-US" sz="3800" dirty="0" err="1"/>
              <a:t>changePW</a:t>
            </a:r>
            <a:r>
              <a:rPr lang="en-US" sz="3800" dirty="0"/>
              <a:t> function.</a:t>
            </a:r>
          </a:p>
          <a:p>
            <a:r>
              <a:rPr lang="en-US" sz="3800" dirty="0"/>
              <a:t>Scanners didn’t know there was an unauthenticated SOAP interface.</a:t>
            </a:r>
          </a:p>
          <a:p>
            <a:r>
              <a:rPr lang="en-US" sz="3800" dirty="0"/>
              <a:t>Scanners didn’t know there was no concept of roles outside the GUI</a:t>
            </a:r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850220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combat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Autofit/>
          </a:bodyPr>
          <a:lstStyle/>
          <a:p>
            <a:r>
              <a:rPr lang="en-US" sz="3800" dirty="0"/>
              <a:t>For veteran testers: remember to always step back to the basics. Keep enumerating. Always!</a:t>
            </a:r>
          </a:p>
          <a:p>
            <a:r>
              <a:rPr lang="en-US" sz="3800" dirty="0"/>
              <a:t>For new testers: rely on learning the application over the output of your tools</a:t>
            </a:r>
          </a:p>
          <a:p>
            <a:r>
              <a:rPr lang="en-US" sz="3800" dirty="0"/>
              <a:t>Tools and automation are great, but they can miss A LOT.</a:t>
            </a:r>
          </a:p>
        </p:txBody>
      </p:sp>
    </p:spTree>
    <p:extLst>
      <p:ext uri="{BB962C8B-B14F-4D97-AF65-F5344CB8AC3E}">
        <p14:creationId xmlns:p14="http://schemas.microsoft.com/office/powerpoint/2010/main" val="203145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FB41-5963-49C7-AC84-3006C86F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313C2-A9C2-4594-B963-CCC62DEA1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dirty="0"/>
              <a:t>Just another web app </a:t>
            </a:r>
            <a:r>
              <a:rPr lang="en-US" sz="3800" dirty="0" err="1"/>
              <a:t>pentest</a:t>
            </a:r>
            <a:endParaRPr lang="en-US" sz="3800" dirty="0"/>
          </a:p>
          <a:p>
            <a:r>
              <a:rPr lang="en-US" sz="3800" dirty="0"/>
              <a:t>Happens to manage some ATM stuff</a:t>
            </a:r>
          </a:p>
          <a:p>
            <a:r>
              <a:rPr lang="en-US" sz="3800" dirty="0"/>
              <a:t>Automation missed some major issues</a:t>
            </a:r>
          </a:p>
          <a:p>
            <a:r>
              <a:rPr lang="en-US" sz="3800" dirty="0"/>
              <a:t>No I don’t hate automation</a:t>
            </a:r>
          </a:p>
          <a:p>
            <a:r>
              <a:rPr lang="en-US" sz="3800" dirty="0"/>
              <a:t>I also blundered by becoming complacent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87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2E0D-9C6A-4721-A0A8-15B1360A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new testers/interested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FBAE-69D8-4B49-9BEA-E5196CE44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https://www.owasp.org/index.php/Main_Page</a:t>
            </a:r>
            <a:endParaRPr lang="en-US" dirty="0"/>
          </a:p>
          <a:p>
            <a:r>
              <a:rPr lang="en-US" dirty="0">
                <a:hlinkClick r:id="rId4"/>
              </a:rPr>
              <a:t>http://www.pentest-standard.org/index.php/Main_Page</a:t>
            </a:r>
            <a:endParaRPr lang="en-US" dirty="0"/>
          </a:p>
          <a:p>
            <a:r>
              <a:rPr lang="en-US" dirty="0">
                <a:hlinkClick r:id="rId5"/>
              </a:rPr>
              <a:t>https://www.owasp.org/index.php/OWASP_Juice_Shop_Project</a:t>
            </a:r>
            <a:endParaRPr lang="en-US" dirty="0"/>
          </a:p>
          <a:p>
            <a:r>
              <a:rPr lang="en-US" dirty="0">
                <a:hlinkClick r:id="rId6"/>
              </a:rPr>
              <a:t>https://www.offensive-security.com/information-security-certifications/oscp-offensive-security-certified-professional/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0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A362-12BB-CE4D-A70D-25D77F86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E711-E0DC-E34D-A78F-AE063C2C6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Travis McCormack</a:t>
            </a:r>
          </a:p>
          <a:p>
            <a:r>
              <a:rPr lang="en-US" sz="3800" dirty="0"/>
              <a:t>@Deltr0_n on Twitter</a:t>
            </a:r>
          </a:p>
          <a:p>
            <a:r>
              <a:rPr lang="en-US" sz="3800" dirty="0"/>
              <a:t>Travis.McCormack01@gmail.com</a:t>
            </a:r>
          </a:p>
        </p:txBody>
      </p:sp>
    </p:spTree>
    <p:extLst>
      <p:ext uri="{BB962C8B-B14F-4D97-AF65-F5344CB8AC3E}">
        <p14:creationId xmlns:p14="http://schemas.microsoft.com/office/powerpoint/2010/main" val="307375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E1D7-7DB0-45AF-9983-C1D2A581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93CD-B305-4145-AACA-E7B6FF472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We are testing a web app used to managed ATMs. The only disclosed functionality is an operator preparing ATM for deposit and manager who can view reports of usage.</a:t>
            </a:r>
          </a:p>
          <a:p>
            <a:r>
              <a:rPr lang="en-US" sz="3800" dirty="0"/>
              <a:t>These are split between two portals.</a:t>
            </a:r>
          </a:p>
        </p:txBody>
      </p:sp>
    </p:spTree>
    <p:extLst>
      <p:ext uri="{BB962C8B-B14F-4D97-AF65-F5344CB8AC3E}">
        <p14:creationId xmlns:p14="http://schemas.microsoft.com/office/powerpoint/2010/main" val="118907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5791-EF17-4955-A38D-6BFF5815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C23F444-DE7F-46F5-97DD-0B2852FE4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162924"/>
              </p:ext>
            </p:extLst>
          </p:nvPr>
        </p:nvGraphicFramePr>
        <p:xfrm>
          <a:off x="1371600" y="161925"/>
          <a:ext cx="10572750" cy="601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901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Round 1: Fight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90675"/>
            <a:ext cx="6089566" cy="4895850"/>
          </a:xfrm>
        </p:spPr>
        <p:txBody>
          <a:bodyPr>
            <a:noAutofit/>
          </a:bodyPr>
          <a:lstStyle/>
          <a:p>
            <a:r>
              <a:rPr lang="en-US" sz="3800" dirty="0"/>
              <a:t>Creds for ”operator” in one portal and ”manager” in reporting interface.</a:t>
            </a:r>
          </a:p>
          <a:p>
            <a:r>
              <a:rPr lang="en-US" sz="3800" dirty="0"/>
              <a:t>Neither user can interact with ATMs beyond preparing ATMs owned by account to receive a deposit.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685800"/>
            <a:ext cx="5084681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Lets get to </a:t>
            </a:r>
            <a:r>
              <a:rPr lang="en-US" sz="4400" dirty="0" err="1"/>
              <a:t>spidering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6426450" cy="3300664"/>
          </a:xfrm>
        </p:spPr>
        <p:txBody>
          <a:bodyPr>
            <a:noAutofit/>
          </a:bodyPr>
          <a:lstStyle/>
          <a:p>
            <a:r>
              <a:rPr lang="en-US" sz="3800" dirty="0"/>
              <a:t>The spider provided some much needed information. There is a </a:t>
            </a:r>
            <a:r>
              <a:rPr lang="en-US" sz="3800" b="1" i="1" dirty="0"/>
              <a:t>‘hidden’ </a:t>
            </a:r>
            <a:r>
              <a:rPr lang="en-US" sz="3800" dirty="0"/>
              <a:t>change password function!</a:t>
            </a:r>
          </a:p>
          <a:p>
            <a:r>
              <a:rPr lang="en-US" sz="3800" dirty="0"/>
              <a:t>So lets check that out</a:t>
            </a:r>
            <a:r>
              <a:rPr lang="mr-IN" sz="3800" dirty="0"/>
              <a:t>…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420" y="2171700"/>
            <a:ext cx="4547743" cy="24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2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Well we could have found it manually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71699"/>
            <a:ext cx="10839450" cy="3800475"/>
          </a:xfrm>
        </p:spPr>
      </p:pic>
    </p:spTree>
    <p:extLst>
      <p:ext uri="{BB962C8B-B14F-4D97-AF65-F5344CB8AC3E}">
        <p14:creationId xmlns:p14="http://schemas.microsoft.com/office/powerpoint/2010/main" val="202035887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574</TotalTime>
  <Words>1074</Words>
  <Application>Microsoft Office PowerPoint</Application>
  <PresentationFormat>Widescreen</PresentationFormat>
  <Paragraphs>152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Franklin Gothic Book</vt:lpstr>
      <vt:lpstr>Mangal</vt:lpstr>
      <vt:lpstr>Crop</vt:lpstr>
      <vt:lpstr>From web app to atm: Why the basics matter</vt:lpstr>
      <vt:lpstr>About Me</vt:lpstr>
      <vt:lpstr>Disclaimer</vt:lpstr>
      <vt:lpstr>Overview</vt:lpstr>
      <vt:lpstr>Our target</vt:lpstr>
      <vt:lpstr>PowerPoint Presentation</vt:lpstr>
      <vt:lpstr>Round 1: Fight</vt:lpstr>
      <vt:lpstr>Lets get to spidering</vt:lpstr>
      <vt:lpstr>Well we could have found it manually</vt:lpstr>
      <vt:lpstr>Oh a convenient stack trace</vt:lpstr>
      <vt:lpstr>So what, its a password change?</vt:lpstr>
      <vt:lpstr>PowerPoint Presentation</vt:lpstr>
      <vt:lpstr>Yup that was unauthenticated</vt:lpstr>
      <vt:lpstr>Account creation</vt:lpstr>
      <vt:lpstr>Success!</vt:lpstr>
      <vt:lpstr>So we can make and modify accounts. Lets try one!</vt:lpstr>
      <vt:lpstr>So what’s going on behind this interface?</vt:lpstr>
      <vt:lpstr>So its using a SOAP API</vt:lpstr>
      <vt:lpstr>Lets see what functions we have</vt:lpstr>
      <vt:lpstr>Some interesting functions</vt:lpstr>
      <vt:lpstr>Surely it needs auth…we had to login…</vt:lpstr>
      <vt:lpstr>PowerPoint Presentation</vt:lpstr>
      <vt:lpstr>Our spider’s parting gift</vt:lpstr>
      <vt:lpstr>Some things we tried but failed</vt:lpstr>
      <vt:lpstr>The score so far:</vt:lpstr>
      <vt:lpstr>Off with the report!</vt:lpstr>
      <vt:lpstr>Me on my high horse</vt:lpstr>
      <vt:lpstr>Then came the validation of fixes</vt:lpstr>
      <vt:lpstr>Basic Auth: With a twist</vt:lpstr>
      <vt:lpstr>The encryption key must be known</vt:lpstr>
      <vt:lpstr>PowerPoint Presentation</vt:lpstr>
      <vt:lpstr>So I decided to peak into the interface</vt:lpstr>
      <vt:lpstr>File Manager?! WAT?!</vt:lpstr>
      <vt:lpstr>Upload function not found</vt:lpstr>
      <vt:lpstr>Unobfuscated shell for testing!</vt:lpstr>
      <vt:lpstr>Did…that…work?!</vt:lpstr>
      <vt:lpstr>And it worked….</vt:lpstr>
      <vt:lpstr>So what do we take from all this?</vt:lpstr>
      <vt:lpstr>How do we combat this?</vt:lpstr>
      <vt:lpstr>Resources for new testers/interested parties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web app to atm</dc:title>
  <dc:creator>Travis McCormack</dc:creator>
  <cp:lastModifiedBy>Travis McCormack</cp:lastModifiedBy>
  <cp:revision>52</cp:revision>
  <dcterms:created xsi:type="dcterms:W3CDTF">2017-11-13T18:36:33Z</dcterms:created>
  <dcterms:modified xsi:type="dcterms:W3CDTF">2018-05-24T12:57:47Z</dcterms:modified>
</cp:coreProperties>
</file>