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364" r:id="rId2"/>
    <p:sldId id="579" r:id="rId3"/>
    <p:sldId id="490" r:id="rId4"/>
    <p:sldId id="492" r:id="rId5"/>
    <p:sldId id="494" r:id="rId6"/>
    <p:sldId id="507" r:id="rId7"/>
    <p:sldId id="509" r:id="rId8"/>
    <p:sldId id="515" r:id="rId9"/>
    <p:sldId id="495" r:id="rId10"/>
    <p:sldId id="510" r:id="rId11"/>
    <p:sldId id="551" r:id="rId12"/>
    <p:sldId id="497" r:id="rId13"/>
    <p:sldId id="558" r:id="rId14"/>
    <p:sldId id="549" r:id="rId15"/>
    <p:sldId id="516" r:id="rId16"/>
    <p:sldId id="517" r:id="rId17"/>
    <p:sldId id="518" r:id="rId18"/>
    <p:sldId id="519" r:id="rId19"/>
    <p:sldId id="520" r:id="rId20"/>
    <p:sldId id="521" r:id="rId21"/>
    <p:sldId id="522" r:id="rId22"/>
    <p:sldId id="523" r:id="rId23"/>
    <p:sldId id="526" r:id="rId24"/>
    <p:sldId id="525" r:id="rId25"/>
    <p:sldId id="527" r:id="rId26"/>
    <p:sldId id="528" r:id="rId27"/>
    <p:sldId id="524" r:id="rId28"/>
    <p:sldId id="529" r:id="rId29"/>
    <p:sldId id="530" r:id="rId30"/>
    <p:sldId id="541" r:id="rId31"/>
    <p:sldId id="531" r:id="rId32"/>
    <p:sldId id="542" r:id="rId33"/>
    <p:sldId id="543" r:id="rId34"/>
    <p:sldId id="532" r:id="rId35"/>
    <p:sldId id="533" r:id="rId36"/>
    <p:sldId id="534" r:id="rId37"/>
    <p:sldId id="535" r:id="rId38"/>
    <p:sldId id="536" r:id="rId39"/>
    <p:sldId id="537" r:id="rId40"/>
    <p:sldId id="559" r:id="rId41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8F5D50-C53F-4E69-A2E6-1BAE234B63F6}">
          <p14:sldIdLst>
            <p14:sldId id="364"/>
            <p14:sldId id="579"/>
            <p14:sldId id="490"/>
            <p14:sldId id="492"/>
            <p14:sldId id="494"/>
            <p14:sldId id="507"/>
            <p14:sldId id="509"/>
            <p14:sldId id="515"/>
            <p14:sldId id="495"/>
            <p14:sldId id="510"/>
            <p14:sldId id="551"/>
            <p14:sldId id="497"/>
            <p14:sldId id="558"/>
            <p14:sldId id="549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6"/>
            <p14:sldId id="525"/>
            <p14:sldId id="527"/>
            <p14:sldId id="528"/>
            <p14:sldId id="524"/>
            <p14:sldId id="529"/>
            <p14:sldId id="530"/>
            <p14:sldId id="541"/>
            <p14:sldId id="531"/>
            <p14:sldId id="542"/>
            <p14:sldId id="543"/>
            <p14:sldId id="532"/>
            <p14:sldId id="533"/>
            <p14:sldId id="534"/>
            <p14:sldId id="535"/>
            <p14:sldId id="536"/>
            <p14:sldId id="537"/>
            <p14:sldId id="5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3B19"/>
    <a:srgbClr val="E26F34"/>
    <a:srgbClr val="B64F21"/>
    <a:srgbClr val="B1B1B1"/>
    <a:srgbClr val="CC9900"/>
    <a:srgbClr val="FF9900"/>
    <a:srgbClr val="DD6835"/>
    <a:srgbClr val="E16D36"/>
    <a:srgbClr val="DC6830"/>
    <a:srgbClr val="C65B2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87973" autoAdjust="0"/>
  </p:normalViewPr>
  <p:slideViewPr>
    <p:cSldViewPr snapToGrid="0">
      <p:cViewPr varScale="1">
        <p:scale>
          <a:sx n="89" d="100"/>
          <a:sy n="89" d="100"/>
        </p:scale>
        <p:origin x="192" y="4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3BEC9CA-7F35-41D2-BCE1-957EA36291CB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5A28653-E2B9-423F-A682-3CAE919CA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>
              <a:latin typeface="Source Sans Pro Light" panose="020B04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8653-E2B9-423F-A682-3CAE919CAE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25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8653-E2B9-423F-A682-3CAE919CA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2C8B0-3A07-414F-8E44-42D377D704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5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Proactive approach – that is, instead of waiting for a phishing site to be identified,</a:t>
            </a:r>
            <a:r>
              <a:rPr lang="en-US" baseline="0" dirty="0"/>
              <a:t> take steps to mitigate an attack BEFORE IT EVEN HAPPENS!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8653-E2B9-423F-A682-3CAE919CA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9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8653-E2B9-423F-A682-3CAE919CA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55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8653-E2B9-423F-A682-3CAE919CA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7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8653-E2B9-423F-A682-3CAE919CAE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8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2730870"/>
            <a:ext cx="10515600" cy="698130"/>
          </a:xfrm>
        </p:spPr>
        <p:txBody>
          <a:bodyPr>
            <a:noAutofit/>
          </a:bodyPr>
          <a:lstStyle>
            <a:lvl1pPr algn="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94550" y="5007482"/>
            <a:ext cx="4159250" cy="501807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Presented by [presenter]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4550" y="5802833"/>
            <a:ext cx="4159250" cy="442913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[date]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56" y="357037"/>
            <a:ext cx="2261777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31775" indent="-231775">
              <a:buFont typeface="Arial" panose="020B0604020202020204" pitchFamily="34" charset="0"/>
              <a:buChar char="•"/>
              <a:defRPr/>
            </a:lvl1pPr>
            <a:lvl2pPr>
              <a:defRPr>
                <a:solidFill>
                  <a:schemeClr val="bg2"/>
                </a:solidFill>
                <a:latin typeface="Source Sans Pro Light" panose="020B0403030403020204" pitchFamily="34" charset="0"/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44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Source Sans Pro Light" panose="020B0403030403020204" pitchFamily="34" charset="0"/>
              </a:defRPr>
            </a:lvl1pPr>
          </a:lstStyle>
          <a:p>
            <a:fld id="{1A9ED496-2E7F-4EFF-B195-565ECB3EB7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597B4CE-F547-44D5-83DD-670573E04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Proprietary and Confidential - Copyright 2018 PhishLabs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6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44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Source Sans Pro Light" panose="020B0403030403020204" pitchFamily="34" charset="0"/>
              </a:defRPr>
            </a:lvl1pPr>
          </a:lstStyle>
          <a:p>
            <a:fld id="{1A9ED496-2E7F-4EFF-B195-565ECB3EB7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5B890-47EC-45B1-AAD6-B10D3647C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8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44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fld id="{1A9ED496-2E7F-4EFF-B195-565ECB3EB7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010" y="6354433"/>
            <a:ext cx="1443790" cy="36576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EC8AD6-7D21-4481-9AA6-4140B16BC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1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Orang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44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fld id="{1A9ED496-2E7F-4EFF-B195-565ECB3EB7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010" y="6354433"/>
            <a:ext cx="1443790" cy="36576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5A00A-9200-439E-A864-287663C9F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3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S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44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fld id="{1A9ED496-2E7F-4EFF-B195-565ECB3EB7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010" y="6354433"/>
            <a:ext cx="1443790" cy="36576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B3B7EC6-B999-4041-81C2-E8235C857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a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44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fld id="{1A9ED496-2E7F-4EFF-B195-565ECB3EB7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010" y="6354433"/>
            <a:ext cx="1443790" cy="36576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5B58211-DCD9-4159-B459-B2DF1C561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4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56" y="357037"/>
            <a:ext cx="2261777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5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56" y="357037"/>
            <a:ext cx="2261777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6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98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0335"/>
            <a:ext cx="10515600" cy="4826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Proprietary and Confidential - Copyright 2018 PhishLabs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44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Source Sans Pro Light" panose="020B0403030403020204" pitchFamily="34" charset="0"/>
              </a:defRPr>
            </a:lvl1pPr>
          </a:lstStyle>
          <a:p>
            <a:fld id="{1A9ED496-2E7F-4EFF-B195-565ECB3EB7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010" y="6353797"/>
            <a:ext cx="144379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1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60" r:id="rId3"/>
    <p:sldLayoutId id="2147483656" r:id="rId4"/>
    <p:sldLayoutId id="2147483658" r:id="rId5"/>
    <p:sldLayoutId id="2147483657" r:id="rId6"/>
    <p:sldLayoutId id="2147483659" r:id="rId7"/>
    <p:sldLayoutId id="2147483663" r:id="rId8"/>
    <p:sldLayoutId id="2147483661" r:id="rId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A13B19"/>
          </a:solidFill>
          <a:latin typeface="Source Sans Pro Light" panose="020B0403030403020204" pitchFamily="34" charset="0"/>
          <a:ea typeface="+mj-ea"/>
          <a:cs typeface="+mj-cs"/>
        </a:defRPr>
      </a:lvl1pPr>
    </p:titleStyle>
    <p:bodyStyle>
      <a:lvl1pPr marL="231775" indent="-23177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Source Sans Pro Light" panose="020B04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tiff"/><Relationship Id="rId4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Doxing Phishers: Analyzing Phishing Attacks from Lure to Attribution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June 8, 2018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2DE122-4393-41E8-B47F-26A00778DD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4550" y="4042497"/>
            <a:ext cx="4159250" cy="1424853"/>
          </a:xfrm>
        </p:spPr>
        <p:txBody>
          <a:bodyPr>
            <a:normAutofit/>
          </a:bodyPr>
          <a:lstStyle/>
          <a:p>
            <a:r>
              <a:rPr lang="en-US" dirty="0"/>
              <a:t>Crane Hassold</a:t>
            </a:r>
          </a:p>
          <a:p>
            <a:r>
              <a:rPr lang="en-US" dirty="0"/>
              <a:t>Director of Threat Intelligence</a:t>
            </a:r>
          </a:p>
          <a:p>
            <a:r>
              <a:rPr lang="en-US" dirty="0"/>
              <a:t>@</a:t>
            </a:r>
            <a:r>
              <a:rPr lang="en-US" dirty="0" err="1"/>
              <a:t>CraneHassold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0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Anti-Detection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primary ways phishers attempt to evade detection</a:t>
            </a:r>
          </a:p>
          <a:p>
            <a:pPr lvl="1"/>
            <a:r>
              <a:rPr lang="en-US" dirty="0"/>
              <a:t>Access controls</a:t>
            </a:r>
          </a:p>
          <a:p>
            <a:pPr lvl="1"/>
            <a:r>
              <a:rPr lang="en-US" dirty="0"/>
              <a:t>Dynamic URL alteration</a:t>
            </a:r>
          </a:p>
          <a:p>
            <a:r>
              <a:rPr lang="en-US" dirty="0"/>
              <a:t>HTACCESS files and/or PHP </a:t>
            </a:r>
            <a:r>
              <a:rPr lang="en-US" dirty="0" err="1"/>
              <a:t>blocklists</a:t>
            </a:r>
            <a:r>
              <a:rPr lang="en-US" dirty="0"/>
              <a:t> generally used to control access to a phishing site by:</a:t>
            </a:r>
          </a:p>
          <a:p>
            <a:pPr lvl="1"/>
            <a:r>
              <a:rPr lang="en-US" dirty="0"/>
              <a:t>IP address</a:t>
            </a:r>
          </a:p>
          <a:p>
            <a:pPr lvl="1"/>
            <a:r>
              <a:rPr lang="en-US" dirty="0"/>
              <a:t>User agent string</a:t>
            </a:r>
          </a:p>
          <a:p>
            <a:pPr lvl="1"/>
            <a:r>
              <a:rPr lang="en-US" dirty="0"/>
              <a:t>HTTP referrer</a:t>
            </a:r>
          </a:p>
          <a:p>
            <a:pPr lvl="1"/>
            <a:r>
              <a:rPr lang="en-US" dirty="0"/>
              <a:t>Hostname</a:t>
            </a:r>
          </a:p>
          <a:p>
            <a:r>
              <a:rPr lang="en-US" dirty="0"/>
              <a:t>Creating a unique URLs for each visitor is meant to evade browser-based blocking</a:t>
            </a:r>
          </a:p>
          <a:p>
            <a:pPr lvl="1"/>
            <a:r>
              <a:rPr lang="en-US" dirty="0"/>
              <a:t>Dynamic directory generation</a:t>
            </a:r>
          </a:p>
          <a:p>
            <a:pPr lvl="1"/>
            <a:r>
              <a:rPr lang="en-US" dirty="0"/>
              <a:t>Random URL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5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0335"/>
            <a:ext cx="10763250" cy="4826628"/>
          </a:xfrm>
        </p:spPr>
        <p:txBody>
          <a:bodyPr/>
          <a:lstStyle/>
          <a:p>
            <a:r>
              <a:rPr lang="en-US" dirty="0"/>
              <a:t>Analyzing kits allows us to see exactly where compromised data is going</a:t>
            </a:r>
          </a:p>
          <a:p>
            <a:r>
              <a:rPr lang="en-US" dirty="0"/>
              <a:t>Compromised information generally sent to phisher via email</a:t>
            </a:r>
          </a:p>
          <a:p>
            <a:r>
              <a:rPr lang="en-US" dirty="0"/>
              <a:t>Other notable tactics:</a:t>
            </a:r>
          </a:p>
          <a:p>
            <a:pPr lvl="1"/>
            <a:r>
              <a:rPr lang="en-US" dirty="0"/>
              <a:t>Storing information on the compromised server</a:t>
            </a:r>
          </a:p>
          <a:p>
            <a:pPr lvl="1"/>
            <a:r>
              <a:rPr lang="en-US" dirty="0"/>
              <a:t>Sending information to a secondary domain controlled by the phisher</a:t>
            </a:r>
          </a:p>
          <a:p>
            <a:pPr lvl="1"/>
            <a:r>
              <a:rPr lang="en-US" dirty="0"/>
              <a:t>Sending information via Jabber</a:t>
            </a:r>
          </a:p>
          <a:p>
            <a:r>
              <a:rPr lang="en-US" dirty="0"/>
              <a:t>We can also identify backdoors inserted by the kit’s author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/>
          <a:stretch/>
        </p:blipFill>
        <p:spPr>
          <a:xfrm>
            <a:off x="3448684" y="4055977"/>
            <a:ext cx="5294632" cy="22087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725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Genealogical Analysis &amp; Kit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Countless phishers, but few sophisticated phish kit authors</a:t>
            </a:r>
          </a:p>
          <a:p>
            <a:pPr marL="342900" indent="-342900"/>
            <a:r>
              <a:rPr lang="en-US" dirty="0"/>
              <a:t>Many phishers simply make minor modifications to freely-available kits and pass them off as their own</a:t>
            </a:r>
          </a:p>
          <a:p>
            <a:pPr marL="342900" indent="-342900"/>
            <a:r>
              <a:rPr lang="en-US" dirty="0"/>
              <a:t>Over time a “family tree” of phish kits is created</a:t>
            </a:r>
          </a:p>
          <a:p>
            <a:pPr marL="342900" indent="-342900"/>
            <a:r>
              <a:rPr lang="en-US" dirty="0"/>
              <a:t>By analyzing kits, we are able to identify unique artifacts that allow us to cluster them into families</a:t>
            </a:r>
          </a:p>
          <a:p>
            <a:pPr marL="342900" indent="-342900"/>
            <a:r>
              <a:rPr lang="en-US" dirty="0"/>
              <a:t>This allows us to:</a:t>
            </a:r>
          </a:p>
          <a:p>
            <a:pPr marL="625475" lvl="1" indent="-342900"/>
            <a:r>
              <a:rPr lang="en-US" dirty="0"/>
              <a:t>Shrink the overall phishing ecosystem </a:t>
            </a:r>
            <a:endParaRPr lang="en-US" b="1" i="1" dirty="0"/>
          </a:p>
          <a:p>
            <a:pPr marL="625475" lvl="1" indent="-342900"/>
            <a:r>
              <a:rPr lang="en-US" dirty="0"/>
              <a:t>Identify the most significant threat actors</a:t>
            </a:r>
          </a:p>
          <a:p>
            <a:pPr marL="625475" lvl="1" indent="-342900"/>
            <a:r>
              <a:rPr lang="en-US" dirty="0"/>
              <a:t>Detect common anti-detection techniques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77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9879A71-6C7B-4FA6-A530-A6DBDFD57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97359"/>
            <a:ext cx="4114800" cy="365125"/>
          </a:xfrm>
        </p:spPr>
        <p:txBody>
          <a:bodyPr/>
          <a:lstStyle/>
          <a:p>
            <a:pPr algn="ctr"/>
            <a:r>
              <a:rPr lang="en-US" dirty="0"/>
              <a:t>Proprietary and Confidential - Copyright 2018 </a:t>
            </a:r>
            <a:r>
              <a:rPr lang="en-US" dirty="0" err="1"/>
              <a:t>PhishLabs</a:t>
            </a:r>
            <a:r>
              <a:rPr lang="en-US" dirty="0"/>
              <a:t> 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FBB384C-B06B-4C87-B84B-472FCF797B9E}"/>
              </a:ext>
            </a:extLst>
          </p:cNvPr>
          <p:cNvSpPr txBox="1">
            <a:spLocks/>
          </p:cNvSpPr>
          <p:nvPr/>
        </p:nvSpPr>
        <p:spPr>
          <a:xfrm>
            <a:off x="838200" y="2786063"/>
            <a:ext cx="9829800" cy="7667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A13B19"/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Case Example: Netflix Phishing Campaign Analysis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6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Phishing is Apparently Newsworthy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4" y="1294886"/>
            <a:ext cx="4736491" cy="4826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063257"/>
            <a:ext cx="5537200" cy="22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5" y="2529509"/>
            <a:ext cx="7785100" cy="867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23" y="3606513"/>
            <a:ext cx="8331200" cy="1182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84" y="4998833"/>
            <a:ext cx="6934200" cy="13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2864"/>
            <a:ext cx="6019800" cy="41903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9500" y="2857500"/>
            <a:ext cx="1993900" cy="3556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3073400" y="3035300"/>
            <a:ext cx="37973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70700" y="2253879"/>
            <a:ext cx="44831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&lt;a style="text-decoration: </a:t>
            </a:r>
            <a:r>
              <a:rPr lang="en-US" dirty="0" err="1"/>
              <a:t>underline;transition</a:t>
            </a:r>
            <a:r>
              <a:rPr lang="en-US" dirty="0"/>
              <a:t>: all .2s;color: #41637e" </a:t>
            </a:r>
            <a:r>
              <a:rPr lang="en-US" dirty="0" err="1"/>
              <a:t>href</a:t>
            </a:r>
            <a:r>
              <a:rPr lang="en-US" dirty="0"/>
              <a:t>="http://</a:t>
            </a:r>
            <a:r>
              <a:rPr lang="en-US" dirty="0" err="1"/>
              <a:t>gasofin.com</a:t>
            </a:r>
            <a:r>
              <a:rPr lang="en-US" dirty="0"/>
              <a:t>/images/color/</a:t>
            </a:r>
            <a:r>
              <a:rPr lang="en-US" dirty="0" err="1"/>
              <a:t>netflix</a:t>
            </a:r>
            <a:r>
              <a:rPr lang="en-US" dirty="0"/>
              <a:t>/Login/</a:t>
            </a:r>
            <a:r>
              <a:rPr lang="en-US" dirty="0" err="1"/>
              <a:t>index.php</a:t>
            </a:r>
            <a:r>
              <a:rPr lang="en-US" dirty="0"/>
              <a:t>" data-</a:t>
            </a:r>
            <a:r>
              <a:rPr lang="en-US" dirty="0" err="1"/>
              <a:t>emb</a:t>
            </a:r>
            <a:r>
              <a:rPr lang="en-US" dirty="0"/>
              <a:t>-</a:t>
            </a:r>
            <a:r>
              <a:rPr lang="en-US" dirty="0" err="1"/>
              <a:t>href</a:t>
            </a:r>
            <a:r>
              <a:rPr lang="en-US" dirty="0"/>
              <a:t>-display="undefined"&gt;Click here to verify your account&lt;/a&gt;&lt;</a:t>
            </a:r>
            <a:r>
              <a:rPr lang="en-US" dirty="0" err="1"/>
              <a:t>br</a:t>
            </a:r>
            <a:r>
              <a:rPr lang="en-US" dirty="0"/>
              <a:t> /&gt;&lt;</a:t>
            </a:r>
            <a:r>
              <a:rPr lang="en-US" dirty="0" err="1"/>
              <a:t>br</a:t>
            </a:r>
            <a:r>
              <a:rPr lang="en-US" dirty="0"/>
              <a:t> /&gt;Failure to complete the validation process will result in a suspension of your </a:t>
            </a:r>
            <a:r>
              <a:rPr lang="en-US" dirty="0" err="1"/>
              <a:t>netflix</a:t>
            </a:r>
            <a:r>
              <a:rPr lang="en-US" dirty="0"/>
              <a:t> membership.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93000" y="2857500"/>
            <a:ext cx="3784600" cy="2794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15150" y="3149600"/>
            <a:ext cx="1657350" cy="254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2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Phish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72" y="1401763"/>
            <a:ext cx="9148702" cy="42878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7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Obfuscated Source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4" y="1919107"/>
            <a:ext cx="7050291" cy="330434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4" y="1336492"/>
            <a:ext cx="6479912" cy="4469578"/>
          </a:xfrm>
        </p:spPr>
      </p:pic>
    </p:spTree>
    <p:extLst>
      <p:ext uri="{BB962C8B-B14F-4D97-AF65-F5344CB8AC3E}">
        <p14:creationId xmlns:p14="http://schemas.microsoft.com/office/powerpoint/2010/main" val="662118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Stepping Through the Phish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91" y="1102004"/>
            <a:ext cx="6949017" cy="5211763"/>
          </a:xfrm>
        </p:spPr>
      </p:pic>
      <p:sp>
        <p:nvSpPr>
          <p:cNvPr id="9" name="Rectangle 8"/>
          <p:cNvSpPr/>
          <p:nvPr/>
        </p:nvSpPr>
        <p:spPr>
          <a:xfrm>
            <a:off x="3162300" y="1063257"/>
            <a:ext cx="3441700" cy="3972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27700" y="1102004"/>
            <a:ext cx="787400" cy="269596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5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Stepping Through the Phish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1188956"/>
            <a:ext cx="6769100" cy="294406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827818"/>
            <a:ext cx="6645280" cy="42808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25800" y="1212118"/>
            <a:ext cx="1409700" cy="222981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93000" y="1859818"/>
            <a:ext cx="1358900" cy="228599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904F7-40F7-8247-9D1B-7E87F987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Cares About Credential Phishing?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20599-6898-3749-8C65-8808F5301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334"/>
            <a:ext cx="5490308" cy="5113966"/>
          </a:xfrm>
        </p:spPr>
        <p:txBody>
          <a:bodyPr>
            <a:normAutofit fontScale="55000" lnSpcReduction="20000"/>
          </a:bodyPr>
          <a:lstStyle/>
          <a:p>
            <a:pPr marL="457200" indent="-457200"/>
            <a:r>
              <a:rPr lang="en-US" sz="4400" dirty="0">
                <a:latin typeface="Source Sans Pro Light" panose="020B0503030403020204" pitchFamily="34" charset="77"/>
              </a:rPr>
              <a:t>Malware usually gets all the attention</a:t>
            </a:r>
          </a:p>
          <a:p>
            <a:pPr marL="457200" indent="-457200"/>
            <a:r>
              <a:rPr lang="en-US" sz="4400" dirty="0"/>
              <a:t>Some of the biggest breaches in recent years initiated with credential phishing attacks</a:t>
            </a:r>
            <a:endParaRPr lang="en-US" sz="4400" dirty="0">
              <a:latin typeface="Source Sans Pro Light" panose="020B0503030403020204" pitchFamily="34" charset="77"/>
            </a:endParaRPr>
          </a:p>
          <a:p>
            <a:pPr marL="457200" indent="-457200"/>
            <a:r>
              <a:rPr lang="en-US" sz="4400" dirty="0">
                <a:latin typeface="Source Sans Pro Light" panose="020B0503030403020204" pitchFamily="34" charset="77"/>
              </a:rPr>
              <a:t>2017 saw a shift in </a:t>
            </a:r>
            <a:r>
              <a:rPr lang="en-US" sz="4400" b="1" dirty="0">
                <a:latin typeface="Source Sans Pro Light" panose="020B0503030403020204" pitchFamily="34" charset="77"/>
              </a:rPr>
              <a:t>who</a:t>
            </a:r>
            <a:r>
              <a:rPr lang="en-US" sz="4400" dirty="0">
                <a:latin typeface="Source Sans Pro Light" panose="020B0503030403020204" pitchFamily="34" charset="77"/>
              </a:rPr>
              <a:t> credential phish target</a:t>
            </a:r>
          </a:p>
          <a:p>
            <a:pPr marL="965200" lvl="1" indent="-457200"/>
            <a:r>
              <a:rPr lang="en-US" sz="4000" dirty="0">
                <a:latin typeface="Source Sans Pro Light" panose="020B0503030403020204" pitchFamily="34" charset="77"/>
              </a:rPr>
              <a:t>Evolution from individuals to enterprise users</a:t>
            </a:r>
          </a:p>
          <a:p>
            <a:pPr marL="965200" lvl="1" indent="-457200"/>
            <a:r>
              <a:rPr lang="en-US" sz="4000" dirty="0">
                <a:latin typeface="Source Sans Pro Light" panose="020B0503030403020204" pitchFamily="34" charset="77"/>
              </a:rPr>
              <a:t>Business-oriented services saw major increases</a:t>
            </a:r>
          </a:p>
          <a:p>
            <a:pPr marL="1473200" lvl="2" indent="-457200"/>
            <a:r>
              <a:rPr lang="en-US" sz="3600" dirty="0">
                <a:latin typeface="Source Sans Pro Light" panose="020B0503030403020204" pitchFamily="34" charset="77"/>
              </a:rPr>
              <a:t>Email services became the #1 targeted industry – driven by Office365/OWA phish</a:t>
            </a:r>
          </a:p>
          <a:p>
            <a:pPr marL="1473200" lvl="2" indent="-457200"/>
            <a:r>
              <a:rPr lang="en-US" sz="3600" dirty="0">
                <a:latin typeface="Source Sans Pro Light" panose="020B0503030403020204" pitchFamily="34" charset="77"/>
              </a:rPr>
              <a:t>SaaS attacks more than tripled – driven by Adobe/DocuSign phish</a:t>
            </a:r>
          </a:p>
          <a:p>
            <a:pPr marL="965200" lvl="1" indent="-457200"/>
            <a:r>
              <a:rPr lang="en-US" sz="4000" dirty="0">
                <a:latin typeface="Source Sans Pro Light" panose="020B0503030403020204" pitchFamily="34" charset="77"/>
              </a:rPr>
              <a:t>Follows similar evolution of ransomware targeting in 2016</a:t>
            </a:r>
          </a:p>
          <a:p>
            <a:pPr marL="965200" lvl="1" indent="-457200"/>
            <a:r>
              <a:rPr lang="en-US" sz="4000" dirty="0">
                <a:latin typeface="Source Sans Pro Light" panose="020B0503030403020204" pitchFamily="34" charset="77"/>
              </a:rPr>
              <a:t>Facilitates BEC attacks, data/IP theft/ransom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6D3E5-998A-4D4C-9491-D040317E0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 </a:t>
            </a:r>
          </a:p>
          <a:p>
            <a:r>
              <a:rPr lang="en-US" dirty="0"/>
              <a:t>Copyright 2018 PhishLabs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F0426E-B39B-2346-95DC-C46243FA8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69" y="1689099"/>
            <a:ext cx="3824831" cy="4491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C27767-8552-074E-A0EE-74481883C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30" y="1118853"/>
            <a:ext cx="2573254" cy="51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2B2AC-BDC0-834D-A374-A247E582A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06" y="350625"/>
            <a:ext cx="1372794" cy="13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 So Far?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phishing pages:</a:t>
            </a:r>
          </a:p>
          <a:p>
            <a:pPr lvl="1"/>
            <a:r>
              <a:rPr lang="en-US" dirty="0" err="1"/>
              <a:t>index.php</a:t>
            </a:r>
            <a:endParaRPr lang="en-US" dirty="0"/>
          </a:p>
          <a:p>
            <a:pPr lvl="1"/>
            <a:r>
              <a:rPr lang="en-US" dirty="0" err="1"/>
              <a:t>billing.php</a:t>
            </a:r>
            <a:endParaRPr lang="en-US" dirty="0"/>
          </a:p>
          <a:p>
            <a:pPr lvl="1"/>
            <a:r>
              <a:rPr lang="en-US" dirty="0" err="1"/>
              <a:t>payment.php</a:t>
            </a:r>
            <a:endParaRPr lang="en-US" dirty="0"/>
          </a:p>
          <a:p>
            <a:pPr lvl="1"/>
            <a:r>
              <a:rPr lang="en-US" dirty="0" err="1"/>
              <a:t>complete.php</a:t>
            </a:r>
            <a:endParaRPr lang="en-US" dirty="0"/>
          </a:p>
          <a:p>
            <a:r>
              <a:rPr lang="en-US" dirty="0"/>
              <a:t>Source code obfuscation</a:t>
            </a:r>
          </a:p>
          <a:p>
            <a:r>
              <a:rPr lang="en-US" dirty="0"/>
              <a:t>Use of IP address to create unique URLs</a:t>
            </a:r>
          </a:p>
          <a:p>
            <a:r>
              <a:rPr lang="en-US" dirty="0"/>
              <a:t>Redirects to legitimate Netflix homepage at conclusion of phish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4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 Pattern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08599"/>
            <a:ext cx="10515600" cy="868363"/>
          </a:xfrm>
        </p:spPr>
        <p:txBody>
          <a:bodyPr/>
          <a:lstStyle/>
          <a:p>
            <a:r>
              <a:rPr lang="en-US" dirty="0"/>
              <a:t>This family comprises more than 25% of all Netflix phishing sites in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711700" y="1251475"/>
          <a:ext cx="7613650" cy="3407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divspec.com</a:t>
                      </a:r>
                      <a:r>
                        <a:rPr lang="en-US" sz="1400" u="none" strike="noStrike" dirty="0">
                          <a:effectLst/>
                        </a:rPr>
                        <a:t>/documents/</a:t>
                      </a:r>
                      <a:r>
                        <a:rPr lang="en-US" sz="1400" u="none" strike="noStrike" dirty="0" err="1">
                          <a:effectLst/>
                        </a:rPr>
                        <a:t>netflix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billing.php?ip</a:t>
                      </a:r>
                      <a:r>
                        <a:rPr lang="en-US" sz="1400" u="none" strike="noStrike" dirty="0">
                          <a:effectLst/>
                        </a:rPr>
                        <a:t>=162.158.69.111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netfllx-unauthorize.com</a:t>
                      </a:r>
                      <a:r>
                        <a:rPr lang="en-US" sz="1400" u="none" strike="noStrike" dirty="0">
                          <a:effectLst/>
                        </a:rPr>
                        <a:t>/95a72e66812d77999adc74971/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www.ncrweb.in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vqmod</a:t>
                      </a:r>
                      <a:r>
                        <a:rPr lang="en-US" sz="1400" u="none" strike="noStrike" dirty="0">
                          <a:effectLst/>
                        </a:rPr>
                        <a:t>/logs/</a:t>
                      </a:r>
                      <a:r>
                        <a:rPr lang="en-US" sz="1400" u="none" strike="noStrike" dirty="0" err="1">
                          <a:effectLst/>
                        </a:rPr>
                        <a:t>noreplyserviceox</a:t>
                      </a:r>
                      <a:r>
                        <a:rPr lang="en-US" sz="1400" u="none" strike="noStrike" dirty="0">
                          <a:effectLst/>
                        </a:rPr>
                        <a:t>/372c563be28852f276cdb879b/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divspec.com</a:t>
                      </a:r>
                      <a:r>
                        <a:rPr lang="en-US" sz="1400" u="none" strike="noStrike" dirty="0">
                          <a:effectLst/>
                        </a:rPr>
                        <a:t>/documents/</a:t>
                      </a:r>
                      <a:r>
                        <a:rPr lang="en-US" sz="1400" u="none" strike="noStrike" dirty="0" err="1">
                          <a:effectLst/>
                        </a:rPr>
                        <a:t>netflix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complete.php?ip</a:t>
                      </a:r>
                      <a:r>
                        <a:rPr lang="en-US" sz="1400" u="none" strike="noStrike" dirty="0">
                          <a:effectLst/>
                        </a:rPr>
                        <a:t>=141.101.99.17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adityakundli.in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netf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netflix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payment.php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www.calltoaction.com.br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wp</a:t>
                      </a:r>
                      <a:r>
                        <a:rPr lang="en-US" sz="1400" u="none" strike="noStrike" dirty="0">
                          <a:effectLst/>
                        </a:rPr>
                        <a:t>-includes/</a:t>
                      </a:r>
                      <a:r>
                        <a:rPr lang="en-US" sz="1400" u="none" strike="noStrike" dirty="0" err="1">
                          <a:effectLst/>
                        </a:rPr>
                        <a:t>css</a:t>
                      </a:r>
                      <a:r>
                        <a:rPr lang="en-US" sz="1400" u="none" strike="noStrike" dirty="0">
                          <a:effectLst/>
                        </a:rPr>
                        <a:t>/Netflix/</a:t>
                      </a:r>
                      <a:r>
                        <a:rPr lang="en-US" sz="1400" u="none" strike="noStrike" dirty="0" err="1">
                          <a:effectLst/>
                        </a:rPr>
                        <a:t>billing.php?ip</a:t>
                      </a:r>
                      <a:r>
                        <a:rPr lang="en-US" sz="1400" u="none" strike="noStrike" dirty="0">
                          <a:effectLst/>
                        </a:rPr>
                        <a:t>=95.85.8.153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https://</a:t>
                      </a:r>
                      <a:r>
                        <a:rPr lang="en-US" sz="1400" u="none" strike="noStrike" dirty="0" err="1">
                          <a:effectLst/>
                        </a:rPr>
                        <a:t>netfllix-payment.windoors.gr</a:t>
                      </a:r>
                      <a:r>
                        <a:rPr lang="en-US" sz="1400" u="none" strike="noStrike" dirty="0">
                          <a:effectLst/>
                        </a:rPr>
                        <a:t>/8a7187c4a9f4c44786953b5f6/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www.steuler.nl</a:t>
                      </a:r>
                      <a:r>
                        <a:rPr lang="en-US" sz="1400" u="none" strike="noStrike" dirty="0">
                          <a:effectLst/>
                        </a:rPr>
                        <a:t>/theme/</a:t>
                      </a:r>
                      <a:r>
                        <a:rPr lang="en-US" sz="1400" u="none" strike="noStrike" dirty="0" err="1">
                          <a:effectLst/>
                        </a:rPr>
                        <a:t>netflix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complete.php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http://</a:t>
                      </a:r>
                      <a:r>
                        <a:rPr lang="en-US" sz="1400" u="none" strike="noStrike" dirty="0" err="1">
                          <a:effectLst/>
                        </a:rPr>
                        <a:t>christiantellez.cl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wp</a:t>
                      </a:r>
                      <a:r>
                        <a:rPr lang="en-US" sz="1400" u="none" strike="noStrike" dirty="0">
                          <a:effectLst/>
                        </a:rPr>
                        <a:t>-admin/netflix-000547/</a:t>
                      </a:r>
                      <a:r>
                        <a:rPr lang="en-US" sz="1400" u="none" strike="noStrike" dirty="0" err="1">
                          <a:effectLst/>
                        </a:rPr>
                        <a:t>netflix</a:t>
                      </a:r>
                      <a:r>
                        <a:rPr lang="en-US" sz="1400" u="none" strike="noStrike" dirty="0">
                          <a:effectLst/>
                        </a:rPr>
                        <a:t>/Login/</a:t>
                      </a:r>
                      <a:r>
                        <a:rPr lang="en-US" sz="1400" u="none" strike="noStrike" dirty="0" err="1">
                          <a:effectLst/>
                        </a:rPr>
                        <a:t>payment.php?ip</a:t>
                      </a:r>
                      <a:r>
                        <a:rPr lang="en-US" sz="1400" u="none" strike="noStrike" dirty="0">
                          <a:effectLst/>
                        </a:rPr>
                        <a:t>=104.34.224.88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https://</a:t>
                      </a:r>
                      <a:r>
                        <a:rPr lang="en-US" sz="1400" u="none" strike="noStrike" dirty="0" err="1">
                          <a:effectLst/>
                        </a:rPr>
                        <a:t>www.pponlinestore.com</a:t>
                      </a:r>
                      <a:r>
                        <a:rPr lang="en-US" sz="1400" u="none" strike="noStrike" dirty="0">
                          <a:effectLst/>
                        </a:rPr>
                        <a:t>/as/</a:t>
                      </a:r>
                      <a:r>
                        <a:rPr lang="en-US" sz="1400" u="none" strike="noStrike" dirty="0" err="1">
                          <a:effectLst/>
                        </a:rPr>
                        <a:t>netflix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en</a:t>
                      </a:r>
                      <a:r>
                        <a:rPr lang="en-US" sz="1400" u="none" strike="noStrike" dirty="0">
                          <a:effectLst/>
                        </a:rPr>
                        <a:t>/login/Home/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9200" y="1568557"/>
            <a:ext cx="269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index.php</a:t>
            </a:r>
            <a:endParaRPr lang="en-US" sz="3200" dirty="0"/>
          </a:p>
          <a:p>
            <a:r>
              <a:rPr lang="en-US" sz="3200" dirty="0" err="1"/>
              <a:t>billing.php</a:t>
            </a:r>
            <a:endParaRPr lang="en-US" sz="3200" dirty="0"/>
          </a:p>
          <a:p>
            <a:r>
              <a:rPr lang="en-US" sz="3200" dirty="0" err="1"/>
              <a:t>payment.php</a:t>
            </a:r>
            <a:endParaRPr lang="en-US" sz="3200" dirty="0"/>
          </a:p>
          <a:p>
            <a:r>
              <a:rPr lang="en-US" sz="3200" dirty="0" err="1"/>
              <a:t>complete.php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711700" y="1240728"/>
            <a:ext cx="5067300" cy="33407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11700" y="2218926"/>
            <a:ext cx="5168900" cy="33407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11700" y="2567651"/>
            <a:ext cx="3556000" cy="33407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1700" y="2901723"/>
            <a:ext cx="6019800" cy="33407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1700" y="3557539"/>
            <a:ext cx="3771900" cy="33407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11700" y="3938125"/>
            <a:ext cx="6883400" cy="33407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 Kit Analysis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2" y="1168283"/>
            <a:ext cx="1541776" cy="16613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3568700" y="1643738"/>
            <a:ext cx="7531100" cy="16891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644900" y="2488288"/>
            <a:ext cx="1066800" cy="79729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4178300" y="3285581"/>
            <a:ext cx="0" cy="7366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5600" y="4082874"/>
            <a:ext cx="256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Access control files</a:t>
            </a:r>
          </a:p>
        </p:txBody>
      </p:sp>
    </p:spTree>
    <p:extLst>
      <p:ext uri="{BB962C8B-B14F-4D97-AF65-F5344CB8AC3E}">
        <p14:creationId xmlns:p14="http://schemas.microsoft.com/office/powerpoint/2010/main" val="42795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 Kit Analysis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2" y="1168283"/>
            <a:ext cx="1541776" cy="16613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87" y="1168283"/>
            <a:ext cx="7226300" cy="4813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486275" y="2271713"/>
            <a:ext cx="1357313" cy="5286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81512" y="4538663"/>
            <a:ext cx="1357313" cy="5286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2662" y="3508790"/>
            <a:ext cx="271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Primary phishing pages</a:t>
            </a:r>
          </a:p>
        </p:txBody>
      </p: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3371850" y="2536032"/>
            <a:ext cx="1114425" cy="821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 flipV="1">
            <a:off x="3371850" y="4060127"/>
            <a:ext cx="1109662" cy="7428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491036" y="2798582"/>
            <a:ext cx="1357313" cy="2732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91036" y="3521292"/>
            <a:ext cx="1357313" cy="2964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3581400" y="2935198"/>
            <a:ext cx="909636" cy="484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1"/>
          </p:cNvCxnSpPr>
          <p:nvPr/>
        </p:nvCxnSpPr>
        <p:spPr>
          <a:xfrm flipH="1">
            <a:off x="3581400" y="3669507"/>
            <a:ext cx="909636" cy="41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45149" y="3374878"/>
            <a:ext cx="1862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Obfuscation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91036" y="3779751"/>
            <a:ext cx="1766889" cy="75891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14849" y="5535865"/>
            <a:ext cx="1143001" cy="2903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>
            <a:off x="3362326" y="4159207"/>
            <a:ext cx="1128710" cy="4080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1" idx="1"/>
          </p:cNvCxnSpPr>
          <p:nvPr/>
        </p:nvCxnSpPr>
        <p:spPr>
          <a:xfrm flipH="1" flipV="1">
            <a:off x="3371850" y="5207163"/>
            <a:ext cx="1142999" cy="4738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76546" y="4499277"/>
            <a:ext cx="214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Access controls/</a:t>
            </a:r>
          </a:p>
          <a:p>
            <a:pPr algn="ctr"/>
            <a:r>
              <a:rPr lang="en-US" sz="2000" b="1" dirty="0"/>
              <a:t>crawler blocking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481513" y="3085490"/>
            <a:ext cx="1176338" cy="42449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>
            <a:off x="3786188" y="3297736"/>
            <a:ext cx="695325" cy="26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014537" y="3083784"/>
            <a:ext cx="1795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Mailing scripts</a:t>
            </a:r>
            <a:endParaRPr lang="en-US" sz="2000" b="1" dirty="0"/>
          </a:p>
        </p:txBody>
      </p:sp>
      <p:sp>
        <p:nvSpPr>
          <p:cNvPr id="44" name="Rectangle 43"/>
          <p:cNvSpPr/>
          <p:nvPr/>
        </p:nvSpPr>
        <p:spPr>
          <a:xfrm>
            <a:off x="7600948" y="2262801"/>
            <a:ext cx="1443040" cy="362364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658097" y="2321748"/>
            <a:ext cx="1314454" cy="72149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48573" y="3521292"/>
            <a:ext cx="1323977" cy="251806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658097" y="4538663"/>
            <a:ext cx="1314454" cy="264319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648573" y="5031589"/>
            <a:ext cx="1323977" cy="540536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/>
      <p:bldP spid="13" grpId="1"/>
      <p:bldP spid="19" grpId="0" animBg="1"/>
      <p:bldP spid="19" grpId="1" animBg="1"/>
      <p:bldP spid="20" grpId="0" animBg="1"/>
      <p:bldP spid="20" grpId="1" animBg="1"/>
      <p:bldP spid="26" grpId="0"/>
      <p:bldP spid="26" grpId="1"/>
      <p:bldP spid="30" grpId="0" animBg="1"/>
      <p:bldP spid="30" grpId="1" animBg="1"/>
      <p:bldP spid="31" grpId="0" animBg="1"/>
      <p:bldP spid="31" grpId="1" animBg="1"/>
      <p:bldP spid="38" grpId="0"/>
      <p:bldP spid="38" grpId="1"/>
      <p:bldP spid="39" grpId="0" animBg="1"/>
      <p:bldP spid="39" grpId="1" animBg="1"/>
      <p:bldP spid="43" grpId="0"/>
      <p:bldP spid="43" grpId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Genealogical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0335"/>
            <a:ext cx="10515600" cy="3650290"/>
          </a:xfrm>
        </p:spPr>
        <p:txBody>
          <a:bodyPr/>
          <a:lstStyle/>
          <a:p>
            <a:r>
              <a:rPr lang="en-US" dirty="0"/>
              <a:t>An analysis of Netflix kits shows that ALL of them are related</a:t>
            </a:r>
          </a:p>
          <a:p>
            <a:r>
              <a:rPr lang="en-US" dirty="0"/>
              <a:t>Likely freely distributed and modified over time</a:t>
            </a:r>
          </a:p>
          <a:p>
            <a:r>
              <a:rPr lang="en-US" dirty="0"/>
              <a:t>Enhanced functionality added</a:t>
            </a:r>
          </a:p>
          <a:p>
            <a:pPr lvl="1"/>
            <a:r>
              <a:rPr lang="en-US" dirty="0"/>
              <a:t>Form validation</a:t>
            </a:r>
          </a:p>
          <a:p>
            <a:pPr lvl="1"/>
            <a:r>
              <a:rPr lang="en-US" dirty="0"/>
              <a:t>Directory generation</a:t>
            </a:r>
          </a:p>
          <a:p>
            <a:pPr lvl="1"/>
            <a:r>
              <a:rPr lang="en-US" dirty="0"/>
              <a:t>Additional access controls </a:t>
            </a:r>
          </a:p>
          <a:p>
            <a:endParaRPr lang="en-US" dirty="0"/>
          </a:p>
          <a:p>
            <a:r>
              <a:rPr lang="en-US" sz="2800" dirty="0"/>
              <a:t>Conclusion: Many of the Netflix phishing sites created from kits are linked to an original source kit written by a single author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59993" y="5287703"/>
            <a:ext cx="467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WHO IS THE AUTHOR?</a:t>
            </a:r>
          </a:p>
        </p:txBody>
      </p:sp>
    </p:spTree>
    <p:extLst>
      <p:ext uri="{BB962C8B-B14F-4D97-AF65-F5344CB8AC3E}">
        <p14:creationId xmlns:p14="http://schemas.microsoft.com/office/powerpoint/2010/main" val="1858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Down the Open Source Rabbit Hole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18" y="1199324"/>
            <a:ext cx="7120164" cy="501712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68" y="1063257"/>
            <a:ext cx="7180263" cy="53183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6050" y="2643188"/>
            <a:ext cx="5943600" cy="7572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3086100"/>
            <a:ext cx="838200" cy="24412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Original Post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3257"/>
            <a:ext cx="10515600" cy="42527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737100"/>
            <a:ext cx="5181600" cy="1485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3829050"/>
            <a:ext cx="14478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5149" y="1415846"/>
            <a:ext cx="2309813" cy="441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Download Location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6" y="1414463"/>
            <a:ext cx="10175249" cy="39211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00513" y="4643439"/>
            <a:ext cx="1885950" cy="24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00163" y="4643439"/>
            <a:ext cx="6100762" cy="242886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Original Kit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03" y="1151033"/>
            <a:ext cx="9087193" cy="51137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48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Original Kit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" b="18277"/>
          <a:stretch/>
        </p:blipFill>
        <p:spPr>
          <a:xfrm>
            <a:off x="547688" y="1478033"/>
            <a:ext cx="7281863" cy="1235075"/>
          </a:xfr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38" y="3313243"/>
            <a:ext cx="7569200" cy="109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7" y="5005579"/>
            <a:ext cx="4051300" cy="63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85800" y="1785938"/>
            <a:ext cx="871538" cy="30963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799" y="3900487"/>
            <a:ext cx="1019175" cy="3000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Phishing Intelligence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dirty="0"/>
              <a:t>Having a better understanding of the threat allows us to better adapt and react</a:t>
            </a:r>
          </a:p>
          <a:p>
            <a:pPr marL="342900" indent="-342900"/>
            <a:r>
              <a:rPr lang="en-US" dirty="0"/>
              <a:t>Phishers give us all the information needed to defeat them</a:t>
            </a:r>
          </a:p>
          <a:p>
            <a:pPr marL="625475" lvl="1" indent="-342900"/>
            <a:r>
              <a:rPr lang="en-US" dirty="0"/>
              <a:t>Lures (the “delivery mechanism”)</a:t>
            </a:r>
          </a:p>
          <a:p>
            <a:pPr marL="625475" lvl="1" indent="-342900"/>
            <a:r>
              <a:rPr lang="en-US" dirty="0"/>
              <a:t>Phishing sites (the “finished product”)</a:t>
            </a:r>
          </a:p>
          <a:p>
            <a:pPr marL="625475" lvl="1" indent="-342900"/>
            <a:r>
              <a:rPr lang="en-US" dirty="0"/>
              <a:t>Phish kits (the “recipe”)</a:t>
            </a:r>
          </a:p>
          <a:p>
            <a:pPr marL="342900" indent="-342900"/>
            <a:r>
              <a:rPr lang="en-US" dirty="0"/>
              <a:t>How does this help?</a:t>
            </a:r>
          </a:p>
          <a:p>
            <a:pPr marL="625475" lvl="1" indent="-342900"/>
            <a:r>
              <a:rPr lang="en-US" dirty="0"/>
              <a:t>Quicker phish confirmation</a:t>
            </a:r>
          </a:p>
          <a:p>
            <a:pPr marL="625475" lvl="1" indent="-342900"/>
            <a:r>
              <a:rPr lang="en-US" dirty="0"/>
              <a:t>Fewer false positives</a:t>
            </a:r>
          </a:p>
          <a:p>
            <a:pPr marL="625475" lvl="1" indent="-342900"/>
            <a:r>
              <a:rPr lang="en-US" dirty="0"/>
              <a:t>Overcome anti-detection hurdles</a:t>
            </a:r>
          </a:p>
          <a:p>
            <a:pPr marL="625475" lvl="1" indent="-342900"/>
            <a:r>
              <a:rPr lang="en-US" dirty="0"/>
              <a:t>Identify the biggest threats</a:t>
            </a:r>
          </a:p>
          <a:p>
            <a:pPr marL="625475" lvl="1" indent="-342900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19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Kits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 r="34835"/>
          <a:stretch/>
        </p:blipFill>
        <p:spPr>
          <a:xfrm>
            <a:off x="838200" y="1614484"/>
            <a:ext cx="4657725" cy="3686175"/>
          </a:xfrm>
          <a:noFill/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" r="34965" b="1"/>
          <a:stretch/>
        </p:blipFill>
        <p:spPr>
          <a:xfrm>
            <a:off x="6296025" y="1229119"/>
            <a:ext cx="4683125" cy="4456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55031" y="5316694"/>
            <a:ext cx="202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Original Kit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5556" y="5686026"/>
            <a:ext cx="202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Recovered Kit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29375" y="3814763"/>
            <a:ext cx="1196181" cy="5572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10338" y="5343524"/>
            <a:ext cx="1019176" cy="30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8153400" y="3686175"/>
            <a:ext cx="733425" cy="128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38600" y="2434856"/>
            <a:ext cx="1373372" cy="80807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38600" y="4167962"/>
            <a:ext cx="1373372" cy="34024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560443" y="2062718"/>
            <a:ext cx="1373372" cy="80807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60443" y="4295552"/>
            <a:ext cx="1373372" cy="36150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E41FF-EF7E-A140-B581-9A0F82CEB489}"/>
              </a:ext>
            </a:extLst>
          </p:cNvPr>
          <p:cNvSpPr/>
          <p:nvPr/>
        </p:nvSpPr>
        <p:spPr>
          <a:xfrm>
            <a:off x="9560443" y="3578452"/>
            <a:ext cx="1373371" cy="30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D77AC-800E-E54D-B106-09C5A5FA2184}"/>
              </a:ext>
            </a:extLst>
          </p:cNvPr>
          <p:cNvSpPr/>
          <p:nvPr/>
        </p:nvSpPr>
        <p:spPr>
          <a:xfrm>
            <a:off x="4080577" y="3913282"/>
            <a:ext cx="1373371" cy="300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6" y="1063257"/>
            <a:ext cx="6009351" cy="5153531"/>
          </a:xfr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52975" y="4972049"/>
            <a:ext cx="1462088" cy="2000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8212" y="5700713"/>
            <a:ext cx="2009776" cy="1571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3929063" y="5072062"/>
            <a:ext cx="823912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924300" y="5779294"/>
            <a:ext cx="823912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66900" y="4871681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 email account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4524" y="559462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“Access control file”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3257"/>
            <a:ext cx="6953959" cy="4980539"/>
          </a:xfr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148136" y="1071563"/>
            <a:ext cx="6838951" cy="27146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14688" y="4914991"/>
            <a:ext cx="105251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42988" y="4591825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Legitimate hostname blocking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52975" y="4972049"/>
            <a:ext cx="1462088" cy="2000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8212" y="5700713"/>
            <a:ext cx="2009776" cy="1571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43" y="1063257"/>
            <a:ext cx="5861093" cy="5113706"/>
          </a:xfr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400550" y="5757863"/>
            <a:ext cx="4029076" cy="3571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24462" y="5800724"/>
            <a:ext cx="376238" cy="171452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48038" y="5972176"/>
            <a:ext cx="105251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2793" y="5743576"/>
            <a:ext cx="252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Backdoor </a:t>
            </a:r>
            <a:r>
              <a:rPr lang="en-US"/>
              <a:t>email account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Admin?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7"/>
          <a:stretch/>
        </p:blipFill>
        <p:spPr>
          <a:xfrm>
            <a:off x="1263650" y="1063257"/>
            <a:ext cx="8128000" cy="3568700"/>
          </a:xfr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/>
        </p:blipFill>
        <p:spPr>
          <a:xfrm>
            <a:off x="1263650" y="4631957"/>
            <a:ext cx="8128000" cy="1245674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385888" y="4631957"/>
            <a:ext cx="6872287" cy="124567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Admin?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1663"/>
            <a:ext cx="10515600" cy="44159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9525" y="1785938"/>
            <a:ext cx="3100388" cy="328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4" y="1541237"/>
            <a:ext cx="5232400" cy="421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66382" y="3257325"/>
            <a:ext cx="3100387" cy="39211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Admin?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881188"/>
            <a:ext cx="9029700" cy="29083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14500" y="3643312"/>
            <a:ext cx="6672264" cy="11461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Admin?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99" y="1063257"/>
            <a:ext cx="8463033" cy="51137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50261" y="1188299"/>
            <a:ext cx="1035827" cy="131201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00250" y="2543175"/>
            <a:ext cx="1957387" cy="3143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14612" y="3429000"/>
            <a:ext cx="1514475" cy="2000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50262" y="5872162"/>
            <a:ext cx="2221688" cy="30480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Admin?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/>
          <a:stretch/>
        </p:blipFill>
        <p:spPr>
          <a:xfrm>
            <a:off x="1987256" y="1288107"/>
            <a:ext cx="8212631" cy="488885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56" y="1201369"/>
            <a:ext cx="8330671" cy="48374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43413" y="2771775"/>
            <a:ext cx="5756474" cy="31718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29638" y="2957513"/>
            <a:ext cx="271462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1" y="1288107"/>
            <a:ext cx="3657039" cy="458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512889"/>
            <a:ext cx="2447925" cy="1703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93" y="1516094"/>
            <a:ext cx="3628863" cy="1700784"/>
          </a:xfr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99" y="1459427"/>
            <a:ext cx="1680526" cy="1810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36" y="4034856"/>
            <a:ext cx="4215784" cy="1704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28" y="3884456"/>
            <a:ext cx="2005777" cy="2005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026318" y="3225788"/>
            <a:ext cx="1557338" cy="37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Original lure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1324" y="320349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Family makes up &gt;25% of all 2017 phish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39530" y="3180076"/>
            <a:ext cx="248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One kit to rule them all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22996" y="5712174"/>
            <a:ext cx="248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distribution site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7784" y="5911001"/>
            <a:ext cx="248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Likely original kit author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143250" y="2186288"/>
            <a:ext cx="1009650" cy="3571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8215949" y="2186287"/>
            <a:ext cx="1009650" cy="3571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3679047" y="4702637"/>
            <a:ext cx="1335864" cy="3571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 Arrow 21"/>
          <p:cNvSpPr/>
          <p:nvPr/>
        </p:nvSpPr>
        <p:spPr>
          <a:xfrm rot="10800000">
            <a:off x="9617095" y="3689790"/>
            <a:ext cx="700088" cy="1429748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Phishing 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Phishing lures are the initial exposure a victim has to an attack </a:t>
            </a:r>
          </a:p>
          <a:p>
            <a:r>
              <a:rPr lang="en-US" dirty="0"/>
              <a:t>Lures generally follow the same basic themes</a:t>
            </a:r>
          </a:p>
          <a:p>
            <a:pPr lvl="1"/>
            <a:r>
              <a:rPr lang="en-US" dirty="0"/>
              <a:t>Suspicious activity </a:t>
            </a:r>
          </a:p>
          <a:p>
            <a:pPr lvl="1"/>
            <a:r>
              <a:rPr lang="en-US" dirty="0"/>
              <a:t>Account validation</a:t>
            </a:r>
          </a:p>
          <a:p>
            <a:pPr lvl="1"/>
            <a:r>
              <a:rPr lang="en-US" dirty="0"/>
              <a:t>Account suspension/expiration</a:t>
            </a:r>
          </a:p>
          <a:p>
            <a:r>
              <a:rPr lang="en-US" dirty="0"/>
              <a:t>Awareness of new lures gives us an opportunity to alert potential victims</a:t>
            </a:r>
          </a:p>
          <a:p>
            <a:r>
              <a:rPr lang="en-US" dirty="0"/>
              <a:t>Point us to the phishing site</a:t>
            </a:r>
          </a:p>
          <a:p>
            <a:r>
              <a:rPr lang="en-US" dirty="0"/>
              <a:t>Email headers give us information about campaign distribution infrastructure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68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9879A71-6C7B-4FA6-A530-A6DBDFD57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97359"/>
            <a:ext cx="4114800" cy="365125"/>
          </a:xfrm>
        </p:spPr>
        <p:txBody>
          <a:bodyPr/>
          <a:lstStyle/>
          <a:p>
            <a:pPr algn="ctr"/>
            <a:r>
              <a:rPr lang="en-US" dirty="0"/>
              <a:t>Proprietary and Confidential - Copyright 2018 </a:t>
            </a:r>
            <a:r>
              <a:rPr lang="en-US" dirty="0" err="1"/>
              <a:t>PhishLabs</a:t>
            </a:r>
            <a:r>
              <a:rPr lang="en-US" dirty="0"/>
              <a:t> 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FBB384C-B06B-4C87-B84B-472FCF797B9E}"/>
              </a:ext>
            </a:extLst>
          </p:cNvPr>
          <p:cNvSpPr txBox="1">
            <a:spLocks/>
          </p:cNvSpPr>
          <p:nvPr/>
        </p:nvSpPr>
        <p:spPr>
          <a:xfrm>
            <a:off x="1181100" y="2088567"/>
            <a:ext cx="9829800" cy="7667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A13B19"/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</a:rPr>
              <a:t>QUESTIONS???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DA6090F-2479-DF4C-91E5-BE34B08BEA72}"/>
              </a:ext>
            </a:extLst>
          </p:cNvPr>
          <p:cNvSpPr txBox="1">
            <a:spLocks/>
          </p:cNvSpPr>
          <p:nvPr/>
        </p:nvSpPr>
        <p:spPr>
          <a:xfrm>
            <a:off x="1181100" y="3152775"/>
            <a:ext cx="9829800" cy="2463758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Crane Hassold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Director of Threat Intelligence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</a:rPr>
              <a:t>chassold@phishlabs.com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dirty="0" err="1">
                <a:solidFill>
                  <a:schemeClr val="bg1"/>
                </a:solidFill>
              </a:rPr>
              <a:t>CraneHassold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the Phishing Site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phishing site provides us a significant amount of intelligence that can be used to track campaigns and enhance detection</a:t>
            </a:r>
          </a:p>
          <a:p>
            <a:pPr lvl="1"/>
            <a:r>
              <a:rPr lang="en-US" dirty="0"/>
              <a:t>Source code analysis</a:t>
            </a:r>
          </a:p>
          <a:p>
            <a:pPr lvl="1"/>
            <a:r>
              <a:rPr lang="en-US" dirty="0"/>
              <a:t>URL pattern analysis</a:t>
            </a:r>
          </a:p>
          <a:p>
            <a:pPr lvl="1"/>
            <a:r>
              <a:rPr lang="en-US" dirty="0"/>
              <a:t>Malicious domain correlation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</p:spTree>
    <p:extLst>
      <p:ext uri="{BB962C8B-B14F-4D97-AF65-F5344CB8AC3E}">
        <p14:creationId xmlns:p14="http://schemas.microsoft.com/office/powerpoint/2010/main" val="76192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0335"/>
            <a:ext cx="5876925" cy="4826628"/>
          </a:xfrm>
        </p:spPr>
        <p:txBody>
          <a:bodyPr/>
          <a:lstStyle/>
          <a:p>
            <a:r>
              <a:rPr lang="en-US" dirty="0"/>
              <a:t>Analyzing the source code of a phishing page allows us to extract unique strings that can enhance detection</a:t>
            </a:r>
          </a:p>
          <a:p>
            <a:r>
              <a:rPr lang="en-US" dirty="0"/>
              <a:t>Can also be used to link sites to a specific kit or actor</a:t>
            </a:r>
          </a:p>
          <a:p>
            <a:r>
              <a:rPr lang="en-US" dirty="0"/>
              <a:t>Some components that can provide unique strings include:</a:t>
            </a:r>
          </a:p>
          <a:p>
            <a:pPr lvl="1"/>
            <a:r>
              <a:rPr lang="en-US" dirty="0"/>
              <a:t>HTML title tags</a:t>
            </a:r>
          </a:p>
          <a:p>
            <a:pPr lvl="1"/>
            <a:r>
              <a:rPr lang="en-US" dirty="0"/>
              <a:t>Form posts</a:t>
            </a:r>
          </a:p>
          <a:p>
            <a:pPr lvl="1"/>
            <a:r>
              <a:rPr lang="en-US" dirty="0"/>
              <a:t>Comments</a:t>
            </a:r>
          </a:p>
          <a:p>
            <a:pPr lvl="1"/>
            <a:r>
              <a:rPr lang="en-US" dirty="0"/>
              <a:t>Signatures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25" y="1063257"/>
            <a:ext cx="3997475" cy="49269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03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 Pattern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Identifying patterns in phishing URLs can be used to cluster attacks into families</a:t>
            </a:r>
          </a:p>
          <a:p>
            <a:pPr lvl="1"/>
            <a:r>
              <a:rPr lang="en-US" dirty="0"/>
              <a:t>Landing page names</a:t>
            </a:r>
          </a:p>
          <a:p>
            <a:pPr lvl="1"/>
            <a:r>
              <a:rPr lang="en-US" dirty="0"/>
              <a:t>Directory structure </a:t>
            </a:r>
          </a:p>
          <a:p>
            <a:pPr lvl="1"/>
            <a:r>
              <a:rPr lang="en-US" dirty="0"/>
              <a:t>Content hashes</a:t>
            </a:r>
          </a:p>
          <a:p>
            <a:pPr lvl="1"/>
            <a:r>
              <a:rPr lang="en-US" dirty="0"/>
              <a:t>Indications of defensive tactics (directory generators, URL parameters)</a:t>
            </a:r>
          </a:p>
          <a:p>
            <a:r>
              <a:rPr lang="en-US" dirty="0"/>
              <a:t>This type of analysis allows us to:</a:t>
            </a:r>
          </a:p>
          <a:p>
            <a:pPr lvl="1"/>
            <a:r>
              <a:rPr lang="en-US" dirty="0"/>
              <a:t>Shrink the overall phishing ecosystem</a:t>
            </a:r>
          </a:p>
          <a:p>
            <a:pPr lvl="1"/>
            <a:r>
              <a:rPr lang="en-US" dirty="0"/>
              <a:t>Identify unique URL characteristics</a:t>
            </a:r>
          </a:p>
          <a:p>
            <a:pPr lvl="1"/>
            <a:r>
              <a:rPr lang="en-US" dirty="0"/>
              <a:t>Identify the most significant threats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Malicious Domain 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Some phishers register “look-alike domains” used to host phishing content</a:t>
            </a:r>
          </a:p>
          <a:p>
            <a:pPr marL="342900" indent="-342900"/>
            <a:r>
              <a:rPr lang="en-US" dirty="0" err="1"/>
              <a:t>Whois</a:t>
            </a:r>
            <a:r>
              <a:rPr lang="en-US" dirty="0"/>
              <a:t> information for these domains can provide a gold mine of intelligence data</a:t>
            </a:r>
          </a:p>
          <a:p>
            <a:pPr marL="342900" indent="-342900"/>
            <a:r>
              <a:rPr lang="en-US" dirty="0"/>
              <a:t>Valuable intelligence information includes:</a:t>
            </a:r>
          </a:p>
          <a:p>
            <a:pPr marL="625475" lvl="1" indent="-342900"/>
            <a:r>
              <a:rPr lang="en-US" dirty="0"/>
              <a:t>Registrant organization</a:t>
            </a:r>
          </a:p>
          <a:p>
            <a:pPr marL="625475" lvl="1" indent="-342900"/>
            <a:r>
              <a:rPr lang="en-US" dirty="0"/>
              <a:t>Registrant email address</a:t>
            </a:r>
          </a:p>
          <a:p>
            <a:pPr marL="625475" lvl="1" indent="-342900"/>
            <a:r>
              <a:rPr lang="en-US" dirty="0"/>
              <a:t>Website title</a:t>
            </a:r>
          </a:p>
          <a:p>
            <a:pPr marL="625475" lvl="1" indent="-342900"/>
            <a:r>
              <a:rPr lang="en-US" dirty="0"/>
              <a:t>Registration dates</a:t>
            </a:r>
          </a:p>
          <a:p>
            <a:pPr marL="342900" indent="-342900"/>
            <a:r>
              <a:rPr lang="en-US" dirty="0"/>
              <a:t>This information can then be used to identify additional potential active or inactive phishing sites</a:t>
            </a:r>
          </a:p>
          <a:p>
            <a:pPr marL="342900" indent="-342900"/>
            <a:r>
              <a:rPr lang="en-US" dirty="0" err="1"/>
              <a:t>PassiveDNS</a:t>
            </a:r>
            <a:r>
              <a:rPr lang="en-US" dirty="0"/>
              <a:t> analysis to identify other malicious domains on same infrastructure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52D55F-9599-CA49-9B6D-752A2217D2B5}"/>
              </a:ext>
            </a:extLst>
          </p:cNvPr>
          <p:cNvCxnSpPr>
            <a:cxnSpLocks/>
          </p:cNvCxnSpPr>
          <p:nvPr/>
        </p:nvCxnSpPr>
        <p:spPr>
          <a:xfrm>
            <a:off x="1500188" y="3429000"/>
            <a:ext cx="2686050" cy="0"/>
          </a:xfrm>
          <a:prstGeom prst="line">
            <a:avLst/>
          </a:prstGeom>
          <a:ln w="1905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D0696C-4DC1-A94A-A014-2240B53C1EF7}"/>
              </a:ext>
            </a:extLst>
          </p:cNvPr>
          <p:cNvSpPr txBox="1"/>
          <p:nvPr/>
        </p:nvSpPr>
        <p:spPr>
          <a:xfrm>
            <a:off x="4314829" y="3186646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THANKS GDPR!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27F977-7D14-FE44-91DE-F1EF5349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4" r="4975"/>
          <a:stretch/>
        </p:blipFill>
        <p:spPr>
          <a:xfrm>
            <a:off x="6867832" y="2319573"/>
            <a:ext cx="2016612" cy="19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Phish Kits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Kits are the “recipe” for creating most phishing sites</a:t>
            </a:r>
          </a:p>
          <a:p>
            <a:r>
              <a:rPr lang="en-US" dirty="0"/>
              <a:t>Collecting &amp; analyzing kits give us a more in-depth understanding of techniques used to carry out phishing scams</a:t>
            </a:r>
          </a:p>
          <a:p>
            <a:pPr lvl="1"/>
            <a:r>
              <a:rPr lang="en-US" dirty="0"/>
              <a:t>Anti-detection techniques</a:t>
            </a:r>
          </a:p>
          <a:p>
            <a:pPr lvl="1"/>
            <a:r>
              <a:rPr lang="en-US" dirty="0"/>
              <a:t>Access controls</a:t>
            </a:r>
          </a:p>
          <a:p>
            <a:pPr lvl="1"/>
            <a:r>
              <a:rPr lang="en-US" dirty="0"/>
              <a:t>Code obfuscation</a:t>
            </a:r>
          </a:p>
          <a:p>
            <a:pPr lvl="1"/>
            <a:r>
              <a:rPr lang="en-US" dirty="0"/>
              <a:t>Data exfiltration</a:t>
            </a:r>
          </a:p>
          <a:p>
            <a:pPr marL="342900" indent="-342900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Proprietary and Confidential</a:t>
            </a:r>
          </a:p>
          <a:p>
            <a:r>
              <a:rPr lang="en-US" dirty="0"/>
              <a:t>Copyright 2018 PhishLabs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9ED496-2E7F-4EFF-B195-565ECB3EB75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0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hishLabs">
      <a:dk1>
        <a:srgbClr val="2F2F2F"/>
      </a:dk1>
      <a:lt1>
        <a:sysClr val="window" lastClr="FFFFFF"/>
      </a:lt1>
      <a:dk2>
        <a:srgbClr val="A13B19"/>
      </a:dk2>
      <a:lt2>
        <a:srgbClr val="3D3D3D"/>
      </a:lt2>
      <a:accent1>
        <a:srgbClr val="D4442F"/>
      </a:accent1>
      <a:accent2>
        <a:srgbClr val="F1CB2B"/>
      </a:accent2>
      <a:accent3>
        <a:srgbClr val="FF6863"/>
      </a:accent3>
      <a:accent4>
        <a:srgbClr val="2F2F2F"/>
      </a:accent4>
      <a:accent5>
        <a:srgbClr val="FFFFFF"/>
      </a:accent5>
      <a:accent6>
        <a:srgbClr val="FFFFFF"/>
      </a:accent6>
      <a:hlink>
        <a:srgbClr val="F1CB2B"/>
      </a:hlink>
      <a:folHlink>
        <a:srgbClr val="3D3D3D"/>
      </a:folHlink>
    </a:clrScheme>
    <a:fontScheme name="PhishLabs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accent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ishLabs Template 2015 16x9" id="{63479E97-4755-4ACB-BEF2-06F1A181148C}" vid="{0254B334-6D86-4A69-823F-1596E558A5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121055</TotalTime>
  <Words>1507</Words>
  <Application>Microsoft Macintosh PowerPoint</Application>
  <PresentationFormat>Widescreen</PresentationFormat>
  <Paragraphs>310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Source Sans Pro Light</vt:lpstr>
      <vt:lpstr>Office Theme</vt:lpstr>
      <vt:lpstr>Doxing Phishers: Analyzing Phishing Attacks from Lure to Attribution</vt:lpstr>
      <vt:lpstr>Who Cares About Credential Phishing?</vt:lpstr>
      <vt:lpstr>Why is Phishing Intelligence Important?</vt:lpstr>
      <vt:lpstr>Analysis of Phishing Lures</vt:lpstr>
      <vt:lpstr>Analysis of the Phishing Site </vt:lpstr>
      <vt:lpstr>Source Code Analysis</vt:lpstr>
      <vt:lpstr>URL Pattern Analysis</vt:lpstr>
      <vt:lpstr>Malicious Domain Correlation</vt:lpstr>
      <vt:lpstr>Analysis of Phish Kits</vt:lpstr>
      <vt:lpstr>Anti-Detection Techniques</vt:lpstr>
      <vt:lpstr>Drop Accounts</vt:lpstr>
      <vt:lpstr>Genealogical Analysis &amp; Kit Clustering</vt:lpstr>
      <vt:lpstr>PowerPoint Presentation</vt:lpstr>
      <vt:lpstr>Netflix Phishing is Apparently Newsworthy</vt:lpstr>
      <vt:lpstr>The Lure</vt:lpstr>
      <vt:lpstr>The Phish</vt:lpstr>
      <vt:lpstr>Obfuscated Source Code</vt:lpstr>
      <vt:lpstr>Stepping Through the Phish</vt:lpstr>
      <vt:lpstr>Stepping Through the Phish</vt:lpstr>
      <vt:lpstr>What Do We Know So Far?</vt:lpstr>
      <vt:lpstr>URL Pattern Analysis</vt:lpstr>
      <vt:lpstr>Phish Kit Analysis</vt:lpstr>
      <vt:lpstr>Phish Kit Analysis</vt:lpstr>
      <vt:lpstr>Genealogical Analysis</vt:lpstr>
      <vt:lpstr>Going Down the Open Source Rabbit Hole</vt:lpstr>
      <vt:lpstr>Potential Original Post</vt:lpstr>
      <vt:lpstr>Finding the Download Location</vt:lpstr>
      <vt:lpstr>The Original Kit</vt:lpstr>
      <vt:lpstr>The Original Kit</vt:lpstr>
      <vt:lpstr>Comparing Kits</vt:lpstr>
      <vt:lpstr>Backdoor</vt:lpstr>
      <vt:lpstr>Backdoor</vt:lpstr>
      <vt:lpstr>Backdoor</vt:lpstr>
      <vt:lpstr>Who is Admin?</vt:lpstr>
      <vt:lpstr>Who is Admin?</vt:lpstr>
      <vt:lpstr>Who is Admin?</vt:lpstr>
      <vt:lpstr>Who is Admin?</vt:lpstr>
      <vt:lpstr>Who is Admin?</vt:lpstr>
      <vt:lpstr>Wrapping Up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Wednesdays Threat Briefing</dc:title>
  <dc:creator>Stacy Shelley;jbrooks@phishlabs.com</dc:creator>
  <cp:lastModifiedBy>Crane Hassold</cp:lastModifiedBy>
  <cp:revision>797</cp:revision>
  <cp:lastPrinted>2015-11-04T15:51:42Z</cp:lastPrinted>
  <dcterms:created xsi:type="dcterms:W3CDTF">2015-11-04T14:35:03Z</dcterms:created>
  <dcterms:modified xsi:type="dcterms:W3CDTF">2018-06-08T12:43:19Z</dcterms:modified>
</cp:coreProperties>
</file>