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41"/>
  </p:notesMasterIdLst>
  <p:sldIdLst>
    <p:sldId id="256" r:id="rId2"/>
    <p:sldId id="257" r:id="rId3"/>
    <p:sldId id="290" r:id="rId4"/>
    <p:sldId id="268" r:id="rId5"/>
    <p:sldId id="299" r:id="rId6"/>
    <p:sldId id="267" r:id="rId7"/>
    <p:sldId id="260" r:id="rId8"/>
    <p:sldId id="269" r:id="rId9"/>
    <p:sldId id="271" r:id="rId10"/>
    <p:sldId id="272" r:id="rId11"/>
    <p:sldId id="262" r:id="rId12"/>
    <p:sldId id="275" r:id="rId13"/>
    <p:sldId id="274" r:id="rId14"/>
    <p:sldId id="276" r:id="rId15"/>
    <p:sldId id="277" r:id="rId16"/>
    <p:sldId id="289" r:id="rId17"/>
    <p:sldId id="264" r:id="rId18"/>
    <p:sldId id="279" r:id="rId19"/>
    <p:sldId id="280" r:id="rId20"/>
    <p:sldId id="281" r:id="rId21"/>
    <p:sldId id="278" r:id="rId22"/>
    <p:sldId id="282" r:id="rId23"/>
    <p:sldId id="297" r:id="rId24"/>
    <p:sldId id="283" r:id="rId25"/>
    <p:sldId id="284" r:id="rId26"/>
    <p:sldId id="286" r:id="rId27"/>
    <p:sldId id="298" r:id="rId28"/>
    <p:sldId id="285" r:id="rId29"/>
    <p:sldId id="301" r:id="rId30"/>
    <p:sldId id="302" r:id="rId31"/>
    <p:sldId id="265" r:id="rId32"/>
    <p:sldId id="287" r:id="rId33"/>
    <p:sldId id="288" r:id="rId34"/>
    <p:sldId id="292" r:id="rId35"/>
    <p:sldId id="293" r:id="rId36"/>
    <p:sldId id="294" r:id="rId37"/>
    <p:sldId id="295" r:id="rId38"/>
    <p:sldId id="266" r:id="rId39"/>
    <p:sldId id="29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82A6E5-C947-4AE2-B1D2-5CB40C831FAC}" v="2600" dt="2021-10-26T19:26:05.334"/>
    <p1510:client id="{663825B4-9415-4750-9FB2-015013805B7E}" v="3674" dt="2021-10-28T03:57:19.828"/>
    <p1510:client id="{A603A599-3A51-4ED4-8B5E-9E36B0147D12}" v="33" dt="2021-10-11T21:29:45.340"/>
    <p1510:client id="{BF8DA750-8B3B-4FB2-98D5-4DE7DF5480F8}" v="844" dt="2021-10-11T23:49:08.831"/>
    <p1510:client id="{C6C641A4-A919-486A-9119-212906F6185F}" v="1401" dt="2021-10-14T18:56:09.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22" autoAdjust="0"/>
    <p:restoredTop sz="94660"/>
  </p:normalViewPr>
  <p:slideViewPr>
    <p:cSldViewPr snapToGrid="0">
      <p:cViewPr varScale="1">
        <p:scale>
          <a:sx n="120" d="100"/>
          <a:sy n="120" d="100"/>
        </p:scale>
        <p:origin x="20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ED7ED1-AE85-48F9-B07D-EBA4EDA1F8C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5171EEA-89C2-4F71-B090-8D5A517E5C66}">
      <dgm:prSet/>
      <dgm:spPr/>
      <dgm:t>
        <a:bodyPr/>
        <a:lstStyle/>
        <a:p>
          <a:r>
            <a:rPr lang="en-US"/>
            <a:t>Performing security in DevOps</a:t>
          </a:r>
        </a:p>
      </dgm:t>
    </dgm:pt>
    <dgm:pt modelId="{42D7C6D6-98FC-4586-A4D1-41F19D47C1D8}" type="parTrans" cxnId="{C2386B50-F9DB-4A06-B5C6-015004EF7A2C}">
      <dgm:prSet/>
      <dgm:spPr/>
      <dgm:t>
        <a:bodyPr/>
        <a:lstStyle/>
        <a:p>
          <a:endParaRPr lang="en-US"/>
        </a:p>
      </dgm:t>
    </dgm:pt>
    <dgm:pt modelId="{955D7153-E414-416A-9752-8410E5CD12A3}" type="sibTrans" cxnId="{C2386B50-F9DB-4A06-B5C6-015004EF7A2C}">
      <dgm:prSet/>
      <dgm:spPr/>
      <dgm:t>
        <a:bodyPr/>
        <a:lstStyle/>
        <a:p>
          <a:endParaRPr lang="en-US"/>
        </a:p>
      </dgm:t>
    </dgm:pt>
    <dgm:pt modelId="{F6DB89B1-B4F2-4A56-A1F9-74C428F7F2C1}">
      <dgm:prSet/>
      <dgm:spPr/>
      <dgm:t>
        <a:bodyPr/>
        <a:lstStyle/>
        <a:p>
          <a:r>
            <a:rPr lang="en-US"/>
            <a:t>Application Security at speed and at scale</a:t>
          </a:r>
        </a:p>
      </dgm:t>
    </dgm:pt>
    <dgm:pt modelId="{6955B17E-370E-4826-BFEA-8A35D837C0B3}" type="parTrans" cxnId="{3D7F1455-FDCE-4D81-81F2-5ACBA571AA06}">
      <dgm:prSet/>
      <dgm:spPr/>
      <dgm:t>
        <a:bodyPr/>
        <a:lstStyle/>
        <a:p>
          <a:endParaRPr lang="en-US"/>
        </a:p>
      </dgm:t>
    </dgm:pt>
    <dgm:pt modelId="{E3A58F39-6EDD-4511-8223-E275DE66D995}" type="sibTrans" cxnId="{3D7F1455-FDCE-4D81-81F2-5ACBA571AA06}">
      <dgm:prSet/>
      <dgm:spPr/>
      <dgm:t>
        <a:bodyPr/>
        <a:lstStyle/>
        <a:p>
          <a:endParaRPr lang="en-US"/>
        </a:p>
      </dgm:t>
    </dgm:pt>
    <dgm:pt modelId="{DC5C94C8-4F9E-4DFC-9EC5-E75ACC0D2922}" type="pres">
      <dgm:prSet presAssocID="{3CED7ED1-AE85-48F9-B07D-EBA4EDA1F8C8}" presName="root" presStyleCnt="0">
        <dgm:presLayoutVars>
          <dgm:dir/>
          <dgm:resizeHandles val="exact"/>
        </dgm:presLayoutVars>
      </dgm:prSet>
      <dgm:spPr/>
    </dgm:pt>
    <dgm:pt modelId="{ECBBC528-126F-4D28-940B-7AA6923DE2FC}" type="pres">
      <dgm:prSet presAssocID="{C5171EEA-89C2-4F71-B090-8D5A517E5C66}" presName="compNode" presStyleCnt="0"/>
      <dgm:spPr/>
    </dgm:pt>
    <dgm:pt modelId="{F1C4E513-A4FD-4CD7-A6C8-5B6A7577F794}" type="pres">
      <dgm:prSet presAssocID="{C5171EEA-89C2-4F71-B090-8D5A517E5C66}" presName="bgRect" presStyleLbl="bgShp" presStyleIdx="0" presStyleCnt="2"/>
      <dgm:spPr/>
    </dgm:pt>
    <dgm:pt modelId="{0BFB6AFE-B7FB-45E0-BCC4-7880E5BE4AF3}" type="pres">
      <dgm:prSet presAssocID="{C5171EEA-89C2-4F71-B090-8D5A517E5C6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C64A9B7B-C230-4BDE-96BD-8E671040B72F}" type="pres">
      <dgm:prSet presAssocID="{C5171EEA-89C2-4F71-B090-8D5A517E5C66}" presName="spaceRect" presStyleCnt="0"/>
      <dgm:spPr/>
    </dgm:pt>
    <dgm:pt modelId="{477C9473-ED25-4760-B332-4182F2C41768}" type="pres">
      <dgm:prSet presAssocID="{C5171EEA-89C2-4F71-B090-8D5A517E5C66}" presName="parTx" presStyleLbl="revTx" presStyleIdx="0" presStyleCnt="2">
        <dgm:presLayoutVars>
          <dgm:chMax val="0"/>
          <dgm:chPref val="0"/>
        </dgm:presLayoutVars>
      </dgm:prSet>
      <dgm:spPr/>
    </dgm:pt>
    <dgm:pt modelId="{89C35C47-E6BE-4155-82F4-BB198448A8A1}" type="pres">
      <dgm:prSet presAssocID="{955D7153-E414-416A-9752-8410E5CD12A3}" presName="sibTrans" presStyleCnt="0"/>
      <dgm:spPr/>
    </dgm:pt>
    <dgm:pt modelId="{8F71B9AE-0EBE-45C0-92C1-9B50B279F838}" type="pres">
      <dgm:prSet presAssocID="{F6DB89B1-B4F2-4A56-A1F9-74C428F7F2C1}" presName="compNode" presStyleCnt="0"/>
      <dgm:spPr/>
    </dgm:pt>
    <dgm:pt modelId="{104C6325-0934-4075-91BD-B9A24DDA1117}" type="pres">
      <dgm:prSet presAssocID="{F6DB89B1-B4F2-4A56-A1F9-74C428F7F2C1}" presName="bgRect" presStyleLbl="bgShp" presStyleIdx="1" presStyleCnt="2"/>
      <dgm:spPr/>
    </dgm:pt>
    <dgm:pt modelId="{42338B16-137D-4408-B2CD-6B39B3BD4D96}" type="pres">
      <dgm:prSet presAssocID="{F6DB89B1-B4F2-4A56-A1F9-74C428F7F2C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uge"/>
        </a:ext>
      </dgm:extLst>
    </dgm:pt>
    <dgm:pt modelId="{988812D4-6F43-4188-837A-7CFFD7CB5453}" type="pres">
      <dgm:prSet presAssocID="{F6DB89B1-B4F2-4A56-A1F9-74C428F7F2C1}" presName="spaceRect" presStyleCnt="0"/>
      <dgm:spPr/>
    </dgm:pt>
    <dgm:pt modelId="{ECF27E0C-5C9C-4CA6-ACC0-47155E88282B}" type="pres">
      <dgm:prSet presAssocID="{F6DB89B1-B4F2-4A56-A1F9-74C428F7F2C1}" presName="parTx" presStyleLbl="revTx" presStyleIdx="1" presStyleCnt="2">
        <dgm:presLayoutVars>
          <dgm:chMax val="0"/>
          <dgm:chPref val="0"/>
        </dgm:presLayoutVars>
      </dgm:prSet>
      <dgm:spPr/>
    </dgm:pt>
  </dgm:ptLst>
  <dgm:cxnLst>
    <dgm:cxn modelId="{C2386B50-F9DB-4A06-B5C6-015004EF7A2C}" srcId="{3CED7ED1-AE85-48F9-B07D-EBA4EDA1F8C8}" destId="{C5171EEA-89C2-4F71-B090-8D5A517E5C66}" srcOrd="0" destOrd="0" parTransId="{42D7C6D6-98FC-4586-A4D1-41F19D47C1D8}" sibTransId="{955D7153-E414-416A-9752-8410E5CD12A3}"/>
    <dgm:cxn modelId="{3D7F1455-FDCE-4D81-81F2-5ACBA571AA06}" srcId="{3CED7ED1-AE85-48F9-B07D-EBA4EDA1F8C8}" destId="{F6DB89B1-B4F2-4A56-A1F9-74C428F7F2C1}" srcOrd="1" destOrd="0" parTransId="{6955B17E-370E-4826-BFEA-8A35D837C0B3}" sibTransId="{E3A58F39-6EDD-4511-8223-E275DE66D995}"/>
    <dgm:cxn modelId="{9ADFDC6D-EF1D-4A72-B5BE-BC10D09C9E69}" type="presOf" srcId="{3CED7ED1-AE85-48F9-B07D-EBA4EDA1F8C8}" destId="{DC5C94C8-4F9E-4DFC-9EC5-E75ACC0D2922}" srcOrd="0" destOrd="0" presId="urn:microsoft.com/office/officeart/2018/2/layout/IconVerticalSolidList"/>
    <dgm:cxn modelId="{CBF76682-D875-47FD-8BD9-2AD0C8164ED9}" type="presOf" srcId="{C5171EEA-89C2-4F71-B090-8D5A517E5C66}" destId="{477C9473-ED25-4760-B332-4182F2C41768}" srcOrd="0" destOrd="0" presId="urn:microsoft.com/office/officeart/2018/2/layout/IconVerticalSolidList"/>
    <dgm:cxn modelId="{50FC63C9-C557-46C5-BA14-4024F546AAF4}" type="presOf" srcId="{F6DB89B1-B4F2-4A56-A1F9-74C428F7F2C1}" destId="{ECF27E0C-5C9C-4CA6-ACC0-47155E88282B}" srcOrd="0" destOrd="0" presId="urn:microsoft.com/office/officeart/2018/2/layout/IconVerticalSolidList"/>
    <dgm:cxn modelId="{C1915E65-71B9-409D-B71C-FAFEBF8F232A}" type="presParOf" srcId="{DC5C94C8-4F9E-4DFC-9EC5-E75ACC0D2922}" destId="{ECBBC528-126F-4D28-940B-7AA6923DE2FC}" srcOrd="0" destOrd="0" presId="urn:microsoft.com/office/officeart/2018/2/layout/IconVerticalSolidList"/>
    <dgm:cxn modelId="{39ED2E28-F82F-4E22-B108-01E62E4F12BD}" type="presParOf" srcId="{ECBBC528-126F-4D28-940B-7AA6923DE2FC}" destId="{F1C4E513-A4FD-4CD7-A6C8-5B6A7577F794}" srcOrd="0" destOrd="0" presId="urn:microsoft.com/office/officeart/2018/2/layout/IconVerticalSolidList"/>
    <dgm:cxn modelId="{FE03A7A0-5B58-4DD5-AC91-1CD2152D124E}" type="presParOf" srcId="{ECBBC528-126F-4D28-940B-7AA6923DE2FC}" destId="{0BFB6AFE-B7FB-45E0-BCC4-7880E5BE4AF3}" srcOrd="1" destOrd="0" presId="urn:microsoft.com/office/officeart/2018/2/layout/IconVerticalSolidList"/>
    <dgm:cxn modelId="{BF114807-A1F9-44E0-894E-8DAE93CE3BCA}" type="presParOf" srcId="{ECBBC528-126F-4D28-940B-7AA6923DE2FC}" destId="{C64A9B7B-C230-4BDE-96BD-8E671040B72F}" srcOrd="2" destOrd="0" presId="urn:microsoft.com/office/officeart/2018/2/layout/IconVerticalSolidList"/>
    <dgm:cxn modelId="{6991E685-A11C-47D9-9B09-E93374656BE0}" type="presParOf" srcId="{ECBBC528-126F-4D28-940B-7AA6923DE2FC}" destId="{477C9473-ED25-4760-B332-4182F2C41768}" srcOrd="3" destOrd="0" presId="urn:microsoft.com/office/officeart/2018/2/layout/IconVerticalSolidList"/>
    <dgm:cxn modelId="{0AC9E38C-D44C-4C41-BF46-3C8675A03FE2}" type="presParOf" srcId="{DC5C94C8-4F9E-4DFC-9EC5-E75ACC0D2922}" destId="{89C35C47-E6BE-4155-82F4-BB198448A8A1}" srcOrd="1" destOrd="0" presId="urn:microsoft.com/office/officeart/2018/2/layout/IconVerticalSolidList"/>
    <dgm:cxn modelId="{F3DB48C8-CD85-48BC-8578-3343FBE624D3}" type="presParOf" srcId="{DC5C94C8-4F9E-4DFC-9EC5-E75ACC0D2922}" destId="{8F71B9AE-0EBE-45C0-92C1-9B50B279F838}" srcOrd="2" destOrd="0" presId="urn:microsoft.com/office/officeart/2018/2/layout/IconVerticalSolidList"/>
    <dgm:cxn modelId="{54B7A4DE-C2CF-448D-B816-AF2AD1258D06}" type="presParOf" srcId="{8F71B9AE-0EBE-45C0-92C1-9B50B279F838}" destId="{104C6325-0934-4075-91BD-B9A24DDA1117}" srcOrd="0" destOrd="0" presId="urn:microsoft.com/office/officeart/2018/2/layout/IconVerticalSolidList"/>
    <dgm:cxn modelId="{A2695361-C78D-48C4-9726-7418EF8960F4}" type="presParOf" srcId="{8F71B9AE-0EBE-45C0-92C1-9B50B279F838}" destId="{42338B16-137D-4408-B2CD-6B39B3BD4D96}" srcOrd="1" destOrd="0" presId="urn:microsoft.com/office/officeart/2018/2/layout/IconVerticalSolidList"/>
    <dgm:cxn modelId="{B8559448-E35B-45F6-84EE-5DC7F94522F3}" type="presParOf" srcId="{8F71B9AE-0EBE-45C0-92C1-9B50B279F838}" destId="{988812D4-6F43-4188-837A-7CFFD7CB5453}" srcOrd="2" destOrd="0" presId="urn:microsoft.com/office/officeart/2018/2/layout/IconVerticalSolidList"/>
    <dgm:cxn modelId="{F193A44E-D655-43D9-A500-039DD15B0C41}" type="presParOf" srcId="{8F71B9AE-0EBE-45C0-92C1-9B50B279F838}" destId="{ECF27E0C-5C9C-4CA6-ACC0-47155E88282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986696-1E5C-403F-A0E5-593213778FDA}"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6493F351-5E2B-4311-9459-DC33FAAAF615}">
      <dgm:prSet/>
      <dgm:spPr/>
      <dgm:t>
        <a:bodyPr/>
        <a:lstStyle/>
        <a:p>
          <a:pPr>
            <a:lnSpc>
              <a:spcPct val="100000"/>
            </a:lnSpc>
          </a:pPr>
          <a:r>
            <a:rPr lang="en-US"/>
            <a:t>Requirements</a:t>
          </a:r>
        </a:p>
      </dgm:t>
    </dgm:pt>
    <dgm:pt modelId="{1C8176A2-80AA-4D55-91D6-70E935B6C2C4}" type="parTrans" cxnId="{A4A4558E-8B36-411F-8CE8-6ADF095C8B5B}">
      <dgm:prSet/>
      <dgm:spPr/>
      <dgm:t>
        <a:bodyPr/>
        <a:lstStyle/>
        <a:p>
          <a:endParaRPr lang="en-US"/>
        </a:p>
      </dgm:t>
    </dgm:pt>
    <dgm:pt modelId="{B5FEFB70-A955-48A9-9414-9E60CB4CDFA1}" type="sibTrans" cxnId="{A4A4558E-8B36-411F-8CE8-6ADF095C8B5B}">
      <dgm:prSet/>
      <dgm:spPr/>
      <dgm:t>
        <a:bodyPr/>
        <a:lstStyle/>
        <a:p>
          <a:endParaRPr lang="en-US"/>
        </a:p>
      </dgm:t>
    </dgm:pt>
    <dgm:pt modelId="{5F0FEFC2-9ECF-42AE-8193-904AE88B90D5}">
      <dgm:prSet/>
      <dgm:spPr/>
      <dgm:t>
        <a:bodyPr/>
        <a:lstStyle/>
        <a:p>
          <a:pPr>
            <a:lnSpc>
              <a:spcPct val="100000"/>
            </a:lnSpc>
          </a:pPr>
          <a:r>
            <a:rPr lang="en-US"/>
            <a:t>Design</a:t>
          </a:r>
        </a:p>
      </dgm:t>
    </dgm:pt>
    <dgm:pt modelId="{D146D6D8-863C-4408-9386-19AA07AED8EC}" type="parTrans" cxnId="{F9D1BA11-30A8-43E0-9970-C2A300600295}">
      <dgm:prSet/>
      <dgm:spPr/>
      <dgm:t>
        <a:bodyPr/>
        <a:lstStyle/>
        <a:p>
          <a:endParaRPr lang="en-US"/>
        </a:p>
      </dgm:t>
    </dgm:pt>
    <dgm:pt modelId="{E80636A4-01B9-4F89-8C68-62C53E5AEF60}" type="sibTrans" cxnId="{F9D1BA11-30A8-43E0-9970-C2A300600295}">
      <dgm:prSet/>
      <dgm:spPr/>
      <dgm:t>
        <a:bodyPr/>
        <a:lstStyle/>
        <a:p>
          <a:endParaRPr lang="en-US"/>
        </a:p>
      </dgm:t>
    </dgm:pt>
    <dgm:pt modelId="{9A8EABA1-B27F-4D53-98D9-69516F44BF84}">
      <dgm:prSet/>
      <dgm:spPr/>
      <dgm:t>
        <a:bodyPr/>
        <a:lstStyle/>
        <a:p>
          <a:pPr>
            <a:lnSpc>
              <a:spcPct val="100000"/>
            </a:lnSpc>
          </a:pPr>
          <a:r>
            <a:rPr lang="en-US"/>
            <a:t>Implementation</a:t>
          </a:r>
        </a:p>
      </dgm:t>
    </dgm:pt>
    <dgm:pt modelId="{1E2C5AA7-FB5F-420C-B893-6FFF8C1E5538}" type="parTrans" cxnId="{865F8237-CDC7-45BB-98D3-126147D069D6}">
      <dgm:prSet/>
      <dgm:spPr/>
      <dgm:t>
        <a:bodyPr/>
        <a:lstStyle/>
        <a:p>
          <a:endParaRPr lang="en-US"/>
        </a:p>
      </dgm:t>
    </dgm:pt>
    <dgm:pt modelId="{794BBD4E-2DDE-44E6-9C4B-CE05151152BD}" type="sibTrans" cxnId="{865F8237-CDC7-45BB-98D3-126147D069D6}">
      <dgm:prSet/>
      <dgm:spPr/>
      <dgm:t>
        <a:bodyPr/>
        <a:lstStyle/>
        <a:p>
          <a:endParaRPr lang="en-US"/>
        </a:p>
      </dgm:t>
    </dgm:pt>
    <dgm:pt modelId="{683C5768-72A0-4ADB-9416-0F1A6A4C4F37}">
      <dgm:prSet/>
      <dgm:spPr/>
      <dgm:t>
        <a:bodyPr/>
        <a:lstStyle/>
        <a:p>
          <a:pPr>
            <a:lnSpc>
              <a:spcPct val="100000"/>
            </a:lnSpc>
          </a:pPr>
          <a:r>
            <a:rPr lang="en-US"/>
            <a:t>Testing </a:t>
          </a:r>
        </a:p>
      </dgm:t>
    </dgm:pt>
    <dgm:pt modelId="{E2A43240-2163-4B56-969B-7B58075AF3EC}" type="parTrans" cxnId="{C11A9452-A2E9-48D2-ACE7-5A93CDEB50D1}">
      <dgm:prSet/>
      <dgm:spPr/>
      <dgm:t>
        <a:bodyPr/>
        <a:lstStyle/>
        <a:p>
          <a:endParaRPr lang="en-US"/>
        </a:p>
      </dgm:t>
    </dgm:pt>
    <dgm:pt modelId="{446962FE-575C-4F13-9B46-02BE00B91D66}" type="sibTrans" cxnId="{C11A9452-A2E9-48D2-ACE7-5A93CDEB50D1}">
      <dgm:prSet/>
      <dgm:spPr/>
      <dgm:t>
        <a:bodyPr/>
        <a:lstStyle/>
        <a:p>
          <a:endParaRPr lang="en-US"/>
        </a:p>
      </dgm:t>
    </dgm:pt>
    <dgm:pt modelId="{D4B017D3-5AAC-490E-BB77-65E143A7920A}">
      <dgm:prSet/>
      <dgm:spPr/>
      <dgm:t>
        <a:bodyPr/>
        <a:lstStyle/>
        <a:p>
          <a:pPr>
            <a:lnSpc>
              <a:spcPct val="100000"/>
            </a:lnSpc>
          </a:pPr>
          <a:r>
            <a:rPr lang="en-US"/>
            <a:t>Deployment</a:t>
          </a:r>
        </a:p>
      </dgm:t>
    </dgm:pt>
    <dgm:pt modelId="{8C077B6B-E284-4C0F-9CD8-9E5AA6ACFA0A}" type="parTrans" cxnId="{EF78052E-D51B-4E0C-A2DF-BC879EAD94E6}">
      <dgm:prSet/>
      <dgm:spPr/>
      <dgm:t>
        <a:bodyPr/>
        <a:lstStyle/>
        <a:p>
          <a:endParaRPr lang="en-US"/>
        </a:p>
      </dgm:t>
    </dgm:pt>
    <dgm:pt modelId="{9AF7AE77-4038-42C6-AA31-C0E5AAEBB0DF}" type="sibTrans" cxnId="{EF78052E-D51B-4E0C-A2DF-BC879EAD94E6}">
      <dgm:prSet/>
      <dgm:spPr/>
      <dgm:t>
        <a:bodyPr/>
        <a:lstStyle/>
        <a:p>
          <a:endParaRPr lang="en-US"/>
        </a:p>
      </dgm:t>
    </dgm:pt>
    <dgm:pt modelId="{1D8AF3F8-ED5B-4E3B-BE5A-581B61FFEDE9}">
      <dgm:prSet/>
      <dgm:spPr/>
      <dgm:t>
        <a:bodyPr/>
        <a:lstStyle/>
        <a:p>
          <a:pPr>
            <a:lnSpc>
              <a:spcPct val="100000"/>
            </a:lnSpc>
          </a:pPr>
          <a:r>
            <a:rPr lang="en-US"/>
            <a:t>Maintenance</a:t>
          </a:r>
        </a:p>
      </dgm:t>
    </dgm:pt>
    <dgm:pt modelId="{21928DB5-21CB-46BD-9498-B7E5FDA5263D}" type="parTrans" cxnId="{A620C99B-F130-4C0B-8EFA-519953C90A3C}">
      <dgm:prSet/>
      <dgm:spPr/>
      <dgm:t>
        <a:bodyPr/>
        <a:lstStyle/>
        <a:p>
          <a:endParaRPr lang="en-US"/>
        </a:p>
      </dgm:t>
    </dgm:pt>
    <dgm:pt modelId="{74568260-86E4-4316-8A66-49AD55EC9043}" type="sibTrans" cxnId="{A620C99B-F130-4C0B-8EFA-519953C90A3C}">
      <dgm:prSet/>
      <dgm:spPr/>
      <dgm:t>
        <a:bodyPr/>
        <a:lstStyle/>
        <a:p>
          <a:endParaRPr lang="en-US"/>
        </a:p>
      </dgm:t>
    </dgm:pt>
    <dgm:pt modelId="{05490EED-0060-4D23-B359-1C3533AFDEEC}" type="pres">
      <dgm:prSet presAssocID="{88986696-1E5C-403F-A0E5-593213778FDA}" presName="root" presStyleCnt="0">
        <dgm:presLayoutVars>
          <dgm:dir/>
          <dgm:resizeHandles val="exact"/>
        </dgm:presLayoutVars>
      </dgm:prSet>
      <dgm:spPr/>
    </dgm:pt>
    <dgm:pt modelId="{EBD2AD44-5A9A-4EF1-8944-066C429E53F7}" type="pres">
      <dgm:prSet presAssocID="{6493F351-5E2B-4311-9459-DC33FAAAF615}" presName="compNode" presStyleCnt="0"/>
      <dgm:spPr/>
    </dgm:pt>
    <dgm:pt modelId="{3F65E88C-E304-42E3-AAFE-03E319E6620E}" type="pres">
      <dgm:prSet presAssocID="{6493F351-5E2B-4311-9459-DC33FAAAF61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74B304E6-ABDF-4DB5-9CD7-C1BF6BCAE3DA}" type="pres">
      <dgm:prSet presAssocID="{6493F351-5E2B-4311-9459-DC33FAAAF615}" presName="spaceRect" presStyleCnt="0"/>
      <dgm:spPr/>
    </dgm:pt>
    <dgm:pt modelId="{D73F74C4-F3F1-499C-A76A-60CABF6CACA6}" type="pres">
      <dgm:prSet presAssocID="{6493F351-5E2B-4311-9459-DC33FAAAF615}" presName="textRect" presStyleLbl="revTx" presStyleIdx="0" presStyleCnt="6">
        <dgm:presLayoutVars>
          <dgm:chMax val="1"/>
          <dgm:chPref val="1"/>
        </dgm:presLayoutVars>
      </dgm:prSet>
      <dgm:spPr/>
    </dgm:pt>
    <dgm:pt modelId="{3EA36698-903B-4FA7-8428-F8D7B9BD9FE4}" type="pres">
      <dgm:prSet presAssocID="{B5FEFB70-A955-48A9-9414-9E60CB4CDFA1}" presName="sibTrans" presStyleCnt="0"/>
      <dgm:spPr/>
    </dgm:pt>
    <dgm:pt modelId="{A3C29F1A-3EDD-448E-9B57-257AE1FFE5A5}" type="pres">
      <dgm:prSet presAssocID="{5F0FEFC2-9ECF-42AE-8193-904AE88B90D5}" presName="compNode" presStyleCnt="0"/>
      <dgm:spPr/>
    </dgm:pt>
    <dgm:pt modelId="{8F3E5EE8-32AF-4011-B397-3B376494C764}" type="pres">
      <dgm:prSet presAssocID="{5F0FEFC2-9ECF-42AE-8193-904AE88B90D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ler"/>
        </a:ext>
      </dgm:extLst>
    </dgm:pt>
    <dgm:pt modelId="{CF04DF8D-F2E0-435B-B3AA-C509D4615F5C}" type="pres">
      <dgm:prSet presAssocID="{5F0FEFC2-9ECF-42AE-8193-904AE88B90D5}" presName="spaceRect" presStyleCnt="0"/>
      <dgm:spPr/>
    </dgm:pt>
    <dgm:pt modelId="{E1D9855A-A5EE-484B-8A46-A02C60FBB1E0}" type="pres">
      <dgm:prSet presAssocID="{5F0FEFC2-9ECF-42AE-8193-904AE88B90D5}" presName="textRect" presStyleLbl="revTx" presStyleIdx="1" presStyleCnt="6">
        <dgm:presLayoutVars>
          <dgm:chMax val="1"/>
          <dgm:chPref val="1"/>
        </dgm:presLayoutVars>
      </dgm:prSet>
      <dgm:spPr/>
    </dgm:pt>
    <dgm:pt modelId="{5E1CD8C8-5F14-48AF-9E92-863938AB4F93}" type="pres">
      <dgm:prSet presAssocID="{E80636A4-01B9-4F89-8C68-62C53E5AEF60}" presName="sibTrans" presStyleCnt="0"/>
      <dgm:spPr/>
    </dgm:pt>
    <dgm:pt modelId="{C911E9BC-CBC9-4446-A7CB-9C2892397D0D}" type="pres">
      <dgm:prSet presAssocID="{9A8EABA1-B27F-4D53-98D9-69516F44BF84}" presName="compNode" presStyleCnt="0"/>
      <dgm:spPr/>
    </dgm:pt>
    <dgm:pt modelId="{F301DC7E-74A1-461C-9BD9-34844662ADD1}" type="pres">
      <dgm:prSet presAssocID="{9A8EABA1-B27F-4D53-98D9-69516F44BF8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rrow Circle"/>
        </a:ext>
      </dgm:extLst>
    </dgm:pt>
    <dgm:pt modelId="{DF2CF11B-5420-4724-A0E9-00BC2F5AAFB7}" type="pres">
      <dgm:prSet presAssocID="{9A8EABA1-B27F-4D53-98D9-69516F44BF84}" presName="spaceRect" presStyleCnt="0"/>
      <dgm:spPr/>
    </dgm:pt>
    <dgm:pt modelId="{6CD5B156-8EC1-4A7D-824F-1E986EDD4584}" type="pres">
      <dgm:prSet presAssocID="{9A8EABA1-B27F-4D53-98D9-69516F44BF84}" presName="textRect" presStyleLbl="revTx" presStyleIdx="2" presStyleCnt="6">
        <dgm:presLayoutVars>
          <dgm:chMax val="1"/>
          <dgm:chPref val="1"/>
        </dgm:presLayoutVars>
      </dgm:prSet>
      <dgm:spPr/>
    </dgm:pt>
    <dgm:pt modelId="{307E117F-FF14-4C0D-B197-8198FF68B724}" type="pres">
      <dgm:prSet presAssocID="{794BBD4E-2DDE-44E6-9C4B-CE05151152BD}" presName="sibTrans" presStyleCnt="0"/>
      <dgm:spPr/>
    </dgm:pt>
    <dgm:pt modelId="{EADE5B51-6DC7-43D7-BA2F-AD8CA8D9E259}" type="pres">
      <dgm:prSet presAssocID="{683C5768-72A0-4ADB-9416-0F1A6A4C4F37}" presName="compNode" presStyleCnt="0"/>
      <dgm:spPr/>
    </dgm:pt>
    <dgm:pt modelId="{9B51E92E-19E1-407C-9949-0C55212586F4}" type="pres">
      <dgm:prSet presAssocID="{683C5768-72A0-4ADB-9416-0F1A6A4C4F3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st tubes"/>
        </a:ext>
      </dgm:extLst>
    </dgm:pt>
    <dgm:pt modelId="{B8CF0941-88D9-416F-9A5F-A8F08B8174BB}" type="pres">
      <dgm:prSet presAssocID="{683C5768-72A0-4ADB-9416-0F1A6A4C4F37}" presName="spaceRect" presStyleCnt="0"/>
      <dgm:spPr/>
    </dgm:pt>
    <dgm:pt modelId="{2CFC48A4-2C19-4862-8FDC-F85782E173AB}" type="pres">
      <dgm:prSet presAssocID="{683C5768-72A0-4ADB-9416-0F1A6A4C4F37}" presName="textRect" presStyleLbl="revTx" presStyleIdx="3" presStyleCnt="6">
        <dgm:presLayoutVars>
          <dgm:chMax val="1"/>
          <dgm:chPref val="1"/>
        </dgm:presLayoutVars>
      </dgm:prSet>
      <dgm:spPr/>
    </dgm:pt>
    <dgm:pt modelId="{8C46E4C2-98C5-46D4-9094-32B6FEA41893}" type="pres">
      <dgm:prSet presAssocID="{446962FE-575C-4F13-9B46-02BE00B91D66}" presName="sibTrans" presStyleCnt="0"/>
      <dgm:spPr/>
    </dgm:pt>
    <dgm:pt modelId="{3796FF5A-C2F7-4B8F-9E56-05737E810ED4}" type="pres">
      <dgm:prSet presAssocID="{D4B017D3-5AAC-490E-BB77-65E143A7920A}" presName="compNode" presStyleCnt="0"/>
      <dgm:spPr/>
    </dgm:pt>
    <dgm:pt modelId="{AE1137EA-5E4F-4060-9E8A-EB7F661DE820}" type="pres">
      <dgm:prSet presAssocID="{D4B017D3-5AAC-490E-BB77-65E143A7920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ears"/>
        </a:ext>
      </dgm:extLst>
    </dgm:pt>
    <dgm:pt modelId="{F1B76E98-A7C7-4915-AAD0-00FB257571D9}" type="pres">
      <dgm:prSet presAssocID="{D4B017D3-5AAC-490E-BB77-65E143A7920A}" presName="spaceRect" presStyleCnt="0"/>
      <dgm:spPr/>
    </dgm:pt>
    <dgm:pt modelId="{716CA529-F141-42FF-99F1-6C245066E96F}" type="pres">
      <dgm:prSet presAssocID="{D4B017D3-5AAC-490E-BB77-65E143A7920A}" presName="textRect" presStyleLbl="revTx" presStyleIdx="4" presStyleCnt="6">
        <dgm:presLayoutVars>
          <dgm:chMax val="1"/>
          <dgm:chPref val="1"/>
        </dgm:presLayoutVars>
      </dgm:prSet>
      <dgm:spPr/>
    </dgm:pt>
    <dgm:pt modelId="{F56E8316-1539-4532-BCF5-994854147653}" type="pres">
      <dgm:prSet presAssocID="{9AF7AE77-4038-42C6-AA31-C0E5AAEBB0DF}" presName="sibTrans" presStyleCnt="0"/>
      <dgm:spPr/>
    </dgm:pt>
    <dgm:pt modelId="{4FBC949A-2FAC-4BE2-BFBD-8477F4FC3C6B}" type="pres">
      <dgm:prSet presAssocID="{1D8AF3F8-ED5B-4E3B-BE5A-581B61FFEDE9}" presName="compNode" presStyleCnt="0"/>
      <dgm:spPr/>
    </dgm:pt>
    <dgm:pt modelId="{4C08ED4B-1266-4205-8A2C-2C3FAA904956}" type="pres">
      <dgm:prSet presAssocID="{1D8AF3F8-ED5B-4E3B-BE5A-581B61FFEDE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crewdriver"/>
        </a:ext>
      </dgm:extLst>
    </dgm:pt>
    <dgm:pt modelId="{2F6EAAB4-470A-4189-B6C9-610DA9511DB3}" type="pres">
      <dgm:prSet presAssocID="{1D8AF3F8-ED5B-4E3B-BE5A-581B61FFEDE9}" presName="spaceRect" presStyleCnt="0"/>
      <dgm:spPr/>
    </dgm:pt>
    <dgm:pt modelId="{02E891D4-4CFC-426B-84E3-070C3270D6D7}" type="pres">
      <dgm:prSet presAssocID="{1D8AF3F8-ED5B-4E3B-BE5A-581B61FFEDE9}" presName="textRect" presStyleLbl="revTx" presStyleIdx="5" presStyleCnt="6">
        <dgm:presLayoutVars>
          <dgm:chMax val="1"/>
          <dgm:chPref val="1"/>
        </dgm:presLayoutVars>
      </dgm:prSet>
      <dgm:spPr/>
    </dgm:pt>
  </dgm:ptLst>
  <dgm:cxnLst>
    <dgm:cxn modelId="{1C324C11-862D-4A31-BD5D-796694BF1E18}" type="presOf" srcId="{1D8AF3F8-ED5B-4E3B-BE5A-581B61FFEDE9}" destId="{02E891D4-4CFC-426B-84E3-070C3270D6D7}" srcOrd="0" destOrd="0" presId="urn:microsoft.com/office/officeart/2018/2/layout/IconLabelList"/>
    <dgm:cxn modelId="{F9D1BA11-30A8-43E0-9970-C2A300600295}" srcId="{88986696-1E5C-403F-A0E5-593213778FDA}" destId="{5F0FEFC2-9ECF-42AE-8193-904AE88B90D5}" srcOrd="1" destOrd="0" parTransId="{D146D6D8-863C-4408-9386-19AA07AED8EC}" sibTransId="{E80636A4-01B9-4F89-8C68-62C53E5AEF60}"/>
    <dgm:cxn modelId="{0183F423-8015-42E9-BC29-9EB3147381B1}" type="presOf" srcId="{88986696-1E5C-403F-A0E5-593213778FDA}" destId="{05490EED-0060-4D23-B359-1C3533AFDEEC}" srcOrd="0" destOrd="0" presId="urn:microsoft.com/office/officeart/2018/2/layout/IconLabelList"/>
    <dgm:cxn modelId="{EF78052E-D51B-4E0C-A2DF-BC879EAD94E6}" srcId="{88986696-1E5C-403F-A0E5-593213778FDA}" destId="{D4B017D3-5AAC-490E-BB77-65E143A7920A}" srcOrd="4" destOrd="0" parTransId="{8C077B6B-E284-4C0F-9CD8-9E5AA6ACFA0A}" sibTransId="{9AF7AE77-4038-42C6-AA31-C0E5AAEBB0DF}"/>
    <dgm:cxn modelId="{865F8237-CDC7-45BB-98D3-126147D069D6}" srcId="{88986696-1E5C-403F-A0E5-593213778FDA}" destId="{9A8EABA1-B27F-4D53-98D9-69516F44BF84}" srcOrd="2" destOrd="0" parTransId="{1E2C5AA7-FB5F-420C-B893-6FFF8C1E5538}" sibTransId="{794BBD4E-2DDE-44E6-9C4B-CE05151152BD}"/>
    <dgm:cxn modelId="{EE510042-81CE-4D75-8044-173485D8E426}" type="presOf" srcId="{6493F351-5E2B-4311-9459-DC33FAAAF615}" destId="{D73F74C4-F3F1-499C-A76A-60CABF6CACA6}" srcOrd="0" destOrd="0" presId="urn:microsoft.com/office/officeart/2018/2/layout/IconLabelList"/>
    <dgm:cxn modelId="{C11A9452-A2E9-48D2-ACE7-5A93CDEB50D1}" srcId="{88986696-1E5C-403F-A0E5-593213778FDA}" destId="{683C5768-72A0-4ADB-9416-0F1A6A4C4F37}" srcOrd="3" destOrd="0" parTransId="{E2A43240-2163-4B56-969B-7B58075AF3EC}" sibTransId="{446962FE-575C-4F13-9B46-02BE00B91D66}"/>
    <dgm:cxn modelId="{60F35286-194F-4D06-A19E-C561ECE89262}" type="presOf" srcId="{683C5768-72A0-4ADB-9416-0F1A6A4C4F37}" destId="{2CFC48A4-2C19-4862-8FDC-F85782E173AB}" srcOrd="0" destOrd="0" presId="urn:microsoft.com/office/officeart/2018/2/layout/IconLabelList"/>
    <dgm:cxn modelId="{A4A4558E-8B36-411F-8CE8-6ADF095C8B5B}" srcId="{88986696-1E5C-403F-A0E5-593213778FDA}" destId="{6493F351-5E2B-4311-9459-DC33FAAAF615}" srcOrd="0" destOrd="0" parTransId="{1C8176A2-80AA-4D55-91D6-70E935B6C2C4}" sibTransId="{B5FEFB70-A955-48A9-9414-9E60CB4CDFA1}"/>
    <dgm:cxn modelId="{8AAE0C95-0BC0-4B6D-B813-6E1AC02C110E}" type="presOf" srcId="{9A8EABA1-B27F-4D53-98D9-69516F44BF84}" destId="{6CD5B156-8EC1-4A7D-824F-1E986EDD4584}" srcOrd="0" destOrd="0" presId="urn:microsoft.com/office/officeart/2018/2/layout/IconLabelList"/>
    <dgm:cxn modelId="{A620C99B-F130-4C0B-8EFA-519953C90A3C}" srcId="{88986696-1E5C-403F-A0E5-593213778FDA}" destId="{1D8AF3F8-ED5B-4E3B-BE5A-581B61FFEDE9}" srcOrd="5" destOrd="0" parTransId="{21928DB5-21CB-46BD-9498-B7E5FDA5263D}" sibTransId="{74568260-86E4-4316-8A66-49AD55EC9043}"/>
    <dgm:cxn modelId="{DDF8C1C7-4732-416A-9098-226E6F249C19}" type="presOf" srcId="{5F0FEFC2-9ECF-42AE-8193-904AE88B90D5}" destId="{E1D9855A-A5EE-484B-8A46-A02C60FBB1E0}" srcOrd="0" destOrd="0" presId="urn:microsoft.com/office/officeart/2018/2/layout/IconLabelList"/>
    <dgm:cxn modelId="{9D9E9ED4-E813-40CD-ADD4-EADAC56315D1}" type="presOf" srcId="{D4B017D3-5AAC-490E-BB77-65E143A7920A}" destId="{716CA529-F141-42FF-99F1-6C245066E96F}" srcOrd="0" destOrd="0" presId="urn:microsoft.com/office/officeart/2018/2/layout/IconLabelList"/>
    <dgm:cxn modelId="{8A8CE0B7-0A76-48E1-8118-31904AD9C86B}" type="presParOf" srcId="{05490EED-0060-4D23-B359-1C3533AFDEEC}" destId="{EBD2AD44-5A9A-4EF1-8944-066C429E53F7}" srcOrd="0" destOrd="0" presId="urn:microsoft.com/office/officeart/2018/2/layout/IconLabelList"/>
    <dgm:cxn modelId="{46819616-630C-4CFC-BC7D-BD73E5DA3816}" type="presParOf" srcId="{EBD2AD44-5A9A-4EF1-8944-066C429E53F7}" destId="{3F65E88C-E304-42E3-AAFE-03E319E6620E}" srcOrd="0" destOrd="0" presId="urn:microsoft.com/office/officeart/2018/2/layout/IconLabelList"/>
    <dgm:cxn modelId="{F47B8E6A-C248-43A5-9D3E-D043A80C18A0}" type="presParOf" srcId="{EBD2AD44-5A9A-4EF1-8944-066C429E53F7}" destId="{74B304E6-ABDF-4DB5-9CD7-C1BF6BCAE3DA}" srcOrd="1" destOrd="0" presId="urn:microsoft.com/office/officeart/2018/2/layout/IconLabelList"/>
    <dgm:cxn modelId="{7AF5A42C-3AF8-4742-932B-2F779F8C3DC9}" type="presParOf" srcId="{EBD2AD44-5A9A-4EF1-8944-066C429E53F7}" destId="{D73F74C4-F3F1-499C-A76A-60CABF6CACA6}" srcOrd="2" destOrd="0" presId="urn:microsoft.com/office/officeart/2018/2/layout/IconLabelList"/>
    <dgm:cxn modelId="{4ECC5D75-1D99-45D8-901E-33B266BE4063}" type="presParOf" srcId="{05490EED-0060-4D23-B359-1C3533AFDEEC}" destId="{3EA36698-903B-4FA7-8428-F8D7B9BD9FE4}" srcOrd="1" destOrd="0" presId="urn:microsoft.com/office/officeart/2018/2/layout/IconLabelList"/>
    <dgm:cxn modelId="{B157B117-35CE-49AB-BAAA-5C549C025A6C}" type="presParOf" srcId="{05490EED-0060-4D23-B359-1C3533AFDEEC}" destId="{A3C29F1A-3EDD-448E-9B57-257AE1FFE5A5}" srcOrd="2" destOrd="0" presId="urn:microsoft.com/office/officeart/2018/2/layout/IconLabelList"/>
    <dgm:cxn modelId="{8F814FC8-F892-4C9E-B07F-6506C77A009D}" type="presParOf" srcId="{A3C29F1A-3EDD-448E-9B57-257AE1FFE5A5}" destId="{8F3E5EE8-32AF-4011-B397-3B376494C764}" srcOrd="0" destOrd="0" presId="urn:microsoft.com/office/officeart/2018/2/layout/IconLabelList"/>
    <dgm:cxn modelId="{7BD34420-B34C-44E1-8D4F-53F6E7214E01}" type="presParOf" srcId="{A3C29F1A-3EDD-448E-9B57-257AE1FFE5A5}" destId="{CF04DF8D-F2E0-435B-B3AA-C509D4615F5C}" srcOrd="1" destOrd="0" presId="urn:microsoft.com/office/officeart/2018/2/layout/IconLabelList"/>
    <dgm:cxn modelId="{4E55BCC8-A5FA-4547-82D2-EAC9749F1C1C}" type="presParOf" srcId="{A3C29F1A-3EDD-448E-9B57-257AE1FFE5A5}" destId="{E1D9855A-A5EE-484B-8A46-A02C60FBB1E0}" srcOrd="2" destOrd="0" presId="urn:microsoft.com/office/officeart/2018/2/layout/IconLabelList"/>
    <dgm:cxn modelId="{779C7F46-F8B6-4D90-B223-AFCD70DCC63A}" type="presParOf" srcId="{05490EED-0060-4D23-B359-1C3533AFDEEC}" destId="{5E1CD8C8-5F14-48AF-9E92-863938AB4F93}" srcOrd="3" destOrd="0" presId="urn:microsoft.com/office/officeart/2018/2/layout/IconLabelList"/>
    <dgm:cxn modelId="{273AF74C-0F64-4DDA-BA4F-A65FA5D1B158}" type="presParOf" srcId="{05490EED-0060-4D23-B359-1C3533AFDEEC}" destId="{C911E9BC-CBC9-4446-A7CB-9C2892397D0D}" srcOrd="4" destOrd="0" presId="urn:microsoft.com/office/officeart/2018/2/layout/IconLabelList"/>
    <dgm:cxn modelId="{4BBF3755-063C-495C-8980-CDFD7E7A9218}" type="presParOf" srcId="{C911E9BC-CBC9-4446-A7CB-9C2892397D0D}" destId="{F301DC7E-74A1-461C-9BD9-34844662ADD1}" srcOrd="0" destOrd="0" presId="urn:microsoft.com/office/officeart/2018/2/layout/IconLabelList"/>
    <dgm:cxn modelId="{2FCFF793-68CB-4204-B334-3E45C0F49147}" type="presParOf" srcId="{C911E9BC-CBC9-4446-A7CB-9C2892397D0D}" destId="{DF2CF11B-5420-4724-A0E9-00BC2F5AAFB7}" srcOrd="1" destOrd="0" presId="urn:microsoft.com/office/officeart/2018/2/layout/IconLabelList"/>
    <dgm:cxn modelId="{7E2D3E18-526C-4843-8B16-869409C010F6}" type="presParOf" srcId="{C911E9BC-CBC9-4446-A7CB-9C2892397D0D}" destId="{6CD5B156-8EC1-4A7D-824F-1E986EDD4584}" srcOrd="2" destOrd="0" presId="urn:microsoft.com/office/officeart/2018/2/layout/IconLabelList"/>
    <dgm:cxn modelId="{C1EE2978-705F-48F9-A5B0-1684BE73EB8C}" type="presParOf" srcId="{05490EED-0060-4D23-B359-1C3533AFDEEC}" destId="{307E117F-FF14-4C0D-B197-8198FF68B724}" srcOrd="5" destOrd="0" presId="urn:microsoft.com/office/officeart/2018/2/layout/IconLabelList"/>
    <dgm:cxn modelId="{2E341FE4-126C-4706-9109-083BAD65CE34}" type="presParOf" srcId="{05490EED-0060-4D23-B359-1C3533AFDEEC}" destId="{EADE5B51-6DC7-43D7-BA2F-AD8CA8D9E259}" srcOrd="6" destOrd="0" presId="urn:microsoft.com/office/officeart/2018/2/layout/IconLabelList"/>
    <dgm:cxn modelId="{6CBF8240-7739-484A-9C00-45F72D58E877}" type="presParOf" srcId="{EADE5B51-6DC7-43D7-BA2F-AD8CA8D9E259}" destId="{9B51E92E-19E1-407C-9949-0C55212586F4}" srcOrd="0" destOrd="0" presId="urn:microsoft.com/office/officeart/2018/2/layout/IconLabelList"/>
    <dgm:cxn modelId="{853911D7-3141-4259-A25C-CB77F361A20B}" type="presParOf" srcId="{EADE5B51-6DC7-43D7-BA2F-AD8CA8D9E259}" destId="{B8CF0941-88D9-416F-9A5F-A8F08B8174BB}" srcOrd="1" destOrd="0" presId="urn:microsoft.com/office/officeart/2018/2/layout/IconLabelList"/>
    <dgm:cxn modelId="{7CE9F7F4-EC6C-4F45-9EE0-2C50A0F2F1D9}" type="presParOf" srcId="{EADE5B51-6DC7-43D7-BA2F-AD8CA8D9E259}" destId="{2CFC48A4-2C19-4862-8FDC-F85782E173AB}" srcOrd="2" destOrd="0" presId="urn:microsoft.com/office/officeart/2018/2/layout/IconLabelList"/>
    <dgm:cxn modelId="{A47ED31F-82D8-4AE8-A66E-7B7F0695E8A7}" type="presParOf" srcId="{05490EED-0060-4D23-B359-1C3533AFDEEC}" destId="{8C46E4C2-98C5-46D4-9094-32B6FEA41893}" srcOrd="7" destOrd="0" presId="urn:microsoft.com/office/officeart/2018/2/layout/IconLabelList"/>
    <dgm:cxn modelId="{1ED42732-366E-4ABC-84E5-C4727475D170}" type="presParOf" srcId="{05490EED-0060-4D23-B359-1C3533AFDEEC}" destId="{3796FF5A-C2F7-4B8F-9E56-05737E810ED4}" srcOrd="8" destOrd="0" presId="urn:microsoft.com/office/officeart/2018/2/layout/IconLabelList"/>
    <dgm:cxn modelId="{12AAC3AB-49F3-4615-83D8-921235D09697}" type="presParOf" srcId="{3796FF5A-C2F7-4B8F-9E56-05737E810ED4}" destId="{AE1137EA-5E4F-4060-9E8A-EB7F661DE820}" srcOrd="0" destOrd="0" presId="urn:microsoft.com/office/officeart/2018/2/layout/IconLabelList"/>
    <dgm:cxn modelId="{910E944B-1DC2-40D6-A425-0DD460982391}" type="presParOf" srcId="{3796FF5A-C2F7-4B8F-9E56-05737E810ED4}" destId="{F1B76E98-A7C7-4915-AAD0-00FB257571D9}" srcOrd="1" destOrd="0" presId="urn:microsoft.com/office/officeart/2018/2/layout/IconLabelList"/>
    <dgm:cxn modelId="{ED1D7229-E64C-4ACD-B055-56A0FBC49799}" type="presParOf" srcId="{3796FF5A-C2F7-4B8F-9E56-05737E810ED4}" destId="{716CA529-F141-42FF-99F1-6C245066E96F}" srcOrd="2" destOrd="0" presId="urn:microsoft.com/office/officeart/2018/2/layout/IconLabelList"/>
    <dgm:cxn modelId="{61CC586C-53F2-49FE-B16E-EFAF95AD22D6}" type="presParOf" srcId="{05490EED-0060-4D23-B359-1C3533AFDEEC}" destId="{F56E8316-1539-4532-BCF5-994854147653}" srcOrd="9" destOrd="0" presId="urn:microsoft.com/office/officeart/2018/2/layout/IconLabelList"/>
    <dgm:cxn modelId="{5FDC7C56-16AB-4EAB-9D54-4CDC26E2869B}" type="presParOf" srcId="{05490EED-0060-4D23-B359-1C3533AFDEEC}" destId="{4FBC949A-2FAC-4BE2-BFBD-8477F4FC3C6B}" srcOrd="10" destOrd="0" presId="urn:microsoft.com/office/officeart/2018/2/layout/IconLabelList"/>
    <dgm:cxn modelId="{0DE7568C-FDFC-497B-90E6-2F81540ADD63}" type="presParOf" srcId="{4FBC949A-2FAC-4BE2-BFBD-8477F4FC3C6B}" destId="{4C08ED4B-1266-4205-8A2C-2C3FAA904956}" srcOrd="0" destOrd="0" presId="urn:microsoft.com/office/officeart/2018/2/layout/IconLabelList"/>
    <dgm:cxn modelId="{54CFE027-B697-4246-865B-F8ED53AD6721}" type="presParOf" srcId="{4FBC949A-2FAC-4BE2-BFBD-8477F4FC3C6B}" destId="{2F6EAAB4-470A-4189-B6C9-610DA9511DB3}" srcOrd="1" destOrd="0" presId="urn:microsoft.com/office/officeart/2018/2/layout/IconLabelList"/>
    <dgm:cxn modelId="{DDE6DA5F-5F75-47EB-81AC-4C62E9BAB5A2}" type="presParOf" srcId="{4FBC949A-2FAC-4BE2-BFBD-8477F4FC3C6B}" destId="{02E891D4-4CFC-426B-84E3-070C3270D6D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39285A-5DDD-4106-BCDC-6D5159CE1994}" type="doc">
      <dgm:prSet loTypeId="urn:microsoft.com/office/officeart/2005/8/layout/cycle1" loCatId="cycle" qsTypeId="urn:microsoft.com/office/officeart/2005/8/quickstyle/simple1" qsCatId="simple" csTypeId="urn:microsoft.com/office/officeart/2005/8/colors/accent0_1" csCatId="mainScheme" phldr="1"/>
      <dgm:spPr/>
      <dgm:t>
        <a:bodyPr/>
        <a:lstStyle/>
        <a:p>
          <a:endParaRPr lang="en-US"/>
        </a:p>
      </dgm:t>
    </dgm:pt>
    <dgm:pt modelId="{BCDC8844-69FC-47E6-94B5-02CB7C9C3EB1}">
      <dgm:prSet phldrT="[Text]" phldr="0"/>
      <dgm:spPr/>
      <dgm:t>
        <a:bodyPr/>
        <a:lstStyle/>
        <a:p>
          <a:r>
            <a:rPr lang="en-US" dirty="0">
              <a:latin typeface="+mn-lt"/>
            </a:rPr>
            <a:t>Build</a:t>
          </a:r>
        </a:p>
      </dgm:t>
    </dgm:pt>
    <dgm:pt modelId="{F62E4CA4-0EFE-4FD2-B500-A3AB1F22540A}" type="parTrans" cxnId="{7E4691B6-4A05-4E95-B469-52B513761442}">
      <dgm:prSet/>
      <dgm:spPr/>
      <dgm:t>
        <a:bodyPr/>
        <a:lstStyle/>
        <a:p>
          <a:endParaRPr lang="en-US"/>
        </a:p>
      </dgm:t>
    </dgm:pt>
    <dgm:pt modelId="{F5B2B660-0CBD-4594-8E43-90CB2488486B}" type="sibTrans" cxnId="{7E4691B6-4A05-4E95-B469-52B513761442}">
      <dgm:prSet/>
      <dgm:spPr/>
      <dgm:t>
        <a:bodyPr/>
        <a:lstStyle/>
        <a:p>
          <a:endParaRPr lang="en-US"/>
        </a:p>
      </dgm:t>
    </dgm:pt>
    <dgm:pt modelId="{421746BA-8854-47AE-B9E3-CB99E4A80D33}">
      <dgm:prSet phldrT="[Text]" phldr="0"/>
      <dgm:spPr/>
      <dgm:t>
        <a:bodyPr/>
        <a:lstStyle/>
        <a:p>
          <a:r>
            <a:rPr lang="en-US" dirty="0">
              <a:latin typeface="+mn-lt"/>
            </a:rPr>
            <a:t>Test</a:t>
          </a:r>
        </a:p>
      </dgm:t>
    </dgm:pt>
    <dgm:pt modelId="{2AE0C87C-D518-40E1-8A8F-4F0AB5FAD499}" type="parTrans" cxnId="{5771711E-2EE7-4975-BDD5-A8C4DD2D8E37}">
      <dgm:prSet/>
      <dgm:spPr/>
      <dgm:t>
        <a:bodyPr/>
        <a:lstStyle/>
        <a:p>
          <a:endParaRPr lang="en-US"/>
        </a:p>
      </dgm:t>
    </dgm:pt>
    <dgm:pt modelId="{8EBA7259-ACE3-41DD-BC6C-D69005693997}" type="sibTrans" cxnId="{5771711E-2EE7-4975-BDD5-A8C4DD2D8E37}">
      <dgm:prSet/>
      <dgm:spPr/>
      <dgm:t>
        <a:bodyPr/>
        <a:lstStyle/>
        <a:p>
          <a:endParaRPr lang="en-US"/>
        </a:p>
      </dgm:t>
    </dgm:pt>
    <dgm:pt modelId="{FB1B79E1-520F-406D-88BF-8872F941A67C}">
      <dgm:prSet phldr="0"/>
      <dgm:spPr/>
      <dgm:t>
        <a:bodyPr/>
        <a:lstStyle/>
        <a:p>
          <a:r>
            <a:rPr lang="en-US" dirty="0"/>
            <a:t>Code</a:t>
          </a:r>
        </a:p>
      </dgm:t>
    </dgm:pt>
    <dgm:pt modelId="{6586DAA2-9DC9-4A3F-9FE8-71535C454BF7}" type="parTrans" cxnId="{1D1B6065-6C4C-4FF1-8718-6B9F63D9AE75}">
      <dgm:prSet/>
      <dgm:spPr/>
      <dgm:t>
        <a:bodyPr/>
        <a:lstStyle/>
        <a:p>
          <a:endParaRPr lang="en-US"/>
        </a:p>
      </dgm:t>
    </dgm:pt>
    <dgm:pt modelId="{126B99D4-81CF-4B10-BDB7-E3B9A5258815}" type="sibTrans" cxnId="{1D1B6065-6C4C-4FF1-8718-6B9F63D9AE75}">
      <dgm:prSet/>
      <dgm:spPr/>
      <dgm:t>
        <a:bodyPr/>
        <a:lstStyle/>
        <a:p>
          <a:endParaRPr lang="en-US"/>
        </a:p>
      </dgm:t>
    </dgm:pt>
    <dgm:pt modelId="{43E3F939-04D4-4622-B172-CDCCB2979FA0}" type="pres">
      <dgm:prSet presAssocID="{9B39285A-5DDD-4106-BCDC-6D5159CE1994}" presName="cycle" presStyleCnt="0">
        <dgm:presLayoutVars>
          <dgm:dir/>
          <dgm:resizeHandles val="exact"/>
        </dgm:presLayoutVars>
      </dgm:prSet>
      <dgm:spPr/>
    </dgm:pt>
    <dgm:pt modelId="{707E0F74-3A38-4651-9DB4-B2134A37FCF8}" type="pres">
      <dgm:prSet presAssocID="{BCDC8844-69FC-47E6-94B5-02CB7C9C3EB1}" presName="dummy" presStyleCnt="0"/>
      <dgm:spPr/>
    </dgm:pt>
    <dgm:pt modelId="{45AD9B86-5DE0-45FC-9C58-5C756B5A2CA3}" type="pres">
      <dgm:prSet presAssocID="{BCDC8844-69FC-47E6-94B5-02CB7C9C3EB1}" presName="node" presStyleLbl="revTx" presStyleIdx="0" presStyleCnt="3">
        <dgm:presLayoutVars>
          <dgm:bulletEnabled val="1"/>
        </dgm:presLayoutVars>
      </dgm:prSet>
      <dgm:spPr/>
    </dgm:pt>
    <dgm:pt modelId="{87E2230B-6E11-4CB4-84BC-58A488715F59}" type="pres">
      <dgm:prSet presAssocID="{F5B2B660-0CBD-4594-8E43-90CB2488486B}" presName="sibTrans" presStyleLbl="node1" presStyleIdx="0" presStyleCnt="3"/>
      <dgm:spPr/>
    </dgm:pt>
    <dgm:pt modelId="{11C07EE6-3049-4DF5-8ACE-D4C4B082CDBE}" type="pres">
      <dgm:prSet presAssocID="{421746BA-8854-47AE-B9E3-CB99E4A80D33}" presName="dummy" presStyleCnt="0"/>
      <dgm:spPr/>
    </dgm:pt>
    <dgm:pt modelId="{96782D03-639D-4D08-9663-60F53A88C61B}" type="pres">
      <dgm:prSet presAssocID="{421746BA-8854-47AE-B9E3-CB99E4A80D33}" presName="node" presStyleLbl="revTx" presStyleIdx="1" presStyleCnt="3">
        <dgm:presLayoutVars>
          <dgm:bulletEnabled val="1"/>
        </dgm:presLayoutVars>
      </dgm:prSet>
      <dgm:spPr/>
    </dgm:pt>
    <dgm:pt modelId="{B21C1C3D-8CAF-467A-912B-966109C7B52A}" type="pres">
      <dgm:prSet presAssocID="{8EBA7259-ACE3-41DD-BC6C-D69005693997}" presName="sibTrans" presStyleLbl="node1" presStyleIdx="1" presStyleCnt="3"/>
      <dgm:spPr/>
    </dgm:pt>
    <dgm:pt modelId="{A20FCCB5-BE34-46E9-A680-EA27C77F0FBC}" type="pres">
      <dgm:prSet presAssocID="{FB1B79E1-520F-406D-88BF-8872F941A67C}" presName="dummy" presStyleCnt="0"/>
      <dgm:spPr/>
    </dgm:pt>
    <dgm:pt modelId="{E1E4FD57-68F4-4555-9CD9-9CA4194C533A}" type="pres">
      <dgm:prSet presAssocID="{FB1B79E1-520F-406D-88BF-8872F941A67C}" presName="node" presStyleLbl="revTx" presStyleIdx="2" presStyleCnt="3">
        <dgm:presLayoutVars>
          <dgm:bulletEnabled val="1"/>
        </dgm:presLayoutVars>
      </dgm:prSet>
      <dgm:spPr/>
    </dgm:pt>
    <dgm:pt modelId="{89A113CA-4E8C-4B7C-8D79-AE54F1C5C5E1}" type="pres">
      <dgm:prSet presAssocID="{126B99D4-81CF-4B10-BDB7-E3B9A5258815}" presName="sibTrans" presStyleLbl="node1" presStyleIdx="2" presStyleCnt="3"/>
      <dgm:spPr/>
    </dgm:pt>
  </dgm:ptLst>
  <dgm:cxnLst>
    <dgm:cxn modelId="{5771711E-2EE7-4975-BDD5-A8C4DD2D8E37}" srcId="{9B39285A-5DDD-4106-BCDC-6D5159CE1994}" destId="{421746BA-8854-47AE-B9E3-CB99E4A80D33}" srcOrd="1" destOrd="0" parTransId="{2AE0C87C-D518-40E1-8A8F-4F0AB5FAD499}" sibTransId="{8EBA7259-ACE3-41DD-BC6C-D69005693997}"/>
    <dgm:cxn modelId="{2C430026-786D-4292-9FE1-C0DB8A67481E}" type="presOf" srcId="{F5B2B660-0CBD-4594-8E43-90CB2488486B}" destId="{87E2230B-6E11-4CB4-84BC-58A488715F59}" srcOrd="0" destOrd="0" presId="urn:microsoft.com/office/officeart/2005/8/layout/cycle1"/>
    <dgm:cxn modelId="{747FB72E-71C2-4157-ABC9-FC892024DB03}" type="presOf" srcId="{FB1B79E1-520F-406D-88BF-8872F941A67C}" destId="{E1E4FD57-68F4-4555-9CD9-9CA4194C533A}" srcOrd="0" destOrd="0" presId="urn:microsoft.com/office/officeart/2005/8/layout/cycle1"/>
    <dgm:cxn modelId="{1D1B6065-6C4C-4FF1-8718-6B9F63D9AE75}" srcId="{9B39285A-5DDD-4106-BCDC-6D5159CE1994}" destId="{FB1B79E1-520F-406D-88BF-8872F941A67C}" srcOrd="2" destOrd="0" parTransId="{6586DAA2-9DC9-4A3F-9FE8-71535C454BF7}" sibTransId="{126B99D4-81CF-4B10-BDB7-E3B9A5258815}"/>
    <dgm:cxn modelId="{7E4691B6-4A05-4E95-B469-52B513761442}" srcId="{9B39285A-5DDD-4106-BCDC-6D5159CE1994}" destId="{BCDC8844-69FC-47E6-94B5-02CB7C9C3EB1}" srcOrd="0" destOrd="0" parTransId="{F62E4CA4-0EFE-4FD2-B500-A3AB1F22540A}" sibTransId="{F5B2B660-0CBD-4594-8E43-90CB2488486B}"/>
    <dgm:cxn modelId="{FFF733B9-7746-4A6D-8B10-40B6B7E05A3A}" type="presOf" srcId="{9B39285A-5DDD-4106-BCDC-6D5159CE1994}" destId="{43E3F939-04D4-4622-B172-CDCCB2979FA0}" srcOrd="0" destOrd="0" presId="urn:microsoft.com/office/officeart/2005/8/layout/cycle1"/>
    <dgm:cxn modelId="{A5BAACBC-A0DD-49D3-9472-6E43170F6D74}" type="presOf" srcId="{126B99D4-81CF-4B10-BDB7-E3B9A5258815}" destId="{89A113CA-4E8C-4B7C-8D79-AE54F1C5C5E1}" srcOrd="0" destOrd="0" presId="urn:microsoft.com/office/officeart/2005/8/layout/cycle1"/>
    <dgm:cxn modelId="{6E62C1D6-798F-4091-95AF-86C30E71FC74}" type="presOf" srcId="{8EBA7259-ACE3-41DD-BC6C-D69005693997}" destId="{B21C1C3D-8CAF-467A-912B-966109C7B52A}" srcOrd="0" destOrd="0" presId="urn:microsoft.com/office/officeart/2005/8/layout/cycle1"/>
    <dgm:cxn modelId="{226954E7-6CEE-465E-964B-78CCDB1B82B4}" type="presOf" srcId="{BCDC8844-69FC-47E6-94B5-02CB7C9C3EB1}" destId="{45AD9B86-5DE0-45FC-9C58-5C756B5A2CA3}" srcOrd="0" destOrd="0" presId="urn:microsoft.com/office/officeart/2005/8/layout/cycle1"/>
    <dgm:cxn modelId="{5DE545EE-5F2B-46D4-9484-C705564398EC}" type="presOf" srcId="{421746BA-8854-47AE-B9E3-CB99E4A80D33}" destId="{96782D03-639D-4D08-9663-60F53A88C61B}" srcOrd="0" destOrd="0" presId="urn:microsoft.com/office/officeart/2005/8/layout/cycle1"/>
    <dgm:cxn modelId="{DDCF4E08-EABA-4077-91BB-1AA328FF09EC}" type="presParOf" srcId="{43E3F939-04D4-4622-B172-CDCCB2979FA0}" destId="{707E0F74-3A38-4651-9DB4-B2134A37FCF8}" srcOrd="0" destOrd="0" presId="urn:microsoft.com/office/officeart/2005/8/layout/cycle1"/>
    <dgm:cxn modelId="{EA659A33-D599-497A-B3F5-66FA92675FB0}" type="presParOf" srcId="{43E3F939-04D4-4622-B172-CDCCB2979FA0}" destId="{45AD9B86-5DE0-45FC-9C58-5C756B5A2CA3}" srcOrd="1" destOrd="0" presId="urn:microsoft.com/office/officeart/2005/8/layout/cycle1"/>
    <dgm:cxn modelId="{894463E6-6B23-435A-98AF-A03D274AF601}" type="presParOf" srcId="{43E3F939-04D4-4622-B172-CDCCB2979FA0}" destId="{87E2230B-6E11-4CB4-84BC-58A488715F59}" srcOrd="2" destOrd="0" presId="urn:microsoft.com/office/officeart/2005/8/layout/cycle1"/>
    <dgm:cxn modelId="{8D5D25B0-E3EF-42DB-A2DF-370EA894ECBF}" type="presParOf" srcId="{43E3F939-04D4-4622-B172-CDCCB2979FA0}" destId="{11C07EE6-3049-4DF5-8ACE-D4C4B082CDBE}" srcOrd="3" destOrd="0" presId="urn:microsoft.com/office/officeart/2005/8/layout/cycle1"/>
    <dgm:cxn modelId="{D25AA426-C353-4F4F-9CE2-E331E4315473}" type="presParOf" srcId="{43E3F939-04D4-4622-B172-CDCCB2979FA0}" destId="{96782D03-639D-4D08-9663-60F53A88C61B}" srcOrd="4" destOrd="0" presId="urn:microsoft.com/office/officeart/2005/8/layout/cycle1"/>
    <dgm:cxn modelId="{E0848872-5EA3-4B45-9A2E-A6FDBE47483B}" type="presParOf" srcId="{43E3F939-04D4-4622-B172-CDCCB2979FA0}" destId="{B21C1C3D-8CAF-467A-912B-966109C7B52A}" srcOrd="5" destOrd="0" presId="urn:microsoft.com/office/officeart/2005/8/layout/cycle1"/>
    <dgm:cxn modelId="{4E9F1CFC-9E5D-479C-AA90-65FCE6F89743}" type="presParOf" srcId="{43E3F939-04D4-4622-B172-CDCCB2979FA0}" destId="{A20FCCB5-BE34-46E9-A680-EA27C77F0FBC}" srcOrd="6" destOrd="0" presId="urn:microsoft.com/office/officeart/2005/8/layout/cycle1"/>
    <dgm:cxn modelId="{978FF74A-2C75-4740-A883-34C6983207BF}" type="presParOf" srcId="{43E3F939-04D4-4622-B172-CDCCB2979FA0}" destId="{E1E4FD57-68F4-4555-9CD9-9CA4194C533A}" srcOrd="7" destOrd="0" presId="urn:microsoft.com/office/officeart/2005/8/layout/cycle1"/>
    <dgm:cxn modelId="{0BF00ECF-E055-420B-A107-143B5994D99D}" type="presParOf" srcId="{43E3F939-04D4-4622-B172-CDCCB2979FA0}" destId="{89A113CA-4E8C-4B7C-8D79-AE54F1C5C5E1}"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995BA3-9B92-4429-A8AF-F75A2FDBD91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AAF506D-15AF-4B51-9202-1ACC18805579}">
      <dgm:prSet/>
      <dgm:spPr/>
      <dgm:t>
        <a:bodyPr/>
        <a:lstStyle/>
        <a:p>
          <a:pPr>
            <a:lnSpc>
              <a:spcPct val="100000"/>
            </a:lnSpc>
          </a:pPr>
          <a:r>
            <a:rPr lang="en-US"/>
            <a:t>Long scan times (Tax)</a:t>
          </a:r>
        </a:p>
      </dgm:t>
    </dgm:pt>
    <dgm:pt modelId="{213B4E3D-67D6-4B58-8AF8-6C7A11624193}" type="parTrans" cxnId="{ADAFE2A1-BF62-4FD1-8349-2CE6C102875B}">
      <dgm:prSet/>
      <dgm:spPr/>
      <dgm:t>
        <a:bodyPr/>
        <a:lstStyle/>
        <a:p>
          <a:endParaRPr lang="en-US"/>
        </a:p>
      </dgm:t>
    </dgm:pt>
    <dgm:pt modelId="{B041A8F1-453E-45D9-9E9B-D18622BBB656}" type="sibTrans" cxnId="{ADAFE2A1-BF62-4FD1-8349-2CE6C102875B}">
      <dgm:prSet/>
      <dgm:spPr/>
      <dgm:t>
        <a:bodyPr/>
        <a:lstStyle/>
        <a:p>
          <a:endParaRPr lang="en-US"/>
        </a:p>
      </dgm:t>
    </dgm:pt>
    <dgm:pt modelId="{1B6A0BD1-A8DC-4353-BCBE-1F195490FDE5}">
      <dgm:prSet/>
      <dgm:spPr/>
      <dgm:t>
        <a:bodyPr/>
        <a:lstStyle/>
        <a:p>
          <a:pPr>
            <a:lnSpc>
              <a:spcPct val="100000"/>
            </a:lnSpc>
          </a:pPr>
          <a:r>
            <a:rPr lang="en-US"/>
            <a:t>False positives (Waste)</a:t>
          </a:r>
        </a:p>
      </dgm:t>
    </dgm:pt>
    <dgm:pt modelId="{6F50C8BB-6C43-4AA3-A93B-99D280AC9E91}" type="parTrans" cxnId="{153ABCD4-A5CA-4078-A452-3567A1D03D7E}">
      <dgm:prSet/>
      <dgm:spPr/>
      <dgm:t>
        <a:bodyPr/>
        <a:lstStyle/>
        <a:p>
          <a:endParaRPr lang="en-US"/>
        </a:p>
      </dgm:t>
    </dgm:pt>
    <dgm:pt modelId="{0D539733-1FEC-4678-B6AA-5BCC61CC6791}" type="sibTrans" cxnId="{153ABCD4-A5CA-4078-A452-3567A1D03D7E}">
      <dgm:prSet/>
      <dgm:spPr/>
      <dgm:t>
        <a:bodyPr/>
        <a:lstStyle/>
        <a:p>
          <a:endParaRPr lang="en-US"/>
        </a:p>
      </dgm:t>
    </dgm:pt>
    <dgm:pt modelId="{567C7BE3-DDA6-4DFD-A981-EC4A8E0FEB13}">
      <dgm:prSet/>
      <dgm:spPr/>
      <dgm:t>
        <a:bodyPr/>
        <a:lstStyle/>
        <a:p>
          <a:pPr>
            <a:lnSpc>
              <a:spcPct val="100000"/>
            </a:lnSpc>
          </a:pPr>
          <a:r>
            <a:rPr lang="en-US"/>
            <a:t>Takes considerable expertise (Tax)</a:t>
          </a:r>
        </a:p>
      </dgm:t>
    </dgm:pt>
    <dgm:pt modelId="{6F506B01-EB3E-490E-BFB2-E569FE1E4DC3}" type="parTrans" cxnId="{4081E2A9-6F81-45FC-8DAF-1FFEF471CF03}">
      <dgm:prSet/>
      <dgm:spPr/>
      <dgm:t>
        <a:bodyPr/>
        <a:lstStyle/>
        <a:p>
          <a:endParaRPr lang="en-US"/>
        </a:p>
      </dgm:t>
    </dgm:pt>
    <dgm:pt modelId="{2F0F48FD-865E-477C-A303-690B831D0981}" type="sibTrans" cxnId="{4081E2A9-6F81-45FC-8DAF-1FFEF471CF03}">
      <dgm:prSet/>
      <dgm:spPr/>
      <dgm:t>
        <a:bodyPr/>
        <a:lstStyle/>
        <a:p>
          <a:endParaRPr lang="en-US"/>
        </a:p>
      </dgm:t>
    </dgm:pt>
    <dgm:pt modelId="{BB5E6F2B-9BD0-4B59-B04A-891CE6783408}">
      <dgm:prSet/>
      <dgm:spPr/>
      <dgm:t>
        <a:bodyPr/>
        <a:lstStyle/>
        <a:p>
          <a:pPr>
            <a:lnSpc>
              <a:spcPct val="100000"/>
            </a:lnSpc>
          </a:pPr>
          <a:r>
            <a:rPr lang="en-US"/>
            <a:t>Scan configuration (Tax)</a:t>
          </a:r>
        </a:p>
      </dgm:t>
    </dgm:pt>
    <dgm:pt modelId="{D4507F02-883A-4BD3-A95C-C28BD0B1FFDF}" type="parTrans" cxnId="{C9995DD0-2591-452B-A9D3-4812D0BC571B}">
      <dgm:prSet/>
      <dgm:spPr/>
      <dgm:t>
        <a:bodyPr/>
        <a:lstStyle/>
        <a:p>
          <a:endParaRPr lang="en-US"/>
        </a:p>
      </dgm:t>
    </dgm:pt>
    <dgm:pt modelId="{2FE84858-4EB5-46D5-82B5-0D43BB57B48B}" type="sibTrans" cxnId="{C9995DD0-2591-452B-A9D3-4812D0BC571B}">
      <dgm:prSet/>
      <dgm:spPr/>
      <dgm:t>
        <a:bodyPr/>
        <a:lstStyle/>
        <a:p>
          <a:endParaRPr lang="en-US"/>
        </a:p>
      </dgm:t>
    </dgm:pt>
    <dgm:pt modelId="{B1D4DDDF-33D0-40AA-BE62-6E6021FA56B3}" type="pres">
      <dgm:prSet presAssocID="{F0995BA3-9B92-4429-A8AF-F75A2FDBD91F}" presName="root" presStyleCnt="0">
        <dgm:presLayoutVars>
          <dgm:dir/>
          <dgm:resizeHandles val="exact"/>
        </dgm:presLayoutVars>
      </dgm:prSet>
      <dgm:spPr/>
    </dgm:pt>
    <dgm:pt modelId="{A8886446-C1DD-40CA-B681-F6A3F25ED9E6}" type="pres">
      <dgm:prSet presAssocID="{CAAF506D-15AF-4B51-9202-1ACC18805579}" presName="compNode" presStyleCnt="0"/>
      <dgm:spPr/>
    </dgm:pt>
    <dgm:pt modelId="{86683B43-7002-41AF-A26E-1212DAB9E7C5}" type="pres">
      <dgm:prSet presAssocID="{CAAF506D-15AF-4B51-9202-1ACC18805579}" presName="bgRect" presStyleLbl="bgShp" presStyleIdx="0" presStyleCnt="4"/>
      <dgm:spPr/>
    </dgm:pt>
    <dgm:pt modelId="{C9C971A1-88AB-498B-83F5-BA23091CBD30}" type="pres">
      <dgm:prSet presAssocID="{CAAF506D-15AF-4B51-9202-1ACC1880557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5F191563-4802-4112-B45B-48AB1B1A553C}" type="pres">
      <dgm:prSet presAssocID="{CAAF506D-15AF-4B51-9202-1ACC18805579}" presName="spaceRect" presStyleCnt="0"/>
      <dgm:spPr/>
    </dgm:pt>
    <dgm:pt modelId="{BF91D183-EBAC-4F34-AF16-109BB0B5177F}" type="pres">
      <dgm:prSet presAssocID="{CAAF506D-15AF-4B51-9202-1ACC18805579}" presName="parTx" presStyleLbl="revTx" presStyleIdx="0" presStyleCnt="4">
        <dgm:presLayoutVars>
          <dgm:chMax val="0"/>
          <dgm:chPref val="0"/>
        </dgm:presLayoutVars>
      </dgm:prSet>
      <dgm:spPr/>
    </dgm:pt>
    <dgm:pt modelId="{68FB4CC5-32ED-404D-BF76-ADBC297A9E2D}" type="pres">
      <dgm:prSet presAssocID="{B041A8F1-453E-45D9-9E9B-D18622BBB656}" presName="sibTrans" presStyleCnt="0"/>
      <dgm:spPr/>
    </dgm:pt>
    <dgm:pt modelId="{5B9A7B3C-8A30-48CE-9931-8EFAE333A209}" type="pres">
      <dgm:prSet presAssocID="{1B6A0BD1-A8DC-4353-BCBE-1F195490FDE5}" presName="compNode" presStyleCnt="0"/>
      <dgm:spPr/>
    </dgm:pt>
    <dgm:pt modelId="{995936A5-D838-4B74-9CFB-31AFB9F6DD01}" type="pres">
      <dgm:prSet presAssocID="{1B6A0BD1-A8DC-4353-BCBE-1F195490FDE5}" presName="bgRect" presStyleLbl="bgShp" presStyleIdx="1" presStyleCnt="4"/>
      <dgm:spPr/>
    </dgm:pt>
    <dgm:pt modelId="{DBF1EB60-1EBD-4787-829A-52D5FAEE776D}" type="pres">
      <dgm:prSet presAssocID="{1B6A0BD1-A8DC-4353-BCBE-1F195490FDE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adioactive Sign"/>
        </a:ext>
      </dgm:extLst>
    </dgm:pt>
    <dgm:pt modelId="{C9058BEC-088B-452B-B2E8-979244D5564C}" type="pres">
      <dgm:prSet presAssocID="{1B6A0BD1-A8DC-4353-BCBE-1F195490FDE5}" presName="spaceRect" presStyleCnt="0"/>
      <dgm:spPr/>
    </dgm:pt>
    <dgm:pt modelId="{3D2D23AD-2F94-4380-8816-AA55C43EE6B8}" type="pres">
      <dgm:prSet presAssocID="{1B6A0BD1-A8DC-4353-BCBE-1F195490FDE5}" presName="parTx" presStyleLbl="revTx" presStyleIdx="1" presStyleCnt="4">
        <dgm:presLayoutVars>
          <dgm:chMax val="0"/>
          <dgm:chPref val="0"/>
        </dgm:presLayoutVars>
      </dgm:prSet>
      <dgm:spPr/>
    </dgm:pt>
    <dgm:pt modelId="{12FEE89B-38AA-4C0A-A249-96AFB73E8564}" type="pres">
      <dgm:prSet presAssocID="{0D539733-1FEC-4678-B6AA-5BCC61CC6791}" presName="sibTrans" presStyleCnt="0"/>
      <dgm:spPr/>
    </dgm:pt>
    <dgm:pt modelId="{BB83A8E2-B0BB-4237-A724-A2D38AACB129}" type="pres">
      <dgm:prSet presAssocID="{567C7BE3-DDA6-4DFD-A981-EC4A8E0FEB13}" presName="compNode" presStyleCnt="0"/>
      <dgm:spPr/>
    </dgm:pt>
    <dgm:pt modelId="{24F560E0-64E7-4654-84B3-EB84A29B13F7}" type="pres">
      <dgm:prSet presAssocID="{567C7BE3-DDA6-4DFD-A981-EC4A8E0FEB13}" presName="bgRect" presStyleLbl="bgShp" presStyleIdx="2" presStyleCnt="4"/>
      <dgm:spPr/>
    </dgm:pt>
    <dgm:pt modelId="{4D4EC91C-3B12-4F0F-87CE-C0B8AE2B5E98}" type="pres">
      <dgm:prSet presAssocID="{567C7BE3-DDA6-4DFD-A981-EC4A8E0FEB1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llar"/>
        </a:ext>
      </dgm:extLst>
    </dgm:pt>
    <dgm:pt modelId="{9387571B-6326-437C-A256-909E201B0509}" type="pres">
      <dgm:prSet presAssocID="{567C7BE3-DDA6-4DFD-A981-EC4A8E0FEB13}" presName="spaceRect" presStyleCnt="0"/>
      <dgm:spPr/>
    </dgm:pt>
    <dgm:pt modelId="{7CD1134F-F6C3-4000-98E2-4B2364A5A671}" type="pres">
      <dgm:prSet presAssocID="{567C7BE3-DDA6-4DFD-A981-EC4A8E0FEB13}" presName="parTx" presStyleLbl="revTx" presStyleIdx="2" presStyleCnt="4">
        <dgm:presLayoutVars>
          <dgm:chMax val="0"/>
          <dgm:chPref val="0"/>
        </dgm:presLayoutVars>
      </dgm:prSet>
      <dgm:spPr/>
    </dgm:pt>
    <dgm:pt modelId="{4BFD62E0-65F7-4762-A41E-5B58522124BC}" type="pres">
      <dgm:prSet presAssocID="{2F0F48FD-865E-477C-A303-690B831D0981}" presName="sibTrans" presStyleCnt="0"/>
      <dgm:spPr/>
    </dgm:pt>
    <dgm:pt modelId="{DDB8432C-6B3A-4BFB-A300-21FE564A953B}" type="pres">
      <dgm:prSet presAssocID="{BB5E6F2B-9BD0-4B59-B04A-891CE6783408}" presName="compNode" presStyleCnt="0"/>
      <dgm:spPr/>
    </dgm:pt>
    <dgm:pt modelId="{14735A77-275E-4D60-99D8-40EFC1AF7D0D}" type="pres">
      <dgm:prSet presAssocID="{BB5E6F2B-9BD0-4B59-B04A-891CE6783408}" presName="bgRect" presStyleLbl="bgShp" presStyleIdx="3" presStyleCnt="4"/>
      <dgm:spPr/>
    </dgm:pt>
    <dgm:pt modelId="{3A6DB249-2027-4BB8-A962-2467D330682E}" type="pres">
      <dgm:prSet presAssocID="{BB5E6F2B-9BD0-4B59-B04A-891CE678340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Fax"/>
        </a:ext>
      </dgm:extLst>
    </dgm:pt>
    <dgm:pt modelId="{38FFEF63-BBA7-488D-8FF1-5B6D930FD100}" type="pres">
      <dgm:prSet presAssocID="{BB5E6F2B-9BD0-4B59-B04A-891CE6783408}" presName="spaceRect" presStyleCnt="0"/>
      <dgm:spPr/>
    </dgm:pt>
    <dgm:pt modelId="{75D74264-85A8-44A5-83D0-85DD8C2B2B6E}" type="pres">
      <dgm:prSet presAssocID="{BB5E6F2B-9BD0-4B59-B04A-891CE6783408}" presName="parTx" presStyleLbl="revTx" presStyleIdx="3" presStyleCnt="4">
        <dgm:presLayoutVars>
          <dgm:chMax val="0"/>
          <dgm:chPref val="0"/>
        </dgm:presLayoutVars>
      </dgm:prSet>
      <dgm:spPr/>
    </dgm:pt>
  </dgm:ptLst>
  <dgm:cxnLst>
    <dgm:cxn modelId="{23543A34-5CB4-4F88-9648-0C1A08558DCA}" type="presOf" srcId="{CAAF506D-15AF-4B51-9202-1ACC18805579}" destId="{BF91D183-EBAC-4F34-AF16-109BB0B5177F}" srcOrd="0" destOrd="0" presId="urn:microsoft.com/office/officeart/2018/2/layout/IconVerticalSolidList"/>
    <dgm:cxn modelId="{ADAFE2A1-BF62-4FD1-8349-2CE6C102875B}" srcId="{F0995BA3-9B92-4429-A8AF-F75A2FDBD91F}" destId="{CAAF506D-15AF-4B51-9202-1ACC18805579}" srcOrd="0" destOrd="0" parTransId="{213B4E3D-67D6-4B58-8AF8-6C7A11624193}" sibTransId="{B041A8F1-453E-45D9-9E9B-D18622BBB656}"/>
    <dgm:cxn modelId="{4081E2A9-6F81-45FC-8DAF-1FFEF471CF03}" srcId="{F0995BA3-9B92-4429-A8AF-F75A2FDBD91F}" destId="{567C7BE3-DDA6-4DFD-A981-EC4A8E0FEB13}" srcOrd="2" destOrd="0" parTransId="{6F506B01-EB3E-490E-BFB2-E569FE1E4DC3}" sibTransId="{2F0F48FD-865E-477C-A303-690B831D0981}"/>
    <dgm:cxn modelId="{24A3A9B1-909B-4B94-B3FA-C13F5B6A08DF}" type="presOf" srcId="{F0995BA3-9B92-4429-A8AF-F75A2FDBD91F}" destId="{B1D4DDDF-33D0-40AA-BE62-6E6021FA56B3}" srcOrd="0" destOrd="0" presId="urn:microsoft.com/office/officeart/2018/2/layout/IconVerticalSolidList"/>
    <dgm:cxn modelId="{94F53FB8-F0E3-487B-9674-6D9F30B28BEB}" type="presOf" srcId="{1B6A0BD1-A8DC-4353-BCBE-1F195490FDE5}" destId="{3D2D23AD-2F94-4380-8816-AA55C43EE6B8}" srcOrd="0" destOrd="0" presId="urn:microsoft.com/office/officeart/2018/2/layout/IconVerticalSolidList"/>
    <dgm:cxn modelId="{E26CE1B9-5A8B-4F93-8862-93D8A6151F04}" type="presOf" srcId="{BB5E6F2B-9BD0-4B59-B04A-891CE6783408}" destId="{75D74264-85A8-44A5-83D0-85DD8C2B2B6E}" srcOrd="0" destOrd="0" presId="urn:microsoft.com/office/officeart/2018/2/layout/IconVerticalSolidList"/>
    <dgm:cxn modelId="{2CB860CB-11BC-4915-B7AB-586F0334A0D6}" type="presOf" srcId="{567C7BE3-DDA6-4DFD-A981-EC4A8E0FEB13}" destId="{7CD1134F-F6C3-4000-98E2-4B2364A5A671}" srcOrd="0" destOrd="0" presId="urn:microsoft.com/office/officeart/2018/2/layout/IconVerticalSolidList"/>
    <dgm:cxn modelId="{C9995DD0-2591-452B-A9D3-4812D0BC571B}" srcId="{F0995BA3-9B92-4429-A8AF-F75A2FDBD91F}" destId="{BB5E6F2B-9BD0-4B59-B04A-891CE6783408}" srcOrd="3" destOrd="0" parTransId="{D4507F02-883A-4BD3-A95C-C28BD0B1FFDF}" sibTransId="{2FE84858-4EB5-46D5-82B5-0D43BB57B48B}"/>
    <dgm:cxn modelId="{153ABCD4-A5CA-4078-A452-3567A1D03D7E}" srcId="{F0995BA3-9B92-4429-A8AF-F75A2FDBD91F}" destId="{1B6A0BD1-A8DC-4353-BCBE-1F195490FDE5}" srcOrd="1" destOrd="0" parTransId="{6F50C8BB-6C43-4AA3-A93B-99D280AC9E91}" sibTransId="{0D539733-1FEC-4678-B6AA-5BCC61CC6791}"/>
    <dgm:cxn modelId="{60F7AC8A-CF8B-43F4-AB2A-8430D7D670C7}" type="presParOf" srcId="{B1D4DDDF-33D0-40AA-BE62-6E6021FA56B3}" destId="{A8886446-C1DD-40CA-B681-F6A3F25ED9E6}" srcOrd="0" destOrd="0" presId="urn:microsoft.com/office/officeart/2018/2/layout/IconVerticalSolidList"/>
    <dgm:cxn modelId="{412082D4-2540-48F0-A169-CC21099BDB90}" type="presParOf" srcId="{A8886446-C1DD-40CA-B681-F6A3F25ED9E6}" destId="{86683B43-7002-41AF-A26E-1212DAB9E7C5}" srcOrd="0" destOrd="0" presId="urn:microsoft.com/office/officeart/2018/2/layout/IconVerticalSolidList"/>
    <dgm:cxn modelId="{7CE1DB00-AC04-4B6C-930D-E30D19F5ABB2}" type="presParOf" srcId="{A8886446-C1DD-40CA-B681-F6A3F25ED9E6}" destId="{C9C971A1-88AB-498B-83F5-BA23091CBD30}" srcOrd="1" destOrd="0" presId="urn:microsoft.com/office/officeart/2018/2/layout/IconVerticalSolidList"/>
    <dgm:cxn modelId="{C782F04F-BC26-4FA5-8AB7-C961C2557D4D}" type="presParOf" srcId="{A8886446-C1DD-40CA-B681-F6A3F25ED9E6}" destId="{5F191563-4802-4112-B45B-48AB1B1A553C}" srcOrd="2" destOrd="0" presId="urn:microsoft.com/office/officeart/2018/2/layout/IconVerticalSolidList"/>
    <dgm:cxn modelId="{EAAC55CA-288D-4D20-8678-E32CE4754E5D}" type="presParOf" srcId="{A8886446-C1DD-40CA-B681-F6A3F25ED9E6}" destId="{BF91D183-EBAC-4F34-AF16-109BB0B5177F}" srcOrd="3" destOrd="0" presId="urn:microsoft.com/office/officeart/2018/2/layout/IconVerticalSolidList"/>
    <dgm:cxn modelId="{D20E6782-6FD6-4AE0-AD29-7E01F4ACD784}" type="presParOf" srcId="{B1D4DDDF-33D0-40AA-BE62-6E6021FA56B3}" destId="{68FB4CC5-32ED-404D-BF76-ADBC297A9E2D}" srcOrd="1" destOrd="0" presId="urn:microsoft.com/office/officeart/2018/2/layout/IconVerticalSolidList"/>
    <dgm:cxn modelId="{AAC6D8E3-32DF-431C-80B3-878C9F90C94A}" type="presParOf" srcId="{B1D4DDDF-33D0-40AA-BE62-6E6021FA56B3}" destId="{5B9A7B3C-8A30-48CE-9931-8EFAE333A209}" srcOrd="2" destOrd="0" presId="urn:microsoft.com/office/officeart/2018/2/layout/IconVerticalSolidList"/>
    <dgm:cxn modelId="{8052169D-321F-424A-A99A-1576BBD5DF4F}" type="presParOf" srcId="{5B9A7B3C-8A30-48CE-9931-8EFAE333A209}" destId="{995936A5-D838-4B74-9CFB-31AFB9F6DD01}" srcOrd="0" destOrd="0" presId="urn:microsoft.com/office/officeart/2018/2/layout/IconVerticalSolidList"/>
    <dgm:cxn modelId="{85A1F733-390A-437F-A335-5F0EA1420310}" type="presParOf" srcId="{5B9A7B3C-8A30-48CE-9931-8EFAE333A209}" destId="{DBF1EB60-1EBD-4787-829A-52D5FAEE776D}" srcOrd="1" destOrd="0" presId="urn:microsoft.com/office/officeart/2018/2/layout/IconVerticalSolidList"/>
    <dgm:cxn modelId="{F5F47D97-EEB7-4BC3-B998-C87762F13C94}" type="presParOf" srcId="{5B9A7B3C-8A30-48CE-9931-8EFAE333A209}" destId="{C9058BEC-088B-452B-B2E8-979244D5564C}" srcOrd="2" destOrd="0" presId="urn:microsoft.com/office/officeart/2018/2/layout/IconVerticalSolidList"/>
    <dgm:cxn modelId="{AA4D2B86-8185-403B-9FD9-DA03219F92D9}" type="presParOf" srcId="{5B9A7B3C-8A30-48CE-9931-8EFAE333A209}" destId="{3D2D23AD-2F94-4380-8816-AA55C43EE6B8}" srcOrd="3" destOrd="0" presId="urn:microsoft.com/office/officeart/2018/2/layout/IconVerticalSolidList"/>
    <dgm:cxn modelId="{1DF91CEE-EF15-4311-8256-AECA4958D6DA}" type="presParOf" srcId="{B1D4DDDF-33D0-40AA-BE62-6E6021FA56B3}" destId="{12FEE89B-38AA-4C0A-A249-96AFB73E8564}" srcOrd="3" destOrd="0" presId="urn:microsoft.com/office/officeart/2018/2/layout/IconVerticalSolidList"/>
    <dgm:cxn modelId="{47FD7A4F-9860-4D62-83D3-719D9FA97487}" type="presParOf" srcId="{B1D4DDDF-33D0-40AA-BE62-6E6021FA56B3}" destId="{BB83A8E2-B0BB-4237-A724-A2D38AACB129}" srcOrd="4" destOrd="0" presId="urn:microsoft.com/office/officeart/2018/2/layout/IconVerticalSolidList"/>
    <dgm:cxn modelId="{9956234F-5BF8-429B-9117-F960EA7678F1}" type="presParOf" srcId="{BB83A8E2-B0BB-4237-A724-A2D38AACB129}" destId="{24F560E0-64E7-4654-84B3-EB84A29B13F7}" srcOrd="0" destOrd="0" presId="urn:microsoft.com/office/officeart/2018/2/layout/IconVerticalSolidList"/>
    <dgm:cxn modelId="{48A85AED-AE3C-43E6-AA06-A348103E8FC3}" type="presParOf" srcId="{BB83A8E2-B0BB-4237-A724-A2D38AACB129}" destId="{4D4EC91C-3B12-4F0F-87CE-C0B8AE2B5E98}" srcOrd="1" destOrd="0" presId="urn:microsoft.com/office/officeart/2018/2/layout/IconVerticalSolidList"/>
    <dgm:cxn modelId="{791021AB-C957-4F27-901C-E04C03749421}" type="presParOf" srcId="{BB83A8E2-B0BB-4237-A724-A2D38AACB129}" destId="{9387571B-6326-437C-A256-909E201B0509}" srcOrd="2" destOrd="0" presId="urn:microsoft.com/office/officeart/2018/2/layout/IconVerticalSolidList"/>
    <dgm:cxn modelId="{19ECD820-081E-4628-AE16-B8D88D63C7E5}" type="presParOf" srcId="{BB83A8E2-B0BB-4237-A724-A2D38AACB129}" destId="{7CD1134F-F6C3-4000-98E2-4B2364A5A671}" srcOrd="3" destOrd="0" presId="urn:microsoft.com/office/officeart/2018/2/layout/IconVerticalSolidList"/>
    <dgm:cxn modelId="{B68854F0-4F53-4DD4-828F-7F5BD070143D}" type="presParOf" srcId="{B1D4DDDF-33D0-40AA-BE62-6E6021FA56B3}" destId="{4BFD62E0-65F7-4762-A41E-5B58522124BC}" srcOrd="5" destOrd="0" presId="urn:microsoft.com/office/officeart/2018/2/layout/IconVerticalSolidList"/>
    <dgm:cxn modelId="{ED8A7EA4-CE58-4717-A521-3AFF29030170}" type="presParOf" srcId="{B1D4DDDF-33D0-40AA-BE62-6E6021FA56B3}" destId="{DDB8432C-6B3A-4BFB-A300-21FE564A953B}" srcOrd="6" destOrd="0" presId="urn:microsoft.com/office/officeart/2018/2/layout/IconVerticalSolidList"/>
    <dgm:cxn modelId="{28364E76-B7C8-444D-91C2-823AE554A038}" type="presParOf" srcId="{DDB8432C-6B3A-4BFB-A300-21FE564A953B}" destId="{14735A77-275E-4D60-99D8-40EFC1AF7D0D}" srcOrd="0" destOrd="0" presId="urn:microsoft.com/office/officeart/2018/2/layout/IconVerticalSolidList"/>
    <dgm:cxn modelId="{C72F78F5-E5A2-4B37-A7EA-70D7F7B544BC}" type="presParOf" srcId="{DDB8432C-6B3A-4BFB-A300-21FE564A953B}" destId="{3A6DB249-2027-4BB8-A962-2467D330682E}" srcOrd="1" destOrd="0" presId="urn:microsoft.com/office/officeart/2018/2/layout/IconVerticalSolidList"/>
    <dgm:cxn modelId="{5EE6DB66-95E0-4166-B4ED-C6978CF9DE94}" type="presParOf" srcId="{DDB8432C-6B3A-4BFB-A300-21FE564A953B}" destId="{38FFEF63-BBA7-488D-8FF1-5B6D930FD100}" srcOrd="2" destOrd="0" presId="urn:microsoft.com/office/officeart/2018/2/layout/IconVerticalSolidList"/>
    <dgm:cxn modelId="{0BABC6FB-8791-4A9C-9E0D-A1262A3C6480}" type="presParOf" srcId="{DDB8432C-6B3A-4BFB-A300-21FE564A953B}" destId="{75D74264-85A8-44A5-83D0-85DD8C2B2B6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4E513-A4FD-4CD7-A6C8-5B6A7577F794}">
      <dsp:nvSpPr>
        <dsp:cNvPr id="0" name=""/>
        <dsp:cNvSpPr/>
      </dsp:nvSpPr>
      <dsp:spPr>
        <a:xfrm>
          <a:off x="0" y="958220"/>
          <a:ext cx="6588691" cy="17690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FB6AFE-B7FB-45E0-BCC4-7880E5BE4AF3}">
      <dsp:nvSpPr>
        <dsp:cNvPr id="0" name=""/>
        <dsp:cNvSpPr/>
      </dsp:nvSpPr>
      <dsp:spPr>
        <a:xfrm>
          <a:off x="535129" y="1356250"/>
          <a:ext cx="972962" cy="9729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7C9473-ED25-4760-B332-4182F2C41768}">
      <dsp:nvSpPr>
        <dsp:cNvPr id="0" name=""/>
        <dsp:cNvSpPr/>
      </dsp:nvSpPr>
      <dsp:spPr>
        <a:xfrm>
          <a:off x="2043221" y="958220"/>
          <a:ext cx="4545469" cy="1769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222" tIns="187222" rIns="187222" bIns="187222" numCol="1" spcCol="1270" anchor="ctr" anchorCtr="0">
          <a:noAutofit/>
        </a:bodyPr>
        <a:lstStyle/>
        <a:p>
          <a:pPr marL="0" lvl="0" indent="0" algn="l" defTabSz="1111250">
            <a:lnSpc>
              <a:spcPct val="90000"/>
            </a:lnSpc>
            <a:spcBef>
              <a:spcPct val="0"/>
            </a:spcBef>
            <a:spcAft>
              <a:spcPct val="35000"/>
            </a:spcAft>
            <a:buNone/>
          </a:pPr>
          <a:r>
            <a:rPr lang="en-US" sz="2500" kern="1200"/>
            <a:t>Performing security in DevOps</a:t>
          </a:r>
        </a:p>
      </dsp:txBody>
      <dsp:txXfrm>
        <a:off x="2043221" y="958220"/>
        <a:ext cx="4545469" cy="1769022"/>
      </dsp:txXfrm>
    </dsp:sp>
    <dsp:sp modelId="{104C6325-0934-4075-91BD-B9A24DDA1117}">
      <dsp:nvSpPr>
        <dsp:cNvPr id="0" name=""/>
        <dsp:cNvSpPr/>
      </dsp:nvSpPr>
      <dsp:spPr>
        <a:xfrm>
          <a:off x="0" y="3169499"/>
          <a:ext cx="6588691" cy="17690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338B16-137D-4408-B2CD-6B39B3BD4D96}">
      <dsp:nvSpPr>
        <dsp:cNvPr id="0" name=""/>
        <dsp:cNvSpPr/>
      </dsp:nvSpPr>
      <dsp:spPr>
        <a:xfrm>
          <a:off x="535129" y="3567529"/>
          <a:ext cx="972962" cy="9729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F27E0C-5C9C-4CA6-ACC0-47155E88282B}">
      <dsp:nvSpPr>
        <dsp:cNvPr id="0" name=""/>
        <dsp:cNvSpPr/>
      </dsp:nvSpPr>
      <dsp:spPr>
        <a:xfrm>
          <a:off x="2043221" y="3169499"/>
          <a:ext cx="4545469" cy="1769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222" tIns="187222" rIns="187222" bIns="187222" numCol="1" spcCol="1270" anchor="ctr" anchorCtr="0">
          <a:noAutofit/>
        </a:bodyPr>
        <a:lstStyle/>
        <a:p>
          <a:pPr marL="0" lvl="0" indent="0" algn="l" defTabSz="1111250">
            <a:lnSpc>
              <a:spcPct val="90000"/>
            </a:lnSpc>
            <a:spcBef>
              <a:spcPct val="0"/>
            </a:spcBef>
            <a:spcAft>
              <a:spcPct val="35000"/>
            </a:spcAft>
            <a:buNone/>
          </a:pPr>
          <a:r>
            <a:rPr lang="en-US" sz="2500" kern="1200"/>
            <a:t>Application Security at speed and at scale</a:t>
          </a:r>
        </a:p>
      </dsp:txBody>
      <dsp:txXfrm>
        <a:off x="2043221" y="3169499"/>
        <a:ext cx="4545469" cy="1769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5E88C-E304-42E3-AAFE-03E319E6620E}">
      <dsp:nvSpPr>
        <dsp:cNvPr id="0" name=""/>
        <dsp:cNvSpPr/>
      </dsp:nvSpPr>
      <dsp:spPr>
        <a:xfrm>
          <a:off x="421398" y="1395177"/>
          <a:ext cx="688183" cy="6881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3F74C4-F3F1-499C-A76A-60CABF6CACA6}">
      <dsp:nvSpPr>
        <dsp:cNvPr id="0" name=""/>
        <dsp:cNvSpPr/>
      </dsp:nvSpPr>
      <dsp:spPr>
        <a:xfrm>
          <a:off x="841" y="2344441"/>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Requirements</a:t>
          </a:r>
        </a:p>
      </dsp:txBody>
      <dsp:txXfrm>
        <a:off x="841" y="2344441"/>
        <a:ext cx="1529296" cy="611718"/>
      </dsp:txXfrm>
    </dsp:sp>
    <dsp:sp modelId="{8F3E5EE8-32AF-4011-B397-3B376494C764}">
      <dsp:nvSpPr>
        <dsp:cNvPr id="0" name=""/>
        <dsp:cNvSpPr/>
      </dsp:nvSpPr>
      <dsp:spPr>
        <a:xfrm>
          <a:off x="2218322" y="1395177"/>
          <a:ext cx="688183" cy="6881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D9855A-A5EE-484B-8A46-A02C60FBB1E0}">
      <dsp:nvSpPr>
        <dsp:cNvPr id="0" name=""/>
        <dsp:cNvSpPr/>
      </dsp:nvSpPr>
      <dsp:spPr>
        <a:xfrm>
          <a:off x="1797765" y="2344441"/>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Design</a:t>
          </a:r>
        </a:p>
      </dsp:txBody>
      <dsp:txXfrm>
        <a:off x="1797765" y="2344441"/>
        <a:ext cx="1529296" cy="611718"/>
      </dsp:txXfrm>
    </dsp:sp>
    <dsp:sp modelId="{F301DC7E-74A1-461C-9BD9-34844662ADD1}">
      <dsp:nvSpPr>
        <dsp:cNvPr id="0" name=""/>
        <dsp:cNvSpPr/>
      </dsp:nvSpPr>
      <dsp:spPr>
        <a:xfrm>
          <a:off x="4015246" y="1395177"/>
          <a:ext cx="688183" cy="6881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5B156-8EC1-4A7D-824F-1E986EDD4584}">
      <dsp:nvSpPr>
        <dsp:cNvPr id="0" name=""/>
        <dsp:cNvSpPr/>
      </dsp:nvSpPr>
      <dsp:spPr>
        <a:xfrm>
          <a:off x="3594689" y="2344441"/>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Implementation</a:t>
          </a:r>
        </a:p>
      </dsp:txBody>
      <dsp:txXfrm>
        <a:off x="3594689" y="2344441"/>
        <a:ext cx="1529296" cy="611718"/>
      </dsp:txXfrm>
    </dsp:sp>
    <dsp:sp modelId="{9B51E92E-19E1-407C-9949-0C55212586F4}">
      <dsp:nvSpPr>
        <dsp:cNvPr id="0" name=""/>
        <dsp:cNvSpPr/>
      </dsp:nvSpPr>
      <dsp:spPr>
        <a:xfrm>
          <a:off x="5812170" y="1395177"/>
          <a:ext cx="688183" cy="6881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FC48A4-2C19-4862-8FDC-F85782E173AB}">
      <dsp:nvSpPr>
        <dsp:cNvPr id="0" name=""/>
        <dsp:cNvSpPr/>
      </dsp:nvSpPr>
      <dsp:spPr>
        <a:xfrm>
          <a:off x="5391613" y="2344441"/>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Testing </a:t>
          </a:r>
        </a:p>
      </dsp:txBody>
      <dsp:txXfrm>
        <a:off x="5391613" y="2344441"/>
        <a:ext cx="1529296" cy="611718"/>
      </dsp:txXfrm>
    </dsp:sp>
    <dsp:sp modelId="{AE1137EA-5E4F-4060-9E8A-EB7F661DE820}">
      <dsp:nvSpPr>
        <dsp:cNvPr id="0" name=""/>
        <dsp:cNvSpPr/>
      </dsp:nvSpPr>
      <dsp:spPr>
        <a:xfrm>
          <a:off x="7609093" y="1395177"/>
          <a:ext cx="688183" cy="6881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6CA529-F141-42FF-99F1-6C245066E96F}">
      <dsp:nvSpPr>
        <dsp:cNvPr id="0" name=""/>
        <dsp:cNvSpPr/>
      </dsp:nvSpPr>
      <dsp:spPr>
        <a:xfrm>
          <a:off x="7188537" y="2344441"/>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Deployment</a:t>
          </a:r>
        </a:p>
      </dsp:txBody>
      <dsp:txXfrm>
        <a:off x="7188537" y="2344441"/>
        <a:ext cx="1529296" cy="611718"/>
      </dsp:txXfrm>
    </dsp:sp>
    <dsp:sp modelId="{4C08ED4B-1266-4205-8A2C-2C3FAA904956}">
      <dsp:nvSpPr>
        <dsp:cNvPr id="0" name=""/>
        <dsp:cNvSpPr/>
      </dsp:nvSpPr>
      <dsp:spPr>
        <a:xfrm>
          <a:off x="9406017" y="1395177"/>
          <a:ext cx="688183" cy="68818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E891D4-4CFC-426B-84E3-070C3270D6D7}">
      <dsp:nvSpPr>
        <dsp:cNvPr id="0" name=""/>
        <dsp:cNvSpPr/>
      </dsp:nvSpPr>
      <dsp:spPr>
        <a:xfrm>
          <a:off x="8985461" y="2344441"/>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Maintenance</a:t>
          </a:r>
        </a:p>
      </dsp:txBody>
      <dsp:txXfrm>
        <a:off x="8985461" y="2344441"/>
        <a:ext cx="1529296" cy="611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D9B86-5DE0-45FC-9C58-5C756B5A2CA3}">
      <dsp:nvSpPr>
        <dsp:cNvPr id="0" name=""/>
        <dsp:cNvSpPr/>
      </dsp:nvSpPr>
      <dsp:spPr>
        <a:xfrm>
          <a:off x="2755180" y="269786"/>
          <a:ext cx="1379636" cy="1379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mn-lt"/>
            </a:rPr>
            <a:t>Build</a:t>
          </a:r>
        </a:p>
      </dsp:txBody>
      <dsp:txXfrm>
        <a:off x="2755180" y="269786"/>
        <a:ext cx="1379636" cy="1379636"/>
      </dsp:txXfrm>
    </dsp:sp>
    <dsp:sp modelId="{87E2230B-6E11-4CB4-84BC-58A488715F59}">
      <dsp:nvSpPr>
        <dsp:cNvPr id="0" name=""/>
        <dsp:cNvSpPr/>
      </dsp:nvSpPr>
      <dsp:spPr>
        <a:xfrm>
          <a:off x="656255" y="-992"/>
          <a:ext cx="3259489" cy="3259489"/>
        </a:xfrm>
        <a:prstGeom prst="circularArrow">
          <a:avLst>
            <a:gd name="adj1" fmla="val 8254"/>
            <a:gd name="adj2" fmla="val 576566"/>
            <a:gd name="adj3" fmla="val 2961802"/>
            <a:gd name="adj4" fmla="val 53099"/>
            <a:gd name="adj5" fmla="val 9629"/>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782D03-639D-4D08-9663-60F53A88C61B}">
      <dsp:nvSpPr>
        <dsp:cNvPr id="0" name=""/>
        <dsp:cNvSpPr/>
      </dsp:nvSpPr>
      <dsp:spPr>
        <a:xfrm>
          <a:off x="1596181" y="2277230"/>
          <a:ext cx="1379636" cy="1379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mn-lt"/>
            </a:rPr>
            <a:t>Test</a:t>
          </a:r>
        </a:p>
      </dsp:txBody>
      <dsp:txXfrm>
        <a:off x="1596181" y="2277230"/>
        <a:ext cx="1379636" cy="1379636"/>
      </dsp:txXfrm>
    </dsp:sp>
    <dsp:sp modelId="{B21C1C3D-8CAF-467A-912B-966109C7B52A}">
      <dsp:nvSpPr>
        <dsp:cNvPr id="0" name=""/>
        <dsp:cNvSpPr/>
      </dsp:nvSpPr>
      <dsp:spPr>
        <a:xfrm>
          <a:off x="656255" y="-992"/>
          <a:ext cx="3259489" cy="3259489"/>
        </a:xfrm>
        <a:prstGeom prst="circularArrow">
          <a:avLst>
            <a:gd name="adj1" fmla="val 8254"/>
            <a:gd name="adj2" fmla="val 576566"/>
            <a:gd name="adj3" fmla="val 10170336"/>
            <a:gd name="adj4" fmla="val 7261633"/>
            <a:gd name="adj5" fmla="val 9629"/>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E4FD57-68F4-4555-9CD9-9CA4194C533A}">
      <dsp:nvSpPr>
        <dsp:cNvPr id="0" name=""/>
        <dsp:cNvSpPr/>
      </dsp:nvSpPr>
      <dsp:spPr>
        <a:xfrm>
          <a:off x="437182" y="269786"/>
          <a:ext cx="1379636" cy="1379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n-US" sz="4700" kern="1200" dirty="0"/>
            <a:t>Code</a:t>
          </a:r>
        </a:p>
      </dsp:txBody>
      <dsp:txXfrm>
        <a:off x="437182" y="269786"/>
        <a:ext cx="1379636" cy="1379636"/>
      </dsp:txXfrm>
    </dsp:sp>
    <dsp:sp modelId="{89A113CA-4E8C-4B7C-8D79-AE54F1C5C5E1}">
      <dsp:nvSpPr>
        <dsp:cNvPr id="0" name=""/>
        <dsp:cNvSpPr/>
      </dsp:nvSpPr>
      <dsp:spPr>
        <a:xfrm>
          <a:off x="656255" y="-992"/>
          <a:ext cx="3259489" cy="3259489"/>
        </a:xfrm>
        <a:prstGeom prst="circularArrow">
          <a:avLst>
            <a:gd name="adj1" fmla="val 8254"/>
            <a:gd name="adj2" fmla="val 576566"/>
            <a:gd name="adj3" fmla="val 16854803"/>
            <a:gd name="adj4" fmla="val 14968631"/>
            <a:gd name="adj5" fmla="val 9629"/>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83B43-7002-41AF-A26E-1212DAB9E7C5}">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C971A1-88AB-498B-83F5-BA23091CBD30}">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91D183-EBAC-4F34-AF16-109BB0B5177F}">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Long scan times (Tax)</a:t>
          </a:r>
        </a:p>
      </dsp:txBody>
      <dsp:txXfrm>
        <a:off x="1057183" y="1805"/>
        <a:ext cx="9458416" cy="915310"/>
      </dsp:txXfrm>
    </dsp:sp>
    <dsp:sp modelId="{995936A5-D838-4B74-9CFB-31AFB9F6DD01}">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F1EB60-1EBD-4787-829A-52D5FAEE776D}">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2D23AD-2F94-4380-8816-AA55C43EE6B8}">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False positives (Waste)</a:t>
          </a:r>
        </a:p>
      </dsp:txBody>
      <dsp:txXfrm>
        <a:off x="1057183" y="1145944"/>
        <a:ext cx="9458416" cy="915310"/>
      </dsp:txXfrm>
    </dsp:sp>
    <dsp:sp modelId="{24F560E0-64E7-4654-84B3-EB84A29B13F7}">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4EC91C-3B12-4F0F-87CE-C0B8AE2B5E98}">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D1134F-F6C3-4000-98E2-4B2364A5A671}">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Takes considerable expertise (Tax)</a:t>
          </a:r>
        </a:p>
      </dsp:txBody>
      <dsp:txXfrm>
        <a:off x="1057183" y="2290082"/>
        <a:ext cx="9458416" cy="915310"/>
      </dsp:txXfrm>
    </dsp:sp>
    <dsp:sp modelId="{14735A77-275E-4D60-99D8-40EFC1AF7D0D}">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6DB249-2027-4BB8-A962-2467D330682E}">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D74264-85A8-44A5-83D0-85DD8C2B2B6E}">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Scan configuration (Tax)</a:t>
          </a:r>
        </a:p>
      </dsp:txBody>
      <dsp:txXfrm>
        <a:off x="1057183" y="3434221"/>
        <a:ext cx="9458416" cy="9153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65E0B-9048-49A4-91F8-B753734DA01E}" type="datetimeFigureOut">
              <a:rPr lang="en-US"/>
              <a:t>11/4/21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33280-FFA1-4ED5-8AC8-6B8F32254209}" type="slidenum">
              <a:rPr lang="en-US"/>
              <a:t>‹#›</a:t>
            </a:fld>
            <a:endParaRPr lang="en-US"/>
          </a:p>
        </p:txBody>
      </p:sp>
    </p:spTree>
    <p:extLst>
      <p:ext uri="{BB962C8B-B14F-4D97-AF65-F5344CB8AC3E}">
        <p14:creationId xmlns:p14="http://schemas.microsoft.com/office/powerpoint/2010/main" val="3597241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Overview of what we're going to cover</a:t>
            </a:r>
          </a:p>
        </p:txBody>
      </p:sp>
      <p:sp>
        <p:nvSpPr>
          <p:cNvPr id="4" name="Slide Number Placeholder 3"/>
          <p:cNvSpPr>
            <a:spLocks noGrp="1"/>
          </p:cNvSpPr>
          <p:nvPr>
            <p:ph type="sldNum" sz="quarter" idx="5"/>
          </p:nvPr>
        </p:nvSpPr>
        <p:spPr/>
        <p:txBody>
          <a:bodyPr/>
          <a:lstStyle/>
          <a:p>
            <a:fld id="{9F333280-FFA1-4ED5-8AC8-6B8F32254209}" type="slidenum">
              <a:rPr lang="en-US"/>
              <a:t>2</a:t>
            </a:fld>
            <a:endParaRPr lang="en-US"/>
          </a:p>
        </p:txBody>
      </p:sp>
    </p:spTree>
    <p:extLst>
      <p:ext uri="{BB962C8B-B14F-4D97-AF65-F5344CB8AC3E}">
        <p14:creationId xmlns:p14="http://schemas.microsoft.com/office/powerpoint/2010/main" val="2028082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Before we move on, let's talk about a traditional waterfall based SDLC. Yours may look different. </a:t>
            </a:r>
          </a:p>
        </p:txBody>
      </p:sp>
      <p:sp>
        <p:nvSpPr>
          <p:cNvPr id="4" name="Slide Number Placeholder 3"/>
          <p:cNvSpPr>
            <a:spLocks noGrp="1"/>
          </p:cNvSpPr>
          <p:nvPr>
            <p:ph type="sldNum" sz="quarter" idx="5"/>
          </p:nvPr>
        </p:nvSpPr>
        <p:spPr/>
        <p:txBody>
          <a:bodyPr/>
          <a:lstStyle/>
          <a:p>
            <a:fld id="{9F333280-FFA1-4ED5-8AC8-6B8F32254209}" type="slidenum">
              <a:rPr lang="en-US"/>
              <a:t>22</a:t>
            </a:fld>
            <a:endParaRPr lang="en-US"/>
          </a:p>
        </p:txBody>
      </p:sp>
    </p:spTree>
    <p:extLst>
      <p:ext uri="{BB962C8B-B14F-4D97-AF65-F5344CB8AC3E}">
        <p14:creationId xmlns:p14="http://schemas.microsoft.com/office/powerpoint/2010/main" val="1466646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Before we move on, let's talk about a traditional waterfall based SDLC. Yours may look different. </a:t>
            </a:r>
          </a:p>
        </p:txBody>
      </p:sp>
      <p:sp>
        <p:nvSpPr>
          <p:cNvPr id="4" name="Slide Number Placeholder 3"/>
          <p:cNvSpPr>
            <a:spLocks noGrp="1"/>
          </p:cNvSpPr>
          <p:nvPr>
            <p:ph type="sldNum" sz="quarter" idx="5"/>
          </p:nvPr>
        </p:nvSpPr>
        <p:spPr/>
        <p:txBody>
          <a:bodyPr/>
          <a:lstStyle/>
          <a:p>
            <a:fld id="{9F333280-FFA1-4ED5-8AC8-6B8F32254209}" type="slidenum">
              <a:rPr lang="en-US"/>
              <a:t>23</a:t>
            </a:fld>
            <a:endParaRPr lang="en-US"/>
          </a:p>
        </p:txBody>
      </p:sp>
    </p:spTree>
    <p:extLst>
      <p:ext uri="{BB962C8B-B14F-4D97-AF65-F5344CB8AC3E}">
        <p14:creationId xmlns:p14="http://schemas.microsoft.com/office/powerpoint/2010/main" val="1949976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Before we move on, let's talk about a traditional waterfall based SDLC. Yours may look different. </a:t>
            </a:r>
          </a:p>
        </p:txBody>
      </p:sp>
      <p:sp>
        <p:nvSpPr>
          <p:cNvPr id="4" name="Slide Number Placeholder 3"/>
          <p:cNvSpPr>
            <a:spLocks noGrp="1"/>
          </p:cNvSpPr>
          <p:nvPr>
            <p:ph type="sldNum" sz="quarter" idx="5"/>
          </p:nvPr>
        </p:nvSpPr>
        <p:spPr/>
        <p:txBody>
          <a:bodyPr/>
          <a:lstStyle/>
          <a:p>
            <a:fld id="{9F333280-FFA1-4ED5-8AC8-6B8F32254209}" type="slidenum">
              <a:rPr lang="en-US"/>
              <a:t>24</a:t>
            </a:fld>
            <a:endParaRPr lang="en-US"/>
          </a:p>
        </p:txBody>
      </p:sp>
    </p:spTree>
    <p:extLst>
      <p:ext uri="{BB962C8B-B14F-4D97-AF65-F5344CB8AC3E}">
        <p14:creationId xmlns:p14="http://schemas.microsoft.com/office/powerpoint/2010/main" val="1205422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Before we move on, let's talk about a traditional waterfall based SDLC. Yours may look different. </a:t>
            </a:r>
          </a:p>
        </p:txBody>
      </p:sp>
      <p:sp>
        <p:nvSpPr>
          <p:cNvPr id="4" name="Slide Number Placeholder 3"/>
          <p:cNvSpPr>
            <a:spLocks noGrp="1"/>
          </p:cNvSpPr>
          <p:nvPr>
            <p:ph type="sldNum" sz="quarter" idx="5"/>
          </p:nvPr>
        </p:nvSpPr>
        <p:spPr/>
        <p:txBody>
          <a:bodyPr/>
          <a:lstStyle/>
          <a:p>
            <a:fld id="{9F333280-FFA1-4ED5-8AC8-6B8F32254209}" type="slidenum">
              <a:rPr lang="en-US"/>
              <a:t>26</a:t>
            </a:fld>
            <a:endParaRPr lang="en-US"/>
          </a:p>
        </p:txBody>
      </p:sp>
    </p:spTree>
    <p:extLst>
      <p:ext uri="{BB962C8B-B14F-4D97-AF65-F5344CB8AC3E}">
        <p14:creationId xmlns:p14="http://schemas.microsoft.com/office/powerpoint/2010/main" val="4258701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Before we move on, let's talk about a traditional waterfall based SDLC. Yours may look different. </a:t>
            </a:r>
          </a:p>
        </p:txBody>
      </p:sp>
      <p:sp>
        <p:nvSpPr>
          <p:cNvPr id="4" name="Slide Number Placeholder 3"/>
          <p:cNvSpPr>
            <a:spLocks noGrp="1"/>
          </p:cNvSpPr>
          <p:nvPr>
            <p:ph type="sldNum" sz="quarter" idx="5"/>
          </p:nvPr>
        </p:nvSpPr>
        <p:spPr/>
        <p:txBody>
          <a:bodyPr/>
          <a:lstStyle/>
          <a:p>
            <a:fld id="{9F333280-FFA1-4ED5-8AC8-6B8F32254209}" type="slidenum">
              <a:rPr lang="en-US"/>
              <a:t>29</a:t>
            </a:fld>
            <a:endParaRPr lang="en-US"/>
          </a:p>
        </p:txBody>
      </p:sp>
    </p:spTree>
    <p:extLst>
      <p:ext uri="{BB962C8B-B14F-4D97-AF65-F5344CB8AC3E}">
        <p14:creationId xmlns:p14="http://schemas.microsoft.com/office/powerpoint/2010/main" val="135766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Our thesis:</a:t>
            </a:r>
          </a:p>
          <a:p>
            <a:r>
              <a:rPr lang="en-US">
                <a:cs typeface="Calibri"/>
              </a:rPr>
              <a:t>Shift left is outdated. We'll talk more on that when we talk about the history of shifting left, but I would argue that it is no longer relevant in a DevSecOps world</a:t>
            </a:r>
          </a:p>
          <a:p>
            <a:r>
              <a:rPr lang="en-US">
                <a:cs typeface="Calibri"/>
              </a:rPr>
              <a:t>In most organizations, a "shift left" culture has resulting in punishing developers for taking an interest in security or making their role more difficult</a:t>
            </a:r>
          </a:p>
          <a:p>
            <a:r>
              <a:rPr lang="en-US">
                <a:cs typeface="Calibri"/>
              </a:rPr>
              <a:t>Really? We haven't thought of anything better yet? </a:t>
            </a:r>
          </a:p>
          <a:p>
            <a:endParaRPr lang="en-US" dirty="0">
              <a:cs typeface="Calibri"/>
            </a:endParaRPr>
          </a:p>
        </p:txBody>
      </p:sp>
      <p:sp>
        <p:nvSpPr>
          <p:cNvPr id="4" name="Slide Number Placeholder 3"/>
          <p:cNvSpPr>
            <a:spLocks noGrp="1"/>
          </p:cNvSpPr>
          <p:nvPr>
            <p:ph type="sldNum" sz="quarter" idx="5"/>
          </p:nvPr>
        </p:nvSpPr>
        <p:spPr/>
        <p:txBody>
          <a:bodyPr/>
          <a:lstStyle/>
          <a:p>
            <a:fld id="{9F333280-FFA1-4ED5-8AC8-6B8F32254209}" type="slidenum">
              <a:rPr lang="en-US"/>
              <a:t>4</a:t>
            </a:fld>
            <a:endParaRPr lang="en-US"/>
          </a:p>
        </p:txBody>
      </p:sp>
    </p:spTree>
    <p:extLst>
      <p:ext uri="{BB962C8B-B14F-4D97-AF65-F5344CB8AC3E}">
        <p14:creationId xmlns:p14="http://schemas.microsoft.com/office/powerpoint/2010/main" val="3063146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Before we move on, let's talk about a traditional waterfall based SDLC. Yours may look different. </a:t>
            </a:r>
          </a:p>
        </p:txBody>
      </p:sp>
      <p:sp>
        <p:nvSpPr>
          <p:cNvPr id="4" name="Slide Number Placeholder 3"/>
          <p:cNvSpPr>
            <a:spLocks noGrp="1"/>
          </p:cNvSpPr>
          <p:nvPr>
            <p:ph type="sldNum" sz="quarter" idx="5"/>
          </p:nvPr>
        </p:nvSpPr>
        <p:spPr/>
        <p:txBody>
          <a:bodyPr/>
          <a:lstStyle/>
          <a:p>
            <a:fld id="{9F333280-FFA1-4ED5-8AC8-6B8F32254209}" type="slidenum">
              <a:rPr lang="en-US"/>
              <a:t>6</a:t>
            </a:fld>
            <a:endParaRPr lang="en-US"/>
          </a:p>
        </p:txBody>
      </p:sp>
    </p:spTree>
    <p:extLst>
      <p:ext uri="{BB962C8B-B14F-4D97-AF65-F5344CB8AC3E}">
        <p14:creationId xmlns:p14="http://schemas.microsoft.com/office/powerpoint/2010/main" val="1389801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Before we move on, let's talk about a traditional waterfall based SDLC. Yours may look different. </a:t>
            </a:r>
          </a:p>
        </p:txBody>
      </p:sp>
      <p:sp>
        <p:nvSpPr>
          <p:cNvPr id="4" name="Slide Number Placeholder 3"/>
          <p:cNvSpPr>
            <a:spLocks noGrp="1"/>
          </p:cNvSpPr>
          <p:nvPr>
            <p:ph type="sldNum" sz="quarter" idx="5"/>
          </p:nvPr>
        </p:nvSpPr>
        <p:spPr/>
        <p:txBody>
          <a:bodyPr/>
          <a:lstStyle/>
          <a:p>
            <a:fld id="{9F333280-FFA1-4ED5-8AC8-6B8F32254209}" type="slidenum">
              <a:rPr lang="en-US"/>
              <a:t>9</a:t>
            </a:fld>
            <a:endParaRPr lang="en-US"/>
          </a:p>
        </p:txBody>
      </p:sp>
    </p:spTree>
    <p:extLst>
      <p:ext uri="{BB962C8B-B14F-4D97-AF65-F5344CB8AC3E}">
        <p14:creationId xmlns:p14="http://schemas.microsoft.com/office/powerpoint/2010/main" val="1338540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Our thesis:</a:t>
            </a:r>
          </a:p>
          <a:p>
            <a:r>
              <a:rPr lang="en-US">
                <a:cs typeface="Calibri"/>
              </a:rPr>
              <a:t>Shift left is outdated. We'll talk more on that when we talk about the history of shifting left, but I would argue that it is no longer relevant in a DevSecOps world</a:t>
            </a:r>
          </a:p>
          <a:p>
            <a:r>
              <a:rPr lang="en-US">
                <a:cs typeface="Calibri"/>
              </a:rPr>
              <a:t>In most organizations, a "shift left" culture has resulting in punishing developers for taking an interest in security or making their role more difficult</a:t>
            </a:r>
          </a:p>
          <a:p>
            <a:r>
              <a:rPr lang="en-US">
                <a:cs typeface="Calibri"/>
              </a:rPr>
              <a:t>Really? We haven't thought of anything better yet? </a:t>
            </a:r>
          </a:p>
          <a:p>
            <a:endParaRPr lang="en-US" dirty="0">
              <a:cs typeface="Calibri"/>
            </a:endParaRPr>
          </a:p>
        </p:txBody>
      </p:sp>
      <p:sp>
        <p:nvSpPr>
          <p:cNvPr id="4" name="Slide Number Placeholder 3"/>
          <p:cNvSpPr>
            <a:spLocks noGrp="1"/>
          </p:cNvSpPr>
          <p:nvPr>
            <p:ph type="sldNum" sz="quarter" idx="5"/>
          </p:nvPr>
        </p:nvSpPr>
        <p:spPr/>
        <p:txBody>
          <a:bodyPr/>
          <a:lstStyle/>
          <a:p>
            <a:fld id="{9F333280-FFA1-4ED5-8AC8-6B8F32254209}" type="slidenum">
              <a:rPr lang="en-US"/>
              <a:t>14</a:t>
            </a:fld>
            <a:endParaRPr lang="en-US"/>
          </a:p>
        </p:txBody>
      </p:sp>
    </p:spTree>
    <p:extLst>
      <p:ext uri="{BB962C8B-B14F-4D97-AF65-F5344CB8AC3E}">
        <p14:creationId xmlns:p14="http://schemas.microsoft.com/office/powerpoint/2010/main" val="1999366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Before we move on, let's talk about a traditional waterfall based SDLC. Yours may look different. </a:t>
            </a:r>
          </a:p>
        </p:txBody>
      </p:sp>
      <p:sp>
        <p:nvSpPr>
          <p:cNvPr id="4" name="Slide Number Placeholder 3"/>
          <p:cNvSpPr>
            <a:spLocks noGrp="1"/>
          </p:cNvSpPr>
          <p:nvPr>
            <p:ph type="sldNum" sz="quarter" idx="5"/>
          </p:nvPr>
        </p:nvSpPr>
        <p:spPr/>
        <p:txBody>
          <a:bodyPr/>
          <a:lstStyle/>
          <a:p>
            <a:fld id="{9F333280-FFA1-4ED5-8AC8-6B8F32254209}" type="slidenum">
              <a:rPr lang="en-US"/>
              <a:t>15</a:t>
            </a:fld>
            <a:endParaRPr lang="en-US"/>
          </a:p>
        </p:txBody>
      </p:sp>
    </p:spTree>
    <p:extLst>
      <p:ext uri="{BB962C8B-B14F-4D97-AF65-F5344CB8AC3E}">
        <p14:creationId xmlns:p14="http://schemas.microsoft.com/office/powerpoint/2010/main" val="734477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Before we move on, let's talk about a traditional waterfall based SDLC. Yours may look different. </a:t>
            </a:r>
          </a:p>
        </p:txBody>
      </p:sp>
      <p:sp>
        <p:nvSpPr>
          <p:cNvPr id="4" name="Slide Number Placeholder 3"/>
          <p:cNvSpPr>
            <a:spLocks noGrp="1"/>
          </p:cNvSpPr>
          <p:nvPr>
            <p:ph type="sldNum" sz="quarter" idx="5"/>
          </p:nvPr>
        </p:nvSpPr>
        <p:spPr/>
        <p:txBody>
          <a:bodyPr/>
          <a:lstStyle/>
          <a:p>
            <a:fld id="{9F333280-FFA1-4ED5-8AC8-6B8F32254209}" type="slidenum">
              <a:rPr lang="en-US"/>
              <a:t>18</a:t>
            </a:fld>
            <a:endParaRPr lang="en-US"/>
          </a:p>
        </p:txBody>
      </p:sp>
    </p:spTree>
    <p:extLst>
      <p:ext uri="{BB962C8B-B14F-4D97-AF65-F5344CB8AC3E}">
        <p14:creationId xmlns:p14="http://schemas.microsoft.com/office/powerpoint/2010/main" val="1271259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Before we move on, let's talk about a traditional waterfall based SDLC. Yours may look different. </a:t>
            </a:r>
          </a:p>
        </p:txBody>
      </p:sp>
      <p:sp>
        <p:nvSpPr>
          <p:cNvPr id="4" name="Slide Number Placeholder 3"/>
          <p:cNvSpPr>
            <a:spLocks noGrp="1"/>
          </p:cNvSpPr>
          <p:nvPr>
            <p:ph type="sldNum" sz="quarter" idx="5"/>
          </p:nvPr>
        </p:nvSpPr>
        <p:spPr/>
        <p:txBody>
          <a:bodyPr/>
          <a:lstStyle/>
          <a:p>
            <a:fld id="{9F333280-FFA1-4ED5-8AC8-6B8F32254209}" type="slidenum">
              <a:rPr lang="en-US"/>
              <a:t>19</a:t>
            </a:fld>
            <a:endParaRPr lang="en-US"/>
          </a:p>
        </p:txBody>
      </p:sp>
    </p:spTree>
    <p:extLst>
      <p:ext uri="{BB962C8B-B14F-4D97-AF65-F5344CB8AC3E}">
        <p14:creationId xmlns:p14="http://schemas.microsoft.com/office/powerpoint/2010/main" val="4073590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Before we move on, let's talk about a traditional waterfall based SDLC. Yours may look different. </a:t>
            </a:r>
          </a:p>
        </p:txBody>
      </p:sp>
      <p:sp>
        <p:nvSpPr>
          <p:cNvPr id="4" name="Slide Number Placeholder 3"/>
          <p:cNvSpPr>
            <a:spLocks noGrp="1"/>
          </p:cNvSpPr>
          <p:nvPr>
            <p:ph type="sldNum" sz="quarter" idx="5"/>
          </p:nvPr>
        </p:nvSpPr>
        <p:spPr/>
        <p:txBody>
          <a:bodyPr/>
          <a:lstStyle/>
          <a:p>
            <a:fld id="{9F333280-FFA1-4ED5-8AC8-6B8F32254209}" type="slidenum">
              <a:rPr lang="en-US"/>
              <a:t>20</a:t>
            </a:fld>
            <a:endParaRPr lang="en-US"/>
          </a:p>
        </p:txBody>
      </p:sp>
    </p:spTree>
    <p:extLst>
      <p:ext uri="{BB962C8B-B14F-4D97-AF65-F5344CB8AC3E}">
        <p14:creationId xmlns:p14="http://schemas.microsoft.com/office/powerpoint/2010/main" val="1506759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78069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79457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67065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38611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1846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28233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51128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00148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75538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1158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2171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11/4/21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66602042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lcanonman.deviantart.com/art/Steak-n-Peppers-282758774"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mitchdenny.com/the-inner-loop/"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drdobbs.com/shift-left-testing/18440476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adlock on computer motherboard">
            <a:extLst>
              <a:ext uri="{FF2B5EF4-FFF2-40B4-BE49-F238E27FC236}">
                <a16:creationId xmlns:a16="http://schemas.microsoft.com/office/drawing/2014/main" id="{8AD7B922-C6C1-4363-80DC-954EC26E2772}"/>
              </a:ext>
            </a:extLst>
          </p:cNvPr>
          <p:cNvPicPr>
            <a:picLocks noChangeAspect="1"/>
          </p:cNvPicPr>
          <p:nvPr/>
        </p:nvPicPr>
        <p:blipFill rotWithShape="1">
          <a:blip r:embed="rId2"/>
          <a:srcRect r="23298" b="909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7981" y="1122363"/>
            <a:ext cx="4590213" cy="3204134"/>
          </a:xfrm>
        </p:spPr>
        <p:txBody>
          <a:bodyPr anchor="b">
            <a:normAutofit/>
          </a:bodyPr>
          <a:lstStyle/>
          <a:p>
            <a:pPr algn="l"/>
            <a:r>
              <a:rPr lang="en-US" sz="4400">
                <a:ea typeface="+mj-lt"/>
                <a:cs typeface="+mj-lt"/>
              </a:rPr>
              <a:t>Introduction to inner-loop security. </a:t>
            </a:r>
            <a:br>
              <a:rPr lang="en-US" sz="4400">
                <a:ea typeface="+mj-lt"/>
                <a:cs typeface="+mj-lt"/>
              </a:rPr>
            </a:br>
            <a:r>
              <a:rPr lang="en-US" sz="4400">
                <a:ea typeface="+mj-lt"/>
                <a:cs typeface="+mj-lt"/>
              </a:rPr>
              <a:t>Shifting left, but better.</a:t>
            </a:r>
            <a:endParaRPr lang="en-US" sz="4400"/>
          </a:p>
        </p:txBody>
      </p:sp>
      <p:sp>
        <p:nvSpPr>
          <p:cNvPr id="3" name="Subtitle 2"/>
          <p:cNvSpPr>
            <a:spLocks noGrp="1"/>
          </p:cNvSpPr>
          <p:nvPr>
            <p:ph type="subTitle" idx="1"/>
          </p:nvPr>
        </p:nvSpPr>
        <p:spPr>
          <a:xfrm>
            <a:off x="477980" y="4872922"/>
            <a:ext cx="4023359" cy="1208141"/>
          </a:xfrm>
        </p:spPr>
        <p:txBody>
          <a:bodyPr vert="horz" lIns="91440" tIns="45720" rIns="91440" bIns="45720" rtlCol="0" anchor="t">
            <a:normAutofit/>
          </a:bodyPr>
          <a:lstStyle/>
          <a:p>
            <a:pPr algn="l"/>
            <a:r>
              <a:rPr lang="en-US" sz="2000" dirty="0">
                <a:cs typeface="Calibri"/>
              </a:rPr>
              <a:t>Josh Wallace</a:t>
            </a:r>
          </a:p>
          <a:p>
            <a:pPr algn="l"/>
            <a:r>
              <a:rPr lang="en-US" sz="2000" dirty="0">
                <a:ea typeface="+mn-lt"/>
                <a:cs typeface="+mn-lt"/>
              </a:rPr>
              <a:t>RVASEC 2021</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food, indoor, meat, dish&#10;&#10;Description automatically generated">
            <a:extLst>
              <a:ext uri="{FF2B5EF4-FFF2-40B4-BE49-F238E27FC236}">
                <a16:creationId xmlns:a16="http://schemas.microsoft.com/office/drawing/2014/main" id="{E348F96C-74BA-4A2D-98F8-CE8186B0E33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11" r="23289" b="8881"/>
          <a:stretch/>
        </p:blipFill>
        <p:spPr>
          <a:xfrm>
            <a:off x="3522468" y="10"/>
            <a:ext cx="8669532" cy="6857990"/>
          </a:xfrm>
          <a:prstGeom prst="rect">
            <a:avLst/>
          </a:prstGeom>
        </p:spPr>
      </p:pic>
      <p:sp>
        <p:nvSpPr>
          <p:cNvPr id="26" name="Rectangle 25">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8C8C91-4AC2-41AA-85BC-002F38B9C38F}"/>
              </a:ext>
            </a:extLst>
          </p:cNvPr>
          <p:cNvSpPr>
            <a:spLocks noGrp="1"/>
          </p:cNvSpPr>
          <p:nvPr>
            <p:ph type="title"/>
          </p:nvPr>
        </p:nvSpPr>
        <p:spPr>
          <a:xfrm>
            <a:off x="371094" y="1161288"/>
            <a:ext cx="3438144" cy="1124712"/>
          </a:xfrm>
        </p:spPr>
        <p:txBody>
          <a:bodyPr anchor="b">
            <a:normAutofit/>
          </a:bodyPr>
          <a:lstStyle/>
          <a:p>
            <a:r>
              <a:rPr lang="en-US" sz="2800">
                <a:cs typeface="Calibri Light"/>
              </a:rPr>
              <a:t>What's your beef with shift-left?</a:t>
            </a:r>
            <a:endParaRPr lang="en-US" sz="2800"/>
          </a:p>
        </p:txBody>
      </p:sp>
      <p:sp>
        <p:nvSpPr>
          <p:cNvPr id="28" name="Rectangle 2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8A1ED8E-A8B0-4975-A6D1-7146AB6A69D9}"/>
              </a:ext>
            </a:extLst>
          </p:cNvPr>
          <p:cNvSpPr>
            <a:spLocks noGrp="1"/>
          </p:cNvSpPr>
          <p:nvPr>
            <p:ph idx="1"/>
          </p:nvPr>
        </p:nvSpPr>
        <p:spPr>
          <a:xfrm>
            <a:off x="371094" y="2718054"/>
            <a:ext cx="3903540" cy="3207258"/>
          </a:xfrm>
        </p:spPr>
        <p:txBody>
          <a:bodyPr vert="horz" lIns="91440" tIns="45720" rIns="91440" bIns="45720" rtlCol="0" anchor="t">
            <a:normAutofit/>
          </a:bodyPr>
          <a:lstStyle/>
          <a:p>
            <a:r>
              <a:rPr lang="en-US" sz="1700" dirty="0">
                <a:cs typeface="Calibri"/>
              </a:rPr>
              <a:t>Security responsibilities are added to developers without any thought regarding the impact</a:t>
            </a:r>
          </a:p>
          <a:p>
            <a:r>
              <a:rPr lang="en-US" sz="1700" dirty="0">
                <a:cs typeface="Calibri"/>
              </a:rPr>
              <a:t>Poorly implemented</a:t>
            </a:r>
          </a:p>
          <a:p>
            <a:r>
              <a:rPr lang="en-US" sz="1700" dirty="0">
                <a:cs typeface="Calibri"/>
              </a:rPr>
              <a:t>Often results in "punishing developers"</a:t>
            </a:r>
          </a:p>
          <a:p>
            <a:r>
              <a:rPr lang="en-US" sz="1700" dirty="0">
                <a:cs typeface="Calibri"/>
              </a:rPr>
              <a:t>Tools are not designed for developers</a:t>
            </a:r>
          </a:p>
          <a:p>
            <a:r>
              <a:rPr lang="en-US" sz="1700" dirty="0">
                <a:cs typeface="Calibri"/>
              </a:rPr>
              <a:t>Developer performance reviews do not include security</a:t>
            </a:r>
          </a:p>
          <a:p>
            <a:r>
              <a:rPr lang="en-US" sz="1700" dirty="0">
                <a:cs typeface="Calibri"/>
              </a:rPr>
              <a:t>Value provided is questionable</a:t>
            </a:r>
          </a:p>
        </p:txBody>
      </p:sp>
      <p:sp>
        <p:nvSpPr>
          <p:cNvPr id="5" name="TextBox 4">
            <a:extLst>
              <a:ext uri="{FF2B5EF4-FFF2-40B4-BE49-F238E27FC236}">
                <a16:creationId xmlns:a16="http://schemas.microsoft.com/office/drawing/2014/main" id="{62D8E2F2-B003-46D0-8235-95BF77539135}"/>
              </a:ext>
            </a:extLst>
          </p:cNvPr>
          <p:cNvSpPr txBox="1"/>
          <p:nvPr/>
        </p:nvSpPr>
        <p:spPr>
          <a:xfrm>
            <a:off x="9597441" y="6657945"/>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276680811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Machine gears">
            <a:extLst>
              <a:ext uri="{FF2B5EF4-FFF2-40B4-BE49-F238E27FC236}">
                <a16:creationId xmlns:a16="http://schemas.microsoft.com/office/drawing/2014/main" id="{AD1CC056-B510-45A2-9ECD-F28DF04AA828}"/>
              </a:ext>
            </a:extLst>
          </p:cNvPr>
          <p:cNvPicPr>
            <a:picLocks noChangeAspect="1"/>
          </p:cNvPicPr>
          <p:nvPr/>
        </p:nvPicPr>
        <p:blipFill rotWithShape="1">
          <a:blip r:embed="rId2">
            <a:alphaModFix amt="35000"/>
          </a:blip>
          <a:srcRect t="6995" b="8735"/>
          <a:stretch/>
        </p:blipFill>
        <p:spPr>
          <a:xfrm>
            <a:off x="20" y="1"/>
            <a:ext cx="12191980" cy="6857999"/>
          </a:xfrm>
          <a:prstGeom prst="rect">
            <a:avLst/>
          </a:prstGeom>
        </p:spPr>
      </p:pic>
      <p:sp>
        <p:nvSpPr>
          <p:cNvPr id="2" name="Title"/>
          <p:cNvSpPr>
            <a:spLocks noGrp="1"/>
          </p:cNvSpPr>
          <p:nvPr>
            <p:ph type="ctrTitle"/>
          </p:nvPr>
        </p:nvSpPr>
        <p:spPr>
          <a:xfrm>
            <a:off x="838201" y="1065862"/>
            <a:ext cx="3313164" cy="4726276"/>
          </a:xfrm>
        </p:spPr>
        <p:txBody>
          <a:bodyPr>
            <a:normAutofit/>
          </a:bodyPr>
          <a:lstStyle/>
          <a:p>
            <a:pPr algn="r"/>
            <a:r>
              <a:rPr lang="en-US" sz="4000">
                <a:solidFill>
                  <a:srgbClr val="FFFFFF"/>
                </a:solidFill>
              </a:rPr>
              <a:t>Introduction to the inner loop</a:t>
            </a:r>
          </a:p>
        </p:txBody>
      </p:sp>
      <p:cxnSp>
        <p:nvCxnSpPr>
          <p:cNvPr id="29" name="Straight Connector 28">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p:cNvSpPr>
            <a:spLocks noGrp="1"/>
          </p:cNvSpPr>
          <p:nvPr>
            <p:ph idx="1"/>
          </p:nvPr>
        </p:nvSpPr>
        <p:spPr>
          <a:xfrm>
            <a:off x="5155379" y="1065862"/>
            <a:ext cx="5744685" cy="4726276"/>
          </a:xfrm>
        </p:spPr>
        <p:txBody>
          <a:bodyPr vert="horz" lIns="91440" tIns="45720" rIns="91440" bIns="45720" rtlCol="0" anchor="ctr">
            <a:normAutofit/>
          </a:bodyPr>
          <a:lstStyle/>
          <a:p>
            <a:r>
              <a:rPr lang="en-US" sz="2000">
                <a:solidFill>
                  <a:srgbClr val="FFFFFF"/>
                </a:solidFill>
                <a:cs typeface="Calibri"/>
              </a:rPr>
              <a:t>Methodology used by Microsoft for software development</a:t>
            </a:r>
          </a:p>
          <a:p>
            <a:r>
              <a:rPr lang="en-US" sz="2000">
                <a:solidFill>
                  <a:srgbClr val="FFFFFF"/>
                </a:solidFill>
                <a:cs typeface="Calibri"/>
              </a:rPr>
              <a:t>Originally from a blog post from Mitch Denny </a:t>
            </a:r>
            <a:endParaRPr lang="en-US" sz="2000">
              <a:solidFill>
                <a:srgbClr val="FFFFFF"/>
              </a:solidFill>
              <a:ea typeface="+mn-lt"/>
              <a:cs typeface="+mn-lt"/>
            </a:endParaRPr>
          </a:p>
          <a:p>
            <a:pPr lvl="1"/>
            <a:r>
              <a:rPr lang="en-US" sz="2000">
                <a:solidFill>
                  <a:srgbClr val="FFFFFF"/>
                </a:solidFill>
                <a:ea typeface="+mn-lt"/>
                <a:cs typeface="+mn-lt"/>
                <a:hlinkClick r:id="rId3"/>
              </a:rPr>
              <a:t>https://mitchdenny.com/the-inner-loop/</a:t>
            </a:r>
            <a:endParaRPr lang="en-US" sz="2000">
              <a:solidFill>
                <a:srgbClr val="FFFFFF"/>
              </a:solidFill>
              <a:ea typeface="+mn-lt"/>
              <a:cs typeface="+mn-lt"/>
            </a:endParaRPr>
          </a:p>
          <a:p>
            <a:r>
              <a:rPr lang="en-US" sz="2000">
                <a:solidFill>
                  <a:srgbClr val="FFFFFF"/>
                </a:solidFill>
                <a:cs typeface="Calibri"/>
              </a:rPr>
              <a:t>Examples exist of this methodology being used across many industries</a:t>
            </a:r>
          </a:p>
          <a:p>
            <a:pPr lvl="1"/>
            <a:r>
              <a:rPr lang="en-US" sz="2000">
                <a:solidFill>
                  <a:srgbClr val="FFFFFF"/>
                </a:solidFill>
                <a:cs typeface="Calibri"/>
              </a:rPr>
              <a:t>Software development</a:t>
            </a:r>
          </a:p>
          <a:p>
            <a:pPr lvl="1"/>
            <a:r>
              <a:rPr lang="en-US" sz="2000">
                <a:solidFill>
                  <a:srgbClr val="FFFFFF"/>
                </a:solidFill>
                <a:cs typeface="Calibri"/>
              </a:rPr>
              <a:t>Project planning</a:t>
            </a:r>
          </a:p>
          <a:p>
            <a:pPr lvl="1"/>
            <a:r>
              <a:rPr lang="en-US" sz="2000">
                <a:solidFill>
                  <a:srgbClr val="FFFFFF"/>
                </a:solidFill>
                <a:cs typeface="Calibri"/>
              </a:rPr>
              <a:t>Automotive manufacturing</a:t>
            </a:r>
          </a:p>
          <a:p>
            <a:pPr lvl="1"/>
            <a:r>
              <a:rPr lang="en-US" sz="2000">
                <a:solidFill>
                  <a:srgbClr val="FFFFFF"/>
                </a:solidFill>
                <a:cs typeface="Calibri"/>
              </a:rPr>
              <a:t>And now, AppSec!</a:t>
            </a:r>
          </a:p>
        </p:txBody>
      </p:sp>
    </p:spTree>
    <p:extLst>
      <p:ext uri="{BB962C8B-B14F-4D97-AF65-F5344CB8AC3E}">
        <p14:creationId xmlns:p14="http://schemas.microsoft.com/office/powerpoint/2010/main" val="400308810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67E5007-1989-431F-ADD2-70F70EFE17B3}"/>
              </a:ext>
            </a:extLst>
          </p:cNvPr>
          <p:cNvSpPr>
            <a:spLocks noGrp="1"/>
          </p:cNvSpPr>
          <p:nvPr>
            <p:ph type="title"/>
          </p:nvPr>
        </p:nvSpPr>
        <p:spPr>
          <a:xfrm>
            <a:off x="833002" y="365125"/>
            <a:ext cx="10520702" cy="1325563"/>
          </a:xfrm>
        </p:spPr>
        <p:txBody>
          <a:bodyPr>
            <a:normAutofit/>
          </a:bodyPr>
          <a:lstStyle/>
          <a:p>
            <a:r>
              <a:rPr lang="en-US">
                <a:ea typeface="+mj-lt"/>
                <a:cs typeface="+mj-lt"/>
              </a:rPr>
              <a:t>What is the inner loop?</a:t>
            </a:r>
          </a:p>
        </p:txBody>
      </p:sp>
      <p:sp>
        <p:nvSpPr>
          <p:cNvPr id="3" name="Content Placeholder 2">
            <a:extLst>
              <a:ext uri="{FF2B5EF4-FFF2-40B4-BE49-F238E27FC236}">
                <a16:creationId xmlns:a16="http://schemas.microsoft.com/office/drawing/2014/main" id="{EE6A8F5A-E915-4804-8899-CA02B8650A3D}"/>
              </a:ext>
            </a:extLst>
          </p:cNvPr>
          <p:cNvSpPr>
            <a:spLocks noGrp="1"/>
          </p:cNvSpPr>
          <p:nvPr>
            <p:ph idx="1"/>
          </p:nvPr>
        </p:nvSpPr>
        <p:spPr>
          <a:xfrm>
            <a:off x="829021" y="2022601"/>
            <a:ext cx="6430176" cy="4154361"/>
          </a:xfrm>
        </p:spPr>
        <p:txBody>
          <a:bodyPr vert="horz" lIns="91440" tIns="45720" rIns="91440" bIns="45720" rtlCol="0" anchor="t">
            <a:normAutofit/>
          </a:bodyPr>
          <a:lstStyle/>
          <a:p>
            <a:pPr marL="285750" indent="-285750">
              <a:lnSpc>
                <a:spcPct val="100000"/>
              </a:lnSpc>
              <a:spcBef>
                <a:spcPts val="0"/>
              </a:spcBef>
              <a:buFont typeface="Arial,Sans-Serif" panose="020B0604020202020204" pitchFamily="34" charset="0"/>
            </a:pPr>
            <a:r>
              <a:rPr lang="en-US" sz="2000" dirty="0">
                <a:ea typeface="+mn-lt"/>
                <a:cs typeface="+mn-lt"/>
              </a:rPr>
              <a:t>The inner loop is all the activities that occur up to committing code to a </a:t>
            </a:r>
            <a:r>
              <a:rPr lang="en-US" sz="2000" b="1" dirty="0">
                <a:ea typeface="+mn-lt"/>
                <a:cs typeface="+mn-lt"/>
              </a:rPr>
              <a:t>local </a:t>
            </a:r>
            <a:r>
              <a:rPr lang="en-US" sz="2000" dirty="0">
                <a:ea typeface="+mn-lt"/>
                <a:cs typeface="+mn-lt"/>
              </a:rPr>
              <a:t>GIT repository </a:t>
            </a:r>
          </a:p>
          <a:p>
            <a:pPr marL="285750" indent="-285750">
              <a:lnSpc>
                <a:spcPct val="100000"/>
              </a:lnSpc>
              <a:spcBef>
                <a:spcPts val="0"/>
              </a:spcBef>
              <a:buFont typeface="Arial,Sans-Serif" panose="020B0604020202020204" pitchFamily="34" charset="0"/>
            </a:pPr>
            <a:r>
              <a:rPr lang="en-US" sz="2000" dirty="0">
                <a:ea typeface="+mn-lt"/>
                <a:cs typeface="+mn-lt"/>
              </a:rPr>
              <a:t>Everything that occurs after the local GIT commit is considered the outer loop</a:t>
            </a:r>
          </a:p>
          <a:p>
            <a:pPr marL="285750" indent="-285750">
              <a:lnSpc>
                <a:spcPct val="100000"/>
              </a:lnSpc>
              <a:spcBef>
                <a:spcPts val="0"/>
              </a:spcBef>
              <a:buFont typeface="Arial,Sans-Serif" panose="020B0604020202020204" pitchFamily="34" charset="0"/>
            </a:pPr>
            <a:r>
              <a:rPr lang="en-US" sz="2000" dirty="0">
                <a:ea typeface="+mn-lt"/>
                <a:cs typeface="+mn-lt"/>
              </a:rPr>
              <a:t>We can think of the inner loop as the developer's local development cycle </a:t>
            </a:r>
          </a:p>
          <a:p>
            <a:pPr marL="285750" indent="-285750">
              <a:lnSpc>
                <a:spcPct val="100000"/>
              </a:lnSpc>
              <a:spcBef>
                <a:spcPts val="0"/>
              </a:spcBef>
              <a:buFont typeface="Arial,Sans-Serif" panose="020B0604020202020204" pitchFamily="34" charset="0"/>
            </a:pPr>
            <a:r>
              <a:rPr lang="en-US" sz="2000" dirty="0">
                <a:ea typeface="+mn-lt"/>
                <a:cs typeface="+mn-lt"/>
              </a:rPr>
              <a:t>Typical CI/CD processes would exist in the outer loop</a:t>
            </a:r>
            <a:endParaRPr lang="en-US" dirty="0"/>
          </a:p>
        </p:txBody>
      </p:sp>
      <p:graphicFrame>
        <p:nvGraphicFramePr>
          <p:cNvPr id="4" name="Diagram 3">
            <a:extLst>
              <a:ext uri="{FF2B5EF4-FFF2-40B4-BE49-F238E27FC236}">
                <a16:creationId xmlns:a16="http://schemas.microsoft.com/office/drawing/2014/main" id="{1DC9A5B5-F600-4D77-ABED-2A9DE0CB253F}"/>
              </a:ext>
            </a:extLst>
          </p:cNvPr>
          <p:cNvGraphicFramePr/>
          <p:nvPr>
            <p:extLst>
              <p:ext uri="{D42A27DB-BD31-4B8C-83A1-F6EECF244321}">
                <p14:modId xmlns:p14="http://schemas.microsoft.com/office/powerpoint/2010/main" val="1233806412"/>
              </p:ext>
            </p:extLst>
          </p:nvPr>
        </p:nvGraphicFramePr>
        <p:xfrm>
          <a:off x="7266318" y="3034520"/>
          <a:ext cx="4572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990216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5332-BD4B-48F4-983B-67791F6DFA9F}"/>
              </a:ext>
            </a:extLst>
          </p:cNvPr>
          <p:cNvSpPr>
            <a:spLocks noGrp="1"/>
          </p:cNvSpPr>
          <p:nvPr>
            <p:ph type="title"/>
          </p:nvPr>
        </p:nvSpPr>
        <p:spPr/>
        <p:txBody>
          <a:bodyPr/>
          <a:lstStyle/>
          <a:p>
            <a:r>
              <a:rPr lang="en-US">
                <a:cs typeface="Calibri Light"/>
              </a:rPr>
              <a:t>In more detail...</a:t>
            </a:r>
            <a:endParaRPr lang="en-US"/>
          </a:p>
        </p:txBody>
      </p:sp>
      <p:sp>
        <p:nvSpPr>
          <p:cNvPr id="7" name="Oval 6">
            <a:extLst>
              <a:ext uri="{FF2B5EF4-FFF2-40B4-BE49-F238E27FC236}">
                <a16:creationId xmlns:a16="http://schemas.microsoft.com/office/drawing/2014/main" id="{19AC9ECB-F25A-420E-A20B-FD66743D210E}"/>
              </a:ext>
            </a:extLst>
          </p:cNvPr>
          <p:cNvSpPr/>
          <p:nvPr/>
        </p:nvSpPr>
        <p:spPr>
          <a:xfrm>
            <a:off x="2239063" y="2289557"/>
            <a:ext cx="3488673" cy="34886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259E183-8ED4-4578-839B-3CD1336B6858}"/>
              </a:ext>
            </a:extLst>
          </p:cNvPr>
          <p:cNvSpPr/>
          <p:nvPr/>
        </p:nvSpPr>
        <p:spPr>
          <a:xfrm>
            <a:off x="5319769" y="3864625"/>
            <a:ext cx="918072" cy="330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B1403ABC-A17F-4524-8350-E1D6CBAD700D}"/>
              </a:ext>
            </a:extLst>
          </p:cNvPr>
          <p:cNvSpPr/>
          <p:nvPr/>
        </p:nvSpPr>
        <p:spPr>
          <a:xfrm rot="10800000">
            <a:off x="5527202" y="3732080"/>
            <a:ext cx="348867" cy="266241"/>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6A4FF1C-2D0B-439D-BAC2-2DFD94A03A58}"/>
              </a:ext>
            </a:extLst>
          </p:cNvPr>
          <p:cNvSpPr txBox="1"/>
          <p:nvPr/>
        </p:nvSpPr>
        <p:spPr>
          <a:xfrm>
            <a:off x="2557175" y="595404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Inner Loop</a:t>
            </a:r>
          </a:p>
        </p:txBody>
      </p:sp>
      <p:cxnSp>
        <p:nvCxnSpPr>
          <p:cNvPr id="3" name="Straight Arrow Connector 2">
            <a:extLst>
              <a:ext uri="{FF2B5EF4-FFF2-40B4-BE49-F238E27FC236}">
                <a16:creationId xmlns:a16="http://schemas.microsoft.com/office/drawing/2014/main" id="{848EEFD4-56A5-4F45-B6F9-8F4BE92749C9}"/>
              </a:ext>
            </a:extLst>
          </p:cNvPr>
          <p:cNvCxnSpPr/>
          <p:nvPr/>
        </p:nvCxnSpPr>
        <p:spPr>
          <a:xfrm>
            <a:off x="557270" y="3977089"/>
            <a:ext cx="1602952" cy="55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8529A68-71B4-44CB-A9F7-6D87E0FFD72F}"/>
              </a:ext>
            </a:extLst>
          </p:cNvPr>
          <p:cNvSpPr txBox="1"/>
          <p:nvPr/>
        </p:nvSpPr>
        <p:spPr>
          <a:xfrm>
            <a:off x="612009" y="3568202"/>
            <a:ext cx="15497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Pre-loop steps</a:t>
            </a:r>
          </a:p>
        </p:txBody>
      </p:sp>
      <p:cxnSp>
        <p:nvCxnSpPr>
          <p:cNvPr id="12" name="Straight Arrow Connector 11">
            <a:extLst>
              <a:ext uri="{FF2B5EF4-FFF2-40B4-BE49-F238E27FC236}">
                <a16:creationId xmlns:a16="http://schemas.microsoft.com/office/drawing/2014/main" id="{92F099EC-F0F7-4AC5-A0C4-F1468B059482}"/>
              </a:ext>
            </a:extLst>
          </p:cNvPr>
          <p:cNvCxnSpPr>
            <a:cxnSpLocks/>
          </p:cNvCxnSpPr>
          <p:nvPr/>
        </p:nvCxnSpPr>
        <p:spPr>
          <a:xfrm flipV="1">
            <a:off x="5597486" y="4193752"/>
            <a:ext cx="1125555" cy="3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0D1A4C3F-7BC1-4755-872D-6F52AD9A8C5B}"/>
              </a:ext>
            </a:extLst>
          </p:cNvPr>
          <p:cNvSpPr/>
          <p:nvPr/>
        </p:nvSpPr>
        <p:spPr>
          <a:xfrm>
            <a:off x="5901597" y="3546742"/>
            <a:ext cx="679374" cy="596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PR</a:t>
            </a:r>
            <a:endParaRPr lang="en-US"/>
          </a:p>
        </p:txBody>
      </p:sp>
      <p:sp>
        <p:nvSpPr>
          <p:cNvPr id="6" name="TextBox 5">
            <a:extLst>
              <a:ext uri="{FF2B5EF4-FFF2-40B4-BE49-F238E27FC236}">
                <a16:creationId xmlns:a16="http://schemas.microsoft.com/office/drawing/2014/main" id="{DAC5F51A-CA7E-4E2D-BCAB-9E80A473B9F2}"/>
              </a:ext>
            </a:extLst>
          </p:cNvPr>
          <p:cNvSpPr txBox="1"/>
          <p:nvPr/>
        </p:nvSpPr>
        <p:spPr>
          <a:xfrm>
            <a:off x="3477543" y="5175976"/>
            <a:ext cx="10080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Coding</a:t>
            </a:r>
          </a:p>
        </p:txBody>
      </p:sp>
      <p:sp>
        <p:nvSpPr>
          <p:cNvPr id="13" name="TextBox 12">
            <a:extLst>
              <a:ext uri="{FF2B5EF4-FFF2-40B4-BE49-F238E27FC236}">
                <a16:creationId xmlns:a16="http://schemas.microsoft.com/office/drawing/2014/main" id="{0287F4B4-936A-49B6-93E5-E7DBBD9FCA93}"/>
              </a:ext>
            </a:extLst>
          </p:cNvPr>
          <p:cNvSpPr txBox="1"/>
          <p:nvPr/>
        </p:nvSpPr>
        <p:spPr>
          <a:xfrm>
            <a:off x="2320771" y="3780506"/>
            <a:ext cx="10080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Building</a:t>
            </a:r>
          </a:p>
        </p:txBody>
      </p:sp>
      <p:sp>
        <p:nvSpPr>
          <p:cNvPr id="14" name="TextBox 13">
            <a:extLst>
              <a:ext uri="{FF2B5EF4-FFF2-40B4-BE49-F238E27FC236}">
                <a16:creationId xmlns:a16="http://schemas.microsoft.com/office/drawing/2014/main" id="{D9A70F7A-721F-4ED7-BCED-1B2030E7A2AF}"/>
              </a:ext>
            </a:extLst>
          </p:cNvPr>
          <p:cNvSpPr txBox="1"/>
          <p:nvPr/>
        </p:nvSpPr>
        <p:spPr>
          <a:xfrm>
            <a:off x="3422459" y="2430940"/>
            <a:ext cx="10080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Testing</a:t>
            </a:r>
          </a:p>
        </p:txBody>
      </p:sp>
      <p:sp>
        <p:nvSpPr>
          <p:cNvPr id="15" name="TextBox 14">
            <a:extLst>
              <a:ext uri="{FF2B5EF4-FFF2-40B4-BE49-F238E27FC236}">
                <a16:creationId xmlns:a16="http://schemas.microsoft.com/office/drawing/2014/main" id="{282113D1-C05E-4B4F-BD41-B88769762B62}"/>
              </a:ext>
            </a:extLst>
          </p:cNvPr>
          <p:cNvSpPr txBox="1"/>
          <p:nvPr/>
        </p:nvSpPr>
        <p:spPr>
          <a:xfrm>
            <a:off x="4257905" y="3780506"/>
            <a:ext cx="12926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Committing</a:t>
            </a:r>
          </a:p>
        </p:txBody>
      </p:sp>
      <p:sp>
        <p:nvSpPr>
          <p:cNvPr id="16" name="Oval 15">
            <a:extLst>
              <a:ext uri="{FF2B5EF4-FFF2-40B4-BE49-F238E27FC236}">
                <a16:creationId xmlns:a16="http://schemas.microsoft.com/office/drawing/2014/main" id="{B0CE7188-F810-4187-9319-E084AED87608}"/>
              </a:ext>
            </a:extLst>
          </p:cNvPr>
          <p:cNvSpPr/>
          <p:nvPr/>
        </p:nvSpPr>
        <p:spPr>
          <a:xfrm>
            <a:off x="6838605" y="2344641"/>
            <a:ext cx="3488673" cy="34886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656CFA5-146C-45AE-9824-F795B260C735}"/>
              </a:ext>
            </a:extLst>
          </p:cNvPr>
          <p:cNvSpPr/>
          <p:nvPr/>
        </p:nvSpPr>
        <p:spPr>
          <a:xfrm>
            <a:off x="6834588" y="3992147"/>
            <a:ext cx="908780" cy="414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9A7AAB92-B211-4549-930E-DF2C83BA7924}"/>
              </a:ext>
            </a:extLst>
          </p:cNvPr>
          <p:cNvSpPr/>
          <p:nvPr/>
        </p:nvSpPr>
        <p:spPr>
          <a:xfrm>
            <a:off x="6720696" y="4191116"/>
            <a:ext cx="348867" cy="266241"/>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1E82F53-F154-4AF5-80A2-31EDBC9272CF}"/>
              </a:ext>
            </a:extLst>
          </p:cNvPr>
          <p:cNvSpPr txBox="1"/>
          <p:nvPr/>
        </p:nvSpPr>
        <p:spPr>
          <a:xfrm>
            <a:off x="7211801" y="595404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Outer Loop</a:t>
            </a:r>
          </a:p>
        </p:txBody>
      </p:sp>
      <p:sp>
        <p:nvSpPr>
          <p:cNvPr id="36" name="Oval 35">
            <a:extLst>
              <a:ext uri="{FF2B5EF4-FFF2-40B4-BE49-F238E27FC236}">
                <a16:creationId xmlns:a16="http://schemas.microsoft.com/office/drawing/2014/main" id="{D1D414FD-5412-4407-86E7-CAD871079DC9}"/>
              </a:ext>
            </a:extLst>
          </p:cNvPr>
          <p:cNvSpPr/>
          <p:nvPr/>
        </p:nvSpPr>
        <p:spPr>
          <a:xfrm>
            <a:off x="7601179" y="4190541"/>
            <a:ext cx="918072" cy="918072"/>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chemeClr val="tx1"/>
                </a:solidFill>
                <a:ea typeface="+mn-lt"/>
                <a:cs typeface="+mn-lt"/>
              </a:rPr>
              <a:t>Inner</a:t>
            </a:r>
            <a:r>
              <a:rPr lang="en-US" dirty="0">
                <a:solidFill>
                  <a:schemeClr val="tx1"/>
                </a:solidFill>
                <a:ea typeface="+mn-lt"/>
                <a:cs typeface="+mn-lt"/>
              </a:rPr>
              <a:t> </a:t>
            </a:r>
            <a:r>
              <a:rPr lang="en-US">
                <a:solidFill>
                  <a:schemeClr val="tx1"/>
                </a:solidFill>
                <a:ea typeface="+mn-lt"/>
                <a:cs typeface="+mn-lt"/>
              </a:rPr>
              <a:t>Loop 3</a:t>
            </a:r>
            <a:endParaRPr lang="en-US" dirty="0">
              <a:solidFill>
                <a:schemeClr val="tx1"/>
              </a:solidFill>
              <a:ea typeface="+mn-lt"/>
              <a:cs typeface="+mn-lt"/>
            </a:endParaRPr>
          </a:p>
        </p:txBody>
      </p:sp>
      <p:sp>
        <p:nvSpPr>
          <p:cNvPr id="21" name="Oval 20">
            <a:extLst>
              <a:ext uri="{FF2B5EF4-FFF2-40B4-BE49-F238E27FC236}">
                <a16:creationId xmlns:a16="http://schemas.microsoft.com/office/drawing/2014/main" id="{B823297F-8107-4C2A-B373-3F3EE44EBB77}"/>
              </a:ext>
            </a:extLst>
          </p:cNvPr>
          <p:cNvSpPr/>
          <p:nvPr/>
        </p:nvSpPr>
        <p:spPr>
          <a:xfrm>
            <a:off x="8785492" y="4190540"/>
            <a:ext cx="918072" cy="918072"/>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chemeClr val="tx1"/>
                </a:solidFill>
                <a:ea typeface="+mn-lt"/>
                <a:cs typeface="+mn-lt"/>
              </a:rPr>
              <a:t>Inner </a:t>
            </a:r>
            <a:r>
              <a:rPr lang="en-US" sz="1600">
                <a:solidFill>
                  <a:schemeClr val="tx1"/>
                </a:solidFill>
                <a:ea typeface="+mn-lt"/>
                <a:cs typeface="+mn-lt"/>
              </a:rPr>
              <a:t>Loop 4</a:t>
            </a:r>
            <a:endParaRPr lang="en-US" sz="1600" dirty="0">
              <a:solidFill>
                <a:schemeClr val="tx1"/>
              </a:solidFill>
              <a:ea typeface="+mn-lt"/>
              <a:cs typeface="+mn-lt"/>
            </a:endParaRPr>
          </a:p>
        </p:txBody>
      </p:sp>
      <p:sp>
        <p:nvSpPr>
          <p:cNvPr id="22" name="Oval 21">
            <a:extLst>
              <a:ext uri="{FF2B5EF4-FFF2-40B4-BE49-F238E27FC236}">
                <a16:creationId xmlns:a16="http://schemas.microsoft.com/office/drawing/2014/main" id="{A182A9A7-210C-4E19-B353-2EA0B3D4BE71}"/>
              </a:ext>
            </a:extLst>
          </p:cNvPr>
          <p:cNvSpPr/>
          <p:nvPr/>
        </p:nvSpPr>
        <p:spPr>
          <a:xfrm>
            <a:off x="7601179" y="2969505"/>
            <a:ext cx="918072" cy="918072"/>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chemeClr val="tx1"/>
                </a:solidFill>
                <a:cs typeface="Calibri"/>
              </a:rPr>
              <a:t>Inner </a:t>
            </a:r>
            <a:r>
              <a:rPr lang="en-US" sz="1600">
                <a:solidFill>
                  <a:schemeClr val="tx1"/>
                </a:solidFill>
                <a:cs typeface="Calibri"/>
              </a:rPr>
              <a:t>Loop 1</a:t>
            </a:r>
            <a:endParaRPr lang="en-US" sz="1600" dirty="0">
              <a:solidFill>
                <a:schemeClr val="tx1"/>
              </a:solidFill>
              <a:cs typeface="Calibri"/>
            </a:endParaRPr>
          </a:p>
        </p:txBody>
      </p:sp>
      <p:sp>
        <p:nvSpPr>
          <p:cNvPr id="23" name="Oval 22">
            <a:extLst>
              <a:ext uri="{FF2B5EF4-FFF2-40B4-BE49-F238E27FC236}">
                <a16:creationId xmlns:a16="http://schemas.microsoft.com/office/drawing/2014/main" id="{0A5FDFAF-E1AF-4979-8B44-A8D3196605E2}"/>
              </a:ext>
            </a:extLst>
          </p:cNvPr>
          <p:cNvSpPr/>
          <p:nvPr/>
        </p:nvSpPr>
        <p:spPr>
          <a:xfrm>
            <a:off x="8785492" y="2969504"/>
            <a:ext cx="918072" cy="918072"/>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chemeClr val="tx1"/>
                </a:solidFill>
                <a:ea typeface="+mn-lt"/>
                <a:cs typeface="+mn-lt"/>
              </a:rPr>
              <a:t>Inner </a:t>
            </a:r>
            <a:r>
              <a:rPr lang="en-US" sz="1600">
                <a:solidFill>
                  <a:schemeClr val="tx1"/>
                </a:solidFill>
                <a:ea typeface="+mn-lt"/>
                <a:cs typeface="+mn-lt"/>
              </a:rPr>
              <a:t>Loop 2</a:t>
            </a:r>
            <a:endParaRPr lang="en-US" sz="1600" dirty="0">
              <a:solidFill>
                <a:schemeClr val="tx1"/>
              </a:solidFill>
              <a:ea typeface="+mn-lt"/>
              <a:cs typeface="+mn-lt"/>
            </a:endParaRPr>
          </a:p>
        </p:txBody>
      </p:sp>
      <p:cxnSp>
        <p:nvCxnSpPr>
          <p:cNvPr id="24" name="Straight Arrow Connector 23">
            <a:extLst>
              <a:ext uri="{FF2B5EF4-FFF2-40B4-BE49-F238E27FC236}">
                <a16:creationId xmlns:a16="http://schemas.microsoft.com/office/drawing/2014/main" id="{EC9F9911-57CA-4019-BD51-3FEFA80AFE82}"/>
              </a:ext>
            </a:extLst>
          </p:cNvPr>
          <p:cNvCxnSpPr>
            <a:cxnSpLocks/>
          </p:cNvCxnSpPr>
          <p:nvPr/>
        </p:nvCxnSpPr>
        <p:spPr>
          <a:xfrm>
            <a:off x="9480932" y="5005330"/>
            <a:ext cx="244206" cy="3635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6A2DA2C-E2E4-4B97-BAEF-4221C58D4614}"/>
              </a:ext>
            </a:extLst>
          </p:cNvPr>
          <p:cNvCxnSpPr>
            <a:cxnSpLocks/>
          </p:cNvCxnSpPr>
          <p:nvPr/>
        </p:nvCxnSpPr>
        <p:spPr>
          <a:xfrm flipH="1">
            <a:off x="7521764" y="5005329"/>
            <a:ext cx="288276" cy="3910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9162F5B-FC02-4BC6-83AD-3EF7937238A3}"/>
              </a:ext>
            </a:extLst>
          </p:cNvPr>
          <p:cNvCxnSpPr>
            <a:cxnSpLocks/>
          </p:cNvCxnSpPr>
          <p:nvPr/>
        </p:nvCxnSpPr>
        <p:spPr>
          <a:xfrm flipH="1" flipV="1">
            <a:off x="7797187" y="2568764"/>
            <a:ext cx="159746" cy="3984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4D0EBE5-49C2-4F27-9489-E1268FD5D8EE}"/>
              </a:ext>
            </a:extLst>
          </p:cNvPr>
          <p:cNvCxnSpPr>
            <a:cxnSpLocks/>
          </p:cNvCxnSpPr>
          <p:nvPr/>
        </p:nvCxnSpPr>
        <p:spPr>
          <a:xfrm flipV="1">
            <a:off x="9343220" y="2642211"/>
            <a:ext cx="225845" cy="3433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F4A64AD-A119-495A-B052-6E870FD6041C}"/>
              </a:ext>
            </a:extLst>
          </p:cNvPr>
          <p:cNvSpPr txBox="1"/>
          <p:nvPr/>
        </p:nvSpPr>
        <p:spPr>
          <a:xfrm>
            <a:off x="7881421" y="2574962"/>
            <a:ext cx="5122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PR</a:t>
            </a:r>
          </a:p>
        </p:txBody>
      </p:sp>
      <p:sp>
        <p:nvSpPr>
          <p:cNvPr id="31" name="TextBox 30">
            <a:extLst>
              <a:ext uri="{FF2B5EF4-FFF2-40B4-BE49-F238E27FC236}">
                <a16:creationId xmlns:a16="http://schemas.microsoft.com/office/drawing/2014/main" id="{DA2EB593-CD17-484E-9E94-BBFD0D82CD47}"/>
              </a:ext>
            </a:extLst>
          </p:cNvPr>
          <p:cNvSpPr txBox="1"/>
          <p:nvPr/>
        </p:nvSpPr>
        <p:spPr>
          <a:xfrm>
            <a:off x="8872939" y="2574961"/>
            <a:ext cx="5122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PR</a:t>
            </a:r>
          </a:p>
        </p:txBody>
      </p:sp>
      <p:sp>
        <p:nvSpPr>
          <p:cNvPr id="32" name="TextBox 31">
            <a:extLst>
              <a:ext uri="{FF2B5EF4-FFF2-40B4-BE49-F238E27FC236}">
                <a16:creationId xmlns:a16="http://schemas.microsoft.com/office/drawing/2014/main" id="{E3242BF4-40E0-429F-9D9B-42F872884714}"/>
              </a:ext>
            </a:extLst>
          </p:cNvPr>
          <p:cNvSpPr txBox="1"/>
          <p:nvPr/>
        </p:nvSpPr>
        <p:spPr>
          <a:xfrm>
            <a:off x="7743710" y="5163926"/>
            <a:ext cx="5122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PR</a:t>
            </a:r>
          </a:p>
        </p:txBody>
      </p:sp>
      <p:sp>
        <p:nvSpPr>
          <p:cNvPr id="33" name="TextBox 32">
            <a:extLst>
              <a:ext uri="{FF2B5EF4-FFF2-40B4-BE49-F238E27FC236}">
                <a16:creationId xmlns:a16="http://schemas.microsoft.com/office/drawing/2014/main" id="{DF3DB205-F589-4669-8040-B6B65564BFA5}"/>
              </a:ext>
            </a:extLst>
          </p:cNvPr>
          <p:cNvSpPr txBox="1"/>
          <p:nvPr/>
        </p:nvSpPr>
        <p:spPr>
          <a:xfrm>
            <a:off x="8928023" y="5173106"/>
            <a:ext cx="5122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PR</a:t>
            </a:r>
          </a:p>
        </p:txBody>
      </p:sp>
    </p:spTree>
    <p:extLst>
      <p:ext uri="{BB962C8B-B14F-4D97-AF65-F5344CB8AC3E}">
        <p14:creationId xmlns:p14="http://schemas.microsoft.com/office/powerpoint/2010/main" val="3844209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78141FB-A85E-4DD7-87DE-43B6809C7A10}"/>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DevOps and the Inner and Outer Loop</a:t>
            </a:r>
            <a:endParaRPr lang="en-US" kern="1200">
              <a:latin typeface="+mj-lt"/>
              <a:cs typeface="Calibri Light"/>
            </a:endParaRPr>
          </a:p>
        </p:txBody>
      </p:sp>
      <p:sp>
        <p:nvSpPr>
          <p:cNvPr id="3" name="Content Placeholder 2">
            <a:extLst>
              <a:ext uri="{FF2B5EF4-FFF2-40B4-BE49-F238E27FC236}">
                <a16:creationId xmlns:a16="http://schemas.microsoft.com/office/drawing/2014/main" id="{D9A73098-E75D-40A4-87DE-77B78B2D5071}"/>
              </a:ext>
            </a:extLst>
          </p:cNvPr>
          <p:cNvSpPr>
            <a:spLocks noGrp="1"/>
          </p:cNvSpPr>
          <p:nvPr>
            <p:ph idx="1"/>
          </p:nvPr>
        </p:nvSpPr>
        <p:spPr>
          <a:xfrm>
            <a:off x="241454" y="1340641"/>
            <a:ext cx="11954932" cy="411215"/>
          </a:xfrm>
        </p:spPr>
        <p:txBody>
          <a:bodyPr vert="horz" lIns="91440" tIns="45720" rIns="91440" bIns="45720" rtlCol="0" anchor="t">
            <a:normAutofit/>
          </a:bodyPr>
          <a:lstStyle/>
          <a:p>
            <a:pPr marL="0" indent="0">
              <a:buNone/>
            </a:pPr>
            <a:r>
              <a:rPr lang="en-US" sz="2000" dirty="0"/>
              <a:t>The shift from the inner to the outer loops occurs when developers commit their code to a non-local repository. </a:t>
            </a:r>
            <a:endParaRPr lang="en-US" sz="2000" dirty="0">
              <a:cs typeface="Calibri"/>
            </a:endParaRPr>
          </a:p>
        </p:txBody>
      </p:sp>
      <p:sp>
        <p:nvSpPr>
          <p:cNvPr id="4" name="Rectangle 3">
            <a:extLst>
              <a:ext uri="{FF2B5EF4-FFF2-40B4-BE49-F238E27FC236}">
                <a16:creationId xmlns:a16="http://schemas.microsoft.com/office/drawing/2014/main" id="{7F548E2F-B67C-4D0A-B26D-33F29BA5F986}"/>
              </a:ext>
            </a:extLst>
          </p:cNvPr>
          <p:cNvSpPr/>
          <p:nvPr/>
        </p:nvSpPr>
        <p:spPr>
          <a:xfrm>
            <a:off x="488415" y="2081270"/>
            <a:ext cx="1184313" cy="7344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cs typeface="Calibri"/>
              </a:rPr>
              <a:t>User Stories, </a:t>
            </a:r>
            <a:r>
              <a:rPr lang="en-US" sz="1200">
                <a:solidFill>
                  <a:srgbClr val="000000"/>
                </a:solidFill>
                <a:cs typeface="Calibri"/>
              </a:rPr>
              <a:t>Epics, Sprints, and Tasks</a:t>
            </a:r>
            <a:endParaRPr lang="en-US" sz="1200">
              <a:solidFill>
                <a:srgbClr val="000000"/>
              </a:solidFill>
            </a:endParaRPr>
          </a:p>
        </p:txBody>
      </p:sp>
      <p:sp>
        <p:nvSpPr>
          <p:cNvPr id="8" name="Rectangle 7">
            <a:extLst>
              <a:ext uri="{FF2B5EF4-FFF2-40B4-BE49-F238E27FC236}">
                <a16:creationId xmlns:a16="http://schemas.microsoft.com/office/drawing/2014/main" id="{5774DEC8-036B-4D52-AE34-A19228D573C3}"/>
              </a:ext>
            </a:extLst>
          </p:cNvPr>
          <p:cNvSpPr/>
          <p:nvPr/>
        </p:nvSpPr>
        <p:spPr>
          <a:xfrm>
            <a:off x="2774414" y="2081269"/>
            <a:ext cx="1184313" cy="7344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000000"/>
                </a:solidFill>
                <a:cs typeface="Calibri"/>
              </a:rPr>
              <a:t>Threat </a:t>
            </a:r>
            <a:r>
              <a:rPr lang="en-US" sz="1200">
                <a:solidFill>
                  <a:srgbClr val="000000"/>
                </a:solidFill>
                <a:cs typeface="Calibri"/>
              </a:rPr>
              <a:t>Modeling / Arch. Reviews</a:t>
            </a:r>
            <a:endParaRPr lang="en-US" sz="1200" dirty="0">
              <a:solidFill>
                <a:srgbClr val="000000"/>
              </a:solidFill>
              <a:cs typeface="Calibri"/>
            </a:endParaRPr>
          </a:p>
        </p:txBody>
      </p:sp>
      <p:cxnSp>
        <p:nvCxnSpPr>
          <p:cNvPr id="5" name="Straight Arrow Connector 4">
            <a:extLst>
              <a:ext uri="{FF2B5EF4-FFF2-40B4-BE49-F238E27FC236}">
                <a16:creationId xmlns:a16="http://schemas.microsoft.com/office/drawing/2014/main" id="{2F51AC5C-B253-47F3-A431-A3A9C0F44E5C}"/>
              </a:ext>
            </a:extLst>
          </p:cNvPr>
          <p:cNvCxnSpPr/>
          <p:nvPr/>
        </p:nvCxnSpPr>
        <p:spPr>
          <a:xfrm flipV="1">
            <a:off x="1466738" y="2449989"/>
            <a:ext cx="1272444" cy="367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11106DB-F654-44B3-87F1-0DD3D4B0BE79}"/>
              </a:ext>
            </a:extLst>
          </p:cNvPr>
          <p:cNvSpPr/>
          <p:nvPr/>
        </p:nvSpPr>
        <p:spPr>
          <a:xfrm>
            <a:off x="4950245" y="2081268"/>
            <a:ext cx="1184313" cy="7344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000000"/>
                </a:solidFill>
                <a:cs typeface="Calibri"/>
              </a:rPr>
              <a:t>Coding</a:t>
            </a:r>
            <a:endParaRPr lang="en-US"/>
          </a:p>
        </p:txBody>
      </p:sp>
      <p:cxnSp>
        <p:nvCxnSpPr>
          <p:cNvPr id="11" name="Straight Arrow Connector 10">
            <a:extLst>
              <a:ext uri="{FF2B5EF4-FFF2-40B4-BE49-F238E27FC236}">
                <a16:creationId xmlns:a16="http://schemas.microsoft.com/office/drawing/2014/main" id="{2E797BAF-3E94-4CB6-9E67-43FD032C175D}"/>
              </a:ext>
            </a:extLst>
          </p:cNvPr>
          <p:cNvCxnSpPr>
            <a:cxnSpLocks/>
          </p:cNvCxnSpPr>
          <p:nvPr/>
        </p:nvCxnSpPr>
        <p:spPr>
          <a:xfrm flipV="1">
            <a:off x="3881268" y="2449988"/>
            <a:ext cx="1033746" cy="367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922E8E0-41CC-4764-B3D8-9112D6642A9B}"/>
              </a:ext>
            </a:extLst>
          </p:cNvPr>
          <p:cNvSpPr/>
          <p:nvPr/>
        </p:nvSpPr>
        <p:spPr>
          <a:xfrm>
            <a:off x="7006726" y="2081267"/>
            <a:ext cx="1184313" cy="7344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000000"/>
                </a:solidFill>
                <a:cs typeface="Calibri"/>
              </a:rPr>
              <a:t>Source Control</a:t>
            </a:r>
            <a:endParaRPr lang="en-US"/>
          </a:p>
        </p:txBody>
      </p:sp>
      <p:cxnSp>
        <p:nvCxnSpPr>
          <p:cNvPr id="13" name="Straight Arrow Connector 12">
            <a:extLst>
              <a:ext uri="{FF2B5EF4-FFF2-40B4-BE49-F238E27FC236}">
                <a16:creationId xmlns:a16="http://schemas.microsoft.com/office/drawing/2014/main" id="{2F069E2F-3FEA-46FB-9108-2E12E2C0A96E}"/>
              </a:ext>
            </a:extLst>
          </p:cNvPr>
          <p:cNvCxnSpPr>
            <a:cxnSpLocks/>
          </p:cNvCxnSpPr>
          <p:nvPr/>
        </p:nvCxnSpPr>
        <p:spPr>
          <a:xfrm flipV="1">
            <a:off x="5974472" y="2449987"/>
            <a:ext cx="1033746" cy="367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BEB3501-1142-4FC7-B306-967269D6F868}"/>
              </a:ext>
            </a:extLst>
          </p:cNvPr>
          <p:cNvSpPr/>
          <p:nvPr/>
        </p:nvSpPr>
        <p:spPr>
          <a:xfrm>
            <a:off x="6677370" y="1880441"/>
            <a:ext cx="1817782" cy="1395468"/>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46764D6-2555-44DC-AB04-B72AF4668F1C}"/>
              </a:ext>
            </a:extLst>
          </p:cNvPr>
          <p:cNvSpPr txBox="1"/>
          <p:nvPr/>
        </p:nvSpPr>
        <p:spPr>
          <a:xfrm>
            <a:off x="6673008" y="2899730"/>
            <a:ext cx="196283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Outer Loop starts here</a:t>
            </a:r>
          </a:p>
        </p:txBody>
      </p:sp>
      <p:sp>
        <p:nvSpPr>
          <p:cNvPr id="17" name="Rectangle 16">
            <a:extLst>
              <a:ext uri="{FF2B5EF4-FFF2-40B4-BE49-F238E27FC236}">
                <a16:creationId xmlns:a16="http://schemas.microsoft.com/office/drawing/2014/main" id="{8171839F-ECCE-40C5-903C-742503969EF9}"/>
              </a:ext>
            </a:extLst>
          </p:cNvPr>
          <p:cNvSpPr/>
          <p:nvPr/>
        </p:nvSpPr>
        <p:spPr>
          <a:xfrm>
            <a:off x="9256003" y="2081267"/>
            <a:ext cx="1184313" cy="7344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000000"/>
                </a:solidFill>
                <a:cs typeface="Calibri"/>
              </a:rPr>
              <a:t>Build System</a:t>
            </a:r>
            <a:endParaRPr lang="en-US"/>
          </a:p>
        </p:txBody>
      </p:sp>
      <p:cxnSp>
        <p:nvCxnSpPr>
          <p:cNvPr id="18" name="Straight Arrow Connector 17">
            <a:extLst>
              <a:ext uri="{FF2B5EF4-FFF2-40B4-BE49-F238E27FC236}">
                <a16:creationId xmlns:a16="http://schemas.microsoft.com/office/drawing/2014/main" id="{3DC9F22F-2AA4-4C5B-9118-0B0B9CE8DA2A}"/>
              </a:ext>
            </a:extLst>
          </p:cNvPr>
          <p:cNvCxnSpPr>
            <a:cxnSpLocks/>
          </p:cNvCxnSpPr>
          <p:nvPr/>
        </p:nvCxnSpPr>
        <p:spPr>
          <a:xfrm flipV="1">
            <a:off x="8187026" y="2449986"/>
            <a:ext cx="1033746" cy="367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4F10EF8-8979-4EE7-9D4E-96793AE052D6}"/>
              </a:ext>
            </a:extLst>
          </p:cNvPr>
          <p:cNvSpPr/>
          <p:nvPr/>
        </p:nvSpPr>
        <p:spPr>
          <a:xfrm>
            <a:off x="6639496" y="3467556"/>
            <a:ext cx="1184313" cy="7344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000000"/>
                </a:solidFill>
                <a:cs typeface="Calibri"/>
              </a:rPr>
              <a:t>Artifacts and </a:t>
            </a:r>
            <a:r>
              <a:rPr lang="en-US" sz="1200">
                <a:solidFill>
                  <a:srgbClr val="000000"/>
                </a:solidFill>
                <a:cs typeface="Calibri"/>
              </a:rPr>
              <a:t>3rd party deps.</a:t>
            </a:r>
            <a:endParaRPr lang="en-US" sz="1200" dirty="0">
              <a:solidFill>
                <a:srgbClr val="000000"/>
              </a:solidFill>
              <a:cs typeface="Calibri"/>
            </a:endParaRPr>
          </a:p>
        </p:txBody>
      </p:sp>
      <p:cxnSp>
        <p:nvCxnSpPr>
          <p:cNvPr id="14" name="Connector: Elbow 13">
            <a:extLst>
              <a:ext uri="{FF2B5EF4-FFF2-40B4-BE49-F238E27FC236}">
                <a16:creationId xmlns:a16="http://schemas.microsoft.com/office/drawing/2014/main" id="{5A0817D8-7320-4765-ADEC-B72D9F207680}"/>
              </a:ext>
            </a:extLst>
          </p:cNvPr>
          <p:cNvCxnSpPr/>
          <p:nvPr/>
        </p:nvCxnSpPr>
        <p:spPr>
          <a:xfrm flipH="1">
            <a:off x="7845961" y="2667114"/>
            <a:ext cx="1454226" cy="1226544"/>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1B2FCBC2-A0DE-4231-BA51-6B03998066E6}"/>
              </a:ext>
            </a:extLst>
          </p:cNvPr>
          <p:cNvCxnSpPr>
            <a:cxnSpLocks/>
          </p:cNvCxnSpPr>
          <p:nvPr/>
        </p:nvCxnSpPr>
        <p:spPr>
          <a:xfrm flipH="1" flipV="1">
            <a:off x="6184250" y="2608357"/>
            <a:ext cx="462708" cy="1279793"/>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0FBFC1A-FA3E-4695-A29D-98A031059477}"/>
              </a:ext>
            </a:extLst>
          </p:cNvPr>
          <p:cNvSpPr/>
          <p:nvPr/>
        </p:nvSpPr>
        <p:spPr>
          <a:xfrm>
            <a:off x="8990912" y="3670683"/>
            <a:ext cx="1707614" cy="2919467"/>
          </a:xfrm>
          <a:prstGeom prst="rect">
            <a:avLst/>
          </a:prstGeom>
          <a:noFill/>
          <a:ln w="571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95AA8E4-1913-45F9-9BA5-8C7997595D4E}"/>
              </a:ext>
            </a:extLst>
          </p:cNvPr>
          <p:cNvSpPr/>
          <p:nvPr/>
        </p:nvSpPr>
        <p:spPr>
          <a:xfrm>
            <a:off x="9256003" y="4339725"/>
            <a:ext cx="1184313" cy="3396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000000"/>
                </a:solidFill>
                <a:cs typeface="Calibri"/>
              </a:rPr>
              <a:t>SAST</a:t>
            </a:r>
            <a:endParaRPr lang="en-US"/>
          </a:p>
        </p:txBody>
      </p:sp>
      <p:sp>
        <p:nvSpPr>
          <p:cNvPr id="24" name="Rectangle 23">
            <a:extLst>
              <a:ext uri="{FF2B5EF4-FFF2-40B4-BE49-F238E27FC236}">
                <a16:creationId xmlns:a16="http://schemas.microsoft.com/office/drawing/2014/main" id="{54A425A7-ABCD-4543-AF50-B2C86063BAA4}"/>
              </a:ext>
            </a:extLst>
          </p:cNvPr>
          <p:cNvSpPr/>
          <p:nvPr/>
        </p:nvSpPr>
        <p:spPr>
          <a:xfrm>
            <a:off x="9256002" y="4789580"/>
            <a:ext cx="1184313" cy="3396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000000"/>
                </a:solidFill>
                <a:cs typeface="Calibri"/>
              </a:rPr>
              <a:t>DAST</a:t>
            </a:r>
            <a:endParaRPr lang="en-US"/>
          </a:p>
        </p:txBody>
      </p:sp>
      <p:sp>
        <p:nvSpPr>
          <p:cNvPr id="25" name="Rectangle 24">
            <a:extLst>
              <a:ext uri="{FF2B5EF4-FFF2-40B4-BE49-F238E27FC236}">
                <a16:creationId xmlns:a16="http://schemas.microsoft.com/office/drawing/2014/main" id="{B3A77942-53C8-400B-9932-799C1B0EEE2A}"/>
              </a:ext>
            </a:extLst>
          </p:cNvPr>
          <p:cNvSpPr/>
          <p:nvPr/>
        </p:nvSpPr>
        <p:spPr>
          <a:xfrm>
            <a:off x="9256001" y="5230254"/>
            <a:ext cx="1184313" cy="3396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000000"/>
                </a:solidFill>
                <a:cs typeface="Calibri"/>
              </a:rPr>
              <a:t>Code Quality</a:t>
            </a:r>
            <a:endParaRPr lang="en-US"/>
          </a:p>
        </p:txBody>
      </p:sp>
      <p:sp>
        <p:nvSpPr>
          <p:cNvPr id="26" name="Rectangle 25">
            <a:extLst>
              <a:ext uri="{FF2B5EF4-FFF2-40B4-BE49-F238E27FC236}">
                <a16:creationId xmlns:a16="http://schemas.microsoft.com/office/drawing/2014/main" id="{2242B25F-7B79-4982-BBD6-ABC94B67D87A}"/>
              </a:ext>
            </a:extLst>
          </p:cNvPr>
          <p:cNvSpPr/>
          <p:nvPr/>
        </p:nvSpPr>
        <p:spPr>
          <a:xfrm>
            <a:off x="9256000" y="5680109"/>
            <a:ext cx="1184313" cy="3396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000000"/>
                </a:solidFill>
                <a:cs typeface="Calibri"/>
              </a:rPr>
              <a:t>QA Testing</a:t>
            </a:r>
            <a:endParaRPr lang="en-US" sz="1200" dirty="0">
              <a:solidFill>
                <a:srgbClr val="000000"/>
              </a:solidFill>
              <a:cs typeface="Calibri"/>
            </a:endParaRPr>
          </a:p>
        </p:txBody>
      </p:sp>
      <p:sp>
        <p:nvSpPr>
          <p:cNvPr id="27" name="Rectangle 26">
            <a:extLst>
              <a:ext uri="{FF2B5EF4-FFF2-40B4-BE49-F238E27FC236}">
                <a16:creationId xmlns:a16="http://schemas.microsoft.com/office/drawing/2014/main" id="{92207C55-AC62-4753-A279-039A8E1DDEB3}"/>
              </a:ext>
            </a:extLst>
          </p:cNvPr>
          <p:cNvSpPr/>
          <p:nvPr/>
        </p:nvSpPr>
        <p:spPr>
          <a:xfrm>
            <a:off x="9255999" y="6120783"/>
            <a:ext cx="1184313" cy="3396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000000"/>
                </a:solidFill>
                <a:cs typeface="Calibri"/>
              </a:rPr>
              <a:t>IAST</a:t>
            </a:r>
            <a:endParaRPr lang="en-US" sz="1200" dirty="0">
              <a:solidFill>
                <a:srgbClr val="000000"/>
              </a:solidFill>
              <a:cs typeface="Calibri"/>
            </a:endParaRPr>
          </a:p>
        </p:txBody>
      </p:sp>
      <p:sp>
        <p:nvSpPr>
          <p:cNvPr id="15" name="TextBox 14">
            <a:extLst>
              <a:ext uri="{FF2B5EF4-FFF2-40B4-BE49-F238E27FC236}">
                <a16:creationId xmlns:a16="http://schemas.microsoft.com/office/drawing/2014/main" id="{D8F8E7BB-BCFC-41F4-B829-C1D93BDA4933}"/>
              </a:ext>
            </a:extLst>
          </p:cNvPr>
          <p:cNvSpPr txBox="1"/>
          <p:nvPr/>
        </p:nvSpPr>
        <p:spPr>
          <a:xfrm>
            <a:off x="9107048" y="3727143"/>
            <a:ext cx="148544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t>Automated Testing</a:t>
            </a:r>
          </a:p>
        </p:txBody>
      </p:sp>
      <p:cxnSp>
        <p:nvCxnSpPr>
          <p:cNvPr id="29" name="Straight Arrow Connector 28">
            <a:extLst>
              <a:ext uri="{FF2B5EF4-FFF2-40B4-BE49-F238E27FC236}">
                <a16:creationId xmlns:a16="http://schemas.microsoft.com/office/drawing/2014/main" id="{7372DF35-8C00-48D2-A495-31D3BE5D6FBC}"/>
              </a:ext>
            </a:extLst>
          </p:cNvPr>
          <p:cNvCxnSpPr>
            <a:cxnSpLocks/>
          </p:cNvCxnSpPr>
          <p:nvPr/>
        </p:nvCxnSpPr>
        <p:spPr>
          <a:xfrm>
            <a:off x="9848736" y="2820888"/>
            <a:ext cx="5506" cy="8225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4250B426-4EC6-4949-A65F-245A2AA1DE60}"/>
              </a:ext>
            </a:extLst>
          </p:cNvPr>
          <p:cNvSpPr/>
          <p:nvPr/>
        </p:nvSpPr>
        <p:spPr>
          <a:xfrm>
            <a:off x="2939666" y="4202014"/>
            <a:ext cx="1184313" cy="7344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000000"/>
                </a:solidFill>
                <a:cs typeface="Calibri"/>
              </a:rPr>
              <a:t>Defect Tracking</a:t>
            </a:r>
            <a:endParaRPr lang="en-US"/>
          </a:p>
        </p:txBody>
      </p:sp>
      <p:sp>
        <p:nvSpPr>
          <p:cNvPr id="31" name="Rectangle 30">
            <a:extLst>
              <a:ext uri="{FF2B5EF4-FFF2-40B4-BE49-F238E27FC236}">
                <a16:creationId xmlns:a16="http://schemas.microsoft.com/office/drawing/2014/main" id="{10572833-E06A-4C31-A266-FAA32B057704}"/>
              </a:ext>
            </a:extLst>
          </p:cNvPr>
          <p:cNvSpPr/>
          <p:nvPr/>
        </p:nvSpPr>
        <p:spPr>
          <a:xfrm>
            <a:off x="4739087" y="5358785"/>
            <a:ext cx="1184313" cy="7344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000000"/>
                </a:solidFill>
                <a:cs typeface="Calibri"/>
              </a:rPr>
              <a:t>Acceptance Testing</a:t>
            </a:r>
            <a:endParaRPr lang="en-US" sz="1200" dirty="0">
              <a:solidFill>
                <a:srgbClr val="000000"/>
              </a:solidFill>
              <a:cs typeface="Calibri"/>
            </a:endParaRPr>
          </a:p>
        </p:txBody>
      </p:sp>
      <p:cxnSp>
        <p:nvCxnSpPr>
          <p:cNvPr id="32" name="Straight Arrow Connector 31">
            <a:extLst>
              <a:ext uri="{FF2B5EF4-FFF2-40B4-BE49-F238E27FC236}">
                <a16:creationId xmlns:a16="http://schemas.microsoft.com/office/drawing/2014/main" id="{FFEC0B59-CC06-4161-9D3C-CFC0AB4B72A4}"/>
              </a:ext>
            </a:extLst>
          </p:cNvPr>
          <p:cNvCxnSpPr>
            <a:cxnSpLocks/>
          </p:cNvCxnSpPr>
          <p:nvPr/>
        </p:nvCxnSpPr>
        <p:spPr>
          <a:xfrm flipH="1" flipV="1">
            <a:off x="6402290" y="4598276"/>
            <a:ext cx="2565095" cy="367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52EDFC7-B12B-4B4B-AEA5-5B31D8A13817}"/>
              </a:ext>
            </a:extLst>
          </p:cNvPr>
          <p:cNvCxnSpPr>
            <a:cxnSpLocks/>
          </p:cNvCxnSpPr>
          <p:nvPr/>
        </p:nvCxnSpPr>
        <p:spPr>
          <a:xfrm flipH="1" flipV="1">
            <a:off x="5952434" y="5773406"/>
            <a:ext cx="3005770" cy="36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79A35441-522A-49DC-A811-353A174A3E52}"/>
              </a:ext>
            </a:extLst>
          </p:cNvPr>
          <p:cNvSpPr/>
          <p:nvPr/>
        </p:nvSpPr>
        <p:spPr>
          <a:xfrm>
            <a:off x="488413" y="4202013"/>
            <a:ext cx="1184313" cy="7344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000000"/>
                </a:solidFill>
                <a:cs typeface="Calibri"/>
              </a:rPr>
              <a:t>Continuous Monitoring</a:t>
            </a:r>
            <a:endParaRPr lang="en-US" sz="1200" dirty="0">
              <a:solidFill>
                <a:srgbClr val="000000"/>
              </a:solidFill>
              <a:cs typeface="Calibri"/>
            </a:endParaRPr>
          </a:p>
        </p:txBody>
      </p:sp>
      <p:cxnSp>
        <p:nvCxnSpPr>
          <p:cNvPr id="35" name="Straight Arrow Connector 34">
            <a:extLst>
              <a:ext uri="{FF2B5EF4-FFF2-40B4-BE49-F238E27FC236}">
                <a16:creationId xmlns:a16="http://schemas.microsoft.com/office/drawing/2014/main" id="{D06F4A16-81C5-412B-8D0F-403CB52E4CBE}"/>
              </a:ext>
            </a:extLst>
          </p:cNvPr>
          <p:cNvCxnSpPr>
            <a:cxnSpLocks/>
          </p:cNvCxnSpPr>
          <p:nvPr/>
        </p:nvCxnSpPr>
        <p:spPr>
          <a:xfrm flipV="1">
            <a:off x="1668713" y="4570735"/>
            <a:ext cx="1272444" cy="367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1626072-B35F-41DA-915F-028F9E6B65A1}"/>
              </a:ext>
            </a:extLst>
          </p:cNvPr>
          <p:cNvCxnSpPr>
            <a:cxnSpLocks/>
          </p:cNvCxnSpPr>
          <p:nvPr/>
        </p:nvCxnSpPr>
        <p:spPr>
          <a:xfrm flipH="1">
            <a:off x="3464461" y="5795447"/>
            <a:ext cx="1279795" cy="550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B448981A-1024-4F16-A409-4DEE717E9565}"/>
              </a:ext>
            </a:extLst>
          </p:cNvPr>
          <p:cNvSpPr/>
          <p:nvPr/>
        </p:nvSpPr>
        <p:spPr>
          <a:xfrm>
            <a:off x="2278652" y="5358784"/>
            <a:ext cx="1184313" cy="7344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000000"/>
                </a:solidFill>
                <a:cs typeface="Calibri"/>
              </a:rPr>
              <a:t>Deployment</a:t>
            </a:r>
            <a:endParaRPr lang="en-US" sz="1200" dirty="0">
              <a:solidFill>
                <a:srgbClr val="000000"/>
              </a:solidFill>
              <a:cs typeface="Calibri"/>
            </a:endParaRPr>
          </a:p>
        </p:txBody>
      </p:sp>
      <p:cxnSp>
        <p:nvCxnSpPr>
          <p:cNvPr id="39" name="Straight Arrow Connector 38">
            <a:extLst>
              <a:ext uri="{FF2B5EF4-FFF2-40B4-BE49-F238E27FC236}">
                <a16:creationId xmlns:a16="http://schemas.microsoft.com/office/drawing/2014/main" id="{4217FF7B-F48A-4072-91DB-820D7873EFD5}"/>
              </a:ext>
            </a:extLst>
          </p:cNvPr>
          <p:cNvCxnSpPr>
            <a:cxnSpLocks/>
          </p:cNvCxnSpPr>
          <p:nvPr/>
        </p:nvCxnSpPr>
        <p:spPr>
          <a:xfrm flipH="1" flipV="1">
            <a:off x="1747665" y="2688687"/>
            <a:ext cx="1288977" cy="149094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6D1F657B-752D-4132-9028-203A5F69C4B0}"/>
              </a:ext>
            </a:extLst>
          </p:cNvPr>
          <p:cNvSpPr/>
          <p:nvPr/>
        </p:nvSpPr>
        <p:spPr>
          <a:xfrm>
            <a:off x="5198124" y="4192834"/>
            <a:ext cx="1184313" cy="7344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000000"/>
                </a:solidFill>
                <a:cs typeface="Calibri"/>
              </a:rPr>
              <a:t>Vulnerability Management</a:t>
            </a:r>
            <a:endParaRPr lang="en-US" dirty="0"/>
          </a:p>
        </p:txBody>
      </p:sp>
      <p:cxnSp>
        <p:nvCxnSpPr>
          <p:cNvPr id="41" name="Straight Arrow Connector 40">
            <a:extLst>
              <a:ext uri="{FF2B5EF4-FFF2-40B4-BE49-F238E27FC236}">
                <a16:creationId xmlns:a16="http://schemas.microsoft.com/office/drawing/2014/main" id="{C6733E6A-991C-42B8-AE35-1DA0E40A9DCF}"/>
              </a:ext>
            </a:extLst>
          </p:cNvPr>
          <p:cNvCxnSpPr>
            <a:cxnSpLocks/>
          </p:cNvCxnSpPr>
          <p:nvPr/>
        </p:nvCxnSpPr>
        <p:spPr>
          <a:xfrm flipH="1" flipV="1">
            <a:off x="4125472" y="4570733"/>
            <a:ext cx="1013554" cy="36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36482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1D3E5-0802-47EE-B3C1-AB65791E5E26}"/>
              </a:ext>
            </a:extLst>
          </p:cNvPr>
          <p:cNvSpPr>
            <a:spLocks noGrp="1"/>
          </p:cNvSpPr>
          <p:nvPr>
            <p:ph type="title"/>
          </p:nvPr>
        </p:nvSpPr>
        <p:spPr/>
        <p:txBody>
          <a:bodyPr>
            <a:normAutofit/>
          </a:bodyPr>
          <a:lstStyle/>
          <a:p>
            <a:r>
              <a:rPr lang="en-US" sz="5200" dirty="0">
                <a:cs typeface="Calibri Light"/>
              </a:rPr>
              <a:t>Of Tax and Waste</a:t>
            </a:r>
            <a:endParaRPr lang="en-US" sz="5200" dirty="0"/>
          </a:p>
        </p:txBody>
      </p:sp>
      <p:sp>
        <p:nvSpPr>
          <p:cNvPr id="19" name="Content Placeholder 18">
            <a:extLst>
              <a:ext uri="{FF2B5EF4-FFF2-40B4-BE49-F238E27FC236}">
                <a16:creationId xmlns:a16="http://schemas.microsoft.com/office/drawing/2014/main" id="{04A771A1-C691-4444-B19C-0BC755D92856}"/>
              </a:ext>
            </a:extLst>
          </p:cNvPr>
          <p:cNvSpPr>
            <a:spLocks noGrp="1"/>
          </p:cNvSpPr>
          <p:nvPr>
            <p:ph sz="half" idx="2"/>
          </p:nvPr>
        </p:nvSpPr>
        <p:spPr>
          <a:xfrm>
            <a:off x="5503127" y="1444625"/>
            <a:ext cx="6259551" cy="4732338"/>
          </a:xfrm>
        </p:spPr>
        <p:txBody>
          <a:bodyPr vert="horz" lIns="91440" tIns="45720" rIns="91440" bIns="45720" rtlCol="0" anchor="t">
            <a:normAutofit/>
          </a:bodyPr>
          <a:lstStyle/>
          <a:p>
            <a:pPr marL="0" indent="0">
              <a:buNone/>
            </a:pPr>
            <a:r>
              <a:rPr lang="en-US" sz="2200" b="1" dirty="0">
                <a:cs typeface="Calibri" panose="020F0502020204030204"/>
              </a:rPr>
              <a:t>Key tenets of the inner loop</a:t>
            </a:r>
          </a:p>
          <a:p>
            <a:pPr marL="514350" indent="-514350">
              <a:buAutoNum type="arabicPeriod"/>
            </a:pPr>
            <a:r>
              <a:rPr lang="en-US" sz="2200" dirty="0">
                <a:cs typeface="Calibri" panose="020F0502020204030204"/>
              </a:rPr>
              <a:t>Loop execution should be as fast as possible</a:t>
            </a:r>
          </a:p>
          <a:p>
            <a:pPr marL="514350" indent="-514350">
              <a:buAutoNum type="arabicPeriod"/>
            </a:pPr>
            <a:r>
              <a:rPr lang="en-US" sz="2200" dirty="0">
                <a:cs typeface="Calibri" panose="020F0502020204030204"/>
              </a:rPr>
              <a:t>Feedback time should be minimized but quality should be optimized</a:t>
            </a:r>
          </a:p>
          <a:p>
            <a:pPr marL="514350" indent="-514350">
              <a:buAutoNum type="arabicPeriod"/>
            </a:pPr>
            <a:r>
              <a:rPr lang="en-US" sz="2200" dirty="0">
                <a:cs typeface="Calibri" panose="020F0502020204030204"/>
              </a:rPr>
              <a:t>Tax should be minimized. Waste should be eliminated</a:t>
            </a:r>
          </a:p>
          <a:p>
            <a:pPr marL="0" indent="0">
              <a:buNone/>
            </a:pPr>
            <a:r>
              <a:rPr lang="en-US" sz="2000" b="1" dirty="0">
                <a:cs typeface="Calibri"/>
              </a:rPr>
              <a:t>Tax </a:t>
            </a:r>
            <a:r>
              <a:rPr lang="en-US" sz="2000" dirty="0">
                <a:cs typeface="Calibri"/>
              </a:rPr>
              <a:t>– Tax refers to any activity that does not provide customer value but does provide feedback. Tax is a necessary evil and effort should be placed into minimizing the amount of tax introduced in the loop. </a:t>
            </a:r>
          </a:p>
          <a:p>
            <a:pPr marL="0" indent="0">
              <a:buNone/>
            </a:pPr>
            <a:r>
              <a:rPr lang="en-US" sz="2000" b="1" dirty="0">
                <a:cs typeface="Calibri"/>
              </a:rPr>
              <a:t>Waste </a:t>
            </a:r>
            <a:r>
              <a:rPr lang="en-US" sz="2000" dirty="0">
                <a:cs typeface="Calibri"/>
              </a:rPr>
              <a:t>– Waste is similar to tax except that it includes work that is unnecessary. Key to developer enablement is eliminating waste wherever possible</a:t>
            </a:r>
          </a:p>
        </p:txBody>
      </p:sp>
      <p:sp>
        <p:nvSpPr>
          <p:cNvPr id="20" name="Oval 19">
            <a:extLst>
              <a:ext uri="{FF2B5EF4-FFF2-40B4-BE49-F238E27FC236}">
                <a16:creationId xmlns:a16="http://schemas.microsoft.com/office/drawing/2014/main" id="{5B74538D-E355-4F58-8FF0-FE71B979C8CF}"/>
              </a:ext>
            </a:extLst>
          </p:cNvPr>
          <p:cNvSpPr/>
          <p:nvPr/>
        </p:nvSpPr>
        <p:spPr>
          <a:xfrm>
            <a:off x="1337673" y="2057240"/>
            <a:ext cx="3488673" cy="34886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037FA69-5260-4EEC-ABB1-EF4D5FC5F137}"/>
              </a:ext>
            </a:extLst>
          </p:cNvPr>
          <p:cNvSpPr/>
          <p:nvPr/>
        </p:nvSpPr>
        <p:spPr>
          <a:xfrm>
            <a:off x="4418379" y="3632308"/>
            <a:ext cx="918072" cy="330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51F2DCC3-1717-4EFD-9CE7-F898B84AF584}"/>
              </a:ext>
            </a:extLst>
          </p:cNvPr>
          <p:cNvSpPr/>
          <p:nvPr/>
        </p:nvSpPr>
        <p:spPr>
          <a:xfrm rot="10800000">
            <a:off x="4625812" y="3499763"/>
            <a:ext cx="348867" cy="266241"/>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5049B25-28C2-45F5-BBAD-C7F49B2D4701}"/>
              </a:ext>
            </a:extLst>
          </p:cNvPr>
          <p:cNvSpPr txBox="1"/>
          <p:nvPr/>
        </p:nvSpPr>
        <p:spPr>
          <a:xfrm>
            <a:off x="1655785" y="5721725"/>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Inner Loop</a:t>
            </a:r>
          </a:p>
        </p:txBody>
      </p:sp>
      <p:sp>
        <p:nvSpPr>
          <p:cNvPr id="33" name="TextBox 32">
            <a:extLst>
              <a:ext uri="{FF2B5EF4-FFF2-40B4-BE49-F238E27FC236}">
                <a16:creationId xmlns:a16="http://schemas.microsoft.com/office/drawing/2014/main" id="{CBAD5191-B8AB-433C-9E08-8B941DEA5320}"/>
              </a:ext>
            </a:extLst>
          </p:cNvPr>
          <p:cNvSpPr txBox="1"/>
          <p:nvPr/>
        </p:nvSpPr>
        <p:spPr>
          <a:xfrm>
            <a:off x="2576153" y="4943659"/>
            <a:ext cx="1008042" cy="369332"/>
          </a:xfrm>
          <a:prstGeom prst="rect">
            <a:avLst/>
          </a:prstGeom>
          <a:solidFill>
            <a:schemeClr val="accent6"/>
          </a:solidFill>
          <a:ln>
            <a:solidFill>
              <a:schemeClr val="bg1">
                <a:lumMod val="85000"/>
                <a:lumOff val="1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Coding</a:t>
            </a:r>
          </a:p>
        </p:txBody>
      </p:sp>
      <p:sp>
        <p:nvSpPr>
          <p:cNvPr id="35" name="TextBox 34">
            <a:extLst>
              <a:ext uri="{FF2B5EF4-FFF2-40B4-BE49-F238E27FC236}">
                <a16:creationId xmlns:a16="http://schemas.microsoft.com/office/drawing/2014/main" id="{B197E9E3-C691-4027-8850-6CA15BF362A3}"/>
              </a:ext>
            </a:extLst>
          </p:cNvPr>
          <p:cNvSpPr txBox="1"/>
          <p:nvPr/>
        </p:nvSpPr>
        <p:spPr>
          <a:xfrm>
            <a:off x="1419381" y="3548189"/>
            <a:ext cx="1008042" cy="369332"/>
          </a:xfrm>
          <a:prstGeom prst="rect">
            <a:avLst/>
          </a:prstGeom>
          <a:solidFill>
            <a:schemeClr val="accent4">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Building</a:t>
            </a:r>
          </a:p>
        </p:txBody>
      </p:sp>
      <p:sp>
        <p:nvSpPr>
          <p:cNvPr id="37" name="TextBox 36">
            <a:extLst>
              <a:ext uri="{FF2B5EF4-FFF2-40B4-BE49-F238E27FC236}">
                <a16:creationId xmlns:a16="http://schemas.microsoft.com/office/drawing/2014/main" id="{819B781C-48E2-40DB-A3F4-FC3DEFD12666}"/>
              </a:ext>
            </a:extLst>
          </p:cNvPr>
          <p:cNvSpPr txBox="1"/>
          <p:nvPr/>
        </p:nvSpPr>
        <p:spPr>
          <a:xfrm>
            <a:off x="2521069" y="2198623"/>
            <a:ext cx="1008042" cy="369332"/>
          </a:xfrm>
          <a:prstGeom prst="rect">
            <a:avLst/>
          </a:prstGeom>
          <a:solidFill>
            <a:schemeClr val="accent4">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Testing</a:t>
            </a:r>
          </a:p>
        </p:txBody>
      </p:sp>
      <p:sp>
        <p:nvSpPr>
          <p:cNvPr id="39" name="TextBox 38">
            <a:extLst>
              <a:ext uri="{FF2B5EF4-FFF2-40B4-BE49-F238E27FC236}">
                <a16:creationId xmlns:a16="http://schemas.microsoft.com/office/drawing/2014/main" id="{D8C085E3-3FBE-44DD-B5E1-C194052CF836}"/>
              </a:ext>
            </a:extLst>
          </p:cNvPr>
          <p:cNvSpPr txBox="1"/>
          <p:nvPr/>
        </p:nvSpPr>
        <p:spPr>
          <a:xfrm>
            <a:off x="3356515" y="3548189"/>
            <a:ext cx="1292644" cy="369332"/>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Committing</a:t>
            </a:r>
          </a:p>
        </p:txBody>
      </p:sp>
      <p:sp>
        <p:nvSpPr>
          <p:cNvPr id="41" name="TextBox 40">
            <a:extLst>
              <a:ext uri="{FF2B5EF4-FFF2-40B4-BE49-F238E27FC236}">
                <a16:creationId xmlns:a16="http://schemas.microsoft.com/office/drawing/2014/main" id="{A8D0B118-0503-4FEE-9E7B-BD17E7606661}"/>
              </a:ext>
            </a:extLst>
          </p:cNvPr>
          <p:cNvSpPr txBox="1"/>
          <p:nvPr/>
        </p:nvSpPr>
        <p:spPr>
          <a:xfrm>
            <a:off x="5765179" y="6006791"/>
            <a:ext cx="5196468" cy="646331"/>
          </a:xfrm>
          <a:prstGeom prst="rect">
            <a:avLst/>
          </a:prstGeom>
          <a:solidFill>
            <a:schemeClr val="accent4">
              <a:lumMod val="60000"/>
              <a:lumOff val="40000"/>
            </a:schemeClr>
          </a:solidFill>
          <a:ln>
            <a:solidFill>
              <a:schemeClr val="accent4">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Conventional AppSec tooling introduces large </a:t>
            </a:r>
            <a:r>
              <a:rPr lang="en-US"/>
              <a:t>amounts of tax and waste</a:t>
            </a:r>
          </a:p>
        </p:txBody>
      </p:sp>
    </p:spTree>
    <p:extLst>
      <p:ext uri="{BB962C8B-B14F-4D97-AF65-F5344CB8AC3E}">
        <p14:creationId xmlns:p14="http://schemas.microsoft.com/office/powerpoint/2010/main" val="1072802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79F7551-E956-43CB-8F36-268A5DA44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80677D43-DB57-4254-BD60-C0C10917D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155" y="457200"/>
            <a:ext cx="7898845" cy="5909113"/>
          </a:xfrm>
          <a:custGeom>
            <a:avLst/>
            <a:gdLst>
              <a:gd name="connsiteX0" fmla="*/ 3848214 w 7898845"/>
              <a:gd name="connsiteY0" fmla="*/ 0 h 5909113"/>
              <a:gd name="connsiteX1" fmla="*/ 7898845 w 7898845"/>
              <a:gd name="connsiteY1" fmla="*/ 0 h 5909113"/>
              <a:gd name="connsiteX2" fmla="*/ 7898845 w 7898845"/>
              <a:gd name="connsiteY2" fmla="*/ 5907437 h 5909113"/>
              <a:gd name="connsiteX3" fmla="*/ 7778213 w 7898845"/>
              <a:gd name="connsiteY3" fmla="*/ 5907437 h 5909113"/>
              <a:gd name="connsiteX4" fmla="*/ 7778213 w 7898845"/>
              <a:gd name="connsiteY4" fmla="*/ 5909093 h 5909113"/>
              <a:gd name="connsiteX5" fmla="*/ 7485321 w 7898845"/>
              <a:gd name="connsiteY5" fmla="*/ 5909093 h 5909113"/>
              <a:gd name="connsiteX6" fmla="*/ 7485321 w 7898845"/>
              <a:gd name="connsiteY6" fmla="*/ 5909094 h 5909113"/>
              <a:gd name="connsiteX7" fmla="*/ 4228895 w 7898845"/>
              <a:gd name="connsiteY7" fmla="*/ 5909094 h 5909113"/>
              <a:gd name="connsiteX8" fmla="*/ 4228895 w 7898845"/>
              <a:gd name="connsiteY8" fmla="*/ 5909112 h 5909113"/>
              <a:gd name="connsiteX9" fmla="*/ 3936003 w 7898845"/>
              <a:gd name="connsiteY9" fmla="*/ 5909112 h 5909113"/>
              <a:gd name="connsiteX10" fmla="*/ 3936003 w 7898845"/>
              <a:gd name="connsiteY10" fmla="*/ 5909113 h 5909113"/>
              <a:gd name="connsiteX11" fmla="*/ 0 w 7898845"/>
              <a:gd name="connsiteY11" fmla="*/ 5909113 h 5909113"/>
              <a:gd name="connsiteX12" fmla="*/ 2796838 w 7898845"/>
              <a:gd name="connsiteY12" fmla="*/ 1676 h 5909113"/>
              <a:gd name="connsiteX13" fmla="*/ 2916686 w 7898845"/>
              <a:gd name="connsiteY13" fmla="*/ 1676 h 5909113"/>
              <a:gd name="connsiteX14" fmla="*/ 2917470 w 7898845"/>
              <a:gd name="connsiteY14" fmla="*/ 20 h 5909113"/>
              <a:gd name="connsiteX15" fmla="*/ 3210362 w 7898845"/>
              <a:gd name="connsiteY15" fmla="*/ 20 h 5909113"/>
              <a:gd name="connsiteX16" fmla="*/ 3210362 w 7898845"/>
              <a:gd name="connsiteY16" fmla="*/ 19 h 5909113"/>
              <a:gd name="connsiteX17" fmla="*/ 3555322 w 7898845"/>
              <a:gd name="connsiteY17" fmla="*/ 19 h 5909113"/>
              <a:gd name="connsiteX18" fmla="*/ 3555322 w 7898845"/>
              <a:gd name="connsiteY18" fmla="*/ 1 h 5909113"/>
              <a:gd name="connsiteX19" fmla="*/ 3848214 w 7898845"/>
              <a:gd name="connsiteY19" fmla="*/ 1 h 590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8845" h="5909113">
                <a:moveTo>
                  <a:pt x="3848214" y="0"/>
                </a:moveTo>
                <a:lnTo>
                  <a:pt x="7898845" y="0"/>
                </a:lnTo>
                <a:lnTo>
                  <a:pt x="7898845" y="5907437"/>
                </a:lnTo>
                <a:lnTo>
                  <a:pt x="7778213" y="5907437"/>
                </a:lnTo>
                <a:lnTo>
                  <a:pt x="7778213" y="5909093"/>
                </a:lnTo>
                <a:lnTo>
                  <a:pt x="7485321" y="5909093"/>
                </a:lnTo>
                <a:lnTo>
                  <a:pt x="7485321" y="5909094"/>
                </a:lnTo>
                <a:lnTo>
                  <a:pt x="4228895" y="5909094"/>
                </a:lnTo>
                <a:lnTo>
                  <a:pt x="4228895" y="5909112"/>
                </a:lnTo>
                <a:lnTo>
                  <a:pt x="3936003" y="5909112"/>
                </a:lnTo>
                <a:lnTo>
                  <a:pt x="3936003" y="5909113"/>
                </a:lnTo>
                <a:lnTo>
                  <a:pt x="0" y="5909113"/>
                </a:lnTo>
                <a:lnTo>
                  <a:pt x="2796838" y="1676"/>
                </a:lnTo>
                <a:lnTo>
                  <a:pt x="2916686" y="1676"/>
                </a:lnTo>
                <a:lnTo>
                  <a:pt x="2917470" y="20"/>
                </a:lnTo>
                <a:lnTo>
                  <a:pt x="3210362" y="20"/>
                </a:lnTo>
                <a:lnTo>
                  <a:pt x="3210362" y="19"/>
                </a:lnTo>
                <a:lnTo>
                  <a:pt x="3555322" y="19"/>
                </a:lnTo>
                <a:lnTo>
                  <a:pt x="3555322" y="1"/>
                </a:lnTo>
                <a:lnTo>
                  <a:pt x="3848214" y="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F0924E5-8F0D-47CB-B59E-155AFCF8C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8858"/>
            <a:ext cx="6769978" cy="5907437"/>
          </a:xfrm>
          <a:custGeom>
            <a:avLst/>
            <a:gdLst>
              <a:gd name="connsiteX0" fmla="*/ 0 w 6769978"/>
              <a:gd name="connsiteY0" fmla="*/ 0 h 5905761"/>
              <a:gd name="connsiteX1" fmla="*/ 6769978 w 6769978"/>
              <a:gd name="connsiteY1" fmla="*/ 0 h 5905761"/>
              <a:gd name="connsiteX2" fmla="*/ 3973138 w 6769978"/>
              <a:gd name="connsiteY2" fmla="*/ 5905761 h 5905761"/>
              <a:gd name="connsiteX3" fmla="*/ 0 w 6769978"/>
              <a:gd name="connsiteY3" fmla="*/ 5905761 h 5905761"/>
            </a:gdLst>
            <a:ahLst/>
            <a:cxnLst>
              <a:cxn ang="0">
                <a:pos x="connsiteX0" y="connsiteY0"/>
              </a:cxn>
              <a:cxn ang="0">
                <a:pos x="connsiteX1" y="connsiteY1"/>
              </a:cxn>
              <a:cxn ang="0">
                <a:pos x="connsiteX2" y="connsiteY2"/>
              </a:cxn>
              <a:cxn ang="0">
                <a:pos x="connsiteX3" y="connsiteY3"/>
              </a:cxn>
            </a:cxnLst>
            <a:rect l="l" t="t" r="r" b="b"/>
            <a:pathLst>
              <a:path w="6769978" h="5905761">
                <a:moveTo>
                  <a:pt x="0" y="0"/>
                </a:moveTo>
                <a:lnTo>
                  <a:pt x="6769978" y="0"/>
                </a:lnTo>
                <a:lnTo>
                  <a:pt x="3973138" y="5905761"/>
                </a:lnTo>
                <a:lnTo>
                  <a:pt x="0" y="5905761"/>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9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2AF648-E591-4506-866F-9D223DF7C5C8}"/>
              </a:ext>
            </a:extLst>
          </p:cNvPr>
          <p:cNvSpPr>
            <a:spLocks noGrp="1"/>
          </p:cNvSpPr>
          <p:nvPr>
            <p:ph type="title"/>
          </p:nvPr>
        </p:nvSpPr>
        <p:spPr>
          <a:xfrm>
            <a:off x="838201" y="1710127"/>
            <a:ext cx="3431650" cy="3666346"/>
          </a:xfrm>
        </p:spPr>
        <p:txBody>
          <a:bodyPr>
            <a:normAutofit/>
          </a:bodyPr>
          <a:lstStyle/>
          <a:p>
            <a:pPr>
              <a:spcBef>
                <a:spcPts val="1000"/>
              </a:spcBef>
            </a:pPr>
            <a:r>
              <a:rPr lang="en-US" sz="4100">
                <a:solidFill>
                  <a:schemeClr val="bg1"/>
                </a:solidFill>
                <a:ea typeface="+mj-lt"/>
                <a:cs typeface="+mj-lt"/>
              </a:rPr>
              <a:t>Just like the real world, you want to minimize the tax that you pay</a:t>
            </a:r>
            <a:endParaRPr lang="en-US" sz="4100">
              <a:solidFill>
                <a:schemeClr val="bg1"/>
              </a:solidFill>
            </a:endParaRPr>
          </a:p>
          <a:p>
            <a:endParaRPr lang="en-US" sz="4100">
              <a:solidFill>
                <a:schemeClr val="bg1"/>
              </a:solidFill>
              <a:cs typeface="Calibri Light"/>
            </a:endParaRPr>
          </a:p>
        </p:txBody>
      </p:sp>
      <p:sp>
        <p:nvSpPr>
          <p:cNvPr id="6" name="Content Placeholder 5">
            <a:extLst>
              <a:ext uri="{FF2B5EF4-FFF2-40B4-BE49-F238E27FC236}">
                <a16:creationId xmlns:a16="http://schemas.microsoft.com/office/drawing/2014/main" id="{7D3F20AF-15E4-4229-A1C1-68083AA2E9D6}"/>
              </a:ext>
            </a:extLst>
          </p:cNvPr>
          <p:cNvSpPr>
            <a:spLocks noGrp="1"/>
          </p:cNvSpPr>
          <p:nvPr>
            <p:ph idx="1"/>
          </p:nvPr>
        </p:nvSpPr>
        <p:spPr>
          <a:xfrm>
            <a:off x="6766560" y="1335024"/>
            <a:ext cx="4581144" cy="4416552"/>
          </a:xfrm>
        </p:spPr>
        <p:txBody>
          <a:bodyPr anchor="ctr">
            <a:normAutofit/>
          </a:bodyPr>
          <a:lstStyle/>
          <a:p>
            <a:pPr marL="0" indent="0">
              <a:buNone/>
            </a:pPr>
            <a:r>
              <a:rPr lang="en-US" sz="4000">
                <a:cs typeface="Calibri"/>
              </a:rPr>
              <a:t>While also reducing waste</a:t>
            </a:r>
          </a:p>
        </p:txBody>
      </p:sp>
    </p:spTree>
    <p:extLst>
      <p:ext uri="{BB962C8B-B14F-4D97-AF65-F5344CB8AC3E}">
        <p14:creationId xmlns:p14="http://schemas.microsoft.com/office/powerpoint/2010/main" val="3761023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Plant growing in a concrete crack">
            <a:extLst>
              <a:ext uri="{FF2B5EF4-FFF2-40B4-BE49-F238E27FC236}">
                <a16:creationId xmlns:a16="http://schemas.microsoft.com/office/drawing/2014/main" id="{8B176435-A6D6-440B-8F21-A43D888DC66B}"/>
              </a:ext>
            </a:extLst>
          </p:cNvPr>
          <p:cNvPicPr>
            <a:picLocks noChangeAspect="1"/>
          </p:cNvPicPr>
          <p:nvPr/>
        </p:nvPicPr>
        <p:blipFill rotWithShape="1">
          <a:blip r:embed="rId2">
            <a:alphaModFix amt="35000"/>
          </a:blip>
          <a:srcRect t="15605" r="-2" b="-2"/>
          <a:stretch/>
        </p:blipFill>
        <p:spPr>
          <a:xfrm>
            <a:off x="20" y="1"/>
            <a:ext cx="12191980" cy="6857999"/>
          </a:xfrm>
          <a:prstGeom prst="rect">
            <a:avLst/>
          </a:prstGeom>
        </p:spPr>
      </p:pic>
      <p:sp>
        <p:nvSpPr>
          <p:cNvPr id="2" name="Title"/>
          <p:cNvSpPr>
            <a:spLocks noGrp="1"/>
          </p:cNvSpPr>
          <p:nvPr>
            <p:ph type="ctrTitle"/>
          </p:nvPr>
        </p:nvSpPr>
        <p:spPr>
          <a:xfrm>
            <a:off x="838201" y="1065862"/>
            <a:ext cx="3313164" cy="4726276"/>
          </a:xfrm>
        </p:spPr>
        <p:txBody>
          <a:bodyPr vert="horz" lIns="91440" tIns="45720" rIns="91440" bIns="45720" rtlCol="0">
            <a:normAutofit/>
          </a:bodyPr>
          <a:lstStyle/>
          <a:p>
            <a:pPr algn="r"/>
            <a:r>
              <a:rPr lang="en-US" sz="4000" kern="1200">
                <a:solidFill>
                  <a:srgbClr val="FFFFFF"/>
                </a:solidFill>
                <a:latin typeface="+mj-lt"/>
                <a:ea typeface="+mj-ea"/>
                <a:cs typeface="+mj-cs"/>
              </a:rPr>
              <a:t>Thought exercises</a:t>
            </a:r>
          </a:p>
        </p:txBody>
      </p:sp>
      <p:cxnSp>
        <p:nvCxnSpPr>
          <p:cNvPr id="22" name="Straight Connector 2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p:cNvSpPr>
            <a:spLocks noGrp="1"/>
          </p:cNvSpPr>
          <p:nvPr>
            <p:ph idx="1"/>
          </p:nvPr>
        </p:nvSpPr>
        <p:spPr>
          <a:xfrm>
            <a:off x="5155379" y="1065862"/>
            <a:ext cx="5744685" cy="4726276"/>
          </a:xfrm>
        </p:spPr>
        <p:txBody>
          <a:bodyPr vert="horz" lIns="91440" tIns="45720" rIns="91440" bIns="45720" rtlCol="0" anchor="ctr">
            <a:normAutofit/>
          </a:bodyPr>
          <a:lstStyle/>
          <a:p>
            <a:pPr marL="0" indent="0">
              <a:buNone/>
            </a:pPr>
            <a:r>
              <a:rPr lang="en-US" sz="2000" kern="1200">
                <a:solidFill>
                  <a:srgbClr val="FFFFFF"/>
                </a:solidFill>
                <a:latin typeface="+mn-lt"/>
                <a:ea typeface="+mn-ea"/>
                <a:cs typeface="+mn-cs"/>
              </a:rPr>
              <a:t>Is this a good Inner-loop activity?</a:t>
            </a:r>
          </a:p>
          <a:p>
            <a:pPr marL="0" indent="0">
              <a:buNone/>
            </a:pPr>
            <a:r>
              <a:rPr lang="en-US" sz="2000">
                <a:solidFill>
                  <a:srgbClr val="FFFFFF"/>
                </a:solidFill>
                <a:cs typeface="Calibri"/>
              </a:rPr>
              <a:t>Which activities minimize tax and waste? </a:t>
            </a:r>
          </a:p>
        </p:txBody>
      </p:sp>
    </p:spTree>
    <p:extLst>
      <p:ext uri="{BB962C8B-B14F-4D97-AF65-F5344CB8AC3E}">
        <p14:creationId xmlns:p14="http://schemas.microsoft.com/office/powerpoint/2010/main" val="298077747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B61D3E5-0802-47EE-B3C1-AB65791E5E26}"/>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Static Analysis (SAST)</a:t>
            </a:r>
          </a:p>
        </p:txBody>
      </p:sp>
    </p:spTree>
    <p:extLst>
      <p:ext uri="{BB962C8B-B14F-4D97-AF65-F5344CB8AC3E}">
        <p14:creationId xmlns:p14="http://schemas.microsoft.com/office/powerpoint/2010/main" val="145611988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61D3E5-0802-47EE-B3C1-AB65791E5E26}"/>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cs typeface="Calibri Light"/>
              </a:rPr>
              <a:t>Static Analysis (SAST)</a:t>
            </a:r>
            <a:endParaRPr lang="en-US" sz="4000">
              <a:solidFill>
                <a:schemeClr val="bg1"/>
              </a:solidFill>
            </a:endParaRPr>
          </a:p>
        </p:txBody>
      </p:sp>
      <p:sp>
        <p:nvSpPr>
          <p:cNvPr id="30" name="Rectangle 2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Content Placeholder 3">
            <a:extLst>
              <a:ext uri="{FF2B5EF4-FFF2-40B4-BE49-F238E27FC236}">
                <a16:creationId xmlns:a16="http://schemas.microsoft.com/office/drawing/2014/main" id="{2F5F4D3D-9033-4082-AA7B-F790110D8C0D}"/>
              </a:ext>
            </a:extLst>
          </p:cNvPr>
          <p:cNvGraphicFramePr>
            <a:graphicFrameLocks noGrp="1"/>
          </p:cNvGraphicFramePr>
          <p:nvPr>
            <p:ph idx="1"/>
          </p:nvPr>
        </p:nvGraphicFramePr>
        <p:xfrm>
          <a:off x="921834" y="221591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8187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A9CCD9-FB99-4F4F-A169-A98E9CBE5035}"/>
              </a:ext>
            </a:extLst>
          </p:cNvPr>
          <p:cNvSpPr>
            <a:spLocks noGrp="1"/>
          </p:cNvSpPr>
          <p:nvPr>
            <p:ph type="title"/>
          </p:nvPr>
        </p:nvSpPr>
        <p:spPr>
          <a:xfrm>
            <a:off x="804672" y="640080"/>
            <a:ext cx="3282696" cy="5257800"/>
          </a:xfrm>
        </p:spPr>
        <p:txBody>
          <a:bodyPr>
            <a:normAutofit/>
          </a:bodyPr>
          <a:lstStyle/>
          <a:p>
            <a:r>
              <a:rPr lang="en-US" dirty="0">
                <a:solidFill>
                  <a:schemeClr val="bg1"/>
                </a:solidFill>
                <a:cs typeface="Calibri Light"/>
              </a:rPr>
              <a:t>Overview</a:t>
            </a:r>
            <a:endParaRPr lang="en-US" dirty="0">
              <a:solidFill>
                <a:schemeClr val="bg1"/>
              </a:solidFill>
            </a:endParaRPr>
          </a:p>
        </p:txBody>
      </p:sp>
      <p:sp>
        <p:nvSpPr>
          <p:cNvPr id="3" name="Content Placeholder 2">
            <a:extLst>
              <a:ext uri="{FF2B5EF4-FFF2-40B4-BE49-F238E27FC236}">
                <a16:creationId xmlns:a16="http://schemas.microsoft.com/office/drawing/2014/main" id="{974D27F6-410D-4BF0-B865-6EF5D74F67B2}"/>
              </a:ext>
            </a:extLst>
          </p:cNvPr>
          <p:cNvSpPr>
            <a:spLocks noGrp="1"/>
          </p:cNvSpPr>
          <p:nvPr>
            <p:ph idx="1"/>
          </p:nvPr>
        </p:nvSpPr>
        <p:spPr>
          <a:xfrm>
            <a:off x="5358384" y="640081"/>
            <a:ext cx="6024654" cy="5257800"/>
          </a:xfrm>
        </p:spPr>
        <p:txBody>
          <a:bodyPr vert="horz" lIns="91440" tIns="45720" rIns="91440" bIns="45720" rtlCol="0" anchor="ctr">
            <a:normAutofit/>
          </a:bodyPr>
          <a:lstStyle/>
          <a:p>
            <a:endParaRPr lang="en-US" sz="2400" dirty="0"/>
          </a:p>
          <a:p>
            <a:pPr marL="514350" indent="-514350">
              <a:buAutoNum type="arabicPeriod"/>
            </a:pPr>
            <a:r>
              <a:rPr lang="en-US" dirty="0">
                <a:ea typeface="+mn-lt"/>
                <a:cs typeface="+mn-lt"/>
              </a:rPr>
              <a:t>Introduction</a:t>
            </a:r>
            <a:endParaRPr lang="en-US" dirty="0">
              <a:cs typeface="Calibri" panose="020F0502020204030204"/>
            </a:endParaRPr>
          </a:p>
          <a:p>
            <a:pPr marL="514350" indent="-514350">
              <a:buAutoNum type="arabicPeriod"/>
            </a:pPr>
            <a:r>
              <a:rPr lang="en-US" dirty="0">
                <a:ea typeface="+mn-lt"/>
                <a:cs typeface="+mn-lt"/>
              </a:rPr>
              <a:t>The history of shifting left</a:t>
            </a:r>
            <a:endParaRPr lang="en-US" dirty="0">
              <a:cs typeface="Calibri" panose="020F0502020204030204"/>
            </a:endParaRPr>
          </a:p>
          <a:p>
            <a:pPr marL="514350" indent="-514350">
              <a:buAutoNum type="arabicPeriod"/>
            </a:pPr>
            <a:r>
              <a:rPr lang="en-US" dirty="0">
                <a:ea typeface="+mn-lt"/>
                <a:cs typeface="+mn-lt"/>
              </a:rPr>
              <a:t>Introduction to the inner loop</a:t>
            </a:r>
            <a:endParaRPr lang="en-US" dirty="0">
              <a:cs typeface="Calibri" panose="020F0502020204030204"/>
            </a:endParaRPr>
          </a:p>
          <a:p>
            <a:pPr marL="514350" indent="-514350">
              <a:buAutoNum type="arabicPeriod"/>
            </a:pPr>
            <a:r>
              <a:rPr lang="en-US" dirty="0">
                <a:ea typeface="+mn-lt"/>
                <a:cs typeface="+mn-lt"/>
              </a:rPr>
              <a:t>Of tax and waste</a:t>
            </a:r>
            <a:endParaRPr lang="en-US" dirty="0">
              <a:cs typeface="Calibri" panose="020F0502020204030204"/>
            </a:endParaRPr>
          </a:p>
          <a:p>
            <a:pPr marL="514350" indent="-514350">
              <a:buAutoNum type="arabicPeriod"/>
            </a:pPr>
            <a:r>
              <a:rPr lang="en-US" dirty="0">
                <a:ea typeface="+mn-lt"/>
                <a:cs typeface="+mn-lt"/>
              </a:rPr>
              <a:t>Thought exercises</a:t>
            </a:r>
            <a:endParaRPr lang="en-US" dirty="0">
              <a:cs typeface="Calibri" panose="020F0502020204030204"/>
            </a:endParaRPr>
          </a:p>
          <a:p>
            <a:pPr marL="514350" indent="-514350">
              <a:buAutoNum type="arabicPeriod"/>
            </a:pPr>
            <a:r>
              <a:rPr lang="en-US" dirty="0">
                <a:ea typeface="+mn-lt"/>
                <a:cs typeface="+mn-lt"/>
              </a:rPr>
              <a:t>A model for the future</a:t>
            </a:r>
            <a:endParaRPr lang="en-US" dirty="0">
              <a:cs typeface="Calibri" panose="020F0502020204030204"/>
            </a:endParaRPr>
          </a:p>
          <a:p>
            <a:pPr marL="514350" indent="-514350">
              <a:buAutoNum type="arabicPeriod"/>
            </a:pPr>
            <a:r>
              <a:rPr lang="en-US" dirty="0">
                <a:ea typeface="+mn-lt"/>
                <a:cs typeface="+mn-lt"/>
              </a:rPr>
              <a:t>Conclusion and questions </a:t>
            </a:r>
            <a:endParaRPr lang="en-US" dirty="0">
              <a:cs typeface="Calibri"/>
            </a:endParaRPr>
          </a:p>
          <a:p>
            <a:pPr marL="514350" indent="-514350">
              <a:buAutoNum type="arabicPeriod"/>
            </a:pPr>
            <a:endParaRPr lang="en-US" dirty="0">
              <a:cs typeface="Calibri"/>
            </a:endParaRPr>
          </a:p>
        </p:txBody>
      </p:sp>
    </p:spTree>
    <p:extLst>
      <p:ext uri="{BB962C8B-B14F-4D97-AF65-F5344CB8AC3E}">
        <p14:creationId xmlns:p14="http://schemas.microsoft.com/office/powerpoint/2010/main" val="2119183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B61D3E5-0802-47EE-B3C1-AB65791E5E26}"/>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Dynamic Analysis (DAST)</a:t>
            </a:r>
          </a:p>
        </p:txBody>
      </p:sp>
    </p:spTree>
    <p:extLst>
      <p:ext uri="{BB962C8B-B14F-4D97-AF65-F5344CB8AC3E}">
        <p14:creationId xmlns:p14="http://schemas.microsoft.com/office/powerpoint/2010/main" val="275028876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22BC7-5729-473C-A0CA-27675A04580E}"/>
              </a:ext>
            </a:extLst>
          </p:cNvPr>
          <p:cNvSpPr>
            <a:spLocks noGrp="1"/>
          </p:cNvSpPr>
          <p:nvPr>
            <p:ph type="title"/>
          </p:nvPr>
        </p:nvSpPr>
        <p:spPr>
          <a:xfrm>
            <a:off x="6053668" y="803325"/>
            <a:ext cx="5314536" cy="1325563"/>
          </a:xfrm>
        </p:spPr>
        <p:txBody>
          <a:bodyPr>
            <a:normAutofit/>
          </a:bodyPr>
          <a:lstStyle/>
          <a:p>
            <a:r>
              <a:rPr lang="en-US">
                <a:cs typeface="Calibri Light"/>
              </a:rPr>
              <a:t>Dynamic Analysis (DAST)</a:t>
            </a:r>
            <a:endParaRPr lang="en-US" dirty="0">
              <a:cs typeface="Calibri Light"/>
            </a:endParaRPr>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Laptop Secure">
            <a:extLst>
              <a:ext uri="{FF2B5EF4-FFF2-40B4-BE49-F238E27FC236}">
                <a16:creationId xmlns:a16="http://schemas.microsoft.com/office/drawing/2014/main" id="{B28984B4-A85A-4D61-8C4C-F2025C2FA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6EC065A0-B129-44E9-8988-B069AF2A9F27}"/>
              </a:ext>
            </a:extLst>
          </p:cNvPr>
          <p:cNvSpPr>
            <a:spLocks noGrp="1"/>
          </p:cNvSpPr>
          <p:nvPr>
            <p:ph idx="1"/>
          </p:nvPr>
        </p:nvSpPr>
        <p:spPr>
          <a:xfrm>
            <a:off x="6053667" y="2279018"/>
            <a:ext cx="5314543" cy="3375920"/>
          </a:xfrm>
        </p:spPr>
        <p:txBody>
          <a:bodyPr vert="horz" lIns="91440" tIns="45720" rIns="91440" bIns="45720" rtlCol="0" anchor="t">
            <a:normAutofit/>
          </a:bodyPr>
          <a:lstStyle/>
          <a:p>
            <a:r>
              <a:rPr lang="en-US" sz="1800" dirty="0">
                <a:cs typeface="Calibri"/>
              </a:rPr>
              <a:t>App has to be deployed into a running state (Waste)</a:t>
            </a:r>
            <a:endParaRPr lang="en-US" sz="1800" dirty="0"/>
          </a:p>
          <a:p>
            <a:r>
              <a:rPr lang="en-US" sz="1800" dirty="0">
                <a:cs typeface="Calibri"/>
              </a:rPr>
              <a:t>Relatively little output waste as results are typically accurate </a:t>
            </a:r>
          </a:p>
          <a:p>
            <a:r>
              <a:rPr lang="en-US" sz="1800" dirty="0">
                <a:cs typeface="Calibri"/>
              </a:rPr>
              <a:t>Varying scan times, can range from hours to days (Tax)</a:t>
            </a:r>
          </a:p>
          <a:p>
            <a:r>
              <a:rPr lang="en-US" sz="1800" dirty="0">
                <a:cs typeface="Calibri"/>
              </a:rPr>
              <a:t>Reports can be inconsistent between scans (Tax / Waste)</a:t>
            </a:r>
          </a:p>
        </p:txBody>
      </p:sp>
      <p:sp>
        <p:nvSpPr>
          <p:cNvPr id="4" name="TextBox 3">
            <a:extLst>
              <a:ext uri="{FF2B5EF4-FFF2-40B4-BE49-F238E27FC236}">
                <a16:creationId xmlns:a16="http://schemas.microsoft.com/office/drawing/2014/main" id="{EA5B8EAC-E3D5-B745-B1A1-263C8A7CF68B}"/>
              </a:ext>
            </a:extLst>
          </p:cNvPr>
          <p:cNvSpPr txBox="1"/>
          <p:nvPr/>
        </p:nvSpPr>
        <p:spPr>
          <a:xfrm>
            <a:off x="4482547" y="5269012"/>
            <a:ext cx="6956071" cy="646331"/>
          </a:xfrm>
          <a:prstGeom prst="rect">
            <a:avLst/>
          </a:prstGeom>
          <a:noFill/>
        </p:spPr>
        <p:txBody>
          <a:bodyPr wrap="none" rtlCol="0">
            <a:spAutoFit/>
          </a:bodyPr>
          <a:lstStyle/>
          <a:p>
            <a:r>
              <a:rPr lang="en-US" dirty="0"/>
              <a:t>Even if tax and waste were minimized, requiring the app to be deployed </a:t>
            </a:r>
          </a:p>
          <a:p>
            <a:r>
              <a:rPr lang="en-US" dirty="0"/>
              <a:t>puts DAST into the outer loop</a:t>
            </a:r>
          </a:p>
        </p:txBody>
      </p:sp>
      <p:pic>
        <p:nvPicPr>
          <p:cNvPr id="6" name="Graphic 5" descr="Thumbs up sign with solid fill">
            <a:extLst>
              <a:ext uri="{FF2B5EF4-FFF2-40B4-BE49-F238E27FC236}">
                <a16:creationId xmlns:a16="http://schemas.microsoft.com/office/drawing/2014/main" id="{3EDBB163-03F8-7441-ABFE-535F8ADFA6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34934" y="2914650"/>
            <a:ext cx="297023" cy="297023"/>
          </a:xfrm>
          <a:prstGeom prst="rect">
            <a:avLst/>
          </a:prstGeom>
        </p:spPr>
      </p:pic>
    </p:spTree>
    <p:extLst>
      <p:ext uri="{BB962C8B-B14F-4D97-AF65-F5344CB8AC3E}">
        <p14:creationId xmlns:p14="http://schemas.microsoft.com/office/powerpoint/2010/main" val="1137230986"/>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B61D3E5-0802-47EE-B3C1-AB65791E5E26}"/>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cs typeface="Calibri Light"/>
              </a:rPr>
              <a:t>Manual pen-testing</a:t>
            </a:r>
            <a:endParaRPr lang="en-US" sz="5400" dirty="0">
              <a:solidFill>
                <a:schemeClr val="bg1">
                  <a:lumMod val="95000"/>
                  <a:lumOff val="5000"/>
                </a:schemeClr>
              </a:solidFill>
              <a:cs typeface="Calibri Light"/>
            </a:endParaRPr>
          </a:p>
        </p:txBody>
      </p:sp>
    </p:spTree>
    <p:extLst>
      <p:ext uri="{BB962C8B-B14F-4D97-AF65-F5344CB8AC3E}">
        <p14:creationId xmlns:p14="http://schemas.microsoft.com/office/powerpoint/2010/main" val="55021538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F5B27258-DEE9-D249-94BA-DACA84261B5D}"/>
              </a:ext>
            </a:extLst>
          </p:cNvPr>
          <p:cNvSpPr>
            <a:spLocks noGrp="1"/>
          </p:cNvSpPr>
          <p:nvPr>
            <p:ph type="title"/>
          </p:nvPr>
        </p:nvSpPr>
        <p:spPr/>
        <p:txBody>
          <a:bodyPr/>
          <a:lstStyle/>
          <a:p>
            <a:endParaRPr lang="en-US"/>
          </a:p>
        </p:txBody>
      </p:sp>
      <p:pic>
        <p:nvPicPr>
          <p:cNvPr id="6" name="Picture 5" descr="A yellow rubber duck in front of a building&#10;&#10;Description automatically generated with low confidence">
            <a:extLst>
              <a:ext uri="{FF2B5EF4-FFF2-40B4-BE49-F238E27FC236}">
                <a16:creationId xmlns:a16="http://schemas.microsoft.com/office/drawing/2014/main" id="{D2EDCC45-92DC-F74F-9D37-D40360C5F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823" y="1202635"/>
            <a:ext cx="6379952" cy="4649027"/>
          </a:xfrm>
          <a:prstGeom prst="rect">
            <a:avLst/>
          </a:prstGeom>
        </p:spPr>
      </p:pic>
    </p:spTree>
    <p:extLst>
      <p:ext uri="{BB962C8B-B14F-4D97-AF65-F5344CB8AC3E}">
        <p14:creationId xmlns:p14="http://schemas.microsoft.com/office/powerpoint/2010/main" val="323544890"/>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B61D3E5-0802-47EE-B3C1-AB65791E5E26}"/>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cs typeface="Calibri Light"/>
              </a:rPr>
              <a:t>Software Composition Analysis (SCA)</a:t>
            </a:r>
            <a:endParaRPr lang="en-US" sz="5400" dirty="0">
              <a:solidFill>
                <a:schemeClr val="bg1">
                  <a:lumMod val="95000"/>
                  <a:lumOff val="5000"/>
                </a:schemeClr>
              </a:solidFill>
              <a:cs typeface="Calibri Light"/>
            </a:endParaRPr>
          </a:p>
        </p:txBody>
      </p:sp>
    </p:spTree>
    <p:extLst>
      <p:ext uri="{BB962C8B-B14F-4D97-AF65-F5344CB8AC3E}">
        <p14:creationId xmlns:p14="http://schemas.microsoft.com/office/powerpoint/2010/main" val="2532133433"/>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46612-0C32-4B3E-9872-54A68442F148}"/>
              </a:ext>
            </a:extLst>
          </p:cNvPr>
          <p:cNvSpPr>
            <a:spLocks noGrp="1"/>
          </p:cNvSpPr>
          <p:nvPr>
            <p:ph type="title"/>
          </p:nvPr>
        </p:nvSpPr>
        <p:spPr>
          <a:xfrm>
            <a:off x="6234330" y="803325"/>
            <a:ext cx="5314536" cy="1325563"/>
          </a:xfrm>
        </p:spPr>
        <p:txBody>
          <a:bodyPr>
            <a:normAutofit/>
          </a:bodyPr>
          <a:lstStyle/>
          <a:p>
            <a:r>
              <a:rPr lang="en-US">
                <a:cs typeface="Calibri Light"/>
              </a:rPr>
              <a:t>Software Composition Analysis (SCA)</a:t>
            </a:r>
            <a:endParaRPr lang="en-US"/>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Sphere of mesh and nodes">
            <a:extLst>
              <a:ext uri="{FF2B5EF4-FFF2-40B4-BE49-F238E27FC236}">
                <a16:creationId xmlns:a16="http://schemas.microsoft.com/office/drawing/2014/main" id="{B5C980BE-896B-4CB0-A0B5-975A0C12630C}"/>
              </a:ext>
            </a:extLst>
          </p:cNvPr>
          <p:cNvPicPr>
            <a:picLocks noChangeAspect="1"/>
          </p:cNvPicPr>
          <p:nvPr/>
        </p:nvPicPr>
        <p:blipFill rotWithShape="1">
          <a:blip r:embed="rId2"/>
          <a:srcRect l="27823" r="11" b="1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id="{E6917952-F3A3-4A8D-8817-E7962508D1BB}"/>
              </a:ext>
            </a:extLst>
          </p:cNvPr>
          <p:cNvSpPr>
            <a:spLocks noGrp="1"/>
          </p:cNvSpPr>
          <p:nvPr>
            <p:ph idx="1"/>
          </p:nvPr>
        </p:nvSpPr>
        <p:spPr>
          <a:xfrm>
            <a:off x="6234329" y="2279018"/>
            <a:ext cx="5314543" cy="3375920"/>
          </a:xfrm>
        </p:spPr>
        <p:txBody>
          <a:bodyPr vert="horz" lIns="91440" tIns="45720" rIns="91440" bIns="45720" rtlCol="0" anchor="t">
            <a:normAutofit/>
          </a:bodyPr>
          <a:lstStyle/>
          <a:p>
            <a:r>
              <a:rPr lang="en-US" sz="1800" dirty="0">
                <a:cs typeface="Calibri"/>
              </a:rPr>
              <a:t>Typically used in a ”scanning” mode (Tax)</a:t>
            </a:r>
          </a:p>
          <a:p>
            <a:r>
              <a:rPr lang="en-US" sz="1800" dirty="0">
                <a:cs typeface="Calibri"/>
              </a:rPr>
              <a:t>Difficult to determine actual impact (Waste)</a:t>
            </a:r>
          </a:p>
          <a:p>
            <a:r>
              <a:rPr lang="en-US" sz="1800" dirty="0">
                <a:cs typeface="Calibri"/>
              </a:rPr>
              <a:t>Developers spend time fixing non-issues or fighting against real problems (Waste)</a:t>
            </a:r>
          </a:p>
          <a:p>
            <a:pPr marL="0" indent="0">
              <a:buNone/>
            </a:pPr>
            <a:endParaRPr lang="en-US" sz="1800" dirty="0">
              <a:cs typeface="Calibri"/>
            </a:endParaRPr>
          </a:p>
          <a:p>
            <a:pPr marL="0" indent="0">
              <a:buNone/>
            </a:pPr>
            <a:r>
              <a:rPr lang="en-US" sz="1800" dirty="0">
                <a:cs typeface="Calibri"/>
              </a:rPr>
              <a:t>Recent innovations in SCA add inner-loop capabilities</a:t>
            </a:r>
          </a:p>
          <a:p>
            <a:r>
              <a:rPr lang="en-US" sz="1800" dirty="0">
                <a:cs typeface="Calibri"/>
              </a:rPr>
              <a:t>Detect library changes as they are performed</a:t>
            </a:r>
          </a:p>
          <a:p>
            <a:r>
              <a:rPr lang="en-US" sz="1800" dirty="0">
                <a:cs typeface="Calibri"/>
              </a:rPr>
              <a:t>Hot swap, or create pull requests, for library updates</a:t>
            </a:r>
          </a:p>
        </p:txBody>
      </p:sp>
      <p:sp>
        <p:nvSpPr>
          <p:cNvPr id="4" name="Rectangle 3">
            <a:extLst>
              <a:ext uri="{FF2B5EF4-FFF2-40B4-BE49-F238E27FC236}">
                <a16:creationId xmlns:a16="http://schemas.microsoft.com/office/drawing/2014/main" id="{E62BB47D-F5CA-8546-A4B1-4DDC7983C94D}"/>
              </a:ext>
            </a:extLst>
          </p:cNvPr>
          <p:cNvSpPr/>
          <p:nvPr/>
        </p:nvSpPr>
        <p:spPr>
          <a:xfrm>
            <a:off x="4558749" y="5654938"/>
            <a:ext cx="6096000" cy="646331"/>
          </a:xfrm>
          <a:prstGeom prst="rect">
            <a:avLst/>
          </a:prstGeom>
        </p:spPr>
        <p:txBody>
          <a:bodyPr>
            <a:spAutoFit/>
          </a:bodyPr>
          <a:lstStyle/>
          <a:p>
            <a:r>
              <a:rPr lang="en-US" dirty="0">
                <a:cs typeface="Calibri"/>
              </a:rPr>
              <a:t>Largely being used in the outer-loop as most organizations are using these tools to "scan" </a:t>
            </a:r>
          </a:p>
        </p:txBody>
      </p:sp>
    </p:spTree>
    <p:extLst>
      <p:ext uri="{BB962C8B-B14F-4D97-AF65-F5344CB8AC3E}">
        <p14:creationId xmlns:p14="http://schemas.microsoft.com/office/powerpoint/2010/main" val="3719019915"/>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B61D3E5-0802-47EE-B3C1-AB65791E5E26}"/>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cs typeface="Calibri Light"/>
              </a:rPr>
              <a:t>Security as Code</a:t>
            </a:r>
            <a:endParaRPr lang="en-US" sz="5400" dirty="0">
              <a:solidFill>
                <a:schemeClr val="bg1">
                  <a:lumMod val="95000"/>
                  <a:lumOff val="5000"/>
                </a:schemeClr>
              </a:solidFill>
              <a:cs typeface="Calibri Light"/>
            </a:endParaRPr>
          </a:p>
        </p:txBody>
      </p:sp>
    </p:spTree>
    <p:extLst>
      <p:ext uri="{BB962C8B-B14F-4D97-AF65-F5344CB8AC3E}">
        <p14:creationId xmlns:p14="http://schemas.microsoft.com/office/powerpoint/2010/main" val="1590066809"/>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8944E320-135E-C543-AA3F-8971C3C8E25F}"/>
              </a:ext>
            </a:extLst>
          </p:cNvPr>
          <p:cNvSpPr>
            <a:spLocks noGrp="1"/>
          </p:cNvSpPr>
          <p:nvPr>
            <p:ph type="title"/>
          </p:nvPr>
        </p:nvSpPr>
        <p:spPr>
          <a:xfrm>
            <a:off x="838200" y="1412488"/>
            <a:ext cx="2899189" cy="4363844"/>
          </a:xfrm>
        </p:spPr>
        <p:txBody>
          <a:bodyPr anchor="t">
            <a:normAutofit/>
          </a:bodyPr>
          <a:lstStyle/>
          <a:p>
            <a:pPr algn="ctr"/>
            <a:r>
              <a:rPr lang="en-US" sz="3700" dirty="0">
                <a:solidFill>
                  <a:srgbClr val="FFFFFF"/>
                </a:solidFill>
              </a:rPr>
              <a:t>Testing for Controls </a:t>
            </a:r>
            <a:br>
              <a:rPr lang="en-US" sz="3700" dirty="0">
                <a:solidFill>
                  <a:srgbClr val="FFFFFF"/>
                </a:solidFill>
              </a:rPr>
            </a:br>
            <a:r>
              <a:rPr lang="en-US" sz="3700" dirty="0">
                <a:solidFill>
                  <a:srgbClr val="FFFFFF"/>
                </a:solidFill>
              </a:rPr>
              <a:t>vs. </a:t>
            </a:r>
            <a:br>
              <a:rPr lang="en-US" sz="3700" dirty="0">
                <a:solidFill>
                  <a:srgbClr val="FFFFFF"/>
                </a:solidFill>
              </a:rPr>
            </a:br>
            <a:r>
              <a:rPr lang="en-US" sz="3700" dirty="0">
                <a:solidFill>
                  <a:srgbClr val="FFFFFF"/>
                </a:solidFill>
              </a:rPr>
              <a:t>Testing for Vulnerabilities</a:t>
            </a:r>
          </a:p>
        </p:txBody>
      </p:sp>
      <p:sp>
        <p:nvSpPr>
          <p:cNvPr id="5" name="Content Placeholder 4">
            <a:extLst>
              <a:ext uri="{FF2B5EF4-FFF2-40B4-BE49-F238E27FC236}">
                <a16:creationId xmlns:a16="http://schemas.microsoft.com/office/drawing/2014/main" id="{4E8370C2-A897-BC42-9ADF-1649EDC6E91B}"/>
              </a:ext>
            </a:extLst>
          </p:cNvPr>
          <p:cNvSpPr>
            <a:spLocks noGrp="1"/>
          </p:cNvSpPr>
          <p:nvPr>
            <p:ph sz="half" idx="1"/>
          </p:nvPr>
        </p:nvSpPr>
        <p:spPr>
          <a:xfrm>
            <a:off x="4380855" y="1412489"/>
            <a:ext cx="3427283" cy="4363844"/>
          </a:xfrm>
        </p:spPr>
        <p:txBody>
          <a:bodyPr>
            <a:normAutofit/>
          </a:bodyPr>
          <a:lstStyle/>
          <a:p>
            <a:pPr marL="0" indent="0">
              <a:buNone/>
            </a:pPr>
            <a:r>
              <a:rPr lang="en-US" sz="2400" b="1" dirty="0"/>
              <a:t>Vulnerabilities</a:t>
            </a:r>
            <a:endParaRPr lang="en-US" sz="2000" b="1" dirty="0"/>
          </a:p>
          <a:p>
            <a:r>
              <a:rPr lang="en-US" sz="2000" dirty="0"/>
              <a:t>We get better at finding vulns</a:t>
            </a:r>
          </a:p>
          <a:p>
            <a:r>
              <a:rPr lang="en-US" sz="2000" dirty="0"/>
              <a:t>Common testing tools can find tens of thousands of vulns in a single app</a:t>
            </a:r>
          </a:p>
          <a:p>
            <a:r>
              <a:rPr lang="en-US" sz="2000" dirty="0"/>
              <a:t>False positives / False negatives</a:t>
            </a:r>
          </a:p>
          <a:p>
            <a:r>
              <a:rPr lang="en-US" sz="2000" dirty="0"/>
              <a:t>Vulns aren’t treated as defects</a:t>
            </a:r>
          </a:p>
          <a:p>
            <a:r>
              <a:rPr lang="en-US" sz="2000" dirty="0"/>
              <a:t>Race we’ll never win</a:t>
            </a:r>
          </a:p>
        </p:txBody>
      </p:sp>
      <p:cxnSp>
        <p:nvCxnSpPr>
          <p:cNvPr id="13" name="Straight Connector 12">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4E528E14-8D6F-304C-90EF-3252DCDD7E3E}"/>
              </a:ext>
            </a:extLst>
          </p:cNvPr>
          <p:cNvSpPr>
            <a:spLocks noGrp="1"/>
          </p:cNvSpPr>
          <p:nvPr>
            <p:ph sz="half" idx="2"/>
          </p:nvPr>
        </p:nvSpPr>
        <p:spPr>
          <a:xfrm>
            <a:off x="8451604" y="1412489"/>
            <a:ext cx="3197701" cy="4363844"/>
          </a:xfrm>
        </p:spPr>
        <p:txBody>
          <a:bodyPr>
            <a:normAutofit/>
          </a:bodyPr>
          <a:lstStyle/>
          <a:p>
            <a:pPr marL="0" indent="0">
              <a:buNone/>
            </a:pPr>
            <a:r>
              <a:rPr lang="en-US" sz="2400" b="1" dirty="0"/>
              <a:t>Security Controls</a:t>
            </a:r>
          </a:p>
          <a:p>
            <a:r>
              <a:rPr lang="en-US" sz="2000" dirty="0"/>
              <a:t>Enables security design patterns</a:t>
            </a:r>
          </a:p>
          <a:p>
            <a:r>
              <a:rPr lang="en-US" sz="2000" dirty="0"/>
              <a:t>Can eliminate entire categories of vulnerabilities</a:t>
            </a:r>
          </a:p>
          <a:p>
            <a:r>
              <a:rPr lang="en-US" sz="2000" dirty="0"/>
              <a:t>Can be tested rapidly and accurately</a:t>
            </a:r>
          </a:p>
          <a:p>
            <a:r>
              <a:rPr lang="en-US" sz="2000" dirty="0"/>
              <a:t>Key enabler of </a:t>
            </a:r>
            <a:r>
              <a:rPr lang="en-US" sz="2000" i="1" dirty="0"/>
              <a:t>Secure by Design</a:t>
            </a:r>
            <a:endParaRPr lang="en-US" sz="2000" dirty="0"/>
          </a:p>
        </p:txBody>
      </p:sp>
      <p:sp>
        <p:nvSpPr>
          <p:cNvPr id="7" name="TextBox 6">
            <a:extLst>
              <a:ext uri="{FF2B5EF4-FFF2-40B4-BE49-F238E27FC236}">
                <a16:creationId xmlns:a16="http://schemas.microsoft.com/office/drawing/2014/main" id="{3516365E-9E9C-9A41-97EB-D04BF0CAA7D6}"/>
              </a:ext>
            </a:extLst>
          </p:cNvPr>
          <p:cNvSpPr txBox="1"/>
          <p:nvPr/>
        </p:nvSpPr>
        <p:spPr>
          <a:xfrm>
            <a:off x="5453042" y="5591666"/>
            <a:ext cx="4597412" cy="369332"/>
          </a:xfrm>
          <a:prstGeom prst="rect">
            <a:avLst/>
          </a:prstGeom>
          <a:noFill/>
        </p:spPr>
        <p:txBody>
          <a:bodyPr wrap="none" rtlCol="0">
            <a:spAutoFit/>
          </a:bodyPr>
          <a:lstStyle/>
          <a:p>
            <a:r>
              <a:rPr lang="en-US" dirty="0"/>
              <a:t>CISO: Does our product have any XSS findings? </a:t>
            </a:r>
          </a:p>
        </p:txBody>
      </p:sp>
    </p:spTree>
    <p:extLst>
      <p:ext uri="{BB962C8B-B14F-4D97-AF65-F5344CB8AC3E}">
        <p14:creationId xmlns:p14="http://schemas.microsoft.com/office/powerpoint/2010/main" val="2348663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3"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D2B23CD-9DBF-45B7-892F-FD214C0358D9}"/>
              </a:ext>
            </a:extLst>
          </p:cNvPr>
          <p:cNvSpPr>
            <a:spLocks noGrp="1"/>
          </p:cNvSpPr>
          <p:nvPr>
            <p:ph type="title"/>
          </p:nvPr>
        </p:nvSpPr>
        <p:spPr>
          <a:xfrm>
            <a:off x="767290" y="1166932"/>
            <a:ext cx="3582073" cy="4279709"/>
          </a:xfrm>
        </p:spPr>
        <p:txBody>
          <a:bodyPr anchor="ctr">
            <a:normAutofit/>
          </a:bodyPr>
          <a:lstStyle/>
          <a:p>
            <a:r>
              <a:rPr lang="en-US" sz="4800">
                <a:solidFill>
                  <a:schemeClr val="bg1"/>
                </a:solidFill>
                <a:cs typeface="Calibri Light"/>
              </a:rPr>
              <a:t>Security as Code</a:t>
            </a:r>
            <a:endParaRPr lang="en-US" sz="4800">
              <a:solidFill>
                <a:schemeClr val="bg1"/>
              </a:solidFill>
            </a:endParaRPr>
          </a:p>
        </p:txBody>
      </p:sp>
      <p:sp>
        <p:nvSpPr>
          <p:cNvPr id="3" name="Content Placeholder 2">
            <a:extLst>
              <a:ext uri="{FF2B5EF4-FFF2-40B4-BE49-F238E27FC236}">
                <a16:creationId xmlns:a16="http://schemas.microsoft.com/office/drawing/2014/main" id="{5AEC023E-808A-4517-A9AC-897E19FD9555}"/>
              </a:ext>
            </a:extLst>
          </p:cNvPr>
          <p:cNvSpPr>
            <a:spLocks noGrp="1"/>
          </p:cNvSpPr>
          <p:nvPr>
            <p:ph idx="1"/>
          </p:nvPr>
        </p:nvSpPr>
        <p:spPr>
          <a:xfrm>
            <a:off x="5573864" y="1166933"/>
            <a:ext cx="5716988" cy="4279709"/>
          </a:xfrm>
        </p:spPr>
        <p:txBody>
          <a:bodyPr vert="horz" lIns="91440" tIns="45720" rIns="91440" bIns="45720" rtlCol="0" anchor="ctr">
            <a:normAutofit/>
          </a:bodyPr>
          <a:lstStyle/>
          <a:p>
            <a:r>
              <a:rPr lang="en-US" sz="2400" dirty="0">
                <a:cs typeface="Calibri"/>
              </a:rPr>
              <a:t>Can be deployed in both the inner and outer loop</a:t>
            </a:r>
          </a:p>
          <a:p>
            <a:r>
              <a:rPr lang="en-US" sz="2400" dirty="0">
                <a:cs typeface="Calibri"/>
              </a:rPr>
              <a:t>Some tests have to be in the outer loop, such as integration tests, end-to-end tests, and those requiring a deployed app</a:t>
            </a:r>
          </a:p>
          <a:p>
            <a:r>
              <a:rPr lang="en-US" sz="2400" dirty="0">
                <a:cs typeface="Calibri"/>
              </a:rPr>
              <a:t>Unit and functional Security as Code can be executed in the inner loop</a:t>
            </a:r>
          </a:p>
          <a:p>
            <a:r>
              <a:rPr lang="en-US" sz="2400" dirty="0">
                <a:cs typeface="Calibri"/>
              </a:rPr>
              <a:t>Can even be executed as a pre-commit hook</a:t>
            </a:r>
          </a:p>
        </p:txBody>
      </p:sp>
      <p:sp>
        <p:nvSpPr>
          <p:cNvPr id="4" name="TextBox 3">
            <a:extLst>
              <a:ext uri="{FF2B5EF4-FFF2-40B4-BE49-F238E27FC236}">
                <a16:creationId xmlns:a16="http://schemas.microsoft.com/office/drawing/2014/main" id="{58916428-BB97-F742-9700-F80FCAE4F467}"/>
              </a:ext>
            </a:extLst>
          </p:cNvPr>
          <p:cNvSpPr txBox="1"/>
          <p:nvPr/>
        </p:nvSpPr>
        <p:spPr>
          <a:xfrm>
            <a:off x="5573864" y="5337124"/>
            <a:ext cx="5716988" cy="707886"/>
          </a:xfrm>
          <a:prstGeom prst="rect">
            <a:avLst/>
          </a:prstGeom>
          <a:noFill/>
        </p:spPr>
        <p:txBody>
          <a:bodyPr wrap="square" rtlCol="0">
            <a:spAutoFit/>
          </a:bodyPr>
          <a:lstStyle/>
          <a:p>
            <a:pPr algn="ctr"/>
            <a:r>
              <a:rPr lang="en-US" sz="2000" b="1" dirty="0"/>
              <a:t>When performed properly, Security as Code has immeasurable amounts of tax and waste</a:t>
            </a:r>
          </a:p>
        </p:txBody>
      </p:sp>
    </p:spTree>
    <p:extLst>
      <p:ext uri="{BB962C8B-B14F-4D97-AF65-F5344CB8AC3E}">
        <p14:creationId xmlns:p14="http://schemas.microsoft.com/office/powerpoint/2010/main" val="2458971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B61D3E5-0802-47EE-B3C1-AB65791E5E26}"/>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dirty="0">
                <a:solidFill>
                  <a:schemeClr val="bg1">
                    <a:lumMod val="95000"/>
                    <a:lumOff val="5000"/>
                  </a:schemeClr>
                </a:solidFill>
                <a:cs typeface="Calibri Light"/>
              </a:rPr>
              <a:t>Security “Spell Checkers”</a:t>
            </a:r>
          </a:p>
        </p:txBody>
      </p:sp>
    </p:spTree>
    <p:extLst>
      <p:ext uri="{BB962C8B-B14F-4D97-AF65-F5344CB8AC3E}">
        <p14:creationId xmlns:p14="http://schemas.microsoft.com/office/powerpoint/2010/main" val="76322769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Rectangle 22">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68D1708-433E-43FF-BE17-7920969ACAAC}"/>
              </a:ext>
            </a:extLst>
          </p:cNvPr>
          <p:cNvSpPr>
            <a:spLocks noGrp="1"/>
          </p:cNvSpPr>
          <p:nvPr>
            <p:ph type="title"/>
          </p:nvPr>
        </p:nvSpPr>
        <p:spPr>
          <a:xfrm>
            <a:off x="833002" y="448253"/>
            <a:ext cx="10520702" cy="1325563"/>
          </a:xfrm>
        </p:spPr>
        <p:txBody>
          <a:bodyPr>
            <a:normAutofit/>
          </a:bodyPr>
          <a:lstStyle/>
          <a:p>
            <a:r>
              <a:rPr lang="en-US" dirty="0">
                <a:cs typeface="Calibri Light"/>
              </a:rPr>
              <a:t>About me</a:t>
            </a:r>
            <a:endParaRPr lang="en-US" dirty="0"/>
          </a:p>
        </p:txBody>
      </p:sp>
      <p:sp>
        <p:nvSpPr>
          <p:cNvPr id="3" name="Content Placeholder 2">
            <a:extLst>
              <a:ext uri="{FF2B5EF4-FFF2-40B4-BE49-F238E27FC236}">
                <a16:creationId xmlns:a16="http://schemas.microsoft.com/office/drawing/2014/main" id="{855EFCE1-6733-4BD9-9D2A-803238BADCA8}"/>
              </a:ext>
            </a:extLst>
          </p:cNvPr>
          <p:cNvSpPr>
            <a:spLocks noGrp="1"/>
          </p:cNvSpPr>
          <p:nvPr>
            <p:ph idx="1"/>
          </p:nvPr>
        </p:nvSpPr>
        <p:spPr>
          <a:xfrm>
            <a:off x="828908" y="2191807"/>
            <a:ext cx="6097651" cy="3985155"/>
          </a:xfrm>
        </p:spPr>
        <p:txBody>
          <a:bodyPr vert="horz" lIns="91440" tIns="45720" rIns="91440" bIns="45720" rtlCol="0">
            <a:normAutofit/>
          </a:bodyPr>
          <a:lstStyle/>
          <a:p>
            <a:r>
              <a:rPr lang="en-US" sz="2000" dirty="0">
                <a:cs typeface="Calibri"/>
              </a:rPr>
              <a:t>First time RVASEC speaker</a:t>
            </a:r>
          </a:p>
          <a:p>
            <a:r>
              <a:rPr lang="en-US" sz="2000" dirty="0">
                <a:cs typeface="Calibri"/>
              </a:rPr>
              <a:t>~17 years of industry experience – Mostly in full-stack development and AppSec consulting</a:t>
            </a:r>
          </a:p>
          <a:p>
            <a:r>
              <a:rPr lang="en-US" sz="2000" dirty="0">
                <a:cs typeface="Calibri"/>
              </a:rPr>
              <a:t>Passionate about AppSec and DevSecOps. Focused on developer enablement and how to drive security by making it the "path of least resistance"</a:t>
            </a:r>
          </a:p>
          <a:p>
            <a:r>
              <a:rPr lang="en-US" sz="2000" dirty="0">
                <a:cs typeface="Calibri"/>
              </a:rPr>
              <a:t>I married my high school sweetheart</a:t>
            </a:r>
          </a:p>
          <a:p>
            <a:r>
              <a:rPr lang="en-US" sz="2000" dirty="0">
                <a:cs typeface="Calibri"/>
              </a:rPr>
              <a:t>I enjoy hiking, playing video games, and playing guitar</a:t>
            </a:r>
          </a:p>
          <a:p>
            <a:r>
              <a:rPr lang="en-US" sz="2000" dirty="0">
                <a:cs typeface="Calibri"/>
              </a:rPr>
              <a:t>Super excited about the FFXIV expansion and Wheel of Time series</a:t>
            </a:r>
          </a:p>
        </p:txBody>
      </p:sp>
      <p:pic>
        <p:nvPicPr>
          <p:cNvPr id="4" name="Picture 8">
            <a:extLst>
              <a:ext uri="{FF2B5EF4-FFF2-40B4-BE49-F238E27FC236}">
                <a16:creationId xmlns:a16="http://schemas.microsoft.com/office/drawing/2014/main" id="{EDE36F0D-7EE5-4CD6-8E9B-C02CACBF7AEB}"/>
              </a:ext>
            </a:extLst>
          </p:cNvPr>
          <p:cNvPicPr>
            <a:picLocks noChangeAspect="1"/>
          </p:cNvPicPr>
          <p:nvPr/>
        </p:nvPicPr>
        <p:blipFill rotWithShape="1">
          <a:blip r:embed="rId2"/>
          <a:srcRect r="3767" b="-1"/>
          <a:stretch/>
        </p:blipFill>
        <p:spPr>
          <a:xfrm>
            <a:off x="7804560" y="2061708"/>
            <a:ext cx="2868559" cy="2981548"/>
          </a:xfrm>
          <a:prstGeom prst="rect">
            <a:avLst/>
          </a:prstGeom>
        </p:spPr>
      </p:pic>
    </p:spTree>
    <p:extLst>
      <p:ext uri="{BB962C8B-B14F-4D97-AF65-F5344CB8AC3E}">
        <p14:creationId xmlns:p14="http://schemas.microsoft.com/office/powerpoint/2010/main" val="234309853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71549C1-1443-A641-9B25-969237DA3C9E}"/>
              </a:ext>
            </a:extLst>
          </p:cNvPr>
          <p:cNvSpPr>
            <a:spLocks noGrp="1"/>
          </p:cNvSpPr>
          <p:nvPr>
            <p:ph type="title"/>
          </p:nvPr>
        </p:nvSpPr>
        <p:spPr>
          <a:xfrm>
            <a:off x="833002" y="365125"/>
            <a:ext cx="10520702" cy="1325563"/>
          </a:xfrm>
        </p:spPr>
        <p:txBody>
          <a:bodyPr>
            <a:normAutofit/>
          </a:bodyPr>
          <a:lstStyle/>
          <a:p>
            <a:r>
              <a:rPr lang="en-US">
                <a:solidFill>
                  <a:srgbClr val="FFFFFF"/>
                </a:solidFill>
              </a:rPr>
              <a:t>Security “Spell Checkers”</a:t>
            </a:r>
          </a:p>
        </p:txBody>
      </p:sp>
      <p:sp>
        <p:nvSpPr>
          <p:cNvPr id="3" name="Content Placeholder 2">
            <a:extLst>
              <a:ext uri="{FF2B5EF4-FFF2-40B4-BE49-F238E27FC236}">
                <a16:creationId xmlns:a16="http://schemas.microsoft.com/office/drawing/2014/main" id="{C6CE4061-21DD-2A47-B324-63D572453882}"/>
              </a:ext>
            </a:extLst>
          </p:cNvPr>
          <p:cNvSpPr>
            <a:spLocks noGrp="1"/>
          </p:cNvSpPr>
          <p:nvPr>
            <p:ph idx="1"/>
          </p:nvPr>
        </p:nvSpPr>
        <p:spPr>
          <a:xfrm>
            <a:off x="838201" y="2022601"/>
            <a:ext cx="10515598" cy="4154361"/>
          </a:xfrm>
        </p:spPr>
        <p:txBody>
          <a:bodyPr>
            <a:normAutofit/>
          </a:bodyPr>
          <a:lstStyle/>
          <a:p>
            <a:r>
              <a:rPr lang="en-US" sz="2000">
                <a:solidFill>
                  <a:srgbClr val="FFFFFF"/>
                </a:solidFill>
              </a:rPr>
              <a:t>23 minutes of lost focus (huge waste)</a:t>
            </a:r>
          </a:p>
          <a:p>
            <a:r>
              <a:rPr lang="en-US" sz="2000">
                <a:solidFill>
                  <a:srgbClr val="FFFFFF"/>
                </a:solidFill>
              </a:rPr>
              <a:t>Stops the developer from performing their job (waste)</a:t>
            </a:r>
          </a:p>
          <a:p>
            <a:r>
              <a:rPr lang="en-US" sz="2000">
                <a:solidFill>
                  <a:srgbClr val="FFFFFF"/>
                </a:solidFill>
              </a:rPr>
              <a:t>But it looks good to someone on the cybersecurity team…</a:t>
            </a:r>
          </a:p>
          <a:p>
            <a:endParaRPr lang="en-US" sz="2000">
              <a:solidFill>
                <a:srgbClr val="FFFFFF"/>
              </a:solidFill>
            </a:endParaRPr>
          </a:p>
          <a:p>
            <a:r>
              <a:rPr lang="en-US" sz="2000">
                <a:solidFill>
                  <a:srgbClr val="FFFFFF"/>
                </a:solidFill>
              </a:rPr>
              <a:t>There is some opportunity here as the space matures (think GitHub Copilot)</a:t>
            </a:r>
          </a:p>
        </p:txBody>
      </p:sp>
    </p:spTree>
    <p:extLst>
      <p:ext uri="{BB962C8B-B14F-4D97-AF65-F5344CB8AC3E}">
        <p14:creationId xmlns:p14="http://schemas.microsoft.com/office/powerpoint/2010/main" val="3846109201"/>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all office building looking up">
            <a:extLst>
              <a:ext uri="{FF2B5EF4-FFF2-40B4-BE49-F238E27FC236}">
                <a16:creationId xmlns:a16="http://schemas.microsoft.com/office/drawing/2014/main" id="{F62B9259-494F-4340-8699-9E1F03B76B1C}"/>
              </a:ext>
            </a:extLst>
          </p:cNvPr>
          <p:cNvPicPr>
            <a:picLocks noChangeAspect="1"/>
          </p:cNvPicPr>
          <p:nvPr/>
        </p:nvPicPr>
        <p:blipFill rotWithShape="1">
          <a:blip r:embed="rId2"/>
          <a:srcRect t="15107" r="-2" b="-2"/>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p:cNvSpPr>
            <a:spLocks noGrp="1"/>
          </p:cNvSpPr>
          <p:nvPr>
            <p:ph type="ctrTitle"/>
          </p:nvPr>
        </p:nvSpPr>
        <p:spPr>
          <a:xfrm>
            <a:off x="8022021" y="3231931"/>
            <a:ext cx="3852041" cy="1834056"/>
          </a:xfrm>
        </p:spPr>
        <p:txBody>
          <a:bodyPr vert="horz" lIns="91440" tIns="45720" rIns="91440" bIns="45720" rtlCol="0" anchor="b">
            <a:normAutofit/>
          </a:bodyPr>
          <a:lstStyle/>
          <a:p>
            <a:pPr algn="ctr"/>
            <a:r>
              <a:rPr lang="en-US" sz="4000"/>
              <a:t>A model for the future</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649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0A6ACF-5CEC-4641-A8E9-595E2648816C}"/>
              </a:ext>
            </a:extLst>
          </p:cNvPr>
          <p:cNvSpPr>
            <a:spLocks noGrp="1"/>
          </p:cNvSpPr>
          <p:nvPr>
            <p:ph type="title"/>
          </p:nvPr>
        </p:nvSpPr>
        <p:spPr>
          <a:xfrm>
            <a:off x="804672" y="640080"/>
            <a:ext cx="3282696" cy="5257800"/>
          </a:xfrm>
        </p:spPr>
        <p:txBody>
          <a:bodyPr>
            <a:normAutofit/>
          </a:bodyPr>
          <a:lstStyle/>
          <a:p>
            <a:r>
              <a:rPr lang="en-US" dirty="0">
                <a:solidFill>
                  <a:schemeClr val="bg1"/>
                </a:solidFill>
                <a:cs typeface="Calibri Light"/>
              </a:rPr>
              <a:t>Leveraging inner loop testing to </a:t>
            </a:r>
            <a:r>
              <a:rPr lang="en-US">
                <a:solidFill>
                  <a:schemeClr val="bg1"/>
                </a:solidFill>
                <a:cs typeface="Calibri Light"/>
              </a:rPr>
              <a:t>shift-left</a:t>
            </a:r>
            <a:br>
              <a:rPr lang="en-US" dirty="0">
                <a:cs typeface="Calibri Light"/>
              </a:rPr>
            </a:br>
            <a:endParaRPr lang="en-US">
              <a:solidFill>
                <a:schemeClr val="bg1"/>
              </a:solidFill>
              <a:cs typeface="Calibri Light"/>
            </a:endParaRPr>
          </a:p>
        </p:txBody>
      </p:sp>
      <p:sp>
        <p:nvSpPr>
          <p:cNvPr id="3" name="Content Placeholder 2">
            <a:extLst>
              <a:ext uri="{FF2B5EF4-FFF2-40B4-BE49-F238E27FC236}">
                <a16:creationId xmlns:a16="http://schemas.microsoft.com/office/drawing/2014/main" id="{0D83D3B3-0B5D-42EC-9552-83A23D3AFB8C}"/>
              </a:ext>
            </a:extLst>
          </p:cNvPr>
          <p:cNvSpPr>
            <a:spLocks noGrp="1"/>
          </p:cNvSpPr>
          <p:nvPr>
            <p:ph idx="1"/>
          </p:nvPr>
        </p:nvSpPr>
        <p:spPr>
          <a:xfrm>
            <a:off x="5358384" y="937846"/>
            <a:ext cx="6024654" cy="4141050"/>
          </a:xfrm>
        </p:spPr>
        <p:txBody>
          <a:bodyPr vert="horz" lIns="91440" tIns="45720" rIns="91440" bIns="45720" rtlCol="0" anchor="ctr">
            <a:normAutofit/>
          </a:bodyPr>
          <a:lstStyle/>
          <a:p>
            <a:pPr marL="0" indent="0">
              <a:buNone/>
            </a:pPr>
            <a:r>
              <a:rPr lang="en-US" dirty="0">
                <a:ea typeface="+mn-lt"/>
                <a:cs typeface="+mn-lt"/>
              </a:rPr>
              <a:t>Performing security inside the inner loop drives a shift-left culture and shortens developer feedback loops to release code at high velocity by leveraging secure by design principles</a:t>
            </a:r>
            <a:endParaRPr lang="en-US" dirty="0">
              <a:cs typeface="Calibri" panose="020F0502020204030204"/>
            </a:endParaRPr>
          </a:p>
        </p:txBody>
      </p:sp>
    </p:spTree>
    <p:extLst>
      <p:ext uri="{BB962C8B-B14F-4D97-AF65-F5344CB8AC3E}">
        <p14:creationId xmlns:p14="http://schemas.microsoft.com/office/powerpoint/2010/main" val="105575235"/>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AC6CC63-1156-4AA9-9F1F-4CF3E7BE7459}"/>
              </a:ext>
            </a:extLst>
          </p:cNvPr>
          <p:cNvSpPr>
            <a:spLocks noGrp="1"/>
          </p:cNvSpPr>
          <p:nvPr>
            <p:ph sz="half" idx="1"/>
          </p:nvPr>
        </p:nvSpPr>
        <p:spPr>
          <a:xfrm>
            <a:off x="4976030" y="963507"/>
            <a:ext cx="6250940" cy="2304627"/>
          </a:xfrm>
        </p:spPr>
        <p:txBody>
          <a:bodyPr vert="horz" lIns="91440" tIns="45720" rIns="91440" bIns="45720" rtlCol="0" anchor="b">
            <a:normAutofit fontScale="92500" lnSpcReduction="10000"/>
          </a:bodyPr>
          <a:lstStyle/>
          <a:p>
            <a:pPr marL="0" indent="0">
              <a:buNone/>
            </a:pPr>
            <a:r>
              <a:rPr lang="en-US" sz="1600" b="1" u="sng" dirty="0">
                <a:cs typeface="Calibri"/>
              </a:rPr>
              <a:t>Inner-loop Testing</a:t>
            </a:r>
            <a:endParaRPr lang="en-US" sz="1600" dirty="0">
              <a:cs typeface="Calibri" panose="020F0502020204030204"/>
            </a:endParaRPr>
          </a:p>
          <a:p>
            <a:r>
              <a:rPr lang="en-US" sz="1600" dirty="0">
                <a:cs typeface="Calibri" panose="020F0502020204030204"/>
              </a:rPr>
              <a:t>Self-service security: Security tooling is provided to application developers and pre-configured to discover common security defects. </a:t>
            </a:r>
            <a:r>
              <a:rPr lang="en-US" sz="1600" b="1" dirty="0">
                <a:cs typeface="Calibri" panose="020F0502020204030204"/>
              </a:rPr>
              <a:t>Tooling must be fast and accurate to be effective in the inner loop</a:t>
            </a:r>
          </a:p>
          <a:p>
            <a:r>
              <a:rPr lang="en-US" sz="1600" dirty="0">
                <a:cs typeface="Calibri" panose="020F0502020204030204"/>
              </a:rPr>
              <a:t>Secure-by-design: Security design patterns and architecture risk assessments are performed, driving secure-by-design principles in the inner loop</a:t>
            </a:r>
          </a:p>
          <a:p>
            <a:r>
              <a:rPr lang="en-US" sz="1600" dirty="0">
                <a:cs typeface="Calibri" panose="020F0502020204030204"/>
              </a:rPr>
              <a:t>Rapid developer feedback loops: Teams are provided security defects and remediation guidance without needing to wait for outer-loop testing to complete and without engaging with testing teams</a:t>
            </a:r>
          </a:p>
          <a:p>
            <a:endParaRPr lang="en-US" sz="1600" dirty="0">
              <a:cs typeface="Calibri" panose="020F0502020204030204"/>
            </a:endParaRPr>
          </a:p>
        </p:txBody>
      </p:sp>
      <p:sp>
        <p:nvSpPr>
          <p:cNvPr id="4" name="Content Placeholder 3">
            <a:extLst>
              <a:ext uri="{FF2B5EF4-FFF2-40B4-BE49-F238E27FC236}">
                <a16:creationId xmlns:a16="http://schemas.microsoft.com/office/drawing/2014/main" id="{23391CD8-2398-4A17-AB5B-81FE582D3C4B}"/>
              </a:ext>
            </a:extLst>
          </p:cNvPr>
          <p:cNvSpPr>
            <a:spLocks noGrp="1"/>
          </p:cNvSpPr>
          <p:nvPr>
            <p:ph sz="half" idx="2"/>
          </p:nvPr>
        </p:nvSpPr>
        <p:spPr>
          <a:xfrm>
            <a:off x="4976030" y="3589866"/>
            <a:ext cx="6250940" cy="2304628"/>
          </a:xfrm>
        </p:spPr>
        <p:txBody>
          <a:bodyPr vert="horz" lIns="91440" tIns="45720" rIns="91440" bIns="45720" rtlCol="0">
            <a:normAutofit fontScale="92500" lnSpcReduction="10000"/>
          </a:bodyPr>
          <a:lstStyle/>
          <a:p>
            <a:pPr marL="0" indent="0">
              <a:buNone/>
            </a:pPr>
            <a:r>
              <a:rPr lang="en-US" sz="1600" b="1" u="sng" dirty="0">
                <a:cs typeface="Calibri"/>
              </a:rPr>
              <a:t>Outer-loop Testing</a:t>
            </a:r>
          </a:p>
          <a:p>
            <a:r>
              <a:rPr lang="en-US" sz="1600" dirty="0">
                <a:cs typeface="Calibri"/>
              </a:rPr>
              <a:t>Automation first: Automation should be leveraged to perform risk-based security testing at scale, this includes all testing performed in the CI/CD or DevOps pipeline (Don’t forget CALMR)</a:t>
            </a:r>
          </a:p>
          <a:p>
            <a:r>
              <a:rPr lang="en-US" sz="1600" dirty="0">
                <a:cs typeface="Calibri"/>
              </a:rPr>
              <a:t>Focused on depth and rigor: Leveraging tooling and expertise to exhaustively test applications for common security issues</a:t>
            </a:r>
          </a:p>
          <a:p>
            <a:r>
              <a:rPr lang="en-US" sz="1600" dirty="0">
                <a:cs typeface="Calibri"/>
              </a:rPr>
              <a:t>Security control testing: Security as code and security control testing are leveraged to apply inner-loop style testing to perform rapid security control validation, reducing the time spent in the outer loop</a:t>
            </a:r>
          </a:p>
        </p:txBody>
      </p:sp>
      <p:sp>
        <p:nvSpPr>
          <p:cNvPr id="5" name="TextBox 4">
            <a:extLst>
              <a:ext uri="{FF2B5EF4-FFF2-40B4-BE49-F238E27FC236}">
                <a16:creationId xmlns:a16="http://schemas.microsoft.com/office/drawing/2014/main" id="{329CA9BB-D1A8-4775-8205-79B36DDACF78}"/>
              </a:ext>
            </a:extLst>
          </p:cNvPr>
          <p:cNvSpPr txBox="1"/>
          <p:nvPr/>
        </p:nvSpPr>
        <p:spPr>
          <a:xfrm>
            <a:off x="496229" y="617034"/>
            <a:ext cx="3932663"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Inner and outer loop work together</a:t>
            </a:r>
          </a:p>
          <a:p>
            <a:r>
              <a:rPr lang="en-US" sz="1600" dirty="0">
                <a:cs typeface="Calibri"/>
              </a:rPr>
              <a:t>Effort should be placed into shifting security testing and design principles into the inner-loop. Inner-loop testing is cost-effective, efficient, and provides development teams with immediate feedback. </a:t>
            </a:r>
          </a:p>
        </p:txBody>
      </p:sp>
      <p:sp>
        <p:nvSpPr>
          <p:cNvPr id="8" name="TextBox 7">
            <a:extLst>
              <a:ext uri="{FF2B5EF4-FFF2-40B4-BE49-F238E27FC236}">
                <a16:creationId xmlns:a16="http://schemas.microsoft.com/office/drawing/2014/main" id="{B7AB4036-D54A-406D-B2C8-A2353166F562}"/>
              </a:ext>
            </a:extLst>
          </p:cNvPr>
          <p:cNvSpPr txBox="1"/>
          <p:nvPr/>
        </p:nvSpPr>
        <p:spPr>
          <a:xfrm>
            <a:off x="496229" y="2317595"/>
            <a:ext cx="3932663"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Scalability</a:t>
            </a:r>
          </a:p>
          <a:p>
            <a:r>
              <a:rPr lang="en-US" sz="1600" dirty="0">
                <a:cs typeface="Calibri"/>
              </a:rPr>
              <a:t>Outer-loop testing is difficult to scale and requires considerable expertise. Shifting testing to the inner-loop allows scalability of existing outer-loop resources to better focus on test depth and rigor. </a:t>
            </a:r>
          </a:p>
        </p:txBody>
      </p:sp>
      <p:sp>
        <p:nvSpPr>
          <p:cNvPr id="10" name="TextBox 9">
            <a:extLst>
              <a:ext uri="{FF2B5EF4-FFF2-40B4-BE49-F238E27FC236}">
                <a16:creationId xmlns:a16="http://schemas.microsoft.com/office/drawing/2014/main" id="{610DCF64-18D2-4B80-BC1D-6586F4FB3B2D}"/>
              </a:ext>
            </a:extLst>
          </p:cNvPr>
          <p:cNvSpPr txBox="1"/>
          <p:nvPr/>
        </p:nvSpPr>
        <p:spPr>
          <a:xfrm>
            <a:off x="496229" y="4008863"/>
            <a:ext cx="3932663"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Empower development teams</a:t>
            </a:r>
          </a:p>
          <a:p>
            <a:r>
              <a:rPr lang="en-US" sz="1600" dirty="0">
                <a:cs typeface="Calibri"/>
              </a:rPr>
              <a:t>Provide application development teams with the right tooling for the right job to enable them to discover security defects without needing to wait for resource intensive outer-loop testing. </a:t>
            </a:r>
          </a:p>
        </p:txBody>
      </p:sp>
    </p:spTree>
    <p:extLst>
      <p:ext uri="{BB962C8B-B14F-4D97-AF65-F5344CB8AC3E}">
        <p14:creationId xmlns:p14="http://schemas.microsoft.com/office/powerpoint/2010/main" val="4057465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06F753C-ED26-48A4-8A89-03A70B9BB1B7}"/>
              </a:ext>
            </a:extLst>
          </p:cNvPr>
          <p:cNvSpPr>
            <a:spLocks noGrp="1"/>
          </p:cNvSpPr>
          <p:nvPr>
            <p:ph type="title"/>
          </p:nvPr>
        </p:nvSpPr>
        <p:spPr>
          <a:xfrm>
            <a:off x="209941" y="640080"/>
            <a:ext cx="3877427" cy="5257800"/>
          </a:xfrm>
        </p:spPr>
        <p:txBody>
          <a:bodyPr>
            <a:normAutofit/>
          </a:bodyPr>
          <a:lstStyle/>
          <a:p>
            <a:pPr algn="ctr"/>
            <a:r>
              <a:rPr lang="en-US" sz="3700" u="sng" dirty="0">
                <a:solidFill>
                  <a:schemeClr val="bg1"/>
                </a:solidFill>
                <a:cs typeface="Calibri Light"/>
              </a:rPr>
              <a:t>Security testing in the outer loop</a:t>
            </a:r>
            <a:br>
              <a:rPr lang="en-US" sz="3700" u="sng" dirty="0">
                <a:solidFill>
                  <a:schemeClr val="bg1"/>
                </a:solidFill>
                <a:cs typeface="Calibri Light"/>
              </a:rPr>
            </a:br>
            <a:br>
              <a:rPr lang="en-US" sz="3700" dirty="0">
                <a:cs typeface="Calibri Light"/>
              </a:rPr>
            </a:br>
            <a:r>
              <a:rPr lang="en-US" sz="2400" dirty="0">
                <a:solidFill>
                  <a:schemeClr val="bg1"/>
                </a:solidFill>
                <a:cs typeface="Calibri Light"/>
              </a:rPr>
              <a:t>Most traditional application security tooling and industry tools are being run in the outer loop</a:t>
            </a:r>
          </a:p>
        </p:txBody>
      </p:sp>
      <p:sp>
        <p:nvSpPr>
          <p:cNvPr id="3" name="Content Placeholder 2">
            <a:extLst>
              <a:ext uri="{FF2B5EF4-FFF2-40B4-BE49-F238E27FC236}">
                <a16:creationId xmlns:a16="http://schemas.microsoft.com/office/drawing/2014/main" id="{9BEB47AB-5C50-4DFC-9578-3950D6D280A9}"/>
              </a:ext>
            </a:extLst>
          </p:cNvPr>
          <p:cNvSpPr>
            <a:spLocks noGrp="1"/>
          </p:cNvSpPr>
          <p:nvPr>
            <p:ph idx="1"/>
          </p:nvPr>
        </p:nvSpPr>
        <p:spPr>
          <a:xfrm>
            <a:off x="4861890" y="1764496"/>
            <a:ext cx="7264562" cy="5257800"/>
          </a:xfrm>
        </p:spPr>
        <p:txBody>
          <a:bodyPr vert="horz" lIns="91440" tIns="45720" rIns="91440" bIns="45720" rtlCol="0" anchor="ctr">
            <a:normAutofit/>
          </a:bodyPr>
          <a:lstStyle/>
          <a:p>
            <a:r>
              <a:rPr lang="en-US" sz="2000" u="sng" dirty="0">
                <a:cs typeface="Calibri"/>
              </a:rPr>
              <a:t>Static Application Security Testing (SAST)</a:t>
            </a:r>
          </a:p>
          <a:p>
            <a:pPr lvl="1"/>
            <a:r>
              <a:rPr lang="en-US" sz="2000" dirty="0">
                <a:cs typeface="Calibri"/>
              </a:rPr>
              <a:t>Most commercial SAST offerings contain an IDE plugin so that developers can pro-actively run the tooling to discover security defects. While this is often perceived as a shift-left tool, the duration of scan execution and prevalence of false positives introduces excess tax and waste</a:t>
            </a:r>
          </a:p>
          <a:p>
            <a:r>
              <a:rPr lang="en-US" sz="2000" u="sng" dirty="0">
                <a:cs typeface="Calibri"/>
              </a:rPr>
              <a:t>Dynamic Application Security Testing (DAST) </a:t>
            </a:r>
          </a:p>
          <a:p>
            <a:pPr lvl="1"/>
            <a:r>
              <a:rPr lang="en-US" sz="2000" dirty="0">
                <a:cs typeface="Calibri"/>
              </a:rPr>
              <a:t>DAST tooling requires that a web application be deployed in a runnable state. This is already a high barrier of entry for development teams and few organizations are at a </a:t>
            </a:r>
            <a:r>
              <a:rPr lang="en-US" sz="2000" dirty="0" err="1">
                <a:cs typeface="Calibri"/>
              </a:rPr>
              <a:t>DevSecOps</a:t>
            </a:r>
            <a:r>
              <a:rPr lang="en-US" sz="2000" dirty="0">
                <a:cs typeface="Calibri"/>
              </a:rPr>
              <a:t> level of maturity where they can leverage CI/CD plugins. While DAST offers little waste, scan times can range from hours to days and generally cannot be run in a local environment, requiring additional tax</a:t>
            </a:r>
          </a:p>
        </p:txBody>
      </p:sp>
      <p:sp>
        <p:nvSpPr>
          <p:cNvPr id="4" name="TextBox 3">
            <a:extLst>
              <a:ext uri="{FF2B5EF4-FFF2-40B4-BE49-F238E27FC236}">
                <a16:creationId xmlns:a16="http://schemas.microsoft.com/office/drawing/2014/main" id="{058666C0-CB9F-4D10-BF5C-3A2C8DB1099F}"/>
              </a:ext>
            </a:extLst>
          </p:cNvPr>
          <p:cNvSpPr txBox="1"/>
          <p:nvPr/>
        </p:nvSpPr>
        <p:spPr>
          <a:xfrm>
            <a:off x="5170448" y="356838"/>
            <a:ext cx="6850565" cy="175432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Traditional AppSec tooling introduces large amounts of tax and waste so the tools largely remain in the outer-loop, where development teams are less impacted by tax. While we have made some innovation in tooling and new testing techniques, such as security as code, industry tooling has seen little improvement and vendors have relied on shifting left in a way that adds tax and waste. </a:t>
            </a:r>
          </a:p>
        </p:txBody>
      </p:sp>
    </p:spTree>
    <p:extLst>
      <p:ext uri="{BB962C8B-B14F-4D97-AF65-F5344CB8AC3E}">
        <p14:creationId xmlns:p14="http://schemas.microsoft.com/office/powerpoint/2010/main" val="1013827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06F753C-ED26-48A4-8A89-03A70B9BB1B7}"/>
              </a:ext>
            </a:extLst>
          </p:cNvPr>
          <p:cNvSpPr>
            <a:spLocks noGrp="1"/>
          </p:cNvSpPr>
          <p:nvPr>
            <p:ph type="title"/>
          </p:nvPr>
        </p:nvSpPr>
        <p:spPr>
          <a:xfrm>
            <a:off x="209941" y="640080"/>
            <a:ext cx="3877427" cy="5257800"/>
          </a:xfrm>
        </p:spPr>
        <p:txBody>
          <a:bodyPr>
            <a:normAutofit/>
          </a:bodyPr>
          <a:lstStyle/>
          <a:p>
            <a:pPr algn="ctr"/>
            <a:r>
              <a:rPr lang="en-US" sz="3700" u="sng" dirty="0">
                <a:solidFill>
                  <a:schemeClr val="bg1"/>
                </a:solidFill>
                <a:cs typeface="Calibri Light"/>
              </a:rPr>
              <a:t>Security testing in the outer loop (cont.)</a:t>
            </a:r>
            <a:br>
              <a:rPr lang="en-US" sz="3700" u="sng" dirty="0">
                <a:solidFill>
                  <a:schemeClr val="bg1"/>
                </a:solidFill>
                <a:cs typeface="Calibri Light"/>
              </a:rPr>
            </a:br>
            <a:endParaRPr lang="en-US" sz="3700">
              <a:cs typeface="Calibri Light"/>
            </a:endParaRPr>
          </a:p>
        </p:txBody>
      </p:sp>
      <p:sp>
        <p:nvSpPr>
          <p:cNvPr id="3" name="Content Placeholder 2">
            <a:extLst>
              <a:ext uri="{FF2B5EF4-FFF2-40B4-BE49-F238E27FC236}">
                <a16:creationId xmlns:a16="http://schemas.microsoft.com/office/drawing/2014/main" id="{9BEB47AB-5C50-4DFC-9578-3950D6D280A9}"/>
              </a:ext>
            </a:extLst>
          </p:cNvPr>
          <p:cNvSpPr>
            <a:spLocks noGrp="1"/>
          </p:cNvSpPr>
          <p:nvPr>
            <p:ph idx="1"/>
          </p:nvPr>
        </p:nvSpPr>
        <p:spPr>
          <a:xfrm>
            <a:off x="4815427" y="26764"/>
            <a:ext cx="7264562" cy="6680812"/>
          </a:xfrm>
        </p:spPr>
        <p:txBody>
          <a:bodyPr vert="horz" lIns="91440" tIns="45720" rIns="91440" bIns="45720" rtlCol="0" anchor="ctr">
            <a:normAutofit/>
          </a:bodyPr>
          <a:lstStyle/>
          <a:p>
            <a:r>
              <a:rPr lang="en-US" sz="2000" u="sng" dirty="0">
                <a:cs typeface="Calibri"/>
              </a:rPr>
              <a:t>Software Composition Analysis (SCA)</a:t>
            </a:r>
          </a:p>
          <a:p>
            <a:pPr lvl="1"/>
            <a:r>
              <a:rPr lang="en-US" sz="2000" dirty="0">
                <a:cs typeface="Calibri"/>
              </a:rPr>
              <a:t>SCA has seen some success shifting into the inner-loop due to the presence of IDE plugins that can analyze a new library at design time and the existence of organizational repositories </a:t>
            </a:r>
            <a:r>
              <a:rPr lang="en-US" sz="2000">
                <a:cs typeface="Calibri"/>
              </a:rPr>
              <a:t>and policies. The tooling is still largely being used in the outer loop to perform scanning of deployed applications</a:t>
            </a:r>
          </a:p>
          <a:p>
            <a:r>
              <a:rPr lang="en-US" sz="2000" u="sng">
                <a:cs typeface="Calibri"/>
              </a:rPr>
              <a:t>Interactive Application Security Testing (IAST)</a:t>
            </a:r>
            <a:endParaRPr lang="en-US"/>
          </a:p>
          <a:p>
            <a:pPr lvl="1"/>
            <a:r>
              <a:rPr lang="en-US" sz="2000">
                <a:cs typeface="Calibri"/>
              </a:rPr>
              <a:t>IAST is gaining popularity as it has proven to have less tax and waste than other traditional security tooling. However, IAST requires test coverage to be effective. Since most QA testing is performed in the outer loop, IAST remains largely in the outer loop as well, where it can provide the most value</a:t>
            </a:r>
          </a:p>
          <a:p>
            <a:r>
              <a:rPr lang="en-US" sz="2000" u="sng">
                <a:cs typeface="Calibri"/>
              </a:rPr>
              <a:t>Manual application penetration testing</a:t>
            </a:r>
          </a:p>
          <a:p>
            <a:pPr lvl="1"/>
            <a:r>
              <a:rPr lang="en-US" sz="2000">
                <a:cs typeface="Calibri"/>
              </a:rPr>
              <a:t>Manual security activities, such as penetration testing, bear a heavy tax and are almost exclusively performed late in the SDLC. Due to the large amount of tax, penetration testing activities are unlikely to be performed in the inner loop</a:t>
            </a:r>
            <a:endParaRPr lang="en-US" sz="2000" dirty="0">
              <a:cs typeface="Calibri"/>
            </a:endParaRPr>
          </a:p>
        </p:txBody>
      </p:sp>
    </p:spTree>
    <p:extLst>
      <p:ext uri="{BB962C8B-B14F-4D97-AF65-F5344CB8AC3E}">
        <p14:creationId xmlns:p14="http://schemas.microsoft.com/office/powerpoint/2010/main" val="2530640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06F753C-ED26-48A4-8A89-03A70B9BB1B7}"/>
              </a:ext>
            </a:extLst>
          </p:cNvPr>
          <p:cNvSpPr>
            <a:spLocks noGrp="1"/>
          </p:cNvSpPr>
          <p:nvPr>
            <p:ph type="title"/>
          </p:nvPr>
        </p:nvSpPr>
        <p:spPr>
          <a:xfrm>
            <a:off x="209941" y="640080"/>
            <a:ext cx="3877427" cy="5257800"/>
          </a:xfrm>
        </p:spPr>
        <p:txBody>
          <a:bodyPr>
            <a:normAutofit/>
          </a:bodyPr>
          <a:lstStyle/>
          <a:p>
            <a:pPr algn="ctr"/>
            <a:r>
              <a:rPr lang="en-US" sz="3700" u="sng" dirty="0">
                <a:solidFill>
                  <a:schemeClr val="bg1"/>
                </a:solidFill>
                <a:cs typeface="Calibri Light"/>
              </a:rPr>
              <a:t>Security testing in the inner loop</a:t>
            </a:r>
            <a:br>
              <a:rPr lang="en-US" sz="3700" u="sng" dirty="0">
                <a:solidFill>
                  <a:schemeClr val="bg1"/>
                </a:solidFill>
                <a:cs typeface="Calibri Light"/>
              </a:rPr>
            </a:br>
            <a:br>
              <a:rPr lang="en-US" sz="3700" dirty="0">
                <a:cs typeface="Calibri Light"/>
              </a:rPr>
            </a:br>
            <a:r>
              <a:rPr lang="en-US" sz="2400" dirty="0">
                <a:solidFill>
                  <a:schemeClr val="bg1"/>
                </a:solidFill>
                <a:cs typeface="Calibri Light"/>
              </a:rPr>
              <a:t>Security testing must be both </a:t>
            </a:r>
            <a:r>
              <a:rPr lang="en-US" sz="2400">
                <a:solidFill>
                  <a:schemeClr val="bg1"/>
                </a:solidFill>
                <a:cs typeface="Calibri Light"/>
              </a:rPr>
              <a:t>fast and effective to provide value in the inner loop</a:t>
            </a:r>
          </a:p>
        </p:txBody>
      </p:sp>
      <p:sp>
        <p:nvSpPr>
          <p:cNvPr id="3" name="Content Placeholder 2">
            <a:extLst>
              <a:ext uri="{FF2B5EF4-FFF2-40B4-BE49-F238E27FC236}">
                <a16:creationId xmlns:a16="http://schemas.microsoft.com/office/drawing/2014/main" id="{9BEB47AB-5C50-4DFC-9578-3950D6D280A9}"/>
              </a:ext>
            </a:extLst>
          </p:cNvPr>
          <p:cNvSpPr>
            <a:spLocks noGrp="1"/>
          </p:cNvSpPr>
          <p:nvPr>
            <p:ph idx="1"/>
          </p:nvPr>
        </p:nvSpPr>
        <p:spPr>
          <a:xfrm>
            <a:off x="4861890" y="1764496"/>
            <a:ext cx="7264562" cy="5257800"/>
          </a:xfrm>
        </p:spPr>
        <p:txBody>
          <a:bodyPr vert="horz" lIns="91440" tIns="45720" rIns="91440" bIns="45720" rtlCol="0" anchor="ctr">
            <a:normAutofit/>
          </a:bodyPr>
          <a:lstStyle/>
          <a:p>
            <a:r>
              <a:rPr lang="en-US" sz="2000" u="sng">
                <a:cs typeface="Calibri"/>
              </a:rPr>
              <a:t>Git commit pre-hooks</a:t>
            </a:r>
            <a:endParaRPr lang="en-US" sz="2000" u="sng" dirty="0">
              <a:cs typeface="Calibri"/>
            </a:endParaRPr>
          </a:p>
          <a:p>
            <a:pPr lvl="1"/>
            <a:r>
              <a:rPr lang="en-US" sz="2000">
                <a:cs typeface="Calibri"/>
              </a:rPr>
              <a:t>Development teams already utilize pre-commit hooks for tasks such as code linting. These hooks can also be used to run other lightweight tests, such as identifying plaintext credentials that might be exposed in the commit and the consequential pull request. Such an exposure can be caught in the inner loop</a:t>
            </a:r>
            <a:endParaRPr lang="en-US"/>
          </a:p>
          <a:p>
            <a:r>
              <a:rPr lang="en-US" sz="2000" u="sng">
                <a:cs typeface="Calibri"/>
              </a:rPr>
              <a:t>Lightweight Software Composition Analysis </a:t>
            </a:r>
            <a:endParaRPr lang="en-US" sz="2000">
              <a:cs typeface="Calibri"/>
            </a:endParaRPr>
          </a:p>
          <a:p>
            <a:pPr lvl="1"/>
            <a:r>
              <a:rPr lang="en-US" sz="2000">
                <a:cs typeface="Calibri"/>
              </a:rPr>
              <a:t>Simple, fast analysis tools like Retire.js perform singular tasks such as version checks to let the developers know if the libraries being utilized in a particular project have publically disclosed vulnerabilities. This can be an incredibly useful tool for the inner loop because the developers can now catch these potential vulnerabilities even before the PR goes to the outer loop. This would be the purest implementation of the shift-left philosophy. </a:t>
            </a:r>
          </a:p>
        </p:txBody>
      </p:sp>
      <p:sp>
        <p:nvSpPr>
          <p:cNvPr id="4" name="TextBox 3">
            <a:extLst>
              <a:ext uri="{FF2B5EF4-FFF2-40B4-BE49-F238E27FC236}">
                <a16:creationId xmlns:a16="http://schemas.microsoft.com/office/drawing/2014/main" id="{058666C0-CB9F-4D10-BF5C-3A2C8DB1099F}"/>
              </a:ext>
            </a:extLst>
          </p:cNvPr>
          <p:cNvSpPr txBox="1"/>
          <p:nvPr/>
        </p:nvSpPr>
        <p:spPr>
          <a:xfrm>
            <a:off x="5170448" y="356838"/>
            <a:ext cx="6850565" cy="147732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Traditional DevOps cycles typically generally contain security checks and analysis after commits have been pushed. This leaves the inner loop processes completely devoid of security checks. Introducing effective security testing in the inner loop reduces the overall cost of </a:t>
            </a:r>
            <a:r>
              <a:rPr lang="en-US"/>
              <a:t>discovering vulnerabilities in the software development lifecycle.</a:t>
            </a:r>
            <a:endParaRPr lang="en-US">
              <a:cs typeface="Calibri"/>
            </a:endParaRPr>
          </a:p>
        </p:txBody>
      </p:sp>
    </p:spTree>
    <p:extLst>
      <p:ext uri="{BB962C8B-B14F-4D97-AF65-F5344CB8AC3E}">
        <p14:creationId xmlns:p14="http://schemas.microsoft.com/office/powerpoint/2010/main" val="411423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06F753C-ED26-48A4-8A89-03A70B9BB1B7}"/>
              </a:ext>
            </a:extLst>
          </p:cNvPr>
          <p:cNvSpPr>
            <a:spLocks noGrp="1"/>
          </p:cNvSpPr>
          <p:nvPr>
            <p:ph type="title"/>
          </p:nvPr>
        </p:nvSpPr>
        <p:spPr>
          <a:xfrm>
            <a:off x="209941" y="640080"/>
            <a:ext cx="3877427" cy="5257800"/>
          </a:xfrm>
        </p:spPr>
        <p:txBody>
          <a:bodyPr>
            <a:normAutofit/>
          </a:bodyPr>
          <a:lstStyle/>
          <a:p>
            <a:pPr algn="ctr"/>
            <a:r>
              <a:rPr lang="en-US" sz="3700" u="sng" dirty="0">
                <a:solidFill>
                  <a:schemeClr val="bg1"/>
                </a:solidFill>
                <a:cs typeface="Calibri Light"/>
              </a:rPr>
              <a:t>Security testing in </a:t>
            </a:r>
            <a:r>
              <a:rPr lang="en-US" sz="3700" u="sng">
                <a:solidFill>
                  <a:schemeClr val="bg1"/>
                </a:solidFill>
                <a:cs typeface="Calibri Light"/>
              </a:rPr>
              <a:t>the inner loop </a:t>
            </a:r>
            <a:r>
              <a:rPr lang="en-US" sz="3700" u="sng" dirty="0">
                <a:solidFill>
                  <a:schemeClr val="bg1"/>
                </a:solidFill>
                <a:cs typeface="Calibri Light"/>
              </a:rPr>
              <a:t>(cont.)</a:t>
            </a:r>
            <a:br>
              <a:rPr lang="en-US" sz="3700" u="sng" dirty="0">
                <a:solidFill>
                  <a:schemeClr val="bg1"/>
                </a:solidFill>
                <a:cs typeface="Calibri Light"/>
              </a:rPr>
            </a:br>
            <a:endParaRPr lang="en-US" sz="3700">
              <a:cs typeface="Calibri Light"/>
            </a:endParaRPr>
          </a:p>
        </p:txBody>
      </p:sp>
      <p:sp>
        <p:nvSpPr>
          <p:cNvPr id="3" name="Content Placeholder 2">
            <a:extLst>
              <a:ext uri="{FF2B5EF4-FFF2-40B4-BE49-F238E27FC236}">
                <a16:creationId xmlns:a16="http://schemas.microsoft.com/office/drawing/2014/main" id="{9BEB47AB-5C50-4DFC-9578-3950D6D280A9}"/>
              </a:ext>
            </a:extLst>
          </p:cNvPr>
          <p:cNvSpPr>
            <a:spLocks noGrp="1"/>
          </p:cNvSpPr>
          <p:nvPr>
            <p:ph idx="1"/>
          </p:nvPr>
        </p:nvSpPr>
        <p:spPr>
          <a:xfrm>
            <a:off x="4815427" y="26764"/>
            <a:ext cx="7264562" cy="6680812"/>
          </a:xfrm>
        </p:spPr>
        <p:txBody>
          <a:bodyPr vert="horz" lIns="91440" tIns="45720" rIns="91440" bIns="45720" rtlCol="0" anchor="ctr">
            <a:normAutofit/>
          </a:bodyPr>
          <a:lstStyle/>
          <a:p>
            <a:r>
              <a:rPr lang="en-US" sz="2000" u="sng">
                <a:cs typeface="Calibri"/>
              </a:rPr>
              <a:t>Continuous security linters / spell checkers</a:t>
            </a:r>
            <a:endParaRPr lang="en-US">
              <a:cs typeface="Calibri"/>
            </a:endParaRPr>
          </a:p>
          <a:p>
            <a:pPr lvl="1"/>
            <a:r>
              <a:rPr lang="en-US" sz="2000">
                <a:cs typeface="Calibri"/>
              </a:rPr>
              <a:t>IDE security plugins like SonarLint or Synopsis SecureAssist help developers fix bugs in real-time so that they're not commited to the code base. While these tools are very helpful from a code security perspective, it is important to understand that plugins that interrupt a developer's flow might be frowned upon and eventually disabled by dev teams. As these tools mature, look for them to become an important inner loop tool. </a:t>
            </a:r>
          </a:p>
          <a:p>
            <a:r>
              <a:rPr lang="en-US" sz="2000" u="sng">
                <a:cs typeface="Calibri"/>
              </a:rPr>
              <a:t>Security as Code </a:t>
            </a:r>
            <a:endParaRPr lang="en-US" sz="2000" u="sng" dirty="0">
              <a:cs typeface="Calibri"/>
            </a:endParaRPr>
          </a:p>
          <a:p>
            <a:pPr lvl="1"/>
            <a:r>
              <a:rPr lang="en-US" sz="2000">
                <a:cs typeface="Calibri"/>
              </a:rPr>
              <a:t>Behavior driven development tools such as Cucumber can be used to execute unit and functional test cases inside of the inner loop. This technology helps bridge the gap between the inner and outer loop allowing you to run different security test cases depending on which loop you are currently in. Lightweight control testing should be performed in the inner loop and heavier weight testing in the outer loop</a:t>
            </a:r>
          </a:p>
          <a:p>
            <a:endParaRPr lang="en-US" sz="2000" u="sng" dirty="0">
              <a:cs typeface="Calibri"/>
            </a:endParaRPr>
          </a:p>
        </p:txBody>
      </p:sp>
    </p:spTree>
    <p:extLst>
      <p:ext uri="{BB962C8B-B14F-4D97-AF65-F5344CB8AC3E}">
        <p14:creationId xmlns:p14="http://schemas.microsoft.com/office/powerpoint/2010/main" val="612388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 on document with pen">
            <a:extLst>
              <a:ext uri="{FF2B5EF4-FFF2-40B4-BE49-F238E27FC236}">
                <a16:creationId xmlns:a16="http://schemas.microsoft.com/office/drawing/2014/main" id="{6318CDED-BD5B-4052-8323-70B49ACC9CAA}"/>
              </a:ext>
            </a:extLst>
          </p:cNvPr>
          <p:cNvPicPr>
            <a:picLocks noChangeAspect="1"/>
          </p:cNvPicPr>
          <p:nvPr/>
        </p:nvPicPr>
        <p:blipFill rotWithShape="1">
          <a:blip r:embed="rId2">
            <a:alphaModFix amt="35000"/>
          </a:blip>
          <a:srcRect t="983" r="-2" b="14619"/>
          <a:stretch/>
        </p:blipFill>
        <p:spPr>
          <a:xfrm>
            <a:off x="20" y="1"/>
            <a:ext cx="12191980" cy="6857999"/>
          </a:xfrm>
          <a:prstGeom prst="rect">
            <a:avLst/>
          </a:prstGeom>
        </p:spPr>
      </p:pic>
      <p:sp>
        <p:nvSpPr>
          <p:cNvPr id="2" name="Title"/>
          <p:cNvSpPr>
            <a:spLocks noGrp="1"/>
          </p:cNvSpPr>
          <p:nvPr>
            <p:ph type="ctrTitle"/>
          </p:nvPr>
        </p:nvSpPr>
        <p:spPr>
          <a:xfrm>
            <a:off x="838201" y="1065862"/>
            <a:ext cx="3313164" cy="4726276"/>
          </a:xfrm>
        </p:spPr>
        <p:txBody>
          <a:bodyPr>
            <a:normAutofit/>
          </a:bodyPr>
          <a:lstStyle/>
          <a:p>
            <a:pPr algn="r"/>
            <a:r>
              <a:rPr lang="en-US" sz="4000">
                <a:solidFill>
                  <a:srgbClr val="FFFFFF"/>
                </a:solidFill>
              </a:rPr>
              <a:t>Conclusion</a:t>
            </a: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p:cNvSpPr>
            <a:spLocks noGrp="1"/>
          </p:cNvSpPr>
          <p:nvPr>
            <p:ph idx="1"/>
          </p:nvPr>
        </p:nvSpPr>
        <p:spPr>
          <a:xfrm>
            <a:off x="5155379" y="1573618"/>
            <a:ext cx="5744685" cy="4218519"/>
          </a:xfrm>
        </p:spPr>
        <p:txBody>
          <a:bodyPr vert="horz" lIns="91440" tIns="45720" rIns="91440" bIns="45720" rtlCol="0" anchor="ctr">
            <a:normAutofit/>
          </a:bodyPr>
          <a:lstStyle/>
          <a:p>
            <a:r>
              <a:rPr lang="en-US" sz="2000" dirty="0">
                <a:solidFill>
                  <a:srgbClr val="FFFFFF"/>
                </a:solidFill>
                <a:cs typeface="Calibri"/>
              </a:rPr>
              <a:t>Leverage the inner-loop model to consider the impact to product/dev teams</a:t>
            </a:r>
          </a:p>
          <a:p>
            <a:r>
              <a:rPr lang="en-US" sz="2000" dirty="0">
                <a:solidFill>
                  <a:srgbClr val="FFFFFF"/>
                </a:solidFill>
                <a:cs typeface="Calibri"/>
              </a:rPr>
              <a:t>Organizations will have varying amounts of acceptable tax and waste</a:t>
            </a:r>
          </a:p>
          <a:p>
            <a:r>
              <a:rPr lang="en-US" sz="2000" dirty="0">
                <a:solidFill>
                  <a:srgbClr val="FFFFFF"/>
                </a:solidFill>
                <a:cs typeface="Calibri"/>
              </a:rPr>
              <a:t>Continuous improvement = continuously reducing tax and waste</a:t>
            </a:r>
          </a:p>
          <a:p>
            <a:r>
              <a:rPr lang="en-US" sz="2000" dirty="0">
                <a:solidFill>
                  <a:srgbClr val="FFFFFF"/>
                </a:solidFill>
                <a:cs typeface="Calibri"/>
              </a:rPr>
              <a:t>Don’t shift left simply for the sake of shifting left, this is a common mistake we all make</a:t>
            </a:r>
          </a:p>
          <a:p>
            <a:endParaRPr lang="en-US" sz="2000" dirty="0">
              <a:solidFill>
                <a:srgbClr val="FFFFFF"/>
              </a:solidFill>
              <a:cs typeface="Calibri"/>
            </a:endParaRPr>
          </a:p>
        </p:txBody>
      </p:sp>
    </p:spTree>
    <p:extLst>
      <p:ext uri="{BB962C8B-B14F-4D97-AF65-F5344CB8AC3E}">
        <p14:creationId xmlns:p14="http://schemas.microsoft.com/office/powerpoint/2010/main" val="2264331543"/>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ny question marks on black background">
            <a:extLst>
              <a:ext uri="{FF2B5EF4-FFF2-40B4-BE49-F238E27FC236}">
                <a16:creationId xmlns:a16="http://schemas.microsoft.com/office/drawing/2014/main" id="{55ECEF07-F2B9-4ED4-B504-11970FCFAB75}"/>
              </a:ext>
            </a:extLst>
          </p:cNvPr>
          <p:cNvPicPr>
            <a:picLocks noChangeAspect="1"/>
          </p:cNvPicPr>
          <p:nvPr/>
        </p:nvPicPr>
        <p:blipFill rotWithShape="1">
          <a:blip r:embed="rId2">
            <a:alphaModFix amt="50000"/>
          </a:blip>
          <a:srcRect t="7618" r="-2" b="-2"/>
          <a:stretch/>
        </p:blipFill>
        <p:spPr>
          <a:xfrm>
            <a:off x="20" y="1"/>
            <a:ext cx="12191980" cy="6857999"/>
          </a:xfrm>
          <a:prstGeom prst="rect">
            <a:avLst/>
          </a:prstGeom>
        </p:spPr>
      </p:pic>
      <p:sp>
        <p:nvSpPr>
          <p:cNvPr id="2" name="Title 1">
            <a:extLst>
              <a:ext uri="{FF2B5EF4-FFF2-40B4-BE49-F238E27FC236}">
                <a16:creationId xmlns:a16="http://schemas.microsoft.com/office/drawing/2014/main" id="{E0F28335-C707-4D93-9A87-36A80311A674}"/>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Questions? </a:t>
            </a:r>
          </a:p>
        </p:txBody>
      </p:sp>
    </p:spTree>
    <p:extLst>
      <p:ext uri="{BB962C8B-B14F-4D97-AF65-F5344CB8AC3E}">
        <p14:creationId xmlns:p14="http://schemas.microsoft.com/office/powerpoint/2010/main" val="33369248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78141FB-A85E-4DD7-87DE-43B6809C7A10}"/>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Thesis</a:t>
            </a:r>
          </a:p>
        </p:txBody>
      </p:sp>
      <p:sp>
        <p:nvSpPr>
          <p:cNvPr id="3" name="Content Placeholder 2">
            <a:extLst>
              <a:ext uri="{FF2B5EF4-FFF2-40B4-BE49-F238E27FC236}">
                <a16:creationId xmlns:a16="http://schemas.microsoft.com/office/drawing/2014/main" id="{D9A73098-E75D-40A4-87DE-77B78B2D5071}"/>
              </a:ext>
            </a:extLst>
          </p:cNvPr>
          <p:cNvSpPr>
            <a:spLocks noGrp="1"/>
          </p:cNvSpPr>
          <p:nvPr>
            <p:ph idx="1"/>
          </p:nvPr>
        </p:nvSpPr>
        <p:spPr>
          <a:xfrm>
            <a:off x="838200" y="2010833"/>
            <a:ext cx="5096934" cy="4166130"/>
          </a:xfrm>
        </p:spPr>
        <p:txBody>
          <a:bodyPr vert="horz" lIns="91440" tIns="45720" rIns="91440" bIns="45720" rtlCol="0">
            <a:normAutofit/>
          </a:bodyPr>
          <a:lstStyle/>
          <a:p>
            <a:r>
              <a:rPr lang="en-US" sz="2000" dirty="0"/>
              <a:t>Shift-left is an outdated sentiment that is no longer relevant in a world of Agile and DevSecOps</a:t>
            </a:r>
          </a:p>
          <a:p>
            <a:r>
              <a:rPr lang="en-US" sz="2000" dirty="0"/>
              <a:t>Shift-left has developed a culture that punishes developers and prevents cultural growth</a:t>
            </a:r>
          </a:p>
          <a:p>
            <a:r>
              <a:rPr lang="en-US" sz="2000" dirty="0"/>
              <a:t>There must be a better way</a:t>
            </a:r>
          </a:p>
        </p:txBody>
      </p:sp>
      <p:sp>
        <p:nvSpPr>
          <p:cNvPr id="68" name="TextBox 67">
            <a:extLst>
              <a:ext uri="{FF2B5EF4-FFF2-40B4-BE49-F238E27FC236}">
                <a16:creationId xmlns:a16="http://schemas.microsoft.com/office/drawing/2014/main" id="{4F3F36F9-79C2-432B-A9AB-A614C3015E6D}"/>
              </a:ext>
            </a:extLst>
          </p:cNvPr>
          <p:cNvSpPr txBox="1"/>
          <p:nvPr/>
        </p:nvSpPr>
        <p:spPr>
          <a:xfrm>
            <a:off x="6256866" y="2010833"/>
            <a:ext cx="5096933" cy="416613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2000"/>
              <a:t>Key Takeaway</a:t>
            </a:r>
            <a:endParaRPr lang="en-US"/>
          </a:p>
          <a:p>
            <a:pPr marL="285750" indent="-228600">
              <a:lnSpc>
                <a:spcPct val="90000"/>
              </a:lnSpc>
              <a:spcAft>
                <a:spcPts val="600"/>
              </a:spcAft>
              <a:buFont typeface="Arial" panose="020B0604020202020204" pitchFamily="34" charset="0"/>
              <a:buChar char="•"/>
            </a:pPr>
            <a:r>
              <a:rPr lang="en-US" sz="2000"/>
              <a:t>Consider the Inner Loop model as an additional shift-left thought exercise to make better informed decisions with minimal impact to development teams</a:t>
            </a:r>
          </a:p>
        </p:txBody>
      </p:sp>
    </p:spTree>
    <p:extLst>
      <p:ext uri="{BB962C8B-B14F-4D97-AF65-F5344CB8AC3E}">
        <p14:creationId xmlns:p14="http://schemas.microsoft.com/office/powerpoint/2010/main" val="258366888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1D3428-C508-BB4E-B307-FB9E2B1393FE}"/>
              </a:ext>
            </a:extLst>
          </p:cNvPr>
          <p:cNvSpPr>
            <a:spLocks noGrp="1"/>
          </p:cNvSpPr>
          <p:nvPr>
            <p:ph type="title"/>
          </p:nvPr>
        </p:nvSpPr>
        <p:spPr>
          <a:xfrm>
            <a:off x="594360" y="637125"/>
            <a:ext cx="3802276" cy="5256371"/>
          </a:xfrm>
        </p:spPr>
        <p:txBody>
          <a:bodyPr>
            <a:normAutofit/>
          </a:bodyPr>
          <a:lstStyle/>
          <a:p>
            <a:r>
              <a:rPr lang="en-US" sz="4800">
                <a:solidFill>
                  <a:schemeClr val="bg1"/>
                </a:solidFill>
              </a:rPr>
              <a:t>This talk is really about DevSecOps</a:t>
            </a:r>
          </a:p>
        </p:txBody>
      </p:sp>
      <p:graphicFrame>
        <p:nvGraphicFramePr>
          <p:cNvPr id="5" name="Content Placeholder 2">
            <a:extLst>
              <a:ext uri="{FF2B5EF4-FFF2-40B4-BE49-F238E27FC236}">
                <a16:creationId xmlns:a16="http://schemas.microsoft.com/office/drawing/2014/main" id="{6D45706A-BBB4-4B9A-9959-F1E680A66154}"/>
              </a:ext>
            </a:extLst>
          </p:cNvPr>
          <p:cNvGraphicFramePr>
            <a:graphicFrameLocks noGrp="1"/>
          </p:cNvGraphicFramePr>
          <p:nvPr>
            <p:ph idx="1"/>
            <p:extLst>
              <p:ext uri="{D42A27DB-BD31-4B8C-83A1-F6EECF244321}">
                <p14:modId xmlns:p14="http://schemas.microsoft.com/office/powerpoint/2010/main" val="1098733575"/>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3084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61D3E5-0802-47EE-B3C1-AB65791E5E26}"/>
              </a:ext>
            </a:extLst>
          </p:cNvPr>
          <p:cNvSpPr>
            <a:spLocks noGrp="1"/>
          </p:cNvSpPr>
          <p:nvPr>
            <p:ph type="title"/>
          </p:nvPr>
        </p:nvSpPr>
        <p:spPr>
          <a:xfrm>
            <a:off x="838200" y="556995"/>
            <a:ext cx="10515600" cy="1133693"/>
          </a:xfrm>
        </p:spPr>
        <p:txBody>
          <a:bodyPr>
            <a:normAutofit/>
          </a:bodyPr>
          <a:lstStyle/>
          <a:p>
            <a:r>
              <a:rPr lang="en-US" sz="5200">
                <a:cs typeface="Calibri Light"/>
              </a:rPr>
              <a:t>The Software Development Lifecycle</a:t>
            </a:r>
            <a:endParaRPr lang="en-US" sz="5200"/>
          </a:p>
        </p:txBody>
      </p:sp>
      <p:graphicFrame>
        <p:nvGraphicFramePr>
          <p:cNvPr id="18" name="Content Placeholder 2">
            <a:extLst>
              <a:ext uri="{FF2B5EF4-FFF2-40B4-BE49-F238E27FC236}">
                <a16:creationId xmlns:a16="http://schemas.microsoft.com/office/drawing/2014/main" id="{E5668271-CD13-4D97-8D96-C148671C50BC}"/>
              </a:ext>
            </a:extLst>
          </p:cNvPr>
          <p:cNvGraphicFramePr>
            <a:graphicFrameLocks noGrp="1"/>
          </p:cNvGraphicFramePr>
          <p:nvPr>
            <p:ph idx="1"/>
            <p:extLst>
              <p:ext uri="{D42A27DB-BD31-4B8C-83A1-F6EECF244321}">
                <p14:modId xmlns:p14="http://schemas.microsoft.com/office/powerpoint/2010/main" val="35942612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3" name="TextBox 82">
            <a:extLst>
              <a:ext uri="{FF2B5EF4-FFF2-40B4-BE49-F238E27FC236}">
                <a16:creationId xmlns:a16="http://schemas.microsoft.com/office/drawing/2014/main" id="{97004E5F-DC66-4DB5-8DF1-81B0C5B7A5F7}"/>
              </a:ext>
            </a:extLst>
          </p:cNvPr>
          <p:cNvSpPr txBox="1"/>
          <p:nvPr/>
        </p:nvSpPr>
        <p:spPr>
          <a:xfrm>
            <a:off x="6175333" y="5997879"/>
            <a:ext cx="588514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“This is my SDLC. There are many others like it, but this one is </a:t>
            </a:r>
            <a:r>
              <a:rPr lang="en-US"/>
              <a:t>mine. The SDLC is my best friend. It is my life."</a:t>
            </a:r>
          </a:p>
        </p:txBody>
      </p:sp>
    </p:spTree>
    <p:extLst>
      <p:ext uri="{BB962C8B-B14F-4D97-AF65-F5344CB8AC3E}">
        <p14:creationId xmlns:p14="http://schemas.microsoft.com/office/powerpoint/2010/main" val="9186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cNvSpPr>
            <a:spLocks noGrp="1"/>
          </p:cNvSpPr>
          <p:nvPr>
            <p:ph type="ctrTitle"/>
          </p:nvPr>
        </p:nvSpPr>
        <p:spPr>
          <a:xfrm>
            <a:off x="833002" y="365125"/>
            <a:ext cx="10520702" cy="1325563"/>
          </a:xfrm>
        </p:spPr>
        <p:txBody>
          <a:bodyPr>
            <a:normAutofit/>
          </a:bodyPr>
          <a:lstStyle/>
          <a:p>
            <a:r>
              <a:rPr lang="en-US" dirty="0">
                <a:solidFill>
                  <a:srgbClr val="FFFFFF"/>
                </a:solidFill>
              </a:rPr>
              <a:t>What is shift-left? </a:t>
            </a:r>
          </a:p>
        </p:txBody>
      </p:sp>
      <p:sp>
        <p:nvSpPr>
          <p:cNvPr id="3" name="Content Placeholder"/>
          <p:cNvSpPr>
            <a:spLocks noGrp="1"/>
          </p:cNvSpPr>
          <p:nvPr>
            <p:ph idx="1"/>
          </p:nvPr>
        </p:nvSpPr>
        <p:spPr>
          <a:xfrm>
            <a:off x="717396" y="1462493"/>
            <a:ext cx="10515598" cy="4008225"/>
          </a:xfrm>
        </p:spPr>
        <p:txBody>
          <a:bodyPr vert="horz" lIns="91440" tIns="45720" rIns="91440" bIns="45720" rtlCol="0" anchor="t">
            <a:normAutofit/>
          </a:bodyPr>
          <a:lstStyle/>
          <a:p>
            <a:r>
              <a:rPr lang="en-US" sz="2400" dirty="0">
                <a:solidFill>
                  <a:srgbClr val="FFFFFF"/>
                </a:solidFill>
                <a:cs typeface="Calibri"/>
              </a:rPr>
              <a:t>Originates from waterfall-based software development lifecycles</a:t>
            </a:r>
          </a:p>
          <a:p>
            <a:r>
              <a:rPr lang="en-US" sz="2400" dirty="0">
                <a:solidFill>
                  <a:srgbClr val="FFFFFF"/>
                </a:solidFill>
                <a:cs typeface="Calibri"/>
              </a:rPr>
              <a:t>Shift-left refers to detecting and fixing vulnerabilities earlier in the software development lifecycle (SDLC)</a:t>
            </a:r>
          </a:p>
          <a:p>
            <a:r>
              <a:rPr lang="en-US" sz="2400" dirty="0">
                <a:solidFill>
                  <a:srgbClr val="FFFFFF"/>
                </a:solidFill>
                <a:cs typeface="Calibri"/>
              </a:rPr>
              <a:t>Penetration testing and tooling often focuses on the later phases of the SDLC</a:t>
            </a:r>
          </a:p>
          <a:p>
            <a:r>
              <a:rPr lang="en-US" sz="2400" dirty="0">
                <a:solidFill>
                  <a:srgbClr val="FFFFFF"/>
                </a:solidFill>
                <a:cs typeface="Calibri"/>
              </a:rPr>
              <a:t>How we move from pen-testing in “Maintenance” to performing security activities in “Requirements”</a:t>
            </a:r>
          </a:p>
        </p:txBody>
      </p:sp>
      <p:pic>
        <p:nvPicPr>
          <p:cNvPr id="79" name="Picture 79" descr="Graphical user interface, text, application&#10;&#10;Description automatically generated">
            <a:extLst>
              <a:ext uri="{FF2B5EF4-FFF2-40B4-BE49-F238E27FC236}">
                <a16:creationId xmlns:a16="http://schemas.microsoft.com/office/drawing/2014/main" id="{FDF6C26A-A762-415B-8084-DD9B9F5D37DF}"/>
              </a:ext>
            </a:extLst>
          </p:cNvPr>
          <p:cNvPicPr>
            <a:picLocks noChangeAspect="1"/>
          </p:cNvPicPr>
          <p:nvPr/>
        </p:nvPicPr>
        <p:blipFill>
          <a:blip r:embed="rId2"/>
          <a:stretch>
            <a:fillRect/>
          </a:stretch>
        </p:blipFill>
        <p:spPr>
          <a:xfrm>
            <a:off x="1769328" y="4995961"/>
            <a:ext cx="8021443" cy="1373028"/>
          </a:xfrm>
          <a:prstGeom prst="rect">
            <a:avLst/>
          </a:prstGeom>
        </p:spPr>
      </p:pic>
      <p:sp>
        <p:nvSpPr>
          <p:cNvPr id="80" name="TextBox 79">
            <a:extLst>
              <a:ext uri="{FF2B5EF4-FFF2-40B4-BE49-F238E27FC236}">
                <a16:creationId xmlns:a16="http://schemas.microsoft.com/office/drawing/2014/main" id="{EC1557AE-0686-4F79-9EE9-308F1B2FF44B}"/>
              </a:ext>
            </a:extLst>
          </p:cNvPr>
          <p:cNvSpPr txBox="1"/>
          <p:nvPr/>
        </p:nvSpPr>
        <p:spPr>
          <a:xfrm>
            <a:off x="6871010" y="447349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t>Right</a:t>
            </a:r>
          </a:p>
        </p:txBody>
      </p:sp>
      <p:sp>
        <p:nvSpPr>
          <p:cNvPr id="81" name="TextBox 80">
            <a:extLst>
              <a:ext uri="{FF2B5EF4-FFF2-40B4-BE49-F238E27FC236}">
                <a16:creationId xmlns:a16="http://schemas.microsoft.com/office/drawing/2014/main" id="{0530643C-67AD-429C-827C-2AFB96BB570E}"/>
              </a:ext>
            </a:extLst>
          </p:cNvPr>
          <p:cNvSpPr txBox="1"/>
          <p:nvPr/>
        </p:nvSpPr>
        <p:spPr>
          <a:xfrm>
            <a:off x="1772812" y="447698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Left</a:t>
            </a:r>
          </a:p>
        </p:txBody>
      </p:sp>
      <p:cxnSp>
        <p:nvCxnSpPr>
          <p:cNvPr id="82" name="Straight Arrow Connector 81">
            <a:extLst>
              <a:ext uri="{FF2B5EF4-FFF2-40B4-BE49-F238E27FC236}">
                <a16:creationId xmlns:a16="http://schemas.microsoft.com/office/drawing/2014/main" id="{AAC0F1F3-5A75-43BB-9A34-9202A3BA42C0}"/>
              </a:ext>
            </a:extLst>
          </p:cNvPr>
          <p:cNvCxnSpPr/>
          <p:nvPr/>
        </p:nvCxnSpPr>
        <p:spPr>
          <a:xfrm flipH="1" flipV="1">
            <a:off x="2369171" y="4645876"/>
            <a:ext cx="6306013" cy="334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29641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5E5B47-E931-4234-8E26-99FC7E5C50F3}"/>
              </a:ext>
            </a:extLst>
          </p:cNvPr>
          <p:cNvSpPr>
            <a:spLocks noGrp="1"/>
          </p:cNvSpPr>
          <p:nvPr>
            <p:ph type="title"/>
          </p:nvPr>
        </p:nvSpPr>
        <p:spPr>
          <a:xfrm>
            <a:off x="804672" y="640080"/>
            <a:ext cx="3282696" cy="5257800"/>
          </a:xfrm>
        </p:spPr>
        <p:txBody>
          <a:bodyPr>
            <a:normAutofit/>
          </a:bodyPr>
          <a:lstStyle/>
          <a:p>
            <a:r>
              <a:rPr lang="en-US" dirty="0">
                <a:solidFill>
                  <a:schemeClr val="bg1"/>
                </a:solidFill>
                <a:cs typeface="Calibri Light"/>
              </a:rPr>
              <a:t>The history of shift-left</a:t>
            </a:r>
            <a:endParaRPr lang="en-US" dirty="0">
              <a:solidFill>
                <a:schemeClr val="bg1"/>
              </a:solidFill>
            </a:endParaRPr>
          </a:p>
        </p:txBody>
      </p:sp>
      <p:sp>
        <p:nvSpPr>
          <p:cNvPr id="3" name="Content Placeholder 2">
            <a:extLst>
              <a:ext uri="{FF2B5EF4-FFF2-40B4-BE49-F238E27FC236}">
                <a16:creationId xmlns:a16="http://schemas.microsoft.com/office/drawing/2014/main" id="{8619E56B-A583-4571-AE89-FA6EA36CFFE5}"/>
              </a:ext>
            </a:extLst>
          </p:cNvPr>
          <p:cNvSpPr>
            <a:spLocks noGrp="1"/>
          </p:cNvSpPr>
          <p:nvPr>
            <p:ph idx="1"/>
          </p:nvPr>
        </p:nvSpPr>
        <p:spPr>
          <a:xfrm>
            <a:off x="5367677" y="1086130"/>
            <a:ext cx="6024654" cy="3455020"/>
          </a:xfrm>
        </p:spPr>
        <p:txBody>
          <a:bodyPr vert="horz" lIns="91440" tIns="45720" rIns="91440" bIns="45720" rtlCol="0" anchor="ctr">
            <a:normAutofit/>
          </a:bodyPr>
          <a:lstStyle/>
          <a:p>
            <a:r>
              <a:rPr lang="en-US" sz="2400" dirty="0">
                <a:cs typeface="Calibri"/>
              </a:rPr>
              <a:t>Introduced by Larry Smith in 2001 </a:t>
            </a:r>
            <a:endParaRPr lang="en-US" sz="2400" dirty="0">
              <a:ea typeface="+mn-lt"/>
              <a:cs typeface="+mn-lt"/>
            </a:endParaRPr>
          </a:p>
          <a:p>
            <a:pPr lvl="1"/>
            <a:r>
              <a:rPr lang="en-US" dirty="0">
                <a:ea typeface="+mn-lt"/>
                <a:cs typeface="+mn-lt"/>
                <a:hlinkClick r:id="rId2"/>
              </a:rPr>
              <a:t>https://www.drdobbs.com/shift-left-testing/184404768</a:t>
            </a:r>
            <a:endParaRPr lang="en-US" dirty="0">
              <a:ea typeface="+mn-lt"/>
              <a:cs typeface="+mn-lt"/>
            </a:endParaRPr>
          </a:p>
          <a:p>
            <a:r>
              <a:rPr lang="en-US" sz="2400" dirty="0">
                <a:cs typeface="Calibri"/>
              </a:rPr>
              <a:t>Was not a pen-testing article</a:t>
            </a:r>
          </a:p>
          <a:p>
            <a:r>
              <a:rPr lang="en-US" sz="2400" dirty="0">
                <a:cs typeface="Calibri"/>
              </a:rPr>
              <a:t>QA focused testing and writing testable code</a:t>
            </a:r>
          </a:p>
          <a:p>
            <a:pPr lvl="1"/>
            <a:r>
              <a:rPr lang="en-US" dirty="0">
                <a:cs typeface="Calibri"/>
              </a:rPr>
              <a:t>Things we are still talking about today as key enablers of DevSecOps</a:t>
            </a:r>
          </a:p>
          <a:p>
            <a:endParaRPr lang="en-US" sz="2400" dirty="0">
              <a:cs typeface="Calibri"/>
            </a:endParaRPr>
          </a:p>
        </p:txBody>
      </p:sp>
      <p:sp>
        <p:nvSpPr>
          <p:cNvPr id="5" name="TextBox 4">
            <a:extLst>
              <a:ext uri="{FF2B5EF4-FFF2-40B4-BE49-F238E27FC236}">
                <a16:creationId xmlns:a16="http://schemas.microsoft.com/office/drawing/2014/main" id="{4342B23A-C831-4F0B-BC3E-25CDEB4ABE7D}"/>
              </a:ext>
            </a:extLst>
          </p:cNvPr>
          <p:cNvSpPr txBox="1"/>
          <p:nvPr/>
        </p:nvSpPr>
        <p:spPr>
          <a:xfrm>
            <a:off x="5114693" y="4482790"/>
            <a:ext cx="659037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"Bugs are cheap when caught young. You can catch bugs earlier by making QA a part of your development, not just part of the release process. "</a:t>
            </a:r>
            <a:endParaRPr lang="en-US" sz="2400"/>
          </a:p>
        </p:txBody>
      </p:sp>
    </p:spTree>
    <p:extLst>
      <p:ext uri="{BB962C8B-B14F-4D97-AF65-F5344CB8AC3E}">
        <p14:creationId xmlns:p14="http://schemas.microsoft.com/office/powerpoint/2010/main" val="72910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61D3E5-0802-47EE-B3C1-AB65791E5E26}"/>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cs typeface="Calibri Light"/>
              </a:rPr>
              <a:t>Direct quote from Larry Smith</a:t>
            </a:r>
            <a:endParaRPr lang="en-US" sz="4000">
              <a:solidFill>
                <a:schemeClr val="bg1"/>
              </a:solidFill>
            </a:endParaRPr>
          </a:p>
        </p:txBody>
      </p:sp>
      <p:sp>
        <p:nvSpPr>
          <p:cNvPr id="30" name="Rectangle 2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8DE4648D-FEC3-4B2C-AFF8-1F58C73B763A}"/>
              </a:ext>
            </a:extLst>
          </p:cNvPr>
          <p:cNvSpPr>
            <a:spLocks noGrp="1"/>
          </p:cNvSpPr>
          <p:nvPr>
            <p:ph idx="1"/>
          </p:nvPr>
        </p:nvSpPr>
        <p:spPr>
          <a:xfrm>
            <a:off x="1155548" y="2217343"/>
            <a:ext cx="9880893" cy="3959619"/>
          </a:xfrm>
        </p:spPr>
        <p:txBody>
          <a:bodyPr vert="horz" lIns="91440" tIns="45720" rIns="91440" bIns="45720" rtlCol="0">
            <a:normAutofit/>
          </a:bodyPr>
          <a:lstStyle/>
          <a:p>
            <a:pPr marL="0" indent="0">
              <a:buNone/>
            </a:pPr>
            <a:r>
              <a:rPr lang="en-US" sz="2400">
                <a:ea typeface="+mn-lt"/>
                <a:cs typeface="+mn-lt"/>
              </a:rPr>
              <a:t>"There is a bit of a downside to this method, though. It evens out your personal workload so effectively that you become nearly immune to the usual crunches that can affect everyone around you doing it the old-fashioned way. This can make you look rather "under-utilized," as the managerial catch phrase so delicately puts it, at least to your own management in QA. It is wise at this point to schedule a status meeting with your own boss and the manager of the project you are working with in order to disabuse management of this notion. By working smarter, not harder, you can get far more done. But don't let it look too easy."</a:t>
            </a:r>
            <a:endParaRPr lang="en-US" sz="2400">
              <a:cs typeface="Calibri"/>
            </a:endParaRPr>
          </a:p>
        </p:txBody>
      </p:sp>
    </p:spTree>
    <p:extLst>
      <p:ext uri="{BB962C8B-B14F-4D97-AF65-F5344CB8AC3E}">
        <p14:creationId xmlns:p14="http://schemas.microsoft.com/office/powerpoint/2010/main" val="10219543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2088</TotalTime>
  <Words>2838</Words>
  <Application>Microsoft Macintosh PowerPoint</Application>
  <PresentationFormat>Widescreen</PresentationFormat>
  <Paragraphs>265</Paragraphs>
  <Slides>39</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Arial,Sans-Serif</vt:lpstr>
      <vt:lpstr>Calibri</vt:lpstr>
      <vt:lpstr>Calibri Light</vt:lpstr>
      <vt:lpstr>Office Theme</vt:lpstr>
      <vt:lpstr>Introduction to inner-loop security.  Shifting left, but better.</vt:lpstr>
      <vt:lpstr>Overview</vt:lpstr>
      <vt:lpstr>About me</vt:lpstr>
      <vt:lpstr>Thesis</vt:lpstr>
      <vt:lpstr>This talk is really about DevSecOps</vt:lpstr>
      <vt:lpstr>The Software Development Lifecycle</vt:lpstr>
      <vt:lpstr>What is shift-left? </vt:lpstr>
      <vt:lpstr>The history of shift-left</vt:lpstr>
      <vt:lpstr>Direct quote from Larry Smith</vt:lpstr>
      <vt:lpstr>What's your beef with shift-left?</vt:lpstr>
      <vt:lpstr>Introduction to the inner loop</vt:lpstr>
      <vt:lpstr>What is the inner loop?</vt:lpstr>
      <vt:lpstr>In more detail...</vt:lpstr>
      <vt:lpstr>DevOps and the Inner and Outer Loop</vt:lpstr>
      <vt:lpstr>Of Tax and Waste</vt:lpstr>
      <vt:lpstr>Just like the real world, you want to minimize the tax that you pay </vt:lpstr>
      <vt:lpstr>Thought exercises</vt:lpstr>
      <vt:lpstr>Static Analysis (SAST)</vt:lpstr>
      <vt:lpstr>Static Analysis (SAST)</vt:lpstr>
      <vt:lpstr>Dynamic Analysis (DAST)</vt:lpstr>
      <vt:lpstr>Dynamic Analysis (DAST)</vt:lpstr>
      <vt:lpstr>Manual pen-testing</vt:lpstr>
      <vt:lpstr>PowerPoint Presentation</vt:lpstr>
      <vt:lpstr>Software Composition Analysis (SCA)</vt:lpstr>
      <vt:lpstr>Software Composition Analysis (SCA)</vt:lpstr>
      <vt:lpstr>Security as Code</vt:lpstr>
      <vt:lpstr>Testing for Controls  vs.  Testing for Vulnerabilities</vt:lpstr>
      <vt:lpstr>Security as Code</vt:lpstr>
      <vt:lpstr>Security “Spell Checkers”</vt:lpstr>
      <vt:lpstr>Security “Spell Checkers”</vt:lpstr>
      <vt:lpstr>A model for the future</vt:lpstr>
      <vt:lpstr>Leveraging inner loop testing to shift-left </vt:lpstr>
      <vt:lpstr>PowerPoint Presentation</vt:lpstr>
      <vt:lpstr>Security testing in the outer loop  Most traditional application security tooling and industry tools are being run in the outer loop</vt:lpstr>
      <vt:lpstr>Security testing in the outer loop (cont.) </vt:lpstr>
      <vt:lpstr>Security testing in the inner loop  Security testing must be both fast and effective to provide value in the inner loop</vt:lpstr>
      <vt:lpstr>Security testing in the inner loop (cont.) </vt:lpstr>
      <vt:lpstr>Conclusion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inner-loop security.  Shifting left, but better.</dc:title>
  <cp:lastModifiedBy>Josh Wallace</cp:lastModifiedBy>
  <cp:revision>1035</cp:revision>
  <dcterms:modified xsi:type="dcterms:W3CDTF">2021-11-04T19:52:40Z</dcterms:modified>
</cp:coreProperties>
</file>