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46"/>
  </p:notesMasterIdLst>
  <p:sldIdLst>
    <p:sldId id="258" r:id="rId3"/>
    <p:sldId id="301" r:id="rId4"/>
    <p:sldId id="267" r:id="rId5"/>
    <p:sldId id="300" r:id="rId6"/>
    <p:sldId id="298" r:id="rId7"/>
    <p:sldId id="272" r:id="rId8"/>
    <p:sldId id="268" r:id="rId9"/>
    <p:sldId id="269" r:id="rId10"/>
    <p:sldId id="270" r:id="rId11"/>
    <p:sldId id="273" r:id="rId12"/>
    <p:sldId id="271" r:id="rId13"/>
    <p:sldId id="274" r:id="rId14"/>
    <p:sldId id="275" r:id="rId15"/>
    <p:sldId id="307" r:id="rId16"/>
    <p:sldId id="278" r:id="rId17"/>
    <p:sldId id="276" r:id="rId18"/>
    <p:sldId id="277" r:id="rId19"/>
    <p:sldId id="281" r:id="rId20"/>
    <p:sldId id="285" r:id="rId21"/>
    <p:sldId id="303" r:id="rId22"/>
    <p:sldId id="262" r:id="rId23"/>
    <p:sldId id="287" r:id="rId24"/>
    <p:sldId id="288" r:id="rId25"/>
    <p:sldId id="283" r:id="rId26"/>
    <p:sldId id="261" r:id="rId27"/>
    <p:sldId id="304" r:id="rId28"/>
    <p:sldId id="282" r:id="rId29"/>
    <p:sldId id="286" r:id="rId30"/>
    <p:sldId id="289" r:id="rId31"/>
    <p:sldId id="290" r:id="rId32"/>
    <p:sldId id="263" r:id="rId33"/>
    <p:sldId id="292" r:id="rId34"/>
    <p:sldId id="293" r:id="rId35"/>
    <p:sldId id="291" r:id="rId36"/>
    <p:sldId id="294" r:id="rId37"/>
    <p:sldId id="296" r:id="rId38"/>
    <p:sldId id="279" r:id="rId39"/>
    <p:sldId id="302" r:id="rId40"/>
    <p:sldId id="295" r:id="rId41"/>
    <p:sldId id="297" r:id="rId42"/>
    <p:sldId id="299" r:id="rId43"/>
    <p:sldId id="305" r:id="rId44"/>
    <p:sldId id="306"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4424D7-DEFA-6C49-8E1D-8DA683DD8CA8}" v="146" dt="2021-11-03T21:34:09.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69" autoAdjust="0"/>
    <p:restoredTop sz="85836" autoAdjust="0"/>
  </p:normalViewPr>
  <p:slideViewPr>
    <p:cSldViewPr snapToGrid="0">
      <p:cViewPr varScale="1">
        <p:scale>
          <a:sx n="95" d="100"/>
          <a:sy n="95" d="100"/>
        </p:scale>
        <p:origin x="6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11/3/21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67349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Thank you for attending </a:t>
            </a:r>
            <a:r>
              <a:rPr lang="en-US" dirty="0" err="1"/>
              <a:t>RVAsec</a:t>
            </a:r>
            <a:r>
              <a:rPr lang="en-US" dirty="0"/>
              <a:t> 2021.  I hope everyone’s having a great time!  It’s my pleasure to present ”Infrastructure as Code: Theory and Concepts”.</a:t>
            </a:r>
          </a:p>
        </p:txBody>
      </p:sp>
      <p:sp>
        <p:nvSpPr>
          <p:cNvPr id="4" name="Slide Number Placeholder 3"/>
          <p:cNvSpPr>
            <a:spLocks noGrp="1"/>
          </p:cNvSpPr>
          <p:nvPr>
            <p:ph type="sldNum" sz="quarter" idx="5"/>
          </p:nvPr>
        </p:nvSpPr>
        <p:spPr/>
        <p:txBody>
          <a:bodyPr/>
          <a:lstStyle/>
          <a:p>
            <a:fld id="{E0746DE6-3336-457D-A091-FA20AC1C536E}" type="slidenum">
              <a:rPr lang="en-US" smtClean="0"/>
              <a:t>1</a:t>
            </a:fld>
            <a:endParaRPr lang="en-US"/>
          </a:p>
        </p:txBody>
      </p:sp>
    </p:spTree>
    <p:extLst>
      <p:ext uri="{BB962C8B-B14F-4D97-AF65-F5344CB8AC3E}">
        <p14:creationId xmlns:p14="http://schemas.microsoft.com/office/powerpoint/2010/main" val="3586459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Infrastructure as Code sells itself.  Making the business case can be tricky if assuming costs of infrastructure (Code Repos, etc.), however, the operational efficiencies easily offset these costs.   </a:t>
            </a:r>
          </a:p>
          <a:p>
            <a:endParaRPr lang="en-US" dirty="0"/>
          </a:p>
          <a:p>
            <a:r>
              <a:rPr lang="en-US" dirty="0"/>
              <a:t>Consistent Deployments will save Operational Management in the long run.  This can be hard to quantify but easy to understand.</a:t>
            </a:r>
          </a:p>
          <a:p>
            <a:endParaRPr lang="en-US" dirty="0"/>
          </a:p>
          <a:p>
            <a:r>
              <a:rPr lang="en-US" dirty="0"/>
              <a:t>Compliance teams will enjoy the benefits of the rich logging </a:t>
            </a:r>
            <a:r>
              <a:rPr lang="en-US" dirty="0" err="1"/>
              <a:t>IaC</a:t>
            </a:r>
            <a:r>
              <a:rPr lang="en-US" dirty="0"/>
              <a:t> provides from Code Repositories and Version Control.  Keep in mind you will need to use best-practices, such as Peer Reviewed Pull Requests.</a:t>
            </a:r>
          </a:p>
        </p:txBody>
      </p:sp>
      <p:sp>
        <p:nvSpPr>
          <p:cNvPr id="4" name="Slide Number Placeholder 3"/>
          <p:cNvSpPr>
            <a:spLocks noGrp="1"/>
          </p:cNvSpPr>
          <p:nvPr>
            <p:ph type="sldNum" sz="quarter" idx="5"/>
          </p:nvPr>
        </p:nvSpPr>
        <p:spPr/>
        <p:txBody>
          <a:bodyPr/>
          <a:lstStyle/>
          <a:p>
            <a:fld id="{E0746DE6-3336-457D-A091-FA20AC1C536E}" type="slidenum">
              <a:rPr lang="en-US" smtClean="0"/>
              <a:t>10</a:t>
            </a:fld>
            <a:endParaRPr lang="en-US"/>
          </a:p>
        </p:txBody>
      </p:sp>
    </p:spTree>
    <p:extLst>
      <p:ext uri="{BB962C8B-B14F-4D97-AF65-F5344CB8AC3E}">
        <p14:creationId xmlns:p14="http://schemas.microsoft.com/office/powerpoint/2010/main" val="4050404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Code becomes documentation – no more separate steps for Build and Document.  Comments in </a:t>
            </a:r>
            <a:r>
              <a:rPr lang="en-US" dirty="0" err="1"/>
              <a:t>IaC</a:t>
            </a:r>
            <a:r>
              <a:rPr lang="en-US" dirty="0"/>
              <a:t> enhance this capability</a:t>
            </a:r>
          </a:p>
          <a:p>
            <a:endParaRPr lang="en-US" dirty="0"/>
          </a:p>
          <a:p>
            <a:r>
              <a:rPr lang="en-US" dirty="0"/>
              <a:t>Rollbacks are easier with Version Control.  Note that Package &amp; Dependency Stickiness will prevent failures from 3</a:t>
            </a:r>
            <a:r>
              <a:rPr lang="en-US" baseline="30000" dirty="0"/>
              <a:t>rd</a:t>
            </a:r>
            <a:r>
              <a:rPr lang="en-US" dirty="0"/>
              <a:t> party package updates that break code</a:t>
            </a:r>
          </a:p>
          <a:p>
            <a:endParaRPr lang="en-US" dirty="0"/>
          </a:p>
          <a:p>
            <a:r>
              <a:rPr lang="en-US" dirty="0"/>
              <a:t>Reliable and Repeatable process lessens anxiety</a:t>
            </a:r>
          </a:p>
        </p:txBody>
      </p:sp>
      <p:sp>
        <p:nvSpPr>
          <p:cNvPr id="4" name="Slide Number Placeholder 3"/>
          <p:cNvSpPr>
            <a:spLocks noGrp="1"/>
          </p:cNvSpPr>
          <p:nvPr>
            <p:ph type="sldNum" sz="quarter" idx="5"/>
          </p:nvPr>
        </p:nvSpPr>
        <p:spPr/>
        <p:txBody>
          <a:bodyPr/>
          <a:lstStyle/>
          <a:p>
            <a:fld id="{E0746DE6-3336-457D-A091-FA20AC1C536E}" type="slidenum">
              <a:rPr lang="en-US" smtClean="0"/>
              <a:t>11</a:t>
            </a:fld>
            <a:endParaRPr lang="en-US"/>
          </a:p>
        </p:txBody>
      </p:sp>
    </p:spTree>
    <p:extLst>
      <p:ext uri="{BB962C8B-B14F-4D97-AF65-F5344CB8AC3E}">
        <p14:creationId xmlns:p14="http://schemas.microsoft.com/office/powerpoint/2010/main" val="1070783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our Infrastructure is Code -&gt; We now need to follow coding best practices.</a:t>
            </a:r>
          </a:p>
        </p:txBody>
      </p:sp>
      <p:sp>
        <p:nvSpPr>
          <p:cNvPr id="4" name="Slide Number Placeholder 3"/>
          <p:cNvSpPr>
            <a:spLocks noGrp="1"/>
          </p:cNvSpPr>
          <p:nvPr>
            <p:ph type="sldNum" sz="quarter" idx="5"/>
          </p:nvPr>
        </p:nvSpPr>
        <p:spPr/>
        <p:txBody>
          <a:bodyPr/>
          <a:lstStyle/>
          <a:p>
            <a:fld id="{E0746DE6-3336-457D-A091-FA20AC1C536E}" type="slidenum">
              <a:rPr lang="en-US" smtClean="0"/>
              <a:t>12</a:t>
            </a:fld>
            <a:endParaRPr lang="en-US"/>
          </a:p>
        </p:txBody>
      </p:sp>
    </p:spTree>
    <p:extLst>
      <p:ext uri="{BB962C8B-B14F-4D97-AF65-F5344CB8AC3E}">
        <p14:creationId xmlns:p14="http://schemas.microsoft.com/office/powerpoint/2010/main" val="3551325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”One Big Script to Rule them All” approach is limited to simple environments with a specific set of variables that must be defined.</a:t>
            </a:r>
          </a:p>
          <a:p>
            <a:endParaRPr lang="en-US" dirty="0"/>
          </a:p>
          <a:p>
            <a:r>
              <a:rPr lang="en-US" dirty="0"/>
              <a:t>This works well for Light Deployments</a:t>
            </a:r>
          </a:p>
          <a:p>
            <a:endParaRPr lang="en-US" dirty="0"/>
          </a:p>
          <a:p>
            <a:r>
              <a:rPr lang="en-US" dirty="0"/>
              <a:t>Object Oriented Programming has a learning curve.  There are layers, as well as choices to make</a:t>
            </a:r>
          </a:p>
        </p:txBody>
      </p:sp>
      <p:sp>
        <p:nvSpPr>
          <p:cNvPr id="4" name="Slide Number Placeholder 3"/>
          <p:cNvSpPr>
            <a:spLocks noGrp="1"/>
          </p:cNvSpPr>
          <p:nvPr>
            <p:ph type="sldNum" sz="quarter" idx="5"/>
          </p:nvPr>
        </p:nvSpPr>
        <p:spPr/>
        <p:txBody>
          <a:bodyPr/>
          <a:lstStyle/>
          <a:p>
            <a:fld id="{E0746DE6-3336-457D-A091-FA20AC1C536E}" type="slidenum">
              <a:rPr lang="en-US" smtClean="0"/>
              <a:t>13</a:t>
            </a:fld>
            <a:endParaRPr lang="en-US"/>
          </a:p>
        </p:txBody>
      </p:sp>
    </p:spTree>
    <p:extLst>
      <p:ext uri="{BB962C8B-B14F-4D97-AF65-F5344CB8AC3E}">
        <p14:creationId xmlns:p14="http://schemas.microsoft.com/office/powerpoint/2010/main" val="1751808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 Concept of Programming, especially for </a:t>
            </a:r>
            <a:r>
              <a:rPr lang="en-US" dirty="0" err="1"/>
              <a:t>IaC</a:t>
            </a:r>
            <a:r>
              <a:rPr lang="en-US" dirty="0"/>
              <a:t>, is the DRY principle.  Code must be re-usable, generally with OOP.</a:t>
            </a:r>
          </a:p>
          <a:p>
            <a:r>
              <a:rPr lang="en-US" dirty="0"/>
              <a:t>	Document Code so that others may avoid “Re-inventing the Wheel”</a:t>
            </a:r>
          </a:p>
          <a:p>
            <a:endParaRPr lang="en-US" dirty="0"/>
          </a:p>
          <a:p>
            <a:r>
              <a:rPr lang="en-US" dirty="0"/>
              <a:t>SRP and KISS assist with code readability management.</a:t>
            </a:r>
          </a:p>
        </p:txBody>
      </p:sp>
      <p:sp>
        <p:nvSpPr>
          <p:cNvPr id="4" name="Slide Number Placeholder 3"/>
          <p:cNvSpPr>
            <a:spLocks noGrp="1"/>
          </p:cNvSpPr>
          <p:nvPr>
            <p:ph type="sldNum" sz="quarter" idx="5"/>
          </p:nvPr>
        </p:nvSpPr>
        <p:spPr/>
        <p:txBody>
          <a:bodyPr/>
          <a:lstStyle/>
          <a:p>
            <a:fld id="{E0746DE6-3336-457D-A091-FA20AC1C536E}" type="slidenum">
              <a:rPr lang="en-US" smtClean="0"/>
              <a:t>15</a:t>
            </a:fld>
            <a:endParaRPr lang="en-US"/>
          </a:p>
        </p:txBody>
      </p:sp>
    </p:spTree>
    <p:extLst>
      <p:ext uri="{BB962C8B-B14F-4D97-AF65-F5344CB8AC3E}">
        <p14:creationId xmlns:p14="http://schemas.microsoft.com/office/powerpoint/2010/main" val="4280184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Scripting is a step-wise, Top-Down approach.  Does not “hide” data with classes and private variables.  No code re-use.  Hard to do Test/QA against.  It is slower to develop.</a:t>
            </a:r>
          </a:p>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16</a:t>
            </a:fld>
            <a:endParaRPr lang="en-US"/>
          </a:p>
        </p:txBody>
      </p:sp>
    </p:spTree>
    <p:extLst>
      <p:ext uri="{BB962C8B-B14F-4D97-AF65-F5344CB8AC3E}">
        <p14:creationId xmlns:p14="http://schemas.microsoft.com/office/powerpoint/2010/main" val="361150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look at the DRY concept, we can see that our code should be usable for different infrastructure deployments.</a:t>
            </a:r>
          </a:p>
          <a:p>
            <a:r>
              <a:rPr lang="en-US" dirty="0"/>
              <a:t>Loose Coupling and SRP come into play when working on the various parts of infrastructure.  One part of the infrastructure should be loosely-coupled with all other parts.</a:t>
            </a:r>
          </a:p>
          <a:p>
            <a:endParaRPr lang="en-US" dirty="0"/>
          </a:p>
          <a:p>
            <a:r>
              <a:rPr lang="en-US" dirty="0"/>
              <a:t>Classes can be mapped to infrastructure pieces (many options, I.E. VPC </a:t>
            </a:r>
            <a:r>
              <a:rPr lang="en-US" dirty="0" err="1"/>
              <a:t>SuperClass</a:t>
            </a:r>
            <a:r>
              <a:rPr lang="en-US" dirty="0"/>
              <a:t> with specific use-cases as </a:t>
            </a:r>
            <a:r>
              <a:rPr lang="en-US" dirty="0" err="1"/>
              <a:t>SubClasses</a:t>
            </a:r>
            <a:r>
              <a:rPr lang="en-US" dirty="0"/>
              <a:t>).  Developer’s Choice that we’ll explore later.</a:t>
            </a:r>
          </a:p>
          <a:p>
            <a:endParaRPr lang="en-US" dirty="0"/>
          </a:p>
          <a:p>
            <a:r>
              <a:rPr lang="en-US" dirty="0"/>
              <a:t>Pass Objects between classes.</a:t>
            </a:r>
          </a:p>
        </p:txBody>
      </p:sp>
      <p:sp>
        <p:nvSpPr>
          <p:cNvPr id="4" name="Slide Number Placeholder 3"/>
          <p:cNvSpPr>
            <a:spLocks noGrp="1"/>
          </p:cNvSpPr>
          <p:nvPr>
            <p:ph type="sldNum" sz="quarter" idx="5"/>
          </p:nvPr>
        </p:nvSpPr>
        <p:spPr/>
        <p:txBody>
          <a:bodyPr/>
          <a:lstStyle/>
          <a:p>
            <a:fld id="{E0746DE6-3336-457D-A091-FA20AC1C536E}" type="slidenum">
              <a:rPr lang="en-US" smtClean="0"/>
              <a:t>17</a:t>
            </a:fld>
            <a:endParaRPr lang="en-US"/>
          </a:p>
        </p:txBody>
      </p:sp>
    </p:spTree>
    <p:extLst>
      <p:ext uri="{BB962C8B-B14F-4D97-AF65-F5344CB8AC3E}">
        <p14:creationId xmlns:p14="http://schemas.microsoft.com/office/powerpoint/2010/main" val="4163724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 Step Through:</a:t>
            </a:r>
          </a:p>
          <a:p>
            <a:r>
              <a:rPr lang="en-US" dirty="0"/>
              <a:t>	- import </a:t>
            </a:r>
            <a:r>
              <a:rPr lang="en-US" dirty="0" err="1"/>
              <a:t>ipaddress</a:t>
            </a:r>
            <a:r>
              <a:rPr lang="en-US" dirty="0"/>
              <a:t> module to use package</a:t>
            </a:r>
          </a:p>
          <a:p>
            <a:r>
              <a:rPr lang="en-US" dirty="0"/>
              <a:t>	- Define </a:t>
            </a:r>
            <a:r>
              <a:rPr lang="en-US" dirty="0" err="1"/>
              <a:t>myVPC</a:t>
            </a:r>
            <a:r>
              <a:rPr lang="en-US" dirty="0"/>
              <a:t> class and </a:t>
            </a:r>
            <a:r>
              <a:rPr lang="en-US" dirty="0" err="1"/>
              <a:t>init</a:t>
            </a:r>
            <a:r>
              <a:rPr lang="en-US" dirty="0"/>
              <a:t> with default values</a:t>
            </a:r>
          </a:p>
          <a:p>
            <a:r>
              <a:rPr lang="en-US" dirty="0"/>
              <a:t>	- Use Decorators for “Getting” and “Setting”</a:t>
            </a:r>
          </a:p>
          <a:p>
            <a:r>
              <a:rPr lang="en-US" dirty="0"/>
              <a:t>Main (could be a separate file)</a:t>
            </a:r>
          </a:p>
          <a:p>
            <a:r>
              <a:rPr lang="en-US" dirty="0"/>
              <a:t>	Create Object, Set </a:t>
            </a:r>
            <a:r>
              <a:rPr lang="en-US" dirty="0" err="1"/>
              <a:t>vCIDR</a:t>
            </a:r>
            <a:r>
              <a:rPr lang="en-US" dirty="0"/>
              <a:t>, and Get(print) </a:t>
            </a:r>
            <a:r>
              <a:rPr lang="en-US" dirty="0" err="1"/>
              <a:t>vCIDR</a:t>
            </a:r>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18</a:t>
            </a:fld>
            <a:endParaRPr lang="en-US"/>
          </a:p>
        </p:txBody>
      </p:sp>
    </p:spTree>
    <p:extLst>
      <p:ext uri="{BB962C8B-B14F-4D97-AF65-F5344CB8AC3E}">
        <p14:creationId xmlns:p14="http://schemas.microsoft.com/office/powerpoint/2010/main" val="905927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quite a few patterns available for use.  We’ll discuss 2 of them in the following slides.  This is a rabbit hole worth falling into.</a:t>
            </a:r>
          </a:p>
        </p:txBody>
      </p:sp>
      <p:sp>
        <p:nvSpPr>
          <p:cNvPr id="4" name="Slide Number Placeholder 3"/>
          <p:cNvSpPr>
            <a:spLocks noGrp="1"/>
          </p:cNvSpPr>
          <p:nvPr>
            <p:ph type="sldNum" sz="quarter" idx="5"/>
          </p:nvPr>
        </p:nvSpPr>
        <p:spPr/>
        <p:txBody>
          <a:bodyPr/>
          <a:lstStyle/>
          <a:p>
            <a:fld id="{E0746DE6-3336-457D-A091-FA20AC1C536E}" type="slidenum">
              <a:rPr lang="en-US" smtClean="0"/>
              <a:t>19</a:t>
            </a:fld>
            <a:endParaRPr lang="en-US"/>
          </a:p>
        </p:txBody>
      </p:sp>
    </p:spTree>
    <p:extLst>
      <p:ext uri="{BB962C8B-B14F-4D97-AF65-F5344CB8AC3E}">
        <p14:creationId xmlns:p14="http://schemas.microsoft.com/office/powerpoint/2010/main" val="1976380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Historical Context, this book changed Object-Oriented Programming by introducing the concept of Patterns in Software.  </a:t>
            </a:r>
          </a:p>
        </p:txBody>
      </p:sp>
      <p:sp>
        <p:nvSpPr>
          <p:cNvPr id="4" name="Slide Number Placeholder 3"/>
          <p:cNvSpPr>
            <a:spLocks noGrp="1"/>
          </p:cNvSpPr>
          <p:nvPr>
            <p:ph type="sldNum" sz="quarter" idx="5"/>
          </p:nvPr>
        </p:nvSpPr>
        <p:spPr/>
        <p:txBody>
          <a:bodyPr/>
          <a:lstStyle/>
          <a:p>
            <a:fld id="{E0746DE6-3336-457D-A091-FA20AC1C536E}" type="slidenum">
              <a:rPr lang="en-US" smtClean="0"/>
              <a:t>20</a:t>
            </a:fld>
            <a:endParaRPr lang="en-US"/>
          </a:p>
        </p:txBody>
      </p:sp>
    </p:spTree>
    <p:extLst>
      <p:ext uri="{BB962C8B-B14F-4D97-AF65-F5344CB8AC3E}">
        <p14:creationId xmlns:p14="http://schemas.microsoft.com/office/powerpoint/2010/main" val="1765243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kick things off with a Mindful Minute.  If you’re new to this concept, don’t worry, it’s easy.  Just relax your gaze, focus on deep breathing and be present in the moment.</a:t>
            </a:r>
          </a:p>
        </p:txBody>
      </p:sp>
      <p:sp>
        <p:nvSpPr>
          <p:cNvPr id="4" name="Slide Number Placeholder 3"/>
          <p:cNvSpPr>
            <a:spLocks noGrp="1"/>
          </p:cNvSpPr>
          <p:nvPr>
            <p:ph type="sldNum" sz="quarter" idx="5"/>
          </p:nvPr>
        </p:nvSpPr>
        <p:spPr/>
        <p:txBody>
          <a:bodyPr/>
          <a:lstStyle/>
          <a:p>
            <a:fld id="{E0746DE6-3336-457D-A091-FA20AC1C536E}" type="slidenum">
              <a:rPr lang="en-US" smtClean="0"/>
              <a:t>2</a:t>
            </a:fld>
            <a:endParaRPr lang="en-US"/>
          </a:p>
        </p:txBody>
      </p:sp>
    </p:spTree>
    <p:extLst>
      <p:ext uri="{BB962C8B-B14F-4D97-AF65-F5344CB8AC3E}">
        <p14:creationId xmlns:p14="http://schemas.microsoft.com/office/powerpoint/2010/main" val="4265735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 Customizations are a part of business.  Customers have unique requirements, and the Infrastructure Code must be able to account for it.</a:t>
            </a:r>
          </a:p>
        </p:txBody>
      </p:sp>
      <p:sp>
        <p:nvSpPr>
          <p:cNvPr id="4" name="Slide Number Placeholder 3"/>
          <p:cNvSpPr>
            <a:spLocks noGrp="1"/>
          </p:cNvSpPr>
          <p:nvPr>
            <p:ph type="sldNum" sz="quarter" idx="5"/>
          </p:nvPr>
        </p:nvSpPr>
        <p:spPr/>
        <p:txBody>
          <a:bodyPr/>
          <a:lstStyle/>
          <a:p>
            <a:fld id="{E0746DE6-3336-457D-A091-FA20AC1C536E}" type="slidenum">
              <a:rPr lang="en-US" smtClean="0"/>
              <a:t>21</a:t>
            </a:fld>
            <a:endParaRPr lang="en-US"/>
          </a:p>
        </p:txBody>
      </p:sp>
    </p:spTree>
    <p:extLst>
      <p:ext uri="{BB962C8B-B14F-4D97-AF65-F5344CB8AC3E}">
        <p14:creationId xmlns:p14="http://schemas.microsoft.com/office/powerpoint/2010/main" val="791451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of those rabbit holes.  Refactoring Guru gives a great example of a builder pattern that can easily be translated to </a:t>
            </a:r>
            <a:r>
              <a:rPr lang="en-US" dirty="0" err="1"/>
              <a:t>IaC</a:t>
            </a:r>
            <a:r>
              <a:rPr lang="en-US" dirty="0"/>
              <a:t>: Standard Infrastructure Option A might consist of parts 1,2,3,4,5, Standard Infrastructure Option B might consist of parts 6,7,8,9, and Custom Infrastructure might consist of parts 2,4,6,8.</a:t>
            </a:r>
          </a:p>
          <a:p>
            <a:endParaRPr lang="en-US" dirty="0"/>
          </a:p>
          <a:p>
            <a:r>
              <a:rPr lang="en-US" dirty="0"/>
              <a:t>Python Patterns stipulates the Builder Pattern is rare in Python due to the built-in capabilities of the language – that a series of method calls is merely for convenience.  This is a very different representation than Refactoring Guru</a:t>
            </a:r>
          </a:p>
        </p:txBody>
      </p:sp>
      <p:sp>
        <p:nvSpPr>
          <p:cNvPr id="4" name="Slide Number Placeholder 3"/>
          <p:cNvSpPr>
            <a:spLocks noGrp="1"/>
          </p:cNvSpPr>
          <p:nvPr>
            <p:ph type="sldNum" sz="quarter" idx="5"/>
          </p:nvPr>
        </p:nvSpPr>
        <p:spPr/>
        <p:txBody>
          <a:bodyPr/>
          <a:lstStyle/>
          <a:p>
            <a:fld id="{E0746DE6-3336-457D-A091-FA20AC1C536E}" type="slidenum">
              <a:rPr lang="en-US" smtClean="0"/>
              <a:t>22</a:t>
            </a:fld>
            <a:endParaRPr lang="en-US"/>
          </a:p>
        </p:txBody>
      </p:sp>
    </p:spTree>
    <p:extLst>
      <p:ext uri="{BB962C8B-B14F-4D97-AF65-F5344CB8AC3E}">
        <p14:creationId xmlns:p14="http://schemas.microsoft.com/office/powerpoint/2010/main" val="4047193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Next we will look at some tools and tactics for leveraging Infrastructure as Code</a:t>
            </a:r>
          </a:p>
        </p:txBody>
      </p:sp>
      <p:sp>
        <p:nvSpPr>
          <p:cNvPr id="4" name="Slide Number Placeholder 3"/>
          <p:cNvSpPr>
            <a:spLocks noGrp="1"/>
          </p:cNvSpPr>
          <p:nvPr>
            <p:ph type="sldNum" sz="quarter" idx="5"/>
          </p:nvPr>
        </p:nvSpPr>
        <p:spPr/>
        <p:txBody>
          <a:bodyPr/>
          <a:lstStyle/>
          <a:p>
            <a:fld id="{E0746DE6-3336-457D-A091-FA20AC1C536E}" type="slidenum">
              <a:rPr lang="en-US" smtClean="0"/>
              <a:t>23</a:t>
            </a:fld>
            <a:endParaRPr lang="en-US"/>
          </a:p>
        </p:txBody>
      </p:sp>
    </p:spTree>
    <p:extLst>
      <p:ext uri="{BB962C8B-B14F-4D97-AF65-F5344CB8AC3E}">
        <p14:creationId xmlns:p14="http://schemas.microsoft.com/office/powerpoint/2010/main" val="2399777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form is to aid in the Requirements Gathering step.   While initially conceived for assisting with automation efforts, we can re-purpose for </a:t>
            </a:r>
            <a:r>
              <a:rPr lang="en-US" dirty="0" err="1"/>
              <a:t>IaC</a:t>
            </a:r>
            <a:r>
              <a:rPr lang="en-US" dirty="0"/>
              <a:t> efforts with some modifications. </a:t>
            </a:r>
          </a:p>
        </p:txBody>
      </p:sp>
      <p:sp>
        <p:nvSpPr>
          <p:cNvPr id="4" name="Slide Number Placeholder 3"/>
          <p:cNvSpPr>
            <a:spLocks noGrp="1"/>
          </p:cNvSpPr>
          <p:nvPr>
            <p:ph type="sldNum" sz="quarter" idx="5"/>
          </p:nvPr>
        </p:nvSpPr>
        <p:spPr/>
        <p:txBody>
          <a:bodyPr/>
          <a:lstStyle/>
          <a:p>
            <a:fld id="{E0746DE6-3336-457D-A091-FA20AC1C536E}" type="slidenum">
              <a:rPr lang="en-US" smtClean="0"/>
              <a:t>24</a:t>
            </a:fld>
            <a:endParaRPr lang="en-US"/>
          </a:p>
        </p:txBody>
      </p:sp>
    </p:spTree>
    <p:extLst>
      <p:ext uri="{BB962C8B-B14F-4D97-AF65-F5344CB8AC3E}">
        <p14:creationId xmlns:p14="http://schemas.microsoft.com/office/powerpoint/2010/main" val="1872269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Pulling a page out of our Database Administration playbook, we simplify Infrastructure Operations into the following code operations</a:t>
            </a:r>
          </a:p>
        </p:txBody>
      </p:sp>
      <p:sp>
        <p:nvSpPr>
          <p:cNvPr id="4" name="Slide Number Placeholder 3"/>
          <p:cNvSpPr>
            <a:spLocks noGrp="1"/>
          </p:cNvSpPr>
          <p:nvPr>
            <p:ph type="sldNum" sz="quarter" idx="5"/>
          </p:nvPr>
        </p:nvSpPr>
        <p:spPr/>
        <p:txBody>
          <a:bodyPr/>
          <a:lstStyle/>
          <a:p>
            <a:fld id="{E0746DE6-3336-457D-A091-FA20AC1C536E}" type="slidenum">
              <a:rPr lang="en-US" smtClean="0"/>
              <a:t>26</a:t>
            </a:fld>
            <a:endParaRPr lang="en-US"/>
          </a:p>
        </p:txBody>
      </p:sp>
    </p:spTree>
    <p:extLst>
      <p:ext uri="{BB962C8B-B14F-4D97-AF65-F5344CB8AC3E}">
        <p14:creationId xmlns:p14="http://schemas.microsoft.com/office/powerpoint/2010/main" val="4229312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easiest and most frequently used call is “GET” as code may utilize it for pre-requisite filling and post-execution validation (did my POST command work like I wanted it to?).</a:t>
            </a:r>
          </a:p>
        </p:txBody>
      </p:sp>
      <p:sp>
        <p:nvSpPr>
          <p:cNvPr id="4" name="Slide Number Placeholder 3"/>
          <p:cNvSpPr>
            <a:spLocks noGrp="1"/>
          </p:cNvSpPr>
          <p:nvPr>
            <p:ph type="sldNum" sz="quarter" idx="5"/>
          </p:nvPr>
        </p:nvSpPr>
        <p:spPr/>
        <p:txBody>
          <a:bodyPr/>
          <a:lstStyle/>
          <a:p>
            <a:fld id="{E0746DE6-3336-457D-A091-FA20AC1C536E}" type="slidenum">
              <a:rPr lang="en-US" smtClean="0"/>
              <a:t>27</a:t>
            </a:fld>
            <a:endParaRPr lang="en-US"/>
          </a:p>
        </p:txBody>
      </p:sp>
    </p:spTree>
    <p:extLst>
      <p:ext uri="{BB962C8B-B14F-4D97-AF65-F5344CB8AC3E}">
        <p14:creationId xmlns:p14="http://schemas.microsoft.com/office/powerpoint/2010/main" val="2946937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Postman is a pretty great tool released by Google.  Postman simplifies API Call development.</a:t>
            </a:r>
          </a:p>
          <a:p>
            <a:endParaRPr lang="en-US" dirty="0"/>
          </a:p>
          <a:p>
            <a:r>
              <a:rPr lang="en-US" dirty="0"/>
              <a:t>Build API call piece-by-piece</a:t>
            </a:r>
          </a:p>
        </p:txBody>
      </p:sp>
      <p:sp>
        <p:nvSpPr>
          <p:cNvPr id="4" name="Slide Number Placeholder 3"/>
          <p:cNvSpPr>
            <a:spLocks noGrp="1"/>
          </p:cNvSpPr>
          <p:nvPr>
            <p:ph type="sldNum" sz="quarter" idx="5"/>
          </p:nvPr>
        </p:nvSpPr>
        <p:spPr/>
        <p:txBody>
          <a:bodyPr/>
          <a:lstStyle/>
          <a:p>
            <a:fld id="{E0746DE6-3336-457D-A091-FA20AC1C536E}" type="slidenum">
              <a:rPr lang="en-US" smtClean="0"/>
              <a:t>28</a:t>
            </a:fld>
            <a:endParaRPr lang="en-US"/>
          </a:p>
        </p:txBody>
      </p:sp>
    </p:spTree>
    <p:extLst>
      <p:ext uri="{BB962C8B-B14F-4D97-AF65-F5344CB8AC3E}">
        <p14:creationId xmlns:p14="http://schemas.microsoft.com/office/powerpoint/2010/main" val="424821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I’m calling the AWS Ec2 “Describe Instances” API.</a:t>
            </a:r>
          </a:p>
        </p:txBody>
      </p:sp>
      <p:sp>
        <p:nvSpPr>
          <p:cNvPr id="4" name="Slide Number Placeholder 3"/>
          <p:cNvSpPr>
            <a:spLocks noGrp="1"/>
          </p:cNvSpPr>
          <p:nvPr>
            <p:ph type="sldNum" sz="quarter" idx="5"/>
          </p:nvPr>
        </p:nvSpPr>
        <p:spPr/>
        <p:txBody>
          <a:bodyPr/>
          <a:lstStyle/>
          <a:p>
            <a:fld id="{E0746DE6-3336-457D-A091-FA20AC1C536E}" type="slidenum">
              <a:rPr lang="en-US" smtClean="0"/>
              <a:t>29</a:t>
            </a:fld>
            <a:endParaRPr lang="en-US"/>
          </a:p>
        </p:txBody>
      </p:sp>
    </p:spTree>
    <p:extLst>
      <p:ext uri="{BB962C8B-B14F-4D97-AF65-F5344CB8AC3E}">
        <p14:creationId xmlns:p14="http://schemas.microsoft.com/office/powerpoint/2010/main" val="1819233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nifty features of Postman is the automatic code creation.  As you can see, using API calls will generate a lot of lines of code.</a:t>
            </a:r>
          </a:p>
        </p:txBody>
      </p:sp>
      <p:sp>
        <p:nvSpPr>
          <p:cNvPr id="4" name="Slide Number Placeholder 3"/>
          <p:cNvSpPr>
            <a:spLocks noGrp="1"/>
          </p:cNvSpPr>
          <p:nvPr>
            <p:ph type="sldNum" sz="quarter" idx="5"/>
          </p:nvPr>
        </p:nvSpPr>
        <p:spPr/>
        <p:txBody>
          <a:bodyPr/>
          <a:lstStyle/>
          <a:p>
            <a:fld id="{E0746DE6-3336-457D-A091-FA20AC1C536E}" type="slidenum">
              <a:rPr lang="en-US" smtClean="0"/>
              <a:t>30</a:t>
            </a:fld>
            <a:endParaRPr lang="en-US"/>
          </a:p>
        </p:txBody>
      </p:sp>
    </p:spTree>
    <p:extLst>
      <p:ext uri="{BB962C8B-B14F-4D97-AF65-F5344CB8AC3E}">
        <p14:creationId xmlns:p14="http://schemas.microsoft.com/office/powerpoint/2010/main" val="3365693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SDK’s are a cleaner approach to </a:t>
            </a:r>
            <a:r>
              <a:rPr lang="en-US" dirty="0" err="1"/>
              <a:t>IaC</a:t>
            </a:r>
            <a:r>
              <a:rPr lang="en-US" dirty="0"/>
              <a:t>, allowing developers to leverage existing code.</a:t>
            </a:r>
          </a:p>
          <a:p>
            <a:endParaRPr lang="en-US" dirty="0"/>
          </a:p>
          <a:p>
            <a:r>
              <a:rPr lang="en-US" dirty="0"/>
              <a:t>DRY Principle of leveraging existing code.</a:t>
            </a:r>
          </a:p>
        </p:txBody>
      </p:sp>
      <p:sp>
        <p:nvSpPr>
          <p:cNvPr id="4" name="Slide Number Placeholder 3"/>
          <p:cNvSpPr>
            <a:spLocks noGrp="1"/>
          </p:cNvSpPr>
          <p:nvPr>
            <p:ph type="sldNum" sz="quarter" idx="5"/>
          </p:nvPr>
        </p:nvSpPr>
        <p:spPr/>
        <p:txBody>
          <a:bodyPr/>
          <a:lstStyle/>
          <a:p>
            <a:fld id="{E0746DE6-3336-457D-A091-FA20AC1C536E}" type="slidenum">
              <a:rPr lang="en-US" smtClean="0"/>
              <a:t>31</a:t>
            </a:fld>
            <a:endParaRPr lang="en-US"/>
          </a:p>
        </p:txBody>
      </p:sp>
    </p:spTree>
    <p:extLst>
      <p:ext uri="{BB962C8B-B14F-4D97-AF65-F5344CB8AC3E}">
        <p14:creationId xmlns:p14="http://schemas.microsoft.com/office/powerpoint/2010/main" val="2329476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allow me to introduce myself.</a:t>
            </a:r>
          </a:p>
          <a:p>
            <a:r>
              <a:rPr lang="en-US" dirty="0"/>
              <a:t>Product Engineer (I develop Network Security Solutions for customers) – most recently focused on our FedRAMP AWS platform offering</a:t>
            </a:r>
          </a:p>
          <a:p>
            <a:r>
              <a:rPr lang="en-US" dirty="0"/>
              <a:t>Many of the references in this presentation are based on AWS &amp; Python simply because I know them best and use them frequently.  </a:t>
            </a:r>
          </a:p>
        </p:txBody>
      </p:sp>
      <p:sp>
        <p:nvSpPr>
          <p:cNvPr id="4" name="Slide Number Placeholder 3"/>
          <p:cNvSpPr>
            <a:spLocks noGrp="1"/>
          </p:cNvSpPr>
          <p:nvPr>
            <p:ph type="sldNum" sz="quarter" idx="5"/>
          </p:nvPr>
        </p:nvSpPr>
        <p:spPr/>
        <p:txBody>
          <a:bodyPr/>
          <a:lstStyle/>
          <a:p>
            <a:fld id="{E0746DE6-3336-457D-A091-FA20AC1C536E}" type="slidenum">
              <a:rPr lang="en-US" smtClean="0"/>
              <a:t>3</a:t>
            </a:fld>
            <a:endParaRPr lang="en-US"/>
          </a:p>
        </p:txBody>
      </p:sp>
    </p:spTree>
    <p:extLst>
      <p:ext uri="{BB962C8B-B14F-4D97-AF65-F5344CB8AC3E}">
        <p14:creationId xmlns:p14="http://schemas.microsoft.com/office/powerpoint/2010/main" val="1621595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very simple way to execute an operation with the BOTO3 SDK.</a:t>
            </a:r>
          </a:p>
        </p:txBody>
      </p:sp>
      <p:sp>
        <p:nvSpPr>
          <p:cNvPr id="4" name="Slide Number Placeholder 3"/>
          <p:cNvSpPr>
            <a:spLocks noGrp="1"/>
          </p:cNvSpPr>
          <p:nvPr>
            <p:ph type="sldNum" sz="quarter" idx="5"/>
          </p:nvPr>
        </p:nvSpPr>
        <p:spPr/>
        <p:txBody>
          <a:bodyPr/>
          <a:lstStyle/>
          <a:p>
            <a:fld id="{E0746DE6-3336-457D-A091-FA20AC1C536E}" type="slidenum">
              <a:rPr lang="en-US" smtClean="0"/>
              <a:t>32</a:t>
            </a:fld>
            <a:endParaRPr lang="en-US"/>
          </a:p>
        </p:txBody>
      </p:sp>
    </p:spTree>
    <p:extLst>
      <p:ext uri="{BB962C8B-B14F-4D97-AF65-F5344CB8AC3E}">
        <p14:creationId xmlns:p14="http://schemas.microsoft.com/office/powerpoint/2010/main" val="2883748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as clean and concise as the Python SDK, but much more native way of writing code.</a:t>
            </a:r>
          </a:p>
        </p:txBody>
      </p:sp>
      <p:sp>
        <p:nvSpPr>
          <p:cNvPr id="4" name="Slide Number Placeholder 3"/>
          <p:cNvSpPr>
            <a:spLocks noGrp="1"/>
          </p:cNvSpPr>
          <p:nvPr>
            <p:ph type="sldNum" sz="quarter" idx="5"/>
          </p:nvPr>
        </p:nvSpPr>
        <p:spPr/>
        <p:txBody>
          <a:bodyPr/>
          <a:lstStyle/>
          <a:p>
            <a:fld id="{E0746DE6-3336-457D-A091-FA20AC1C536E}" type="slidenum">
              <a:rPr lang="en-US" smtClean="0"/>
              <a:t>33</a:t>
            </a:fld>
            <a:endParaRPr lang="en-US"/>
          </a:p>
        </p:txBody>
      </p:sp>
    </p:spTree>
    <p:extLst>
      <p:ext uri="{BB962C8B-B14F-4D97-AF65-F5344CB8AC3E}">
        <p14:creationId xmlns:p14="http://schemas.microsoft.com/office/powerpoint/2010/main" val="876995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API is a simple way to interact with Platforms in our Code.  SDK’s provide a native way to leverage OOP to interact with Infrastructure.</a:t>
            </a:r>
          </a:p>
          <a:p>
            <a:endParaRPr lang="en-US" dirty="0"/>
          </a:p>
          <a:p>
            <a:r>
              <a:rPr lang="en-US" dirty="0"/>
              <a:t>Note that API calls can generally be “swapped” on one-to-one basis depending upon the specific infrastructure (Create a VM in Azure vs. Create an instance in AWS)</a:t>
            </a:r>
          </a:p>
        </p:txBody>
      </p:sp>
      <p:sp>
        <p:nvSpPr>
          <p:cNvPr id="4" name="Slide Number Placeholder 3"/>
          <p:cNvSpPr>
            <a:spLocks noGrp="1"/>
          </p:cNvSpPr>
          <p:nvPr>
            <p:ph type="sldNum" sz="quarter" idx="5"/>
          </p:nvPr>
        </p:nvSpPr>
        <p:spPr/>
        <p:txBody>
          <a:bodyPr/>
          <a:lstStyle/>
          <a:p>
            <a:fld id="{E0746DE6-3336-457D-A091-FA20AC1C536E}" type="slidenum">
              <a:rPr lang="en-US" smtClean="0"/>
              <a:t>34</a:t>
            </a:fld>
            <a:endParaRPr lang="en-US"/>
          </a:p>
        </p:txBody>
      </p:sp>
    </p:spTree>
    <p:extLst>
      <p:ext uri="{BB962C8B-B14F-4D97-AF65-F5344CB8AC3E}">
        <p14:creationId xmlns:p14="http://schemas.microsoft.com/office/powerpoint/2010/main" val="1600600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Leveraging Code to Centrally Manage Infrastructure.</a:t>
            </a:r>
          </a:p>
        </p:txBody>
      </p:sp>
      <p:sp>
        <p:nvSpPr>
          <p:cNvPr id="4" name="Slide Number Placeholder 3"/>
          <p:cNvSpPr>
            <a:spLocks noGrp="1"/>
          </p:cNvSpPr>
          <p:nvPr>
            <p:ph type="sldNum" sz="quarter" idx="5"/>
          </p:nvPr>
        </p:nvSpPr>
        <p:spPr/>
        <p:txBody>
          <a:bodyPr/>
          <a:lstStyle/>
          <a:p>
            <a:fld id="{E0746DE6-3336-457D-A091-FA20AC1C536E}" type="slidenum">
              <a:rPr lang="en-US" smtClean="0"/>
              <a:t>35</a:t>
            </a:fld>
            <a:endParaRPr lang="en-US"/>
          </a:p>
        </p:txBody>
      </p:sp>
    </p:spTree>
    <p:extLst>
      <p:ext uri="{BB962C8B-B14F-4D97-AF65-F5344CB8AC3E}">
        <p14:creationId xmlns:p14="http://schemas.microsoft.com/office/powerpoint/2010/main" val="27180360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Cloud Agnostic Tools still rely on platform-specific code but can manage multiple platforms from a single place.</a:t>
            </a:r>
          </a:p>
          <a:p>
            <a:endParaRPr lang="en-US" dirty="0"/>
          </a:p>
          <a:p>
            <a:r>
              <a:rPr lang="en-US" dirty="0"/>
              <a:t>Cloud Template Tools are not flexible, and can take a long time to deploy (compared to SDK).  State Tracking becomes an issue if anything modified outside the Template.</a:t>
            </a:r>
          </a:p>
        </p:txBody>
      </p:sp>
      <p:sp>
        <p:nvSpPr>
          <p:cNvPr id="4" name="Slide Number Placeholder 3"/>
          <p:cNvSpPr>
            <a:spLocks noGrp="1"/>
          </p:cNvSpPr>
          <p:nvPr>
            <p:ph type="sldNum" sz="quarter" idx="5"/>
          </p:nvPr>
        </p:nvSpPr>
        <p:spPr/>
        <p:txBody>
          <a:bodyPr/>
          <a:lstStyle/>
          <a:p>
            <a:fld id="{E0746DE6-3336-457D-A091-FA20AC1C536E}" type="slidenum">
              <a:rPr lang="en-US" smtClean="0"/>
              <a:t>36</a:t>
            </a:fld>
            <a:endParaRPr lang="en-US"/>
          </a:p>
        </p:txBody>
      </p:sp>
    </p:spTree>
    <p:extLst>
      <p:ext uri="{BB962C8B-B14F-4D97-AF65-F5344CB8AC3E}">
        <p14:creationId xmlns:p14="http://schemas.microsoft.com/office/powerpoint/2010/main" val="4170154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template to deploy an EC2 Instance.  As you can see, changing these values outside of the template will cause drift that must be handled.</a:t>
            </a:r>
          </a:p>
        </p:txBody>
      </p:sp>
      <p:sp>
        <p:nvSpPr>
          <p:cNvPr id="4" name="Slide Number Placeholder 3"/>
          <p:cNvSpPr>
            <a:spLocks noGrp="1"/>
          </p:cNvSpPr>
          <p:nvPr>
            <p:ph type="sldNum" sz="quarter" idx="5"/>
          </p:nvPr>
        </p:nvSpPr>
        <p:spPr/>
        <p:txBody>
          <a:bodyPr/>
          <a:lstStyle/>
          <a:p>
            <a:fld id="{E0746DE6-3336-457D-A091-FA20AC1C536E}" type="slidenum">
              <a:rPr lang="en-US" smtClean="0"/>
              <a:t>37</a:t>
            </a:fld>
            <a:endParaRPr lang="en-US"/>
          </a:p>
        </p:txBody>
      </p:sp>
    </p:spTree>
    <p:extLst>
      <p:ext uri="{BB962C8B-B14F-4D97-AF65-F5344CB8AC3E}">
        <p14:creationId xmlns:p14="http://schemas.microsoft.com/office/powerpoint/2010/main" val="15184969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very crude way to research what the industry is using.  </a:t>
            </a:r>
          </a:p>
          <a:p>
            <a:endParaRPr lang="en-US" dirty="0"/>
          </a:p>
          <a:p>
            <a:r>
              <a:rPr lang="en-US" dirty="0"/>
              <a:t>Remember BOTO3 is only the Python SDK, there are other languages.</a:t>
            </a:r>
          </a:p>
        </p:txBody>
      </p:sp>
      <p:sp>
        <p:nvSpPr>
          <p:cNvPr id="4" name="Slide Number Placeholder 3"/>
          <p:cNvSpPr>
            <a:spLocks noGrp="1"/>
          </p:cNvSpPr>
          <p:nvPr>
            <p:ph type="sldNum" sz="quarter" idx="5"/>
          </p:nvPr>
        </p:nvSpPr>
        <p:spPr/>
        <p:txBody>
          <a:bodyPr/>
          <a:lstStyle/>
          <a:p>
            <a:fld id="{E0746DE6-3336-457D-A091-FA20AC1C536E}" type="slidenum">
              <a:rPr lang="en-US" smtClean="0"/>
              <a:t>38</a:t>
            </a:fld>
            <a:endParaRPr lang="en-US"/>
          </a:p>
        </p:txBody>
      </p:sp>
    </p:spTree>
    <p:extLst>
      <p:ext uri="{BB962C8B-B14F-4D97-AF65-F5344CB8AC3E}">
        <p14:creationId xmlns:p14="http://schemas.microsoft.com/office/powerpoint/2010/main" val="7223320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CI/CD builds on </a:t>
            </a:r>
            <a:r>
              <a:rPr lang="en-US" dirty="0" err="1"/>
              <a:t>IaC</a:t>
            </a:r>
            <a:r>
              <a:rPr lang="en-US" dirty="0"/>
              <a:t>.  The Pipeline takes the </a:t>
            </a:r>
            <a:r>
              <a:rPr lang="en-US" dirty="0" err="1"/>
              <a:t>IaC</a:t>
            </a:r>
            <a:r>
              <a:rPr lang="en-US" dirty="0"/>
              <a:t> code and builds it.  Then, QA Testing is performed to ensure the code works as-intended.  Security Testing should also be done in the Pipeline</a:t>
            </a:r>
          </a:p>
        </p:txBody>
      </p:sp>
      <p:sp>
        <p:nvSpPr>
          <p:cNvPr id="4" name="Slide Number Placeholder 3"/>
          <p:cNvSpPr>
            <a:spLocks noGrp="1"/>
          </p:cNvSpPr>
          <p:nvPr>
            <p:ph type="sldNum" sz="quarter" idx="5"/>
          </p:nvPr>
        </p:nvSpPr>
        <p:spPr/>
        <p:txBody>
          <a:bodyPr/>
          <a:lstStyle/>
          <a:p>
            <a:fld id="{E0746DE6-3336-457D-A091-FA20AC1C536E}" type="slidenum">
              <a:rPr lang="en-US" smtClean="0"/>
              <a:t>39</a:t>
            </a:fld>
            <a:endParaRPr lang="en-US"/>
          </a:p>
        </p:txBody>
      </p:sp>
    </p:spTree>
    <p:extLst>
      <p:ext uri="{BB962C8B-B14F-4D97-AF65-F5344CB8AC3E}">
        <p14:creationId xmlns:p14="http://schemas.microsoft.com/office/powerpoint/2010/main" val="8741526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Agile Manifesto for some insights into how DevOps is successful in Organizations.  Notice the focus on People &amp; Culture.</a:t>
            </a:r>
          </a:p>
          <a:p>
            <a:endParaRPr lang="en-US" dirty="0"/>
          </a:p>
          <a:p>
            <a:r>
              <a:rPr lang="en-US" dirty="0"/>
              <a:t>DevOps is NOT a Tool or Technology that can be bought and implemented.  *Tools exist to assist with DevOps, such as Kanban boards and Collaboration Tools.</a:t>
            </a:r>
          </a:p>
        </p:txBody>
      </p:sp>
      <p:sp>
        <p:nvSpPr>
          <p:cNvPr id="4" name="Slide Number Placeholder 3"/>
          <p:cNvSpPr>
            <a:spLocks noGrp="1"/>
          </p:cNvSpPr>
          <p:nvPr>
            <p:ph type="sldNum" sz="quarter" idx="5"/>
          </p:nvPr>
        </p:nvSpPr>
        <p:spPr/>
        <p:txBody>
          <a:bodyPr/>
          <a:lstStyle/>
          <a:p>
            <a:fld id="{E0746DE6-3336-457D-A091-FA20AC1C536E}" type="slidenum">
              <a:rPr lang="en-US" smtClean="0"/>
              <a:t>40</a:t>
            </a:fld>
            <a:endParaRPr lang="en-US"/>
          </a:p>
        </p:txBody>
      </p:sp>
    </p:spTree>
    <p:extLst>
      <p:ext uri="{BB962C8B-B14F-4D97-AF65-F5344CB8AC3E}">
        <p14:creationId xmlns:p14="http://schemas.microsoft.com/office/powerpoint/2010/main" val="21116108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41</a:t>
            </a:fld>
            <a:endParaRPr lang="en-US"/>
          </a:p>
        </p:txBody>
      </p:sp>
    </p:spTree>
    <p:extLst>
      <p:ext uri="{BB962C8B-B14F-4D97-AF65-F5344CB8AC3E}">
        <p14:creationId xmlns:p14="http://schemas.microsoft.com/office/powerpoint/2010/main" val="662993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goal for this presentation is to get your wheels turning when thinking about Infrastructure as Code.  Please click on links that make you curious and seek out more information on subjects that intrigue you.  </a:t>
            </a:r>
          </a:p>
        </p:txBody>
      </p:sp>
      <p:sp>
        <p:nvSpPr>
          <p:cNvPr id="4" name="Slide Number Placeholder 3"/>
          <p:cNvSpPr>
            <a:spLocks noGrp="1"/>
          </p:cNvSpPr>
          <p:nvPr>
            <p:ph type="sldNum" sz="quarter" idx="5"/>
          </p:nvPr>
        </p:nvSpPr>
        <p:spPr/>
        <p:txBody>
          <a:bodyPr/>
          <a:lstStyle/>
          <a:p>
            <a:fld id="{E0746DE6-3336-457D-A091-FA20AC1C536E}" type="slidenum">
              <a:rPr lang="en-US" smtClean="0"/>
              <a:t>4</a:t>
            </a:fld>
            <a:endParaRPr lang="en-US"/>
          </a:p>
        </p:txBody>
      </p:sp>
    </p:spTree>
    <p:extLst>
      <p:ext uri="{BB962C8B-B14F-4D97-AF65-F5344CB8AC3E}">
        <p14:creationId xmlns:p14="http://schemas.microsoft.com/office/powerpoint/2010/main" val="2546461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attending my presentation today.  I will be around for a few minutes, as well as tomorrow.</a:t>
            </a:r>
          </a:p>
        </p:txBody>
      </p:sp>
      <p:sp>
        <p:nvSpPr>
          <p:cNvPr id="4" name="Slide Number Placeholder 3"/>
          <p:cNvSpPr>
            <a:spLocks noGrp="1"/>
          </p:cNvSpPr>
          <p:nvPr>
            <p:ph type="sldNum" sz="quarter" idx="5"/>
          </p:nvPr>
        </p:nvSpPr>
        <p:spPr/>
        <p:txBody>
          <a:bodyPr/>
          <a:lstStyle/>
          <a:p>
            <a:fld id="{E0746DE6-3336-457D-A091-FA20AC1C536E}" type="slidenum">
              <a:rPr lang="en-US" smtClean="0"/>
              <a:t>42</a:t>
            </a:fld>
            <a:endParaRPr lang="en-US"/>
          </a:p>
        </p:txBody>
      </p:sp>
    </p:spTree>
    <p:extLst>
      <p:ext uri="{BB962C8B-B14F-4D97-AF65-F5344CB8AC3E}">
        <p14:creationId xmlns:p14="http://schemas.microsoft.com/office/powerpoint/2010/main" val="1099048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cover the contents listed.  Particularly note that I am not covering specific end-to-end use-cases.  Implementing the topics discussed will vary based on the needs of the implementation.  </a:t>
            </a:r>
          </a:p>
        </p:txBody>
      </p:sp>
      <p:sp>
        <p:nvSpPr>
          <p:cNvPr id="4" name="Slide Number Placeholder 3"/>
          <p:cNvSpPr>
            <a:spLocks noGrp="1"/>
          </p:cNvSpPr>
          <p:nvPr>
            <p:ph type="sldNum" sz="quarter" idx="5"/>
          </p:nvPr>
        </p:nvSpPr>
        <p:spPr/>
        <p:txBody>
          <a:bodyPr/>
          <a:lstStyle/>
          <a:p>
            <a:fld id="{E0746DE6-3336-457D-A091-FA20AC1C536E}" type="slidenum">
              <a:rPr lang="en-US" smtClean="0"/>
              <a:t>5</a:t>
            </a:fld>
            <a:endParaRPr lang="en-US"/>
          </a:p>
        </p:txBody>
      </p:sp>
    </p:spTree>
    <p:extLst>
      <p:ext uri="{BB962C8B-B14F-4D97-AF65-F5344CB8AC3E}">
        <p14:creationId xmlns:p14="http://schemas.microsoft.com/office/powerpoint/2010/main" val="194055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presentation in condensed form.  Why use Infrastructure as Code, How to leverage it, and how to Level up.</a:t>
            </a:r>
          </a:p>
          <a:p>
            <a:endParaRPr lang="en-US" dirty="0"/>
          </a:p>
          <a:p>
            <a:r>
              <a:rPr lang="en-US" dirty="0"/>
              <a:t>Bridging Infrastructure as Code to use Object Oriented Programming</a:t>
            </a:r>
          </a:p>
        </p:txBody>
      </p:sp>
      <p:sp>
        <p:nvSpPr>
          <p:cNvPr id="4" name="Slide Number Placeholder 3"/>
          <p:cNvSpPr>
            <a:spLocks noGrp="1"/>
          </p:cNvSpPr>
          <p:nvPr>
            <p:ph type="sldNum" sz="quarter" idx="5"/>
          </p:nvPr>
        </p:nvSpPr>
        <p:spPr/>
        <p:txBody>
          <a:bodyPr/>
          <a:lstStyle/>
          <a:p>
            <a:fld id="{E0746DE6-3336-457D-A091-FA20AC1C536E}" type="slidenum">
              <a:rPr lang="en-US" smtClean="0"/>
              <a:t>6</a:t>
            </a:fld>
            <a:endParaRPr lang="en-US"/>
          </a:p>
        </p:txBody>
      </p:sp>
    </p:spTree>
    <p:extLst>
      <p:ext uri="{BB962C8B-B14F-4D97-AF65-F5344CB8AC3E}">
        <p14:creationId xmlns:p14="http://schemas.microsoft.com/office/powerpoint/2010/main" val="17928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we’re on the same page and understand each other, let’s look at some terminology and definitions</a:t>
            </a:r>
          </a:p>
        </p:txBody>
      </p:sp>
      <p:sp>
        <p:nvSpPr>
          <p:cNvPr id="4" name="Slide Number Placeholder 3"/>
          <p:cNvSpPr>
            <a:spLocks noGrp="1"/>
          </p:cNvSpPr>
          <p:nvPr>
            <p:ph type="sldNum" sz="quarter" idx="5"/>
          </p:nvPr>
        </p:nvSpPr>
        <p:spPr/>
        <p:txBody>
          <a:bodyPr/>
          <a:lstStyle/>
          <a:p>
            <a:fld id="{E0746DE6-3336-457D-A091-FA20AC1C536E}" type="slidenum">
              <a:rPr lang="en-US" smtClean="0"/>
              <a:t>7</a:t>
            </a:fld>
            <a:endParaRPr lang="en-US"/>
          </a:p>
        </p:txBody>
      </p:sp>
    </p:spTree>
    <p:extLst>
      <p:ext uri="{BB962C8B-B14F-4D97-AF65-F5344CB8AC3E}">
        <p14:creationId xmlns:p14="http://schemas.microsoft.com/office/powerpoint/2010/main" val="2327162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Infrastructure?  Seriously, it can be obvious – Network Firewall, Database Server, etc.  Infrastructure may also include non-obvious IT, such as IoT (SMART devices, embedded technology, etc.).  </a:t>
            </a:r>
          </a:p>
          <a:p>
            <a:endParaRPr lang="en-US" dirty="0"/>
          </a:p>
          <a:p>
            <a:r>
              <a:rPr lang="en-US" dirty="0"/>
              <a:t>Note that Red Hat is heavily invested in DevOps – They acquired Ansible, they have OpenShift Container Platform, and sponsor series discussing </a:t>
            </a:r>
            <a:r>
              <a:rPr lang="en-US" i="1" dirty="0"/>
              <a:t>The Phoenix Project.</a:t>
            </a:r>
            <a:r>
              <a:rPr lang="en-US" i="0" dirty="0"/>
              <a:t> </a:t>
            </a:r>
          </a:p>
          <a:p>
            <a:endParaRPr lang="en-US" i="0" dirty="0"/>
          </a:p>
          <a:p>
            <a:r>
              <a:rPr lang="en-US" i="0" dirty="0"/>
              <a:t>This presentation was alternatively titled “Development Concepts for System Engineers” </a:t>
            </a:r>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8</a:t>
            </a:fld>
            <a:endParaRPr lang="en-US"/>
          </a:p>
        </p:txBody>
      </p:sp>
    </p:spTree>
    <p:extLst>
      <p:ext uri="{BB962C8B-B14F-4D97-AF65-F5344CB8AC3E}">
        <p14:creationId xmlns:p14="http://schemas.microsoft.com/office/powerpoint/2010/main" val="173853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use  Infrastructure as Code?</a:t>
            </a:r>
          </a:p>
        </p:txBody>
      </p:sp>
      <p:sp>
        <p:nvSpPr>
          <p:cNvPr id="4" name="Slide Number Placeholder 3"/>
          <p:cNvSpPr>
            <a:spLocks noGrp="1"/>
          </p:cNvSpPr>
          <p:nvPr>
            <p:ph type="sldNum" sz="quarter" idx="5"/>
          </p:nvPr>
        </p:nvSpPr>
        <p:spPr/>
        <p:txBody>
          <a:bodyPr/>
          <a:lstStyle/>
          <a:p>
            <a:fld id="{E0746DE6-3336-457D-A091-FA20AC1C536E}" type="slidenum">
              <a:rPr lang="en-US" smtClean="0"/>
              <a:t>9</a:t>
            </a:fld>
            <a:endParaRPr lang="en-US"/>
          </a:p>
        </p:txBody>
      </p:sp>
    </p:spTree>
    <p:extLst>
      <p:ext uri="{BB962C8B-B14F-4D97-AF65-F5344CB8AC3E}">
        <p14:creationId xmlns:p14="http://schemas.microsoft.com/office/powerpoint/2010/main" val="4060270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11/3/21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291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8805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11/3/21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8038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4260" y="462455"/>
            <a:ext cx="10515600" cy="822263"/>
          </a:xfrm>
        </p:spPr>
        <p:txBody>
          <a:bodyPr>
            <a:normAutofit/>
          </a:bodyPr>
          <a:lstStyle>
            <a:lvl1pPr>
              <a:defRPr sz="3600">
                <a:solidFill>
                  <a:srgbClr val="D24726"/>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838200" y="1625936"/>
            <a:ext cx="10515600" cy="4351338"/>
          </a:xfrm>
        </p:spPr>
        <p:txBody>
          <a:bodyPr/>
          <a:lstStyle>
            <a:lvl1pPr>
              <a:defRPr sz="1400" baseline="0">
                <a:solidFill>
                  <a:srgbClr val="595959"/>
                </a:solidFill>
                <a:latin typeface="Segoe UI Semilight" panose="020B0402040204020203" pitchFamily="34" charset="0"/>
                <a:cs typeface="Segoe UI Semilight" panose="020B0402040204020203" pitchFamily="34" charset="0"/>
              </a:defRPr>
            </a:lvl1pPr>
            <a:lvl2pPr>
              <a:defRPr sz="1200" baseline="0">
                <a:solidFill>
                  <a:srgbClr val="595959"/>
                </a:solidFill>
                <a:latin typeface="Segoe UI Semilight" panose="020B0402040204020203" pitchFamily="34" charset="0"/>
                <a:cs typeface="Segoe UI Semilight" panose="020B0402040204020203" pitchFamily="34" charset="0"/>
              </a:defRPr>
            </a:lvl2pPr>
            <a:lvl3pPr>
              <a:defRPr sz="1200" baseline="0">
                <a:solidFill>
                  <a:srgbClr val="595959"/>
                </a:solidFill>
                <a:latin typeface="Segoe UI Semilight" panose="020B0402040204020203" pitchFamily="34" charset="0"/>
                <a:cs typeface="Segoe UI Semilight" panose="020B0402040204020203" pitchFamily="34" charset="0"/>
              </a:defRPr>
            </a:lvl3pPr>
            <a:lvl4pPr>
              <a:defRPr sz="1200" baseline="0">
                <a:solidFill>
                  <a:srgbClr val="595959"/>
                </a:solidFill>
                <a:latin typeface="Segoe UI Semilight" panose="020B0402040204020203" pitchFamily="34" charset="0"/>
                <a:cs typeface="Segoe UI Semilight" panose="020B0402040204020203" pitchFamily="34" charset="0"/>
              </a:defRPr>
            </a:lvl4pPr>
            <a:lvl5pPr>
              <a:defRPr sz="1200" baseline="0">
                <a:solidFill>
                  <a:srgbClr val="595959"/>
                </a:solidFill>
                <a:latin typeface="Segoe UI Semilight" panose="020B0402040204020203" pitchFamily="34" charset="0"/>
                <a:cs typeface="Segoe UI Semilight" panose="020B04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652CD92-9D15-43B4-8516-073FCDAC90D4}"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E1560-7126-406C-A531-3A398E8D0EEA}" type="slidenum">
              <a:rPr lang="en-US" smtClean="0"/>
              <a:t>‹#›</a:t>
            </a:fld>
            <a:endParaRPr lang="en-US"/>
          </a:p>
        </p:txBody>
      </p:sp>
      <p:cxnSp>
        <p:nvCxnSpPr>
          <p:cNvPr id="7" name="Straight Connector 6"/>
          <p:cNvCxnSpPr/>
          <p:nvPr userDrawn="1"/>
        </p:nvCxnSpPr>
        <p:spPr>
          <a:xfrm>
            <a:off x="952500" y="1284718"/>
            <a:ext cx="10363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52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9371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11/3/21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261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0667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8207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8974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3849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11/3/21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27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92541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11/3/21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0722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2CD92-9D15-43B4-8516-073FCDAC90D4}" type="datetimeFigureOut">
              <a:rPr lang="en-US" smtClean="0"/>
              <a:t>11/3/21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E1560-7126-406C-A531-3A398E8D0EEA}" type="slidenum">
              <a:rPr lang="en-US" smtClean="0"/>
              <a:t>‹#›</a:t>
            </a:fld>
            <a:endParaRPr lang="en-US"/>
          </a:p>
        </p:txBody>
      </p:sp>
    </p:spTree>
    <p:extLst>
      <p:ext uri="{BB962C8B-B14F-4D97-AF65-F5344CB8AC3E}">
        <p14:creationId xmlns:p14="http://schemas.microsoft.com/office/powerpoint/2010/main" val="318412226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www.linkedin.com/learning-login/share?account=1810&amp;forceAccount=false&amp;redirect=https%3A%2F%2Fwww.linkedin.com%2Flearning%2Fpython-object-oriented-programming%3Ftrk%3Dshare_ent_url%26shareId%3DQRdXKVRJSLeIAyJ5v%252B7zsw%253D%253D" TargetMode="External"/><Relationship Id="rId7" Type="http://schemas.openxmlformats.org/officeDocument/2006/relationships/hyperlink" Target="https://www.google.com/url?sa=i&amp;url=https%3A%2F%2Fimgflip.com%2Fi%2F4nh91d&amp;psig=AOvVaw0B3vytfTWOhjOX5tAyy7zq&amp;ust=1636036752166000&amp;source=images&amp;cd=vfe&amp;ved=0CAgQjRxqFwoTCNiCuv21_PMCFQAAAAAdAAAAABAk"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hyperlink" Target="https://www.google.com/url?sa=i&amp;url=http%3A%2F%2Fwww.quickmeme.com%2Fmeme%2F5h25&amp;psig=AOvVaw0B3vytfTWOhjOX5tAyy7zq&amp;ust=1636036752166000&amp;source=images&amp;cd=vfe&amp;ved=0CAgQjRxqFwoTCNiCuv21_PMCFQAAAAAdAAAAABAr" TargetMode="External"/><Relationship Id="rId4" Type="http://schemas.openxmlformats.org/officeDocument/2006/relationships/hyperlink" Target="https://learn.acloud.guru/course/advanced-perspective-of-classes-and-object-oriented-programming-in-python/dashboar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w3spoint.com/object-oriented-programming-styl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geeksforgeeks.org/getter-and-setter-in-python/"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refactoring.guru/design-patterns/python"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hyperlink" Target="https://www.google.com/url?sa=i&amp;url=https%3A%2F%2Ftowardsdatascience.com%2Fa-simple-guide-to-the-versions-of-the-inception-network-7fc52b863202&amp;psig=AOvVaw2rZG6SbHlKqtIENtnytjoa&amp;ust=1636059237771000&amp;source=images&amp;cd=vfe&amp;ved=0CAgQjRxqFwoTCNjXifSJ_fMCFQAAAAAdAAAAABAD"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search?q=timer&amp;oq=timer&amp;aqs=chrome..69i57j0i433i512j0i512j0i433i512j0i512j69i60l3.952j0j7&amp;sourceid=chrome&amp;ie=UTF-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mazon.com/Design-Patterns-Object-Oriented-Addison-Wesley-Professional-ebook/dp/B000SEIBB8"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hyperlink" Target="https://realpython.com/factory-method-pytho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ython-patterns.guide/gang-of-four/builde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github.com/Emb3r5/AutomationResources/blob/master/AutomationWorksheet.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restapitutorial.com/lessons/httpmethods.html"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www.postman.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docs.aws.amazon.com/index.html#lang%2Fen_us" TargetMode="External"/><Relationship Id="rId5" Type="http://schemas.openxmlformats.org/officeDocument/2006/relationships/hyperlink" Target="https://app.getpostman.com/run-collection/62b7df2540c21664612b#?env%5BAWS%20REST%5D=W3sia2V5IjoiYWNjZXNzS2V5IiwidmFsdWUiOiIiLCJkZXNjcmlwdGlvbiI6IiIsImVuYWJsZWQiOnRydWV9LHsia2V5Ijoic2VjcmV0S2V5IiwidmFsdWUiOiIiLCJkZXNjcmlwdGlvbiI6IiIsImVuYWJsZWQiOnRydWV9LHsia2V5IjoiY29udGVudFR5cGUiLCJ2YWx1ZSI6ImFwcGxpY2F0aW9uL2pzb24iLCJkZXNjcmlwdGlvbiI6IiIsImVuYWJsZWQiOnRydWV9LHsia2V5Ijoic2VydmljZSIsInZhbHVlIjoiIiwiZGVzY3JpcHRpb24iOiIiLCJlbmFibGVkIjp0cnVlfSx7ImtleSI6InJlZ2lvbiIsInZhbHVlIjoiIiwiZGVzY3JpcHRpb24iOiIiLCJlbmFibGVkIjp0cnVlfSx7ImtleSI6InZlcnNpb24iLCJ2YWx1ZSI6IiZWZXJzaW9uPTIwMTYtMTEtMTUiLCJkZXNjcmlwdGlvbiI6IiIsImVuYWJsZWQiOnRydWV9LHsia2V5IjoiYWN0aW9uIiwidmFsdWUiOiIiLCJkZXNjcmlwdGlvbiI6IiIsImVuYWJsZWQiOnRydWV9XQ==" TargetMode="External"/><Relationship Id="rId4" Type="http://schemas.openxmlformats.org/officeDocument/2006/relationships/hyperlink" Target="https://support.servicenow.com/kb?id=kb_article_view&amp;sysparm_article=KB0713124"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rackspace.com/es-cl/industry/government"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aws.amazon.com/sdk-for-python/" TargetMode="External"/><Relationship Id="rId7" Type="http://schemas.openxmlformats.org/officeDocument/2006/relationships/hyperlink" Target="https://developer.vmware.com/web/sdk/3.1.2/nsx-t-pytho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developer.vmware.com/web/sdk/7.0/vsphere-automation-python" TargetMode="External"/><Relationship Id="rId5" Type="http://schemas.openxmlformats.org/officeDocument/2006/relationships/hyperlink" Target="https://cloud.google.com/python/docs/reference" TargetMode="External"/><Relationship Id="rId4" Type="http://schemas.openxmlformats.org/officeDocument/2006/relationships/hyperlink" Target="https://github.com/Azure/azure-sdk-for-python"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boto3.amazonaws.com/v1/documentation/api/latest/guide/ec2-example-managing-instances.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boto3.amazonaws.com/v1/documentation/api/latest/guide/ec2-example-managing-instances.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docs.aws.amazon.com/sdk-for-java/latest/developer-guide/examples-ec2-instances.html" TargetMode="Externa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hyperlink" Target="https://docs.microsoft.com/en-us/azure/azure-resource-manager/templates/overview" TargetMode="External"/><Relationship Id="rId3" Type="http://schemas.openxmlformats.org/officeDocument/2006/relationships/hyperlink" Target="https://learn.hashicorp.com/tutorials/terraform/infrastructure-as-code?in=terraform/aws-get-started" TargetMode="External"/><Relationship Id="rId7" Type="http://schemas.openxmlformats.org/officeDocument/2006/relationships/hyperlink" Target="https://aws.amazon.com/cdk/"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hyperlink" Target="https://aws.amazon.com/cloudformation/" TargetMode="External"/><Relationship Id="rId5" Type="http://schemas.openxmlformats.org/officeDocument/2006/relationships/hyperlink" Target="https://docs.saltproject.io/en/latest/" TargetMode="External"/><Relationship Id="rId10" Type="http://schemas.openxmlformats.org/officeDocument/2006/relationships/hyperlink" Target="https://www.vmware.com/products/vrealize-orchestrator.html" TargetMode="External"/><Relationship Id="rId4" Type="http://schemas.openxmlformats.org/officeDocument/2006/relationships/hyperlink" Target="https://www.chef.io/partners/aws" TargetMode="External"/><Relationship Id="rId9" Type="http://schemas.openxmlformats.org/officeDocument/2006/relationships/hyperlink" Target="https://cloud.google.com/deployment-manager/doc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docs.ansible.com/ansible/latest/collections/amazon/aws/ec2_module.html#example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github.com/search"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hyperlink" Target="https://www.sans.org/cyber-security-courses/cloud-security-devsecops-automation/"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agilemanifesto.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imonsinek.com/product/start-with-why/"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s://www.w3schools.com/python/python_classes.asp" TargetMode="External"/><Relationship Id="rId3" Type="http://schemas.openxmlformats.org/officeDocument/2006/relationships/hyperlink" Target="https://www.redhat.com/en/topics/management" TargetMode="External"/><Relationship Id="rId7" Type="http://schemas.openxmlformats.org/officeDocument/2006/relationships/hyperlink" Target="https://www.w3spoint.com/object-oriented-programming-style"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www.redhat.com/en/topics/automation/what-is-infrastructure-as-code-iac" TargetMode="External"/><Relationship Id="rId5" Type="http://schemas.openxmlformats.org/officeDocument/2006/relationships/hyperlink" Target="https://www.redhat.com/en/topics/cloud-computing/what-is-it-infrastructure" TargetMode="External"/><Relationship Id="rId4" Type="http://schemas.openxmlformats.org/officeDocument/2006/relationships/hyperlink" Target="https://www.redhat.com/en/topics/cloud" TargetMode="External"/><Relationship Id="rId9" Type="http://schemas.openxmlformats.org/officeDocument/2006/relationships/hyperlink" Target="https://medium.com/analytics-vidhya/how-to-create-a-python-library-7d5aea80cc3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D60C94-0C9C-47B7-BE88-045235ACC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46533" y="1552397"/>
            <a:ext cx="7231784" cy="3654081"/>
          </a:xfrm>
        </p:spPr>
        <p:txBody>
          <a:bodyPr anchor="ctr">
            <a:normAutofit/>
          </a:bodyPr>
          <a:lstStyle/>
          <a:p>
            <a:r>
              <a:rPr lang="en-US" sz="5400">
                <a:solidFill>
                  <a:schemeClr val="tx2"/>
                </a:solidFill>
              </a:rPr>
              <a:t>Infrastructure as code</a:t>
            </a:r>
          </a:p>
        </p:txBody>
      </p:sp>
      <p:sp>
        <p:nvSpPr>
          <p:cNvPr id="3" name="Content Placeholder 2"/>
          <p:cNvSpPr>
            <a:spLocks noGrp="1"/>
          </p:cNvSpPr>
          <p:nvPr>
            <p:ph type="subTitle" idx="1"/>
          </p:nvPr>
        </p:nvSpPr>
        <p:spPr>
          <a:xfrm>
            <a:off x="8129871" y="1552397"/>
            <a:ext cx="3610575" cy="3654082"/>
          </a:xfrm>
        </p:spPr>
        <p:txBody>
          <a:bodyPr anchor="ctr">
            <a:normAutofit/>
          </a:bodyPr>
          <a:lstStyle/>
          <a:p>
            <a:r>
              <a:rPr lang="en-US" sz="3200" dirty="0"/>
              <a:t>Theory and Concepts</a:t>
            </a:r>
            <a:endParaRPr sz="3200" dirty="0"/>
          </a:p>
        </p:txBody>
      </p:sp>
      <p:sp>
        <p:nvSpPr>
          <p:cNvPr id="11" name="Rectangle 10">
            <a:extLst>
              <a:ext uri="{FF2B5EF4-FFF2-40B4-BE49-F238E27FC236}">
                <a16:creationId xmlns:a16="http://schemas.microsoft.com/office/drawing/2014/main" id="{BFCF7016-AC99-433F-B943-24C3736E0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7579574" cy="6436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A03737D1-A930-4E3E-9160-3CD4AEC72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453642"/>
            <a:ext cx="3615596" cy="645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F71CFF33-010E-4E26-A285-83B182982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707627"/>
            <a:ext cx="11293913" cy="6492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19885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512ED4-B292-3A40-99A7-EB8042F67AE3}"/>
              </a:ext>
            </a:extLst>
          </p:cNvPr>
          <p:cNvSpPr>
            <a:spLocks noGrp="1"/>
          </p:cNvSpPr>
          <p:nvPr>
            <p:ph idx="1"/>
          </p:nvPr>
        </p:nvSpPr>
        <p:spPr/>
        <p:txBody>
          <a:bodyPr/>
          <a:lstStyle/>
          <a:p>
            <a:r>
              <a:rPr lang="en-US" dirty="0"/>
              <a:t>Obvious Added Value and Advantages – Making the Business Case for </a:t>
            </a:r>
            <a:r>
              <a:rPr lang="en-US" dirty="0" err="1"/>
              <a:t>IaC</a:t>
            </a:r>
            <a:endParaRPr lang="en-US" dirty="0"/>
          </a:p>
          <a:p>
            <a:pPr lvl="1"/>
            <a:r>
              <a:rPr lang="en-US" dirty="0"/>
              <a:t>Save Time Deploying</a:t>
            </a:r>
          </a:p>
          <a:p>
            <a:pPr lvl="2"/>
            <a:r>
              <a:rPr lang="en-US" dirty="0"/>
              <a:t>No More Button Clickers:  ”Next Next Next Done”</a:t>
            </a:r>
          </a:p>
          <a:p>
            <a:pPr lvl="2"/>
            <a:r>
              <a:rPr lang="en-US" dirty="0"/>
              <a:t>Shorten Recovery Time Objective (RTO) with Disaster Response Events</a:t>
            </a:r>
          </a:p>
          <a:p>
            <a:pPr lvl="1"/>
            <a:r>
              <a:rPr lang="en-US" dirty="0"/>
              <a:t>Consistent Deployment (No </a:t>
            </a:r>
            <a:r>
              <a:rPr lang="en-US" dirty="0" err="1"/>
              <a:t>SnowFlakes</a:t>
            </a:r>
            <a:r>
              <a:rPr lang="en-US" dirty="0"/>
              <a:t> = Less Management Overhead)</a:t>
            </a:r>
          </a:p>
          <a:p>
            <a:pPr lvl="1"/>
            <a:r>
              <a:rPr lang="en-US" dirty="0"/>
              <a:t>Increased and Easier Security</a:t>
            </a:r>
          </a:p>
          <a:p>
            <a:pPr lvl="1"/>
            <a:r>
              <a:rPr lang="en-US" dirty="0"/>
              <a:t>Increased and Easier Compliance with Code Repo and Version Control</a:t>
            </a:r>
          </a:p>
          <a:p>
            <a:pPr lvl="2"/>
            <a:r>
              <a:rPr lang="en-US" dirty="0"/>
              <a:t>Audit Logs of Code Changes (Who changed What and Why)</a:t>
            </a:r>
          </a:p>
        </p:txBody>
      </p:sp>
      <p:sp>
        <p:nvSpPr>
          <p:cNvPr id="4" name="Text Placeholder 3">
            <a:extLst>
              <a:ext uri="{FF2B5EF4-FFF2-40B4-BE49-F238E27FC236}">
                <a16:creationId xmlns:a16="http://schemas.microsoft.com/office/drawing/2014/main" id="{540C9E75-A7B3-1C4A-B8A0-4DE0D644353D}"/>
              </a:ext>
            </a:extLst>
          </p:cNvPr>
          <p:cNvSpPr>
            <a:spLocks noGrp="1"/>
          </p:cNvSpPr>
          <p:nvPr>
            <p:ph type="body" sz="half" idx="2"/>
          </p:nvPr>
        </p:nvSpPr>
        <p:spPr>
          <a:xfrm>
            <a:off x="609601" y="5262296"/>
            <a:ext cx="11001210" cy="994504"/>
          </a:xfrm>
        </p:spPr>
        <p:txBody>
          <a:bodyPr>
            <a:noAutofit/>
          </a:bodyPr>
          <a:lstStyle/>
          <a:p>
            <a:r>
              <a:rPr lang="en-US" sz="2800" dirty="0"/>
              <a:t>Writing code to deploy and manage infrastructure pays vast dividends</a:t>
            </a:r>
          </a:p>
        </p:txBody>
      </p:sp>
    </p:spTree>
    <p:extLst>
      <p:ext uri="{BB962C8B-B14F-4D97-AF65-F5344CB8AC3E}">
        <p14:creationId xmlns:p14="http://schemas.microsoft.com/office/powerpoint/2010/main" val="237829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512ED4-B292-3A40-99A7-EB8042F67AE3}"/>
              </a:ext>
            </a:extLst>
          </p:cNvPr>
          <p:cNvSpPr>
            <a:spLocks noGrp="1"/>
          </p:cNvSpPr>
          <p:nvPr>
            <p:ph idx="1"/>
          </p:nvPr>
        </p:nvSpPr>
        <p:spPr/>
        <p:txBody>
          <a:bodyPr>
            <a:normAutofit/>
          </a:bodyPr>
          <a:lstStyle/>
          <a:p>
            <a:r>
              <a:rPr lang="en-US" dirty="0"/>
              <a:t>Not-So-Obvious Benefits</a:t>
            </a:r>
          </a:p>
          <a:p>
            <a:pPr lvl="1"/>
            <a:r>
              <a:rPr lang="en-US" dirty="0"/>
              <a:t>Code as Infrastructure Documentation</a:t>
            </a:r>
          </a:p>
          <a:p>
            <a:pPr lvl="2"/>
            <a:r>
              <a:rPr lang="en-US" dirty="0"/>
              <a:t>“As you can see in the </a:t>
            </a:r>
            <a:r>
              <a:rPr lang="en-US" dirty="0" err="1"/>
              <a:t>xyz</a:t>
            </a:r>
            <a:r>
              <a:rPr lang="en-US" dirty="0"/>
              <a:t> class, subnets are deployed in </a:t>
            </a:r>
            <a:r>
              <a:rPr lang="en-US" dirty="0" err="1"/>
              <a:t>abc</a:t>
            </a:r>
            <a:r>
              <a:rPr lang="en-US" dirty="0"/>
              <a:t> configuration”</a:t>
            </a:r>
          </a:p>
          <a:p>
            <a:pPr lvl="1"/>
            <a:r>
              <a:rPr lang="en-US" dirty="0"/>
              <a:t> Rollbacks &amp; Version Control</a:t>
            </a:r>
          </a:p>
          <a:p>
            <a:pPr lvl="2"/>
            <a:r>
              <a:rPr lang="en-US" dirty="0"/>
              <a:t>Use Package Version Control to prevent “A 3</a:t>
            </a:r>
            <a:r>
              <a:rPr lang="en-US" baseline="30000" dirty="0"/>
              <a:t>rd</a:t>
            </a:r>
            <a:r>
              <a:rPr lang="en-US" dirty="0"/>
              <a:t> party package update cause a failure” </a:t>
            </a:r>
          </a:p>
          <a:p>
            <a:pPr lvl="1"/>
            <a:r>
              <a:rPr lang="en-US" dirty="0"/>
              <a:t>Reliable and Repeatable Manual Process to Deploy and Manage Infrastructure</a:t>
            </a:r>
          </a:p>
          <a:p>
            <a:pPr lvl="2"/>
            <a:r>
              <a:rPr lang="en-US" dirty="0"/>
              <a:t>Not quite DevOps, yet.</a:t>
            </a:r>
          </a:p>
          <a:p>
            <a:pPr lvl="1"/>
            <a:r>
              <a:rPr lang="en-US" dirty="0"/>
              <a:t>Enables more Business Process Automations (via Tagging, etc.)</a:t>
            </a:r>
          </a:p>
          <a:p>
            <a:pPr lvl="2"/>
            <a:r>
              <a:rPr lang="en-US" dirty="0"/>
              <a:t>I.E. “Query all infrastructure tagged ’dev’ to help gather development costs)</a:t>
            </a:r>
          </a:p>
        </p:txBody>
      </p:sp>
      <p:sp>
        <p:nvSpPr>
          <p:cNvPr id="4" name="Text Placeholder 3">
            <a:extLst>
              <a:ext uri="{FF2B5EF4-FFF2-40B4-BE49-F238E27FC236}">
                <a16:creationId xmlns:a16="http://schemas.microsoft.com/office/drawing/2014/main" id="{540C9E75-A7B3-1C4A-B8A0-4DE0D644353D}"/>
              </a:ext>
            </a:extLst>
          </p:cNvPr>
          <p:cNvSpPr>
            <a:spLocks noGrp="1"/>
          </p:cNvSpPr>
          <p:nvPr>
            <p:ph type="body" sz="half" idx="2"/>
          </p:nvPr>
        </p:nvSpPr>
        <p:spPr>
          <a:xfrm>
            <a:off x="621323" y="5262296"/>
            <a:ext cx="10989487" cy="994504"/>
          </a:xfrm>
        </p:spPr>
        <p:txBody>
          <a:bodyPr>
            <a:normAutofit/>
          </a:bodyPr>
          <a:lstStyle/>
          <a:p>
            <a:r>
              <a:rPr lang="en-US" sz="2800" dirty="0"/>
              <a:t>Deploy Infrastructure in a Process-Oriented Manner</a:t>
            </a:r>
          </a:p>
        </p:txBody>
      </p:sp>
    </p:spTree>
    <p:extLst>
      <p:ext uri="{BB962C8B-B14F-4D97-AF65-F5344CB8AC3E}">
        <p14:creationId xmlns:p14="http://schemas.microsoft.com/office/powerpoint/2010/main" val="948704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9A5A-C769-0042-BB06-B721488CB55D}"/>
              </a:ext>
            </a:extLst>
          </p:cNvPr>
          <p:cNvSpPr>
            <a:spLocks noGrp="1"/>
          </p:cNvSpPr>
          <p:nvPr>
            <p:ph type="title"/>
          </p:nvPr>
        </p:nvSpPr>
        <p:spPr/>
        <p:txBody>
          <a:bodyPr/>
          <a:lstStyle/>
          <a:p>
            <a:r>
              <a:rPr lang="en-US" dirty="0"/>
              <a:t>Principles and Concepts</a:t>
            </a:r>
          </a:p>
        </p:txBody>
      </p:sp>
      <p:sp>
        <p:nvSpPr>
          <p:cNvPr id="3" name="Text Placeholder 2">
            <a:extLst>
              <a:ext uri="{FF2B5EF4-FFF2-40B4-BE49-F238E27FC236}">
                <a16:creationId xmlns:a16="http://schemas.microsoft.com/office/drawing/2014/main" id="{14111E7E-DC3C-7646-8060-9783DCB86F9C}"/>
              </a:ext>
            </a:extLst>
          </p:cNvPr>
          <p:cNvSpPr>
            <a:spLocks noGrp="1"/>
          </p:cNvSpPr>
          <p:nvPr>
            <p:ph type="body" idx="1"/>
          </p:nvPr>
        </p:nvSpPr>
        <p:spPr/>
        <p:txBody>
          <a:bodyPr/>
          <a:lstStyle/>
          <a:p>
            <a:r>
              <a:rPr lang="en-US" dirty="0"/>
              <a:t>Build I.T. better</a:t>
            </a:r>
          </a:p>
        </p:txBody>
      </p:sp>
    </p:spTree>
    <p:extLst>
      <p:ext uri="{BB962C8B-B14F-4D97-AF65-F5344CB8AC3E}">
        <p14:creationId xmlns:p14="http://schemas.microsoft.com/office/powerpoint/2010/main" val="1353615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C9CC-1845-1845-8C4D-6E823D1263FC}"/>
              </a:ext>
            </a:extLst>
          </p:cNvPr>
          <p:cNvSpPr>
            <a:spLocks noGrp="1"/>
          </p:cNvSpPr>
          <p:nvPr>
            <p:ph type="title"/>
          </p:nvPr>
        </p:nvSpPr>
        <p:spPr/>
        <p:txBody>
          <a:bodyPr>
            <a:normAutofit fontScale="90000"/>
          </a:bodyPr>
          <a:lstStyle/>
          <a:p>
            <a:r>
              <a:rPr lang="en-US" dirty="0"/>
              <a:t>What’s wrong with my 2,000-Line script?</a:t>
            </a:r>
            <a:br>
              <a:rPr lang="en-US" dirty="0"/>
            </a:br>
            <a:r>
              <a:rPr lang="en-US" dirty="0"/>
              <a:t>	- </a:t>
            </a:r>
            <a:r>
              <a:rPr lang="en-US" sz="2400" dirty="0">
                <a:latin typeface="Courier" pitchFamily="2" charset="0"/>
              </a:rPr>
              <a:t>Nothing. There’s a better way.  </a:t>
            </a:r>
            <a:r>
              <a:rPr lang="en-US" sz="2400" dirty="0">
                <a:latin typeface="Courier" pitchFamily="2" charset="0"/>
                <a:hlinkClick r:id="rId3"/>
              </a:rPr>
              <a:t>Linkedin Learning class</a:t>
            </a:r>
            <a:br>
              <a:rPr lang="en-US" sz="2400" dirty="0">
                <a:latin typeface="Courier" pitchFamily="2" charset="0"/>
              </a:rPr>
            </a:br>
            <a:r>
              <a:rPr lang="en-US" sz="2400" dirty="0">
                <a:latin typeface="Courier" pitchFamily="2" charset="0"/>
                <a:hlinkClick r:id="rId4"/>
              </a:rPr>
              <a:t>A Cloud Guru class</a:t>
            </a:r>
            <a:endParaRPr lang="en-US" sz="2400" dirty="0">
              <a:latin typeface="Courier" pitchFamily="2" charset="0"/>
            </a:endParaRPr>
          </a:p>
        </p:txBody>
      </p:sp>
      <p:pic>
        <p:nvPicPr>
          <p:cNvPr id="1026" name="Picture 2" descr="I don&amp;#39;t always write code But when I do, I prefer object-oriented  programming - The Most Interesting Man In The World - quickmeme">
            <a:hlinkClick r:id="rId5"/>
            <a:extLst>
              <a:ext uri="{FF2B5EF4-FFF2-40B4-BE49-F238E27FC236}">
                <a16:creationId xmlns:a16="http://schemas.microsoft.com/office/drawing/2014/main" id="{3B57FA6B-A491-7D42-858D-8FF4746CFA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894" y="2000249"/>
            <a:ext cx="3706564" cy="4651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bject Oriented Programming - Imgflip">
            <a:hlinkClick r:id="rId7"/>
            <a:extLst>
              <a:ext uri="{FF2B5EF4-FFF2-40B4-BE49-F238E27FC236}">
                <a16:creationId xmlns:a16="http://schemas.microsoft.com/office/drawing/2014/main" id="{3597B4C8-E2D7-9C4E-9D5E-6FC5AE9B72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75765" y="2000249"/>
            <a:ext cx="4955859" cy="4847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747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64E84-13C6-1C4E-AA4F-41DC716BB8DA}"/>
              </a:ext>
            </a:extLst>
          </p:cNvPr>
          <p:cNvSpPr>
            <a:spLocks noGrp="1"/>
          </p:cNvSpPr>
          <p:nvPr>
            <p:ph type="title"/>
          </p:nvPr>
        </p:nvSpPr>
        <p:spPr/>
        <p:txBody>
          <a:bodyPr/>
          <a:lstStyle/>
          <a:p>
            <a:r>
              <a:rPr lang="en-US" dirty="0"/>
              <a:t>If you like your CloudFormation template, you can keep your CloudFormation template</a:t>
            </a:r>
          </a:p>
        </p:txBody>
      </p:sp>
    </p:spTree>
    <p:extLst>
      <p:ext uri="{BB962C8B-B14F-4D97-AF65-F5344CB8AC3E}">
        <p14:creationId xmlns:p14="http://schemas.microsoft.com/office/powerpoint/2010/main" val="37633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199C9-6EE2-9E4C-A3F3-559C72886AA0}"/>
              </a:ext>
            </a:extLst>
          </p:cNvPr>
          <p:cNvSpPr>
            <a:spLocks noGrp="1"/>
          </p:cNvSpPr>
          <p:nvPr>
            <p:ph type="title"/>
          </p:nvPr>
        </p:nvSpPr>
        <p:spPr/>
        <p:txBody>
          <a:bodyPr/>
          <a:lstStyle/>
          <a:p>
            <a:r>
              <a:rPr lang="en-US" dirty="0"/>
              <a:t>DRY &amp; SRP Principles</a:t>
            </a:r>
          </a:p>
        </p:txBody>
      </p:sp>
      <p:sp>
        <p:nvSpPr>
          <p:cNvPr id="3" name="Content Placeholder 2">
            <a:extLst>
              <a:ext uri="{FF2B5EF4-FFF2-40B4-BE49-F238E27FC236}">
                <a16:creationId xmlns:a16="http://schemas.microsoft.com/office/drawing/2014/main" id="{3E0255D5-782B-F34E-A770-BB4D54DC6DB3}"/>
              </a:ext>
            </a:extLst>
          </p:cNvPr>
          <p:cNvSpPr>
            <a:spLocks noGrp="1"/>
          </p:cNvSpPr>
          <p:nvPr>
            <p:ph idx="1"/>
          </p:nvPr>
        </p:nvSpPr>
        <p:spPr/>
        <p:txBody>
          <a:bodyPr/>
          <a:lstStyle/>
          <a:p>
            <a:r>
              <a:rPr lang="en-US" dirty="0"/>
              <a:t>Don’t Repeat Yourself (DRY) </a:t>
            </a:r>
          </a:p>
          <a:p>
            <a:pPr lvl="1"/>
            <a:r>
              <a:rPr lang="en-US" dirty="0"/>
              <a:t>Code should be re-usable (Deploy Infrastructure Repeatably)</a:t>
            </a:r>
          </a:p>
          <a:p>
            <a:pPr lvl="2"/>
            <a:r>
              <a:rPr lang="en-US" dirty="0"/>
              <a:t>Use OOP to for Code Re-Use</a:t>
            </a:r>
          </a:p>
          <a:p>
            <a:pPr lvl="1"/>
            <a:r>
              <a:rPr lang="en-US" dirty="0"/>
              <a:t>Document Code Libraries/Packages for others to leverage</a:t>
            </a:r>
          </a:p>
          <a:p>
            <a:pPr marL="324000" lvl="1" indent="0">
              <a:buNone/>
            </a:pPr>
            <a:endParaRPr lang="en-US" dirty="0"/>
          </a:p>
          <a:p>
            <a:r>
              <a:rPr lang="en-US" dirty="0"/>
              <a:t>Single Responsibility Principle (SRP) &amp; Keep It Simple, Stupid (KISS)</a:t>
            </a:r>
          </a:p>
          <a:p>
            <a:pPr lvl="1"/>
            <a:r>
              <a:rPr lang="en-US" dirty="0"/>
              <a:t>A Class is responsible for one thing (single-purpose class)</a:t>
            </a:r>
          </a:p>
          <a:p>
            <a:pPr lvl="2"/>
            <a:r>
              <a:rPr lang="en-US" dirty="0"/>
              <a:t>I.E. Subnet Class</a:t>
            </a:r>
          </a:p>
          <a:p>
            <a:pPr lvl="3"/>
            <a:r>
              <a:rPr lang="en-US" dirty="0"/>
              <a:t>Methods to Create/Retrieve/Update/Delete</a:t>
            </a:r>
          </a:p>
          <a:p>
            <a:pPr lvl="1"/>
            <a:endParaRPr lang="en-US" dirty="0"/>
          </a:p>
        </p:txBody>
      </p:sp>
    </p:spTree>
    <p:extLst>
      <p:ext uri="{BB962C8B-B14F-4D97-AF65-F5344CB8AC3E}">
        <p14:creationId xmlns:p14="http://schemas.microsoft.com/office/powerpoint/2010/main" val="3143528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460FA-0B47-794A-99E8-0D98B4112E2B}"/>
              </a:ext>
            </a:extLst>
          </p:cNvPr>
          <p:cNvSpPr>
            <a:spLocks noGrp="1"/>
          </p:cNvSpPr>
          <p:nvPr>
            <p:ph type="title"/>
          </p:nvPr>
        </p:nvSpPr>
        <p:spPr/>
        <p:txBody>
          <a:bodyPr/>
          <a:lstStyle/>
          <a:p>
            <a:r>
              <a:rPr lang="en-US" dirty="0"/>
              <a:t>Difference between </a:t>
            </a:r>
            <a:r>
              <a:rPr lang="en-US" dirty="0" err="1"/>
              <a:t>oop</a:t>
            </a:r>
            <a:r>
              <a:rPr lang="en-US" dirty="0"/>
              <a:t> and scripting (</a:t>
            </a:r>
            <a:r>
              <a:rPr lang="en-US" dirty="0">
                <a:hlinkClick r:id="rId3"/>
              </a:rPr>
              <a:t>w3spoint.com</a:t>
            </a:r>
            <a:r>
              <a:rPr lang="en-US" dirty="0"/>
              <a:t>)</a:t>
            </a:r>
          </a:p>
        </p:txBody>
      </p:sp>
      <p:sp>
        <p:nvSpPr>
          <p:cNvPr id="3" name="Text Placeholder 2">
            <a:extLst>
              <a:ext uri="{FF2B5EF4-FFF2-40B4-BE49-F238E27FC236}">
                <a16:creationId xmlns:a16="http://schemas.microsoft.com/office/drawing/2014/main" id="{E28362C9-7E6D-AA4F-B7B3-EEEE327C8C23}"/>
              </a:ext>
            </a:extLst>
          </p:cNvPr>
          <p:cNvSpPr>
            <a:spLocks noGrp="1"/>
          </p:cNvSpPr>
          <p:nvPr>
            <p:ph type="body" idx="1"/>
          </p:nvPr>
        </p:nvSpPr>
        <p:spPr/>
        <p:txBody>
          <a:bodyPr/>
          <a:lstStyle/>
          <a:p>
            <a:r>
              <a:rPr lang="en-US" dirty="0"/>
              <a:t>Procedural Programming</a:t>
            </a:r>
          </a:p>
        </p:txBody>
      </p:sp>
      <p:sp>
        <p:nvSpPr>
          <p:cNvPr id="4" name="Content Placeholder 3">
            <a:extLst>
              <a:ext uri="{FF2B5EF4-FFF2-40B4-BE49-F238E27FC236}">
                <a16:creationId xmlns:a16="http://schemas.microsoft.com/office/drawing/2014/main" id="{37268FB4-CD65-1046-AE2D-94C2FD06DAD4}"/>
              </a:ext>
            </a:extLst>
          </p:cNvPr>
          <p:cNvSpPr>
            <a:spLocks noGrp="1"/>
          </p:cNvSpPr>
          <p:nvPr>
            <p:ph sz="half" idx="2"/>
          </p:nvPr>
        </p:nvSpPr>
        <p:spPr>
          <a:xfrm>
            <a:off x="581194" y="2926052"/>
            <a:ext cx="5393100" cy="3756102"/>
          </a:xfrm>
        </p:spPr>
        <p:txBody>
          <a:bodyPr>
            <a:normAutofit fontScale="92500" lnSpcReduction="10000"/>
          </a:bodyPr>
          <a:lstStyle/>
          <a:p>
            <a:pPr marL="0" indent="0">
              <a:lnSpc>
                <a:spcPct val="150000"/>
              </a:lnSpc>
              <a:buNone/>
            </a:pPr>
            <a:r>
              <a:rPr lang="en-US" dirty="0"/>
              <a:t>1. In Procedural Programming a program is  created step by step instructional format and instructions are executed in order.</a:t>
            </a:r>
            <a:br>
              <a:rPr lang="en-US" dirty="0"/>
            </a:br>
            <a:r>
              <a:rPr lang="en-US" dirty="0"/>
              <a:t>2. Follow top-down approach.</a:t>
            </a:r>
            <a:br>
              <a:rPr lang="en-US" dirty="0"/>
            </a:br>
            <a:r>
              <a:rPr lang="en-US" dirty="0"/>
              <a:t>3. Less secure because it does not have any proper way of data hiding.</a:t>
            </a:r>
            <a:br>
              <a:rPr lang="en-US" dirty="0"/>
            </a:br>
            <a:r>
              <a:rPr lang="en-US" dirty="0"/>
              <a:t>4. Does not provide code re-usability feature.</a:t>
            </a:r>
            <a:br>
              <a:rPr lang="en-US" dirty="0"/>
            </a:br>
            <a:r>
              <a:rPr lang="en-US" dirty="0"/>
              <a:t>5. Doesn’t provide ability to simulate real-world event much more effectively.</a:t>
            </a:r>
            <a:br>
              <a:rPr lang="en-US" dirty="0"/>
            </a:br>
            <a:r>
              <a:rPr lang="en-US" dirty="0"/>
              <a:t>6. Slow development.</a:t>
            </a:r>
          </a:p>
        </p:txBody>
      </p:sp>
      <p:sp>
        <p:nvSpPr>
          <p:cNvPr id="5" name="Text Placeholder 4">
            <a:extLst>
              <a:ext uri="{FF2B5EF4-FFF2-40B4-BE49-F238E27FC236}">
                <a16:creationId xmlns:a16="http://schemas.microsoft.com/office/drawing/2014/main" id="{CD42D6B3-717E-F144-8EA8-576B4B043895}"/>
              </a:ext>
            </a:extLst>
          </p:cNvPr>
          <p:cNvSpPr>
            <a:spLocks noGrp="1"/>
          </p:cNvSpPr>
          <p:nvPr>
            <p:ph type="body" sz="quarter" idx="3"/>
          </p:nvPr>
        </p:nvSpPr>
        <p:spPr/>
        <p:txBody>
          <a:bodyPr/>
          <a:lstStyle/>
          <a:p>
            <a:r>
              <a:rPr lang="en-US" dirty="0"/>
              <a:t>Object Oriented Programming</a:t>
            </a:r>
          </a:p>
        </p:txBody>
      </p:sp>
      <p:sp>
        <p:nvSpPr>
          <p:cNvPr id="6" name="Content Placeholder 5">
            <a:extLst>
              <a:ext uri="{FF2B5EF4-FFF2-40B4-BE49-F238E27FC236}">
                <a16:creationId xmlns:a16="http://schemas.microsoft.com/office/drawing/2014/main" id="{B79DEC6F-E133-2440-BF63-D31CD6E53F25}"/>
              </a:ext>
            </a:extLst>
          </p:cNvPr>
          <p:cNvSpPr>
            <a:spLocks noGrp="1"/>
          </p:cNvSpPr>
          <p:nvPr>
            <p:ph sz="quarter" idx="4"/>
          </p:nvPr>
        </p:nvSpPr>
        <p:spPr>
          <a:xfrm>
            <a:off x="6217709" y="2926052"/>
            <a:ext cx="5393100" cy="3756102"/>
          </a:xfrm>
        </p:spPr>
        <p:txBody>
          <a:bodyPr>
            <a:normAutofit fontScale="92500" lnSpcReduction="10000"/>
          </a:bodyPr>
          <a:lstStyle/>
          <a:p>
            <a:pPr marL="0" indent="0">
              <a:lnSpc>
                <a:spcPct val="160000"/>
              </a:lnSpc>
              <a:buNone/>
            </a:pPr>
            <a:r>
              <a:rPr lang="en-US" dirty="0"/>
              <a:t>1. In Object Oriented Programming a program is created in a way as real world works.</a:t>
            </a:r>
          </a:p>
          <a:p>
            <a:pPr marL="0" indent="0">
              <a:lnSpc>
                <a:spcPct val="160000"/>
              </a:lnSpc>
              <a:buNone/>
            </a:pPr>
            <a:r>
              <a:rPr lang="en-US" dirty="0"/>
              <a:t>2. Follow bottom to top approach.</a:t>
            </a:r>
            <a:br>
              <a:rPr lang="en-US" dirty="0"/>
            </a:br>
            <a:r>
              <a:rPr lang="en-US" dirty="0"/>
              <a:t>3. Secure because it have proper way of data hiding.</a:t>
            </a:r>
            <a:br>
              <a:rPr lang="en-US" dirty="0"/>
            </a:br>
            <a:r>
              <a:rPr lang="en-US" dirty="0"/>
              <a:t>4. Provide code reusability feature.</a:t>
            </a:r>
            <a:br>
              <a:rPr lang="en-US" dirty="0"/>
            </a:br>
            <a:r>
              <a:rPr lang="en-US" dirty="0"/>
              <a:t>5. Provide ability to simulate real-world event much more effectively.</a:t>
            </a:r>
            <a:br>
              <a:rPr lang="en-US" dirty="0"/>
            </a:br>
            <a:r>
              <a:rPr lang="en-US" dirty="0"/>
              <a:t>6. Fast Development.</a:t>
            </a:r>
          </a:p>
          <a:p>
            <a:endParaRPr lang="en-US" dirty="0"/>
          </a:p>
        </p:txBody>
      </p:sp>
    </p:spTree>
    <p:extLst>
      <p:ext uri="{BB962C8B-B14F-4D97-AF65-F5344CB8AC3E}">
        <p14:creationId xmlns:p14="http://schemas.microsoft.com/office/powerpoint/2010/main" val="4142200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37883-2E41-514B-8F2F-F0F08F09D846}"/>
              </a:ext>
            </a:extLst>
          </p:cNvPr>
          <p:cNvSpPr>
            <a:spLocks noGrp="1"/>
          </p:cNvSpPr>
          <p:nvPr>
            <p:ph type="title"/>
          </p:nvPr>
        </p:nvSpPr>
        <p:spPr/>
        <p:txBody>
          <a:bodyPr/>
          <a:lstStyle/>
          <a:p>
            <a:r>
              <a:rPr lang="en-US" dirty="0"/>
              <a:t>Mapping OOP concepts to Infrastructure as code</a:t>
            </a:r>
          </a:p>
        </p:txBody>
      </p:sp>
      <p:sp>
        <p:nvSpPr>
          <p:cNvPr id="3" name="Text Placeholder 2">
            <a:extLst>
              <a:ext uri="{FF2B5EF4-FFF2-40B4-BE49-F238E27FC236}">
                <a16:creationId xmlns:a16="http://schemas.microsoft.com/office/drawing/2014/main" id="{E05A77E4-D1E5-A44A-BEF8-FD300BC45F30}"/>
              </a:ext>
            </a:extLst>
          </p:cNvPr>
          <p:cNvSpPr>
            <a:spLocks noGrp="1"/>
          </p:cNvSpPr>
          <p:nvPr>
            <p:ph type="body" idx="1"/>
          </p:nvPr>
        </p:nvSpPr>
        <p:spPr/>
        <p:txBody>
          <a:bodyPr/>
          <a:lstStyle/>
          <a:p>
            <a:r>
              <a:rPr lang="en-US" dirty="0"/>
              <a:t>High level</a:t>
            </a:r>
          </a:p>
        </p:txBody>
      </p:sp>
      <p:sp>
        <p:nvSpPr>
          <p:cNvPr id="4" name="Content Placeholder 3">
            <a:extLst>
              <a:ext uri="{FF2B5EF4-FFF2-40B4-BE49-F238E27FC236}">
                <a16:creationId xmlns:a16="http://schemas.microsoft.com/office/drawing/2014/main" id="{E7D23F4E-9281-1D42-9EE9-0E5B0F3F5FDB}"/>
              </a:ext>
            </a:extLst>
          </p:cNvPr>
          <p:cNvSpPr>
            <a:spLocks noGrp="1"/>
          </p:cNvSpPr>
          <p:nvPr>
            <p:ph sz="half" idx="2"/>
          </p:nvPr>
        </p:nvSpPr>
        <p:spPr/>
        <p:txBody>
          <a:bodyPr/>
          <a:lstStyle/>
          <a:p>
            <a:r>
              <a:rPr lang="en-US" dirty="0"/>
              <a:t>DRY</a:t>
            </a:r>
          </a:p>
          <a:p>
            <a:pPr lvl="1"/>
            <a:r>
              <a:rPr lang="en-US" dirty="0"/>
              <a:t>Code should be re-usable and abstract</a:t>
            </a:r>
          </a:p>
          <a:p>
            <a:pPr lvl="2"/>
            <a:r>
              <a:rPr lang="en-US" dirty="0"/>
              <a:t>I.E. Use cloud-specific connection class -&gt; creates object that can be passed to other objects for </a:t>
            </a:r>
            <a:r>
              <a:rPr lang="en-US" dirty="0" err="1"/>
              <a:t>authn</a:t>
            </a:r>
            <a:r>
              <a:rPr lang="en-US" dirty="0"/>
              <a:t>/</a:t>
            </a:r>
            <a:r>
              <a:rPr lang="en-US" dirty="0" err="1"/>
              <a:t>authz</a:t>
            </a:r>
            <a:endParaRPr lang="en-US" dirty="0"/>
          </a:p>
          <a:p>
            <a:r>
              <a:rPr lang="en-US" dirty="0"/>
              <a:t>Loose Coupling &amp; SRP</a:t>
            </a:r>
          </a:p>
          <a:p>
            <a:pPr lvl="1"/>
            <a:r>
              <a:rPr lang="en-US" dirty="0"/>
              <a:t>If a part of infrastructure fails, the rest of the infrastructure should be minimally affected.</a:t>
            </a:r>
          </a:p>
          <a:p>
            <a:pPr lvl="1"/>
            <a:r>
              <a:rPr lang="en-US" dirty="0"/>
              <a:t>Infrastructure should not depend on other infrastructure.</a:t>
            </a:r>
          </a:p>
        </p:txBody>
      </p:sp>
      <p:sp>
        <p:nvSpPr>
          <p:cNvPr id="5" name="Text Placeholder 4">
            <a:extLst>
              <a:ext uri="{FF2B5EF4-FFF2-40B4-BE49-F238E27FC236}">
                <a16:creationId xmlns:a16="http://schemas.microsoft.com/office/drawing/2014/main" id="{2B713DE7-0267-6141-85E4-20336E6C8CC2}"/>
              </a:ext>
            </a:extLst>
          </p:cNvPr>
          <p:cNvSpPr>
            <a:spLocks noGrp="1"/>
          </p:cNvSpPr>
          <p:nvPr>
            <p:ph type="body" sz="quarter" idx="3"/>
          </p:nvPr>
        </p:nvSpPr>
        <p:spPr/>
        <p:txBody>
          <a:bodyPr/>
          <a:lstStyle/>
          <a:p>
            <a:r>
              <a:rPr lang="en-US" dirty="0"/>
              <a:t>Low level</a:t>
            </a:r>
          </a:p>
        </p:txBody>
      </p:sp>
      <p:sp>
        <p:nvSpPr>
          <p:cNvPr id="6" name="Content Placeholder 5">
            <a:extLst>
              <a:ext uri="{FF2B5EF4-FFF2-40B4-BE49-F238E27FC236}">
                <a16:creationId xmlns:a16="http://schemas.microsoft.com/office/drawing/2014/main" id="{5A978AA0-D9E3-BD43-AECD-A2F4BD9C21CE}"/>
              </a:ext>
            </a:extLst>
          </p:cNvPr>
          <p:cNvSpPr>
            <a:spLocks noGrp="1"/>
          </p:cNvSpPr>
          <p:nvPr>
            <p:ph sz="quarter" idx="4"/>
          </p:nvPr>
        </p:nvSpPr>
        <p:spPr>
          <a:xfrm>
            <a:off x="6217709" y="2926052"/>
            <a:ext cx="5393100" cy="3838163"/>
          </a:xfrm>
        </p:spPr>
        <p:txBody>
          <a:bodyPr/>
          <a:lstStyle/>
          <a:p>
            <a:r>
              <a:rPr lang="en-US" dirty="0"/>
              <a:t>Classes (connection class for re-using connection to infrastructure manager).  A class delivers a component of the infrastructure (SRP Principle)</a:t>
            </a:r>
          </a:p>
          <a:p>
            <a:r>
              <a:rPr lang="en-US" dirty="0"/>
              <a:t>Inheritance from Parent Classes – Write the code once and let other Classes inherit.</a:t>
            </a:r>
          </a:p>
          <a:p>
            <a:pPr lvl="1"/>
            <a:r>
              <a:rPr lang="en-US" dirty="0"/>
              <a:t>I.E. VM class can inherit Network Interface class.</a:t>
            </a:r>
          </a:p>
          <a:p>
            <a:r>
              <a:rPr lang="en-US" dirty="0"/>
              <a:t>Pass Objects between Main and Classes to use results of previous code run (I.E. Network Subnet when creating Network Interface).</a:t>
            </a:r>
          </a:p>
          <a:p>
            <a:pPr lvl="1"/>
            <a:r>
              <a:rPr lang="en-US" dirty="0"/>
              <a:t>Getters and Setters (Different for Python).  (</a:t>
            </a:r>
            <a:r>
              <a:rPr lang="en-US" dirty="0" err="1">
                <a:hlinkClick r:id="rId3"/>
              </a:rPr>
              <a:t>GeeksforGeeks</a:t>
            </a:r>
            <a:r>
              <a:rPr lang="en-US" dirty="0"/>
              <a:t>)</a:t>
            </a:r>
          </a:p>
        </p:txBody>
      </p:sp>
    </p:spTree>
    <p:extLst>
      <p:ext uri="{BB962C8B-B14F-4D97-AF65-F5344CB8AC3E}">
        <p14:creationId xmlns:p14="http://schemas.microsoft.com/office/powerpoint/2010/main" val="105141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Python </a:t>
            </a:r>
            <a:br>
              <a:rPr lang="en-US" sz="3200" dirty="0">
                <a:solidFill>
                  <a:srgbClr val="FFFFFF"/>
                </a:solidFill>
              </a:rPr>
            </a:br>
            <a:br>
              <a:rPr lang="en-US" sz="3200" dirty="0">
                <a:solidFill>
                  <a:srgbClr val="FFFFFF"/>
                </a:solidFill>
              </a:rPr>
            </a:br>
            <a:r>
              <a:rPr lang="en-US" sz="3200" dirty="0">
                <a:solidFill>
                  <a:srgbClr val="FFFFFF"/>
                </a:solidFill>
              </a:rPr>
              <a:t>Decorators Example</a:t>
            </a:r>
          </a:p>
        </p:txBody>
      </p:sp>
      <p:sp>
        <p:nvSpPr>
          <p:cNvPr id="3" name="Content Placeholder 2"/>
          <p:cNvSpPr>
            <a:spLocks noGrp="1"/>
          </p:cNvSpPr>
          <p:nvPr>
            <p:ph idx="1"/>
          </p:nvPr>
        </p:nvSpPr>
        <p:spPr>
          <a:xfrm>
            <a:off x="5155905" y="1113764"/>
            <a:ext cx="6108179" cy="4624327"/>
          </a:xfrm>
        </p:spPr>
        <p:txBody>
          <a:bodyPr anchor="ctr">
            <a:normAutofit/>
          </a:bodyPr>
          <a:lstStyle/>
          <a:p>
            <a:endParaRPr dirty="0"/>
          </a:p>
        </p:txBody>
      </p:sp>
      <p:pic>
        <p:nvPicPr>
          <p:cNvPr id="4" name="Picture 3">
            <a:extLst>
              <a:ext uri="{FF2B5EF4-FFF2-40B4-BE49-F238E27FC236}">
                <a16:creationId xmlns:a16="http://schemas.microsoft.com/office/drawing/2014/main" id="{302485E7-8B01-6545-8FF9-C165819FBDCA}"/>
              </a:ext>
            </a:extLst>
          </p:cNvPr>
          <p:cNvPicPr>
            <a:picLocks noChangeAspect="1"/>
          </p:cNvPicPr>
          <p:nvPr/>
        </p:nvPicPr>
        <p:blipFill>
          <a:blip r:embed="rId3"/>
          <a:stretch>
            <a:fillRect/>
          </a:stretch>
        </p:blipFill>
        <p:spPr>
          <a:xfrm>
            <a:off x="4506288" y="0"/>
            <a:ext cx="7632700" cy="6858000"/>
          </a:xfrm>
          <a:prstGeom prst="rect">
            <a:avLst/>
          </a:prstGeom>
        </p:spPr>
      </p:pic>
    </p:spTree>
    <p:extLst>
      <p:ext uri="{BB962C8B-B14F-4D97-AF65-F5344CB8AC3E}">
        <p14:creationId xmlns:p14="http://schemas.microsoft.com/office/powerpoint/2010/main" val="3794130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9A5A-C769-0042-BB06-B721488CB55D}"/>
              </a:ext>
            </a:extLst>
          </p:cNvPr>
          <p:cNvSpPr>
            <a:spLocks noGrp="1"/>
          </p:cNvSpPr>
          <p:nvPr>
            <p:ph type="title"/>
          </p:nvPr>
        </p:nvSpPr>
        <p:spPr/>
        <p:txBody>
          <a:bodyPr/>
          <a:lstStyle/>
          <a:p>
            <a:r>
              <a:rPr lang="en-US" dirty="0"/>
              <a:t>Patterns</a:t>
            </a:r>
          </a:p>
        </p:txBody>
      </p:sp>
      <p:sp>
        <p:nvSpPr>
          <p:cNvPr id="3" name="Text Placeholder 2">
            <a:extLst>
              <a:ext uri="{FF2B5EF4-FFF2-40B4-BE49-F238E27FC236}">
                <a16:creationId xmlns:a16="http://schemas.microsoft.com/office/drawing/2014/main" id="{14111E7E-DC3C-7646-8060-9783DCB86F9C}"/>
              </a:ext>
            </a:extLst>
          </p:cNvPr>
          <p:cNvSpPr>
            <a:spLocks noGrp="1"/>
          </p:cNvSpPr>
          <p:nvPr>
            <p:ph type="body" idx="1"/>
          </p:nvPr>
        </p:nvSpPr>
        <p:spPr/>
        <p:txBody>
          <a:bodyPr/>
          <a:lstStyle/>
          <a:p>
            <a:r>
              <a:rPr lang="en-US" dirty="0"/>
              <a:t>How are you modelling your infrastructure code?</a:t>
            </a:r>
          </a:p>
        </p:txBody>
      </p:sp>
      <p:sp>
        <p:nvSpPr>
          <p:cNvPr id="4" name="TextBox 3">
            <a:extLst>
              <a:ext uri="{FF2B5EF4-FFF2-40B4-BE49-F238E27FC236}">
                <a16:creationId xmlns:a16="http://schemas.microsoft.com/office/drawing/2014/main" id="{0AE3E2D7-2A2F-DA49-8AFB-34A71618BF00}"/>
              </a:ext>
            </a:extLst>
          </p:cNvPr>
          <p:cNvSpPr txBox="1"/>
          <p:nvPr/>
        </p:nvSpPr>
        <p:spPr>
          <a:xfrm>
            <a:off x="1863970" y="5580184"/>
            <a:ext cx="8112368" cy="523220"/>
          </a:xfrm>
          <a:prstGeom prst="rect">
            <a:avLst/>
          </a:prstGeom>
          <a:noFill/>
        </p:spPr>
        <p:txBody>
          <a:bodyPr wrap="square" rtlCol="0">
            <a:spAutoFit/>
          </a:bodyPr>
          <a:lstStyle/>
          <a:p>
            <a:r>
              <a:rPr lang="en-US" sz="2800" dirty="0">
                <a:hlinkClick r:id="rId3"/>
              </a:rPr>
              <a:t>https://</a:t>
            </a:r>
            <a:r>
              <a:rPr lang="en-US" sz="2800" dirty="0" err="1">
                <a:hlinkClick r:id="rId3"/>
              </a:rPr>
              <a:t>refactoring.guru</a:t>
            </a:r>
            <a:r>
              <a:rPr lang="en-US" sz="2800" dirty="0">
                <a:hlinkClick r:id="rId3"/>
              </a:rPr>
              <a:t>/design-patterns/python</a:t>
            </a:r>
            <a:endParaRPr lang="en-US" sz="2800" dirty="0"/>
          </a:p>
        </p:txBody>
      </p:sp>
      <p:pic>
        <p:nvPicPr>
          <p:cNvPr id="3074" name="Picture 2" descr="A Simple Guide to the Versions of the Inception Network | by Bharath Raj |  Towards Data Science">
            <a:hlinkClick r:id="rId4"/>
            <a:extLst>
              <a:ext uri="{FF2B5EF4-FFF2-40B4-BE49-F238E27FC236}">
                <a16:creationId xmlns:a16="http://schemas.microsoft.com/office/drawing/2014/main" id="{C8FF4304-BB96-AF43-8D53-9461EB21A9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7077" y="760604"/>
            <a:ext cx="6502400" cy="336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544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14C16-C110-5246-8594-CDA447D287C0}"/>
              </a:ext>
            </a:extLst>
          </p:cNvPr>
          <p:cNvSpPr>
            <a:spLocks noGrp="1"/>
          </p:cNvSpPr>
          <p:nvPr>
            <p:ph type="title"/>
          </p:nvPr>
        </p:nvSpPr>
        <p:spPr/>
        <p:txBody>
          <a:bodyPr/>
          <a:lstStyle/>
          <a:p>
            <a:r>
              <a:rPr lang="en-US" dirty="0"/>
              <a:t>Mindful minute</a:t>
            </a:r>
          </a:p>
        </p:txBody>
      </p:sp>
      <p:sp>
        <p:nvSpPr>
          <p:cNvPr id="3" name="Content Placeholder 2">
            <a:extLst>
              <a:ext uri="{FF2B5EF4-FFF2-40B4-BE49-F238E27FC236}">
                <a16:creationId xmlns:a16="http://schemas.microsoft.com/office/drawing/2014/main" id="{B0AF2407-33FB-094D-8D2E-D49D50CB0298}"/>
              </a:ext>
            </a:extLst>
          </p:cNvPr>
          <p:cNvSpPr>
            <a:spLocks noGrp="1"/>
          </p:cNvSpPr>
          <p:nvPr>
            <p:ph idx="1"/>
          </p:nvPr>
        </p:nvSpPr>
        <p:spPr/>
        <p:txBody>
          <a:bodyPr/>
          <a:lstStyle/>
          <a:p>
            <a:r>
              <a:rPr lang="en-US" dirty="0">
                <a:hlinkClick r:id="rId3"/>
              </a:rPr>
              <a:t>Chrome Timer Link</a:t>
            </a:r>
            <a:endParaRPr lang="en-US" dirty="0"/>
          </a:p>
        </p:txBody>
      </p:sp>
    </p:spTree>
    <p:extLst>
      <p:ext uri="{BB962C8B-B14F-4D97-AF65-F5344CB8AC3E}">
        <p14:creationId xmlns:p14="http://schemas.microsoft.com/office/powerpoint/2010/main" val="3837026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13399-F7DC-E941-837D-0F95734E0A02}"/>
              </a:ext>
            </a:extLst>
          </p:cNvPr>
          <p:cNvSpPr>
            <a:spLocks noGrp="1"/>
          </p:cNvSpPr>
          <p:nvPr>
            <p:ph type="title"/>
          </p:nvPr>
        </p:nvSpPr>
        <p:spPr/>
        <p:txBody>
          <a:bodyPr>
            <a:normAutofit fontScale="90000"/>
          </a:bodyPr>
          <a:lstStyle/>
          <a:p>
            <a:r>
              <a:rPr lang="en-US" dirty="0"/>
              <a:t>Gang of Four – Design Patterns: Elements of Reusable Object-Oriented Software</a:t>
            </a:r>
          </a:p>
        </p:txBody>
      </p:sp>
      <p:pic>
        <p:nvPicPr>
          <p:cNvPr id="2050" name="Picture 2" descr="Amazon.com: Design Patterns: Elements of Reusable Object-Oriented Software  eBook : Erich, Gamma, Helm Richard, Johnson Ralph, Vlissides John, Grady  Booch: Kindle Store">
            <a:hlinkClick r:id="rId3"/>
            <a:extLst>
              <a:ext uri="{FF2B5EF4-FFF2-40B4-BE49-F238E27FC236}">
                <a16:creationId xmlns:a16="http://schemas.microsoft.com/office/drawing/2014/main" id="{12C0C269-12C9-0849-B2C1-F32857D4F49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68761" y="1625600"/>
            <a:ext cx="285447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771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Factory Pattern</a:t>
            </a:r>
          </a:p>
        </p:txBody>
      </p:sp>
      <p:sp>
        <p:nvSpPr>
          <p:cNvPr id="3" name="Content Placeholder 2"/>
          <p:cNvSpPr>
            <a:spLocks noGrp="1"/>
          </p:cNvSpPr>
          <p:nvPr>
            <p:ph idx="1"/>
          </p:nvPr>
        </p:nvSpPr>
        <p:spPr>
          <a:xfrm>
            <a:off x="5155905" y="1113764"/>
            <a:ext cx="6108179" cy="4624327"/>
          </a:xfrm>
        </p:spPr>
        <p:txBody>
          <a:bodyPr anchor="ctr">
            <a:normAutofit/>
          </a:bodyPr>
          <a:lstStyle/>
          <a:p>
            <a:r>
              <a:rPr lang="en-US" dirty="0">
                <a:hlinkClick r:id="rId3"/>
              </a:rPr>
              <a:t>https://realpython.com/factory-method-python/</a:t>
            </a:r>
            <a:endParaRPr lang="en-US" dirty="0"/>
          </a:p>
          <a:p>
            <a:endParaRPr lang="en-US" dirty="0"/>
          </a:p>
          <a:p>
            <a:r>
              <a:rPr lang="en-US" dirty="0"/>
              <a:t>Creational Design Pattern</a:t>
            </a:r>
          </a:p>
          <a:p>
            <a:r>
              <a:rPr lang="en-US" dirty="0"/>
              <a:t>Common interface</a:t>
            </a:r>
          </a:p>
          <a:p>
            <a:pPr lvl="1"/>
            <a:r>
              <a:rPr lang="en-US" dirty="0"/>
              <a:t>Create Infrastructure with common interface regardless of unique characteristics of the infrastructure</a:t>
            </a:r>
          </a:p>
          <a:p>
            <a:endParaRPr lang="en-US" dirty="0"/>
          </a:p>
          <a:p>
            <a:r>
              <a:rPr lang="en-US" dirty="0"/>
              <a:t>Easy pattern to use when migrating from a Scripted Build</a:t>
            </a:r>
            <a:endParaRPr dirty="0"/>
          </a:p>
        </p:txBody>
      </p:sp>
    </p:spTree>
    <p:extLst>
      <p:ext uri="{BB962C8B-B14F-4D97-AF65-F5344CB8AC3E}">
        <p14:creationId xmlns:p14="http://schemas.microsoft.com/office/powerpoint/2010/main" val="385868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Builder Pattern</a:t>
            </a:r>
          </a:p>
        </p:txBody>
      </p:sp>
      <p:sp>
        <p:nvSpPr>
          <p:cNvPr id="3" name="Content Placeholder 2"/>
          <p:cNvSpPr>
            <a:spLocks noGrp="1"/>
          </p:cNvSpPr>
          <p:nvPr>
            <p:ph idx="1"/>
          </p:nvPr>
        </p:nvSpPr>
        <p:spPr>
          <a:xfrm>
            <a:off x="5155905" y="1113764"/>
            <a:ext cx="6108179" cy="4624327"/>
          </a:xfrm>
        </p:spPr>
        <p:txBody>
          <a:bodyPr anchor="ctr">
            <a:normAutofit/>
          </a:bodyPr>
          <a:lstStyle/>
          <a:p>
            <a:r>
              <a:rPr lang="en-US" dirty="0"/>
              <a:t>Useful when code doesn’t require a common interface</a:t>
            </a:r>
          </a:p>
          <a:p>
            <a:pPr lvl="1"/>
            <a:r>
              <a:rPr lang="en-US" dirty="0"/>
              <a:t>For Infrastructure-as-Code, possibly used when doing non-standard builds</a:t>
            </a:r>
          </a:p>
          <a:p>
            <a:pPr lvl="2"/>
            <a:r>
              <a:rPr lang="en-US" dirty="0"/>
              <a:t>One build may require infrastructure parts </a:t>
            </a:r>
            <a:r>
              <a:rPr lang="en-US" dirty="0" err="1"/>
              <a:t>abc</a:t>
            </a:r>
            <a:endParaRPr lang="en-US" dirty="0"/>
          </a:p>
          <a:p>
            <a:pPr lvl="2"/>
            <a:r>
              <a:rPr lang="en-US" dirty="0"/>
              <a:t>Another build may require infrastructure parts </a:t>
            </a:r>
            <a:r>
              <a:rPr lang="en-US" dirty="0" err="1"/>
              <a:t>xyz</a:t>
            </a:r>
            <a:endParaRPr lang="en-US" dirty="0"/>
          </a:p>
          <a:p>
            <a:pPr lvl="2"/>
            <a:r>
              <a:rPr lang="en-US" dirty="0"/>
              <a:t>Imagine Infrastructure Parts (Subnets, Database Servers, etc.)</a:t>
            </a:r>
          </a:p>
          <a:p>
            <a:pPr lvl="3"/>
            <a:r>
              <a:rPr lang="en-US" dirty="0"/>
              <a:t>Different parts for standardized or customized builds</a:t>
            </a:r>
          </a:p>
          <a:p>
            <a:pPr lvl="2"/>
            <a:endParaRPr lang="en-US" dirty="0"/>
          </a:p>
          <a:p>
            <a:r>
              <a:rPr lang="en-US" dirty="0"/>
              <a:t>More than just optional arguments, but is a full-tilt Pattern Necessary?  (</a:t>
            </a:r>
            <a:r>
              <a:rPr lang="en-US" dirty="0">
                <a:hlinkClick r:id="rId3"/>
              </a:rPr>
              <a:t>Link</a:t>
            </a:r>
            <a:r>
              <a:rPr lang="en-US" dirty="0"/>
              <a:t>)</a:t>
            </a:r>
          </a:p>
        </p:txBody>
      </p:sp>
    </p:spTree>
    <p:extLst>
      <p:ext uri="{BB962C8B-B14F-4D97-AF65-F5344CB8AC3E}">
        <p14:creationId xmlns:p14="http://schemas.microsoft.com/office/powerpoint/2010/main" val="2585262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6B2F-C2D3-6E49-AC11-13498D515938}"/>
              </a:ext>
            </a:extLst>
          </p:cNvPr>
          <p:cNvSpPr>
            <a:spLocks noGrp="1"/>
          </p:cNvSpPr>
          <p:nvPr>
            <p:ph type="title"/>
          </p:nvPr>
        </p:nvSpPr>
        <p:spPr/>
        <p:txBody>
          <a:bodyPr/>
          <a:lstStyle/>
          <a:p>
            <a:r>
              <a:rPr lang="en-US" dirty="0"/>
              <a:t>Modelling Complex information systems</a:t>
            </a:r>
          </a:p>
        </p:txBody>
      </p:sp>
      <p:sp>
        <p:nvSpPr>
          <p:cNvPr id="3" name="Text Placeholder 2">
            <a:extLst>
              <a:ext uri="{FF2B5EF4-FFF2-40B4-BE49-F238E27FC236}">
                <a16:creationId xmlns:a16="http://schemas.microsoft.com/office/drawing/2014/main" id="{05E89924-36E4-C441-805D-533011A0908F}"/>
              </a:ext>
            </a:extLst>
          </p:cNvPr>
          <p:cNvSpPr>
            <a:spLocks noGrp="1"/>
          </p:cNvSpPr>
          <p:nvPr>
            <p:ph type="body" idx="1"/>
          </p:nvPr>
        </p:nvSpPr>
        <p:spPr/>
        <p:txBody>
          <a:bodyPr/>
          <a:lstStyle/>
          <a:p>
            <a:r>
              <a:rPr lang="en-US" dirty="0"/>
              <a:t>Leveraging code to manage infrastructure</a:t>
            </a:r>
          </a:p>
        </p:txBody>
      </p:sp>
    </p:spTree>
    <p:extLst>
      <p:ext uri="{BB962C8B-B14F-4D97-AF65-F5344CB8AC3E}">
        <p14:creationId xmlns:p14="http://schemas.microsoft.com/office/powerpoint/2010/main" val="1422639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application&#10;&#10;Description automatically generated">
            <a:extLst>
              <a:ext uri="{FF2B5EF4-FFF2-40B4-BE49-F238E27FC236}">
                <a16:creationId xmlns:a16="http://schemas.microsoft.com/office/drawing/2014/main" id="{5E0217D5-0AAB-EC46-8CA5-BF6BA243A5FD}"/>
              </a:ext>
            </a:extLst>
          </p:cNvPr>
          <p:cNvPicPr>
            <a:picLocks noChangeAspect="1"/>
          </p:cNvPicPr>
          <p:nvPr/>
        </p:nvPicPr>
        <p:blipFill>
          <a:blip r:embed="rId3"/>
          <a:stretch>
            <a:fillRect/>
          </a:stretch>
        </p:blipFill>
        <p:spPr>
          <a:xfrm>
            <a:off x="5456152" y="0"/>
            <a:ext cx="6447614" cy="6858000"/>
          </a:xfrm>
          <a:prstGeom prst="rect">
            <a:avLst/>
          </a:prstGeom>
        </p:spPr>
      </p:pic>
      <p:sp>
        <p:nvSpPr>
          <p:cNvPr id="3" name="TextBox 2">
            <a:extLst>
              <a:ext uri="{FF2B5EF4-FFF2-40B4-BE49-F238E27FC236}">
                <a16:creationId xmlns:a16="http://schemas.microsoft.com/office/drawing/2014/main" id="{69A6D783-4154-B743-B40D-3299B024C0EA}"/>
              </a:ext>
            </a:extLst>
          </p:cNvPr>
          <p:cNvSpPr txBox="1"/>
          <p:nvPr/>
        </p:nvSpPr>
        <p:spPr>
          <a:xfrm>
            <a:off x="516835" y="1139687"/>
            <a:ext cx="4399722" cy="369332"/>
          </a:xfrm>
          <a:prstGeom prst="rect">
            <a:avLst/>
          </a:prstGeom>
          <a:noFill/>
        </p:spPr>
        <p:txBody>
          <a:bodyPr wrap="square" rtlCol="0">
            <a:spAutoFit/>
          </a:bodyPr>
          <a:lstStyle/>
          <a:p>
            <a:r>
              <a:rPr lang="en-US" dirty="0">
                <a:hlinkClick r:id="rId4"/>
              </a:rPr>
              <a:t>Link to PDF</a:t>
            </a:r>
            <a:endParaRPr lang="en-US" dirty="0"/>
          </a:p>
        </p:txBody>
      </p:sp>
      <p:sp>
        <p:nvSpPr>
          <p:cNvPr id="4" name="TextBox 3">
            <a:extLst>
              <a:ext uri="{FF2B5EF4-FFF2-40B4-BE49-F238E27FC236}">
                <a16:creationId xmlns:a16="http://schemas.microsoft.com/office/drawing/2014/main" id="{52C5B790-3C0A-EE41-9B9D-860A10A13B0D}"/>
              </a:ext>
            </a:extLst>
          </p:cNvPr>
          <p:cNvSpPr txBox="1"/>
          <p:nvPr/>
        </p:nvSpPr>
        <p:spPr>
          <a:xfrm>
            <a:off x="424070" y="2080591"/>
            <a:ext cx="4492487" cy="3416320"/>
          </a:xfrm>
          <a:prstGeom prst="rect">
            <a:avLst/>
          </a:prstGeom>
          <a:noFill/>
        </p:spPr>
        <p:txBody>
          <a:bodyPr wrap="square" rtlCol="0">
            <a:spAutoFit/>
          </a:bodyPr>
          <a:lstStyle/>
          <a:p>
            <a:r>
              <a:rPr lang="en-US" dirty="0"/>
              <a:t>For </a:t>
            </a:r>
            <a:r>
              <a:rPr lang="en-US" dirty="0" err="1"/>
              <a:t>IaC</a:t>
            </a:r>
            <a:r>
              <a:rPr lang="en-US" dirty="0"/>
              <a:t>, consider also adding:</a:t>
            </a:r>
          </a:p>
          <a:p>
            <a:r>
              <a:rPr lang="en-US" dirty="0"/>
              <a:t>	</a:t>
            </a:r>
          </a:p>
          <a:p>
            <a:r>
              <a:rPr lang="en-US" dirty="0"/>
              <a:t>	- Dependencies (I.E. Work Ticket)</a:t>
            </a:r>
          </a:p>
          <a:p>
            <a:endParaRPr lang="en-US" dirty="0"/>
          </a:p>
          <a:p>
            <a:r>
              <a:rPr lang="en-US" dirty="0"/>
              <a:t>	- Modules (for import)</a:t>
            </a:r>
          </a:p>
          <a:p>
            <a:endParaRPr lang="en-US" dirty="0"/>
          </a:p>
          <a:p>
            <a:r>
              <a:rPr lang="en-US" dirty="0"/>
              <a:t>	- Existing Classes (from Pseudo Code)</a:t>
            </a:r>
          </a:p>
          <a:p>
            <a:endParaRPr lang="en-US" dirty="0"/>
          </a:p>
          <a:p>
            <a:r>
              <a:rPr lang="en-US" dirty="0"/>
              <a:t>	- Additional Resources</a:t>
            </a:r>
          </a:p>
          <a:p>
            <a:endParaRPr lang="en-US" dirty="0"/>
          </a:p>
          <a:p>
            <a:r>
              <a:rPr lang="en-US" dirty="0"/>
              <a:t>	- Warnings/Known Issues or </a:t>
            </a:r>
            <a:r>
              <a:rPr lang="en-US" dirty="0" err="1"/>
              <a:t>Gotchyas</a:t>
            </a:r>
            <a:endParaRPr lang="en-US" dirty="0"/>
          </a:p>
          <a:p>
            <a:endParaRPr lang="en-US" dirty="0"/>
          </a:p>
        </p:txBody>
      </p:sp>
    </p:spTree>
    <p:extLst>
      <p:ext uri="{BB962C8B-B14F-4D97-AF65-F5344CB8AC3E}">
        <p14:creationId xmlns:p14="http://schemas.microsoft.com/office/powerpoint/2010/main" val="2485756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Pseudo Code</a:t>
            </a:r>
          </a:p>
        </p:txBody>
      </p:sp>
      <p:sp>
        <p:nvSpPr>
          <p:cNvPr id="3" name="Content Placeholder 2"/>
          <p:cNvSpPr>
            <a:spLocks noGrp="1"/>
          </p:cNvSpPr>
          <p:nvPr>
            <p:ph idx="1"/>
          </p:nvPr>
        </p:nvSpPr>
        <p:spPr>
          <a:xfrm>
            <a:off x="5155905" y="1113764"/>
            <a:ext cx="6108179" cy="4624327"/>
          </a:xfrm>
        </p:spPr>
        <p:txBody>
          <a:bodyPr anchor="ctr">
            <a:normAutofit/>
          </a:bodyPr>
          <a:lstStyle/>
          <a:p>
            <a:r>
              <a:rPr lang="en-US" dirty="0"/>
              <a:t>Import Modules</a:t>
            </a:r>
          </a:p>
          <a:p>
            <a:endParaRPr lang="en-US" dirty="0"/>
          </a:p>
          <a:p>
            <a:r>
              <a:rPr lang="en-US" dirty="0"/>
              <a:t>Define Class</a:t>
            </a:r>
          </a:p>
          <a:p>
            <a:r>
              <a:rPr lang="en-US" dirty="0"/>
              <a:t>	Initialize with Defaults: CIDR, Name, AWS Region</a:t>
            </a:r>
          </a:p>
          <a:p>
            <a:r>
              <a:rPr lang="en-US" dirty="0"/>
              <a:t>	Decorators for the CIDR</a:t>
            </a:r>
          </a:p>
          <a:p>
            <a:r>
              <a:rPr lang="en-US" dirty="0"/>
              <a:t>Main:</a:t>
            </a:r>
          </a:p>
          <a:p>
            <a:r>
              <a:rPr lang="en-US" dirty="0"/>
              <a:t>Create Object from Class</a:t>
            </a:r>
          </a:p>
          <a:p>
            <a:r>
              <a:rPr lang="en-US" dirty="0"/>
              <a:t>Set CIDR to Network Range of </a:t>
            </a:r>
            <a:r>
              <a:rPr lang="en-US" dirty="0" err="1"/>
              <a:t>ipaddress.ip_network</a:t>
            </a:r>
            <a:r>
              <a:rPr lang="en-US" dirty="0"/>
              <a:t> type</a:t>
            </a:r>
          </a:p>
          <a:p>
            <a:r>
              <a:rPr lang="en-US" dirty="0"/>
              <a:t>print CIDR Range</a:t>
            </a:r>
            <a:endParaRPr dirty="0"/>
          </a:p>
        </p:txBody>
      </p:sp>
      <p:sp>
        <p:nvSpPr>
          <p:cNvPr id="4" name="TextBox 3">
            <a:extLst>
              <a:ext uri="{FF2B5EF4-FFF2-40B4-BE49-F238E27FC236}">
                <a16:creationId xmlns:a16="http://schemas.microsoft.com/office/drawing/2014/main" id="{BF9A80B5-29A7-0649-A197-CDD4E0B8E050}"/>
              </a:ext>
            </a:extLst>
          </p:cNvPr>
          <p:cNvSpPr txBox="1"/>
          <p:nvPr/>
        </p:nvSpPr>
        <p:spPr>
          <a:xfrm>
            <a:off x="5155905" y="485678"/>
            <a:ext cx="6248400" cy="369332"/>
          </a:xfrm>
          <a:prstGeom prst="rect">
            <a:avLst/>
          </a:prstGeom>
          <a:noFill/>
        </p:spPr>
        <p:txBody>
          <a:bodyPr wrap="square" rtlCol="0">
            <a:spAutoFit/>
          </a:bodyPr>
          <a:lstStyle/>
          <a:p>
            <a:r>
              <a:rPr lang="en-US" dirty="0"/>
              <a:t>Example</a:t>
            </a:r>
          </a:p>
        </p:txBody>
      </p:sp>
    </p:spTree>
    <p:extLst>
      <p:ext uri="{BB962C8B-B14F-4D97-AF65-F5344CB8AC3E}">
        <p14:creationId xmlns:p14="http://schemas.microsoft.com/office/powerpoint/2010/main" val="2304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Writing Code</a:t>
            </a:r>
          </a:p>
        </p:txBody>
      </p:sp>
      <p:sp>
        <p:nvSpPr>
          <p:cNvPr id="3" name="Content Placeholder 2"/>
          <p:cNvSpPr>
            <a:spLocks noGrp="1"/>
          </p:cNvSpPr>
          <p:nvPr>
            <p:ph idx="1"/>
          </p:nvPr>
        </p:nvSpPr>
        <p:spPr>
          <a:xfrm>
            <a:off x="5155905" y="1113764"/>
            <a:ext cx="6108179" cy="5169805"/>
          </a:xfrm>
        </p:spPr>
        <p:txBody>
          <a:bodyPr anchor="ctr">
            <a:normAutofit/>
          </a:bodyPr>
          <a:lstStyle/>
          <a:p>
            <a:r>
              <a:rPr lang="en-US" dirty="0"/>
              <a:t>Create</a:t>
            </a:r>
          </a:p>
          <a:p>
            <a:pPr lvl="1"/>
            <a:r>
              <a:rPr lang="en-US" dirty="0"/>
              <a:t>Create a piece of Infrastructure</a:t>
            </a:r>
          </a:p>
          <a:p>
            <a:pPr lvl="1"/>
            <a:r>
              <a:rPr lang="en-US" dirty="0"/>
              <a:t>(I.E. Create Subnet, Create Firewall Rule, etc.)</a:t>
            </a:r>
          </a:p>
          <a:p>
            <a:r>
              <a:rPr lang="en-US" dirty="0"/>
              <a:t>Read/Retrieve</a:t>
            </a:r>
          </a:p>
          <a:p>
            <a:pPr lvl="1"/>
            <a:r>
              <a:rPr lang="en-US" dirty="0"/>
              <a:t>Obtain value of existing infrastructure</a:t>
            </a:r>
          </a:p>
          <a:p>
            <a:r>
              <a:rPr lang="en-US" dirty="0"/>
              <a:t>Update</a:t>
            </a:r>
          </a:p>
          <a:p>
            <a:pPr lvl="1"/>
            <a:r>
              <a:rPr lang="en-US" dirty="0"/>
              <a:t>Modify a piece of existing infrastructure</a:t>
            </a:r>
          </a:p>
          <a:p>
            <a:r>
              <a:rPr lang="en-US" dirty="0"/>
              <a:t>Delete</a:t>
            </a:r>
          </a:p>
          <a:p>
            <a:pPr lvl="1"/>
            <a:r>
              <a:rPr lang="en-US" dirty="0"/>
              <a:t>Delete a piece of existing infrastructure</a:t>
            </a:r>
          </a:p>
          <a:p>
            <a:r>
              <a:rPr lang="en-US" dirty="0"/>
              <a:t>*</a:t>
            </a:r>
            <a:r>
              <a:rPr lang="en-US" dirty="0" err="1"/>
              <a:t>Upsert</a:t>
            </a:r>
            <a:r>
              <a:rPr lang="en-US" dirty="0"/>
              <a:t> </a:t>
            </a:r>
          </a:p>
          <a:p>
            <a:pPr lvl="1"/>
            <a:r>
              <a:rPr lang="en-US" dirty="0"/>
              <a:t>(Ensure an object exists with these parameters)</a:t>
            </a:r>
            <a:endParaRPr dirty="0"/>
          </a:p>
        </p:txBody>
      </p:sp>
      <p:sp>
        <p:nvSpPr>
          <p:cNvPr id="4" name="TextBox 3">
            <a:extLst>
              <a:ext uri="{FF2B5EF4-FFF2-40B4-BE49-F238E27FC236}">
                <a16:creationId xmlns:a16="http://schemas.microsoft.com/office/drawing/2014/main" id="{BF9A80B5-29A7-0649-A197-CDD4E0B8E050}"/>
              </a:ext>
            </a:extLst>
          </p:cNvPr>
          <p:cNvSpPr txBox="1"/>
          <p:nvPr/>
        </p:nvSpPr>
        <p:spPr>
          <a:xfrm>
            <a:off x="5155905" y="485678"/>
            <a:ext cx="6248400" cy="369332"/>
          </a:xfrm>
          <a:prstGeom prst="rect">
            <a:avLst/>
          </a:prstGeom>
          <a:noFill/>
        </p:spPr>
        <p:txBody>
          <a:bodyPr wrap="square" rtlCol="0">
            <a:spAutoFit/>
          </a:bodyPr>
          <a:lstStyle/>
          <a:p>
            <a:r>
              <a:rPr lang="en-US" dirty="0"/>
              <a:t>Infrastructure Operations</a:t>
            </a:r>
          </a:p>
        </p:txBody>
      </p:sp>
    </p:spTree>
    <p:extLst>
      <p:ext uri="{BB962C8B-B14F-4D97-AF65-F5344CB8AC3E}">
        <p14:creationId xmlns:p14="http://schemas.microsoft.com/office/powerpoint/2010/main" val="3308007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67520-70F4-734F-AE83-474E336EB237}"/>
              </a:ext>
            </a:extLst>
          </p:cNvPr>
          <p:cNvSpPr>
            <a:spLocks noGrp="1"/>
          </p:cNvSpPr>
          <p:nvPr>
            <p:ph type="title"/>
          </p:nvPr>
        </p:nvSpPr>
        <p:spPr>
          <a:xfrm>
            <a:off x="581192" y="5262296"/>
            <a:ext cx="3047833" cy="992730"/>
          </a:xfrm>
        </p:spPr>
        <p:txBody>
          <a:bodyPr/>
          <a:lstStyle/>
          <a:p>
            <a:r>
              <a:rPr lang="en-US" dirty="0">
                <a:hlinkClick r:id="rId3"/>
              </a:rPr>
              <a:t>HTTP -&gt; CRUD</a:t>
            </a:r>
            <a:br>
              <a:rPr lang="en-US" dirty="0"/>
            </a:br>
            <a:r>
              <a:rPr lang="en-US" dirty="0" err="1">
                <a:hlinkClick r:id="rId3"/>
              </a:rPr>
              <a:t>restapitutorial.com</a:t>
            </a:r>
            <a:endParaRPr lang="en-US" dirty="0"/>
          </a:p>
        </p:txBody>
      </p:sp>
      <p:sp>
        <p:nvSpPr>
          <p:cNvPr id="4" name="Text Placeholder 3">
            <a:extLst>
              <a:ext uri="{FF2B5EF4-FFF2-40B4-BE49-F238E27FC236}">
                <a16:creationId xmlns:a16="http://schemas.microsoft.com/office/drawing/2014/main" id="{59765770-BED2-6A47-9D7D-ADA047685DAA}"/>
              </a:ext>
            </a:extLst>
          </p:cNvPr>
          <p:cNvSpPr>
            <a:spLocks noGrp="1"/>
          </p:cNvSpPr>
          <p:nvPr>
            <p:ph type="body" sz="half" idx="2"/>
          </p:nvPr>
        </p:nvSpPr>
        <p:spPr/>
        <p:txBody>
          <a:bodyPr/>
          <a:lstStyle/>
          <a:p>
            <a:endParaRPr lang="en-US"/>
          </a:p>
        </p:txBody>
      </p:sp>
      <p:graphicFrame>
        <p:nvGraphicFramePr>
          <p:cNvPr id="5" name="Table 4">
            <a:extLst>
              <a:ext uri="{FF2B5EF4-FFF2-40B4-BE49-F238E27FC236}">
                <a16:creationId xmlns:a16="http://schemas.microsoft.com/office/drawing/2014/main" id="{BEB56953-6941-0F44-B272-8882F08233A4}"/>
              </a:ext>
            </a:extLst>
          </p:cNvPr>
          <p:cNvGraphicFramePr>
            <a:graphicFrameLocks noGrp="1"/>
          </p:cNvGraphicFramePr>
          <p:nvPr>
            <p:extLst>
              <p:ext uri="{D42A27DB-BD31-4B8C-83A1-F6EECF244321}">
                <p14:modId xmlns:p14="http://schemas.microsoft.com/office/powerpoint/2010/main" val="3095423042"/>
              </p:ext>
            </p:extLst>
          </p:nvPr>
        </p:nvGraphicFramePr>
        <p:xfrm>
          <a:off x="3629025" y="0"/>
          <a:ext cx="8166100" cy="6381917"/>
        </p:xfrm>
        <a:graphic>
          <a:graphicData uri="http://schemas.openxmlformats.org/drawingml/2006/table">
            <a:tbl>
              <a:tblPr/>
              <a:tblGrid>
                <a:gridCol w="2041525">
                  <a:extLst>
                    <a:ext uri="{9D8B030D-6E8A-4147-A177-3AD203B41FA5}">
                      <a16:colId xmlns:a16="http://schemas.microsoft.com/office/drawing/2014/main" val="2457895643"/>
                    </a:ext>
                  </a:extLst>
                </a:gridCol>
                <a:gridCol w="2041525">
                  <a:extLst>
                    <a:ext uri="{9D8B030D-6E8A-4147-A177-3AD203B41FA5}">
                      <a16:colId xmlns:a16="http://schemas.microsoft.com/office/drawing/2014/main" val="2199575500"/>
                    </a:ext>
                  </a:extLst>
                </a:gridCol>
                <a:gridCol w="2041525">
                  <a:extLst>
                    <a:ext uri="{9D8B030D-6E8A-4147-A177-3AD203B41FA5}">
                      <a16:colId xmlns:a16="http://schemas.microsoft.com/office/drawing/2014/main" val="956465266"/>
                    </a:ext>
                  </a:extLst>
                </a:gridCol>
                <a:gridCol w="2041525">
                  <a:extLst>
                    <a:ext uri="{9D8B030D-6E8A-4147-A177-3AD203B41FA5}">
                      <a16:colId xmlns:a16="http://schemas.microsoft.com/office/drawing/2014/main" val="1836660461"/>
                    </a:ext>
                  </a:extLst>
                </a:gridCol>
              </a:tblGrid>
              <a:tr h="610317">
                <a:tc>
                  <a:txBody>
                    <a:bodyPr/>
                    <a:lstStyle/>
                    <a:p>
                      <a:pPr algn="l" fontAlgn="b"/>
                      <a:r>
                        <a:rPr lang="en-US" sz="1400" b="1" dirty="0">
                          <a:effectLst/>
                        </a:rPr>
                        <a:t>HTTP Verb</a:t>
                      </a:r>
                    </a:p>
                  </a:txBody>
                  <a:tcPr marL="58670" marR="58670" marT="58670" marB="5867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
                      <a:r>
                        <a:rPr lang="en-US" sz="1400" b="1" dirty="0">
                          <a:effectLst/>
                        </a:rPr>
                        <a:t>CRUD</a:t>
                      </a:r>
                    </a:p>
                  </a:txBody>
                  <a:tcPr marL="58670" marR="58670" marT="58670" marB="5867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
                      <a:r>
                        <a:rPr lang="en-US" sz="1400" b="1">
                          <a:effectLst/>
                        </a:rPr>
                        <a:t>Entire Collection (e.g. /customers)</a:t>
                      </a:r>
                    </a:p>
                  </a:txBody>
                  <a:tcPr marL="58670" marR="58670" marT="58670" marB="5867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b"/>
                      <a:r>
                        <a:rPr lang="en-US" sz="1400" b="1">
                          <a:effectLst/>
                        </a:rPr>
                        <a:t>Specific Item (e.g. /customers/{id})</a:t>
                      </a:r>
                    </a:p>
                  </a:txBody>
                  <a:tcPr marL="58670" marR="58670" marT="58670" marB="5867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186730584"/>
                  </a:ext>
                </a:extLst>
              </a:tr>
              <a:tr h="1146865">
                <a:tc>
                  <a:txBody>
                    <a:bodyPr/>
                    <a:lstStyle/>
                    <a:p>
                      <a:pPr algn="l" fontAlgn="t"/>
                      <a:r>
                        <a:rPr lang="en-US" sz="1400">
                          <a:effectLst/>
                        </a:rPr>
                        <a:t>POST</a:t>
                      </a:r>
                    </a:p>
                  </a:txBody>
                  <a:tcPr marL="58670" marR="58670" marT="58670" marB="586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400">
                          <a:effectLst/>
                        </a:rPr>
                        <a:t>Create</a:t>
                      </a:r>
                    </a:p>
                  </a:txBody>
                  <a:tcPr marL="58670" marR="58670" marT="58670" marB="586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400">
                          <a:effectLst/>
                        </a:rPr>
                        <a:t>201 (Created), 'Location' header with link to /customers/{id} containing new ID.</a:t>
                      </a:r>
                    </a:p>
                  </a:txBody>
                  <a:tcPr marL="58670" marR="58670" marT="58670" marB="586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400">
                          <a:effectLst/>
                        </a:rPr>
                        <a:t>404 (Not Found), 409 (Conflict) if resource already exists..</a:t>
                      </a:r>
                    </a:p>
                  </a:txBody>
                  <a:tcPr marL="58670" marR="58670" marT="58670" marB="586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565475737"/>
                  </a:ext>
                </a:extLst>
              </a:tr>
              <a:tr h="1146865">
                <a:tc>
                  <a:txBody>
                    <a:bodyPr/>
                    <a:lstStyle/>
                    <a:p>
                      <a:pPr algn="l" fontAlgn="t"/>
                      <a:r>
                        <a:rPr lang="en-US" sz="1400">
                          <a:effectLst/>
                        </a:rPr>
                        <a:t>GET</a:t>
                      </a:r>
                    </a:p>
                  </a:txBody>
                  <a:tcPr marL="58670" marR="58670" marT="58670" marB="586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a:effectLst/>
                        </a:rPr>
                        <a:t>Read</a:t>
                      </a:r>
                    </a:p>
                  </a:txBody>
                  <a:tcPr marL="58670" marR="58670" marT="58670" marB="586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a:effectLst/>
                        </a:rPr>
                        <a:t>200 (OK), list of customers. Use pagination, sorting and filtering to navigate big lists.</a:t>
                      </a:r>
                    </a:p>
                  </a:txBody>
                  <a:tcPr marL="58670" marR="58670" marT="58670" marB="586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a:effectLst/>
                        </a:rPr>
                        <a:t>200 (OK), single customer. 404 (Not Found), if ID not found or invalid.</a:t>
                      </a:r>
                    </a:p>
                  </a:txBody>
                  <a:tcPr marL="58670" marR="58670" marT="58670" marB="586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94475551"/>
                  </a:ext>
                </a:extLst>
              </a:tr>
              <a:tr h="1281002">
                <a:tc>
                  <a:txBody>
                    <a:bodyPr/>
                    <a:lstStyle/>
                    <a:p>
                      <a:pPr algn="l" fontAlgn="t"/>
                      <a:r>
                        <a:rPr lang="en-US" sz="1400" dirty="0">
                          <a:effectLst/>
                        </a:rPr>
                        <a:t>PUT</a:t>
                      </a:r>
                    </a:p>
                  </a:txBody>
                  <a:tcPr marL="58670" marR="58670" marT="58670" marB="586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400">
                          <a:effectLst/>
                        </a:rPr>
                        <a:t>Update/Replace</a:t>
                      </a:r>
                    </a:p>
                  </a:txBody>
                  <a:tcPr marL="58670" marR="58670" marT="58670" marB="586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400">
                          <a:effectLst/>
                        </a:rPr>
                        <a:t>405 (Method Not Allowed), unless you want to update/replace every resource in the entire collection.</a:t>
                      </a:r>
                    </a:p>
                  </a:txBody>
                  <a:tcPr marL="58670" marR="58670" marT="58670" marB="586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400">
                          <a:effectLst/>
                        </a:rPr>
                        <a:t>200 (OK) or 204 (No Content). 404 (Not Found), if ID not found or invalid.</a:t>
                      </a:r>
                    </a:p>
                  </a:txBody>
                  <a:tcPr marL="58670" marR="58670" marT="58670" marB="586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4249725175"/>
                  </a:ext>
                </a:extLst>
              </a:tr>
              <a:tr h="1012728">
                <a:tc>
                  <a:txBody>
                    <a:bodyPr/>
                    <a:lstStyle/>
                    <a:p>
                      <a:pPr algn="l" fontAlgn="t"/>
                      <a:r>
                        <a:rPr lang="en-US" sz="1400" dirty="0">
                          <a:effectLst/>
                        </a:rPr>
                        <a:t>PATCH</a:t>
                      </a:r>
                    </a:p>
                  </a:txBody>
                  <a:tcPr marL="58670" marR="58670" marT="58670" marB="586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a:effectLst/>
                        </a:rPr>
                        <a:t>Update/Modify</a:t>
                      </a:r>
                    </a:p>
                  </a:txBody>
                  <a:tcPr marL="58670" marR="58670" marT="58670" marB="586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a:effectLst/>
                        </a:rPr>
                        <a:t>405 (Method Not Allowed), unless you want to modify the collection itself.</a:t>
                      </a:r>
                    </a:p>
                  </a:txBody>
                  <a:tcPr marL="58670" marR="58670" marT="58670" marB="586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400">
                          <a:effectLst/>
                        </a:rPr>
                        <a:t>200 (OK) or 204 (No Content). 404 (Not Found), if ID not found or invalid.</a:t>
                      </a:r>
                    </a:p>
                  </a:txBody>
                  <a:tcPr marL="58670" marR="58670" marT="58670" marB="586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437794689"/>
                  </a:ext>
                </a:extLst>
              </a:tr>
              <a:tr h="1146865">
                <a:tc>
                  <a:txBody>
                    <a:bodyPr/>
                    <a:lstStyle/>
                    <a:p>
                      <a:pPr algn="l" fontAlgn="t"/>
                      <a:r>
                        <a:rPr lang="en-US" sz="1400" dirty="0">
                          <a:effectLst/>
                        </a:rPr>
                        <a:t>DELETE</a:t>
                      </a:r>
                    </a:p>
                  </a:txBody>
                  <a:tcPr marL="58670" marR="58670" marT="58670" marB="586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algn="l" fontAlgn="t"/>
                      <a:r>
                        <a:rPr lang="en-US" sz="1400" dirty="0">
                          <a:effectLst/>
                        </a:rPr>
                        <a:t>Delete</a:t>
                      </a:r>
                    </a:p>
                  </a:txBody>
                  <a:tcPr marL="58670" marR="58670" marT="58670" marB="586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algn="l" fontAlgn="t"/>
                      <a:r>
                        <a:rPr lang="en-US" sz="1400" dirty="0">
                          <a:effectLst/>
                        </a:rPr>
                        <a:t>405 (Method Not Allowed), unless you want to delete the whole collection—not often desirable.</a:t>
                      </a:r>
                    </a:p>
                  </a:txBody>
                  <a:tcPr marL="58670" marR="58670" marT="58670" marB="586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algn="l" fontAlgn="t"/>
                      <a:r>
                        <a:rPr lang="en-US" sz="1400" dirty="0">
                          <a:effectLst/>
                        </a:rPr>
                        <a:t>200 (OK). 404 (Not Found), if ID not found or invalid.</a:t>
                      </a:r>
                    </a:p>
                  </a:txBody>
                  <a:tcPr marL="58670" marR="58670" marT="58670" marB="5867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val="2547484744"/>
                  </a:ext>
                </a:extLst>
              </a:tr>
            </a:tbl>
          </a:graphicData>
        </a:graphic>
      </p:graphicFrame>
      <p:sp>
        <p:nvSpPr>
          <p:cNvPr id="6" name="TextBox 5">
            <a:extLst>
              <a:ext uri="{FF2B5EF4-FFF2-40B4-BE49-F238E27FC236}">
                <a16:creationId xmlns:a16="http://schemas.microsoft.com/office/drawing/2014/main" id="{406700A6-F341-384B-A1F1-255E5F27EC71}"/>
              </a:ext>
            </a:extLst>
          </p:cNvPr>
          <p:cNvSpPr txBox="1"/>
          <p:nvPr/>
        </p:nvSpPr>
        <p:spPr>
          <a:xfrm>
            <a:off x="450741" y="662609"/>
            <a:ext cx="3047833" cy="3170099"/>
          </a:xfrm>
          <a:prstGeom prst="rect">
            <a:avLst/>
          </a:prstGeom>
          <a:noFill/>
        </p:spPr>
        <p:txBody>
          <a:bodyPr wrap="square" rtlCol="0">
            <a:spAutoFit/>
          </a:bodyPr>
          <a:lstStyle/>
          <a:p>
            <a:r>
              <a:rPr lang="en-US" dirty="0"/>
              <a:t>Execution with </a:t>
            </a:r>
          </a:p>
          <a:p>
            <a:endParaRPr lang="en-US" sz="2800" dirty="0"/>
          </a:p>
          <a:p>
            <a:r>
              <a:rPr lang="en-US" sz="2800" b="1" u="sng" dirty="0"/>
              <a:t>API Calls</a:t>
            </a:r>
          </a:p>
          <a:p>
            <a:endParaRPr lang="en-US" dirty="0"/>
          </a:p>
          <a:p>
            <a:endParaRPr lang="en-US" dirty="0"/>
          </a:p>
          <a:p>
            <a:endParaRPr lang="en-US" dirty="0"/>
          </a:p>
          <a:p>
            <a:r>
              <a:rPr lang="en-US" dirty="0"/>
              <a:t>Infrastructure Automation relies on a series of steps that can be boiled down to one of these operations</a:t>
            </a:r>
          </a:p>
        </p:txBody>
      </p:sp>
    </p:spTree>
    <p:extLst>
      <p:ext uri="{BB962C8B-B14F-4D97-AF65-F5344CB8AC3E}">
        <p14:creationId xmlns:p14="http://schemas.microsoft.com/office/powerpoint/2010/main" val="2776064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8" y="1113765"/>
            <a:ext cx="3268832" cy="949498"/>
          </a:xfrm>
        </p:spPr>
        <p:txBody>
          <a:bodyPr anchor="ctr">
            <a:normAutofit fontScale="90000"/>
          </a:bodyPr>
          <a:lstStyle/>
          <a:p>
            <a:r>
              <a:rPr lang="en-US" sz="3200" dirty="0">
                <a:solidFill>
                  <a:srgbClr val="FFFFFF"/>
                </a:solidFill>
              </a:rPr>
              <a:t>Postman (</a:t>
            </a:r>
            <a:r>
              <a:rPr lang="en-US" sz="3200" dirty="0">
                <a:solidFill>
                  <a:srgbClr val="FFFFFF"/>
                </a:solidFill>
                <a:hlinkClick r:id="rId3"/>
              </a:rPr>
              <a:t>Link</a:t>
            </a:r>
            <a:r>
              <a:rPr lang="en-US" sz="3200" dirty="0">
                <a:solidFill>
                  <a:srgbClr val="FFFFFF"/>
                </a:solidFill>
              </a:rPr>
              <a:t>)</a:t>
            </a:r>
            <a:br>
              <a:rPr lang="en-US" sz="3200" dirty="0">
                <a:solidFill>
                  <a:srgbClr val="FFFFFF"/>
                </a:solidFill>
              </a:rPr>
            </a:br>
            <a:endParaRPr lang="en-US" sz="3200" dirty="0">
              <a:solidFill>
                <a:srgbClr val="FFFFFF"/>
              </a:solidFill>
            </a:endParaRPr>
          </a:p>
        </p:txBody>
      </p:sp>
      <p:sp>
        <p:nvSpPr>
          <p:cNvPr id="3" name="Content Placeholder 2"/>
          <p:cNvSpPr>
            <a:spLocks noGrp="1"/>
          </p:cNvSpPr>
          <p:nvPr>
            <p:ph idx="1"/>
          </p:nvPr>
        </p:nvSpPr>
        <p:spPr>
          <a:xfrm>
            <a:off x="5155905" y="1113764"/>
            <a:ext cx="6108179" cy="4624327"/>
          </a:xfrm>
        </p:spPr>
        <p:txBody>
          <a:bodyPr anchor="ctr">
            <a:normAutofit/>
          </a:bodyPr>
          <a:lstStyle/>
          <a:p>
            <a:endParaRPr lang="en-US" dirty="0"/>
          </a:p>
          <a:p>
            <a:r>
              <a:rPr lang="en-US" dirty="0"/>
              <a:t>Postman Format for AWS (Set AWS Environment)</a:t>
            </a:r>
          </a:p>
          <a:p>
            <a:pPr marL="0" indent="0">
              <a:buNone/>
            </a:pPr>
            <a:r>
              <a:rPr lang="en-US" dirty="0"/>
              <a:t>https://{{service}}.{{region}}.</a:t>
            </a:r>
            <a:r>
              <a:rPr lang="en-US" dirty="0" err="1"/>
              <a:t>amazonaws.com</a:t>
            </a:r>
            <a:r>
              <a:rPr lang="en-US" dirty="0"/>
              <a:t>/?Action={{action}}{{version}}</a:t>
            </a:r>
            <a:endParaRPr dirty="0"/>
          </a:p>
        </p:txBody>
      </p:sp>
      <p:sp>
        <p:nvSpPr>
          <p:cNvPr id="4" name="TextBox 3">
            <a:extLst>
              <a:ext uri="{FF2B5EF4-FFF2-40B4-BE49-F238E27FC236}">
                <a16:creationId xmlns:a16="http://schemas.microsoft.com/office/drawing/2014/main" id="{F64DBA6B-377B-B149-BE04-9A783013C749}"/>
              </a:ext>
            </a:extLst>
          </p:cNvPr>
          <p:cNvSpPr txBox="1"/>
          <p:nvPr/>
        </p:nvSpPr>
        <p:spPr>
          <a:xfrm>
            <a:off x="785446" y="1723292"/>
            <a:ext cx="3442543" cy="1477328"/>
          </a:xfrm>
          <a:prstGeom prst="rect">
            <a:avLst/>
          </a:prstGeom>
          <a:noFill/>
        </p:spPr>
        <p:txBody>
          <a:bodyPr wrap="square" rtlCol="0">
            <a:spAutoFit/>
          </a:bodyPr>
          <a:lstStyle/>
          <a:p>
            <a:r>
              <a:rPr lang="en-US" dirty="0">
                <a:hlinkClick r:id="rId4"/>
              </a:rPr>
              <a:t>SNOW – How-To</a:t>
            </a:r>
            <a:endParaRPr lang="en-US" dirty="0"/>
          </a:p>
          <a:p>
            <a:endParaRPr lang="en-US" dirty="0"/>
          </a:p>
          <a:p>
            <a:r>
              <a:rPr lang="en-US" dirty="0">
                <a:hlinkClick r:id="rId5"/>
              </a:rPr>
              <a:t>AWS Collection</a:t>
            </a:r>
            <a:endParaRPr lang="en-US" dirty="0"/>
          </a:p>
          <a:p>
            <a:endParaRPr lang="en-US" dirty="0"/>
          </a:p>
          <a:p>
            <a:r>
              <a:rPr lang="en-US" dirty="0">
                <a:hlinkClick r:id="rId6"/>
              </a:rPr>
              <a:t>AWS Docs</a:t>
            </a:r>
            <a:endParaRPr lang="en-US" dirty="0"/>
          </a:p>
        </p:txBody>
      </p:sp>
    </p:spTree>
    <p:extLst>
      <p:ext uri="{BB962C8B-B14F-4D97-AF65-F5344CB8AC3E}">
        <p14:creationId xmlns:p14="http://schemas.microsoft.com/office/powerpoint/2010/main" val="3056124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802D-CDC6-8947-AB7C-8B5E0B0FD4B0}"/>
              </a:ext>
            </a:extLst>
          </p:cNvPr>
          <p:cNvSpPr>
            <a:spLocks noGrp="1"/>
          </p:cNvSpPr>
          <p:nvPr>
            <p:ph type="title"/>
          </p:nvPr>
        </p:nvSpPr>
        <p:spPr/>
        <p:txBody>
          <a:bodyPr/>
          <a:lstStyle/>
          <a:p>
            <a:r>
              <a:rPr lang="en-US" dirty="0"/>
              <a:t>Postman Example</a:t>
            </a:r>
          </a:p>
        </p:txBody>
      </p:sp>
      <p:pic>
        <p:nvPicPr>
          <p:cNvPr id="6" name="Picture Placeholder 5" descr="Graphical user interface&#10;&#10;Description automatically generated">
            <a:extLst>
              <a:ext uri="{FF2B5EF4-FFF2-40B4-BE49-F238E27FC236}">
                <a16:creationId xmlns:a16="http://schemas.microsoft.com/office/drawing/2014/main" id="{517444E9-5877-A04F-912F-8F6A414C6747}"/>
              </a:ext>
            </a:extLst>
          </p:cNvPr>
          <p:cNvPicPr>
            <a:picLocks noGrp="1" noChangeAspect="1"/>
          </p:cNvPicPr>
          <p:nvPr>
            <p:ph type="pic" idx="1"/>
          </p:nvPr>
        </p:nvPicPr>
        <p:blipFill>
          <a:blip r:embed="rId3"/>
          <a:srcRect t="24092" b="24092"/>
          <a:stretch>
            <a:fillRect/>
          </a:stretch>
        </p:blipFill>
        <p:spPr/>
      </p:pic>
    </p:spTree>
    <p:extLst>
      <p:ext uri="{BB962C8B-B14F-4D97-AF65-F5344CB8AC3E}">
        <p14:creationId xmlns:p14="http://schemas.microsoft.com/office/powerpoint/2010/main" val="2935327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B9BF3-DB14-974C-87B2-998096047A32}"/>
              </a:ext>
            </a:extLst>
          </p:cNvPr>
          <p:cNvSpPr>
            <a:spLocks noGrp="1"/>
          </p:cNvSpPr>
          <p:nvPr>
            <p:ph type="title"/>
          </p:nvPr>
        </p:nvSpPr>
        <p:spPr/>
        <p:txBody>
          <a:bodyPr/>
          <a:lstStyle/>
          <a:p>
            <a:r>
              <a:rPr lang="en-US" dirty="0"/>
              <a:t>#</a:t>
            </a:r>
            <a:r>
              <a:rPr lang="en-US" dirty="0" err="1"/>
              <a:t>whoami</a:t>
            </a:r>
            <a:endParaRPr lang="en-US" dirty="0"/>
          </a:p>
        </p:txBody>
      </p:sp>
      <p:sp>
        <p:nvSpPr>
          <p:cNvPr id="3" name="Content Placeholder 2">
            <a:extLst>
              <a:ext uri="{FF2B5EF4-FFF2-40B4-BE49-F238E27FC236}">
                <a16:creationId xmlns:a16="http://schemas.microsoft.com/office/drawing/2014/main" id="{30416107-8D2D-2643-ACE9-5CC47BED7C1B}"/>
              </a:ext>
            </a:extLst>
          </p:cNvPr>
          <p:cNvSpPr>
            <a:spLocks noGrp="1"/>
          </p:cNvSpPr>
          <p:nvPr>
            <p:ph sz="half" idx="1"/>
          </p:nvPr>
        </p:nvSpPr>
        <p:spPr>
          <a:xfrm>
            <a:off x="581192" y="2228003"/>
            <a:ext cx="5422391" cy="4149351"/>
          </a:xfrm>
        </p:spPr>
        <p:txBody>
          <a:bodyPr/>
          <a:lstStyle/>
          <a:p>
            <a:r>
              <a:rPr lang="en-US" dirty="0">
                <a:hlinkClick r:id="rId3"/>
              </a:rPr>
              <a:t>Rackspace Government Solutions </a:t>
            </a:r>
            <a:r>
              <a:rPr lang="en-US" dirty="0"/>
              <a:t>Senior NetSec Product Engineer</a:t>
            </a:r>
          </a:p>
          <a:p>
            <a:r>
              <a:rPr lang="en-US" dirty="0"/>
              <a:t>Python Practitioner</a:t>
            </a:r>
          </a:p>
          <a:p>
            <a:r>
              <a:rPr lang="en-US" dirty="0"/>
              <a:t>AWS Practitioner</a:t>
            </a:r>
          </a:p>
          <a:p>
            <a:r>
              <a:rPr lang="en-US" dirty="0"/>
              <a:t>DevOps Fan</a:t>
            </a:r>
          </a:p>
          <a:p>
            <a:r>
              <a:rPr lang="en-US" dirty="0"/>
              <a:t>Security Connoisseur </a:t>
            </a:r>
          </a:p>
        </p:txBody>
      </p:sp>
      <p:sp>
        <p:nvSpPr>
          <p:cNvPr id="4" name="Content Placeholder 3">
            <a:extLst>
              <a:ext uri="{FF2B5EF4-FFF2-40B4-BE49-F238E27FC236}">
                <a16:creationId xmlns:a16="http://schemas.microsoft.com/office/drawing/2014/main" id="{CE9533F7-276D-204C-8931-EB8D101A97E0}"/>
              </a:ext>
            </a:extLst>
          </p:cNvPr>
          <p:cNvSpPr>
            <a:spLocks noGrp="1"/>
          </p:cNvSpPr>
          <p:nvPr>
            <p:ph sz="half" idx="2"/>
          </p:nvPr>
        </p:nvSpPr>
        <p:spPr/>
        <p:txBody>
          <a:bodyPr/>
          <a:lstStyle/>
          <a:p>
            <a:r>
              <a:rPr lang="en-US" dirty="0"/>
              <a:t>Family</a:t>
            </a:r>
          </a:p>
          <a:p>
            <a:r>
              <a:rPr lang="en-US" dirty="0"/>
              <a:t>Hockey Fan</a:t>
            </a:r>
          </a:p>
          <a:p>
            <a:r>
              <a:rPr lang="en-US" dirty="0"/>
              <a:t>Woodworking</a:t>
            </a:r>
          </a:p>
          <a:p>
            <a:r>
              <a:rPr lang="en-US" dirty="0"/>
              <a:t>Avid Bookworm</a:t>
            </a:r>
          </a:p>
        </p:txBody>
      </p:sp>
    </p:spTree>
    <p:extLst>
      <p:ext uri="{BB962C8B-B14F-4D97-AF65-F5344CB8AC3E}">
        <p14:creationId xmlns:p14="http://schemas.microsoft.com/office/powerpoint/2010/main" val="2321806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8D77-7E9B-F043-871D-CD63CBE2E6C7}"/>
              </a:ext>
            </a:extLst>
          </p:cNvPr>
          <p:cNvSpPr>
            <a:spLocks noGrp="1"/>
          </p:cNvSpPr>
          <p:nvPr>
            <p:ph type="title"/>
          </p:nvPr>
        </p:nvSpPr>
        <p:spPr>
          <a:xfrm>
            <a:off x="196880" y="6258275"/>
            <a:ext cx="11029616" cy="566738"/>
          </a:xfrm>
        </p:spPr>
        <p:txBody>
          <a:bodyPr/>
          <a:lstStyle/>
          <a:p>
            <a:r>
              <a:rPr lang="en-US" dirty="0"/>
              <a:t>Postman Trick</a:t>
            </a:r>
          </a:p>
        </p:txBody>
      </p:sp>
      <p:pic>
        <p:nvPicPr>
          <p:cNvPr id="16" name="Picture Placeholder 15" descr="Graphical user interface, text, application&#10;&#10;Description automatically generated">
            <a:extLst>
              <a:ext uri="{FF2B5EF4-FFF2-40B4-BE49-F238E27FC236}">
                <a16:creationId xmlns:a16="http://schemas.microsoft.com/office/drawing/2014/main" id="{1D99F37D-670F-834C-B2EB-5E048BA58E24}"/>
              </a:ext>
            </a:extLst>
          </p:cNvPr>
          <p:cNvPicPr>
            <a:picLocks noGrp="1" noChangeAspect="1"/>
          </p:cNvPicPr>
          <p:nvPr>
            <p:ph type="pic" idx="1"/>
          </p:nvPr>
        </p:nvPicPr>
        <p:blipFill>
          <a:blip r:embed="rId3"/>
          <a:srcRect t="18405" b="18405"/>
          <a:stretch>
            <a:fillRect/>
          </a:stretch>
        </p:blipFill>
        <p:spPr>
          <a:xfrm>
            <a:off x="196850" y="600075"/>
            <a:ext cx="11541125" cy="5657850"/>
          </a:xfrm>
        </p:spPr>
      </p:pic>
    </p:spTree>
    <p:extLst>
      <p:ext uri="{BB962C8B-B14F-4D97-AF65-F5344CB8AC3E}">
        <p14:creationId xmlns:p14="http://schemas.microsoft.com/office/powerpoint/2010/main" val="1961661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Software development kit (SDK)</a:t>
            </a:r>
          </a:p>
        </p:txBody>
      </p:sp>
      <p:sp>
        <p:nvSpPr>
          <p:cNvPr id="3" name="Content Placeholder 2"/>
          <p:cNvSpPr>
            <a:spLocks noGrp="1"/>
          </p:cNvSpPr>
          <p:nvPr>
            <p:ph idx="1"/>
          </p:nvPr>
        </p:nvSpPr>
        <p:spPr>
          <a:xfrm>
            <a:off x="5155905" y="1113764"/>
            <a:ext cx="6108179" cy="4624327"/>
          </a:xfrm>
        </p:spPr>
        <p:txBody>
          <a:bodyPr anchor="ctr">
            <a:normAutofit/>
          </a:bodyPr>
          <a:lstStyle/>
          <a:p>
            <a:r>
              <a:rPr lang="en-US" dirty="0"/>
              <a:t>Cloud-dependent</a:t>
            </a:r>
          </a:p>
          <a:p>
            <a:r>
              <a:rPr lang="en-US" dirty="0"/>
              <a:t>Flexible</a:t>
            </a:r>
          </a:p>
          <a:p>
            <a:r>
              <a:rPr lang="en-US" dirty="0"/>
              <a:t>Cleaner, Simpler, and Easier-to-Read</a:t>
            </a:r>
          </a:p>
          <a:p>
            <a:r>
              <a:rPr lang="en-US" dirty="0"/>
              <a:t>Cloud Vendors generally good with Documentation</a:t>
            </a:r>
            <a:endParaRPr dirty="0"/>
          </a:p>
        </p:txBody>
      </p:sp>
      <p:sp>
        <p:nvSpPr>
          <p:cNvPr id="4" name="TextBox 3">
            <a:extLst>
              <a:ext uri="{FF2B5EF4-FFF2-40B4-BE49-F238E27FC236}">
                <a16:creationId xmlns:a16="http://schemas.microsoft.com/office/drawing/2014/main" id="{A4BA419E-D0E8-1E4F-B29E-47B6D24C697C}"/>
              </a:ext>
            </a:extLst>
          </p:cNvPr>
          <p:cNvSpPr txBox="1"/>
          <p:nvPr/>
        </p:nvSpPr>
        <p:spPr>
          <a:xfrm>
            <a:off x="4876800" y="5115339"/>
            <a:ext cx="7103165" cy="369332"/>
          </a:xfrm>
          <a:prstGeom prst="rect">
            <a:avLst/>
          </a:prstGeom>
          <a:noFill/>
        </p:spPr>
        <p:txBody>
          <a:bodyPr wrap="square" rtlCol="0">
            <a:spAutoFit/>
          </a:bodyPr>
          <a:lstStyle/>
          <a:p>
            <a:r>
              <a:rPr lang="en-US" dirty="0">
                <a:hlinkClick r:id="rId3"/>
              </a:rPr>
              <a:t>Boto3</a:t>
            </a:r>
            <a:r>
              <a:rPr lang="en-US" dirty="0"/>
              <a:t> (AWS)	</a:t>
            </a:r>
            <a:r>
              <a:rPr lang="en-US" dirty="0">
                <a:hlinkClick r:id="rId4"/>
              </a:rPr>
              <a:t>Azure Libraries</a:t>
            </a:r>
            <a:r>
              <a:rPr lang="en-US" dirty="0"/>
              <a:t>	</a:t>
            </a:r>
            <a:r>
              <a:rPr lang="en-US" dirty="0">
                <a:hlinkClick r:id="rId5"/>
              </a:rPr>
              <a:t>GCP</a:t>
            </a:r>
            <a:r>
              <a:rPr lang="en-US" dirty="0"/>
              <a:t>		</a:t>
            </a:r>
            <a:r>
              <a:rPr lang="en-US" dirty="0">
                <a:hlinkClick r:id="rId6"/>
              </a:rPr>
              <a:t>vSphere</a:t>
            </a:r>
            <a:r>
              <a:rPr lang="en-US" dirty="0"/>
              <a:t>		</a:t>
            </a:r>
            <a:r>
              <a:rPr lang="en-US" dirty="0">
                <a:hlinkClick r:id="rId7"/>
              </a:rPr>
              <a:t>NSX-T</a:t>
            </a:r>
            <a:endParaRPr lang="en-US" dirty="0"/>
          </a:p>
        </p:txBody>
      </p:sp>
    </p:spTree>
    <p:extLst>
      <p:ext uri="{BB962C8B-B14F-4D97-AF65-F5344CB8AC3E}">
        <p14:creationId xmlns:p14="http://schemas.microsoft.com/office/powerpoint/2010/main" val="1507196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Python SDK Example</a:t>
            </a:r>
          </a:p>
        </p:txBody>
      </p:sp>
      <p:pic>
        <p:nvPicPr>
          <p:cNvPr id="6" name="Content Placeholder 5" descr="Text&#10;&#10;Description automatically generated">
            <a:extLst>
              <a:ext uri="{FF2B5EF4-FFF2-40B4-BE49-F238E27FC236}">
                <a16:creationId xmlns:a16="http://schemas.microsoft.com/office/drawing/2014/main" id="{0AAF24EF-BF62-5F4D-94B5-4FD614BF3577}"/>
              </a:ext>
            </a:extLst>
          </p:cNvPr>
          <p:cNvPicPr>
            <a:picLocks noGrp="1" noChangeAspect="1"/>
          </p:cNvPicPr>
          <p:nvPr>
            <p:ph idx="1"/>
          </p:nvPr>
        </p:nvPicPr>
        <p:blipFill>
          <a:blip r:embed="rId3"/>
          <a:stretch>
            <a:fillRect/>
          </a:stretch>
        </p:blipFill>
        <p:spPr>
          <a:xfrm>
            <a:off x="5853906" y="2601119"/>
            <a:ext cx="4711700" cy="1651000"/>
          </a:xfrm>
        </p:spPr>
      </p:pic>
      <p:sp>
        <p:nvSpPr>
          <p:cNvPr id="7" name="TextBox 6">
            <a:extLst>
              <a:ext uri="{FF2B5EF4-FFF2-40B4-BE49-F238E27FC236}">
                <a16:creationId xmlns:a16="http://schemas.microsoft.com/office/drawing/2014/main" id="{4537B50E-AA3E-8143-A764-80F957171C68}"/>
              </a:ext>
            </a:extLst>
          </p:cNvPr>
          <p:cNvSpPr txBox="1"/>
          <p:nvPr/>
        </p:nvSpPr>
        <p:spPr>
          <a:xfrm>
            <a:off x="6096000" y="4067453"/>
            <a:ext cx="4469606" cy="369332"/>
          </a:xfrm>
          <a:prstGeom prst="rect">
            <a:avLst/>
          </a:prstGeom>
          <a:noFill/>
        </p:spPr>
        <p:txBody>
          <a:bodyPr wrap="square" rtlCol="0">
            <a:spAutoFit/>
          </a:bodyPr>
          <a:lstStyle/>
          <a:p>
            <a:r>
              <a:rPr lang="en-US" dirty="0">
                <a:hlinkClick r:id="rId4"/>
              </a:rPr>
              <a:t>Reference Link</a:t>
            </a:r>
            <a:endParaRPr lang="en-US" dirty="0"/>
          </a:p>
        </p:txBody>
      </p:sp>
    </p:spTree>
    <p:extLst>
      <p:ext uri="{BB962C8B-B14F-4D97-AF65-F5344CB8AC3E}">
        <p14:creationId xmlns:p14="http://schemas.microsoft.com/office/powerpoint/2010/main" val="2009038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24379" y="1259538"/>
            <a:ext cx="3269749" cy="4624327"/>
          </a:xfrm>
        </p:spPr>
        <p:txBody>
          <a:bodyPr anchor="ctr">
            <a:normAutofit/>
          </a:bodyPr>
          <a:lstStyle/>
          <a:p>
            <a:r>
              <a:rPr lang="en-US" sz="3200" dirty="0">
                <a:solidFill>
                  <a:srgbClr val="FFFFFF"/>
                </a:solidFill>
              </a:rPr>
              <a:t>Java SDK Example</a:t>
            </a:r>
          </a:p>
        </p:txBody>
      </p:sp>
      <p:sp>
        <p:nvSpPr>
          <p:cNvPr id="7" name="TextBox 6">
            <a:extLst>
              <a:ext uri="{FF2B5EF4-FFF2-40B4-BE49-F238E27FC236}">
                <a16:creationId xmlns:a16="http://schemas.microsoft.com/office/drawing/2014/main" id="{4537B50E-AA3E-8143-A764-80F957171C68}"/>
              </a:ext>
            </a:extLst>
          </p:cNvPr>
          <p:cNvSpPr txBox="1"/>
          <p:nvPr/>
        </p:nvSpPr>
        <p:spPr>
          <a:xfrm>
            <a:off x="6096000" y="4067453"/>
            <a:ext cx="4469606" cy="369332"/>
          </a:xfrm>
          <a:prstGeom prst="rect">
            <a:avLst/>
          </a:prstGeom>
          <a:noFill/>
        </p:spPr>
        <p:txBody>
          <a:bodyPr wrap="square" rtlCol="0">
            <a:spAutoFit/>
          </a:bodyPr>
          <a:lstStyle/>
          <a:p>
            <a:r>
              <a:rPr lang="en-US" dirty="0">
                <a:hlinkClick r:id="rId3"/>
              </a:rPr>
              <a:t>Reference Link</a:t>
            </a:r>
            <a:endParaRPr lang="en-US" dirty="0"/>
          </a:p>
        </p:txBody>
      </p:sp>
      <p:pic>
        <p:nvPicPr>
          <p:cNvPr id="8" name="Content Placeholder 7" descr="Text&#10;&#10;Description automatically generated">
            <a:extLst>
              <a:ext uri="{FF2B5EF4-FFF2-40B4-BE49-F238E27FC236}">
                <a16:creationId xmlns:a16="http://schemas.microsoft.com/office/drawing/2014/main" id="{583AC432-B0B1-BE4B-B91B-D78D3DF83357}"/>
              </a:ext>
            </a:extLst>
          </p:cNvPr>
          <p:cNvPicPr>
            <a:picLocks noGrp="1" noChangeAspect="1"/>
          </p:cNvPicPr>
          <p:nvPr>
            <p:ph idx="1"/>
          </p:nvPr>
        </p:nvPicPr>
        <p:blipFill>
          <a:blip r:embed="rId4"/>
          <a:stretch>
            <a:fillRect/>
          </a:stretch>
        </p:blipFill>
        <p:spPr>
          <a:xfrm>
            <a:off x="4697413" y="587024"/>
            <a:ext cx="6884987" cy="5781065"/>
          </a:xfrm>
        </p:spPr>
      </p:pic>
      <p:sp>
        <p:nvSpPr>
          <p:cNvPr id="10" name="TextBox 9">
            <a:extLst>
              <a:ext uri="{FF2B5EF4-FFF2-40B4-BE49-F238E27FC236}">
                <a16:creationId xmlns:a16="http://schemas.microsoft.com/office/drawing/2014/main" id="{C4DB3A7E-C706-1146-8726-16B07653E891}"/>
              </a:ext>
            </a:extLst>
          </p:cNvPr>
          <p:cNvSpPr txBox="1"/>
          <p:nvPr/>
        </p:nvSpPr>
        <p:spPr>
          <a:xfrm>
            <a:off x="972409" y="4436785"/>
            <a:ext cx="1586845" cy="369332"/>
          </a:xfrm>
          <a:prstGeom prst="rect">
            <a:avLst/>
          </a:prstGeom>
          <a:noFill/>
        </p:spPr>
        <p:txBody>
          <a:bodyPr wrap="none" rtlCol="0">
            <a:spAutoFit/>
          </a:bodyPr>
          <a:lstStyle/>
          <a:p>
            <a:r>
              <a:rPr lang="en-US" dirty="0">
                <a:hlinkClick r:id="rId5"/>
              </a:rPr>
              <a:t>Reference Link</a:t>
            </a:r>
            <a:endParaRPr lang="en-US" dirty="0"/>
          </a:p>
        </p:txBody>
      </p:sp>
    </p:spTree>
    <p:extLst>
      <p:ext uri="{BB962C8B-B14F-4D97-AF65-F5344CB8AC3E}">
        <p14:creationId xmlns:p14="http://schemas.microsoft.com/office/powerpoint/2010/main" val="2151014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CA11F-5606-0C4C-896C-2FF15C351A5B}"/>
              </a:ext>
            </a:extLst>
          </p:cNvPr>
          <p:cNvSpPr>
            <a:spLocks noGrp="1"/>
          </p:cNvSpPr>
          <p:nvPr>
            <p:ph type="title"/>
          </p:nvPr>
        </p:nvSpPr>
        <p:spPr/>
        <p:txBody>
          <a:bodyPr/>
          <a:lstStyle/>
          <a:p>
            <a:r>
              <a:rPr lang="en-US" dirty="0"/>
              <a:t>SDK compared to </a:t>
            </a:r>
            <a:r>
              <a:rPr lang="en-US" dirty="0" err="1"/>
              <a:t>api</a:t>
            </a:r>
            <a:r>
              <a:rPr lang="en-US" dirty="0"/>
              <a:t> calls</a:t>
            </a:r>
          </a:p>
        </p:txBody>
      </p:sp>
      <p:sp>
        <p:nvSpPr>
          <p:cNvPr id="3" name="Text Placeholder 2">
            <a:extLst>
              <a:ext uri="{FF2B5EF4-FFF2-40B4-BE49-F238E27FC236}">
                <a16:creationId xmlns:a16="http://schemas.microsoft.com/office/drawing/2014/main" id="{05DB216B-1422-AD4B-AFB1-7FBF27B58202}"/>
              </a:ext>
            </a:extLst>
          </p:cNvPr>
          <p:cNvSpPr>
            <a:spLocks noGrp="1"/>
          </p:cNvSpPr>
          <p:nvPr>
            <p:ph type="body" idx="1"/>
          </p:nvPr>
        </p:nvSpPr>
        <p:spPr/>
        <p:txBody>
          <a:bodyPr/>
          <a:lstStyle/>
          <a:p>
            <a:r>
              <a:rPr lang="en-US" dirty="0"/>
              <a:t>SDK</a:t>
            </a:r>
          </a:p>
        </p:txBody>
      </p:sp>
      <p:sp>
        <p:nvSpPr>
          <p:cNvPr id="4" name="Content Placeholder 3">
            <a:extLst>
              <a:ext uri="{FF2B5EF4-FFF2-40B4-BE49-F238E27FC236}">
                <a16:creationId xmlns:a16="http://schemas.microsoft.com/office/drawing/2014/main" id="{1828FDD9-7C71-284E-BB2F-1693D8892C59}"/>
              </a:ext>
            </a:extLst>
          </p:cNvPr>
          <p:cNvSpPr>
            <a:spLocks noGrp="1"/>
          </p:cNvSpPr>
          <p:nvPr>
            <p:ph sz="half" idx="2"/>
          </p:nvPr>
        </p:nvSpPr>
        <p:spPr/>
        <p:txBody>
          <a:bodyPr/>
          <a:lstStyle/>
          <a:p>
            <a:r>
              <a:rPr lang="en-US" dirty="0"/>
              <a:t>Object-Oriented, with Pre-Built Methods and Classes</a:t>
            </a:r>
          </a:p>
          <a:p>
            <a:r>
              <a:rPr lang="en-US" dirty="0"/>
              <a:t>Easier to read in Native Code Language</a:t>
            </a:r>
          </a:p>
          <a:p>
            <a:r>
              <a:rPr lang="en-US" dirty="0"/>
              <a:t>Developed in IDE (I.E. </a:t>
            </a:r>
            <a:r>
              <a:rPr lang="en-US" dirty="0" err="1"/>
              <a:t>VisualStudio</a:t>
            </a:r>
            <a:r>
              <a:rPr lang="en-US" dirty="0"/>
              <a:t> Code)</a:t>
            </a:r>
          </a:p>
          <a:p>
            <a:r>
              <a:rPr lang="en-US" dirty="0"/>
              <a:t>Produced by Cloud Provider</a:t>
            </a:r>
          </a:p>
        </p:txBody>
      </p:sp>
      <p:sp>
        <p:nvSpPr>
          <p:cNvPr id="5" name="Text Placeholder 4">
            <a:extLst>
              <a:ext uri="{FF2B5EF4-FFF2-40B4-BE49-F238E27FC236}">
                <a16:creationId xmlns:a16="http://schemas.microsoft.com/office/drawing/2014/main" id="{9952F717-D828-BD42-9EB6-52C44C69FC7E}"/>
              </a:ext>
            </a:extLst>
          </p:cNvPr>
          <p:cNvSpPr>
            <a:spLocks noGrp="1"/>
          </p:cNvSpPr>
          <p:nvPr>
            <p:ph type="body" sz="quarter" idx="3"/>
          </p:nvPr>
        </p:nvSpPr>
        <p:spPr/>
        <p:txBody>
          <a:bodyPr/>
          <a:lstStyle/>
          <a:p>
            <a:r>
              <a:rPr lang="en-US" dirty="0"/>
              <a:t>API calls</a:t>
            </a:r>
          </a:p>
        </p:txBody>
      </p:sp>
      <p:sp>
        <p:nvSpPr>
          <p:cNvPr id="6" name="Content Placeholder 5">
            <a:extLst>
              <a:ext uri="{FF2B5EF4-FFF2-40B4-BE49-F238E27FC236}">
                <a16:creationId xmlns:a16="http://schemas.microsoft.com/office/drawing/2014/main" id="{D7C7A8DB-9946-2144-9D6A-2F9553A20B64}"/>
              </a:ext>
            </a:extLst>
          </p:cNvPr>
          <p:cNvSpPr>
            <a:spLocks noGrp="1"/>
          </p:cNvSpPr>
          <p:nvPr>
            <p:ph sz="quarter" idx="4"/>
          </p:nvPr>
        </p:nvSpPr>
        <p:spPr/>
        <p:txBody>
          <a:bodyPr/>
          <a:lstStyle/>
          <a:p>
            <a:r>
              <a:rPr lang="en-US" dirty="0"/>
              <a:t>Everything is an API Call</a:t>
            </a:r>
          </a:p>
          <a:p>
            <a:r>
              <a:rPr lang="en-US" dirty="0"/>
              <a:t>One-for-One with CRUD Operations</a:t>
            </a:r>
          </a:p>
          <a:p>
            <a:r>
              <a:rPr lang="en-US" dirty="0"/>
              <a:t>Maintain Logic across Cloud Platforms</a:t>
            </a:r>
          </a:p>
          <a:p>
            <a:pPr lvl="1"/>
            <a:r>
              <a:rPr lang="en-US" dirty="0"/>
              <a:t>(I want to do </a:t>
            </a:r>
            <a:r>
              <a:rPr lang="en-US" dirty="0" err="1"/>
              <a:t>xyz</a:t>
            </a:r>
            <a:r>
              <a:rPr lang="en-US" dirty="0"/>
              <a:t> with these API calls)</a:t>
            </a:r>
          </a:p>
          <a:p>
            <a:r>
              <a:rPr lang="en-US" dirty="0"/>
              <a:t>Flexible and language independent</a:t>
            </a:r>
          </a:p>
          <a:p>
            <a:r>
              <a:rPr lang="en-US" dirty="0"/>
              <a:t>Postman</a:t>
            </a:r>
          </a:p>
        </p:txBody>
      </p:sp>
    </p:spTree>
    <p:extLst>
      <p:ext uri="{BB962C8B-B14F-4D97-AF65-F5344CB8AC3E}">
        <p14:creationId xmlns:p14="http://schemas.microsoft.com/office/powerpoint/2010/main" val="758946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32B95-94AB-8648-8887-2D9524A512AF}"/>
              </a:ext>
            </a:extLst>
          </p:cNvPr>
          <p:cNvSpPr>
            <a:spLocks noGrp="1"/>
          </p:cNvSpPr>
          <p:nvPr>
            <p:ph type="title"/>
          </p:nvPr>
        </p:nvSpPr>
        <p:spPr/>
        <p:txBody>
          <a:bodyPr/>
          <a:lstStyle/>
          <a:p>
            <a:r>
              <a:rPr lang="en-US" dirty="0"/>
              <a:t>(Infrastructure) configuration management tools</a:t>
            </a:r>
          </a:p>
        </p:txBody>
      </p:sp>
      <p:sp>
        <p:nvSpPr>
          <p:cNvPr id="3" name="Text Placeholder 2">
            <a:extLst>
              <a:ext uri="{FF2B5EF4-FFF2-40B4-BE49-F238E27FC236}">
                <a16:creationId xmlns:a16="http://schemas.microsoft.com/office/drawing/2014/main" id="{97FA8E7D-5A9A-9E4F-9577-ECFE795BF251}"/>
              </a:ext>
            </a:extLst>
          </p:cNvPr>
          <p:cNvSpPr>
            <a:spLocks noGrp="1"/>
          </p:cNvSpPr>
          <p:nvPr>
            <p:ph type="body" idx="1"/>
          </p:nvPr>
        </p:nvSpPr>
        <p:spPr/>
        <p:txBody>
          <a:bodyPr/>
          <a:lstStyle/>
          <a:p>
            <a:r>
              <a:rPr lang="en-US" dirty="0"/>
              <a:t>Define your cloud</a:t>
            </a:r>
          </a:p>
        </p:txBody>
      </p:sp>
    </p:spTree>
    <p:extLst>
      <p:ext uri="{BB962C8B-B14F-4D97-AF65-F5344CB8AC3E}">
        <p14:creationId xmlns:p14="http://schemas.microsoft.com/office/powerpoint/2010/main" val="1932229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9C59-BB29-4840-AD3C-7B8CA5161833}"/>
              </a:ext>
            </a:extLst>
          </p:cNvPr>
          <p:cNvSpPr>
            <a:spLocks noGrp="1"/>
          </p:cNvSpPr>
          <p:nvPr>
            <p:ph type="title"/>
          </p:nvPr>
        </p:nvSpPr>
        <p:spPr/>
        <p:txBody>
          <a:bodyPr/>
          <a:lstStyle/>
          <a:p>
            <a:r>
              <a:rPr lang="en-US" dirty="0"/>
              <a:t>Cloud Agnostic &amp; cloud specific</a:t>
            </a:r>
          </a:p>
        </p:txBody>
      </p:sp>
      <p:sp>
        <p:nvSpPr>
          <p:cNvPr id="3" name="Content Placeholder 2">
            <a:extLst>
              <a:ext uri="{FF2B5EF4-FFF2-40B4-BE49-F238E27FC236}">
                <a16:creationId xmlns:a16="http://schemas.microsoft.com/office/drawing/2014/main" id="{CE9C935D-BB63-714A-8CA1-F6BB29481CC6}"/>
              </a:ext>
            </a:extLst>
          </p:cNvPr>
          <p:cNvSpPr>
            <a:spLocks noGrp="1"/>
          </p:cNvSpPr>
          <p:nvPr>
            <p:ph sz="half" idx="1"/>
          </p:nvPr>
        </p:nvSpPr>
        <p:spPr/>
        <p:txBody>
          <a:bodyPr/>
          <a:lstStyle/>
          <a:p>
            <a:r>
              <a:rPr lang="en-US" dirty="0">
                <a:hlinkClick r:id="rId3"/>
              </a:rPr>
              <a:t>Terraform</a:t>
            </a:r>
            <a:endParaRPr lang="en-US" dirty="0"/>
          </a:p>
          <a:p>
            <a:r>
              <a:rPr lang="en-US" dirty="0"/>
              <a:t>Ansible</a:t>
            </a:r>
          </a:p>
          <a:p>
            <a:r>
              <a:rPr lang="en-US" dirty="0">
                <a:hlinkClick r:id="rId4"/>
              </a:rPr>
              <a:t>Chef</a:t>
            </a:r>
            <a:endParaRPr lang="en-US" dirty="0"/>
          </a:p>
          <a:p>
            <a:r>
              <a:rPr lang="en-US" dirty="0">
                <a:hlinkClick r:id="rId5"/>
              </a:rPr>
              <a:t>SALT</a:t>
            </a:r>
            <a:endParaRPr lang="en-US" dirty="0"/>
          </a:p>
        </p:txBody>
      </p:sp>
      <p:sp>
        <p:nvSpPr>
          <p:cNvPr id="4" name="Content Placeholder 3">
            <a:extLst>
              <a:ext uri="{FF2B5EF4-FFF2-40B4-BE49-F238E27FC236}">
                <a16:creationId xmlns:a16="http://schemas.microsoft.com/office/drawing/2014/main" id="{C71F63C9-0814-CD4D-9A89-C0D0BAF8372D}"/>
              </a:ext>
            </a:extLst>
          </p:cNvPr>
          <p:cNvSpPr>
            <a:spLocks noGrp="1"/>
          </p:cNvSpPr>
          <p:nvPr>
            <p:ph sz="half" idx="2"/>
          </p:nvPr>
        </p:nvSpPr>
        <p:spPr/>
        <p:txBody>
          <a:bodyPr/>
          <a:lstStyle/>
          <a:p>
            <a:r>
              <a:rPr lang="en-US" dirty="0">
                <a:hlinkClick r:id="rId6"/>
              </a:rPr>
              <a:t>AWS CloudFormation</a:t>
            </a:r>
            <a:endParaRPr lang="en-US" dirty="0"/>
          </a:p>
          <a:p>
            <a:r>
              <a:rPr lang="en-US" dirty="0">
                <a:hlinkClick r:id="rId7"/>
              </a:rPr>
              <a:t>AWS CDK</a:t>
            </a:r>
            <a:endParaRPr lang="en-US" dirty="0"/>
          </a:p>
          <a:p>
            <a:r>
              <a:rPr lang="en-US" dirty="0">
                <a:hlinkClick r:id="rId8"/>
              </a:rPr>
              <a:t>Azure Resource Manager Templates</a:t>
            </a:r>
            <a:endParaRPr lang="en-US" dirty="0"/>
          </a:p>
          <a:p>
            <a:r>
              <a:rPr lang="en-US" dirty="0">
                <a:hlinkClick r:id="rId9"/>
              </a:rPr>
              <a:t>Google Cloud Deployment Manager</a:t>
            </a:r>
            <a:endParaRPr lang="en-US" dirty="0"/>
          </a:p>
          <a:p>
            <a:r>
              <a:rPr lang="en-US" dirty="0">
                <a:hlinkClick r:id="rId10"/>
              </a:rPr>
              <a:t>Vmware vRealize Orchestrator</a:t>
            </a:r>
            <a:endParaRPr lang="en-US" dirty="0"/>
          </a:p>
        </p:txBody>
      </p:sp>
      <p:sp>
        <p:nvSpPr>
          <p:cNvPr id="5" name="TextBox 4">
            <a:extLst>
              <a:ext uri="{FF2B5EF4-FFF2-40B4-BE49-F238E27FC236}">
                <a16:creationId xmlns:a16="http://schemas.microsoft.com/office/drawing/2014/main" id="{E38EB959-7CB2-E940-819C-F33ED1D0E0A3}"/>
              </a:ext>
            </a:extLst>
          </p:cNvPr>
          <p:cNvSpPr txBox="1"/>
          <p:nvPr/>
        </p:nvSpPr>
        <p:spPr>
          <a:xfrm>
            <a:off x="581193" y="5603631"/>
            <a:ext cx="10426776" cy="369332"/>
          </a:xfrm>
          <a:prstGeom prst="rect">
            <a:avLst/>
          </a:prstGeom>
          <a:noFill/>
        </p:spPr>
        <p:txBody>
          <a:bodyPr wrap="square" rtlCol="0">
            <a:spAutoFit/>
          </a:bodyPr>
          <a:lstStyle/>
          <a:p>
            <a:r>
              <a:rPr lang="en-US" dirty="0"/>
              <a:t>Beware of State Tracking and Drift</a:t>
            </a:r>
          </a:p>
        </p:txBody>
      </p:sp>
    </p:spTree>
    <p:extLst>
      <p:ext uri="{BB962C8B-B14F-4D97-AF65-F5344CB8AC3E}">
        <p14:creationId xmlns:p14="http://schemas.microsoft.com/office/powerpoint/2010/main" val="1365851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Templates</a:t>
            </a:r>
          </a:p>
        </p:txBody>
      </p:sp>
      <p:sp>
        <p:nvSpPr>
          <p:cNvPr id="3" name="Content Placeholder 2"/>
          <p:cNvSpPr>
            <a:spLocks noGrp="1"/>
          </p:cNvSpPr>
          <p:nvPr>
            <p:ph idx="1"/>
          </p:nvPr>
        </p:nvSpPr>
        <p:spPr>
          <a:xfrm>
            <a:off x="5155905" y="1113764"/>
            <a:ext cx="6108179" cy="4624327"/>
          </a:xfrm>
        </p:spPr>
        <p:txBody>
          <a:bodyPr anchor="ctr">
            <a:normAutofit/>
          </a:bodyPr>
          <a:lstStyle/>
          <a:p>
            <a:r>
              <a:rPr lang="en-US" i="1" dirty="0">
                <a:solidFill>
                  <a:srgbClr val="6A737D"/>
                </a:solidFill>
              </a:rPr>
              <a:t># Basic provisioning example</a:t>
            </a:r>
            <a:r>
              <a:rPr lang="en-US" dirty="0"/>
              <a:t> </a:t>
            </a:r>
          </a:p>
          <a:p>
            <a:r>
              <a:rPr lang="en-US" b="1" dirty="0"/>
              <a:t>-</a:t>
            </a:r>
            <a:r>
              <a:rPr lang="en-US" dirty="0"/>
              <a:t> </a:t>
            </a:r>
            <a:r>
              <a:rPr lang="en-US" b="1" dirty="0">
                <a:solidFill>
                  <a:srgbClr val="22863A"/>
                </a:solidFill>
              </a:rPr>
              <a:t>amazon.aws.ec2</a:t>
            </a:r>
            <a:r>
              <a:rPr lang="en-US" b="1" dirty="0"/>
              <a:t>:</a:t>
            </a:r>
          </a:p>
          <a:p>
            <a:pPr lvl="1"/>
            <a:r>
              <a:rPr lang="en-US" b="1" dirty="0" err="1">
                <a:solidFill>
                  <a:srgbClr val="22863A"/>
                </a:solidFill>
              </a:rPr>
              <a:t>key_name</a:t>
            </a:r>
            <a:r>
              <a:rPr lang="en-US" b="1" dirty="0"/>
              <a:t>:</a:t>
            </a:r>
            <a:r>
              <a:rPr lang="en-US" dirty="0"/>
              <a:t> </a:t>
            </a:r>
            <a:r>
              <a:rPr lang="en-US" dirty="0" err="1">
                <a:solidFill>
                  <a:srgbClr val="032F62"/>
                </a:solidFill>
              </a:rPr>
              <a:t>mykey</a:t>
            </a:r>
            <a:endParaRPr lang="en-US" dirty="0">
              <a:solidFill>
                <a:srgbClr val="032F62"/>
              </a:solidFill>
            </a:endParaRPr>
          </a:p>
          <a:p>
            <a:pPr lvl="1"/>
            <a:r>
              <a:rPr lang="en-US" b="1" dirty="0" err="1">
                <a:solidFill>
                  <a:srgbClr val="22863A"/>
                </a:solidFill>
              </a:rPr>
              <a:t>instance_type</a:t>
            </a:r>
            <a:r>
              <a:rPr lang="en-US" b="1" dirty="0"/>
              <a:t>:</a:t>
            </a:r>
            <a:r>
              <a:rPr lang="en-US" dirty="0"/>
              <a:t> </a:t>
            </a:r>
            <a:r>
              <a:rPr lang="en-US" dirty="0">
                <a:solidFill>
                  <a:srgbClr val="032F62"/>
                </a:solidFill>
              </a:rPr>
              <a:t>t2.micro</a:t>
            </a:r>
            <a:r>
              <a:rPr lang="en-US" dirty="0"/>
              <a:t> </a:t>
            </a:r>
          </a:p>
          <a:p>
            <a:pPr lvl="1"/>
            <a:r>
              <a:rPr lang="en-US" b="1" dirty="0">
                <a:solidFill>
                  <a:srgbClr val="22863A"/>
                </a:solidFill>
              </a:rPr>
              <a:t>image</a:t>
            </a:r>
            <a:r>
              <a:rPr lang="en-US" b="1" dirty="0"/>
              <a:t>:</a:t>
            </a:r>
            <a:r>
              <a:rPr lang="en-US" dirty="0"/>
              <a:t> </a:t>
            </a:r>
            <a:r>
              <a:rPr lang="en-US" dirty="0">
                <a:solidFill>
                  <a:srgbClr val="032F62"/>
                </a:solidFill>
              </a:rPr>
              <a:t>ami-123456</a:t>
            </a:r>
            <a:r>
              <a:rPr lang="en-US" dirty="0"/>
              <a:t> </a:t>
            </a:r>
          </a:p>
          <a:p>
            <a:pPr lvl="1"/>
            <a:r>
              <a:rPr lang="en-US" b="1" dirty="0">
                <a:solidFill>
                  <a:srgbClr val="22863A"/>
                </a:solidFill>
              </a:rPr>
              <a:t>wait</a:t>
            </a:r>
            <a:r>
              <a:rPr lang="en-US" b="1" dirty="0"/>
              <a:t>:</a:t>
            </a:r>
            <a:r>
              <a:rPr lang="en-US" dirty="0"/>
              <a:t> </a:t>
            </a:r>
            <a:r>
              <a:rPr lang="en-US" dirty="0">
                <a:solidFill>
                  <a:srgbClr val="032F62"/>
                </a:solidFill>
              </a:rPr>
              <a:t>yes</a:t>
            </a:r>
            <a:r>
              <a:rPr lang="en-US" dirty="0"/>
              <a:t> </a:t>
            </a:r>
            <a:r>
              <a:rPr lang="en-US" b="1" dirty="0">
                <a:solidFill>
                  <a:srgbClr val="22863A"/>
                </a:solidFill>
              </a:rPr>
              <a:t>group</a:t>
            </a:r>
            <a:r>
              <a:rPr lang="en-US" b="1" dirty="0"/>
              <a:t>:</a:t>
            </a:r>
            <a:r>
              <a:rPr lang="en-US" dirty="0"/>
              <a:t> </a:t>
            </a:r>
            <a:r>
              <a:rPr lang="en-US" dirty="0">
                <a:solidFill>
                  <a:srgbClr val="032F62"/>
                </a:solidFill>
              </a:rPr>
              <a:t>webserver</a:t>
            </a:r>
            <a:r>
              <a:rPr lang="en-US" dirty="0"/>
              <a:t> </a:t>
            </a:r>
          </a:p>
          <a:p>
            <a:pPr lvl="1"/>
            <a:r>
              <a:rPr lang="en-US" b="1" dirty="0">
                <a:solidFill>
                  <a:srgbClr val="22863A"/>
                </a:solidFill>
              </a:rPr>
              <a:t>count</a:t>
            </a:r>
            <a:r>
              <a:rPr lang="en-US" b="1" dirty="0"/>
              <a:t>:</a:t>
            </a:r>
            <a:r>
              <a:rPr lang="en-US" dirty="0"/>
              <a:t> </a:t>
            </a:r>
            <a:r>
              <a:rPr lang="en-US" dirty="0">
                <a:solidFill>
                  <a:srgbClr val="032F62"/>
                </a:solidFill>
              </a:rPr>
              <a:t>3</a:t>
            </a:r>
            <a:r>
              <a:rPr lang="en-US" dirty="0"/>
              <a:t> </a:t>
            </a:r>
          </a:p>
          <a:p>
            <a:pPr lvl="1"/>
            <a:r>
              <a:rPr lang="en-US" b="1" dirty="0" err="1">
                <a:solidFill>
                  <a:srgbClr val="22863A"/>
                </a:solidFill>
              </a:rPr>
              <a:t>vpc_subnet_id</a:t>
            </a:r>
            <a:r>
              <a:rPr lang="en-US" b="1" dirty="0"/>
              <a:t>:</a:t>
            </a:r>
            <a:r>
              <a:rPr lang="en-US" dirty="0"/>
              <a:t> </a:t>
            </a:r>
            <a:r>
              <a:rPr lang="en-US" dirty="0">
                <a:solidFill>
                  <a:srgbClr val="032F62"/>
                </a:solidFill>
              </a:rPr>
              <a:t>subnet-29e63245</a:t>
            </a:r>
            <a:r>
              <a:rPr lang="en-US" dirty="0"/>
              <a:t> </a:t>
            </a:r>
          </a:p>
          <a:p>
            <a:pPr lvl="1"/>
            <a:r>
              <a:rPr lang="en-US" b="1" dirty="0" err="1">
                <a:solidFill>
                  <a:srgbClr val="22863A"/>
                </a:solidFill>
              </a:rPr>
              <a:t>assign_public_ip</a:t>
            </a:r>
            <a:r>
              <a:rPr lang="en-US" b="1" dirty="0"/>
              <a:t>:</a:t>
            </a:r>
            <a:r>
              <a:rPr lang="en-US" dirty="0"/>
              <a:t> </a:t>
            </a:r>
            <a:r>
              <a:rPr lang="en-US" dirty="0">
                <a:solidFill>
                  <a:srgbClr val="032F62"/>
                </a:solidFill>
              </a:rPr>
              <a:t>yes</a:t>
            </a:r>
          </a:p>
          <a:p>
            <a:pPr lvl="1"/>
            <a:endParaRPr lang="en-US" dirty="0">
              <a:solidFill>
                <a:srgbClr val="032F62"/>
              </a:solidFill>
            </a:endParaRPr>
          </a:p>
          <a:p>
            <a:pPr marL="0" indent="0">
              <a:buNone/>
            </a:pPr>
            <a:r>
              <a:rPr lang="en-US" dirty="0">
                <a:solidFill>
                  <a:srgbClr val="032F62"/>
                </a:solidFill>
              </a:rPr>
              <a:t>Reference: </a:t>
            </a:r>
            <a:r>
              <a:rPr lang="en-US" dirty="0" err="1">
                <a:solidFill>
                  <a:srgbClr val="032F62"/>
                </a:solidFill>
                <a:hlinkClick r:id="rId3"/>
              </a:rPr>
              <a:t>docs.ansible.com</a:t>
            </a:r>
            <a:endParaRPr dirty="0"/>
          </a:p>
        </p:txBody>
      </p:sp>
      <p:sp>
        <p:nvSpPr>
          <p:cNvPr id="4" name="TextBox 3">
            <a:extLst>
              <a:ext uri="{FF2B5EF4-FFF2-40B4-BE49-F238E27FC236}">
                <a16:creationId xmlns:a16="http://schemas.microsoft.com/office/drawing/2014/main" id="{262CCC8B-1D68-3747-93E2-E237049604FB}"/>
              </a:ext>
            </a:extLst>
          </p:cNvPr>
          <p:cNvSpPr txBox="1"/>
          <p:nvPr/>
        </p:nvSpPr>
        <p:spPr>
          <a:xfrm>
            <a:off x="848139" y="4134678"/>
            <a:ext cx="3087757" cy="369332"/>
          </a:xfrm>
          <a:prstGeom prst="rect">
            <a:avLst/>
          </a:prstGeom>
          <a:noFill/>
        </p:spPr>
        <p:txBody>
          <a:bodyPr wrap="square" rtlCol="0">
            <a:spAutoFit/>
          </a:bodyPr>
          <a:lstStyle/>
          <a:p>
            <a:r>
              <a:rPr lang="en-US" dirty="0"/>
              <a:t>Specify cloud infrastructure</a:t>
            </a:r>
          </a:p>
        </p:txBody>
      </p:sp>
    </p:spTree>
    <p:extLst>
      <p:ext uri="{BB962C8B-B14F-4D97-AF65-F5344CB8AC3E}">
        <p14:creationId xmlns:p14="http://schemas.microsoft.com/office/powerpoint/2010/main" val="68694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4662B-2CAC-314E-A73C-E5B5BE8EDA22}"/>
              </a:ext>
            </a:extLst>
          </p:cNvPr>
          <p:cNvSpPr>
            <a:spLocks noGrp="1"/>
          </p:cNvSpPr>
          <p:nvPr>
            <p:ph type="title"/>
          </p:nvPr>
        </p:nvSpPr>
        <p:spPr/>
        <p:txBody>
          <a:bodyPr/>
          <a:lstStyle/>
          <a:p>
            <a:r>
              <a:rPr lang="en-US" dirty="0"/>
              <a:t>Where are we? 												</a:t>
            </a:r>
            <a:r>
              <a:rPr lang="en-US" dirty="0">
                <a:hlinkClick r:id="rId3"/>
              </a:rPr>
              <a:t>Github search</a:t>
            </a:r>
            <a:endParaRPr lang="en-US" dirty="0"/>
          </a:p>
        </p:txBody>
      </p:sp>
      <p:sp>
        <p:nvSpPr>
          <p:cNvPr id="3" name="Text Placeholder 2">
            <a:extLst>
              <a:ext uri="{FF2B5EF4-FFF2-40B4-BE49-F238E27FC236}">
                <a16:creationId xmlns:a16="http://schemas.microsoft.com/office/drawing/2014/main" id="{3F38ABC9-71FF-B44E-A5EE-9CE043349E44}"/>
              </a:ext>
            </a:extLst>
          </p:cNvPr>
          <p:cNvSpPr>
            <a:spLocks noGrp="1"/>
          </p:cNvSpPr>
          <p:nvPr>
            <p:ph type="body" idx="1"/>
          </p:nvPr>
        </p:nvSpPr>
        <p:spPr/>
        <p:txBody>
          <a:bodyPr/>
          <a:lstStyle/>
          <a:p>
            <a:r>
              <a:rPr lang="en-US" dirty="0"/>
              <a:t>Boto3 (2,507 Repos, 92K Commits)</a:t>
            </a:r>
          </a:p>
        </p:txBody>
      </p:sp>
      <p:sp>
        <p:nvSpPr>
          <p:cNvPr id="5" name="Text Placeholder 4">
            <a:extLst>
              <a:ext uri="{FF2B5EF4-FFF2-40B4-BE49-F238E27FC236}">
                <a16:creationId xmlns:a16="http://schemas.microsoft.com/office/drawing/2014/main" id="{6777A91E-EEFD-1A40-BC64-2DFFF5C6BBE6}"/>
              </a:ext>
            </a:extLst>
          </p:cNvPr>
          <p:cNvSpPr>
            <a:spLocks noGrp="1"/>
          </p:cNvSpPr>
          <p:nvPr>
            <p:ph type="body" sz="quarter" idx="3"/>
          </p:nvPr>
        </p:nvSpPr>
        <p:spPr/>
        <p:txBody>
          <a:bodyPr/>
          <a:lstStyle/>
          <a:p>
            <a:r>
              <a:rPr lang="en-US" dirty="0"/>
              <a:t>CloudFormation (2K Repos, 48K Commits)</a:t>
            </a:r>
          </a:p>
        </p:txBody>
      </p:sp>
      <p:pic>
        <p:nvPicPr>
          <p:cNvPr id="8" name="Content Placeholder 7" descr="Graphical user interface, text, application, email, website&#10;&#10;Description automatically generated">
            <a:extLst>
              <a:ext uri="{FF2B5EF4-FFF2-40B4-BE49-F238E27FC236}">
                <a16:creationId xmlns:a16="http://schemas.microsoft.com/office/drawing/2014/main" id="{61CF8FF1-66C5-D541-BE52-506D15B67745}"/>
              </a:ext>
            </a:extLst>
          </p:cNvPr>
          <p:cNvPicPr>
            <a:picLocks noGrp="1" noChangeAspect="1"/>
          </p:cNvPicPr>
          <p:nvPr>
            <p:ph sz="quarter" idx="4"/>
          </p:nvPr>
        </p:nvPicPr>
        <p:blipFill>
          <a:blip r:embed="rId4"/>
          <a:stretch>
            <a:fillRect/>
          </a:stretch>
        </p:blipFill>
        <p:spPr>
          <a:xfrm>
            <a:off x="6142487" y="2925763"/>
            <a:ext cx="5275107" cy="3686052"/>
          </a:xfrm>
        </p:spPr>
      </p:pic>
      <p:pic>
        <p:nvPicPr>
          <p:cNvPr id="15" name="Content Placeholder 14" descr="A screenshot of a computer&#10;&#10;Description automatically generated">
            <a:extLst>
              <a:ext uri="{FF2B5EF4-FFF2-40B4-BE49-F238E27FC236}">
                <a16:creationId xmlns:a16="http://schemas.microsoft.com/office/drawing/2014/main" id="{FD13A493-2FEF-0E4E-9ADB-11377B862BBE}"/>
              </a:ext>
            </a:extLst>
          </p:cNvPr>
          <p:cNvPicPr>
            <a:picLocks noGrp="1" noChangeAspect="1"/>
          </p:cNvPicPr>
          <p:nvPr>
            <p:ph sz="half" idx="2"/>
          </p:nvPr>
        </p:nvPicPr>
        <p:blipFill>
          <a:blip r:embed="rId5"/>
          <a:stretch>
            <a:fillRect/>
          </a:stretch>
        </p:blipFill>
        <p:spPr>
          <a:xfrm>
            <a:off x="774406" y="2925763"/>
            <a:ext cx="5282187" cy="3726158"/>
          </a:xfrm>
        </p:spPr>
      </p:pic>
    </p:spTree>
    <p:extLst>
      <p:ext uri="{BB962C8B-B14F-4D97-AF65-F5344CB8AC3E}">
        <p14:creationId xmlns:p14="http://schemas.microsoft.com/office/powerpoint/2010/main" val="1243436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err="1">
                <a:solidFill>
                  <a:srgbClr val="FFFFFF"/>
                </a:solidFill>
              </a:rPr>
              <a:t>IaC</a:t>
            </a:r>
            <a:r>
              <a:rPr lang="en-US" sz="3200" dirty="0">
                <a:solidFill>
                  <a:srgbClr val="FFFFFF"/>
                </a:solidFill>
              </a:rPr>
              <a:t> -&gt; CI/CD</a:t>
            </a:r>
          </a:p>
        </p:txBody>
      </p:sp>
      <p:sp>
        <p:nvSpPr>
          <p:cNvPr id="3" name="Content Placeholder 2"/>
          <p:cNvSpPr>
            <a:spLocks noGrp="1"/>
          </p:cNvSpPr>
          <p:nvPr>
            <p:ph idx="1"/>
          </p:nvPr>
        </p:nvSpPr>
        <p:spPr>
          <a:xfrm>
            <a:off x="5022883" y="485678"/>
            <a:ext cx="6547794" cy="5985460"/>
          </a:xfrm>
        </p:spPr>
        <p:txBody>
          <a:bodyPr anchor="ctr">
            <a:normAutofit/>
          </a:bodyPr>
          <a:lstStyle/>
          <a:p>
            <a:r>
              <a:rPr lang="en-US" dirty="0" err="1"/>
              <a:t>Infastructure</a:t>
            </a:r>
            <a:r>
              <a:rPr lang="en-US" dirty="0"/>
              <a:t> as Code is the First Step towards CI/CD.</a:t>
            </a:r>
          </a:p>
          <a:p>
            <a:pPr lvl="1"/>
            <a:r>
              <a:rPr lang="en-US" dirty="0"/>
              <a:t>Infrastructure Code – Networks, VM’s/Instances, DB, etc.</a:t>
            </a:r>
          </a:p>
          <a:p>
            <a:pPr lvl="1"/>
            <a:r>
              <a:rPr lang="en-US" dirty="0"/>
              <a:t>Pipeline Code – Orchestrate CI/CD</a:t>
            </a:r>
          </a:p>
          <a:p>
            <a:pPr lvl="2"/>
            <a:r>
              <a:rPr lang="en-US" dirty="0"/>
              <a:t>Build – Compile, integrate variables</a:t>
            </a:r>
          </a:p>
          <a:p>
            <a:pPr lvl="2"/>
            <a:r>
              <a:rPr lang="en-US" dirty="0"/>
              <a:t>Test – See what happens when code is used to execute</a:t>
            </a:r>
          </a:p>
          <a:p>
            <a:pPr lvl="3"/>
            <a:r>
              <a:rPr lang="en-US" dirty="0"/>
              <a:t>Test Environments, Run Tests on code with tools, etc.</a:t>
            </a:r>
          </a:p>
          <a:p>
            <a:pPr lvl="2"/>
            <a:r>
              <a:rPr lang="en-US" dirty="0"/>
              <a:t>Deliver or Deploy (Delivery implies Manual Final Step)</a:t>
            </a:r>
          </a:p>
          <a:p>
            <a:pPr lvl="3"/>
            <a:r>
              <a:rPr lang="en-US" dirty="0"/>
              <a:t>Once all checks pass the gate, roll out to Production</a:t>
            </a:r>
          </a:p>
          <a:p>
            <a:r>
              <a:rPr lang="en-US" dirty="0"/>
              <a:t>Lots of opportunity for automation</a:t>
            </a:r>
          </a:p>
          <a:p>
            <a:pPr lvl="1"/>
            <a:r>
              <a:rPr lang="en-US" dirty="0"/>
              <a:t>Tickets and Approvals are events that can kick-off automations</a:t>
            </a:r>
          </a:p>
          <a:p>
            <a:r>
              <a:rPr lang="en-US" dirty="0"/>
              <a:t>Start small and get quick wins</a:t>
            </a:r>
          </a:p>
          <a:p>
            <a:r>
              <a:rPr lang="en-US" dirty="0"/>
              <a:t>Security Benefit:</a:t>
            </a:r>
          </a:p>
          <a:p>
            <a:pPr lvl="1"/>
            <a:r>
              <a:rPr lang="en-US" dirty="0"/>
              <a:t>Audit Logs of Infrastructure Changes (via Code Runs – When and Where did the Change Take Effect?)</a:t>
            </a:r>
          </a:p>
          <a:p>
            <a:pPr marL="0" indent="0">
              <a:buNone/>
            </a:pPr>
            <a:r>
              <a:rPr lang="en-US" dirty="0">
                <a:hlinkClick r:id="rId3"/>
              </a:rPr>
              <a:t>SANS Sec540 – Cloud Security and </a:t>
            </a:r>
            <a:r>
              <a:rPr lang="en-US" dirty="0" err="1">
                <a:hlinkClick r:id="rId3"/>
              </a:rPr>
              <a:t>DevSecOps</a:t>
            </a:r>
            <a:r>
              <a:rPr lang="en-US" dirty="0">
                <a:hlinkClick r:id="rId3"/>
              </a:rPr>
              <a:t> Automation</a:t>
            </a:r>
            <a:endParaRPr dirty="0"/>
          </a:p>
        </p:txBody>
      </p:sp>
      <p:sp>
        <p:nvSpPr>
          <p:cNvPr id="4" name="TextBox 3">
            <a:extLst>
              <a:ext uri="{FF2B5EF4-FFF2-40B4-BE49-F238E27FC236}">
                <a16:creationId xmlns:a16="http://schemas.microsoft.com/office/drawing/2014/main" id="{262CCC8B-1D68-3747-93E2-E237049604FB}"/>
              </a:ext>
            </a:extLst>
          </p:cNvPr>
          <p:cNvSpPr txBox="1"/>
          <p:nvPr/>
        </p:nvSpPr>
        <p:spPr>
          <a:xfrm>
            <a:off x="848139" y="4134678"/>
            <a:ext cx="3087757" cy="369332"/>
          </a:xfrm>
          <a:prstGeom prst="rect">
            <a:avLst/>
          </a:prstGeom>
          <a:noFill/>
        </p:spPr>
        <p:txBody>
          <a:bodyPr wrap="square" rtlCol="0">
            <a:spAutoFit/>
          </a:bodyPr>
          <a:lstStyle/>
          <a:p>
            <a:r>
              <a:rPr lang="en-US" dirty="0"/>
              <a:t>On the path to DevOps</a:t>
            </a:r>
          </a:p>
        </p:txBody>
      </p:sp>
    </p:spTree>
    <p:extLst>
      <p:ext uri="{BB962C8B-B14F-4D97-AF65-F5344CB8AC3E}">
        <p14:creationId xmlns:p14="http://schemas.microsoft.com/office/powerpoint/2010/main" val="104129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B9BF3-DB14-974C-87B2-998096047A32}"/>
              </a:ext>
            </a:extLst>
          </p:cNvPr>
          <p:cNvSpPr>
            <a:spLocks noGrp="1"/>
          </p:cNvSpPr>
          <p:nvPr>
            <p:ph type="title"/>
          </p:nvPr>
        </p:nvSpPr>
        <p:spPr/>
        <p:txBody>
          <a:bodyPr/>
          <a:lstStyle/>
          <a:p>
            <a:r>
              <a:rPr lang="en-US" dirty="0"/>
              <a:t>Preamble </a:t>
            </a:r>
          </a:p>
        </p:txBody>
      </p:sp>
      <p:sp>
        <p:nvSpPr>
          <p:cNvPr id="3" name="Content Placeholder 2">
            <a:extLst>
              <a:ext uri="{FF2B5EF4-FFF2-40B4-BE49-F238E27FC236}">
                <a16:creationId xmlns:a16="http://schemas.microsoft.com/office/drawing/2014/main" id="{30416107-8D2D-2643-ACE9-5CC47BED7C1B}"/>
              </a:ext>
            </a:extLst>
          </p:cNvPr>
          <p:cNvSpPr>
            <a:spLocks noGrp="1"/>
          </p:cNvSpPr>
          <p:nvPr>
            <p:ph sz="half" idx="1"/>
          </p:nvPr>
        </p:nvSpPr>
        <p:spPr/>
        <p:txBody>
          <a:bodyPr/>
          <a:lstStyle/>
          <a:p>
            <a:pPr marL="0" indent="0">
              <a:buNone/>
            </a:pPr>
            <a:r>
              <a:rPr lang="en-US" dirty="0"/>
              <a:t>This is not prescriptive.  The goal is to present thought-provoking ideas</a:t>
            </a:r>
          </a:p>
        </p:txBody>
      </p:sp>
      <p:sp>
        <p:nvSpPr>
          <p:cNvPr id="4" name="Content Placeholder 3">
            <a:extLst>
              <a:ext uri="{FF2B5EF4-FFF2-40B4-BE49-F238E27FC236}">
                <a16:creationId xmlns:a16="http://schemas.microsoft.com/office/drawing/2014/main" id="{CE9533F7-276D-204C-8931-EB8D101A97E0}"/>
              </a:ext>
            </a:extLst>
          </p:cNvPr>
          <p:cNvSpPr>
            <a:spLocks noGrp="1"/>
          </p:cNvSpPr>
          <p:nvPr>
            <p:ph sz="half" idx="2"/>
          </p:nvPr>
        </p:nvSpPr>
        <p:spPr/>
        <p:txBody>
          <a:bodyPr/>
          <a:lstStyle/>
          <a:p>
            <a:pPr marL="0" indent="0">
              <a:buNone/>
            </a:pPr>
            <a:r>
              <a:rPr lang="en-US" dirty="0"/>
              <a:t>There are lots of links throughout the presentation.  The audience is encouraged to visit reference pages to gain more insights and reference material.</a:t>
            </a:r>
          </a:p>
        </p:txBody>
      </p:sp>
      <p:sp>
        <p:nvSpPr>
          <p:cNvPr id="6" name="TextBox 5">
            <a:extLst>
              <a:ext uri="{FF2B5EF4-FFF2-40B4-BE49-F238E27FC236}">
                <a16:creationId xmlns:a16="http://schemas.microsoft.com/office/drawing/2014/main" id="{65519024-9042-6542-B58B-C7B9BBE0DCA8}"/>
              </a:ext>
            </a:extLst>
          </p:cNvPr>
          <p:cNvSpPr txBox="1"/>
          <p:nvPr/>
        </p:nvSpPr>
        <p:spPr>
          <a:xfrm>
            <a:off x="581193" y="6001731"/>
            <a:ext cx="10398369" cy="369332"/>
          </a:xfrm>
          <a:prstGeom prst="rect">
            <a:avLst/>
          </a:prstGeom>
          <a:noFill/>
        </p:spPr>
        <p:txBody>
          <a:bodyPr wrap="square" rtlCol="0">
            <a:spAutoFit/>
          </a:bodyPr>
          <a:lstStyle/>
          <a:p>
            <a:r>
              <a:rPr lang="en-US" dirty="0"/>
              <a:t>*This is not a Security-Focused Presentation.  That is tomorrow at 1:00 </a:t>
            </a:r>
            <a:r>
              <a:rPr lang="en-US" dirty="0">
                <a:sym typeface="Wingdings" pitchFamily="2" charset="2"/>
              </a:rPr>
              <a:t></a:t>
            </a:r>
            <a:endParaRPr lang="en-US" dirty="0"/>
          </a:p>
        </p:txBody>
      </p:sp>
    </p:spTree>
    <p:extLst>
      <p:ext uri="{BB962C8B-B14F-4D97-AF65-F5344CB8AC3E}">
        <p14:creationId xmlns:p14="http://schemas.microsoft.com/office/powerpoint/2010/main" val="3461547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3D3-69EF-5B43-BF6C-6E63CDEB6788}"/>
              </a:ext>
            </a:extLst>
          </p:cNvPr>
          <p:cNvSpPr>
            <a:spLocks noGrp="1"/>
          </p:cNvSpPr>
          <p:nvPr>
            <p:ph type="title"/>
          </p:nvPr>
        </p:nvSpPr>
        <p:spPr/>
        <p:txBody>
          <a:bodyPr/>
          <a:lstStyle/>
          <a:p>
            <a:r>
              <a:rPr lang="en-US" dirty="0"/>
              <a:t>CI/CD -&gt; DevOps.      </a:t>
            </a:r>
            <a:r>
              <a:rPr lang="en-US" dirty="0">
                <a:hlinkClick r:id="rId3"/>
              </a:rPr>
              <a:t>Agile Manifesto</a:t>
            </a:r>
            <a:endParaRPr lang="en-US" dirty="0"/>
          </a:p>
        </p:txBody>
      </p:sp>
      <p:pic>
        <p:nvPicPr>
          <p:cNvPr id="4" name="Picture 4" descr="A picture containing text, person, newspaper, receipt&#10;&#10;Description automatically generated">
            <a:extLst>
              <a:ext uri="{FF2B5EF4-FFF2-40B4-BE49-F238E27FC236}">
                <a16:creationId xmlns:a16="http://schemas.microsoft.com/office/drawing/2014/main" id="{EF388A52-0F67-465A-A6B2-DB3B43108F83}"/>
              </a:ext>
            </a:extLst>
          </p:cNvPr>
          <p:cNvPicPr>
            <a:picLocks noGrp="1" noChangeAspect="1"/>
          </p:cNvPicPr>
          <p:nvPr>
            <p:ph idx="1"/>
          </p:nvPr>
        </p:nvPicPr>
        <p:blipFill>
          <a:blip r:embed="rId4"/>
          <a:stretch>
            <a:fillRect/>
          </a:stretch>
        </p:blipFill>
        <p:spPr>
          <a:xfrm>
            <a:off x="580424" y="1971561"/>
            <a:ext cx="4492701" cy="4673819"/>
          </a:xfrm>
        </p:spPr>
      </p:pic>
      <p:pic>
        <p:nvPicPr>
          <p:cNvPr id="5" name="Picture 5" descr="A picture containing text, newspaper&#10;&#10;Description automatically generated">
            <a:extLst>
              <a:ext uri="{FF2B5EF4-FFF2-40B4-BE49-F238E27FC236}">
                <a16:creationId xmlns:a16="http://schemas.microsoft.com/office/drawing/2014/main" id="{F2DDB258-05B4-47CF-8FBF-4DCC6A1A8F4F}"/>
              </a:ext>
            </a:extLst>
          </p:cNvPr>
          <p:cNvPicPr>
            <a:picLocks noChangeAspect="1"/>
          </p:cNvPicPr>
          <p:nvPr/>
        </p:nvPicPr>
        <p:blipFill>
          <a:blip r:embed="rId5"/>
          <a:stretch>
            <a:fillRect/>
          </a:stretch>
        </p:blipFill>
        <p:spPr>
          <a:xfrm>
            <a:off x="9529101" y="1969477"/>
            <a:ext cx="2465369" cy="4853353"/>
          </a:xfrm>
          <a:prstGeom prst="rect">
            <a:avLst/>
          </a:prstGeom>
        </p:spPr>
      </p:pic>
      <p:sp>
        <p:nvSpPr>
          <p:cNvPr id="6" name="TextBox 5">
            <a:extLst>
              <a:ext uri="{FF2B5EF4-FFF2-40B4-BE49-F238E27FC236}">
                <a16:creationId xmlns:a16="http://schemas.microsoft.com/office/drawing/2014/main" id="{948B86C8-CD73-4FF3-8758-0E5354BB525C}"/>
              </a:ext>
            </a:extLst>
          </p:cNvPr>
          <p:cNvSpPr txBox="1"/>
          <p:nvPr/>
        </p:nvSpPr>
        <p:spPr>
          <a:xfrm>
            <a:off x="5122985" y="1969477"/>
            <a:ext cx="4337538"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DevOps is a Culture</a:t>
            </a:r>
          </a:p>
          <a:p>
            <a:endParaRPr lang="en-US" dirty="0"/>
          </a:p>
          <a:p>
            <a:r>
              <a:rPr lang="en-US" dirty="0"/>
              <a:t>- Cannot be changed overnight</a:t>
            </a:r>
          </a:p>
          <a:p>
            <a:endParaRPr lang="en-US" dirty="0"/>
          </a:p>
          <a:p>
            <a:r>
              <a:rPr lang="en-US" dirty="0"/>
              <a:t>- Needs Support at All levels of Org.</a:t>
            </a:r>
          </a:p>
          <a:p>
            <a:endParaRPr lang="en-US" dirty="0"/>
          </a:p>
          <a:p>
            <a:r>
              <a:rPr lang="en-US" dirty="0"/>
              <a:t>- Includes all parts of Org.</a:t>
            </a:r>
          </a:p>
        </p:txBody>
      </p:sp>
    </p:spTree>
    <p:extLst>
      <p:ext uri="{BB962C8B-B14F-4D97-AF65-F5344CB8AC3E}">
        <p14:creationId xmlns:p14="http://schemas.microsoft.com/office/powerpoint/2010/main" val="594580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Review</a:t>
            </a:r>
          </a:p>
        </p:txBody>
      </p:sp>
      <p:sp>
        <p:nvSpPr>
          <p:cNvPr id="3" name="Content Placeholder 2"/>
          <p:cNvSpPr>
            <a:spLocks noGrp="1"/>
          </p:cNvSpPr>
          <p:nvPr>
            <p:ph idx="1"/>
          </p:nvPr>
        </p:nvSpPr>
        <p:spPr>
          <a:xfrm>
            <a:off x="5155905" y="1113764"/>
            <a:ext cx="6108179" cy="4624327"/>
          </a:xfrm>
        </p:spPr>
        <p:txBody>
          <a:bodyPr anchor="ctr">
            <a:normAutofit/>
          </a:bodyPr>
          <a:lstStyle/>
          <a:p>
            <a:r>
              <a:rPr lang="en-US" dirty="0"/>
              <a:t>Terminology and Definitions</a:t>
            </a:r>
          </a:p>
          <a:p>
            <a:r>
              <a:rPr lang="en-US" dirty="0"/>
              <a:t>Theory</a:t>
            </a:r>
          </a:p>
          <a:p>
            <a:r>
              <a:rPr lang="en-US" dirty="0"/>
              <a:t>Principles and Concepts</a:t>
            </a:r>
          </a:p>
          <a:p>
            <a:r>
              <a:rPr lang="en-US" dirty="0"/>
              <a:t>Pseudo Code</a:t>
            </a:r>
          </a:p>
          <a:p>
            <a:r>
              <a:rPr lang="en-US" dirty="0"/>
              <a:t>Patterns</a:t>
            </a:r>
          </a:p>
          <a:p>
            <a:r>
              <a:rPr lang="en-US" dirty="0"/>
              <a:t>Modelling Complex Information Systems</a:t>
            </a:r>
          </a:p>
          <a:p>
            <a:r>
              <a:rPr lang="en-US" dirty="0"/>
              <a:t>(Cloud) Configuration Management Tools</a:t>
            </a:r>
          </a:p>
          <a:p>
            <a:r>
              <a:rPr lang="en-US" dirty="0"/>
              <a:t>Moving on to CI/Cd &amp; DevOps</a:t>
            </a:r>
          </a:p>
          <a:p>
            <a:endParaRPr dirty="0"/>
          </a:p>
        </p:txBody>
      </p:sp>
    </p:spTree>
    <p:extLst>
      <p:ext uri="{BB962C8B-B14F-4D97-AF65-F5344CB8AC3E}">
        <p14:creationId xmlns:p14="http://schemas.microsoft.com/office/powerpoint/2010/main" val="1685283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6BD8A-1B7B-A64C-B926-B7D7E1A4AC3D}"/>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4095039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529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rPr>
              <a:t>Contents</a:t>
            </a:r>
          </a:p>
        </p:txBody>
      </p:sp>
      <p:sp>
        <p:nvSpPr>
          <p:cNvPr id="3" name="Content Placeholder 2"/>
          <p:cNvSpPr>
            <a:spLocks noGrp="1"/>
          </p:cNvSpPr>
          <p:nvPr>
            <p:ph idx="1"/>
          </p:nvPr>
        </p:nvSpPr>
        <p:spPr>
          <a:xfrm>
            <a:off x="5155905" y="1113764"/>
            <a:ext cx="6108179" cy="4624327"/>
          </a:xfrm>
        </p:spPr>
        <p:txBody>
          <a:bodyPr anchor="ctr">
            <a:normAutofit/>
          </a:bodyPr>
          <a:lstStyle/>
          <a:p>
            <a:r>
              <a:rPr lang="en-US" dirty="0"/>
              <a:t>Terminology and Definitions</a:t>
            </a:r>
          </a:p>
          <a:p>
            <a:r>
              <a:rPr lang="en-US" dirty="0"/>
              <a:t>Theory</a:t>
            </a:r>
          </a:p>
          <a:p>
            <a:r>
              <a:rPr lang="en-US" dirty="0"/>
              <a:t>Principles and Concepts</a:t>
            </a:r>
          </a:p>
          <a:p>
            <a:r>
              <a:rPr lang="en-US" dirty="0"/>
              <a:t>Pseudo Code</a:t>
            </a:r>
          </a:p>
          <a:p>
            <a:r>
              <a:rPr lang="en-US" dirty="0"/>
              <a:t>Patterns</a:t>
            </a:r>
          </a:p>
          <a:p>
            <a:r>
              <a:rPr lang="en-US" dirty="0"/>
              <a:t>Modelling Complex Information Systems</a:t>
            </a:r>
          </a:p>
          <a:p>
            <a:r>
              <a:rPr lang="en-US" dirty="0"/>
              <a:t>(Cloud) Configuration Management Tools</a:t>
            </a:r>
          </a:p>
          <a:p>
            <a:r>
              <a:rPr lang="en-US" dirty="0"/>
              <a:t>Moving on to CI/Cd &amp; DevOps</a:t>
            </a:r>
          </a:p>
          <a:p>
            <a:endParaRPr dirty="0"/>
          </a:p>
        </p:txBody>
      </p:sp>
    </p:spTree>
    <p:extLst>
      <p:ext uri="{BB962C8B-B14F-4D97-AF65-F5344CB8AC3E}">
        <p14:creationId xmlns:p14="http://schemas.microsoft.com/office/powerpoint/2010/main" val="2014244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73B77-91D6-7347-860F-D99DB1BC7F57}"/>
              </a:ext>
            </a:extLst>
          </p:cNvPr>
          <p:cNvSpPr>
            <a:spLocks noGrp="1"/>
          </p:cNvSpPr>
          <p:nvPr>
            <p:ph type="title"/>
          </p:nvPr>
        </p:nvSpPr>
        <p:spPr/>
        <p:txBody>
          <a:bodyPr/>
          <a:lstStyle/>
          <a:p>
            <a:r>
              <a:rPr lang="en-US" dirty="0"/>
              <a:t>In a Nutshell						</a:t>
            </a:r>
            <a:r>
              <a:rPr lang="en-US" dirty="0">
                <a:hlinkClick r:id="rId3"/>
              </a:rPr>
              <a:t>Start with why</a:t>
            </a:r>
            <a:endParaRPr lang="en-US" dirty="0"/>
          </a:p>
        </p:txBody>
      </p:sp>
      <p:sp>
        <p:nvSpPr>
          <p:cNvPr id="3" name="Content Placeholder 2">
            <a:extLst>
              <a:ext uri="{FF2B5EF4-FFF2-40B4-BE49-F238E27FC236}">
                <a16:creationId xmlns:a16="http://schemas.microsoft.com/office/drawing/2014/main" id="{FE31D5A3-873F-D14F-84D0-A5CC859CBFCD}"/>
              </a:ext>
            </a:extLst>
          </p:cNvPr>
          <p:cNvSpPr>
            <a:spLocks noGrp="1"/>
          </p:cNvSpPr>
          <p:nvPr>
            <p:ph sz="half" idx="1"/>
          </p:nvPr>
        </p:nvSpPr>
        <p:spPr/>
        <p:txBody>
          <a:bodyPr/>
          <a:lstStyle/>
          <a:p>
            <a:r>
              <a:rPr lang="en-US" dirty="0"/>
              <a:t>Why Infrastructure as Code?</a:t>
            </a:r>
          </a:p>
          <a:p>
            <a:pPr lvl="1"/>
            <a:r>
              <a:rPr lang="en-US" dirty="0"/>
              <a:t>Save Time Deploying</a:t>
            </a:r>
          </a:p>
          <a:p>
            <a:pPr lvl="2"/>
            <a:r>
              <a:rPr lang="en-US" dirty="0"/>
              <a:t>No More Clicking ”Next Next Next Done”</a:t>
            </a:r>
          </a:p>
          <a:p>
            <a:pPr lvl="2"/>
            <a:r>
              <a:rPr lang="en-US" dirty="0"/>
              <a:t>Shorten RTO with DR Events</a:t>
            </a:r>
          </a:p>
          <a:p>
            <a:pPr lvl="1"/>
            <a:r>
              <a:rPr lang="en-US" dirty="0"/>
              <a:t>Consistent Deployment (Control Drift from </a:t>
            </a:r>
            <a:r>
              <a:rPr lang="en-US"/>
              <a:t>the start</a:t>
            </a:r>
            <a:r>
              <a:rPr lang="en-US" dirty="0"/>
              <a:t>)</a:t>
            </a:r>
          </a:p>
          <a:p>
            <a:pPr lvl="1"/>
            <a:r>
              <a:rPr lang="en-US" dirty="0"/>
              <a:t>Maintain Compliance and Auditable Environment</a:t>
            </a:r>
          </a:p>
          <a:p>
            <a:pPr lvl="1"/>
            <a:r>
              <a:rPr lang="en-US" dirty="0"/>
              <a:t>Increased and Easier Security!</a:t>
            </a:r>
          </a:p>
          <a:p>
            <a:pPr lvl="1"/>
            <a:r>
              <a:rPr lang="en-US" dirty="0"/>
              <a:t> Rollbacks with Version Control</a:t>
            </a:r>
          </a:p>
          <a:p>
            <a:endParaRPr lang="en-US" dirty="0"/>
          </a:p>
        </p:txBody>
      </p:sp>
      <p:sp>
        <p:nvSpPr>
          <p:cNvPr id="4" name="Content Placeholder 3">
            <a:extLst>
              <a:ext uri="{FF2B5EF4-FFF2-40B4-BE49-F238E27FC236}">
                <a16:creationId xmlns:a16="http://schemas.microsoft.com/office/drawing/2014/main" id="{2D181BEE-7172-3349-864E-C17D50E35F86}"/>
              </a:ext>
            </a:extLst>
          </p:cNvPr>
          <p:cNvSpPr>
            <a:spLocks noGrp="1"/>
          </p:cNvSpPr>
          <p:nvPr>
            <p:ph sz="half" idx="2"/>
          </p:nvPr>
        </p:nvSpPr>
        <p:spPr/>
        <p:txBody>
          <a:bodyPr/>
          <a:lstStyle/>
          <a:p>
            <a:r>
              <a:rPr lang="en-US" dirty="0"/>
              <a:t>Levelling UP</a:t>
            </a:r>
          </a:p>
          <a:p>
            <a:pPr lvl="1"/>
            <a:r>
              <a:rPr lang="en-US" dirty="0"/>
              <a:t>Leveraging the DRY principle with OOP</a:t>
            </a:r>
          </a:p>
          <a:p>
            <a:pPr lvl="1"/>
            <a:r>
              <a:rPr lang="en-US" dirty="0"/>
              <a:t>Tags!  You’re IT!</a:t>
            </a:r>
          </a:p>
          <a:p>
            <a:pPr lvl="1"/>
            <a:r>
              <a:rPr lang="en-US" dirty="0"/>
              <a:t>Abstraction</a:t>
            </a:r>
          </a:p>
          <a:p>
            <a:pPr lvl="1"/>
            <a:r>
              <a:rPr lang="en-US" dirty="0"/>
              <a:t>Speed</a:t>
            </a:r>
          </a:p>
          <a:p>
            <a:pPr lvl="1"/>
            <a:r>
              <a:rPr lang="en-US" dirty="0"/>
              <a:t>Leveraging Patterns to extend capabilities</a:t>
            </a:r>
          </a:p>
          <a:p>
            <a:pPr lvl="1"/>
            <a:r>
              <a:rPr lang="en-US" dirty="0"/>
              <a:t>Would you like a side of GUI to go with that code?</a:t>
            </a:r>
          </a:p>
          <a:p>
            <a:pPr lvl="1"/>
            <a:endParaRPr lang="en-US" dirty="0"/>
          </a:p>
          <a:p>
            <a:pPr lvl="1"/>
            <a:endParaRPr lang="en-US" dirty="0"/>
          </a:p>
        </p:txBody>
      </p:sp>
    </p:spTree>
    <p:extLst>
      <p:ext uri="{BB962C8B-B14F-4D97-AF65-F5344CB8AC3E}">
        <p14:creationId xmlns:p14="http://schemas.microsoft.com/office/powerpoint/2010/main" val="2829001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9A5A-C769-0042-BB06-B721488CB55D}"/>
              </a:ext>
            </a:extLst>
          </p:cNvPr>
          <p:cNvSpPr>
            <a:spLocks noGrp="1"/>
          </p:cNvSpPr>
          <p:nvPr>
            <p:ph type="title"/>
          </p:nvPr>
        </p:nvSpPr>
        <p:spPr/>
        <p:txBody>
          <a:bodyPr/>
          <a:lstStyle/>
          <a:p>
            <a:r>
              <a:rPr lang="en-US" dirty="0"/>
              <a:t>Terminology and Definitions</a:t>
            </a:r>
          </a:p>
        </p:txBody>
      </p:sp>
      <p:sp>
        <p:nvSpPr>
          <p:cNvPr id="3" name="Text Placeholder 2">
            <a:extLst>
              <a:ext uri="{FF2B5EF4-FFF2-40B4-BE49-F238E27FC236}">
                <a16:creationId xmlns:a16="http://schemas.microsoft.com/office/drawing/2014/main" id="{14111E7E-DC3C-7646-8060-9783DCB86F9C}"/>
              </a:ext>
            </a:extLst>
          </p:cNvPr>
          <p:cNvSpPr>
            <a:spLocks noGrp="1"/>
          </p:cNvSpPr>
          <p:nvPr>
            <p:ph type="body" idx="1"/>
          </p:nvPr>
        </p:nvSpPr>
        <p:spPr/>
        <p:txBody>
          <a:bodyPr/>
          <a:lstStyle/>
          <a:p>
            <a:r>
              <a:rPr lang="en-US" dirty="0"/>
              <a:t>Level Set</a:t>
            </a:r>
          </a:p>
        </p:txBody>
      </p:sp>
    </p:spTree>
    <p:extLst>
      <p:ext uri="{BB962C8B-B14F-4D97-AF65-F5344CB8AC3E}">
        <p14:creationId xmlns:p14="http://schemas.microsoft.com/office/powerpoint/2010/main" val="3095176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BD69A-F66F-1548-85D1-FBF6D2C4D1CA}"/>
              </a:ext>
            </a:extLst>
          </p:cNvPr>
          <p:cNvSpPr>
            <a:spLocks noGrp="1"/>
          </p:cNvSpPr>
          <p:nvPr>
            <p:ph type="title"/>
          </p:nvPr>
        </p:nvSpPr>
        <p:spPr/>
        <p:txBody>
          <a:bodyPr/>
          <a:lstStyle/>
          <a:p>
            <a:r>
              <a:rPr lang="en-US" dirty="0"/>
              <a:t>Terminology and Definitions</a:t>
            </a:r>
          </a:p>
        </p:txBody>
      </p:sp>
      <p:sp>
        <p:nvSpPr>
          <p:cNvPr id="3" name="Content Placeholder 2">
            <a:extLst>
              <a:ext uri="{FF2B5EF4-FFF2-40B4-BE49-F238E27FC236}">
                <a16:creationId xmlns:a16="http://schemas.microsoft.com/office/drawing/2014/main" id="{D0760374-0599-E74B-AB98-650EB6EC3A90}"/>
              </a:ext>
            </a:extLst>
          </p:cNvPr>
          <p:cNvSpPr>
            <a:spLocks noGrp="1"/>
          </p:cNvSpPr>
          <p:nvPr>
            <p:ph idx="1"/>
          </p:nvPr>
        </p:nvSpPr>
        <p:spPr/>
        <p:txBody>
          <a:bodyPr/>
          <a:lstStyle/>
          <a:p>
            <a:r>
              <a:rPr lang="en-US" dirty="0"/>
              <a:t>Infrastructure - Information technology (IT) infrastructure are the components required to operate and </a:t>
            </a:r>
            <a:r>
              <a:rPr lang="en-US" dirty="0">
                <a:hlinkClick r:id="rId3"/>
              </a:rPr>
              <a:t>manage</a:t>
            </a:r>
            <a:r>
              <a:rPr lang="en-US" dirty="0"/>
              <a:t> enterprise IT environments. IT infrastructure can be deployed within a </a:t>
            </a:r>
            <a:r>
              <a:rPr lang="en-US" dirty="0">
                <a:hlinkClick r:id="rId4"/>
              </a:rPr>
              <a:t>cloud computing</a:t>
            </a:r>
            <a:r>
              <a:rPr lang="en-US" dirty="0"/>
              <a:t> system, or within an organization's own facilities. (</a:t>
            </a:r>
            <a:r>
              <a:rPr lang="en-US" dirty="0">
                <a:hlinkClick r:id="rId5"/>
              </a:rPr>
              <a:t>Red Hat</a:t>
            </a:r>
            <a:r>
              <a:rPr lang="en-US" dirty="0"/>
              <a:t>)</a:t>
            </a:r>
          </a:p>
          <a:p>
            <a:pPr lvl="1"/>
            <a:r>
              <a:rPr lang="en-US" dirty="0"/>
              <a:t>Routers, Switches, Firewalls, Network IDS/IPS, Windows Servers, Linux Servers, IoT Devices, Kubernetes Nodes, Application Service Container, Database Service</a:t>
            </a:r>
          </a:p>
          <a:p>
            <a:r>
              <a:rPr lang="en-US" dirty="0"/>
              <a:t>Infrastructure as Code - Infrastructure as Code (</a:t>
            </a:r>
            <a:r>
              <a:rPr lang="en-US" dirty="0" err="1"/>
              <a:t>IaC</a:t>
            </a:r>
            <a:r>
              <a:rPr lang="en-US" dirty="0"/>
              <a:t>) is the managing and provisioning of infrastructure through code instead of through manual processes. (</a:t>
            </a:r>
            <a:r>
              <a:rPr lang="en-US" dirty="0">
                <a:hlinkClick r:id="rId6"/>
              </a:rPr>
              <a:t>Red Hat</a:t>
            </a:r>
            <a:r>
              <a:rPr lang="en-US" dirty="0"/>
              <a:t>). </a:t>
            </a:r>
          </a:p>
          <a:p>
            <a:r>
              <a:rPr lang="en-US" dirty="0"/>
              <a:t>Object Oriented Programming – OOPs is a style of computer programming which represents concepts as objects that have state and behavior. (</a:t>
            </a:r>
            <a:r>
              <a:rPr lang="en-US" dirty="0">
                <a:hlinkClick r:id="rId7"/>
              </a:rPr>
              <a:t>w3spoint</a:t>
            </a:r>
            <a:r>
              <a:rPr lang="en-US" dirty="0"/>
              <a:t>) (*Note: Link has comparison Table)</a:t>
            </a:r>
          </a:p>
          <a:p>
            <a:pPr lvl="1"/>
            <a:r>
              <a:rPr lang="en-US" dirty="0"/>
              <a:t>Example from w3schools: </a:t>
            </a:r>
            <a:r>
              <a:rPr lang="en-US" dirty="0">
                <a:hlinkClick r:id="rId8"/>
              </a:rPr>
              <a:t>https://www.w3schools.com/python/python_classes.asp</a:t>
            </a:r>
            <a:endParaRPr lang="en-US" dirty="0"/>
          </a:p>
          <a:p>
            <a:r>
              <a:rPr lang="en-US" dirty="0"/>
              <a:t>Program Object – An instance of a Class that contains properties and Methods (</a:t>
            </a:r>
            <a:r>
              <a:rPr lang="en-US" dirty="0">
                <a:hlinkClick r:id="rId8"/>
              </a:rPr>
              <a:t>w3schools</a:t>
            </a:r>
            <a:r>
              <a:rPr lang="en-US" dirty="0"/>
              <a:t>)</a:t>
            </a:r>
          </a:p>
          <a:p>
            <a:r>
              <a:rPr lang="en-US" dirty="0"/>
              <a:t>Program Function – A block of code that runs (probably with data parameters passed to it) when called. (</a:t>
            </a:r>
            <a:r>
              <a:rPr lang="en-US" dirty="0">
                <a:hlinkClick r:id="rId8"/>
              </a:rPr>
              <a:t>w3schools</a:t>
            </a:r>
            <a:r>
              <a:rPr lang="en-US" dirty="0"/>
              <a:t>)</a:t>
            </a:r>
          </a:p>
          <a:p>
            <a:r>
              <a:rPr lang="en-US" dirty="0"/>
              <a:t>Program Class - A Class is like an object constructor, or a "blueprint" for creating objects. (</a:t>
            </a:r>
            <a:r>
              <a:rPr lang="en-US" dirty="0">
                <a:hlinkClick r:id="rId8"/>
              </a:rPr>
              <a:t>W3schools</a:t>
            </a:r>
            <a:r>
              <a:rPr lang="en-US" dirty="0"/>
              <a:t>)</a:t>
            </a:r>
          </a:p>
          <a:p>
            <a:r>
              <a:rPr lang="en-US" dirty="0"/>
              <a:t>Program Language Library – A collection of modules for use in that language (I.E. </a:t>
            </a:r>
            <a:r>
              <a:rPr lang="en-US" dirty="0">
                <a:hlinkClick r:id="rId9"/>
              </a:rPr>
              <a:t>Python Library</a:t>
            </a:r>
            <a:r>
              <a:rPr lang="en-US" dirty="0"/>
              <a:t>)</a:t>
            </a:r>
          </a:p>
          <a:p>
            <a:endParaRPr lang="en-US" dirty="0"/>
          </a:p>
        </p:txBody>
      </p:sp>
    </p:spTree>
    <p:extLst>
      <p:ext uri="{BB962C8B-B14F-4D97-AF65-F5344CB8AC3E}">
        <p14:creationId xmlns:p14="http://schemas.microsoft.com/office/powerpoint/2010/main" val="1641638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9A5A-C769-0042-BB06-B721488CB55D}"/>
              </a:ext>
            </a:extLst>
          </p:cNvPr>
          <p:cNvSpPr>
            <a:spLocks noGrp="1"/>
          </p:cNvSpPr>
          <p:nvPr>
            <p:ph type="title"/>
          </p:nvPr>
        </p:nvSpPr>
        <p:spPr/>
        <p:txBody>
          <a:bodyPr/>
          <a:lstStyle/>
          <a:p>
            <a:r>
              <a:rPr lang="en-US" dirty="0"/>
              <a:t>Theory</a:t>
            </a:r>
          </a:p>
        </p:txBody>
      </p:sp>
      <p:sp>
        <p:nvSpPr>
          <p:cNvPr id="3" name="Text Placeholder 2">
            <a:extLst>
              <a:ext uri="{FF2B5EF4-FFF2-40B4-BE49-F238E27FC236}">
                <a16:creationId xmlns:a16="http://schemas.microsoft.com/office/drawing/2014/main" id="{14111E7E-DC3C-7646-8060-9783DCB86F9C}"/>
              </a:ext>
            </a:extLst>
          </p:cNvPr>
          <p:cNvSpPr>
            <a:spLocks noGrp="1"/>
          </p:cNvSpPr>
          <p:nvPr>
            <p:ph type="body" idx="1"/>
          </p:nvPr>
        </p:nvSpPr>
        <p:spPr/>
        <p:txBody>
          <a:bodyPr/>
          <a:lstStyle/>
          <a:p>
            <a:r>
              <a:rPr lang="en-US" dirty="0"/>
              <a:t>What’s the big idea here?</a:t>
            </a:r>
          </a:p>
        </p:txBody>
      </p:sp>
    </p:spTree>
    <p:extLst>
      <p:ext uri="{BB962C8B-B14F-4D97-AF65-F5344CB8AC3E}">
        <p14:creationId xmlns:p14="http://schemas.microsoft.com/office/powerpoint/2010/main" val="387634585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QuickStarte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20428</TotalTime>
  <Words>3585</Words>
  <Application>Microsoft Macintosh PowerPoint</Application>
  <PresentationFormat>Widescreen</PresentationFormat>
  <Paragraphs>426</Paragraphs>
  <Slides>43</Slides>
  <Notes>40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Arial</vt:lpstr>
      <vt:lpstr>Calibri</vt:lpstr>
      <vt:lpstr>Courier</vt:lpstr>
      <vt:lpstr>Gill Sans MT</vt:lpstr>
      <vt:lpstr>Segoe UI</vt:lpstr>
      <vt:lpstr>Segoe UI Light</vt:lpstr>
      <vt:lpstr>Segoe UI Semilight</vt:lpstr>
      <vt:lpstr>Wingdings 2</vt:lpstr>
      <vt:lpstr>Dividend</vt:lpstr>
      <vt:lpstr>QuickStarter Theme</vt:lpstr>
      <vt:lpstr>Infrastructure as code</vt:lpstr>
      <vt:lpstr>Mindful minute</vt:lpstr>
      <vt:lpstr>#whoami</vt:lpstr>
      <vt:lpstr>Preamble </vt:lpstr>
      <vt:lpstr>Contents</vt:lpstr>
      <vt:lpstr>In a Nutshell      Start with why</vt:lpstr>
      <vt:lpstr>Terminology and Definitions</vt:lpstr>
      <vt:lpstr>Terminology and Definitions</vt:lpstr>
      <vt:lpstr>Theory</vt:lpstr>
      <vt:lpstr>PowerPoint Presentation</vt:lpstr>
      <vt:lpstr>PowerPoint Presentation</vt:lpstr>
      <vt:lpstr>Principles and Concepts</vt:lpstr>
      <vt:lpstr>What’s wrong with my 2,000-Line script?  - Nothing. There’s a better way.  Linkedin Learning class A Cloud Guru class</vt:lpstr>
      <vt:lpstr>If you like your CloudFormation template, you can keep your CloudFormation template</vt:lpstr>
      <vt:lpstr>DRY &amp; SRP Principles</vt:lpstr>
      <vt:lpstr>Difference between oop and scripting (w3spoint.com)</vt:lpstr>
      <vt:lpstr>Mapping OOP concepts to Infrastructure as code</vt:lpstr>
      <vt:lpstr>Python   Decorators Example</vt:lpstr>
      <vt:lpstr>Patterns</vt:lpstr>
      <vt:lpstr>Gang of Four – Design Patterns: Elements of Reusable Object-Oriented Software</vt:lpstr>
      <vt:lpstr>Factory Pattern</vt:lpstr>
      <vt:lpstr>Builder Pattern</vt:lpstr>
      <vt:lpstr>Modelling Complex information systems</vt:lpstr>
      <vt:lpstr>PowerPoint Presentation</vt:lpstr>
      <vt:lpstr>Pseudo Code</vt:lpstr>
      <vt:lpstr>Writing Code</vt:lpstr>
      <vt:lpstr>HTTP -&gt; CRUD restapitutorial.com</vt:lpstr>
      <vt:lpstr>Postman (Link) </vt:lpstr>
      <vt:lpstr>Postman Example</vt:lpstr>
      <vt:lpstr>Postman Trick</vt:lpstr>
      <vt:lpstr>Software development kit (SDK)</vt:lpstr>
      <vt:lpstr>Python SDK Example</vt:lpstr>
      <vt:lpstr>Java SDK Example</vt:lpstr>
      <vt:lpstr>SDK compared to api calls</vt:lpstr>
      <vt:lpstr>(Infrastructure) configuration management tools</vt:lpstr>
      <vt:lpstr>Cloud Agnostic &amp; cloud specific</vt:lpstr>
      <vt:lpstr>Templates</vt:lpstr>
      <vt:lpstr>Where are we?             Github search</vt:lpstr>
      <vt:lpstr>IaC -&gt; CI/CD</vt:lpstr>
      <vt:lpstr>CI/CD -&gt; DevOps.      Agile Manifesto</vt:lpstr>
      <vt:lpstr>Review</vt:lpstr>
      <vt:lpstr>Thank you!</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your outline to get started</dc:title>
  <dc:subject/>
  <dc:creator>Jeffrey Tehovnik</dc:creator>
  <cp:keywords/>
  <dc:description/>
  <cp:lastModifiedBy>Jeffrey Tehovnik</cp:lastModifiedBy>
  <cp:revision>4</cp:revision>
  <dcterms:created xsi:type="dcterms:W3CDTF">2021-10-25T13:41:02Z</dcterms:created>
  <dcterms:modified xsi:type="dcterms:W3CDTF">2021-11-09T20:28:44Z</dcterms:modified>
  <cp:category/>
</cp:coreProperties>
</file>