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753600" cy="7315200"/>
  <p:notesSz cx="6858000" cy="9144000"/>
  <p:embeddedFontLst>
    <p:embeddedFont>
      <p:font typeface="Calibri" panose="020F0502020204030204" pitchFamily="34" charset="0"/>
      <p:regular r:id="rId21"/>
      <p:bold r:id="rId22"/>
      <p:italic r:id="rId23"/>
      <p:boldItalic r:id="rId24"/>
    </p:embeddedFont>
    <p:embeddedFont>
      <p:font typeface="League Gothic" panose="020B0604020202020204" charset="0"/>
      <p:regular r:id="rId25"/>
    </p:embeddedFont>
    <p:embeddedFont>
      <p:font typeface="Open Sans Light" panose="020B0306030504020204" pitchFamily="34" charset="0"/>
      <p:regular r:id="rId26"/>
    </p:embeddedFont>
    <p:embeddedFont>
      <p:font typeface="Source Serif Pro" panose="02040603050405020204" pitchFamily="18" charset="0"/>
      <p:regular r:id="rId27"/>
    </p:embeddedFont>
    <p:embeddedFont>
      <p:font typeface="Source Serif Pro Bold" panose="02040803050405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160" d="100"/>
          <a:sy n="160" d="100"/>
        </p:scale>
        <p:origin x="15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Pretty Click baity title...</a:t>
            </a:r>
          </a:p>
          <a:p>
            <a:pPr lvl="0"/>
            <a:r>
              <a:rPr lang="en-US"/>
              <a:t>Who's here due to the title?</a:t>
            </a:r>
          </a:p>
          <a:p>
            <a:pPr lvl="0"/>
            <a:endParaRPr lang="en-US"/>
          </a:p>
          <a:p>
            <a:pPr lvl="0"/>
            <a:r>
              <a:rPr lang="en-US"/>
              <a:t>Who just didn't have a better option?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Important to share my story to inspire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How the world see's pentesters..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shows there are still issues with cyber security that are not being raised to the top executive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Why this?</a:t>
            </a:r>
          </a:p>
          <a:p>
            <a:pPr lvl="0"/>
            <a:endParaRPr lang="en-US"/>
          </a:p>
          <a:p>
            <a:pPr lvl="0"/>
            <a:r>
              <a:rPr lang="en-US"/>
              <a:t>Went on a quest to solve this issue. This is my solution to understand what how and why.</a:t>
            </a:r>
          </a:p>
          <a:p>
            <a:pPr lvl="0"/>
            <a:endParaRPr lang="en-US"/>
          </a:p>
          <a:p>
            <a:pPr lvl="0"/>
            <a:r>
              <a:rPr lang="en-US"/>
              <a:t>We need to reach out to other sources to solve our problems.</a:t>
            </a:r>
          </a:p>
          <a:p>
            <a:pPr lvl="0"/>
            <a:endParaRPr lang="en-US"/>
          </a:p>
          <a:p>
            <a:pPr lvl="0"/>
            <a:r>
              <a:rPr lang="en-US"/>
              <a:t>We need better communication, and that starts with knowing their language.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have to define what we are doing first.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has happened in Water and Waste Utilities.</a:t>
            </a:r>
          </a:p>
          <a:p>
            <a:pPr lvl="0"/>
            <a:endParaRPr lang="en-US"/>
          </a:p>
          <a:p>
            <a:pPr lvl="0"/>
            <a:r>
              <a:rPr lang="en-US"/>
              <a:t>Engineering firms.</a:t>
            </a:r>
          </a:p>
          <a:p>
            <a:pPr lvl="0"/>
            <a:endParaRPr lang="en-US"/>
          </a:p>
          <a:p>
            <a:pPr lvl="0"/>
            <a:r>
              <a:rPr lang="en-US"/>
              <a:t>Silos cause problems primarily because they focus on fulfilling a function rather than on achieving a process outcome. A water utility's objective is to safely and reliably deliver clean water to customers. No single department can achieve this outcome on its own in isolation from the rest of the utility. Delivering safe, reliable service involves many departments.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Communication is key inside and outside of our industry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Let's talk in their language.</a:t>
            </a:r>
          </a:p>
          <a:p>
            <a:pPr lvl="0"/>
            <a:endParaRPr lang="en-US"/>
          </a:p>
          <a:p>
            <a:pPr lvl="0"/>
            <a:r>
              <a:rPr lang="en-US"/>
              <a:t>Do we need a brand new team?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86500" y="-666681"/>
            <a:ext cx="4472651" cy="298465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323850"/>
            <a:ext cx="7464103" cy="4962285"/>
          </a:xfrm>
          <a:prstGeom prst="rect">
            <a:avLst/>
          </a:prstGeom>
        </p:spPr>
      </p:pic>
      <p:sp>
        <p:nvSpPr>
          <p:cNvPr id="4" name="TextBox 4"/>
          <p:cNvSpPr txBox="1"/>
          <p:nvPr/>
        </p:nvSpPr>
        <p:spPr>
          <a:xfrm>
            <a:off x="838119" y="1352395"/>
            <a:ext cx="8183961" cy="3574912"/>
          </a:xfrm>
          <a:prstGeom prst="rect">
            <a:avLst/>
          </a:prstGeom>
        </p:spPr>
        <p:txBody>
          <a:bodyPr lIns="0" tIns="0" rIns="0" bIns="0" rtlCol="0" anchor="t">
            <a:spAutoFit/>
          </a:bodyPr>
          <a:lstStyle/>
          <a:p>
            <a:pPr>
              <a:lnSpc>
                <a:spcPts val="9210"/>
              </a:lnSpc>
            </a:pPr>
            <a:r>
              <a:rPr lang="en-US" sz="9695">
                <a:solidFill>
                  <a:srgbClr val="191919"/>
                </a:solidFill>
                <a:latin typeface="League Gothic"/>
              </a:rPr>
              <a:t>WHY I LOVE PURPLE TEAMS - EVEN THOUGH THEY DO NOT EXIST</a:t>
            </a:r>
          </a:p>
        </p:txBody>
      </p:sp>
      <p:sp>
        <p:nvSpPr>
          <p:cNvPr id="5" name="TextBox 5"/>
          <p:cNvSpPr txBox="1"/>
          <p:nvPr/>
        </p:nvSpPr>
        <p:spPr>
          <a:xfrm>
            <a:off x="838119" y="5842941"/>
            <a:ext cx="4124585" cy="438150"/>
          </a:xfrm>
          <a:prstGeom prst="rect">
            <a:avLst/>
          </a:prstGeom>
        </p:spPr>
        <p:txBody>
          <a:bodyPr lIns="0" tIns="0" rIns="0" bIns="0" rtlCol="0" anchor="t">
            <a:spAutoFit/>
          </a:bodyPr>
          <a:lstStyle/>
          <a:p>
            <a:pPr>
              <a:lnSpc>
                <a:spcPts val="3467"/>
              </a:lnSpc>
            </a:pPr>
            <a:r>
              <a:rPr lang="en-US" sz="2889">
                <a:solidFill>
                  <a:srgbClr val="191919"/>
                </a:solidFill>
                <a:latin typeface="Source Serif Pro"/>
              </a:rPr>
              <a:t>Anthony Switzer</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24350" y="4210050"/>
            <a:ext cx="7464103" cy="4962285"/>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119" y="5543672"/>
            <a:ext cx="1512148" cy="43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0054" y="1904992"/>
            <a:ext cx="4692550" cy="4692547"/>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grpSp>
        <p:nvGrpSpPr>
          <p:cNvPr id="4" name="Group 4"/>
          <p:cNvGrpSpPr>
            <a:grpSpLocks noChangeAspect="1"/>
          </p:cNvGrpSpPr>
          <p:nvPr/>
        </p:nvGrpSpPr>
        <p:grpSpPr>
          <a:xfrm>
            <a:off x="4049284" y="1904992"/>
            <a:ext cx="4692549" cy="4692547"/>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1616">
                <a:alpha val="69804"/>
              </a:srgbClr>
            </a:solidFill>
          </p:spPr>
        </p:sp>
      </p:grpSp>
      <p:sp>
        <p:nvSpPr>
          <p:cNvPr id="6" name="TextBox 6"/>
          <p:cNvSpPr txBox="1"/>
          <p:nvPr/>
        </p:nvSpPr>
        <p:spPr>
          <a:xfrm>
            <a:off x="1658110" y="3972710"/>
            <a:ext cx="1943491" cy="442036"/>
          </a:xfrm>
          <a:prstGeom prst="rect">
            <a:avLst/>
          </a:prstGeom>
        </p:spPr>
        <p:txBody>
          <a:bodyPr lIns="0" tIns="0" rIns="0" bIns="0" rtlCol="0" anchor="t">
            <a:spAutoFit/>
          </a:bodyPr>
          <a:lstStyle/>
          <a:p>
            <a:pPr algn="ctr">
              <a:lnSpc>
                <a:spcPts val="3767"/>
              </a:lnSpc>
            </a:pPr>
            <a:r>
              <a:rPr lang="en-US" sz="2415">
                <a:solidFill>
                  <a:srgbClr val="F5F5F5"/>
                </a:solidFill>
                <a:latin typeface="Source Serif Pro Bold"/>
              </a:rPr>
              <a:t>Blue Team</a:t>
            </a:r>
          </a:p>
        </p:txBody>
      </p:sp>
      <p:sp>
        <p:nvSpPr>
          <p:cNvPr id="7" name="TextBox 7"/>
          <p:cNvSpPr txBox="1"/>
          <p:nvPr/>
        </p:nvSpPr>
        <p:spPr>
          <a:xfrm>
            <a:off x="6020560" y="3963085"/>
            <a:ext cx="1943491" cy="442036"/>
          </a:xfrm>
          <a:prstGeom prst="rect">
            <a:avLst/>
          </a:prstGeom>
        </p:spPr>
        <p:txBody>
          <a:bodyPr lIns="0" tIns="0" rIns="0" bIns="0" rtlCol="0" anchor="t">
            <a:spAutoFit/>
          </a:bodyPr>
          <a:lstStyle/>
          <a:p>
            <a:pPr algn="ctr">
              <a:lnSpc>
                <a:spcPts val="3767"/>
              </a:lnSpc>
            </a:pPr>
            <a:r>
              <a:rPr lang="en-US" sz="2415">
                <a:solidFill>
                  <a:srgbClr val="191919"/>
                </a:solidFill>
                <a:latin typeface="Source Serif Pro Bold"/>
              </a:rPr>
              <a:t>Red Team</a:t>
            </a:r>
          </a:p>
        </p:txBody>
      </p:sp>
      <p:sp>
        <p:nvSpPr>
          <p:cNvPr id="8" name="TextBox 8"/>
          <p:cNvSpPr txBox="1"/>
          <p:nvPr/>
        </p:nvSpPr>
        <p:spPr>
          <a:xfrm>
            <a:off x="4239385" y="3972708"/>
            <a:ext cx="1238422" cy="918286"/>
          </a:xfrm>
          <a:prstGeom prst="rect">
            <a:avLst/>
          </a:prstGeom>
        </p:spPr>
        <p:txBody>
          <a:bodyPr lIns="0" tIns="0" rIns="0" bIns="0" rtlCol="0" anchor="t">
            <a:spAutoFit/>
          </a:bodyPr>
          <a:lstStyle/>
          <a:p>
            <a:pPr algn="ctr">
              <a:lnSpc>
                <a:spcPts val="3767"/>
              </a:lnSpc>
            </a:pPr>
            <a:r>
              <a:rPr lang="en-US" sz="2415">
                <a:solidFill>
                  <a:srgbClr val="191919"/>
                </a:solidFill>
                <a:latin typeface="Source Serif Pro Bold"/>
              </a:rPr>
              <a:t>Purple</a:t>
            </a:r>
          </a:p>
          <a:p>
            <a:pPr algn="ctr">
              <a:lnSpc>
                <a:spcPts val="3767"/>
              </a:lnSpc>
            </a:pPr>
            <a:r>
              <a:rPr lang="en-US" sz="2415">
                <a:solidFill>
                  <a:srgbClr val="191919"/>
                </a:solidFill>
                <a:latin typeface="Source Serif Pro Bold"/>
              </a:rPr>
              <a:t>Team?</a:t>
            </a:r>
          </a:p>
        </p:txBody>
      </p:sp>
      <p:sp>
        <p:nvSpPr>
          <p:cNvPr id="9" name="TextBox 9"/>
          <p:cNvSpPr txBox="1"/>
          <p:nvPr/>
        </p:nvSpPr>
        <p:spPr>
          <a:xfrm>
            <a:off x="1114427" y="901398"/>
            <a:ext cx="7524881" cy="831850"/>
          </a:xfrm>
          <a:prstGeom prst="rect">
            <a:avLst/>
          </a:prstGeom>
        </p:spPr>
        <p:txBody>
          <a:bodyPr lIns="0" tIns="0" rIns="0" bIns="0" rtlCol="0" anchor="t">
            <a:spAutoFit/>
          </a:bodyPr>
          <a:lstStyle/>
          <a:p>
            <a:pPr algn="ctr">
              <a:lnSpc>
                <a:spcPts val="6079"/>
              </a:lnSpc>
            </a:pPr>
            <a:r>
              <a:rPr lang="en-US" sz="6399" spc="127">
                <a:solidFill>
                  <a:srgbClr val="F5F5F5"/>
                </a:solidFill>
                <a:latin typeface="League Gothic"/>
              </a:rPr>
              <a:t>WHICH TEAM IS BETTER?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39369" y="1693423"/>
            <a:ext cx="6874861" cy="4124917"/>
          </a:xfrm>
          <a:prstGeom prst="rect">
            <a:avLst/>
          </a:prstGeom>
        </p:spPr>
      </p:pic>
      <p:sp>
        <p:nvSpPr>
          <p:cNvPr id="3" name="TextBox 3"/>
          <p:cNvSpPr txBox="1"/>
          <p:nvPr/>
        </p:nvSpPr>
        <p:spPr>
          <a:xfrm>
            <a:off x="904909" y="436245"/>
            <a:ext cx="7943850" cy="823595"/>
          </a:xfrm>
          <a:prstGeom prst="rect">
            <a:avLst/>
          </a:prstGeom>
        </p:spPr>
        <p:txBody>
          <a:bodyPr lIns="0" tIns="0" rIns="0" bIns="0" rtlCol="0" anchor="t">
            <a:spAutoFit/>
          </a:bodyPr>
          <a:lstStyle/>
          <a:p>
            <a:pPr algn="ctr">
              <a:lnSpc>
                <a:spcPts val="6117"/>
              </a:lnSpc>
            </a:pPr>
            <a:r>
              <a:rPr lang="en-US" sz="6440">
                <a:solidFill>
                  <a:srgbClr val="F5F5F5"/>
                </a:solidFill>
                <a:latin typeface="League Gothic"/>
              </a:rPr>
              <a:t>HOW DID THIS DIVIDE HAPPEN?</a:t>
            </a:r>
          </a:p>
        </p:txBody>
      </p:sp>
      <p:sp>
        <p:nvSpPr>
          <p:cNvPr id="4" name="TextBox 4"/>
          <p:cNvSpPr txBox="1"/>
          <p:nvPr/>
        </p:nvSpPr>
        <p:spPr>
          <a:xfrm>
            <a:off x="1439369" y="5799290"/>
            <a:ext cx="6874861" cy="134201"/>
          </a:xfrm>
          <a:prstGeom prst="rect">
            <a:avLst/>
          </a:prstGeom>
        </p:spPr>
        <p:txBody>
          <a:bodyPr lIns="0" tIns="0" rIns="0" bIns="0" rtlCol="0" anchor="t">
            <a:spAutoFit/>
          </a:bodyPr>
          <a:lstStyle/>
          <a:p>
            <a:pPr>
              <a:lnSpc>
                <a:spcPts val="1120"/>
              </a:lnSpc>
            </a:pPr>
            <a:r>
              <a:rPr lang="en-US" sz="800">
                <a:solidFill>
                  <a:srgbClr val="000000"/>
                </a:solidFill>
                <a:latin typeface="Open Sans Light"/>
              </a:rPr>
              <a:t>https://www.crowdstrike.com/wp-content/uploads/2020/09/cs-101-red-team-blue-team-defined.jpg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sp>
        <p:nvSpPr>
          <p:cNvPr id="2" name="TextBox 2"/>
          <p:cNvSpPr txBox="1"/>
          <p:nvPr/>
        </p:nvSpPr>
        <p:spPr>
          <a:xfrm>
            <a:off x="904909" y="1281938"/>
            <a:ext cx="7943850" cy="823595"/>
          </a:xfrm>
          <a:prstGeom prst="rect">
            <a:avLst/>
          </a:prstGeom>
        </p:spPr>
        <p:txBody>
          <a:bodyPr lIns="0" tIns="0" rIns="0" bIns="0" rtlCol="0" anchor="t">
            <a:spAutoFit/>
          </a:bodyPr>
          <a:lstStyle/>
          <a:p>
            <a:pPr algn="ctr">
              <a:lnSpc>
                <a:spcPts val="6117"/>
              </a:lnSpc>
            </a:pPr>
            <a:r>
              <a:rPr lang="en-US" sz="6440">
                <a:solidFill>
                  <a:srgbClr val="F5F5F5"/>
                </a:solidFill>
                <a:latin typeface="League Gothic"/>
              </a:rPr>
              <a:t>BACK TO THE BASICS</a:t>
            </a:r>
          </a:p>
        </p:txBody>
      </p:sp>
      <p:sp>
        <p:nvSpPr>
          <p:cNvPr id="3" name="TextBox 3"/>
          <p:cNvSpPr txBox="1"/>
          <p:nvPr/>
        </p:nvSpPr>
        <p:spPr>
          <a:xfrm>
            <a:off x="752913" y="3413078"/>
            <a:ext cx="2610346" cy="407035"/>
          </a:xfrm>
          <a:prstGeom prst="rect">
            <a:avLst/>
          </a:prstGeom>
        </p:spPr>
        <p:txBody>
          <a:bodyPr lIns="0" tIns="0" rIns="0" bIns="0" rtlCol="0" anchor="t">
            <a:spAutoFit/>
          </a:bodyPr>
          <a:lstStyle/>
          <a:p>
            <a:pPr algn="ctr">
              <a:lnSpc>
                <a:spcPts val="3058"/>
              </a:lnSpc>
            </a:pPr>
            <a:r>
              <a:rPr lang="en-US" sz="3219">
                <a:solidFill>
                  <a:srgbClr val="E85E22"/>
                </a:solidFill>
                <a:latin typeface="League Gothic"/>
              </a:rPr>
              <a:t>CYBERSECURITY</a:t>
            </a:r>
          </a:p>
        </p:txBody>
      </p:sp>
      <p:sp>
        <p:nvSpPr>
          <p:cNvPr id="4" name="TextBox 4"/>
          <p:cNvSpPr txBox="1"/>
          <p:nvPr/>
        </p:nvSpPr>
        <p:spPr>
          <a:xfrm>
            <a:off x="3572246" y="3413079"/>
            <a:ext cx="2610346" cy="407035"/>
          </a:xfrm>
          <a:prstGeom prst="rect">
            <a:avLst/>
          </a:prstGeom>
        </p:spPr>
        <p:txBody>
          <a:bodyPr lIns="0" tIns="0" rIns="0" bIns="0" rtlCol="0" anchor="t">
            <a:spAutoFit/>
          </a:bodyPr>
          <a:lstStyle/>
          <a:p>
            <a:pPr algn="ctr">
              <a:lnSpc>
                <a:spcPts val="3058"/>
              </a:lnSpc>
            </a:pPr>
            <a:r>
              <a:rPr lang="en-US" sz="3219">
                <a:solidFill>
                  <a:srgbClr val="E85E22"/>
                </a:solidFill>
                <a:latin typeface="League Gothic"/>
              </a:rPr>
              <a:t>BLUE TEAM</a:t>
            </a:r>
          </a:p>
        </p:txBody>
      </p:sp>
      <p:sp>
        <p:nvSpPr>
          <p:cNvPr id="5" name="TextBox 5"/>
          <p:cNvSpPr txBox="1"/>
          <p:nvPr/>
        </p:nvSpPr>
        <p:spPr>
          <a:xfrm>
            <a:off x="6372596" y="3413079"/>
            <a:ext cx="2610346" cy="407035"/>
          </a:xfrm>
          <a:prstGeom prst="rect">
            <a:avLst/>
          </a:prstGeom>
        </p:spPr>
        <p:txBody>
          <a:bodyPr lIns="0" tIns="0" rIns="0" bIns="0" rtlCol="0" anchor="t">
            <a:spAutoFit/>
          </a:bodyPr>
          <a:lstStyle/>
          <a:p>
            <a:pPr algn="ctr">
              <a:lnSpc>
                <a:spcPts val="3058"/>
              </a:lnSpc>
            </a:pPr>
            <a:r>
              <a:rPr lang="en-US" sz="3219">
                <a:solidFill>
                  <a:srgbClr val="E85E22"/>
                </a:solidFill>
                <a:latin typeface="League Gothic"/>
              </a:rPr>
              <a:t>RED TEAM</a:t>
            </a:r>
          </a:p>
        </p:txBody>
      </p:sp>
      <p:sp>
        <p:nvSpPr>
          <p:cNvPr id="6" name="TextBox 6"/>
          <p:cNvSpPr txBox="1"/>
          <p:nvPr/>
        </p:nvSpPr>
        <p:spPr>
          <a:xfrm>
            <a:off x="1028733" y="4230497"/>
            <a:ext cx="2079245" cy="1869491"/>
          </a:xfrm>
          <a:prstGeom prst="rect">
            <a:avLst/>
          </a:prstGeom>
        </p:spPr>
        <p:txBody>
          <a:bodyPr lIns="0" tIns="0" rIns="0" bIns="0" rtlCol="0" anchor="t">
            <a:spAutoFit/>
          </a:bodyPr>
          <a:lstStyle/>
          <a:p>
            <a:pPr algn="ctr">
              <a:lnSpc>
                <a:spcPts val="2511"/>
              </a:lnSpc>
            </a:pPr>
            <a:r>
              <a:rPr lang="en-US" sz="1610">
                <a:solidFill>
                  <a:srgbClr val="191919"/>
                </a:solidFill>
                <a:latin typeface="Source Serif Pro"/>
              </a:rPr>
              <a:t>The practice of protecting a business from digital risks that can cause an organization to have lower profits or fail</a:t>
            </a:r>
          </a:p>
        </p:txBody>
      </p:sp>
      <p:sp>
        <p:nvSpPr>
          <p:cNvPr id="7" name="TextBox 7"/>
          <p:cNvSpPr txBox="1"/>
          <p:nvPr/>
        </p:nvSpPr>
        <p:spPr>
          <a:xfrm>
            <a:off x="3848133" y="4230496"/>
            <a:ext cx="2079245" cy="1240841"/>
          </a:xfrm>
          <a:prstGeom prst="rect">
            <a:avLst/>
          </a:prstGeom>
        </p:spPr>
        <p:txBody>
          <a:bodyPr lIns="0" tIns="0" rIns="0" bIns="0" rtlCol="0" anchor="t">
            <a:spAutoFit/>
          </a:bodyPr>
          <a:lstStyle/>
          <a:p>
            <a:pPr algn="ctr">
              <a:lnSpc>
                <a:spcPts val="2511"/>
              </a:lnSpc>
            </a:pPr>
            <a:r>
              <a:rPr lang="en-US" sz="1610">
                <a:solidFill>
                  <a:srgbClr val="191919"/>
                </a:solidFill>
                <a:latin typeface="Source Serif Pro"/>
              </a:rPr>
              <a:t>Responsible for responding to or defending the organization from risk </a:t>
            </a:r>
          </a:p>
        </p:txBody>
      </p:sp>
      <p:sp>
        <p:nvSpPr>
          <p:cNvPr id="8" name="TextBox 8"/>
          <p:cNvSpPr txBox="1"/>
          <p:nvPr/>
        </p:nvSpPr>
        <p:spPr>
          <a:xfrm>
            <a:off x="6572317" y="4230496"/>
            <a:ext cx="2334426" cy="2183816"/>
          </a:xfrm>
          <a:prstGeom prst="rect">
            <a:avLst/>
          </a:prstGeom>
        </p:spPr>
        <p:txBody>
          <a:bodyPr lIns="0" tIns="0" rIns="0" bIns="0" rtlCol="0" anchor="t">
            <a:spAutoFit/>
          </a:bodyPr>
          <a:lstStyle/>
          <a:p>
            <a:pPr algn="ctr">
              <a:lnSpc>
                <a:spcPts val="2511"/>
              </a:lnSpc>
            </a:pPr>
            <a:r>
              <a:rPr lang="en-US" sz="1610">
                <a:solidFill>
                  <a:srgbClr val="191919"/>
                </a:solidFill>
                <a:latin typeface="Source Serif Pro"/>
              </a:rPr>
              <a:t>Responsible for identifying , exploiting, and informing the business about weaknesses in defenses designed to protect the organization from risk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73292" y="1976011"/>
            <a:ext cx="6187965" cy="4372829"/>
          </a:xfrm>
          <a:prstGeom prst="rect">
            <a:avLst/>
          </a:prstGeom>
        </p:spPr>
      </p:pic>
      <p:sp>
        <p:nvSpPr>
          <p:cNvPr id="3" name="TextBox 3"/>
          <p:cNvSpPr txBox="1"/>
          <p:nvPr/>
        </p:nvSpPr>
        <p:spPr>
          <a:xfrm>
            <a:off x="1505149" y="777573"/>
            <a:ext cx="6744845" cy="546933"/>
          </a:xfrm>
          <a:prstGeom prst="rect">
            <a:avLst/>
          </a:prstGeom>
        </p:spPr>
        <p:txBody>
          <a:bodyPr lIns="0" tIns="0" rIns="0" bIns="0" rtlCol="0" anchor="t">
            <a:spAutoFit/>
          </a:bodyPr>
          <a:lstStyle/>
          <a:p>
            <a:pPr algn="ctr">
              <a:lnSpc>
                <a:spcPts val="4014"/>
              </a:lnSpc>
            </a:pPr>
            <a:r>
              <a:rPr lang="en-US" sz="4226">
                <a:solidFill>
                  <a:srgbClr val="E85E22"/>
                </a:solidFill>
                <a:latin typeface="League Gothic"/>
              </a:rPr>
              <a:t>WHAT IS A SILO ORGANIZATION STRUCTURE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002234" y="2026451"/>
            <a:ext cx="5749132" cy="3262298"/>
          </a:xfrm>
          <a:prstGeom prst="rect">
            <a:avLst/>
          </a:prstGeom>
        </p:spPr>
      </p:pic>
      <p:sp>
        <p:nvSpPr>
          <p:cNvPr id="3" name="TextBox 3"/>
          <p:cNvSpPr txBox="1"/>
          <p:nvPr/>
        </p:nvSpPr>
        <p:spPr>
          <a:xfrm>
            <a:off x="1505149" y="777573"/>
            <a:ext cx="6744845" cy="546933"/>
          </a:xfrm>
          <a:prstGeom prst="rect">
            <a:avLst/>
          </a:prstGeom>
        </p:spPr>
        <p:txBody>
          <a:bodyPr lIns="0" tIns="0" rIns="0" bIns="0" rtlCol="0" anchor="t">
            <a:spAutoFit/>
          </a:bodyPr>
          <a:lstStyle/>
          <a:p>
            <a:pPr algn="ctr">
              <a:lnSpc>
                <a:spcPts val="4014"/>
              </a:lnSpc>
            </a:pPr>
            <a:r>
              <a:rPr lang="en-US" sz="4226">
                <a:solidFill>
                  <a:srgbClr val="E85E22"/>
                </a:solidFill>
                <a:latin typeface="League Gothic"/>
              </a:rPr>
              <a:t>WHAT IS A MATRIX ORGANIZATION 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02920" y="1929646"/>
            <a:ext cx="4847870" cy="3455907"/>
          </a:xfrm>
          <a:prstGeom prst="rect">
            <a:avLst/>
          </a:prstGeom>
        </p:spPr>
      </p:pic>
      <p:sp>
        <p:nvSpPr>
          <p:cNvPr id="3" name="TextBox 3"/>
          <p:cNvSpPr txBox="1"/>
          <p:nvPr/>
        </p:nvSpPr>
        <p:spPr>
          <a:xfrm>
            <a:off x="1114427" y="564416"/>
            <a:ext cx="7524881" cy="831850"/>
          </a:xfrm>
          <a:prstGeom prst="rect">
            <a:avLst/>
          </a:prstGeom>
        </p:spPr>
        <p:txBody>
          <a:bodyPr lIns="0" tIns="0" rIns="0" bIns="0" rtlCol="0" anchor="t">
            <a:spAutoFit/>
          </a:bodyPr>
          <a:lstStyle/>
          <a:p>
            <a:pPr algn="ctr">
              <a:lnSpc>
                <a:spcPts val="6079"/>
              </a:lnSpc>
            </a:pPr>
            <a:r>
              <a:rPr lang="en-US" sz="6399" spc="127">
                <a:solidFill>
                  <a:srgbClr val="F5F5F5"/>
                </a:solidFill>
                <a:latin typeface="League Gothic"/>
              </a:rPr>
              <a:t>ORGANIZATIONAL STRUCTURE</a:t>
            </a:r>
          </a:p>
        </p:txBody>
      </p:sp>
      <p:sp>
        <p:nvSpPr>
          <p:cNvPr id="4" name="TextBox 4"/>
          <p:cNvSpPr txBox="1"/>
          <p:nvPr/>
        </p:nvSpPr>
        <p:spPr>
          <a:xfrm>
            <a:off x="502920" y="5366504"/>
            <a:ext cx="4847870" cy="134201"/>
          </a:xfrm>
          <a:prstGeom prst="rect">
            <a:avLst/>
          </a:prstGeom>
        </p:spPr>
        <p:txBody>
          <a:bodyPr lIns="0" tIns="0" rIns="0" bIns="0" rtlCol="0" anchor="t">
            <a:spAutoFit/>
          </a:bodyPr>
          <a:lstStyle/>
          <a:p>
            <a:pPr>
              <a:lnSpc>
                <a:spcPts val="1120"/>
              </a:lnSpc>
            </a:pPr>
            <a:r>
              <a:rPr lang="en-US" sz="800">
                <a:solidFill>
                  <a:srgbClr val="000000"/>
                </a:solidFill>
                <a:latin typeface="Open Sans Light"/>
              </a:rPr>
              <a:t>https://focusu.com/wp-content/uploads/2010/12/workplace-silos-1.jpg</a:t>
            </a:r>
          </a:p>
        </p:txBody>
      </p:sp>
      <p:sp>
        <p:nvSpPr>
          <p:cNvPr id="5" name="TextBox 5"/>
          <p:cNvSpPr txBox="1"/>
          <p:nvPr/>
        </p:nvSpPr>
        <p:spPr>
          <a:xfrm>
            <a:off x="5494176" y="1921363"/>
            <a:ext cx="4082905" cy="3299536"/>
          </a:xfrm>
          <a:prstGeom prst="rect">
            <a:avLst/>
          </a:prstGeom>
        </p:spPr>
        <p:txBody>
          <a:bodyPr lIns="0" tIns="0" rIns="0" bIns="0" rtlCol="0" anchor="t">
            <a:spAutoFit/>
          </a:bodyPr>
          <a:lstStyle/>
          <a:p>
            <a:pPr>
              <a:lnSpc>
                <a:spcPts val="3767"/>
              </a:lnSpc>
            </a:pPr>
            <a:r>
              <a:rPr lang="en-US" sz="2415">
                <a:solidFill>
                  <a:srgbClr val="F5F5F5"/>
                </a:solidFill>
                <a:latin typeface="Source Serif Pro"/>
              </a:rPr>
              <a:t>Silo organizational structures can limit the communication between teams causing communication issues.</a:t>
            </a:r>
          </a:p>
          <a:p>
            <a:pPr>
              <a:lnSpc>
                <a:spcPts val="3767"/>
              </a:lnSpc>
            </a:pPr>
            <a:r>
              <a:rPr lang="en-US" sz="2415">
                <a:solidFill>
                  <a:srgbClr val="F5F5F5"/>
                </a:solidFill>
                <a:latin typeface="Source Serif Pro"/>
              </a:rPr>
              <a:t>However, silo's also permit the growth of highly technical skills.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5E22"/>
        </a:solidFill>
        <a:effectLst/>
      </p:bgPr>
    </p:bg>
    <p:spTree>
      <p:nvGrpSpPr>
        <p:cNvPr id="1" name=""/>
        <p:cNvGrpSpPr/>
        <p:nvPr/>
      </p:nvGrpSpPr>
      <p:grpSpPr>
        <a:xfrm>
          <a:off x="0" y="0"/>
          <a:ext cx="0" cy="0"/>
          <a:chOff x="0" y="0"/>
          <a:chExt cx="0" cy="0"/>
        </a:xfrm>
      </p:grpSpPr>
      <p:sp>
        <p:nvSpPr>
          <p:cNvPr id="2" name="TextBox 2"/>
          <p:cNvSpPr txBox="1"/>
          <p:nvPr/>
        </p:nvSpPr>
        <p:spPr>
          <a:xfrm>
            <a:off x="469665" y="2055704"/>
            <a:ext cx="3828048" cy="3281521"/>
          </a:xfrm>
          <a:prstGeom prst="rect">
            <a:avLst/>
          </a:prstGeom>
        </p:spPr>
        <p:txBody>
          <a:bodyPr lIns="0" tIns="0" rIns="0" bIns="0" rtlCol="0" anchor="t">
            <a:spAutoFit/>
          </a:bodyPr>
          <a:lstStyle/>
          <a:p>
            <a:pPr algn="r">
              <a:lnSpc>
                <a:spcPts val="8412"/>
              </a:lnSpc>
            </a:pPr>
            <a:r>
              <a:rPr lang="en-US" sz="8855">
                <a:solidFill>
                  <a:srgbClr val="A2D6E1"/>
                </a:solidFill>
                <a:latin typeface="League Gothic"/>
              </a:rPr>
              <a:t>SO WHAT IS THE BOTTOM LINE ISSUE?</a:t>
            </a:r>
          </a:p>
        </p:txBody>
      </p:sp>
      <p:sp>
        <p:nvSpPr>
          <p:cNvPr id="3" name="TextBox 3"/>
          <p:cNvSpPr txBox="1"/>
          <p:nvPr/>
        </p:nvSpPr>
        <p:spPr>
          <a:xfrm>
            <a:off x="4676081" y="1531829"/>
            <a:ext cx="4305300" cy="4252036"/>
          </a:xfrm>
          <a:prstGeom prst="rect">
            <a:avLst/>
          </a:prstGeom>
        </p:spPr>
        <p:txBody>
          <a:bodyPr lIns="0" tIns="0" rIns="0" bIns="0" rtlCol="0" anchor="t">
            <a:spAutoFit/>
          </a:bodyPr>
          <a:lstStyle/>
          <a:p>
            <a:pPr>
              <a:lnSpc>
                <a:spcPts val="3767"/>
              </a:lnSpc>
            </a:pPr>
            <a:r>
              <a:rPr lang="en-US" sz="2415">
                <a:solidFill>
                  <a:srgbClr val="F5F5F5"/>
                </a:solidFill>
                <a:latin typeface="Source Serif Pro"/>
              </a:rPr>
              <a:t>Are purple teams worth implementing or should organizations just address the root causes between red and blue teams, such as lack of communication, siloed organizational structures, and lack of sharing institutional knowledge?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5E22"/>
        </a:solidFill>
        <a:effectLst/>
      </p:bgPr>
    </p:bg>
    <p:spTree>
      <p:nvGrpSpPr>
        <p:cNvPr id="1" name=""/>
        <p:cNvGrpSpPr/>
        <p:nvPr/>
      </p:nvGrpSpPr>
      <p:grpSpPr>
        <a:xfrm>
          <a:off x="0" y="0"/>
          <a:ext cx="0" cy="0"/>
          <a:chOff x="0" y="0"/>
          <a:chExt cx="0" cy="0"/>
        </a:xfrm>
      </p:grpSpPr>
      <p:grpSp>
        <p:nvGrpSpPr>
          <p:cNvPr id="2" name="Group 2"/>
          <p:cNvGrpSpPr/>
          <p:nvPr/>
        </p:nvGrpSpPr>
        <p:grpSpPr>
          <a:xfrm>
            <a:off x="6603503" y="-442827"/>
            <a:ext cx="4383545" cy="8053018"/>
            <a:chOff x="0" y="0"/>
            <a:chExt cx="5844726" cy="10737358"/>
          </a:xfrm>
        </p:grpSpPr>
        <p:pic>
          <p:nvPicPr>
            <p:cNvPr id="3" name="Picture 3"/>
            <p:cNvPicPr>
              <a:picLocks noChangeAspect="1"/>
            </p:cNvPicPr>
            <p:nvPr/>
          </p:nvPicPr>
          <p:blipFill>
            <a:blip r:embed="rId3"/>
            <a:srcRect l="31152" r="31152"/>
            <a:stretch>
              <a:fillRect/>
            </a:stretch>
          </p:blipFill>
          <p:spPr>
            <a:xfrm>
              <a:off x="0" y="0"/>
              <a:ext cx="5844726" cy="10737358"/>
            </a:xfrm>
            <a:prstGeom prst="rect">
              <a:avLst/>
            </a:prstGeom>
          </p:spPr>
        </p:pic>
      </p:grpSp>
      <p:sp>
        <p:nvSpPr>
          <p:cNvPr id="4" name="TextBox 4"/>
          <p:cNvSpPr txBox="1"/>
          <p:nvPr/>
        </p:nvSpPr>
        <p:spPr>
          <a:xfrm>
            <a:off x="429888" y="464820"/>
            <a:ext cx="4585518" cy="1467851"/>
          </a:xfrm>
          <a:prstGeom prst="rect">
            <a:avLst/>
          </a:prstGeom>
        </p:spPr>
        <p:txBody>
          <a:bodyPr lIns="0" tIns="0" rIns="0" bIns="0" rtlCol="0" anchor="t">
            <a:spAutoFit/>
          </a:bodyPr>
          <a:lstStyle/>
          <a:p>
            <a:pPr algn="ctr">
              <a:lnSpc>
                <a:spcPts val="5585"/>
              </a:lnSpc>
            </a:pPr>
            <a:r>
              <a:rPr lang="en-US" sz="5879">
                <a:solidFill>
                  <a:srgbClr val="A2D6E1"/>
                </a:solidFill>
                <a:latin typeface="League Gothic"/>
              </a:rPr>
              <a:t>SO WHAT ABOUT THAT PURPLE TEAM</a:t>
            </a:r>
          </a:p>
        </p:txBody>
      </p:sp>
      <p:sp>
        <p:nvSpPr>
          <p:cNvPr id="5" name="TextBox 5"/>
          <p:cNvSpPr txBox="1"/>
          <p:nvPr/>
        </p:nvSpPr>
        <p:spPr>
          <a:xfrm>
            <a:off x="144413" y="1941443"/>
            <a:ext cx="6335265" cy="4086613"/>
          </a:xfrm>
          <a:prstGeom prst="rect">
            <a:avLst/>
          </a:prstGeom>
        </p:spPr>
        <p:txBody>
          <a:bodyPr lIns="0" tIns="0" rIns="0" bIns="0" rtlCol="0" anchor="t">
            <a:spAutoFit/>
          </a:bodyPr>
          <a:lstStyle/>
          <a:p>
            <a:pPr algn="ctr">
              <a:lnSpc>
                <a:spcPts val="2970"/>
              </a:lnSpc>
            </a:pPr>
            <a:r>
              <a:rPr lang="en-US" sz="1811">
                <a:solidFill>
                  <a:srgbClr val="F5F5F5"/>
                </a:solidFill>
                <a:latin typeface="Source Serif Pro"/>
              </a:rPr>
              <a:t>A purple team is an attempt to solve an organizational structure issue in which a two teams (Blue/Red) are not communicating effectively to protect the business from risks.</a:t>
            </a:r>
          </a:p>
          <a:p>
            <a:pPr algn="ctr">
              <a:lnSpc>
                <a:spcPts val="2970"/>
              </a:lnSpc>
            </a:pPr>
            <a:endParaRPr lang="en-US" sz="1811">
              <a:solidFill>
                <a:srgbClr val="F5F5F5"/>
              </a:solidFill>
              <a:latin typeface="Source Serif Pro"/>
            </a:endParaRPr>
          </a:p>
          <a:p>
            <a:pPr algn="ctr">
              <a:lnSpc>
                <a:spcPts val="2970"/>
              </a:lnSpc>
            </a:pPr>
            <a:r>
              <a:rPr lang="en-US" sz="1811">
                <a:solidFill>
                  <a:srgbClr val="F5F5F5"/>
                </a:solidFill>
                <a:latin typeface="Source Serif Pro"/>
              </a:rPr>
              <a:t>Interal to an organization, this issue can be solved through several ways, which can include the restructuring of organizational silo's to enable communication or training. </a:t>
            </a:r>
          </a:p>
          <a:p>
            <a:pPr algn="ctr">
              <a:lnSpc>
                <a:spcPts val="2970"/>
              </a:lnSpc>
            </a:pPr>
            <a:endParaRPr lang="en-US" sz="1811">
              <a:solidFill>
                <a:srgbClr val="F5F5F5"/>
              </a:solidFill>
              <a:latin typeface="Source Serif Pro"/>
            </a:endParaRPr>
          </a:p>
          <a:p>
            <a:pPr algn="ctr">
              <a:lnSpc>
                <a:spcPts val="2970"/>
              </a:lnSpc>
            </a:pPr>
            <a:r>
              <a:rPr lang="en-US" sz="1811">
                <a:solidFill>
                  <a:srgbClr val="F5F5F5"/>
                </a:solidFill>
                <a:latin typeface="Source Serif Pro"/>
              </a:rPr>
              <a:t>Additionally, an organization can bring in outside expertise to help enhance the protection of the organization from risk through knowledge sharing of a different skill set.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86500" y="-666681"/>
            <a:ext cx="4472651" cy="298465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323850"/>
            <a:ext cx="7464103" cy="4962285"/>
          </a:xfrm>
          <a:prstGeom prst="rect">
            <a:avLst/>
          </a:prstGeom>
        </p:spPr>
      </p:pic>
      <p:sp>
        <p:nvSpPr>
          <p:cNvPr id="4" name="TextBox 4"/>
          <p:cNvSpPr txBox="1"/>
          <p:nvPr/>
        </p:nvSpPr>
        <p:spPr>
          <a:xfrm>
            <a:off x="838080" y="2111585"/>
            <a:ext cx="6477000" cy="2715736"/>
          </a:xfrm>
          <a:prstGeom prst="rect">
            <a:avLst/>
          </a:prstGeom>
        </p:spPr>
        <p:txBody>
          <a:bodyPr lIns="0" tIns="0" rIns="0" bIns="0" rtlCol="0" anchor="t">
            <a:spAutoFit/>
          </a:bodyPr>
          <a:lstStyle/>
          <a:p>
            <a:pPr>
              <a:lnSpc>
                <a:spcPts val="12427"/>
              </a:lnSpc>
            </a:pPr>
            <a:r>
              <a:rPr lang="en-US" sz="13081">
                <a:solidFill>
                  <a:srgbClr val="191919"/>
                </a:solidFill>
                <a:latin typeface="League Gothic"/>
              </a:rPr>
              <a:t>THANKS FOR</a:t>
            </a:r>
          </a:p>
          <a:p>
            <a:pPr>
              <a:lnSpc>
                <a:spcPts val="12427"/>
              </a:lnSpc>
            </a:pPr>
            <a:r>
              <a:rPr lang="en-US" sz="13081">
                <a:solidFill>
                  <a:srgbClr val="191919"/>
                </a:solidFill>
                <a:latin typeface="League Gothic"/>
              </a:rPr>
              <a:t>YOUR TIME!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24350" y="4210050"/>
            <a:ext cx="7464103" cy="496228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081" y="5315618"/>
            <a:ext cx="1512148" cy="433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24350" y="4210050"/>
            <a:ext cx="7464103" cy="4962285"/>
          </a:xfrm>
          <a:prstGeom prst="rect">
            <a:avLst/>
          </a:prstGeom>
        </p:spPr>
      </p:pic>
      <p:sp>
        <p:nvSpPr>
          <p:cNvPr id="3" name="TextBox 3"/>
          <p:cNvSpPr txBox="1"/>
          <p:nvPr/>
        </p:nvSpPr>
        <p:spPr>
          <a:xfrm>
            <a:off x="590549" y="1147890"/>
            <a:ext cx="2438400" cy="1171321"/>
          </a:xfrm>
          <a:prstGeom prst="rect">
            <a:avLst/>
          </a:prstGeom>
        </p:spPr>
        <p:txBody>
          <a:bodyPr lIns="0" tIns="0" rIns="0" bIns="0" rtlCol="0" anchor="t">
            <a:spAutoFit/>
          </a:bodyPr>
          <a:lstStyle/>
          <a:p>
            <a:pPr algn="r">
              <a:lnSpc>
                <a:spcPts val="5353"/>
              </a:lnSpc>
            </a:pPr>
            <a:r>
              <a:rPr lang="en-US" sz="5634">
                <a:solidFill>
                  <a:srgbClr val="F5F5F5"/>
                </a:solidFill>
                <a:latin typeface="League Gothic"/>
              </a:rPr>
              <a:t>CONTENT</a:t>
            </a:r>
          </a:p>
          <a:p>
            <a:pPr algn="r">
              <a:lnSpc>
                <a:spcPts val="5353"/>
              </a:lnSpc>
            </a:pPr>
            <a:r>
              <a:rPr lang="en-US" sz="5634">
                <a:solidFill>
                  <a:srgbClr val="F5F5F5"/>
                </a:solidFill>
                <a:latin typeface="League Gothic"/>
              </a:rPr>
              <a:t>OVERVIEW</a:t>
            </a:r>
          </a:p>
        </p:txBody>
      </p:sp>
      <p:sp>
        <p:nvSpPr>
          <p:cNvPr id="4" name="TextBox 4"/>
          <p:cNvSpPr txBox="1"/>
          <p:nvPr/>
        </p:nvSpPr>
        <p:spPr>
          <a:xfrm>
            <a:off x="3619500" y="1060648"/>
            <a:ext cx="5448300" cy="3831570"/>
          </a:xfrm>
          <a:prstGeom prst="rect">
            <a:avLst/>
          </a:prstGeom>
        </p:spPr>
        <p:txBody>
          <a:bodyPr lIns="0" tIns="0" rIns="0" bIns="0" rtlCol="0" anchor="t">
            <a:spAutoFit/>
          </a:bodyPr>
          <a:lstStyle/>
          <a:p>
            <a:pPr>
              <a:lnSpc>
                <a:spcPts val="3848"/>
              </a:lnSpc>
            </a:pPr>
            <a:r>
              <a:rPr lang="en-US" sz="2515">
                <a:solidFill>
                  <a:srgbClr val="191919"/>
                </a:solidFill>
                <a:latin typeface="Source Serif Pro"/>
              </a:rPr>
              <a:t>1 / My Story</a:t>
            </a:r>
          </a:p>
          <a:p>
            <a:pPr>
              <a:lnSpc>
                <a:spcPts val="3848"/>
              </a:lnSpc>
            </a:pPr>
            <a:r>
              <a:rPr lang="en-US" sz="2515">
                <a:solidFill>
                  <a:srgbClr val="191919"/>
                </a:solidFill>
                <a:latin typeface="Source Serif Pro"/>
              </a:rPr>
              <a:t>2 / Cybersecurity</a:t>
            </a:r>
          </a:p>
          <a:p>
            <a:pPr>
              <a:lnSpc>
                <a:spcPts val="3848"/>
              </a:lnSpc>
            </a:pPr>
            <a:r>
              <a:rPr lang="en-US" sz="2515">
                <a:solidFill>
                  <a:srgbClr val="191919"/>
                </a:solidFill>
                <a:latin typeface="Source Serif Pro"/>
              </a:rPr>
              <a:t>3 / There are different teams?</a:t>
            </a:r>
          </a:p>
          <a:p>
            <a:pPr>
              <a:lnSpc>
                <a:spcPts val="3848"/>
              </a:lnSpc>
            </a:pPr>
            <a:r>
              <a:rPr lang="en-US" sz="2515">
                <a:solidFill>
                  <a:srgbClr val="191919"/>
                </a:solidFill>
                <a:latin typeface="Source Serif Pro"/>
              </a:rPr>
              <a:t>4 / Which team is better?</a:t>
            </a:r>
          </a:p>
          <a:p>
            <a:pPr>
              <a:lnSpc>
                <a:spcPts val="3848"/>
              </a:lnSpc>
            </a:pPr>
            <a:r>
              <a:rPr lang="en-US" sz="2515">
                <a:solidFill>
                  <a:srgbClr val="191919"/>
                </a:solidFill>
                <a:latin typeface="Source Serif Pro"/>
              </a:rPr>
              <a:t>5 / How did this divide happen?</a:t>
            </a:r>
          </a:p>
          <a:p>
            <a:pPr>
              <a:lnSpc>
                <a:spcPts val="3848"/>
              </a:lnSpc>
            </a:pPr>
            <a:r>
              <a:rPr lang="en-US" sz="2515">
                <a:solidFill>
                  <a:srgbClr val="191919"/>
                </a:solidFill>
                <a:latin typeface="Source Serif Pro"/>
              </a:rPr>
              <a:t>6 / Oraganizational structure</a:t>
            </a:r>
          </a:p>
          <a:p>
            <a:pPr>
              <a:lnSpc>
                <a:spcPts val="3848"/>
              </a:lnSpc>
            </a:pPr>
            <a:r>
              <a:rPr lang="en-US" sz="2515">
                <a:solidFill>
                  <a:srgbClr val="191919"/>
                </a:solidFill>
                <a:latin typeface="Source Serif Pro"/>
              </a:rPr>
              <a:t>7 / Back to the basics</a:t>
            </a:r>
          </a:p>
          <a:p>
            <a:pPr>
              <a:lnSpc>
                <a:spcPts val="3848"/>
              </a:lnSpc>
            </a:pPr>
            <a:r>
              <a:rPr lang="en-US" sz="2515">
                <a:solidFill>
                  <a:srgbClr val="191919"/>
                </a:solidFill>
                <a:latin typeface="Source Serif Pro"/>
              </a:rPr>
              <a:t>8 / So what about that Purple Team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133475" y="-476449"/>
            <a:ext cx="4917302" cy="8277010"/>
            <a:chOff x="0" y="0"/>
            <a:chExt cx="6556402" cy="11036014"/>
          </a:xfrm>
        </p:grpSpPr>
        <p:pic>
          <p:nvPicPr>
            <p:cNvPr id="3" name="Picture 3"/>
            <p:cNvPicPr>
              <a:picLocks noChangeAspect="1"/>
            </p:cNvPicPr>
            <p:nvPr/>
          </p:nvPicPr>
          <p:blipFill>
            <a:blip r:embed="rId3"/>
            <a:srcRect l="30246" r="30246"/>
            <a:stretch>
              <a:fillRect/>
            </a:stretch>
          </p:blipFill>
          <p:spPr>
            <a:xfrm>
              <a:off x="0" y="0"/>
              <a:ext cx="6556402" cy="11036014"/>
            </a:xfrm>
            <a:prstGeom prst="rect">
              <a:avLst/>
            </a:prstGeom>
          </p:spPr>
        </p:pic>
      </p:grpSp>
      <p:sp>
        <p:nvSpPr>
          <p:cNvPr id="4" name="TextBox 4"/>
          <p:cNvSpPr txBox="1"/>
          <p:nvPr/>
        </p:nvSpPr>
        <p:spPr>
          <a:xfrm>
            <a:off x="5225561" y="541020"/>
            <a:ext cx="3619500" cy="1030288"/>
          </a:xfrm>
          <a:prstGeom prst="rect">
            <a:avLst/>
          </a:prstGeom>
        </p:spPr>
        <p:txBody>
          <a:bodyPr lIns="0" tIns="0" rIns="0" bIns="0" rtlCol="0" anchor="t">
            <a:spAutoFit/>
          </a:bodyPr>
          <a:lstStyle/>
          <a:p>
            <a:pPr algn="ctr">
              <a:lnSpc>
                <a:spcPts val="7647"/>
              </a:lnSpc>
            </a:pPr>
            <a:r>
              <a:rPr lang="en-US" sz="8049">
                <a:solidFill>
                  <a:srgbClr val="E85E22"/>
                </a:solidFill>
                <a:latin typeface="League Gothic"/>
              </a:rPr>
              <a:t>MY STORY</a:t>
            </a:r>
          </a:p>
        </p:txBody>
      </p:sp>
      <p:sp>
        <p:nvSpPr>
          <p:cNvPr id="5" name="TextBox 5"/>
          <p:cNvSpPr txBox="1"/>
          <p:nvPr/>
        </p:nvSpPr>
        <p:spPr>
          <a:xfrm>
            <a:off x="3783827" y="1865182"/>
            <a:ext cx="5969773" cy="4153701"/>
          </a:xfrm>
          <a:prstGeom prst="rect">
            <a:avLst/>
          </a:prstGeom>
        </p:spPr>
        <p:txBody>
          <a:bodyPr lIns="0" tIns="0" rIns="0" bIns="0" rtlCol="0" anchor="t">
            <a:spAutoFit/>
          </a:bodyPr>
          <a:lstStyle/>
          <a:p>
            <a:pPr algn="ctr">
              <a:lnSpc>
                <a:spcPts val="4282"/>
              </a:lnSpc>
            </a:pPr>
            <a:r>
              <a:rPr lang="en-US" u="sng" dirty="0">
                <a:solidFill>
                  <a:srgbClr val="191919"/>
                </a:solidFill>
                <a:latin typeface="Source Serif Pro"/>
              </a:rPr>
              <a:t>Purveyor of Cybersecurity</a:t>
            </a:r>
          </a:p>
          <a:p>
            <a:pPr algn="ctr">
              <a:lnSpc>
                <a:spcPts val="4282"/>
              </a:lnSpc>
            </a:pPr>
            <a:endParaRPr lang="en-US" u="sng" dirty="0">
              <a:solidFill>
                <a:srgbClr val="191919"/>
              </a:solidFill>
              <a:latin typeface="Source Serif Pro"/>
            </a:endParaRPr>
          </a:p>
          <a:p>
            <a:pPr marL="391049" lvl="1" indent="-195524">
              <a:lnSpc>
                <a:spcPts val="2970"/>
              </a:lnSpc>
              <a:buFont typeface="Arial"/>
              <a:buChar char="•"/>
            </a:pPr>
            <a:r>
              <a:rPr lang="en-US" u="sng" dirty="0">
                <a:solidFill>
                  <a:srgbClr val="191919"/>
                </a:solidFill>
                <a:latin typeface="Source Serif Pro"/>
              </a:rPr>
              <a:t>GIAC Global Security Expert (GSE) #251</a:t>
            </a:r>
          </a:p>
          <a:p>
            <a:pPr marL="391049" lvl="1" indent="-195524">
              <a:lnSpc>
                <a:spcPts val="2970"/>
              </a:lnSpc>
              <a:buFont typeface="Arial"/>
              <a:buChar char="•"/>
            </a:pPr>
            <a:r>
              <a:rPr lang="en-US" u="sng" dirty="0">
                <a:solidFill>
                  <a:srgbClr val="191919"/>
                </a:solidFill>
                <a:latin typeface="Source Serif Pro"/>
              </a:rPr>
              <a:t>Offensive Security Certified Professional (OSCP)</a:t>
            </a:r>
          </a:p>
          <a:p>
            <a:pPr marL="391049" lvl="1" indent="-195524">
              <a:lnSpc>
                <a:spcPts val="2970"/>
              </a:lnSpc>
              <a:buFont typeface="Arial"/>
              <a:buChar char="•"/>
            </a:pPr>
            <a:r>
              <a:rPr lang="en-US" u="sng" dirty="0">
                <a:solidFill>
                  <a:srgbClr val="191919"/>
                </a:solidFill>
                <a:latin typeface="Source Serif Pro"/>
              </a:rPr>
              <a:t>GIAC Penetration Tester certification (GPEN)</a:t>
            </a:r>
          </a:p>
          <a:p>
            <a:pPr marL="391049" lvl="1" indent="-195524">
              <a:lnSpc>
                <a:spcPts val="2970"/>
              </a:lnSpc>
              <a:buFont typeface="Arial"/>
              <a:buChar char="•"/>
            </a:pPr>
            <a:r>
              <a:rPr lang="en-US" u="sng" dirty="0">
                <a:solidFill>
                  <a:srgbClr val="191919"/>
                </a:solidFill>
                <a:latin typeface="Source Serif Pro"/>
              </a:rPr>
              <a:t>GIAC Mobile Device Security Analyst (GMOB)</a:t>
            </a:r>
          </a:p>
          <a:p>
            <a:pPr marL="391049" lvl="1" indent="-195524">
              <a:lnSpc>
                <a:spcPts val="2970"/>
              </a:lnSpc>
              <a:buFont typeface="Arial"/>
              <a:buChar char="•"/>
            </a:pPr>
            <a:r>
              <a:rPr lang="en-US" u="sng" dirty="0">
                <a:solidFill>
                  <a:srgbClr val="191919"/>
                </a:solidFill>
                <a:latin typeface="Source Serif Pro"/>
              </a:rPr>
              <a:t>GIAC Web Application Penetration Tester (GWAPT)</a:t>
            </a:r>
          </a:p>
          <a:p>
            <a:pPr marL="391049" lvl="1" indent="-195524">
              <a:lnSpc>
                <a:spcPts val="2970"/>
              </a:lnSpc>
              <a:buFont typeface="Arial"/>
              <a:buChar char="•"/>
            </a:pPr>
            <a:r>
              <a:rPr lang="en-US" u="sng" dirty="0">
                <a:solidFill>
                  <a:srgbClr val="191919"/>
                </a:solidFill>
                <a:latin typeface="Source Serif Pro"/>
              </a:rPr>
              <a:t>GIAC Certified Detection Analyst (GCDA)</a:t>
            </a:r>
          </a:p>
          <a:p>
            <a:pPr marL="391049" lvl="1" indent="-195524">
              <a:lnSpc>
                <a:spcPts val="2970"/>
              </a:lnSpc>
              <a:buFont typeface="Arial"/>
              <a:buChar char="•"/>
            </a:pPr>
            <a:r>
              <a:rPr lang="en-US" u="sng" dirty="0">
                <a:solidFill>
                  <a:srgbClr val="191919"/>
                </a:solidFill>
                <a:latin typeface="Source Serif Pro"/>
              </a:rPr>
              <a:t>GIAC Critical Controls Certification (GCCC)</a:t>
            </a:r>
          </a:p>
          <a:p>
            <a:pPr marL="391049" lvl="1" indent="-195524">
              <a:lnSpc>
                <a:spcPts val="2970"/>
              </a:lnSpc>
              <a:buFont typeface="Arial"/>
              <a:buChar char="•"/>
            </a:pPr>
            <a:r>
              <a:rPr lang="en-US" u="sng" dirty="0">
                <a:solidFill>
                  <a:srgbClr val="191919"/>
                </a:solidFill>
                <a:latin typeface="Source Serif Pro"/>
              </a:rPr>
              <a:t>GIAC Certified Incident Handler (GCIH)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133475" y="-428410"/>
            <a:ext cx="10887075" cy="8277010"/>
            <a:chOff x="0" y="0"/>
            <a:chExt cx="14516100" cy="11036014"/>
          </a:xfrm>
        </p:grpSpPr>
        <p:pic>
          <p:nvPicPr>
            <p:cNvPr id="3" name="Picture 3"/>
            <p:cNvPicPr>
              <a:picLocks noChangeAspect="1"/>
            </p:cNvPicPr>
            <p:nvPr/>
          </p:nvPicPr>
          <p:blipFill>
            <a:blip r:embed="rId3"/>
            <a:srcRect t="1187" b="1187"/>
            <a:stretch>
              <a:fillRect/>
            </a:stretch>
          </p:blipFill>
          <p:spPr>
            <a:xfrm>
              <a:off x="0" y="0"/>
              <a:ext cx="14516100" cy="11036014"/>
            </a:xfrm>
            <a:prstGeom prst="rect">
              <a:avLst/>
            </a:prstGeom>
          </p:spPr>
        </p:pic>
      </p:grpSp>
      <p:pic>
        <p:nvPicPr>
          <p:cNvPr id="4" name="Picture 4"/>
          <p:cNvPicPr>
            <a:picLocks noChangeAspect="1"/>
          </p:cNvPicPr>
          <p:nvPr/>
        </p:nvPicPr>
        <p:blipFill>
          <a:blip r:embed="rId4"/>
          <a:srcRect/>
          <a:stretch>
            <a:fillRect/>
          </a:stretch>
        </p:blipFill>
        <p:spPr>
          <a:xfrm>
            <a:off x="6846706" y="1476058"/>
            <a:ext cx="2375399" cy="2358037"/>
          </a:xfrm>
          <a:prstGeom prst="rect">
            <a:avLst/>
          </a:prstGeom>
        </p:spPr>
      </p:pic>
      <p:pic>
        <p:nvPicPr>
          <p:cNvPr id="5" name="Picture 5"/>
          <p:cNvPicPr>
            <a:picLocks noChangeAspect="1"/>
          </p:cNvPicPr>
          <p:nvPr/>
        </p:nvPicPr>
        <p:blipFill>
          <a:blip r:embed="rId5"/>
          <a:srcRect/>
          <a:stretch>
            <a:fillRect/>
          </a:stretch>
        </p:blipFill>
        <p:spPr>
          <a:xfrm>
            <a:off x="6393988" y="5085943"/>
            <a:ext cx="3642785" cy="2429282"/>
          </a:xfrm>
          <a:prstGeom prst="rect">
            <a:avLst/>
          </a:prstGeom>
        </p:spPr>
      </p:pic>
      <p:sp>
        <p:nvSpPr>
          <p:cNvPr id="6" name="TextBox 6"/>
          <p:cNvSpPr txBox="1"/>
          <p:nvPr/>
        </p:nvSpPr>
        <p:spPr>
          <a:xfrm>
            <a:off x="5225561" y="541020"/>
            <a:ext cx="3619500" cy="1030288"/>
          </a:xfrm>
          <a:prstGeom prst="rect">
            <a:avLst/>
          </a:prstGeom>
        </p:spPr>
        <p:txBody>
          <a:bodyPr lIns="0" tIns="0" rIns="0" bIns="0" rtlCol="0" anchor="t">
            <a:spAutoFit/>
          </a:bodyPr>
          <a:lstStyle/>
          <a:p>
            <a:pPr algn="ctr">
              <a:lnSpc>
                <a:spcPts val="7647"/>
              </a:lnSpc>
            </a:pPr>
            <a:r>
              <a:rPr lang="en-US" sz="8049">
                <a:solidFill>
                  <a:srgbClr val="E85E22"/>
                </a:solidFill>
                <a:latin typeface="League Gothic"/>
              </a:rPr>
              <a:t>MY 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5E2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65327" y="4249128"/>
            <a:ext cx="6511629" cy="2281656"/>
          </a:xfrm>
          <a:prstGeom prst="rect">
            <a:avLst/>
          </a:prstGeom>
        </p:spPr>
      </p:pic>
      <p:sp>
        <p:nvSpPr>
          <p:cNvPr id="3" name="TextBox 3"/>
          <p:cNvSpPr txBox="1"/>
          <p:nvPr/>
        </p:nvSpPr>
        <p:spPr>
          <a:xfrm>
            <a:off x="389598" y="376079"/>
            <a:ext cx="3507781" cy="3281521"/>
          </a:xfrm>
          <a:prstGeom prst="rect">
            <a:avLst/>
          </a:prstGeom>
        </p:spPr>
        <p:txBody>
          <a:bodyPr lIns="0" tIns="0" rIns="0" bIns="0" rtlCol="0" anchor="t">
            <a:spAutoFit/>
          </a:bodyPr>
          <a:lstStyle/>
          <a:p>
            <a:pPr algn="r">
              <a:lnSpc>
                <a:spcPts val="8412"/>
              </a:lnSpc>
            </a:pPr>
            <a:r>
              <a:rPr lang="en-US" sz="8855">
                <a:solidFill>
                  <a:srgbClr val="A2D6E1"/>
                </a:solidFill>
                <a:latin typeface="League Gothic"/>
              </a:rPr>
              <a:t>WHY IS THIS STILL A THING?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5E2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0" r="250"/>
          <a:stretch>
            <a:fillRect/>
          </a:stretch>
        </p:blipFill>
        <p:spPr>
          <a:xfrm>
            <a:off x="4703148" y="1273591"/>
            <a:ext cx="4650925" cy="4768018"/>
          </a:xfrm>
          <a:prstGeom prst="rect">
            <a:avLst/>
          </a:prstGeom>
        </p:spPr>
      </p:pic>
      <p:sp>
        <p:nvSpPr>
          <p:cNvPr id="3" name="TextBox 3"/>
          <p:cNvSpPr txBox="1"/>
          <p:nvPr/>
        </p:nvSpPr>
        <p:spPr>
          <a:xfrm>
            <a:off x="80454" y="1518915"/>
            <a:ext cx="4045056" cy="4348321"/>
          </a:xfrm>
          <a:prstGeom prst="rect">
            <a:avLst/>
          </a:prstGeom>
        </p:spPr>
        <p:txBody>
          <a:bodyPr lIns="0" tIns="0" rIns="0" bIns="0" rtlCol="0" anchor="t">
            <a:spAutoFit/>
          </a:bodyPr>
          <a:lstStyle/>
          <a:p>
            <a:pPr algn="r">
              <a:lnSpc>
                <a:spcPts val="8412"/>
              </a:lnSpc>
            </a:pPr>
            <a:r>
              <a:rPr lang="en-US" sz="8855">
                <a:solidFill>
                  <a:srgbClr val="A2D6E1"/>
                </a:solidFill>
                <a:latin typeface="League Gothic"/>
              </a:rPr>
              <a:t>HOW WE LOOK TO THE BUSINESS SEES 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133475" y="-476449"/>
            <a:ext cx="4917302" cy="8277010"/>
            <a:chOff x="0" y="0"/>
            <a:chExt cx="6556402" cy="11036014"/>
          </a:xfrm>
        </p:grpSpPr>
        <p:pic>
          <p:nvPicPr>
            <p:cNvPr id="3" name="Picture 3"/>
            <p:cNvPicPr>
              <a:picLocks noChangeAspect="1"/>
            </p:cNvPicPr>
            <p:nvPr/>
          </p:nvPicPr>
          <p:blipFill>
            <a:blip r:embed="rId3"/>
            <a:srcRect l="30246" r="30246"/>
            <a:stretch>
              <a:fillRect/>
            </a:stretch>
          </p:blipFill>
          <p:spPr>
            <a:xfrm>
              <a:off x="0" y="0"/>
              <a:ext cx="6556402" cy="11036014"/>
            </a:xfrm>
            <a:prstGeom prst="rect">
              <a:avLst/>
            </a:prstGeom>
          </p:spPr>
        </p:pic>
      </p:grpSp>
      <p:pic>
        <p:nvPicPr>
          <p:cNvPr id="4" name="Picture 4"/>
          <p:cNvPicPr>
            <a:picLocks noChangeAspect="1"/>
          </p:cNvPicPr>
          <p:nvPr/>
        </p:nvPicPr>
        <p:blipFill>
          <a:blip r:embed="rId4"/>
          <a:srcRect/>
          <a:stretch>
            <a:fillRect/>
          </a:stretch>
        </p:blipFill>
        <p:spPr>
          <a:xfrm>
            <a:off x="4676337" y="3362390"/>
            <a:ext cx="4345743" cy="2508332"/>
          </a:xfrm>
          <a:prstGeom prst="rect">
            <a:avLst/>
          </a:prstGeom>
        </p:spPr>
      </p:pic>
      <p:sp>
        <p:nvSpPr>
          <p:cNvPr id="5" name="TextBox 5"/>
          <p:cNvSpPr txBox="1"/>
          <p:nvPr/>
        </p:nvSpPr>
        <p:spPr>
          <a:xfrm>
            <a:off x="5225561" y="541020"/>
            <a:ext cx="3619500" cy="1030288"/>
          </a:xfrm>
          <a:prstGeom prst="rect">
            <a:avLst/>
          </a:prstGeom>
        </p:spPr>
        <p:txBody>
          <a:bodyPr lIns="0" tIns="0" rIns="0" bIns="0" rtlCol="0" anchor="t">
            <a:spAutoFit/>
          </a:bodyPr>
          <a:lstStyle/>
          <a:p>
            <a:pPr algn="ctr">
              <a:lnSpc>
                <a:spcPts val="7647"/>
              </a:lnSpc>
            </a:pPr>
            <a:r>
              <a:rPr lang="en-US" sz="8049">
                <a:solidFill>
                  <a:srgbClr val="E85E22"/>
                </a:solidFill>
                <a:latin typeface="League Gothic"/>
              </a:rPr>
              <a:t>MY STORY</a:t>
            </a:r>
          </a:p>
        </p:txBody>
      </p:sp>
      <p:sp>
        <p:nvSpPr>
          <p:cNvPr id="6" name="TextBox 6"/>
          <p:cNvSpPr txBox="1"/>
          <p:nvPr/>
        </p:nvSpPr>
        <p:spPr>
          <a:xfrm>
            <a:off x="3783827" y="1821509"/>
            <a:ext cx="5969773" cy="905136"/>
          </a:xfrm>
          <a:prstGeom prst="rect">
            <a:avLst/>
          </a:prstGeom>
        </p:spPr>
        <p:txBody>
          <a:bodyPr lIns="0" tIns="0" rIns="0" bIns="0" rtlCol="0" anchor="t">
            <a:spAutoFit/>
          </a:bodyPr>
          <a:lstStyle/>
          <a:p>
            <a:pPr algn="ctr">
              <a:lnSpc>
                <a:spcPts val="4282"/>
              </a:lnSpc>
            </a:pPr>
            <a:r>
              <a:rPr lang="en-US" sz="2611">
                <a:solidFill>
                  <a:srgbClr val="191919"/>
                </a:solidFill>
                <a:latin typeface="Source Serif Pro"/>
              </a:rPr>
              <a:t>Back to the books with an EMBA</a:t>
            </a:r>
          </a:p>
          <a:p>
            <a:pPr>
              <a:lnSpc>
                <a:spcPts val="2970"/>
              </a:lnSpc>
            </a:pPr>
            <a:endParaRPr lang="en-US" sz="2611">
              <a:solidFill>
                <a:srgbClr val="191919"/>
              </a:solidFill>
              <a:latin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5E22"/>
        </a:solidFill>
        <a:effectLst/>
      </p:bgPr>
    </p:bg>
    <p:spTree>
      <p:nvGrpSpPr>
        <p:cNvPr id="1" name=""/>
        <p:cNvGrpSpPr/>
        <p:nvPr/>
      </p:nvGrpSpPr>
      <p:grpSpPr>
        <a:xfrm>
          <a:off x="0" y="0"/>
          <a:ext cx="0" cy="0"/>
          <a:chOff x="0" y="0"/>
          <a:chExt cx="0" cy="0"/>
        </a:xfrm>
      </p:grpSpPr>
      <p:sp>
        <p:nvSpPr>
          <p:cNvPr id="2" name="TextBox 2"/>
          <p:cNvSpPr txBox="1"/>
          <p:nvPr/>
        </p:nvSpPr>
        <p:spPr>
          <a:xfrm>
            <a:off x="789932" y="2055704"/>
            <a:ext cx="3507781" cy="3281521"/>
          </a:xfrm>
          <a:prstGeom prst="rect">
            <a:avLst/>
          </a:prstGeom>
        </p:spPr>
        <p:txBody>
          <a:bodyPr lIns="0" tIns="0" rIns="0" bIns="0" rtlCol="0" anchor="t">
            <a:spAutoFit/>
          </a:bodyPr>
          <a:lstStyle/>
          <a:p>
            <a:pPr algn="r">
              <a:lnSpc>
                <a:spcPts val="8412"/>
              </a:lnSpc>
            </a:pPr>
            <a:r>
              <a:rPr lang="en-US" sz="8855">
                <a:solidFill>
                  <a:srgbClr val="A2D6E1"/>
                </a:solidFill>
                <a:latin typeface="League Gothic"/>
              </a:rPr>
              <a:t>WHAT IS</a:t>
            </a:r>
          </a:p>
          <a:p>
            <a:pPr algn="r">
              <a:lnSpc>
                <a:spcPts val="8412"/>
              </a:lnSpc>
            </a:pPr>
            <a:r>
              <a:rPr lang="en-US" sz="8855">
                <a:solidFill>
                  <a:srgbClr val="A2D6E1"/>
                </a:solidFill>
                <a:latin typeface="League Gothic"/>
              </a:rPr>
              <a:t>CYBER SECURITY?</a:t>
            </a:r>
          </a:p>
        </p:txBody>
      </p:sp>
      <p:sp>
        <p:nvSpPr>
          <p:cNvPr id="3" name="TextBox 3"/>
          <p:cNvSpPr txBox="1"/>
          <p:nvPr/>
        </p:nvSpPr>
        <p:spPr>
          <a:xfrm>
            <a:off x="4769059" y="1926141"/>
            <a:ext cx="4472096" cy="3061792"/>
          </a:xfrm>
          <a:prstGeom prst="rect">
            <a:avLst/>
          </a:prstGeom>
        </p:spPr>
        <p:txBody>
          <a:bodyPr lIns="0" tIns="0" rIns="0" bIns="0" rtlCol="0" anchor="t">
            <a:spAutoFit/>
          </a:bodyPr>
          <a:lstStyle/>
          <a:p>
            <a:pPr>
              <a:lnSpc>
                <a:spcPts val="4079"/>
              </a:lnSpc>
            </a:pPr>
            <a:r>
              <a:rPr lang="en-US" sz="2614">
                <a:solidFill>
                  <a:srgbClr val="F5F5F5"/>
                </a:solidFill>
                <a:latin typeface="Source Serif Pro"/>
              </a:rPr>
              <a:t>The practice of protecting a business from digital risks that can cause an organization to have lower profits or fail</a:t>
            </a:r>
          </a:p>
          <a:p>
            <a:pPr>
              <a:lnSpc>
                <a:spcPts val="4079"/>
              </a:lnSpc>
            </a:pPr>
            <a:endParaRPr lang="en-US" sz="2614">
              <a:solidFill>
                <a:srgbClr val="F5F5F5"/>
              </a:solidFill>
              <a:latin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D6E1"/>
        </a:solidFill>
        <a:effectLst/>
      </p:bgPr>
    </p:bg>
    <p:spTree>
      <p:nvGrpSpPr>
        <p:cNvPr id="1" name=""/>
        <p:cNvGrpSpPr/>
        <p:nvPr/>
      </p:nvGrpSpPr>
      <p:grpSpPr>
        <a:xfrm>
          <a:off x="0" y="0"/>
          <a:ext cx="0" cy="0"/>
          <a:chOff x="0" y="0"/>
          <a:chExt cx="0" cy="0"/>
        </a:xfrm>
      </p:grpSpPr>
      <p:grpSp>
        <p:nvGrpSpPr>
          <p:cNvPr id="2" name="Group 2"/>
          <p:cNvGrpSpPr/>
          <p:nvPr/>
        </p:nvGrpSpPr>
        <p:grpSpPr>
          <a:xfrm>
            <a:off x="426140" y="1297620"/>
            <a:ext cx="5160545" cy="4668253"/>
            <a:chOff x="0" y="0"/>
            <a:chExt cx="5740400" cy="5192793"/>
          </a:xfrm>
        </p:grpSpPr>
        <p:sp>
          <p:nvSpPr>
            <p:cNvPr id="3" name="Freeform 3"/>
            <p:cNvSpPr/>
            <p:nvPr/>
          </p:nvSpPr>
          <p:spPr>
            <a:xfrm>
              <a:off x="0" y="0"/>
              <a:ext cx="5740400" cy="5192793"/>
            </a:xfrm>
            <a:custGeom>
              <a:avLst/>
              <a:gdLst/>
              <a:ahLst/>
              <a:cxnLst/>
              <a:rect l="l" t="t" r="r" b="b"/>
              <a:pathLst>
                <a:path w="5740400" h="5192793">
                  <a:moveTo>
                    <a:pt x="5435600" y="0"/>
                  </a:moveTo>
                  <a:lnTo>
                    <a:pt x="304800" y="0"/>
                  </a:lnTo>
                  <a:cubicBezTo>
                    <a:pt x="135890" y="0"/>
                    <a:pt x="0" y="135890"/>
                    <a:pt x="0" y="304800"/>
                  </a:cubicBezTo>
                  <a:lnTo>
                    <a:pt x="0" y="4887993"/>
                  </a:lnTo>
                  <a:cubicBezTo>
                    <a:pt x="0" y="5056903"/>
                    <a:pt x="135890" y="5192793"/>
                    <a:pt x="304800" y="5192793"/>
                  </a:cubicBezTo>
                  <a:lnTo>
                    <a:pt x="5435600" y="5192793"/>
                  </a:lnTo>
                  <a:cubicBezTo>
                    <a:pt x="5604510" y="5192793"/>
                    <a:pt x="5740400" y="5056903"/>
                    <a:pt x="5740400" y="4887993"/>
                  </a:cubicBezTo>
                  <a:lnTo>
                    <a:pt x="5740400" y="304800"/>
                  </a:lnTo>
                  <a:cubicBezTo>
                    <a:pt x="5740400" y="135890"/>
                    <a:pt x="5604510" y="0"/>
                    <a:pt x="5435600" y="0"/>
                  </a:cubicBezTo>
                  <a:close/>
                </a:path>
              </a:pathLst>
            </a:custGeom>
            <a:solidFill>
              <a:srgbClr val="F5F5F5"/>
            </a:solidFill>
          </p:spPr>
        </p:sp>
      </p:grpSp>
      <p:pic>
        <p:nvPicPr>
          <p:cNvPr id="4" name="Picture 4"/>
          <p:cNvPicPr>
            <a:picLocks noChangeAspect="1"/>
          </p:cNvPicPr>
          <p:nvPr/>
        </p:nvPicPr>
        <p:blipFill>
          <a:blip r:embed="rId2"/>
          <a:srcRect/>
          <a:stretch>
            <a:fillRect/>
          </a:stretch>
        </p:blipFill>
        <p:spPr>
          <a:xfrm>
            <a:off x="630024" y="1584463"/>
            <a:ext cx="4752778" cy="4146275"/>
          </a:xfrm>
          <a:prstGeom prst="rect">
            <a:avLst/>
          </a:prstGeom>
        </p:spPr>
      </p:pic>
      <p:sp>
        <p:nvSpPr>
          <p:cNvPr id="5" name="TextBox 5"/>
          <p:cNvSpPr txBox="1"/>
          <p:nvPr/>
        </p:nvSpPr>
        <p:spPr>
          <a:xfrm>
            <a:off x="5815682" y="3897313"/>
            <a:ext cx="3219727" cy="2951162"/>
          </a:xfrm>
          <a:prstGeom prst="rect">
            <a:avLst/>
          </a:prstGeom>
        </p:spPr>
        <p:txBody>
          <a:bodyPr lIns="0" tIns="0" rIns="0" bIns="0" rtlCol="0" anchor="t">
            <a:spAutoFit/>
          </a:bodyPr>
          <a:lstStyle/>
          <a:p>
            <a:pPr>
              <a:lnSpc>
                <a:spcPts val="7647"/>
              </a:lnSpc>
            </a:pPr>
            <a:r>
              <a:rPr lang="en-US" sz="8049">
                <a:solidFill>
                  <a:srgbClr val="F5F5F5"/>
                </a:solidFill>
                <a:latin typeface="League Gothic"/>
              </a:rPr>
              <a:t>CYBER SECURITY TEAMS?</a:t>
            </a:r>
          </a:p>
        </p:txBody>
      </p:sp>
      <p:sp>
        <p:nvSpPr>
          <p:cNvPr id="6" name="TextBox 6"/>
          <p:cNvSpPr txBox="1"/>
          <p:nvPr/>
        </p:nvSpPr>
        <p:spPr>
          <a:xfrm>
            <a:off x="731520" y="5817284"/>
            <a:ext cx="3343864" cy="148589"/>
          </a:xfrm>
          <a:prstGeom prst="rect">
            <a:avLst/>
          </a:prstGeom>
        </p:spPr>
        <p:txBody>
          <a:bodyPr lIns="0" tIns="0" rIns="0" bIns="0" rtlCol="0" anchor="t">
            <a:spAutoFit/>
          </a:bodyPr>
          <a:lstStyle/>
          <a:p>
            <a:pPr>
              <a:lnSpc>
                <a:spcPts val="1260"/>
              </a:lnSpc>
            </a:pPr>
            <a:r>
              <a:rPr lang="en-US" sz="900">
                <a:solidFill>
                  <a:srgbClr val="000000"/>
                </a:solidFill>
                <a:latin typeface="Open Sans Light"/>
              </a:rPr>
              <a:t>https://danielmiessler.com/images/BAD-pyramid-miessler.png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Custom</PresentationFormat>
  <Paragraphs>105</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Source Serif Pro</vt:lpstr>
      <vt:lpstr>Source Serif Pro Bold</vt:lpstr>
      <vt:lpstr>League Gothic</vt:lpstr>
      <vt:lpstr>Calibri</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love Purple teaming - even if it does not exist</dc:title>
  <cp:lastModifiedBy>Anthony Switzer</cp:lastModifiedBy>
  <cp:revision>2</cp:revision>
  <dcterms:created xsi:type="dcterms:W3CDTF">2006-08-16T00:00:00Z</dcterms:created>
  <dcterms:modified xsi:type="dcterms:W3CDTF">2021-11-04T14:28:59Z</dcterms:modified>
  <dc:identifier>DAEpmj6uA60</dc:identifier>
</cp:coreProperties>
</file>