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2" r:id="rId3"/>
    <p:sldId id="257" r:id="rId4"/>
    <p:sldId id="324" r:id="rId5"/>
    <p:sldId id="323" r:id="rId6"/>
    <p:sldId id="258" r:id="rId7"/>
    <p:sldId id="284" r:id="rId8"/>
    <p:sldId id="279" r:id="rId9"/>
    <p:sldId id="280" r:id="rId10"/>
    <p:sldId id="281" r:id="rId11"/>
    <p:sldId id="282" r:id="rId12"/>
    <p:sldId id="261" r:id="rId13"/>
    <p:sldId id="285" r:id="rId14"/>
    <p:sldId id="283" r:id="rId15"/>
    <p:sldId id="286" r:id="rId16"/>
    <p:sldId id="287" r:id="rId17"/>
    <p:sldId id="288" r:id="rId18"/>
    <p:sldId id="259" r:id="rId19"/>
    <p:sldId id="289" r:id="rId20"/>
    <p:sldId id="290" r:id="rId21"/>
    <p:sldId id="291" r:id="rId22"/>
    <p:sldId id="292" r:id="rId23"/>
    <p:sldId id="293" r:id="rId24"/>
    <p:sldId id="260" r:id="rId25"/>
    <p:sldId id="294" r:id="rId26"/>
    <p:sldId id="295" r:id="rId27"/>
    <p:sldId id="296" r:id="rId28"/>
    <p:sldId id="262" r:id="rId29"/>
    <p:sldId id="297" r:id="rId30"/>
    <p:sldId id="263" r:id="rId31"/>
    <p:sldId id="264" r:id="rId32"/>
    <p:sldId id="270" r:id="rId33"/>
    <p:sldId id="298" r:id="rId34"/>
    <p:sldId id="299" r:id="rId35"/>
    <p:sldId id="300" r:id="rId36"/>
    <p:sldId id="271" r:id="rId37"/>
    <p:sldId id="301" r:id="rId38"/>
    <p:sldId id="302" r:id="rId39"/>
    <p:sldId id="303" r:id="rId40"/>
    <p:sldId id="304" r:id="rId41"/>
    <p:sldId id="272" r:id="rId42"/>
    <p:sldId id="305" r:id="rId43"/>
    <p:sldId id="306" r:id="rId44"/>
    <p:sldId id="307" r:id="rId45"/>
    <p:sldId id="308" r:id="rId46"/>
    <p:sldId id="309" r:id="rId47"/>
    <p:sldId id="273" r:id="rId48"/>
    <p:sldId id="310" r:id="rId49"/>
    <p:sldId id="311" r:id="rId50"/>
    <p:sldId id="312" r:id="rId51"/>
    <p:sldId id="313" r:id="rId52"/>
    <p:sldId id="274" r:id="rId53"/>
    <p:sldId id="314" r:id="rId54"/>
    <p:sldId id="316" r:id="rId55"/>
    <p:sldId id="315" r:id="rId56"/>
    <p:sldId id="317" r:id="rId57"/>
    <p:sldId id="275" r:id="rId58"/>
    <p:sldId id="318" r:id="rId59"/>
    <p:sldId id="320" r:id="rId60"/>
    <p:sldId id="319" r:id="rId61"/>
    <p:sldId id="321" r:id="rId62"/>
    <p:sldId id="276" r:id="rId63"/>
    <p:sldId id="277" r:id="rId64"/>
    <p:sldId id="27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C8B"/>
    <a:srgbClr val="2D95FF"/>
    <a:srgbClr val="0754FF"/>
    <a:srgbClr val="431308"/>
    <a:srgbClr val="E67E3A"/>
    <a:srgbClr val="ED5B18"/>
    <a:srgbClr val="313428"/>
    <a:srgbClr val="7B337E"/>
    <a:srgbClr val="171918"/>
    <a:srgbClr val="C91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2D57E-7F7A-411A-A1F1-9DB4A9587710}" v="21" dt="2021-11-03T12:13:13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1892" autoAdjust="0"/>
  </p:normalViewPr>
  <p:slideViewPr>
    <p:cSldViewPr snapToGrid="0">
      <p:cViewPr varScale="1">
        <p:scale>
          <a:sx n="132" d="100"/>
          <a:sy n="132" d="100"/>
        </p:scale>
        <p:origin x="4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ehen1@wgu.edu" userId="4bb9fc72-50f1-4760-933a-a9c0b485e80d" providerId="ADAL" clId="{3D42D57E-7F7A-411A-A1F1-9DB4A9587710}"/>
    <pc:docChg chg="undo custSel addSld delSld modSld sldOrd">
      <pc:chgData name="jbehen1@wgu.edu" userId="4bb9fc72-50f1-4760-933a-a9c0b485e80d" providerId="ADAL" clId="{3D42D57E-7F7A-411A-A1F1-9DB4A9587710}" dt="2021-11-03T12:14:14.292" v="4499" actId="20577"/>
      <pc:docMkLst>
        <pc:docMk/>
      </pc:docMkLst>
      <pc:sldChg chg="modSp mod">
        <pc:chgData name="jbehen1@wgu.edu" userId="4bb9fc72-50f1-4760-933a-a9c0b485e80d" providerId="ADAL" clId="{3D42D57E-7F7A-411A-A1F1-9DB4A9587710}" dt="2021-11-03T12:00:00.667" v="3918" actId="14100"/>
        <pc:sldMkLst>
          <pc:docMk/>
          <pc:sldMk cId="720928810" sldId="256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720928810" sldId="256"/>
            <ac:spMk id="2" creationId="{00000000-0000-0000-0000-000000000000}"/>
          </ac:spMkLst>
        </pc:spChg>
        <pc:spChg chg="mod">
          <ac:chgData name="jbehen1@wgu.edu" userId="4bb9fc72-50f1-4760-933a-a9c0b485e80d" providerId="ADAL" clId="{3D42D57E-7F7A-411A-A1F1-9DB4A9587710}" dt="2021-11-03T12:00:00.667" v="3918" actId="14100"/>
          <ac:spMkLst>
            <pc:docMk/>
            <pc:sldMk cId="720928810" sldId="256"/>
            <ac:spMk id="3" creationId="{00000000-0000-0000-0000-000000000000}"/>
          </ac:spMkLst>
        </pc:spChg>
      </pc:sldChg>
      <pc:sldChg chg="modSp">
        <pc:chgData name="jbehen1@wgu.edu" userId="4bb9fc72-50f1-4760-933a-a9c0b485e80d" providerId="ADAL" clId="{3D42D57E-7F7A-411A-A1F1-9DB4A9587710}" dt="2021-11-03T10:48:59.118" v="33"/>
        <pc:sldMkLst>
          <pc:docMk/>
          <pc:sldMk cId="2059971362" sldId="257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2059971362" sldId="257"/>
            <ac:spMk id="2" creationId="{00000000-0000-0000-0000-000000000000}"/>
          </ac:spMkLst>
        </pc:spChg>
      </pc:sldChg>
      <pc:sldChg chg="modSp">
        <pc:chgData name="jbehen1@wgu.edu" userId="4bb9fc72-50f1-4760-933a-a9c0b485e80d" providerId="ADAL" clId="{3D42D57E-7F7A-411A-A1F1-9DB4A9587710}" dt="2021-11-03T10:48:59.118" v="33"/>
        <pc:sldMkLst>
          <pc:docMk/>
          <pc:sldMk cId="4125357501" sldId="258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4125357501" sldId="258"/>
            <ac:spMk id="2" creationId="{CCC547C4-FA43-432C-A28F-E834CC7BADEA}"/>
          </ac:spMkLst>
        </pc:spChg>
      </pc:sldChg>
      <pc:sldChg chg="modSp">
        <pc:chgData name="jbehen1@wgu.edu" userId="4bb9fc72-50f1-4760-933a-a9c0b485e80d" providerId="ADAL" clId="{3D42D57E-7F7A-411A-A1F1-9DB4A9587710}" dt="2021-11-03T10:48:59.118" v="33"/>
        <pc:sldMkLst>
          <pc:docMk/>
          <pc:sldMk cId="2947956018" sldId="259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2947956018" sldId="259"/>
            <ac:spMk id="2" creationId="{CCC547C4-FA43-432C-A28F-E834CC7BADEA}"/>
          </ac:spMkLst>
        </pc:spChg>
      </pc:sldChg>
      <pc:sldChg chg="modSp">
        <pc:chgData name="jbehen1@wgu.edu" userId="4bb9fc72-50f1-4760-933a-a9c0b485e80d" providerId="ADAL" clId="{3D42D57E-7F7A-411A-A1F1-9DB4A9587710}" dt="2021-11-03T10:48:59.118" v="33"/>
        <pc:sldMkLst>
          <pc:docMk/>
          <pc:sldMk cId="850684039" sldId="260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850684039" sldId="260"/>
            <ac:spMk id="2" creationId="{CCC547C4-FA43-432C-A28F-E834CC7BADEA}"/>
          </ac:spMkLst>
        </pc:spChg>
      </pc:sldChg>
      <pc:sldChg chg="modSp">
        <pc:chgData name="jbehen1@wgu.edu" userId="4bb9fc72-50f1-4760-933a-a9c0b485e80d" providerId="ADAL" clId="{3D42D57E-7F7A-411A-A1F1-9DB4A9587710}" dt="2021-11-03T10:48:59.118" v="33"/>
        <pc:sldMkLst>
          <pc:docMk/>
          <pc:sldMk cId="1696708311" sldId="261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1696708311" sldId="261"/>
            <ac:spMk id="2" creationId="{CCC547C4-FA43-432C-A28F-E834CC7BADEA}"/>
          </ac:spMkLst>
        </pc:spChg>
      </pc:sldChg>
      <pc:sldChg chg="modSp">
        <pc:chgData name="jbehen1@wgu.edu" userId="4bb9fc72-50f1-4760-933a-a9c0b485e80d" providerId="ADAL" clId="{3D42D57E-7F7A-411A-A1F1-9DB4A9587710}" dt="2021-11-03T10:48:59.118" v="33"/>
        <pc:sldMkLst>
          <pc:docMk/>
          <pc:sldMk cId="3496381393" sldId="262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3496381393" sldId="262"/>
            <ac:spMk id="2" creationId="{CCC547C4-FA43-432C-A28F-E834CC7BADEA}"/>
          </ac:spMkLst>
        </pc:spChg>
      </pc:sldChg>
      <pc:sldChg chg="modSp">
        <pc:chgData name="jbehen1@wgu.edu" userId="4bb9fc72-50f1-4760-933a-a9c0b485e80d" providerId="ADAL" clId="{3D42D57E-7F7A-411A-A1F1-9DB4A9587710}" dt="2021-11-03T10:48:59.118" v="33"/>
        <pc:sldMkLst>
          <pc:docMk/>
          <pc:sldMk cId="2575312175" sldId="263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2575312175" sldId="263"/>
            <ac:spMk id="2" creationId="{5CDFBE0A-5088-4F29-94C4-8D6BBF05ECCD}"/>
          </ac:spMkLst>
        </pc:spChg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2575312175" sldId="263"/>
            <ac:spMk id="3" creationId="{7EAA1BC5-3419-4606-A25B-973E852746D6}"/>
          </ac:spMkLst>
        </pc:spChg>
      </pc:sldChg>
      <pc:sldChg chg="addSp delSp modSp mod">
        <pc:chgData name="jbehen1@wgu.edu" userId="4bb9fc72-50f1-4760-933a-a9c0b485e80d" providerId="ADAL" clId="{3D42D57E-7F7A-411A-A1F1-9DB4A9587710}" dt="2021-11-03T11:11:10.111" v="2035" actId="20577"/>
        <pc:sldMkLst>
          <pc:docMk/>
          <pc:sldMk cId="1146221967" sldId="264"/>
        </pc:sldMkLst>
        <pc:spChg chg="mod">
          <ac:chgData name="jbehen1@wgu.edu" userId="4bb9fc72-50f1-4760-933a-a9c0b485e80d" providerId="ADAL" clId="{3D42D57E-7F7A-411A-A1F1-9DB4A9587710}" dt="2021-11-03T11:11:10.111" v="2035" actId="20577"/>
          <ac:spMkLst>
            <pc:docMk/>
            <pc:sldMk cId="1146221967" sldId="264"/>
            <ac:spMk id="2" creationId="{2C5E324B-0924-4087-9791-CD9161FF7E87}"/>
          </ac:spMkLst>
        </pc:spChg>
        <pc:spChg chg="del mod topLvl">
          <ac:chgData name="jbehen1@wgu.edu" userId="4bb9fc72-50f1-4760-933a-a9c0b485e80d" providerId="ADAL" clId="{3D42D57E-7F7A-411A-A1F1-9DB4A9587710}" dt="2021-11-03T10:47:12.167" v="25" actId="478"/>
          <ac:spMkLst>
            <pc:docMk/>
            <pc:sldMk cId="1146221967" sldId="264"/>
            <ac:spMk id="4" creationId="{E05D91AB-A0D6-4CF0-883B-49C6EC628168}"/>
          </ac:spMkLst>
        </pc:spChg>
        <pc:spChg chg="del mod topLvl">
          <ac:chgData name="jbehen1@wgu.edu" userId="4bb9fc72-50f1-4760-933a-a9c0b485e80d" providerId="ADAL" clId="{3D42D57E-7F7A-411A-A1F1-9DB4A9587710}" dt="2021-11-03T10:54:43.095" v="426" actId="478"/>
          <ac:spMkLst>
            <pc:docMk/>
            <pc:sldMk cId="1146221967" sldId="264"/>
            <ac:spMk id="5" creationId="{F361B1CC-39A4-4C2D-A5DF-90440B032BF7}"/>
          </ac:spMkLst>
        </pc:spChg>
        <pc:spChg chg="del mod">
          <ac:chgData name="jbehen1@wgu.edu" userId="4bb9fc72-50f1-4760-933a-a9c0b485e80d" providerId="ADAL" clId="{3D42D57E-7F7A-411A-A1F1-9DB4A9587710}" dt="2021-11-03T10:46:39.572" v="13" actId="478"/>
          <ac:spMkLst>
            <pc:docMk/>
            <pc:sldMk cId="1146221967" sldId="264"/>
            <ac:spMk id="6" creationId="{5517DD79-8E70-4BEC-97AD-AB4AF4C69FAB}"/>
          </ac:spMkLst>
        </pc:spChg>
        <pc:spChg chg="del mod">
          <ac:chgData name="jbehen1@wgu.edu" userId="4bb9fc72-50f1-4760-933a-a9c0b485e80d" providerId="ADAL" clId="{3D42D57E-7F7A-411A-A1F1-9DB4A9587710}" dt="2021-11-03T10:46:45.652" v="16" actId="478"/>
          <ac:spMkLst>
            <pc:docMk/>
            <pc:sldMk cId="1146221967" sldId="264"/>
            <ac:spMk id="8" creationId="{007B90E6-A3EB-4029-9EDF-CAA97140A835}"/>
          </ac:spMkLst>
        </pc:spChg>
        <pc:spChg chg="del mod">
          <ac:chgData name="jbehen1@wgu.edu" userId="4bb9fc72-50f1-4760-933a-a9c0b485e80d" providerId="ADAL" clId="{3D42D57E-7F7A-411A-A1F1-9DB4A9587710}" dt="2021-11-03T10:46:50.388" v="18" actId="478"/>
          <ac:spMkLst>
            <pc:docMk/>
            <pc:sldMk cId="1146221967" sldId="264"/>
            <ac:spMk id="9" creationId="{0083D918-AB17-4AB5-8729-2F0BCCBF5534}"/>
          </ac:spMkLst>
        </pc:spChg>
        <pc:spChg chg="del mod">
          <ac:chgData name="jbehen1@wgu.edu" userId="4bb9fc72-50f1-4760-933a-a9c0b485e80d" providerId="ADAL" clId="{3D42D57E-7F7A-411A-A1F1-9DB4A9587710}" dt="2021-11-03T10:46:48.027" v="17" actId="478"/>
          <ac:spMkLst>
            <pc:docMk/>
            <pc:sldMk cId="1146221967" sldId="264"/>
            <ac:spMk id="10" creationId="{D5BDBF09-446F-46C2-A9BD-F6C476F16728}"/>
          </ac:spMkLst>
        </pc:spChg>
        <pc:spChg chg="del mod">
          <ac:chgData name="jbehen1@wgu.edu" userId="4bb9fc72-50f1-4760-933a-a9c0b485e80d" providerId="ADAL" clId="{3D42D57E-7F7A-411A-A1F1-9DB4A9587710}" dt="2021-11-03T10:46:54.637" v="20" actId="478"/>
          <ac:spMkLst>
            <pc:docMk/>
            <pc:sldMk cId="1146221967" sldId="264"/>
            <ac:spMk id="11" creationId="{49E31F51-05C4-4DFC-9849-11D433AD5258}"/>
          </ac:spMkLst>
        </pc:spChg>
        <pc:spChg chg="del mod">
          <ac:chgData name="jbehen1@wgu.edu" userId="4bb9fc72-50f1-4760-933a-a9c0b485e80d" providerId="ADAL" clId="{3D42D57E-7F7A-411A-A1F1-9DB4A9587710}" dt="2021-11-03T10:46:52.137" v="19" actId="478"/>
          <ac:spMkLst>
            <pc:docMk/>
            <pc:sldMk cId="1146221967" sldId="264"/>
            <ac:spMk id="12" creationId="{3A889731-2571-4D38-9146-87D5F816909E}"/>
          </ac:spMkLst>
        </pc:spChg>
        <pc:spChg chg="del mod">
          <ac:chgData name="jbehen1@wgu.edu" userId="4bb9fc72-50f1-4760-933a-a9c0b485e80d" providerId="ADAL" clId="{3D42D57E-7F7A-411A-A1F1-9DB4A9587710}" dt="2021-11-03T10:47:00.183" v="23" actId="478"/>
          <ac:spMkLst>
            <pc:docMk/>
            <pc:sldMk cId="1146221967" sldId="264"/>
            <ac:spMk id="13" creationId="{52D5294F-8165-41CA-A7DE-82FAB552577A}"/>
          </ac:spMkLst>
        </pc:spChg>
        <pc:spChg chg="del mod">
          <ac:chgData name="jbehen1@wgu.edu" userId="4bb9fc72-50f1-4760-933a-a9c0b485e80d" providerId="ADAL" clId="{3D42D57E-7F7A-411A-A1F1-9DB4A9587710}" dt="2021-11-03T10:46:56.371" v="21" actId="478"/>
          <ac:spMkLst>
            <pc:docMk/>
            <pc:sldMk cId="1146221967" sldId="264"/>
            <ac:spMk id="14" creationId="{17592BB0-C93B-43F4-8455-EA32A164892C}"/>
          </ac:spMkLst>
        </pc:spChg>
        <pc:spChg chg="del mod">
          <ac:chgData name="jbehen1@wgu.edu" userId="4bb9fc72-50f1-4760-933a-a9c0b485e80d" providerId="ADAL" clId="{3D42D57E-7F7A-411A-A1F1-9DB4A9587710}" dt="2021-11-03T10:47:02.292" v="24" actId="478"/>
          <ac:spMkLst>
            <pc:docMk/>
            <pc:sldMk cId="1146221967" sldId="264"/>
            <ac:spMk id="15" creationId="{E04BBA19-2D2C-4518-9F41-53AE055A2EB9}"/>
          </ac:spMkLst>
        </pc:spChg>
        <pc:spChg chg="del mod">
          <ac:chgData name="jbehen1@wgu.edu" userId="4bb9fc72-50f1-4760-933a-a9c0b485e80d" providerId="ADAL" clId="{3D42D57E-7F7A-411A-A1F1-9DB4A9587710}" dt="2021-11-03T10:46:58.261" v="22" actId="478"/>
          <ac:spMkLst>
            <pc:docMk/>
            <pc:sldMk cId="1146221967" sldId="264"/>
            <ac:spMk id="16" creationId="{8E36EF3F-A4CA-442B-9518-2DFDA0A3B7AC}"/>
          </ac:spMkLst>
        </pc:spChg>
        <pc:spChg chg="add del mod">
          <ac:chgData name="jbehen1@wgu.edu" userId="4bb9fc72-50f1-4760-933a-a9c0b485e80d" providerId="ADAL" clId="{3D42D57E-7F7A-411A-A1F1-9DB4A9587710}" dt="2021-11-03T10:47:53.519" v="28"/>
          <ac:spMkLst>
            <pc:docMk/>
            <pc:sldMk cId="1146221967" sldId="264"/>
            <ac:spMk id="17" creationId="{F7291161-40F4-4778-8805-1C970BEECCBC}"/>
          </ac:spMkLst>
        </pc:spChg>
        <pc:spChg chg="add mod">
          <ac:chgData name="jbehen1@wgu.edu" userId="4bb9fc72-50f1-4760-933a-a9c0b485e80d" providerId="ADAL" clId="{3D42D57E-7F7A-411A-A1F1-9DB4A9587710}" dt="2021-11-03T10:55:44.007" v="556" actId="5793"/>
          <ac:spMkLst>
            <pc:docMk/>
            <pc:sldMk cId="1146221967" sldId="264"/>
            <ac:spMk id="18" creationId="{CFA7A42B-FFA3-499D-8B8A-99F2B761FEFA}"/>
          </ac:spMkLst>
        </pc:spChg>
        <pc:grpChg chg="add del mod">
          <ac:chgData name="jbehen1@wgu.edu" userId="4bb9fc72-50f1-4760-933a-a9c0b485e80d" providerId="ADAL" clId="{3D42D57E-7F7A-411A-A1F1-9DB4A9587710}" dt="2021-11-03T10:47:12.167" v="25" actId="478"/>
          <ac:grpSpMkLst>
            <pc:docMk/>
            <pc:sldMk cId="1146221967" sldId="264"/>
            <ac:grpSpMk id="3" creationId="{86B926CE-B2A3-4763-81B1-85F83E8C3A82}"/>
          </ac:grpSpMkLst>
        </pc:grpChg>
        <pc:graphicFrameChg chg="del mod">
          <ac:chgData name="jbehen1@wgu.edu" userId="4bb9fc72-50f1-4760-933a-a9c0b485e80d" providerId="ADAL" clId="{3D42D57E-7F7A-411A-A1F1-9DB4A9587710}" dt="2021-11-03T10:46:34.527" v="11" actId="18245"/>
          <ac:graphicFrameMkLst>
            <pc:docMk/>
            <pc:sldMk cId="1146221967" sldId="264"/>
            <ac:graphicFrameMk id="7" creationId="{4FA5CA0E-89E8-4DC8-8340-9D63101324D7}"/>
          </ac:graphicFrameMkLst>
        </pc:graphicFrameChg>
      </pc:sldChg>
      <pc:sldChg chg="modSp add del">
        <pc:chgData name="jbehen1@wgu.edu" userId="4bb9fc72-50f1-4760-933a-a9c0b485e80d" providerId="ADAL" clId="{3D42D57E-7F7A-411A-A1F1-9DB4A9587710}" dt="2021-11-03T10:56:02.649" v="573" actId="47"/>
        <pc:sldMkLst>
          <pc:docMk/>
          <pc:sldMk cId="3001047839" sldId="265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3001047839" sldId="265"/>
            <ac:spMk id="2" creationId="{2C5E324B-0924-4087-9791-CD9161FF7E87}"/>
          </ac:spMkLst>
        </pc:spChg>
      </pc:sldChg>
      <pc:sldChg chg="modSp add del">
        <pc:chgData name="jbehen1@wgu.edu" userId="4bb9fc72-50f1-4760-933a-a9c0b485e80d" providerId="ADAL" clId="{3D42D57E-7F7A-411A-A1F1-9DB4A9587710}" dt="2021-11-03T10:56:02.649" v="573" actId="47"/>
        <pc:sldMkLst>
          <pc:docMk/>
          <pc:sldMk cId="3605947584" sldId="266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3605947584" sldId="266"/>
            <ac:spMk id="2" creationId="{2C5E324B-0924-4087-9791-CD9161FF7E87}"/>
          </ac:spMkLst>
        </pc:spChg>
      </pc:sldChg>
      <pc:sldChg chg="modSp add del">
        <pc:chgData name="jbehen1@wgu.edu" userId="4bb9fc72-50f1-4760-933a-a9c0b485e80d" providerId="ADAL" clId="{3D42D57E-7F7A-411A-A1F1-9DB4A9587710}" dt="2021-11-03T10:56:02.649" v="573" actId="47"/>
        <pc:sldMkLst>
          <pc:docMk/>
          <pc:sldMk cId="1387501370" sldId="267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1387501370" sldId="267"/>
            <ac:spMk id="2" creationId="{2C5E324B-0924-4087-9791-CD9161FF7E87}"/>
          </ac:spMkLst>
        </pc:spChg>
      </pc:sldChg>
      <pc:sldChg chg="modSp add del">
        <pc:chgData name="jbehen1@wgu.edu" userId="4bb9fc72-50f1-4760-933a-a9c0b485e80d" providerId="ADAL" clId="{3D42D57E-7F7A-411A-A1F1-9DB4A9587710}" dt="2021-11-03T10:56:02.649" v="573" actId="47"/>
        <pc:sldMkLst>
          <pc:docMk/>
          <pc:sldMk cId="1281302103" sldId="268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1281302103" sldId="268"/>
            <ac:spMk id="2" creationId="{2C5E324B-0924-4087-9791-CD9161FF7E87}"/>
          </ac:spMkLst>
        </pc:spChg>
      </pc:sldChg>
      <pc:sldChg chg="modSp add del">
        <pc:chgData name="jbehen1@wgu.edu" userId="4bb9fc72-50f1-4760-933a-a9c0b485e80d" providerId="ADAL" clId="{3D42D57E-7F7A-411A-A1F1-9DB4A9587710}" dt="2021-11-03T10:56:05.979" v="574" actId="47"/>
        <pc:sldMkLst>
          <pc:docMk/>
          <pc:sldMk cId="2448422345" sldId="269"/>
        </pc:sldMkLst>
        <pc:spChg chg="mod">
          <ac:chgData name="jbehen1@wgu.edu" userId="4bb9fc72-50f1-4760-933a-a9c0b485e80d" providerId="ADAL" clId="{3D42D57E-7F7A-411A-A1F1-9DB4A9587710}" dt="2021-11-03T10:48:59.118" v="33"/>
          <ac:spMkLst>
            <pc:docMk/>
            <pc:sldMk cId="2448422345" sldId="269"/>
            <ac:spMk id="2" creationId="{2C5E324B-0924-4087-9791-CD9161FF7E87}"/>
          </ac:spMkLst>
        </pc:spChg>
      </pc:sldChg>
      <pc:sldChg chg="modSp add mod">
        <pc:chgData name="jbehen1@wgu.edu" userId="4bb9fc72-50f1-4760-933a-a9c0b485e80d" providerId="ADAL" clId="{3D42D57E-7F7A-411A-A1F1-9DB4A9587710}" dt="2021-11-03T11:22:53.630" v="2250" actId="20577"/>
        <pc:sldMkLst>
          <pc:docMk/>
          <pc:sldMk cId="1494670022" sldId="270"/>
        </pc:sldMkLst>
        <pc:spChg chg="mod">
          <ac:chgData name="jbehen1@wgu.edu" userId="4bb9fc72-50f1-4760-933a-a9c0b485e80d" providerId="ADAL" clId="{3D42D57E-7F7A-411A-A1F1-9DB4A9587710}" dt="2021-11-03T10:55:53.839" v="572" actId="20577"/>
          <ac:spMkLst>
            <pc:docMk/>
            <pc:sldMk cId="1494670022" sldId="270"/>
            <ac:spMk id="2" creationId="{2C5E324B-0924-4087-9791-CD9161FF7E87}"/>
          </ac:spMkLst>
        </pc:spChg>
        <pc:spChg chg="mod">
          <ac:chgData name="jbehen1@wgu.edu" userId="4bb9fc72-50f1-4760-933a-a9c0b485e80d" providerId="ADAL" clId="{3D42D57E-7F7A-411A-A1F1-9DB4A9587710}" dt="2021-11-03T11:22:53.630" v="2250" actId="20577"/>
          <ac:spMkLst>
            <pc:docMk/>
            <pc:sldMk cId="1494670022" sldId="270"/>
            <ac:spMk id="18" creationId="{CFA7A42B-FFA3-499D-8B8A-99F2B761FEFA}"/>
          </ac:spMkLst>
        </pc:spChg>
      </pc:sldChg>
      <pc:sldChg chg="modSp add mod">
        <pc:chgData name="jbehen1@wgu.edu" userId="4bb9fc72-50f1-4760-933a-a9c0b485e80d" providerId="ADAL" clId="{3D42D57E-7F7A-411A-A1F1-9DB4A9587710}" dt="2021-11-03T11:02:13.276" v="1255" actId="404"/>
        <pc:sldMkLst>
          <pc:docMk/>
          <pc:sldMk cId="1446959589" sldId="271"/>
        </pc:sldMkLst>
        <pc:spChg chg="mod">
          <ac:chgData name="jbehen1@wgu.edu" userId="4bb9fc72-50f1-4760-933a-a9c0b485e80d" providerId="ADAL" clId="{3D42D57E-7F7A-411A-A1F1-9DB4A9587710}" dt="2021-11-03T10:56:26.929" v="598" actId="20577"/>
          <ac:spMkLst>
            <pc:docMk/>
            <pc:sldMk cId="1446959589" sldId="271"/>
            <ac:spMk id="2" creationId="{2C5E324B-0924-4087-9791-CD9161FF7E87}"/>
          </ac:spMkLst>
        </pc:spChg>
        <pc:spChg chg="mod">
          <ac:chgData name="jbehen1@wgu.edu" userId="4bb9fc72-50f1-4760-933a-a9c0b485e80d" providerId="ADAL" clId="{3D42D57E-7F7A-411A-A1F1-9DB4A9587710}" dt="2021-11-03T11:02:13.276" v="1255" actId="404"/>
          <ac:spMkLst>
            <pc:docMk/>
            <pc:sldMk cId="1446959589" sldId="271"/>
            <ac:spMk id="18" creationId="{CFA7A42B-FFA3-499D-8B8A-99F2B761FEFA}"/>
          </ac:spMkLst>
        </pc:spChg>
      </pc:sldChg>
      <pc:sldChg chg="addSp delSp modSp add mod">
        <pc:chgData name="jbehen1@wgu.edu" userId="4bb9fc72-50f1-4760-933a-a9c0b485e80d" providerId="ADAL" clId="{3D42D57E-7F7A-411A-A1F1-9DB4A9587710}" dt="2021-11-03T11:09:43.122" v="2016" actId="20577"/>
        <pc:sldMkLst>
          <pc:docMk/>
          <pc:sldMk cId="4179124391" sldId="272"/>
        </pc:sldMkLst>
        <pc:spChg chg="mod">
          <ac:chgData name="jbehen1@wgu.edu" userId="4bb9fc72-50f1-4760-933a-a9c0b485e80d" providerId="ADAL" clId="{3D42D57E-7F7A-411A-A1F1-9DB4A9587710}" dt="2021-11-03T11:06:14.144" v="1553" actId="20577"/>
          <ac:spMkLst>
            <pc:docMk/>
            <pc:sldMk cId="4179124391" sldId="272"/>
            <ac:spMk id="2" creationId="{2C5E324B-0924-4087-9791-CD9161FF7E87}"/>
          </ac:spMkLst>
        </pc:spChg>
        <pc:spChg chg="add del mod">
          <ac:chgData name="jbehen1@wgu.edu" userId="4bb9fc72-50f1-4760-933a-a9c0b485e80d" providerId="ADAL" clId="{3D42D57E-7F7A-411A-A1F1-9DB4A9587710}" dt="2021-11-03T11:09:43.122" v="2016" actId="20577"/>
          <ac:spMkLst>
            <pc:docMk/>
            <pc:sldMk cId="4179124391" sldId="272"/>
            <ac:spMk id="18" creationId="{CFA7A42B-FFA3-499D-8B8A-99F2B761FEFA}"/>
          </ac:spMkLst>
        </pc:spChg>
      </pc:sldChg>
      <pc:sldChg chg="modSp add mod">
        <pc:chgData name="jbehen1@wgu.edu" userId="4bb9fc72-50f1-4760-933a-a9c0b485e80d" providerId="ADAL" clId="{3D42D57E-7F7A-411A-A1F1-9DB4A9587710}" dt="2021-11-03T11:49:29.894" v="2851" actId="20577"/>
        <pc:sldMkLst>
          <pc:docMk/>
          <pc:sldMk cId="2943373508" sldId="273"/>
        </pc:sldMkLst>
        <pc:spChg chg="mod">
          <ac:chgData name="jbehen1@wgu.edu" userId="4bb9fc72-50f1-4760-933a-a9c0b485e80d" providerId="ADAL" clId="{3D42D57E-7F7A-411A-A1F1-9DB4A9587710}" dt="2021-11-03T11:14:18.132" v="2086" actId="20577"/>
          <ac:spMkLst>
            <pc:docMk/>
            <pc:sldMk cId="2943373508" sldId="273"/>
            <ac:spMk id="2" creationId="{2C5E324B-0924-4087-9791-CD9161FF7E87}"/>
          </ac:spMkLst>
        </pc:spChg>
        <pc:spChg chg="mod">
          <ac:chgData name="jbehen1@wgu.edu" userId="4bb9fc72-50f1-4760-933a-a9c0b485e80d" providerId="ADAL" clId="{3D42D57E-7F7A-411A-A1F1-9DB4A9587710}" dt="2021-11-03T11:49:29.894" v="2851" actId="20577"/>
          <ac:spMkLst>
            <pc:docMk/>
            <pc:sldMk cId="2943373508" sldId="273"/>
            <ac:spMk id="18" creationId="{CFA7A42B-FFA3-499D-8B8A-99F2B761FEFA}"/>
          </ac:spMkLst>
        </pc:spChg>
      </pc:sldChg>
      <pc:sldChg chg="modSp add mod">
        <pc:chgData name="jbehen1@wgu.edu" userId="4bb9fc72-50f1-4760-933a-a9c0b485e80d" providerId="ADAL" clId="{3D42D57E-7F7A-411A-A1F1-9DB4A9587710}" dt="2021-11-03T11:54:43.775" v="3430" actId="20577"/>
        <pc:sldMkLst>
          <pc:docMk/>
          <pc:sldMk cId="372021674" sldId="274"/>
        </pc:sldMkLst>
        <pc:spChg chg="mod">
          <ac:chgData name="jbehen1@wgu.edu" userId="4bb9fc72-50f1-4760-933a-a9c0b485e80d" providerId="ADAL" clId="{3D42D57E-7F7A-411A-A1F1-9DB4A9587710}" dt="2021-11-03T11:14:28.661" v="2097" actId="20577"/>
          <ac:spMkLst>
            <pc:docMk/>
            <pc:sldMk cId="372021674" sldId="274"/>
            <ac:spMk id="2" creationId="{2C5E324B-0924-4087-9791-CD9161FF7E87}"/>
          </ac:spMkLst>
        </pc:spChg>
        <pc:spChg chg="mod">
          <ac:chgData name="jbehen1@wgu.edu" userId="4bb9fc72-50f1-4760-933a-a9c0b485e80d" providerId="ADAL" clId="{3D42D57E-7F7A-411A-A1F1-9DB4A9587710}" dt="2021-11-03T11:54:43.775" v="3430" actId="20577"/>
          <ac:spMkLst>
            <pc:docMk/>
            <pc:sldMk cId="372021674" sldId="274"/>
            <ac:spMk id="18" creationId="{CFA7A42B-FFA3-499D-8B8A-99F2B761FEFA}"/>
          </ac:spMkLst>
        </pc:spChg>
      </pc:sldChg>
      <pc:sldChg chg="modSp add mod">
        <pc:chgData name="jbehen1@wgu.edu" userId="4bb9fc72-50f1-4760-933a-a9c0b485e80d" providerId="ADAL" clId="{3D42D57E-7F7A-411A-A1F1-9DB4A9587710}" dt="2021-11-03T12:01:24.320" v="3985" actId="5793"/>
        <pc:sldMkLst>
          <pc:docMk/>
          <pc:sldMk cId="3839240925" sldId="275"/>
        </pc:sldMkLst>
        <pc:spChg chg="mod">
          <ac:chgData name="jbehen1@wgu.edu" userId="4bb9fc72-50f1-4760-933a-a9c0b485e80d" providerId="ADAL" clId="{3D42D57E-7F7A-411A-A1F1-9DB4A9587710}" dt="2021-11-03T11:15:06.615" v="2176" actId="20577"/>
          <ac:spMkLst>
            <pc:docMk/>
            <pc:sldMk cId="3839240925" sldId="275"/>
            <ac:spMk id="2" creationId="{2C5E324B-0924-4087-9791-CD9161FF7E87}"/>
          </ac:spMkLst>
        </pc:spChg>
        <pc:spChg chg="mod">
          <ac:chgData name="jbehen1@wgu.edu" userId="4bb9fc72-50f1-4760-933a-a9c0b485e80d" providerId="ADAL" clId="{3D42D57E-7F7A-411A-A1F1-9DB4A9587710}" dt="2021-11-03T12:01:24.320" v="3985" actId="5793"/>
          <ac:spMkLst>
            <pc:docMk/>
            <pc:sldMk cId="3839240925" sldId="275"/>
            <ac:spMk id="18" creationId="{CFA7A42B-FFA3-499D-8B8A-99F2B761FEFA}"/>
          </ac:spMkLst>
        </pc:spChg>
      </pc:sldChg>
      <pc:sldChg chg="modSp new mod">
        <pc:chgData name="jbehen1@wgu.edu" userId="4bb9fc72-50f1-4760-933a-a9c0b485e80d" providerId="ADAL" clId="{3D42D57E-7F7A-411A-A1F1-9DB4A9587710}" dt="2021-11-03T12:11:43.066" v="4356" actId="20577"/>
        <pc:sldMkLst>
          <pc:docMk/>
          <pc:sldMk cId="2992601541" sldId="276"/>
        </pc:sldMkLst>
        <pc:spChg chg="mod">
          <ac:chgData name="jbehen1@wgu.edu" userId="4bb9fc72-50f1-4760-933a-a9c0b485e80d" providerId="ADAL" clId="{3D42D57E-7F7A-411A-A1F1-9DB4A9587710}" dt="2021-11-03T12:02:07.258" v="3995" actId="207"/>
          <ac:spMkLst>
            <pc:docMk/>
            <pc:sldMk cId="2992601541" sldId="276"/>
            <ac:spMk id="2" creationId="{6D2F7DDB-49D4-494C-A23C-6517EA5BA373}"/>
          </ac:spMkLst>
        </pc:spChg>
        <pc:spChg chg="mod">
          <ac:chgData name="jbehen1@wgu.edu" userId="4bb9fc72-50f1-4760-933a-a9c0b485e80d" providerId="ADAL" clId="{3D42D57E-7F7A-411A-A1F1-9DB4A9587710}" dt="2021-11-03T12:11:43.066" v="4356" actId="20577"/>
          <ac:spMkLst>
            <pc:docMk/>
            <pc:sldMk cId="2992601541" sldId="276"/>
            <ac:spMk id="3" creationId="{6A60321F-2A3E-48C0-9E66-5FCD81E9150C}"/>
          </ac:spMkLst>
        </pc:spChg>
      </pc:sldChg>
      <pc:sldChg chg="modSp new mod">
        <pc:chgData name="jbehen1@wgu.edu" userId="4bb9fc72-50f1-4760-933a-a9c0b485e80d" providerId="ADAL" clId="{3D42D57E-7F7A-411A-A1F1-9DB4A9587710}" dt="2021-11-03T12:12:28.087" v="4369" actId="120"/>
        <pc:sldMkLst>
          <pc:docMk/>
          <pc:sldMk cId="774542627" sldId="277"/>
        </pc:sldMkLst>
        <pc:spChg chg="mod">
          <ac:chgData name="jbehen1@wgu.edu" userId="4bb9fc72-50f1-4760-933a-a9c0b485e80d" providerId="ADAL" clId="{3D42D57E-7F7A-411A-A1F1-9DB4A9587710}" dt="2021-11-03T12:12:28.087" v="4369" actId="120"/>
          <ac:spMkLst>
            <pc:docMk/>
            <pc:sldMk cId="774542627" sldId="277"/>
            <ac:spMk id="2" creationId="{493EF1FD-AC1A-4FAA-9787-A916AC83D885}"/>
          </ac:spMkLst>
        </pc:spChg>
      </pc:sldChg>
      <pc:sldChg chg="modSp add mod ord">
        <pc:chgData name="jbehen1@wgu.edu" userId="4bb9fc72-50f1-4760-933a-a9c0b485e80d" providerId="ADAL" clId="{3D42D57E-7F7A-411A-A1F1-9DB4A9587710}" dt="2021-11-03T12:14:14.292" v="4499" actId="20577"/>
        <pc:sldMkLst>
          <pc:docMk/>
          <pc:sldMk cId="736945964" sldId="278"/>
        </pc:sldMkLst>
        <pc:spChg chg="mod">
          <ac:chgData name="jbehen1@wgu.edu" userId="4bb9fc72-50f1-4760-933a-a9c0b485e80d" providerId="ADAL" clId="{3D42D57E-7F7A-411A-A1F1-9DB4A9587710}" dt="2021-11-03T12:12:45.526" v="4391" actId="20577"/>
          <ac:spMkLst>
            <pc:docMk/>
            <pc:sldMk cId="736945964" sldId="278"/>
            <ac:spMk id="2" creationId="{6D2F7DDB-49D4-494C-A23C-6517EA5BA373}"/>
          </ac:spMkLst>
        </pc:spChg>
        <pc:spChg chg="mod">
          <ac:chgData name="jbehen1@wgu.edu" userId="4bb9fc72-50f1-4760-933a-a9c0b485e80d" providerId="ADAL" clId="{3D42D57E-7F7A-411A-A1F1-9DB4A9587710}" dt="2021-11-03T12:14:14.292" v="4499" actId="20577"/>
          <ac:spMkLst>
            <pc:docMk/>
            <pc:sldMk cId="736945964" sldId="278"/>
            <ac:spMk id="3" creationId="{6A60321F-2A3E-48C0-9E66-5FCD81E915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943BA-6D8A-458B-85B5-D483FF8BDF6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89BC0-E167-48F6-B3A7-D68630348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6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maker of nuke carriers in the western hemisphere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of 2 makers of nuclear submarines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Increase: scanning more does that</a:t>
            </a:r>
          </a:p>
          <a:p>
            <a:endParaRPr lang="en-US" dirty="0"/>
          </a:p>
          <a:p>
            <a:r>
              <a:rPr lang="en-US" dirty="0"/>
              <a:t>Five Guys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Perfect world: learn from admins</a:t>
            </a:r>
            <a:br>
              <a:rPr lang="en-US" dirty="0"/>
            </a:br>
            <a:r>
              <a:rPr lang="en-US" dirty="0"/>
              <a:t>Reality: became admins</a:t>
            </a:r>
          </a:p>
          <a:p>
            <a:endParaRPr lang="en-US" dirty="0"/>
          </a:p>
          <a:p>
            <a:r>
              <a:rPr lang="en-US" dirty="0"/>
              <a:t>Application centric</a:t>
            </a:r>
            <a:br>
              <a:rPr lang="en-US" dirty="0"/>
            </a:br>
            <a:r>
              <a:rPr lang="en-US" dirty="0"/>
              <a:t>2.4 hours per admin per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Scorpion tail = 40K overdue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Increase: scanning more does that</a:t>
            </a:r>
          </a:p>
          <a:p>
            <a:endParaRPr lang="en-US" dirty="0"/>
          </a:p>
          <a:p>
            <a:r>
              <a:rPr lang="en-US" dirty="0"/>
              <a:t>Five Guys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Perfect world: learn from admins</a:t>
            </a:r>
            <a:br>
              <a:rPr lang="en-US" dirty="0"/>
            </a:br>
            <a:r>
              <a:rPr lang="en-US" dirty="0"/>
              <a:t>Reality: became admins</a:t>
            </a:r>
          </a:p>
          <a:p>
            <a:endParaRPr lang="en-US" dirty="0"/>
          </a:p>
          <a:p>
            <a:r>
              <a:rPr lang="en-US" dirty="0"/>
              <a:t>Application centric</a:t>
            </a:r>
            <a:br>
              <a:rPr lang="en-US" dirty="0"/>
            </a:br>
            <a:r>
              <a:rPr lang="en-US" dirty="0"/>
              <a:t>2.4 hours per admin per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Scorpion tail = 40K overdue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0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Increase: scanning more does that</a:t>
            </a:r>
          </a:p>
          <a:p>
            <a:endParaRPr lang="en-US" dirty="0"/>
          </a:p>
          <a:p>
            <a:r>
              <a:rPr lang="en-US" dirty="0"/>
              <a:t>Five Guys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Perfect world: learn from admins</a:t>
            </a:r>
            <a:br>
              <a:rPr lang="en-US" dirty="0"/>
            </a:br>
            <a:r>
              <a:rPr lang="en-US" dirty="0"/>
              <a:t>Reality: became admins</a:t>
            </a:r>
          </a:p>
          <a:p>
            <a:endParaRPr lang="en-US" dirty="0"/>
          </a:p>
          <a:p>
            <a:r>
              <a:rPr lang="en-US" dirty="0"/>
              <a:t>Application centric</a:t>
            </a:r>
            <a:br>
              <a:rPr lang="en-US" dirty="0"/>
            </a:br>
            <a:r>
              <a:rPr lang="en-US" dirty="0"/>
              <a:t>2.4 hours per admin per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Scorpion tail = 40K overdue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12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Increase: scanning more does that</a:t>
            </a:r>
          </a:p>
          <a:p>
            <a:endParaRPr lang="en-US" dirty="0"/>
          </a:p>
          <a:p>
            <a:r>
              <a:rPr lang="en-US" dirty="0"/>
              <a:t>Five Guys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Perfect world: learn from admins</a:t>
            </a:r>
            <a:br>
              <a:rPr lang="en-US" dirty="0"/>
            </a:br>
            <a:r>
              <a:rPr lang="en-US" dirty="0"/>
              <a:t>Reality: became admins</a:t>
            </a:r>
          </a:p>
          <a:p>
            <a:endParaRPr lang="en-US" dirty="0"/>
          </a:p>
          <a:p>
            <a:r>
              <a:rPr lang="en-US" dirty="0"/>
              <a:t>Application centric</a:t>
            </a:r>
            <a:br>
              <a:rPr lang="en-US" dirty="0"/>
            </a:br>
            <a:r>
              <a:rPr lang="en-US" dirty="0"/>
              <a:t>2.4 hours per admin per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Scorpion tail = 40K overdue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49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Increase: scanning more does that</a:t>
            </a:r>
          </a:p>
          <a:p>
            <a:endParaRPr lang="en-US" dirty="0"/>
          </a:p>
          <a:p>
            <a:r>
              <a:rPr lang="en-US" dirty="0"/>
              <a:t>Five Guys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Perfect world: learn from admins</a:t>
            </a:r>
            <a:br>
              <a:rPr lang="en-US" dirty="0"/>
            </a:br>
            <a:r>
              <a:rPr lang="en-US" dirty="0"/>
              <a:t>Reality: became admins</a:t>
            </a:r>
          </a:p>
          <a:p>
            <a:endParaRPr lang="en-US" dirty="0"/>
          </a:p>
          <a:p>
            <a:r>
              <a:rPr lang="en-US" dirty="0"/>
              <a:t>Application centric</a:t>
            </a:r>
            <a:br>
              <a:rPr lang="en-US" dirty="0"/>
            </a:br>
            <a:r>
              <a:rPr lang="en-US" dirty="0"/>
              <a:t>2.4 hours per admin per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Scorpion tail = 40K overdue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2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Increase: scanning more does that</a:t>
            </a:r>
          </a:p>
          <a:p>
            <a:endParaRPr lang="en-US" dirty="0"/>
          </a:p>
          <a:p>
            <a:r>
              <a:rPr lang="en-US" dirty="0"/>
              <a:t>Five Guys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Perfect world: learn from admins</a:t>
            </a:r>
            <a:br>
              <a:rPr lang="en-US" dirty="0"/>
            </a:br>
            <a:r>
              <a:rPr lang="en-US" dirty="0"/>
              <a:t>Reality: became admins</a:t>
            </a:r>
          </a:p>
          <a:p>
            <a:endParaRPr lang="en-US" dirty="0"/>
          </a:p>
          <a:p>
            <a:r>
              <a:rPr lang="en-US" dirty="0"/>
              <a:t>Application centric</a:t>
            </a:r>
            <a:br>
              <a:rPr lang="en-US" dirty="0"/>
            </a:br>
            <a:r>
              <a:rPr lang="en-US" dirty="0"/>
              <a:t>2.4 hours per admin per week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Scorpion tail = 40K overdue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Brought the team back together</a:t>
            </a:r>
          </a:p>
          <a:p>
            <a:endParaRPr lang="en-US" dirty="0"/>
          </a:p>
          <a:p>
            <a:r>
              <a:rPr lang="en-US" dirty="0"/>
              <a:t>Overdues reduced by 90%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2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Brought the team back together</a:t>
            </a:r>
          </a:p>
          <a:p>
            <a:endParaRPr lang="en-US" dirty="0"/>
          </a:p>
          <a:p>
            <a:r>
              <a:rPr lang="en-US" dirty="0"/>
              <a:t>Overdues reduced by 90%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32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Brought the team back together</a:t>
            </a:r>
          </a:p>
          <a:p>
            <a:endParaRPr lang="en-US" dirty="0"/>
          </a:p>
          <a:p>
            <a:r>
              <a:rPr lang="en-US" dirty="0"/>
              <a:t>Overdues reduced by 90%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8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Brought the team back together</a:t>
            </a:r>
          </a:p>
          <a:p>
            <a:endParaRPr lang="en-US" dirty="0"/>
          </a:p>
          <a:p>
            <a:r>
              <a:rPr lang="en-US" dirty="0"/>
              <a:t>Overdues reduced by 90%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1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maker of nuke carriers in the western hemisphere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of 2 makers of nuclear submarines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28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Brought the team back together</a:t>
            </a:r>
          </a:p>
          <a:p>
            <a:endParaRPr lang="en-US" dirty="0"/>
          </a:p>
          <a:p>
            <a:r>
              <a:rPr lang="en-US" dirty="0"/>
              <a:t>Overdues reduced by 90%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8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Brought the team back together</a:t>
            </a:r>
          </a:p>
          <a:p>
            <a:endParaRPr lang="en-US" dirty="0"/>
          </a:p>
          <a:p>
            <a:r>
              <a:rPr lang="en-US" dirty="0"/>
              <a:t>Overdues reduced by 90%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maker of nuke carriers in the western hemisphere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 of 2 makers of nuclear submarines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6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Contractual obligations</a:t>
            </a:r>
            <a:br>
              <a:rPr lang="en-US" dirty="0"/>
            </a:br>
            <a:r>
              <a:rPr lang="en-US" dirty="0"/>
              <a:t>Scanning was far from comprehensive</a:t>
            </a:r>
          </a:p>
          <a:p>
            <a:r>
              <a:rPr lang="en-US" dirty="0"/>
              <a:t>Remediation was a mix of approaches with no guidance</a:t>
            </a:r>
          </a:p>
          <a:p>
            <a:r>
              <a:rPr lang="en-US" dirty="0"/>
              <a:t>Vulns were often secondary to operations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4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Contractual obligations</a:t>
            </a:r>
            <a:br>
              <a:rPr lang="en-US" dirty="0"/>
            </a:br>
            <a:r>
              <a:rPr lang="en-US" dirty="0"/>
              <a:t>Scanning was far from comprehensive</a:t>
            </a:r>
          </a:p>
          <a:p>
            <a:r>
              <a:rPr lang="en-US" dirty="0"/>
              <a:t>Remediation was a mix of approaches with no guidance</a:t>
            </a:r>
          </a:p>
          <a:p>
            <a:r>
              <a:rPr lang="en-US" dirty="0"/>
              <a:t>Vulns were often secondary to operations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2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Contractual obligations</a:t>
            </a:r>
            <a:br>
              <a:rPr lang="en-US" dirty="0"/>
            </a:br>
            <a:r>
              <a:rPr lang="en-US" dirty="0"/>
              <a:t>Scanning was far from comprehensive</a:t>
            </a:r>
          </a:p>
          <a:p>
            <a:r>
              <a:rPr lang="en-US" dirty="0"/>
              <a:t>Remediation was a mix of approaches with no guidance</a:t>
            </a:r>
          </a:p>
          <a:p>
            <a:r>
              <a:rPr lang="en-US" dirty="0"/>
              <a:t>Vulns were often secondary to operations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9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Contractual obligations</a:t>
            </a:r>
            <a:br>
              <a:rPr lang="en-US" dirty="0"/>
            </a:br>
            <a:r>
              <a:rPr lang="en-US" dirty="0"/>
              <a:t>Scanning was far from comprehensive</a:t>
            </a:r>
          </a:p>
          <a:p>
            <a:r>
              <a:rPr lang="en-US" dirty="0"/>
              <a:t>Remediation was a mix of approaches with no guidance</a:t>
            </a:r>
          </a:p>
          <a:p>
            <a:r>
              <a:rPr lang="en-US" dirty="0"/>
              <a:t>Vulns were often secondary to operations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Contractual obligations</a:t>
            </a:r>
            <a:br>
              <a:rPr lang="en-US" dirty="0"/>
            </a:br>
            <a:r>
              <a:rPr lang="en-US" dirty="0"/>
              <a:t>Scanning was far from comprehensive</a:t>
            </a:r>
          </a:p>
          <a:p>
            <a:r>
              <a:rPr lang="en-US" dirty="0"/>
              <a:t>Remediation was a mix of approaches with no guidance</a:t>
            </a:r>
          </a:p>
          <a:p>
            <a:r>
              <a:rPr lang="en-US" dirty="0"/>
              <a:t>Vulns were often secondary to operations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3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Contractual obligations</a:t>
            </a:r>
            <a:br>
              <a:rPr lang="en-US" dirty="0"/>
            </a:br>
            <a:r>
              <a:rPr lang="en-US" dirty="0"/>
              <a:t>Scanning was far from comprehensive</a:t>
            </a:r>
          </a:p>
          <a:p>
            <a:r>
              <a:rPr lang="en-US" dirty="0"/>
              <a:t>Remediation was a mix of approaches with no guidance</a:t>
            </a:r>
          </a:p>
          <a:p>
            <a:r>
              <a:rPr lang="en-US" dirty="0"/>
              <a:t>Vulns were often secondary to operations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89BC0-E167-48F6-B3A7-D686303485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1482" y="1154705"/>
            <a:ext cx="7745145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2D95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1482" y="3634380"/>
            <a:ext cx="774514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72C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13" y="1696865"/>
            <a:ext cx="8623662" cy="285273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2D95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13" y="4576590"/>
            <a:ext cx="862366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72C8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13" y="417376"/>
            <a:ext cx="86236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12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12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3428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3368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13428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9162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3428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D95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72C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72C8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72C8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72C8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72C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5.4 Million Vulnerabilities and 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1482" y="3634380"/>
            <a:ext cx="7745145" cy="754740"/>
          </a:xfrm>
        </p:spPr>
        <p:txBody>
          <a:bodyPr/>
          <a:lstStyle/>
          <a:p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John Behen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41977-8480-4846-8652-24D38BC3BC6F}"/>
              </a:ext>
            </a:extLst>
          </p:cNvPr>
          <p:cNvSpPr txBox="1"/>
          <p:nvPr/>
        </p:nvSpPr>
        <p:spPr>
          <a:xfrm>
            <a:off x="201946" y="232541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24F438-546C-4C35-BF2D-1009B68D3E18}"/>
              </a:ext>
            </a:extLst>
          </p:cNvPr>
          <p:cNvCxnSpPr>
            <a:cxnSpLocks/>
          </p:cNvCxnSpPr>
          <p:nvPr/>
        </p:nvCxnSpPr>
        <p:spPr>
          <a:xfrm>
            <a:off x="275896" y="3429000"/>
            <a:ext cx="3302876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871236-9448-48BE-B2BD-A2D0A921F894}"/>
              </a:ext>
            </a:extLst>
          </p:cNvPr>
          <p:cNvSpPr txBox="1"/>
          <p:nvPr/>
        </p:nvSpPr>
        <p:spPr>
          <a:xfrm>
            <a:off x="275896" y="3429000"/>
            <a:ext cx="3720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Increased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Inefficient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Secondary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Dedicated VM team created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9A996-73EA-42EA-AC91-072CF1EC5D6B}"/>
              </a:ext>
            </a:extLst>
          </p:cNvPr>
          <p:cNvCxnSpPr>
            <a:stCxn id="3" idx="4"/>
          </p:cNvCxnSpPr>
          <p:nvPr/>
        </p:nvCxnSpPr>
        <p:spPr>
          <a:xfrm>
            <a:off x="669383" y="3222073"/>
            <a:ext cx="651" cy="206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9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41977-8480-4846-8652-24D38BC3BC6F}"/>
              </a:ext>
            </a:extLst>
          </p:cNvPr>
          <p:cNvSpPr txBox="1"/>
          <p:nvPr/>
        </p:nvSpPr>
        <p:spPr>
          <a:xfrm>
            <a:off x="201946" y="232541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24F438-546C-4C35-BF2D-1009B68D3E18}"/>
              </a:ext>
            </a:extLst>
          </p:cNvPr>
          <p:cNvCxnSpPr>
            <a:cxnSpLocks/>
          </p:cNvCxnSpPr>
          <p:nvPr/>
        </p:nvCxnSpPr>
        <p:spPr>
          <a:xfrm>
            <a:off x="275896" y="3429000"/>
            <a:ext cx="3302876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871236-9448-48BE-B2BD-A2D0A921F894}"/>
              </a:ext>
            </a:extLst>
          </p:cNvPr>
          <p:cNvSpPr txBox="1"/>
          <p:nvPr/>
        </p:nvSpPr>
        <p:spPr>
          <a:xfrm>
            <a:off x="275896" y="3429000"/>
            <a:ext cx="3720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Increased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Inefficient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Secondary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Dedicated VM team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~300K vulnerabilities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~65% remediation velocity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9A996-73EA-42EA-AC91-072CF1EC5D6B}"/>
              </a:ext>
            </a:extLst>
          </p:cNvPr>
          <p:cNvCxnSpPr>
            <a:stCxn id="3" idx="4"/>
          </p:cNvCxnSpPr>
          <p:nvPr/>
        </p:nvCxnSpPr>
        <p:spPr>
          <a:xfrm>
            <a:off x="669383" y="3222073"/>
            <a:ext cx="651" cy="206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15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5123B-74E6-4AB5-B1ED-8D0D29576EB1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84B25-705A-4D5C-90FD-34078FC09984}"/>
              </a:ext>
            </a:extLst>
          </p:cNvPr>
          <p:cNvSpPr txBox="1"/>
          <p:nvPr/>
        </p:nvSpPr>
        <p:spPr>
          <a:xfrm>
            <a:off x="2089203" y="252283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8AFCA-C652-440A-8374-DED249D19E8F}"/>
              </a:ext>
            </a:extLst>
          </p:cNvPr>
          <p:cNvCxnSpPr>
            <a:cxnSpLocks/>
          </p:cNvCxnSpPr>
          <p:nvPr/>
        </p:nvCxnSpPr>
        <p:spPr>
          <a:xfrm>
            <a:off x="582020" y="3605665"/>
            <a:ext cx="58568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8AD65D-E6A9-4ADE-8080-688116E3DC2E}"/>
              </a:ext>
            </a:extLst>
          </p:cNvPr>
          <p:cNvCxnSpPr>
            <a:endCxn id="4" idx="4"/>
          </p:cNvCxnSpPr>
          <p:nvPr/>
        </p:nvCxnSpPr>
        <p:spPr>
          <a:xfrm flipV="1">
            <a:off x="2556638" y="3234563"/>
            <a:ext cx="2" cy="37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08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5123B-74E6-4AB5-B1ED-8D0D29576EB1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84B25-705A-4D5C-90FD-34078FC09984}"/>
              </a:ext>
            </a:extLst>
          </p:cNvPr>
          <p:cNvSpPr txBox="1"/>
          <p:nvPr/>
        </p:nvSpPr>
        <p:spPr>
          <a:xfrm>
            <a:off x="2089203" y="252283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8AFCA-C652-440A-8374-DED249D19E8F}"/>
              </a:ext>
            </a:extLst>
          </p:cNvPr>
          <p:cNvCxnSpPr>
            <a:cxnSpLocks/>
          </p:cNvCxnSpPr>
          <p:nvPr/>
        </p:nvCxnSpPr>
        <p:spPr>
          <a:xfrm>
            <a:off x="582020" y="3605665"/>
            <a:ext cx="58568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D0C13F-AB67-4F7D-B0D5-DB62FBF911B3}"/>
              </a:ext>
            </a:extLst>
          </p:cNvPr>
          <p:cNvSpPr txBox="1"/>
          <p:nvPr/>
        </p:nvSpPr>
        <p:spPr>
          <a:xfrm>
            <a:off x="529025" y="3609189"/>
            <a:ext cx="666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Sudden increase in vulnerability count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8AD65D-E6A9-4ADE-8080-688116E3DC2E}"/>
              </a:ext>
            </a:extLst>
          </p:cNvPr>
          <p:cNvCxnSpPr>
            <a:endCxn id="4" idx="4"/>
          </p:cNvCxnSpPr>
          <p:nvPr/>
        </p:nvCxnSpPr>
        <p:spPr>
          <a:xfrm flipV="1">
            <a:off x="2556638" y="3234563"/>
            <a:ext cx="2" cy="37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9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5123B-74E6-4AB5-B1ED-8D0D29576EB1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84B25-705A-4D5C-90FD-34078FC09984}"/>
              </a:ext>
            </a:extLst>
          </p:cNvPr>
          <p:cNvSpPr txBox="1"/>
          <p:nvPr/>
        </p:nvSpPr>
        <p:spPr>
          <a:xfrm>
            <a:off x="2089203" y="252283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8AFCA-C652-440A-8374-DED249D19E8F}"/>
              </a:ext>
            </a:extLst>
          </p:cNvPr>
          <p:cNvCxnSpPr>
            <a:cxnSpLocks/>
          </p:cNvCxnSpPr>
          <p:nvPr/>
        </p:nvCxnSpPr>
        <p:spPr>
          <a:xfrm>
            <a:off x="582020" y="3605665"/>
            <a:ext cx="58568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D0C13F-AB67-4F7D-B0D5-DB62FBF911B3}"/>
              </a:ext>
            </a:extLst>
          </p:cNvPr>
          <p:cNvSpPr txBox="1"/>
          <p:nvPr/>
        </p:nvSpPr>
        <p:spPr>
          <a:xfrm>
            <a:off x="529025" y="3609189"/>
            <a:ext cx="666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Sudden increase in vulnerability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Timesharing to understand impact on operations and admins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8AD65D-E6A9-4ADE-8080-688116E3DC2E}"/>
              </a:ext>
            </a:extLst>
          </p:cNvPr>
          <p:cNvCxnSpPr>
            <a:endCxn id="4" idx="4"/>
          </p:cNvCxnSpPr>
          <p:nvPr/>
        </p:nvCxnSpPr>
        <p:spPr>
          <a:xfrm flipV="1">
            <a:off x="2556638" y="3234563"/>
            <a:ext cx="2" cy="37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6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5123B-74E6-4AB5-B1ED-8D0D29576EB1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84B25-705A-4D5C-90FD-34078FC09984}"/>
              </a:ext>
            </a:extLst>
          </p:cNvPr>
          <p:cNvSpPr txBox="1"/>
          <p:nvPr/>
        </p:nvSpPr>
        <p:spPr>
          <a:xfrm>
            <a:off x="2089203" y="252283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8AFCA-C652-440A-8374-DED249D19E8F}"/>
              </a:ext>
            </a:extLst>
          </p:cNvPr>
          <p:cNvCxnSpPr>
            <a:cxnSpLocks/>
          </p:cNvCxnSpPr>
          <p:nvPr/>
        </p:nvCxnSpPr>
        <p:spPr>
          <a:xfrm>
            <a:off x="582020" y="3605665"/>
            <a:ext cx="58568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D0C13F-AB67-4F7D-B0D5-DB62FBF911B3}"/>
              </a:ext>
            </a:extLst>
          </p:cNvPr>
          <p:cNvSpPr txBox="1"/>
          <p:nvPr/>
        </p:nvSpPr>
        <p:spPr>
          <a:xfrm>
            <a:off x="529025" y="3609189"/>
            <a:ext cx="666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Sudden increase in vulnerability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Timesharing to understand impact on operations and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Recognition of the “tail”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8AD65D-E6A9-4ADE-8080-688116E3DC2E}"/>
              </a:ext>
            </a:extLst>
          </p:cNvPr>
          <p:cNvCxnSpPr>
            <a:endCxn id="4" idx="4"/>
          </p:cNvCxnSpPr>
          <p:nvPr/>
        </p:nvCxnSpPr>
        <p:spPr>
          <a:xfrm flipV="1">
            <a:off x="2556638" y="3234563"/>
            <a:ext cx="2" cy="37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5123B-74E6-4AB5-B1ED-8D0D29576EB1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84B25-705A-4D5C-90FD-34078FC09984}"/>
              </a:ext>
            </a:extLst>
          </p:cNvPr>
          <p:cNvSpPr txBox="1"/>
          <p:nvPr/>
        </p:nvSpPr>
        <p:spPr>
          <a:xfrm>
            <a:off x="2089203" y="252283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8AFCA-C652-440A-8374-DED249D19E8F}"/>
              </a:ext>
            </a:extLst>
          </p:cNvPr>
          <p:cNvCxnSpPr>
            <a:cxnSpLocks/>
          </p:cNvCxnSpPr>
          <p:nvPr/>
        </p:nvCxnSpPr>
        <p:spPr>
          <a:xfrm>
            <a:off x="582020" y="3605665"/>
            <a:ext cx="58568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D0C13F-AB67-4F7D-B0D5-DB62FBF911B3}"/>
              </a:ext>
            </a:extLst>
          </p:cNvPr>
          <p:cNvSpPr txBox="1"/>
          <p:nvPr/>
        </p:nvSpPr>
        <p:spPr>
          <a:xfrm>
            <a:off x="529025" y="3609189"/>
            <a:ext cx="666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Sudden increase in vulnerability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Timesharing to understand impact on operations and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Recognition of the “tail”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Need to rethink how we manage vulnerabilities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8AD65D-E6A9-4ADE-8080-688116E3DC2E}"/>
              </a:ext>
            </a:extLst>
          </p:cNvPr>
          <p:cNvCxnSpPr>
            <a:endCxn id="4" idx="4"/>
          </p:cNvCxnSpPr>
          <p:nvPr/>
        </p:nvCxnSpPr>
        <p:spPr>
          <a:xfrm flipV="1">
            <a:off x="2556638" y="3234563"/>
            <a:ext cx="2" cy="37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50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5123B-74E6-4AB5-B1ED-8D0D29576EB1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84B25-705A-4D5C-90FD-34078FC09984}"/>
              </a:ext>
            </a:extLst>
          </p:cNvPr>
          <p:cNvSpPr txBox="1"/>
          <p:nvPr/>
        </p:nvSpPr>
        <p:spPr>
          <a:xfrm>
            <a:off x="2089203" y="2522835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88AFCA-C652-440A-8374-DED249D19E8F}"/>
              </a:ext>
            </a:extLst>
          </p:cNvPr>
          <p:cNvCxnSpPr>
            <a:cxnSpLocks/>
          </p:cNvCxnSpPr>
          <p:nvPr/>
        </p:nvCxnSpPr>
        <p:spPr>
          <a:xfrm>
            <a:off x="582020" y="3605665"/>
            <a:ext cx="585689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D0C13F-AB67-4F7D-B0D5-DB62FBF911B3}"/>
              </a:ext>
            </a:extLst>
          </p:cNvPr>
          <p:cNvSpPr txBox="1"/>
          <p:nvPr/>
        </p:nvSpPr>
        <p:spPr>
          <a:xfrm>
            <a:off x="529025" y="3609189"/>
            <a:ext cx="6665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Sudden increase in vulnerability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Timesharing to understand impact on operations and admins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Recognition of the “tail”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Need to rethink how we manage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~1.2 million vulnerabilities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~70% remediation velocity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8AD65D-E6A9-4ADE-8080-688116E3DC2E}"/>
              </a:ext>
            </a:extLst>
          </p:cNvPr>
          <p:cNvCxnSpPr>
            <a:endCxn id="4" idx="4"/>
          </p:cNvCxnSpPr>
          <p:nvPr/>
        </p:nvCxnSpPr>
        <p:spPr>
          <a:xfrm flipV="1">
            <a:off x="2556638" y="3234563"/>
            <a:ext cx="2" cy="3734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94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B6E85-1D45-4585-A0AD-11C7C5537315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CF38-9E44-4FC5-B07C-4F3CBFBE32F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5AC0F-6848-4E3D-8866-EBB42B7AEF49}"/>
              </a:ext>
            </a:extLst>
          </p:cNvPr>
          <p:cNvSpPr txBox="1"/>
          <p:nvPr/>
        </p:nvSpPr>
        <p:spPr>
          <a:xfrm>
            <a:off x="3801738" y="2547100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CD66F0-6389-446D-9566-3B3B48F2C463}"/>
              </a:ext>
            </a:extLst>
          </p:cNvPr>
          <p:cNvCxnSpPr>
            <a:cxnSpLocks/>
          </p:cNvCxnSpPr>
          <p:nvPr/>
        </p:nvCxnSpPr>
        <p:spPr>
          <a:xfrm flipH="1">
            <a:off x="1978572" y="3515710"/>
            <a:ext cx="3988676" cy="58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D8AC6-A3D9-435F-9E73-1956A9AF89E5}"/>
              </a:ext>
            </a:extLst>
          </p:cNvPr>
          <p:cNvCxnSpPr>
            <a:endCxn id="5" idx="4"/>
          </p:cNvCxnSpPr>
          <p:nvPr/>
        </p:nvCxnSpPr>
        <p:spPr>
          <a:xfrm flipV="1">
            <a:off x="4269173" y="3250972"/>
            <a:ext cx="3" cy="264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95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B6E85-1D45-4585-A0AD-11C7C5537315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CF38-9E44-4FC5-B07C-4F3CBFBE32F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5AC0F-6848-4E3D-8866-EBB42B7AEF49}"/>
              </a:ext>
            </a:extLst>
          </p:cNvPr>
          <p:cNvSpPr txBox="1"/>
          <p:nvPr/>
        </p:nvSpPr>
        <p:spPr>
          <a:xfrm>
            <a:off x="3801738" y="2547100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CD66F0-6389-446D-9566-3B3B48F2C463}"/>
              </a:ext>
            </a:extLst>
          </p:cNvPr>
          <p:cNvCxnSpPr>
            <a:cxnSpLocks/>
          </p:cNvCxnSpPr>
          <p:nvPr/>
        </p:nvCxnSpPr>
        <p:spPr>
          <a:xfrm flipH="1">
            <a:off x="1978572" y="3515710"/>
            <a:ext cx="3988676" cy="58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570DDB-F062-4E55-BD58-5E323A4905C6}"/>
              </a:ext>
            </a:extLst>
          </p:cNvPr>
          <p:cNvSpPr txBox="1"/>
          <p:nvPr/>
        </p:nvSpPr>
        <p:spPr>
          <a:xfrm>
            <a:off x="1876097" y="3530824"/>
            <a:ext cx="4420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VM team restructured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D8AC6-A3D9-435F-9E73-1956A9AF89E5}"/>
              </a:ext>
            </a:extLst>
          </p:cNvPr>
          <p:cNvCxnSpPr>
            <a:endCxn id="5" idx="4"/>
          </p:cNvCxnSpPr>
          <p:nvPr/>
        </p:nvCxnSpPr>
        <p:spPr>
          <a:xfrm flipV="1">
            <a:off x="4269173" y="3250972"/>
            <a:ext cx="3" cy="264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1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1041-8171-4B56-8089-C2AF47A4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16B-7ACC-45A7-A2B8-E9FC1BE3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25 years in IT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First adventure in VM was summer 2001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Sircam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Nimda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Code Red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1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B6E85-1D45-4585-A0AD-11C7C5537315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CF38-9E44-4FC5-B07C-4F3CBFBE32F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5AC0F-6848-4E3D-8866-EBB42B7AEF49}"/>
              </a:ext>
            </a:extLst>
          </p:cNvPr>
          <p:cNvSpPr txBox="1"/>
          <p:nvPr/>
        </p:nvSpPr>
        <p:spPr>
          <a:xfrm>
            <a:off x="3801738" y="2547100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CD66F0-6389-446D-9566-3B3B48F2C463}"/>
              </a:ext>
            </a:extLst>
          </p:cNvPr>
          <p:cNvCxnSpPr>
            <a:cxnSpLocks/>
          </p:cNvCxnSpPr>
          <p:nvPr/>
        </p:nvCxnSpPr>
        <p:spPr>
          <a:xfrm flipH="1">
            <a:off x="1978572" y="3515710"/>
            <a:ext cx="3988676" cy="58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570DDB-F062-4E55-BD58-5E323A4905C6}"/>
              </a:ext>
            </a:extLst>
          </p:cNvPr>
          <p:cNvSpPr txBox="1"/>
          <p:nvPr/>
        </p:nvSpPr>
        <p:spPr>
          <a:xfrm>
            <a:off x="1876097" y="3530824"/>
            <a:ext cx="442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VM team restructured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Focus applied to overdue vulnerabilities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D8AC6-A3D9-435F-9E73-1956A9AF89E5}"/>
              </a:ext>
            </a:extLst>
          </p:cNvPr>
          <p:cNvCxnSpPr>
            <a:endCxn id="5" idx="4"/>
          </p:cNvCxnSpPr>
          <p:nvPr/>
        </p:nvCxnSpPr>
        <p:spPr>
          <a:xfrm flipV="1">
            <a:off x="4269173" y="3250972"/>
            <a:ext cx="3" cy="264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6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B6E85-1D45-4585-A0AD-11C7C5537315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CF38-9E44-4FC5-B07C-4F3CBFBE32F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5AC0F-6848-4E3D-8866-EBB42B7AEF49}"/>
              </a:ext>
            </a:extLst>
          </p:cNvPr>
          <p:cNvSpPr txBox="1"/>
          <p:nvPr/>
        </p:nvSpPr>
        <p:spPr>
          <a:xfrm>
            <a:off x="3801738" y="2547100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CD66F0-6389-446D-9566-3B3B48F2C463}"/>
              </a:ext>
            </a:extLst>
          </p:cNvPr>
          <p:cNvCxnSpPr>
            <a:cxnSpLocks/>
          </p:cNvCxnSpPr>
          <p:nvPr/>
        </p:nvCxnSpPr>
        <p:spPr>
          <a:xfrm flipH="1">
            <a:off x="1978572" y="3515710"/>
            <a:ext cx="3988676" cy="58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570DDB-F062-4E55-BD58-5E323A4905C6}"/>
              </a:ext>
            </a:extLst>
          </p:cNvPr>
          <p:cNvSpPr txBox="1"/>
          <p:nvPr/>
        </p:nvSpPr>
        <p:spPr>
          <a:xfrm>
            <a:off x="1876097" y="3530824"/>
            <a:ext cx="4420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VM team restructured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Focus applied to overdue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Knowledge base implemented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D8AC6-A3D9-435F-9E73-1956A9AF89E5}"/>
              </a:ext>
            </a:extLst>
          </p:cNvPr>
          <p:cNvCxnSpPr>
            <a:endCxn id="5" idx="4"/>
          </p:cNvCxnSpPr>
          <p:nvPr/>
        </p:nvCxnSpPr>
        <p:spPr>
          <a:xfrm flipV="1">
            <a:off x="4269173" y="3250972"/>
            <a:ext cx="3" cy="264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65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B6E85-1D45-4585-A0AD-11C7C5537315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CF38-9E44-4FC5-B07C-4F3CBFBE32F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5AC0F-6848-4E3D-8866-EBB42B7AEF49}"/>
              </a:ext>
            </a:extLst>
          </p:cNvPr>
          <p:cNvSpPr txBox="1"/>
          <p:nvPr/>
        </p:nvSpPr>
        <p:spPr>
          <a:xfrm>
            <a:off x="3801738" y="2547100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CD66F0-6389-446D-9566-3B3B48F2C463}"/>
              </a:ext>
            </a:extLst>
          </p:cNvPr>
          <p:cNvCxnSpPr>
            <a:cxnSpLocks/>
          </p:cNvCxnSpPr>
          <p:nvPr/>
        </p:nvCxnSpPr>
        <p:spPr>
          <a:xfrm flipH="1">
            <a:off x="1978572" y="3515710"/>
            <a:ext cx="3988676" cy="58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570DDB-F062-4E55-BD58-5E323A4905C6}"/>
              </a:ext>
            </a:extLst>
          </p:cNvPr>
          <p:cNvSpPr txBox="1"/>
          <p:nvPr/>
        </p:nvSpPr>
        <p:spPr>
          <a:xfrm>
            <a:off x="1876097" y="3530824"/>
            <a:ext cx="4420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VM team restructured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Focus applied to overdue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Knowledge base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Centralization and optimization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D8AC6-A3D9-435F-9E73-1956A9AF89E5}"/>
              </a:ext>
            </a:extLst>
          </p:cNvPr>
          <p:cNvCxnSpPr>
            <a:endCxn id="5" idx="4"/>
          </p:cNvCxnSpPr>
          <p:nvPr/>
        </p:nvCxnSpPr>
        <p:spPr>
          <a:xfrm flipV="1">
            <a:off x="4269173" y="3250972"/>
            <a:ext cx="3" cy="264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0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B6E85-1D45-4585-A0AD-11C7C5537315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DCF38-9E44-4FC5-B07C-4F3CBFBE32F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5AC0F-6848-4E3D-8866-EBB42B7AEF49}"/>
              </a:ext>
            </a:extLst>
          </p:cNvPr>
          <p:cNvSpPr txBox="1"/>
          <p:nvPr/>
        </p:nvSpPr>
        <p:spPr>
          <a:xfrm>
            <a:off x="3801738" y="2547100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CD66F0-6389-446D-9566-3B3B48F2C463}"/>
              </a:ext>
            </a:extLst>
          </p:cNvPr>
          <p:cNvCxnSpPr>
            <a:cxnSpLocks/>
          </p:cNvCxnSpPr>
          <p:nvPr/>
        </p:nvCxnSpPr>
        <p:spPr>
          <a:xfrm flipH="1">
            <a:off x="1978572" y="3515710"/>
            <a:ext cx="3988676" cy="58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570DDB-F062-4E55-BD58-5E323A4905C6}"/>
              </a:ext>
            </a:extLst>
          </p:cNvPr>
          <p:cNvSpPr txBox="1"/>
          <p:nvPr/>
        </p:nvSpPr>
        <p:spPr>
          <a:xfrm>
            <a:off x="1876097" y="3530824"/>
            <a:ext cx="4420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VM team restructured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Focus applied to overdue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Knowledge base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Centralization and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~2.6 million vulnerabilities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98% remediation velocity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D8AC6-A3D9-435F-9E73-1956A9AF89E5}"/>
              </a:ext>
            </a:extLst>
          </p:cNvPr>
          <p:cNvCxnSpPr>
            <a:endCxn id="5" idx="4"/>
          </p:cNvCxnSpPr>
          <p:nvPr/>
        </p:nvCxnSpPr>
        <p:spPr>
          <a:xfrm flipV="1">
            <a:off x="4269173" y="3250972"/>
            <a:ext cx="3" cy="2647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27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7B6F5-9F20-411A-825C-0F27BD34949D}"/>
              </a:ext>
            </a:extLst>
          </p:cNvPr>
          <p:cNvCxnSpPr>
            <a:cxnSpLocks/>
          </p:cNvCxnSpPr>
          <p:nvPr/>
        </p:nvCxnSpPr>
        <p:spPr>
          <a:xfrm>
            <a:off x="4356537" y="3157681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2921DD-467D-4E70-9161-BB55CEBA91FD}"/>
              </a:ext>
            </a:extLst>
          </p:cNvPr>
          <p:cNvSpPr/>
          <p:nvPr/>
        </p:nvSpPr>
        <p:spPr>
          <a:xfrm>
            <a:off x="5981709" y="307887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7729B-A834-43AA-831E-2FE6BF804933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799F4-79FF-4656-B6EB-DD33470D11C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47AC2-8B13-4321-9B43-346811C0D087}"/>
              </a:ext>
            </a:extLst>
          </p:cNvPr>
          <p:cNvSpPr txBox="1"/>
          <p:nvPr/>
        </p:nvSpPr>
        <p:spPr>
          <a:xfrm>
            <a:off x="3962037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EED6A-2090-4F0D-8CFF-16A81B76EFD9}"/>
              </a:ext>
            </a:extLst>
          </p:cNvPr>
          <p:cNvSpPr txBox="1"/>
          <p:nvPr/>
        </p:nvSpPr>
        <p:spPr>
          <a:xfrm>
            <a:off x="5628564" y="255495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2020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BAFCA6-5281-4CB5-81E1-CBD705124648}"/>
              </a:ext>
            </a:extLst>
          </p:cNvPr>
          <p:cNvCxnSpPr>
            <a:cxnSpLocks/>
          </p:cNvCxnSpPr>
          <p:nvPr/>
        </p:nvCxnSpPr>
        <p:spPr>
          <a:xfrm>
            <a:off x="4674476" y="3501925"/>
            <a:ext cx="364183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5035B7-9041-4F7F-935F-0F8E0AC8920B}"/>
              </a:ext>
            </a:extLst>
          </p:cNvPr>
          <p:cNvCxnSpPr>
            <a:endCxn id="6" idx="4"/>
          </p:cNvCxnSpPr>
          <p:nvPr/>
        </p:nvCxnSpPr>
        <p:spPr>
          <a:xfrm flipV="1">
            <a:off x="6069070" y="3253602"/>
            <a:ext cx="2" cy="2483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84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7B6F5-9F20-411A-825C-0F27BD34949D}"/>
              </a:ext>
            </a:extLst>
          </p:cNvPr>
          <p:cNvCxnSpPr>
            <a:cxnSpLocks/>
          </p:cNvCxnSpPr>
          <p:nvPr/>
        </p:nvCxnSpPr>
        <p:spPr>
          <a:xfrm>
            <a:off x="4356537" y="3157681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2921DD-467D-4E70-9161-BB55CEBA91FD}"/>
              </a:ext>
            </a:extLst>
          </p:cNvPr>
          <p:cNvSpPr/>
          <p:nvPr/>
        </p:nvSpPr>
        <p:spPr>
          <a:xfrm>
            <a:off x="5981709" y="307887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7729B-A834-43AA-831E-2FE6BF804933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799F4-79FF-4656-B6EB-DD33470D11C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47AC2-8B13-4321-9B43-346811C0D087}"/>
              </a:ext>
            </a:extLst>
          </p:cNvPr>
          <p:cNvSpPr txBox="1"/>
          <p:nvPr/>
        </p:nvSpPr>
        <p:spPr>
          <a:xfrm>
            <a:off x="3962037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EED6A-2090-4F0D-8CFF-16A81B76EFD9}"/>
              </a:ext>
            </a:extLst>
          </p:cNvPr>
          <p:cNvSpPr txBox="1"/>
          <p:nvPr/>
        </p:nvSpPr>
        <p:spPr>
          <a:xfrm>
            <a:off x="5628564" y="255495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2020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BAFCA6-5281-4CB5-81E1-CBD705124648}"/>
              </a:ext>
            </a:extLst>
          </p:cNvPr>
          <p:cNvCxnSpPr>
            <a:cxnSpLocks/>
          </p:cNvCxnSpPr>
          <p:nvPr/>
        </p:nvCxnSpPr>
        <p:spPr>
          <a:xfrm>
            <a:off x="4674476" y="3501925"/>
            <a:ext cx="364183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CAF7CF-88E4-4A71-A8B0-01816BF42437}"/>
              </a:ext>
            </a:extLst>
          </p:cNvPr>
          <p:cNvSpPr txBox="1"/>
          <p:nvPr/>
        </p:nvSpPr>
        <p:spPr>
          <a:xfrm>
            <a:off x="4607853" y="3514928"/>
            <a:ext cx="391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Yeah. COVID.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5035B7-9041-4F7F-935F-0F8E0AC8920B}"/>
              </a:ext>
            </a:extLst>
          </p:cNvPr>
          <p:cNvCxnSpPr>
            <a:endCxn id="6" idx="4"/>
          </p:cNvCxnSpPr>
          <p:nvPr/>
        </p:nvCxnSpPr>
        <p:spPr>
          <a:xfrm flipV="1">
            <a:off x="6069070" y="3253602"/>
            <a:ext cx="2" cy="2483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5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7B6F5-9F20-411A-825C-0F27BD34949D}"/>
              </a:ext>
            </a:extLst>
          </p:cNvPr>
          <p:cNvCxnSpPr>
            <a:cxnSpLocks/>
          </p:cNvCxnSpPr>
          <p:nvPr/>
        </p:nvCxnSpPr>
        <p:spPr>
          <a:xfrm>
            <a:off x="4356537" y="3157681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2921DD-467D-4E70-9161-BB55CEBA91FD}"/>
              </a:ext>
            </a:extLst>
          </p:cNvPr>
          <p:cNvSpPr/>
          <p:nvPr/>
        </p:nvSpPr>
        <p:spPr>
          <a:xfrm>
            <a:off x="5981709" y="307887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7729B-A834-43AA-831E-2FE6BF804933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799F4-79FF-4656-B6EB-DD33470D11C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47AC2-8B13-4321-9B43-346811C0D087}"/>
              </a:ext>
            </a:extLst>
          </p:cNvPr>
          <p:cNvSpPr txBox="1"/>
          <p:nvPr/>
        </p:nvSpPr>
        <p:spPr>
          <a:xfrm>
            <a:off x="3962037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EED6A-2090-4F0D-8CFF-16A81B76EFD9}"/>
              </a:ext>
            </a:extLst>
          </p:cNvPr>
          <p:cNvSpPr txBox="1"/>
          <p:nvPr/>
        </p:nvSpPr>
        <p:spPr>
          <a:xfrm>
            <a:off x="5628564" y="255495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2020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BAFCA6-5281-4CB5-81E1-CBD705124648}"/>
              </a:ext>
            </a:extLst>
          </p:cNvPr>
          <p:cNvCxnSpPr>
            <a:cxnSpLocks/>
          </p:cNvCxnSpPr>
          <p:nvPr/>
        </p:nvCxnSpPr>
        <p:spPr>
          <a:xfrm>
            <a:off x="4674476" y="3501925"/>
            <a:ext cx="364183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CAF7CF-88E4-4A71-A8B0-01816BF42437}"/>
              </a:ext>
            </a:extLst>
          </p:cNvPr>
          <p:cNvSpPr txBox="1"/>
          <p:nvPr/>
        </p:nvSpPr>
        <p:spPr>
          <a:xfrm>
            <a:off x="4607853" y="3514928"/>
            <a:ext cx="391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Yeah. COVID.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Team 100% remote since March 13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5035B7-9041-4F7F-935F-0F8E0AC8920B}"/>
              </a:ext>
            </a:extLst>
          </p:cNvPr>
          <p:cNvCxnSpPr>
            <a:endCxn id="6" idx="4"/>
          </p:cNvCxnSpPr>
          <p:nvPr/>
        </p:nvCxnSpPr>
        <p:spPr>
          <a:xfrm flipV="1">
            <a:off x="6069070" y="3253602"/>
            <a:ext cx="2" cy="2483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6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7B6F5-9F20-411A-825C-0F27BD34949D}"/>
              </a:ext>
            </a:extLst>
          </p:cNvPr>
          <p:cNvCxnSpPr>
            <a:cxnSpLocks/>
          </p:cNvCxnSpPr>
          <p:nvPr/>
        </p:nvCxnSpPr>
        <p:spPr>
          <a:xfrm>
            <a:off x="4356537" y="3157681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2921DD-467D-4E70-9161-BB55CEBA91FD}"/>
              </a:ext>
            </a:extLst>
          </p:cNvPr>
          <p:cNvSpPr/>
          <p:nvPr/>
        </p:nvSpPr>
        <p:spPr>
          <a:xfrm>
            <a:off x="5981709" y="307887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B7729B-A834-43AA-831E-2FE6BF804933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799F4-79FF-4656-B6EB-DD33470D11C6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47AC2-8B13-4321-9B43-346811C0D087}"/>
              </a:ext>
            </a:extLst>
          </p:cNvPr>
          <p:cNvSpPr txBox="1"/>
          <p:nvPr/>
        </p:nvSpPr>
        <p:spPr>
          <a:xfrm>
            <a:off x="3962037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EED6A-2090-4F0D-8CFF-16A81B76EFD9}"/>
              </a:ext>
            </a:extLst>
          </p:cNvPr>
          <p:cNvSpPr txBox="1"/>
          <p:nvPr/>
        </p:nvSpPr>
        <p:spPr>
          <a:xfrm>
            <a:off x="5628564" y="255495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2020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BAFCA6-5281-4CB5-81E1-CBD705124648}"/>
              </a:ext>
            </a:extLst>
          </p:cNvPr>
          <p:cNvCxnSpPr>
            <a:cxnSpLocks/>
          </p:cNvCxnSpPr>
          <p:nvPr/>
        </p:nvCxnSpPr>
        <p:spPr>
          <a:xfrm>
            <a:off x="4674476" y="3501925"/>
            <a:ext cx="364183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CAF7CF-88E4-4A71-A8B0-01816BF42437}"/>
              </a:ext>
            </a:extLst>
          </p:cNvPr>
          <p:cNvSpPr txBox="1"/>
          <p:nvPr/>
        </p:nvSpPr>
        <p:spPr>
          <a:xfrm>
            <a:off x="4607853" y="3514928"/>
            <a:ext cx="3911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Yeah. COVID.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Team 100% remote since March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2.1 million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98.53% velocity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5035B7-9041-4F7F-935F-0F8E0AC8920B}"/>
              </a:ext>
            </a:extLst>
          </p:cNvPr>
          <p:cNvCxnSpPr>
            <a:endCxn id="6" idx="4"/>
          </p:cNvCxnSpPr>
          <p:nvPr/>
        </p:nvCxnSpPr>
        <p:spPr>
          <a:xfrm flipV="1">
            <a:off x="6069070" y="3253602"/>
            <a:ext cx="2" cy="2483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57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4F4FF3-CABA-44FC-AEE4-BBA0BF9AE7EC}"/>
              </a:ext>
            </a:extLst>
          </p:cNvPr>
          <p:cNvCxnSpPr>
            <a:cxnSpLocks/>
          </p:cNvCxnSpPr>
          <p:nvPr/>
        </p:nvCxnSpPr>
        <p:spPr>
          <a:xfrm>
            <a:off x="6156435" y="3171465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7B6F5-9F20-411A-825C-0F27BD34949D}"/>
              </a:ext>
            </a:extLst>
          </p:cNvPr>
          <p:cNvCxnSpPr>
            <a:cxnSpLocks/>
          </p:cNvCxnSpPr>
          <p:nvPr/>
        </p:nvCxnSpPr>
        <p:spPr>
          <a:xfrm>
            <a:off x="4356537" y="3157681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2921DD-467D-4E70-9161-BB55CEBA91FD}"/>
              </a:ext>
            </a:extLst>
          </p:cNvPr>
          <p:cNvSpPr/>
          <p:nvPr/>
        </p:nvSpPr>
        <p:spPr>
          <a:xfrm>
            <a:off x="5981709" y="307887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7523DF-4E88-4B7E-A84B-3DBA032A8F2E}"/>
              </a:ext>
            </a:extLst>
          </p:cNvPr>
          <p:cNvSpPr/>
          <p:nvPr/>
        </p:nvSpPr>
        <p:spPr>
          <a:xfrm>
            <a:off x="7835464" y="3097886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690C9-DAEB-4BAC-A13C-68D0CACDA163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17C46-C8FD-41EF-95CD-B9B0174B4E44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FABA37-F629-4061-9A64-7C62EF37D559}"/>
              </a:ext>
            </a:extLst>
          </p:cNvPr>
          <p:cNvSpPr txBox="1"/>
          <p:nvPr/>
        </p:nvSpPr>
        <p:spPr>
          <a:xfrm>
            <a:off x="3962037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055F7-9D7E-4CD7-8163-6D3381E5DED1}"/>
              </a:ext>
            </a:extLst>
          </p:cNvPr>
          <p:cNvSpPr txBox="1"/>
          <p:nvPr/>
        </p:nvSpPr>
        <p:spPr>
          <a:xfrm>
            <a:off x="5761930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709F9-53FC-4D67-B93C-96BB615291C4}"/>
              </a:ext>
            </a:extLst>
          </p:cNvPr>
          <p:cNvSpPr txBox="1"/>
          <p:nvPr/>
        </p:nvSpPr>
        <p:spPr>
          <a:xfrm>
            <a:off x="7455390" y="2574666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2021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13C9E8-3252-4236-9577-975856E801B1}"/>
              </a:ext>
            </a:extLst>
          </p:cNvPr>
          <p:cNvCxnSpPr>
            <a:cxnSpLocks/>
          </p:cNvCxnSpPr>
          <p:nvPr/>
        </p:nvCxnSpPr>
        <p:spPr>
          <a:xfrm>
            <a:off x="7922825" y="3272611"/>
            <a:ext cx="0" cy="2982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FD3A97-A17D-45C2-B96D-6DAFB920C3D6}"/>
              </a:ext>
            </a:extLst>
          </p:cNvPr>
          <p:cNvCxnSpPr>
            <a:cxnSpLocks/>
          </p:cNvCxnSpPr>
          <p:nvPr/>
        </p:nvCxnSpPr>
        <p:spPr>
          <a:xfrm>
            <a:off x="5494282" y="3578772"/>
            <a:ext cx="39256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81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4F4FF3-CABA-44FC-AEE4-BBA0BF9AE7EC}"/>
              </a:ext>
            </a:extLst>
          </p:cNvPr>
          <p:cNvCxnSpPr>
            <a:cxnSpLocks/>
          </p:cNvCxnSpPr>
          <p:nvPr/>
        </p:nvCxnSpPr>
        <p:spPr>
          <a:xfrm>
            <a:off x="6156435" y="3171465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7B6F5-9F20-411A-825C-0F27BD34949D}"/>
              </a:ext>
            </a:extLst>
          </p:cNvPr>
          <p:cNvCxnSpPr>
            <a:cxnSpLocks/>
          </p:cNvCxnSpPr>
          <p:nvPr/>
        </p:nvCxnSpPr>
        <p:spPr>
          <a:xfrm>
            <a:off x="4356537" y="3157681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EB61D-F5E7-4EAD-B854-E4A2D57DF72C}"/>
              </a:ext>
            </a:extLst>
          </p:cNvPr>
          <p:cNvCxnSpPr>
            <a:cxnSpLocks/>
          </p:cNvCxnSpPr>
          <p:nvPr/>
        </p:nvCxnSpPr>
        <p:spPr>
          <a:xfrm>
            <a:off x="2556641" y="3153754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199D3D-BB33-45D1-8BB3-B1739CCCE497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756744" y="3133417"/>
            <a:ext cx="1712533" cy="13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6BCFA8E-B1A4-4B28-92D4-BC1CB018CB7E}"/>
              </a:ext>
            </a:extLst>
          </p:cNvPr>
          <p:cNvSpPr/>
          <p:nvPr/>
        </p:nvSpPr>
        <p:spPr>
          <a:xfrm>
            <a:off x="2469277" y="305983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15599C-FE62-4D6E-8881-9A534D490DBE}"/>
              </a:ext>
            </a:extLst>
          </p:cNvPr>
          <p:cNvSpPr/>
          <p:nvPr/>
        </p:nvSpPr>
        <p:spPr>
          <a:xfrm>
            <a:off x="4181813" y="307624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E2921DD-467D-4E70-9161-BB55CEBA91FD}"/>
              </a:ext>
            </a:extLst>
          </p:cNvPr>
          <p:cNvSpPr/>
          <p:nvPr/>
        </p:nvSpPr>
        <p:spPr>
          <a:xfrm>
            <a:off x="5981709" y="3078877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7523DF-4E88-4B7E-A84B-3DBA032A8F2E}"/>
              </a:ext>
            </a:extLst>
          </p:cNvPr>
          <p:cNvSpPr/>
          <p:nvPr/>
        </p:nvSpPr>
        <p:spPr>
          <a:xfrm>
            <a:off x="7835464" y="3097886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D690C9-DAEB-4BAC-A13C-68D0CACDA163}"/>
              </a:ext>
            </a:extLst>
          </p:cNvPr>
          <p:cNvSpPr txBox="1"/>
          <p:nvPr/>
        </p:nvSpPr>
        <p:spPr>
          <a:xfrm>
            <a:off x="362246" y="270750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17C46-C8FD-41EF-95CD-B9B0174B4E44}"/>
              </a:ext>
            </a:extLst>
          </p:cNvPr>
          <p:cNvSpPr txBox="1"/>
          <p:nvPr/>
        </p:nvSpPr>
        <p:spPr>
          <a:xfrm>
            <a:off x="2249503" y="2701424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FABA37-F629-4061-9A64-7C62EF37D559}"/>
              </a:ext>
            </a:extLst>
          </p:cNvPr>
          <p:cNvSpPr txBox="1"/>
          <p:nvPr/>
        </p:nvSpPr>
        <p:spPr>
          <a:xfrm>
            <a:off x="3962037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055F7-9D7E-4CD7-8163-6D3381E5DED1}"/>
              </a:ext>
            </a:extLst>
          </p:cNvPr>
          <p:cNvSpPr txBox="1"/>
          <p:nvPr/>
        </p:nvSpPr>
        <p:spPr>
          <a:xfrm>
            <a:off x="5761930" y="2731766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709F9-53FC-4D67-B93C-96BB615291C4}"/>
              </a:ext>
            </a:extLst>
          </p:cNvPr>
          <p:cNvSpPr txBox="1"/>
          <p:nvPr/>
        </p:nvSpPr>
        <p:spPr>
          <a:xfrm>
            <a:off x="7455390" y="2574666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2021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13C9E8-3252-4236-9577-975856E801B1}"/>
              </a:ext>
            </a:extLst>
          </p:cNvPr>
          <p:cNvCxnSpPr>
            <a:cxnSpLocks/>
          </p:cNvCxnSpPr>
          <p:nvPr/>
        </p:nvCxnSpPr>
        <p:spPr>
          <a:xfrm>
            <a:off x="7922825" y="3272611"/>
            <a:ext cx="0" cy="2982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FD3A97-A17D-45C2-B96D-6DAFB920C3D6}"/>
              </a:ext>
            </a:extLst>
          </p:cNvPr>
          <p:cNvCxnSpPr>
            <a:cxnSpLocks/>
          </p:cNvCxnSpPr>
          <p:nvPr/>
        </p:nvCxnSpPr>
        <p:spPr>
          <a:xfrm>
            <a:off x="5494282" y="3578772"/>
            <a:ext cx="39256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142B145-ED3D-48BC-9CA1-D8C2CE887200}"/>
              </a:ext>
            </a:extLst>
          </p:cNvPr>
          <p:cNvSpPr txBox="1"/>
          <p:nvPr/>
        </p:nvSpPr>
        <p:spPr>
          <a:xfrm>
            <a:off x="5494282" y="3712779"/>
            <a:ext cx="3980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On track for 2.3 million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Still maintaining 98% velocity</a:t>
            </a:r>
          </a:p>
        </p:txBody>
      </p:sp>
    </p:spTree>
    <p:extLst>
      <p:ext uri="{BB962C8B-B14F-4D97-AF65-F5344CB8AC3E}">
        <p14:creationId xmlns:p14="http://schemas.microsoft.com/office/powerpoint/2010/main" val="83129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Newport News Shipbuilding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D8089-AD74-429F-AD28-F57A847F1FC1}"/>
              </a:ext>
            </a:extLst>
          </p:cNvPr>
          <p:cNvSpPr txBox="1"/>
          <p:nvPr/>
        </p:nvSpPr>
        <p:spPr>
          <a:xfrm>
            <a:off x="355600" y="1507067"/>
            <a:ext cx="84874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Vulnerability Management Lead for NNS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4 team members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70-80K devices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27K direct employees</a:t>
            </a: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BE0A-5088-4F29-94C4-8D6BBF05E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Industry 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1BC5-3419-4606-A25B-973E85274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err="1">
                <a:solidFill>
                  <a:srgbClr val="0070C0"/>
                </a:solidFill>
              </a:rPr>
              <a:t>Edgescan</a:t>
            </a:r>
            <a:r>
              <a:rPr lang="en-US" sz="1600" dirty="0">
                <a:solidFill>
                  <a:srgbClr val="0070C0"/>
                </a:solidFill>
              </a:rPr>
              <a:t> (2021)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Mean time to remediate vulnerabilities is 60.3 days</a:t>
            </a:r>
          </a:p>
          <a:p>
            <a:pPr marL="0" indent="0">
              <a:buNone/>
            </a:pPr>
            <a:endParaRPr lang="en-US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NTT Data (2021)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Average remediation rate for high severity vulnerabilities is 38% in June 2021</a:t>
            </a:r>
          </a:p>
          <a:p>
            <a:pPr marL="0" indent="0">
              <a:buNone/>
            </a:pPr>
            <a:endParaRPr lang="en-US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Kenna (2019)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Investment, transportation, and oil/gas/energy led the way in the shortest time to close 75% of exploited vulnerabilities, hitting that mark in as few as 112 days</a:t>
            </a:r>
          </a:p>
        </p:txBody>
      </p:sp>
    </p:spTree>
    <p:extLst>
      <p:ext uri="{BB962C8B-B14F-4D97-AF65-F5344CB8AC3E}">
        <p14:creationId xmlns:p14="http://schemas.microsoft.com/office/powerpoint/2010/main" val="257531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Framework Domains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Management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Administrative Controls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Detection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Prioritization &amp; Mitigation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Remediation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Metrics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1146221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Asset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management is the foundation for an effective program</a:t>
            </a:r>
          </a:p>
        </p:txBody>
      </p:sp>
    </p:spTree>
    <p:extLst>
      <p:ext uri="{BB962C8B-B14F-4D97-AF65-F5344CB8AC3E}">
        <p14:creationId xmlns:p14="http://schemas.microsoft.com/office/powerpoint/2010/main" val="1494670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Asset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management is the foundation for an effective program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different asset 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Static – talk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Dynamic – where are they coming from?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“Working”</a:t>
            </a:r>
          </a:p>
        </p:txBody>
      </p:sp>
    </p:spTree>
    <p:extLst>
      <p:ext uri="{BB962C8B-B14F-4D97-AF65-F5344CB8AC3E}">
        <p14:creationId xmlns:p14="http://schemas.microsoft.com/office/powerpoint/2010/main" val="2960153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Asset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management is the foundation for an effective program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different asset 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Static – talk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Dynamic – where are they coming from?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“Working”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Can be as simple as an Excel spreadsheet</a:t>
            </a:r>
          </a:p>
        </p:txBody>
      </p:sp>
    </p:spTree>
    <p:extLst>
      <p:ext uri="{BB962C8B-B14F-4D97-AF65-F5344CB8AC3E}">
        <p14:creationId xmlns:p14="http://schemas.microsoft.com/office/powerpoint/2010/main" val="2232805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Asset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management is the foundation for an effective program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different asset 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Static – talk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Dynamic – where are they coming from?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“Working”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Can be as simple as an Excel spreadsheet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At a minimum, needs four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The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is on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Who owns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Who owns the stuff on it</a:t>
            </a:r>
          </a:p>
        </p:txBody>
      </p:sp>
    </p:spTree>
    <p:extLst>
      <p:ext uri="{BB962C8B-B14F-4D97-AF65-F5344CB8AC3E}">
        <p14:creationId xmlns:p14="http://schemas.microsoft.com/office/powerpoint/2010/main" val="2984624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Administrative Controls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Legal/Regulatory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Contractual obligations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Organizational policy</a:t>
            </a:r>
          </a:p>
        </p:txBody>
      </p:sp>
    </p:spTree>
    <p:extLst>
      <p:ext uri="{BB962C8B-B14F-4D97-AF65-F5344CB8AC3E}">
        <p14:creationId xmlns:p14="http://schemas.microsoft.com/office/powerpoint/2010/main" val="1446959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Administrative Controls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Legal/Regulatory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Contractual obligations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Organizational policy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Set policies and procedures that reflect operational realities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Might need some stretch, but should be achievable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More complex requirements will require more resources</a:t>
            </a:r>
          </a:p>
        </p:txBody>
      </p:sp>
    </p:spTree>
    <p:extLst>
      <p:ext uri="{BB962C8B-B14F-4D97-AF65-F5344CB8AC3E}">
        <p14:creationId xmlns:p14="http://schemas.microsoft.com/office/powerpoint/2010/main" val="3078327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Administrative Controls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Legal/Regulatory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Contractual obligations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Organizational policy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Set policies and procedures that reflect operational realities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Might need some stretch, but should be achievable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More complex requirements will require more resources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reflect the risk exposure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503584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Administrative Controls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Legal/Regulatory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Contractual obligations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Organizational policy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Set policies and procedures that reflect operational realities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Might need some stretch, but should be achievable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More complex requirements will require more resources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reflect the risk exposure of the organization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include a process for accepting risk</a:t>
            </a:r>
          </a:p>
        </p:txBody>
      </p:sp>
    </p:spTree>
    <p:extLst>
      <p:ext uri="{BB962C8B-B14F-4D97-AF65-F5344CB8AC3E}">
        <p14:creationId xmlns:p14="http://schemas.microsoft.com/office/powerpoint/2010/main" val="180666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Newport News Shipbuilding</a:t>
            </a:r>
          </a:p>
        </p:txBody>
      </p:sp>
      <p:pic>
        <p:nvPicPr>
          <p:cNvPr id="7" name="Picture 6" descr="A large ship in the ocean&#10;&#10;Description automatically generated with low confidence">
            <a:extLst>
              <a:ext uri="{FF2B5EF4-FFF2-40B4-BE49-F238E27FC236}">
                <a16:creationId xmlns:a16="http://schemas.microsoft.com/office/drawing/2014/main" id="{6427DD4D-BE5C-443C-9A59-D0281C763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0" y="1484585"/>
            <a:ext cx="3769711" cy="28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37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Administrative Controls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Legal/Regulatory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Contractual obligations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Organizational policy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Set policies and procedures that reflect operational realities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Might need some stretch, but should be achievable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More complex requirements will require more resources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reflect the risk exposure of the organization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include a process for accepting risk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“Just because you don’t want to sign off does not mean you are not accepting the risk.”</a:t>
            </a:r>
          </a:p>
        </p:txBody>
      </p:sp>
    </p:spTree>
    <p:extLst>
      <p:ext uri="{BB962C8B-B14F-4D97-AF65-F5344CB8AC3E}">
        <p14:creationId xmlns:p14="http://schemas.microsoft.com/office/powerpoint/2010/main" val="1904039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Detection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Complexity should evolve with the level of risk exposure</a:t>
            </a:r>
          </a:p>
        </p:txBody>
      </p:sp>
    </p:spTree>
    <p:extLst>
      <p:ext uri="{BB962C8B-B14F-4D97-AF65-F5344CB8AC3E}">
        <p14:creationId xmlns:p14="http://schemas.microsoft.com/office/powerpoint/2010/main" val="4179124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Detection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Complexity should evolve with the level of risk exposure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be at least as frequent as your SLA requirement</a:t>
            </a:r>
          </a:p>
        </p:txBody>
      </p:sp>
    </p:spTree>
    <p:extLst>
      <p:ext uri="{BB962C8B-B14F-4D97-AF65-F5344CB8AC3E}">
        <p14:creationId xmlns:p14="http://schemas.microsoft.com/office/powerpoint/2010/main" val="2539082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Detection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Complexity should evolve with the level of risk exposure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be at least as frequent as your SLA requirement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Start with patching. Seriously.</a:t>
            </a:r>
          </a:p>
        </p:txBody>
      </p:sp>
    </p:spTree>
    <p:extLst>
      <p:ext uri="{BB962C8B-B14F-4D97-AF65-F5344CB8AC3E}">
        <p14:creationId xmlns:p14="http://schemas.microsoft.com/office/powerpoint/2010/main" val="2670037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Detection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Complexity should evolve with the level of risk exposure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be at least as frequent as your SLA requirement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Start with patching. Seriously.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Pushing the patch is not successfully installing the patch</a:t>
            </a:r>
          </a:p>
        </p:txBody>
      </p:sp>
    </p:spTree>
    <p:extLst>
      <p:ext uri="{BB962C8B-B14F-4D97-AF65-F5344CB8AC3E}">
        <p14:creationId xmlns:p14="http://schemas.microsoft.com/office/powerpoint/2010/main" val="401294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Detection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Complexity should evolve with the level of risk exposure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be at least as frequent as your SLA requirement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Start with patching. Seriously.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Pushing the patch is not successfully installing the patch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Patching is more than Microsoft, Apple, Google and Adobe</a:t>
            </a:r>
          </a:p>
        </p:txBody>
      </p:sp>
    </p:spTree>
    <p:extLst>
      <p:ext uri="{BB962C8B-B14F-4D97-AF65-F5344CB8AC3E}">
        <p14:creationId xmlns:p14="http://schemas.microsoft.com/office/powerpoint/2010/main" val="950192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Detection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Complexity should evolve with the level of risk exposure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be at least as frequent as your SLA requirement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Start with patching. Seriously.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Pushing the patch is not successfully installing the patch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Patching is more than Microsoft, Apple, Google and Adobe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Remember that asset list?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23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Prioritization &amp; Mitigation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“Fix whatever presents the greatest risk first.”</a:t>
            </a:r>
          </a:p>
        </p:txBody>
      </p:sp>
    </p:spTree>
    <p:extLst>
      <p:ext uri="{BB962C8B-B14F-4D97-AF65-F5344CB8AC3E}">
        <p14:creationId xmlns:p14="http://schemas.microsoft.com/office/powerpoint/2010/main" val="2943373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Prioritization &amp; Mitigation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“Fix whatever presents the greatest risk first.”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 to evaluating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Severity/threat of the vulnerability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Mitigation for the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valuation</a:t>
            </a:r>
          </a:p>
        </p:txBody>
      </p:sp>
    </p:spTree>
    <p:extLst>
      <p:ext uri="{BB962C8B-B14F-4D97-AF65-F5344CB8AC3E}">
        <p14:creationId xmlns:p14="http://schemas.microsoft.com/office/powerpoint/2010/main" val="1884147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Prioritization &amp; Mitigation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“Fix whatever presents the greatest risk first.”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 to evaluating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Severity/threat of the vulnerability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Mitigation for the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valuation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You may have mitigations in place that inherently reduce the risk</a:t>
            </a:r>
          </a:p>
        </p:txBody>
      </p:sp>
    </p:spTree>
    <p:extLst>
      <p:ext uri="{BB962C8B-B14F-4D97-AF65-F5344CB8AC3E}">
        <p14:creationId xmlns:p14="http://schemas.microsoft.com/office/powerpoint/2010/main" val="117713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Newport News Shipbuilding</a:t>
            </a:r>
          </a:p>
        </p:txBody>
      </p:sp>
      <p:pic>
        <p:nvPicPr>
          <p:cNvPr id="7" name="Picture 6" descr="A large ship in the ocean&#10;&#10;Description automatically generated with low confidence">
            <a:extLst>
              <a:ext uri="{FF2B5EF4-FFF2-40B4-BE49-F238E27FC236}">
                <a16:creationId xmlns:a16="http://schemas.microsoft.com/office/drawing/2014/main" id="{6427DD4D-BE5C-443C-9A59-D0281C763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0" y="1484585"/>
            <a:ext cx="3769711" cy="2827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584DA-36DF-4FAB-A4B6-61FD23F2B9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57" y="3163612"/>
            <a:ext cx="3807373" cy="25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55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Prioritization &amp; Mitigation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“Fix whatever presents the greatest risk first.”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 to evaluating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Severity/threat of the vulnerability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Mitigation for the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valuation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You may have mitigations in place that inherently reduce the risk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CVSS is a good start, but may not be a complete answer for you</a:t>
            </a:r>
          </a:p>
        </p:txBody>
      </p:sp>
    </p:spTree>
    <p:extLst>
      <p:ext uri="{BB962C8B-B14F-4D97-AF65-F5344CB8AC3E}">
        <p14:creationId xmlns:p14="http://schemas.microsoft.com/office/powerpoint/2010/main" val="2816663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Prioritization &amp; Mitigation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“Fix whatever presents the greatest risk first.”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Three components to evaluating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Severity/threat of the vulnerability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Mitigation for the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Asset valuation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You may have mitigations in place that inherently reduce the risk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CVSS is a good start, but may not be a complete answer for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Don’t rush to prioritize away the work, until you know the risk</a:t>
            </a:r>
          </a:p>
        </p:txBody>
      </p:sp>
    </p:spTree>
    <p:extLst>
      <p:ext uri="{BB962C8B-B14F-4D97-AF65-F5344CB8AC3E}">
        <p14:creationId xmlns:p14="http://schemas.microsoft.com/office/powerpoint/2010/main" val="10700521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Remediation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Know your operational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Who owns the responsibility to patch?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about GPOs?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 and/or registry configurations?</a:t>
            </a:r>
          </a:p>
        </p:txBody>
      </p:sp>
    </p:spTree>
    <p:extLst>
      <p:ext uri="{BB962C8B-B14F-4D97-AF65-F5344CB8AC3E}">
        <p14:creationId xmlns:p14="http://schemas.microsoft.com/office/powerpoint/2010/main" val="372021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Remediation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Know your operational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Who owns the responsibility to patch?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about GPOs?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 and/or registry configurations?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Automation: Friend or Foe?</a:t>
            </a:r>
          </a:p>
        </p:txBody>
      </p:sp>
    </p:spTree>
    <p:extLst>
      <p:ext uri="{BB962C8B-B14F-4D97-AF65-F5344CB8AC3E}">
        <p14:creationId xmlns:p14="http://schemas.microsoft.com/office/powerpoint/2010/main" val="1064554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Remediation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Know your operational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Who owns the responsibility to patch?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about GPOs?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 and/or registry configurations?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Automation: Friend or Foe?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Where are the warts, and what is the plan?</a:t>
            </a:r>
          </a:p>
        </p:txBody>
      </p:sp>
    </p:spTree>
    <p:extLst>
      <p:ext uri="{BB962C8B-B14F-4D97-AF65-F5344CB8AC3E}">
        <p14:creationId xmlns:p14="http://schemas.microsoft.com/office/powerpoint/2010/main" val="19233834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Remediation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Know your operational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Who owns the responsibility to patch?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about GPOs?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 and/or registry configurations?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Automation: Friend or Foe?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Where are the warts, and what is the plan?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Legacy systems are often the most critical AND the most vulnerable</a:t>
            </a:r>
          </a:p>
        </p:txBody>
      </p:sp>
    </p:spTree>
    <p:extLst>
      <p:ext uri="{BB962C8B-B14F-4D97-AF65-F5344CB8AC3E}">
        <p14:creationId xmlns:p14="http://schemas.microsoft.com/office/powerpoint/2010/main" val="2164119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Remediation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Know your operational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Who owns the responsibility to patch?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about GPOs?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 and/or registry configurations?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Automation: Friend or Foe?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Where are the warts, and what is the plan?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Legacy systems are often the most critical AND the most vulnerable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Should an emergency patch be treated as an incident?</a:t>
            </a:r>
          </a:p>
        </p:txBody>
      </p:sp>
    </p:spTree>
    <p:extLst>
      <p:ext uri="{BB962C8B-B14F-4D97-AF65-F5344CB8AC3E}">
        <p14:creationId xmlns:p14="http://schemas.microsoft.com/office/powerpoint/2010/main" val="625643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Metrics &amp; Reporting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found?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due?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many were done?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What’s left?</a:t>
            </a:r>
          </a:p>
        </p:txBody>
      </p:sp>
    </p:spTree>
    <p:extLst>
      <p:ext uri="{BB962C8B-B14F-4D97-AF65-F5344CB8AC3E}">
        <p14:creationId xmlns:p14="http://schemas.microsoft.com/office/powerpoint/2010/main" val="3839240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Metrics &amp; Reporting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found?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due?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many were done?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What’s left?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Different audiences have different interests. Give them different metrics.</a:t>
            </a:r>
          </a:p>
        </p:txBody>
      </p:sp>
    </p:spTree>
    <p:extLst>
      <p:ext uri="{BB962C8B-B14F-4D97-AF65-F5344CB8AC3E}">
        <p14:creationId xmlns:p14="http://schemas.microsoft.com/office/powerpoint/2010/main" val="4183069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Metrics &amp; Reporting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found?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due?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many were done?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What’s left?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Different audiences have different interests. Give them different metrics.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Senior management is more concerned about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Middle management is more concerned with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Device/application owners are more concerned with what is on their plate</a:t>
            </a:r>
          </a:p>
        </p:txBody>
      </p:sp>
    </p:spTree>
    <p:extLst>
      <p:ext uri="{BB962C8B-B14F-4D97-AF65-F5344CB8AC3E}">
        <p14:creationId xmlns:p14="http://schemas.microsoft.com/office/powerpoint/2010/main" val="185376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41977-8480-4846-8652-24D38BC3BC6F}"/>
              </a:ext>
            </a:extLst>
          </p:cNvPr>
          <p:cNvSpPr txBox="1"/>
          <p:nvPr/>
        </p:nvSpPr>
        <p:spPr>
          <a:xfrm>
            <a:off x="201946" y="232541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24F438-546C-4C35-BF2D-1009B68D3E18}"/>
              </a:ext>
            </a:extLst>
          </p:cNvPr>
          <p:cNvCxnSpPr>
            <a:cxnSpLocks/>
          </p:cNvCxnSpPr>
          <p:nvPr/>
        </p:nvCxnSpPr>
        <p:spPr>
          <a:xfrm>
            <a:off x="275896" y="3429000"/>
            <a:ext cx="3302876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9A996-73EA-42EA-AC91-072CF1EC5D6B}"/>
              </a:ext>
            </a:extLst>
          </p:cNvPr>
          <p:cNvCxnSpPr>
            <a:stCxn id="3" idx="4"/>
          </p:cNvCxnSpPr>
          <p:nvPr/>
        </p:nvCxnSpPr>
        <p:spPr>
          <a:xfrm>
            <a:off x="669383" y="3222073"/>
            <a:ext cx="651" cy="206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57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Metrics &amp; Reporting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found?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due?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many were done?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What’s left?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Different audiences have different interests. Give them different metrics.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Senior management is more concerned about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Middle management is more concerned with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Device/application owners are more concerned with what is on their plate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Report on the SLAs established in policy</a:t>
            </a:r>
          </a:p>
        </p:txBody>
      </p:sp>
    </p:spTree>
    <p:extLst>
      <p:ext uri="{BB962C8B-B14F-4D97-AF65-F5344CB8AC3E}">
        <p14:creationId xmlns:p14="http://schemas.microsoft.com/office/powerpoint/2010/main" val="2473666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324B-0924-4087-9791-CD9161FF7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Metrics &amp; Reporting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7A42B-FFA3-499D-8B8A-99F2B761FEFA}"/>
              </a:ext>
            </a:extLst>
          </p:cNvPr>
          <p:cNvSpPr txBox="1"/>
          <p:nvPr/>
        </p:nvSpPr>
        <p:spPr>
          <a:xfrm>
            <a:off x="534788" y="2054959"/>
            <a:ext cx="83082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Basics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found?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 was due?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How many were done?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What’s left?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Different audiences have different interests. Give them different metrics.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Senior management is more concerned about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Middle management is more concerned with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Device/application owners are more concerned with what is on their plate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Report on the SLAs established in policy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Be able to speak to the problem areas</a:t>
            </a:r>
          </a:p>
        </p:txBody>
      </p:sp>
    </p:spTree>
    <p:extLst>
      <p:ext uri="{BB962C8B-B14F-4D97-AF65-F5344CB8AC3E}">
        <p14:creationId xmlns:p14="http://schemas.microsoft.com/office/powerpoint/2010/main" val="3917854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7DDB-49D4-494C-A23C-6517EA5B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321F-2A3E-48C0-9E66-5FCD81E9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NNS has maintained a 98.52% remediation velocity since implementation</a:t>
            </a: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All team members have been remote since March 13, 2020</a:t>
            </a:r>
          </a:p>
          <a:p>
            <a:endParaRPr lang="en-US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The six domains are constantly being reviewed and refined</a:t>
            </a:r>
          </a:p>
        </p:txBody>
      </p:sp>
    </p:spTree>
    <p:extLst>
      <p:ext uri="{BB962C8B-B14F-4D97-AF65-F5344CB8AC3E}">
        <p14:creationId xmlns:p14="http://schemas.microsoft.com/office/powerpoint/2010/main" val="29926015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F1FD-AC1A-4FAA-9787-A916AC83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45426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7DDB-49D4-494C-A23C-6517EA5B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0321F-2A3E-48C0-9E66-5FCD81E9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John Behen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Email: john@insidethekeep.com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Twitter: @johnbehen</a:t>
            </a:r>
          </a:p>
        </p:txBody>
      </p:sp>
    </p:spTree>
    <p:extLst>
      <p:ext uri="{BB962C8B-B14F-4D97-AF65-F5344CB8AC3E}">
        <p14:creationId xmlns:p14="http://schemas.microsoft.com/office/powerpoint/2010/main" val="73694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41977-8480-4846-8652-24D38BC3BC6F}"/>
              </a:ext>
            </a:extLst>
          </p:cNvPr>
          <p:cNvSpPr txBox="1"/>
          <p:nvPr/>
        </p:nvSpPr>
        <p:spPr>
          <a:xfrm>
            <a:off x="201946" y="232541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24F438-546C-4C35-BF2D-1009B68D3E18}"/>
              </a:ext>
            </a:extLst>
          </p:cNvPr>
          <p:cNvCxnSpPr>
            <a:cxnSpLocks/>
          </p:cNvCxnSpPr>
          <p:nvPr/>
        </p:nvCxnSpPr>
        <p:spPr>
          <a:xfrm>
            <a:off x="275896" y="3429000"/>
            <a:ext cx="3302876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871236-9448-48BE-B2BD-A2D0A921F894}"/>
              </a:ext>
            </a:extLst>
          </p:cNvPr>
          <p:cNvSpPr txBox="1"/>
          <p:nvPr/>
        </p:nvSpPr>
        <p:spPr>
          <a:xfrm>
            <a:off x="275896" y="3429000"/>
            <a:ext cx="372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Increased regulation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9A996-73EA-42EA-AC91-072CF1EC5D6B}"/>
              </a:ext>
            </a:extLst>
          </p:cNvPr>
          <p:cNvCxnSpPr>
            <a:stCxn id="3" idx="4"/>
          </p:cNvCxnSpPr>
          <p:nvPr/>
        </p:nvCxnSpPr>
        <p:spPr>
          <a:xfrm>
            <a:off x="669383" y="3222073"/>
            <a:ext cx="651" cy="206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10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41977-8480-4846-8652-24D38BC3BC6F}"/>
              </a:ext>
            </a:extLst>
          </p:cNvPr>
          <p:cNvSpPr txBox="1"/>
          <p:nvPr/>
        </p:nvSpPr>
        <p:spPr>
          <a:xfrm>
            <a:off x="201946" y="232541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24F438-546C-4C35-BF2D-1009B68D3E18}"/>
              </a:ext>
            </a:extLst>
          </p:cNvPr>
          <p:cNvCxnSpPr>
            <a:cxnSpLocks/>
          </p:cNvCxnSpPr>
          <p:nvPr/>
        </p:nvCxnSpPr>
        <p:spPr>
          <a:xfrm>
            <a:off x="275896" y="3429000"/>
            <a:ext cx="3302876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871236-9448-48BE-B2BD-A2D0A921F894}"/>
              </a:ext>
            </a:extLst>
          </p:cNvPr>
          <p:cNvSpPr txBox="1"/>
          <p:nvPr/>
        </p:nvSpPr>
        <p:spPr>
          <a:xfrm>
            <a:off x="275896" y="3429000"/>
            <a:ext cx="3720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Increased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Inefficient processes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9A996-73EA-42EA-AC91-072CF1EC5D6B}"/>
              </a:ext>
            </a:extLst>
          </p:cNvPr>
          <p:cNvCxnSpPr>
            <a:stCxn id="3" idx="4"/>
          </p:cNvCxnSpPr>
          <p:nvPr/>
        </p:nvCxnSpPr>
        <p:spPr>
          <a:xfrm>
            <a:off x="669383" y="3222073"/>
            <a:ext cx="651" cy="206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0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47C4-FA43-432C-A28F-E834CC7B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A63F6-BC92-41C4-8442-57C3E606F44F}"/>
              </a:ext>
            </a:extLst>
          </p:cNvPr>
          <p:cNvSpPr/>
          <p:nvPr/>
        </p:nvSpPr>
        <p:spPr>
          <a:xfrm>
            <a:off x="582020" y="3047348"/>
            <a:ext cx="174725" cy="174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41977-8480-4846-8652-24D38BC3BC6F}"/>
              </a:ext>
            </a:extLst>
          </p:cNvPr>
          <p:cNvSpPr txBox="1"/>
          <p:nvPr/>
        </p:nvSpPr>
        <p:spPr>
          <a:xfrm>
            <a:off x="201946" y="2325414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2017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24F438-546C-4C35-BF2D-1009B68D3E18}"/>
              </a:ext>
            </a:extLst>
          </p:cNvPr>
          <p:cNvCxnSpPr>
            <a:cxnSpLocks/>
          </p:cNvCxnSpPr>
          <p:nvPr/>
        </p:nvCxnSpPr>
        <p:spPr>
          <a:xfrm>
            <a:off x="275896" y="3429000"/>
            <a:ext cx="3302876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871236-9448-48BE-B2BD-A2D0A921F894}"/>
              </a:ext>
            </a:extLst>
          </p:cNvPr>
          <p:cNvSpPr txBox="1"/>
          <p:nvPr/>
        </p:nvSpPr>
        <p:spPr>
          <a:xfrm>
            <a:off x="275896" y="3429000"/>
            <a:ext cx="372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Increased regulation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Inefficient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Secondary priority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9A996-73EA-42EA-AC91-072CF1EC5D6B}"/>
              </a:ext>
            </a:extLst>
          </p:cNvPr>
          <p:cNvCxnSpPr>
            <a:stCxn id="3" idx="4"/>
          </p:cNvCxnSpPr>
          <p:nvPr/>
        </p:nvCxnSpPr>
        <p:spPr>
          <a:xfrm>
            <a:off x="669383" y="3222073"/>
            <a:ext cx="651" cy="206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9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dier PowerPoint Template" id="{11473DE5-3EF4-E745-A194-FB1EA284FA44}" vid="{55D37832-04F8-A149-BAFD-7BB99C75B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2220</Words>
  <Application>Microsoft Office PowerPoint</Application>
  <PresentationFormat>Widescreen</PresentationFormat>
  <Paragraphs>548</Paragraphs>
  <Slides>64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Trebuchet MS</vt:lpstr>
      <vt:lpstr>Office Theme</vt:lpstr>
      <vt:lpstr>5.4 Million Vulnerabilities and Counting</vt:lpstr>
      <vt:lpstr>Who am I?</vt:lpstr>
      <vt:lpstr>Newport News Shipbuilding</vt:lpstr>
      <vt:lpstr>Newport News Shipbuilding</vt:lpstr>
      <vt:lpstr>Newport News Shipbuilding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Industry Benchmarks</vt:lpstr>
      <vt:lpstr>Framework Domains</vt:lpstr>
      <vt:lpstr>Asset Management</vt:lpstr>
      <vt:lpstr>Asset Management</vt:lpstr>
      <vt:lpstr>Asset Management</vt:lpstr>
      <vt:lpstr>Asset Management</vt:lpstr>
      <vt:lpstr>Administrative Controls</vt:lpstr>
      <vt:lpstr>Administrative Controls</vt:lpstr>
      <vt:lpstr>Administrative Controls</vt:lpstr>
      <vt:lpstr>Administrative Controls</vt:lpstr>
      <vt:lpstr>Administrative Controls</vt:lpstr>
      <vt:lpstr>Detection</vt:lpstr>
      <vt:lpstr>Detection</vt:lpstr>
      <vt:lpstr>Detection</vt:lpstr>
      <vt:lpstr>Detection</vt:lpstr>
      <vt:lpstr>Detection</vt:lpstr>
      <vt:lpstr>Detection</vt:lpstr>
      <vt:lpstr>Prioritization &amp; Mitigation</vt:lpstr>
      <vt:lpstr>Prioritization &amp; Mitigation</vt:lpstr>
      <vt:lpstr>Prioritization &amp; Mitigation</vt:lpstr>
      <vt:lpstr>Prioritization &amp; Mitigation</vt:lpstr>
      <vt:lpstr>Prioritization &amp; Mitigation</vt:lpstr>
      <vt:lpstr>Remediation</vt:lpstr>
      <vt:lpstr>Remediation</vt:lpstr>
      <vt:lpstr>Remediation</vt:lpstr>
      <vt:lpstr>Remediation</vt:lpstr>
      <vt:lpstr>Remediation</vt:lpstr>
      <vt:lpstr>Metrics &amp; Reporting</vt:lpstr>
      <vt:lpstr>Metrics &amp; Reporting</vt:lpstr>
      <vt:lpstr>Metrics &amp; Reporting</vt:lpstr>
      <vt:lpstr>Metrics &amp; Reporting</vt:lpstr>
      <vt:lpstr>Metrics &amp; Reporting</vt:lpstr>
      <vt:lpstr>Results</vt:lpstr>
      <vt:lpstr>Questions?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5.4 Million Vulnerabilities and Counting</dc:title>
  <dc:creator>John Behen</dc:creator>
  <cp:lastModifiedBy>John Behen</cp:lastModifiedBy>
  <cp:revision>3</cp:revision>
  <dcterms:created xsi:type="dcterms:W3CDTF">2021-11-03T06:23:01Z</dcterms:created>
  <dcterms:modified xsi:type="dcterms:W3CDTF">2021-11-05T18:22:01Z</dcterms:modified>
</cp:coreProperties>
</file>