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257" r:id="rId4"/>
    <p:sldId id="258" r:id="rId5"/>
    <p:sldId id="259" r:id="rId6"/>
    <p:sldId id="279" r:id="rId7"/>
    <p:sldId id="28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2" r:id="rId18"/>
    <p:sldId id="270" r:id="rId19"/>
    <p:sldId id="281" r:id="rId20"/>
    <p:sldId id="272" r:id="rId21"/>
    <p:sldId id="286" r:id="rId22"/>
    <p:sldId id="283" r:id="rId23"/>
    <p:sldId id="290" r:id="rId24"/>
    <p:sldId id="289" r:id="rId25"/>
    <p:sldId id="291" r:id="rId26"/>
    <p:sldId id="292" r:id="rId27"/>
    <p:sldId id="288" r:id="rId28"/>
    <p:sldId id="271" r:id="rId29"/>
    <p:sldId id="273" r:id="rId30"/>
    <p:sldId id="284" r:id="rId31"/>
    <p:sldId id="274" r:id="rId32"/>
    <p:sldId id="285" r:id="rId33"/>
    <p:sldId id="275" r:id="rId34"/>
    <p:sldId id="276" r:id="rId35"/>
    <p:sldId id="287" r:id="rId36"/>
    <p:sldId id="277" r:id="rId37"/>
    <p:sldId id="278" r:id="rId38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6E3B05-4305-42D3-9D1A-36C12975CA1E}" v="2242" dt="2019-05-07T21:08:11.54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3"/>
    <p:restoredTop sz="94673"/>
  </p:normalViewPr>
  <p:slideViewPr>
    <p:cSldViewPr snapToGrid="0" snapToObjects="1">
      <p:cViewPr varScale="1">
        <p:scale>
          <a:sx n="197" d="100"/>
          <a:sy n="197" d="100"/>
        </p:scale>
        <p:origin x="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7539053" cy="1501897"/>
          </a:xfrm>
          <a:prstGeom prst="rect">
            <a:avLst/>
          </a:prstGeom>
        </p:spPr>
        <p:txBody>
          <a:bodyPr/>
          <a:lstStyle>
            <a:lvl1pPr>
              <a:defRPr sz="18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71600" y="2880360"/>
            <a:ext cx="6400800" cy="226314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65687" y="2098143"/>
            <a:ext cx="7412624" cy="126365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183005"/>
            <a:ext cx="3977641" cy="339471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" y="-1"/>
            <a:ext cx="9143983" cy="487801"/>
          </a:xfrm>
          <a:prstGeom prst="rect">
            <a:avLst/>
          </a:prstGeom>
          <a:solidFill>
            <a:srgbClr val="E8EDED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Line"/>
          <p:cNvSpPr/>
          <p:nvPr/>
        </p:nvSpPr>
        <p:spPr>
          <a:xfrm>
            <a:off x="1203291" y="1214166"/>
            <a:ext cx="372860" cy="1"/>
          </a:xfrm>
          <a:prstGeom prst="line">
            <a:avLst/>
          </a:prstGeom>
          <a:ln w="45827">
            <a:solidFill>
              <a:srgbClr val="EB5600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" name="Line"/>
          <p:cNvSpPr/>
          <p:nvPr/>
        </p:nvSpPr>
        <p:spPr>
          <a:xfrm>
            <a:off x="830390" y="1214166"/>
            <a:ext cx="376012" cy="1"/>
          </a:xfrm>
          <a:prstGeom prst="line">
            <a:avLst/>
          </a:prstGeom>
          <a:ln w="45827">
            <a:solidFill>
              <a:srgbClr val="1A9987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7539053" cy="1221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83680" y="4783454"/>
            <a:ext cx="2103121" cy="2794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1A1A1A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1A1A1A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1A1A1A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1A1A1A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1A1A1A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1A1A1A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1A1A1A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1A1A1A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1A1A1A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595959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595959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595959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595959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595959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595959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595959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595959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595959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clipart.com/signs_symbol/alphabets_numbers/color_numbers/number_1_green.png.html" TargetMode="External"/><Relationship Id="rId2" Type="http://schemas.openxmlformats.org/officeDocument/2006/relationships/hyperlink" Target="https://en.wikipedia.org/wiki/Apu_Nahasapeemapetil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ipartmag.com/infinity-clipart" TargetMode="External"/><Relationship Id="rId4" Type="http://schemas.openxmlformats.org/officeDocument/2006/relationships/hyperlink" Target="https://www.logolynx.com/topic/red+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"/>
          <p:cNvSpPr/>
          <p:nvPr/>
        </p:nvSpPr>
        <p:spPr>
          <a:xfrm>
            <a:off x="12699" y="487798"/>
            <a:ext cx="9143983" cy="4655692"/>
          </a:xfrm>
          <a:prstGeom prst="rect">
            <a:avLst/>
          </a:prstGeom>
          <a:solidFill>
            <a:srgbClr val="E8EDED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" name="Rectangle"/>
          <p:cNvSpPr/>
          <p:nvPr/>
        </p:nvSpPr>
        <p:spPr>
          <a:xfrm>
            <a:off x="-1" y="-1"/>
            <a:ext cx="9143983" cy="4878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" name="Line"/>
          <p:cNvSpPr/>
          <p:nvPr/>
        </p:nvSpPr>
        <p:spPr>
          <a:xfrm>
            <a:off x="1203291" y="1214166"/>
            <a:ext cx="372860" cy="1"/>
          </a:xfrm>
          <a:prstGeom prst="line">
            <a:avLst/>
          </a:prstGeom>
          <a:ln w="45827">
            <a:solidFill>
              <a:srgbClr val="EB5600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9" name="Line"/>
          <p:cNvSpPr/>
          <p:nvPr/>
        </p:nvSpPr>
        <p:spPr>
          <a:xfrm>
            <a:off x="830390" y="1214166"/>
            <a:ext cx="376012" cy="1"/>
          </a:xfrm>
          <a:prstGeom prst="line">
            <a:avLst/>
          </a:prstGeom>
          <a:ln w="45827">
            <a:solidFill>
              <a:srgbClr val="1A9987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0" name="One Person Army:  How to be the first Security Engineer at a company…"/>
          <p:cNvSpPr txBox="1">
            <a:spLocks noGrp="1"/>
          </p:cNvSpPr>
          <p:nvPr>
            <p:ph type="title"/>
          </p:nvPr>
        </p:nvSpPr>
        <p:spPr>
          <a:xfrm>
            <a:off x="802473" y="1374136"/>
            <a:ext cx="6911976" cy="2329816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5080" indent="12700">
              <a:lnSpc>
                <a:spcPts val="5000"/>
              </a:lnSpc>
              <a:spcBef>
                <a:spcPts val="200"/>
              </a:spcBef>
            </a:pPr>
            <a:r>
              <a:rPr sz="4200" spc="200"/>
              <a:t>One Person Army</a:t>
            </a:r>
            <a:r>
              <a:rPr sz="4200"/>
              <a:t>:  </a:t>
            </a:r>
            <a:r>
              <a:rPr sz="4200" b="0">
                <a:latin typeface="Arial"/>
                <a:ea typeface="Arial"/>
                <a:cs typeface="Arial"/>
                <a:sym typeface="Arial"/>
              </a:rPr>
              <a:t>How to be the first Security Engineer at a company</a:t>
            </a:r>
            <a:endParaRPr sz="4200">
              <a:latin typeface="Arial"/>
              <a:ea typeface="Arial"/>
              <a:cs typeface="Arial"/>
              <a:sym typeface="Arial"/>
            </a:endParaRPr>
          </a:p>
          <a:p>
            <a:pPr indent="12700">
              <a:spcBef>
                <a:spcPts val="900"/>
              </a:spcBef>
            </a:pPr>
            <a:r>
              <a:rPr sz="1600" b="0" spc="-2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Kashish</a:t>
            </a:r>
            <a:r>
              <a:rPr sz="1600" b="0" spc="-3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1600" b="0"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Mittal</a:t>
            </a:r>
          </a:p>
        </p:txBody>
      </p:sp>
      <p:sp>
        <p:nvSpPr>
          <p:cNvPr id="71" name="Square"/>
          <p:cNvSpPr/>
          <p:nvPr/>
        </p:nvSpPr>
        <p:spPr>
          <a:xfrm>
            <a:off x="6327737" y="4437465"/>
            <a:ext cx="421750" cy="4217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2" name="@IAmKMittal"/>
          <p:cNvSpPr txBox="1"/>
          <p:nvPr/>
        </p:nvSpPr>
        <p:spPr>
          <a:xfrm>
            <a:off x="6756807" y="4524266"/>
            <a:ext cx="136271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5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pc="0">
                <a:latin typeface="Calibri"/>
                <a:ea typeface="Calibri"/>
                <a:cs typeface="Calibri"/>
                <a:sym typeface="Calibri"/>
              </a:defRPr>
            </a:pPr>
            <a:r>
              <a:rPr spc="-5">
                <a:latin typeface="Arial"/>
                <a:ea typeface="Arial"/>
                <a:cs typeface="Arial"/>
                <a:sym typeface="Arial"/>
              </a:rPr>
              <a:t>@IAmKMittal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ELEVATE SECURITY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4244976" cy="421641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100"/>
            </a:lvl1pPr>
          </a:lstStyle>
          <a:p>
            <a:pPr>
              <a:defRPr spc="0"/>
            </a:pPr>
            <a:r>
              <a:rPr spc="100"/>
              <a:t>ELEVATE SECURITY</a:t>
            </a:r>
          </a:p>
        </p:txBody>
      </p:sp>
      <p:sp>
        <p:nvSpPr>
          <p:cNvPr id="97" name="Founding Engineer…"/>
          <p:cNvSpPr txBox="1"/>
          <p:nvPr/>
        </p:nvSpPr>
        <p:spPr>
          <a:xfrm>
            <a:off x="892998" y="2102749"/>
            <a:ext cx="661479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Founding Engineer</a:t>
            </a:r>
          </a:p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Helping enterprise teams build their Corporate Security initiatives</a:t>
            </a:r>
          </a:p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Security Training and Awareness, Phishing campaigns etc.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MILE IQ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4244976" cy="421641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100"/>
            </a:lvl1pPr>
          </a:lstStyle>
          <a:p>
            <a:pPr>
              <a:defRPr spc="0"/>
            </a:pPr>
            <a:r>
              <a:rPr spc="100"/>
              <a:t>MILE IQ</a:t>
            </a:r>
          </a:p>
        </p:txBody>
      </p:sp>
      <p:sp>
        <p:nvSpPr>
          <p:cNvPr id="100" name="Mileage tracking and expenses; acquired by Microsoft…"/>
          <p:cNvSpPr txBox="1"/>
          <p:nvPr/>
        </p:nvSpPr>
        <p:spPr>
          <a:xfrm>
            <a:off x="892998" y="2102749"/>
            <a:ext cx="6614794" cy="127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Mileage tracking and expenses; acquired by Microsoft </a:t>
            </a:r>
          </a:p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First Security Engineer ; little to no Security before that</a:t>
            </a:r>
          </a:p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Head of Security now</a:t>
            </a:r>
          </a:p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AppSec, CorpSec, InfraSec and part of Compliance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pic>
        <p:nvPicPr>
          <p:cNvPr id="103" name="download.jpeg" descr="download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509" y="1780974"/>
            <a:ext cx="1974944" cy="158152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download2.png" descr="download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473" y="1938606"/>
            <a:ext cx="740823" cy="1266288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Arrow"/>
          <p:cNvSpPr/>
          <p:nvPr/>
        </p:nvSpPr>
        <p:spPr>
          <a:xfrm>
            <a:off x="3392437" y="1936750"/>
            <a:ext cx="1814563" cy="1270000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FFFFFF"/>
          </a:solidFill>
          <a:ln w="25400">
            <a:solidFill>
              <a:schemeClr val="accent1"/>
            </a:solidFill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pic>
        <p:nvPicPr>
          <p:cNvPr id="108" name="infinity.png" descr="infinit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483" y="1003796"/>
            <a:ext cx="2930278" cy="29302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bjective"/>
          <p:cNvSpPr txBox="1"/>
          <p:nvPr/>
        </p:nvSpPr>
        <p:spPr>
          <a:xfrm>
            <a:off x="802473" y="1378464"/>
            <a:ext cx="154495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600" b="1" spc="15">
                <a:solidFill>
                  <a:srgbClr val="1A1A1A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defRPr sz="18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600" b="1" spc="15">
                <a:solidFill>
                  <a:srgbClr val="1A1A1A"/>
                </a:solidFill>
                <a:latin typeface="Trebuchet MS"/>
                <a:ea typeface="Trebuchet MS"/>
                <a:cs typeface="Trebuchet MS"/>
                <a:sym typeface="Trebuchet MS"/>
              </a:rPr>
              <a:t>Objective</a:t>
            </a:r>
          </a:p>
        </p:txBody>
      </p:sp>
      <p:sp>
        <p:nvSpPr>
          <p:cNvPr id="111" name="Share key learnings from building Security teams and programs from the ground up"/>
          <p:cNvSpPr txBox="1"/>
          <p:nvPr/>
        </p:nvSpPr>
        <p:spPr>
          <a:xfrm>
            <a:off x="802473" y="2086367"/>
            <a:ext cx="7477126" cy="79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 indent="12700">
              <a:lnSpc>
                <a:spcPct val="114599"/>
              </a:lnSpc>
              <a:spcBef>
                <a:spcPts val="100"/>
              </a:spcBef>
              <a:defRPr sz="2400" spc="-19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1800" spc="0">
                <a:latin typeface="Calibri"/>
                <a:ea typeface="Calibri"/>
                <a:cs typeface="Calibri"/>
                <a:sym typeface="Calibri"/>
              </a:defRPr>
            </a:pPr>
            <a:r>
              <a:rPr sz="2400" spc="-190">
                <a:latin typeface="Verdana"/>
                <a:ea typeface="Verdana"/>
                <a:cs typeface="Verdana"/>
                <a:sym typeface="Verdana"/>
              </a:rPr>
              <a:t>Share key learnings from building Security teams and programs from the ground up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Ideology"/>
          <p:cNvSpPr txBox="1"/>
          <p:nvPr/>
        </p:nvSpPr>
        <p:spPr>
          <a:xfrm>
            <a:off x="802473" y="1378464"/>
            <a:ext cx="154495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600" b="1" spc="15">
                <a:solidFill>
                  <a:srgbClr val="1A1A1A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defRPr sz="1800" b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600" b="1" spc="15">
                <a:solidFill>
                  <a:srgbClr val="1A1A1A"/>
                </a:solidFill>
                <a:latin typeface="Trebuchet MS"/>
                <a:ea typeface="Trebuchet MS"/>
                <a:cs typeface="Trebuchet MS"/>
                <a:sym typeface="Trebuchet MS"/>
              </a:rPr>
              <a:t>Ideology</a:t>
            </a:r>
          </a:p>
        </p:txBody>
      </p:sp>
      <p:sp>
        <p:nvSpPr>
          <p:cNvPr id="114" name="‘One Man Army’ - “a heavily armed and well-trained combatant able to face numerous enemies alone” - Wikipedia…"/>
          <p:cNvSpPr txBox="1"/>
          <p:nvPr/>
        </p:nvSpPr>
        <p:spPr>
          <a:xfrm>
            <a:off x="482559" y="2086367"/>
            <a:ext cx="8510927" cy="2106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R="5080" indent="12700">
              <a:lnSpc>
                <a:spcPct val="114599"/>
              </a:lnSpc>
              <a:spcBef>
                <a:spcPts val="100"/>
              </a:spcBef>
              <a:defRPr sz="2400" spc="-19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‘One Man Army’ - “a </a:t>
            </a:r>
            <a:r>
              <a:rPr b="1" dirty="0"/>
              <a:t>heavily armed</a:t>
            </a:r>
            <a:r>
              <a:rPr dirty="0"/>
              <a:t> and </a:t>
            </a:r>
            <a:r>
              <a:rPr b="1" dirty="0"/>
              <a:t>well-trained</a:t>
            </a:r>
            <a:r>
              <a:rPr dirty="0"/>
              <a:t> combatant able to face </a:t>
            </a:r>
            <a:r>
              <a:rPr b="1" dirty="0"/>
              <a:t>numerous enemies alone</a:t>
            </a:r>
            <a:r>
              <a:rPr dirty="0"/>
              <a:t>” - Wikipedia</a:t>
            </a:r>
          </a:p>
          <a:p>
            <a:pPr marR="5080" indent="12700">
              <a:lnSpc>
                <a:spcPct val="114599"/>
              </a:lnSpc>
              <a:spcBef>
                <a:spcPts val="100"/>
              </a:spcBef>
              <a:defRPr sz="2400" spc="-19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R="5080" indent="12700">
              <a:lnSpc>
                <a:spcPct val="114599"/>
              </a:lnSpc>
              <a:spcBef>
                <a:spcPts val="100"/>
              </a:spcBef>
              <a:defRPr sz="2400" spc="-190">
                <a:latin typeface="Verdana"/>
                <a:ea typeface="Verdana"/>
                <a:cs typeface="Verdana"/>
                <a:sym typeface="Verdana"/>
              </a:defRPr>
            </a:pPr>
            <a:r>
              <a:rPr b="1" dirty="0"/>
              <a:t>One Woman Army / One Man Army -&gt; One Person Army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Make an impact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4358065" cy="4878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indent="12700">
              <a:spcBef>
                <a:spcPts val="100"/>
              </a:spcBef>
              <a:defRPr sz="3200"/>
            </a:lvl1pPr>
          </a:lstStyle>
          <a:p>
            <a:r>
              <a:rPr lang="en-US" dirty="0"/>
              <a:t>First things First</a:t>
            </a:r>
          </a:p>
        </p:txBody>
      </p:sp>
      <p:sp>
        <p:nvSpPr>
          <p:cNvPr id="117" name="Show then the value of having a Security Engineer…"/>
          <p:cNvSpPr txBox="1"/>
          <p:nvPr/>
        </p:nvSpPr>
        <p:spPr>
          <a:xfrm>
            <a:off x="892998" y="2090396"/>
            <a:ext cx="6906260" cy="1590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Familiarizing yourself with the organization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Similar to the </a:t>
            </a:r>
            <a:r>
              <a:rPr lang="en-US" dirty="0" err="1"/>
              <a:t>'Re</a:t>
            </a:r>
            <a:r>
              <a:rPr lang="en-US" dirty="0"/>
              <a:t>-con' phase in Pen-Testing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Decision making, stakeholders, pace etc.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Technologies and tools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Identifying key associates who 'get Security'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Make an impact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4358065" cy="4878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indent="12700">
              <a:spcBef>
                <a:spcPts val="100"/>
              </a:spcBef>
              <a:defRPr sz="3200"/>
            </a:lvl1pPr>
          </a:lstStyle>
          <a:p>
            <a:r>
              <a:rPr dirty="0"/>
              <a:t>Make an impact</a:t>
            </a:r>
            <a:r>
              <a:rPr lang="en-US" dirty="0"/>
              <a:t> early</a:t>
            </a:r>
            <a:endParaRPr dirty="0"/>
          </a:p>
        </p:txBody>
      </p:sp>
      <p:sp>
        <p:nvSpPr>
          <p:cNvPr id="117" name="Show then the value of having a Security Engineer…"/>
          <p:cNvSpPr txBox="1"/>
          <p:nvPr/>
        </p:nvSpPr>
        <p:spPr>
          <a:xfrm>
            <a:off x="892998" y="2090396"/>
            <a:ext cx="6906260" cy="2575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Show </a:t>
            </a:r>
            <a:r>
              <a:rPr lang="en-US" dirty="0"/>
              <a:t>the</a:t>
            </a:r>
            <a:r>
              <a:rPr dirty="0"/>
              <a:t> value of having a Security Engineer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Catch the low hanging</a:t>
            </a:r>
            <a:r>
              <a:rPr dirty="0"/>
              <a:t> Fruit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Top 3 - 5 things</a:t>
            </a:r>
            <a:r>
              <a:rPr lang="en-US" dirty="0"/>
              <a:t> in the first 30 – 90 days</a:t>
            </a:r>
            <a:endParaRPr dirty="0"/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War stories</a:t>
            </a:r>
            <a:endParaRPr dirty="0"/>
          </a:p>
          <a:p>
            <a:pPr lvl="2" indent="457200">
              <a:spcBef>
                <a:spcPts val="400"/>
              </a:spcBef>
              <a:tabLst>
                <a:tab pos="368300" algn="l"/>
                <a:tab pos="368300" algn="l"/>
              </a:tabLst>
            </a:pPr>
            <a:r>
              <a:rPr dirty="0"/>
              <a:t>No 2FA + Personal emails + Horrible Password Hygiene</a:t>
            </a:r>
          </a:p>
          <a:p>
            <a:pPr lvl="2" indent="457200">
              <a:spcBef>
                <a:spcPts val="400"/>
              </a:spcBef>
              <a:tabLst>
                <a:tab pos="368300" algn="l"/>
                <a:tab pos="368300" algn="l"/>
              </a:tabLst>
            </a:pPr>
            <a:r>
              <a:rPr dirty="0"/>
              <a:t>Account takeover</a:t>
            </a:r>
          </a:p>
          <a:p>
            <a:pPr lvl="2" indent="457200">
              <a:spcBef>
                <a:spcPts val="400"/>
              </a:spcBef>
              <a:tabLst>
                <a:tab pos="368300" algn="l"/>
                <a:tab pos="368300" algn="l"/>
              </a:tabLst>
            </a:pPr>
            <a:r>
              <a:rPr lang="en-US" dirty="0"/>
              <a:t>GitHub</a:t>
            </a:r>
            <a:r>
              <a:rPr dirty="0"/>
              <a:t> - remove all code</a:t>
            </a:r>
          </a:p>
          <a:p>
            <a:pPr lvl="2" indent="457200">
              <a:spcBef>
                <a:spcPts val="400"/>
              </a:spcBef>
              <a:tabLst>
                <a:tab pos="368300" algn="l"/>
                <a:tab pos="368300" algn="l"/>
              </a:tabLst>
            </a:pPr>
            <a:r>
              <a:rPr dirty="0"/>
              <a:t>Extract all customer data including PII</a:t>
            </a:r>
          </a:p>
        </p:txBody>
      </p:sp>
    </p:spTree>
    <p:extLst>
      <p:ext uri="{BB962C8B-B14F-4D97-AF65-F5344CB8AC3E}">
        <p14:creationId xmlns:p14="http://schemas.microsoft.com/office/powerpoint/2010/main" val="664900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ecure, Document, Repeat!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5548956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8382" defTabSz="603504">
              <a:defRPr sz="2112"/>
            </a:lvl1pPr>
          </a:lstStyle>
          <a:p>
            <a:pPr indent="8255"/>
            <a:r>
              <a:rPr sz="3200" dirty="0"/>
              <a:t>Secure, Document, Repeat!</a:t>
            </a:r>
            <a:endParaRPr lang="en-US" sz="3200" dirty="0"/>
          </a:p>
        </p:txBody>
      </p:sp>
      <p:sp>
        <p:nvSpPr>
          <p:cNvPr id="120" name="Find insecure stuff…"/>
          <p:cNvSpPr txBox="1"/>
          <p:nvPr/>
        </p:nvSpPr>
        <p:spPr>
          <a:xfrm>
            <a:off x="892998" y="2090396"/>
            <a:ext cx="6906260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Find insecure stuff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Secure it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Document it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Repeat!</a:t>
            </a:r>
          </a:p>
          <a:p>
            <a:pPr>
              <a:spcBef>
                <a:spcPts val="400"/>
              </a:spcBef>
              <a:tabLst>
                <a:tab pos="368300" algn="l"/>
                <a:tab pos="368300" algn="l"/>
              </a:tabLst>
            </a:pPr>
            <a:r>
              <a:rPr dirty="0"/>
              <a:t>Example - Azure VMs and subscriptions</a:t>
            </a:r>
            <a:r>
              <a:rPr lang="en-US" dirty="0"/>
              <a:t>; Data storage guidelines</a:t>
            </a:r>
          </a:p>
          <a:p>
            <a:pPr>
              <a:spcBef>
                <a:spcPts val="400"/>
              </a:spcBef>
              <a:tabLst>
                <a:tab pos="368300" algn="l"/>
                <a:tab pos="368300" algn="l"/>
              </a:tabLst>
            </a:pPr>
            <a:endParaRPr lang="en-US" dirty="0"/>
          </a:p>
          <a:p>
            <a:pPr>
              <a:spcBef>
                <a:spcPts val="400"/>
              </a:spcBef>
              <a:tabLst>
                <a:tab pos="368300" algn="l"/>
                <a:tab pos="368300" algn="l"/>
              </a:tabLst>
            </a:pPr>
            <a:r>
              <a:rPr lang="en-US" dirty="0"/>
              <a:t>Takeaways – </a:t>
            </a:r>
            <a:r>
              <a:rPr lang="en-US" b="1" dirty="0"/>
              <a:t>Efficiency, Availability and Repeatability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ecure, Document, Repeat!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7257070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8382" defTabSz="603504">
              <a:defRPr sz="2112"/>
            </a:lvl1pPr>
          </a:lstStyle>
          <a:p>
            <a:pPr indent="8255"/>
            <a:r>
              <a:rPr lang="en-US" sz="2800" dirty="0"/>
              <a:t>Education, Evangelism and Communication</a:t>
            </a:r>
          </a:p>
        </p:txBody>
      </p:sp>
      <p:sp>
        <p:nvSpPr>
          <p:cNvPr id="120" name="Find insecure stuff…"/>
          <p:cNvSpPr txBox="1"/>
          <p:nvPr/>
        </p:nvSpPr>
        <p:spPr>
          <a:xfrm>
            <a:off x="892998" y="2090396"/>
            <a:ext cx="6906260" cy="2575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Biggest part is educating yourself and others about Security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Evangelizing your work and its impact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Communication is key :-</a:t>
            </a:r>
          </a:p>
          <a:p>
            <a:pPr marL="12700" lvl="2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        * Shock and awe / Fear </a:t>
            </a:r>
          </a:p>
          <a:p>
            <a:pPr marL="12700" lvl="2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        * Helping Hand </a:t>
            </a:r>
          </a:p>
          <a:p>
            <a:pPr marL="12700" lvl="2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        * Private vs public</a:t>
            </a:r>
          </a:p>
          <a:p>
            <a:pPr marL="12700" lvl="2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3790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541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ny of you have started a Security team or were the first Security person in a company or its division?"/>
          <p:cNvSpPr txBox="1">
            <a:spLocks noGrp="1"/>
          </p:cNvSpPr>
          <p:nvPr>
            <p:ph type="title"/>
          </p:nvPr>
        </p:nvSpPr>
        <p:spPr>
          <a:xfrm>
            <a:off x="818436" y="2218154"/>
            <a:ext cx="7539054" cy="122174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marR="5080" indent="12700">
              <a:lnSpc>
                <a:spcPct val="101000"/>
              </a:lnSpc>
            </a:pPr>
            <a:r>
              <a:rPr lang="en-US" spc="100" dirty="0"/>
              <a:t>Disclaimer - </a:t>
            </a:r>
            <a:r>
              <a:rPr lang="en-US" b="0" i="1" spc="100" dirty="0"/>
              <a:t>Opinions expressed are solely my own and do not express the views or opinions of my current or former employers.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eveloper empathy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7017615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11811" defTabSz="850391">
              <a:defRPr sz="2976"/>
            </a:lvl1pPr>
          </a:lstStyle>
          <a:p>
            <a:pPr indent="11430"/>
            <a:r>
              <a:rPr lang="en-US" sz="3200" dirty="0"/>
              <a:t>Workshops and Knowledge transfer</a:t>
            </a:r>
            <a:endParaRPr lang="en-US" dirty="0"/>
          </a:p>
        </p:txBody>
      </p:sp>
      <p:sp>
        <p:nvSpPr>
          <p:cNvPr id="126" name="“Security? We didn’t have to do that earlier”…"/>
          <p:cNvSpPr txBox="1"/>
          <p:nvPr/>
        </p:nvSpPr>
        <p:spPr>
          <a:xfrm>
            <a:off x="892998" y="2090396"/>
            <a:ext cx="6906260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Needed for both technical and non-technical employees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Developer Security workshop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Security 101 training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Examples -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            "SEC_RITY is incomplete without U!"</a:t>
            </a:r>
            <a:endParaRPr lang="en-US"/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            "How to keep yourself safe at work and at home"</a:t>
            </a:r>
          </a:p>
          <a:p>
            <a:pPr marL="3790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eveloper empathy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4284632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11811" defTabSz="850391">
              <a:defRPr sz="2976"/>
            </a:lvl1pPr>
          </a:lstStyle>
          <a:p>
            <a:pPr indent="11430"/>
            <a:r>
              <a:rPr sz="3200" dirty="0"/>
              <a:t>Developer empathy</a:t>
            </a:r>
            <a:endParaRPr lang="en-US" sz="3200" dirty="0"/>
          </a:p>
        </p:txBody>
      </p:sp>
      <p:sp>
        <p:nvSpPr>
          <p:cNvPr id="126" name="“Security? We didn’t have to do that earlier”…"/>
          <p:cNvSpPr txBox="1"/>
          <p:nvPr/>
        </p:nvSpPr>
        <p:spPr>
          <a:xfrm>
            <a:off x="892998" y="2090396"/>
            <a:ext cx="6906260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“Security? We didn’t have to do that earlier”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New for them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High intensity</a:t>
            </a:r>
            <a:r>
              <a:rPr lang="en-US" dirty="0"/>
              <a:t> and strict deadlines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Product</a:t>
            </a:r>
            <a:r>
              <a:rPr dirty="0"/>
              <a:t> focused</a:t>
            </a:r>
          </a:p>
        </p:txBody>
      </p:sp>
    </p:spTree>
    <p:extLst>
      <p:ext uri="{BB962C8B-B14F-4D97-AF65-F5344CB8AC3E}">
        <p14:creationId xmlns:p14="http://schemas.microsoft.com/office/powerpoint/2010/main" val="50974665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eveloper empathy"/>
          <p:cNvSpPr txBox="1">
            <a:spLocks noGrp="1"/>
          </p:cNvSpPr>
          <p:nvPr>
            <p:ph type="title"/>
          </p:nvPr>
        </p:nvSpPr>
        <p:spPr>
          <a:xfrm>
            <a:off x="1204163" y="2266152"/>
            <a:ext cx="6539054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11811" defTabSz="850391">
              <a:defRPr sz="2976"/>
            </a:lvl1pPr>
          </a:lstStyle>
          <a:p>
            <a:pPr indent="11430" algn="ctr"/>
            <a:r>
              <a:rPr lang="en-US" sz="4800" dirty="0">
                <a:solidFill>
                  <a:srgbClr val="002060"/>
                </a:solidFill>
              </a:rPr>
              <a:t>SECURITY CHAMPIONS program</a:t>
            </a:r>
          </a:p>
          <a:p>
            <a:pPr indent="11430"/>
            <a:endParaRPr lang="en-US" sz="3200" dirty="0"/>
          </a:p>
        </p:txBody>
      </p:sp>
      <p:sp>
        <p:nvSpPr>
          <p:cNvPr id="126" name="“Security? We didn’t have to do that earlier”…"/>
          <p:cNvSpPr txBox="1"/>
          <p:nvPr/>
        </p:nvSpPr>
        <p:spPr>
          <a:xfrm>
            <a:off x="892998" y="2090396"/>
            <a:ext cx="6906260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spAutoFit/>
          </a:bodyPr>
          <a:lstStyle/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079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eveloper empathy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5986361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11811" defTabSz="850391">
              <a:defRPr sz="2976"/>
            </a:lvl1pPr>
          </a:lstStyle>
          <a:p>
            <a:pPr indent="11430"/>
            <a:r>
              <a:rPr lang="en-US" sz="3200" dirty="0">
                <a:solidFill>
                  <a:srgbClr val="002060"/>
                </a:solidFill>
              </a:rPr>
              <a:t>WHAT?</a:t>
            </a:r>
            <a:endParaRPr lang="en-US" sz="2950">
              <a:solidFill>
                <a:srgbClr val="002060"/>
              </a:solidFill>
            </a:endParaRPr>
          </a:p>
          <a:p>
            <a:pPr indent="11430"/>
            <a:endParaRPr lang="en-US" sz="3200" dirty="0"/>
          </a:p>
        </p:txBody>
      </p:sp>
      <p:sp>
        <p:nvSpPr>
          <p:cNvPr id="126" name="“Security? We didn’t have to do that earlier”…"/>
          <p:cNvSpPr txBox="1"/>
          <p:nvPr/>
        </p:nvSpPr>
        <p:spPr>
          <a:xfrm>
            <a:off x="892998" y="2090396"/>
            <a:ext cx="6906260" cy="2903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spAutoFit/>
          </a:bodyPr>
          <a:lstStyle/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Non-Security dedicated employees helping out with Security stuff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Also known as Security Ambassadors /  Security Satellites program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Police asking Citizens to be their eyes and ears!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For both technical and non technical employees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2744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eveloper empathy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5986361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11811" defTabSz="850391">
              <a:defRPr sz="2976"/>
            </a:lvl1pPr>
          </a:lstStyle>
          <a:p>
            <a:pPr indent="11430"/>
            <a:r>
              <a:rPr lang="en-US" sz="3200" dirty="0">
                <a:solidFill>
                  <a:srgbClr val="002060"/>
                </a:solidFill>
              </a:rPr>
              <a:t>HOW?</a:t>
            </a:r>
            <a:endParaRPr lang="en-US" sz="2950">
              <a:solidFill>
                <a:srgbClr val="002060"/>
              </a:solidFill>
            </a:endParaRPr>
          </a:p>
          <a:p>
            <a:pPr indent="11430"/>
            <a:endParaRPr lang="en-US" sz="3200" dirty="0"/>
          </a:p>
        </p:txBody>
      </p:sp>
      <p:sp>
        <p:nvSpPr>
          <p:cNvPr id="126" name="“Security? We didn’t have to do that earlier”…"/>
          <p:cNvSpPr txBox="1"/>
          <p:nvPr/>
        </p:nvSpPr>
        <p:spPr>
          <a:xfrm>
            <a:off x="892998" y="2090396"/>
            <a:ext cx="6906260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spAutoFit/>
          </a:bodyPr>
          <a:lstStyle/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Composition - 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            A Security champ per team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           At-least 1 per geographical location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           Roughly 1 per 20 FT employees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r>
              <a:rPr lang="en-US" dirty="0"/>
              <a:t>Executive Sponsor – Someone in ET who has organizational power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7375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eveloper empathy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7646584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11811" defTabSz="850391">
              <a:defRPr sz="2976"/>
            </a:lvl1pPr>
          </a:lstStyle>
          <a:p>
            <a:pPr indent="11430"/>
            <a:r>
              <a:rPr lang="en-US" sz="3200" dirty="0">
                <a:solidFill>
                  <a:srgbClr val="002060"/>
                </a:solidFill>
              </a:rPr>
              <a:t>Responsibilities of the Security Champs</a:t>
            </a:r>
            <a:r>
              <a:rPr lang="en-US" sz="3200" b="0" dirty="0">
                <a:solidFill>
                  <a:srgbClr val="002060"/>
                </a:solidFill>
              </a:rPr>
              <a:t> </a:t>
            </a:r>
            <a:endParaRPr lang="en-US" sz="2950">
              <a:solidFill>
                <a:srgbClr val="002060"/>
              </a:solidFill>
            </a:endParaRPr>
          </a:p>
          <a:p>
            <a:pPr indent="11430"/>
            <a:endParaRPr lang="en-US" sz="3200" dirty="0"/>
          </a:p>
          <a:p>
            <a:pPr indent="11430"/>
            <a:endParaRPr lang="en-US" sz="3200" dirty="0"/>
          </a:p>
        </p:txBody>
      </p:sp>
      <p:sp>
        <p:nvSpPr>
          <p:cNvPr id="126" name="“Security? We didn’t have to do that earlier”…"/>
          <p:cNvSpPr txBox="1"/>
          <p:nvPr/>
        </p:nvSpPr>
        <p:spPr>
          <a:xfrm>
            <a:off x="892998" y="2090396"/>
            <a:ext cx="6906260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spAutoFit/>
          </a:bodyPr>
          <a:lstStyle/>
          <a:p>
            <a:pPr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285750" indent="-285750"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First POC for teams for Security related stuff</a:t>
            </a:r>
            <a:endParaRPr lang="en-US"/>
          </a:p>
          <a:p>
            <a:pPr marL="285750" indent="-285750"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Drive security improvements within their teams and products</a:t>
            </a:r>
          </a:p>
          <a:p>
            <a:pPr marL="285750" indent="-285750"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Engage Security team as and when needed especially with 'Security critical' stuff</a:t>
            </a:r>
          </a:p>
          <a:p>
            <a:pPr marL="285750" indent="-285750"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Get trained in the relevant areas of Security</a:t>
            </a:r>
          </a:p>
          <a:p>
            <a:pPr marL="285750" indent="-285750"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Expect to spend about 10-20% of your time on contributing to Security stuff instead of regular activity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4682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eveloper empathy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6749425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11811" defTabSz="850391">
              <a:defRPr sz="2976"/>
            </a:lvl1pPr>
          </a:lstStyle>
          <a:p>
            <a:pPr indent="11430"/>
            <a:r>
              <a:rPr lang="en-US" sz="3200" dirty="0">
                <a:solidFill>
                  <a:srgbClr val="002060"/>
                </a:solidFill>
              </a:rPr>
              <a:t>Perks of being a Security Champ</a:t>
            </a:r>
            <a:r>
              <a:rPr lang="en-US" sz="3200" b="0" dirty="0">
                <a:solidFill>
                  <a:srgbClr val="002060"/>
                </a:solidFill>
              </a:rPr>
              <a:t> </a:t>
            </a:r>
            <a:endParaRPr lang="en-US" sz="2950">
              <a:solidFill>
                <a:srgbClr val="002060"/>
              </a:solidFill>
            </a:endParaRPr>
          </a:p>
          <a:p>
            <a:pPr indent="11430"/>
            <a:endParaRPr lang="en-US" sz="3200" dirty="0"/>
          </a:p>
          <a:p>
            <a:pPr indent="11430"/>
            <a:endParaRPr lang="en-US" sz="3200" dirty="0"/>
          </a:p>
        </p:txBody>
      </p:sp>
      <p:sp>
        <p:nvSpPr>
          <p:cNvPr id="126" name="“Security? We didn’t have to do that earlier”…"/>
          <p:cNvSpPr txBox="1"/>
          <p:nvPr/>
        </p:nvSpPr>
        <p:spPr>
          <a:xfrm>
            <a:off x="892998" y="2090396"/>
            <a:ext cx="6906260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spAutoFit/>
          </a:bodyPr>
          <a:lstStyle/>
          <a:p>
            <a:pPr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 Enhance their Security knowledge and awareness</a:t>
            </a:r>
          </a:p>
          <a:p>
            <a:pPr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 Helps in career development. Security is a booming field.</a:t>
            </a:r>
            <a:endParaRPr lang="en-US"/>
          </a:p>
          <a:p>
            <a:pPr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 Recognition and appreciation from LT and their co-workers.</a:t>
            </a:r>
          </a:p>
          <a:p>
            <a:pPr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 Swag - </a:t>
            </a:r>
            <a:r>
              <a:rPr lang="en-US" dirty="0" err="1"/>
              <a:t>Tshirt</a:t>
            </a:r>
            <a:r>
              <a:rPr lang="en-US" dirty="0"/>
              <a:t>, stickers, goodies</a:t>
            </a:r>
          </a:p>
          <a:p>
            <a:pPr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 Free food during meetings (Find out what motivates them the most!)</a:t>
            </a:r>
          </a:p>
          <a:p>
            <a:pPr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endParaRPr lang="en-US" dirty="0"/>
          </a:p>
          <a:p>
            <a:pPr marL="285750" indent="-285750"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endParaRPr lang="en-US" dirty="0"/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23411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eveloper empathy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5986361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11811" defTabSz="850391">
              <a:defRPr sz="2976"/>
            </a:lvl1pPr>
          </a:lstStyle>
          <a:p>
            <a:pPr indent="11430"/>
            <a:r>
              <a:rPr lang="en-US" sz="3200" dirty="0">
                <a:solidFill>
                  <a:srgbClr val="002060"/>
                </a:solidFill>
              </a:rPr>
              <a:t>Advantages</a:t>
            </a:r>
            <a:endParaRPr lang="en-US" sz="2950">
              <a:solidFill>
                <a:srgbClr val="002060"/>
              </a:solidFill>
            </a:endParaRPr>
          </a:p>
          <a:p>
            <a:pPr indent="11430"/>
            <a:endParaRPr lang="en-US" sz="3200" dirty="0"/>
          </a:p>
        </p:txBody>
      </p:sp>
      <p:sp>
        <p:nvSpPr>
          <p:cNvPr id="126" name="“Security? We didn’t have to do that earlier”…"/>
          <p:cNvSpPr txBox="1"/>
          <p:nvPr/>
        </p:nvSpPr>
        <p:spPr>
          <a:xfrm>
            <a:off x="892998" y="2090396"/>
            <a:ext cx="6906260" cy="1867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spAutoFit/>
          </a:bodyPr>
          <a:lstStyle/>
          <a:p>
            <a:pPr marL="298450" indent="-285750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Establish a Security mindset amongst ‘non-Security dedicated’ employees</a:t>
            </a:r>
          </a:p>
          <a:p>
            <a:pPr marL="298450" indent="-285750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Enhance the org's Security culture</a:t>
            </a:r>
          </a:p>
          <a:p>
            <a:pPr marL="298450" indent="-285750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dirty="0"/>
              <a:t>Help scale security</a:t>
            </a:r>
          </a:p>
          <a:p>
            <a:pPr marL="12700">
              <a:spcBef>
                <a:spcPts val="400"/>
              </a:spcBef>
              <a:buClr>
                <a:srgbClr val="595959"/>
              </a:buClr>
              <a:buSzPct val="100000"/>
              <a:tabLst>
                <a:tab pos="368300" algn="l"/>
                <a:tab pos="368300" algn="l"/>
              </a:tabLst>
            </a:pPr>
            <a:endParaRPr lang="en-US" dirty="0"/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678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utomation is your friend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5184984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9016" defTabSz="649223">
              <a:defRPr sz="2272"/>
            </a:lvl1pPr>
          </a:lstStyle>
          <a:p>
            <a:pPr indent="8890"/>
            <a:r>
              <a:rPr sz="3200" dirty="0"/>
              <a:t>Automation </a:t>
            </a:r>
            <a:r>
              <a:rPr lang="en-US" sz="3200" dirty="0"/>
              <a:t>and Alerts</a:t>
            </a:r>
          </a:p>
        </p:txBody>
      </p:sp>
      <p:sp>
        <p:nvSpPr>
          <p:cNvPr id="123" name="1 person or small team = not enough time…"/>
          <p:cNvSpPr txBox="1"/>
          <p:nvPr/>
        </p:nvSpPr>
        <p:spPr>
          <a:xfrm>
            <a:off x="892998" y="2090396"/>
            <a:ext cx="690626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t>1 person or small team = not enough time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t>Can’t operate a SOC or monitor tools 24 * 7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t>Set up meaningful and actionable alerts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t>Have alerts inform and guide your response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uild vs Buy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3502412" cy="487800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z="3200"/>
            </a:lvl1pPr>
          </a:lstStyle>
          <a:p>
            <a:r>
              <a:t>Build vs Buy</a:t>
            </a:r>
          </a:p>
        </p:txBody>
      </p:sp>
      <p:sp>
        <p:nvSpPr>
          <p:cNvPr id="129" name="Need to find the right balance…"/>
          <p:cNvSpPr txBox="1"/>
          <p:nvPr/>
        </p:nvSpPr>
        <p:spPr>
          <a:xfrm>
            <a:off x="892998" y="2090396"/>
            <a:ext cx="690626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t>Need to find the right balance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t>No use re-inventing the wheel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t>Buy products that work off the shelf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t>Build custom tools or interactions for unique characteristics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Who am I?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1683386" cy="421641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12700">
              <a:spcBef>
                <a:spcPts val="100"/>
              </a:spcBef>
            </a:pPr>
            <a:r>
              <a:rPr spc="100"/>
              <a:t>Who am</a:t>
            </a:r>
            <a:r>
              <a:rPr spc="-600"/>
              <a:t> </a:t>
            </a:r>
            <a:r>
              <a:t>I?</a:t>
            </a:r>
          </a:p>
        </p:txBody>
      </p:sp>
      <p:sp>
        <p:nvSpPr>
          <p:cNvPr id="75" name="Head of Security at Mobile Data Labs, Microsoft (formerly MileIQ)"/>
          <p:cNvSpPr txBox="1"/>
          <p:nvPr/>
        </p:nvSpPr>
        <p:spPr>
          <a:xfrm>
            <a:off x="869446" y="1947708"/>
            <a:ext cx="7350760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79095" indent="-366395">
              <a:spcBef>
                <a:spcPts val="1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11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Head of Security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at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Mobile Data Labs, Microsoft (formerly MileIQ)</a:t>
            </a:r>
          </a:p>
        </p:txBody>
      </p:sp>
      <p:sp>
        <p:nvSpPr>
          <p:cNvPr id="76" name="Previously worked at Elevate Security, Duo Security, CyLab, Bank of America, Deutsche Bank, etc."/>
          <p:cNvSpPr txBox="1"/>
          <p:nvPr/>
        </p:nvSpPr>
        <p:spPr>
          <a:xfrm>
            <a:off x="892998" y="2872569"/>
            <a:ext cx="7350760" cy="587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79095" marR="5080" indent="-366395">
              <a:lnSpc>
                <a:spcPct val="114599"/>
              </a:lnSpc>
              <a:spcBef>
                <a:spcPts val="1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Previously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worked at Elevate Security, </a:t>
            </a:r>
            <a:r>
              <a:rPr spc="-9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Duo</a:t>
            </a:r>
            <a:r>
              <a:rPr spc="-285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pc="-135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Security,</a:t>
            </a:r>
            <a:r>
              <a:rPr spc="-29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pc="-135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CyLab,</a:t>
            </a:r>
            <a:r>
              <a:rPr spc="-29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pc="-125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Bank</a:t>
            </a:r>
            <a:r>
              <a:rPr spc="-285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pc="-6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spc="-29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pc="-13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America,</a:t>
            </a:r>
            <a:r>
              <a:rPr spc="-29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pc="-11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Deutsche </a:t>
            </a:r>
            <a:r>
              <a:rPr spc="-155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Bank,</a:t>
            </a:r>
            <a:r>
              <a:rPr spc="-295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pc="-135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etc.</a:t>
            </a:r>
          </a:p>
        </p:txBody>
      </p:sp>
      <p:sp>
        <p:nvSpPr>
          <p:cNvPr id="77" name="This is how I speak, I have an Indian accent.…"/>
          <p:cNvSpPr txBox="1"/>
          <p:nvPr/>
        </p:nvSpPr>
        <p:spPr>
          <a:xfrm>
            <a:off x="892997" y="4215591"/>
            <a:ext cx="7066917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This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is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1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how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2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speak,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2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4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have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5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an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3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Indian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3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accent.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836294" lvl="1" indent="-366394">
              <a:spcBef>
                <a:spcPts val="300"/>
              </a:spcBef>
              <a:buClr>
                <a:srgbClr val="595959"/>
              </a:buClr>
              <a:buSzPct val="100000"/>
              <a:buFont typeface="Arial"/>
              <a:buChar char="○"/>
              <a:tabLst>
                <a:tab pos="825500" algn="l"/>
                <a:tab pos="825500" algn="l"/>
              </a:tabLst>
            </a:pPr>
            <a:r>
              <a:rPr spc="-1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I’m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not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2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doing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bit</a:t>
            </a:r>
            <a:r>
              <a:rPr spc="-28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or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1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pretending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2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be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‘Apu’</a:t>
            </a:r>
            <a:r>
              <a:rPr spc="-28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1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from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6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Simpsons</a:t>
            </a:r>
          </a:p>
        </p:txBody>
      </p:sp>
      <p:sp>
        <p:nvSpPr>
          <p:cNvPr id="78" name="Rectangle"/>
          <p:cNvSpPr/>
          <p:nvPr/>
        </p:nvSpPr>
        <p:spPr>
          <a:xfrm>
            <a:off x="295548" y="3407617"/>
            <a:ext cx="889800" cy="136889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uild vs Buy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3502412" cy="4878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indent="12700">
              <a:spcBef>
                <a:spcPts val="100"/>
              </a:spcBef>
              <a:defRPr sz="3200"/>
            </a:lvl1pPr>
          </a:lstStyle>
          <a:p>
            <a:r>
              <a:rPr lang="en-US" dirty="0"/>
              <a:t>Azure Security</a:t>
            </a:r>
          </a:p>
        </p:txBody>
      </p:sp>
      <p:sp>
        <p:nvSpPr>
          <p:cNvPr id="129" name="Need to find the right balance…"/>
          <p:cNvSpPr txBox="1"/>
          <p:nvPr/>
        </p:nvSpPr>
        <p:spPr>
          <a:xfrm>
            <a:off x="892998" y="2090396"/>
            <a:ext cx="6906260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Key Vault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Security Center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DBs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And many others</a:t>
            </a:r>
          </a:p>
        </p:txBody>
      </p:sp>
    </p:spTree>
    <p:extLst>
      <p:ext uri="{BB962C8B-B14F-4D97-AF65-F5344CB8AC3E}">
        <p14:creationId xmlns:p14="http://schemas.microsoft.com/office/powerpoint/2010/main" val="1400179362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Pad signing Technique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4613483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10287" defTabSz="740663">
              <a:defRPr sz="2592"/>
            </a:lvl1pPr>
          </a:lstStyle>
          <a:p>
            <a:pPr indent="10160"/>
            <a:r>
              <a:rPr sz="3200" dirty="0"/>
              <a:t>iPad signing Technique</a:t>
            </a:r>
            <a:endParaRPr lang="en-US" sz="3200" dirty="0"/>
          </a:p>
        </p:txBody>
      </p:sp>
      <p:sp>
        <p:nvSpPr>
          <p:cNvPr id="132" name="Story…"/>
          <p:cNvSpPr txBox="1"/>
          <p:nvPr/>
        </p:nvSpPr>
        <p:spPr>
          <a:xfrm>
            <a:off x="892998" y="2090396"/>
            <a:ext cx="6906260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Mentor story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Risk consumption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Buy-in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Safeguard yourselves!</a:t>
            </a:r>
            <a:r>
              <a:rPr lang="en-US" dirty="0"/>
              <a:t> </a:t>
            </a:r>
            <a:endParaRPr dirty="0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ecurity Training and Awareness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6436536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7238" defTabSz="521208">
              <a:defRPr sz="1824"/>
            </a:lvl1pPr>
          </a:lstStyle>
          <a:p>
            <a:pPr indent="6985"/>
            <a:r>
              <a:rPr lang="en-US" sz="3200" dirty="0" err="1"/>
              <a:t>CorpSec</a:t>
            </a:r>
            <a:r>
              <a:rPr lang="en-US" sz="3200" dirty="0"/>
              <a:t> initiatives</a:t>
            </a:r>
            <a:endParaRPr lang="en-US" dirty="0"/>
          </a:p>
        </p:txBody>
      </p:sp>
      <p:sp>
        <p:nvSpPr>
          <p:cNvPr id="135" name="Current methods of security training and awareness are not great…"/>
          <p:cNvSpPr txBox="1"/>
          <p:nvPr/>
        </p:nvSpPr>
        <p:spPr>
          <a:xfrm>
            <a:off x="892998" y="2090396"/>
            <a:ext cx="6906260" cy="1590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spc="-80" dirty="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Phishing – 2FA vs </a:t>
            </a:r>
            <a:r>
              <a:rPr lang="en-US" spc="-80" dirty="0" err="1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Yubikeys</a:t>
            </a:r>
            <a:endParaRPr lang="en-US" dirty="0" err="1">
              <a:latin typeface="Verdana"/>
              <a:ea typeface="Verdana"/>
              <a:cs typeface="Verdana"/>
            </a:endParaRP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spc="-80" dirty="0">
                <a:solidFill>
                  <a:srgbClr val="595959"/>
                </a:solidFill>
                <a:latin typeface="Verdana"/>
                <a:ea typeface="Verdana"/>
                <a:cs typeface="Verdana"/>
              </a:rPr>
              <a:t>Passwords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spc="-80" dirty="0">
                <a:solidFill>
                  <a:srgbClr val="595959"/>
                </a:solidFill>
                <a:latin typeface="Verdana"/>
                <a:ea typeface="Verdana"/>
                <a:cs typeface="Verdana"/>
              </a:rPr>
              <a:t>Malware execution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r>
              <a:rPr lang="en-US" spc="-80" dirty="0">
                <a:solidFill>
                  <a:srgbClr val="595959"/>
                </a:solidFill>
                <a:latin typeface="Verdana"/>
                <a:ea typeface="Verdana"/>
                <a:cs typeface="Verdana"/>
              </a:rPr>
              <a:t>Data access control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tabLst>
                <a:tab pos="368300" algn="l"/>
                <a:tab pos="368300" algn="l"/>
              </a:tabLst>
            </a:pPr>
            <a:endParaRPr lang="en-US" spc="-80" dirty="0">
              <a:solidFill>
                <a:srgbClr val="595959"/>
              </a:solidFill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98265969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ecurity Training and Awareness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6436536" cy="487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indent="7238" defTabSz="521208">
              <a:defRPr sz="1824"/>
            </a:lvl1pPr>
          </a:lstStyle>
          <a:p>
            <a:pPr indent="6985"/>
            <a:r>
              <a:rPr sz="3200" dirty="0"/>
              <a:t>Security Training and Awareness</a:t>
            </a:r>
            <a:endParaRPr lang="en-US" sz="3200" dirty="0"/>
          </a:p>
        </p:txBody>
      </p:sp>
      <p:sp>
        <p:nvSpPr>
          <p:cNvPr id="135" name="Current methods of security training and awareness are not great…"/>
          <p:cNvSpPr txBox="1"/>
          <p:nvPr/>
        </p:nvSpPr>
        <p:spPr>
          <a:xfrm>
            <a:off x="892998" y="2090396"/>
            <a:ext cx="6906260" cy="186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8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Current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3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methods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of</a:t>
            </a:r>
            <a:r>
              <a:rPr spc="-28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security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training</a:t>
            </a:r>
            <a:r>
              <a:rPr spc="-28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4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and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3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awareness</a:t>
            </a:r>
            <a:r>
              <a:rPr spc="-28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1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are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not</a:t>
            </a:r>
            <a:r>
              <a:rPr b="1" spc="-2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2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great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379095" indent="-366395">
              <a:spcBef>
                <a:spcPts val="3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1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Training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3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needs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2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be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2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customized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4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have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maximum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ROI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379095" indent="-366395">
              <a:spcBef>
                <a:spcPts val="3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12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Important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motivate</a:t>
            </a:r>
            <a:r>
              <a:rPr b="1" spc="-27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your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3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employees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1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care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1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about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security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379095" indent="-366395">
              <a:spcBef>
                <a:spcPts val="3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b="1" spc="-1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Active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5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and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experiential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2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learning</a:t>
            </a:r>
            <a:r>
              <a:rPr b="1" spc="-24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3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can</a:t>
            </a:r>
            <a:r>
              <a:rPr spc="-28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2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improve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retention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379095" indent="-366395">
              <a:spcBef>
                <a:spcPts val="3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b="1"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Measure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1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effectiveness</a:t>
            </a:r>
            <a:r>
              <a:rPr b="1" spc="-26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of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your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training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379095" indent="-366395">
              <a:spcBef>
                <a:spcPts val="3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8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Try </a:t>
            </a:r>
            <a:r>
              <a:rPr b="1" spc="-18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CTFs</a:t>
            </a:r>
            <a:r>
              <a:rPr b="1" spc="-48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Non Technical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4421920" cy="4878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indent="12700">
              <a:spcBef>
                <a:spcPts val="100"/>
              </a:spcBef>
              <a:defRPr sz="3200"/>
            </a:lvl1pPr>
          </a:lstStyle>
          <a:p>
            <a:r>
              <a:rPr lang="en-US" dirty="0"/>
              <a:t>Before you say Yes</a:t>
            </a:r>
          </a:p>
        </p:txBody>
      </p:sp>
      <p:sp>
        <p:nvSpPr>
          <p:cNvPr id="138" name="Alignment with upper management…"/>
          <p:cNvSpPr txBox="1"/>
          <p:nvPr/>
        </p:nvSpPr>
        <p:spPr>
          <a:xfrm>
            <a:off x="892998" y="2090396"/>
            <a:ext cx="6906260" cy="1918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Alignment with upper management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Motivation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Goals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Timeline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Budget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dirty="0"/>
              <a:t>Headcount - outsource, consultants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Non Technical"/>
          <p:cNvSpPr txBox="1">
            <a:spLocks noGrp="1"/>
          </p:cNvSpPr>
          <p:nvPr>
            <p:ph type="title"/>
          </p:nvPr>
        </p:nvSpPr>
        <p:spPr>
          <a:xfrm>
            <a:off x="776146" y="1325811"/>
            <a:ext cx="4421920" cy="4878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indent="12700">
              <a:spcBef>
                <a:spcPts val="100"/>
              </a:spcBef>
              <a:defRPr sz="3200"/>
            </a:lvl1pPr>
          </a:lstStyle>
          <a:p>
            <a:r>
              <a:rPr lang="en-US" dirty="0"/>
              <a:t>It's not all rosy!</a:t>
            </a:r>
          </a:p>
        </p:txBody>
      </p:sp>
      <p:sp>
        <p:nvSpPr>
          <p:cNvPr id="138" name="Alignment with upper management…"/>
          <p:cNvSpPr txBox="1"/>
          <p:nvPr/>
        </p:nvSpPr>
        <p:spPr>
          <a:xfrm>
            <a:off x="892998" y="2090396"/>
            <a:ext cx="6906260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Tough days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Frustrating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endParaRPr lang="en-US" dirty="0"/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lang="en-US" dirty="0"/>
              <a:t>Remember your goal – </a:t>
            </a:r>
            <a:r>
              <a:rPr lang="en-US" b="1" dirty="0"/>
              <a:t>You have to secure the organization to the best of your abilities and resources!</a:t>
            </a:r>
          </a:p>
        </p:txBody>
      </p:sp>
    </p:spTree>
    <p:extLst>
      <p:ext uri="{BB962C8B-B14F-4D97-AF65-F5344CB8AC3E}">
        <p14:creationId xmlns:p14="http://schemas.microsoft.com/office/powerpoint/2010/main" val="3493695246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Questions?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2458086" cy="421641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</a:lvl1pPr>
          </a:lstStyle>
          <a:p>
            <a:r>
              <a:t>Questions?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itations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1427481" cy="421641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</a:lvl1pPr>
          </a:lstStyle>
          <a:p>
            <a:r>
              <a:t>Citations</a:t>
            </a:r>
          </a:p>
        </p:txBody>
      </p:sp>
      <p:sp>
        <p:nvSpPr>
          <p:cNvPr id="143" name="Vir Das, Abroad Understanding…"/>
          <p:cNvSpPr txBox="1">
            <a:spLocks noGrp="1"/>
          </p:cNvSpPr>
          <p:nvPr>
            <p:ph type="body" sz="quarter" idx="1"/>
          </p:nvPr>
        </p:nvSpPr>
        <p:spPr>
          <a:xfrm>
            <a:off x="865687" y="2098143"/>
            <a:ext cx="7412623" cy="126365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marL="337185" indent="-278765" defTabSz="758951">
              <a:spcBef>
                <a:spcPts val="200"/>
              </a:spcBef>
              <a:buSzPct val="100000"/>
              <a:buFont typeface="Arial"/>
              <a:buChar char="●"/>
              <a:tabLst>
                <a:tab pos="317500" algn="l"/>
                <a:tab pos="330200" algn="l"/>
              </a:tabLst>
              <a:defRPr sz="1162"/>
            </a:pPr>
            <a:r>
              <a:rPr sz="1200" spc="-83" dirty="0" err="1">
                <a:solidFill>
                  <a:schemeClr val="tx1"/>
                </a:solidFill>
                <a:latin typeface="Arial"/>
              </a:rPr>
              <a:t>Vir</a:t>
            </a:r>
            <a:r>
              <a:rPr sz="1200" spc="-249" dirty="0">
                <a:solidFill>
                  <a:schemeClr val="tx1"/>
                </a:solidFill>
                <a:latin typeface="Arial"/>
              </a:rPr>
              <a:t> </a:t>
            </a:r>
            <a:r>
              <a:rPr sz="1200" spc="-166" dirty="0">
                <a:solidFill>
                  <a:schemeClr val="tx1"/>
                </a:solidFill>
                <a:latin typeface="Arial"/>
              </a:rPr>
              <a:t>Das,</a:t>
            </a:r>
            <a:r>
              <a:rPr sz="1200" spc="-249" dirty="0">
                <a:solidFill>
                  <a:schemeClr val="tx1"/>
                </a:solidFill>
                <a:latin typeface="Arial"/>
              </a:rPr>
              <a:t> </a:t>
            </a:r>
            <a:r>
              <a:rPr sz="1200" spc="-83" dirty="0">
                <a:solidFill>
                  <a:schemeClr val="tx1"/>
                </a:solidFill>
                <a:latin typeface="Arial"/>
              </a:rPr>
              <a:t>Abroad</a:t>
            </a:r>
            <a:r>
              <a:rPr sz="1200" spc="-249" dirty="0">
                <a:solidFill>
                  <a:schemeClr val="tx1"/>
                </a:solidFill>
                <a:latin typeface="Arial"/>
              </a:rPr>
              <a:t> </a:t>
            </a:r>
            <a:r>
              <a:rPr sz="1200" spc="-83" dirty="0">
                <a:solidFill>
                  <a:schemeClr val="tx1"/>
                </a:solidFill>
                <a:latin typeface="Arial"/>
              </a:rPr>
              <a:t>Understanding</a:t>
            </a:r>
            <a:endParaRPr lang="en-US" sz="1200" spc="-83">
              <a:solidFill>
                <a:schemeClr val="tx1"/>
              </a:solidFill>
              <a:latin typeface="Arial"/>
            </a:endParaRPr>
          </a:p>
          <a:p>
            <a:pPr marL="337185" indent="-278765" defTabSz="758951">
              <a:spcBef>
                <a:spcPts val="100"/>
              </a:spcBef>
              <a:buSzPct val="100000"/>
              <a:buFont typeface="Arial"/>
              <a:buChar char="●"/>
              <a:tabLst>
                <a:tab pos="317500" algn="l"/>
                <a:tab pos="330200" algn="l"/>
              </a:tabLst>
              <a:defRPr sz="1162"/>
            </a:pPr>
            <a:r>
              <a:rPr sz="1200" u="sng" dirty="0">
                <a:solidFill>
                  <a:schemeClr val="tx1"/>
                </a:solidFill>
                <a:uFill>
                  <a:solidFill>
                    <a:srgbClr val="595959"/>
                  </a:solidFill>
                </a:uFill>
                <a:latin typeface="Arial"/>
                <a:hlinkClick r:id="rId2"/>
              </a:rPr>
              <a:t>https://en.wikipedia.org/wiki/Apu_Nahasapeemapetilon</a:t>
            </a:r>
            <a:endParaRPr sz="1200" u="sng">
              <a:solidFill>
                <a:schemeClr val="tx1"/>
              </a:solidFill>
              <a:uFill>
                <a:solidFill>
                  <a:srgbClr val="595959"/>
                </a:solidFill>
              </a:uFill>
              <a:latin typeface="Arial"/>
            </a:endParaRPr>
          </a:p>
          <a:p>
            <a:pPr marL="337185" indent="-278765" defTabSz="758951">
              <a:spcBef>
                <a:spcPts val="100"/>
              </a:spcBef>
              <a:buSzPct val="100000"/>
              <a:buFont typeface="Arial"/>
              <a:buChar char="●"/>
              <a:tabLst>
                <a:tab pos="317500" algn="l"/>
                <a:tab pos="330200" algn="l"/>
              </a:tabLst>
              <a:defRPr sz="1162"/>
            </a:pPr>
            <a:r>
              <a:rPr sz="1200" u="sng" dirty="0">
                <a:solidFill>
                  <a:schemeClr val="tx1"/>
                </a:solidFill>
                <a:uFill>
                  <a:solidFill>
                    <a:srgbClr val="595959"/>
                  </a:solidFill>
                </a:uFill>
                <a:latin typeface="Arial"/>
                <a:hlinkClick r:id="rId3"/>
              </a:rPr>
              <a:t>https://www.wpclipart.com/signs_symbol/alphabets_numbers/color_numbers/number_1_green.png.html</a:t>
            </a:r>
            <a:endParaRPr sz="1200" u="sng">
              <a:solidFill>
                <a:schemeClr val="tx1"/>
              </a:solidFill>
              <a:uFill>
                <a:solidFill>
                  <a:srgbClr val="595959"/>
                </a:solidFill>
              </a:uFill>
              <a:latin typeface="Arial"/>
            </a:endParaRPr>
          </a:p>
          <a:p>
            <a:pPr marL="337185" indent="-278765" defTabSz="758951">
              <a:spcBef>
                <a:spcPts val="100"/>
              </a:spcBef>
              <a:buSzPct val="100000"/>
              <a:buFont typeface="Arial"/>
              <a:buChar char="●"/>
              <a:tabLst>
                <a:tab pos="317500" algn="l"/>
                <a:tab pos="330200" algn="l"/>
              </a:tabLst>
              <a:defRPr sz="1162"/>
            </a:pPr>
            <a:r>
              <a:rPr sz="1200" u="sng" dirty="0">
                <a:solidFill>
                  <a:schemeClr val="tx1"/>
                </a:solidFill>
                <a:uFill>
                  <a:solidFill>
                    <a:srgbClr val="595959"/>
                  </a:solidFill>
                </a:uFill>
                <a:latin typeface="Arial"/>
                <a:hlinkClick r:id="rId4"/>
              </a:rPr>
              <a:t>https://www.logolynx.com/topic/red+</a:t>
            </a:r>
            <a:r>
              <a:rPr lang="en-US" sz="1200" u="sng" dirty="0">
                <a:solidFill>
                  <a:schemeClr val="tx1"/>
                </a:solidFill>
                <a:uFill>
                  <a:solidFill>
                    <a:srgbClr val="595959"/>
                  </a:solidFill>
                </a:uFill>
                <a:latin typeface="Arial"/>
                <a:hlinkClick r:id="rId4"/>
              </a:rPr>
              <a:t>0</a:t>
            </a:r>
            <a:endParaRPr lang="en-US" sz="1200" u="sng">
              <a:solidFill>
                <a:schemeClr val="tx1"/>
              </a:solidFill>
              <a:uFill>
                <a:solidFill>
                  <a:srgbClr val="595959"/>
                </a:solidFill>
              </a:uFill>
              <a:latin typeface="Arial"/>
            </a:endParaRPr>
          </a:p>
          <a:p>
            <a:pPr marL="337185" indent="-278765" defTabSz="758951">
              <a:spcBef>
                <a:spcPts val="100"/>
              </a:spcBef>
              <a:buSzPct val="100000"/>
              <a:buFont typeface="Arial"/>
              <a:buChar char="●"/>
              <a:tabLst>
                <a:tab pos="317500" algn="l"/>
                <a:tab pos="330200" algn="l"/>
              </a:tabLst>
              <a:defRPr sz="1162"/>
            </a:pPr>
            <a:r>
              <a:rPr lang="en-US" sz="1200" u="sng" dirty="0">
                <a:solidFill>
                  <a:schemeClr val="tx1"/>
                </a:solidFill>
                <a:uFill>
                  <a:solidFill>
                    <a:srgbClr val="595959"/>
                  </a:solidFill>
                </a:uFill>
                <a:latin typeface="Arial"/>
                <a:cs typeface="Times"/>
                <a:hlinkClick r:id="rId5"/>
              </a:rPr>
              <a:t>http</a:t>
            </a:r>
            <a:r>
              <a:rPr sz="1200" dirty="0">
                <a:solidFill>
                  <a:schemeClr val="tx1"/>
                </a:solidFill>
                <a:uFill>
                  <a:solidFill>
                    <a:srgbClr val="595959"/>
                  </a:solidFill>
                </a:uFill>
                <a:latin typeface="Arial"/>
                <a:hlinkClick r:id="rId5"/>
              </a:rPr>
              <a:t>://clipartmag.com/infinity-clipart</a:t>
            </a:r>
            <a:endParaRPr sz="1200">
              <a:solidFill>
                <a:schemeClr val="tx1"/>
              </a:solidFill>
              <a:latin typeface="Arial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How did i get into Security?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4244976" cy="42164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indent="11557" defTabSz="832104">
              <a:defRPr sz="2366" spc="91"/>
            </a:lvl1pPr>
          </a:lstStyle>
          <a:p>
            <a:pPr indent="11430">
              <a:defRPr spc="0"/>
            </a:pPr>
            <a:r>
              <a:rPr sz="2350" spc="91" dirty="0"/>
              <a:t>How did </a:t>
            </a:r>
            <a:r>
              <a:rPr lang="en-US" sz="2350" dirty="0"/>
              <a:t>I</a:t>
            </a:r>
            <a:r>
              <a:rPr sz="2350" spc="91" dirty="0"/>
              <a:t> get into Security?</a:t>
            </a:r>
            <a:endParaRPr lang="en-US" sz="2350" dirty="0"/>
          </a:p>
        </p:txBody>
      </p:sp>
      <p:sp>
        <p:nvSpPr>
          <p:cNvPr id="81" name="BS, MS from Carnegie Mellon with a focus on security…"/>
          <p:cNvSpPr txBox="1"/>
          <p:nvPr/>
        </p:nvSpPr>
        <p:spPr>
          <a:xfrm>
            <a:off x="892998" y="2102749"/>
            <a:ext cx="6614794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BS,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MS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1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from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Carnegie Mellon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8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with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focus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1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on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security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b="1"/>
            </a:pP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Security Research </a:t>
            </a:r>
            <a:r>
              <a:rPr b="0"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at Cyber Security Lab (</a:t>
            </a: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CyLab).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379095" indent="-366395">
              <a:spcBef>
                <a:spcPts val="3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Member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of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1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Plaid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1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Parliament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17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of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5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Pwning</a:t>
            </a:r>
            <a:r>
              <a:rPr b="1" spc="-2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(PPP)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379095" indent="-366395">
              <a:spcBef>
                <a:spcPts val="3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</a:pPr>
            <a:r>
              <a:rPr spc="-11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Learned</a:t>
            </a:r>
            <a:r>
              <a:rPr spc="-29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26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spc="-15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lot</a:t>
            </a:r>
            <a:r>
              <a:rPr b="1" spc="-27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of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security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114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through</a:t>
            </a:r>
            <a:r>
              <a:rPr spc="-29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pc="-65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rPr>
              <a:t>CTFs</a:t>
            </a:r>
          </a:p>
        </p:txBody>
      </p:sp>
      <p:sp>
        <p:nvSpPr>
          <p:cNvPr id="82" name="Rectangle"/>
          <p:cNvSpPr/>
          <p:nvPr/>
        </p:nvSpPr>
        <p:spPr>
          <a:xfrm>
            <a:off x="1968095" y="3433617"/>
            <a:ext cx="1679771" cy="150954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" name="Square"/>
          <p:cNvSpPr/>
          <p:nvPr/>
        </p:nvSpPr>
        <p:spPr>
          <a:xfrm>
            <a:off x="5068089" y="3433617"/>
            <a:ext cx="1348398" cy="13483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t’s do some exercise -…"/>
          <p:cNvSpPr txBox="1">
            <a:spLocks noGrp="1"/>
          </p:cNvSpPr>
          <p:nvPr>
            <p:ph type="title"/>
          </p:nvPr>
        </p:nvSpPr>
        <p:spPr>
          <a:xfrm>
            <a:off x="700873" y="1314964"/>
            <a:ext cx="7539053" cy="3234193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b="0" dirty="0"/>
              <a:t>Let’s do some exercise -</a:t>
            </a:r>
            <a:endParaRPr lang="en-US" b="0" dirty="0"/>
          </a:p>
          <a:p>
            <a:endParaRPr b="0" dirty="0"/>
          </a:p>
          <a:p>
            <a:r>
              <a:rPr b="0" dirty="0"/>
              <a:t>How many of you are </a:t>
            </a:r>
            <a:r>
              <a:rPr dirty="0"/>
              <a:t>Security Engineers</a:t>
            </a:r>
            <a:r>
              <a:rPr b="0" dirty="0"/>
              <a:t>?</a:t>
            </a:r>
          </a:p>
          <a:p>
            <a:endParaRPr b="0" dirty="0"/>
          </a:p>
          <a:p>
            <a:r>
              <a:rPr b="0" dirty="0"/>
              <a:t>How many of you are </a:t>
            </a:r>
            <a:r>
              <a:rPr dirty="0"/>
              <a:t>DevOps Engineers</a:t>
            </a:r>
            <a:r>
              <a:rPr b="0" dirty="0"/>
              <a:t>?</a:t>
            </a:r>
          </a:p>
          <a:p>
            <a:endParaRPr b="0" dirty="0"/>
          </a:p>
          <a:p>
            <a:pPr>
              <a:defRPr sz="2400"/>
            </a:pPr>
            <a:r>
              <a:rPr b="0" dirty="0"/>
              <a:t>How many of you are </a:t>
            </a:r>
            <a:r>
              <a:rPr dirty="0"/>
              <a:t>Front end</a:t>
            </a:r>
            <a:r>
              <a:rPr b="0" dirty="0"/>
              <a:t> and </a:t>
            </a:r>
            <a:r>
              <a:rPr dirty="0"/>
              <a:t>Back end </a:t>
            </a:r>
            <a:r>
              <a:rPr dirty="0" err="1"/>
              <a:t>Devs</a:t>
            </a:r>
            <a:r>
              <a:rPr b="0" dirty="0"/>
              <a:t>?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ny of you have started a Security team or were the first Security person in a company or its division?"/>
          <p:cNvSpPr txBox="1">
            <a:spLocks noGrp="1"/>
          </p:cNvSpPr>
          <p:nvPr>
            <p:ph type="title"/>
          </p:nvPr>
        </p:nvSpPr>
        <p:spPr>
          <a:xfrm>
            <a:off x="802472" y="1378464"/>
            <a:ext cx="7539054" cy="1221740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5080" indent="12700">
              <a:lnSpc>
                <a:spcPct val="101000"/>
              </a:lnSpc>
            </a:pPr>
            <a:r>
              <a:rPr spc="100"/>
              <a:t>Any</a:t>
            </a:r>
            <a:r>
              <a:t> of you have </a:t>
            </a:r>
            <a:r>
              <a:rPr spc="100"/>
              <a:t>started a Security team or were the first Security person in a company or its division?</a:t>
            </a:r>
          </a:p>
        </p:txBody>
      </p:sp>
    </p:spTree>
    <p:extLst>
      <p:ext uri="{BB962C8B-B14F-4D97-AF65-F5344CB8AC3E}">
        <p14:creationId xmlns:p14="http://schemas.microsoft.com/office/powerpoint/2010/main" val="19244900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ny of you have started a Security team or were the first Security person in a company or its division?"/>
          <p:cNvSpPr txBox="1">
            <a:spLocks noGrp="1"/>
          </p:cNvSpPr>
          <p:nvPr>
            <p:ph type="title"/>
          </p:nvPr>
        </p:nvSpPr>
        <p:spPr>
          <a:xfrm>
            <a:off x="802472" y="1378464"/>
            <a:ext cx="7539054" cy="122174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marR="5080" indent="12700">
              <a:lnSpc>
                <a:spcPct val="101000"/>
              </a:lnSpc>
            </a:pPr>
            <a:r>
              <a:rPr spc="100" dirty="0"/>
              <a:t>Any</a:t>
            </a:r>
            <a:r>
              <a:rPr dirty="0"/>
              <a:t> of you </a:t>
            </a:r>
            <a:r>
              <a:rPr lang="en-US" dirty="0"/>
              <a:t>who don't identify as Security Engineers have managed Security temporarily?</a:t>
            </a:r>
          </a:p>
        </p:txBody>
      </p:sp>
    </p:spTree>
    <p:extLst>
      <p:ext uri="{BB962C8B-B14F-4D97-AF65-F5344CB8AC3E}">
        <p14:creationId xmlns:p14="http://schemas.microsoft.com/office/powerpoint/2010/main" val="356914522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What makes me qualified?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4244976" cy="421641"/>
          </a:xfrm>
          <a:prstGeom prst="rect">
            <a:avLst/>
          </a:prstGeom>
        </p:spPr>
        <p:txBody>
          <a:bodyPr>
            <a:normAutofit/>
          </a:bodyPr>
          <a:lstStyle>
            <a:lvl1pPr indent="12319" defTabSz="886968">
              <a:defRPr sz="2522" spc="97"/>
            </a:lvl1pPr>
          </a:lstStyle>
          <a:p>
            <a:pPr>
              <a:defRPr spc="0"/>
            </a:pPr>
            <a:r>
              <a:rPr spc="97"/>
              <a:t>What makes me qualified?</a:t>
            </a:r>
          </a:p>
        </p:txBody>
      </p:sp>
      <p:sp>
        <p:nvSpPr>
          <p:cNvPr id="91" name="Experience of building Security teams from the ground up…"/>
          <p:cNvSpPr txBox="1"/>
          <p:nvPr/>
        </p:nvSpPr>
        <p:spPr>
          <a:xfrm>
            <a:off x="892998" y="2102749"/>
            <a:ext cx="6614794" cy="160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spAutoFit/>
          </a:bodyPr>
          <a:lstStyle/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Experience of building Security teams from the ground up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Mostly worked in </a:t>
            </a:r>
            <a:r>
              <a:rPr lang="en-US" b="1" dirty="0"/>
              <a:t>hyper-growth</a:t>
            </a:r>
            <a:r>
              <a:rPr dirty="0"/>
              <a:t> </a:t>
            </a:r>
            <a:r>
              <a:rPr lang="en-US" dirty="0"/>
              <a:t>and </a:t>
            </a:r>
            <a:r>
              <a:rPr lang="en-US" b="1" dirty="0"/>
              <a:t>high-risk</a:t>
            </a:r>
            <a:r>
              <a:rPr lang="en-US" dirty="0"/>
              <a:t> startups</a:t>
            </a:r>
            <a:endParaRPr dirty="0"/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Started and helped build the </a:t>
            </a:r>
            <a:r>
              <a:rPr b="1" dirty="0"/>
              <a:t>AppSec</a:t>
            </a:r>
            <a:r>
              <a:rPr dirty="0"/>
              <a:t> team at </a:t>
            </a:r>
            <a:r>
              <a:rPr b="1" dirty="0"/>
              <a:t>Duo Security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b="1" dirty="0"/>
              <a:t>Founding Engineer</a:t>
            </a:r>
            <a:r>
              <a:rPr dirty="0"/>
              <a:t> at </a:t>
            </a:r>
            <a:r>
              <a:rPr b="1" dirty="0"/>
              <a:t>Elevate Security</a:t>
            </a:r>
          </a:p>
          <a:p>
            <a:pPr marL="379095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Started and building </a:t>
            </a:r>
            <a:r>
              <a:rPr b="1" dirty="0"/>
              <a:t>Information Security</a:t>
            </a:r>
            <a:r>
              <a:rPr dirty="0"/>
              <a:t> at </a:t>
            </a:r>
            <a:r>
              <a:rPr b="1" dirty="0"/>
              <a:t>MileIQ, Microsoft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DUO SECURITY"/>
          <p:cNvSpPr txBox="1">
            <a:spLocks noGrp="1"/>
          </p:cNvSpPr>
          <p:nvPr>
            <p:ph type="title"/>
          </p:nvPr>
        </p:nvSpPr>
        <p:spPr>
          <a:xfrm>
            <a:off x="802473" y="1378464"/>
            <a:ext cx="4244976" cy="421641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100"/>
            </a:lvl1pPr>
          </a:lstStyle>
          <a:p>
            <a:pPr>
              <a:defRPr spc="0"/>
            </a:pPr>
            <a:r>
              <a:rPr spc="100"/>
              <a:t>DUO SECURITY</a:t>
            </a:r>
          </a:p>
        </p:txBody>
      </p:sp>
      <p:sp>
        <p:nvSpPr>
          <p:cNvPr id="94" name="2FA and Auth company, highly sensitive, recently acquired by Cisco…"/>
          <p:cNvSpPr txBox="1"/>
          <p:nvPr/>
        </p:nvSpPr>
        <p:spPr>
          <a:xfrm>
            <a:off x="892998" y="2102749"/>
            <a:ext cx="6614794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2FA and Auth company, highly sensitive, recently acquired by Cisco</a:t>
            </a:r>
          </a:p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First dedicated Application Security Engineer</a:t>
            </a:r>
          </a:p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Team of 4 by the time i left</a:t>
            </a:r>
          </a:p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Helped build the S-SDLC life cycle</a:t>
            </a:r>
          </a:p>
          <a:p>
            <a:pPr marL="366395" lvl="1" indent="-366395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●"/>
              <a:tabLst>
                <a:tab pos="368300" algn="l"/>
                <a:tab pos="368300" algn="l"/>
              </a:tabLst>
              <a:defRPr spc="-209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Threat Modeling, Design Reviews, Code analysis, Security assessments, Bug Bounty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901</Words>
  <Application>Microsoft Macintosh PowerPoint</Application>
  <PresentationFormat>On-screen Show (16:9)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Helvetica</vt:lpstr>
      <vt:lpstr>Helvetica Neue</vt:lpstr>
      <vt:lpstr>Times</vt:lpstr>
      <vt:lpstr>Trebuchet MS</vt:lpstr>
      <vt:lpstr>Verdana</vt:lpstr>
      <vt:lpstr>Default</vt:lpstr>
      <vt:lpstr>One Person Army:  How to be the first Security Engineer at a company Kashish Mittal</vt:lpstr>
      <vt:lpstr>Disclaimer - Opinions expressed are solely my own and do not express the views or opinions of my current or former employers.</vt:lpstr>
      <vt:lpstr>Who am I?</vt:lpstr>
      <vt:lpstr>How did I get into Security?</vt:lpstr>
      <vt:lpstr>Let’s do some exercise -  How many of you are Security Engineers?  How many of you are DevOps Engineers?  How many of you are Front end and Back end Devs?</vt:lpstr>
      <vt:lpstr>Any of you have started a Security team or were the first Security person in a company or its division?</vt:lpstr>
      <vt:lpstr>Any of you who don't identify as Security Engineers have managed Security temporarily?</vt:lpstr>
      <vt:lpstr>What makes me qualified?</vt:lpstr>
      <vt:lpstr>DUO SECURITY</vt:lpstr>
      <vt:lpstr>ELEVATE SECURITY</vt:lpstr>
      <vt:lpstr>MILE IQ</vt:lpstr>
      <vt:lpstr>PowerPoint Presentation</vt:lpstr>
      <vt:lpstr>PowerPoint Presentation</vt:lpstr>
      <vt:lpstr>PowerPoint Presentation</vt:lpstr>
      <vt:lpstr>PowerPoint Presentation</vt:lpstr>
      <vt:lpstr>First things First</vt:lpstr>
      <vt:lpstr>Make an impact early</vt:lpstr>
      <vt:lpstr>Secure, Document, Repeat!</vt:lpstr>
      <vt:lpstr>Education, Evangelism and Communication</vt:lpstr>
      <vt:lpstr>Workshops and Knowledge transfer</vt:lpstr>
      <vt:lpstr>Developer empathy</vt:lpstr>
      <vt:lpstr>SECURITY CHAMPIONS program </vt:lpstr>
      <vt:lpstr>WHAT? </vt:lpstr>
      <vt:lpstr>HOW? </vt:lpstr>
      <vt:lpstr>Responsibilities of the Security Champs   </vt:lpstr>
      <vt:lpstr>Perks of being a Security Champ   </vt:lpstr>
      <vt:lpstr>Advantages </vt:lpstr>
      <vt:lpstr>Automation and Alerts</vt:lpstr>
      <vt:lpstr>Build vs Buy</vt:lpstr>
      <vt:lpstr>Azure Security</vt:lpstr>
      <vt:lpstr>iPad signing Technique</vt:lpstr>
      <vt:lpstr>CorpSec initiatives</vt:lpstr>
      <vt:lpstr>Security Training and Awareness</vt:lpstr>
      <vt:lpstr>Before you say Yes</vt:lpstr>
      <vt:lpstr>It's not all rosy!</vt:lpstr>
      <vt:lpstr>Questions?</vt:lpstr>
      <vt:lpstr>Citations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Person Army:  How to be the first Security Engineer at a company Kashish Mittal</dc:title>
  <cp:lastModifiedBy>Kashish Mittal</cp:lastModifiedBy>
  <cp:revision>416</cp:revision>
  <dcterms:modified xsi:type="dcterms:W3CDTF">2019-05-07T21:46:37Z</dcterms:modified>
</cp:coreProperties>
</file>