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7" r:id="rId2"/>
    <p:sldId id="258" r:id="rId3"/>
    <p:sldId id="325" r:id="rId4"/>
    <p:sldId id="324" r:id="rId5"/>
    <p:sldId id="326" r:id="rId6"/>
    <p:sldId id="330" r:id="rId7"/>
    <p:sldId id="260" r:id="rId8"/>
    <p:sldId id="262" r:id="rId9"/>
    <p:sldId id="291" r:id="rId10"/>
    <p:sldId id="315" r:id="rId11"/>
    <p:sldId id="316" r:id="rId12"/>
    <p:sldId id="317" r:id="rId13"/>
    <p:sldId id="318" r:id="rId14"/>
    <p:sldId id="319" r:id="rId15"/>
    <p:sldId id="298" r:id="rId16"/>
    <p:sldId id="312" r:id="rId17"/>
    <p:sldId id="299" r:id="rId18"/>
    <p:sldId id="313" r:id="rId19"/>
    <p:sldId id="314" r:id="rId20"/>
    <p:sldId id="327" r:id="rId21"/>
    <p:sldId id="287" r:id="rId22"/>
    <p:sldId id="295" r:id="rId23"/>
    <p:sldId id="301" r:id="rId24"/>
    <p:sldId id="300" r:id="rId25"/>
    <p:sldId id="268" r:id="rId26"/>
    <p:sldId id="296" r:id="rId27"/>
    <p:sldId id="269" r:id="rId28"/>
    <p:sldId id="302" r:id="rId29"/>
    <p:sldId id="303" r:id="rId30"/>
    <p:sldId id="270" r:id="rId31"/>
    <p:sldId id="271" r:id="rId32"/>
    <p:sldId id="272" r:id="rId33"/>
    <p:sldId id="273" r:id="rId34"/>
    <p:sldId id="274" r:id="rId35"/>
    <p:sldId id="276" r:id="rId36"/>
    <p:sldId id="277" r:id="rId37"/>
    <p:sldId id="278" r:id="rId38"/>
    <p:sldId id="304" r:id="rId39"/>
    <p:sldId id="265" r:id="rId40"/>
    <p:sldId id="282" r:id="rId41"/>
    <p:sldId id="283" r:id="rId42"/>
    <p:sldId id="322" r:id="rId43"/>
    <p:sldId id="284" r:id="rId44"/>
    <p:sldId id="306" r:id="rId45"/>
    <p:sldId id="263" r:id="rId46"/>
    <p:sldId id="266" r:id="rId47"/>
    <p:sldId id="267" r:id="rId48"/>
    <p:sldId id="307" r:id="rId49"/>
    <p:sldId id="328" r:id="rId50"/>
    <p:sldId id="329" r:id="rId51"/>
    <p:sldId id="308" r:id="rId52"/>
    <p:sldId id="309" r:id="rId53"/>
    <p:sldId id="310" r:id="rId54"/>
    <p:sldId id="293" r:id="rId55"/>
    <p:sldId id="292" r:id="rId56"/>
    <p:sldId id="294" r:id="rId57"/>
    <p:sldId id="279" r:id="rId58"/>
    <p:sldId id="321" r:id="rId59"/>
    <p:sldId id="32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onian, Nicholas" initials="BN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4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6599"/>
  </p:normalViewPr>
  <p:slideViewPr>
    <p:cSldViewPr snapToGrid="0" snapToObjects="1">
      <p:cViewPr varScale="1">
        <p:scale>
          <a:sx n="96" d="100"/>
          <a:sy n="96" d="100"/>
        </p:scale>
        <p:origin x="696" y="176"/>
      </p:cViewPr>
      <p:guideLst/>
    </p:cSldViewPr>
  </p:slideViewPr>
  <p:outlineViewPr>
    <p:cViewPr>
      <p:scale>
        <a:sx n="33" d="100"/>
        <a:sy n="33" d="100"/>
      </p:scale>
      <p:origin x="0" y="-3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% of Presentation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Presentation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A4-1C47-8EFF-EB6BCAF21D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BA4-1C47-8EFF-EB6BCAF21D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BA4-1C47-8EFF-EB6BCAF21D0E}"/>
              </c:ext>
            </c:extLst>
          </c:dPt>
          <c:dLbls>
            <c:dLbl>
              <c:idx val="0"/>
              <c:layout>
                <c:manualLayout>
                  <c:x val="-3.8310771679712599E-2"/>
                  <c:y val="-6.48410707974056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24685662955789"/>
                      <c:h val="0.236630129130636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BA4-1C47-8EFF-EB6BCAF21D0E}"/>
                </c:ext>
              </c:extLst>
            </c:dLbl>
            <c:dLbl>
              <c:idx val="1"/>
              <c:layout>
                <c:manualLayout>
                  <c:x val="6.5713383573115819E-2"/>
                  <c:y val="-0.332005808957263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A4-1C47-8EFF-EB6BCAF21D0E}"/>
                </c:ext>
              </c:extLst>
            </c:dLbl>
            <c:dLbl>
              <c:idx val="2"/>
              <c:layout>
                <c:manualLayout>
                  <c:x val="0.19495772915355941"/>
                  <c:y val="-2.14708874368841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A4-1C47-8EFF-EB6BCAF21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Things you Should do in CyberChef</c:v>
                </c:pt>
                <c:pt idx="1">
                  <c:v>Things you Can do in CyberChef</c:v>
                </c:pt>
                <c:pt idx="2">
                  <c:v>Things you shouldn't do in CyberChef but I did anyways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0.75</c:v>
                </c:pt>
                <c:pt idx="1">
                  <c:v>0.2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4-1C47-8EFF-EB6BCAF21D0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Relative Ease</a:t>
            </a:r>
            <a:r>
              <a:rPr lang="en-US" sz="2000" b="1" baseline="0"/>
              <a:t> of Cyber Task/Complexity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13302828438801"/>
          <c:y val="0.17171296296296301"/>
          <c:w val="0.619482234748154"/>
          <c:h val="0.574235564304461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CyberChef</c:v>
                </c:pt>
              </c:strCache>
            </c:strRef>
          </c:tx>
          <c:spPr>
            <a:ln w="952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Sheet1!$B$1:$J$1</c:f>
              <c:numCache>
                <c:formatCode>General</c:formatCode>
                <c:ptCount val="9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2.5</c:v>
                </c:pt>
                <c:pt idx="4">
                  <c:v>1.2</c:v>
                </c:pt>
                <c:pt idx="5">
                  <c:v>1.2</c:v>
                </c:pt>
                <c:pt idx="6">
                  <c:v>2</c:v>
                </c:pt>
                <c:pt idx="7">
                  <c:v>1</c:v>
                </c:pt>
                <c:pt idx="8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63-A442-82EA-67C97CD21B16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Python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Sheet1!$B$2:$J$2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63-A442-82EA-67C97CD21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1765264"/>
        <c:axId val="2111773120"/>
      </c:lineChart>
      <c:catAx>
        <c:axId val="211176526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/>
                  <a:t>Complexity of Task</a:t>
                </a:r>
              </a:p>
            </c:rich>
          </c:tx>
          <c:layout>
            <c:manualLayout>
              <c:xMode val="edge"/>
              <c:yMode val="edge"/>
              <c:x val="0.33436910441190298"/>
              <c:y val="0.833911490230388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2111773120"/>
        <c:crosses val="autoZero"/>
        <c:auto val="1"/>
        <c:lblAlgn val="ctr"/>
        <c:lblOffset val="100"/>
        <c:noMultiLvlLbl val="0"/>
      </c:catAx>
      <c:valAx>
        <c:axId val="2111773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/>
                  <a:t>Overall</a:t>
                </a:r>
                <a:r>
                  <a:rPr lang="en-US" sz="2400" b="1" baseline="0"/>
                  <a:t> </a:t>
                </a:r>
                <a:r>
                  <a:rPr lang="en-US" sz="2400" b="1"/>
                  <a:t>Ease</a:t>
                </a:r>
              </a:p>
            </c:rich>
          </c:tx>
          <c:layout>
            <c:manualLayout>
              <c:xMode val="edge"/>
              <c:yMode val="edge"/>
              <c:x val="2.1355687550971801E-2"/>
              <c:y val="0.268888524351122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211176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640386267023697"/>
          <c:y val="0.26446704578594299"/>
          <c:w val="0.214750608053003"/>
          <c:h val="0.5179403616214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Relative Ease</a:t>
            </a:r>
            <a:r>
              <a:rPr lang="en-US" sz="2000" b="1" baseline="0"/>
              <a:t> of Cyber Task/Complexity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506935258482"/>
          <c:y val="0.17171296296296301"/>
          <c:w val="0.63717496371140603"/>
          <c:h val="0.574235564304461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CyberChef</c:v>
                </c:pt>
              </c:strCache>
            </c:strRef>
          </c:tx>
          <c:spPr>
            <a:ln w="952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Sheet1!$B$1:$J$1</c:f>
              <c:numCache>
                <c:formatCode>General</c:formatCode>
                <c:ptCount val="9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2.5</c:v>
                </c:pt>
                <c:pt idx="4">
                  <c:v>1.2</c:v>
                </c:pt>
                <c:pt idx="5">
                  <c:v>1.2</c:v>
                </c:pt>
                <c:pt idx="6">
                  <c:v>2</c:v>
                </c:pt>
                <c:pt idx="7">
                  <c:v>1</c:v>
                </c:pt>
                <c:pt idx="8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63-A442-82EA-67C97CD21B16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Python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Sheet1!$B$2:$J$2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63-A442-82EA-67C97CD21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4207920"/>
        <c:axId val="2104215680"/>
      </c:lineChart>
      <c:catAx>
        <c:axId val="210420792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/>
                  <a:t>Complexity of Task</a:t>
                </a:r>
              </a:p>
            </c:rich>
          </c:tx>
          <c:layout>
            <c:manualLayout>
              <c:xMode val="edge"/>
              <c:yMode val="edge"/>
              <c:x val="0.33436910441190298"/>
              <c:y val="0.833911490230388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2104215680"/>
        <c:crosses val="autoZero"/>
        <c:auto val="1"/>
        <c:lblAlgn val="ctr"/>
        <c:lblOffset val="100"/>
        <c:noMultiLvlLbl val="0"/>
      </c:catAx>
      <c:valAx>
        <c:axId val="2104215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/>
                  <a:t>Overall</a:t>
                </a:r>
                <a:r>
                  <a:rPr lang="en-US" sz="2400" b="1" baseline="0"/>
                  <a:t> </a:t>
                </a:r>
                <a:r>
                  <a:rPr lang="en-US" sz="2400" b="1"/>
                  <a:t>Ease</a:t>
                </a:r>
              </a:p>
            </c:rich>
          </c:tx>
          <c:layout>
            <c:manualLayout>
              <c:xMode val="edge"/>
              <c:yMode val="edge"/>
              <c:x val="2.1355687550971801E-2"/>
              <c:y val="0.268888524351122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2104207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640386267023697"/>
          <c:y val="0.26446704578594299"/>
          <c:w val="0.214750608053003"/>
          <c:h val="0.5179403616214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4F569-BB1F-456F-8025-AE2385D87A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DBF7BBE-34E6-46D0-BD5A-55C50D6BCADB}">
      <dgm:prSet/>
      <dgm:spPr/>
      <dgm:t>
        <a:bodyPr/>
        <a:lstStyle/>
        <a:p>
          <a:r>
            <a:rPr lang="en-US"/>
            <a:t>Disclaimers</a:t>
          </a:r>
        </a:p>
      </dgm:t>
    </dgm:pt>
    <dgm:pt modelId="{775A966D-0AF7-4552-AE24-CAE505D5FAB8}" type="parTrans" cxnId="{D9E980F1-8FBD-4FD6-B106-87958EE813C5}">
      <dgm:prSet/>
      <dgm:spPr/>
      <dgm:t>
        <a:bodyPr/>
        <a:lstStyle/>
        <a:p>
          <a:endParaRPr lang="en-US"/>
        </a:p>
      </dgm:t>
    </dgm:pt>
    <dgm:pt modelId="{8DD49577-39B1-4CAC-8D0B-0AE1605F641B}" type="sibTrans" cxnId="{D9E980F1-8FBD-4FD6-B106-87958EE813C5}">
      <dgm:prSet/>
      <dgm:spPr/>
      <dgm:t>
        <a:bodyPr/>
        <a:lstStyle/>
        <a:p>
          <a:endParaRPr lang="en-US"/>
        </a:p>
      </dgm:t>
    </dgm:pt>
    <dgm:pt modelId="{C301BDB4-87D6-4F25-87C7-F949DB1B8C55}">
      <dgm:prSet/>
      <dgm:spPr/>
      <dgm:t>
        <a:bodyPr/>
        <a:lstStyle/>
        <a:p>
          <a:r>
            <a:rPr lang="en-US" dirty="0"/>
            <a:t>Introduce Me/</a:t>
          </a:r>
          <a:r>
            <a:rPr lang="en-US"/>
            <a:t>CyberChef</a:t>
          </a:r>
        </a:p>
      </dgm:t>
    </dgm:pt>
    <dgm:pt modelId="{B775EADB-EEA7-4CC4-8040-ABABA058983D}" type="parTrans" cxnId="{B220594C-AA58-49AC-B246-58C755C09F96}">
      <dgm:prSet/>
      <dgm:spPr/>
      <dgm:t>
        <a:bodyPr/>
        <a:lstStyle/>
        <a:p>
          <a:endParaRPr lang="en-US"/>
        </a:p>
      </dgm:t>
    </dgm:pt>
    <dgm:pt modelId="{7C6096BE-B810-4AAF-8991-0CAED8A2233E}" type="sibTrans" cxnId="{B220594C-AA58-49AC-B246-58C755C09F96}">
      <dgm:prSet/>
      <dgm:spPr/>
      <dgm:t>
        <a:bodyPr/>
        <a:lstStyle/>
        <a:p>
          <a:endParaRPr lang="en-US"/>
        </a:p>
      </dgm:t>
    </dgm:pt>
    <dgm:pt modelId="{B2DC21E0-9252-4EC8-BF6B-4CBCBC698CAB}">
      <dgm:prSet/>
      <dgm:spPr/>
      <dgm:t>
        <a:bodyPr/>
        <a:lstStyle/>
        <a:p>
          <a:r>
            <a:rPr lang="en-US"/>
            <a:t>Discuss the Value</a:t>
          </a:r>
        </a:p>
      </dgm:t>
    </dgm:pt>
    <dgm:pt modelId="{6A65792A-296A-4E8F-AE5F-418330A52320}" type="parTrans" cxnId="{5E85EF80-7387-4CA1-8066-3DB6782FEEB0}">
      <dgm:prSet/>
      <dgm:spPr/>
      <dgm:t>
        <a:bodyPr/>
        <a:lstStyle/>
        <a:p>
          <a:endParaRPr lang="en-US"/>
        </a:p>
      </dgm:t>
    </dgm:pt>
    <dgm:pt modelId="{5880ABED-A801-4842-8854-261A88D84E57}" type="sibTrans" cxnId="{5E85EF80-7387-4CA1-8066-3DB6782FEEB0}">
      <dgm:prSet/>
      <dgm:spPr/>
      <dgm:t>
        <a:bodyPr/>
        <a:lstStyle/>
        <a:p>
          <a:endParaRPr lang="en-US"/>
        </a:p>
      </dgm:t>
    </dgm:pt>
    <dgm:pt modelId="{2AFC8309-CAFD-4B6B-B982-E10DCD0768DE}">
      <dgm:prSet/>
      <dgm:spPr/>
      <dgm:t>
        <a:bodyPr/>
        <a:lstStyle/>
        <a:p>
          <a:r>
            <a:rPr lang="en-US"/>
            <a:t>Walkthrough a Few Recipes</a:t>
          </a:r>
        </a:p>
      </dgm:t>
    </dgm:pt>
    <dgm:pt modelId="{EC8EFBCA-C042-479B-A743-E409B4521DBD}" type="parTrans" cxnId="{5D2FA4E8-A84D-4743-8A18-A714EA8E7E4E}">
      <dgm:prSet/>
      <dgm:spPr/>
      <dgm:t>
        <a:bodyPr/>
        <a:lstStyle/>
        <a:p>
          <a:endParaRPr lang="en-US"/>
        </a:p>
      </dgm:t>
    </dgm:pt>
    <dgm:pt modelId="{6C8672E8-D1DC-4360-9508-64904EDDD804}" type="sibTrans" cxnId="{5D2FA4E8-A84D-4743-8A18-A714EA8E7E4E}">
      <dgm:prSet/>
      <dgm:spPr/>
      <dgm:t>
        <a:bodyPr/>
        <a:lstStyle/>
        <a:p>
          <a:endParaRPr lang="en-US"/>
        </a:p>
      </dgm:t>
    </dgm:pt>
    <dgm:pt modelId="{BBF8FFE1-2C34-4DBA-B0DD-54D7EB2E436F}">
      <dgm:prSet/>
      <dgm:spPr/>
      <dgm:t>
        <a:bodyPr/>
        <a:lstStyle/>
        <a:p>
          <a:r>
            <a:rPr lang="en-US"/>
            <a:t>Small, Medium, Large</a:t>
          </a:r>
        </a:p>
      </dgm:t>
    </dgm:pt>
    <dgm:pt modelId="{B1BBD170-F02D-47BD-881E-C26E0C96A6D1}" type="parTrans" cxnId="{79B8B654-AEDF-4676-9DF1-9A8176D380F6}">
      <dgm:prSet/>
      <dgm:spPr/>
      <dgm:t>
        <a:bodyPr/>
        <a:lstStyle/>
        <a:p>
          <a:endParaRPr lang="en-US"/>
        </a:p>
      </dgm:t>
    </dgm:pt>
    <dgm:pt modelId="{AF0E0A84-842E-4646-BACE-409C4EBCB837}" type="sibTrans" cxnId="{79B8B654-AEDF-4676-9DF1-9A8176D380F6}">
      <dgm:prSet/>
      <dgm:spPr/>
      <dgm:t>
        <a:bodyPr/>
        <a:lstStyle/>
        <a:p>
          <a:endParaRPr lang="en-US"/>
        </a:p>
      </dgm:t>
    </dgm:pt>
    <dgm:pt modelId="{D90CA806-2490-4CA1-8584-9FA86BCFEB08}">
      <dgm:prSet/>
      <dgm:spPr/>
      <dgm:t>
        <a:bodyPr/>
        <a:lstStyle/>
        <a:p>
          <a:r>
            <a:rPr lang="en-US"/>
            <a:t>Advanced Use Cases</a:t>
          </a:r>
        </a:p>
      </dgm:t>
    </dgm:pt>
    <dgm:pt modelId="{7A0F34F0-E82A-407B-AF08-B305B2A6A550}" type="parTrans" cxnId="{C8012827-CF95-4684-9869-58D71E679A8B}">
      <dgm:prSet/>
      <dgm:spPr/>
      <dgm:t>
        <a:bodyPr/>
        <a:lstStyle/>
        <a:p>
          <a:endParaRPr lang="en-US"/>
        </a:p>
      </dgm:t>
    </dgm:pt>
    <dgm:pt modelId="{74399491-F7BB-4B81-8737-1D53ED90FED9}" type="sibTrans" cxnId="{C8012827-CF95-4684-9869-58D71E679A8B}">
      <dgm:prSet/>
      <dgm:spPr/>
      <dgm:t>
        <a:bodyPr/>
        <a:lstStyle/>
        <a:p>
          <a:endParaRPr lang="en-US"/>
        </a:p>
      </dgm:t>
    </dgm:pt>
    <dgm:pt modelId="{17EEACA3-E6E6-4E12-95BD-3AC72FDE7951}">
      <dgm:prSet/>
      <dgm:spPr/>
      <dgm:t>
        <a:bodyPr/>
        <a:lstStyle/>
        <a:p>
          <a:r>
            <a:rPr lang="en-US"/>
            <a:t>Building Custom Operations</a:t>
          </a:r>
        </a:p>
      </dgm:t>
    </dgm:pt>
    <dgm:pt modelId="{884A5EDB-F03E-4705-9107-28195586736A}" type="parTrans" cxnId="{66267F15-1EC8-414E-837C-9855B8EC9261}">
      <dgm:prSet/>
      <dgm:spPr/>
      <dgm:t>
        <a:bodyPr/>
        <a:lstStyle/>
        <a:p>
          <a:endParaRPr lang="en-US"/>
        </a:p>
      </dgm:t>
    </dgm:pt>
    <dgm:pt modelId="{0575C758-2E01-4F01-A5AF-C39BEBF0B338}" type="sibTrans" cxnId="{66267F15-1EC8-414E-837C-9855B8EC9261}">
      <dgm:prSet/>
      <dgm:spPr/>
      <dgm:t>
        <a:bodyPr/>
        <a:lstStyle/>
        <a:p>
          <a:endParaRPr lang="en-US"/>
        </a:p>
      </dgm:t>
    </dgm:pt>
    <dgm:pt modelId="{F0B39092-1F4B-44C8-9BE4-100EE81CDAF7}">
      <dgm:prSet/>
      <dgm:spPr/>
      <dgm:t>
        <a:bodyPr/>
        <a:lstStyle/>
        <a:p>
          <a:r>
            <a:rPr lang="en-US"/>
            <a:t>Potential for Integration</a:t>
          </a:r>
        </a:p>
      </dgm:t>
    </dgm:pt>
    <dgm:pt modelId="{F4DB8440-8495-4251-9763-889D7CC31782}" type="parTrans" cxnId="{3EC0DE6A-3308-49B2-9389-CEB6D2231B50}">
      <dgm:prSet/>
      <dgm:spPr/>
      <dgm:t>
        <a:bodyPr/>
        <a:lstStyle/>
        <a:p>
          <a:endParaRPr lang="en-US"/>
        </a:p>
      </dgm:t>
    </dgm:pt>
    <dgm:pt modelId="{E8CE2970-7D88-4E7C-9AAD-FFA00B356B95}" type="sibTrans" cxnId="{3EC0DE6A-3308-49B2-9389-CEB6D2231B50}">
      <dgm:prSet/>
      <dgm:spPr/>
      <dgm:t>
        <a:bodyPr/>
        <a:lstStyle/>
        <a:p>
          <a:endParaRPr lang="en-US"/>
        </a:p>
      </dgm:t>
    </dgm:pt>
    <dgm:pt modelId="{AB58CF12-D79F-4DC4-9864-AF122FD83169}">
      <dgm:prSet/>
      <dgm:spPr/>
      <dgm:t>
        <a:bodyPr/>
        <a:lstStyle/>
        <a:p>
          <a:r>
            <a:rPr lang="en-US"/>
            <a:t>Interacting with Active Content</a:t>
          </a:r>
        </a:p>
      </dgm:t>
    </dgm:pt>
    <dgm:pt modelId="{299FF0C3-E516-4AA5-9B0E-2C5A64DFED30}" type="parTrans" cxnId="{3B2149C7-83C1-47E6-BFBD-39BD86742171}">
      <dgm:prSet/>
      <dgm:spPr/>
      <dgm:t>
        <a:bodyPr/>
        <a:lstStyle/>
        <a:p>
          <a:endParaRPr lang="en-US"/>
        </a:p>
      </dgm:t>
    </dgm:pt>
    <dgm:pt modelId="{A6216351-2BC1-4564-92F3-54EDFC57BEBE}" type="sibTrans" cxnId="{3B2149C7-83C1-47E6-BFBD-39BD86742171}">
      <dgm:prSet/>
      <dgm:spPr/>
      <dgm:t>
        <a:bodyPr/>
        <a:lstStyle/>
        <a:p>
          <a:endParaRPr lang="en-US"/>
        </a:p>
      </dgm:t>
    </dgm:pt>
    <dgm:pt modelId="{F7CE1B59-6AF3-4196-BFA2-69F419F9DEFE}">
      <dgm:prSet/>
      <dgm:spPr/>
      <dgm:t>
        <a:bodyPr/>
        <a:lstStyle/>
        <a:p>
          <a:r>
            <a:rPr lang="en-US"/>
            <a:t>Lessons Learned</a:t>
          </a:r>
        </a:p>
      </dgm:t>
    </dgm:pt>
    <dgm:pt modelId="{CE64DD41-2D8A-498A-A043-4B3DAE32FDA4}" type="parTrans" cxnId="{58B98E36-0053-44ED-9182-E6746E23382D}">
      <dgm:prSet/>
      <dgm:spPr/>
      <dgm:t>
        <a:bodyPr/>
        <a:lstStyle/>
        <a:p>
          <a:endParaRPr lang="en-US"/>
        </a:p>
      </dgm:t>
    </dgm:pt>
    <dgm:pt modelId="{C23FE73A-AF67-4E9F-BFCA-F293BEB12AC9}" type="sibTrans" cxnId="{58B98E36-0053-44ED-9182-E6746E23382D}">
      <dgm:prSet/>
      <dgm:spPr/>
      <dgm:t>
        <a:bodyPr/>
        <a:lstStyle/>
        <a:p>
          <a:endParaRPr lang="en-US"/>
        </a:p>
      </dgm:t>
    </dgm:pt>
    <dgm:pt modelId="{5597CC75-EB76-403D-8014-12D8B0380AB5}" type="pres">
      <dgm:prSet presAssocID="{0F14F569-BB1F-456F-8025-AE2385D87A1B}" presName="root" presStyleCnt="0">
        <dgm:presLayoutVars>
          <dgm:dir/>
          <dgm:resizeHandles val="exact"/>
        </dgm:presLayoutVars>
      </dgm:prSet>
      <dgm:spPr/>
    </dgm:pt>
    <dgm:pt modelId="{C30AE445-3356-4E1C-B022-6C3891B1681B}" type="pres">
      <dgm:prSet presAssocID="{3DBF7BBE-34E6-46D0-BD5A-55C50D6BCADB}" presName="compNode" presStyleCnt="0"/>
      <dgm:spPr/>
    </dgm:pt>
    <dgm:pt modelId="{0DFDDAF7-1F07-4D43-8AD3-AB47B10E19E0}" type="pres">
      <dgm:prSet presAssocID="{3DBF7BBE-34E6-46D0-BD5A-55C50D6BCADB}" presName="bgRect" presStyleLbl="bgShp" presStyleIdx="0" presStyleCnt="6"/>
      <dgm:spPr/>
    </dgm:pt>
    <dgm:pt modelId="{F0CE2BEA-AFE3-4FE3-AB4A-F031BE1A6D12}" type="pres">
      <dgm:prSet presAssocID="{3DBF7BBE-34E6-46D0-BD5A-55C50D6BCAD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95EBA239-FA1D-4874-892D-A51C4833E9F3}" type="pres">
      <dgm:prSet presAssocID="{3DBF7BBE-34E6-46D0-BD5A-55C50D6BCADB}" presName="spaceRect" presStyleCnt="0"/>
      <dgm:spPr/>
    </dgm:pt>
    <dgm:pt modelId="{50F6D3E3-4862-4874-9AA4-87353A2D5E67}" type="pres">
      <dgm:prSet presAssocID="{3DBF7BBE-34E6-46D0-BD5A-55C50D6BCADB}" presName="parTx" presStyleLbl="revTx" presStyleIdx="0" presStyleCnt="8">
        <dgm:presLayoutVars>
          <dgm:chMax val="0"/>
          <dgm:chPref val="0"/>
        </dgm:presLayoutVars>
      </dgm:prSet>
      <dgm:spPr/>
    </dgm:pt>
    <dgm:pt modelId="{7FA1B965-331A-488A-A363-1CC6EEA74550}" type="pres">
      <dgm:prSet presAssocID="{8DD49577-39B1-4CAC-8D0B-0AE1605F641B}" presName="sibTrans" presStyleCnt="0"/>
      <dgm:spPr/>
    </dgm:pt>
    <dgm:pt modelId="{9BB72A15-92F6-4658-922C-66EFE24850A8}" type="pres">
      <dgm:prSet presAssocID="{C301BDB4-87D6-4F25-87C7-F949DB1B8C55}" presName="compNode" presStyleCnt="0"/>
      <dgm:spPr/>
    </dgm:pt>
    <dgm:pt modelId="{7F8BBBF8-FD7A-4265-9CFA-208AD6B7E212}" type="pres">
      <dgm:prSet presAssocID="{C301BDB4-87D6-4F25-87C7-F949DB1B8C55}" presName="bgRect" presStyleLbl="bgShp" presStyleIdx="1" presStyleCnt="6"/>
      <dgm:spPr/>
    </dgm:pt>
    <dgm:pt modelId="{E98666F2-A0D2-4F0C-96B4-8CE8120F4E2F}" type="pres">
      <dgm:prSet presAssocID="{C301BDB4-87D6-4F25-87C7-F949DB1B8C5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A2F56DD8-3FEC-4BCC-8E80-57961A0B885F}" type="pres">
      <dgm:prSet presAssocID="{C301BDB4-87D6-4F25-87C7-F949DB1B8C55}" presName="spaceRect" presStyleCnt="0"/>
      <dgm:spPr/>
    </dgm:pt>
    <dgm:pt modelId="{A297C19D-27F6-4952-BDED-BB84BD8234A6}" type="pres">
      <dgm:prSet presAssocID="{C301BDB4-87D6-4F25-87C7-F949DB1B8C55}" presName="parTx" presStyleLbl="revTx" presStyleIdx="1" presStyleCnt="8">
        <dgm:presLayoutVars>
          <dgm:chMax val="0"/>
          <dgm:chPref val="0"/>
        </dgm:presLayoutVars>
      </dgm:prSet>
      <dgm:spPr/>
    </dgm:pt>
    <dgm:pt modelId="{2A23EFDA-ABC6-47E7-AF34-1DE8844C7A8A}" type="pres">
      <dgm:prSet presAssocID="{7C6096BE-B810-4AAF-8991-0CAED8A2233E}" presName="sibTrans" presStyleCnt="0"/>
      <dgm:spPr/>
    </dgm:pt>
    <dgm:pt modelId="{99BE03AC-7625-4016-B792-DF07666A0761}" type="pres">
      <dgm:prSet presAssocID="{B2DC21E0-9252-4EC8-BF6B-4CBCBC698CAB}" presName="compNode" presStyleCnt="0"/>
      <dgm:spPr/>
    </dgm:pt>
    <dgm:pt modelId="{15D28944-ED2C-4FC8-8050-E797DB0FF9AA}" type="pres">
      <dgm:prSet presAssocID="{B2DC21E0-9252-4EC8-BF6B-4CBCBC698CAB}" presName="bgRect" presStyleLbl="bgShp" presStyleIdx="2" presStyleCnt="6"/>
      <dgm:spPr/>
    </dgm:pt>
    <dgm:pt modelId="{997373B2-668E-4C97-BFEC-D65D601EA186}" type="pres">
      <dgm:prSet presAssocID="{B2DC21E0-9252-4EC8-BF6B-4CBCBC698CA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FE62A38-C270-4499-857E-B39EF1BA9CB1}" type="pres">
      <dgm:prSet presAssocID="{B2DC21E0-9252-4EC8-BF6B-4CBCBC698CAB}" presName="spaceRect" presStyleCnt="0"/>
      <dgm:spPr/>
    </dgm:pt>
    <dgm:pt modelId="{67B847F2-1683-48D5-88EC-A5CA4B796A14}" type="pres">
      <dgm:prSet presAssocID="{B2DC21E0-9252-4EC8-BF6B-4CBCBC698CAB}" presName="parTx" presStyleLbl="revTx" presStyleIdx="2" presStyleCnt="8">
        <dgm:presLayoutVars>
          <dgm:chMax val="0"/>
          <dgm:chPref val="0"/>
        </dgm:presLayoutVars>
      </dgm:prSet>
      <dgm:spPr/>
    </dgm:pt>
    <dgm:pt modelId="{590B986C-0FF1-4B88-9631-968D490C3BEE}" type="pres">
      <dgm:prSet presAssocID="{5880ABED-A801-4842-8854-261A88D84E57}" presName="sibTrans" presStyleCnt="0"/>
      <dgm:spPr/>
    </dgm:pt>
    <dgm:pt modelId="{1B1791BE-792A-4A10-BC93-3A6A1A7D6510}" type="pres">
      <dgm:prSet presAssocID="{2AFC8309-CAFD-4B6B-B982-E10DCD0768DE}" presName="compNode" presStyleCnt="0"/>
      <dgm:spPr/>
    </dgm:pt>
    <dgm:pt modelId="{0A37162A-8B8B-42CC-8696-78D82D62E235}" type="pres">
      <dgm:prSet presAssocID="{2AFC8309-CAFD-4B6B-B982-E10DCD0768DE}" presName="bgRect" presStyleLbl="bgShp" presStyleIdx="3" presStyleCnt="6"/>
      <dgm:spPr/>
    </dgm:pt>
    <dgm:pt modelId="{1B4D5EBF-1C15-4A70-B762-7D4F17752C99}" type="pres">
      <dgm:prSet presAssocID="{2AFC8309-CAFD-4B6B-B982-E10DCD0768D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vered plate"/>
        </a:ext>
      </dgm:extLst>
    </dgm:pt>
    <dgm:pt modelId="{711A3DEF-8A87-4970-A11A-8F2E51FC90E2}" type="pres">
      <dgm:prSet presAssocID="{2AFC8309-CAFD-4B6B-B982-E10DCD0768DE}" presName="spaceRect" presStyleCnt="0"/>
      <dgm:spPr/>
    </dgm:pt>
    <dgm:pt modelId="{1806CBE6-B862-48D9-9CC4-ECABA17FF2BF}" type="pres">
      <dgm:prSet presAssocID="{2AFC8309-CAFD-4B6B-B982-E10DCD0768DE}" presName="parTx" presStyleLbl="revTx" presStyleIdx="3" presStyleCnt="8">
        <dgm:presLayoutVars>
          <dgm:chMax val="0"/>
          <dgm:chPref val="0"/>
        </dgm:presLayoutVars>
      </dgm:prSet>
      <dgm:spPr/>
    </dgm:pt>
    <dgm:pt modelId="{BF90FE4D-8E17-4F69-A9C9-C2F9DE6709CC}" type="pres">
      <dgm:prSet presAssocID="{2AFC8309-CAFD-4B6B-B982-E10DCD0768DE}" presName="desTx" presStyleLbl="revTx" presStyleIdx="4" presStyleCnt="8">
        <dgm:presLayoutVars/>
      </dgm:prSet>
      <dgm:spPr/>
    </dgm:pt>
    <dgm:pt modelId="{6675F2A4-E533-4210-8553-CEDA34754033}" type="pres">
      <dgm:prSet presAssocID="{6C8672E8-D1DC-4360-9508-64904EDDD804}" presName="sibTrans" presStyleCnt="0"/>
      <dgm:spPr/>
    </dgm:pt>
    <dgm:pt modelId="{69FF2887-8ED1-488D-8223-3F4E10DA496F}" type="pres">
      <dgm:prSet presAssocID="{D90CA806-2490-4CA1-8584-9FA86BCFEB08}" presName="compNode" presStyleCnt="0"/>
      <dgm:spPr/>
    </dgm:pt>
    <dgm:pt modelId="{CB2966AE-52AE-4794-A34C-A7FB76F86122}" type="pres">
      <dgm:prSet presAssocID="{D90CA806-2490-4CA1-8584-9FA86BCFEB08}" presName="bgRect" presStyleLbl="bgShp" presStyleIdx="4" presStyleCnt="6"/>
      <dgm:spPr/>
    </dgm:pt>
    <dgm:pt modelId="{4FB9B1A3-CA8A-46BB-B035-5678BD36A288}" type="pres">
      <dgm:prSet presAssocID="{D90CA806-2490-4CA1-8584-9FA86BCFEB0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47BAA70-8AA0-408C-9754-240053C9856B}" type="pres">
      <dgm:prSet presAssocID="{D90CA806-2490-4CA1-8584-9FA86BCFEB08}" presName="spaceRect" presStyleCnt="0"/>
      <dgm:spPr/>
    </dgm:pt>
    <dgm:pt modelId="{82E07097-CF8A-433B-8FC0-5FAF82CE254D}" type="pres">
      <dgm:prSet presAssocID="{D90CA806-2490-4CA1-8584-9FA86BCFEB08}" presName="parTx" presStyleLbl="revTx" presStyleIdx="5" presStyleCnt="8">
        <dgm:presLayoutVars>
          <dgm:chMax val="0"/>
          <dgm:chPref val="0"/>
        </dgm:presLayoutVars>
      </dgm:prSet>
      <dgm:spPr/>
    </dgm:pt>
    <dgm:pt modelId="{48EC147F-4213-41CE-9366-1D206F19C1CB}" type="pres">
      <dgm:prSet presAssocID="{D90CA806-2490-4CA1-8584-9FA86BCFEB08}" presName="desTx" presStyleLbl="revTx" presStyleIdx="6" presStyleCnt="8">
        <dgm:presLayoutVars/>
      </dgm:prSet>
      <dgm:spPr/>
    </dgm:pt>
    <dgm:pt modelId="{B51D53D9-C3B5-4D8E-9BC0-60CE3F94B38E}" type="pres">
      <dgm:prSet presAssocID="{74399491-F7BB-4B81-8737-1D53ED90FED9}" presName="sibTrans" presStyleCnt="0"/>
      <dgm:spPr/>
    </dgm:pt>
    <dgm:pt modelId="{A1C98E1E-AD4A-4B57-9741-1D094795CD2C}" type="pres">
      <dgm:prSet presAssocID="{F7CE1B59-6AF3-4196-BFA2-69F419F9DEFE}" presName="compNode" presStyleCnt="0"/>
      <dgm:spPr/>
    </dgm:pt>
    <dgm:pt modelId="{06F2B344-AB81-4528-9B44-9FFEC9580761}" type="pres">
      <dgm:prSet presAssocID="{F7CE1B59-6AF3-4196-BFA2-69F419F9DEFE}" presName="bgRect" presStyleLbl="bgShp" presStyleIdx="5" presStyleCnt="6"/>
      <dgm:spPr/>
    </dgm:pt>
    <dgm:pt modelId="{A345ADB2-8EE2-4A28-9C3A-EDD92262FA52}" type="pres">
      <dgm:prSet presAssocID="{F7CE1B59-6AF3-4196-BFA2-69F419F9DEF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310A311-7C4F-4E07-B35D-BBDA49AC2FDF}" type="pres">
      <dgm:prSet presAssocID="{F7CE1B59-6AF3-4196-BFA2-69F419F9DEFE}" presName="spaceRect" presStyleCnt="0"/>
      <dgm:spPr/>
    </dgm:pt>
    <dgm:pt modelId="{B0CCFE89-4BB6-4F24-8D35-CADBB7662158}" type="pres">
      <dgm:prSet presAssocID="{F7CE1B59-6AF3-4196-BFA2-69F419F9DEFE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4B8E550E-5507-4A0F-9E03-C7C9C8A0953F}" type="presOf" srcId="{F0B39092-1F4B-44C8-9BE4-100EE81CDAF7}" destId="{48EC147F-4213-41CE-9366-1D206F19C1CB}" srcOrd="0" destOrd="1" presId="urn:microsoft.com/office/officeart/2018/2/layout/IconVerticalSolidList"/>
    <dgm:cxn modelId="{66267F15-1EC8-414E-837C-9855B8EC9261}" srcId="{D90CA806-2490-4CA1-8584-9FA86BCFEB08}" destId="{17EEACA3-E6E6-4E12-95BD-3AC72FDE7951}" srcOrd="0" destOrd="0" parTransId="{884A5EDB-F03E-4705-9107-28195586736A}" sibTransId="{0575C758-2E01-4F01-A5AF-C39BEBF0B338}"/>
    <dgm:cxn modelId="{7C2F6918-AC78-4805-B810-CDE243ED4B51}" type="presOf" srcId="{17EEACA3-E6E6-4E12-95BD-3AC72FDE7951}" destId="{48EC147F-4213-41CE-9366-1D206F19C1CB}" srcOrd="0" destOrd="0" presId="urn:microsoft.com/office/officeart/2018/2/layout/IconVerticalSolidList"/>
    <dgm:cxn modelId="{C8012827-CF95-4684-9869-58D71E679A8B}" srcId="{0F14F569-BB1F-456F-8025-AE2385D87A1B}" destId="{D90CA806-2490-4CA1-8584-9FA86BCFEB08}" srcOrd="4" destOrd="0" parTransId="{7A0F34F0-E82A-407B-AF08-B305B2A6A550}" sibTransId="{74399491-F7BB-4B81-8737-1D53ED90FED9}"/>
    <dgm:cxn modelId="{58B98E36-0053-44ED-9182-E6746E23382D}" srcId="{0F14F569-BB1F-456F-8025-AE2385D87A1B}" destId="{F7CE1B59-6AF3-4196-BFA2-69F419F9DEFE}" srcOrd="5" destOrd="0" parTransId="{CE64DD41-2D8A-498A-A043-4B3DAE32FDA4}" sibTransId="{C23FE73A-AF67-4E9F-BFCA-F293BEB12AC9}"/>
    <dgm:cxn modelId="{B220594C-AA58-49AC-B246-58C755C09F96}" srcId="{0F14F569-BB1F-456F-8025-AE2385D87A1B}" destId="{C301BDB4-87D6-4F25-87C7-F949DB1B8C55}" srcOrd="1" destOrd="0" parTransId="{B775EADB-EEA7-4CC4-8040-ABABA058983D}" sibTransId="{7C6096BE-B810-4AAF-8991-0CAED8A2233E}"/>
    <dgm:cxn modelId="{79B8B654-AEDF-4676-9DF1-9A8176D380F6}" srcId="{2AFC8309-CAFD-4B6B-B982-E10DCD0768DE}" destId="{BBF8FFE1-2C34-4DBA-B0DD-54D7EB2E436F}" srcOrd="0" destOrd="0" parTransId="{B1BBD170-F02D-47BD-881E-C26E0C96A6D1}" sibTransId="{AF0E0A84-842E-4646-BACE-409C4EBCB837}"/>
    <dgm:cxn modelId="{A3E71457-B7B0-4607-B1A2-DA6B56E97DA6}" type="presOf" srcId="{AB58CF12-D79F-4DC4-9864-AF122FD83169}" destId="{48EC147F-4213-41CE-9366-1D206F19C1CB}" srcOrd="0" destOrd="2" presId="urn:microsoft.com/office/officeart/2018/2/layout/IconVerticalSolidList"/>
    <dgm:cxn modelId="{1586FD59-58D6-4636-9421-17E7BF81093E}" type="presOf" srcId="{2AFC8309-CAFD-4B6B-B982-E10DCD0768DE}" destId="{1806CBE6-B862-48D9-9CC4-ECABA17FF2BF}" srcOrd="0" destOrd="0" presId="urn:microsoft.com/office/officeart/2018/2/layout/IconVerticalSolidList"/>
    <dgm:cxn modelId="{ED115B5D-925B-4913-8B7A-3A7F97ACF229}" type="presOf" srcId="{B2DC21E0-9252-4EC8-BF6B-4CBCBC698CAB}" destId="{67B847F2-1683-48D5-88EC-A5CA4B796A14}" srcOrd="0" destOrd="0" presId="urn:microsoft.com/office/officeart/2018/2/layout/IconVerticalSolidList"/>
    <dgm:cxn modelId="{F034A764-A4C1-4930-9C2E-6E382BE5359A}" type="presOf" srcId="{F7CE1B59-6AF3-4196-BFA2-69F419F9DEFE}" destId="{B0CCFE89-4BB6-4F24-8D35-CADBB7662158}" srcOrd="0" destOrd="0" presId="urn:microsoft.com/office/officeart/2018/2/layout/IconVerticalSolidList"/>
    <dgm:cxn modelId="{3EC0DE6A-3308-49B2-9389-CEB6D2231B50}" srcId="{D90CA806-2490-4CA1-8584-9FA86BCFEB08}" destId="{F0B39092-1F4B-44C8-9BE4-100EE81CDAF7}" srcOrd="1" destOrd="0" parTransId="{F4DB8440-8495-4251-9763-889D7CC31782}" sibTransId="{E8CE2970-7D88-4E7C-9AAD-FFA00B356B95}"/>
    <dgm:cxn modelId="{5050DB7A-3EE0-447A-BDCA-3C314FCDF7BB}" type="presOf" srcId="{BBF8FFE1-2C34-4DBA-B0DD-54D7EB2E436F}" destId="{BF90FE4D-8E17-4F69-A9C9-C2F9DE6709CC}" srcOrd="0" destOrd="0" presId="urn:microsoft.com/office/officeart/2018/2/layout/IconVerticalSolidList"/>
    <dgm:cxn modelId="{5E85EF80-7387-4CA1-8066-3DB6782FEEB0}" srcId="{0F14F569-BB1F-456F-8025-AE2385D87A1B}" destId="{B2DC21E0-9252-4EC8-BF6B-4CBCBC698CAB}" srcOrd="2" destOrd="0" parTransId="{6A65792A-296A-4E8F-AE5F-418330A52320}" sibTransId="{5880ABED-A801-4842-8854-261A88D84E57}"/>
    <dgm:cxn modelId="{4CEE6587-45CD-40E4-9D58-A380385D779C}" type="presOf" srcId="{3DBF7BBE-34E6-46D0-BD5A-55C50D6BCADB}" destId="{50F6D3E3-4862-4874-9AA4-87353A2D5E67}" srcOrd="0" destOrd="0" presId="urn:microsoft.com/office/officeart/2018/2/layout/IconVerticalSolidList"/>
    <dgm:cxn modelId="{3B2149C7-83C1-47E6-BFBD-39BD86742171}" srcId="{D90CA806-2490-4CA1-8584-9FA86BCFEB08}" destId="{AB58CF12-D79F-4DC4-9864-AF122FD83169}" srcOrd="2" destOrd="0" parTransId="{299FF0C3-E516-4AA5-9B0E-2C5A64DFED30}" sibTransId="{A6216351-2BC1-4564-92F3-54EDFC57BEBE}"/>
    <dgm:cxn modelId="{815747D5-38D1-4D0B-8B2F-FB1318B8BE39}" type="presOf" srcId="{C301BDB4-87D6-4F25-87C7-F949DB1B8C55}" destId="{A297C19D-27F6-4952-BDED-BB84BD8234A6}" srcOrd="0" destOrd="0" presId="urn:microsoft.com/office/officeart/2018/2/layout/IconVerticalSolidList"/>
    <dgm:cxn modelId="{073297DF-FC0D-4090-8186-C44A25E261DA}" type="presOf" srcId="{0F14F569-BB1F-456F-8025-AE2385D87A1B}" destId="{5597CC75-EB76-403D-8014-12D8B0380AB5}" srcOrd="0" destOrd="0" presId="urn:microsoft.com/office/officeart/2018/2/layout/IconVerticalSolidList"/>
    <dgm:cxn modelId="{F18C94E5-9E00-4EF4-A5F9-A3C875A0DA9E}" type="presOf" srcId="{D90CA806-2490-4CA1-8584-9FA86BCFEB08}" destId="{82E07097-CF8A-433B-8FC0-5FAF82CE254D}" srcOrd="0" destOrd="0" presId="urn:microsoft.com/office/officeart/2018/2/layout/IconVerticalSolidList"/>
    <dgm:cxn modelId="{5D2FA4E8-A84D-4743-8A18-A714EA8E7E4E}" srcId="{0F14F569-BB1F-456F-8025-AE2385D87A1B}" destId="{2AFC8309-CAFD-4B6B-B982-E10DCD0768DE}" srcOrd="3" destOrd="0" parTransId="{EC8EFBCA-C042-479B-A743-E409B4521DBD}" sibTransId="{6C8672E8-D1DC-4360-9508-64904EDDD804}"/>
    <dgm:cxn modelId="{D9E980F1-8FBD-4FD6-B106-87958EE813C5}" srcId="{0F14F569-BB1F-456F-8025-AE2385D87A1B}" destId="{3DBF7BBE-34E6-46D0-BD5A-55C50D6BCADB}" srcOrd="0" destOrd="0" parTransId="{775A966D-0AF7-4552-AE24-CAE505D5FAB8}" sibTransId="{8DD49577-39B1-4CAC-8D0B-0AE1605F641B}"/>
    <dgm:cxn modelId="{49872107-9E2F-4C21-BB7D-352BA649D729}" type="presParOf" srcId="{5597CC75-EB76-403D-8014-12D8B0380AB5}" destId="{C30AE445-3356-4E1C-B022-6C3891B1681B}" srcOrd="0" destOrd="0" presId="urn:microsoft.com/office/officeart/2018/2/layout/IconVerticalSolidList"/>
    <dgm:cxn modelId="{FE64ABC7-BCDB-4B39-8DC6-7E2CDC131E39}" type="presParOf" srcId="{C30AE445-3356-4E1C-B022-6C3891B1681B}" destId="{0DFDDAF7-1F07-4D43-8AD3-AB47B10E19E0}" srcOrd="0" destOrd="0" presId="urn:microsoft.com/office/officeart/2018/2/layout/IconVerticalSolidList"/>
    <dgm:cxn modelId="{8E075EAC-E35A-438C-9A00-E51B036A6FA2}" type="presParOf" srcId="{C30AE445-3356-4E1C-B022-6C3891B1681B}" destId="{F0CE2BEA-AFE3-4FE3-AB4A-F031BE1A6D12}" srcOrd="1" destOrd="0" presId="urn:microsoft.com/office/officeart/2018/2/layout/IconVerticalSolidList"/>
    <dgm:cxn modelId="{53E87E78-C5B8-49BD-8788-5421F2023AC2}" type="presParOf" srcId="{C30AE445-3356-4E1C-B022-6C3891B1681B}" destId="{95EBA239-FA1D-4874-892D-A51C4833E9F3}" srcOrd="2" destOrd="0" presId="urn:microsoft.com/office/officeart/2018/2/layout/IconVerticalSolidList"/>
    <dgm:cxn modelId="{CBE44D37-5332-43FA-BC8A-E122DFAE0941}" type="presParOf" srcId="{C30AE445-3356-4E1C-B022-6C3891B1681B}" destId="{50F6D3E3-4862-4874-9AA4-87353A2D5E67}" srcOrd="3" destOrd="0" presId="urn:microsoft.com/office/officeart/2018/2/layout/IconVerticalSolidList"/>
    <dgm:cxn modelId="{A58FF767-7379-4717-9134-6710FAECCF6D}" type="presParOf" srcId="{5597CC75-EB76-403D-8014-12D8B0380AB5}" destId="{7FA1B965-331A-488A-A363-1CC6EEA74550}" srcOrd="1" destOrd="0" presId="urn:microsoft.com/office/officeart/2018/2/layout/IconVerticalSolidList"/>
    <dgm:cxn modelId="{CEA31C06-3F84-4D75-AD71-55C2E43BEE09}" type="presParOf" srcId="{5597CC75-EB76-403D-8014-12D8B0380AB5}" destId="{9BB72A15-92F6-4658-922C-66EFE24850A8}" srcOrd="2" destOrd="0" presId="urn:microsoft.com/office/officeart/2018/2/layout/IconVerticalSolidList"/>
    <dgm:cxn modelId="{2C98B937-B4A3-4E88-8F9E-36BBA15F5840}" type="presParOf" srcId="{9BB72A15-92F6-4658-922C-66EFE24850A8}" destId="{7F8BBBF8-FD7A-4265-9CFA-208AD6B7E212}" srcOrd="0" destOrd="0" presId="urn:microsoft.com/office/officeart/2018/2/layout/IconVerticalSolidList"/>
    <dgm:cxn modelId="{CFAA9CA7-E7B0-411D-B435-34A3A2988E0C}" type="presParOf" srcId="{9BB72A15-92F6-4658-922C-66EFE24850A8}" destId="{E98666F2-A0D2-4F0C-96B4-8CE8120F4E2F}" srcOrd="1" destOrd="0" presId="urn:microsoft.com/office/officeart/2018/2/layout/IconVerticalSolidList"/>
    <dgm:cxn modelId="{785F847D-3394-4D8A-982B-CC627865818C}" type="presParOf" srcId="{9BB72A15-92F6-4658-922C-66EFE24850A8}" destId="{A2F56DD8-3FEC-4BCC-8E80-57961A0B885F}" srcOrd="2" destOrd="0" presId="urn:microsoft.com/office/officeart/2018/2/layout/IconVerticalSolidList"/>
    <dgm:cxn modelId="{5D9444E8-94CB-4CC9-9EB6-3288F3E544AF}" type="presParOf" srcId="{9BB72A15-92F6-4658-922C-66EFE24850A8}" destId="{A297C19D-27F6-4952-BDED-BB84BD8234A6}" srcOrd="3" destOrd="0" presId="urn:microsoft.com/office/officeart/2018/2/layout/IconVerticalSolidList"/>
    <dgm:cxn modelId="{80BE6103-5BB1-4BB4-963F-D2AF6F7FC0A9}" type="presParOf" srcId="{5597CC75-EB76-403D-8014-12D8B0380AB5}" destId="{2A23EFDA-ABC6-47E7-AF34-1DE8844C7A8A}" srcOrd="3" destOrd="0" presId="urn:microsoft.com/office/officeart/2018/2/layout/IconVerticalSolidList"/>
    <dgm:cxn modelId="{1AE55C0B-B48A-4CFB-A3AB-2BE0634B2C82}" type="presParOf" srcId="{5597CC75-EB76-403D-8014-12D8B0380AB5}" destId="{99BE03AC-7625-4016-B792-DF07666A0761}" srcOrd="4" destOrd="0" presId="urn:microsoft.com/office/officeart/2018/2/layout/IconVerticalSolidList"/>
    <dgm:cxn modelId="{6FC0236A-C51F-43E1-91FF-5C11D39FA5AA}" type="presParOf" srcId="{99BE03AC-7625-4016-B792-DF07666A0761}" destId="{15D28944-ED2C-4FC8-8050-E797DB0FF9AA}" srcOrd="0" destOrd="0" presId="urn:microsoft.com/office/officeart/2018/2/layout/IconVerticalSolidList"/>
    <dgm:cxn modelId="{89D0AC28-8B12-4958-B588-33C05E269641}" type="presParOf" srcId="{99BE03AC-7625-4016-B792-DF07666A0761}" destId="{997373B2-668E-4C97-BFEC-D65D601EA186}" srcOrd="1" destOrd="0" presId="urn:microsoft.com/office/officeart/2018/2/layout/IconVerticalSolidList"/>
    <dgm:cxn modelId="{2866035E-6BAD-4D0D-A2DF-F7322B9DD162}" type="presParOf" srcId="{99BE03AC-7625-4016-B792-DF07666A0761}" destId="{7FE62A38-C270-4499-857E-B39EF1BA9CB1}" srcOrd="2" destOrd="0" presId="urn:microsoft.com/office/officeart/2018/2/layout/IconVerticalSolidList"/>
    <dgm:cxn modelId="{36E48277-430F-4524-AAEA-96DEC6542793}" type="presParOf" srcId="{99BE03AC-7625-4016-B792-DF07666A0761}" destId="{67B847F2-1683-48D5-88EC-A5CA4B796A14}" srcOrd="3" destOrd="0" presId="urn:microsoft.com/office/officeart/2018/2/layout/IconVerticalSolidList"/>
    <dgm:cxn modelId="{B0C73937-2B87-4EED-8634-BC79895415C1}" type="presParOf" srcId="{5597CC75-EB76-403D-8014-12D8B0380AB5}" destId="{590B986C-0FF1-4B88-9631-968D490C3BEE}" srcOrd="5" destOrd="0" presId="urn:microsoft.com/office/officeart/2018/2/layout/IconVerticalSolidList"/>
    <dgm:cxn modelId="{1728E329-604A-42D2-97EF-0E56D01AAC11}" type="presParOf" srcId="{5597CC75-EB76-403D-8014-12D8B0380AB5}" destId="{1B1791BE-792A-4A10-BC93-3A6A1A7D6510}" srcOrd="6" destOrd="0" presId="urn:microsoft.com/office/officeart/2018/2/layout/IconVerticalSolidList"/>
    <dgm:cxn modelId="{EA6FBAD0-51B4-4A1D-9348-1524522C687B}" type="presParOf" srcId="{1B1791BE-792A-4A10-BC93-3A6A1A7D6510}" destId="{0A37162A-8B8B-42CC-8696-78D82D62E235}" srcOrd="0" destOrd="0" presId="urn:microsoft.com/office/officeart/2018/2/layout/IconVerticalSolidList"/>
    <dgm:cxn modelId="{E23A8E75-4290-488F-8DA0-42C52AF13E03}" type="presParOf" srcId="{1B1791BE-792A-4A10-BC93-3A6A1A7D6510}" destId="{1B4D5EBF-1C15-4A70-B762-7D4F17752C99}" srcOrd="1" destOrd="0" presId="urn:microsoft.com/office/officeart/2018/2/layout/IconVerticalSolidList"/>
    <dgm:cxn modelId="{0410218C-5D5C-42FA-A496-752464DC3E43}" type="presParOf" srcId="{1B1791BE-792A-4A10-BC93-3A6A1A7D6510}" destId="{711A3DEF-8A87-4970-A11A-8F2E51FC90E2}" srcOrd="2" destOrd="0" presId="urn:microsoft.com/office/officeart/2018/2/layout/IconVerticalSolidList"/>
    <dgm:cxn modelId="{79B8466E-57E4-44C6-8594-473DED045F02}" type="presParOf" srcId="{1B1791BE-792A-4A10-BC93-3A6A1A7D6510}" destId="{1806CBE6-B862-48D9-9CC4-ECABA17FF2BF}" srcOrd="3" destOrd="0" presId="urn:microsoft.com/office/officeart/2018/2/layout/IconVerticalSolidList"/>
    <dgm:cxn modelId="{62DC871D-E131-48AB-A421-7870ED27EB4C}" type="presParOf" srcId="{1B1791BE-792A-4A10-BC93-3A6A1A7D6510}" destId="{BF90FE4D-8E17-4F69-A9C9-C2F9DE6709CC}" srcOrd="4" destOrd="0" presId="urn:microsoft.com/office/officeart/2018/2/layout/IconVerticalSolidList"/>
    <dgm:cxn modelId="{19772A9B-22E4-4E4C-B3BC-36CE497153A8}" type="presParOf" srcId="{5597CC75-EB76-403D-8014-12D8B0380AB5}" destId="{6675F2A4-E533-4210-8553-CEDA34754033}" srcOrd="7" destOrd="0" presId="urn:microsoft.com/office/officeart/2018/2/layout/IconVerticalSolidList"/>
    <dgm:cxn modelId="{FC0FA37C-DD06-4BCC-B1C6-860511E92A2D}" type="presParOf" srcId="{5597CC75-EB76-403D-8014-12D8B0380AB5}" destId="{69FF2887-8ED1-488D-8223-3F4E10DA496F}" srcOrd="8" destOrd="0" presId="urn:microsoft.com/office/officeart/2018/2/layout/IconVerticalSolidList"/>
    <dgm:cxn modelId="{58415E4A-E42D-4D8E-8B2D-3E65FFD0EAE1}" type="presParOf" srcId="{69FF2887-8ED1-488D-8223-3F4E10DA496F}" destId="{CB2966AE-52AE-4794-A34C-A7FB76F86122}" srcOrd="0" destOrd="0" presId="urn:microsoft.com/office/officeart/2018/2/layout/IconVerticalSolidList"/>
    <dgm:cxn modelId="{ECC8B1C2-76A8-49F1-8387-7E14532FA2F2}" type="presParOf" srcId="{69FF2887-8ED1-488D-8223-3F4E10DA496F}" destId="{4FB9B1A3-CA8A-46BB-B035-5678BD36A288}" srcOrd="1" destOrd="0" presId="urn:microsoft.com/office/officeart/2018/2/layout/IconVerticalSolidList"/>
    <dgm:cxn modelId="{DC7B1B95-8933-4A2A-8C61-0C1494FCEFF4}" type="presParOf" srcId="{69FF2887-8ED1-488D-8223-3F4E10DA496F}" destId="{D47BAA70-8AA0-408C-9754-240053C9856B}" srcOrd="2" destOrd="0" presId="urn:microsoft.com/office/officeart/2018/2/layout/IconVerticalSolidList"/>
    <dgm:cxn modelId="{0B89CEFB-A75A-48EE-89E2-E8FAA937D119}" type="presParOf" srcId="{69FF2887-8ED1-488D-8223-3F4E10DA496F}" destId="{82E07097-CF8A-433B-8FC0-5FAF82CE254D}" srcOrd="3" destOrd="0" presId="urn:microsoft.com/office/officeart/2018/2/layout/IconVerticalSolidList"/>
    <dgm:cxn modelId="{88E1EC12-EB1B-4A11-A31A-6EDA60065A5A}" type="presParOf" srcId="{69FF2887-8ED1-488D-8223-3F4E10DA496F}" destId="{48EC147F-4213-41CE-9366-1D206F19C1CB}" srcOrd="4" destOrd="0" presId="urn:microsoft.com/office/officeart/2018/2/layout/IconVerticalSolidList"/>
    <dgm:cxn modelId="{46C1E04B-52DC-4446-AC1A-B4BA46E769B3}" type="presParOf" srcId="{5597CC75-EB76-403D-8014-12D8B0380AB5}" destId="{B51D53D9-C3B5-4D8E-9BC0-60CE3F94B38E}" srcOrd="9" destOrd="0" presId="urn:microsoft.com/office/officeart/2018/2/layout/IconVerticalSolidList"/>
    <dgm:cxn modelId="{93D7A6DE-E4A8-42B4-93AF-C33E073030C1}" type="presParOf" srcId="{5597CC75-EB76-403D-8014-12D8B0380AB5}" destId="{A1C98E1E-AD4A-4B57-9741-1D094795CD2C}" srcOrd="10" destOrd="0" presId="urn:microsoft.com/office/officeart/2018/2/layout/IconVerticalSolidList"/>
    <dgm:cxn modelId="{953FA17D-E945-4DA3-8B06-CA1F4CED2172}" type="presParOf" srcId="{A1C98E1E-AD4A-4B57-9741-1D094795CD2C}" destId="{06F2B344-AB81-4528-9B44-9FFEC9580761}" srcOrd="0" destOrd="0" presId="urn:microsoft.com/office/officeart/2018/2/layout/IconVerticalSolidList"/>
    <dgm:cxn modelId="{7AA1C1D0-4F13-4B95-9215-B373C27537AE}" type="presParOf" srcId="{A1C98E1E-AD4A-4B57-9741-1D094795CD2C}" destId="{A345ADB2-8EE2-4A28-9C3A-EDD92262FA52}" srcOrd="1" destOrd="0" presId="urn:microsoft.com/office/officeart/2018/2/layout/IconVerticalSolidList"/>
    <dgm:cxn modelId="{5DEE454B-1786-48F7-B1A7-374F5CACF915}" type="presParOf" srcId="{A1C98E1E-AD4A-4B57-9741-1D094795CD2C}" destId="{5310A311-7C4F-4E07-B35D-BBDA49AC2FDF}" srcOrd="2" destOrd="0" presId="urn:microsoft.com/office/officeart/2018/2/layout/IconVerticalSolidList"/>
    <dgm:cxn modelId="{6BCC4A70-B075-4A24-A42C-2DB51012835C}" type="presParOf" srcId="{A1C98E1E-AD4A-4B57-9741-1D094795CD2C}" destId="{B0CCFE89-4BB6-4F24-8D35-CADBB76621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265D9F-2038-487C-A44A-4A7DDE5434C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FFCE01F-B1E3-4721-80ED-C657AA8BB053}">
      <dgm:prSet/>
      <dgm:spPr/>
      <dgm:t>
        <a:bodyPr/>
        <a:lstStyle/>
        <a:p>
          <a:r>
            <a:rPr lang="en-US"/>
            <a:t>The Value</a:t>
          </a:r>
        </a:p>
      </dgm:t>
    </dgm:pt>
    <dgm:pt modelId="{08125787-1507-4D8D-B61F-18F219329D5C}" type="parTrans" cxnId="{56A4F86E-6948-453F-BB79-F0FC0FDD5C5F}">
      <dgm:prSet/>
      <dgm:spPr/>
      <dgm:t>
        <a:bodyPr/>
        <a:lstStyle/>
        <a:p>
          <a:endParaRPr lang="en-US"/>
        </a:p>
      </dgm:t>
    </dgm:pt>
    <dgm:pt modelId="{45CFB59D-B2B5-4E31-ADBB-02FBDD3BD66B}" type="sibTrans" cxnId="{56A4F86E-6948-453F-BB79-F0FC0FDD5C5F}">
      <dgm:prSet/>
      <dgm:spPr/>
      <dgm:t>
        <a:bodyPr/>
        <a:lstStyle/>
        <a:p>
          <a:endParaRPr lang="en-US"/>
        </a:p>
      </dgm:t>
    </dgm:pt>
    <dgm:pt modelId="{AB1F5C85-7D76-40D9-82CD-BC318B71E6ED}">
      <dgm:prSet/>
      <dgm:spPr/>
      <dgm:t>
        <a:bodyPr/>
        <a:lstStyle/>
        <a:p>
          <a:r>
            <a:rPr lang="en-US"/>
            <a:t>Practical Applications</a:t>
          </a:r>
        </a:p>
      </dgm:t>
    </dgm:pt>
    <dgm:pt modelId="{5456EEAD-756A-458A-8C8F-3FA480A8ADDF}" type="parTrans" cxnId="{BFF7071E-94A7-45FF-86F6-C930CD474826}">
      <dgm:prSet/>
      <dgm:spPr/>
      <dgm:t>
        <a:bodyPr/>
        <a:lstStyle/>
        <a:p>
          <a:endParaRPr lang="en-US"/>
        </a:p>
      </dgm:t>
    </dgm:pt>
    <dgm:pt modelId="{428CB927-C1DA-48DD-93DA-F516403CFEC6}" type="sibTrans" cxnId="{BFF7071E-94A7-45FF-86F6-C930CD474826}">
      <dgm:prSet/>
      <dgm:spPr/>
      <dgm:t>
        <a:bodyPr/>
        <a:lstStyle/>
        <a:p>
          <a:endParaRPr lang="en-US"/>
        </a:p>
      </dgm:t>
    </dgm:pt>
    <dgm:pt modelId="{2F2DBC63-E03C-4F81-AF7E-0E8C79D23BFC}">
      <dgm:prSet/>
      <dgm:spPr/>
      <dgm:t>
        <a:bodyPr/>
        <a:lstStyle/>
        <a:p>
          <a:r>
            <a:rPr lang="en-US"/>
            <a:t>Data Manipulation</a:t>
          </a:r>
        </a:p>
      </dgm:t>
    </dgm:pt>
    <dgm:pt modelId="{017771D2-EAC9-4764-BF2C-65F1019B22E8}" type="parTrans" cxnId="{793FC5C2-32C1-42AE-A03D-2BEBBE3A50D3}">
      <dgm:prSet/>
      <dgm:spPr/>
      <dgm:t>
        <a:bodyPr/>
        <a:lstStyle/>
        <a:p>
          <a:endParaRPr lang="en-US"/>
        </a:p>
      </dgm:t>
    </dgm:pt>
    <dgm:pt modelId="{8DEEBA08-0A03-44B7-B589-9E65C2CBBCF5}" type="sibTrans" cxnId="{793FC5C2-32C1-42AE-A03D-2BEBBE3A50D3}">
      <dgm:prSet/>
      <dgm:spPr/>
      <dgm:t>
        <a:bodyPr/>
        <a:lstStyle/>
        <a:p>
          <a:endParaRPr lang="en-US"/>
        </a:p>
      </dgm:t>
    </dgm:pt>
    <dgm:pt modelId="{B02D51D8-770E-4451-8EFC-5A396FBB1A23}">
      <dgm:prSet/>
      <dgm:spPr/>
      <dgm:t>
        <a:bodyPr/>
        <a:lstStyle/>
        <a:p>
          <a:r>
            <a:rPr lang="en-US"/>
            <a:t>Deobfuscation Malware</a:t>
          </a:r>
        </a:p>
      </dgm:t>
    </dgm:pt>
    <dgm:pt modelId="{BC8A4257-8708-420C-93E8-1A9CDA6EA210}" type="parTrans" cxnId="{80445752-1850-4836-A6AD-E3CAA03189E7}">
      <dgm:prSet/>
      <dgm:spPr/>
      <dgm:t>
        <a:bodyPr/>
        <a:lstStyle/>
        <a:p>
          <a:endParaRPr lang="en-US"/>
        </a:p>
      </dgm:t>
    </dgm:pt>
    <dgm:pt modelId="{7E43663C-922B-441A-86E7-800E7F4044F4}" type="sibTrans" cxnId="{80445752-1850-4836-A6AD-E3CAA03189E7}">
      <dgm:prSet/>
      <dgm:spPr/>
      <dgm:t>
        <a:bodyPr/>
        <a:lstStyle/>
        <a:p>
          <a:endParaRPr lang="en-US"/>
        </a:p>
      </dgm:t>
    </dgm:pt>
    <dgm:pt modelId="{208EF92A-E4EE-4C95-9614-A784DC70198D}">
      <dgm:prSet/>
      <dgm:spPr/>
      <dgm:t>
        <a:bodyPr/>
        <a:lstStyle/>
        <a:p>
          <a:r>
            <a:rPr lang="en-US"/>
            <a:t>Forensic Artifact Parsing</a:t>
          </a:r>
        </a:p>
      </dgm:t>
    </dgm:pt>
    <dgm:pt modelId="{B6580BD6-0C76-46B5-B2CD-59CC1EDFA1D5}" type="parTrans" cxnId="{160AD9E2-B85C-4EF3-AB21-DBEF72DFCD0A}">
      <dgm:prSet/>
      <dgm:spPr/>
      <dgm:t>
        <a:bodyPr/>
        <a:lstStyle/>
        <a:p>
          <a:endParaRPr lang="en-US"/>
        </a:p>
      </dgm:t>
    </dgm:pt>
    <dgm:pt modelId="{3CA3DD38-56E9-45B3-8B9E-1D5F97FD658C}" type="sibTrans" cxnId="{160AD9E2-B85C-4EF3-AB21-DBEF72DFCD0A}">
      <dgm:prSet/>
      <dgm:spPr/>
      <dgm:t>
        <a:bodyPr/>
        <a:lstStyle/>
        <a:p>
          <a:endParaRPr lang="en-US"/>
        </a:p>
      </dgm:t>
    </dgm:pt>
    <dgm:pt modelId="{1BE7E845-FA46-4C23-A9AE-4BE162E0AEFA}">
      <dgm:prSet/>
      <dgm:spPr/>
      <dgm:t>
        <a:bodyPr/>
        <a:lstStyle/>
        <a:p>
          <a:r>
            <a:rPr lang="en-US"/>
            <a:t>Advanced Use Cases</a:t>
          </a:r>
        </a:p>
      </dgm:t>
    </dgm:pt>
    <dgm:pt modelId="{FF415C38-5F5C-4330-9D02-36E16621AE87}" type="parTrans" cxnId="{AB2C84D0-4263-4D89-86BA-2ED848678430}">
      <dgm:prSet/>
      <dgm:spPr/>
      <dgm:t>
        <a:bodyPr/>
        <a:lstStyle/>
        <a:p>
          <a:endParaRPr lang="en-US"/>
        </a:p>
      </dgm:t>
    </dgm:pt>
    <dgm:pt modelId="{341995D6-FC40-4E49-AB32-DFB5D38EC408}" type="sibTrans" cxnId="{AB2C84D0-4263-4D89-86BA-2ED848678430}">
      <dgm:prSet/>
      <dgm:spPr/>
      <dgm:t>
        <a:bodyPr/>
        <a:lstStyle/>
        <a:p>
          <a:endParaRPr lang="en-US"/>
        </a:p>
      </dgm:t>
    </dgm:pt>
    <dgm:pt modelId="{0FE38393-16CA-457B-8F7F-7B52CE13773B}">
      <dgm:prSet/>
      <dgm:spPr/>
      <dgm:t>
        <a:bodyPr/>
        <a:lstStyle/>
        <a:p>
          <a:r>
            <a:rPr lang="en-US"/>
            <a:t>Building Custom Operations</a:t>
          </a:r>
        </a:p>
      </dgm:t>
    </dgm:pt>
    <dgm:pt modelId="{509BB1D7-4E3E-48BE-89D5-622ED07306D7}" type="parTrans" cxnId="{97B2F055-CA70-4CB1-B7C8-9F539A745839}">
      <dgm:prSet/>
      <dgm:spPr/>
      <dgm:t>
        <a:bodyPr/>
        <a:lstStyle/>
        <a:p>
          <a:endParaRPr lang="en-US"/>
        </a:p>
      </dgm:t>
    </dgm:pt>
    <dgm:pt modelId="{B8F0C46F-7456-4062-9CF0-07205A5C91E7}" type="sibTrans" cxnId="{97B2F055-CA70-4CB1-B7C8-9F539A745839}">
      <dgm:prSet/>
      <dgm:spPr/>
      <dgm:t>
        <a:bodyPr/>
        <a:lstStyle/>
        <a:p>
          <a:endParaRPr lang="en-US"/>
        </a:p>
      </dgm:t>
    </dgm:pt>
    <dgm:pt modelId="{B735126E-BB68-466F-A39A-62E3D98A3266}">
      <dgm:prSet/>
      <dgm:spPr/>
      <dgm:t>
        <a:bodyPr/>
        <a:lstStyle/>
        <a:p>
          <a:r>
            <a:rPr lang="en-US"/>
            <a:t>Potential for Integration</a:t>
          </a:r>
        </a:p>
      </dgm:t>
    </dgm:pt>
    <dgm:pt modelId="{0CA17B49-3562-49D7-B03D-39D66D07D9C9}" type="parTrans" cxnId="{6503BBE6-62CD-4064-8F60-8CC0EC8AEBDE}">
      <dgm:prSet/>
      <dgm:spPr/>
      <dgm:t>
        <a:bodyPr/>
        <a:lstStyle/>
        <a:p>
          <a:endParaRPr lang="en-US"/>
        </a:p>
      </dgm:t>
    </dgm:pt>
    <dgm:pt modelId="{821B1E93-65F2-4905-A05C-897AA68C27F2}" type="sibTrans" cxnId="{6503BBE6-62CD-4064-8F60-8CC0EC8AEBDE}">
      <dgm:prSet/>
      <dgm:spPr/>
      <dgm:t>
        <a:bodyPr/>
        <a:lstStyle/>
        <a:p>
          <a:endParaRPr lang="en-US"/>
        </a:p>
      </dgm:t>
    </dgm:pt>
    <dgm:pt modelId="{80F144C4-129A-426B-B16F-D2845377286C}">
      <dgm:prSet/>
      <dgm:spPr/>
      <dgm:t>
        <a:bodyPr/>
        <a:lstStyle/>
        <a:p>
          <a:r>
            <a:rPr lang="en-US"/>
            <a:t>Interacting with Active Content</a:t>
          </a:r>
        </a:p>
      </dgm:t>
    </dgm:pt>
    <dgm:pt modelId="{51BF9D91-CC3D-4814-B344-07731FD22551}" type="parTrans" cxnId="{079F0F7F-87A6-4927-9112-4B8567D18B53}">
      <dgm:prSet/>
      <dgm:spPr/>
      <dgm:t>
        <a:bodyPr/>
        <a:lstStyle/>
        <a:p>
          <a:endParaRPr lang="en-US"/>
        </a:p>
      </dgm:t>
    </dgm:pt>
    <dgm:pt modelId="{73F87DBF-EC79-42DD-A0FC-419B6E476B57}" type="sibTrans" cxnId="{079F0F7F-87A6-4927-9112-4B8567D18B53}">
      <dgm:prSet/>
      <dgm:spPr/>
      <dgm:t>
        <a:bodyPr/>
        <a:lstStyle/>
        <a:p>
          <a:endParaRPr lang="en-US"/>
        </a:p>
      </dgm:t>
    </dgm:pt>
    <dgm:pt modelId="{7F7C30B0-575B-4374-BED1-A9C0317DB00E}">
      <dgm:prSet/>
      <dgm:spPr/>
      <dgm:t>
        <a:bodyPr/>
        <a:lstStyle/>
        <a:p>
          <a:r>
            <a:rPr lang="en-US"/>
            <a:t>Lessons Learned</a:t>
          </a:r>
        </a:p>
      </dgm:t>
    </dgm:pt>
    <dgm:pt modelId="{5E5FF85C-0B1F-4E3A-A5C1-FEB0438E85EE}" type="parTrans" cxnId="{85629203-60BA-496E-8E8D-5700D67C6A5E}">
      <dgm:prSet/>
      <dgm:spPr/>
      <dgm:t>
        <a:bodyPr/>
        <a:lstStyle/>
        <a:p>
          <a:endParaRPr lang="en-US"/>
        </a:p>
      </dgm:t>
    </dgm:pt>
    <dgm:pt modelId="{3BC8EE54-7137-4C11-A312-3290D500E0E1}" type="sibTrans" cxnId="{85629203-60BA-496E-8E8D-5700D67C6A5E}">
      <dgm:prSet/>
      <dgm:spPr/>
      <dgm:t>
        <a:bodyPr/>
        <a:lstStyle/>
        <a:p>
          <a:endParaRPr lang="en-US"/>
        </a:p>
      </dgm:t>
    </dgm:pt>
    <dgm:pt modelId="{DF745D5C-31D9-4F61-AA2D-253CC835DF9D}" type="pres">
      <dgm:prSet presAssocID="{D4265D9F-2038-487C-A44A-4A7DDE5434C4}" presName="root" presStyleCnt="0">
        <dgm:presLayoutVars>
          <dgm:dir/>
          <dgm:resizeHandles val="exact"/>
        </dgm:presLayoutVars>
      </dgm:prSet>
      <dgm:spPr/>
    </dgm:pt>
    <dgm:pt modelId="{046B699D-9D37-4013-B7E8-4D36E6805EC1}" type="pres">
      <dgm:prSet presAssocID="{AFFCE01F-B1E3-4721-80ED-C657AA8BB053}" presName="compNode" presStyleCnt="0"/>
      <dgm:spPr/>
    </dgm:pt>
    <dgm:pt modelId="{63493B8D-74F0-42A0-A39D-FE4CB7E2AF96}" type="pres">
      <dgm:prSet presAssocID="{AFFCE01F-B1E3-4721-80ED-C657AA8BB053}" presName="bgRect" presStyleLbl="bgShp" presStyleIdx="0" presStyleCnt="4"/>
      <dgm:spPr/>
    </dgm:pt>
    <dgm:pt modelId="{DD0D5CFC-F5BF-4D10-B3D2-454A5B025E45}" type="pres">
      <dgm:prSet presAssocID="{AFFCE01F-B1E3-4721-80ED-C657AA8BB05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"/>
        </a:ext>
      </dgm:extLst>
    </dgm:pt>
    <dgm:pt modelId="{049E50DC-38D7-41E1-B221-E6E4DECB91B6}" type="pres">
      <dgm:prSet presAssocID="{AFFCE01F-B1E3-4721-80ED-C657AA8BB053}" presName="spaceRect" presStyleCnt="0"/>
      <dgm:spPr/>
    </dgm:pt>
    <dgm:pt modelId="{6982D732-47E9-43FF-B004-3C91E72D09ED}" type="pres">
      <dgm:prSet presAssocID="{AFFCE01F-B1E3-4721-80ED-C657AA8BB053}" presName="parTx" presStyleLbl="revTx" presStyleIdx="0" presStyleCnt="6">
        <dgm:presLayoutVars>
          <dgm:chMax val="0"/>
          <dgm:chPref val="0"/>
        </dgm:presLayoutVars>
      </dgm:prSet>
      <dgm:spPr/>
    </dgm:pt>
    <dgm:pt modelId="{6211408E-47D7-422F-9F08-95D25DFB1BCC}" type="pres">
      <dgm:prSet presAssocID="{45CFB59D-B2B5-4E31-ADBB-02FBDD3BD66B}" presName="sibTrans" presStyleCnt="0"/>
      <dgm:spPr/>
    </dgm:pt>
    <dgm:pt modelId="{E82E76EF-1265-43B9-B571-EC28526B9FC0}" type="pres">
      <dgm:prSet presAssocID="{AB1F5C85-7D76-40D9-82CD-BC318B71E6ED}" presName="compNode" presStyleCnt="0"/>
      <dgm:spPr/>
    </dgm:pt>
    <dgm:pt modelId="{44CB44FE-9BA9-4DEF-9A1B-4A345BDA7411}" type="pres">
      <dgm:prSet presAssocID="{AB1F5C85-7D76-40D9-82CD-BC318B71E6ED}" presName="bgRect" presStyleLbl="bgShp" presStyleIdx="1" presStyleCnt="4"/>
      <dgm:spPr/>
    </dgm:pt>
    <dgm:pt modelId="{FAE8D57A-6CAA-4C68-ADDD-CB9B50126193}" type="pres">
      <dgm:prSet presAssocID="{AB1F5C85-7D76-40D9-82CD-BC318B71E6E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26BAD07A-14DB-43F9-B385-1865C51BB914}" type="pres">
      <dgm:prSet presAssocID="{AB1F5C85-7D76-40D9-82CD-BC318B71E6ED}" presName="spaceRect" presStyleCnt="0"/>
      <dgm:spPr/>
    </dgm:pt>
    <dgm:pt modelId="{D8F763DF-D64A-41BF-A424-2DB747722460}" type="pres">
      <dgm:prSet presAssocID="{AB1F5C85-7D76-40D9-82CD-BC318B71E6ED}" presName="parTx" presStyleLbl="revTx" presStyleIdx="1" presStyleCnt="6">
        <dgm:presLayoutVars>
          <dgm:chMax val="0"/>
          <dgm:chPref val="0"/>
        </dgm:presLayoutVars>
      </dgm:prSet>
      <dgm:spPr/>
    </dgm:pt>
    <dgm:pt modelId="{5E726CAD-B61F-4556-8631-E73819A06E7D}" type="pres">
      <dgm:prSet presAssocID="{AB1F5C85-7D76-40D9-82CD-BC318B71E6ED}" presName="desTx" presStyleLbl="revTx" presStyleIdx="2" presStyleCnt="6">
        <dgm:presLayoutVars/>
      </dgm:prSet>
      <dgm:spPr/>
    </dgm:pt>
    <dgm:pt modelId="{733E2433-92B0-4521-B199-4A610C162B8E}" type="pres">
      <dgm:prSet presAssocID="{428CB927-C1DA-48DD-93DA-F516403CFEC6}" presName="sibTrans" presStyleCnt="0"/>
      <dgm:spPr/>
    </dgm:pt>
    <dgm:pt modelId="{CD58233A-1F72-4AE8-817B-C7724CD19796}" type="pres">
      <dgm:prSet presAssocID="{1BE7E845-FA46-4C23-A9AE-4BE162E0AEFA}" presName="compNode" presStyleCnt="0"/>
      <dgm:spPr/>
    </dgm:pt>
    <dgm:pt modelId="{F4BE8FCC-24D4-462E-8080-7CB11044BE62}" type="pres">
      <dgm:prSet presAssocID="{1BE7E845-FA46-4C23-A9AE-4BE162E0AEFA}" presName="bgRect" presStyleLbl="bgShp" presStyleIdx="2" presStyleCnt="4"/>
      <dgm:spPr/>
    </dgm:pt>
    <dgm:pt modelId="{01D2D185-2588-4D3C-9753-7CA603B3B901}" type="pres">
      <dgm:prSet presAssocID="{1BE7E845-FA46-4C23-A9AE-4BE162E0AEF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CA86B126-24BB-4910-A70C-CF9ABC03EC78}" type="pres">
      <dgm:prSet presAssocID="{1BE7E845-FA46-4C23-A9AE-4BE162E0AEFA}" presName="spaceRect" presStyleCnt="0"/>
      <dgm:spPr/>
    </dgm:pt>
    <dgm:pt modelId="{74A3917F-4B65-46F3-9DE1-37D3E790DABE}" type="pres">
      <dgm:prSet presAssocID="{1BE7E845-FA46-4C23-A9AE-4BE162E0AEFA}" presName="parTx" presStyleLbl="revTx" presStyleIdx="3" presStyleCnt="6">
        <dgm:presLayoutVars>
          <dgm:chMax val="0"/>
          <dgm:chPref val="0"/>
        </dgm:presLayoutVars>
      </dgm:prSet>
      <dgm:spPr/>
    </dgm:pt>
    <dgm:pt modelId="{2130CB01-032A-488A-96E0-508F3F2AA8DC}" type="pres">
      <dgm:prSet presAssocID="{1BE7E845-FA46-4C23-A9AE-4BE162E0AEFA}" presName="desTx" presStyleLbl="revTx" presStyleIdx="4" presStyleCnt="6">
        <dgm:presLayoutVars/>
      </dgm:prSet>
      <dgm:spPr/>
    </dgm:pt>
    <dgm:pt modelId="{3B35FB01-10C9-4A87-ADAB-BF4D6D341F4D}" type="pres">
      <dgm:prSet presAssocID="{341995D6-FC40-4E49-AB32-DFB5D38EC408}" presName="sibTrans" presStyleCnt="0"/>
      <dgm:spPr/>
    </dgm:pt>
    <dgm:pt modelId="{FD7E9039-C463-49D7-959F-78CF6D5001AA}" type="pres">
      <dgm:prSet presAssocID="{7F7C30B0-575B-4374-BED1-A9C0317DB00E}" presName="compNode" presStyleCnt="0"/>
      <dgm:spPr/>
    </dgm:pt>
    <dgm:pt modelId="{952F097E-E7B9-4DC6-B919-F5013680FE6E}" type="pres">
      <dgm:prSet presAssocID="{7F7C30B0-575B-4374-BED1-A9C0317DB00E}" presName="bgRect" presStyleLbl="bgShp" presStyleIdx="3" presStyleCnt="4"/>
      <dgm:spPr/>
    </dgm:pt>
    <dgm:pt modelId="{1A45996D-FE13-4484-9EFE-096BA31F82A1}" type="pres">
      <dgm:prSet presAssocID="{7F7C30B0-575B-4374-BED1-A9C0317DB00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620DD12-D550-404B-B1B3-39EFA0D40E3B}" type="pres">
      <dgm:prSet presAssocID="{7F7C30B0-575B-4374-BED1-A9C0317DB00E}" presName="spaceRect" presStyleCnt="0"/>
      <dgm:spPr/>
    </dgm:pt>
    <dgm:pt modelId="{C7545E58-9E1C-49ED-8E20-8BD8795A66B9}" type="pres">
      <dgm:prSet presAssocID="{7F7C30B0-575B-4374-BED1-A9C0317DB00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5629203-60BA-496E-8E8D-5700D67C6A5E}" srcId="{D4265D9F-2038-487C-A44A-4A7DDE5434C4}" destId="{7F7C30B0-575B-4374-BED1-A9C0317DB00E}" srcOrd="3" destOrd="0" parTransId="{5E5FF85C-0B1F-4E3A-A5C1-FEB0438E85EE}" sibTransId="{3BC8EE54-7137-4C11-A312-3290D500E0E1}"/>
    <dgm:cxn modelId="{BFF7071E-94A7-45FF-86F6-C930CD474826}" srcId="{D4265D9F-2038-487C-A44A-4A7DDE5434C4}" destId="{AB1F5C85-7D76-40D9-82CD-BC318B71E6ED}" srcOrd="1" destOrd="0" parTransId="{5456EEAD-756A-458A-8C8F-3FA480A8ADDF}" sibTransId="{428CB927-C1DA-48DD-93DA-F516403CFEC6}"/>
    <dgm:cxn modelId="{C4090A1F-557C-4778-A1CD-6CAD980E6B82}" type="presOf" srcId="{1BE7E845-FA46-4C23-A9AE-4BE162E0AEFA}" destId="{74A3917F-4B65-46F3-9DE1-37D3E790DABE}" srcOrd="0" destOrd="0" presId="urn:microsoft.com/office/officeart/2018/2/layout/IconVerticalSolidList"/>
    <dgm:cxn modelId="{61C0E83F-FEE3-4040-A3B1-C07D25EF0B20}" type="presOf" srcId="{2F2DBC63-E03C-4F81-AF7E-0E8C79D23BFC}" destId="{5E726CAD-B61F-4556-8631-E73819A06E7D}" srcOrd="0" destOrd="0" presId="urn:microsoft.com/office/officeart/2018/2/layout/IconVerticalSolidList"/>
    <dgm:cxn modelId="{80445752-1850-4836-A6AD-E3CAA03189E7}" srcId="{AB1F5C85-7D76-40D9-82CD-BC318B71E6ED}" destId="{B02D51D8-770E-4451-8EFC-5A396FBB1A23}" srcOrd="1" destOrd="0" parTransId="{BC8A4257-8708-420C-93E8-1A9CDA6EA210}" sibTransId="{7E43663C-922B-441A-86E7-800E7F4044F4}"/>
    <dgm:cxn modelId="{97B2F055-CA70-4CB1-B7C8-9F539A745839}" srcId="{1BE7E845-FA46-4C23-A9AE-4BE162E0AEFA}" destId="{0FE38393-16CA-457B-8F7F-7B52CE13773B}" srcOrd="0" destOrd="0" parTransId="{509BB1D7-4E3E-48BE-89D5-622ED07306D7}" sibTransId="{B8F0C46F-7456-4062-9CF0-07205A5C91E7}"/>
    <dgm:cxn modelId="{18414F5D-0A16-45E8-BEE7-2D337E6B18DD}" type="presOf" srcId="{AFFCE01F-B1E3-4721-80ED-C657AA8BB053}" destId="{6982D732-47E9-43FF-B004-3C91E72D09ED}" srcOrd="0" destOrd="0" presId="urn:microsoft.com/office/officeart/2018/2/layout/IconVerticalSolidList"/>
    <dgm:cxn modelId="{FD67045F-9D29-4F12-A155-F677E0101FA8}" type="presOf" srcId="{80F144C4-129A-426B-B16F-D2845377286C}" destId="{2130CB01-032A-488A-96E0-508F3F2AA8DC}" srcOrd="0" destOrd="2" presId="urn:microsoft.com/office/officeart/2018/2/layout/IconVerticalSolidList"/>
    <dgm:cxn modelId="{56A4F86E-6948-453F-BB79-F0FC0FDD5C5F}" srcId="{D4265D9F-2038-487C-A44A-4A7DDE5434C4}" destId="{AFFCE01F-B1E3-4721-80ED-C657AA8BB053}" srcOrd="0" destOrd="0" parTransId="{08125787-1507-4D8D-B61F-18F219329D5C}" sibTransId="{45CFB59D-B2B5-4E31-ADBB-02FBDD3BD66B}"/>
    <dgm:cxn modelId="{9C00E875-2358-4EB7-9FE5-1588334AA96D}" type="presOf" srcId="{B735126E-BB68-466F-A39A-62E3D98A3266}" destId="{2130CB01-032A-488A-96E0-508F3F2AA8DC}" srcOrd="0" destOrd="1" presId="urn:microsoft.com/office/officeart/2018/2/layout/IconVerticalSolidList"/>
    <dgm:cxn modelId="{079F0F7F-87A6-4927-9112-4B8567D18B53}" srcId="{1BE7E845-FA46-4C23-A9AE-4BE162E0AEFA}" destId="{80F144C4-129A-426B-B16F-D2845377286C}" srcOrd="2" destOrd="0" parTransId="{51BF9D91-CC3D-4814-B344-07731FD22551}" sibTransId="{73F87DBF-EC79-42DD-A0FC-419B6E476B57}"/>
    <dgm:cxn modelId="{793FC5C2-32C1-42AE-A03D-2BEBBE3A50D3}" srcId="{AB1F5C85-7D76-40D9-82CD-BC318B71E6ED}" destId="{2F2DBC63-E03C-4F81-AF7E-0E8C79D23BFC}" srcOrd="0" destOrd="0" parTransId="{017771D2-EAC9-4764-BF2C-65F1019B22E8}" sibTransId="{8DEEBA08-0A03-44B7-B589-9E65C2CBBCF5}"/>
    <dgm:cxn modelId="{43D019C3-F006-4341-B8C6-66C69E6239B4}" type="presOf" srcId="{B02D51D8-770E-4451-8EFC-5A396FBB1A23}" destId="{5E726CAD-B61F-4556-8631-E73819A06E7D}" srcOrd="0" destOrd="1" presId="urn:microsoft.com/office/officeart/2018/2/layout/IconVerticalSolidList"/>
    <dgm:cxn modelId="{AB2C84D0-4263-4D89-86BA-2ED848678430}" srcId="{D4265D9F-2038-487C-A44A-4A7DDE5434C4}" destId="{1BE7E845-FA46-4C23-A9AE-4BE162E0AEFA}" srcOrd="2" destOrd="0" parTransId="{FF415C38-5F5C-4330-9D02-36E16621AE87}" sibTransId="{341995D6-FC40-4E49-AB32-DFB5D38EC408}"/>
    <dgm:cxn modelId="{26CAFBD0-D403-4A1E-AB53-B6D4C101AAB9}" type="presOf" srcId="{D4265D9F-2038-487C-A44A-4A7DDE5434C4}" destId="{DF745D5C-31D9-4F61-AA2D-253CC835DF9D}" srcOrd="0" destOrd="0" presId="urn:microsoft.com/office/officeart/2018/2/layout/IconVerticalSolidList"/>
    <dgm:cxn modelId="{3EBAEDDF-9546-4CD6-BA83-7CCA3098A7E2}" type="presOf" srcId="{0FE38393-16CA-457B-8F7F-7B52CE13773B}" destId="{2130CB01-032A-488A-96E0-508F3F2AA8DC}" srcOrd="0" destOrd="0" presId="urn:microsoft.com/office/officeart/2018/2/layout/IconVerticalSolidList"/>
    <dgm:cxn modelId="{89C1D2E1-3758-4C6A-9E3E-2D2CAF6FC57F}" type="presOf" srcId="{208EF92A-E4EE-4C95-9614-A784DC70198D}" destId="{5E726CAD-B61F-4556-8631-E73819A06E7D}" srcOrd="0" destOrd="2" presId="urn:microsoft.com/office/officeart/2018/2/layout/IconVerticalSolidList"/>
    <dgm:cxn modelId="{160AD9E2-B85C-4EF3-AB21-DBEF72DFCD0A}" srcId="{AB1F5C85-7D76-40D9-82CD-BC318B71E6ED}" destId="{208EF92A-E4EE-4C95-9614-A784DC70198D}" srcOrd="2" destOrd="0" parTransId="{B6580BD6-0C76-46B5-B2CD-59CC1EDFA1D5}" sibTransId="{3CA3DD38-56E9-45B3-8B9E-1D5F97FD658C}"/>
    <dgm:cxn modelId="{A0187DE4-68AD-4926-9B42-3BF7B086E45D}" type="presOf" srcId="{7F7C30B0-575B-4374-BED1-A9C0317DB00E}" destId="{C7545E58-9E1C-49ED-8E20-8BD8795A66B9}" srcOrd="0" destOrd="0" presId="urn:microsoft.com/office/officeart/2018/2/layout/IconVerticalSolidList"/>
    <dgm:cxn modelId="{6503BBE6-62CD-4064-8F60-8CC0EC8AEBDE}" srcId="{1BE7E845-FA46-4C23-A9AE-4BE162E0AEFA}" destId="{B735126E-BB68-466F-A39A-62E3D98A3266}" srcOrd="1" destOrd="0" parTransId="{0CA17B49-3562-49D7-B03D-39D66D07D9C9}" sibTransId="{821B1E93-65F2-4905-A05C-897AA68C27F2}"/>
    <dgm:cxn modelId="{82C740F5-7D6F-4181-9BB5-A4E6FA3E4ED1}" type="presOf" srcId="{AB1F5C85-7D76-40D9-82CD-BC318B71E6ED}" destId="{D8F763DF-D64A-41BF-A424-2DB747722460}" srcOrd="0" destOrd="0" presId="urn:microsoft.com/office/officeart/2018/2/layout/IconVerticalSolidList"/>
    <dgm:cxn modelId="{EE30FCEC-28D9-4487-896D-4FEC6525872F}" type="presParOf" srcId="{DF745D5C-31D9-4F61-AA2D-253CC835DF9D}" destId="{046B699D-9D37-4013-B7E8-4D36E6805EC1}" srcOrd="0" destOrd="0" presId="urn:microsoft.com/office/officeart/2018/2/layout/IconVerticalSolidList"/>
    <dgm:cxn modelId="{121E848E-F0A6-4A7C-B667-7262AF75DA9F}" type="presParOf" srcId="{046B699D-9D37-4013-B7E8-4D36E6805EC1}" destId="{63493B8D-74F0-42A0-A39D-FE4CB7E2AF96}" srcOrd="0" destOrd="0" presId="urn:microsoft.com/office/officeart/2018/2/layout/IconVerticalSolidList"/>
    <dgm:cxn modelId="{7C54CAC0-806A-4B4E-8A66-0E68BCE7F3A4}" type="presParOf" srcId="{046B699D-9D37-4013-B7E8-4D36E6805EC1}" destId="{DD0D5CFC-F5BF-4D10-B3D2-454A5B025E45}" srcOrd="1" destOrd="0" presId="urn:microsoft.com/office/officeart/2018/2/layout/IconVerticalSolidList"/>
    <dgm:cxn modelId="{94515453-4589-4848-8F1D-85E1EBC3F2C9}" type="presParOf" srcId="{046B699D-9D37-4013-B7E8-4D36E6805EC1}" destId="{049E50DC-38D7-41E1-B221-E6E4DECB91B6}" srcOrd="2" destOrd="0" presId="urn:microsoft.com/office/officeart/2018/2/layout/IconVerticalSolidList"/>
    <dgm:cxn modelId="{1CDCA2A5-1AD0-40C8-BCAD-DB1BC08B7AF4}" type="presParOf" srcId="{046B699D-9D37-4013-B7E8-4D36E6805EC1}" destId="{6982D732-47E9-43FF-B004-3C91E72D09ED}" srcOrd="3" destOrd="0" presId="urn:microsoft.com/office/officeart/2018/2/layout/IconVerticalSolidList"/>
    <dgm:cxn modelId="{72104B69-C143-47A0-AB68-A97B23B62F5B}" type="presParOf" srcId="{DF745D5C-31D9-4F61-AA2D-253CC835DF9D}" destId="{6211408E-47D7-422F-9F08-95D25DFB1BCC}" srcOrd="1" destOrd="0" presId="urn:microsoft.com/office/officeart/2018/2/layout/IconVerticalSolidList"/>
    <dgm:cxn modelId="{AFC3F7F6-83C5-4EE5-BFA9-AD42DD5FDEEF}" type="presParOf" srcId="{DF745D5C-31D9-4F61-AA2D-253CC835DF9D}" destId="{E82E76EF-1265-43B9-B571-EC28526B9FC0}" srcOrd="2" destOrd="0" presId="urn:microsoft.com/office/officeart/2018/2/layout/IconVerticalSolidList"/>
    <dgm:cxn modelId="{6AFBA94C-A8C8-4B01-A481-071132AA008D}" type="presParOf" srcId="{E82E76EF-1265-43B9-B571-EC28526B9FC0}" destId="{44CB44FE-9BA9-4DEF-9A1B-4A345BDA7411}" srcOrd="0" destOrd="0" presId="urn:microsoft.com/office/officeart/2018/2/layout/IconVerticalSolidList"/>
    <dgm:cxn modelId="{81152088-0B9E-4AB0-858E-9563E292193C}" type="presParOf" srcId="{E82E76EF-1265-43B9-B571-EC28526B9FC0}" destId="{FAE8D57A-6CAA-4C68-ADDD-CB9B50126193}" srcOrd="1" destOrd="0" presId="urn:microsoft.com/office/officeart/2018/2/layout/IconVerticalSolidList"/>
    <dgm:cxn modelId="{245E017B-4EBE-47D4-B459-4DAE35BD476B}" type="presParOf" srcId="{E82E76EF-1265-43B9-B571-EC28526B9FC0}" destId="{26BAD07A-14DB-43F9-B385-1865C51BB914}" srcOrd="2" destOrd="0" presId="urn:microsoft.com/office/officeart/2018/2/layout/IconVerticalSolidList"/>
    <dgm:cxn modelId="{AB302DB2-1878-468D-9B33-571F4E3F59EC}" type="presParOf" srcId="{E82E76EF-1265-43B9-B571-EC28526B9FC0}" destId="{D8F763DF-D64A-41BF-A424-2DB747722460}" srcOrd="3" destOrd="0" presId="urn:microsoft.com/office/officeart/2018/2/layout/IconVerticalSolidList"/>
    <dgm:cxn modelId="{E32DDE67-1AA8-4089-BA25-DEACE307CB07}" type="presParOf" srcId="{E82E76EF-1265-43B9-B571-EC28526B9FC0}" destId="{5E726CAD-B61F-4556-8631-E73819A06E7D}" srcOrd="4" destOrd="0" presId="urn:microsoft.com/office/officeart/2018/2/layout/IconVerticalSolidList"/>
    <dgm:cxn modelId="{3CDE7787-97E8-44E1-9F31-F97204AE17E7}" type="presParOf" srcId="{DF745D5C-31D9-4F61-AA2D-253CC835DF9D}" destId="{733E2433-92B0-4521-B199-4A610C162B8E}" srcOrd="3" destOrd="0" presId="urn:microsoft.com/office/officeart/2018/2/layout/IconVerticalSolidList"/>
    <dgm:cxn modelId="{4AE5D369-2DC3-4D46-82B1-5FD147A49C87}" type="presParOf" srcId="{DF745D5C-31D9-4F61-AA2D-253CC835DF9D}" destId="{CD58233A-1F72-4AE8-817B-C7724CD19796}" srcOrd="4" destOrd="0" presId="urn:microsoft.com/office/officeart/2018/2/layout/IconVerticalSolidList"/>
    <dgm:cxn modelId="{EAE84809-553B-4B13-8861-8E098CB005E8}" type="presParOf" srcId="{CD58233A-1F72-4AE8-817B-C7724CD19796}" destId="{F4BE8FCC-24D4-462E-8080-7CB11044BE62}" srcOrd="0" destOrd="0" presId="urn:microsoft.com/office/officeart/2018/2/layout/IconVerticalSolidList"/>
    <dgm:cxn modelId="{77B6BAA1-3D0F-4DFA-B1BE-53AF1B5B759B}" type="presParOf" srcId="{CD58233A-1F72-4AE8-817B-C7724CD19796}" destId="{01D2D185-2588-4D3C-9753-7CA603B3B901}" srcOrd="1" destOrd="0" presId="urn:microsoft.com/office/officeart/2018/2/layout/IconVerticalSolidList"/>
    <dgm:cxn modelId="{AD9063CE-7896-4318-9C3B-D6DADE323327}" type="presParOf" srcId="{CD58233A-1F72-4AE8-817B-C7724CD19796}" destId="{CA86B126-24BB-4910-A70C-CF9ABC03EC78}" srcOrd="2" destOrd="0" presId="urn:microsoft.com/office/officeart/2018/2/layout/IconVerticalSolidList"/>
    <dgm:cxn modelId="{1959EA78-85ED-48B8-845E-D4A5EA58DC2F}" type="presParOf" srcId="{CD58233A-1F72-4AE8-817B-C7724CD19796}" destId="{74A3917F-4B65-46F3-9DE1-37D3E790DABE}" srcOrd="3" destOrd="0" presId="urn:microsoft.com/office/officeart/2018/2/layout/IconVerticalSolidList"/>
    <dgm:cxn modelId="{04CADC40-059F-4FDB-8536-2B5579213370}" type="presParOf" srcId="{CD58233A-1F72-4AE8-817B-C7724CD19796}" destId="{2130CB01-032A-488A-96E0-508F3F2AA8DC}" srcOrd="4" destOrd="0" presId="urn:microsoft.com/office/officeart/2018/2/layout/IconVerticalSolidList"/>
    <dgm:cxn modelId="{5FEB5541-B90A-46BE-A27E-21340BED802E}" type="presParOf" srcId="{DF745D5C-31D9-4F61-AA2D-253CC835DF9D}" destId="{3B35FB01-10C9-4A87-ADAB-BF4D6D341F4D}" srcOrd="5" destOrd="0" presId="urn:microsoft.com/office/officeart/2018/2/layout/IconVerticalSolidList"/>
    <dgm:cxn modelId="{3359CBC8-777D-4381-B19B-D93987A14664}" type="presParOf" srcId="{DF745D5C-31D9-4F61-AA2D-253CC835DF9D}" destId="{FD7E9039-C463-49D7-959F-78CF6D5001AA}" srcOrd="6" destOrd="0" presId="urn:microsoft.com/office/officeart/2018/2/layout/IconVerticalSolidList"/>
    <dgm:cxn modelId="{C383FA6D-1265-47C4-923A-0AFD8E12090A}" type="presParOf" srcId="{FD7E9039-C463-49D7-959F-78CF6D5001AA}" destId="{952F097E-E7B9-4DC6-B919-F5013680FE6E}" srcOrd="0" destOrd="0" presId="urn:microsoft.com/office/officeart/2018/2/layout/IconVerticalSolidList"/>
    <dgm:cxn modelId="{342CED2A-0FD6-442D-A2B2-3BF48987A197}" type="presParOf" srcId="{FD7E9039-C463-49D7-959F-78CF6D5001AA}" destId="{1A45996D-FE13-4484-9EFE-096BA31F82A1}" srcOrd="1" destOrd="0" presId="urn:microsoft.com/office/officeart/2018/2/layout/IconVerticalSolidList"/>
    <dgm:cxn modelId="{48E6D01D-955D-4549-8796-A76D28B5D99D}" type="presParOf" srcId="{FD7E9039-C463-49D7-959F-78CF6D5001AA}" destId="{2620DD12-D550-404B-B1B3-39EFA0D40E3B}" srcOrd="2" destOrd="0" presId="urn:microsoft.com/office/officeart/2018/2/layout/IconVerticalSolidList"/>
    <dgm:cxn modelId="{DEEF407A-1F1C-47A3-8AF5-4B96BFD0663B}" type="presParOf" srcId="{FD7E9039-C463-49D7-959F-78CF6D5001AA}" destId="{C7545E58-9E1C-49ED-8E20-8BD8795A66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DDAF7-1F07-4D43-8AD3-AB47B10E19E0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E2BEA-AFE3-4FE3-AB4A-F031BE1A6D12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6D3E3-4862-4874-9AA4-87353A2D5E67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Disclaimers</a:t>
          </a:r>
        </a:p>
      </dsp:txBody>
      <dsp:txXfrm>
        <a:off x="937002" y="1903"/>
        <a:ext cx="5576601" cy="811257"/>
      </dsp:txXfrm>
    </dsp:sp>
    <dsp:sp modelId="{7F8BBBF8-FD7A-4265-9CFA-208AD6B7E212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666F2-A0D2-4F0C-96B4-8CE8120F4E2F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7C19D-27F6-4952-BDED-BB84BD8234A6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Introduce Me/</a:t>
          </a:r>
          <a:r>
            <a:rPr lang="en-US" sz="1900" kern="1200"/>
            <a:t>CyberChef</a:t>
          </a:r>
        </a:p>
      </dsp:txBody>
      <dsp:txXfrm>
        <a:off x="937002" y="1015975"/>
        <a:ext cx="5576601" cy="811257"/>
      </dsp:txXfrm>
    </dsp:sp>
    <dsp:sp modelId="{15D28944-ED2C-4FC8-8050-E797DB0FF9AA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373B2-668E-4C97-BFEC-D65D601EA186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847F2-1683-48D5-88EC-A5CA4B796A14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Discuss the Value</a:t>
          </a:r>
        </a:p>
      </dsp:txBody>
      <dsp:txXfrm>
        <a:off x="937002" y="2030048"/>
        <a:ext cx="5576601" cy="811257"/>
      </dsp:txXfrm>
    </dsp:sp>
    <dsp:sp modelId="{0A37162A-8B8B-42CC-8696-78D82D62E235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D5EBF-1C15-4A70-B762-7D4F17752C99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6CBE6-B862-48D9-9CC4-ECABA17FF2BF}">
      <dsp:nvSpPr>
        <dsp:cNvPr id="0" name=""/>
        <dsp:cNvSpPr/>
      </dsp:nvSpPr>
      <dsp:spPr>
        <a:xfrm>
          <a:off x="937002" y="3044120"/>
          <a:ext cx="293112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Walkthrough a Few Recipes</a:t>
          </a:r>
        </a:p>
      </dsp:txBody>
      <dsp:txXfrm>
        <a:off x="937002" y="3044120"/>
        <a:ext cx="2931121" cy="811257"/>
      </dsp:txXfrm>
    </dsp:sp>
    <dsp:sp modelId="{BF90FE4D-8E17-4F69-A9C9-C2F9DE6709CC}">
      <dsp:nvSpPr>
        <dsp:cNvPr id="0" name=""/>
        <dsp:cNvSpPr/>
      </dsp:nvSpPr>
      <dsp:spPr>
        <a:xfrm>
          <a:off x="3868124" y="3044120"/>
          <a:ext cx="2645479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Small, Medium, Large</a:t>
          </a:r>
        </a:p>
      </dsp:txBody>
      <dsp:txXfrm>
        <a:off x="3868124" y="3044120"/>
        <a:ext cx="2645479" cy="811257"/>
      </dsp:txXfrm>
    </dsp:sp>
    <dsp:sp modelId="{CB2966AE-52AE-4794-A34C-A7FB76F86122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9B1A3-CA8A-46BB-B035-5678BD36A288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07097-CF8A-433B-8FC0-5FAF82CE254D}">
      <dsp:nvSpPr>
        <dsp:cNvPr id="0" name=""/>
        <dsp:cNvSpPr/>
      </dsp:nvSpPr>
      <dsp:spPr>
        <a:xfrm>
          <a:off x="937002" y="4058192"/>
          <a:ext cx="293112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Advanced Use Cases</a:t>
          </a:r>
        </a:p>
      </dsp:txBody>
      <dsp:txXfrm>
        <a:off x="937002" y="4058192"/>
        <a:ext cx="2931121" cy="811257"/>
      </dsp:txXfrm>
    </dsp:sp>
    <dsp:sp modelId="{48EC147F-4213-41CE-9366-1D206F19C1CB}">
      <dsp:nvSpPr>
        <dsp:cNvPr id="0" name=""/>
        <dsp:cNvSpPr/>
      </dsp:nvSpPr>
      <dsp:spPr>
        <a:xfrm>
          <a:off x="3868124" y="4058192"/>
          <a:ext cx="2645479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Building Custom Operations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Potential for Integration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Interacting with Active Content</a:t>
          </a:r>
        </a:p>
      </dsp:txBody>
      <dsp:txXfrm>
        <a:off x="3868124" y="4058192"/>
        <a:ext cx="2645479" cy="811257"/>
      </dsp:txXfrm>
    </dsp:sp>
    <dsp:sp modelId="{06F2B344-AB81-4528-9B44-9FFEC9580761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5ADB2-8EE2-4A28-9C3A-EDD92262FA52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CFE89-4BB6-4F24-8D35-CADBB7662158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Lessons Learned</a:t>
          </a:r>
        </a:p>
      </dsp:txBody>
      <dsp:txXfrm>
        <a:off x="937002" y="5072264"/>
        <a:ext cx="5576601" cy="811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93B8D-74F0-42A0-A39D-FE4CB7E2AF96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D5CFC-F5BF-4D10-B3D2-454A5B025E45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2D732-47E9-43FF-B004-3C91E72D09ED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Value</a:t>
          </a:r>
        </a:p>
      </dsp:txBody>
      <dsp:txXfrm>
        <a:off x="1429899" y="2442"/>
        <a:ext cx="5083704" cy="1238008"/>
      </dsp:txXfrm>
    </dsp:sp>
    <dsp:sp modelId="{44CB44FE-9BA9-4DEF-9A1B-4A345BDA7411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8D57A-6CAA-4C68-ADDD-CB9B50126193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763DF-D64A-41BF-A424-2DB747722460}">
      <dsp:nvSpPr>
        <dsp:cNvPr id="0" name=""/>
        <dsp:cNvSpPr/>
      </dsp:nvSpPr>
      <dsp:spPr>
        <a:xfrm>
          <a:off x="1429899" y="1549953"/>
          <a:ext cx="2931121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Practical Applications</a:t>
          </a:r>
        </a:p>
      </dsp:txBody>
      <dsp:txXfrm>
        <a:off x="1429899" y="1549953"/>
        <a:ext cx="2931121" cy="1238008"/>
      </dsp:txXfrm>
    </dsp:sp>
    <dsp:sp modelId="{5E726CAD-B61F-4556-8631-E73819A06E7D}">
      <dsp:nvSpPr>
        <dsp:cNvPr id="0" name=""/>
        <dsp:cNvSpPr/>
      </dsp:nvSpPr>
      <dsp:spPr>
        <a:xfrm>
          <a:off x="4361021" y="1549953"/>
          <a:ext cx="2152582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Data Manipulation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Deobfuscation Malware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Forensic Artifact Parsing</a:t>
          </a:r>
        </a:p>
      </dsp:txBody>
      <dsp:txXfrm>
        <a:off x="4361021" y="1549953"/>
        <a:ext cx="2152582" cy="1238008"/>
      </dsp:txXfrm>
    </dsp:sp>
    <dsp:sp modelId="{F4BE8FCC-24D4-462E-8080-7CB11044BE62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2D185-2588-4D3C-9753-7CA603B3B901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3917F-4B65-46F3-9DE1-37D3E790DABE}">
      <dsp:nvSpPr>
        <dsp:cNvPr id="0" name=""/>
        <dsp:cNvSpPr/>
      </dsp:nvSpPr>
      <dsp:spPr>
        <a:xfrm>
          <a:off x="1429899" y="3097464"/>
          <a:ext cx="2931121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Advanced Use Cases</a:t>
          </a:r>
        </a:p>
      </dsp:txBody>
      <dsp:txXfrm>
        <a:off x="1429899" y="3097464"/>
        <a:ext cx="2931121" cy="1238008"/>
      </dsp:txXfrm>
    </dsp:sp>
    <dsp:sp modelId="{2130CB01-032A-488A-96E0-508F3F2AA8DC}">
      <dsp:nvSpPr>
        <dsp:cNvPr id="0" name=""/>
        <dsp:cNvSpPr/>
      </dsp:nvSpPr>
      <dsp:spPr>
        <a:xfrm>
          <a:off x="4361021" y="3097464"/>
          <a:ext cx="2152582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Building Custom Operations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Potential for Integration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Interacting with Active Content</a:t>
          </a:r>
        </a:p>
      </dsp:txBody>
      <dsp:txXfrm>
        <a:off x="4361021" y="3097464"/>
        <a:ext cx="2152582" cy="1238008"/>
      </dsp:txXfrm>
    </dsp:sp>
    <dsp:sp modelId="{952F097E-E7B9-4DC6-B919-F5013680FE6E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5996D-FE13-4484-9EFE-096BA31F82A1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45E58-9E1C-49ED-8E20-8BD8795A66B9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Lessons Learned</a:t>
          </a:r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0.08489</cdr:x>
      <cdr:y>0.14171</cdr:y>
    </cdr:from>
    <cdr:to>
      <cdr:x>0.14924</cdr:x>
      <cdr:y>0.21838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9A25C2F-EB68-534B-B6D0-07BE313D4DDF}"/>
            </a:ext>
          </a:extLst>
        </cdr:cNvPr>
        <cdr:cNvSpPr txBox="1"/>
      </cdr:nvSpPr>
      <cdr:spPr>
        <a:xfrm xmlns:a="http://schemas.openxmlformats.org/drawingml/2006/main">
          <a:off x="892629" y="616633"/>
          <a:ext cx="676706" cy="333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EASY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0.08351</cdr:x>
      <cdr:y>0.69</cdr:y>
    </cdr:from>
    <cdr:to>
      <cdr:x>0.14786</cdr:x>
      <cdr:y>0.76667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455D62F-3952-0F43-8E07-9F510DC3A173}"/>
            </a:ext>
          </a:extLst>
        </cdr:cNvPr>
        <cdr:cNvSpPr txBox="1"/>
      </cdr:nvSpPr>
      <cdr:spPr>
        <a:xfrm xmlns:a="http://schemas.openxmlformats.org/drawingml/2006/main">
          <a:off x="878114" y="3002425"/>
          <a:ext cx="676706" cy="333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HARD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0.12716</cdr:x>
      <cdr:y>0.76547</cdr:y>
    </cdr:from>
    <cdr:to>
      <cdr:x>0.20756</cdr:x>
      <cdr:y>0.84505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603970B7-BE69-9843-9E80-915330CB58D1}"/>
            </a:ext>
          </a:extLst>
        </cdr:cNvPr>
        <cdr:cNvSpPr txBox="1"/>
      </cdr:nvSpPr>
      <cdr:spPr>
        <a:xfrm xmlns:a="http://schemas.openxmlformats.org/drawingml/2006/main">
          <a:off x="1337128" y="3330811"/>
          <a:ext cx="845457" cy="346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SIMPLE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0.67995</cdr:x>
      <cdr:y>0.74749</cdr:y>
    </cdr:from>
    <cdr:to>
      <cdr:x>0.77743</cdr:x>
      <cdr:y>0.82712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03970B7-BE69-9843-9E80-915330CB58D1}"/>
            </a:ext>
          </a:extLst>
        </cdr:cNvPr>
        <cdr:cNvSpPr txBox="1"/>
      </cdr:nvSpPr>
      <cdr:spPr>
        <a:xfrm xmlns:a="http://schemas.openxmlformats.org/drawingml/2006/main">
          <a:off x="7150099" y="3252561"/>
          <a:ext cx="1025072" cy="3465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COMPLEX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0.08489</cdr:x>
      <cdr:y>0.14171</cdr:y>
    </cdr:from>
    <cdr:to>
      <cdr:x>0.14924</cdr:x>
      <cdr:y>0.21838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9A25C2F-EB68-534B-B6D0-07BE313D4DDF}"/>
            </a:ext>
          </a:extLst>
        </cdr:cNvPr>
        <cdr:cNvSpPr txBox="1"/>
      </cdr:nvSpPr>
      <cdr:spPr>
        <a:xfrm xmlns:a="http://schemas.openxmlformats.org/drawingml/2006/main">
          <a:off x="892629" y="616633"/>
          <a:ext cx="676706" cy="333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EASY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0.07181</cdr:x>
      <cdr:y>0.67382</cdr:y>
    </cdr:from>
    <cdr:to>
      <cdr:x>0.14786</cdr:x>
      <cdr:y>0.76667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455D62F-3952-0F43-8E07-9F510DC3A173}"/>
            </a:ext>
          </a:extLst>
        </cdr:cNvPr>
        <cdr:cNvSpPr txBox="1"/>
      </cdr:nvSpPr>
      <cdr:spPr>
        <a:xfrm xmlns:a="http://schemas.openxmlformats.org/drawingml/2006/main">
          <a:off x="721661" y="2380860"/>
          <a:ext cx="764229" cy="3280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HARD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0.12716</cdr:x>
      <cdr:y>0.76547</cdr:y>
    </cdr:from>
    <cdr:to>
      <cdr:x>0.22814</cdr:x>
      <cdr:y>0.87877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603970B7-BE69-9843-9E80-915330CB58D1}"/>
            </a:ext>
          </a:extLst>
        </cdr:cNvPr>
        <cdr:cNvSpPr txBox="1"/>
      </cdr:nvSpPr>
      <cdr:spPr>
        <a:xfrm xmlns:a="http://schemas.openxmlformats.org/drawingml/2006/main">
          <a:off x="1231718" y="2607012"/>
          <a:ext cx="978084" cy="385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SIMPLE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0.65701</cdr:x>
      <cdr:y>0.74749</cdr:y>
    </cdr:from>
    <cdr:to>
      <cdr:x>0.77743</cdr:x>
      <cdr:y>0.87172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03970B7-BE69-9843-9E80-915330CB58D1}"/>
            </a:ext>
          </a:extLst>
        </cdr:cNvPr>
        <cdr:cNvSpPr txBox="1"/>
      </cdr:nvSpPr>
      <cdr:spPr>
        <a:xfrm xmlns:a="http://schemas.openxmlformats.org/drawingml/2006/main">
          <a:off x="6602508" y="2641162"/>
          <a:ext cx="1210120" cy="438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COMPLEX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4ACD5-53D0-5247-81DE-F1FC4F95AC9A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73B37-BBD4-2B4B-A9B9-E783D384C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2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8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29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96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31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21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88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72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9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03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9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2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22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60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11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23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68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8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41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99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64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1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3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it works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four main areas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CyberChef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box in the top right, where you can paste, type or drag the text or file you want to operate 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output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box in the bottom right, where the outcome of your processing will be displayed.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list on the far left, where you can find all the operations that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CyberChef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capable of in categorized lists, or by searching.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recipe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area in the middle, where you can drag the operations that you want to use and specify arguments and options.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5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53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1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45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89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9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11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252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6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9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1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01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4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73B37-BBD4-2B4B-A9B9-E783D384C6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4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38B32-AD32-0849-8EBC-A5B7B218F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F101A-5411-4B43-A7BF-83176C92A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ECC4-C506-E34E-8DE0-750FAEEEA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EE566-8486-D84A-8896-9646E200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9D3A6-1522-634F-AE47-7E072293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20ADA-2CC2-6746-93DD-6A6532E1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834F0-36C9-A246-9C20-1DF8AEF6B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5B1CC-E20B-A64A-91B1-BFEC72212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D3B41-3A44-0745-B49C-D9A36195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DD390-7CAD-F941-BFD5-752476C0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10A802-DD20-DD4E-8E7C-709A36FB5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6FF45-5154-0142-B71A-5DFFFB932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0A08C-755E-6540-9D9A-83E488E2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5BDD9-7CCF-4A47-A7BF-5FAA3753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45D28-9DA7-C942-A9D2-14712C17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04D2E-CF35-7947-9E9F-038AF7672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46023-E04B-8047-ABAB-90717BB20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31067-1430-A943-8B98-0A6B855D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3A961-4766-6441-9DC8-F27738AA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CB16D-5E41-944F-9302-58BBA523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ADBF-B460-3C44-9A47-0F544A19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D4AC0-500E-B24A-A9AC-A814BEBDC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79872-CAE0-7745-A32F-C8616544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2C8B-3609-A049-B100-5F699EDD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BD645-F4C3-B549-A102-30833B2F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06D3B-42B7-F94E-812C-C9353A53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5951D-5DAF-9641-B1B9-C3F5B95B8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07EB6-87A1-1140-9D53-48464A018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8A3DA-2F74-AE4F-8FC7-5F3C004D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EE3F5-9506-1545-81C8-C012CF7B7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5045C-1457-2C41-9A94-3C1E21B3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4245-D915-9B46-8C76-DB846F52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04C62-0E90-554C-94E3-5AE002930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BD625-50EA-5B4A-88F9-A61D6E70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9F0E6-CD96-8947-9DE6-9B66C4D1A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AE169F-240D-764B-A80D-51A827E31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02B9A-434B-BE41-88C2-BA1C05D7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A20B7-9A35-B74D-A532-5C2054660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04F57-83B2-5B47-B2CD-233F0A6A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0C19-904A-3A4B-97D3-822BDD7C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39B4E-E67B-6744-A772-02844DEC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C2195-820B-2349-85C9-A548DC80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C401D-712A-C440-8EF0-3C079E73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A911C-FA43-D04C-82D0-819F6AC1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C4C3D-7C46-654C-9C70-574ABBC4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59124-317C-D149-8A0B-C9A34961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7041-EE23-4149-AFA4-30B1BEE1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285CB-685F-1842-AA40-FD3A7AA9A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DABC5-5F7B-BA48-91C9-3CC1D5945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E0066-2A69-3348-AC0D-13C0ED431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02DA9-EDD0-EE4B-BCB9-2EE5A48A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C96A6-4A22-A84F-BDFC-707E55AE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9F44-B626-8649-8012-444025C0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A495ED-990F-B14A-AC94-B5D665EF4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FCD1C-49DC-1145-AB79-847BEC0A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3E19C-794C-7A49-8349-D1C803EE8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836C9-58D5-D541-97D3-ACD7C5D2D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6A8FC-C692-4649-B065-E4BCEF53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C725E0-EDA6-A54B-817B-E23D0D9F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42785-31F1-1643-9FEC-52256D613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823D6-84AA-804F-8039-F989C1B14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66E9E-69A0-114B-9837-184074ACD05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06064-9920-6C45-9ED0-B71A79B3C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18CE2-2F8F-C34B-A196-BBA5F0275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42B1-E027-6D40-8918-E0BF81C4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5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formation-age.com/ecrime-cyber-network-123482383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stackoverflow.com/questions/3102819/disable-same-origin-policy-in-chrom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on.glass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email@jon.glas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chq.github.io/CyberChef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70D1F-C09A-D643-B7F3-9F770C54A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Cybersecurity Zero to Hero with CyberChef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B56882-70D1-2648-9221-5D54820F7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  <a:p>
            <a:r>
              <a:rPr lang="en-US" sz="2000">
                <a:solidFill>
                  <a:srgbClr val="FFFFFF"/>
                </a:solidFill>
              </a:rPr>
              <a:t>Jonathan Glass</a:t>
            </a:r>
          </a:p>
        </p:txBody>
      </p:sp>
      <p:cxnSp>
        <p:nvCxnSpPr>
          <p:cNvPr id="24" name="Straight Connector 2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A108782-228C-9545-B7C1-F4506F6F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32"/>
    </mc:Choice>
    <mc:Fallback xmlns="">
      <p:transition spd="slow" advClick="0" advTm="59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28B1E-29B8-1B4C-9469-7A9969D82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7005134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Value of </a:t>
            </a:r>
            <a:r>
              <a:rPr lang="en-US" sz="6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CyberChef</a:t>
            </a:r>
            <a:endParaRPr lang="en-US" sz="6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9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2"/>
    </mc:Choice>
    <mc:Fallback xmlns="">
      <p:transition spd="slow" advClick="0" advTm="20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BB2C3-AA8E-E140-9F41-26022B80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Value of</a:t>
            </a:r>
            <a:r>
              <a:rPr lang="en-US" baseline="0" dirty="0"/>
              <a:t> </a:t>
            </a:r>
            <a:r>
              <a:rPr lang="en-US" baseline="0" dirty="0" err="1"/>
              <a:t>CyberChef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679EF-2CD3-8443-9B88-4E45F7985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6F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B9DEB-C5AB-DC4C-ADA4-82DCBEFCF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Reduces the entry threshold for Cybersecurity tasks</a:t>
            </a:r>
          </a:p>
          <a:p>
            <a:pPr lvl="1"/>
            <a:r>
              <a:rPr lang="en-US" sz="2000"/>
              <a:t>Drag and Drop operations</a:t>
            </a:r>
          </a:p>
          <a:p>
            <a:pPr lvl="1"/>
            <a:r>
              <a:rPr lang="en-US" sz="2000"/>
              <a:t>Menu of things to try</a:t>
            </a:r>
          </a:p>
          <a:p>
            <a:pPr lvl="1"/>
            <a:r>
              <a:rPr lang="en-US" sz="2000"/>
              <a:t>Web GUI</a:t>
            </a:r>
          </a:p>
          <a:p>
            <a:r>
              <a:rPr lang="en-US" sz="2000"/>
              <a:t>Solid platform to demonstrate programming concepts</a:t>
            </a:r>
          </a:p>
          <a:p>
            <a:pPr lvl="1"/>
            <a:r>
              <a:rPr lang="en-US" sz="2000"/>
              <a:t>Functions, Order of operation, data types…</a:t>
            </a:r>
          </a:p>
          <a:p>
            <a:pPr lvl="1"/>
            <a:r>
              <a:rPr lang="en-US" sz="2000"/>
              <a:t>Visualize data manipulation step by step</a:t>
            </a:r>
          </a:p>
          <a:p>
            <a:pPr lvl="1"/>
            <a:r>
              <a:rPr lang="en-US" sz="2000"/>
              <a:t>Trick students into coding with RegEx</a:t>
            </a:r>
          </a:p>
        </p:txBody>
      </p:sp>
    </p:spTree>
    <p:extLst>
      <p:ext uri="{BB962C8B-B14F-4D97-AF65-F5344CB8AC3E}">
        <p14:creationId xmlns:p14="http://schemas.microsoft.com/office/powerpoint/2010/main" val="11404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73"/>
    </mc:Choice>
    <mc:Fallback xmlns="">
      <p:transition spd="slow" advClick="0" advTm="28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BB2C3-AA8E-E140-9F41-26022B80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Value of</a:t>
            </a:r>
            <a:r>
              <a:rPr lang="en-US" baseline="0" dirty="0"/>
              <a:t> </a:t>
            </a:r>
            <a:r>
              <a:rPr lang="en-US" baseline="0" dirty="0" err="1"/>
              <a:t>CyberChef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3EF32-BE69-0E4A-97C7-AE3430149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6F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B9DEB-C5AB-DC4C-ADA4-82DCBEFCF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Serverless and Static</a:t>
            </a:r>
          </a:p>
          <a:p>
            <a:pPr lvl="1"/>
            <a:r>
              <a:rPr lang="en-US" sz="2000"/>
              <a:t>Runs client side</a:t>
            </a:r>
          </a:p>
          <a:p>
            <a:pPr lvl="1"/>
            <a:r>
              <a:rPr lang="en-US" sz="2000"/>
              <a:t>Nothing to install</a:t>
            </a:r>
          </a:p>
          <a:p>
            <a:pPr lvl="1"/>
            <a:r>
              <a:rPr lang="en-US" sz="2000"/>
              <a:t>Cross-browser compatibility</a:t>
            </a:r>
          </a:p>
          <a:p>
            <a:r>
              <a:rPr lang="en-US" sz="2000"/>
              <a:t>Parses HTTP GET Parameters</a:t>
            </a:r>
          </a:p>
          <a:p>
            <a:pPr lvl="1"/>
            <a:r>
              <a:rPr lang="en-US" sz="2000"/>
              <a:t>Recipes can be bookmarked in browser with input data</a:t>
            </a:r>
          </a:p>
          <a:p>
            <a:pPr lvl="1"/>
            <a:r>
              <a:rPr lang="en-US" sz="2000"/>
              <a:t>Post URLs to Blogs with steps, comments, and input data</a:t>
            </a:r>
          </a:p>
          <a:p>
            <a:r>
              <a:rPr lang="en-US" sz="2000"/>
              <a:t>Not overly difficult to customize</a:t>
            </a:r>
          </a:p>
          <a:p>
            <a:r>
              <a:rPr lang="en-US" sz="2000"/>
              <a:t>Free!</a:t>
            </a:r>
          </a:p>
        </p:txBody>
      </p:sp>
    </p:spTree>
    <p:extLst>
      <p:ext uri="{BB962C8B-B14F-4D97-AF65-F5344CB8AC3E}">
        <p14:creationId xmlns:p14="http://schemas.microsoft.com/office/powerpoint/2010/main" val="14949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8"/>
    </mc:Choice>
    <mc:Fallback xmlns="">
      <p:transition spd="slow" advClick="0" advTm="33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59838-94A0-3F46-B6D1-81343313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STATISTICS…probably not made up.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9A25B620-DD7E-214A-9C7F-F3AA531273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17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9A25B620-DD7E-214A-9C7F-F3AA53127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259780"/>
              </p:ext>
            </p:extLst>
          </p:nvPr>
        </p:nvGraphicFramePr>
        <p:xfrm>
          <a:off x="1383415" y="288404"/>
          <a:ext cx="9686367" cy="3405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68DC274-3DA2-7044-9B96-C720B4DD8DCB}"/>
              </a:ext>
            </a:extLst>
          </p:cNvPr>
          <p:cNvSpPr/>
          <p:nvPr/>
        </p:nvSpPr>
        <p:spPr>
          <a:xfrm>
            <a:off x="3413108" y="1216429"/>
            <a:ext cx="2016398" cy="726539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14B8BD-2B46-3B4D-B006-62D063D18A77}"/>
              </a:ext>
            </a:extLst>
          </p:cNvPr>
          <p:cNvSpPr/>
          <p:nvPr/>
        </p:nvSpPr>
        <p:spPr>
          <a:xfrm>
            <a:off x="498765" y="3889193"/>
            <a:ext cx="2715490" cy="376237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Intro to Digital Forensics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7623A2-EBF9-8046-8F06-AEAF07C0423F}"/>
              </a:ext>
            </a:extLst>
          </p:cNvPr>
          <p:cNvSpPr/>
          <p:nvPr/>
        </p:nvSpPr>
        <p:spPr>
          <a:xfrm>
            <a:off x="498765" y="4453548"/>
            <a:ext cx="2715490" cy="376237"/>
          </a:xfrm>
          <a:prstGeom prst="rect">
            <a:avLst/>
          </a:prstGeom>
          <a:solidFill>
            <a:srgbClr val="0070C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Intro to Malware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B013B2-1FB1-6F47-99C5-54B1B5A741AD}"/>
              </a:ext>
            </a:extLst>
          </p:cNvPr>
          <p:cNvSpPr/>
          <p:nvPr/>
        </p:nvSpPr>
        <p:spPr>
          <a:xfrm>
            <a:off x="2947760" y="1008944"/>
            <a:ext cx="3862998" cy="539585"/>
          </a:xfrm>
          <a:prstGeom prst="rect">
            <a:avLst/>
          </a:prstGeom>
          <a:solidFill>
            <a:srgbClr val="0070C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169EB-09EA-DC42-9720-5F8DA6313FD5}"/>
              </a:ext>
            </a:extLst>
          </p:cNvPr>
          <p:cNvSpPr/>
          <p:nvPr/>
        </p:nvSpPr>
        <p:spPr>
          <a:xfrm>
            <a:off x="498765" y="5017903"/>
            <a:ext cx="2715490" cy="376237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Black Hat Python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CCCFAB-036C-CF44-93DF-436BF6227FF6}"/>
              </a:ext>
            </a:extLst>
          </p:cNvPr>
          <p:cNvSpPr/>
          <p:nvPr/>
        </p:nvSpPr>
        <p:spPr>
          <a:xfrm>
            <a:off x="4382926" y="1102163"/>
            <a:ext cx="2967167" cy="975949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9CC68-7CB9-FB40-88FD-2ABE90D7FA52}"/>
              </a:ext>
            </a:extLst>
          </p:cNvPr>
          <p:cNvSpPr/>
          <p:nvPr/>
        </p:nvSpPr>
        <p:spPr>
          <a:xfrm>
            <a:off x="498765" y="5582258"/>
            <a:ext cx="2715490" cy="376237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BD8E32-F24F-BA42-8AE9-62A485EEE4AD}"/>
              </a:ext>
            </a:extLst>
          </p:cNvPr>
          <p:cNvSpPr/>
          <p:nvPr/>
        </p:nvSpPr>
        <p:spPr>
          <a:xfrm>
            <a:off x="3593217" y="1243721"/>
            <a:ext cx="4977183" cy="1082250"/>
          </a:xfrm>
          <a:prstGeom prst="rect">
            <a:avLst/>
          </a:prstGeom>
          <a:solidFill>
            <a:schemeClr val="accent6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C5F32-AE43-564C-92A7-9D026A365385}"/>
              </a:ext>
            </a:extLst>
          </p:cNvPr>
          <p:cNvSpPr txBox="1"/>
          <p:nvPr/>
        </p:nvSpPr>
        <p:spPr>
          <a:xfrm>
            <a:off x="3366654" y="3896098"/>
            <a:ext cx="770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tasks easier in </a:t>
            </a:r>
            <a:r>
              <a:rPr lang="en-US" dirty="0" err="1"/>
              <a:t>CyberChef</a:t>
            </a:r>
            <a:r>
              <a:rPr lang="en-US" dirty="0"/>
              <a:t> but Python becomes very necessary.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F00070-662E-3643-90E4-82DACB43CE35}"/>
              </a:ext>
            </a:extLst>
          </p:cNvPr>
          <p:cNvSpPr txBox="1"/>
          <p:nvPr/>
        </p:nvSpPr>
        <p:spPr>
          <a:xfrm>
            <a:off x="3366653" y="4460453"/>
            <a:ext cx="853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tasks can be combined to get big results but Python is still needed for most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C03595-073E-7145-AD44-3BBCEB2B6AA2}"/>
              </a:ext>
            </a:extLst>
          </p:cNvPr>
          <p:cNvSpPr txBox="1"/>
          <p:nvPr/>
        </p:nvSpPr>
        <p:spPr>
          <a:xfrm>
            <a:off x="3366653" y="5024808"/>
            <a:ext cx="853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tasks might be easier but we use Python for everything so…</a:t>
            </a:r>
            <a:r>
              <a:rPr lang="en-US" altLang="ja-JP" dirty="0"/>
              <a:t>¯\_(</a:t>
            </a:r>
            <a:r>
              <a:rPr lang="ja-JP" altLang="en-US"/>
              <a:t>ツ</a:t>
            </a:r>
            <a:r>
              <a:rPr lang="en-US" altLang="ja-JP" dirty="0"/>
              <a:t>)_/¯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32ECC5-6D25-C042-960B-96D05A8EC27E}"/>
              </a:ext>
            </a:extLst>
          </p:cNvPr>
          <p:cNvSpPr txBox="1"/>
          <p:nvPr/>
        </p:nvSpPr>
        <p:spPr>
          <a:xfrm>
            <a:off x="3366653" y="5589163"/>
            <a:ext cx="853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 variety of tasks, most are easier with Python until complexity reaches critical point where it really doesn’t matter what I am using. </a:t>
            </a:r>
            <a:r>
              <a:rPr lang="en-US" dirty="0">
                <a:sym typeface="Wingdings" pitchFamily="2" charset="2"/>
              </a:rPr>
              <a:t>:D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"/>
    </mc:Choice>
    <mc:Fallback xmlns="">
      <p:transition spd="slow" advClick="0" advTm="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4" grpId="0"/>
      <p:bldP spid="14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42EDA-32A7-1448-BC10-38EB0272C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Small Recipes Using CyberChef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9E12A-2B4A-7641-A06C-FB6C56695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240" y="4700588"/>
            <a:ext cx="5252288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Tons of value from the quick operations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76"/>
    </mc:Choice>
    <mc:Fallback xmlns="">
      <p:transition spd="slow" advClick="0" advTm="197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A530C-553C-C040-B99A-7E0C2E97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Base64 Decode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740032-FEC0-8D4A-BC5A-6138F7A48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687" y="1491004"/>
            <a:ext cx="9326625" cy="5007920"/>
          </a:xfrm>
          <a:prstGeom prst="rect">
            <a:avLst/>
          </a:prstGeom>
          <a:effectLst>
            <a:outerShdw blurRad="393700" dist="38100" dir="13500000" sx="103000" sy="103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6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6"/>
    </mc:Choice>
    <mc:Fallback xmlns="">
      <p:transition spd="slow" advClick="0" advTm="42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5D9EDB-4982-1A42-8786-47D8CACE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Unzipping a Password Protected Zip File</a:t>
            </a:r>
          </a:p>
        </p:txBody>
      </p:sp>
      <p:pic>
        <p:nvPicPr>
          <p:cNvPr id="16" name="Content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DA35CB-C655-4342-8DE4-62414CDD5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" y="1488059"/>
            <a:ext cx="11407140" cy="500481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807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"/>
    </mc:Choice>
    <mc:Fallback xmlns="">
      <p:transition spd="slow" advClick="0" advTm="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7F15-7304-DB45-824D-48D2DAB5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Combining ‘Unzip’ and ‘From Base64’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894" y="1531157"/>
            <a:ext cx="9648212" cy="5044122"/>
          </a:xfrm>
          <a:effectLst>
            <a:outerShdw blurRad="469900" dist="38100" dir="13500000" sx="103000" sy="103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"/>
    </mc:Choice>
    <mc:Fallback xmlns="">
      <p:transition spd="slow" advClick="0" advTm="10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393C-1FB0-B742-98AF-966098E9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Resolving a List of Domain Names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5CEF8D-768C-3542-9D2D-33FE52FCB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761" y="1481275"/>
            <a:ext cx="8538478" cy="5376725"/>
          </a:xfrm>
          <a:prstGeom prst="rect">
            <a:avLst/>
          </a:prstGeom>
          <a:effectLst>
            <a:outerShdw blurRad="457200" dist="38100" dir="13500000" sx="103000" sy="103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1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"/>
    </mc:Choice>
    <mc:Fallback xmlns="">
      <p:transition spd="slow" advClick="0" advTm="7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337BA-17CB-E646-9ECE-2681340C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Script for the next ~50 mins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C58C9D2-0B4E-4E01-85CA-7F2279C973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69802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71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"/>
    </mc:Choice>
    <mc:Fallback xmlns="">
      <p:transition spd="slow" advClick="0" advTm="15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D4AB-6B06-954E-A852-09F90B67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YARA? Sure!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6FEC22-1CBE-A843-A650-BC2AB6132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39" y="1459587"/>
            <a:ext cx="9936121" cy="4832726"/>
          </a:xfrm>
          <a:prstGeom prst="rect">
            <a:avLst/>
          </a:prstGeom>
          <a:effectLst>
            <a:outerShdw blurRad="685800" dist="38100" dir="13500000" sx="103000" sy="103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9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"/>
    </mc:Choice>
    <mc:Fallback xmlns="">
      <p:transition spd="slow" advClick="0" advTm="10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1DAF0-4768-4B45-9D88-E8152A32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Medium Recipe using CyberChef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D30BC-58C5-A844-B478-56258E3DB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240" y="4700588"/>
            <a:ext cx="5252288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Deobfuscating Emotet v4 Downloader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2"/>
    </mc:Choice>
    <mc:Fallback xmlns="">
      <p:transition spd="slow" advClick="0" advTm="15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BE63C9D-BD04-854A-BE6D-1E9843F22732}"/>
              </a:ext>
            </a:extLst>
          </p:cNvPr>
          <p:cNvSpPr/>
          <p:nvPr/>
        </p:nvSpPr>
        <p:spPr>
          <a:xfrm>
            <a:off x="-405984" y="-1648918"/>
            <a:ext cx="5922364" cy="54650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7DB7D6-BDD6-E545-90E8-14850AD6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Reserved for </a:t>
            </a:r>
            <a:r>
              <a:rPr lang="en-US" dirty="0" err="1"/>
              <a:t>Emotet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D42BB-9AD1-AD4C-A3F7-2E99F7175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MUMMY SPIDER is a criminal entity linked to the core development of the malware most commonly known as </a:t>
            </a:r>
            <a:r>
              <a:rPr lang="en-US" dirty="0" err="1"/>
              <a:t>Emotet</a:t>
            </a:r>
            <a:r>
              <a:rPr lang="en-US" dirty="0"/>
              <a:t> or </a:t>
            </a:r>
            <a:r>
              <a:rPr lang="en-US" dirty="0" err="1"/>
              <a:t>Geodo</a:t>
            </a:r>
            <a:r>
              <a:rPr lang="en-US" dirty="0"/>
              <a:t>.</a:t>
            </a:r>
          </a:p>
          <a:p>
            <a:r>
              <a:rPr lang="en-US" dirty="0"/>
              <a:t>The phishing campaign by MUMMY SPIDER consisted of </a:t>
            </a:r>
            <a:r>
              <a:rPr lang="en-US" b="1" dirty="0"/>
              <a:t>a malicious macro-enabled Microsoft Word document sent as an email attachment</a:t>
            </a:r>
            <a:r>
              <a:rPr lang="en-US" dirty="0"/>
              <a:t>. </a:t>
            </a:r>
          </a:p>
          <a:p>
            <a:r>
              <a:rPr lang="en-US" dirty="0"/>
              <a:t>When recipients opened the weaponized document and macros are enabled on the machine (which is quite typical), </a:t>
            </a:r>
            <a:r>
              <a:rPr lang="en-US" b="1" dirty="0"/>
              <a:t>an obfuscated PowerShell command was launched</a:t>
            </a:r>
            <a:r>
              <a:rPr lang="en-US" dirty="0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90AA91-7931-5E45-8147-D0FA88AAC2EB}"/>
              </a:ext>
            </a:extLst>
          </p:cNvPr>
          <p:cNvSpPr/>
          <p:nvPr/>
        </p:nvSpPr>
        <p:spPr>
          <a:xfrm>
            <a:off x="838200" y="5846544"/>
            <a:ext cx="8745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https://www.information-age.com/ecrime-cyber-network-123482383/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"/>
    </mc:Choice>
    <mc:Fallback xmlns="">
      <p:transition spd="slow" advClick="0" advTm="1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6D0DA5-F414-A14A-B52C-FE49DDDA0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776" y="26586"/>
            <a:ext cx="7547676" cy="6715178"/>
          </a:xfrm>
          <a:prstGeom prst="rect">
            <a:avLst/>
          </a:prstGeom>
          <a:effectLst>
            <a:outerShdw blurRad="457200" dist="38100" dir="10800000" sx="105000" sy="105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7B77FD9E-C9C6-CF47-A0EA-5786C5BA7FF9}"/>
              </a:ext>
            </a:extLst>
          </p:cNvPr>
          <p:cNvSpPr/>
          <p:nvPr/>
        </p:nvSpPr>
        <p:spPr>
          <a:xfrm>
            <a:off x="7485875" y="3655275"/>
            <a:ext cx="1200150" cy="9944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7"/>
    </mc:Choice>
    <mc:Fallback xmlns="">
      <p:transition spd="slow" advClick="0" advTm="8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EB9E-99D2-E94E-B7FC-D04902014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/>
              <a:t>Grab </a:t>
            </a:r>
            <a:r>
              <a:rPr lang="en-US" dirty="0" err="1"/>
              <a:t>RegEx</a:t>
            </a:r>
            <a:br>
              <a:rPr lang="en-US" dirty="0"/>
            </a:br>
            <a:r>
              <a:rPr lang="en-US" dirty="0"/>
              <a:t>Operation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37B56E-3DAE-44FE-B382-699113371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800" dirty="0"/>
              <a:t>I use </a:t>
            </a:r>
            <a:r>
              <a:rPr lang="en-US" sz="1800" dirty="0" err="1"/>
              <a:t>RegEx</a:t>
            </a:r>
            <a:r>
              <a:rPr lang="en-US" sz="1800" dirty="0"/>
              <a:t> for as much as possible</a:t>
            </a:r>
          </a:p>
          <a:p>
            <a:r>
              <a:rPr lang="en-US" sz="1800" dirty="0"/>
              <a:t>You should too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FF634CE0-8865-8F4F-82DB-B6A015559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721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"/>
    </mc:Choice>
    <mc:Fallback xmlns="">
      <p:transition spd="slow" advClick="0" advTm="19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046D2C-A94B-124B-8515-8468B5F28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902" y="201477"/>
            <a:ext cx="10120393" cy="64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7"/>
    </mc:Choice>
    <mc:Fallback xmlns="">
      <p:transition spd="slow" advClick="0" advTm="85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FD1884-5BB4-EB49-B282-A00F1EE49604}"/>
              </a:ext>
            </a:extLst>
          </p:cNvPr>
          <p:cNvSpPr txBox="1"/>
          <p:nvPr/>
        </p:nvSpPr>
        <p:spPr>
          <a:xfrm>
            <a:off x="422910" y="502920"/>
            <a:ext cx="2823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Too Many Carets(^)!!!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4B115-64D9-9F47-921D-C0FFE9072F44}"/>
              </a:ext>
            </a:extLst>
          </p:cNvPr>
          <p:cNvSpPr txBox="1"/>
          <p:nvPr/>
        </p:nvSpPr>
        <p:spPr>
          <a:xfrm>
            <a:off x="422910" y="2172393"/>
            <a:ext cx="2823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should remove the DOS Obfuscation to get a better picture of this mess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D42FE-A675-034C-854C-D4662767A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20" y="0"/>
            <a:ext cx="1010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EEF36-1FE4-FE42-A0A7-2C2DCA020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46875">
            <a:off x="8285280" y="2014043"/>
            <a:ext cx="2014755" cy="201475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F36A42-BCDA-D845-B20A-0A67DAF11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4641" y="212687"/>
            <a:ext cx="5122718" cy="6432625"/>
          </a:xfrm>
          <a:prstGeom prst="rect">
            <a:avLst/>
          </a:prstGeom>
          <a:effectLst>
            <a:outerShdw blurRad="406400" dist="38100" dir="13500000" sx="103000" sy="103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8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F36A42-BCDA-D845-B20A-0A67DAF11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F36A42-BCDA-D845-B20A-0A67DAF11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46" y="461716"/>
            <a:ext cx="9139866" cy="5808455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6927A76-9473-3142-B6EA-1CCCD4A1FDE3}"/>
              </a:ext>
            </a:extLst>
          </p:cNvPr>
          <p:cNvSpPr/>
          <p:nvPr/>
        </p:nvSpPr>
        <p:spPr>
          <a:xfrm>
            <a:off x="5234678" y="753566"/>
            <a:ext cx="56007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#1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57EA137-50D2-F148-955D-FC69EEA4BCCE}"/>
              </a:ext>
            </a:extLst>
          </p:cNvPr>
          <p:cNvSpPr/>
          <p:nvPr/>
        </p:nvSpPr>
        <p:spPr>
          <a:xfrm>
            <a:off x="176646" y="2421081"/>
            <a:ext cx="716973" cy="800100"/>
          </a:xfrm>
          <a:prstGeom prst="rightArrow">
            <a:avLst>
              <a:gd name="adj1" fmla="val 50000"/>
              <a:gd name="adj2" fmla="val 46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#2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6EDFD5C-C2CD-2548-89F6-64D3969AC33D}"/>
              </a:ext>
            </a:extLst>
          </p:cNvPr>
          <p:cNvSpPr/>
          <p:nvPr/>
        </p:nvSpPr>
        <p:spPr>
          <a:xfrm rot="1658598">
            <a:off x="4933085" y="5000291"/>
            <a:ext cx="716973" cy="800100"/>
          </a:xfrm>
          <a:prstGeom prst="rightArrow">
            <a:avLst>
              <a:gd name="adj1" fmla="val 50000"/>
              <a:gd name="adj2" fmla="val 46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61D99-CFD9-7C4B-8F36-56F2803E1ED2}"/>
              </a:ext>
            </a:extLst>
          </p:cNvPr>
          <p:cNvSpPr txBox="1"/>
          <p:nvPr/>
        </p:nvSpPr>
        <p:spPr>
          <a:xfrm>
            <a:off x="9424555" y="72736"/>
            <a:ext cx="27674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#1 Sets an environment variable filled with #2 mostly gibberish.</a:t>
            </a:r>
          </a:p>
          <a:p>
            <a:r>
              <a:rPr lang="en-US" sz="3200" dirty="0"/>
              <a:t>#3 loops backward from the end and grabs every 4th character.</a:t>
            </a:r>
          </a:p>
        </p:txBody>
      </p:sp>
    </p:spTree>
    <p:extLst>
      <p:ext uri="{BB962C8B-B14F-4D97-AF65-F5344CB8AC3E}">
        <p14:creationId xmlns:p14="http://schemas.microsoft.com/office/powerpoint/2010/main" val="12014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Slide Legal made me make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The views that I express are my own and do not necessarily represent </a:t>
            </a:r>
          </a:p>
          <a:p>
            <a:pPr lvl="1"/>
            <a:r>
              <a:rPr lang="en-US" sz="3200" dirty="0"/>
              <a:t>those of the Federal Reserve Bank of New York or the Federal Reserve System</a:t>
            </a:r>
          </a:p>
          <a:p>
            <a:pPr lvl="1"/>
            <a:r>
              <a:rPr lang="en-US" sz="3200" dirty="0"/>
              <a:t>those of the University of Richmond School of Professional and Continuing Studies</a:t>
            </a:r>
          </a:p>
          <a:p>
            <a:pPr lvl="1"/>
            <a:r>
              <a:rPr lang="en-US" sz="3200" dirty="0"/>
              <a:t>sound cybersecurity advice in general.</a:t>
            </a:r>
          </a:p>
          <a:p>
            <a:r>
              <a:rPr lang="en-US" sz="3600" dirty="0"/>
              <a:t>View at your own risk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414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3"/>
    </mc:Choice>
    <mc:Fallback xmlns="">
      <p:transition spd="slow" advClick="0" advTm="17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4D5FD7-BCD0-B340-BD72-CB7B854A9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748" y="996849"/>
            <a:ext cx="3383280" cy="2366010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2EF18341-51CD-6641-AC1F-0119A8959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236" y="1977390"/>
            <a:ext cx="7848574" cy="4549140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1ABB12-BE1C-E44F-8891-F56E87AFED52}"/>
              </a:ext>
            </a:extLst>
          </p:cNvPr>
          <p:cNvSpPr txBox="1"/>
          <p:nvPr/>
        </p:nvSpPr>
        <p:spPr>
          <a:xfrm>
            <a:off x="5180439" y="396685"/>
            <a:ext cx="7235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More </a:t>
            </a:r>
            <a:r>
              <a:rPr lang="en-US" sz="3600" dirty="0" err="1"/>
              <a:t>RegEx</a:t>
            </a:r>
            <a:r>
              <a:rPr lang="en-US" sz="3600" dirty="0"/>
              <a:t> to Capture the Obfuscated Code</a:t>
            </a:r>
          </a:p>
        </p:txBody>
      </p:sp>
    </p:spTree>
    <p:extLst>
      <p:ext uri="{BB962C8B-B14F-4D97-AF65-F5344CB8AC3E}">
        <p14:creationId xmlns:p14="http://schemas.microsoft.com/office/powerpoint/2010/main" val="31474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49E4C5C-1E61-5B41-9F4F-E0A5CDE30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78" y="1282003"/>
            <a:ext cx="5735730" cy="122135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1E57A8B-B382-374C-8BEB-3AF539874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316" y="1783829"/>
            <a:ext cx="7816048" cy="4804348"/>
          </a:xfrm>
          <a:prstGeom prst="rect">
            <a:avLst/>
          </a:prstGeom>
          <a:effectLst>
            <a:outerShdw blurRad="444500" dist="38100" dir="13500000" sx="103000" sy="103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22B4F5-6399-3743-8E43-0B7BF85F1EAD}"/>
              </a:ext>
            </a:extLst>
          </p:cNvPr>
          <p:cNvSpPr txBox="1"/>
          <p:nvPr/>
        </p:nvSpPr>
        <p:spPr>
          <a:xfrm>
            <a:off x="5143682" y="387064"/>
            <a:ext cx="723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Reverse The Obfuscated Code</a:t>
            </a:r>
          </a:p>
        </p:txBody>
      </p:sp>
    </p:spTree>
    <p:extLst>
      <p:ext uri="{BB962C8B-B14F-4D97-AF65-F5344CB8AC3E}">
        <p14:creationId xmlns:p14="http://schemas.microsoft.com/office/powerpoint/2010/main" val="35598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DCBA710-754E-C94A-9AC4-881770FB7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51006"/>
            <a:ext cx="3959148" cy="2868460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A070356-0D87-DF4A-9BCC-9C5453664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0482" y="1907611"/>
            <a:ext cx="8814472" cy="4915421"/>
          </a:xfrm>
          <a:prstGeom prst="rect">
            <a:avLst/>
          </a:prstGeom>
          <a:effectLst>
            <a:outerShdw blurRad="3810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C97EF3-0140-0940-9074-9533D09A948F}"/>
              </a:ext>
            </a:extLst>
          </p:cNvPr>
          <p:cNvSpPr txBox="1"/>
          <p:nvPr/>
        </p:nvSpPr>
        <p:spPr>
          <a:xfrm>
            <a:off x="381000" y="3429000"/>
            <a:ext cx="2931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More </a:t>
            </a:r>
            <a:r>
              <a:rPr lang="en-US" sz="3600" dirty="0" err="1"/>
              <a:t>RegEx</a:t>
            </a:r>
            <a:r>
              <a:rPr lang="en-US" sz="3600" dirty="0"/>
              <a:t>!  “(.)…”</a:t>
            </a:r>
          </a:p>
          <a:p>
            <a:r>
              <a:rPr lang="en-US" sz="3600" dirty="0"/>
              <a:t>Capture the first character, skip 3, repeat</a:t>
            </a:r>
          </a:p>
        </p:txBody>
      </p:sp>
    </p:spTree>
    <p:extLst>
      <p:ext uri="{BB962C8B-B14F-4D97-AF65-F5344CB8AC3E}">
        <p14:creationId xmlns:p14="http://schemas.microsoft.com/office/powerpoint/2010/main" val="193070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7FCE5FE-694C-3B4F-AFFD-B2BA842A2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90"/>
          <a:stretch/>
        </p:blipFill>
        <p:spPr>
          <a:xfrm>
            <a:off x="-1395047" y="-98476"/>
            <a:ext cx="13817208" cy="67971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453A2-808C-DE4E-91C6-764CBFB640BC}"/>
              </a:ext>
            </a:extLst>
          </p:cNvPr>
          <p:cNvCxnSpPr>
            <a:cxnSpLocks/>
          </p:cNvCxnSpPr>
          <p:nvPr/>
        </p:nvCxnSpPr>
        <p:spPr>
          <a:xfrm>
            <a:off x="5761779" y="76142"/>
            <a:ext cx="1201729" cy="1563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F3B49D-AE21-5641-922B-5476FC94ABDE}"/>
              </a:ext>
            </a:extLst>
          </p:cNvPr>
          <p:cNvCxnSpPr>
            <a:cxnSpLocks/>
          </p:cNvCxnSpPr>
          <p:nvPr/>
        </p:nvCxnSpPr>
        <p:spPr>
          <a:xfrm flipV="1">
            <a:off x="5761779" y="4783016"/>
            <a:ext cx="1229865" cy="2090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5A19AEA-F9EE-AD40-A74F-937516B847E9}"/>
              </a:ext>
            </a:extLst>
          </p:cNvPr>
          <p:cNvSpPr/>
          <p:nvPr/>
        </p:nvSpPr>
        <p:spPr>
          <a:xfrm>
            <a:off x="6275479" y="1640116"/>
            <a:ext cx="716165" cy="31428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4826D-DEB6-6843-A90B-CDB4870B01E7}"/>
              </a:ext>
            </a:extLst>
          </p:cNvPr>
          <p:cNvCxnSpPr/>
          <p:nvPr/>
        </p:nvCxnSpPr>
        <p:spPr>
          <a:xfrm flipH="1" flipV="1">
            <a:off x="1941341" y="76142"/>
            <a:ext cx="4334138" cy="1563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915CB-BBAA-7949-8F2A-EB224B00E46E}"/>
              </a:ext>
            </a:extLst>
          </p:cNvPr>
          <p:cNvCxnSpPr/>
          <p:nvPr/>
        </p:nvCxnSpPr>
        <p:spPr>
          <a:xfrm flipH="1">
            <a:off x="1941341" y="4783015"/>
            <a:ext cx="4334138" cy="2090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F6C4710-373F-5841-832E-D12D49CDC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341" y="76142"/>
            <a:ext cx="3820438" cy="6797155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304800" dist="38100" sx="103000" sy="1030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09A438-5504-924D-B3D7-B5D048CAA8CF}"/>
              </a:ext>
            </a:extLst>
          </p:cNvPr>
          <p:cNvSpPr txBox="1"/>
          <p:nvPr/>
        </p:nvSpPr>
        <p:spPr>
          <a:xfrm>
            <a:off x="7505344" y="3429000"/>
            <a:ext cx="4521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 Pattern Emerges!!!</a:t>
            </a:r>
          </a:p>
        </p:txBody>
      </p:sp>
    </p:spTree>
    <p:extLst>
      <p:ext uri="{BB962C8B-B14F-4D97-AF65-F5344CB8AC3E}">
        <p14:creationId xmlns:p14="http://schemas.microsoft.com/office/powerpoint/2010/main" val="345193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742033-3255-7949-A7D4-4C8E15DB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67" y="485610"/>
            <a:ext cx="3313060" cy="4221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EB9E2-685C-3C41-A214-EC57910DD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060" y="2139151"/>
            <a:ext cx="8510689" cy="42332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F0943E-E5B6-C446-A778-772EA7757AE2}"/>
              </a:ext>
            </a:extLst>
          </p:cNvPr>
          <p:cNvSpPr txBox="1"/>
          <p:nvPr/>
        </p:nvSpPr>
        <p:spPr>
          <a:xfrm>
            <a:off x="4180113" y="640577"/>
            <a:ext cx="6348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Now we have </a:t>
            </a:r>
            <a:r>
              <a:rPr lang="en-US" sz="3600" dirty="0" err="1"/>
              <a:t>deobfuscated</a:t>
            </a:r>
            <a:r>
              <a:rPr lang="en-US" sz="3600" dirty="0"/>
              <a:t> code for the downloader!!!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94C77-734A-D245-AB2D-F4DD56940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288" y="2152257"/>
            <a:ext cx="8510689" cy="4233239"/>
          </a:xfrm>
          <a:prstGeom prst="rect">
            <a:avLst/>
          </a:prstGeom>
          <a:effectLst>
            <a:outerShdw blurRad="393700" dist="38100" dir="13500000" sx="102000" sy="102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6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59F505-AB20-7047-98AA-AC082DE9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7806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887ED-0F98-D342-9615-B1CA4E4A0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9250" y="3800242"/>
            <a:ext cx="6207470" cy="2308324"/>
          </a:xfrm>
          <a:prstGeom prst="rect">
            <a:avLst/>
          </a:prstGeom>
          <a:effectLst>
            <a:outerShdw blurRad="3556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751B9-7994-0D47-ABC1-735ED9056436}"/>
              </a:ext>
            </a:extLst>
          </p:cNvPr>
          <p:cNvSpPr txBox="1"/>
          <p:nvPr/>
        </p:nvSpPr>
        <p:spPr>
          <a:xfrm>
            <a:off x="5775960" y="749434"/>
            <a:ext cx="608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One final round of </a:t>
            </a:r>
            <a:r>
              <a:rPr lang="en-US" sz="3600" dirty="0" err="1"/>
              <a:t>RegEx</a:t>
            </a:r>
            <a:r>
              <a:rPr lang="en-US" sz="3600" dirty="0"/>
              <a:t> and using the Split Operator…</a:t>
            </a:r>
          </a:p>
          <a:p>
            <a:r>
              <a:rPr lang="en-US" sz="3600" dirty="0"/>
              <a:t>We have FIVE glorious C2 addresses for the price of one! </a:t>
            </a:r>
          </a:p>
        </p:txBody>
      </p:sp>
    </p:spTree>
    <p:extLst>
      <p:ext uri="{BB962C8B-B14F-4D97-AF65-F5344CB8AC3E}">
        <p14:creationId xmlns:p14="http://schemas.microsoft.com/office/powerpoint/2010/main" val="25687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5D2D-023B-7148-BAD3-395535F5A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02" y="365125"/>
            <a:ext cx="10914338" cy="1325563"/>
          </a:xfrm>
        </p:spPr>
        <p:txBody>
          <a:bodyPr/>
          <a:lstStyle/>
          <a:p>
            <a:pPr algn="ctr"/>
            <a:r>
              <a:rPr lang="en-US" dirty="0"/>
              <a:t>Structure from chaos in </a:t>
            </a:r>
            <a:br>
              <a:rPr lang="en-US" dirty="0"/>
            </a:br>
            <a:r>
              <a:rPr lang="en-US" dirty="0"/>
              <a:t>8 Drag and Drop operations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78DB6A-D48B-A84C-BE95-2DEC43C0D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6728" y="1659049"/>
            <a:ext cx="5196008" cy="371951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0BF3804-3A6E-6A43-B672-6513743A5342}"/>
              </a:ext>
            </a:extLst>
          </p:cNvPr>
          <p:cNvSpPr/>
          <p:nvPr/>
        </p:nvSpPr>
        <p:spPr>
          <a:xfrm rot="2134249">
            <a:off x="3684860" y="2838472"/>
            <a:ext cx="999744" cy="8435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1ACF7-7E7B-A043-957D-A22829B76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838" y="3715902"/>
            <a:ext cx="6542750" cy="2308324"/>
          </a:xfrm>
          <a:prstGeom prst="rect">
            <a:avLst/>
          </a:prstGeom>
          <a:effectLst>
            <a:outerShdw blurRad="368300" dist="38100" dir="13500000" sx="103000" sy="103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9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622D-47DE-4E48-8429-EB59F2100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7" cy="1676603"/>
          </a:xfrm>
        </p:spPr>
        <p:txBody>
          <a:bodyPr>
            <a:normAutofit fontScale="90000"/>
          </a:bodyPr>
          <a:lstStyle/>
          <a:p>
            <a:r>
              <a:rPr lang="en-US" sz="4100" dirty="0"/>
              <a:t>Not only easy but,</a:t>
            </a:r>
            <a:br>
              <a:rPr lang="en-US" sz="4100" dirty="0"/>
            </a:br>
            <a:r>
              <a:rPr lang="en-US" sz="4100" dirty="0"/>
              <a:t>repeatable!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0FB70B-C2C2-404F-AF8A-39C11BE6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2400" dirty="0"/>
              <a:t>Recipes can be saved to local storage for reuse, be given as gifts, or exchanged for beer.</a:t>
            </a:r>
          </a:p>
          <a:p>
            <a:r>
              <a:rPr lang="en-US" sz="2400" dirty="0"/>
              <a:t>Data Links can be stored as bookmarks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DFA69-F58E-6D4C-AA4B-373DFFA8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967" y="552421"/>
            <a:ext cx="7511669" cy="575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4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1DAF0-4768-4B45-9D88-E8152A32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Large Recipes using CyberChef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D30BC-58C5-A844-B478-56258E3DB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240" y="4700588"/>
            <a:ext cx="6666626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Building a Parser for Windows Recycle Bin Metadata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0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AE0D-A14F-874D-B27B-15FAD869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Parsing Windows Recycle Bin 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31741-C0CA-B14F-94E0-EDD1404D2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Why? The simplest forensic artifact I can think of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1B6BE-FB63-2343-BDAB-11B71663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32152"/>
            <a:ext cx="10020910" cy="417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8A06634-2CA1-7C40-9B64-98F8DF347A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432485"/>
              </p:ext>
            </p:extLst>
          </p:nvPr>
        </p:nvGraphicFramePr>
        <p:xfrm>
          <a:off x="574285" y="328586"/>
          <a:ext cx="10638183" cy="4736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A2C78917-4536-784D-B1A0-0879881A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6" y="5172673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refuse to tell you which is which</a:t>
            </a:r>
          </a:p>
        </p:txBody>
      </p:sp>
    </p:spTree>
    <p:extLst>
      <p:ext uri="{BB962C8B-B14F-4D97-AF65-F5344CB8AC3E}">
        <p14:creationId xmlns:p14="http://schemas.microsoft.com/office/powerpoint/2010/main" val="12456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"/>
    </mc:Choice>
    <mc:Fallback xmlns="">
      <p:transition spd="slow" advClick="0" advTm="18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D045C-9976-E449-B9C6-C1741557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Using Native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CyberChef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to Parser Recycle Bin Meta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4377060-9FEA-4046-949B-3A5821847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The idea is fairly simple as far parsers go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7BB682A3-42D7-794B-83E2-E69DA309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44" y="321177"/>
            <a:ext cx="4572869" cy="61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9F5A7B7-9CD6-EF4D-BB23-C4D328677342}"/>
              </a:ext>
            </a:extLst>
          </p:cNvPr>
          <p:cNvSpPr/>
          <p:nvPr/>
        </p:nvSpPr>
        <p:spPr>
          <a:xfrm>
            <a:off x="-405984" y="-1648918"/>
            <a:ext cx="5922364" cy="5465033"/>
          </a:xfrm>
          <a:prstGeom prst="ellipse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620C50-F89B-E941-8526-3ECDD464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Reality Ends Up being ~24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47905-ED93-AE4A-82EB-C91FDCB57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636" y="1825625"/>
            <a:ext cx="11276492" cy="50323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Conditional_Jump</a:t>
            </a:r>
            <a:r>
              <a:rPr lang="en-US" dirty="0"/>
              <a:t>('^(\\x01|\\x02)',true,'Error',10)</a:t>
            </a:r>
          </a:p>
          <a:p>
            <a:pPr marL="0" indent="0">
              <a:buNone/>
            </a:pPr>
            <a:r>
              <a:rPr lang="en-US" dirty="0"/>
              <a:t>Find_/_Replace({'</a:t>
            </a:r>
            <a:r>
              <a:rPr lang="en-US" dirty="0" err="1"/>
              <a:t>option':'Regex','string</a:t>
            </a:r>
            <a:r>
              <a:rPr lang="en-US" dirty="0"/>
              <a:t>':'^(\\x02.{23})(....)'},'$1',false,false,false,false)</a:t>
            </a:r>
          </a:p>
          <a:p>
            <a:pPr marL="0" indent="0">
              <a:buNone/>
            </a:pPr>
            <a:r>
              <a:rPr lang="en-US" dirty="0"/>
              <a:t>Subsection('^.{24}(.*)',</a:t>
            </a:r>
            <a:r>
              <a:rPr lang="en-US" dirty="0" err="1"/>
              <a:t>true,true,false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Decode_text</a:t>
            </a:r>
            <a:r>
              <a:rPr lang="en-US" dirty="0"/>
              <a:t>('UTF16LE (1200)')</a:t>
            </a:r>
          </a:p>
          <a:p>
            <a:pPr marL="0" indent="0">
              <a:buNone/>
            </a:pPr>
            <a:r>
              <a:rPr lang="en-US" dirty="0"/>
              <a:t>Find_/_Replace({'</a:t>
            </a:r>
            <a:r>
              <a:rPr lang="en-US" dirty="0" err="1"/>
              <a:t>option':'Regex','string</a:t>
            </a:r>
            <a:r>
              <a:rPr lang="en-US" dirty="0"/>
              <a:t>':'^(.*).'},'\\</a:t>
            </a:r>
            <a:r>
              <a:rPr lang="en-US" dirty="0" err="1"/>
              <a:t>nDeleted</a:t>
            </a:r>
            <a:r>
              <a:rPr lang="en-US" dirty="0"/>
              <a:t> File Path: $1',false,false,false,false)</a:t>
            </a:r>
          </a:p>
          <a:p>
            <a:pPr marL="0" indent="0">
              <a:buNone/>
            </a:pPr>
            <a:r>
              <a:rPr lang="en-US" dirty="0"/>
              <a:t>Merge()</a:t>
            </a:r>
          </a:p>
          <a:p>
            <a:pPr marL="0" indent="0">
              <a:buNone/>
            </a:pPr>
            <a:r>
              <a:rPr lang="en-US" dirty="0"/>
              <a:t>Subsection('^.{16}(.{8})',</a:t>
            </a:r>
            <a:r>
              <a:rPr lang="en-US" dirty="0" err="1"/>
              <a:t>false,true,false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Swap_endianness</a:t>
            </a:r>
            <a:r>
              <a:rPr lang="en-US" dirty="0"/>
              <a:t>('Raw',8,true)</a:t>
            </a:r>
          </a:p>
          <a:p>
            <a:pPr marL="0" indent="0">
              <a:buNone/>
            </a:pPr>
            <a:r>
              <a:rPr lang="en-US" dirty="0" err="1"/>
              <a:t>To_Hex</a:t>
            </a:r>
            <a:r>
              <a:rPr lang="en-US" dirty="0"/>
              <a:t>('None')</a:t>
            </a:r>
          </a:p>
          <a:p>
            <a:pPr marL="0" indent="0">
              <a:buNone/>
            </a:pPr>
            <a:r>
              <a:rPr lang="en-US" dirty="0" err="1"/>
              <a:t>Windows_Filetime_to_UNIX_Timestamp</a:t>
            </a:r>
            <a:r>
              <a:rPr lang="en-US" dirty="0"/>
              <a:t>('Seconds (s)','Hex')</a:t>
            </a:r>
          </a:p>
          <a:p>
            <a:pPr marL="0" indent="0">
              <a:buNone/>
            </a:pPr>
            <a:r>
              <a:rPr lang="en-US" dirty="0" err="1"/>
              <a:t>From_UNIX_Timestamp</a:t>
            </a:r>
            <a:r>
              <a:rPr lang="en-US" dirty="0"/>
              <a:t>('Seconds (s)')</a:t>
            </a:r>
          </a:p>
          <a:p>
            <a:pPr marL="0" indent="0">
              <a:buNone/>
            </a:pPr>
            <a:r>
              <a:rPr lang="en-US" dirty="0"/>
              <a:t>Find_/_Replace({'</a:t>
            </a:r>
            <a:r>
              <a:rPr lang="en-US" dirty="0" err="1"/>
              <a:t>option':'Regex','string</a:t>
            </a:r>
            <a:r>
              <a:rPr lang="en-US" dirty="0"/>
              <a:t>':'^(.* UTC)'},'\\</a:t>
            </a:r>
            <a:r>
              <a:rPr lang="en-US" dirty="0" err="1"/>
              <a:t>nFile</a:t>
            </a:r>
            <a:r>
              <a:rPr lang="en-US" dirty="0"/>
              <a:t> Deletion Time: $1',true,false,true,false)</a:t>
            </a:r>
          </a:p>
        </p:txBody>
      </p:sp>
    </p:spTree>
    <p:extLst>
      <p:ext uri="{BB962C8B-B14F-4D97-AF65-F5344CB8AC3E}">
        <p14:creationId xmlns:p14="http://schemas.microsoft.com/office/powerpoint/2010/main" val="17511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0D26C43-1042-1243-B4B5-1CC9DF4AA4D6}"/>
              </a:ext>
            </a:extLst>
          </p:cNvPr>
          <p:cNvSpPr/>
          <p:nvPr/>
        </p:nvSpPr>
        <p:spPr>
          <a:xfrm>
            <a:off x="-405984" y="-1648918"/>
            <a:ext cx="5922364" cy="5465033"/>
          </a:xfrm>
          <a:prstGeom prst="ellipse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4528" y="584616"/>
            <a:ext cx="11618976" cy="61209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Merge()</a:t>
            </a:r>
          </a:p>
          <a:p>
            <a:pPr marL="0" indent="0">
              <a:buNone/>
            </a:pPr>
            <a:r>
              <a:rPr lang="en-US" dirty="0"/>
              <a:t>Subsection('^.{8}(.{8})',</a:t>
            </a:r>
            <a:r>
              <a:rPr lang="en-US" dirty="0" err="1"/>
              <a:t>true,true,false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To_Hex</a:t>
            </a:r>
            <a:r>
              <a:rPr lang="en-US" dirty="0"/>
              <a:t>('None')</a:t>
            </a:r>
          </a:p>
          <a:p>
            <a:pPr marL="0" indent="0">
              <a:buNone/>
            </a:pPr>
            <a:r>
              <a:rPr lang="en-US" dirty="0" err="1"/>
              <a:t>Swap_endianness</a:t>
            </a:r>
            <a:r>
              <a:rPr lang="en-US" dirty="0"/>
              <a:t>('Hex',8,true)</a:t>
            </a:r>
          </a:p>
          <a:p>
            <a:pPr marL="0" indent="0">
              <a:buNone/>
            </a:pPr>
            <a:r>
              <a:rPr lang="en-US" dirty="0" err="1"/>
              <a:t>From_Base</a:t>
            </a:r>
            <a:r>
              <a:rPr lang="en-US" dirty="0"/>
              <a:t>(16)</a:t>
            </a:r>
          </a:p>
          <a:p>
            <a:pPr marL="0" indent="0">
              <a:buNone/>
            </a:pPr>
            <a:r>
              <a:rPr lang="en-US" dirty="0"/>
              <a:t>Find_/_Replace({'</a:t>
            </a:r>
            <a:r>
              <a:rPr lang="en-US" dirty="0" err="1"/>
              <a:t>option':'Regex','string</a:t>
            </a:r>
            <a:r>
              <a:rPr lang="en-US" dirty="0"/>
              <a:t>':'^(.*)'},'\\</a:t>
            </a:r>
            <a:r>
              <a:rPr lang="en-US" dirty="0" err="1"/>
              <a:t>nDeleted</a:t>
            </a:r>
            <a:r>
              <a:rPr lang="en-US" dirty="0"/>
              <a:t> File Size: $1 bytes',</a:t>
            </a:r>
            <a:r>
              <a:rPr lang="en-US" dirty="0" err="1"/>
              <a:t>true,false,true,true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Merge()</a:t>
            </a:r>
          </a:p>
          <a:p>
            <a:pPr marL="0" indent="0">
              <a:buNone/>
            </a:pPr>
            <a:r>
              <a:rPr lang="en-US" dirty="0"/>
              <a:t>Find_/_Replace({'</a:t>
            </a:r>
            <a:r>
              <a:rPr lang="en-US" dirty="0" err="1"/>
              <a:t>option':'Regex','string</a:t>
            </a:r>
            <a:r>
              <a:rPr lang="en-US" dirty="0"/>
              <a:t>':'^.{8}'},'******** WINDOWS RECYCLE BIN METADATA ********',</a:t>
            </a:r>
            <a:r>
              <a:rPr lang="en-US" dirty="0" err="1"/>
              <a:t>true,false,false,false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Jump('Do Nothing',10)</a:t>
            </a:r>
          </a:p>
          <a:p>
            <a:pPr marL="0" indent="0">
              <a:buNone/>
            </a:pPr>
            <a:r>
              <a:rPr lang="en-US" dirty="0"/>
              <a:t>Label('Error')</a:t>
            </a:r>
          </a:p>
          <a:p>
            <a:pPr marL="0" indent="0">
              <a:buNone/>
            </a:pPr>
            <a:r>
              <a:rPr lang="en-US" dirty="0"/>
              <a:t>Find_/_Replace({'</a:t>
            </a:r>
            <a:r>
              <a:rPr lang="en-US" dirty="0" err="1"/>
              <a:t>option':'Regex','string</a:t>
            </a:r>
            <a:r>
              <a:rPr lang="en-US" dirty="0"/>
              <a:t>':'^.*$'},'This </a:t>
            </a:r>
            <a:r>
              <a:rPr lang="en-US" dirty="0" err="1"/>
              <a:t>doesn</a:t>
            </a:r>
            <a:r>
              <a:rPr lang="en-US" dirty="0"/>
              <a:t>\'t look like a Recycle Bin file to me ',</a:t>
            </a:r>
            <a:r>
              <a:rPr lang="en-US" dirty="0" err="1"/>
              <a:t>true,false,true,false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Label('Do Nothing')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4964C7-E4B2-5A4A-B5C5-D94C9849A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007" y="302046"/>
            <a:ext cx="9112360" cy="6218676"/>
          </a:xfrm>
          <a:prstGeom prst="rect">
            <a:avLst/>
          </a:prstGeom>
          <a:effectLst>
            <a:outerShdw blurRad="2540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4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AD8CF-40A4-B249-BE7A-FF6B3EBE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72362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Advanced Use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A43B4-B5E7-BE4D-9BCB-9CB18C5C5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240" y="4700588"/>
            <a:ext cx="5252288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Building Custom Operations</a:t>
            </a:r>
          </a:p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Potential for Integration</a:t>
            </a:r>
          </a:p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Interacting with Active Content</a:t>
            </a:r>
          </a:p>
          <a:p>
            <a:endParaRPr lang="en-US" kern="12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US" kern="12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A49799B-C307-E344-86A0-58EA2D54A318}"/>
              </a:ext>
            </a:extLst>
          </p:cNvPr>
          <p:cNvSpPr/>
          <p:nvPr/>
        </p:nvSpPr>
        <p:spPr>
          <a:xfrm>
            <a:off x="-405984" y="-1648918"/>
            <a:ext cx="5922364" cy="5465033"/>
          </a:xfrm>
          <a:prstGeom prst="ellipse">
            <a:avLst/>
          </a:prstGeom>
          <a:solidFill>
            <a:srgbClr val="FFC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B04B3-C962-E045-AE0D-DCEFA587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sell your </a:t>
            </a:r>
            <a:br>
              <a:rPr lang="en-US" dirty="0"/>
            </a:br>
            <a:r>
              <a:rPr lang="en-US" dirty="0"/>
              <a:t>soul to JavaScript…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E9C2F-5BD1-3748-A8F5-2994FD34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Rolling your operations can be really helpful but…</a:t>
            </a:r>
          </a:p>
          <a:p>
            <a:pPr lvl="1"/>
            <a:r>
              <a:rPr lang="en-US" sz="2800" dirty="0"/>
              <a:t>How good is your JavaScript </a:t>
            </a:r>
            <a:r>
              <a:rPr lang="en-US" sz="2800" i="1" dirty="0"/>
              <a:t>writing</a:t>
            </a:r>
            <a:r>
              <a:rPr lang="en-US" sz="2800" dirty="0"/>
              <a:t> really?</a:t>
            </a:r>
          </a:p>
          <a:p>
            <a:pPr lvl="1"/>
            <a:r>
              <a:rPr lang="en-US" sz="2800" u="sng" dirty="0"/>
              <a:t>If you are going to be coding to do DFIR work, you probably should just be using Python</a:t>
            </a:r>
          </a:p>
          <a:p>
            <a:pPr lvl="2"/>
            <a:r>
              <a:rPr lang="en-US" sz="2400" dirty="0"/>
              <a:t>Better Community support</a:t>
            </a:r>
          </a:p>
          <a:p>
            <a:pPr lvl="2"/>
            <a:r>
              <a:rPr lang="en-US" sz="2400" dirty="0"/>
              <a:t>Better memory management</a:t>
            </a:r>
          </a:p>
          <a:p>
            <a:pPr lvl="2"/>
            <a:r>
              <a:rPr lang="en-US" sz="2400" dirty="0"/>
              <a:t>Better Syntax</a:t>
            </a:r>
          </a:p>
          <a:p>
            <a:r>
              <a:rPr lang="en-US" sz="3200" dirty="0"/>
              <a:t>Now that you have been cautioned…</a:t>
            </a:r>
          </a:p>
          <a:p>
            <a:pPr lvl="1"/>
            <a:r>
              <a:rPr lang="en-US" sz="2800" dirty="0"/>
              <a:t>LET’S LOOK AT AN EXAMPLE I DID JUST TO PROVE IT COULD BE DONE!</a:t>
            </a:r>
          </a:p>
        </p:txBody>
      </p:sp>
    </p:spTree>
    <p:extLst>
      <p:ext uri="{BB962C8B-B14F-4D97-AF65-F5344CB8AC3E}">
        <p14:creationId xmlns:p14="http://schemas.microsoft.com/office/powerpoint/2010/main" val="30490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35F641F-D3C2-DA47-AD1A-92AA07B24A48}"/>
              </a:ext>
            </a:extLst>
          </p:cNvPr>
          <p:cNvSpPr/>
          <p:nvPr/>
        </p:nvSpPr>
        <p:spPr>
          <a:xfrm>
            <a:off x="-405984" y="-1648918"/>
            <a:ext cx="5922364" cy="5465033"/>
          </a:xfrm>
          <a:prstGeom prst="ellipse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4A586-5B2F-0348-913A-F87090052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Coding Time!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CF1B24-338D-461B-899C-88EAB159F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 Windows </a:t>
            </a:r>
            <a:r>
              <a:rPr lang="en-US" sz="2400" dirty="0" err="1"/>
              <a:t>RecBin</a:t>
            </a:r>
            <a:r>
              <a:rPr lang="en-US" sz="2400" dirty="0"/>
              <a:t> Parser in JavaScript</a:t>
            </a:r>
          </a:p>
          <a:p>
            <a:r>
              <a:rPr lang="en-US" sz="2400" dirty="0"/>
              <a:t>Features:</a:t>
            </a:r>
          </a:p>
          <a:p>
            <a:pPr lvl="1"/>
            <a:r>
              <a:rPr lang="en-US" sz="1800" dirty="0"/>
              <a:t>Converting Windows FILETIME object to Date</a:t>
            </a:r>
          </a:p>
          <a:p>
            <a:pPr lvl="1"/>
            <a:r>
              <a:rPr lang="en-US" sz="1800" dirty="0"/>
              <a:t>Converts UTF-16LE File Path to UTF-8</a:t>
            </a:r>
          </a:p>
          <a:p>
            <a:pPr lvl="1"/>
            <a:r>
              <a:rPr lang="en-US" sz="1800" dirty="0"/>
              <a:t>Converts LE File size to decimal</a:t>
            </a:r>
          </a:p>
          <a:p>
            <a:r>
              <a:rPr lang="en-US" sz="2400" dirty="0"/>
              <a:t>Overall, not horrible.</a:t>
            </a:r>
          </a:p>
          <a:p>
            <a:pPr lvl="1"/>
            <a:r>
              <a:rPr lang="en-US" sz="1800" dirty="0"/>
              <a:t>Probably could be written better if I am being honest but it 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3CAA3-9D60-844B-A88E-78ACAEB2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887" y="0"/>
            <a:ext cx="7049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3ADE-C08B-DA4B-B08B-3F0BAFB5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68" y="3365"/>
            <a:ext cx="10866120" cy="1325563"/>
          </a:xfrm>
        </p:spPr>
        <p:txBody>
          <a:bodyPr/>
          <a:lstStyle/>
          <a:p>
            <a:pPr algn="ctr"/>
            <a:r>
              <a:rPr lang="en-US" dirty="0"/>
              <a:t>Output is fairly clean…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38A5F4-0404-6C45-B3F3-C2E73F99B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3"/>
          <a:stretch/>
        </p:blipFill>
        <p:spPr>
          <a:xfrm>
            <a:off x="835252" y="1265220"/>
            <a:ext cx="10613036" cy="4813012"/>
          </a:xfrm>
          <a:prstGeom prst="rect">
            <a:avLst/>
          </a:prstGeom>
          <a:effectLst>
            <a:outerShdw blurRad="139700" dist="38100" dir="13500000" sx="101000" sy="101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B039A-57E8-8D42-95A5-08FB82F7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Potential for Integration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6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49B92-83B4-584F-97A8-87D112457F5F}"/>
              </a:ext>
            </a:extLst>
          </p:cNvPr>
          <p:cNvSpPr txBox="1"/>
          <p:nvPr/>
        </p:nvSpPr>
        <p:spPr>
          <a:xfrm>
            <a:off x="0" y="234176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How to get CyberChef to talk to VirusTotal…</a:t>
            </a:r>
            <a:br>
              <a:rPr lang="en-US" sz="4400"/>
            </a:br>
            <a:r>
              <a:rPr lang="en-US" sz="4400"/>
              <a:t>at your own risk</a:t>
            </a:r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F2062-8A20-8E44-831A-03DFD5ACD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</a:t>
            </a:r>
            <a:r>
              <a:rPr lang="en-US" dirty="0" err="1"/>
              <a:t>CyberChef</a:t>
            </a:r>
            <a:endParaRPr lang="en-US" dirty="0"/>
          </a:p>
          <a:p>
            <a:r>
              <a:rPr lang="en-US" dirty="0"/>
              <a:t>Open Chrome with web protections turned off</a:t>
            </a:r>
          </a:p>
          <a:p>
            <a:pPr lvl="1"/>
            <a:r>
              <a:rPr lang="en-US" dirty="0"/>
              <a:t>“--disable-web-security”</a:t>
            </a:r>
          </a:p>
          <a:p>
            <a:r>
              <a:rPr lang="en-US" dirty="0"/>
              <a:t>HTTP Request Operation</a:t>
            </a:r>
          </a:p>
          <a:p>
            <a:pPr lvl="1"/>
            <a:r>
              <a:rPr lang="en-US" dirty="0"/>
              <a:t>https://www.virustotal.com/vtapi/v2/file/download?apikey=yourkey</a:t>
            </a:r>
            <a:br>
              <a:rPr lang="en-US" dirty="0"/>
            </a:br>
            <a:r>
              <a:rPr lang="en-US" dirty="0"/>
              <a:t>&amp;hash=</a:t>
            </a:r>
            <a:r>
              <a:rPr lang="en-US" dirty="0" err="1"/>
              <a:t>yourhash</a:t>
            </a:r>
            <a:endParaRPr lang="en-US" dirty="0"/>
          </a:p>
          <a:p>
            <a:r>
              <a:rPr lang="en-US" dirty="0">
                <a:hlinkClick r:id="rId2"/>
              </a:rPr>
              <a:t>https://stackoverflow.com/questions/3102819/disable-same-origin-policy-in-chrome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8240" y="1122363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Introductions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3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5"/>
    </mc:Choice>
    <mc:Fallback xmlns="">
      <p:transition spd="slow" advClick="0" advTm="625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7745-C2CB-9941-A24F-1DDBE0FA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Samples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81E296-8556-094A-A0DD-B017D1E62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109" y="1690688"/>
            <a:ext cx="1088469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D5A73A-3B5A-0F44-AB0A-2676085D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022" y="1003617"/>
            <a:ext cx="11395956" cy="52296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149B92-83B4-584F-97A8-87D112457F5F}"/>
              </a:ext>
            </a:extLst>
          </p:cNvPr>
          <p:cNvSpPr txBox="1"/>
          <p:nvPr/>
        </p:nvSpPr>
        <p:spPr>
          <a:xfrm>
            <a:off x="0" y="23417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VirusTotal</a:t>
            </a:r>
            <a:r>
              <a:rPr lang="en-US" sz="4400" dirty="0"/>
              <a:t> Query Reports</a:t>
            </a:r>
          </a:p>
        </p:txBody>
      </p:sp>
    </p:spTree>
    <p:extLst>
      <p:ext uri="{BB962C8B-B14F-4D97-AF65-F5344CB8AC3E}">
        <p14:creationId xmlns:p14="http://schemas.microsoft.com/office/powerpoint/2010/main" val="28370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B039A-57E8-8D42-95A5-08FB82F7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Interacting with Live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EF9D2-89C1-2F4F-9A79-C923FF454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240" y="4700588"/>
            <a:ext cx="5252288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Not for the faint of heart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Recommended for Sandboxes Only</a:t>
            </a:r>
            <a:endParaRPr lang="en-US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6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17DB17-0F02-C34D-AB22-18DCEBC6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268892-2B95-3944-8FBB-EF83125F6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F2A16067-646B-BB4C-9AB0-518642077470}"/>
              </a:ext>
            </a:extLst>
          </p:cNvPr>
          <p:cNvSpPr/>
          <p:nvPr/>
        </p:nvSpPr>
        <p:spPr>
          <a:xfrm>
            <a:off x="2727960" y="2484120"/>
            <a:ext cx="1097280" cy="1173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4DB588-3231-2046-AEC3-AC46386548A4}"/>
              </a:ext>
            </a:extLst>
          </p:cNvPr>
          <p:cNvSpPr txBox="1"/>
          <p:nvPr/>
        </p:nvSpPr>
        <p:spPr>
          <a:xfrm>
            <a:off x="6096000" y="4514163"/>
            <a:ext cx="6065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Hand to Hand Combat with Malicious JavaScript</a:t>
            </a:r>
          </a:p>
        </p:txBody>
      </p:sp>
    </p:spTree>
    <p:extLst>
      <p:ext uri="{BB962C8B-B14F-4D97-AF65-F5344CB8AC3E}">
        <p14:creationId xmlns:p14="http://schemas.microsoft.com/office/powerpoint/2010/main" val="26501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702F3A-06D0-7145-B732-776703DE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Lessons Learned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2AC6A3-C679-754B-A951-C23572A3B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240" y="4700588"/>
            <a:ext cx="5252288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Tips and Tricks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9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288C-0AF1-2547-8211-BE7964B0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Not ideal for everything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5E342F-EEF2-47D4-8212-2BAB40F0B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Memory management being what it is, don’t be surprised if a large file knocks it over.</a:t>
            </a:r>
          </a:p>
          <a:p>
            <a:r>
              <a:rPr lang="en-US" sz="1800" dirty="0"/>
              <a:t>Don’t parse a whole $MFT</a:t>
            </a:r>
          </a:p>
          <a:p>
            <a:r>
              <a:rPr lang="en-US" sz="1800" dirty="0"/>
              <a:t>Don’t parse a whole memory dump</a:t>
            </a:r>
          </a:p>
          <a:p>
            <a:r>
              <a:rPr lang="en-US" sz="1800" dirty="0"/>
              <a:t>Take Bytes, Drop Bytes, and </a:t>
            </a:r>
            <a:r>
              <a:rPr lang="en-US" sz="1800" dirty="0" err="1"/>
              <a:t>RegEx</a:t>
            </a:r>
            <a:r>
              <a:rPr lang="en-US" sz="1800" dirty="0"/>
              <a:t> can help make the data more manageable but they aren’t miracle workers.</a:t>
            </a:r>
          </a:p>
          <a:p>
            <a:r>
              <a:rPr lang="en-US" sz="1800" dirty="0"/>
              <a:t>Use the right tool for the right job.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00320FA-69F8-B944-9AF3-728ACC4FA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174" y="587517"/>
            <a:ext cx="7552944" cy="5636302"/>
          </a:xfrm>
          <a:prstGeom prst="rect">
            <a:avLst/>
          </a:prstGeom>
          <a:effectLst>
            <a:outerShdw blurRad="279400" dist="165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7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51D91A-52EB-6E4D-9EBD-5C919BD3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700"/>
              <a:t>Use The Comment Field Like Notepad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7C20EDE0-6953-4D00-BB3F-016433D03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800" dirty="0"/>
              <a:t>Helps to not have to switch back and forth to take notes.</a:t>
            </a:r>
          </a:p>
          <a:p>
            <a:r>
              <a:rPr lang="en-US" sz="1800" dirty="0"/>
              <a:t>Comments do not effect the operation but can be saved into the Recipe!</a:t>
            </a:r>
          </a:p>
          <a:p>
            <a:r>
              <a:rPr lang="en-US" sz="1800" dirty="0"/>
              <a:t>Comment Early and Comment Often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98D6FC03-ADE2-9A46-8725-6173638B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695" y="657225"/>
            <a:ext cx="6140888" cy="5577837"/>
          </a:xfrm>
          <a:prstGeom prst="rect">
            <a:avLst/>
          </a:prstGeom>
          <a:effectLst>
            <a:outerShdw blurRad="292100" dist="38100" dir="13500000" sx="103000" sy="103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4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221DAC5C-156C-C14F-A72E-8E4AB4BD47B2}"/>
              </a:ext>
            </a:extLst>
          </p:cNvPr>
          <p:cNvSpPr/>
          <p:nvPr/>
        </p:nvSpPr>
        <p:spPr>
          <a:xfrm>
            <a:off x="-405984" y="-1648918"/>
            <a:ext cx="5922364" cy="5465033"/>
          </a:xfrm>
          <a:prstGeom prst="ellipse">
            <a:avLst/>
          </a:prstGeom>
          <a:solidFill>
            <a:schemeClr val="accent4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A4145-C896-0942-B905-BEAF2A6F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44707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Mind Meld with </a:t>
            </a:r>
            <a:br>
              <a:rPr lang="en-US" dirty="0"/>
            </a:br>
            <a:r>
              <a:rPr lang="en-US"/>
              <a:t>Your Friends!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17855-D240-AA40-8259-F20BE406E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2463">
            <a:off x="9790381" y="4819525"/>
            <a:ext cx="2014755" cy="2014755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1F8B31E8-30A0-034A-A610-474066E57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21" y="2886214"/>
            <a:ext cx="10662357" cy="2360344"/>
          </a:xfrm>
          <a:prstGeom prst="rect">
            <a:avLst/>
          </a:prstGeom>
          <a:effectLst>
            <a:outerShdw blurRad="406400" dist="38100" dir="13500000" sx="103000" sy="103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3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Turn off “Auto Bake” unless you need it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7369" y="3182112"/>
            <a:ext cx="5608235" cy="1114457"/>
          </a:xfrm>
          <a:prstGeom prst="rect">
            <a:avLst/>
          </a:prstGeom>
          <a:effectLst>
            <a:outerShdw blurRad="3429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Auto Bake runs the recipe whenever anything changes in the input or the recipe</a:t>
            </a:r>
          </a:p>
          <a:p>
            <a:r>
              <a:rPr lang="en-US" dirty="0"/>
              <a:t>Can cause issues when designing steps</a:t>
            </a:r>
          </a:p>
        </p:txBody>
      </p:sp>
    </p:spTree>
    <p:extLst>
      <p:ext uri="{BB962C8B-B14F-4D97-AF65-F5344CB8AC3E}">
        <p14:creationId xmlns:p14="http://schemas.microsoft.com/office/powerpoint/2010/main" val="32700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42CE9E-5489-40CC-A999-E769AC8748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86782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B9F0D66-D965-8A47-8EE6-7F2C2C417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195" y="1491232"/>
            <a:ext cx="3844810" cy="3844810"/>
          </a:xfrm>
          <a:prstGeom prst="rect">
            <a:avLst/>
          </a:prstGeom>
          <a:effectLst>
            <a:outerShdw blurRad="3810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3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20080-8A72-7540-885A-28FF7897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Jonathan Glass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07EC4-F560-3A49-A017-1C41D25C7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/>
              <a:t>Federal Reserve (Present)</a:t>
            </a:r>
          </a:p>
          <a:p>
            <a:pPr lvl="1"/>
            <a:r>
              <a:rPr lang="en-US" sz="2000" dirty="0"/>
              <a:t>Malware Analyst</a:t>
            </a:r>
          </a:p>
          <a:p>
            <a:pPr lvl="1"/>
            <a:r>
              <a:rPr lang="en-US" sz="2000" dirty="0"/>
              <a:t>Local and National Incident Responder</a:t>
            </a:r>
          </a:p>
          <a:p>
            <a:pPr lvl="1"/>
            <a:r>
              <a:rPr lang="en-US" sz="2000" dirty="0"/>
              <a:t>Forensic Analyst</a:t>
            </a:r>
          </a:p>
          <a:p>
            <a:r>
              <a:rPr lang="en-US" sz="2000" b="1" dirty="0"/>
              <a:t>University of Richmond School of Professional and Continuing Studies (Present)</a:t>
            </a:r>
          </a:p>
          <a:p>
            <a:pPr lvl="1"/>
            <a:r>
              <a:rPr lang="en-US" sz="2000" dirty="0"/>
              <a:t>Adjunct Instructor</a:t>
            </a:r>
          </a:p>
          <a:p>
            <a:pPr lvl="2"/>
            <a:r>
              <a:rPr lang="en-US" dirty="0"/>
              <a:t>Digital Forensics</a:t>
            </a:r>
          </a:p>
          <a:p>
            <a:pPr lvl="2"/>
            <a:r>
              <a:rPr lang="en-US" dirty="0"/>
              <a:t>Malware Analysis</a:t>
            </a:r>
          </a:p>
          <a:p>
            <a:pPr lvl="2"/>
            <a:r>
              <a:rPr lang="en-US" dirty="0"/>
              <a:t>Black/Blue Hat Python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2F4E2-1B12-3442-A9D3-B89B9B11C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545" y="4441901"/>
            <a:ext cx="2572543" cy="218106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0BC9D-9CF3-DA42-9261-EF251566F5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/>
            <a:r>
              <a:rPr lang="en-US" dirty="0"/>
              <a:t>10 years Cybersecurity</a:t>
            </a:r>
          </a:p>
          <a:p>
            <a:pPr marL="342900" indent="-342900"/>
            <a:r>
              <a:rPr lang="en-US" dirty="0"/>
              <a:t>9 years USAF</a:t>
            </a:r>
          </a:p>
          <a:p>
            <a:pPr marL="342900" indent="-342900"/>
            <a:r>
              <a:rPr lang="en-US" dirty="0"/>
              <a:t>GCIH, GAWN, GCFA, </a:t>
            </a:r>
            <a:br>
              <a:rPr lang="en-US" dirty="0"/>
            </a:br>
            <a:r>
              <a:rPr lang="en-US" dirty="0"/>
              <a:t>CISSP, CEH, MODOK, </a:t>
            </a:r>
            <a:br>
              <a:rPr lang="en-US" dirty="0"/>
            </a:br>
            <a:r>
              <a:rPr lang="en-US" dirty="0"/>
              <a:t>MCSE, GPYC</a:t>
            </a:r>
          </a:p>
          <a:p>
            <a:pPr marL="342900" indent="-342900"/>
            <a:r>
              <a:rPr lang="en-US" dirty="0"/>
              <a:t>BS in InfoSec, MBA</a:t>
            </a:r>
          </a:p>
          <a:p>
            <a:pPr marL="342900" indent="-342900"/>
            <a:r>
              <a:rPr lang="en-US" dirty="0">
                <a:hlinkClick r:id="rId3"/>
              </a:rPr>
              <a:t>http://jon.glass</a:t>
            </a:r>
            <a:endParaRPr lang="en-US" dirty="0"/>
          </a:p>
          <a:p>
            <a:pPr marL="342900" indent="-342900"/>
            <a:r>
              <a:rPr lang="en-US" dirty="0">
                <a:hlinkClick r:id="rId4"/>
              </a:rPr>
              <a:t>email@jon.glass</a:t>
            </a:r>
            <a:endParaRPr lang="en-US" dirty="0"/>
          </a:p>
          <a:p>
            <a:pPr marL="342900" indent="-342900"/>
            <a:r>
              <a:rPr lang="en-US" dirty="0"/>
              <a:t>@</a:t>
            </a:r>
            <a:r>
              <a:rPr lang="en-US" dirty="0" err="1"/>
              <a:t>GlassSec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5028-875C-7148-8185-A7907B5F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CyberChef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787A8-46A2-7F46-9EA1-A7D37849F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4013" cy="4351338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3"/>
              </a:rPr>
              <a:t>https://gchq.github.io/CyberChef/</a:t>
            </a:r>
            <a:endParaRPr lang="en-US" sz="2000" dirty="0"/>
          </a:p>
          <a:p>
            <a:r>
              <a:rPr lang="en-US" sz="2000" dirty="0"/>
              <a:t>The Cyber Swiss Army Knife - a web app for encryption, encoding, compression and data analysis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5B9AE-38FE-AD4D-8F88-A004DAF19E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153" y="2926289"/>
            <a:ext cx="5528105" cy="3789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A18EF-CE83-E940-A4B9-432CD2C72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753" y="206375"/>
            <a:ext cx="4445000" cy="6286500"/>
          </a:xfrm>
          <a:prstGeom prst="rect">
            <a:avLst/>
          </a:prstGeom>
          <a:effectLst>
            <a:outerShdw blurRad="304800" dist="38100" dir="13500000" sx="102000" sy="102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4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1"/>
    </mc:Choice>
    <mc:Fallback xmlns="">
      <p:transition spd="slow" advClick="0" advTm="34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23A4-5336-4647-9F50-13726D41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218821"/>
            <a:ext cx="10515600" cy="1325563"/>
          </a:xfrm>
        </p:spPr>
        <p:txBody>
          <a:bodyPr/>
          <a:lstStyle/>
          <a:p>
            <a:r>
              <a:rPr lang="en-US" dirty="0"/>
              <a:t>How does it work?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7800F8-E39A-4C43-9964-014A3354C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8106" y="1128387"/>
            <a:ext cx="9184120" cy="5729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555DD-156E-5B48-9BF2-4945382CC765}"/>
              </a:ext>
            </a:extLst>
          </p:cNvPr>
          <p:cNvSpPr txBox="1"/>
          <p:nvPr/>
        </p:nvSpPr>
        <p:spPr>
          <a:xfrm>
            <a:off x="7095744" y="315772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1E717D-DD7A-0C4E-9694-BFB7F988A58D}"/>
              </a:ext>
            </a:extLst>
          </p:cNvPr>
          <p:cNvSpPr txBox="1"/>
          <p:nvPr/>
        </p:nvSpPr>
        <p:spPr>
          <a:xfrm>
            <a:off x="7051152" y="51874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386CA-DEF9-C94C-8332-98FCB08448DC}"/>
              </a:ext>
            </a:extLst>
          </p:cNvPr>
          <p:cNvSpPr txBox="1"/>
          <p:nvPr/>
        </p:nvSpPr>
        <p:spPr>
          <a:xfrm>
            <a:off x="2639568" y="55106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7175B-C7B4-214D-A2A0-2DA2831501B6}"/>
              </a:ext>
            </a:extLst>
          </p:cNvPr>
          <p:cNvSpPr txBox="1"/>
          <p:nvPr/>
        </p:nvSpPr>
        <p:spPr>
          <a:xfrm>
            <a:off x="4309872" y="380405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044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8"/>
    </mc:Choice>
    <mc:Fallback xmlns="">
      <p:transition spd="slow" advClick="0" advTm="34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42BC277-CBAE-A54D-B446-C0A5F7597B2A}"/>
              </a:ext>
            </a:extLst>
          </p:cNvPr>
          <p:cNvSpPr/>
          <p:nvPr/>
        </p:nvSpPr>
        <p:spPr>
          <a:xfrm>
            <a:off x="-405984" y="-1648918"/>
            <a:ext cx="5922364" cy="5465033"/>
          </a:xfrm>
          <a:prstGeom prst="ellipse">
            <a:avLst/>
          </a:prstGeom>
          <a:solidFill>
            <a:srgbClr val="B14FFE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1A2EA-94C5-4242-A987-20C8112F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Powerful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C83D4-E0D5-564E-A3DB-0F99A895E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581401" cy="4351338"/>
          </a:xfrm>
        </p:spPr>
        <p:txBody>
          <a:bodyPr/>
          <a:lstStyle/>
          <a:p>
            <a:r>
              <a:rPr lang="en-US" dirty="0"/>
              <a:t>From/To Hex</a:t>
            </a:r>
          </a:p>
          <a:p>
            <a:r>
              <a:rPr lang="en-US" dirty="0"/>
              <a:t>From/To Base64</a:t>
            </a:r>
          </a:p>
          <a:p>
            <a:r>
              <a:rPr lang="en-US" dirty="0"/>
              <a:t>URL Encode/Decode</a:t>
            </a:r>
          </a:p>
          <a:p>
            <a:r>
              <a:rPr lang="en-US" dirty="0"/>
              <a:t>Regular Expression</a:t>
            </a:r>
          </a:p>
          <a:p>
            <a:r>
              <a:rPr lang="en-US" dirty="0"/>
              <a:t>XOR Brute Force</a:t>
            </a:r>
          </a:p>
          <a:p>
            <a:r>
              <a:rPr lang="en-US" dirty="0"/>
              <a:t>Decode Text</a:t>
            </a:r>
          </a:p>
          <a:p>
            <a:r>
              <a:rPr lang="en-US" dirty="0"/>
              <a:t>CSV to JSON</a:t>
            </a:r>
          </a:p>
          <a:p>
            <a:r>
              <a:rPr lang="en-US" dirty="0"/>
              <a:t>JSON to CSV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3D3B22-58DB-9D4A-8C59-E808DD7153A6}"/>
              </a:ext>
            </a:extLst>
          </p:cNvPr>
          <p:cNvSpPr txBox="1">
            <a:spLocks/>
          </p:cNvSpPr>
          <p:nvPr/>
        </p:nvSpPr>
        <p:spPr>
          <a:xfrm>
            <a:off x="4191001" y="1825625"/>
            <a:ext cx="3581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RC2, RC4, DES, Triple DES, AES Encrypt/Decrypt</a:t>
            </a:r>
          </a:p>
          <a:p>
            <a:r>
              <a:rPr lang="en-US" dirty="0"/>
              <a:t>Bitwise operations</a:t>
            </a:r>
          </a:p>
          <a:p>
            <a:r>
              <a:rPr lang="en-US" dirty="0"/>
              <a:t>HTTP request</a:t>
            </a:r>
          </a:p>
          <a:p>
            <a:r>
              <a:rPr lang="en-US" dirty="0" err="1"/>
              <a:t>JPath</a:t>
            </a:r>
            <a:r>
              <a:rPr lang="en-US" dirty="0"/>
              <a:t> Expression</a:t>
            </a:r>
          </a:p>
          <a:p>
            <a:r>
              <a:rPr lang="en-US" dirty="0"/>
              <a:t>Strings</a:t>
            </a:r>
          </a:p>
          <a:p>
            <a:r>
              <a:rPr lang="en-US" dirty="0"/>
              <a:t>Extract </a:t>
            </a:r>
            <a:r>
              <a:rPr lang="en-US" dirty="0" err="1"/>
              <a:t>Filepaths</a:t>
            </a:r>
            <a:endParaRPr lang="en-US" dirty="0"/>
          </a:p>
          <a:p>
            <a:r>
              <a:rPr lang="en-US" dirty="0"/>
              <a:t>Extract EXIF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B459CD-73BD-704D-9781-BD13550DBC0A}"/>
              </a:ext>
            </a:extLst>
          </p:cNvPr>
          <p:cNvSpPr txBox="1">
            <a:spLocks/>
          </p:cNvSpPr>
          <p:nvPr/>
        </p:nvSpPr>
        <p:spPr>
          <a:xfrm>
            <a:off x="7543803" y="1825625"/>
            <a:ext cx="3581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Zip/Unzip</a:t>
            </a:r>
          </a:p>
          <a:p>
            <a:r>
              <a:rPr lang="en-US" dirty="0"/>
              <a:t>Tar/</a:t>
            </a:r>
            <a:r>
              <a:rPr lang="en-US" dirty="0" err="1"/>
              <a:t>Untar</a:t>
            </a:r>
            <a:endParaRPr lang="en-US" dirty="0"/>
          </a:p>
          <a:p>
            <a:r>
              <a:rPr lang="en-US" dirty="0"/>
              <a:t>All the Hashes</a:t>
            </a:r>
          </a:p>
          <a:p>
            <a:r>
              <a:rPr lang="en-US" dirty="0"/>
              <a:t>Syntax Highlighting</a:t>
            </a:r>
          </a:p>
          <a:p>
            <a:r>
              <a:rPr lang="en-US" dirty="0"/>
              <a:t>Script Beautify</a:t>
            </a:r>
          </a:p>
          <a:p>
            <a:r>
              <a:rPr lang="en-US" dirty="0"/>
              <a:t>Render Image</a:t>
            </a:r>
          </a:p>
          <a:p>
            <a:r>
              <a:rPr lang="en-US" dirty="0"/>
              <a:t>XKCD Random Number</a:t>
            </a:r>
          </a:p>
          <a:p>
            <a:r>
              <a:rPr lang="en-US" dirty="0"/>
              <a:t>300+ and growing!</a:t>
            </a:r>
          </a:p>
        </p:txBody>
      </p:sp>
    </p:spTree>
    <p:extLst>
      <p:ext uri="{BB962C8B-B14F-4D97-AF65-F5344CB8AC3E}">
        <p14:creationId xmlns:p14="http://schemas.microsoft.com/office/powerpoint/2010/main" val="25376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4"/>
    </mc:Choice>
    <mc:Fallback xmlns="">
      <p:transition spd="slow" advClick="0" advTm="39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1557</Words>
  <Application>Microsoft Macintosh PowerPoint</Application>
  <PresentationFormat>Widescreen</PresentationFormat>
  <Paragraphs>287</Paragraphs>
  <Slides>59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Cybersecurity Zero to Hero with CyberChef</vt:lpstr>
      <vt:lpstr>Script for the next ~50 mins</vt:lpstr>
      <vt:lpstr>Slide Legal made me make</vt:lpstr>
      <vt:lpstr>I refuse to tell you which is which</vt:lpstr>
      <vt:lpstr>Introductions</vt:lpstr>
      <vt:lpstr>Jonathan Glass</vt:lpstr>
      <vt:lpstr>CyberChef</vt:lpstr>
      <vt:lpstr>How does it work?</vt:lpstr>
      <vt:lpstr>Powerful Operations</vt:lpstr>
      <vt:lpstr>Value of CyberChef</vt:lpstr>
      <vt:lpstr>Value of CyberChef</vt:lpstr>
      <vt:lpstr>Value of CyberChef</vt:lpstr>
      <vt:lpstr>REAL STATISTICS…probably not made up. </vt:lpstr>
      <vt:lpstr>PowerPoint Presentation</vt:lpstr>
      <vt:lpstr>Small Recipes Using CyberChef</vt:lpstr>
      <vt:lpstr>Base64 Decode</vt:lpstr>
      <vt:lpstr>Unzipping a Password Protected Zip File</vt:lpstr>
      <vt:lpstr>Combining ‘Unzip’ and ‘From Base64’</vt:lpstr>
      <vt:lpstr>Resolving a List of Domain Names</vt:lpstr>
      <vt:lpstr>YARA? Sure!</vt:lpstr>
      <vt:lpstr>Medium Recipe using CyberChef</vt:lpstr>
      <vt:lpstr>Space Reserved for Emotet</vt:lpstr>
      <vt:lpstr>PowerPoint Presentation</vt:lpstr>
      <vt:lpstr>Grab RegEx Operation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from chaos in  8 Drag and Drop operations</vt:lpstr>
      <vt:lpstr>Not only easy but, repeatable!</vt:lpstr>
      <vt:lpstr>Large Recipes using CyberChef</vt:lpstr>
      <vt:lpstr>Parsing Windows Recycle Bin Metadata</vt:lpstr>
      <vt:lpstr>Using Native CyberChef to Parser Recycle Bin Meta</vt:lpstr>
      <vt:lpstr>The Reality Ends Up being ~24 Steps</vt:lpstr>
      <vt:lpstr>PowerPoint Presentation</vt:lpstr>
      <vt:lpstr>PowerPoint Presentation</vt:lpstr>
      <vt:lpstr>Advanced Use Cases</vt:lpstr>
      <vt:lpstr>Before you sell your  soul to JavaScript…</vt:lpstr>
      <vt:lpstr>Coding Time!</vt:lpstr>
      <vt:lpstr>Output is fairly clean… </vt:lpstr>
      <vt:lpstr>Potential for Integration</vt:lpstr>
      <vt:lpstr>PowerPoint Presentation</vt:lpstr>
      <vt:lpstr>Download Samples</vt:lpstr>
      <vt:lpstr>PowerPoint Presentation</vt:lpstr>
      <vt:lpstr>Interacting with Live Content</vt:lpstr>
      <vt:lpstr>PowerPoint Presentation</vt:lpstr>
      <vt:lpstr>Lessons Learned</vt:lpstr>
      <vt:lpstr>Not ideal for everything</vt:lpstr>
      <vt:lpstr>Use The Comment Field Like Notepad</vt:lpstr>
      <vt:lpstr>Mind Meld with  Your Friends!</vt:lpstr>
      <vt:lpstr>Turn off “Auto Bake” unless you need it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Zero to Hero with CyberChef</dc:title>
  <dc:creator>jonathan glass</dc:creator>
  <cp:lastModifiedBy>jonathan glass</cp:lastModifiedBy>
  <cp:revision>14</cp:revision>
  <dcterms:created xsi:type="dcterms:W3CDTF">2019-05-20T16:44:18Z</dcterms:created>
  <dcterms:modified xsi:type="dcterms:W3CDTF">2019-05-21T18:59:20Z</dcterms:modified>
</cp:coreProperties>
</file>