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75" r:id="rId6"/>
    <p:sldId id="276" r:id="rId7"/>
    <p:sldId id="262" r:id="rId8"/>
    <p:sldId id="260" r:id="rId9"/>
    <p:sldId id="263" r:id="rId10"/>
    <p:sldId id="264" r:id="rId11"/>
    <p:sldId id="277" r:id="rId12"/>
    <p:sldId id="271" r:id="rId13"/>
    <p:sldId id="265" r:id="rId14"/>
    <p:sldId id="269" r:id="rId15"/>
    <p:sldId id="267" r:id="rId16"/>
    <p:sldId id="272" r:id="rId17"/>
    <p:sldId id="278" r:id="rId18"/>
    <p:sldId id="279" r:id="rId19"/>
    <p:sldId id="673" r:id="rId20"/>
    <p:sldId id="273" r:id="rId21"/>
    <p:sldId id="270" r:id="rId22"/>
    <p:sldId id="674" r:id="rId23"/>
    <p:sldId id="274" r:id="rId24"/>
    <p:sldId id="675" r:id="rId25"/>
    <p:sldId id="261" r:id="rId26"/>
    <p:sldId id="677" r:id="rId27"/>
    <p:sldId id="6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63"/>
  </p:normalViewPr>
  <p:slideViewPr>
    <p:cSldViewPr snapToGrid="0" snapToObjects="1">
      <p:cViewPr varScale="1">
        <p:scale>
          <a:sx n="90" d="100"/>
          <a:sy n="90" d="100"/>
        </p:scale>
        <p:origin x="232" y="928"/>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5DABA-E1E9-FC4D-89DE-BB4BA7B92523}" type="datetimeFigureOut">
              <a:rPr lang="en-US" smtClean="0"/>
              <a:t>5/15/19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16847-DE00-6F48-9DF1-A5437E8D6506}" type="slidenum">
              <a:rPr lang="en-US" smtClean="0"/>
              <a:t>‹#›</a:t>
            </a:fld>
            <a:endParaRPr lang="en-US"/>
          </a:p>
        </p:txBody>
      </p:sp>
    </p:spTree>
    <p:extLst>
      <p:ext uri="{BB962C8B-B14F-4D97-AF65-F5344CB8AC3E}">
        <p14:creationId xmlns:p14="http://schemas.microsoft.com/office/powerpoint/2010/main" val="311589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address – known bad MAC addresses, possibly a particular vendor</a:t>
            </a:r>
          </a:p>
          <a:p>
            <a:r>
              <a:rPr lang="en-US" dirty="0"/>
              <a:t>Network – don’t allow certain networks</a:t>
            </a:r>
          </a:p>
          <a:p>
            <a:r>
              <a:rPr lang="en-US" dirty="0"/>
              <a:t>Operating system – Network of Microsoft machines, Linux client attempts to join</a:t>
            </a:r>
          </a:p>
          <a:p>
            <a:r>
              <a:rPr lang="en-US" dirty="0"/>
              <a:t>Time – only allow DHCP during certain times</a:t>
            </a:r>
          </a:p>
          <a:p>
            <a:endParaRPr lang="en-US" dirty="0"/>
          </a:p>
        </p:txBody>
      </p:sp>
      <p:sp>
        <p:nvSpPr>
          <p:cNvPr id="4" name="Slide Number Placeholder 3"/>
          <p:cNvSpPr>
            <a:spLocks noGrp="1"/>
          </p:cNvSpPr>
          <p:nvPr>
            <p:ph type="sldNum" sz="quarter" idx="5"/>
          </p:nvPr>
        </p:nvSpPr>
        <p:spPr/>
        <p:txBody>
          <a:bodyPr/>
          <a:lstStyle/>
          <a:p>
            <a:fld id="{2FB16847-DE00-6F48-9DF1-A5437E8D6506}" type="slidenum">
              <a:rPr lang="en-US" smtClean="0"/>
              <a:t>9</a:t>
            </a:fld>
            <a:endParaRPr lang="en-US"/>
          </a:p>
        </p:txBody>
      </p:sp>
    </p:spTree>
    <p:extLst>
      <p:ext uri="{BB962C8B-B14F-4D97-AF65-F5344CB8AC3E}">
        <p14:creationId xmlns:p14="http://schemas.microsoft.com/office/powerpoint/2010/main" val="6751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7174">
              <a:defRPr/>
            </a:pPr>
            <a:r>
              <a:rPr lang="en-US" dirty="0"/>
              <a:t>For protecting against malware and APT, Infoblox offers the</a:t>
            </a:r>
            <a:r>
              <a:rPr lang="en-US" baseline="0" dirty="0"/>
              <a:t> DNS Firewall. This is a software that can run on Infoblox appliances. It has intelligence on known malicious domains and networks.</a:t>
            </a:r>
          </a:p>
          <a:p>
            <a:pPr defTabSz="457174">
              <a:defRPr/>
            </a:pPr>
            <a:endParaRPr lang="en-US" baseline="0" dirty="0"/>
          </a:p>
          <a:p>
            <a:pPr marL="0" marR="0" indent="0" algn="l" defTabSz="457174" rtl="0" eaLnBrk="1" fontAlgn="auto" latinLnBrk="0" hangingPunct="1">
              <a:lnSpc>
                <a:spcPct val="100000"/>
              </a:lnSpc>
              <a:spcBef>
                <a:spcPts val="0"/>
              </a:spcBef>
              <a:spcAft>
                <a:spcPts val="0"/>
              </a:spcAft>
              <a:buClrTx/>
              <a:buSzTx/>
              <a:buFontTx/>
              <a:buNone/>
              <a:tabLst/>
              <a:defRPr/>
            </a:pPr>
            <a:r>
              <a:rPr lang="en-US" b="1" baseline="0" dirty="0"/>
              <a:t>Let me walk you through an example of how DNS Firewall works. </a:t>
            </a:r>
          </a:p>
          <a:p>
            <a:pPr marL="228600" marR="0" indent="-228600" algn="l" defTabSz="457174" rtl="0" eaLnBrk="1" fontAlgn="auto" latinLnBrk="0" hangingPunct="1">
              <a:lnSpc>
                <a:spcPct val="100000"/>
              </a:lnSpc>
              <a:spcBef>
                <a:spcPts val="0"/>
              </a:spcBef>
              <a:spcAft>
                <a:spcPts val="0"/>
              </a:spcAft>
              <a:buClrTx/>
              <a:buSzTx/>
              <a:buFontTx/>
              <a:buAutoNum type="arabicPeriod"/>
              <a:tabLst/>
              <a:defRPr/>
            </a:pPr>
            <a:r>
              <a:rPr lang="en-US" baseline="0" dirty="0"/>
              <a:t>When an infected device is brought onto the network, it tries to communicate to its command and control site using DNS. </a:t>
            </a:r>
          </a:p>
          <a:p>
            <a:pPr marL="228600" marR="0" indent="-228600" algn="l" defTabSz="457174" rtl="0" eaLnBrk="1" fontAlgn="auto" latinLnBrk="0" hangingPunct="1">
              <a:lnSpc>
                <a:spcPct val="100000"/>
              </a:lnSpc>
              <a:spcBef>
                <a:spcPts val="0"/>
              </a:spcBef>
              <a:spcAft>
                <a:spcPts val="0"/>
              </a:spcAft>
              <a:buClrTx/>
              <a:buSzTx/>
              <a:buFontTx/>
              <a:buAutoNum type="arabicPeriod"/>
              <a:tabLst/>
              <a:defRPr/>
            </a:pPr>
            <a:r>
              <a:rPr lang="en-US" baseline="0" dirty="0"/>
              <a:t>The infected endpoint sends a DNS query to the Infoblox DNS server and the DNS Firewall will compare the destination information with its list of known malicious destinations received from the </a:t>
            </a:r>
            <a:r>
              <a:rPr lang="en-US" b="1" baseline="0" dirty="0"/>
              <a:t>threat-update service powered by ThreatSTOP</a:t>
            </a:r>
            <a:r>
              <a:rPr lang="en-US" baseline="0" dirty="0"/>
              <a:t>. </a:t>
            </a:r>
            <a:r>
              <a:rPr lang="en-US" dirty="0"/>
              <a:t>The</a:t>
            </a:r>
            <a:r>
              <a:rPr lang="en-US" baseline="0" dirty="0"/>
              <a:t> threat intelligence feed is </a:t>
            </a:r>
            <a:r>
              <a:rPr lang="en-US" dirty="0"/>
              <a:t>highly scalable, highly available (utilizes Anycast) and customizable.</a:t>
            </a:r>
            <a:r>
              <a:rPr lang="en-US" baseline="0" dirty="0"/>
              <a:t> DNS Firewall leverages intelligence on the top domains that host malicious activity. After checking the query and determining it is to a bad site or IP address, DNS Firewall will then take administrator defined action such as blocking the communication of that endpoint to the known malicious destination or redirecting the traffic to a landing page or “walled garden” site defined by the network administrator.</a:t>
            </a:r>
          </a:p>
          <a:p>
            <a:pPr marL="0" marR="0" indent="0" algn="l" defTabSz="457174"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174" rtl="0" eaLnBrk="1" fontAlgn="auto" latinLnBrk="0" hangingPunct="1">
              <a:lnSpc>
                <a:spcPct val="100000"/>
              </a:lnSpc>
              <a:spcBef>
                <a:spcPts val="0"/>
              </a:spcBef>
              <a:spcAft>
                <a:spcPts val="0"/>
              </a:spcAft>
              <a:buClrTx/>
              <a:buSzTx/>
              <a:buFontTx/>
              <a:buNone/>
              <a:tabLst/>
              <a:defRPr/>
            </a:pPr>
            <a:r>
              <a:rPr lang="en-US" baseline="0" dirty="0"/>
              <a:t>3. DNS Firewall will also report on the malicious activity. With </a:t>
            </a:r>
            <a:r>
              <a:rPr lang="en-US" b="1" baseline="0" dirty="0"/>
              <a:t>Infoblox Reporting</a:t>
            </a:r>
            <a:r>
              <a:rPr lang="en-US" baseline="0" dirty="0"/>
              <a:t>, you can find out which endpoint actually tried to make the malicious communications, what is the device IP address, device MAC Address, what type of device it is. With DHCP fingerprinting, you can find out if it’s an iPad, a smart phone, a PC, or a MAC. So you get more intelligence on the infected endpoint, so you can easily go and clean it up.</a:t>
            </a:r>
          </a:p>
          <a:p>
            <a:pPr defTabSz="457174">
              <a:defRPr/>
            </a:pPr>
            <a:endParaRPr lang="en-US" baseline="0" dirty="0"/>
          </a:p>
          <a:p>
            <a:pPr marL="228600" indent="-228600" defTabSz="457174">
              <a:buAutoNum type="arabicPeriod" startAt="4"/>
              <a:defRPr/>
            </a:pPr>
            <a:r>
              <a:rPr lang="en-US" baseline="0" dirty="0"/>
              <a:t>DNS Firewall is </a:t>
            </a:r>
            <a:r>
              <a:rPr lang="en-US" b="1" baseline="0" dirty="0"/>
              <a:t>updated every 2 hours with information on newly discovered malicious domain destinations, IPs, etc.</a:t>
            </a:r>
            <a:r>
              <a:rPr lang="en-US" baseline="0" dirty="0"/>
              <a:t> It uses a regularly updated RPZ feed that is based on malware data from multiple public and private sources.</a:t>
            </a:r>
          </a:p>
          <a:p>
            <a:pPr marL="0" indent="0" defTabSz="457174">
              <a:buNone/>
              <a:defRPr/>
            </a:pPr>
            <a:r>
              <a:rPr lang="en-US" dirty="0"/>
              <a:t> </a:t>
            </a:r>
            <a:endParaRPr lang="en-US" baseline="0" dirty="0"/>
          </a:p>
          <a:p>
            <a:r>
              <a:rPr lang="en-US" dirty="0"/>
              <a:t>5. The DNS Firewall</a:t>
            </a:r>
            <a:r>
              <a:rPr lang="en-US" baseline="0" dirty="0"/>
              <a:t> </a:t>
            </a:r>
            <a:r>
              <a:rPr lang="en-US" b="1" baseline="0" dirty="0"/>
              <a:t>can also receive and act on threat intelligence from outside Infoblox. For example, it works with FireEye Adapter</a:t>
            </a:r>
            <a:r>
              <a:rPr lang="en-US" b="0" baseline="0" dirty="0"/>
              <a:t>, a mechanism that enables intelligence from FireEye on zero day malware to be used to block with DNS Firewall.</a:t>
            </a:r>
            <a:r>
              <a:rPr lang="en-US" baseline="0" dirty="0"/>
              <a:t> As you may know, FireEye is a sandboxing technology for detecting zero day malware, basically advanced persistent threats or APTs. If you don’t have FireEye deployed inline, the FireEye appliance would just give you alerts and you would have to go and take action on them. But with Infoblox DNS Firewall, it takes those alerts and intelligence from FireEye, and it actually takes action. It blocks and disrupts those APT communications that the FireEye detects. So it’s one step further. It’s a complete solution for APT mitigation.</a:t>
            </a:r>
          </a:p>
          <a:p>
            <a:r>
              <a:rPr lang="en-US" dirty="0"/>
              <a:t>Key</a:t>
            </a:r>
            <a:r>
              <a:rPr lang="en-US" baseline="0" dirty="0"/>
              <a:t> Benefits of DNS Firewall + FireEye Adapter solution:</a:t>
            </a:r>
            <a:endParaRPr lang="en-US" dirty="0"/>
          </a:p>
          <a:p>
            <a:pPr marL="342881" indent="-342881">
              <a:buFont typeface="Arial"/>
              <a:buChar char="•"/>
            </a:pPr>
            <a:r>
              <a:rPr lang="en-US" dirty="0"/>
              <a:t>Blocks internet malware and internal APT DNS  communications to malicious domains and networks</a:t>
            </a:r>
          </a:p>
          <a:p>
            <a:pPr marL="342881" indent="-342881">
              <a:buFont typeface="Arial"/>
              <a:buChar char="•"/>
            </a:pPr>
            <a:r>
              <a:rPr lang="en-US" dirty="0"/>
              <a:t>Automatic updates to stay protected against constantly evolving threat landscape.</a:t>
            </a:r>
          </a:p>
          <a:p>
            <a:pPr marL="342881" indent="-342881">
              <a:buFont typeface="Arial"/>
              <a:buChar char="•"/>
            </a:pPr>
            <a:r>
              <a:rPr lang="en-US" dirty="0"/>
              <a:t>Easily pinpoint infected devices based on DHCP fingerprint and lease information</a:t>
            </a:r>
          </a:p>
          <a:p>
            <a:pPr marL="342881" indent="-342881">
              <a:buFont typeface="Arial"/>
              <a:buChar char="•"/>
            </a:pPr>
            <a:r>
              <a:rPr lang="en-US" dirty="0"/>
              <a:t>Easily lookup threat severity and reputation of malware that has been blocked</a:t>
            </a:r>
          </a:p>
        </p:txBody>
      </p:sp>
      <p:sp>
        <p:nvSpPr>
          <p:cNvPr id="4" name="Slide Number Placeholder 3"/>
          <p:cNvSpPr>
            <a:spLocks noGrp="1"/>
          </p:cNvSpPr>
          <p:nvPr>
            <p:ph type="sldNum" sz="quarter" idx="10"/>
          </p:nvPr>
        </p:nvSpPr>
        <p:spPr/>
        <p:txBody>
          <a:bodyPr/>
          <a:lstStyle/>
          <a:p>
            <a:fld id="{62F29F44-7FFA-1047-88EF-65498B06FB3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2686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57C1-5978-494E-9A7B-0B69C9DB10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AFFDF4-E918-B042-912C-343416EE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60B13-2F0A-5141-9E1F-96FA56FDAA8D}"/>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A7E5A3B8-5D31-5746-968A-B661A3B4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FB16F-3408-1B44-A923-50AE951AA92D}"/>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81681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BD4D-8576-7A4C-9C65-535BFAAA2B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62558-D526-1C47-82F2-024A23DB4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1349D-ACEF-BC44-97AF-8A22DBB998F5}"/>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C077F6FE-4801-1045-90FE-FCF4936A1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BD06C-1766-6140-A314-066E59CA7394}"/>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333102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48D95-7832-F249-85E3-57A4C27A84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FB37AF-B16D-EF4E-A735-80F1B4FC29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7B7B2-B877-F545-B2C3-38AAFFE903AB}"/>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95E98018-F722-A242-B9F1-BC5122030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D4B8C-4AA0-A945-A57E-23BAAC799BA1}"/>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209392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4400"/>
              </a:lnSpc>
              <a:defRPr/>
            </a:lvl1pPr>
          </a:lstStyle>
          <a:p>
            <a:r>
              <a:rPr lang="en-US" dirty="0"/>
              <a:t>Single line title</a:t>
            </a:r>
          </a:p>
        </p:txBody>
      </p:sp>
      <p:sp>
        <p:nvSpPr>
          <p:cNvPr id="3" name="Footer Placeholder 2"/>
          <p:cNvSpPr>
            <a:spLocks noGrp="1"/>
          </p:cNvSpPr>
          <p:nvPr>
            <p:ph type="ftr" sz="quarter" idx="10"/>
          </p:nvPr>
        </p:nvSpPr>
        <p:spPr>
          <a:xfrm>
            <a:off x="798265" y="6545515"/>
            <a:ext cx="3860800" cy="274320"/>
          </a:xfrm>
          <a:prstGeom prst="rect">
            <a:avLst/>
          </a:prstGeom>
        </p:spPr>
        <p:txBody>
          <a:bodyPr/>
          <a:lstStyle/>
          <a:p>
            <a:r>
              <a:rPr lang="en-US" dirty="0">
                <a:solidFill>
                  <a:srgbClr val="323232"/>
                </a:solidFill>
              </a:rPr>
              <a:t>© 2015 Infoblox Inc. All Rights Reserved.  </a:t>
            </a:r>
          </a:p>
        </p:txBody>
      </p:sp>
      <p:sp>
        <p:nvSpPr>
          <p:cNvPr id="4" name="Slide Number Placeholder 3"/>
          <p:cNvSpPr>
            <a:spLocks noGrp="1"/>
          </p:cNvSpPr>
          <p:nvPr>
            <p:ph type="sldNum" sz="quarter" idx="11"/>
          </p:nvPr>
        </p:nvSpPr>
        <p:spPr>
          <a:xfrm>
            <a:off x="319249" y="6545515"/>
            <a:ext cx="499872" cy="274320"/>
          </a:xfrm>
          <a:prstGeom prst="rect">
            <a:avLst/>
          </a:prstGeom>
        </p:spPr>
        <p:txBody>
          <a:bodyPr/>
          <a:lstStyle/>
          <a:p>
            <a:fld id="{E7765215-1865-E44F-A9A4-0DBEF75550D6}" type="slidenum">
              <a:rPr lang="en-US" smtClean="0">
                <a:solidFill>
                  <a:srgbClr val="323232"/>
                </a:solidFill>
              </a:rPr>
              <a:pPr/>
              <a:t>‹#›</a:t>
            </a:fld>
            <a:endParaRPr lang="en-US" dirty="0">
              <a:solidFill>
                <a:srgbClr val="323232"/>
              </a:solidFill>
            </a:endParaRPr>
          </a:p>
        </p:txBody>
      </p:sp>
      <p:sp>
        <p:nvSpPr>
          <p:cNvPr id="6" name="Text Placeholder 5"/>
          <p:cNvSpPr>
            <a:spLocks noGrp="1"/>
          </p:cNvSpPr>
          <p:nvPr>
            <p:ph type="body" sz="quarter" idx="12" hasCustomPrompt="1"/>
          </p:nvPr>
        </p:nvSpPr>
        <p:spPr>
          <a:xfrm>
            <a:off x="440267" y="780784"/>
            <a:ext cx="11337205" cy="393192"/>
          </a:xfrm>
          <a:prstGeom prst="rect">
            <a:avLst/>
          </a:prstGeom>
        </p:spPr>
        <p:txBody>
          <a:bodyPr/>
          <a:lstStyle>
            <a:lvl1pPr>
              <a:defRPr sz="2667" baseline="0">
                <a:solidFill>
                  <a:schemeClr val="tx1">
                    <a:lumMod val="50000"/>
                    <a:lumOff val="50000"/>
                  </a:schemeClr>
                </a:solidFill>
                <a:latin typeface="+mj-lt"/>
              </a:defRPr>
            </a:lvl1pPr>
          </a:lstStyle>
          <a:p>
            <a:pPr lvl="0"/>
            <a:r>
              <a:rPr lang="en-US" dirty="0"/>
              <a:t>Subtitle placeholder here</a:t>
            </a:r>
          </a:p>
        </p:txBody>
      </p:sp>
      <p:sp>
        <p:nvSpPr>
          <p:cNvPr id="8" name="Content Placeholder 7"/>
          <p:cNvSpPr>
            <a:spLocks noGrp="1"/>
          </p:cNvSpPr>
          <p:nvPr>
            <p:ph sz="quarter" idx="13"/>
          </p:nvPr>
        </p:nvSpPr>
        <p:spPr>
          <a:xfrm>
            <a:off x="440268" y="1312864"/>
            <a:ext cx="11336867" cy="5029200"/>
          </a:xfrm>
          <a:prstGeom prst="rect">
            <a:avLst/>
          </a:prstGeom>
        </p:spPr>
        <p:txBody>
          <a:bodyPr/>
          <a:lstStyle>
            <a:lvl1pPr>
              <a:defRPr sz="3200"/>
            </a:lvl1pPr>
            <a:lvl2pPr>
              <a:defRPr sz="2933"/>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515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10FF-4199-4A40-A69C-67012ED4A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A2236-371F-C544-9198-F3FD7771B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5D560-E85A-E446-A179-1EDE304FD482}"/>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B5500BFD-CCBE-3447-92DD-942F3F7B1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3948-299A-7240-97FD-306473BFE23C}"/>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1741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4908-ADD7-F443-96BB-6285FAEC5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4BA5E5-033D-2545-B3D3-361080917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BB32D-9665-7D45-A22B-44299FFA5588}"/>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E53BA2AC-6043-5349-94B9-7D2A6EB84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1C4AD-D447-BE47-B7F9-E15D034675E5}"/>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359540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BCB5-99F0-134C-B344-F4EA4EADE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00EDC-5ECE-EA44-801B-830BFFF1F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B456D-5C18-5A41-8E32-D6BEA00F1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69262-E97C-2D49-984C-FC2D7A8948C4}"/>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6" name="Footer Placeholder 5">
            <a:extLst>
              <a:ext uri="{FF2B5EF4-FFF2-40B4-BE49-F238E27FC236}">
                <a16:creationId xmlns:a16="http://schemas.microsoft.com/office/drawing/2014/main" id="{48743041-3EDA-1744-AB6B-C24404D55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86818-1C88-EA4C-AD86-922C5BB20781}"/>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37954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20D8-D399-F546-8B63-CA3C1CB1E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28E79-6C80-C94F-B841-6ABD7BCFF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DE76E-A87D-EB49-AFFD-695C070A4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229499-12FD-9543-8195-A02DC9CA7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4FF5ED-01F3-9E42-9349-7E59DA7E5F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37D362-BC31-654E-86AD-D91119961948}"/>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8" name="Footer Placeholder 7">
            <a:extLst>
              <a:ext uri="{FF2B5EF4-FFF2-40B4-BE49-F238E27FC236}">
                <a16:creationId xmlns:a16="http://schemas.microsoft.com/office/drawing/2014/main" id="{C10696E3-6AD3-7447-A65A-23541EEF7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C2829-9E5D-6745-8BCD-A7F1F7C0D34E}"/>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360188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F02D-473B-0340-9FC7-A7C408089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86EE31-7BC9-804F-B6B8-01845B1B69B4}"/>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4" name="Footer Placeholder 3">
            <a:extLst>
              <a:ext uri="{FF2B5EF4-FFF2-40B4-BE49-F238E27FC236}">
                <a16:creationId xmlns:a16="http://schemas.microsoft.com/office/drawing/2014/main" id="{2B5F7962-1CDF-DD45-BB32-813D5C0AB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9C27A-0C40-4748-8F98-27B665CC061B}"/>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258434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27E51-88E3-F74F-856A-FB8462AFD594}"/>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3" name="Footer Placeholder 2">
            <a:extLst>
              <a:ext uri="{FF2B5EF4-FFF2-40B4-BE49-F238E27FC236}">
                <a16:creationId xmlns:a16="http://schemas.microsoft.com/office/drawing/2014/main" id="{07BF549D-943F-B049-A24B-F3762AE325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C8E1E-C41B-8943-B0E6-0A9C545D6B40}"/>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18004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AEB0-77F2-A640-AE1D-88916BB18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ECB1B3-3E1A-B840-971A-38F4677A7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1F25E6-105C-8A4E-93FC-AFD363065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70044-436A-C844-AF5C-E45F1999FAE5}"/>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6" name="Footer Placeholder 5">
            <a:extLst>
              <a:ext uri="{FF2B5EF4-FFF2-40B4-BE49-F238E27FC236}">
                <a16:creationId xmlns:a16="http://schemas.microsoft.com/office/drawing/2014/main" id="{DD74FCE3-7E89-5A44-B3A4-1CD90925D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C0A42-1C3A-1842-9DFE-BFD942B55BC7}"/>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252841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B851-C6BB-D949-84D9-18531AF9E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C7AB2D-47FE-6448-BC71-C0E4D327C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7365C-8919-0A48-8B44-314AA455E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61E1B-2904-DF44-8C6A-ABCD4CA99C9B}"/>
              </a:ext>
            </a:extLst>
          </p:cNvPr>
          <p:cNvSpPr>
            <a:spLocks noGrp="1"/>
          </p:cNvSpPr>
          <p:nvPr>
            <p:ph type="dt" sz="half" idx="10"/>
          </p:nvPr>
        </p:nvSpPr>
        <p:spPr/>
        <p:txBody>
          <a:bodyPr/>
          <a:lstStyle/>
          <a:p>
            <a:fld id="{6E208872-724A-BF48-8C96-12F117833495}" type="datetimeFigureOut">
              <a:rPr lang="en-US" smtClean="0"/>
              <a:t>5/15/19</a:t>
            </a:fld>
            <a:endParaRPr lang="en-US"/>
          </a:p>
        </p:txBody>
      </p:sp>
      <p:sp>
        <p:nvSpPr>
          <p:cNvPr id="6" name="Footer Placeholder 5">
            <a:extLst>
              <a:ext uri="{FF2B5EF4-FFF2-40B4-BE49-F238E27FC236}">
                <a16:creationId xmlns:a16="http://schemas.microsoft.com/office/drawing/2014/main" id="{3E9BEDA1-CF30-A54A-BCD2-D3F484074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212A9-C49A-3C4A-A64A-BED69324B0FF}"/>
              </a:ext>
            </a:extLst>
          </p:cNvPr>
          <p:cNvSpPr>
            <a:spLocks noGrp="1"/>
          </p:cNvSpPr>
          <p:nvPr>
            <p:ph type="sldNum" sz="quarter" idx="12"/>
          </p:nvPr>
        </p:nvSpPr>
        <p:spPr/>
        <p:txBody>
          <a:bodyPr/>
          <a:lstStyle/>
          <a:p>
            <a:fld id="{43CEA1C4-DE4C-C740-9355-8E705FAC4AA4}" type="slidenum">
              <a:rPr lang="en-US" smtClean="0"/>
              <a:t>‹#›</a:t>
            </a:fld>
            <a:endParaRPr lang="en-US"/>
          </a:p>
        </p:txBody>
      </p:sp>
    </p:spTree>
    <p:extLst>
      <p:ext uri="{BB962C8B-B14F-4D97-AF65-F5344CB8AC3E}">
        <p14:creationId xmlns:p14="http://schemas.microsoft.com/office/powerpoint/2010/main" val="329581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8DD65-650E-1D42-9C1C-271514D4C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B7F71-802E-CD49-B9AB-E9E317C8A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476A6-1870-3E40-9E65-6FCE99C5E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08872-724A-BF48-8C96-12F117833495}" type="datetimeFigureOut">
              <a:rPr lang="en-US" smtClean="0"/>
              <a:t>5/15/19</a:t>
            </a:fld>
            <a:endParaRPr lang="en-US"/>
          </a:p>
        </p:txBody>
      </p:sp>
      <p:sp>
        <p:nvSpPr>
          <p:cNvPr id="5" name="Footer Placeholder 4">
            <a:extLst>
              <a:ext uri="{FF2B5EF4-FFF2-40B4-BE49-F238E27FC236}">
                <a16:creationId xmlns:a16="http://schemas.microsoft.com/office/drawing/2014/main" id="{FFF103CC-72F2-C74A-B5AF-97134896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EA0EB-A451-674F-ACAF-19D2C541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EA1C4-DE4C-C740-9355-8E705FAC4AA4}" type="slidenum">
              <a:rPr lang="en-US" smtClean="0"/>
              <a:t>‹#›</a:t>
            </a:fld>
            <a:endParaRPr lang="en-US"/>
          </a:p>
        </p:txBody>
      </p:sp>
    </p:spTree>
    <p:extLst>
      <p:ext uri="{BB962C8B-B14F-4D97-AF65-F5344CB8AC3E}">
        <p14:creationId xmlns:p14="http://schemas.microsoft.com/office/powerpoint/2010/main" val="2708696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rvasec2019.sched.com/event/O1kR/preventing-the-attack-dhcp-and-dns-for-the-win?iframe=yes&amp;w=100%25&amp;sidebar=yes&amp;bg=dar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Domain_Name_Syst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F38-E467-5D4A-B9C9-C64C57F2BE79}"/>
              </a:ext>
            </a:extLst>
          </p:cNvPr>
          <p:cNvSpPr>
            <a:spLocks noGrp="1"/>
          </p:cNvSpPr>
          <p:nvPr>
            <p:ph type="ctrTitle"/>
          </p:nvPr>
        </p:nvSpPr>
        <p:spPr/>
        <p:txBody>
          <a:bodyPr/>
          <a:lstStyle/>
          <a:p>
            <a:r>
              <a:rPr lang="en-US" b="1" dirty="0">
                <a:hlinkClick r:id="rId2"/>
              </a:rPr>
              <a:t>Preventing the Attack – </a:t>
            </a:r>
            <a:br>
              <a:rPr lang="en-US" b="1" dirty="0">
                <a:hlinkClick r:id="rId2"/>
              </a:rPr>
            </a:br>
            <a:r>
              <a:rPr lang="en-US" b="1" dirty="0">
                <a:hlinkClick r:id="rId2"/>
              </a:rPr>
              <a:t>DHCP and DNS for the Win!</a:t>
            </a:r>
            <a:endParaRPr lang="en-US" b="1" dirty="0"/>
          </a:p>
        </p:txBody>
      </p:sp>
      <p:sp>
        <p:nvSpPr>
          <p:cNvPr id="3" name="Subtitle 2">
            <a:extLst>
              <a:ext uri="{FF2B5EF4-FFF2-40B4-BE49-F238E27FC236}">
                <a16:creationId xmlns:a16="http://schemas.microsoft.com/office/drawing/2014/main" id="{DEE2CF7A-6C0F-D34F-BC9D-242764AA0722}"/>
              </a:ext>
            </a:extLst>
          </p:cNvPr>
          <p:cNvSpPr>
            <a:spLocks noGrp="1"/>
          </p:cNvSpPr>
          <p:nvPr>
            <p:ph type="subTitle" idx="1"/>
          </p:nvPr>
        </p:nvSpPr>
        <p:spPr/>
        <p:txBody>
          <a:bodyPr/>
          <a:lstStyle/>
          <a:p>
            <a:r>
              <a:rPr lang="en-US" dirty="0"/>
              <a:t>Presented by Jeff Cummings, CISSP, Sr. Systems Engineer for Infoblox</a:t>
            </a:r>
          </a:p>
        </p:txBody>
      </p:sp>
    </p:spTree>
    <p:extLst>
      <p:ext uri="{BB962C8B-B14F-4D97-AF65-F5344CB8AC3E}">
        <p14:creationId xmlns:p14="http://schemas.microsoft.com/office/powerpoint/2010/main" val="78699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BCD-2F81-3C4E-BA93-4ADB79B78B6E}"/>
              </a:ext>
            </a:extLst>
          </p:cNvPr>
          <p:cNvSpPr>
            <a:spLocks noGrp="1"/>
          </p:cNvSpPr>
          <p:nvPr>
            <p:ph type="title"/>
          </p:nvPr>
        </p:nvSpPr>
        <p:spPr/>
        <p:txBody>
          <a:bodyPr/>
          <a:lstStyle/>
          <a:p>
            <a:r>
              <a:rPr lang="en-US" b="1" dirty="0"/>
              <a:t>DHCP – Successful prevention</a:t>
            </a:r>
          </a:p>
        </p:txBody>
      </p:sp>
      <p:sp>
        <p:nvSpPr>
          <p:cNvPr id="3" name="Content Placeholder 2">
            <a:extLst>
              <a:ext uri="{FF2B5EF4-FFF2-40B4-BE49-F238E27FC236}">
                <a16:creationId xmlns:a16="http://schemas.microsoft.com/office/drawing/2014/main" id="{10AA7E06-64D2-6B4C-9815-802229D8313F}"/>
              </a:ext>
            </a:extLst>
          </p:cNvPr>
          <p:cNvSpPr>
            <a:spLocks noGrp="1"/>
          </p:cNvSpPr>
          <p:nvPr>
            <p:ph idx="1"/>
          </p:nvPr>
        </p:nvSpPr>
        <p:spPr/>
        <p:txBody>
          <a:bodyPr>
            <a:normAutofit fontScale="92500" lnSpcReduction="20000"/>
          </a:bodyPr>
          <a:lstStyle/>
          <a:p>
            <a:r>
              <a:rPr lang="en-US" dirty="0"/>
              <a:t>Most hosts will request DHCP lease, an IP address does not have to be provided.</a:t>
            </a:r>
          </a:p>
          <a:p>
            <a:endParaRPr lang="en-US" dirty="0"/>
          </a:p>
          <a:p>
            <a:r>
              <a:rPr lang="en-US" dirty="0"/>
              <a:t>If no IP address is provided, you will have record of the attempt</a:t>
            </a:r>
          </a:p>
          <a:p>
            <a:pPr lvl="1"/>
            <a:r>
              <a:rPr lang="en-US" dirty="0"/>
              <a:t>What host, what network, what time, what operating system</a:t>
            </a:r>
          </a:p>
          <a:p>
            <a:endParaRPr lang="en-US" dirty="0"/>
          </a:p>
          <a:p>
            <a:r>
              <a:rPr lang="en-US" dirty="0"/>
              <a:t>This attempt can be communicated to other systems for further protective measures.</a:t>
            </a:r>
          </a:p>
          <a:p>
            <a:endParaRPr lang="en-US" dirty="0"/>
          </a:p>
          <a:p>
            <a:r>
              <a:rPr lang="en-US" dirty="0"/>
              <a:t>Bottom line, you have stopped a potential malicious host from joining your network BEFORE any damage can be done, AND collected some intel.</a:t>
            </a:r>
          </a:p>
        </p:txBody>
      </p:sp>
    </p:spTree>
    <p:extLst>
      <p:ext uri="{BB962C8B-B14F-4D97-AF65-F5344CB8AC3E}">
        <p14:creationId xmlns:p14="http://schemas.microsoft.com/office/powerpoint/2010/main" val="5821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086AC-2C74-5547-B88F-BE015EC53FC8}"/>
              </a:ext>
            </a:extLst>
          </p:cNvPr>
          <p:cNvSpPr>
            <a:spLocks noGrp="1"/>
          </p:cNvSpPr>
          <p:nvPr>
            <p:ph idx="1"/>
          </p:nvPr>
        </p:nvSpPr>
        <p:spPr>
          <a:xfrm>
            <a:off x="838200" y="378372"/>
            <a:ext cx="10515600" cy="5798591"/>
          </a:xfrm>
        </p:spPr>
        <p:txBody>
          <a:bodyPr anchor="ctr">
            <a:normAutofit/>
          </a:bodyPr>
          <a:lstStyle/>
          <a:p>
            <a:pPr marL="0" indent="0" algn="ctr">
              <a:buNone/>
            </a:pPr>
            <a:r>
              <a:rPr lang="en-US" sz="9600" dirty="0"/>
              <a:t>DNS</a:t>
            </a:r>
          </a:p>
          <a:p>
            <a:pPr marL="0" indent="0" algn="ctr">
              <a:buNone/>
            </a:pPr>
            <a:r>
              <a:rPr lang="en-US" sz="4000" dirty="0"/>
              <a:t>Domain Name System</a:t>
            </a:r>
          </a:p>
        </p:txBody>
      </p:sp>
    </p:spTree>
    <p:extLst>
      <p:ext uri="{BB962C8B-B14F-4D97-AF65-F5344CB8AC3E}">
        <p14:creationId xmlns:p14="http://schemas.microsoft.com/office/powerpoint/2010/main" val="29140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359D-41CD-F248-A035-7973AD4CB81D}"/>
              </a:ext>
            </a:extLst>
          </p:cNvPr>
          <p:cNvSpPr>
            <a:spLocks noGrp="1"/>
          </p:cNvSpPr>
          <p:nvPr>
            <p:ph type="title"/>
          </p:nvPr>
        </p:nvSpPr>
        <p:spPr/>
        <p:txBody>
          <a:bodyPr/>
          <a:lstStyle/>
          <a:p>
            <a:r>
              <a:rPr lang="en-US" b="1" dirty="0"/>
              <a:t>DNS is the Contacts list for network devices</a:t>
            </a:r>
          </a:p>
        </p:txBody>
      </p:sp>
      <p:sp>
        <p:nvSpPr>
          <p:cNvPr id="3" name="Content Placeholder 2">
            <a:extLst>
              <a:ext uri="{FF2B5EF4-FFF2-40B4-BE49-F238E27FC236}">
                <a16:creationId xmlns:a16="http://schemas.microsoft.com/office/drawing/2014/main" id="{0D77DD3E-F7BA-1E45-B751-B3F8A1B0827F}"/>
              </a:ext>
            </a:extLst>
          </p:cNvPr>
          <p:cNvSpPr>
            <a:spLocks noGrp="1"/>
          </p:cNvSpPr>
          <p:nvPr>
            <p:ph idx="1"/>
          </p:nvPr>
        </p:nvSpPr>
        <p:spPr/>
        <p:txBody>
          <a:bodyPr/>
          <a:lstStyle/>
          <a:p>
            <a:r>
              <a:rPr lang="en-US" dirty="0"/>
              <a:t>DNS resolution can be compared to making a call on a smart phone</a:t>
            </a:r>
          </a:p>
          <a:p>
            <a:r>
              <a:rPr lang="en-US" dirty="0"/>
              <a:t>Most people do not know all the phone numbers stored in their phone</a:t>
            </a:r>
          </a:p>
          <a:p>
            <a:r>
              <a:rPr lang="en-US" dirty="0"/>
              <a:t>To call someone, they refer to their contact list, look up the persons name, and the device dials the associated number of the contact.</a:t>
            </a:r>
          </a:p>
          <a:p>
            <a:r>
              <a:rPr lang="en-US" dirty="0"/>
              <a:t>DNS does the same thing</a:t>
            </a:r>
          </a:p>
          <a:p>
            <a:pPr lvl="1"/>
            <a:r>
              <a:rPr lang="en-US" dirty="0"/>
              <a:t>Client wants to go to a site but does not know the IP address</a:t>
            </a:r>
          </a:p>
          <a:p>
            <a:pPr lvl="1"/>
            <a:r>
              <a:rPr lang="en-US" dirty="0"/>
              <a:t>It requests the IP address associated with a domain name</a:t>
            </a:r>
          </a:p>
          <a:p>
            <a:pPr lvl="1"/>
            <a:r>
              <a:rPr lang="en-US" dirty="0"/>
              <a:t>DNS provides the translation and sends the IP address to the client</a:t>
            </a:r>
          </a:p>
          <a:p>
            <a:pPr lvl="1"/>
            <a:r>
              <a:rPr lang="en-US" dirty="0"/>
              <a:t>Client sends packets to the IP address</a:t>
            </a:r>
          </a:p>
        </p:txBody>
      </p:sp>
    </p:spTree>
    <p:extLst>
      <p:ext uri="{BB962C8B-B14F-4D97-AF65-F5344CB8AC3E}">
        <p14:creationId xmlns:p14="http://schemas.microsoft.com/office/powerpoint/2010/main" val="32244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B234-0AE3-914E-BC18-8D3A117B7F9D}"/>
              </a:ext>
            </a:extLst>
          </p:cNvPr>
          <p:cNvSpPr>
            <a:spLocks noGrp="1"/>
          </p:cNvSpPr>
          <p:nvPr>
            <p:ph type="title"/>
          </p:nvPr>
        </p:nvSpPr>
        <p:spPr>
          <a:xfrm>
            <a:off x="220717" y="365125"/>
            <a:ext cx="11529849" cy="1325563"/>
          </a:xfrm>
        </p:spPr>
        <p:txBody>
          <a:bodyPr/>
          <a:lstStyle/>
          <a:p>
            <a:r>
              <a:rPr lang="en-US" b="1" dirty="0"/>
              <a:t>DNS can stop malicious traffic BEFORE connection</a:t>
            </a:r>
          </a:p>
        </p:txBody>
      </p:sp>
      <p:sp>
        <p:nvSpPr>
          <p:cNvPr id="3" name="Content Placeholder 2">
            <a:extLst>
              <a:ext uri="{FF2B5EF4-FFF2-40B4-BE49-F238E27FC236}">
                <a16:creationId xmlns:a16="http://schemas.microsoft.com/office/drawing/2014/main" id="{B1F4378C-FBBD-354C-ACD3-AEFB2B145491}"/>
              </a:ext>
            </a:extLst>
          </p:cNvPr>
          <p:cNvSpPr>
            <a:spLocks noGrp="1"/>
          </p:cNvSpPr>
          <p:nvPr>
            <p:ph idx="1"/>
          </p:nvPr>
        </p:nvSpPr>
        <p:spPr>
          <a:xfrm>
            <a:off x="6096000" y="1690688"/>
            <a:ext cx="5257800" cy="4351338"/>
          </a:xfrm>
        </p:spPr>
        <p:txBody>
          <a:bodyPr/>
          <a:lstStyle/>
          <a:p>
            <a:r>
              <a:rPr lang="en-US" dirty="0"/>
              <a:t>Request – client provides fully qualified domain name (FQDN), Ex. </a:t>
            </a:r>
            <a:r>
              <a:rPr lang="en-US" dirty="0">
                <a:hlinkClick r:id="rId2"/>
              </a:rPr>
              <a:t>www.google.com</a:t>
            </a:r>
            <a:endParaRPr lang="en-US" dirty="0"/>
          </a:p>
          <a:p>
            <a:r>
              <a:rPr lang="en-US" dirty="0"/>
              <a:t>DNS Reply – server provides IP address of </a:t>
            </a:r>
            <a:r>
              <a:rPr lang="en-US" dirty="0">
                <a:hlinkClick r:id="rId2"/>
              </a:rPr>
              <a:t>www.google.com</a:t>
            </a:r>
            <a:r>
              <a:rPr lang="en-US" dirty="0"/>
              <a:t> ,   Ex. 234.45.88.129</a:t>
            </a:r>
          </a:p>
          <a:p>
            <a:r>
              <a:rPr lang="en-US" dirty="0"/>
              <a:t>If DNS does not resolve the FQDN, the client does not know where to go.</a:t>
            </a:r>
          </a:p>
        </p:txBody>
      </p:sp>
      <p:pic>
        <p:nvPicPr>
          <p:cNvPr id="5122" name="Picture 2" descr="Image result for DNS process diagram">
            <a:extLst>
              <a:ext uri="{FF2B5EF4-FFF2-40B4-BE49-F238E27FC236}">
                <a16:creationId xmlns:a16="http://schemas.microsoft.com/office/drawing/2014/main" id="{6ABD96C0-1330-2347-B87A-7A1BF58A2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34" y="1690688"/>
            <a:ext cx="4840194" cy="3981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68C7D5-11E8-8446-934E-55A11ED756BC}"/>
              </a:ext>
            </a:extLst>
          </p:cNvPr>
          <p:cNvSpPr txBox="1"/>
          <p:nvPr/>
        </p:nvSpPr>
        <p:spPr>
          <a:xfrm>
            <a:off x="220717" y="5969655"/>
            <a:ext cx="11780783" cy="523220"/>
          </a:xfrm>
          <a:prstGeom prst="rect">
            <a:avLst/>
          </a:prstGeom>
          <a:noFill/>
        </p:spPr>
        <p:txBody>
          <a:bodyPr wrap="square" rtlCol="0">
            <a:spAutoFit/>
          </a:bodyPr>
          <a:lstStyle/>
          <a:p>
            <a:pPr algn="ctr"/>
            <a:r>
              <a:rPr lang="en-US" sz="2800" b="1" dirty="0"/>
              <a:t>You can stop this process right here!!  BEFORE any IP address is provided.</a:t>
            </a:r>
          </a:p>
        </p:txBody>
      </p:sp>
      <p:cxnSp>
        <p:nvCxnSpPr>
          <p:cNvPr id="6" name="Straight Arrow Connector 5">
            <a:extLst>
              <a:ext uri="{FF2B5EF4-FFF2-40B4-BE49-F238E27FC236}">
                <a16:creationId xmlns:a16="http://schemas.microsoft.com/office/drawing/2014/main" id="{C564D175-03AC-3E44-BE42-1187B6AF333D}"/>
              </a:ext>
            </a:extLst>
          </p:cNvPr>
          <p:cNvCxnSpPr>
            <a:cxnSpLocks/>
          </p:cNvCxnSpPr>
          <p:nvPr/>
        </p:nvCxnSpPr>
        <p:spPr>
          <a:xfrm flipH="1" flipV="1">
            <a:off x="4572001" y="3647090"/>
            <a:ext cx="1523999" cy="188660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900" decel="100000" fill="hold"/>
                                        <p:tgtEl>
                                          <p:spTgt spid="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900" decel="100000" fill="hold"/>
                                        <p:tgtEl>
                                          <p:spTgt spid="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norse attack map dns">
            <a:extLst>
              <a:ext uri="{FF2B5EF4-FFF2-40B4-BE49-F238E27FC236}">
                <a16:creationId xmlns:a16="http://schemas.microsoft.com/office/drawing/2014/main" id="{DBAE19FB-B65A-DC44-A831-62D56673A05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9777"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E53312-0B8B-CE43-A696-7FA30EE7342A}"/>
              </a:ext>
            </a:extLst>
          </p:cNvPr>
          <p:cNvSpPr>
            <a:spLocks noGrp="1"/>
          </p:cNvSpPr>
          <p:nvPr>
            <p:ph type="title"/>
          </p:nvPr>
        </p:nvSpPr>
        <p:spPr>
          <a:xfrm>
            <a:off x="114299" y="5229228"/>
            <a:ext cx="11930063" cy="1543050"/>
          </a:xfrm>
        </p:spPr>
        <p:txBody>
          <a:bodyPr vert="horz" lIns="91440" tIns="45720" rIns="91440" bIns="45720" rtlCol="0" anchor="b">
            <a:normAutofit/>
          </a:bodyPr>
          <a:lstStyle/>
          <a:p>
            <a:pPr algn="ctr"/>
            <a:r>
              <a:rPr lang="en-US" sz="5100" b="1" dirty="0">
                <a:solidFill>
                  <a:srgbClr val="FFFFFF"/>
                </a:solidFill>
              </a:rPr>
              <a:t>DNS has a front row view of most everything that happens on a network.</a:t>
            </a:r>
          </a:p>
        </p:txBody>
      </p:sp>
    </p:spTree>
    <p:extLst>
      <p:ext uri="{BB962C8B-B14F-4D97-AF65-F5344CB8AC3E}">
        <p14:creationId xmlns:p14="http://schemas.microsoft.com/office/powerpoint/2010/main" val="23771117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1F86-7C92-DD44-BFA3-1A70F3ADFE9A}"/>
              </a:ext>
            </a:extLst>
          </p:cNvPr>
          <p:cNvSpPr>
            <a:spLocks noGrp="1"/>
          </p:cNvSpPr>
          <p:nvPr>
            <p:ph type="title"/>
          </p:nvPr>
        </p:nvSpPr>
        <p:spPr/>
        <p:txBody>
          <a:bodyPr/>
          <a:lstStyle/>
          <a:p>
            <a:r>
              <a:rPr lang="en-US" b="1" dirty="0"/>
              <a:t>Why is this important?</a:t>
            </a:r>
          </a:p>
        </p:txBody>
      </p:sp>
      <p:sp>
        <p:nvSpPr>
          <p:cNvPr id="3" name="Content Placeholder 2">
            <a:extLst>
              <a:ext uri="{FF2B5EF4-FFF2-40B4-BE49-F238E27FC236}">
                <a16:creationId xmlns:a16="http://schemas.microsoft.com/office/drawing/2014/main" id="{A68F2879-78B9-094A-B796-44738A376C43}"/>
              </a:ext>
            </a:extLst>
          </p:cNvPr>
          <p:cNvSpPr>
            <a:spLocks noGrp="1"/>
          </p:cNvSpPr>
          <p:nvPr>
            <p:ph idx="1"/>
          </p:nvPr>
        </p:nvSpPr>
        <p:spPr/>
        <p:txBody>
          <a:bodyPr>
            <a:normAutofit/>
          </a:bodyPr>
          <a:lstStyle/>
          <a:p>
            <a:r>
              <a:rPr lang="en-US" dirty="0"/>
              <a:t>Both protocols engage the client BEFORE other security devices</a:t>
            </a:r>
          </a:p>
          <a:p>
            <a:pPr lvl="1"/>
            <a:endParaRPr lang="en-US" dirty="0"/>
          </a:p>
          <a:p>
            <a:r>
              <a:rPr lang="en-US" dirty="0"/>
              <a:t>Both protocols can enforce security BEFORE other services</a:t>
            </a:r>
          </a:p>
          <a:p>
            <a:pPr lvl="1"/>
            <a:r>
              <a:rPr lang="en-US" dirty="0"/>
              <a:t>Faster enforcement, less chance of malicious activity</a:t>
            </a:r>
          </a:p>
          <a:p>
            <a:pPr lvl="1"/>
            <a:endParaRPr lang="en-US" dirty="0"/>
          </a:p>
          <a:p>
            <a:r>
              <a:rPr lang="en-US" dirty="0"/>
              <a:t>Enforcing  with DNS and DHCP can take load of other security devices</a:t>
            </a:r>
          </a:p>
          <a:p>
            <a:pPr lvl="1"/>
            <a:r>
              <a:rPr lang="en-US" dirty="0"/>
              <a:t>The client does not attach to the network (DHCP)</a:t>
            </a:r>
          </a:p>
          <a:p>
            <a:pPr lvl="1"/>
            <a:r>
              <a:rPr lang="en-US" dirty="0"/>
              <a:t>The client's actions can be contained (DNS)</a:t>
            </a:r>
          </a:p>
          <a:p>
            <a:pPr lvl="2"/>
            <a:r>
              <a:rPr lang="en-US" dirty="0"/>
              <a:t>No traffic to proxies, firewalls, or other security products</a:t>
            </a:r>
          </a:p>
          <a:p>
            <a:endParaRPr lang="en-US" dirty="0"/>
          </a:p>
        </p:txBody>
      </p:sp>
    </p:spTree>
    <p:extLst>
      <p:ext uri="{BB962C8B-B14F-4D97-AF65-F5344CB8AC3E}">
        <p14:creationId xmlns:p14="http://schemas.microsoft.com/office/powerpoint/2010/main" val="31330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1F86-7C92-DD44-BFA3-1A70F3ADFE9A}"/>
              </a:ext>
            </a:extLst>
          </p:cNvPr>
          <p:cNvSpPr>
            <a:spLocks noGrp="1"/>
          </p:cNvSpPr>
          <p:nvPr>
            <p:ph type="title"/>
          </p:nvPr>
        </p:nvSpPr>
        <p:spPr>
          <a:xfrm>
            <a:off x="648929" y="629266"/>
            <a:ext cx="5051782" cy="1285259"/>
          </a:xfrm>
        </p:spPr>
        <p:txBody>
          <a:bodyPr>
            <a:normAutofit fontScale="90000"/>
          </a:bodyPr>
          <a:lstStyle/>
          <a:p>
            <a:pPr algn="ctr"/>
            <a:r>
              <a:rPr lang="en-US" b="1" dirty="0"/>
              <a:t>Precision is important!</a:t>
            </a:r>
          </a:p>
        </p:txBody>
      </p:sp>
      <p:sp>
        <p:nvSpPr>
          <p:cNvPr id="3" name="Content Placeholder 2">
            <a:extLst>
              <a:ext uri="{FF2B5EF4-FFF2-40B4-BE49-F238E27FC236}">
                <a16:creationId xmlns:a16="http://schemas.microsoft.com/office/drawing/2014/main" id="{A68F2879-78B9-094A-B796-44738A376C43}"/>
              </a:ext>
            </a:extLst>
          </p:cNvPr>
          <p:cNvSpPr>
            <a:spLocks noGrp="1"/>
          </p:cNvSpPr>
          <p:nvPr>
            <p:ph idx="1"/>
          </p:nvPr>
        </p:nvSpPr>
        <p:spPr>
          <a:xfrm>
            <a:off x="648931" y="1914526"/>
            <a:ext cx="5328008" cy="4309294"/>
          </a:xfrm>
        </p:spPr>
        <p:txBody>
          <a:bodyPr>
            <a:normAutofit fontScale="92500" lnSpcReduction="10000"/>
          </a:bodyPr>
          <a:lstStyle/>
          <a:p>
            <a:pPr marL="0" indent="0">
              <a:buNone/>
            </a:pPr>
            <a:endParaRPr lang="en-US" sz="1800" dirty="0"/>
          </a:p>
          <a:p>
            <a:r>
              <a:rPr lang="en-US" sz="2400" dirty="0"/>
              <a:t>DNS can block specific domains, not IP addresses that may serve multiple domains.  </a:t>
            </a:r>
          </a:p>
          <a:p>
            <a:endParaRPr lang="en-US" sz="2400" dirty="0"/>
          </a:p>
          <a:p>
            <a:r>
              <a:rPr lang="en-US" sz="2400" dirty="0"/>
              <a:t>Often multiple domains are hosted on the same device</a:t>
            </a:r>
          </a:p>
          <a:p>
            <a:endParaRPr lang="en-US" sz="2400" dirty="0"/>
          </a:p>
          <a:p>
            <a:r>
              <a:rPr lang="en-US" sz="2400" dirty="0"/>
              <a:t>If the IP of that device is blocked, ALL the domains are blocked.</a:t>
            </a:r>
          </a:p>
          <a:p>
            <a:endParaRPr lang="en-US" sz="2400" dirty="0"/>
          </a:p>
          <a:p>
            <a:r>
              <a:rPr lang="en-US" sz="3500" dirty="0"/>
              <a:t>Use the right tool for the job!</a:t>
            </a:r>
          </a:p>
          <a:p>
            <a:endParaRPr lang="en-US" sz="1800" dirty="0"/>
          </a:p>
          <a:p>
            <a:endParaRPr lang="en-US" sz="1800" dirty="0"/>
          </a:p>
          <a:p>
            <a:endParaRPr lang="en-US" sz="1800" dirty="0"/>
          </a:p>
        </p:txBody>
      </p:sp>
      <p:pic>
        <p:nvPicPr>
          <p:cNvPr id="4098" name="Picture 2" descr="Image result for &quot;right tool for the job&quot;">
            <a:extLst>
              <a:ext uri="{FF2B5EF4-FFF2-40B4-BE49-F238E27FC236}">
                <a16:creationId xmlns:a16="http://schemas.microsoft.com/office/drawing/2014/main" id="{04553C41-D4B5-1D4A-87B4-FE99F95F1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 r="-2" b="-2"/>
          <a:stretch/>
        </p:blipFill>
        <p:spPr bwMode="auto">
          <a:xfrm>
            <a:off x="6215062" y="785812"/>
            <a:ext cx="5976937" cy="54269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randombar(horizontal)">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7023-02ED-D74D-8ADF-EF614F521F29}"/>
              </a:ext>
            </a:extLst>
          </p:cNvPr>
          <p:cNvSpPr>
            <a:spLocks noGrp="1"/>
          </p:cNvSpPr>
          <p:nvPr>
            <p:ph type="title"/>
          </p:nvPr>
        </p:nvSpPr>
        <p:spPr/>
        <p:txBody>
          <a:bodyPr/>
          <a:lstStyle/>
          <a:p>
            <a:r>
              <a:rPr lang="en-US" b="1" dirty="0"/>
              <a:t>Response Policy Zones</a:t>
            </a:r>
          </a:p>
        </p:txBody>
      </p:sp>
      <p:sp>
        <p:nvSpPr>
          <p:cNvPr id="3" name="Content Placeholder 2">
            <a:extLst>
              <a:ext uri="{FF2B5EF4-FFF2-40B4-BE49-F238E27FC236}">
                <a16:creationId xmlns:a16="http://schemas.microsoft.com/office/drawing/2014/main" id="{45B8A547-DD16-E548-BAF7-0B834AEEAACC}"/>
              </a:ext>
            </a:extLst>
          </p:cNvPr>
          <p:cNvSpPr>
            <a:spLocks noGrp="1"/>
          </p:cNvSpPr>
          <p:nvPr>
            <p:ph idx="1"/>
          </p:nvPr>
        </p:nvSpPr>
        <p:spPr>
          <a:xfrm>
            <a:off x="838199" y="1825625"/>
            <a:ext cx="11191876" cy="4351338"/>
          </a:xfrm>
        </p:spPr>
        <p:txBody>
          <a:bodyPr>
            <a:normAutofit/>
          </a:bodyPr>
          <a:lstStyle/>
          <a:p>
            <a:r>
              <a:rPr lang="en-US" dirty="0"/>
              <a:t>A </a:t>
            </a:r>
            <a:r>
              <a:rPr lang="en-US" b="1" dirty="0"/>
              <a:t>response policy zone</a:t>
            </a:r>
            <a:r>
              <a:rPr lang="en-US" dirty="0"/>
              <a:t> (</a:t>
            </a:r>
            <a:r>
              <a:rPr lang="en-US" b="1" dirty="0"/>
              <a:t>RPZ</a:t>
            </a:r>
            <a:r>
              <a:rPr lang="en-US" dirty="0"/>
              <a:t>) is a mechanism for use by </a:t>
            </a:r>
            <a:r>
              <a:rPr lang="en-US" dirty="0">
                <a:hlinkClick r:id="rId2" tooltip="Domain Name System"/>
              </a:rPr>
              <a:t>Domain Name System</a:t>
            </a:r>
            <a:r>
              <a:rPr lang="en-US" dirty="0"/>
              <a:t> recursive resolvers to allow customized handling of the resolution of collections of domain name information (zones). </a:t>
            </a:r>
          </a:p>
          <a:p>
            <a:endParaRPr lang="en-US" dirty="0"/>
          </a:p>
          <a:p>
            <a:r>
              <a:rPr lang="en-US" dirty="0"/>
              <a:t>Part of the Bind standard since 2010</a:t>
            </a:r>
          </a:p>
          <a:p>
            <a:endParaRPr lang="en-US" dirty="0"/>
          </a:p>
          <a:p>
            <a:r>
              <a:rPr lang="en-US" dirty="0"/>
              <a:t>A RPZ can be used to distribute a list of malicious zones into the local DNS</a:t>
            </a:r>
          </a:p>
          <a:p>
            <a:endParaRPr lang="en-US" dirty="0"/>
          </a:p>
          <a:p>
            <a:r>
              <a:rPr lang="en-US" dirty="0"/>
              <a:t>Typically these zones are reputationally based</a:t>
            </a:r>
          </a:p>
        </p:txBody>
      </p:sp>
    </p:spTree>
    <p:extLst>
      <p:ext uri="{BB962C8B-B14F-4D97-AF65-F5344CB8AC3E}">
        <p14:creationId xmlns:p14="http://schemas.microsoft.com/office/powerpoint/2010/main" val="23150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17EA-34AC-AA4A-8925-548D0A617B4A}"/>
              </a:ext>
            </a:extLst>
          </p:cNvPr>
          <p:cNvSpPr>
            <a:spLocks noGrp="1"/>
          </p:cNvSpPr>
          <p:nvPr>
            <p:ph type="title"/>
          </p:nvPr>
        </p:nvSpPr>
        <p:spPr/>
        <p:txBody>
          <a:bodyPr/>
          <a:lstStyle/>
          <a:p>
            <a:r>
              <a:rPr lang="en-US" b="1" dirty="0"/>
              <a:t>Threat Intelligence</a:t>
            </a:r>
          </a:p>
        </p:txBody>
      </p:sp>
      <p:sp>
        <p:nvSpPr>
          <p:cNvPr id="3" name="Content Placeholder 2">
            <a:extLst>
              <a:ext uri="{FF2B5EF4-FFF2-40B4-BE49-F238E27FC236}">
                <a16:creationId xmlns:a16="http://schemas.microsoft.com/office/drawing/2014/main" id="{B4BEC9BF-70F6-8444-85C6-CC971B33F28A}"/>
              </a:ext>
            </a:extLst>
          </p:cNvPr>
          <p:cNvSpPr>
            <a:spLocks noGrp="1"/>
          </p:cNvSpPr>
          <p:nvPr>
            <p:ph idx="1"/>
          </p:nvPr>
        </p:nvSpPr>
        <p:spPr/>
        <p:txBody>
          <a:bodyPr/>
          <a:lstStyle/>
          <a:p>
            <a:r>
              <a:rPr lang="en-US" dirty="0"/>
              <a:t>Key to successful security!</a:t>
            </a:r>
          </a:p>
          <a:p>
            <a:endParaRPr lang="en-US" dirty="0"/>
          </a:p>
          <a:p>
            <a:r>
              <a:rPr lang="en-US" dirty="0"/>
              <a:t>Typically a team evaluating data from multiple sources and curating that data for consumption (perhaps in the form of an RPZ)</a:t>
            </a:r>
          </a:p>
          <a:p>
            <a:endParaRPr lang="en-US" dirty="0"/>
          </a:p>
          <a:p>
            <a:r>
              <a:rPr lang="en-US" dirty="0"/>
              <a:t>This data will contain many sites involved in malicious activity</a:t>
            </a:r>
          </a:p>
          <a:p>
            <a:endParaRPr lang="en-US" dirty="0"/>
          </a:p>
          <a:p>
            <a:r>
              <a:rPr lang="en-US" dirty="0"/>
              <a:t>These are the sites you can block with DNS, BEFORE any connection is completed.</a:t>
            </a:r>
          </a:p>
        </p:txBody>
      </p:sp>
    </p:spTree>
    <p:extLst>
      <p:ext uri="{BB962C8B-B14F-4D97-AF65-F5344CB8AC3E}">
        <p14:creationId xmlns:p14="http://schemas.microsoft.com/office/powerpoint/2010/main" val="28236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C0E7B-30C2-5F4E-96E4-2A32C91319C6}"/>
              </a:ext>
            </a:extLst>
          </p:cNvPr>
          <p:cNvSpPr/>
          <p:nvPr/>
        </p:nvSpPr>
        <p:spPr>
          <a:xfrm>
            <a:off x="430924" y="1690688"/>
            <a:ext cx="11561379" cy="396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838200" y="365125"/>
            <a:ext cx="10515600" cy="1325563"/>
          </a:xfrm>
        </p:spPr>
        <p:txBody>
          <a:bodyPr/>
          <a:lstStyle/>
          <a:p>
            <a:r>
              <a:rPr lang="en-US" sz="3733" b="1" dirty="0"/>
              <a:t>Blocking Malicious Activity with DNS</a:t>
            </a:r>
          </a:p>
        </p:txBody>
      </p:sp>
      <p:pic>
        <p:nvPicPr>
          <p:cNvPr id="11" name="Picture 10"/>
          <p:cNvPicPr>
            <a:picLocks noChangeAspect="1"/>
          </p:cNvPicPr>
          <p:nvPr/>
        </p:nvPicPr>
        <p:blipFill>
          <a:blip r:embed="rId3">
            <a:duotone>
              <a:prstClr val="black"/>
              <a:schemeClr val="accent6">
                <a:tint val="45000"/>
                <a:satMod val="400000"/>
              </a:schemeClr>
            </a:duotone>
          </a:blip>
          <a:stretch>
            <a:fillRect/>
          </a:stretch>
        </p:blipFill>
        <p:spPr>
          <a:xfrm>
            <a:off x="2503012" y="4260648"/>
            <a:ext cx="713712" cy="390791"/>
          </a:xfrm>
          <a:prstGeom prst="rect">
            <a:avLst/>
          </a:prstGeom>
        </p:spPr>
      </p:pic>
      <p:pic>
        <p:nvPicPr>
          <p:cNvPr id="13" name="Picture 12" descr="Infographic_R5-05.pn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4743474" y="4188383"/>
            <a:ext cx="1496775" cy="445516"/>
          </a:xfrm>
          <a:prstGeom prst="rect">
            <a:avLst/>
          </a:prstGeom>
        </p:spPr>
      </p:pic>
      <p:pic>
        <p:nvPicPr>
          <p:cNvPr id="55" name="Picture 54"/>
          <p:cNvPicPr>
            <a:picLocks noChangeAspect="1"/>
          </p:cNvPicPr>
          <p:nvPr/>
        </p:nvPicPr>
        <p:blipFill>
          <a:blip r:embed="rId3">
            <a:duotone>
              <a:prstClr val="black"/>
              <a:schemeClr val="accent4">
                <a:tint val="45000"/>
                <a:satMod val="400000"/>
              </a:schemeClr>
            </a:duotone>
          </a:blip>
          <a:stretch>
            <a:fillRect/>
          </a:stretch>
        </p:blipFill>
        <p:spPr>
          <a:xfrm rot="10800000">
            <a:off x="8387812" y="4075148"/>
            <a:ext cx="696095" cy="521053"/>
          </a:xfrm>
          <a:prstGeom prst="rect">
            <a:avLst/>
          </a:prstGeom>
        </p:spPr>
      </p:pic>
      <p:pic>
        <p:nvPicPr>
          <p:cNvPr id="10" name="Picture 9"/>
          <p:cNvPicPr>
            <a:picLocks noChangeAspect="1"/>
          </p:cNvPicPr>
          <p:nvPr/>
        </p:nvPicPr>
        <p:blipFill>
          <a:blip r:embed="rId5"/>
          <a:stretch>
            <a:fillRect/>
          </a:stretch>
        </p:blipFill>
        <p:spPr>
          <a:xfrm>
            <a:off x="1705888" y="4109316"/>
            <a:ext cx="713712" cy="659459"/>
          </a:xfrm>
          <a:prstGeom prst="rect">
            <a:avLst/>
          </a:prstGeom>
        </p:spPr>
      </p:pic>
      <p:pic>
        <p:nvPicPr>
          <p:cNvPr id="12" name="Picture 11"/>
          <p:cNvPicPr>
            <a:picLocks noChangeAspect="1"/>
          </p:cNvPicPr>
          <p:nvPr/>
        </p:nvPicPr>
        <p:blipFill>
          <a:blip r:embed="rId6"/>
          <a:stretch>
            <a:fillRect/>
          </a:stretch>
        </p:blipFill>
        <p:spPr>
          <a:xfrm>
            <a:off x="3216723" y="3970251"/>
            <a:ext cx="1432895" cy="769367"/>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8084" y="3743425"/>
            <a:ext cx="1556504" cy="1325355"/>
          </a:xfrm>
          <a:prstGeom prst="rect">
            <a:avLst/>
          </a:prstGeom>
        </p:spPr>
      </p:pic>
      <p:pic>
        <p:nvPicPr>
          <p:cNvPr id="21" name="Picture 20" descr="Infographic_R5-08.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58889" y="2161163"/>
            <a:ext cx="1003299" cy="883743"/>
          </a:xfrm>
          <a:prstGeom prst="rect">
            <a:avLst/>
          </a:prstGeom>
        </p:spPr>
      </p:pic>
      <p:sp>
        <p:nvSpPr>
          <p:cNvPr id="64" name="TextBox 63"/>
          <p:cNvSpPr txBox="1"/>
          <p:nvPr/>
        </p:nvSpPr>
        <p:spPr>
          <a:xfrm>
            <a:off x="1382011" y="4786203"/>
            <a:ext cx="1309308" cy="294585"/>
          </a:xfrm>
          <a:prstGeom prst="rect">
            <a:avLst/>
          </a:prstGeom>
          <a:noFill/>
        </p:spPr>
        <p:txBody>
          <a:bodyPr wrap="square" lIns="108856" tIns="54428" rIns="108856" bIns="54428" rtlCol="0">
            <a:spAutoFit/>
          </a:bodyPr>
          <a:lstStyle/>
          <a:p>
            <a:pPr algn="ctr"/>
            <a:r>
              <a:rPr lang="en-US" sz="1200" b="1" dirty="0"/>
              <a:t>Malware/APT</a:t>
            </a:r>
          </a:p>
        </p:txBody>
      </p:sp>
      <p:sp>
        <p:nvSpPr>
          <p:cNvPr id="65" name="TextBox 64"/>
          <p:cNvSpPr txBox="1"/>
          <p:nvPr/>
        </p:nvSpPr>
        <p:spPr>
          <a:xfrm>
            <a:off x="5898017" y="4964643"/>
            <a:ext cx="2489795" cy="294585"/>
          </a:xfrm>
          <a:prstGeom prst="rect">
            <a:avLst/>
          </a:prstGeom>
          <a:noFill/>
        </p:spPr>
        <p:txBody>
          <a:bodyPr wrap="square" lIns="108856" tIns="54428" rIns="108856" bIns="54428" rtlCol="0">
            <a:spAutoFit/>
          </a:bodyPr>
          <a:lstStyle/>
          <a:p>
            <a:pPr algn="ctr"/>
            <a:r>
              <a:rPr lang="en-US" sz="1200" b="1" dirty="0"/>
              <a:t>DNS Server</a:t>
            </a:r>
          </a:p>
        </p:txBody>
      </p:sp>
      <p:sp>
        <p:nvSpPr>
          <p:cNvPr id="66" name="TextBox 65"/>
          <p:cNvSpPr txBox="1"/>
          <p:nvPr/>
        </p:nvSpPr>
        <p:spPr>
          <a:xfrm>
            <a:off x="5883840" y="1875359"/>
            <a:ext cx="2489795" cy="335686"/>
          </a:xfrm>
          <a:prstGeom prst="rect">
            <a:avLst/>
          </a:prstGeom>
          <a:noFill/>
        </p:spPr>
        <p:txBody>
          <a:bodyPr wrap="square" lIns="108856" tIns="54428" rIns="108856" bIns="54428" rtlCol="0">
            <a:spAutoFit/>
          </a:bodyPr>
          <a:lstStyle/>
          <a:p>
            <a:pPr algn="ctr"/>
            <a:r>
              <a:rPr lang="en-US" sz="1467" b="1" dirty="0"/>
              <a:t>Malicious Domains</a:t>
            </a:r>
          </a:p>
        </p:txBody>
      </p:sp>
      <p:sp>
        <p:nvSpPr>
          <p:cNvPr id="70" name="TextBox 69"/>
          <p:cNvSpPr txBox="1"/>
          <p:nvPr/>
        </p:nvSpPr>
        <p:spPr>
          <a:xfrm>
            <a:off x="9519162" y="4188383"/>
            <a:ext cx="2025533" cy="294585"/>
          </a:xfrm>
          <a:prstGeom prst="rect">
            <a:avLst/>
          </a:prstGeom>
          <a:noFill/>
        </p:spPr>
        <p:txBody>
          <a:bodyPr wrap="square" lIns="108856" tIns="54428" rIns="108856" bIns="54428" rtlCol="0">
            <a:spAutoFit/>
          </a:bodyPr>
          <a:lstStyle/>
          <a:p>
            <a:pPr algn="ctr"/>
            <a:r>
              <a:rPr lang="en-US" sz="1200" b="1" dirty="0"/>
              <a:t>Threat Intel Data, via RPZ</a:t>
            </a:r>
          </a:p>
        </p:txBody>
      </p:sp>
      <p:pic>
        <p:nvPicPr>
          <p:cNvPr id="5" name="Picture 4"/>
          <p:cNvPicPr>
            <a:picLocks noChangeAspect="1"/>
          </p:cNvPicPr>
          <p:nvPr/>
        </p:nvPicPr>
        <p:blipFill>
          <a:blip r:embed="rId9"/>
          <a:stretch>
            <a:fillRect/>
          </a:stretch>
        </p:blipFill>
        <p:spPr>
          <a:xfrm>
            <a:off x="6909300" y="3030769"/>
            <a:ext cx="541867" cy="812800"/>
          </a:xfrm>
          <a:prstGeom prst="rect">
            <a:avLst/>
          </a:prstGeom>
        </p:spPr>
      </p:pic>
      <p:pic>
        <p:nvPicPr>
          <p:cNvPr id="23" name="Picture 22"/>
          <p:cNvPicPr>
            <a:picLocks noChangeAspect="1"/>
          </p:cNvPicPr>
          <p:nvPr/>
        </p:nvPicPr>
        <p:blipFill>
          <a:blip r:embed="rId10"/>
          <a:stretch>
            <a:fillRect/>
          </a:stretch>
        </p:blipFill>
        <p:spPr>
          <a:xfrm>
            <a:off x="6980403" y="3278522"/>
            <a:ext cx="390788" cy="293092"/>
          </a:xfrm>
          <a:prstGeom prst="rect">
            <a:avLst/>
          </a:prstGeom>
        </p:spPr>
      </p:pic>
      <p:sp>
        <p:nvSpPr>
          <p:cNvPr id="2" name="TextBox 1"/>
          <p:cNvSpPr txBox="1"/>
          <p:nvPr/>
        </p:nvSpPr>
        <p:spPr>
          <a:xfrm>
            <a:off x="13089467" y="7535333"/>
            <a:ext cx="1219200" cy="1219200"/>
          </a:xfrm>
          <a:prstGeom prst="rect">
            <a:avLst/>
          </a:prstGeom>
          <a:noFill/>
        </p:spPr>
        <p:txBody>
          <a:bodyPr wrap="none" rtlCol="0">
            <a:noAutofit/>
          </a:bodyPr>
          <a:lstStyle/>
          <a:p>
            <a:endParaRPr lang="en-US" sz="2400" dirty="0"/>
          </a:p>
        </p:txBody>
      </p:sp>
      <p:sp>
        <p:nvSpPr>
          <p:cNvPr id="25" name="TextBox 24">
            <a:extLst>
              <a:ext uri="{FF2B5EF4-FFF2-40B4-BE49-F238E27FC236}">
                <a16:creationId xmlns:a16="http://schemas.microsoft.com/office/drawing/2014/main" id="{C76E54A6-4F22-2446-B9CB-A58811BA53E2}"/>
              </a:ext>
            </a:extLst>
          </p:cNvPr>
          <p:cNvSpPr txBox="1"/>
          <p:nvPr/>
        </p:nvSpPr>
        <p:spPr>
          <a:xfrm>
            <a:off x="3278516" y="4790259"/>
            <a:ext cx="1309308" cy="294585"/>
          </a:xfrm>
          <a:prstGeom prst="rect">
            <a:avLst/>
          </a:prstGeom>
          <a:noFill/>
        </p:spPr>
        <p:txBody>
          <a:bodyPr wrap="square" lIns="108856" tIns="54428" rIns="108856" bIns="54428" rtlCol="0">
            <a:spAutoFit/>
          </a:bodyPr>
          <a:lstStyle/>
          <a:p>
            <a:pPr algn="ctr"/>
            <a:r>
              <a:rPr lang="en-US" sz="1200" b="1" dirty="0"/>
              <a:t>Client Machine</a:t>
            </a:r>
          </a:p>
        </p:txBody>
      </p:sp>
    </p:spTree>
    <p:extLst>
      <p:ext uri="{BB962C8B-B14F-4D97-AF65-F5344CB8AC3E}">
        <p14:creationId xmlns:p14="http://schemas.microsoft.com/office/powerpoint/2010/main" val="25681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70"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65CE-BF5A-7B48-AA31-3C7702C73934}"/>
              </a:ext>
            </a:extLst>
          </p:cNvPr>
          <p:cNvSpPr>
            <a:spLocks noGrp="1"/>
          </p:cNvSpPr>
          <p:nvPr>
            <p:ph type="title"/>
          </p:nvPr>
        </p:nvSpPr>
        <p:spPr>
          <a:xfrm>
            <a:off x="838200" y="365125"/>
            <a:ext cx="10515600" cy="1325563"/>
          </a:xfrm>
        </p:spPr>
        <p:txBody>
          <a:bodyPr/>
          <a:lstStyle/>
          <a:p>
            <a:r>
              <a:rPr lang="en-US"/>
              <a:t>It’s coming…</a:t>
            </a:r>
            <a:endParaRPr lang="en-US" dirty="0"/>
          </a:p>
        </p:txBody>
      </p:sp>
      <p:pic>
        <p:nvPicPr>
          <p:cNvPr id="1028" name="Picture 4" descr="Image result for inbound attack">
            <a:extLst>
              <a:ext uri="{FF2B5EF4-FFF2-40B4-BE49-F238E27FC236}">
                <a16:creationId xmlns:a16="http://schemas.microsoft.com/office/drawing/2014/main" id="{5373DF8F-8EAA-A74D-B2B1-55F4251A4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 t="12912" r="514" b="14399"/>
          <a:stretch/>
        </p:blipFill>
        <p:spPr bwMode="auto">
          <a:xfrm>
            <a:off x="3424237" y="1690688"/>
            <a:ext cx="5343526" cy="42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2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8F8F-EE1C-EF4B-9F9D-848E2B04B712}"/>
              </a:ext>
            </a:extLst>
          </p:cNvPr>
          <p:cNvSpPr>
            <a:spLocks noGrp="1"/>
          </p:cNvSpPr>
          <p:nvPr>
            <p:ph type="title"/>
          </p:nvPr>
        </p:nvSpPr>
        <p:spPr/>
        <p:txBody>
          <a:bodyPr/>
          <a:lstStyle/>
          <a:p>
            <a:r>
              <a:rPr lang="en-US" dirty="0"/>
              <a:t>Add Sneakers clip here.</a:t>
            </a:r>
          </a:p>
        </p:txBody>
      </p:sp>
      <p:pic>
        <p:nvPicPr>
          <p:cNvPr id="4" name="Online Media 3" descr="AllAboutTheInformation-Clip.mp4">
            <a:hlinkClick r:id="" action="ppaction://media"/>
            <a:extLst>
              <a:ext uri="{FF2B5EF4-FFF2-40B4-BE49-F238E27FC236}">
                <a16:creationId xmlns:a16="http://schemas.microsoft.com/office/drawing/2014/main" id="{6A7B32B0-77A8-F048-BC33-65C52D66CE3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586946"/>
            <a:ext cx="10896600" cy="5890054"/>
          </a:xfrm>
          <a:prstGeom prst="rect">
            <a:avLst/>
          </a:prstGeom>
        </p:spPr>
      </p:pic>
    </p:spTree>
    <p:extLst>
      <p:ext uri="{BB962C8B-B14F-4D97-AF65-F5344CB8AC3E}">
        <p14:creationId xmlns:p14="http://schemas.microsoft.com/office/powerpoint/2010/main" val="19151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5E50-E58D-0A4E-9D61-1A3E3669C0FE}"/>
              </a:ext>
            </a:extLst>
          </p:cNvPr>
          <p:cNvSpPr>
            <a:spLocks noGrp="1"/>
          </p:cNvSpPr>
          <p:nvPr>
            <p:ph type="title"/>
          </p:nvPr>
        </p:nvSpPr>
        <p:spPr/>
        <p:txBody>
          <a:bodyPr/>
          <a:lstStyle/>
          <a:p>
            <a:r>
              <a:rPr lang="en-US" b="1" dirty="0"/>
              <a:t>It’s all about the Information!</a:t>
            </a:r>
          </a:p>
        </p:txBody>
      </p:sp>
      <p:sp>
        <p:nvSpPr>
          <p:cNvPr id="3" name="Content Placeholder 2">
            <a:extLst>
              <a:ext uri="{FF2B5EF4-FFF2-40B4-BE49-F238E27FC236}">
                <a16:creationId xmlns:a16="http://schemas.microsoft.com/office/drawing/2014/main" id="{53664FFE-DD78-4244-B4F3-F3712046B33E}"/>
              </a:ext>
            </a:extLst>
          </p:cNvPr>
          <p:cNvSpPr>
            <a:spLocks noGrp="1"/>
          </p:cNvSpPr>
          <p:nvPr>
            <p:ph idx="1"/>
          </p:nvPr>
        </p:nvSpPr>
        <p:spPr/>
        <p:txBody>
          <a:bodyPr>
            <a:normAutofit fontScale="85000" lnSpcReduction="20000"/>
          </a:bodyPr>
          <a:lstStyle/>
          <a:p>
            <a:r>
              <a:rPr lang="en-US" dirty="0"/>
              <a:t>MAC address</a:t>
            </a:r>
          </a:p>
          <a:p>
            <a:r>
              <a:rPr lang="en-US" dirty="0"/>
              <a:t>IP Address</a:t>
            </a:r>
          </a:p>
          <a:p>
            <a:r>
              <a:rPr lang="en-US" dirty="0"/>
              <a:t>Type of device (MAC, Windows, Linux, Gaming device, phone, </a:t>
            </a:r>
            <a:r>
              <a:rPr lang="en-US" dirty="0" err="1"/>
              <a:t>etc</a:t>
            </a:r>
            <a:r>
              <a:rPr lang="en-US" dirty="0"/>
              <a:t>)</a:t>
            </a:r>
          </a:p>
          <a:p>
            <a:r>
              <a:rPr lang="en-US" dirty="0"/>
              <a:t>Time host joined the network</a:t>
            </a:r>
          </a:p>
          <a:p>
            <a:r>
              <a:rPr lang="en-US" dirty="0"/>
              <a:t>Network the host joined (where in the enterprise)</a:t>
            </a:r>
          </a:p>
          <a:p>
            <a:r>
              <a:rPr lang="en-US" dirty="0"/>
              <a:t>History of when and where that host connected to the network</a:t>
            </a:r>
          </a:p>
          <a:p>
            <a:r>
              <a:rPr lang="en-US" dirty="0"/>
              <a:t>DNS names of the hosts</a:t>
            </a:r>
          </a:p>
          <a:p>
            <a:r>
              <a:rPr lang="en-US" dirty="0"/>
              <a:t>Names of ALL the network targets to which the host attempted to connect</a:t>
            </a:r>
          </a:p>
          <a:p>
            <a:r>
              <a:rPr lang="en-US" dirty="0"/>
              <a:t>When the attempt to connect occurred</a:t>
            </a:r>
          </a:p>
          <a:p>
            <a:r>
              <a:rPr lang="en-US" dirty="0"/>
              <a:t>AND WHO was logged on the host (with a little integration with the Authentication Server, Active Directory typically).</a:t>
            </a:r>
          </a:p>
          <a:p>
            <a:endParaRPr lang="en-US" dirty="0"/>
          </a:p>
        </p:txBody>
      </p:sp>
    </p:spTree>
    <p:extLst>
      <p:ext uri="{BB962C8B-B14F-4D97-AF65-F5344CB8AC3E}">
        <p14:creationId xmlns:p14="http://schemas.microsoft.com/office/powerpoint/2010/main" val="34715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1BD4-838A-F441-87B2-33BC71C6FAB2}"/>
              </a:ext>
            </a:extLst>
          </p:cNvPr>
          <p:cNvSpPr>
            <a:spLocks noGrp="1"/>
          </p:cNvSpPr>
          <p:nvPr>
            <p:ph type="title"/>
          </p:nvPr>
        </p:nvSpPr>
        <p:spPr>
          <a:xfrm>
            <a:off x="838200" y="365125"/>
            <a:ext cx="10515600" cy="1325563"/>
          </a:xfrm>
        </p:spPr>
        <p:txBody>
          <a:bodyPr>
            <a:normAutofit/>
          </a:bodyPr>
          <a:lstStyle/>
          <a:p>
            <a:r>
              <a:rPr lang="en-US" b="1" dirty="0"/>
              <a:t>A Treasure Trove of Data for Investigations</a:t>
            </a:r>
          </a:p>
        </p:txBody>
      </p:sp>
      <p:sp>
        <p:nvSpPr>
          <p:cNvPr id="3" name="Content Placeholder 2">
            <a:extLst>
              <a:ext uri="{FF2B5EF4-FFF2-40B4-BE49-F238E27FC236}">
                <a16:creationId xmlns:a16="http://schemas.microsoft.com/office/drawing/2014/main" id="{C9CA9504-FEAE-D74E-AEFE-7424368E82DD}"/>
              </a:ext>
            </a:extLst>
          </p:cNvPr>
          <p:cNvSpPr>
            <a:spLocks noGrp="1"/>
          </p:cNvSpPr>
          <p:nvPr>
            <p:ph idx="1"/>
          </p:nvPr>
        </p:nvSpPr>
        <p:spPr>
          <a:xfrm>
            <a:off x="838200" y="1825625"/>
            <a:ext cx="3797807" cy="4351338"/>
          </a:xfrm>
        </p:spPr>
        <p:txBody>
          <a:bodyPr anchor="ctr">
            <a:normAutofit/>
          </a:bodyPr>
          <a:lstStyle/>
          <a:p>
            <a:r>
              <a:rPr lang="en-US" dirty="0"/>
              <a:t>All the data is correlated in the same system (saves time)</a:t>
            </a:r>
          </a:p>
          <a:p>
            <a:endParaRPr lang="en-US" dirty="0"/>
          </a:p>
          <a:p>
            <a:r>
              <a:rPr lang="en-US" dirty="0"/>
              <a:t>Available via API calls</a:t>
            </a:r>
          </a:p>
        </p:txBody>
      </p:sp>
      <p:pic>
        <p:nvPicPr>
          <p:cNvPr id="3074" name="Picture 2" descr="Image result for all the data">
            <a:extLst>
              <a:ext uri="{FF2B5EF4-FFF2-40B4-BE49-F238E27FC236}">
                <a16:creationId xmlns:a16="http://schemas.microsoft.com/office/drawing/2014/main" id="{1BF69FEB-AFE0-AB45-841E-828FBFC6A0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64"/>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7B81-2F7B-8441-972B-B28249084CBC}"/>
              </a:ext>
            </a:extLst>
          </p:cNvPr>
          <p:cNvSpPr>
            <a:spLocks noGrp="1"/>
          </p:cNvSpPr>
          <p:nvPr>
            <p:ph type="title"/>
          </p:nvPr>
        </p:nvSpPr>
        <p:spPr/>
        <p:txBody>
          <a:bodyPr/>
          <a:lstStyle/>
          <a:p>
            <a:r>
              <a:rPr lang="en-US" b="1" dirty="0"/>
              <a:t>Leverage the Information for Investigations</a:t>
            </a:r>
          </a:p>
        </p:txBody>
      </p:sp>
      <p:sp>
        <p:nvSpPr>
          <p:cNvPr id="3" name="Content Placeholder 2">
            <a:extLst>
              <a:ext uri="{FF2B5EF4-FFF2-40B4-BE49-F238E27FC236}">
                <a16:creationId xmlns:a16="http://schemas.microsoft.com/office/drawing/2014/main" id="{A6923519-8197-7742-B7EA-C99980758E94}"/>
              </a:ext>
            </a:extLst>
          </p:cNvPr>
          <p:cNvSpPr>
            <a:spLocks noGrp="1"/>
          </p:cNvSpPr>
          <p:nvPr>
            <p:ph idx="1"/>
          </p:nvPr>
        </p:nvSpPr>
        <p:spPr>
          <a:xfrm>
            <a:off x="838199" y="1825625"/>
            <a:ext cx="10943897" cy="4351338"/>
          </a:xfrm>
        </p:spPr>
        <p:txBody>
          <a:bodyPr>
            <a:normAutofit fontScale="92500" lnSpcReduction="10000"/>
          </a:bodyPr>
          <a:lstStyle/>
          <a:p>
            <a:r>
              <a:rPr lang="en-US" dirty="0"/>
              <a:t>Typical alert ticket may indicate malicious activity of an IP address</a:t>
            </a:r>
          </a:p>
          <a:p>
            <a:pPr lvl="1"/>
            <a:r>
              <a:rPr lang="en-US" dirty="0"/>
              <a:t>The security team must dig further to determine what that IP address and more</a:t>
            </a:r>
          </a:p>
          <a:p>
            <a:pPr lvl="1"/>
            <a:endParaRPr lang="en-US" dirty="0"/>
          </a:p>
          <a:p>
            <a:r>
              <a:rPr lang="en-US" dirty="0"/>
              <a:t>Better with the DHCP and DNS Information, Alert ticket could contain…</a:t>
            </a:r>
          </a:p>
          <a:p>
            <a:pPr lvl="1"/>
            <a:r>
              <a:rPr lang="en-US" dirty="0"/>
              <a:t>Jeff is on his </a:t>
            </a:r>
            <a:r>
              <a:rPr lang="en-US" dirty="0" err="1"/>
              <a:t>Macbook</a:t>
            </a:r>
            <a:r>
              <a:rPr lang="en-US" dirty="0"/>
              <a:t> (</a:t>
            </a:r>
            <a:r>
              <a:rPr lang="en-US" dirty="0" err="1"/>
              <a:t>jeff.company.net</a:t>
            </a:r>
            <a:r>
              <a:rPr lang="en-US" dirty="0"/>
              <a:t>) connected to HQ network (10.20.30.45)</a:t>
            </a:r>
          </a:p>
          <a:p>
            <a:pPr lvl="1"/>
            <a:r>
              <a:rPr lang="en-US" dirty="0"/>
              <a:t>He received a DHCP address at 2:30 AM</a:t>
            </a:r>
          </a:p>
          <a:p>
            <a:pPr lvl="1"/>
            <a:r>
              <a:rPr lang="en-US" dirty="0"/>
              <a:t>He attempted to go to 3 sites (</a:t>
            </a:r>
            <a:r>
              <a:rPr lang="en-US" dirty="0" err="1"/>
              <a:t>google.com</a:t>
            </a:r>
            <a:r>
              <a:rPr lang="en-US" dirty="0"/>
              <a:t>, </a:t>
            </a:r>
            <a:r>
              <a:rPr lang="en-US" dirty="0" err="1"/>
              <a:t>apple.com</a:t>
            </a:r>
            <a:r>
              <a:rPr lang="en-US" dirty="0"/>
              <a:t>, and </a:t>
            </a:r>
            <a:r>
              <a:rPr lang="en-US" dirty="0" err="1"/>
              <a:t>badguy.com</a:t>
            </a:r>
            <a:r>
              <a:rPr lang="en-US" dirty="0"/>
              <a:t>)</a:t>
            </a:r>
          </a:p>
          <a:p>
            <a:pPr lvl="1"/>
            <a:r>
              <a:rPr lang="en-US" dirty="0"/>
              <a:t>He was blocked when attempting to resolve </a:t>
            </a:r>
            <a:r>
              <a:rPr lang="en-US" dirty="0" err="1"/>
              <a:t>badguy.com</a:t>
            </a:r>
            <a:r>
              <a:rPr lang="en-US" dirty="0"/>
              <a:t> @ 2:32 AM</a:t>
            </a:r>
          </a:p>
          <a:p>
            <a:pPr lvl="1"/>
            <a:endParaRPr lang="en-US" dirty="0"/>
          </a:p>
          <a:p>
            <a:r>
              <a:rPr lang="en-US" dirty="0"/>
              <a:t>With a simple query…</a:t>
            </a:r>
          </a:p>
          <a:p>
            <a:pPr lvl="1"/>
            <a:r>
              <a:rPr lang="en-US" dirty="0"/>
              <a:t>The last 3 times and places he connected were x, y, and z</a:t>
            </a:r>
          </a:p>
          <a:p>
            <a:pPr lvl="1"/>
            <a:r>
              <a:rPr lang="en-US" dirty="0"/>
              <a:t>The last 10 sites he connected to were a, b, c ...</a:t>
            </a:r>
          </a:p>
          <a:p>
            <a:pPr lvl="1"/>
            <a:endParaRPr lang="en-US" dirty="0"/>
          </a:p>
          <a:p>
            <a:pPr lvl="2"/>
            <a:endParaRPr lang="en-US" dirty="0"/>
          </a:p>
        </p:txBody>
      </p:sp>
    </p:spTree>
    <p:extLst>
      <p:ext uri="{BB962C8B-B14F-4D97-AF65-F5344CB8AC3E}">
        <p14:creationId xmlns:p14="http://schemas.microsoft.com/office/powerpoint/2010/main" val="20830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7019-700C-724D-8C40-24875E7E8123}"/>
              </a:ext>
            </a:extLst>
          </p:cNvPr>
          <p:cNvSpPr>
            <a:spLocks noGrp="1"/>
          </p:cNvSpPr>
          <p:nvPr>
            <p:ph type="title"/>
          </p:nvPr>
        </p:nvSpPr>
        <p:spPr/>
        <p:txBody>
          <a:bodyPr/>
          <a:lstStyle/>
          <a:p>
            <a:r>
              <a:rPr lang="en-US" b="1" dirty="0"/>
              <a:t>Leverage this Information for Automation!</a:t>
            </a:r>
          </a:p>
        </p:txBody>
      </p:sp>
      <p:sp>
        <p:nvSpPr>
          <p:cNvPr id="3" name="Content Placeholder 2">
            <a:extLst>
              <a:ext uri="{FF2B5EF4-FFF2-40B4-BE49-F238E27FC236}">
                <a16:creationId xmlns:a16="http://schemas.microsoft.com/office/drawing/2014/main" id="{0645F57F-27C7-1049-B889-1E9DF81C01B1}"/>
              </a:ext>
            </a:extLst>
          </p:cNvPr>
          <p:cNvSpPr>
            <a:spLocks noGrp="1"/>
          </p:cNvSpPr>
          <p:nvPr>
            <p:ph idx="1"/>
          </p:nvPr>
        </p:nvSpPr>
        <p:spPr/>
        <p:txBody>
          <a:bodyPr/>
          <a:lstStyle/>
          <a:p>
            <a:r>
              <a:rPr lang="en-US" dirty="0"/>
              <a:t>Eliminate periodic vulnerability scanning with a scan whenever a DHCP address is provided – near real time.</a:t>
            </a:r>
          </a:p>
          <a:p>
            <a:r>
              <a:rPr lang="en-US" dirty="0"/>
              <a:t>When issues occur…</a:t>
            </a:r>
          </a:p>
          <a:p>
            <a:pPr lvl="1"/>
            <a:r>
              <a:rPr lang="en-US" dirty="0"/>
              <a:t>Notify ticketing system</a:t>
            </a:r>
          </a:p>
          <a:p>
            <a:pPr lvl="1"/>
            <a:r>
              <a:rPr lang="en-US" dirty="0"/>
              <a:t>Notify remediation systems</a:t>
            </a:r>
          </a:p>
          <a:p>
            <a:pPr lvl="1"/>
            <a:r>
              <a:rPr lang="en-US" dirty="0"/>
              <a:t>Initiate transition to remediation </a:t>
            </a:r>
            <a:r>
              <a:rPr lang="en-US" dirty="0" err="1"/>
              <a:t>vlan</a:t>
            </a:r>
            <a:endParaRPr lang="en-US" dirty="0"/>
          </a:p>
          <a:p>
            <a:pPr lvl="1"/>
            <a:r>
              <a:rPr lang="en-US" dirty="0"/>
              <a:t>Initiate specific firewall protection rules</a:t>
            </a:r>
          </a:p>
          <a:p>
            <a:r>
              <a:rPr lang="en-US" dirty="0"/>
              <a:t>For investigations</a:t>
            </a:r>
          </a:p>
          <a:p>
            <a:pPr lvl="1"/>
            <a:r>
              <a:rPr lang="en-US" dirty="0"/>
              <a:t>Leverage API calls to pull information on MAC, IP, Name, User, </a:t>
            </a:r>
            <a:r>
              <a:rPr lang="en-US" dirty="0" err="1"/>
              <a:t>etc</a:t>
            </a:r>
            <a:endParaRPr lang="en-US" dirty="0"/>
          </a:p>
          <a:p>
            <a:pPr lvl="1"/>
            <a:r>
              <a:rPr lang="en-US" dirty="0"/>
              <a:t>Create timelines with DHCP and DNS logs</a:t>
            </a:r>
          </a:p>
        </p:txBody>
      </p:sp>
    </p:spTree>
    <p:extLst>
      <p:ext uri="{BB962C8B-B14F-4D97-AF65-F5344CB8AC3E}">
        <p14:creationId xmlns:p14="http://schemas.microsoft.com/office/powerpoint/2010/main" val="4123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CDFD-6C28-E549-AF45-BA0671E65781}"/>
              </a:ext>
            </a:extLst>
          </p:cNvPr>
          <p:cNvSpPr>
            <a:spLocks noGrp="1"/>
          </p:cNvSpPr>
          <p:nvPr>
            <p:ph type="title"/>
          </p:nvPr>
        </p:nvSpPr>
        <p:spPr>
          <a:xfrm>
            <a:off x="838200" y="365125"/>
            <a:ext cx="10515600" cy="1325563"/>
          </a:xfrm>
        </p:spPr>
        <p:txBody>
          <a:bodyPr/>
          <a:lstStyle/>
          <a:p>
            <a:r>
              <a:rPr lang="en-US" b="1" dirty="0"/>
              <a:t>Leverage the tools you already have!</a:t>
            </a:r>
          </a:p>
        </p:txBody>
      </p:sp>
      <p:sp>
        <p:nvSpPr>
          <p:cNvPr id="3" name="Content Placeholder 2">
            <a:extLst>
              <a:ext uri="{FF2B5EF4-FFF2-40B4-BE49-F238E27FC236}">
                <a16:creationId xmlns:a16="http://schemas.microsoft.com/office/drawing/2014/main" id="{0EBDFB13-05F9-CC44-ADB2-566D1B1BB33D}"/>
              </a:ext>
            </a:extLst>
          </p:cNvPr>
          <p:cNvSpPr>
            <a:spLocks noGrp="1"/>
          </p:cNvSpPr>
          <p:nvPr>
            <p:ph idx="1"/>
          </p:nvPr>
        </p:nvSpPr>
        <p:spPr>
          <a:xfrm>
            <a:off x="838200" y="1825625"/>
            <a:ext cx="10515600" cy="4351338"/>
          </a:xfrm>
        </p:spPr>
        <p:txBody>
          <a:bodyPr>
            <a:normAutofit lnSpcReduction="10000"/>
          </a:bodyPr>
          <a:lstStyle/>
          <a:p>
            <a:r>
              <a:rPr lang="en-US" b="1" dirty="0"/>
              <a:t>DHCP</a:t>
            </a:r>
            <a:r>
              <a:rPr lang="en-US" dirty="0"/>
              <a:t> and </a:t>
            </a:r>
            <a:r>
              <a:rPr lang="en-US" b="1" dirty="0"/>
              <a:t>DNS</a:t>
            </a:r>
            <a:r>
              <a:rPr lang="en-US" dirty="0"/>
              <a:t> have a front row view of most everything that happens on a network and collect critical data for security team</a:t>
            </a:r>
          </a:p>
          <a:p>
            <a:pPr marL="0" indent="0">
              <a:buNone/>
            </a:pPr>
            <a:endParaRPr lang="en-US" dirty="0"/>
          </a:p>
          <a:p>
            <a:r>
              <a:rPr lang="en-US" dirty="0"/>
              <a:t>Both protocols support a request from the host, BEFORE they attack</a:t>
            </a:r>
          </a:p>
          <a:p>
            <a:endParaRPr lang="en-US" dirty="0"/>
          </a:p>
          <a:p>
            <a:r>
              <a:rPr lang="en-US" dirty="0"/>
              <a:t>Both protocols can be leveraged to stop activity BEFORE it happens</a:t>
            </a:r>
          </a:p>
          <a:p>
            <a:pPr marL="0" indent="0">
              <a:buNone/>
            </a:pPr>
            <a:endParaRPr lang="en-US" dirty="0"/>
          </a:p>
          <a:p>
            <a:r>
              <a:rPr lang="en-US" dirty="0"/>
              <a:t>Blocking at this point in the network is THE most accurate and efficient place for controlling what is on your network and where each host is permitted to go</a:t>
            </a:r>
          </a:p>
          <a:p>
            <a:endParaRPr lang="en-US" dirty="0"/>
          </a:p>
        </p:txBody>
      </p:sp>
    </p:spTree>
    <p:extLst>
      <p:ext uri="{BB962C8B-B14F-4D97-AF65-F5344CB8AC3E}">
        <p14:creationId xmlns:p14="http://schemas.microsoft.com/office/powerpoint/2010/main" val="32182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68A0BCB-F431-CE4D-906A-8E6911886E09}"/>
              </a:ext>
            </a:extLst>
          </p:cNvPr>
          <p:cNvPicPr>
            <a:picLocks noChangeAspect="1"/>
          </p:cNvPicPr>
          <p:nvPr/>
        </p:nvPicPr>
        <p:blipFill>
          <a:blip r:embed="rId2"/>
          <a:stretch>
            <a:fillRect/>
          </a:stretch>
        </p:blipFill>
        <p:spPr>
          <a:xfrm>
            <a:off x="1674024" y="303804"/>
            <a:ext cx="9158287" cy="5146957"/>
          </a:xfrm>
          <a:prstGeom prst="rect">
            <a:avLst/>
          </a:prstGeom>
        </p:spPr>
      </p:pic>
      <p:sp>
        <p:nvSpPr>
          <p:cNvPr id="7" name="Rectangle 6">
            <a:extLst>
              <a:ext uri="{FF2B5EF4-FFF2-40B4-BE49-F238E27FC236}">
                <a16:creationId xmlns:a16="http://schemas.microsoft.com/office/drawing/2014/main" id="{5A1F8311-6821-B441-B1B9-E64658A5C86F}"/>
              </a:ext>
            </a:extLst>
          </p:cNvPr>
          <p:cNvSpPr/>
          <p:nvPr/>
        </p:nvSpPr>
        <p:spPr>
          <a:xfrm>
            <a:off x="1119186" y="5634723"/>
            <a:ext cx="10325101" cy="1200329"/>
          </a:xfrm>
          <a:prstGeom prst="rect">
            <a:avLst/>
          </a:prstGeom>
        </p:spPr>
        <p:txBody>
          <a:bodyPr wrap="square">
            <a:spAutoFit/>
          </a:bodyPr>
          <a:lstStyle/>
          <a:p>
            <a:pPr algn="ctr"/>
            <a:r>
              <a:rPr lang="en-US" sz="3600" dirty="0">
                <a:latin typeface="Phosphate Inline" panose="02000506050000020004" pitchFamily="2" charset="77"/>
                <a:cs typeface="Phosphate Inline" panose="02000506050000020004" pitchFamily="2" charset="77"/>
              </a:rPr>
              <a:t>Leverage the </a:t>
            </a:r>
            <a:r>
              <a:rPr lang="en-US" sz="3600" b="1" dirty="0">
                <a:latin typeface="Phosphate Inline" panose="02000506050000020004" pitchFamily="2" charset="77"/>
                <a:cs typeface="Phosphate Inline" panose="02000506050000020004" pitchFamily="2" charset="77"/>
              </a:rPr>
              <a:t>Power</a:t>
            </a:r>
            <a:r>
              <a:rPr lang="en-US" sz="3600" dirty="0">
                <a:latin typeface="Phosphate Inline" panose="02000506050000020004" pitchFamily="2" charset="77"/>
                <a:cs typeface="Phosphate Inline" panose="02000506050000020004" pitchFamily="2" charset="77"/>
              </a:rPr>
              <a:t> of </a:t>
            </a:r>
            <a:r>
              <a:rPr lang="en-US" sz="3600" b="1" dirty="0">
                <a:latin typeface="Phosphate Inline" panose="02000506050000020004" pitchFamily="2" charset="77"/>
                <a:cs typeface="Phosphate Inline" panose="02000506050000020004" pitchFamily="2" charset="77"/>
              </a:rPr>
              <a:t>DNS</a:t>
            </a:r>
            <a:r>
              <a:rPr lang="en-US" sz="3600" dirty="0">
                <a:latin typeface="Phosphate Inline" panose="02000506050000020004" pitchFamily="2" charset="77"/>
                <a:cs typeface="Phosphate Inline" panose="02000506050000020004" pitchFamily="2" charset="77"/>
              </a:rPr>
              <a:t> and </a:t>
            </a:r>
            <a:r>
              <a:rPr lang="en-US" sz="3600" b="1" dirty="0">
                <a:latin typeface="Phosphate Inline" panose="02000506050000020004" pitchFamily="2" charset="77"/>
                <a:cs typeface="Phosphate Inline" panose="02000506050000020004" pitchFamily="2" charset="77"/>
              </a:rPr>
              <a:t>DHCP</a:t>
            </a:r>
            <a:r>
              <a:rPr lang="en-US" sz="3600" dirty="0">
                <a:latin typeface="Phosphate Inline" panose="02000506050000020004" pitchFamily="2" charset="77"/>
                <a:cs typeface="Phosphate Inline" panose="02000506050000020004" pitchFamily="2" charset="77"/>
              </a:rPr>
              <a:t> to protect your network!</a:t>
            </a:r>
            <a:endParaRPr lang="en-US" sz="3600" dirty="0"/>
          </a:p>
        </p:txBody>
      </p:sp>
    </p:spTree>
    <p:extLst>
      <p:ext uri="{BB962C8B-B14F-4D97-AF65-F5344CB8AC3E}">
        <p14:creationId xmlns:p14="http://schemas.microsoft.com/office/powerpoint/2010/main" val="91953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635B463E-9C33-D14D-93A1-6558DC7B455C}"/>
              </a:ext>
            </a:extLst>
          </p:cNvPr>
          <p:cNvPicPr>
            <a:picLocks noChangeAspect="1"/>
          </p:cNvPicPr>
          <p:nvPr/>
        </p:nvPicPr>
        <p:blipFill>
          <a:blip r:embed="rId2"/>
          <a:stretch>
            <a:fillRect/>
          </a:stretch>
        </p:blipFill>
        <p:spPr>
          <a:xfrm>
            <a:off x="0" y="-54428"/>
            <a:ext cx="12192000" cy="6966857"/>
          </a:xfrm>
          <a:prstGeom prst="rect">
            <a:avLst/>
          </a:prstGeom>
        </p:spPr>
      </p:pic>
    </p:spTree>
    <p:extLst>
      <p:ext uri="{BB962C8B-B14F-4D97-AF65-F5344CB8AC3E}">
        <p14:creationId xmlns:p14="http://schemas.microsoft.com/office/powerpoint/2010/main" val="22216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bound attack">
            <a:extLst>
              <a:ext uri="{FF2B5EF4-FFF2-40B4-BE49-F238E27FC236}">
                <a16:creationId xmlns:a16="http://schemas.microsoft.com/office/drawing/2014/main" id="{038C4D3F-9503-2E41-9915-24D7FCB4F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28"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D3325-F08E-E740-83CF-67050728824C}"/>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rPr>
              <a:t>The attacks are coming to your networks!</a:t>
            </a:r>
          </a:p>
        </p:txBody>
      </p:sp>
    </p:spTree>
    <p:extLst>
      <p:ext uri="{BB962C8B-B14F-4D97-AF65-F5344CB8AC3E}">
        <p14:creationId xmlns:p14="http://schemas.microsoft.com/office/powerpoint/2010/main" val="99150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F07C-4794-C648-8712-120AC39AAE2B}"/>
              </a:ext>
            </a:extLst>
          </p:cNvPr>
          <p:cNvSpPr>
            <a:spLocks noGrp="1"/>
          </p:cNvSpPr>
          <p:nvPr>
            <p:ph type="title"/>
          </p:nvPr>
        </p:nvSpPr>
        <p:spPr/>
        <p:txBody>
          <a:bodyPr/>
          <a:lstStyle/>
          <a:p>
            <a:r>
              <a:rPr lang="en-US" dirty="0"/>
              <a:t>You must be ready to repel the attacks!</a:t>
            </a:r>
          </a:p>
        </p:txBody>
      </p:sp>
      <p:pic>
        <p:nvPicPr>
          <p:cNvPr id="4" name="Picture 3" descr="A picture containing person, building, indoor, wall&#10;&#10;Description automatically generated">
            <a:extLst>
              <a:ext uri="{FF2B5EF4-FFF2-40B4-BE49-F238E27FC236}">
                <a16:creationId xmlns:a16="http://schemas.microsoft.com/office/drawing/2014/main" id="{2EA30436-1BA0-B343-A40B-B50B796CFD6E}"/>
              </a:ext>
            </a:extLst>
          </p:cNvPr>
          <p:cNvPicPr>
            <a:picLocks noChangeAspect="1"/>
          </p:cNvPicPr>
          <p:nvPr/>
        </p:nvPicPr>
        <p:blipFill>
          <a:blip r:embed="rId2"/>
          <a:stretch>
            <a:fillRect/>
          </a:stretch>
        </p:blipFill>
        <p:spPr>
          <a:xfrm>
            <a:off x="242888" y="1602380"/>
            <a:ext cx="11767354" cy="4927015"/>
          </a:xfrm>
          <a:prstGeom prst="rect">
            <a:avLst/>
          </a:prstGeom>
        </p:spPr>
      </p:pic>
    </p:spTree>
    <p:extLst>
      <p:ext uri="{BB962C8B-B14F-4D97-AF65-F5344CB8AC3E}">
        <p14:creationId xmlns:p14="http://schemas.microsoft.com/office/powerpoint/2010/main" val="40590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4765-8AED-5846-A14B-D23B6BDB1BEA}"/>
              </a:ext>
            </a:extLst>
          </p:cNvPr>
          <p:cNvSpPr>
            <a:spLocks noGrp="1"/>
          </p:cNvSpPr>
          <p:nvPr>
            <p:ph type="title"/>
          </p:nvPr>
        </p:nvSpPr>
        <p:spPr>
          <a:xfrm>
            <a:off x="838200" y="365125"/>
            <a:ext cx="10515600" cy="5892800"/>
          </a:xfrm>
        </p:spPr>
        <p:txBody>
          <a:bodyPr/>
          <a:lstStyle/>
          <a:p>
            <a:pPr algn="ctr"/>
            <a:r>
              <a:rPr lang="en-US" dirty="0">
                <a:latin typeface="Phosphate Inline" panose="02000506050000020004" pitchFamily="2" charset="77"/>
                <a:cs typeface="Phosphate Inline" panose="02000506050000020004" pitchFamily="2" charset="77"/>
              </a:rPr>
              <a:t>Leverage the </a:t>
            </a:r>
            <a:r>
              <a:rPr lang="en-US" b="1" dirty="0">
                <a:latin typeface="Phosphate Inline" panose="02000506050000020004" pitchFamily="2" charset="77"/>
                <a:cs typeface="Phosphate Inline" panose="02000506050000020004" pitchFamily="2" charset="77"/>
              </a:rPr>
              <a:t>Power</a:t>
            </a:r>
            <a:r>
              <a:rPr lang="en-US" dirty="0">
                <a:latin typeface="Phosphate Inline" panose="02000506050000020004" pitchFamily="2" charset="77"/>
                <a:cs typeface="Phosphate Inline" panose="02000506050000020004" pitchFamily="2" charset="77"/>
              </a:rPr>
              <a:t> of </a:t>
            </a:r>
            <a:r>
              <a:rPr lang="en-US" b="1" dirty="0">
                <a:latin typeface="Phosphate Inline" panose="02000506050000020004" pitchFamily="2" charset="77"/>
                <a:cs typeface="Phosphate Inline" panose="02000506050000020004" pitchFamily="2" charset="77"/>
              </a:rPr>
              <a:t>DNS</a:t>
            </a:r>
            <a:r>
              <a:rPr lang="en-US" dirty="0">
                <a:latin typeface="Phosphate Inline" panose="02000506050000020004" pitchFamily="2" charset="77"/>
                <a:cs typeface="Phosphate Inline" panose="02000506050000020004" pitchFamily="2" charset="77"/>
              </a:rPr>
              <a:t> and </a:t>
            </a:r>
            <a:r>
              <a:rPr lang="en-US" b="1" dirty="0">
                <a:latin typeface="Phosphate Inline" panose="02000506050000020004" pitchFamily="2" charset="77"/>
                <a:cs typeface="Phosphate Inline" panose="02000506050000020004" pitchFamily="2" charset="77"/>
              </a:rPr>
              <a:t>DHCP</a:t>
            </a:r>
            <a:r>
              <a:rPr lang="en-US" dirty="0">
                <a:latin typeface="Phosphate Inline" panose="02000506050000020004" pitchFamily="2" charset="77"/>
                <a:cs typeface="Phosphate Inline" panose="02000506050000020004" pitchFamily="2" charset="77"/>
              </a:rPr>
              <a:t> to protect your network!</a:t>
            </a:r>
          </a:p>
        </p:txBody>
      </p:sp>
    </p:spTree>
    <p:extLst>
      <p:ext uri="{BB962C8B-B14F-4D97-AF65-F5344CB8AC3E}">
        <p14:creationId xmlns:p14="http://schemas.microsoft.com/office/powerpoint/2010/main" val="396113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086AC-2C74-5547-B88F-BE015EC53FC8}"/>
              </a:ext>
            </a:extLst>
          </p:cNvPr>
          <p:cNvSpPr>
            <a:spLocks noGrp="1"/>
          </p:cNvSpPr>
          <p:nvPr>
            <p:ph idx="1"/>
          </p:nvPr>
        </p:nvSpPr>
        <p:spPr>
          <a:xfrm>
            <a:off x="838200" y="378372"/>
            <a:ext cx="10515600" cy="5798591"/>
          </a:xfrm>
        </p:spPr>
        <p:txBody>
          <a:bodyPr anchor="ctr">
            <a:normAutofit/>
          </a:bodyPr>
          <a:lstStyle/>
          <a:p>
            <a:pPr marL="0" indent="0" algn="ctr">
              <a:buNone/>
            </a:pPr>
            <a:r>
              <a:rPr lang="en-US" sz="9600" dirty="0"/>
              <a:t>DHCP</a:t>
            </a:r>
          </a:p>
          <a:p>
            <a:pPr marL="0" indent="0" algn="ctr">
              <a:buNone/>
            </a:pPr>
            <a:r>
              <a:rPr lang="en-US" sz="4000" dirty="0"/>
              <a:t>Dynamic Host Configuration Protocol</a:t>
            </a:r>
          </a:p>
        </p:txBody>
      </p:sp>
    </p:spTree>
    <p:extLst>
      <p:ext uri="{BB962C8B-B14F-4D97-AF65-F5344CB8AC3E}">
        <p14:creationId xmlns:p14="http://schemas.microsoft.com/office/powerpoint/2010/main" val="397385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9216-6AE7-C94F-ACDE-8470EACA21BE}"/>
              </a:ext>
            </a:extLst>
          </p:cNvPr>
          <p:cNvSpPr>
            <a:spLocks noGrp="1"/>
          </p:cNvSpPr>
          <p:nvPr>
            <p:ph type="title"/>
          </p:nvPr>
        </p:nvSpPr>
        <p:spPr/>
        <p:txBody>
          <a:bodyPr/>
          <a:lstStyle/>
          <a:p>
            <a:r>
              <a:rPr lang="en-US" b="1" dirty="0"/>
              <a:t>DHCP Process</a:t>
            </a:r>
          </a:p>
        </p:txBody>
      </p:sp>
      <p:pic>
        <p:nvPicPr>
          <p:cNvPr id="4098" name="Picture 2" descr="Image result for dhcp process diagram">
            <a:extLst>
              <a:ext uri="{FF2B5EF4-FFF2-40B4-BE49-F238E27FC236}">
                <a16:creationId xmlns:a16="http://schemas.microsoft.com/office/drawing/2014/main" id="{11D49E95-6B17-BA4F-9215-4F516AA33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87538"/>
            <a:ext cx="3162300" cy="44831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Box 3">
            <a:extLst>
              <a:ext uri="{FF2B5EF4-FFF2-40B4-BE49-F238E27FC236}">
                <a16:creationId xmlns:a16="http://schemas.microsoft.com/office/drawing/2014/main" id="{E55781BC-17B2-F943-8148-108C29EFE602}"/>
              </a:ext>
            </a:extLst>
          </p:cNvPr>
          <p:cNvSpPr txBox="1"/>
          <p:nvPr/>
        </p:nvSpPr>
        <p:spPr>
          <a:xfrm>
            <a:off x="4435366" y="4867965"/>
            <a:ext cx="672662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DISCOVERY packet is the first communication from the client to the server.  Broadcast to find any available DHCP servers.</a:t>
            </a:r>
          </a:p>
          <a:p>
            <a:pPr marL="285750" indent="-285750">
              <a:buFont typeface="Arial" panose="020B0604020202020204" pitchFamily="34" charset="0"/>
              <a:buChar char="•"/>
            </a:pPr>
            <a:r>
              <a:rPr lang="en-US" dirty="0"/>
              <a:t>OFFER packet contains an offer of an IP address for the client</a:t>
            </a:r>
          </a:p>
          <a:p>
            <a:pPr marL="285750" indent="-285750">
              <a:buFont typeface="Arial" panose="020B0604020202020204" pitchFamily="34" charset="0"/>
              <a:buChar char="•"/>
            </a:pPr>
            <a:r>
              <a:rPr lang="en-US" dirty="0"/>
              <a:t>REQUEST packet is client accepting the IP address offered</a:t>
            </a:r>
          </a:p>
          <a:p>
            <a:pPr marL="285750" indent="-285750">
              <a:buFont typeface="Arial" panose="020B0604020202020204" pitchFamily="34" charset="0"/>
              <a:buChar char="•"/>
            </a:pPr>
            <a:r>
              <a:rPr lang="en-US" dirty="0"/>
              <a:t>ACKNOWLEDGE packet is server confirming IP address for client</a:t>
            </a:r>
          </a:p>
        </p:txBody>
      </p:sp>
      <p:sp>
        <p:nvSpPr>
          <p:cNvPr id="5" name="TextBox 4">
            <a:extLst>
              <a:ext uri="{FF2B5EF4-FFF2-40B4-BE49-F238E27FC236}">
                <a16:creationId xmlns:a16="http://schemas.microsoft.com/office/drawing/2014/main" id="{CB288EAB-C96F-9848-8727-11B8260B5237}"/>
              </a:ext>
            </a:extLst>
          </p:cNvPr>
          <p:cNvSpPr txBox="1"/>
          <p:nvPr/>
        </p:nvSpPr>
        <p:spPr>
          <a:xfrm>
            <a:off x="4582509" y="2207172"/>
            <a:ext cx="6579477" cy="1077218"/>
          </a:xfrm>
          <a:prstGeom prst="rect">
            <a:avLst/>
          </a:prstGeom>
          <a:noFill/>
        </p:spPr>
        <p:txBody>
          <a:bodyPr wrap="square" rtlCol="0">
            <a:spAutoFit/>
          </a:bodyPr>
          <a:lstStyle/>
          <a:p>
            <a:r>
              <a:rPr lang="en-US" sz="3200" dirty="0"/>
              <a:t>You can stop this process right here!!  BEFORE any address is offered.</a:t>
            </a:r>
          </a:p>
        </p:txBody>
      </p:sp>
      <p:cxnSp>
        <p:nvCxnSpPr>
          <p:cNvPr id="7" name="Straight Arrow Connector 6">
            <a:extLst>
              <a:ext uri="{FF2B5EF4-FFF2-40B4-BE49-F238E27FC236}">
                <a16:creationId xmlns:a16="http://schemas.microsoft.com/office/drawing/2014/main" id="{BEC35EB4-E931-F145-9461-DF61DAEE2620}"/>
              </a:ext>
            </a:extLst>
          </p:cNvPr>
          <p:cNvCxnSpPr>
            <a:cxnSpLocks/>
          </p:cNvCxnSpPr>
          <p:nvPr/>
        </p:nvCxnSpPr>
        <p:spPr>
          <a:xfrm flipH="1">
            <a:off x="2953408" y="2814638"/>
            <a:ext cx="1481958" cy="71683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20BF-9A10-9F4C-8483-3F93C20BF4EE}"/>
              </a:ext>
            </a:extLst>
          </p:cNvPr>
          <p:cNvSpPr>
            <a:spLocks noGrp="1"/>
          </p:cNvSpPr>
          <p:nvPr>
            <p:ph type="title"/>
          </p:nvPr>
        </p:nvSpPr>
        <p:spPr>
          <a:xfrm>
            <a:off x="838200" y="365125"/>
            <a:ext cx="10034588" cy="1325563"/>
          </a:xfrm>
        </p:spPr>
        <p:txBody>
          <a:bodyPr/>
          <a:lstStyle/>
          <a:p>
            <a:r>
              <a:rPr lang="en-US" b="1" dirty="0"/>
              <a:t>DHCP can block attacks BEFORE they occur</a:t>
            </a:r>
          </a:p>
        </p:txBody>
      </p:sp>
      <p:sp>
        <p:nvSpPr>
          <p:cNvPr id="3" name="Content Placeholder 2">
            <a:extLst>
              <a:ext uri="{FF2B5EF4-FFF2-40B4-BE49-F238E27FC236}">
                <a16:creationId xmlns:a16="http://schemas.microsoft.com/office/drawing/2014/main" id="{D826FAF7-8144-ED47-8DE4-AF208485EC73}"/>
              </a:ext>
            </a:extLst>
          </p:cNvPr>
          <p:cNvSpPr>
            <a:spLocks noGrp="1"/>
          </p:cNvSpPr>
          <p:nvPr>
            <p:ph idx="1"/>
          </p:nvPr>
        </p:nvSpPr>
        <p:spPr/>
        <p:txBody>
          <a:bodyPr/>
          <a:lstStyle/>
          <a:p>
            <a:r>
              <a:rPr lang="en-US" dirty="0"/>
              <a:t>Devices on the network require an address BEFORE they can communicate on the network.</a:t>
            </a:r>
          </a:p>
          <a:p>
            <a:endParaRPr lang="en-US" dirty="0"/>
          </a:p>
          <a:p>
            <a:r>
              <a:rPr lang="en-US" dirty="0"/>
              <a:t>Typically, that address is provided by a DHCP server.</a:t>
            </a:r>
          </a:p>
          <a:p>
            <a:endParaRPr lang="en-US" dirty="0"/>
          </a:p>
          <a:p>
            <a:r>
              <a:rPr lang="en-US" dirty="0"/>
              <a:t>If you can prevent that address from being provided, you can prevent the client from joining the network and therefore the nefarious behavior, BEFORE it happens.</a:t>
            </a:r>
          </a:p>
          <a:p>
            <a:endParaRPr lang="en-US" dirty="0"/>
          </a:p>
        </p:txBody>
      </p:sp>
    </p:spTree>
    <p:extLst>
      <p:ext uri="{BB962C8B-B14F-4D97-AF65-F5344CB8AC3E}">
        <p14:creationId xmlns:p14="http://schemas.microsoft.com/office/powerpoint/2010/main" val="3214709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1CEF-C87E-DB43-80A2-6EAD64A098A3}"/>
              </a:ext>
            </a:extLst>
          </p:cNvPr>
          <p:cNvSpPr>
            <a:spLocks noGrp="1"/>
          </p:cNvSpPr>
          <p:nvPr>
            <p:ph type="title"/>
          </p:nvPr>
        </p:nvSpPr>
        <p:spPr/>
        <p:txBody>
          <a:bodyPr/>
          <a:lstStyle/>
          <a:p>
            <a:r>
              <a:rPr lang="en-US" b="1" dirty="0"/>
              <a:t>What to block with DHCP?</a:t>
            </a:r>
          </a:p>
        </p:txBody>
      </p:sp>
      <p:sp>
        <p:nvSpPr>
          <p:cNvPr id="3" name="Content Placeholder 2">
            <a:extLst>
              <a:ext uri="{FF2B5EF4-FFF2-40B4-BE49-F238E27FC236}">
                <a16:creationId xmlns:a16="http://schemas.microsoft.com/office/drawing/2014/main" id="{39746768-1D43-8F4B-9740-6742A637FE4B}"/>
              </a:ext>
            </a:extLst>
          </p:cNvPr>
          <p:cNvSpPr>
            <a:spLocks noGrp="1"/>
          </p:cNvSpPr>
          <p:nvPr>
            <p:ph idx="1"/>
          </p:nvPr>
        </p:nvSpPr>
        <p:spPr/>
        <p:txBody>
          <a:bodyPr/>
          <a:lstStyle/>
          <a:p>
            <a:r>
              <a:rPr lang="en-US" sz="3200" b="1" dirty="0"/>
              <a:t>MAC address </a:t>
            </a:r>
            <a:r>
              <a:rPr lang="en-US" sz="3200" dirty="0"/>
              <a:t>– block devices that may have been identified already</a:t>
            </a:r>
          </a:p>
          <a:p>
            <a:endParaRPr lang="en-US" sz="3200" dirty="0"/>
          </a:p>
          <a:p>
            <a:r>
              <a:rPr lang="en-US" sz="3200" b="1" dirty="0"/>
              <a:t>Network</a:t>
            </a:r>
            <a:r>
              <a:rPr lang="en-US" sz="3200" dirty="0"/>
              <a:t> – Block by relay agent</a:t>
            </a:r>
          </a:p>
          <a:p>
            <a:endParaRPr lang="en-US" sz="3200" dirty="0"/>
          </a:p>
          <a:p>
            <a:r>
              <a:rPr lang="en-US" sz="3200" b="1" dirty="0"/>
              <a:t>Operating system </a:t>
            </a:r>
            <a:r>
              <a:rPr lang="en-US" sz="3200" dirty="0"/>
              <a:t>– via Fingerprinting process</a:t>
            </a:r>
          </a:p>
          <a:p>
            <a:pPr lvl="2"/>
            <a:r>
              <a:rPr lang="en-US" sz="2400" dirty="0"/>
              <a:t>Ex. Don’t let Windows XP, or Linux, or X-Boxes on your network</a:t>
            </a:r>
          </a:p>
          <a:p>
            <a:pPr marL="0" indent="0">
              <a:buNone/>
            </a:pPr>
            <a:endParaRPr lang="en-US" dirty="0"/>
          </a:p>
        </p:txBody>
      </p:sp>
    </p:spTree>
    <p:extLst>
      <p:ext uri="{BB962C8B-B14F-4D97-AF65-F5344CB8AC3E}">
        <p14:creationId xmlns:p14="http://schemas.microsoft.com/office/powerpoint/2010/main" val="121107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1779</Words>
  <Application>Microsoft Macintosh PowerPoint</Application>
  <PresentationFormat>Widescreen</PresentationFormat>
  <Paragraphs>165</Paragraphs>
  <Slides>27</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Phosphate Inline</vt:lpstr>
      <vt:lpstr>Office Theme</vt:lpstr>
      <vt:lpstr>Preventing the Attack –  DHCP and DNS for the Win!</vt:lpstr>
      <vt:lpstr>It’s coming…</vt:lpstr>
      <vt:lpstr>The attacks are coming to your networks!</vt:lpstr>
      <vt:lpstr>You must be ready to repel the attacks!</vt:lpstr>
      <vt:lpstr>Leverage the Power of DNS and DHCP to protect your network!</vt:lpstr>
      <vt:lpstr>PowerPoint Presentation</vt:lpstr>
      <vt:lpstr>DHCP Process</vt:lpstr>
      <vt:lpstr>DHCP can block attacks BEFORE they occur</vt:lpstr>
      <vt:lpstr>What to block with DHCP?</vt:lpstr>
      <vt:lpstr>DHCP – Successful prevention</vt:lpstr>
      <vt:lpstr>PowerPoint Presentation</vt:lpstr>
      <vt:lpstr>DNS is the Contacts list for network devices</vt:lpstr>
      <vt:lpstr>DNS can stop malicious traffic BEFORE connection</vt:lpstr>
      <vt:lpstr>DNS has a front row view of most everything that happens on a network.</vt:lpstr>
      <vt:lpstr>Why is this important?</vt:lpstr>
      <vt:lpstr>Precision is important!</vt:lpstr>
      <vt:lpstr>Response Policy Zones</vt:lpstr>
      <vt:lpstr>Threat Intelligence</vt:lpstr>
      <vt:lpstr>Blocking Malicious Activity with DNS</vt:lpstr>
      <vt:lpstr>Add Sneakers clip here.</vt:lpstr>
      <vt:lpstr>It’s all about the Information!</vt:lpstr>
      <vt:lpstr>A Treasure Trove of Data for Investigations</vt:lpstr>
      <vt:lpstr>Leverage the Information for Investigations</vt:lpstr>
      <vt:lpstr>Leverage this Information for Automation!</vt:lpstr>
      <vt:lpstr>Leverage the tools you already have!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the Attack –  DHCP and DNS for the Win!</dc:title>
  <dc:creator>Jeff Cummings</dc:creator>
  <cp:lastModifiedBy>Jeff Cummings</cp:lastModifiedBy>
  <cp:revision>14</cp:revision>
  <dcterms:created xsi:type="dcterms:W3CDTF">2019-05-17T16:17:08Z</dcterms:created>
  <dcterms:modified xsi:type="dcterms:W3CDTF">2019-05-20T17:54:47Z</dcterms:modified>
</cp:coreProperties>
</file>