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9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y="6858000" cx="12192000"/>
  <p:notesSz cx="6858000" cy="9144000"/>
  <p:embeddedFontLst>
    <p:embeddedFont>
      <p:font typeface="Corbel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font" Target="fonts/Corbel-regular.fntdata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Corbel-italic.fntdata"/><Relationship Id="rId47" Type="http://schemas.openxmlformats.org/officeDocument/2006/relationships/font" Target="fonts/Corbel-bold.fntdata"/><Relationship Id="rId49" Type="http://schemas.openxmlformats.org/officeDocument/2006/relationships/font" Target="fonts/Corbel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stockphoto.com/photo/young-businessman-analyze-stock-report-on-notebook-screen-concept-of-digital-screen-gm855066494-140610965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stockphoto.com/photo/signing-contract-lease-or-settlement-for-acquisition-apartment-lease-insurance-bank-gm1065782140-285008745" TargetMode="Externa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stockphoto.com/photo/high-angle-view-of-office-worker-working-on-computer-gm860536912-142429259" TargetMode="External"/><Relationship Id="rId3" Type="http://schemas.openxmlformats.org/officeDocument/2006/relationships/hyperlink" Target="https://www.istockphoto.com/photo/female-it-engineer-working-in-server-room-gm971101242-264528676" TargetMode="Externa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stockphoto.com/photo/vintage-detective-looking-through-a-magnifier-gm501362758-81289913" TargetMode="Externa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stockphoto.com/photo/old-padlock-on-a-yellow-wooden-door-gm958503362-261728030" TargetMode="Externa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stockphoto.com/photo/old-padlock-on-a-yellow-wooden-door-gm958503362-261728030" TargetMode="Externa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stockphoto.com/photo/old-padlock-on-a-yellow-wooden-door-gm958503362-261728030" TargetMode="Externa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stockphoto.com/photo/old-padlock-on-a-yellow-wooden-door-gm958503362-261728030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thesslstore.com/blog/code-signing-compromise-installs-backdoors-on-thousands-of-asus-computers/" TargetMode="External"/><Relationship Id="rId3" Type="http://schemas.openxmlformats.org/officeDocument/2006/relationships/hyperlink" Target="https://motherboard.vice.com/en_us/article/pan9wn/hackers-hijacked-asus-software-updates-to-install-backdoors-on-thousands-of-computers" TargetMode="Externa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thesslstore.com/blog/code-signing-compromise-installs-backdoors-on-thousands-of-asus-computers/" TargetMode="External"/><Relationship Id="rId3" Type="http://schemas.openxmlformats.org/officeDocument/2006/relationships/hyperlink" Target="https://motherboard.vice.com/en_us/article/pan9wn/hackers-hijacked-asus-software-updates-to-install-backdoors-on-thousands-of-computers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thesslstore.com/blog/code-signing-compromise-installs-backdoors-on-thousands-of-asus-computers/" TargetMode="External"/><Relationship Id="rId3" Type="http://schemas.openxmlformats.org/officeDocument/2006/relationships/hyperlink" Target="https://motherboard.vice.com/en_us/article/pan9wn/hackers-hijacked-asus-software-updates-to-install-backdoors-on-thousands-of-computers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thesslstore.com/blog/code-signing-compromise-installs-backdoors-on-thousands-of-asus-computers/" TargetMode="External"/><Relationship Id="rId3" Type="http://schemas.openxmlformats.org/officeDocument/2006/relationships/hyperlink" Target="https://motherboard.vice.com/en_us/article/pan9wn/hackers-hijacked-asus-software-updates-to-install-backdoors-on-thousands-of-computers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4" name="Google Shape;61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/>
              <a:t>During this session, you’ll learn about code signing</a:t>
            </a:r>
            <a:endParaRPr/>
          </a:p>
        </p:txBody>
      </p:sp>
      <p:sp>
        <p:nvSpPr>
          <p:cNvPr id="615" name="Google Shape;615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1" name="Google Shape;66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0" name="Google Shape;690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https://www.istockphoto.com/photo/young-businessman-analyze-stock-report-on-notebook-screen-concept-of-digital-screen-gm855066494-140610965</a:t>
            </a:r>
            <a:endParaRPr/>
          </a:p>
        </p:txBody>
      </p:sp>
      <p:sp>
        <p:nvSpPr>
          <p:cNvPr id="691" name="Google Shape;691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1" name="Google Shape;70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1" name="Google Shape;71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7" name="Google Shape;867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7" name="Google Shape;877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7" name="Google Shape;887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8" name="Google Shape;888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7" name="Google Shape;897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8" name="Google Shape;898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7" name="Google Shape;907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8" name="Google Shape;908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7" name="Google Shape;917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8" name="Google Shape;918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7" name="Google Shape;927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https://www.istockphoto.com/photo/signing-contract-lease-or-settlement-for-acquisition-apartment-lease-insurance-bank-gm1065782140-285008745</a:t>
            </a:r>
            <a:endParaRPr/>
          </a:p>
        </p:txBody>
      </p:sp>
      <p:sp>
        <p:nvSpPr>
          <p:cNvPr id="928" name="Google Shape;928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8" name="Google Shape;938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Google Shape;947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8" name="Google Shape;958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https://www.istockphoto.com/photo/high-angle-view-of-office-worker-working-on-computer-gm860536912-142429259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https://www.istockphoto.com/photo/female-it-engineer-working-in-server-room-gm971101242-264528676</a:t>
            </a:r>
            <a:endParaRPr/>
          </a:p>
        </p:txBody>
      </p:sp>
      <p:sp>
        <p:nvSpPr>
          <p:cNvPr id="959" name="Google Shape;959;p3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9" name="Google Shape;969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https://www.istockphoto.com/photo/vintage-detective-looking-through-a-magnifier-gm501362758-81289913</a:t>
            </a:r>
            <a:endParaRPr/>
          </a:p>
        </p:txBody>
      </p:sp>
      <p:sp>
        <p:nvSpPr>
          <p:cNvPr id="970" name="Google Shape;970;p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1" name="Google Shape;981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https://www.istockphoto.com/photo/old-padlock-on-a-yellow-wooden-door-gm958503362-261728030</a:t>
            </a:r>
            <a:endParaRPr/>
          </a:p>
        </p:txBody>
      </p:sp>
      <p:sp>
        <p:nvSpPr>
          <p:cNvPr id="982" name="Google Shape;982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1" name="Google Shape;991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https://www.istockphoto.com/photo/old-padlock-on-a-yellow-wooden-door-gm958503362-261728030</a:t>
            </a:r>
            <a:endParaRPr/>
          </a:p>
        </p:txBody>
      </p:sp>
      <p:sp>
        <p:nvSpPr>
          <p:cNvPr id="992" name="Google Shape;992;p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2" name="Google Shape;1002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6" name="Google Shape;1016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https://www.istockphoto.com/photo/old-padlock-on-a-yellow-wooden-door-gm958503362-261728030</a:t>
            </a:r>
            <a:endParaRPr/>
          </a:p>
        </p:txBody>
      </p:sp>
      <p:sp>
        <p:nvSpPr>
          <p:cNvPr id="1017" name="Google Shape;1017;p3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8" name="Google Shape;1028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https://www.istockphoto.com/photo/old-padlock-on-a-yellow-wooden-door-gm958503362-261728030</a:t>
            </a:r>
            <a:endParaRPr/>
          </a:p>
        </p:txBody>
      </p:sp>
      <p:sp>
        <p:nvSpPr>
          <p:cNvPr id="1029" name="Google Shape;1029;p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9" name="Google Shape;48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Good references: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https://www.thesslstore.com/blog/code-signing-compromise-installs-backdoors-on-thousands-of-asus-computers/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https://motherboard.vice.com/en_us/article/pan9wn/hackers-hijacked-asus-software-updates-to-install-backdoors-on-thousands-of-computers</a:t>
            </a:r>
            <a:endParaRPr/>
          </a:p>
        </p:txBody>
      </p:sp>
      <p:sp>
        <p:nvSpPr>
          <p:cNvPr id="490" name="Google Shape;490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8" name="Google Shape;1038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1" name="Google Shape;1051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9" name="Google Shape;49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Good references: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https://www.thesslstore.com/blog/code-signing-compromise-installs-backdoors-on-thousands-of-asus-computers/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https://motherboard.vice.com/en_us/article/pan9wn/hackers-hijacked-asus-software-updates-to-install-backdoors-on-thousands-of-computers</a:t>
            </a:r>
            <a:endParaRPr/>
          </a:p>
        </p:txBody>
      </p:sp>
      <p:sp>
        <p:nvSpPr>
          <p:cNvPr id="500" name="Google Shape;500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2" name="Google Shape;52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Good references: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https://www.thesslstore.com/blog/code-signing-compromise-installs-backdoors-on-thousands-of-asus-computers/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https://motherboard.vice.com/en_us/article/pan9wn/hackers-hijacked-asus-software-updates-to-install-backdoors-on-thousands-of-computers</a:t>
            </a:r>
            <a:endParaRPr/>
          </a:p>
        </p:txBody>
      </p:sp>
      <p:sp>
        <p:nvSpPr>
          <p:cNvPr id="523" name="Google Shape;523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6" name="Google Shape;556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Good references: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https://www.thesslstore.com/blog/code-signing-compromise-installs-backdoors-on-thousands-of-asus-computers/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https://motherboard.vice.com/en_us/article/pan9wn/hackers-hijacked-asus-software-updates-to-install-backdoors-on-thousands-of-computers</a:t>
            </a:r>
            <a:endParaRPr/>
          </a:p>
        </p:txBody>
      </p:sp>
      <p:sp>
        <p:nvSpPr>
          <p:cNvPr id="557" name="Google Shape;557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4" name="Google Shape;58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0.jp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8.jp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5.jp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3.jp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9.jpg"/><Relationship Id="rId4" Type="http://schemas.openxmlformats.org/officeDocument/2006/relationships/image" Target="../media/image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jpg"/><Relationship Id="rId4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7.jpg"/><Relationship Id="rId4" Type="http://schemas.openxmlformats.org/officeDocument/2006/relationships/image" Target="../media/image5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2.jpg"/><Relationship Id="rId4" Type="http://schemas.openxmlformats.org/officeDocument/2006/relationships/image" Target="../media/image5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7.jpg"/><Relationship Id="rId4" Type="http://schemas.openxmlformats.org/officeDocument/2006/relationships/image" Target="../media/image5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6.jpg"/><Relationship Id="rId4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Relationship Id="rId3" Type="http://schemas.openxmlformats.org/officeDocument/2006/relationships/image" Target="../media/image1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7.jp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3.jp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Relationship Id="rId3" Type="http://schemas.openxmlformats.org/officeDocument/2006/relationships/image" Target="../media/image30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ditable_Title Slide">
  <p:cSld name="Editable_Title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BFBFB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1000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/>
          <p:nvPr>
            <p:ph idx="2" type="pic"/>
          </p:nvPr>
        </p:nvSpPr>
        <p:spPr>
          <a:xfrm>
            <a:off x="6241847" y="0"/>
            <a:ext cx="595015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Font typeface="Courier New"/>
              <a:buChar char="o"/>
              <a:defRPr b="0" i="0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Font typeface="Noto Sans Symbols"/>
              <a:buChar char="❑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Font typeface="Calibri"/>
              <a:buChar char="⁻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20" name="Google Shape;20;p2"/>
          <p:cNvGrpSpPr/>
          <p:nvPr/>
        </p:nvGrpSpPr>
        <p:grpSpPr>
          <a:xfrm>
            <a:off x="6231741" y="0"/>
            <a:ext cx="5960259" cy="6858000"/>
            <a:chOff x="6231741" y="0"/>
            <a:chExt cx="5960259" cy="6858000"/>
          </a:xfrm>
        </p:grpSpPr>
        <p:pic>
          <p:nvPicPr>
            <p:cNvPr id="21" name="Google Shape;21;p2"/>
            <p:cNvPicPr preferRelativeResize="0"/>
            <p:nvPr/>
          </p:nvPicPr>
          <p:blipFill rotWithShape="1">
            <a:blip r:embed="rId3">
              <a:alphaModFix/>
            </a:blip>
            <a:srcRect b="1499" l="0" r="0" t="0"/>
            <a:stretch/>
          </p:blipFill>
          <p:spPr>
            <a:xfrm>
              <a:off x="6231741" y="0"/>
              <a:ext cx="5960259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918136" y="1815391"/>
              <a:ext cx="405834" cy="411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Google Shape;23;p2"/>
          <p:cNvSpPr txBox="1"/>
          <p:nvPr>
            <p:ph type="ctrTitle"/>
          </p:nvPr>
        </p:nvSpPr>
        <p:spPr>
          <a:xfrm>
            <a:off x="838200" y="2578608"/>
            <a:ext cx="6400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 sz="3600"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"/>
          <p:cNvSpPr txBox="1"/>
          <p:nvPr>
            <p:ph idx="1" type="subTitle"/>
          </p:nvPr>
        </p:nvSpPr>
        <p:spPr>
          <a:xfrm>
            <a:off x="838200" y="3733292"/>
            <a:ext cx="6400800" cy="902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8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5" name="Google Shape;25;p2"/>
          <p:cNvSpPr txBox="1"/>
          <p:nvPr>
            <p:ph idx="3" type="body"/>
          </p:nvPr>
        </p:nvSpPr>
        <p:spPr>
          <a:xfrm>
            <a:off x="838200" y="4636008"/>
            <a:ext cx="6400800" cy="9297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000"/>
              <a:buNone/>
              <a:defRPr sz="2000">
                <a:solidFill>
                  <a:srgbClr val="53565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2"/>
          <p:cNvSpPr txBox="1"/>
          <p:nvPr/>
        </p:nvSpPr>
        <p:spPr>
          <a:xfrm>
            <a:off x="381000" y="2578608"/>
            <a:ext cx="457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b="0" i="0" lang="en-US" sz="36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Content w/ Imagery" type="obj">
  <p:cSld name="OBJEC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outdoor object, fireworks, outdoor&#10;&#10;Description generated with very high confidence" id="106" name="Google Shape;106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70875" y="1"/>
            <a:ext cx="5621121" cy="6857999"/>
          </a:xfrm>
          <a:custGeom>
            <a:rect b="b" l="l" r="r" t="t"/>
            <a:pathLst>
              <a:path extrusionOk="0" h="6857999" w="5621121">
                <a:moveTo>
                  <a:pt x="0" y="0"/>
                </a:moveTo>
                <a:lnTo>
                  <a:pt x="5621121" y="0"/>
                </a:lnTo>
                <a:lnTo>
                  <a:pt x="5621121" y="6857999"/>
                </a:lnTo>
                <a:lnTo>
                  <a:pt x="2957446" y="6857999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</p:pic>
      <p:pic>
        <p:nvPicPr>
          <p:cNvPr id="107" name="Google Shape;10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5602045" y="884816"/>
            <a:ext cx="6858000" cy="5088368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1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1"/>
          <p:cNvSpPr txBox="1"/>
          <p:nvPr>
            <p:ph idx="1" type="body"/>
          </p:nvPr>
        </p:nvSpPr>
        <p:spPr>
          <a:xfrm>
            <a:off x="381001" y="1371600"/>
            <a:ext cx="64008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  <a:defRPr>
                <a:solidFill>
                  <a:srgbClr val="53565A"/>
                </a:solidFill>
              </a:defRPr>
            </a:lvl1pPr>
            <a:lvl2pPr indent="-3619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Char char="o"/>
              <a:defRPr>
                <a:solidFill>
                  <a:srgbClr val="53565A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Char char="▪"/>
              <a:defRPr>
                <a:solidFill>
                  <a:srgbClr val="53565A"/>
                </a:solidFill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Char char="❑"/>
              <a:defRPr>
                <a:solidFill>
                  <a:srgbClr val="53565A"/>
                </a:solidFill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Char char="⁻"/>
              <a:defRPr>
                <a:solidFill>
                  <a:srgbClr val="53565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11"/>
          <p:cNvSpPr txBox="1"/>
          <p:nvPr/>
        </p:nvSpPr>
        <p:spPr>
          <a:xfrm>
            <a:off x="381001" y="292608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cxnSp>
        <p:nvCxnSpPr>
          <p:cNvPr id="111" name="Google Shape;111;p11"/>
          <p:cNvCxnSpPr/>
          <p:nvPr/>
        </p:nvCxnSpPr>
        <p:spPr>
          <a:xfrm rot="10800000">
            <a:off x="381000" y="941529"/>
            <a:ext cx="114300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2" name="Google Shape;11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85629" y="1604785"/>
            <a:ext cx="405834" cy="411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1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1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ditable_Section Divider">
  <p:cSld name="Editable_Section Divider">
    <p:bg>
      <p:bgPr>
        <a:solidFill>
          <a:schemeClr val="lt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2"/>
          <p:cNvSpPr txBox="1"/>
          <p:nvPr>
            <p:ph type="title"/>
          </p:nvPr>
        </p:nvSpPr>
        <p:spPr>
          <a:xfrm>
            <a:off x="838200" y="1102497"/>
            <a:ext cx="86868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 sz="36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12"/>
          <p:cNvSpPr txBox="1"/>
          <p:nvPr/>
        </p:nvSpPr>
        <p:spPr>
          <a:xfrm>
            <a:off x="381001" y="1102497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sp>
        <p:nvSpPr>
          <p:cNvPr id="120" name="Google Shape;120;p12"/>
          <p:cNvSpPr/>
          <p:nvPr>
            <p:ph idx="2" type="pic"/>
          </p:nvPr>
        </p:nvSpPr>
        <p:spPr>
          <a:xfrm>
            <a:off x="3327813" y="1059201"/>
            <a:ext cx="8864188" cy="5798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Font typeface="Courier New"/>
              <a:buChar char="o"/>
              <a:defRPr b="0" i="0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Font typeface="Noto Sans Symbols"/>
              <a:buChar char="❑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Font typeface="Calibri"/>
              <a:buChar char="⁻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21" name="Google Shape;121;p12"/>
          <p:cNvPicPr preferRelativeResize="0"/>
          <p:nvPr/>
        </p:nvPicPr>
        <p:blipFill rotWithShape="1">
          <a:blip r:embed="rId3">
            <a:alphaModFix/>
          </a:blip>
          <a:srcRect b="0" l="0" r="24961" t="0"/>
          <a:stretch/>
        </p:blipFill>
        <p:spPr>
          <a:xfrm rot="5400000">
            <a:off x="4766767" y="-567233"/>
            <a:ext cx="5808425" cy="904204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2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ditable_Section Divider Full">
  <p:cSld name="Editable_Section Divider Full">
    <p:bg>
      <p:bgPr>
        <a:solidFill>
          <a:schemeClr val="lt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3"/>
          <p:cNvSpPr/>
          <p:nvPr>
            <p:ph idx="2" type="pic"/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Font typeface="Courier New"/>
              <a:buChar char="o"/>
              <a:defRPr b="0" i="0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Font typeface="Noto Sans Symbols"/>
              <a:buChar char="❑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Font typeface="Calibri"/>
              <a:buChar char="⁻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" name="Google Shape;126;p13"/>
          <p:cNvSpPr txBox="1"/>
          <p:nvPr>
            <p:ph type="title"/>
          </p:nvPr>
        </p:nvSpPr>
        <p:spPr>
          <a:xfrm>
            <a:off x="838200" y="4446596"/>
            <a:ext cx="68580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3"/>
          <p:cNvSpPr txBox="1"/>
          <p:nvPr/>
        </p:nvSpPr>
        <p:spPr>
          <a:xfrm>
            <a:off x="381001" y="4446596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grpSp>
        <p:nvGrpSpPr>
          <p:cNvPr id="128" name="Google Shape;128;p13"/>
          <p:cNvGrpSpPr/>
          <p:nvPr/>
        </p:nvGrpSpPr>
        <p:grpSpPr>
          <a:xfrm>
            <a:off x="6231741" y="0"/>
            <a:ext cx="5960259" cy="6858000"/>
            <a:chOff x="6231741" y="0"/>
            <a:chExt cx="5960259" cy="6858000"/>
          </a:xfrm>
        </p:grpSpPr>
        <p:pic>
          <p:nvPicPr>
            <p:cNvPr id="129" name="Google Shape;129;p13"/>
            <p:cNvPicPr preferRelativeResize="0"/>
            <p:nvPr/>
          </p:nvPicPr>
          <p:blipFill rotWithShape="1">
            <a:blip r:embed="rId2">
              <a:alphaModFix/>
            </a:blip>
            <a:srcRect b="1499" l="0" r="0" t="0"/>
            <a:stretch/>
          </p:blipFill>
          <p:spPr>
            <a:xfrm>
              <a:off x="6231741" y="0"/>
              <a:ext cx="5960259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161804" y="387021"/>
              <a:ext cx="1768368" cy="33133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Title and Conten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4"/>
          <p:cNvSpPr txBox="1"/>
          <p:nvPr>
            <p:ph idx="1" type="body"/>
          </p:nvPr>
        </p:nvSpPr>
        <p:spPr>
          <a:xfrm>
            <a:off x="381001" y="1371600"/>
            <a:ext cx="1143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  <a:defRPr>
                <a:solidFill>
                  <a:srgbClr val="53565A"/>
                </a:solidFill>
              </a:defRPr>
            </a:lvl1pPr>
            <a:lvl2pPr indent="-3619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Char char="o"/>
              <a:defRPr>
                <a:solidFill>
                  <a:srgbClr val="53565A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Char char="▪"/>
              <a:defRPr>
                <a:solidFill>
                  <a:srgbClr val="53565A"/>
                </a:solidFill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Char char="❑"/>
              <a:defRPr>
                <a:solidFill>
                  <a:srgbClr val="53565A"/>
                </a:solidFill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Char char="⁻"/>
              <a:defRPr>
                <a:solidFill>
                  <a:srgbClr val="53565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14"/>
          <p:cNvSpPr txBox="1"/>
          <p:nvPr/>
        </p:nvSpPr>
        <p:spPr>
          <a:xfrm>
            <a:off x="381001" y="292608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cxnSp>
        <p:nvCxnSpPr>
          <p:cNvPr id="135" name="Google Shape;135;p14"/>
          <p:cNvCxnSpPr/>
          <p:nvPr/>
        </p:nvCxnSpPr>
        <p:spPr>
          <a:xfrm rot="10800000">
            <a:off x="381000" y="941529"/>
            <a:ext cx="114300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6" name="Google Shape;136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4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14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mn w/ Images">
  <p:cSld name="3 Column w/ Images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5"/>
          <p:cNvSpPr txBox="1"/>
          <p:nvPr>
            <p:ph type="title"/>
          </p:nvPr>
        </p:nvSpPr>
        <p:spPr>
          <a:xfrm>
            <a:off x="838201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15"/>
          <p:cNvSpPr txBox="1"/>
          <p:nvPr/>
        </p:nvSpPr>
        <p:spPr>
          <a:xfrm>
            <a:off x="381001" y="292608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cxnSp>
        <p:nvCxnSpPr>
          <p:cNvPr id="142" name="Google Shape;142;p15"/>
          <p:cNvCxnSpPr/>
          <p:nvPr/>
        </p:nvCxnSpPr>
        <p:spPr>
          <a:xfrm rot="10800000">
            <a:off x="381000" y="941529"/>
            <a:ext cx="114300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3" name="Google Shape;14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5"/>
          <p:cNvSpPr txBox="1"/>
          <p:nvPr>
            <p:ph idx="1" type="body"/>
          </p:nvPr>
        </p:nvSpPr>
        <p:spPr>
          <a:xfrm>
            <a:off x="381000" y="1228691"/>
            <a:ext cx="3630168" cy="21396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000"/>
              <a:buNone/>
              <a:defRPr sz="2000">
                <a:solidFill>
                  <a:srgbClr val="53565A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15"/>
          <p:cNvSpPr/>
          <p:nvPr>
            <p:ph idx="2" type="pic"/>
          </p:nvPr>
        </p:nvSpPr>
        <p:spPr>
          <a:xfrm>
            <a:off x="381000" y="3662088"/>
            <a:ext cx="3630168" cy="21396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Font typeface="Courier New"/>
              <a:buChar char="o"/>
              <a:defRPr b="0" i="0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Font typeface="Noto Sans Symbols"/>
              <a:buChar char="❑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Font typeface="Calibri"/>
              <a:buChar char="⁻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" name="Google Shape;146;p15"/>
          <p:cNvSpPr txBox="1"/>
          <p:nvPr>
            <p:ph idx="3" type="body"/>
          </p:nvPr>
        </p:nvSpPr>
        <p:spPr>
          <a:xfrm>
            <a:off x="4280916" y="1228691"/>
            <a:ext cx="3630168" cy="21396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000"/>
              <a:buNone/>
              <a:defRPr sz="2000">
                <a:solidFill>
                  <a:srgbClr val="53565A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15"/>
          <p:cNvSpPr/>
          <p:nvPr>
            <p:ph idx="4" type="pic"/>
          </p:nvPr>
        </p:nvSpPr>
        <p:spPr>
          <a:xfrm>
            <a:off x="4280916" y="3662088"/>
            <a:ext cx="3630168" cy="21396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Font typeface="Courier New"/>
              <a:buChar char="o"/>
              <a:defRPr b="0" i="0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Font typeface="Noto Sans Symbols"/>
              <a:buChar char="❑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Font typeface="Calibri"/>
              <a:buChar char="⁻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" name="Google Shape;148;p15"/>
          <p:cNvSpPr txBox="1"/>
          <p:nvPr>
            <p:ph idx="5" type="body"/>
          </p:nvPr>
        </p:nvSpPr>
        <p:spPr>
          <a:xfrm>
            <a:off x="8180832" y="1228691"/>
            <a:ext cx="3630168" cy="21396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000"/>
              <a:buNone/>
              <a:defRPr sz="2000">
                <a:solidFill>
                  <a:srgbClr val="53565A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9" name="Google Shape;149;p15"/>
          <p:cNvSpPr/>
          <p:nvPr>
            <p:ph idx="6" type="pic"/>
          </p:nvPr>
        </p:nvSpPr>
        <p:spPr>
          <a:xfrm>
            <a:off x="8180832" y="3662088"/>
            <a:ext cx="3630168" cy="21396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Font typeface="Courier New"/>
              <a:buChar char="o"/>
              <a:defRPr b="0" i="0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Font typeface="Noto Sans Symbols"/>
              <a:buChar char="❑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Font typeface="Calibri"/>
              <a:buChar char="⁻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" name="Google Shape;150;p15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15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ditable Thank You">
  <p:cSld name="Editable Thank You">
    <p:bg>
      <p:bgPr>
        <a:solidFill>
          <a:schemeClr val="lt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6"/>
          <p:cNvSpPr/>
          <p:nvPr>
            <p:ph idx="2" type="pic"/>
          </p:nvPr>
        </p:nvSpPr>
        <p:spPr>
          <a:xfrm>
            <a:off x="6241847" y="0"/>
            <a:ext cx="595015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Font typeface="Courier New"/>
              <a:buChar char="o"/>
              <a:defRPr b="0" i="0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Font typeface="Noto Sans Symbols"/>
              <a:buChar char="❑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Font typeface="Calibri"/>
              <a:buChar char="⁻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54" name="Google Shape;154;p16"/>
          <p:cNvGrpSpPr/>
          <p:nvPr/>
        </p:nvGrpSpPr>
        <p:grpSpPr>
          <a:xfrm>
            <a:off x="6231741" y="0"/>
            <a:ext cx="5960259" cy="6858000"/>
            <a:chOff x="6231741" y="0"/>
            <a:chExt cx="5960259" cy="6858000"/>
          </a:xfrm>
        </p:grpSpPr>
        <p:pic>
          <p:nvPicPr>
            <p:cNvPr id="155" name="Google Shape;155;p16"/>
            <p:cNvPicPr preferRelativeResize="0"/>
            <p:nvPr/>
          </p:nvPicPr>
          <p:blipFill rotWithShape="1">
            <a:blip r:embed="rId2">
              <a:alphaModFix/>
            </a:blip>
            <a:srcRect b="1499" l="0" r="0" t="0"/>
            <a:stretch/>
          </p:blipFill>
          <p:spPr>
            <a:xfrm>
              <a:off x="6231741" y="0"/>
              <a:ext cx="5960259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6918136" y="1815391"/>
              <a:ext cx="405834" cy="411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7" name="Google Shape;157;p16"/>
          <p:cNvSpPr txBox="1"/>
          <p:nvPr>
            <p:ph type="title"/>
          </p:nvPr>
        </p:nvSpPr>
        <p:spPr>
          <a:xfrm>
            <a:off x="838200" y="2971800"/>
            <a:ext cx="6400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16"/>
          <p:cNvSpPr txBox="1"/>
          <p:nvPr/>
        </p:nvSpPr>
        <p:spPr>
          <a:xfrm>
            <a:off x="381000" y="2584450"/>
            <a:ext cx="457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pic>
        <p:nvPicPr>
          <p:cNvPr id="159" name="Google Shape;15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6"/>
          <p:cNvSpPr txBox="1"/>
          <p:nvPr>
            <p:ph idx="1" type="body"/>
          </p:nvPr>
        </p:nvSpPr>
        <p:spPr>
          <a:xfrm>
            <a:off x="838200" y="4008897"/>
            <a:ext cx="6400800" cy="7821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119"/>
              </a:buClr>
              <a:buSzPts val="1800"/>
              <a:buNone/>
              <a:defRPr b="1" sz="1800">
                <a:solidFill>
                  <a:srgbClr val="F8A119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" name="Google Shape;161;p16"/>
          <p:cNvSpPr txBox="1"/>
          <p:nvPr>
            <p:ph idx="3" type="body"/>
          </p:nvPr>
        </p:nvSpPr>
        <p:spPr>
          <a:xfrm>
            <a:off x="838200" y="4791075"/>
            <a:ext cx="6400800" cy="4215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1800"/>
              <a:buFont typeface="Arial"/>
              <a:buNone/>
              <a:defRPr b="0" sz="1800">
                <a:solidFill>
                  <a:srgbClr val="53565A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2" name="Google Shape;162;p16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16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Slide">
  <p:cSld name="1_Title Slide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 txBox="1"/>
          <p:nvPr>
            <p:ph type="ctrTitle"/>
          </p:nvPr>
        </p:nvSpPr>
        <p:spPr>
          <a:xfrm>
            <a:off x="838200" y="2578608"/>
            <a:ext cx="6400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 sz="3600"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17"/>
          <p:cNvSpPr txBox="1"/>
          <p:nvPr>
            <p:ph idx="1" type="subTitle"/>
          </p:nvPr>
        </p:nvSpPr>
        <p:spPr>
          <a:xfrm>
            <a:off x="838200" y="3733292"/>
            <a:ext cx="6400800" cy="902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8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67" name="Google Shape;167;p17"/>
          <p:cNvSpPr txBox="1"/>
          <p:nvPr>
            <p:ph idx="11" type="ftr"/>
          </p:nvPr>
        </p:nvSpPr>
        <p:spPr>
          <a:xfrm>
            <a:off x="743584" y="6239299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BFBFB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17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9" name="Google Shape;169;p17"/>
          <p:cNvSpPr txBox="1"/>
          <p:nvPr>
            <p:ph idx="2" type="body"/>
          </p:nvPr>
        </p:nvSpPr>
        <p:spPr>
          <a:xfrm>
            <a:off x="838200" y="4636008"/>
            <a:ext cx="6400800" cy="9297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000"/>
              <a:buNone/>
              <a:defRPr sz="2000">
                <a:solidFill>
                  <a:srgbClr val="53565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p17"/>
          <p:cNvSpPr txBox="1"/>
          <p:nvPr/>
        </p:nvSpPr>
        <p:spPr>
          <a:xfrm>
            <a:off x="381000" y="2578608"/>
            <a:ext cx="457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pic>
        <p:nvPicPr>
          <p:cNvPr id="171" name="Google Shape;17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1000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view of the earth from space&#10;&#10;Description generated with high confidence" id="172" name="Google Shape;17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1847" y="0"/>
            <a:ext cx="5950153" cy="6858000"/>
          </a:xfrm>
          <a:custGeom>
            <a:rect b="b" l="l" r="r" t="t"/>
            <a:pathLst>
              <a:path extrusionOk="0" h="6858000" w="5950153">
                <a:moveTo>
                  <a:pt x="0" y="0"/>
                </a:moveTo>
                <a:lnTo>
                  <a:pt x="5950153" y="0"/>
                </a:lnTo>
                <a:lnTo>
                  <a:pt x="3028032" y="6858000"/>
                </a:lnTo>
                <a:lnTo>
                  <a:pt x="2922120" y="6858000"/>
                </a:lnTo>
                <a:close/>
              </a:path>
            </a:pathLst>
          </a:custGeom>
          <a:solidFill>
            <a:srgbClr val="44546A"/>
          </a:solidFill>
          <a:ln>
            <a:noFill/>
          </a:ln>
        </p:spPr>
      </p:pic>
      <p:pic>
        <p:nvPicPr>
          <p:cNvPr id="173" name="Google Shape;173;p17"/>
          <p:cNvPicPr preferRelativeResize="0"/>
          <p:nvPr/>
        </p:nvPicPr>
        <p:blipFill rotWithShape="1">
          <a:blip r:embed="rId4">
            <a:alphaModFix/>
          </a:blip>
          <a:srcRect b="1499" l="0" r="0" t="0"/>
          <a:stretch/>
        </p:blipFill>
        <p:spPr>
          <a:xfrm>
            <a:off x="6231741" y="0"/>
            <a:ext cx="596025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18136" y="1815391"/>
            <a:ext cx="405834" cy="41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Slide">
  <p:cSld name="2_Title Slide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8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BFBFB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18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8" name="Google Shape;178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1000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ndoor, building, wall, door&#10;&#10;Description generated with very high confidence" id="179" name="Google Shape;17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1847" y="0"/>
            <a:ext cx="5950153" cy="6858000"/>
          </a:xfrm>
          <a:custGeom>
            <a:rect b="b" l="l" r="r" t="t"/>
            <a:pathLst>
              <a:path extrusionOk="0" h="6858000" w="5950153">
                <a:moveTo>
                  <a:pt x="0" y="0"/>
                </a:moveTo>
                <a:lnTo>
                  <a:pt x="5950153" y="0"/>
                </a:lnTo>
                <a:lnTo>
                  <a:pt x="3028032" y="6858000"/>
                </a:lnTo>
                <a:lnTo>
                  <a:pt x="2922120" y="6858000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</p:pic>
      <p:pic>
        <p:nvPicPr>
          <p:cNvPr id="180" name="Google Shape;180;p18"/>
          <p:cNvPicPr preferRelativeResize="0"/>
          <p:nvPr/>
        </p:nvPicPr>
        <p:blipFill rotWithShape="1">
          <a:blip r:embed="rId4">
            <a:alphaModFix/>
          </a:blip>
          <a:srcRect b="1499" l="0" r="0" t="0"/>
          <a:stretch/>
        </p:blipFill>
        <p:spPr>
          <a:xfrm>
            <a:off x="6231741" y="0"/>
            <a:ext cx="596025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18136" y="1815391"/>
            <a:ext cx="405834" cy="41117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8"/>
          <p:cNvSpPr txBox="1"/>
          <p:nvPr>
            <p:ph type="ctrTitle"/>
          </p:nvPr>
        </p:nvSpPr>
        <p:spPr>
          <a:xfrm>
            <a:off x="838200" y="2578608"/>
            <a:ext cx="6400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 sz="3600"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18"/>
          <p:cNvSpPr txBox="1"/>
          <p:nvPr>
            <p:ph idx="1" type="subTitle"/>
          </p:nvPr>
        </p:nvSpPr>
        <p:spPr>
          <a:xfrm>
            <a:off x="838200" y="3733292"/>
            <a:ext cx="6400800" cy="902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8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4" name="Google Shape;184;p18"/>
          <p:cNvSpPr txBox="1"/>
          <p:nvPr>
            <p:ph idx="2" type="body"/>
          </p:nvPr>
        </p:nvSpPr>
        <p:spPr>
          <a:xfrm>
            <a:off x="838200" y="4636008"/>
            <a:ext cx="6400800" cy="9297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000"/>
              <a:buNone/>
              <a:defRPr sz="2000">
                <a:solidFill>
                  <a:srgbClr val="53565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" name="Google Shape;185;p18"/>
          <p:cNvSpPr txBox="1"/>
          <p:nvPr/>
        </p:nvSpPr>
        <p:spPr>
          <a:xfrm>
            <a:off x="381000" y="2578608"/>
            <a:ext cx="457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le Slide">
  <p:cSld name="3_Title Slide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BFBFB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19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9" name="Google Shape;189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1000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ndoor, person&#10;&#10;Description generated with very high confidence" id="190" name="Google Shape;19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6241847" y="0"/>
            <a:ext cx="5950153" cy="6858000"/>
          </a:xfrm>
          <a:custGeom>
            <a:rect b="b" l="l" r="r" t="t"/>
            <a:pathLst>
              <a:path extrusionOk="0" h="6858000" w="5950153">
                <a:moveTo>
                  <a:pt x="0" y="0"/>
                </a:moveTo>
                <a:lnTo>
                  <a:pt x="5950153" y="0"/>
                </a:lnTo>
                <a:lnTo>
                  <a:pt x="3028032" y="6858000"/>
                </a:lnTo>
                <a:lnTo>
                  <a:pt x="2922120" y="6858000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</p:pic>
      <p:pic>
        <p:nvPicPr>
          <p:cNvPr id="191" name="Google Shape;191;p19"/>
          <p:cNvPicPr preferRelativeResize="0"/>
          <p:nvPr/>
        </p:nvPicPr>
        <p:blipFill rotWithShape="1">
          <a:blip r:embed="rId4">
            <a:alphaModFix/>
          </a:blip>
          <a:srcRect b="1499" l="0" r="0" t="0"/>
          <a:stretch/>
        </p:blipFill>
        <p:spPr>
          <a:xfrm>
            <a:off x="6231741" y="0"/>
            <a:ext cx="596025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18136" y="1815391"/>
            <a:ext cx="405834" cy="411174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9"/>
          <p:cNvSpPr txBox="1"/>
          <p:nvPr>
            <p:ph type="ctrTitle"/>
          </p:nvPr>
        </p:nvSpPr>
        <p:spPr>
          <a:xfrm>
            <a:off x="838200" y="2578608"/>
            <a:ext cx="6400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 sz="3600"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19"/>
          <p:cNvSpPr txBox="1"/>
          <p:nvPr>
            <p:ph idx="1" type="subTitle"/>
          </p:nvPr>
        </p:nvSpPr>
        <p:spPr>
          <a:xfrm>
            <a:off x="838200" y="3733292"/>
            <a:ext cx="6400800" cy="902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8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5" name="Google Shape;195;p19"/>
          <p:cNvSpPr txBox="1"/>
          <p:nvPr>
            <p:ph idx="2" type="body"/>
          </p:nvPr>
        </p:nvSpPr>
        <p:spPr>
          <a:xfrm>
            <a:off x="838200" y="4636008"/>
            <a:ext cx="6400800" cy="9297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000"/>
              <a:buNone/>
              <a:defRPr sz="2000">
                <a:solidFill>
                  <a:srgbClr val="53565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6" name="Google Shape;196;p19"/>
          <p:cNvSpPr txBox="1"/>
          <p:nvPr/>
        </p:nvSpPr>
        <p:spPr>
          <a:xfrm>
            <a:off x="381000" y="2578608"/>
            <a:ext cx="457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Title Slide">
  <p:cSld name="4_Title Slide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0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BFBFB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20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00" name="Google Shape;200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1000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1847" y="0"/>
            <a:ext cx="5950153" cy="6858000"/>
          </a:xfrm>
          <a:custGeom>
            <a:rect b="b" l="l" r="r" t="t"/>
            <a:pathLst>
              <a:path extrusionOk="0" h="6858000" w="5950153">
                <a:moveTo>
                  <a:pt x="0" y="0"/>
                </a:moveTo>
                <a:lnTo>
                  <a:pt x="5950153" y="0"/>
                </a:lnTo>
                <a:lnTo>
                  <a:pt x="3028032" y="6858000"/>
                </a:lnTo>
                <a:lnTo>
                  <a:pt x="2922120" y="6858000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</p:pic>
      <p:pic>
        <p:nvPicPr>
          <p:cNvPr id="202" name="Google Shape;202;p20"/>
          <p:cNvPicPr preferRelativeResize="0"/>
          <p:nvPr/>
        </p:nvPicPr>
        <p:blipFill rotWithShape="1">
          <a:blip r:embed="rId4">
            <a:alphaModFix/>
          </a:blip>
          <a:srcRect b="1499" l="0" r="0" t="0"/>
          <a:stretch/>
        </p:blipFill>
        <p:spPr>
          <a:xfrm>
            <a:off x="6231741" y="0"/>
            <a:ext cx="596025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18136" y="1815391"/>
            <a:ext cx="405834" cy="41117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0"/>
          <p:cNvSpPr txBox="1"/>
          <p:nvPr>
            <p:ph type="ctrTitle"/>
          </p:nvPr>
        </p:nvSpPr>
        <p:spPr>
          <a:xfrm>
            <a:off x="838200" y="2578608"/>
            <a:ext cx="6400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 sz="3600"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20"/>
          <p:cNvSpPr txBox="1"/>
          <p:nvPr>
            <p:ph idx="1" type="subTitle"/>
          </p:nvPr>
        </p:nvSpPr>
        <p:spPr>
          <a:xfrm>
            <a:off x="838200" y="3733292"/>
            <a:ext cx="6400800" cy="902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8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6" name="Google Shape;206;p20"/>
          <p:cNvSpPr txBox="1"/>
          <p:nvPr>
            <p:ph idx="2" type="body"/>
          </p:nvPr>
        </p:nvSpPr>
        <p:spPr>
          <a:xfrm>
            <a:off x="838200" y="4636008"/>
            <a:ext cx="6400800" cy="9297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000"/>
              <a:buNone/>
              <a:defRPr sz="2000">
                <a:solidFill>
                  <a:srgbClr val="53565A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7" name="Google Shape;207;p20"/>
          <p:cNvSpPr txBox="1"/>
          <p:nvPr/>
        </p:nvSpPr>
        <p:spPr>
          <a:xfrm>
            <a:off x="381000" y="2578608"/>
            <a:ext cx="457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showMasterSp="0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Agenda Slide">
  <p:cSld name="1_Agenda Slide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"/>
          <p:cNvSpPr txBox="1"/>
          <p:nvPr>
            <p:ph idx="1" type="body"/>
          </p:nvPr>
        </p:nvSpPr>
        <p:spPr>
          <a:xfrm>
            <a:off x="700187" y="1228691"/>
            <a:ext cx="11110813" cy="640080"/>
          </a:xfrm>
          <a:prstGeom prst="rect">
            <a:avLst/>
          </a:prstGeom>
          <a:solidFill>
            <a:srgbClr val="F0F1F0"/>
          </a:solidFill>
          <a:ln>
            <a:noFill/>
          </a:ln>
        </p:spPr>
        <p:txBody>
          <a:bodyPr anchorCtr="0" anchor="ctr" bIns="91425" lIns="548625" spcFirstLastPara="1" rIns="91425" wrap="square" tIns="9142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400"/>
              <a:buNone/>
              <a:defRPr b="0" sz="24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0" name="Google Shape;210;p21"/>
          <p:cNvSpPr txBox="1"/>
          <p:nvPr>
            <p:ph idx="2" type="body"/>
          </p:nvPr>
        </p:nvSpPr>
        <p:spPr>
          <a:xfrm>
            <a:off x="700187" y="2135460"/>
            <a:ext cx="11110813" cy="640080"/>
          </a:xfrm>
          <a:prstGeom prst="rect">
            <a:avLst/>
          </a:prstGeom>
          <a:solidFill>
            <a:srgbClr val="F0F1F0"/>
          </a:solidFill>
          <a:ln>
            <a:noFill/>
          </a:ln>
        </p:spPr>
        <p:txBody>
          <a:bodyPr anchorCtr="0" anchor="ctr" bIns="91425" lIns="5486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400"/>
              <a:buFont typeface="Arial"/>
              <a:buNone/>
              <a:defRPr b="0" sz="24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1" name="Google Shape;211;p21"/>
          <p:cNvSpPr txBox="1"/>
          <p:nvPr>
            <p:ph idx="3" type="body"/>
          </p:nvPr>
        </p:nvSpPr>
        <p:spPr>
          <a:xfrm>
            <a:off x="700187" y="3042229"/>
            <a:ext cx="11110813" cy="640080"/>
          </a:xfrm>
          <a:prstGeom prst="rect">
            <a:avLst/>
          </a:prstGeom>
          <a:solidFill>
            <a:srgbClr val="F0F1F0"/>
          </a:solidFill>
          <a:ln>
            <a:noFill/>
          </a:ln>
        </p:spPr>
        <p:txBody>
          <a:bodyPr anchorCtr="0" anchor="ctr" bIns="91425" lIns="547200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400"/>
              <a:buFont typeface="Arial"/>
              <a:buNone/>
              <a:defRPr b="0" sz="24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2" name="Google Shape;212;p21"/>
          <p:cNvSpPr txBox="1"/>
          <p:nvPr>
            <p:ph idx="4" type="body"/>
          </p:nvPr>
        </p:nvSpPr>
        <p:spPr>
          <a:xfrm>
            <a:off x="700187" y="3948998"/>
            <a:ext cx="11110813" cy="640080"/>
          </a:xfrm>
          <a:prstGeom prst="rect">
            <a:avLst/>
          </a:prstGeom>
          <a:solidFill>
            <a:srgbClr val="F0F1F0"/>
          </a:solidFill>
          <a:ln>
            <a:noFill/>
          </a:ln>
        </p:spPr>
        <p:txBody>
          <a:bodyPr anchorCtr="0" anchor="ctr" bIns="91425" lIns="5486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400"/>
              <a:buFont typeface="Arial"/>
              <a:buNone/>
              <a:defRPr b="0" sz="24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3" name="Google Shape;213;p21"/>
          <p:cNvSpPr txBox="1"/>
          <p:nvPr>
            <p:ph idx="5" type="body"/>
          </p:nvPr>
        </p:nvSpPr>
        <p:spPr>
          <a:xfrm>
            <a:off x="700187" y="4855766"/>
            <a:ext cx="11110813" cy="640080"/>
          </a:xfrm>
          <a:prstGeom prst="rect">
            <a:avLst/>
          </a:prstGeom>
          <a:solidFill>
            <a:srgbClr val="F0F1F0"/>
          </a:solidFill>
          <a:ln>
            <a:noFill/>
          </a:ln>
        </p:spPr>
        <p:txBody>
          <a:bodyPr anchorCtr="0" anchor="ctr" bIns="91425" lIns="548625" spcFirstLastPara="1" rIns="91425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400"/>
              <a:buFont typeface="Arial"/>
              <a:buNone/>
              <a:defRPr b="0" sz="24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4" name="Google Shape;214;p21"/>
          <p:cNvSpPr txBox="1"/>
          <p:nvPr>
            <p:ph type="title"/>
          </p:nvPr>
        </p:nvSpPr>
        <p:spPr>
          <a:xfrm>
            <a:off x="838201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21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BFBFB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6" name="Google Shape;216;p21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7" name="Google Shape;217;p21"/>
          <p:cNvSpPr txBox="1"/>
          <p:nvPr/>
        </p:nvSpPr>
        <p:spPr>
          <a:xfrm>
            <a:off x="381001" y="292608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cxnSp>
        <p:nvCxnSpPr>
          <p:cNvPr id="218" name="Google Shape;218;p21"/>
          <p:cNvCxnSpPr/>
          <p:nvPr/>
        </p:nvCxnSpPr>
        <p:spPr>
          <a:xfrm rot="10800000">
            <a:off x="381000" y="941529"/>
            <a:ext cx="114300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19" name="Google Shape;21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1"/>
          <p:cNvSpPr/>
          <p:nvPr>
            <p:ph idx="6" type="body"/>
          </p:nvPr>
        </p:nvSpPr>
        <p:spPr>
          <a:xfrm>
            <a:off x="381000" y="1228691"/>
            <a:ext cx="640080" cy="6400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1pPr>
            <a:lvl2pPr indent="-32385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o"/>
              <a:defRPr sz="2000">
                <a:solidFill>
                  <a:schemeClr val="lt1"/>
                </a:solidFill>
              </a:defRPr>
            </a:lvl2pPr>
            <a:lvl3pPr indent="-355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▪"/>
              <a:defRPr sz="2000">
                <a:solidFill>
                  <a:schemeClr val="lt1"/>
                </a:solidFill>
              </a:defRPr>
            </a:lvl3pPr>
            <a:lvl4pPr indent="-2921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Char char="❑"/>
              <a:defRPr sz="2000">
                <a:solidFill>
                  <a:schemeClr val="lt1"/>
                </a:solidFill>
              </a:defRPr>
            </a:lvl4pPr>
            <a:lvl5pPr indent="-355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⁻"/>
              <a:defRPr sz="20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1" name="Google Shape;221;p21"/>
          <p:cNvSpPr/>
          <p:nvPr>
            <p:ph idx="7" type="body"/>
          </p:nvPr>
        </p:nvSpPr>
        <p:spPr>
          <a:xfrm>
            <a:off x="381000" y="2135460"/>
            <a:ext cx="640080" cy="6400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1pPr>
            <a:lvl2pPr indent="-32385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o"/>
              <a:defRPr sz="2000">
                <a:solidFill>
                  <a:schemeClr val="lt1"/>
                </a:solidFill>
              </a:defRPr>
            </a:lvl2pPr>
            <a:lvl3pPr indent="-355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▪"/>
              <a:defRPr sz="2000">
                <a:solidFill>
                  <a:schemeClr val="lt1"/>
                </a:solidFill>
              </a:defRPr>
            </a:lvl3pPr>
            <a:lvl4pPr indent="-2921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Char char="❑"/>
              <a:defRPr sz="2000">
                <a:solidFill>
                  <a:schemeClr val="lt1"/>
                </a:solidFill>
              </a:defRPr>
            </a:lvl4pPr>
            <a:lvl5pPr indent="-355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⁻"/>
              <a:defRPr sz="20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2" name="Google Shape;222;p21"/>
          <p:cNvSpPr/>
          <p:nvPr>
            <p:ph idx="8" type="body"/>
          </p:nvPr>
        </p:nvSpPr>
        <p:spPr>
          <a:xfrm>
            <a:off x="381000" y="3042229"/>
            <a:ext cx="640080" cy="6400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1pPr>
            <a:lvl2pPr indent="-32385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o"/>
              <a:defRPr sz="2000">
                <a:solidFill>
                  <a:schemeClr val="lt1"/>
                </a:solidFill>
              </a:defRPr>
            </a:lvl2pPr>
            <a:lvl3pPr indent="-355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▪"/>
              <a:defRPr sz="2000">
                <a:solidFill>
                  <a:schemeClr val="lt1"/>
                </a:solidFill>
              </a:defRPr>
            </a:lvl3pPr>
            <a:lvl4pPr indent="-2921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Char char="❑"/>
              <a:defRPr sz="2000">
                <a:solidFill>
                  <a:schemeClr val="lt1"/>
                </a:solidFill>
              </a:defRPr>
            </a:lvl4pPr>
            <a:lvl5pPr indent="-355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⁻"/>
              <a:defRPr sz="20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3" name="Google Shape;223;p21"/>
          <p:cNvSpPr/>
          <p:nvPr>
            <p:ph idx="9" type="body"/>
          </p:nvPr>
        </p:nvSpPr>
        <p:spPr>
          <a:xfrm>
            <a:off x="381000" y="3948998"/>
            <a:ext cx="640080" cy="6400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1pPr>
            <a:lvl2pPr indent="-32385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o"/>
              <a:defRPr sz="2000">
                <a:solidFill>
                  <a:schemeClr val="lt1"/>
                </a:solidFill>
              </a:defRPr>
            </a:lvl2pPr>
            <a:lvl3pPr indent="-355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▪"/>
              <a:defRPr sz="2000">
                <a:solidFill>
                  <a:schemeClr val="lt1"/>
                </a:solidFill>
              </a:defRPr>
            </a:lvl3pPr>
            <a:lvl4pPr indent="-2921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Char char="❑"/>
              <a:defRPr sz="2000">
                <a:solidFill>
                  <a:schemeClr val="lt1"/>
                </a:solidFill>
              </a:defRPr>
            </a:lvl4pPr>
            <a:lvl5pPr indent="-355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⁻"/>
              <a:defRPr sz="20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4" name="Google Shape;224;p21"/>
          <p:cNvSpPr/>
          <p:nvPr>
            <p:ph idx="13" type="body"/>
          </p:nvPr>
        </p:nvSpPr>
        <p:spPr>
          <a:xfrm>
            <a:off x="381000" y="4855766"/>
            <a:ext cx="640080" cy="6400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 sz="2800">
                <a:solidFill>
                  <a:schemeClr val="lt1"/>
                </a:solidFill>
              </a:defRPr>
            </a:lvl1pPr>
            <a:lvl2pPr indent="-32385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o"/>
              <a:defRPr sz="2000">
                <a:solidFill>
                  <a:schemeClr val="lt1"/>
                </a:solidFill>
              </a:defRPr>
            </a:lvl2pPr>
            <a:lvl3pPr indent="-355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▪"/>
              <a:defRPr sz="2000">
                <a:solidFill>
                  <a:schemeClr val="lt1"/>
                </a:solidFill>
              </a:defRPr>
            </a:lvl3pPr>
            <a:lvl4pPr indent="-2921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Char char="❑"/>
              <a:defRPr sz="2000">
                <a:solidFill>
                  <a:schemeClr val="lt1"/>
                </a:solidFill>
              </a:defRPr>
            </a:lvl4pPr>
            <a:lvl5pPr indent="-355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⁻"/>
              <a:defRPr sz="20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Agenda Slide">
  <p:cSld name="2_Agenda Slide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2"/>
          <p:cNvSpPr txBox="1"/>
          <p:nvPr>
            <p:ph idx="1" type="body"/>
          </p:nvPr>
        </p:nvSpPr>
        <p:spPr>
          <a:xfrm>
            <a:off x="1386840" y="1211873"/>
            <a:ext cx="10424160" cy="822960"/>
          </a:xfrm>
          <a:prstGeom prst="rect">
            <a:avLst/>
          </a:prstGeom>
          <a:solidFill>
            <a:srgbClr val="F0F1F0"/>
          </a:solidFill>
          <a:ln>
            <a:noFill/>
          </a:ln>
        </p:spPr>
        <p:txBody>
          <a:bodyPr anchorCtr="0" anchor="ctr" bIns="91425" lIns="548625" spcFirstLastPara="1" rIns="91425" wrap="square" tIns="9142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400"/>
              <a:buNone/>
              <a:defRPr b="0" sz="24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7" name="Google Shape;227;p22"/>
          <p:cNvSpPr txBox="1"/>
          <p:nvPr>
            <p:ph idx="2" type="body"/>
          </p:nvPr>
        </p:nvSpPr>
        <p:spPr>
          <a:xfrm>
            <a:off x="1386840" y="2259902"/>
            <a:ext cx="10424160" cy="822960"/>
          </a:xfrm>
          <a:prstGeom prst="rect">
            <a:avLst/>
          </a:prstGeom>
          <a:solidFill>
            <a:srgbClr val="F0F1F0"/>
          </a:solidFill>
          <a:ln>
            <a:noFill/>
          </a:ln>
        </p:spPr>
        <p:txBody>
          <a:bodyPr anchorCtr="0" anchor="ctr" bIns="91425" lIns="548625" spcFirstLastPara="1" rIns="91425" wrap="square" tIns="9142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400"/>
              <a:buNone/>
              <a:defRPr b="0" sz="24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8" name="Google Shape;228;p22"/>
          <p:cNvSpPr txBox="1"/>
          <p:nvPr>
            <p:ph idx="3" type="body"/>
          </p:nvPr>
        </p:nvSpPr>
        <p:spPr>
          <a:xfrm>
            <a:off x="1386840" y="3307931"/>
            <a:ext cx="10424160" cy="822960"/>
          </a:xfrm>
          <a:prstGeom prst="rect">
            <a:avLst/>
          </a:prstGeom>
          <a:solidFill>
            <a:srgbClr val="F0F1F0"/>
          </a:solidFill>
          <a:ln>
            <a:noFill/>
          </a:ln>
        </p:spPr>
        <p:txBody>
          <a:bodyPr anchorCtr="0" anchor="ctr" bIns="91425" lIns="548625" spcFirstLastPara="1" rIns="91425" wrap="square" tIns="9142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400"/>
              <a:buNone/>
              <a:defRPr b="0" sz="24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9" name="Google Shape;229;p22"/>
          <p:cNvSpPr txBox="1"/>
          <p:nvPr>
            <p:ph idx="4" type="body"/>
          </p:nvPr>
        </p:nvSpPr>
        <p:spPr>
          <a:xfrm>
            <a:off x="1386840" y="4355960"/>
            <a:ext cx="10424160" cy="822960"/>
          </a:xfrm>
          <a:prstGeom prst="rect">
            <a:avLst/>
          </a:prstGeom>
          <a:solidFill>
            <a:srgbClr val="F0F1F0"/>
          </a:solidFill>
          <a:ln>
            <a:noFill/>
          </a:ln>
        </p:spPr>
        <p:txBody>
          <a:bodyPr anchorCtr="0" anchor="ctr" bIns="91425" lIns="548625" spcFirstLastPara="1" rIns="91425" wrap="square" tIns="9142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400"/>
              <a:buNone/>
              <a:defRPr b="0" sz="24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0" name="Google Shape;230;p22"/>
          <p:cNvSpPr txBox="1"/>
          <p:nvPr>
            <p:ph type="title"/>
          </p:nvPr>
        </p:nvSpPr>
        <p:spPr>
          <a:xfrm>
            <a:off x="838201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22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BFBFB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22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3" name="Google Shape;233;p22"/>
          <p:cNvSpPr txBox="1"/>
          <p:nvPr/>
        </p:nvSpPr>
        <p:spPr>
          <a:xfrm>
            <a:off x="381001" y="292608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cxnSp>
        <p:nvCxnSpPr>
          <p:cNvPr id="234" name="Google Shape;234;p22"/>
          <p:cNvCxnSpPr/>
          <p:nvPr/>
        </p:nvCxnSpPr>
        <p:spPr>
          <a:xfrm rot="10800000">
            <a:off x="381000" y="941529"/>
            <a:ext cx="114300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5" name="Google Shape;235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2"/>
          <p:cNvSpPr txBox="1"/>
          <p:nvPr>
            <p:ph idx="5" type="body"/>
          </p:nvPr>
        </p:nvSpPr>
        <p:spPr>
          <a:xfrm>
            <a:off x="381000" y="1211873"/>
            <a:ext cx="1290624" cy="8267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0" spcFirstLastPara="1" rIns="18287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7" name="Google Shape;237;p22"/>
          <p:cNvSpPr txBox="1"/>
          <p:nvPr>
            <p:ph idx="6" type="body"/>
          </p:nvPr>
        </p:nvSpPr>
        <p:spPr>
          <a:xfrm>
            <a:off x="381000" y="2258643"/>
            <a:ext cx="1290624" cy="8267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0" spcFirstLastPara="1" rIns="18287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8" name="Google Shape;238;p22"/>
          <p:cNvSpPr txBox="1"/>
          <p:nvPr>
            <p:ph idx="7" type="body"/>
          </p:nvPr>
        </p:nvSpPr>
        <p:spPr>
          <a:xfrm>
            <a:off x="381000" y="3305413"/>
            <a:ext cx="1290624" cy="8267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0" spcFirstLastPara="1" rIns="18287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9" name="Google Shape;239;p22"/>
          <p:cNvSpPr txBox="1"/>
          <p:nvPr>
            <p:ph idx="8" type="body"/>
          </p:nvPr>
        </p:nvSpPr>
        <p:spPr>
          <a:xfrm>
            <a:off x="381000" y="4352183"/>
            <a:ext cx="1290624" cy="8267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0" spcFirstLastPara="1" rIns="18287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Divider">
  <p:cSld name="Section Divider">
    <p:bg>
      <p:bgPr>
        <a:solidFill>
          <a:schemeClr val="lt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289591" y="0"/>
            <a:ext cx="5898947" cy="689080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2" name="Google Shape;242;p23"/>
          <p:cNvCxnSpPr/>
          <p:nvPr/>
        </p:nvCxnSpPr>
        <p:spPr>
          <a:xfrm rot="10800000">
            <a:off x="381000" y="941529"/>
            <a:ext cx="114300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43" name="Google Shape;24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3"/>
          <p:cNvSpPr txBox="1"/>
          <p:nvPr>
            <p:ph idx="1" type="body"/>
          </p:nvPr>
        </p:nvSpPr>
        <p:spPr>
          <a:xfrm>
            <a:off x="381000" y="2129246"/>
            <a:ext cx="6400800" cy="25995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79899"/>
              </a:buClr>
              <a:buSzPts val="1500"/>
              <a:buNone/>
              <a:defRPr sz="2000">
                <a:solidFill>
                  <a:srgbClr val="979899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79899"/>
              </a:buClr>
              <a:buSzPts val="1800"/>
              <a:buNone/>
              <a:defRPr sz="1800">
                <a:solidFill>
                  <a:srgbClr val="979899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79899"/>
              </a:buClr>
              <a:buSzPts val="800"/>
              <a:buNone/>
              <a:defRPr sz="1600">
                <a:solidFill>
                  <a:srgbClr val="979899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79899"/>
              </a:buClr>
              <a:buSzPts val="1600"/>
              <a:buNone/>
              <a:defRPr sz="1600">
                <a:solidFill>
                  <a:srgbClr val="979899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79899"/>
              </a:buClr>
              <a:buSzPts val="1600"/>
              <a:buNone/>
              <a:defRPr sz="1600">
                <a:solidFill>
                  <a:srgbClr val="979899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79899"/>
              </a:buClr>
              <a:buSzPts val="1600"/>
              <a:buNone/>
              <a:defRPr sz="1600">
                <a:solidFill>
                  <a:srgbClr val="979899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79899"/>
              </a:buClr>
              <a:buSzPts val="1600"/>
              <a:buNone/>
              <a:defRPr sz="1600">
                <a:solidFill>
                  <a:srgbClr val="979899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79899"/>
              </a:buClr>
              <a:buSzPts val="1600"/>
              <a:buNone/>
              <a:defRPr sz="1600">
                <a:solidFill>
                  <a:srgbClr val="979899"/>
                </a:solidFill>
              </a:defRPr>
            </a:lvl9pPr>
          </a:lstStyle>
          <a:p/>
        </p:txBody>
      </p:sp>
      <p:sp>
        <p:nvSpPr>
          <p:cNvPr id="245" name="Google Shape;245;p23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23"/>
          <p:cNvSpPr txBox="1"/>
          <p:nvPr/>
        </p:nvSpPr>
        <p:spPr>
          <a:xfrm>
            <a:off x="381001" y="292608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sp>
        <p:nvSpPr>
          <p:cNvPr id="247" name="Google Shape;247;p23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BFBFB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8" name="Google Shape;248;p23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Section Divider Full">
  <p:cSld name="1_Section Divider Full">
    <p:bg>
      <p:bgPr>
        <a:solidFill>
          <a:schemeClr val="lt1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ky, window&#10;&#10;Description generated with high confidence" id="250" name="Google Shape;250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4"/>
          <p:cNvSpPr txBox="1"/>
          <p:nvPr>
            <p:ph type="title"/>
          </p:nvPr>
        </p:nvSpPr>
        <p:spPr>
          <a:xfrm>
            <a:off x="838200" y="4446596"/>
            <a:ext cx="68580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24"/>
          <p:cNvSpPr txBox="1"/>
          <p:nvPr/>
        </p:nvSpPr>
        <p:spPr>
          <a:xfrm>
            <a:off x="381001" y="4446596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grpSp>
        <p:nvGrpSpPr>
          <p:cNvPr id="253" name="Google Shape;253;p24"/>
          <p:cNvGrpSpPr/>
          <p:nvPr/>
        </p:nvGrpSpPr>
        <p:grpSpPr>
          <a:xfrm>
            <a:off x="6231741" y="0"/>
            <a:ext cx="5960259" cy="6858000"/>
            <a:chOff x="6231741" y="0"/>
            <a:chExt cx="5960259" cy="6858000"/>
          </a:xfrm>
        </p:grpSpPr>
        <p:pic>
          <p:nvPicPr>
            <p:cNvPr id="254" name="Google Shape;254;p24"/>
            <p:cNvPicPr preferRelativeResize="0"/>
            <p:nvPr/>
          </p:nvPicPr>
          <p:blipFill rotWithShape="1">
            <a:blip r:embed="rId3">
              <a:alphaModFix/>
            </a:blip>
            <a:srcRect b="1499" l="0" r="0" t="0"/>
            <a:stretch/>
          </p:blipFill>
          <p:spPr>
            <a:xfrm>
              <a:off x="6231741" y="0"/>
              <a:ext cx="5960259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161804" y="387021"/>
              <a:ext cx="1768368" cy="33133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Section Divider Full">
  <p:cSld name="2_Section Divider Full">
    <p:bg>
      <p:bgPr>
        <a:solidFill>
          <a:schemeClr val="lt1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walking through a door&#10;&#10;Description generated with high confidence" id="257" name="Google Shape;257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5"/>
          <p:cNvSpPr txBox="1"/>
          <p:nvPr>
            <p:ph type="title"/>
          </p:nvPr>
        </p:nvSpPr>
        <p:spPr>
          <a:xfrm>
            <a:off x="838200" y="4446596"/>
            <a:ext cx="68580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9" name="Google Shape;259;p25"/>
          <p:cNvSpPr txBox="1"/>
          <p:nvPr/>
        </p:nvSpPr>
        <p:spPr>
          <a:xfrm>
            <a:off x="381001" y="4446596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grpSp>
        <p:nvGrpSpPr>
          <p:cNvPr id="260" name="Google Shape;260;p25"/>
          <p:cNvGrpSpPr/>
          <p:nvPr/>
        </p:nvGrpSpPr>
        <p:grpSpPr>
          <a:xfrm>
            <a:off x="6231741" y="0"/>
            <a:ext cx="5960259" cy="6858000"/>
            <a:chOff x="6231741" y="0"/>
            <a:chExt cx="5960259" cy="6858000"/>
          </a:xfrm>
        </p:grpSpPr>
        <p:pic>
          <p:nvPicPr>
            <p:cNvPr id="261" name="Google Shape;261;p25"/>
            <p:cNvPicPr preferRelativeResize="0"/>
            <p:nvPr/>
          </p:nvPicPr>
          <p:blipFill rotWithShape="1">
            <a:blip r:embed="rId3">
              <a:alphaModFix/>
            </a:blip>
            <a:srcRect b="1499" l="0" r="0" t="0"/>
            <a:stretch/>
          </p:blipFill>
          <p:spPr>
            <a:xfrm>
              <a:off x="6231741" y="0"/>
              <a:ext cx="5960259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161804" y="387021"/>
              <a:ext cx="1768368" cy="33133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Section Divider Full">
  <p:cSld name="3_Section Divider Full">
    <p:bg>
      <p:bgPr>
        <a:solidFill>
          <a:schemeClr val="lt1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view of a city&#10;&#10;Description generated with very high confidence" id="264" name="Google Shape;264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6"/>
          <p:cNvSpPr txBox="1"/>
          <p:nvPr>
            <p:ph type="title"/>
          </p:nvPr>
        </p:nvSpPr>
        <p:spPr>
          <a:xfrm>
            <a:off x="838200" y="4446596"/>
            <a:ext cx="68580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26"/>
          <p:cNvSpPr txBox="1"/>
          <p:nvPr/>
        </p:nvSpPr>
        <p:spPr>
          <a:xfrm>
            <a:off x="381001" y="4446596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grpSp>
        <p:nvGrpSpPr>
          <p:cNvPr id="267" name="Google Shape;267;p26"/>
          <p:cNvGrpSpPr/>
          <p:nvPr/>
        </p:nvGrpSpPr>
        <p:grpSpPr>
          <a:xfrm>
            <a:off x="6231741" y="0"/>
            <a:ext cx="5960259" cy="6858000"/>
            <a:chOff x="6231741" y="0"/>
            <a:chExt cx="5960259" cy="6858000"/>
          </a:xfrm>
        </p:grpSpPr>
        <p:pic>
          <p:nvPicPr>
            <p:cNvPr id="268" name="Google Shape;268;p26"/>
            <p:cNvPicPr preferRelativeResize="0"/>
            <p:nvPr/>
          </p:nvPicPr>
          <p:blipFill rotWithShape="1">
            <a:blip r:embed="rId3">
              <a:alphaModFix/>
            </a:blip>
            <a:srcRect b="1499" l="0" r="0" t="0"/>
            <a:stretch/>
          </p:blipFill>
          <p:spPr>
            <a:xfrm>
              <a:off x="6231741" y="0"/>
              <a:ext cx="5960259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2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161804" y="387021"/>
              <a:ext cx="1768368" cy="33133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Section Divider">
  <p:cSld name="1_Section Divider">
    <p:bg>
      <p:bgPr>
        <a:solidFill>
          <a:schemeClr val="lt1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ky, outdoor, transport, table&#10;&#10;Description generated with very high confidence" id="271" name="Google Shape;271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27813" y="1059201"/>
            <a:ext cx="8864188" cy="5798798"/>
          </a:xfrm>
          <a:custGeom>
            <a:rect b="b" l="l" r="r" t="t"/>
            <a:pathLst>
              <a:path extrusionOk="0" h="5798798" w="8864188">
                <a:moveTo>
                  <a:pt x="8864188" y="0"/>
                </a:moveTo>
                <a:cubicBezTo>
                  <a:pt x="8857319" y="1882969"/>
                  <a:pt x="8860431" y="2927411"/>
                  <a:pt x="8863050" y="5588371"/>
                </a:cubicBezTo>
                <a:lnTo>
                  <a:pt x="8863252" y="5798798"/>
                </a:lnTo>
                <a:lnTo>
                  <a:pt x="4475889" y="5798798"/>
                </a:lnTo>
                <a:lnTo>
                  <a:pt x="0" y="3840640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</p:pic>
      <p:pic>
        <p:nvPicPr>
          <p:cNvPr id="272" name="Google Shape;272;p27"/>
          <p:cNvPicPr preferRelativeResize="0"/>
          <p:nvPr/>
        </p:nvPicPr>
        <p:blipFill rotWithShape="1">
          <a:blip r:embed="rId3">
            <a:alphaModFix/>
          </a:blip>
          <a:srcRect b="0" l="0" r="24961" t="0"/>
          <a:stretch/>
        </p:blipFill>
        <p:spPr>
          <a:xfrm rot="5400000">
            <a:off x="4766767" y="-567233"/>
            <a:ext cx="5808425" cy="9042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7"/>
          <p:cNvSpPr txBox="1"/>
          <p:nvPr>
            <p:ph type="title"/>
          </p:nvPr>
        </p:nvSpPr>
        <p:spPr>
          <a:xfrm>
            <a:off x="838200" y="1102497"/>
            <a:ext cx="86868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 sz="36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27"/>
          <p:cNvSpPr txBox="1"/>
          <p:nvPr/>
        </p:nvSpPr>
        <p:spPr>
          <a:xfrm>
            <a:off x="381001" y="1102497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sp>
        <p:nvSpPr>
          <p:cNvPr id="276" name="Google Shape;276;p27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BFBFB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7" name="Google Shape;277;p27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Section Divider">
  <p:cSld name="2_Section Divider">
    <p:bg>
      <p:bgPr>
        <a:solidFill>
          <a:schemeClr val="lt1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8"/>
          <p:cNvSpPr txBox="1"/>
          <p:nvPr>
            <p:ph type="title"/>
          </p:nvPr>
        </p:nvSpPr>
        <p:spPr>
          <a:xfrm>
            <a:off x="838200" y="1102497"/>
            <a:ext cx="86868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 sz="36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1" name="Google Shape;281;p28"/>
          <p:cNvSpPr txBox="1"/>
          <p:nvPr/>
        </p:nvSpPr>
        <p:spPr>
          <a:xfrm>
            <a:off x="381001" y="1102497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pic>
        <p:nvPicPr>
          <p:cNvPr descr="A glass door&#10;&#10;Description generated with high confidence" id="282" name="Google Shape;28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27813" y="1059201"/>
            <a:ext cx="8864188" cy="5798798"/>
          </a:xfrm>
          <a:custGeom>
            <a:rect b="b" l="l" r="r" t="t"/>
            <a:pathLst>
              <a:path extrusionOk="0" h="5798798" w="8864188">
                <a:moveTo>
                  <a:pt x="8864188" y="0"/>
                </a:moveTo>
                <a:cubicBezTo>
                  <a:pt x="8857319" y="1882969"/>
                  <a:pt x="8860431" y="2927411"/>
                  <a:pt x="8863050" y="5588371"/>
                </a:cubicBezTo>
                <a:lnTo>
                  <a:pt x="8863252" y="5798798"/>
                </a:lnTo>
                <a:lnTo>
                  <a:pt x="4475889" y="5798798"/>
                </a:lnTo>
                <a:lnTo>
                  <a:pt x="0" y="3840640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</p:pic>
      <p:pic>
        <p:nvPicPr>
          <p:cNvPr id="283" name="Google Shape;283;p28"/>
          <p:cNvPicPr preferRelativeResize="0"/>
          <p:nvPr/>
        </p:nvPicPr>
        <p:blipFill rotWithShape="1">
          <a:blip r:embed="rId4">
            <a:alphaModFix/>
          </a:blip>
          <a:srcRect b="0" l="0" r="24961" t="0"/>
          <a:stretch/>
        </p:blipFill>
        <p:spPr>
          <a:xfrm rot="5400000">
            <a:off x="4766767" y="-567233"/>
            <a:ext cx="5808425" cy="904204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8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28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Section Divider">
  <p:cSld name="3_Section Divider">
    <p:bg>
      <p:bgPr>
        <a:solidFill>
          <a:schemeClr val="lt1"/>
        </a:solidFill>
      </p:bgPr>
    </p:bg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walking down a street&#10;&#10;Description generated with high confidence" id="287" name="Google Shape;287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27813" y="1059201"/>
            <a:ext cx="8864188" cy="5798798"/>
          </a:xfrm>
          <a:custGeom>
            <a:rect b="b" l="l" r="r" t="t"/>
            <a:pathLst>
              <a:path extrusionOk="0" h="5798798" w="8864188">
                <a:moveTo>
                  <a:pt x="8864188" y="0"/>
                </a:moveTo>
                <a:cubicBezTo>
                  <a:pt x="8857319" y="1882969"/>
                  <a:pt x="8860431" y="2927411"/>
                  <a:pt x="8863050" y="5588371"/>
                </a:cubicBezTo>
                <a:lnTo>
                  <a:pt x="8863252" y="5798798"/>
                </a:lnTo>
                <a:lnTo>
                  <a:pt x="4475889" y="5798798"/>
                </a:lnTo>
                <a:lnTo>
                  <a:pt x="0" y="3840640"/>
                </a:lnTo>
                <a:close/>
              </a:path>
            </a:pathLst>
          </a:custGeom>
          <a:solidFill>
            <a:srgbClr val="44546A"/>
          </a:solidFill>
          <a:ln>
            <a:noFill/>
          </a:ln>
        </p:spPr>
      </p:pic>
      <p:pic>
        <p:nvPicPr>
          <p:cNvPr id="288" name="Google Shape;28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9"/>
          <p:cNvSpPr txBox="1"/>
          <p:nvPr>
            <p:ph type="title"/>
          </p:nvPr>
        </p:nvSpPr>
        <p:spPr>
          <a:xfrm>
            <a:off x="838200" y="1102497"/>
            <a:ext cx="86868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 sz="36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29"/>
          <p:cNvSpPr txBox="1"/>
          <p:nvPr/>
        </p:nvSpPr>
        <p:spPr>
          <a:xfrm>
            <a:off x="381001" y="1102497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pic>
        <p:nvPicPr>
          <p:cNvPr id="291" name="Google Shape;291;p29"/>
          <p:cNvPicPr preferRelativeResize="0"/>
          <p:nvPr/>
        </p:nvPicPr>
        <p:blipFill rotWithShape="1">
          <a:blip r:embed="rId4">
            <a:alphaModFix/>
          </a:blip>
          <a:srcRect b="0" l="0" r="24961" t="0"/>
          <a:stretch/>
        </p:blipFill>
        <p:spPr>
          <a:xfrm rot="5400000">
            <a:off x="4766767" y="-567233"/>
            <a:ext cx="5808425" cy="904204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9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29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Section Divider">
  <p:cSld name="4_Section Divider">
    <p:bg>
      <p:bgPr>
        <a:solidFill>
          <a:schemeClr val="lt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0"/>
          <p:cNvSpPr txBox="1"/>
          <p:nvPr>
            <p:ph type="title"/>
          </p:nvPr>
        </p:nvSpPr>
        <p:spPr>
          <a:xfrm>
            <a:off x="838200" y="1102497"/>
            <a:ext cx="86868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 sz="36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7" name="Google Shape;297;p30"/>
          <p:cNvSpPr txBox="1"/>
          <p:nvPr/>
        </p:nvSpPr>
        <p:spPr>
          <a:xfrm>
            <a:off x="381001" y="1102497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pic>
        <p:nvPicPr>
          <p:cNvPr id="298" name="Google Shape;29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27813" y="1059201"/>
            <a:ext cx="8864188" cy="5798798"/>
          </a:xfrm>
          <a:custGeom>
            <a:rect b="b" l="l" r="r" t="t"/>
            <a:pathLst>
              <a:path extrusionOk="0" h="5798798" w="8864188">
                <a:moveTo>
                  <a:pt x="8864188" y="0"/>
                </a:moveTo>
                <a:cubicBezTo>
                  <a:pt x="8857319" y="1882969"/>
                  <a:pt x="8860431" y="2927411"/>
                  <a:pt x="8863050" y="5588371"/>
                </a:cubicBezTo>
                <a:lnTo>
                  <a:pt x="8863252" y="5798798"/>
                </a:lnTo>
                <a:lnTo>
                  <a:pt x="4475889" y="5798798"/>
                </a:lnTo>
                <a:lnTo>
                  <a:pt x="0" y="3840640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</p:pic>
      <p:pic>
        <p:nvPicPr>
          <p:cNvPr id="299" name="Google Shape;299;p30"/>
          <p:cNvPicPr preferRelativeResize="0"/>
          <p:nvPr/>
        </p:nvPicPr>
        <p:blipFill rotWithShape="1">
          <a:blip r:embed="rId4">
            <a:alphaModFix/>
          </a:blip>
          <a:srcRect b="0" l="0" r="24961" t="0"/>
          <a:stretch/>
        </p:blipFill>
        <p:spPr>
          <a:xfrm rot="5400000">
            <a:off x="4766767" y="-567233"/>
            <a:ext cx="5808425" cy="9042041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0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1" name="Google Shape;301;p30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 - Gray Slant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/>
          <p:nvPr/>
        </p:nvSpPr>
        <p:spPr>
          <a:xfrm>
            <a:off x="7267574" y="-15875"/>
            <a:ext cx="4924426" cy="6858000"/>
          </a:xfrm>
          <a:custGeom>
            <a:rect b="b" l="l" r="r" t="t"/>
            <a:pathLst>
              <a:path extrusionOk="0" h="1779" w="1263">
                <a:moveTo>
                  <a:pt x="739" y="0"/>
                </a:moveTo>
                <a:lnTo>
                  <a:pt x="739" y="0"/>
                </a:lnTo>
                <a:lnTo>
                  <a:pt x="0" y="1779"/>
                </a:lnTo>
                <a:lnTo>
                  <a:pt x="1263" y="1779"/>
                </a:lnTo>
                <a:lnTo>
                  <a:pt x="1263" y="0"/>
                </a:lnTo>
                <a:lnTo>
                  <a:pt x="739" y="0"/>
                </a:lnTo>
                <a:close/>
              </a:path>
            </a:pathLst>
          </a:custGeom>
          <a:solidFill>
            <a:srgbClr val="EDEEE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4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/>
        </p:nvSpPr>
        <p:spPr>
          <a:xfrm>
            <a:off x="381001" y="292608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b="0" lang="en-US" sz="3600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cxnSp>
        <p:nvCxnSpPr>
          <p:cNvPr id="32" name="Google Shape;32;p4"/>
          <p:cNvCxnSpPr/>
          <p:nvPr/>
        </p:nvCxnSpPr>
        <p:spPr>
          <a:xfrm rot="10800000">
            <a:off x="381000" y="941529"/>
            <a:ext cx="114300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and Content">
  <p:cSld name="1_Title and Content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1"/>
          <p:cNvSpPr txBox="1"/>
          <p:nvPr/>
        </p:nvSpPr>
        <p:spPr>
          <a:xfrm>
            <a:off x="0" y="6229360"/>
            <a:ext cx="12192000" cy="645352"/>
          </a:xfrm>
          <a:prstGeom prst="rect">
            <a:avLst/>
          </a:prstGeom>
          <a:solidFill>
            <a:srgbClr val="3E404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31"/>
          <p:cNvSpPr/>
          <p:nvPr/>
        </p:nvSpPr>
        <p:spPr>
          <a:xfrm flipH="1">
            <a:off x="10497312" y="6229360"/>
            <a:ext cx="1694688" cy="645352"/>
          </a:xfrm>
          <a:prstGeom prst="rtTriangle">
            <a:avLst/>
          </a:prstGeom>
          <a:solidFill>
            <a:schemeClr val="lt1">
              <a:alpha val="4392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31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31"/>
          <p:cNvSpPr txBox="1"/>
          <p:nvPr>
            <p:ph idx="1" type="body"/>
          </p:nvPr>
        </p:nvSpPr>
        <p:spPr>
          <a:xfrm>
            <a:off x="381001" y="1371600"/>
            <a:ext cx="114300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  <a:defRPr>
                <a:solidFill>
                  <a:srgbClr val="53565A"/>
                </a:solidFill>
              </a:defRPr>
            </a:lvl1pPr>
            <a:lvl2pPr indent="-3619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Char char="o"/>
              <a:defRPr>
                <a:solidFill>
                  <a:srgbClr val="53565A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Char char="▪"/>
              <a:defRPr>
                <a:solidFill>
                  <a:srgbClr val="53565A"/>
                </a:solidFill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Char char="❑"/>
              <a:defRPr>
                <a:solidFill>
                  <a:srgbClr val="53565A"/>
                </a:solidFill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Char char="⁻"/>
              <a:defRPr>
                <a:solidFill>
                  <a:srgbClr val="53565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7" name="Google Shape;307;p31"/>
          <p:cNvSpPr txBox="1"/>
          <p:nvPr/>
        </p:nvSpPr>
        <p:spPr>
          <a:xfrm>
            <a:off x="381001" y="292608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cxnSp>
        <p:nvCxnSpPr>
          <p:cNvPr id="308" name="Google Shape;308;p31"/>
          <p:cNvCxnSpPr/>
          <p:nvPr/>
        </p:nvCxnSpPr>
        <p:spPr>
          <a:xfrm rot="10800000">
            <a:off x="381000" y="941529"/>
            <a:ext cx="114300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9" name="Google Shape;309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1"/>
          <p:cNvSpPr txBox="1"/>
          <p:nvPr/>
        </p:nvSpPr>
        <p:spPr>
          <a:xfrm>
            <a:off x="523868" y="6229360"/>
            <a:ext cx="1748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31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31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2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32"/>
          <p:cNvSpPr txBox="1"/>
          <p:nvPr>
            <p:ph idx="1" type="body"/>
          </p:nvPr>
        </p:nvSpPr>
        <p:spPr>
          <a:xfrm>
            <a:off x="381000" y="1371600"/>
            <a:ext cx="553212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  <a:defRPr>
                <a:solidFill>
                  <a:srgbClr val="53565A"/>
                </a:solidFill>
              </a:defRPr>
            </a:lvl1pPr>
            <a:lvl2pPr indent="-3619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Char char="o"/>
              <a:defRPr>
                <a:solidFill>
                  <a:srgbClr val="53565A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Char char="▪"/>
              <a:defRPr>
                <a:solidFill>
                  <a:srgbClr val="53565A"/>
                </a:solidFill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Char char="❑"/>
              <a:defRPr>
                <a:solidFill>
                  <a:srgbClr val="53565A"/>
                </a:solidFill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Char char="⁻"/>
              <a:defRPr>
                <a:solidFill>
                  <a:srgbClr val="53565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6" name="Google Shape;316;p32"/>
          <p:cNvSpPr txBox="1"/>
          <p:nvPr>
            <p:ph idx="2" type="body"/>
          </p:nvPr>
        </p:nvSpPr>
        <p:spPr>
          <a:xfrm>
            <a:off x="6278880" y="1371600"/>
            <a:ext cx="553212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  <a:defRPr>
                <a:solidFill>
                  <a:srgbClr val="53565A"/>
                </a:solidFill>
              </a:defRPr>
            </a:lvl1pPr>
            <a:lvl2pPr indent="-3619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Char char="o"/>
              <a:defRPr>
                <a:solidFill>
                  <a:srgbClr val="53565A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Char char="▪"/>
              <a:defRPr>
                <a:solidFill>
                  <a:srgbClr val="53565A"/>
                </a:solidFill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Char char="❑"/>
              <a:defRPr>
                <a:solidFill>
                  <a:srgbClr val="53565A"/>
                </a:solidFill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Char char="⁻"/>
              <a:defRPr>
                <a:solidFill>
                  <a:srgbClr val="53565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7" name="Google Shape;317;p32"/>
          <p:cNvSpPr txBox="1"/>
          <p:nvPr/>
        </p:nvSpPr>
        <p:spPr>
          <a:xfrm>
            <a:off x="381001" y="292608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cxnSp>
        <p:nvCxnSpPr>
          <p:cNvPr id="318" name="Google Shape;318;p32"/>
          <p:cNvCxnSpPr/>
          <p:nvPr/>
        </p:nvCxnSpPr>
        <p:spPr>
          <a:xfrm rot="10800000">
            <a:off x="381000" y="941529"/>
            <a:ext cx="114300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19" name="Google Shape;319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2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1" name="Google Shape;321;p32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ogo Only">
  <p:cSld name="Logo Only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3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33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Content w/ Imagery">
  <p:cSld name="1_Content w/ Imagery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unset over a city&#10;&#10;Description generated with very high confidence" id="327" name="Google Shape;327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70875" y="1"/>
            <a:ext cx="5621121" cy="6857999"/>
          </a:xfrm>
          <a:custGeom>
            <a:rect b="b" l="l" r="r" t="t"/>
            <a:pathLst>
              <a:path extrusionOk="0" h="6857999" w="5621121">
                <a:moveTo>
                  <a:pt x="0" y="0"/>
                </a:moveTo>
                <a:lnTo>
                  <a:pt x="5621121" y="0"/>
                </a:lnTo>
                <a:lnTo>
                  <a:pt x="5621121" y="6857999"/>
                </a:lnTo>
                <a:lnTo>
                  <a:pt x="2957446" y="6857999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</p:pic>
      <p:pic>
        <p:nvPicPr>
          <p:cNvPr id="328" name="Google Shape;32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5602045" y="884816"/>
            <a:ext cx="6858000" cy="5088368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4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0" name="Google Shape;330;p34"/>
          <p:cNvSpPr txBox="1"/>
          <p:nvPr>
            <p:ph idx="1" type="body"/>
          </p:nvPr>
        </p:nvSpPr>
        <p:spPr>
          <a:xfrm>
            <a:off x="381001" y="1371600"/>
            <a:ext cx="64008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  <a:defRPr>
                <a:solidFill>
                  <a:srgbClr val="53565A"/>
                </a:solidFill>
              </a:defRPr>
            </a:lvl1pPr>
            <a:lvl2pPr indent="-3619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Char char="o"/>
              <a:defRPr>
                <a:solidFill>
                  <a:srgbClr val="53565A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Char char="▪"/>
              <a:defRPr>
                <a:solidFill>
                  <a:srgbClr val="53565A"/>
                </a:solidFill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Char char="❑"/>
              <a:defRPr>
                <a:solidFill>
                  <a:srgbClr val="53565A"/>
                </a:solidFill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Char char="⁻"/>
              <a:defRPr>
                <a:solidFill>
                  <a:srgbClr val="53565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1" name="Google Shape;331;p34"/>
          <p:cNvSpPr txBox="1"/>
          <p:nvPr/>
        </p:nvSpPr>
        <p:spPr>
          <a:xfrm>
            <a:off x="381001" y="292608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cxnSp>
        <p:nvCxnSpPr>
          <p:cNvPr id="332" name="Google Shape;332;p34"/>
          <p:cNvCxnSpPr/>
          <p:nvPr/>
        </p:nvCxnSpPr>
        <p:spPr>
          <a:xfrm rot="10800000">
            <a:off x="381000" y="941529"/>
            <a:ext cx="114300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33" name="Google Shape;333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85629" y="1604785"/>
            <a:ext cx="405834" cy="411174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4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6" name="Google Shape;336;p34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Content w/ Imagery">
  <p:cSld name="3_Content w/ Imagery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70875" y="1"/>
            <a:ext cx="5621121" cy="6857999"/>
          </a:xfrm>
          <a:custGeom>
            <a:rect b="b" l="l" r="r" t="t"/>
            <a:pathLst>
              <a:path extrusionOk="0" h="6857999" w="5621121">
                <a:moveTo>
                  <a:pt x="0" y="0"/>
                </a:moveTo>
                <a:lnTo>
                  <a:pt x="5621121" y="0"/>
                </a:lnTo>
                <a:lnTo>
                  <a:pt x="5621121" y="6857999"/>
                </a:lnTo>
                <a:lnTo>
                  <a:pt x="2957446" y="6857999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</p:pic>
      <p:pic>
        <p:nvPicPr>
          <p:cNvPr id="339" name="Google Shape;33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5602045" y="884816"/>
            <a:ext cx="6858000" cy="5088368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5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1" name="Google Shape;341;p35"/>
          <p:cNvSpPr txBox="1"/>
          <p:nvPr>
            <p:ph idx="1" type="body"/>
          </p:nvPr>
        </p:nvSpPr>
        <p:spPr>
          <a:xfrm>
            <a:off x="381001" y="1371600"/>
            <a:ext cx="64008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  <a:defRPr>
                <a:solidFill>
                  <a:srgbClr val="53565A"/>
                </a:solidFill>
              </a:defRPr>
            </a:lvl1pPr>
            <a:lvl2pPr indent="-3619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Char char="o"/>
              <a:defRPr>
                <a:solidFill>
                  <a:srgbClr val="53565A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Char char="▪"/>
              <a:defRPr>
                <a:solidFill>
                  <a:srgbClr val="53565A"/>
                </a:solidFill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Char char="❑"/>
              <a:defRPr>
                <a:solidFill>
                  <a:srgbClr val="53565A"/>
                </a:solidFill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Char char="⁻"/>
              <a:defRPr>
                <a:solidFill>
                  <a:srgbClr val="53565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2" name="Google Shape;342;p35"/>
          <p:cNvSpPr txBox="1"/>
          <p:nvPr/>
        </p:nvSpPr>
        <p:spPr>
          <a:xfrm>
            <a:off x="381001" y="292608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cxnSp>
        <p:nvCxnSpPr>
          <p:cNvPr id="343" name="Google Shape;343;p35"/>
          <p:cNvCxnSpPr/>
          <p:nvPr/>
        </p:nvCxnSpPr>
        <p:spPr>
          <a:xfrm rot="10800000">
            <a:off x="381000" y="941529"/>
            <a:ext cx="114300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4" name="Google Shape;344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85629" y="1604785"/>
            <a:ext cx="405834" cy="411174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5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7" name="Google Shape;347;p35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Content w/ Imagery">
  <p:cSld name="4_Content w/ Imagery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sitting on a table&#10;&#10;Description generated with high confidence" id="349" name="Google Shape;349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70875" y="1"/>
            <a:ext cx="5621121" cy="6857999"/>
          </a:xfrm>
          <a:custGeom>
            <a:rect b="b" l="l" r="r" t="t"/>
            <a:pathLst>
              <a:path extrusionOk="0" h="6857999" w="5621121">
                <a:moveTo>
                  <a:pt x="0" y="0"/>
                </a:moveTo>
                <a:lnTo>
                  <a:pt x="5621121" y="0"/>
                </a:lnTo>
                <a:lnTo>
                  <a:pt x="5621121" y="6857999"/>
                </a:lnTo>
                <a:lnTo>
                  <a:pt x="2957446" y="6857999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</p:pic>
      <p:pic>
        <p:nvPicPr>
          <p:cNvPr id="350" name="Google Shape;35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5602045" y="884816"/>
            <a:ext cx="6858000" cy="5088368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6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2" name="Google Shape;352;p36"/>
          <p:cNvSpPr txBox="1"/>
          <p:nvPr>
            <p:ph idx="1" type="body"/>
          </p:nvPr>
        </p:nvSpPr>
        <p:spPr>
          <a:xfrm>
            <a:off x="381001" y="1371600"/>
            <a:ext cx="64008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  <a:defRPr>
                <a:solidFill>
                  <a:srgbClr val="53565A"/>
                </a:solidFill>
              </a:defRPr>
            </a:lvl1pPr>
            <a:lvl2pPr indent="-3619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Char char="o"/>
              <a:defRPr>
                <a:solidFill>
                  <a:srgbClr val="53565A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Char char="▪"/>
              <a:defRPr>
                <a:solidFill>
                  <a:srgbClr val="53565A"/>
                </a:solidFill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Char char="❑"/>
              <a:defRPr>
                <a:solidFill>
                  <a:srgbClr val="53565A"/>
                </a:solidFill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Char char="⁻"/>
              <a:defRPr>
                <a:solidFill>
                  <a:srgbClr val="53565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3" name="Google Shape;353;p36"/>
          <p:cNvSpPr txBox="1"/>
          <p:nvPr/>
        </p:nvSpPr>
        <p:spPr>
          <a:xfrm>
            <a:off x="381001" y="292608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cxnSp>
        <p:nvCxnSpPr>
          <p:cNvPr id="354" name="Google Shape;354;p36"/>
          <p:cNvCxnSpPr/>
          <p:nvPr/>
        </p:nvCxnSpPr>
        <p:spPr>
          <a:xfrm rot="10800000">
            <a:off x="381000" y="941529"/>
            <a:ext cx="114300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55" name="Google Shape;355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85629" y="1604785"/>
            <a:ext cx="405834" cy="411174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6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p36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Content w/ Imagery">
  <p:cSld name="5_Content w/ Imagery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7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1" name="Google Shape;361;p37"/>
          <p:cNvSpPr txBox="1"/>
          <p:nvPr>
            <p:ph idx="1" type="body"/>
          </p:nvPr>
        </p:nvSpPr>
        <p:spPr>
          <a:xfrm>
            <a:off x="381001" y="13716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  <a:defRPr>
                <a:solidFill>
                  <a:srgbClr val="53565A"/>
                </a:solidFill>
              </a:defRPr>
            </a:lvl1pPr>
            <a:lvl2pPr indent="-3619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Char char="o"/>
              <a:defRPr>
                <a:solidFill>
                  <a:srgbClr val="53565A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Char char="▪"/>
              <a:defRPr>
                <a:solidFill>
                  <a:srgbClr val="53565A"/>
                </a:solidFill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Char char="❑"/>
              <a:defRPr>
                <a:solidFill>
                  <a:srgbClr val="53565A"/>
                </a:solidFill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Char char="⁻"/>
              <a:defRPr>
                <a:solidFill>
                  <a:srgbClr val="53565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2" name="Google Shape;362;p37"/>
          <p:cNvSpPr txBox="1"/>
          <p:nvPr/>
        </p:nvSpPr>
        <p:spPr>
          <a:xfrm>
            <a:off x="381001" y="292608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cxnSp>
        <p:nvCxnSpPr>
          <p:cNvPr id="363" name="Google Shape;363;p37"/>
          <p:cNvCxnSpPr/>
          <p:nvPr/>
        </p:nvCxnSpPr>
        <p:spPr>
          <a:xfrm rot="10800000">
            <a:off x="381000" y="941529"/>
            <a:ext cx="114300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4" name="Google Shape;364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ndoor, building, wall, door&#10;&#10;Description generated with very high confidence" id="365" name="Google Shape;36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65475" y="1394813"/>
            <a:ext cx="3826525" cy="5462662"/>
          </a:xfrm>
          <a:custGeom>
            <a:rect b="b" l="l" r="r" t="t"/>
            <a:pathLst>
              <a:path extrusionOk="0" h="5462662" w="3826525">
                <a:moveTo>
                  <a:pt x="2342279" y="0"/>
                </a:moveTo>
                <a:lnTo>
                  <a:pt x="3826525" y="3383102"/>
                </a:lnTo>
                <a:lnTo>
                  <a:pt x="3826525" y="5462662"/>
                </a:lnTo>
                <a:lnTo>
                  <a:pt x="0" y="5460457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</p:pic>
      <p:pic>
        <p:nvPicPr>
          <p:cNvPr id="366" name="Google Shape;366;p37"/>
          <p:cNvPicPr preferRelativeResize="0"/>
          <p:nvPr/>
        </p:nvPicPr>
        <p:blipFill rotWithShape="1">
          <a:blip r:embed="rId4">
            <a:alphaModFix/>
          </a:blip>
          <a:srcRect b="0" l="19256" r="0" t="-273"/>
          <a:stretch/>
        </p:blipFill>
        <p:spPr>
          <a:xfrm rot="10800000">
            <a:off x="8365474" y="1306909"/>
            <a:ext cx="3826526" cy="5551091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7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8" name="Google Shape;368;p37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6_Content w/ Imagery">
  <p:cSld name="6_Content w/ Imagery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8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38"/>
          <p:cNvSpPr txBox="1"/>
          <p:nvPr>
            <p:ph idx="1" type="body"/>
          </p:nvPr>
        </p:nvSpPr>
        <p:spPr>
          <a:xfrm>
            <a:off x="381001" y="13716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  <a:defRPr>
                <a:solidFill>
                  <a:srgbClr val="53565A"/>
                </a:solidFill>
              </a:defRPr>
            </a:lvl1pPr>
            <a:lvl2pPr indent="-3619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Char char="o"/>
              <a:defRPr>
                <a:solidFill>
                  <a:srgbClr val="53565A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Char char="▪"/>
              <a:defRPr>
                <a:solidFill>
                  <a:srgbClr val="53565A"/>
                </a:solidFill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Char char="❑"/>
              <a:defRPr>
                <a:solidFill>
                  <a:srgbClr val="53565A"/>
                </a:solidFill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Char char="⁻"/>
              <a:defRPr>
                <a:solidFill>
                  <a:srgbClr val="53565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2" name="Google Shape;372;p38"/>
          <p:cNvSpPr txBox="1"/>
          <p:nvPr/>
        </p:nvSpPr>
        <p:spPr>
          <a:xfrm>
            <a:off x="381001" y="292608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cxnSp>
        <p:nvCxnSpPr>
          <p:cNvPr id="373" name="Google Shape;373;p38"/>
          <p:cNvCxnSpPr/>
          <p:nvPr/>
        </p:nvCxnSpPr>
        <p:spPr>
          <a:xfrm rot="10800000">
            <a:off x="381000" y="941529"/>
            <a:ext cx="114300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4" name="Google Shape;374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65475" y="1394813"/>
            <a:ext cx="3826525" cy="5462662"/>
          </a:xfrm>
          <a:custGeom>
            <a:rect b="b" l="l" r="r" t="t"/>
            <a:pathLst>
              <a:path extrusionOk="0" h="5462662" w="3826525">
                <a:moveTo>
                  <a:pt x="2342279" y="0"/>
                </a:moveTo>
                <a:lnTo>
                  <a:pt x="3826525" y="3383102"/>
                </a:lnTo>
                <a:lnTo>
                  <a:pt x="3826525" y="5462662"/>
                </a:lnTo>
                <a:lnTo>
                  <a:pt x="0" y="5460457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</p:pic>
      <p:pic>
        <p:nvPicPr>
          <p:cNvPr id="376" name="Google Shape;376;p38"/>
          <p:cNvPicPr preferRelativeResize="0"/>
          <p:nvPr/>
        </p:nvPicPr>
        <p:blipFill rotWithShape="1">
          <a:blip r:embed="rId4">
            <a:alphaModFix/>
          </a:blip>
          <a:srcRect b="0" l="19256" r="0" t="-273"/>
          <a:stretch/>
        </p:blipFill>
        <p:spPr>
          <a:xfrm rot="10800000">
            <a:off x="8365474" y="1306909"/>
            <a:ext cx="3826526" cy="5551091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8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8" name="Google Shape;378;p38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7_Content w/ Imagery">
  <p:cSld name="7_Content w/ Imagery"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9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1" name="Google Shape;381;p39"/>
          <p:cNvSpPr txBox="1"/>
          <p:nvPr>
            <p:ph idx="1" type="body"/>
          </p:nvPr>
        </p:nvSpPr>
        <p:spPr>
          <a:xfrm>
            <a:off x="381001" y="13716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  <a:defRPr>
                <a:solidFill>
                  <a:srgbClr val="53565A"/>
                </a:solidFill>
              </a:defRPr>
            </a:lvl1pPr>
            <a:lvl2pPr indent="-3619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Char char="o"/>
              <a:defRPr>
                <a:solidFill>
                  <a:srgbClr val="53565A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Char char="▪"/>
              <a:defRPr>
                <a:solidFill>
                  <a:srgbClr val="53565A"/>
                </a:solidFill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Char char="❑"/>
              <a:defRPr>
                <a:solidFill>
                  <a:srgbClr val="53565A"/>
                </a:solidFill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Char char="⁻"/>
              <a:defRPr>
                <a:solidFill>
                  <a:srgbClr val="53565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2" name="Google Shape;382;p39"/>
          <p:cNvSpPr txBox="1"/>
          <p:nvPr/>
        </p:nvSpPr>
        <p:spPr>
          <a:xfrm>
            <a:off x="381001" y="292608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cxnSp>
        <p:nvCxnSpPr>
          <p:cNvPr id="383" name="Google Shape;383;p39"/>
          <p:cNvCxnSpPr/>
          <p:nvPr/>
        </p:nvCxnSpPr>
        <p:spPr>
          <a:xfrm rot="10800000">
            <a:off x="381000" y="941529"/>
            <a:ext cx="114300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84" name="Google Shape;384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itting at a table using a computer&#10;&#10;Description generated with very high confidence" id="385" name="Google Shape;38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65475" y="1394813"/>
            <a:ext cx="3826525" cy="5462662"/>
          </a:xfrm>
          <a:custGeom>
            <a:rect b="b" l="l" r="r" t="t"/>
            <a:pathLst>
              <a:path extrusionOk="0" h="5462662" w="3826525">
                <a:moveTo>
                  <a:pt x="2342279" y="0"/>
                </a:moveTo>
                <a:lnTo>
                  <a:pt x="3826525" y="3383102"/>
                </a:lnTo>
                <a:lnTo>
                  <a:pt x="3826525" y="5462662"/>
                </a:lnTo>
                <a:lnTo>
                  <a:pt x="0" y="5460457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</p:pic>
      <p:pic>
        <p:nvPicPr>
          <p:cNvPr id="386" name="Google Shape;386;p39"/>
          <p:cNvPicPr preferRelativeResize="0"/>
          <p:nvPr/>
        </p:nvPicPr>
        <p:blipFill rotWithShape="1">
          <a:blip r:embed="rId4">
            <a:alphaModFix/>
          </a:blip>
          <a:srcRect b="0" l="19256" r="0" t="-273"/>
          <a:stretch/>
        </p:blipFill>
        <p:spPr>
          <a:xfrm rot="10800000">
            <a:off x="8365474" y="1306909"/>
            <a:ext cx="3826526" cy="5551091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9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8" name="Google Shape;388;p39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8_Content w/ Imagery">
  <p:cSld name="8_Content w/ Imagery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0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1" name="Google Shape;391;p40"/>
          <p:cNvSpPr txBox="1"/>
          <p:nvPr>
            <p:ph idx="1" type="body"/>
          </p:nvPr>
        </p:nvSpPr>
        <p:spPr>
          <a:xfrm>
            <a:off x="381001" y="13716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  <a:defRPr>
                <a:solidFill>
                  <a:srgbClr val="53565A"/>
                </a:solidFill>
              </a:defRPr>
            </a:lvl1pPr>
            <a:lvl2pPr indent="-3619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Char char="o"/>
              <a:defRPr>
                <a:solidFill>
                  <a:srgbClr val="53565A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Char char="▪"/>
              <a:defRPr>
                <a:solidFill>
                  <a:srgbClr val="53565A"/>
                </a:solidFill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Char char="❑"/>
              <a:defRPr>
                <a:solidFill>
                  <a:srgbClr val="53565A"/>
                </a:solidFill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Char char="⁻"/>
              <a:defRPr>
                <a:solidFill>
                  <a:srgbClr val="53565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2" name="Google Shape;392;p40"/>
          <p:cNvSpPr txBox="1"/>
          <p:nvPr/>
        </p:nvSpPr>
        <p:spPr>
          <a:xfrm>
            <a:off x="381001" y="292608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cxnSp>
        <p:nvCxnSpPr>
          <p:cNvPr id="393" name="Google Shape;393;p40"/>
          <p:cNvCxnSpPr/>
          <p:nvPr/>
        </p:nvCxnSpPr>
        <p:spPr>
          <a:xfrm rot="10800000">
            <a:off x="381000" y="941529"/>
            <a:ext cx="114300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4" name="Google Shape;394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ircuit board&#10;&#10;Description generated with high confidence" id="395" name="Google Shape;39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65475" y="1394813"/>
            <a:ext cx="3826525" cy="5462662"/>
          </a:xfrm>
          <a:custGeom>
            <a:rect b="b" l="l" r="r" t="t"/>
            <a:pathLst>
              <a:path extrusionOk="0" h="5462662" w="3826525">
                <a:moveTo>
                  <a:pt x="2342279" y="0"/>
                </a:moveTo>
                <a:lnTo>
                  <a:pt x="3826525" y="3383102"/>
                </a:lnTo>
                <a:lnTo>
                  <a:pt x="3826525" y="5462662"/>
                </a:lnTo>
                <a:lnTo>
                  <a:pt x="0" y="5460457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</p:pic>
      <p:pic>
        <p:nvPicPr>
          <p:cNvPr id="396" name="Google Shape;396;p40"/>
          <p:cNvPicPr preferRelativeResize="0"/>
          <p:nvPr/>
        </p:nvPicPr>
        <p:blipFill rotWithShape="1">
          <a:blip r:embed="rId4">
            <a:alphaModFix/>
          </a:blip>
          <a:srcRect b="0" l="19256" r="0" t="-273"/>
          <a:stretch/>
        </p:blipFill>
        <p:spPr>
          <a:xfrm rot="10800000">
            <a:off x="8365474" y="1306909"/>
            <a:ext cx="3826526" cy="5551091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0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8" name="Google Shape;398;p40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>
  <p:cSld name="Title Onl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/>
          <p:nvPr>
            <p:ph type="title"/>
          </p:nvPr>
        </p:nvSpPr>
        <p:spPr>
          <a:xfrm>
            <a:off x="838201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/>
        </p:nvSpPr>
        <p:spPr>
          <a:xfrm>
            <a:off x="381001" y="292608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cxnSp>
        <p:nvCxnSpPr>
          <p:cNvPr id="39" name="Google Shape;39;p5"/>
          <p:cNvCxnSpPr/>
          <p:nvPr/>
        </p:nvCxnSpPr>
        <p:spPr>
          <a:xfrm rot="10800000">
            <a:off x="381000" y="941529"/>
            <a:ext cx="114300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0" name="Google Shape;40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5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Editable_Section Divider">
  <p:cSld name="1_Editable_Section Divider">
    <p:bg>
      <p:bgPr>
        <a:solidFill>
          <a:schemeClr val="lt1"/>
        </a:soli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1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2" name="Google Shape;402;p41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3" name="Google Shape;403;p41"/>
          <p:cNvSpPr txBox="1"/>
          <p:nvPr>
            <p:ph idx="1" type="body"/>
          </p:nvPr>
        </p:nvSpPr>
        <p:spPr>
          <a:xfrm>
            <a:off x="381001" y="13716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  <a:defRPr>
                <a:solidFill>
                  <a:srgbClr val="53565A"/>
                </a:solidFill>
              </a:defRPr>
            </a:lvl1pPr>
            <a:lvl2pPr indent="-3619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Char char="o"/>
              <a:defRPr>
                <a:solidFill>
                  <a:srgbClr val="53565A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Char char="▪"/>
              <a:defRPr>
                <a:solidFill>
                  <a:srgbClr val="53565A"/>
                </a:solidFill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Char char="❑"/>
              <a:defRPr>
                <a:solidFill>
                  <a:srgbClr val="53565A"/>
                </a:solidFill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Char char="⁻"/>
              <a:defRPr>
                <a:solidFill>
                  <a:srgbClr val="53565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4" name="Google Shape;404;p41"/>
          <p:cNvSpPr txBox="1"/>
          <p:nvPr/>
        </p:nvSpPr>
        <p:spPr>
          <a:xfrm>
            <a:off x="838201" y="301449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 sz="36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rPr>
              <a:t>Editable Content w/ Imagery</a:t>
            </a:r>
            <a:endParaRPr sz="3600">
              <a:solidFill>
                <a:srgbClr val="53565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41"/>
          <p:cNvSpPr txBox="1"/>
          <p:nvPr/>
        </p:nvSpPr>
        <p:spPr>
          <a:xfrm>
            <a:off x="381002" y="301449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cxnSp>
        <p:nvCxnSpPr>
          <p:cNvPr id="406" name="Google Shape;406;p41"/>
          <p:cNvCxnSpPr/>
          <p:nvPr/>
        </p:nvCxnSpPr>
        <p:spPr>
          <a:xfrm rot="10800000">
            <a:off x="381000" y="941529"/>
            <a:ext cx="114300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 Rows Split w/ Imagery">
  <p:cSld name="2 Rows Split w/ Imagery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2"/>
          <p:cNvSpPr txBox="1"/>
          <p:nvPr>
            <p:ph type="title"/>
          </p:nvPr>
        </p:nvSpPr>
        <p:spPr>
          <a:xfrm>
            <a:off x="838201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9" name="Google Shape;409;p42"/>
          <p:cNvSpPr txBox="1"/>
          <p:nvPr/>
        </p:nvSpPr>
        <p:spPr>
          <a:xfrm>
            <a:off x="381001" y="292608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cxnSp>
        <p:nvCxnSpPr>
          <p:cNvPr id="410" name="Google Shape;410;p42"/>
          <p:cNvCxnSpPr/>
          <p:nvPr/>
        </p:nvCxnSpPr>
        <p:spPr>
          <a:xfrm rot="10800000">
            <a:off x="381000" y="941529"/>
            <a:ext cx="114300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11" name="Google Shape;411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42"/>
          <p:cNvSpPr txBox="1"/>
          <p:nvPr>
            <p:ph idx="1" type="body"/>
          </p:nvPr>
        </p:nvSpPr>
        <p:spPr>
          <a:xfrm>
            <a:off x="381000" y="1228691"/>
            <a:ext cx="7530084" cy="2139696"/>
          </a:xfrm>
          <a:prstGeom prst="rect">
            <a:avLst/>
          </a:prstGeom>
          <a:noFill/>
          <a:ln cap="flat" cmpd="sng" w="15875">
            <a:solidFill>
              <a:srgbClr val="9498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182875" spcFirstLastPara="1" rIns="182875" wrap="square" tIns="45700">
            <a:no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000"/>
              <a:buChar char="•"/>
              <a:defRPr sz="2000"/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3" name="Google Shape;413;p42"/>
          <p:cNvSpPr/>
          <p:nvPr>
            <p:ph idx="2" type="pic"/>
          </p:nvPr>
        </p:nvSpPr>
        <p:spPr>
          <a:xfrm>
            <a:off x="381000" y="3662088"/>
            <a:ext cx="3630168" cy="21396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Font typeface="Courier New"/>
              <a:buChar char="o"/>
              <a:defRPr b="0" i="0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Font typeface="Noto Sans Symbols"/>
              <a:buChar char="❑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Font typeface="Calibri"/>
              <a:buChar char="⁻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4" name="Google Shape;414;p42"/>
          <p:cNvSpPr txBox="1"/>
          <p:nvPr>
            <p:ph idx="3" type="body"/>
          </p:nvPr>
        </p:nvSpPr>
        <p:spPr>
          <a:xfrm>
            <a:off x="4280916" y="3662088"/>
            <a:ext cx="7530084" cy="2139696"/>
          </a:xfrm>
          <a:prstGeom prst="rect">
            <a:avLst/>
          </a:prstGeom>
          <a:noFill/>
          <a:ln cap="flat" cmpd="sng" w="15875">
            <a:solidFill>
              <a:srgbClr val="9498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182875" spcFirstLastPara="1" rIns="182875" wrap="square" tIns="45700">
            <a:no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000"/>
              <a:buChar char="•"/>
              <a:defRPr sz="2000"/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5" name="Google Shape;415;p42"/>
          <p:cNvSpPr/>
          <p:nvPr>
            <p:ph idx="4" type="pic"/>
          </p:nvPr>
        </p:nvSpPr>
        <p:spPr>
          <a:xfrm>
            <a:off x="8180832" y="1228691"/>
            <a:ext cx="3630168" cy="21396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Font typeface="Courier New"/>
              <a:buChar char="o"/>
              <a:defRPr b="0" i="0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Font typeface="Noto Sans Symbols"/>
              <a:buChar char="❑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Font typeface="Calibri"/>
              <a:buChar char="⁻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6" name="Google Shape;416;p42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7" name="Google Shape;417;p42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Vertical Split w/ Imagery">
  <p:cSld name="1_Vertical Split w/ Imagery"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3"/>
          <p:cNvSpPr txBox="1"/>
          <p:nvPr>
            <p:ph idx="1" type="body"/>
          </p:nvPr>
        </p:nvSpPr>
        <p:spPr>
          <a:xfrm>
            <a:off x="0" y="3429000"/>
            <a:ext cx="12188952" cy="3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0" name="Google Shape;420;p43"/>
          <p:cNvSpPr/>
          <p:nvPr>
            <p:ph idx="2" type="pic"/>
          </p:nvPr>
        </p:nvSpPr>
        <p:spPr>
          <a:xfrm>
            <a:off x="0" y="0"/>
            <a:ext cx="12188952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Font typeface="Courier New"/>
              <a:buChar char="o"/>
              <a:defRPr b="0" i="0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Font typeface="Noto Sans Symbols"/>
              <a:buChar char="❑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Font typeface="Calibri"/>
              <a:buChar char="⁻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421" name="Google Shape;421;p43"/>
          <p:cNvGrpSpPr/>
          <p:nvPr/>
        </p:nvGrpSpPr>
        <p:grpSpPr>
          <a:xfrm>
            <a:off x="9084732" y="17"/>
            <a:ext cx="3107267" cy="3429000"/>
            <a:chOff x="9084732" y="17"/>
            <a:chExt cx="3107267" cy="3429000"/>
          </a:xfrm>
        </p:grpSpPr>
        <p:pic>
          <p:nvPicPr>
            <p:cNvPr id="422" name="Google Shape;422;p4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9084732" y="17"/>
              <a:ext cx="3107267" cy="342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4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962244" y="634659"/>
              <a:ext cx="405834" cy="411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4" name="Google Shape;424;p43"/>
          <p:cNvSpPr txBox="1"/>
          <p:nvPr/>
        </p:nvSpPr>
        <p:spPr>
          <a:xfrm>
            <a:off x="527033" y="6229360"/>
            <a:ext cx="1748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43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6" name="Google Shape;426;p43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hank You">
  <p:cSld name="1_Thank You">
    <p:bg>
      <p:bgPr>
        <a:solidFill>
          <a:schemeClr val="lt1"/>
        </a:solid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4"/>
          <p:cNvSpPr txBox="1"/>
          <p:nvPr>
            <p:ph type="title"/>
          </p:nvPr>
        </p:nvSpPr>
        <p:spPr>
          <a:xfrm>
            <a:off x="838200" y="2971800"/>
            <a:ext cx="6400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9" name="Google Shape;429;p44"/>
          <p:cNvSpPr txBox="1"/>
          <p:nvPr/>
        </p:nvSpPr>
        <p:spPr>
          <a:xfrm>
            <a:off x="381000" y="2584450"/>
            <a:ext cx="457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pic>
        <p:nvPicPr>
          <p:cNvPr id="430" name="Google Shape;430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1000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4"/>
          <p:cNvSpPr txBox="1"/>
          <p:nvPr>
            <p:ph idx="1" type="body"/>
          </p:nvPr>
        </p:nvSpPr>
        <p:spPr>
          <a:xfrm>
            <a:off x="838200" y="4008897"/>
            <a:ext cx="6400800" cy="7821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119"/>
              </a:buClr>
              <a:buSzPts val="1800"/>
              <a:buNone/>
              <a:defRPr b="1" sz="1800">
                <a:solidFill>
                  <a:srgbClr val="F8A119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2" name="Google Shape;432;p44"/>
          <p:cNvSpPr txBox="1"/>
          <p:nvPr>
            <p:ph idx="2" type="body"/>
          </p:nvPr>
        </p:nvSpPr>
        <p:spPr>
          <a:xfrm>
            <a:off x="838200" y="4791075"/>
            <a:ext cx="6400800" cy="4215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1800"/>
              <a:buFont typeface="Arial"/>
              <a:buNone/>
              <a:defRPr b="0" sz="1800">
                <a:solidFill>
                  <a:srgbClr val="53565A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person standing in front of a window&#10;&#10;Description generated with high confidence" id="433" name="Google Shape;43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1847" y="0"/>
            <a:ext cx="5950153" cy="6858000"/>
          </a:xfrm>
          <a:custGeom>
            <a:rect b="b" l="l" r="r" t="t"/>
            <a:pathLst>
              <a:path extrusionOk="0" h="6858000" w="5950153">
                <a:moveTo>
                  <a:pt x="0" y="0"/>
                </a:moveTo>
                <a:lnTo>
                  <a:pt x="5950153" y="0"/>
                </a:lnTo>
                <a:lnTo>
                  <a:pt x="3028032" y="6858000"/>
                </a:lnTo>
                <a:lnTo>
                  <a:pt x="2922120" y="6858000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</p:pic>
      <p:pic>
        <p:nvPicPr>
          <p:cNvPr id="434" name="Google Shape;434;p44"/>
          <p:cNvPicPr preferRelativeResize="0"/>
          <p:nvPr/>
        </p:nvPicPr>
        <p:blipFill rotWithShape="1">
          <a:blip r:embed="rId4">
            <a:alphaModFix/>
          </a:blip>
          <a:srcRect b="1499" l="0" r="0" t="0"/>
          <a:stretch/>
        </p:blipFill>
        <p:spPr>
          <a:xfrm>
            <a:off x="6231741" y="0"/>
            <a:ext cx="596025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18136" y="1815391"/>
            <a:ext cx="405834" cy="411174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4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7" name="Google Shape;437;p44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hank You">
  <p:cSld name="2_Thank You">
    <p:bg>
      <p:bgPr>
        <a:solidFill>
          <a:schemeClr val="lt1"/>
        </a:solid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5"/>
          <p:cNvSpPr txBox="1"/>
          <p:nvPr>
            <p:ph type="title"/>
          </p:nvPr>
        </p:nvSpPr>
        <p:spPr>
          <a:xfrm>
            <a:off x="838200" y="2971800"/>
            <a:ext cx="6400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0" name="Google Shape;440;p45"/>
          <p:cNvSpPr txBox="1"/>
          <p:nvPr/>
        </p:nvSpPr>
        <p:spPr>
          <a:xfrm>
            <a:off x="381000" y="2584450"/>
            <a:ext cx="457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pic>
        <p:nvPicPr>
          <p:cNvPr id="441" name="Google Shape;441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1000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45"/>
          <p:cNvSpPr txBox="1"/>
          <p:nvPr>
            <p:ph idx="1" type="body"/>
          </p:nvPr>
        </p:nvSpPr>
        <p:spPr>
          <a:xfrm>
            <a:off x="838200" y="4008897"/>
            <a:ext cx="6400800" cy="7821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9142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119"/>
              </a:buClr>
              <a:buSzPts val="1800"/>
              <a:buNone/>
              <a:defRPr b="1" sz="1800">
                <a:solidFill>
                  <a:srgbClr val="F8A119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3" name="Google Shape;443;p45"/>
          <p:cNvSpPr txBox="1"/>
          <p:nvPr>
            <p:ph idx="2" type="body"/>
          </p:nvPr>
        </p:nvSpPr>
        <p:spPr>
          <a:xfrm>
            <a:off x="838200" y="4791075"/>
            <a:ext cx="6400800" cy="4215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1800"/>
              <a:buFont typeface="Arial"/>
              <a:buNone/>
              <a:defRPr b="0" sz="1800">
                <a:solidFill>
                  <a:srgbClr val="53565A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44" name="Google Shape;44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41847" y="0"/>
            <a:ext cx="5950153" cy="6858000"/>
          </a:xfrm>
          <a:custGeom>
            <a:rect b="b" l="l" r="r" t="t"/>
            <a:pathLst>
              <a:path extrusionOk="0" h="6858000" w="5950153">
                <a:moveTo>
                  <a:pt x="0" y="0"/>
                </a:moveTo>
                <a:lnTo>
                  <a:pt x="5950153" y="0"/>
                </a:lnTo>
                <a:lnTo>
                  <a:pt x="3028032" y="6858000"/>
                </a:lnTo>
                <a:lnTo>
                  <a:pt x="2922120" y="6858000"/>
                </a:lnTo>
                <a:close/>
              </a:path>
            </a:pathLst>
          </a:custGeom>
          <a:solidFill>
            <a:srgbClr val="4472C4"/>
          </a:solidFill>
          <a:ln>
            <a:noFill/>
          </a:ln>
        </p:spPr>
      </p:pic>
      <p:pic>
        <p:nvPicPr>
          <p:cNvPr id="445" name="Google Shape;445;p45"/>
          <p:cNvPicPr preferRelativeResize="0"/>
          <p:nvPr/>
        </p:nvPicPr>
        <p:blipFill rotWithShape="1">
          <a:blip r:embed="rId4">
            <a:alphaModFix/>
          </a:blip>
          <a:srcRect b="1499" l="0" r="0" t="0"/>
          <a:stretch/>
        </p:blipFill>
        <p:spPr>
          <a:xfrm>
            <a:off x="6231741" y="0"/>
            <a:ext cx="596025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18136" y="1815391"/>
            <a:ext cx="405834" cy="411174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45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8" name="Google Shape;448;p45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ck Mark 2/3" type="tx">
  <p:cSld name="TITLE_AND_BODY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46"/>
          <p:cNvPicPr preferRelativeResize="0"/>
          <p:nvPr/>
        </p:nvPicPr>
        <p:blipFill rotWithShape="1">
          <a:blip r:embed="rId2">
            <a:alphaModFix amt="5000"/>
          </a:blip>
          <a:srcRect b="37207" l="0" r="6832" t="12319"/>
          <a:stretch/>
        </p:blipFill>
        <p:spPr>
          <a:xfrm>
            <a:off x="315686" y="0"/>
            <a:ext cx="1187631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6"/>
          <p:cNvSpPr txBox="1"/>
          <p:nvPr>
            <p:ph type="title"/>
          </p:nvPr>
        </p:nvSpPr>
        <p:spPr>
          <a:xfrm>
            <a:off x="381000" y="290081"/>
            <a:ext cx="114300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ECEB"/>
              </a:buClr>
              <a:buSzPts val="3600"/>
              <a:buFont typeface="Calibri"/>
              <a:buNone/>
              <a:defRPr>
                <a:solidFill>
                  <a:srgbClr val="ECECE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2" name="Google Shape;452;p46"/>
          <p:cNvSpPr txBox="1"/>
          <p:nvPr>
            <p:ph idx="1" type="body"/>
          </p:nvPr>
        </p:nvSpPr>
        <p:spPr>
          <a:xfrm>
            <a:off x="381000" y="1369072"/>
            <a:ext cx="11430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ECEB"/>
              </a:buClr>
              <a:buSzPts val="3200"/>
              <a:buChar char="•"/>
              <a:defRPr>
                <a:solidFill>
                  <a:srgbClr val="ECECEB"/>
                </a:solidFill>
              </a:defRPr>
            </a:lvl1pPr>
            <a:lvl2pPr indent="-3619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CECEB"/>
              </a:buClr>
              <a:buSzPts val="2100"/>
              <a:buChar char="o"/>
              <a:defRPr>
                <a:solidFill>
                  <a:srgbClr val="ECECEB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CECEB"/>
              </a:buClr>
              <a:buSzPts val="2400"/>
              <a:buChar char="▪"/>
              <a:defRPr>
                <a:solidFill>
                  <a:srgbClr val="ECECEB"/>
                </a:solidFill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CECEB"/>
              </a:buClr>
              <a:buSzPts val="1000"/>
              <a:buChar char="❑"/>
              <a:defRPr>
                <a:solidFill>
                  <a:srgbClr val="ECECEB"/>
                </a:solidFill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CECEB"/>
              </a:buClr>
              <a:buSzPts val="2000"/>
              <a:buChar char="⁻"/>
              <a:defRPr>
                <a:solidFill>
                  <a:srgbClr val="ECECEB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3" name="Google Shape;453;p46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ECECEB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ECECEB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ECECEB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ECECEB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ECECEB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ECECEB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ECECEB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ECECEB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ECECEB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4" name="Google Shape;45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09836" y="6184116"/>
            <a:ext cx="2074163" cy="459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range Mark 1/3 Lines">
  <p:cSld name="Orange Mark 1/3 Lines"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7"/>
          <p:cNvSpPr/>
          <p:nvPr/>
        </p:nvSpPr>
        <p:spPr>
          <a:xfrm>
            <a:off x="0" y="794"/>
            <a:ext cx="4381500" cy="6856413"/>
          </a:xfrm>
          <a:prstGeom prst="rect">
            <a:avLst/>
          </a:prstGeom>
          <a:solidFill>
            <a:srgbClr val="215D9B"/>
          </a:solidFill>
          <a:ln>
            <a:noFill/>
          </a:ln>
        </p:spPr>
        <p:txBody>
          <a:bodyPr anchorCtr="0" anchor="ctr" bIns="51425" lIns="51425" spcFirstLastPara="1" rIns="51425" wrap="square" tIns="5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47"/>
          <p:cNvSpPr txBox="1"/>
          <p:nvPr>
            <p:ph type="title"/>
          </p:nvPr>
        </p:nvSpPr>
        <p:spPr>
          <a:xfrm>
            <a:off x="476250" y="476250"/>
            <a:ext cx="3429000" cy="4768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ECEB"/>
              </a:buClr>
              <a:buSzPts val="3600"/>
              <a:buFont typeface="Calibri"/>
              <a:buNone/>
              <a:defRPr>
                <a:solidFill>
                  <a:srgbClr val="ECECE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8" name="Google Shape;458;p47"/>
          <p:cNvSpPr txBox="1"/>
          <p:nvPr>
            <p:ph idx="1" type="body"/>
          </p:nvPr>
        </p:nvSpPr>
        <p:spPr>
          <a:xfrm>
            <a:off x="476250" y="1111250"/>
            <a:ext cx="3429000" cy="52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CECEB"/>
              </a:buClr>
              <a:buSzPts val="3200"/>
              <a:buChar char="•"/>
              <a:defRPr>
                <a:solidFill>
                  <a:srgbClr val="ECECEB"/>
                </a:solidFill>
              </a:defRPr>
            </a:lvl1pPr>
            <a:lvl2pPr indent="-3619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CECEB"/>
              </a:buClr>
              <a:buSzPts val="2100"/>
              <a:buChar char="o"/>
              <a:defRPr>
                <a:solidFill>
                  <a:srgbClr val="ECECEB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CECEB"/>
              </a:buClr>
              <a:buSzPts val="2400"/>
              <a:buChar char="▪"/>
              <a:defRPr>
                <a:solidFill>
                  <a:srgbClr val="ECECEB"/>
                </a:solidFill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CECEB"/>
              </a:buClr>
              <a:buSzPts val="1000"/>
              <a:buChar char="❑"/>
              <a:defRPr>
                <a:solidFill>
                  <a:srgbClr val="ECECEB"/>
                </a:solidFill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CECEB"/>
              </a:buClr>
              <a:buSzPts val="2000"/>
              <a:buChar char="⁻"/>
              <a:defRPr>
                <a:solidFill>
                  <a:srgbClr val="ECECEB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9" name="Google Shape;459;p47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ECECEB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ECECEB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ECECEB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ECECEB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ECECEB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ECECEB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ECECEB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ECECEB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ECECEB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47"/>
          <p:cNvSpPr/>
          <p:nvPr>
            <p:ph idx="2" type="pic"/>
          </p:nvPr>
        </p:nvSpPr>
        <p:spPr>
          <a:xfrm>
            <a:off x="4667250" y="1111251"/>
            <a:ext cx="7016750" cy="4971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Font typeface="Courier New"/>
              <a:buChar char="o"/>
              <a:defRPr b="0" i="0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Font typeface="Noto Sans Symbols"/>
              <a:buChar char="❑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Font typeface="Calibri"/>
              <a:buChar char="⁻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Agenda Slide">
  <p:cSld name="3_Agenda Slide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idx="1" type="body"/>
          </p:nvPr>
        </p:nvSpPr>
        <p:spPr>
          <a:xfrm>
            <a:off x="1130300" y="1211873"/>
            <a:ext cx="10680700" cy="640080"/>
          </a:xfrm>
          <a:prstGeom prst="rect">
            <a:avLst/>
          </a:prstGeom>
          <a:solidFill>
            <a:srgbClr val="F0F1F0"/>
          </a:solidFill>
          <a:ln>
            <a:noFill/>
          </a:ln>
        </p:spPr>
        <p:txBody>
          <a:bodyPr anchorCtr="0" anchor="ctr" bIns="91425" lIns="548625" spcFirstLastPara="1" rIns="91425" wrap="square" tIns="9142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400"/>
              <a:buNone/>
              <a:defRPr b="0" sz="24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2" type="body"/>
          </p:nvPr>
        </p:nvSpPr>
        <p:spPr>
          <a:xfrm>
            <a:off x="1130300" y="2022394"/>
            <a:ext cx="10680700" cy="640080"/>
          </a:xfrm>
          <a:prstGeom prst="rect">
            <a:avLst/>
          </a:prstGeom>
          <a:solidFill>
            <a:srgbClr val="F0F1F0"/>
          </a:solidFill>
          <a:ln>
            <a:noFill/>
          </a:ln>
        </p:spPr>
        <p:txBody>
          <a:bodyPr anchorCtr="0" anchor="ctr" bIns="91425" lIns="548625" spcFirstLastPara="1" rIns="91425" wrap="square" tIns="9142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400"/>
              <a:buNone/>
              <a:defRPr b="0" sz="24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3" type="body"/>
          </p:nvPr>
        </p:nvSpPr>
        <p:spPr>
          <a:xfrm>
            <a:off x="1130300" y="2832915"/>
            <a:ext cx="10680700" cy="640080"/>
          </a:xfrm>
          <a:prstGeom prst="rect">
            <a:avLst/>
          </a:prstGeom>
          <a:solidFill>
            <a:srgbClr val="F0F1F0"/>
          </a:solidFill>
          <a:ln>
            <a:noFill/>
          </a:ln>
        </p:spPr>
        <p:txBody>
          <a:bodyPr anchorCtr="0" anchor="ctr" bIns="91425" lIns="548625" spcFirstLastPara="1" rIns="91425" wrap="square" tIns="9142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400"/>
              <a:buNone/>
              <a:defRPr b="0" sz="24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4" type="body"/>
          </p:nvPr>
        </p:nvSpPr>
        <p:spPr>
          <a:xfrm>
            <a:off x="1130300" y="3643436"/>
            <a:ext cx="10680700" cy="640080"/>
          </a:xfrm>
          <a:prstGeom prst="rect">
            <a:avLst/>
          </a:prstGeom>
          <a:solidFill>
            <a:srgbClr val="F0F1F0"/>
          </a:solidFill>
          <a:ln>
            <a:noFill/>
          </a:ln>
        </p:spPr>
        <p:txBody>
          <a:bodyPr anchorCtr="0" anchor="ctr" bIns="91425" lIns="548625" spcFirstLastPara="1" rIns="91425" wrap="square" tIns="9142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400"/>
              <a:buNone/>
              <a:defRPr b="0" sz="24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5" type="body"/>
          </p:nvPr>
        </p:nvSpPr>
        <p:spPr>
          <a:xfrm>
            <a:off x="1130300" y="4453957"/>
            <a:ext cx="10680700" cy="640080"/>
          </a:xfrm>
          <a:prstGeom prst="rect">
            <a:avLst/>
          </a:prstGeom>
          <a:solidFill>
            <a:srgbClr val="F0F1F0"/>
          </a:solidFill>
          <a:ln>
            <a:noFill/>
          </a:ln>
        </p:spPr>
        <p:txBody>
          <a:bodyPr anchorCtr="0" anchor="ctr" bIns="91425" lIns="548625" spcFirstLastPara="1" rIns="91425" wrap="square" tIns="9142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400"/>
              <a:buNone/>
              <a:defRPr b="0" sz="24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6" type="body"/>
          </p:nvPr>
        </p:nvSpPr>
        <p:spPr>
          <a:xfrm>
            <a:off x="1130300" y="5264479"/>
            <a:ext cx="10680700" cy="640080"/>
          </a:xfrm>
          <a:prstGeom prst="rect">
            <a:avLst/>
          </a:prstGeom>
          <a:solidFill>
            <a:srgbClr val="F0F1F0"/>
          </a:solidFill>
          <a:ln>
            <a:noFill/>
          </a:ln>
        </p:spPr>
        <p:txBody>
          <a:bodyPr anchorCtr="0" anchor="ctr" bIns="91425" lIns="548625" spcFirstLastPara="1" rIns="91425" wrap="square" tIns="9142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400"/>
              <a:buNone/>
              <a:defRPr b="0" sz="24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6"/>
          <p:cNvSpPr txBox="1"/>
          <p:nvPr>
            <p:ph type="title"/>
          </p:nvPr>
        </p:nvSpPr>
        <p:spPr>
          <a:xfrm>
            <a:off x="838201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BFBFB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3" name="Google Shape;53;p6"/>
          <p:cNvSpPr txBox="1"/>
          <p:nvPr/>
        </p:nvSpPr>
        <p:spPr>
          <a:xfrm>
            <a:off x="381001" y="292608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cxnSp>
        <p:nvCxnSpPr>
          <p:cNvPr id="54" name="Google Shape;54;p6"/>
          <p:cNvCxnSpPr/>
          <p:nvPr/>
        </p:nvCxnSpPr>
        <p:spPr>
          <a:xfrm rot="10800000">
            <a:off x="381000" y="941529"/>
            <a:ext cx="114300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5" name="Google Shape;55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6"/>
          <p:cNvSpPr txBox="1"/>
          <p:nvPr>
            <p:ph idx="7" type="body"/>
          </p:nvPr>
        </p:nvSpPr>
        <p:spPr>
          <a:xfrm>
            <a:off x="381000" y="1211873"/>
            <a:ext cx="999233" cy="6400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0" spcFirstLastPara="1" rIns="18287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8" type="body"/>
          </p:nvPr>
        </p:nvSpPr>
        <p:spPr>
          <a:xfrm>
            <a:off x="381000" y="2022394"/>
            <a:ext cx="999233" cy="6400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0" spcFirstLastPara="1" rIns="18287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6"/>
          <p:cNvSpPr txBox="1"/>
          <p:nvPr>
            <p:ph idx="9" type="body"/>
          </p:nvPr>
        </p:nvSpPr>
        <p:spPr>
          <a:xfrm>
            <a:off x="381000" y="2832915"/>
            <a:ext cx="999233" cy="6400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0" spcFirstLastPara="1" rIns="18287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6"/>
          <p:cNvSpPr txBox="1"/>
          <p:nvPr>
            <p:ph idx="13" type="body"/>
          </p:nvPr>
        </p:nvSpPr>
        <p:spPr>
          <a:xfrm>
            <a:off x="381000" y="3643436"/>
            <a:ext cx="999233" cy="6400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0" spcFirstLastPara="1" rIns="18287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6"/>
          <p:cNvSpPr txBox="1"/>
          <p:nvPr>
            <p:ph idx="14" type="body"/>
          </p:nvPr>
        </p:nvSpPr>
        <p:spPr>
          <a:xfrm>
            <a:off x="381000" y="4453957"/>
            <a:ext cx="999233" cy="6400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0" spcFirstLastPara="1" rIns="18287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6"/>
          <p:cNvSpPr txBox="1"/>
          <p:nvPr>
            <p:ph idx="15" type="body"/>
          </p:nvPr>
        </p:nvSpPr>
        <p:spPr>
          <a:xfrm>
            <a:off x="381000" y="5264479"/>
            <a:ext cx="999233" cy="6400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0" spcFirstLastPara="1" rIns="18287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Editable_Content w/ Imagery">
  <p:cSld name="1_Editable_Content w/ Imager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/>
          <p:nvPr>
            <p:ph idx="2" type="pic"/>
          </p:nvPr>
        </p:nvSpPr>
        <p:spPr>
          <a:xfrm>
            <a:off x="6570875" y="1"/>
            <a:ext cx="5621121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Font typeface="Courier New"/>
              <a:buChar char="o"/>
              <a:defRPr b="0" i="0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Font typeface="Noto Sans Symbols"/>
              <a:buChar char="❑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Font typeface="Calibri"/>
              <a:buChar char="⁻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7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7"/>
          <p:cNvSpPr txBox="1"/>
          <p:nvPr>
            <p:ph idx="1" type="body"/>
          </p:nvPr>
        </p:nvSpPr>
        <p:spPr>
          <a:xfrm>
            <a:off x="381001" y="1371600"/>
            <a:ext cx="64008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  <a:defRPr>
                <a:solidFill>
                  <a:srgbClr val="53565A"/>
                </a:solidFill>
              </a:defRPr>
            </a:lvl1pPr>
            <a:lvl2pPr indent="-3619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Char char="o"/>
              <a:defRPr>
                <a:solidFill>
                  <a:srgbClr val="53565A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Char char="▪"/>
              <a:defRPr>
                <a:solidFill>
                  <a:srgbClr val="53565A"/>
                </a:solidFill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Char char="❑"/>
              <a:defRPr>
                <a:solidFill>
                  <a:srgbClr val="53565A"/>
                </a:solidFill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Char char="⁻"/>
              <a:defRPr>
                <a:solidFill>
                  <a:srgbClr val="53565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7"/>
          <p:cNvSpPr txBox="1"/>
          <p:nvPr/>
        </p:nvSpPr>
        <p:spPr>
          <a:xfrm>
            <a:off x="381001" y="292608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grpSp>
        <p:nvGrpSpPr>
          <p:cNvPr id="67" name="Google Shape;67;p7"/>
          <p:cNvGrpSpPr/>
          <p:nvPr/>
        </p:nvGrpSpPr>
        <p:grpSpPr>
          <a:xfrm>
            <a:off x="381000" y="0"/>
            <a:ext cx="11549172" cy="6858000"/>
            <a:chOff x="381000" y="0"/>
            <a:chExt cx="11549172" cy="6858000"/>
          </a:xfrm>
        </p:grpSpPr>
        <p:pic>
          <p:nvPicPr>
            <p:cNvPr id="68" name="Google Shape;68;p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 rot="-5400000">
              <a:off x="5602045" y="884816"/>
              <a:ext cx="6858000" cy="508836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9" name="Google Shape;69;p7"/>
            <p:cNvCxnSpPr/>
            <p:nvPr/>
          </p:nvCxnSpPr>
          <p:spPr>
            <a:xfrm rot="10800000">
              <a:off x="381000" y="941529"/>
              <a:ext cx="11430000" cy="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70" name="Google Shape;70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161804" y="387021"/>
              <a:ext cx="1768368" cy="331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185629" y="1604785"/>
              <a:ext cx="405834" cy="411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" name="Google Shape;72;p7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7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Horizontal Split w/ Imagery">
  <p:cSld name="Horizontal Split w/ Imager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 txBox="1"/>
          <p:nvPr>
            <p:ph idx="1" type="body"/>
          </p:nvPr>
        </p:nvSpPr>
        <p:spPr>
          <a:xfrm>
            <a:off x="0" y="0"/>
            <a:ext cx="609904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None/>
              <a:defRPr sz="3200">
                <a:solidFill>
                  <a:srgbClr val="53565A"/>
                </a:solidFill>
              </a:defRPr>
            </a:lvl1pPr>
            <a:lvl2pPr indent="-3143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350"/>
              <a:buChar char="o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▪"/>
              <a:defRPr/>
            </a:lvl3pPr>
            <a:lvl4pPr indent="-2857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900"/>
              <a:buChar char="❑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800"/>
              <a:buChar char="⁻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8"/>
          <p:cNvSpPr/>
          <p:nvPr>
            <p:ph idx="2" type="pic"/>
          </p:nvPr>
        </p:nvSpPr>
        <p:spPr>
          <a:xfrm>
            <a:off x="6092952" y="0"/>
            <a:ext cx="60990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Font typeface="Courier New"/>
              <a:buChar char="o"/>
              <a:defRPr b="0" i="0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Font typeface="Noto Sans Symbols"/>
              <a:buChar char="❑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Font typeface="Calibri"/>
              <a:buChar char="⁻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77" name="Google Shape;77;p8"/>
          <p:cNvGrpSpPr/>
          <p:nvPr/>
        </p:nvGrpSpPr>
        <p:grpSpPr>
          <a:xfrm>
            <a:off x="8845826" y="0"/>
            <a:ext cx="3346174" cy="6858000"/>
            <a:chOff x="8845826" y="0"/>
            <a:chExt cx="3346174" cy="6858000"/>
          </a:xfrm>
        </p:grpSpPr>
        <p:pic>
          <p:nvPicPr>
            <p:cNvPr id="78" name="Google Shape;78;p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 rot="-5400000">
              <a:off x="7089913" y="1755913"/>
              <a:ext cx="6858000" cy="33461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0581491" y="1779910"/>
              <a:ext cx="405834" cy="411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" name="Google Shape;80;p8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8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Google Shape;82;p8"/>
          <p:cNvSpPr txBox="1"/>
          <p:nvPr/>
        </p:nvSpPr>
        <p:spPr>
          <a:xfrm>
            <a:off x="527033" y="6229360"/>
            <a:ext cx="1748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Editable_Content w/ Imagery">
  <p:cSld name="2_Editable_Content w/ Imagery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9"/>
          <p:cNvSpPr txBox="1"/>
          <p:nvPr>
            <p:ph idx="1" type="body"/>
          </p:nvPr>
        </p:nvSpPr>
        <p:spPr>
          <a:xfrm>
            <a:off x="381001" y="13716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  <a:defRPr>
                <a:solidFill>
                  <a:srgbClr val="53565A"/>
                </a:solidFill>
              </a:defRPr>
            </a:lvl1pPr>
            <a:lvl2pPr indent="-3619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Char char="o"/>
              <a:defRPr>
                <a:solidFill>
                  <a:srgbClr val="53565A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Char char="▪"/>
              <a:defRPr>
                <a:solidFill>
                  <a:srgbClr val="53565A"/>
                </a:solidFill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Char char="❑"/>
              <a:defRPr>
                <a:solidFill>
                  <a:srgbClr val="53565A"/>
                </a:solidFill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Char char="⁻"/>
              <a:defRPr>
                <a:solidFill>
                  <a:srgbClr val="53565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86" name="Google Shape;86;p9"/>
          <p:cNvCxnSpPr/>
          <p:nvPr/>
        </p:nvCxnSpPr>
        <p:spPr>
          <a:xfrm rot="10800000">
            <a:off x="381000" y="941529"/>
            <a:ext cx="114300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" name="Google Shape;87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61804" y="387021"/>
            <a:ext cx="1768368" cy="3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9"/>
          <p:cNvSpPr/>
          <p:nvPr>
            <p:ph idx="2" type="pic"/>
          </p:nvPr>
        </p:nvSpPr>
        <p:spPr>
          <a:xfrm>
            <a:off x="8365475" y="1394813"/>
            <a:ext cx="3826525" cy="5462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Font typeface="Courier New"/>
              <a:buChar char="o"/>
              <a:defRPr b="0" i="0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Font typeface="Noto Sans Symbols"/>
              <a:buChar char="❑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Font typeface="Calibri"/>
              <a:buChar char="⁻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9" name="Google Shape;89;p9"/>
          <p:cNvPicPr preferRelativeResize="0"/>
          <p:nvPr/>
        </p:nvPicPr>
        <p:blipFill rotWithShape="1">
          <a:blip r:embed="rId3">
            <a:alphaModFix/>
          </a:blip>
          <a:srcRect b="0" l="19256" r="0" t="-273"/>
          <a:stretch/>
        </p:blipFill>
        <p:spPr>
          <a:xfrm rot="10800000">
            <a:off x="8365475" y="1306909"/>
            <a:ext cx="3826526" cy="555109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9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9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r">
              <a:spcBef>
                <a:spcPts val="0"/>
              </a:spcBef>
              <a:buNone/>
              <a:defRPr sz="11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2" name="Google Shape;92;p9"/>
          <p:cNvSpPr txBox="1"/>
          <p:nvPr/>
        </p:nvSpPr>
        <p:spPr>
          <a:xfrm>
            <a:off x="838201" y="301449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t/>
            </a:r>
            <a:endParaRPr sz="3600">
              <a:solidFill>
                <a:srgbClr val="53565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9"/>
          <p:cNvSpPr txBox="1"/>
          <p:nvPr/>
        </p:nvSpPr>
        <p:spPr>
          <a:xfrm>
            <a:off x="381002" y="301449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pic>
        <p:nvPicPr>
          <p:cNvPr id="94" name="Google Shape;94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61805" y="395862"/>
            <a:ext cx="1768368" cy="331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>
  <p:cSld name="Custom Layou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10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10"/>
          <p:cNvSpPr txBox="1"/>
          <p:nvPr/>
        </p:nvSpPr>
        <p:spPr>
          <a:xfrm>
            <a:off x="381002" y="301449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cxnSp>
        <p:nvCxnSpPr>
          <p:cNvPr id="99" name="Google Shape;99;p10"/>
          <p:cNvCxnSpPr/>
          <p:nvPr/>
        </p:nvCxnSpPr>
        <p:spPr>
          <a:xfrm rot="10800000">
            <a:off x="381000" y="941529"/>
            <a:ext cx="11430000" cy="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0" name="Google Shape;100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61805" y="395862"/>
            <a:ext cx="1768368" cy="33133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0"/>
          <p:cNvSpPr txBox="1"/>
          <p:nvPr>
            <p:ph type="title"/>
          </p:nvPr>
        </p:nvSpPr>
        <p:spPr>
          <a:xfrm>
            <a:off x="838201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>
                <a:solidFill>
                  <a:srgbClr val="5356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0"/>
          <p:cNvSpPr txBox="1"/>
          <p:nvPr>
            <p:ph idx="1" type="body"/>
          </p:nvPr>
        </p:nvSpPr>
        <p:spPr>
          <a:xfrm>
            <a:off x="381001" y="13716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  <a:defRPr>
                <a:solidFill>
                  <a:srgbClr val="53565A"/>
                </a:solidFill>
              </a:defRPr>
            </a:lvl1pPr>
            <a:lvl2pPr indent="-3619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Char char="o"/>
              <a:defRPr>
                <a:solidFill>
                  <a:srgbClr val="53565A"/>
                </a:solidFill>
              </a:defRPr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Char char="▪"/>
              <a:defRPr>
                <a:solidFill>
                  <a:srgbClr val="53565A"/>
                </a:solidFill>
              </a:defRPr>
            </a:lvl3pPr>
            <a:lvl4pPr indent="-2921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Char char="❑"/>
              <a:defRPr>
                <a:solidFill>
                  <a:srgbClr val="53565A"/>
                </a:solidFill>
              </a:defRPr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Char char="⁻"/>
              <a:defRPr>
                <a:solidFill>
                  <a:srgbClr val="53565A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10"/>
          <p:cNvSpPr/>
          <p:nvPr>
            <p:ph idx="2" type="pic"/>
          </p:nvPr>
        </p:nvSpPr>
        <p:spPr>
          <a:xfrm>
            <a:off x="6267540" y="2982319"/>
            <a:ext cx="5924460" cy="38756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Font typeface="Courier New"/>
              <a:buChar char="o"/>
              <a:defRPr b="0" i="0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Font typeface="Noto Sans Symbols"/>
              <a:buChar char="❑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Font typeface="Calibri"/>
              <a:buChar char="⁻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04" name="Google Shape;104;p10"/>
          <p:cNvPicPr preferRelativeResize="0"/>
          <p:nvPr/>
        </p:nvPicPr>
        <p:blipFill rotWithShape="1">
          <a:blip r:embed="rId3">
            <a:alphaModFix/>
          </a:blip>
          <a:srcRect b="0" l="0" r="24961" t="0"/>
          <a:stretch/>
        </p:blipFill>
        <p:spPr>
          <a:xfrm rot="5400000">
            <a:off x="7229279" y="1895279"/>
            <a:ext cx="3882113" cy="6043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44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1.xml"/><Relationship Id="rId43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24.xml"/><Relationship Id="rId46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23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47" Type="http://schemas.openxmlformats.org/officeDocument/2006/relationships/theme" Target="../theme/theme1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381000" y="290081"/>
            <a:ext cx="114300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  <a:defRPr b="0" i="0" sz="36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381000" y="1369072"/>
            <a:ext cx="11430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Font typeface="Courier New"/>
              <a:buChar char="o"/>
              <a:defRPr b="0" i="0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1000"/>
              <a:buFont typeface="Noto Sans Symbols"/>
              <a:buChar char="❑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000"/>
              <a:buFont typeface="Calibri"/>
              <a:buChar char="⁻"/>
              <a:defRPr b="0" i="0" sz="20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273042" y="6229360"/>
            <a:ext cx="282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1"/>
          <p:cNvSpPr txBox="1"/>
          <p:nvPr/>
        </p:nvSpPr>
        <p:spPr>
          <a:xfrm>
            <a:off x="522181" y="6229360"/>
            <a:ext cx="17483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 b="0" i="0" sz="12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4.jp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9.png"/><Relationship Id="rId4" Type="http://schemas.openxmlformats.org/officeDocument/2006/relationships/image" Target="../media/image52.png"/><Relationship Id="rId5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0.jp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jpg"/><Relationship Id="rId4" Type="http://schemas.openxmlformats.org/officeDocument/2006/relationships/image" Target="../media/image70.png"/><Relationship Id="rId5" Type="http://schemas.openxmlformats.org/officeDocument/2006/relationships/image" Target="../media/image4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1.png"/><Relationship Id="rId4" Type="http://schemas.openxmlformats.org/officeDocument/2006/relationships/image" Target="../media/image4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8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Relationship Id="rId5" Type="http://schemas.openxmlformats.org/officeDocument/2006/relationships/image" Target="../media/image25.png"/><Relationship Id="rId6" Type="http://schemas.openxmlformats.org/officeDocument/2006/relationships/image" Target="../media/image42.png"/><Relationship Id="rId7" Type="http://schemas.openxmlformats.org/officeDocument/2006/relationships/image" Target="../media/image47.png"/><Relationship Id="rId8" Type="http://schemas.openxmlformats.org/officeDocument/2006/relationships/image" Target="../media/image49.png"/><Relationship Id="rId10" Type="http://schemas.openxmlformats.org/officeDocument/2006/relationships/image" Target="../media/image5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8.png"/><Relationship Id="rId4" Type="http://schemas.openxmlformats.org/officeDocument/2006/relationships/image" Target="../media/image50.png"/><Relationship Id="rId9" Type="http://schemas.openxmlformats.org/officeDocument/2006/relationships/image" Target="../media/image59.png"/><Relationship Id="rId5" Type="http://schemas.openxmlformats.org/officeDocument/2006/relationships/image" Target="../media/image25.png"/><Relationship Id="rId6" Type="http://schemas.openxmlformats.org/officeDocument/2006/relationships/image" Target="../media/image42.png"/><Relationship Id="rId7" Type="http://schemas.openxmlformats.org/officeDocument/2006/relationships/image" Target="../media/image56.png"/><Relationship Id="rId8" Type="http://schemas.openxmlformats.org/officeDocument/2006/relationships/image" Target="../media/image58.png"/><Relationship Id="rId11" Type="http://schemas.openxmlformats.org/officeDocument/2006/relationships/image" Target="../media/image47.png"/><Relationship Id="rId10" Type="http://schemas.openxmlformats.org/officeDocument/2006/relationships/image" Target="../media/image57.png"/><Relationship Id="rId13" Type="http://schemas.openxmlformats.org/officeDocument/2006/relationships/image" Target="../media/image49.png"/><Relationship Id="rId12" Type="http://schemas.openxmlformats.org/officeDocument/2006/relationships/image" Target="../media/image5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8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5" Type="http://schemas.openxmlformats.org/officeDocument/2006/relationships/image" Target="../media/image25.png"/><Relationship Id="rId6" Type="http://schemas.openxmlformats.org/officeDocument/2006/relationships/image" Target="../media/image42.png"/><Relationship Id="rId7" Type="http://schemas.openxmlformats.org/officeDocument/2006/relationships/image" Target="../media/image59.png"/><Relationship Id="rId8" Type="http://schemas.openxmlformats.org/officeDocument/2006/relationships/image" Target="../media/image57.png"/><Relationship Id="rId11" Type="http://schemas.openxmlformats.org/officeDocument/2006/relationships/image" Target="../media/image47.png"/><Relationship Id="rId10" Type="http://schemas.openxmlformats.org/officeDocument/2006/relationships/image" Target="../media/image49.png"/><Relationship Id="rId12" Type="http://schemas.openxmlformats.org/officeDocument/2006/relationships/image" Target="../media/image5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5.jpg"/><Relationship Id="rId4" Type="http://schemas.openxmlformats.org/officeDocument/2006/relationships/image" Target="../media/image6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3.png"/><Relationship Id="rId4" Type="http://schemas.openxmlformats.org/officeDocument/2006/relationships/image" Target="../media/image4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2.png"/><Relationship Id="rId4" Type="http://schemas.openxmlformats.org/officeDocument/2006/relationships/image" Target="../media/image4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1.png"/><Relationship Id="rId4" Type="http://schemas.openxmlformats.org/officeDocument/2006/relationships/image" Target="../media/image4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5.jpg"/><Relationship Id="rId4" Type="http://schemas.openxmlformats.org/officeDocument/2006/relationships/image" Target="../media/image4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9.jpg"/><Relationship Id="rId4" Type="http://schemas.openxmlformats.org/officeDocument/2006/relationships/image" Target="../media/image4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6.png"/><Relationship Id="rId4" Type="http://schemas.openxmlformats.org/officeDocument/2006/relationships/image" Target="../media/image4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1.png"/><Relationship Id="rId4" Type="http://schemas.openxmlformats.org/officeDocument/2006/relationships/image" Target="../media/image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4.jpg"/><Relationship Id="rId4" Type="http://schemas.openxmlformats.org/officeDocument/2006/relationships/image" Target="../media/image7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0.jpg"/><Relationship Id="rId4" Type="http://schemas.openxmlformats.org/officeDocument/2006/relationships/image" Target="../media/image52.png"/><Relationship Id="rId5" Type="http://schemas.openxmlformats.org/officeDocument/2006/relationships/image" Target="../media/image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6.jpg"/><Relationship Id="rId4" Type="http://schemas.openxmlformats.org/officeDocument/2006/relationships/image" Target="../media/image68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4.jpg"/><Relationship Id="rId4" Type="http://schemas.openxmlformats.org/officeDocument/2006/relationships/image" Target="../media/image6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5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2.jpg"/><Relationship Id="rId4" Type="http://schemas.openxmlformats.org/officeDocument/2006/relationships/image" Target="../media/image52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Relationship Id="rId4" Type="http://schemas.openxmlformats.org/officeDocument/2006/relationships/image" Target="../media/image28.png"/><Relationship Id="rId5" Type="http://schemas.openxmlformats.org/officeDocument/2006/relationships/image" Target="../media/image34.png"/><Relationship Id="rId6" Type="http://schemas.openxmlformats.org/officeDocument/2006/relationships/image" Target="../media/image2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Relationship Id="rId4" Type="http://schemas.openxmlformats.org/officeDocument/2006/relationships/image" Target="../media/image34.png"/><Relationship Id="rId5" Type="http://schemas.openxmlformats.org/officeDocument/2006/relationships/image" Target="../media/image29.png"/><Relationship Id="rId6" Type="http://schemas.openxmlformats.org/officeDocument/2006/relationships/image" Target="../media/image25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Relationship Id="rId4" Type="http://schemas.openxmlformats.org/officeDocument/2006/relationships/image" Target="../media/image35.png"/><Relationship Id="rId5" Type="http://schemas.openxmlformats.org/officeDocument/2006/relationships/image" Target="../media/image28.png"/><Relationship Id="rId6" Type="http://schemas.openxmlformats.org/officeDocument/2006/relationships/image" Target="../media/image34.png"/><Relationship Id="rId7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png"/><Relationship Id="rId4" Type="http://schemas.openxmlformats.org/officeDocument/2006/relationships/image" Target="../media/image38.png"/><Relationship Id="rId5" Type="http://schemas.openxmlformats.org/officeDocument/2006/relationships/image" Target="../media/image4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ridge over a river in a city&#10;&#10;Description automatically generated" id="465" name="Google Shape;465;p4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721" r="40619" t="8954"/>
          <a:stretch/>
        </p:blipFill>
        <p:spPr>
          <a:xfrm>
            <a:off x="6241847" y="0"/>
            <a:ext cx="595015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grpSp>
        <p:nvGrpSpPr>
          <p:cNvPr id="466" name="Google Shape;466;p48"/>
          <p:cNvGrpSpPr/>
          <p:nvPr/>
        </p:nvGrpSpPr>
        <p:grpSpPr>
          <a:xfrm>
            <a:off x="6231741" y="0"/>
            <a:ext cx="5960259" cy="6858000"/>
            <a:chOff x="6231741" y="0"/>
            <a:chExt cx="5960259" cy="6858000"/>
          </a:xfrm>
        </p:grpSpPr>
        <p:pic>
          <p:nvPicPr>
            <p:cNvPr id="467" name="Google Shape;467;p48"/>
            <p:cNvPicPr preferRelativeResize="0"/>
            <p:nvPr/>
          </p:nvPicPr>
          <p:blipFill rotWithShape="1">
            <a:blip r:embed="rId4">
              <a:alphaModFix/>
            </a:blip>
            <a:srcRect b="1499" l="0" r="0" t="0"/>
            <a:stretch/>
          </p:blipFill>
          <p:spPr>
            <a:xfrm>
              <a:off x="6231741" y="0"/>
              <a:ext cx="5960259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8" name="Google Shape;468;p4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18136" y="1815391"/>
              <a:ext cx="405834" cy="411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9" name="Google Shape;469;p48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sp>
        <p:nvSpPr>
          <p:cNvPr id="470" name="Google Shape;470;p48"/>
          <p:cNvSpPr txBox="1"/>
          <p:nvPr>
            <p:ph type="ctrTitle"/>
          </p:nvPr>
        </p:nvSpPr>
        <p:spPr>
          <a:xfrm>
            <a:off x="838200" y="2451741"/>
            <a:ext cx="6400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Code Signing: A Security Control That Isn’t Secured</a:t>
            </a:r>
            <a:endParaRPr/>
          </a:p>
        </p:txBody>
      </p:sp>
      <p:sp>
        <p:nvSpPr>
          <p:cNvPr id="471" name="Google Shape;471;p48"/>
          <p:cNvSpPr txBox="1"/>
          <p:nvPr>
            <p:ph idx="1" type="subTitle"/>
          </p:nvPr>
        </p:nvSpPr>
        <p:spPr>
          <a:xfrm>
            <a:off x="838200" y="3733292"/>
            <a:ext cx="6400800" cy="902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472" name="Google Shape;472;p48"/>
          <p:cNvSpPr txBox="1"/>
          <p:nvPr>
            <p:ph idx="3" type="body"/>
          </p:nvPr>
        </p:nvSpPr>
        <p:spPr>
          <a:xfrm>
            <a:off x="838198" y="4343400"/>
            <a:ext cx="3807943" cy="12223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2400"/>
              <a:buNone/>
            </a:pPr>
            <a:r>
              <a:rPr b="1" lang="en-US" sz="2400"/>
              <a:t>Eddie Glenn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53565A"/>
              </a:buClr>
              <a:buSzPts val="2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000"/>
              <a:buNone/>
            </a:pPr>
            <a:r>
              <a:rPr lang="en-US"/>
              <a:t>May 23, 2019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57"/>
          <p:cNvSpPr txBox="1"/>
          <p:nvPr>
            <p:ph idx="1" type="body"/>
          </p:nvPr>
        </p:nvSpPr>
        <p:spPr>
          <a:xfrm>
            <a:off x="1130300" y="1211873"/>
            <a:ext cx="10680700" cy="640080"/>
          </a:xfrm>
          <a:prstGeom prst="rect">
            <a:avLst/>
          </a:prstGeom>
          <a:solidFill>
            <a:srgbClr val="F0F1F0"/>
          </a:solidFill>
          <a:ln>
            <a:noFill/>
          </a:ln>
        </p:spPr>
        <p:txBody>
          <a:bodyPr anchorCtr="0" anchor="ctr" bIns="91425" lIns="5486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2400"/>
              <a:buNone/>
            </a:pPr>
            <a:r>
              <a:rPr lang="en-US"/>
              <a:t>Code signing business risks</a:t>
            </a:r>
            <a:endParaRPr/>
          </a:p>
        </p:txBody>
      </p:sp>
      <p:sp>
        <p:nvSpPr>
          <p:cNvPr id="618" name="Google Shape;618;p57"/>
          <p:cNvSpPr txBox="1"/>
          <p:nvPr>
            <p:ph idx="2" type="body"/>
          </p:nvPr>
        </p:nvSpPr>
        <p:spPr>
          <a:xfrm>
            <a:off x="1130300" y="2022394"/>
            <a:ext cx="10680700" cy="640080"/>
          </a:xfrm>
          <a:prstGeom prst="rect">
            <a:avLst/>
          </a:prstGeom>
          <a:solidFill>
            <a:srgbClr val="F0F1F0"/>
          </a:solidFill>
          <a:ln>
            <a:noFill/>
          </a:ln>
        </p:spPr>
        <p:txBody>
          <a:bodyPr anchorCtr="0" anchor="ctr" bIns="91425" lIns="5486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2400"/>
              <a:buNone/>
            </a:pPr>
            <a:r>
              <a:rPr lang="en-US"/>
              <a:t>A code signing refresher</a:t>
            </a:r>
            <a:endParaRPr/>
          </a:p>
        </p:txBody>
      </p:sp>
      <p:sp>
        <p:nvSpPr>
          <p:cNvPr id="619" name="Google Shape;619;p57"/>
          <p:cNvSpPr txBox="1"/>
          <p:nvPr>
            <p:ph idx="3" type="body"/>
          </p:nvPr>
        </p:nvSpPr>
        <p:spPr>
          <a:xfrm>
            <a:off x="1130300" y="2832915"/>
            <a:ext cx="10680700" cy="640080"/>
          </a:xfrm>
          <a:prstGeom prst="rect">
            <a:avLst/>
          </a:prstGeom>
          <a:solidFill>
            <a:srgbClr val="F0F1F0"/>
          </a:solidFill>
          <a:ln>
            <a:noFill/>
          </a:ln>
        </p:spPr>
        <p:txBody>
          <a:bodyPr anchorCtr="0" anchor="ctr" bIns="91425" lIns="5486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2400"/>
              <a:buNone/>
            </a:pPr>
            <a:r>
              <a:rPr lang="en-US"/>
              <a:t>5 common challenges that businesses face</a:t>
            </a:r>
            <a:endParaRPr/>
          </a:p>
        </p:txBody>
      </p:sp>
      <p:sp>
        <p:nvSpPr>
          <p:cNvPr id="620" name="Google Shape;620;p57"/>
          <p:cNvSpPr txBox="1"/>
          <p:nvPr>
            <p:ph idx="4" type="body"/>
          </p:nvPr>
        </p:nvSpPr>
        <p:spPr>
          <a:xfrm>
            <a:off x="1130300" y="3643436"/>
            <a:ext cx="10680700" cy="640080"/>
          </a:xfrm>
          <a:prstGeom prst="rect">
            <a:avLst/>
          </a:prstGeom>
          <a:solidFill>
            <a:srgbClr val="F0F1F0"/>
          </a:solidFill>
          <a:ln>
            <a:noFill/>
          </a:ln>
        </p:spPr>
        <p:txBody>
          <a:bodyPr anchorCtr="0" anchor="ctr" bIns="91425" lIns="5486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2400"/>
              <a:buNone/>
            </a:pPr>
            <a:r>
              <a:rPr lang="en-US"/>
              <a:t>5 best practices to secure your code-signing process</a:t>
            </a:r>
            <a:endParaRPr/>
          </a:p>
        </p:txBody>
      </p:sp>
      <p:sp>
        <p:nvSpPr>
          <p:cNvPr id="621" name="Google Shape;621;p57"/>
          <p:cNvSpPr txBox="1"/>
          <p:nvPr>
            <p:ph idx="5" type="body"/>
          </p:nvPr>
        </p:nvSpPr>
        <p:spPr>
          <a:xfrm>
            <a:off x="1130300" y="4453957"/>
            <a:ext cx="10680700" cy="640080"/>
          </a:xfrm>
          <a:prstGeom prst="rect">
            <a:avLst/>
          </a:prstGeom>
          <a:solidFill>
            <a:srgbClr val="F0F1F0"/>
          </a:solidFill>
          <a:ln>
            <a:noFill/>
          </a:ln>
        </p:spPr>
        <p:txBody>
          <a:bodyPr anchorCtr="0" anchor="ctr" bIns="91425" lIns="5486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2400"/>
              <a:buNone/>
            </a:pPr>
            <a:r>
              <a:rPr lang="en-US"/>
              <a:t>Summary/Conclusions</a:t>
            </a:r>
            <a:endParaRPr/>
          </a:p>
        </p:txBody>
      </p:sp>
      <p:sp>
        <p:nvSpPr>
          <p:cNvPr id="622" name="Google Shape;622;p57"/>
          <p:cNvSpPr txBox="1"/>
          <p:nvPr>
            <p:ph type="title"/>
          </p:nvPr>
        </p:nvSpPr>
        <p:spPr>
          <a:xfrm>
            <a:off x="838201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623" name="Google Shape;623;p57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sp>
        <p:nvSpPr>
          <p:cNvPr id="624" name="Google Shape;624;p57"/>
          <p:cNvSpPr txBox="1"/>
          <p:nvPr>
            <p:ph idx="7" type="body"/>
          </p:nvPr>
        </p:nvSpPr>
        <p:spPr>
          <a:xfrm>
            <a:off x="381000" y="1211873"/>
            <a:ext cx="999233" cy="6400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0" spcFirstLastPara="1" rIns="18287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US"/>
              <a:t>1</a:t>
            </a:r>
            <a:endParaRPr/>
          </a:p>
        </p:txBody>
      </p:sp>
      <p:sp>
        <p:nvSpPr>
          <p:cNvPr id="625" name="Google Shape;625;p57"/>
          <p:cNvSpPr txBox="1"/>
          <p:nvPr>
            <p:ph idx="8" type="body"/>
          </p:nvPr>
        </p:nvSpPr>
        <p:spPr>
          <a:xfrm>
            <a:off x="381000" y="2022394"/>
            <a:ext cx="999233" cy="6400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0" spcFirstLastPara="1" rIns="18287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US"/>
              <a:t>2</a:t>
            </a:r>
            <a:endParaRPr/>
          </a:p>
        </p:txBody>
      </p:sp>
      <p:sp>
        <p:nvSpPr>
          <p:cNvPr id="626" name="Google Shape;626;p57"/>
          <p:cNvSpPr txBox="1"/>
          <p:nvPr>
            <p:ph idx="9" type="body"/>
          </p:nvPr>
        </p:nvSpPr>
        <p:spPr>
          <a:xfrm>
            <a:off x="381000" y="2832915"/>
            <a:ext cx="999233" cy="6400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0" spcFirstLastPara="1" rIns="18287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US"/>
              <a:t>3</a:t>
            </a:r>
            <a:endParaRPr/>
          </a:p>
        </p:txBody>
      </p:sp>
      <p:sp>
        <p:nvSpPr>
          <p:cNvPr id="627" name="Google Shape;627;p57"/>
          <p:cNvSpPr txBox="1"/>
          <p:nvPr>
            <p:ph idx="13" type="body"/>
          </p:nvPr>
        </p:nvSpPr>
        <p:spPr>
          <a:xfrm>
            <a:off x="381000" y="3643436"/>
            <a:ext cx="999233" cy="6400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0" spcFirstLastPara="1" rIns="18287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rPr lang="en-US"/>
              <a:t>4</a:t>
            </a:r>
            <a:endParaRPr/>
          </a:p>
        </p:txBody>
      </p:sp>
      <p:sp>
        <p:nvSpPr>
          <p:cNvPr id="628" name="Google Shape;628;p57"/>
          <p:cNvSpPr txBox="1"/>
          <p:nvPr>
            <p:ph idx="14" type="body"/>
          </p:nvPr>
        </p:nvSpPr>
        <p:spPr>
          <a:xfrm>
            <a:off x="381000" y="4453957"/>
            <a:ext cx="999233" cy="6400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0" spcFirstLastPara="1" rIns="18287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p58"/>
          <p:cNvPicPr preferRelativeResize="0"/>
          <p:nvPr/>
        </p:nvPicPr>
        <p:blipFill rotWithShape="1">
          <a:blip r:embed="rId3">
            <a:alphaModFix/>
          </a:blip>
          <a:srcRect b="0" l="0" r="4404" t="0"/>
          <a:stretch/>
        </p:blipFill>
        <p:spPr>
          <a:xfrm>
            <a:off x="0" y="0"/>
            <a:ext cx="12191999" cy="6906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58"/>
          <p:cNvPicPr preferRelativeResize="0"/>
          <p:nvPr/>
        </p:nvPicPr>
        <p:blipFill rotWithShape="1">
          <a:blip r:embed="rId4">
            <a:alphaModFix amt="65000"/>
          </a:blip>
          <a:srcRect b="0" l="0" r="0" t="0"/>
          <a:stretch/>
        </p:blipFill>
        <p:spPr>
          <a:xfrm>
            <a:off x="6231741" y="0"/>
            <a:ext cx="596025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58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During this session, you’ll learn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code signing:</a:t>
            </a:r>
            <a:endParaRPr/>
          </a:p>
        </p:txBody>
      </p:sp>
      <p:sp>
        <p:nvSpPr>
          <p:cNvPr id="636" name="Google Shape;636;p58"/>
          <p:cNvSpPr txBox="1"/>
          <p:nvPr/>
        </p:nvSpPr>
        <p:spPr>
          <a:xfrm>
            <a:off x="838201" y="1266742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sp>
        <p:nvSpPr>
          <p:cNvPr id="637" name="Google Shape;637;p58"/>
          <p:cNvSpPr txBox="1"/>
          <p:nvPr/>
        </p:nvSpPr>
        <p:spPr>
          <a:xfrm>
            <a:off x="1268105" y="1312109"/>
            <a:ext cx="68580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Is Code Signing?</a:t>
            </a:r>
            <a:endParaRPr/>
          </a:p>
        </p:txBody>
      </p:sp>
      <p:pic>
        <p:nvPicPr>
          <p:cNvPr id="638" name="Google Shape;638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8201" y="387023"/>
            <a:ext cx="1768368" cy="331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light&#10;&#10;Description automatically generated" id="643" name="Google Shape;643;p5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0582" r="33768" t="0"/>
          <a:stretch/>
        </p:blipFill>
        <p:spPr>
          <a:xfrm>
            <a:off x="6570875" y="1"/>
            <a:ext cx="5621121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644" name="Google Shape;644;p59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What Is Code Signing?</a:t>
            </a:r>
            <a:endParaRPr/>
          </a:p>
        </p:txBody>
      </p:sp>
      <p:sp>
        <p:nvSpPr>
          <p:cNvPr id="645" name="Google Shape;645;p59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sp>
        <p:nvSpPr>
          <p:cNvPr id="646" name="Google Shape;646;p59"/>
          <p:cNvSpPr txBox="1"/>
          <p:nvPr/>
        </p:nvSpPr>
        <p:spPr>
          <a:xfrm>
            <a:off x="381001" y="1371600"/>
            <a:ext cx="7062536" cy="47404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8288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rPr>
              <a:t>A technique that uses a certificate-based digital signature to “sign” computer executables (code) to:</a:t>
            </a:r>
            <a:endParaRPr/>
          </a:p>
          <a:p>
            <a:pPr indent="-457200" lvl="1" marL="640080" marR="0" rtl="0" algn="l">
              <a:spcBef>
                <a:spcPts val="1200"/>
              </a:spcBef>
              <a:spcAft>
                <a:spcPts val="0"/>
              </a:spcAft>
              <a:buClr>
                <a:srgbClr val="53565A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rPr>
              <a:t>Verify the author’s identity</a:t>
            </a:r>
            <a:endParaRPr/>
          </a:p>
          <a:p>
            <a:pPr indent="-457200" lvl="1" marL="640080" marR="0" rtl="0" algn="l">
              <a:spcBef>
                <a:spcPts val="1200"/>
              </a:spcBef>
              <a:spcAft>
                <a:spcPts val="0"/>
              </a:spcAft>
              <a:buClr>
                <a:srgbClr val="53565A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rPr>
              <a:t>Ensure that code has not been changed or corrupted since it </a:t>
            </a:r>
            <a:br>
              <a:rPr b="0" i="0" lang="en-US" sz="32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32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rPr>
              <a:t>was signed </a:t>
            </a:r>
            <a:endParaRPr/>
          </a:p>
        </p:txBody>
      </p:sp>
      <p:grpSp>
        <p:nvGrpSpPr>
          <p:cNvPr id="647" name="Google Shape;647;p59"/>
          <p:cNvGrpSpPr/>
          <p:nvPr/>
        </p:nvGrpSpPr>
        <p:grpSpPr>
          <a:xfrm>
            <a:off x="381000" y="0"/>
            <a:ext cx="11549172" cy="6858000"/>
            <a:chOff x="381000" y="0"/>
            <a:chExt cx="11549172" cy="6858000"/>
          </a:xfrm>
        </p:grpSpPr>
        <p:pic>
          <p:nvPicPr>
            <p:cNvPr id="648" name="Google Shape;648;p5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-5400000">
              <a:off x="5602045" y="884816"/>
              <a:ext cx="6858000" cy="508836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49" name="Google Shape;649;p59"/>
            <p:cNvCxnSpPr/>
            <p:nvPr/>
          </p:nvCxnSpPr>
          <p:spPr>
            <a:xfrm rot="10800000">
              <a:off x="381000" y="941529"/>
              <a:ext cx="11430000" cy="0"/>
            </a:xfrm>
            <a:prstGeom prst="straightConnector1">
              <a:avLst/>
            </a:prstGeom>
            <a:noFill/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pic>
          <p:nvPicPr>
            <p:cNvPr id="650" name="Google Shape;650;p5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161804" y="387021"/>
              <a:ext cx="1768368" cy="331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1" name="Google Shape;651;p5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185629" y="1604785"/>
              <a:ext cx="405834" cy="41117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60"/>
          <p:cNvSpPr txBox="1"/>
          <p:nvPr>
            <p:ph idx="1" type="body"/>
          </p:nvPr>
        </p:nvSpPr>
        <p:spPr>
          <a:xfrm>
            <a:off x="0" y="0"/>
            <a:ext cx="609904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274300" spcFirstLastPara="1" rIns="182875" wrap="square" tIns="0">
            <a:noAutofit/>
          </a:bodyPr>
          <a:lstStyle/>
          <a:p>
            <a:pPr indent="0" lvl="0" marL="18288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</a:pPr>
            <a:r>
              <a:rPr b="1" lang="en-US" sz="3600">
                <a:solidFill>
                  <a:schemeClr val="accent3"/>
                </a:solidFill>
              </a:rPr>
              <a:t>Code-Signing Certificates </a:t>
            </a:r>
            <a:br>
              <a:rPr b="1" lang="en-US" sz="3600">
                <a:solidFill>
                  <a:schemeClr val="accent3"/>
                </a:solidFill>
              </a:rPr>
            </a:br>
            <a:r>
              <a:rPr b="1" lang="en-US" sz="3600">
                <a:solidFill>
                  <a:schemeClr val="accent3"/>
                </a:solidFill>
              </a:rPr>
              <a:t>and Keys:</a:t>
            </a:r>
            <a:endParaRPr/>
          </a:p>
          <a:p>
            <a:pPr indent="-342900" lvl="1" marL="525780" rtl="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Clr>
                <a:srgbClr val="53565A"/>
              </a:buClr>
              <a:buSzPts val="1800"/>
              <a:buChar char="o"/>
            </a:pPr>
            <a:r>
              <a:rPr lang="en-US" sz="2400"/>
              <a:t>Equivalent to a birth certificate for </a:t>
            </a:r>
            <a:br>
              <a:rPr lang="en-US" sz="2400"/>
            </a:br>
            <a:r>
              <a:rPr lang="en-US" sz="2400"/>
              <a:t>the code</a:t>
            </a:r>
            <a:endParaRPr/>
          </a:p>
          <a:p>
            <a:pPr indent="-342900" lvl="1" marL="52578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53565A"/>
              </a:buClr>
              <a:buSzPts val="1800"/>
              <a:buChar char="o"/>
            </a:pPr>
            <a:r>
              <a:rPr lang="en-US" sz="2400"/>
              <a:t>Forged or stolen birth certificates </a:t>
            </a:r>
            <a:br>
              <a:rPr lang="en-US" sz="2400"/>
            </a:br>
            <a:r>
              <a:rPr lang="en-US" sz="2400"/>
              <a:t>can cause huge problems</a:t>
            </a:r>
            <a:endParaRPr/>
          </a:p>
          <a:p>
            <a:pPr indent="-342900" lvl="1" marL="52578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53565A"/>
              </a:buClr>
              <a:buSzPts val="1800"/>
              <a:buChar char="o"/>
            </a:pPr>
            <a:r>
              <a:rPr lang="en-US" sz="2400"/>
              <a:t>Unprotected code signing certificates and keys can cause even bigger problems</a:t>
            </a:r>
            <a:endParaRPr/>
          </a:p>
          <a:p>
            <a:pPr indent="-342900" lvl="1" marL="52578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53565A"/>
              </a:buClr>
              <a:buSzPts val="1800"/>
              <a:buChar char="o"/>
            </a:pPr>
            <a:r>
              <a:rPr lang="en-US" sz="2400"/>
              <a:t>Even though code signing has been around for decades as a means to protect code, </a:t>
            </a:r>
            <a:r>
              <a:rPr b="1" lang="en-US" sz="2400" u="sng">
                <a:solidFill>
                  <a:schemeClr val="accent1"/>
                </a:solidFill>
              </a:rPr>
              <a:t>their keys and certificates are more vulnerable than ever</a:t>
            </a:r>
            <a:endParaRPr/>
          </a:p>
        </p:txBody>
      </p:sp>
      <p:pic>
        <p:nvPicPr>
          <p:cNvPr descr="A picture containing text, appliance, person&#10;&#10;Description automatically generated" id="657" name="Google Shape;657;p6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0338" r="20338" t="0"/>
          <a:stretch/>
        </p:blipFill>
        <p:spPr>
          <a:xfrm>
            <a:off x="6092952" y="0"/>
            <a:ext cx="60990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658" name="Google Shape;658;p60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61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65" name="Google Shape;665;p61"/>
          <p:cNvSpPr txBox="1"/>
          <p:nvPr>
            <p:ph type="title"/>
          </p:nvPr>
        </p:nvSpPr>
        <p:spPr>
          <a:xfrm>
            <a:off x="838201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What is Code? </a:t>
            </a:r>
            <a:endParaRPr/>
          </a:p>
        </p:txBody>
      </p:sp>
      <p:grpSp>
        <p:nvGrpSpPr>
          <p:cNvPr id="666" name="Google Shape;666;p61"/>
          <p:cNvGrpSpPr/>
          <p:nvPr/>
        </p:nvGrpSpPr>
        <p:grpSpPr>
          <a:xfrm>
            <a:off x="1346200" y="1135642"/>
            <a:ext cx="2743200" cy="4789915"/>
            <a:chOff x="3276600" y="1415589"/>
            <a:chExt cx="2743200" cy="4789915"/>
          </a:xfrm>
        </p:grpSpPr>
        <p:sp>
          <p:nvSpPr>
            <p:cNvPr id="667" name="Google Shape;667;p61"/>
            <p:cNvSpPr txBox="1"/>
            <p:nvPr/>
          </p:nvSpPr>
          <p:spPr>
            <a:xfrm>
              <a:off x="3276600" y="3919504"/>
              <a:ext cx="2743200" cy="2286000"/>
            </a:xfrm>
            <a:prstGeom prst="rect">
              <a:avLst/>
            </a:prstGeom>
            <a:solidFill>
              <a:srgbClr val="14284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2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60"/>
                <a:buFont typeface="Calibri"/>
                <a:buNone/>
              </a:pPr>
              <a:r>
                <a:rPr b="0" i="0" lang="en-US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Code</a:t>
              </a:r>
              <a:endParaRPr/>
            </a:p>
          </p:txBody>
        </p:sp>
        <p:pic>
          <p:nvPicPr>
            <p:cNvPr id="668" name="Google Shape;668;p6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76600" y="1415589"/>
              <a:ext cx="2743200" cy="25039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69" name="Google Shape;669;p61"/>
          <p:cNvGrpSpPr/>
          <p:nvPr/>
        </p:nvGrpSpPr>
        <p:grpSpPr>
          <a:xfrm>
            <a:off x="3718925" y="1251949"/>
            <a:ext cx="6896240" cy="640080"/>
            <a:chOff x="4744283" y="1759567"/>
            <a:chExt cx="6896240" cy="640080"/>
          </a:xfrm>
        </p:grpSpPr>
        <p:sp>
          <p:nvSpPr>
            <p:cNvPr id="670" name="Google Shape;670;p61"/>
            <p:cNvSpPr txBox="1"/>
            <p:nvPr/>
          </p:nvSpPr>
          <p:spPr>
            <a:xfrm>
              <a:off x="5064323" y="1759567"/>
              <a:ext cx="6576199" cy="64008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-347663" lvl="0" marL="347663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2000"/>
                <a:buFont typeface="Arial"/>
                <a:buChar char="•"/>
              </a:pPr>
              <a:r>
                <a:rPr b="1" lang="en-US" sz="2000">
                  <a:solidFill>
                    <a:srgbClr val="53565A"/>
                  </a:solidFill>
                  <a:latin typeface="Calibri"/>
                  <a:ea typeface="Calibri"/>
                  <a:cs typeface="Calibri"/>
                  <a:sym typeface="Calibri"/>
                </a:rPr>
                <a:t>Anything That Can Execute on a Computing Device</a:t>
              </a:r>
              <a:endParaRPr/>
            </a:p>
          </p:txBody>
        </p:sp>
        <p:sp>
          <p:nvSpPr>
            <p:cNvPr id="671" name="Google Shape;671;p61"/>
            <p:cNvSpPr/>
            <p:nvPr/>
          </p:nvSpPr>
          <p:spPr>
            <a:xfrm>
              <a:off x="4744283" y="1759567"/>
              <a:ext cx="640080" cy="6400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3200"/>
                <a:buFont typeface="Arial"/>
                <a:buNone/>
              </a:pPr>
              <a:r>
                <a:t/>
              </a:r>
              <a:endParaRPr sz="32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2" name="Google Shape;672;p61"/>
          <p:cNvGrpSpPr/>
          <p:nvPr/>
        </p:nvGrpSpPr>
        <p:grpSpPr>
          <a:xfrm>
            <a:off x="4219486" y="2056579"/>
            <a:ext cx="6395677" cy="640080"/>
            <a:chOff x="4744283" y="2614679"/>
            <a:chExt cx="6395677" cy="640080"/>
          </a:xfrm>
        </p:grpSpPr>
        <p:sp>
          <p:nvSpPr>
            <p:cNvPr id="673" name="Google Shape;673;p61"/>
            <p:cNvSpPr txBox="1"/>
            <p:nvPr/>
          </p:nvSpPr>
          <p:spPr>
            <a:xfrm>
              <a:off x="5064323" y="2614679"/>
              <a:ext cx="6075637" cy="64008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-347663" lvl="0" marL="347663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2000"/>
                <a:buFont typeface="Arial"/>
                <a:buChar char="•"/>
              </a:pPr>
              <a:r>
                <a:rPr lang="en-US" sz="2000">
                  <a:solidFill>
                    <a:srgbClr val="53565A"/>
                  </a:solidFill>
                  <a:latin typeface="Calibri"/>
                  <a:ea typeface="Calibri"/>
                  <a:cs typeface="Calibri"/>
                  <a:sym typeface="Calibri"/>
                </a:rPr>
                <a:t>Computer Programs, Drivers, Firmware, ISO</a:t>
              </a:r>
              <a:endParaRPr/>
            </a:p>
          </p:txBody>
        </p:sp>
        <p:sp>
          <p:nvSpPr>
            <p:cNvPr id="674" name="Google Shape;674;p61"/>
            <p:cNvSpPr/>
            <p:nvPr/>
          </p:nvSpPr>
          <p:spPr>
            <a:xfrm>
              <a:off x="4744283" y="2614679"/>
              <a:ext cx="640080" cy="6400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3200"/>
                <a:buFont typeface="Arial"/>
                <a:buNone/>
              </a:pPr>
              <a:r>
                <a:t/>
              </a:r>
              <a:endParaRPr sz="32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5" name="Google Shape;675;p61"/>
          <p:cNvGrpSpPr/>
          <p:nvPr/>
        </p:nvGrpSpPr>
        <p:grpSpPr>
          <a:xfrm>
            <a:off x="4219486" y="2861209"/>
            <a:ext cx="6395677" cy="640080"/>
            <a:chOff x="4744283" y="2614679"/>
            <a:chExt cx="6395677" cy="640080"/>
          </a:xfrm>
        </p:grpSpPr>
        <p:sp>
          <p:nvSpPr>
            <p:cNvPr id="676" name="Google Shape;676;p61"/>
            <p:cNvSpPr txBox="1"/>
            <p:nvPr/>
          </p:nvSpPr>
          <p:spPr>
            <a:xfrm>
              <a:off x="5064324" y="2614679"/>
              <a:ext cx="6075636" cy="64008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-347663" lvl="0" marL="347663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2000"/>
                <a:buFont typeface="Arial"/>
                <a:buChar char="•"/>
              </a:pPr>
              <a:r>
                <a:rPr lang="en-US" sz="2000">
                  <a:solidFill>
                    <a:srgbClr val="53565A"/>
                  </a:solidFill>
                  <a:latin typeface="Calibri"/>
                  <a:ea typeface="Calibri"/>
                  <a:cs typeface="Calibri"/>
                  <a:sym typeface="Calibri"/>
                </a:rPr>
                <a:t>Mobile Apps and Software</a:t>
              </a:r>
              <a:endParaRPr/>
            </a:p>
          </p:txBody>
        </p:sp>
        <p:sp>
          <p:nvSpPr>
            <p:cNvPr id="677" name="Google Shape;677;p61"/>
            <p:cNvSpPr/>
            <p:nvPr/>
          </p:nvSpPr>
          <p:spPr>
            <a:xfrm>
              <a:off x="4744283" y="2614679"/>
              <a:ext cx="640080" cy="6400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3200"/>
                <a:buFont typeface="Arial"/>
                <a:buNone/>
              </a:pPr>
              <a:r>
                <a:t/>
              </a:r>
              <a:endParaRPr sz="32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8" name="Google Shape;678;p61"/>
          <p:cNvGrpSpPr/>
          <p:nvPr/>
        </p:nvGrpSpPr>
        <p:grpSpPr>
          <a:xfrm>
            <a:off x="4219486" y="3665839"/>
            <a:ext cx="6395675" cy="640080"/>
            <a:chOff x="4744283" y="2614679"/>
            <a:chExt cx="6395675" cy="640080"/>
          </a:xfrm>
        </p:grpSpPr>
        <p:sp>
          <p:nvSpPr>
            <p:cNvPr id="679" name="Google Shape;679;p61"/>
            <p:cNvSpPr txBox="1"/>
            <p:nvPr/>
          </p:nvSpPr>
          <p:spPr>
            <a:xfrm>
              <a:off x="5064323" y="2614679"/>
              <a:ext cx="6075635" cy="64008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-347663" lvl="0" marL="347663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2000"/>
                <a:buFont typeface="Arial"/>
                <a:buChar char="•"/>
              </a:pPr>
              <a:r>
                <a:rPr lang="en-US" sz="2000">
                  <a:solidFill>
                    <a:srgbClr val="53565A"/>
                  </a:solidFill>
                  <a:latin typeface="Calibri"/>
                  <a:ea typeface="Calibri"/>
                  <a:cs typeface="Calibri"/>
                  <a:sym typeface="Calibri"/>
                </a:rPr>
                <a:t>Shell Scripts</a:t>
              </a:r>
              <a:endParaRPr/>
            </a:p>
          </p:txBody>
        </p:sp>
        <p:sp>
          <p:nvSpPr>
            <p:cNvPr id="680" name="Google Shape;680;p61"/>
            <p:cNvSpPr/>
            <p:nvPr/>
          </p:nvSpPr>
          <p:spPr>
            <a:xfrm>
              <a:off x="4744283" y="2614679"/>
              <a:ext cx="640080" cy="6400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3200"/>
                <a:buFont typeface="Arial"/>
                <a:buNone/>
              </a:pPr>
              <a:r>
                <a:t/>
              </a:r>
              <a:endParaRPr sz="32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1" name="Google Shape;681;p61"/>
          <p:cNvSpPr txBox="1"/>
          <p:nvPr>
            <p:ph idx="11" type="ftr"/>
          </p:nvPr>
        </p:nvSpPr>
        <p:spPr>
          <a:xfrm>
            <a:off x="743583" y="6229360"/>
            <a:ext cx="464077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grpSp>
        <p:nvGrpSpPr>
          <p:cNvPr id="682" name="Google Shape;682;p61"/>
          <p:cNvGrpSpPr/>
          <p:nvPr/>
        </p:nvGrpSpPr>
        <p:grpSpPr>
          <a:xfrm>
            <a:off x="4219486" y="4470469"/>
            <a:ext cx="6395675" cy="640080"/>
            <a:chOff x="4744283" y="2614679"/>
            <a:chExt cx="6395675" cy="640080"/>
          </a:xfrm>
        </p:grpSpPr>
        <p:sp>
          <p:nvSpPr>
            <p:cNvPr id="683" name="Google Shape;683;p61"/>
            <p:cNvSpPr txBox="1"/>
            <p:nvPr/>
          </p:nvSpPr>
          <p:spPr>
            <a:xfrm>
              <a:off x="5064323" y="2614679"/>
              <a:ext cx="6075635" cy="64008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-347663" lvl="0" marL="347663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2000"/>
                <a:buFont typeface="Arial"/>
                <a:buChar char="•"/>
              </a:pPr>
              <a:r>
                <a:rPr lang="en-US" sz="2000">
                  <a:solidFill>
                    <a:srgbClr val="53565A"/>
                  </a:solidFill>
                  <a:latin typeface="Calibri"/>
                  <a:ea typeface="Calibri"/>
                  <a:cs typeface="Calibri"/>
                  <a:sym typeface="Calibri"/>
                </a:rPr>
                <a:t>Operating Systems</a:t>
              </a:r>
              <a:endParaRPr/>
            </a:p>
          </p:txBody>
        </p:sp>
        <p:sp>
          <p:nvSpPr>
            <p:cNvPr id="684" name="Google Shape;684;p61"/>
            <p:cNvSpPr/>
            <p:nvPr/>
          </p:nvSpPr>
          <p:spPr>
            <a:xfrm>
              <a:off x="4744283" y="2614679"/>
              <a:ext cx="640080" cy="6400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3200"/>
                <a:buFont typeface="Arial"/>
                <a:buNone/>
              </a:pPr>
              <a:r>
                <a:t/>
              </a:r>
              <a:endParaRPr sz="32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5" name="Google Shape;685;p61"/>
          <p:cNvGrpSpPr/>
          <p:nvPr/>
        </p:nvGrpSpPr>
        <p:grpSpPr>
          <a:xfrm>
            <a:off x="4219486" y="5275100"/>
            <a:ext cx="6395675" cy="647323"/>
            <a:chOff x="4744283" y="2607436"/>
            <a:chExt cx="6395675" cy="647323"/>
          </a:xfrm>
        </p:grpSpPr>
        <p:sp>
          <p:nvSpPr>
            <p:cNvPr id="686" name="Google Shape;686;p61"/>
            <p:cNvSpPr txBox="1"/>
            <p:nvPr/>
          </p:nvSpPr>
          <p:spPr>
            <a:xfrm>
              <a:off x="5064323" y="2607436"/>
              <a:ext cx="6075635" cy="64008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-347663" lvl="0" marL="347663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2000"/>
                <a:buFont typeface="Arial"/>
                <a:buChar char="•"/>
              </a:pPr>
              <a:r>
                <a:rPr lang="en-US" sz="2000">
                  <a:solidFill>
                    <a:srgbClr val="53565A"/>
                  </a:solidFill>
                  <a:latin typeface="Calibri"/>
                  <a:ea typeface="Calibri"/>
                  <a:cs typeface="Calibri"/>
                  <a:sym typeface="Calibri"/>
                </a:rPr>
                <a:t>Application Containers</a:t>
              </a:r>
              <a:endParaRPr/>
            </a:p>
          </p:txBody>
        </p:sp>
        <p:sp>
          <p:nvSpPr>
            <p:cNvPr id="687" name="Google Shape;687;p61"/>
            <p:cNvSpPr/>
            <p:nvPr/>
          </p:nvSpPr>
          <p:spPr>
            <a:xfrm>
              <a:off x="4744283" y="2614679"/>
              <a:ext cx="640080" cy="6400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65A"/>
                </a:buClr>
                <a:buSzPts val="3200"/>
                <a:buFont typeface="Arial"/>
                <a:buNone/>
              </a:pPr>
              <a:r>
                <a:t/>
              </a:r>
              <a:endParaRPr sz="32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62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Why Sign Code?</a:t>
            </a:r>
            <a:endParaRPr/>
          </a:p>
        </p:txBody>
      </p:sp>
      <p:sp>
        <p:nvSpPr>
          <p:cNvPr id="694" name="Google Shape;694;p62"/>
          <p:cNvSpPr txBox="1"/>
          <p:nvPr>
            <p:ph idx="1" type="body"/>
          </p:nvPr>
        </p:nvSpPr>
        <p:spPr>
          <a:xfrm>
            <a:off x="381001" y="1371600"/>
            <a:ext cx="721249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200"/>
              <a:buNone/>
            </a:pPr>
            <a:r>
              <a:rPr b="1" lang="en-US"/>
              <a:t>SCENARIO 1: Externally Distributed Code</a:t>
            </a:r>
            <a:endParaRPr/>
          </a:p>
          <a:p>
            <a:pPr indent="-347663" lvl="0" marL="34766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</a:pPr>
            <a:r>
              <a:rPr lang="en-US"/>
              <a:t>Protect the software that you </a:t>
            </a:r>
            <a:br>
              <a:rPr lang="en-US"/>
            </a:br>
            <a:r>
              <a:rPr lang="en-US"/>
              <a:t>deliver to </a:t>
            </a:r>
            <a:r>
              <a:rPr lang="en-US">
                <a:solidFill>
                  <a:schemeClr val="accent1"/>
                </a:solidFill>
              </a:rPr>
              <a:t>your customers</a:t>
            </a:r>
            <a:endParaRPr/>
          </a:p>
          <a:p>
            <a:pPr indent="-457200" lvl="1" marL="1084263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Char char="o"/>
            </a:pPr>
            <a:r>
              <a:rPr lang="en-US"/>
              <a:t>They know it comes from you</a:t>
            </a:r>
            <a:endParaRPr/>
          </a:p>
          <a:p>
            <a:pPr indent="-457200" lvl="1" marL="1084263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Char char="o"/>
            </a:pPr>
            <a:r>
              <a:rPr lang="en-US"/>
              <a:t>They know that it hasn’t been </a:t>
            </a:r>
            <a:br>
              <a:rPr lang="en-US"/>
            </a:br>
            <a:r>
              <a:rPr lang="en-US"/>
              <a:t>modified by a third party</a:t>
            </a:r>
            <a:endParaRPr/>
          </a:p>
          <a:p>
            <a:pPr indent="-347663" lvl="0" marL="34766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</a:pPr>
            <a:r>
              <a:rPr lang="en-US"/>
              <a:t>Protect </a:t>
            </a:r>
            <a:r>
              <a:rPr lang="en-US">
                <a:solidFill>
                  <a:schemeClr val="accent1"/>
                </a:solidFill>
              </a:rPr>
              <a:t>your business</a:t>
            </a:r>
            <a:endParaRPr/>
          </a:p>
          <a:p>
            <a:pPr indent="-457200" lvl="1" marL="1084263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Char char="o"/>
            </a:pPr>
            <a:r>
              <a:rPr lang="en-US"/>
              <a:t>Prevent cybercriminals from distributing malware in your company’s name</a:t>
            </a:r>
            <a:endParaRPr/>
          </a:p>
          <a:p>
            <a:pPr indent="-144463" lvl="0" marL="34766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None/>
            </a:pPr>
            <a:r>
              <a:t/>
            </a:r>
            <a:endParaRPr/>
          </a:p>
        </p:txBody>
      </p:sp>
      <p:sp>
        <p:nvSpPr>
          <p:cNvPr id="695" name="Google Shape;695;p62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pic>
        <p:nvPicPr>
          <p:cNvPr id="696" name="Google Shape;696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59828" y="3347557"/>
            <a:ext cx="2767660" cy="35104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using a computer sitting on top of a book shelf&#10;&#10;Description automatically generated" id="697" name="Google Shape;697;p62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9100" r="19101" t="0"/>
          <a:stretch/>
        </p:blipFill>
        <p:spPr>
          <a:xfrm>
            <a:off x="8365475" y="1394813"/>
            <a:ext cx="3826525" cy="54626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698" name="Google Shape;698;p62"/>
          <p:cNvPicPr preferRelativeResize="0"/>
          <p:nvPr/>
        </p:nvPicPr>
        <p:blipFill rotWithShape="1">
          <a:blip r:embed="rId5">
            <a:alphaModFix/>
          </a:blip>
          <a:srcRect b="0" l="0" r="0" t="-273"/>
          <a:stretch/>
        </p:blipFill>
        <p:spPr>
          <a:xfrm rot="10800000">
            <a:off x="8365474" y="1306909"/>
            <a:ext cx="3826526" cy="55510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indoor, person, text&#10;&#10;Description automatically generated" id="704" name="Google Shape;704;p6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6685" l="1850" r="34264" t="572"/>
          <a:stretch/>
        </p:blipFill>
        <p:spPr>
          <a:xfrm>
            <a:off x="6267540" y="2982319"/>
            <a:ext cx="5924460" cy="38756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705" name="Google Shape;705;p63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sp>
        <p:nvSpPr>
          <p:cNvPr id="706" name="Google Shape;706;p63"/>
          <p:cNvSpPr txBox="1"/>
          <p:nvPr>
            <p:ph type="title"/>
          </p:nvPr>
        </p:nvSpPr>
        <p:spPr>
          <a:xfrm>
            <a:off x="838201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Why Sign Code?</a:t>
            </a:r>
            <a:endParaRPr/>
          </a:p>
        </p:txBody>
      </p:sp>
      <p:sp>
        <p:nvSpPr>
          <p:cNvPr id="707" name="Google Shape;707;p63"/>
          <p:cNvSpPr txBox="1"/>
          <p:nvPr/>
        </p:nvSpPr>
        <p:spPr>
          <a:xfrm>
            <a:off x="273043" y="1371600"/>
            <a:ext cx="7519236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rPr>
              <a:t>SCENARIO 2: Internally Used Code</a:t>
            </a:r>
            <a:endParaRPr/>
          </a:p>
          <a:p>
            <a:pPr indent="-347663" lvl="0" marL="34766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rPr>
              <a:t>Protect </a:t>
            </a:r>
            <a:r>
              <a:rPr lang="en-US" sz="3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your business</a:t>
            </a:r>
            <a:endParaRPr/>
          </a:p>
          <a:p>
            <a:pPr indent="-457200" lvl="1" marL="108426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Font typeface="Courier New"/>
              <a:buChar char="o"/>
            </a:pPr>
            <a:r>
              <a:rPr b="0" i="0" lang="en-US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rPr>
              <a:t>Only software from trusted sources </a:t>
            </a:r>
            <a:br>
              <a:rPr b="0" i="0" lang="en-US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rPr>
              <a:t>can be used by employees</a:t>
            </a:r>
            <a:endParaRPr/>
          </a:p>
          <a:p>
            <a:pPr indent="-457200" lvl="1" marL="108426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Font typeface="Courier New"/>
              <a:buChar char="o"/>
            </a:pPr>
            <a:r>
              <a:rPr b="0" i="0" lang="en-US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rPr>
              <a:t>Identifying trusted code by adding </a:t>
            </a:r>
            <a:br>
              <a:rPr b="0" i="0" lang="en-US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rPr>
              <a:t>your own signature to third-party code</a:t>
            </a:r>
            <a:endParaRPr/>
          </a:p>
          <a:p>
            <a:pPr indent="-457200" lvl="1" marL="108426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3565A"/>
              </a:buClr>
              <a:buSzPts val="2100"/>
              <a:buFont typeface="Courier New"/>
              <a:buChar char="o"/>
            </a:pPr>
            <a:r>
              <a:rPr b="0" i="0" lang="en-US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rPr>
              <a:t>Critical software infrastructure </a:t>
            </a:r>
            <a:br>
              <a:rPr b="0" i="0" lang="en-US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rPr>
              <a:t>is protected by malicious or </a:t>
            </a:r>
            <a:br>
              <a:rPr b="0" i="0" lang="en-US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800" u="none" cap="none" strike="noStrike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rPr>
              <a:t>accidental modification</a:t>
            </a:r>
            <a:endParaRPr/>
          </a:p>
        </p:txBody>
      </p:sp>
      <p:pic>
        <p:nvPicPr>
          <p:cNvPr id="708" name="Google Shape;708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7229279" y="1895279"/>
            <a:ext cx="3882113" cy="6043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64"/>
          <p:cNvSpPr txBox="1"/>
          <p:nvPr>
            <p:ph type="title"/>
          </p:nvPr>
        </p:nvSpPr>
        <p:spPr>
          <a:xfrm>
            <a:off x="838201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Inadequate Security Can Cause Big Problems</a:t>
            </a:r>
            <a:endParaRPr/>
          </a:p>
        </p:txBody>
      </p:sp>
      <p:sp>
        <p:nvSpPr>
          <p:cNvPr id="715" name="Google Shape;715;p64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grpSp>
        <p:nvGrpSpPr>
          <p:cNvPr id="716" name="Google Shape;716;p64"/>
          <p:cNvGrpSpPr/>
          <p:nvPr/>
        </p:nvGrpSpPr>
        <p:grpSpPr>
          <a:xfrm>
            <a:off x="1067434" y="1177401"/>
            <a:ext cx="2971800" cy="3271309"/>
            <a:chOff x="1684421" y="1459540"/>
            <a:chExt cx="2971800" cy="2589823"/>
          </a:xfrm>
        </p:grpSpPr>
        <p:sp>
          <p:nvSpPr>
            <p:cNvPr id="717" name="Google Shape;717;p64"/>
            <p:cNvSpPr/>
            <p:nvPr/>
          </p:nvSpPr>
          <p:spPr>
            <a:xfrm>
              <a:off x="1684421" y="1624231"/>
              <a:ext cx="2971800" cy="2425132"/>
            </a:xfrm>
            <a:prstGeom prst="rect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64"/>
            <p:cNvSpPr txBox="1"/>
            <p:nvPr/>
          </p:nvSpPr>
          <p:spPr>
            <a:xfrm>
              <a:off x="2111542" y="1459540"/>
              <a:ext cx="2117558" cy="33870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TLS/SSL Certificates</a:t>
              </a:r>
              <a:endParaRPr/>
            </a:p>
          </p:txBody>
        </p:sp>
        <p:sp>
          <p:nvSpPr>
            <p:cNvPr id="719" name="Google Shape;719;p64"/>
            <p:cNvSpPr txBox="1"/>
            <p:nvPr/>
          </p:nvSpPr>
          <p:spPr>
            <a:xfrm>
              <a:off x="1745829" y="1979930"/>
              <a:ext cx="2848984" cy="9781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Expire after a period </a:t>
              </a:r>
              <a:br>
                <a:rPr lang="en-US" sz="18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8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of time</a:t>
              </a:r>
              <a:endParaRPr/>
            </a:p>
            <a:p>
              <a:pPr indent="-285750" lvl="0" marL="285750" marR="0" rtl="0" algn="l"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Assigned to a specific </a:t>
              </a:r>
              <a:br>
                <a:rPr lang="en-US" sz="18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8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IP address</a:t>
              </a:r>
              <a:endParaRPr/>
            </a:p>
          </p:txBody>
        </p:sp>
      </p:grpSp>
      <p:grpSp>
        <p:nvGrpSpPr>
          <p:cNvPr id="720" name="Google Shape;720;p64"/>
          <p:cNvGrpSpPr/>
          <p:nvPr/>
        </p:nvGrpSpPr>
        <p:grpSpPr>
          <a:xfrm>
            <a:off x="4838700" y="1177401"/>
            <a:ext cx="2971800" cy="3271309"/>
            <a:chOff x="1684421" y="1495174"/>
            <a:chExt cx="2971800" cy="3271309"/>
          </a:xfrm>
        </p:grpSpPr>
        <p:sp>
          <p:nvSpPr>
            <p:cNvPr id="721" name="Google Shape;721;p64"/>
            <p:cNvSpPr/>
            <p:nvPr/>
          </p:nvSpPr>
          <p:spPr>
            <a:xfrm>
              <a:off x="1684421" y="1696453"/>
              <a:ext cx="2971800" cy="3070030"/>
            </a:xfrm>
            <a:prstGeom prst="rect">
              <a:avLst/>
            </a:prstGeom>
            <a:noFill/>
            <a:ln cap="flat" cmpd="sng" w="19050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64"/>
            <p:cNvSpPr txBox="1"/>
            <p:nvPr/>
          </p:nvSpPr>
          <p:spPr>
            <a:xfrm>
              <a:off x="2111542" y="1495174"/>
              <a:ext cx="2117558" cy="4211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Code Signing</a:t>
              </a:r>
              <a:endParaRPr/>
            </a:p>
          </p:txBody>
        </p:sp>
        <p:sp>
          <p:nvSpPr>
            <p:cNvPr id="723" name="Google Shape;723;p64"/>
            <p:cNvSpPr txBox="1"/>
            <p:nvPr/>
          </p:nvSpPr>
          <p:spPr>
            <a:xfrm>
              <a:off x="1807237" y="2066615"/>
              <a:ext cx="2848984" cy="15177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85750" lvl="0" marL="28575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Code, if timestamped when signed, NEVER expires</a:t>
              </a:r>
              <a:endParaRPr/>
            </a:p>
            <a:p>
              <a:pPr indent="-285750" lvl="0" marL="285750" marR="0" rtl="0" algn="l"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Code-signing certificates are assigned to your ORGANIZATION</a:t>
              </a:r>
              <a:endParaRPr/>
            </a:p>
            <a:p>
              <a:pPr indent="-285750" lvl="0" marL="285750" marR="0" rtl="0" algn="l"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Anyone can use your keys to sign ANYTHING, including malware</a:t>
              </a:r>
              <a:endParaRPr/>
            </a:p>
          </p:txBody>
        </p:sp>
      </p:grpSp>
      <p:sp>
        <p:nvSpPr>
          <p:cNvPr id="724" name="Google Shape;724;p64"/>
          <p:cNvSpPr txBox="1"/>
          <p:nvPr/>
        </p:nvSpPr>
        <p:spPr>
          <a:xfrm>
            <a:off x="1067435" y="4555672"/>
            <a:ext cx="2971799" cy="12209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If stolen, the damage is minimal. The thief can’t do much with the certificate.</a:t>
            </a:r>
            <a:endParaRPr/>
          </a:p>
        </p:txBody>
      </p:sp>
      <p:sp>
        <p:nvSpPr>
          <p:cNvPr id="725" name="Google Shape;725;p64"/>
          <p:cNvSpPr txBox="1"/>
          <p:nvPr/>
        </p:nvSpPr>
        <p:spPr>
          <a:xfrm>
            <a:off x="4838701" y="4555671"/>
            <a:ext cx="2971799" cy="1220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If stolen, a hacker can sign malware with your keys and distribute on the internet. And it’s there forever.</a:t>
            </a:r>
            <a:endParaRPr/>
          </a:p>
        </p:txBody>
      </p:sp>
      <p:sp>
        <p:nvSpPr>
          <p:cNvPr id="726" name="Google Shape;726;p64"/>
          <p:cNvSpPr txBox="1"/>
          <p:nvPr/>
        </p:nvSpPr>
        <p:spPr>
          <a:xfrm>
            <a:off x="7977027" y="4555671"/>
            <a:ext cx="3499207" cy="1220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it appears to be legitimate code originating from your business.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kind of damage could that do to your business?</a:t>
            </a:r>
            <a:endParaRPr/>
          </a:p>
        </p:txBody>
      </p:sp>
      <p:sp>
        <p:nvSpPr>
          <p:cNvPr id="727" name="Google Shape;727;p64"/>
          <p:cNvSpPr txBox="1"/>
          <p:nvPr/>
        </p:nvSpPr>
        <p:spPr>
          <a:xfrm>
            <a:off x="7977026" y="2360076"/>
            <a:ext cx="3499207" cy="1220948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 code-signing certificate </a:t>
            </a:r>
            <a:b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is essentially a </a:t>
            </a:r>
            <a:b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“wildcarded SSL/TLS certificate”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65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A 1990’s Problem</a:t>
            </a:r>
            <a:endParaRPr/>
          </a:p>
        </p:txBody>
      </p:sp>
      <p:sp>
        <p:nvSpPr>
          <p:cNvPr id="733" name="Google Shape;733;p65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grpSp>
        <p:nvGrpSpPr>
          <p:cNvPr id="734" name="Google Shape;734;p65"/>
          <p:cNvGrpSpPr/>
          <p:nvPr/>
        </p:nvGrpSpPr>
        <p:grpSpPr>
          <a:xfrm>
            <a:off x="3674076" y="1007076"/>
            <a:ext cx="4843848" cy="4843848"/>
            <a:chOff x="3674076" y="1007076"/>
            <a:chExt cx="4843848" cy="4843848"/>
          </a:xfrm>
        </p:grpSpPr>
        <p:grpSp>
          <p:nvGrpSpPr>
            <p:cNvPr id="735" name="Google Shape;735;p65"/>
            <p:cNvGrpSpPr/>
            <p:nvPr/>
          </p:nvGrpSpPr>
          <p:grpSpPr>
            <a:xfrm>
              <a:off x="3674076" y="1007076"/>
              <a:ext cx="4843848" cy="4843848"/>
              <a:chOff x="3484606" y="838200"/>
              <a:chExt cx="4843848" cy="4843848"/>
            </a:xfrm>
          </p:grpSpPr>
          <p:pic>
            <p:nvPicPr>
              <p:cNvPr descr="Cloud" id="736" name="Google Shape;736;p65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3484606" y="838200"/>
                <a:ext cx="4843848" cy="48438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World" id="737" name="Google Shape;737;p65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5080687" y="3733587"/>
                <a:ext cx="1478751" cy="14787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38" name="Google Shape;738;p65"/>
            <p:cNvSpPr txBox="1"/>
            <p:nvPr/>
          </p:nvSpPr>
          <p:spPr>
            <a:xfrm>
              <a:off x="5193957" y="3447535"/>
              <a:ext cx="1804086" cy="6092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The Internet</a:t>
              </a:r>
              <a:endParaRPr/>
            </a:p>
          </p:txBody>
        </p:sp>
      </p:grpSp>
      <p:grpSp>
        <p:nvGrpSpPr>
          <p:cNvPr id="739" name="Google Shape;739;p65"/>
          <p:cNvGrpSpPr/>
          <p:nvPr/>
        </p:nvGrpSpPr>
        <p:grpSpPr>
          <a:xfrm>
            <a:off x="9226791" y="1371600"/>
            <a:ext cx="1737771" cy="1459744"/>
            <a:chOff x="9226791" y="1371600"/>
            <a:chExt cx="1737771" cy="1459744"/>
          </a:xfrm>
        </p:grpSpPr>
        <p:pic>
          <p:nvPicPr>
            <p:cNvPr descr="Internet" id="740" name="Google Shape;740;p6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226791" y="1371600"/>
              <a:ext cx="1342354" cy="13423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ale profile" id="741" name="Google Shape;741;p6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050162" y="1916944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742" name="Google Shape;742;p65"/>
          <p:cNvCxnSpPr>
            <a:stCxn id="743" idx="3"/>
          </p:cNvCxnSpPr>
          <p:nvPr/>
        </p:nvCxnSpPr>
        <p:spPr>
          <a:xfrm>
            <a:off x="1937951" y="2275702"/>
            <a:ext cx="1979100" cy="1458000"/>
          </a:xfrm>
          <a:prstGeom prst="bentConnector3">
            <a:avLst>
              <a:gd fmla="val 50000" name="adj1"/>
            </a:avLst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grpSp>
        <p:nvGrpSpPr>
          <p:cNvPr id="744" name="Google Shape;744;p65"/>
          <p:cNvGrpSpPr/>
          <p:nvPr/>
        </p:nvGrpSpPr>
        <p:grpSpPr>
          <a:xfrm>
            <a:off x="494269" y="1565189"/>
            <a:ext cx="1443682" cy="1453435"/>
            <a:chOff x="494269" y="1565189"/>
            <a:chExt cx="1443682" cy="1453435"/>
          </a:xfrm>
        </p:grpSpPr>
        <p:pic>
          <p:nvPicPr>
            <p:cNvPr descr="Meeting" id="743" name="Google Shape;743;p6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16924" y="1565189"/>
              <a:ext cx="1421027" cy="14210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5" name="Google Shape;745;p65"/>
            <p:cNvSpPr txBox="1"/>
            <p:nvPr/>
          </p:nvSpPr>
          <p:spPr>
            <a:xfrm>
              <a:off x="494269" y="2653499"/>
              <a:ext cx="1421027" cy="36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SW Dev Co</a:t>
              </a:r>
              <a:endParaRPr/>
            </a:p>
          </p:txBody>
        </p:sp>
      </p:grpSp>
      <p:pic>
        <p:nvPicPr>
          <p:cNvPr descr="Open book" id="746" name="Google Shape;746;p6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913254" y="1955662"/>
            <a:ext cx="640080" cy="6400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7" name="Google Shape;747;p65"/>
          <p:cNvCxnSpPr>
            <a:endCxn id="740" idx="1"/>
          </p:cNvCxnSpPr>
          <p:nvPr/>
        </p:nvCxnSpPr>
        <p:spPr>
          <a:xfrm flipH="1" rot="10800000">
            <a:off x="7586991" y="2042777"/>
            <a:ext cx="1639800" cy="975900"/>
          </a:xfrm>
          <a:prstGeom prst="bentConnector3">
            <a:avLst>
              <a:gd fmla="val 50000" name="adj1"/>
            </a:avLst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descr="Open book" id="748" name="Google Shape;748;p6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48844" y="3416679"/>
            <a:ext cx="640080" cy="6400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9" name="Google Shape;749;p65"/>
          <p:cNvGrpSpPr/>
          <p:nvPr/>
        </p:nvGrpSpPr>
        <p:grpSpPr>
          <a:xfrm>
            <a:off x="559777" y="4239826"/>
            <a:ext cx="1162560" cy="1611098"/>
            <a:chOff x="559777" y="4239826"/>
            <a:chExt cx="1162560" cy="1611098"/>
          </a:xfrm>
        </p:grpSpPr>
        <p:pic>
          <p:nvPicPr>
            <p:cNvPr id="750" name="Google Shape;750;p6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656957" y="4239826"/>
              <a:ext cx="1065380" cy="1007076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sp>
          <p:nvSpPr>
            <p:cNvPr id="751" name="Google Shape;751;p65"/>
            <p:cNvSpPr txBox="1"/>
            <p:nvPr/>
          </p:nvSpPr>
          <p:spPr>
            <a:xfrm>
              <a:off x="559777" y="5235322"/>
              <a:ext cx="1162560" cy="6156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rPr>
                <a:t>Malicious </a:t>
              </a:r>
              <a:br>
                <a:rPr lang="en-US" sz="1800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800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rPr>
                <a:t>3rd Party</a:t>
              </a:r>
              <a:endParaRPr/>
            </a:p>
          </p:txBody>
        </p:sp>
      </p:grpSp>
      <p:pic>
        <p:nvPicPr>
          <p:cNvPr descr="Open book" id="752" name="Google Shape;752;p6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939188" y="4436547"/>
            <a:ext cx="640080" cy="6400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3" name="Google Shape;753;p65"/>
          <p:cNvCxnSpPr>
            <a:stCxn id="750" idx="3"/>
          </p:cNvCxnSpPr>
          <p:nvPr/>
        </p:nvCxnSpPr>
        <p:spPr>
          <a:xfrm flipH="1" rot="10800000">
            <a:off x="1722337" y="4175764"/>
            <a:ext cx="2194800" cy="567600"/>
          </a:xfrm>
          <a:prstGeom prst="bentConnector3">
            <a:avLst>
              <a:gd fmla="val 50000" name="adj1"/>
            </a:avLst>
          </a:prstGeom>
          <a:noFill/>
          <a:ln cap="flat" cmpd="sng" w="12700">
            <a:solidFill>
              <a:schemeClr val="accent5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754" name="Google Shape;754;p65"/>
          <p:cNvSpPr txBox="1"/>
          <p:nvPr/>
        </p:nvSpPr>
        <p:spPr>
          <a:xfrm>
            <a:off x="8240412" y="3261432"/>
            <a:ext cx="36195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How will the user know which is the authentic software that is safe to download?</a:t>
            </a:r>
            <a:endParaRPr/>
          </a:p>
        </p:txBody>
      </p:sp>
      <p:sp>
        <p:nvSpPr>
          <p:cNvPr id="755" name="Google Shape;755;p65"/>
          <p:cNvSpPr/>
          <p:nvPr/>
        </p:nvSpPr>
        <p:spPr>
          <a:xfrm>
            <a:off x="4315393" y="3261431"/>
            <a:ext cx="954764" cy="1310333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66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A 1990’s Solution – Code Signing</a:t>
            </a:r>
            <a:endParaRPr/>
          </a:p>
        </p:txBody>
      </p:sp>
      <p:sp>
        <p:nvSpPr>
          <p:cNvPr id="761" name="Google Shape;761;p66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grpSp>
        <p:nvGrpSpPr>
          <p:cNvPr id="762" name="Google Shape;762;p66"/>
          <p:cNvGrpSpPr/>
          <p:nvPr/>
        </p:nvGrpSpPr>
        <p:grpSpPr>
          <a:xfrm>
            <a:off x="5939765" y="794274"/>
            <a:ext cx="4843848" cy="4843848"/>
            <a:chOff x="3674076" y="1007076"/>
            <a:chExt cx="4843848" cy="4843848"/>
          </a:xfrm>
        </p:grpSpPr>
        <p:grpSp>
          <p:nvGrpSpPr>
            <p:cNvPr id="763" name="Google Shape;763;p66"/>
            <p:cNvGrpSpPr/>
            <p:nvPr/>
          </p:nvGrpSpPr>
          <p:grpSpPr>
            <a:xfrm>
              <a:off x="3674076" y="1007076"/>
              <a:ext cx="4843848" cy="4843848"/>
              <a:chOff x="3484606" y="838200"/>
              <a:chExt cx="4843848" cy="4843848"/>
            </a:xfrm>
          </p:grpSpPr>
          <p:pic>
            <p:nvPicPr>
              <p:cNvPr descr="Cloud" id="764" name="Google Shape;764;p66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3484606" y="838200"/>
                <a:ext cx="4843848" cy="48438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World" id="765" name="Google Shape;765;p66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5080687" y="3733587"/>
                <a:ext cx="1478751" cy="14787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66" name="Google Shape;766;p66"/>
            <p:cNvSpPr txBox="1"/>
            <p:nvPr/>
          </p:nvSpPr>
          <p:spPr>
            <a:xfrm>
              <a:off x="5193957" y="3447535"/>
              <a:ext cx="1804086" cy="6092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The Internet</a:t>
              </a:r>
              <a:endParaRPr/>
            </a:p>
          </p:txBody>
        </p:sp>
      </p:grpSp>
      <p:grpSp>
        <p:nvGrpSpPr>
          <p:cNvPr id="767" name="Google Shape;767;p66"/>
          <p:cNvGrpSpPr/>
          <p:nvPr/>
        </p:nvGrpSpPr>
        <p:grpSpPr>
          <a:xfrm>
            <a:off x="10041908" y="1420391"/>
            <a:ext cx="1737771" cy="1459744"/>
            <a:chOff x="9226791" y="1371600"/>
            <a:chExt cx="1737771" cy="1459744"/>
          </a:xfrm>
        </p:grpSpPr>
        <p:pic>
          <p:nvPicPr>
            <p:cNvPr descr="Internet" id="768" name="Google Shape;768;p6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226791" y="1371600"/>
              <a:ext cx="1342354" cy="13423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ale profile" id="769" name="Google Shape;769;p6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050162" y="1916944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770" name="Google Shape;770;p66"/>
          <p:cNvCxnSpPr/>
          <p:nvPr/>
        </p:nvCxnSpPr>
        <p:spPr>
          <a:xfrm>
            <a:off x="4593231" y="2337012"/>
            <a:ext cx="2342100" cy="478800"/>
          </a:xfrm>
          <a:prstGeom prst="bentConnector3">
            <a:avLst>
              <a:gd fmla="val 50000" name="adj1"/>
            </a:avLst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771" name="Google Shape;771;p66"/>
          <p:cNvCxnSpPr>
            <a:endCxn id="768" idx="1"/>
          </p:cNvCxnSpPr>
          <p:nvPr/>
        </p:nvCxnSpPr>
        <p:spPr>
          <a:xfrm flipH="1" rot="10800000">
            <a:off x="7988408" y="2091568"/>
            <a:ext cx="2053500" cy="724200"/>
          </a:xfrm>
          <a:prstGeom prst="bentConnector3">
            <a:avLst>
              <a:gd fmla="val 50000" name="adj1"/>
            </a:avLst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grpSp>
        <p:nvGrpSpPr>
          <p:cNvPr id="772" name="Google Shape;772;p66"/>
          <p:cNvGrpSpPr/>
          <p:nvPr/>
        </p:nvGrpSpPr>
        <p:grpSpPr>
          <a:xfrm>
            <a:off x="3200524" y="4278752"/>
            <a:ext cx="1162560" cy="1611098"/>
            <a:chOff x="559777" y="4239826"/>
            <a:chExt cx="1162560" cy="1611098"/>
          </a:xfrm>
        </p:grpSpPr>
        <p:pic>
          <p:nvPicPr>
            <p:cNvPr id="773" name="Google Shape;773;p6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56957" y="4239826"/>
              <a:ext cx="1065380" cy="1007076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sp>
          <p:nvSpPr>
            <p:cNvPr id="774" name="Google Shape;774;p66"/>
            <p:cNvSpPr txBox="1"/>
            <p:nvPr/>
          </p:nvSpPr>
          <p:spPr>
            <a:xfrm>
              <a:off x="559777" y="5235322"/>
              <a:ext cx="1162560" cy="6156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rPr>
                <a:t>Malicious </a:t>
              </a:r>
              <a:br>
                <a:rPr lang="en-US" sz="1800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800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rPr>
                <a:t>3rd Party</a:t>
              </a:r>
              <a:endParaRPr/>
            </a:p>
          </p:txBody>
        </p:sp>
      </p:grpSp>
      <p:pic>
        <p:nvPicPr>
          <p:cNvPr descr="Open book" id="775" name="Google Shape;775;p6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46955" y="4516818"/>
            <a:ext cx="640080" cy="6400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6" name="Google Shape;776;p66"/>
          <p:cNvCxnSpPr>
            <a:stCxn id="773" idx="3"/>
          </p:cNvCxnSpPr>
          <p:nvPr/>
        </p:nvCxnSpPr>
        <p:spPr>
          <a:xfrm flipH="1" rot="10800000">
            <a:off x="4363084" y="3578690"/>
            <a:ext cx="1834500" cy="1203600"/>
          </a:xfrm>
          <a:prstGeom prst="bentConnector3">
            <a:avLst>
              <a:gd fmla="val 50000" name="adj1"/>
            </a:avLst>
          </a:prstGeom>
          <a:noFill/>
          <a:ln cap="flat" cmpd="sng" w="12700">
            <a:solidFill>
              <a:schemeClr val="accent5"/>
            </a:solidFill>
            <a:prstDash val="solid"/>
            <a:miter lim="800000"/>
            <a:headEnd len="sm" w="sm" type="none"/>
            <a:tailEnd len="med" w="med" type="triangle"/>
          </a:ln>
        </p:spPr>
      </p:cxnSp>
      <p:grpSp>
        <p:nvGrpSpPr>
          <p:cNvPr id="777" name="Google Shape;777;p66"/>
          <p:cNvGrpSpPr/>
          <p:nvPr/>
        </p:nvGrpSpPr>
        <p:grpSpPr>
          <a:xfrm>
            <a:off x="184587" y="1688784"/>
            <a:ext cx="914400" cy="1781414"/>
            <a:chOff x="222771" y="1915146"/>
            <a:chExt cx="914400" cy="1781414"/>
          </a:xfrm>
        </p:grpSpPr>
        <p:pic>
          <p:nvPicPr>
            <p:cNvPr descr="Bank" id="778" name="Google Shape;778;p66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22771" y="1915146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9" name="Google Shape;779;p66"/>
            <p:cNvSpPr txBox="1"/>
            <p:nvPr/>
          </p:nvSpPr>
          <p:spPr>
            <a:xfrm>
              <a:off x="222771" y="2782160"/>
              <a:ext cx="914400" cy="91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Certificate</a:t>
              </a:r>
              <a:br>
                <a:rPr lang="en-US" sz="18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8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Authority</a:t>
              </a:r>
              <a:endParaRPr/>
            </a:p>
          </p:txBody>
        </p:sp>
      </p:grpSp>
      <p:pic>
        <p:nvPicPr>
          <p:cNvPr descr="Diploma" id="780" name="Google Shape;780;p6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79403" y="1892931"/>
            <a:ext cx="665906" cy="6659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1" name="Google Shape;781;p66"/>
          <p:cNvGrpSpPr/>
          <p:nvPr/>
        </p:nvGrpSpPr>
        <p:grpSpPr>
          <a:xfrm>
            <a:off x="3276599" y="1471286"/>
            <a:ext cx="1443682" cy="1453435"/>
            <a:chOff x="494269" y="1565189"/>
            <a:chExt cx="1443682" cy="1453435"/>
          </a:xfrm>
        </p:grpSpPr>
        <p:pic>
          <p:nvPicPr>
            <p:cNvPr descr="Meeting" id="782" name="Google Shape;782;p66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516924" y="1565189"/>
              <a:ext cx="1421027" cy="14210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3" name="Google Shape;783;p66"/>
            <p:cNvSpPr txBox="1"/>
            <p:nvPr/>
          </p:nvSpPr>
          <p:spPr>
            <a:xfrm>
              <a:off x="494269" y="2653499"/>
              <a:ext cx="1421027" cy="36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SW Dev Co</a:t>
              </a:r>
              <a:endParaRPr/>
            </a:p>
          </p:txBody>
        </p:sp>
      </p:grpSp>
      <p:grpSp>
        <p:nvGrpSpPr>
          <p:cNvPr id="784" name="Google Shape;784;p66"/>
          <p:cNvGrpSpPr/>
          <p:nvPr/>
        </p:nvGrpSpPr>
        <p:grpSpPr>
          <a:xfrm>
            <a:off x="4674897" y="1956812"/>
            <a:ext cx="798717" cy="713611"/>
            <a:chOff x="5617322" y="1420390"/>
            <a:chExt cx="798717" cy="713611"/>
          </a:xfrm>
        </p:grpSpPr>
        <p:pic>
          <p:nvPicPr>
            <p:cNvPr descr="Diploma" id="785" name="Google Shape;785;p66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5617322" y="1420390"/>
              <a:ext cx="478677" cy="478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Open book" id="786" name="Google Shape;786;p66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5775959" y="1493921"/>
              <a:ext cx="640080" cy="6400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7" name="Google Shape;787;p66"/>
          <p:cNvSpPr txBox="1"/>
          <p:nvPr/>
        </p:nvSpPr>
        <p:spPr>
          <a:xfrm>
            <a:off x="4697626" y="1095610"/>
            <a:ext cx="3503245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Signed code indicates who the real author is and that code hasn’t been modified since it was signed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9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49"/>
          <p:cNvSpPr txBox="1"/>
          <p:nvPr/>
        </p:nvSpPr>
        <p:spPr>
          <a:xfrm>
            <a:off x="1159475" y="426307"/>
            <a:ext cx="9873049" cy="5714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How many work for companies that develop &amp; provide software to third parties, like customers?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How many work for companies that rely on software for internal infrastructure?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How many know what code signing is?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How many work closely with your software development organization to protect code signing identities?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How many actively protect your code signing machine identities?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67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A 2019 Problem</a:t>
            </a:r>
            <a:endParaRPr/>
          </a:p>
        </p:txBody>
      </p:sp>
      <p:sp>
        <p:nvSpPr>
          <p:cNvPr id="793" name="Google Shape;793;p67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grpSp>
        <p:nvGrpSpPr>
          <p:cNvPr id="794" name="Google Shape;794;p67"/>
          <p:cNvGrpSpPr/>
          <p:nvPr/>
        </p:nvGrpSpPr>
        <p:grpSpPr>
          <a:xfrm>
            <a:off x="5939765" y="794274"/>
            <a:ext cx="4843848" cy="4843848"/>
            <a:chOff x="3674076" y="1007076"/>
            <a:chExt cx="4843848" cy="4843848"/>
          </a:xfrm>
        </p:grpSpPr>
        <p:grpSp>
          <p:nvGrpSpPr>
            <p:cNvPr id="795" name="Google Shape;795;p67"/>
            <p:cNvGrpSpPr/>
            <p:nvPr/>
          </p:nvGrpSpPr>
          <p:grpSpPr>
            <a:xfrm>
              <a:off x="3674076" y="1007076"/>
              <a:ext cx="4843848" cy="4843848"/>
              <a:chOff x="3484606" y="838200"/>
              <a:chExt cx="4843848" cy="4843848"/>
            </a:xfrm>
          </p:grpSpPr>
          <p:pic>
            <p:nvPicPr>
              <p:cNvPr descr="Cloud" id="796" name="Google Shape;796;p67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3484606" y="838200"/>
                <a:ext cx="4843848" cy="484384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World" id="797" name="Google Shape;797;p67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5080687" y="3733587"/>
                <a:ext cx="1478751" cy="14787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98" name="Google Shape;798;p67"/>
            <p:cNvSpPr txBox="1"/>
            <p:nvPr/>
          </p:nvSpPr>
          <p:spPr>
            <a:xfrm>
              <a:off x="5193957" y="3447535"/>
              <a:ext cx="1804086" cy="6092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The Internet</a:t>
              </a:r>
              <a:endParaRPr/>
            </a:p>
          </p:txBody>
        </p:sp>
      </p:grpSp>
      <p:grpSp>
        <p:nvGrpSpPr>
          <p:cNvPr id="799" name="Google Shape;799;p67"/>
          <p:cNvGrpSpPr/>
          <p:nvPr/>
        </p:nvGrpSpPr>
        <p:grpSpPr>
          <a:xfrm>
            <a:off x="9959882" y="4952178"/>
            <a:ext cx="1737771" cy="1459744"/>
            <a:chOff x="9226791" y="1371600"/>
            <a:chExt cx="1737771" cy="1459744"/>
          </a:xfrm>
        </p:grpSpPr>
        <p:pic>
          <p:nvPicPr>
            <p:cNvPr descr="Internet" id="800" name="Google Shape;800;p6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226791" y="1371600"/>
              <a:ext cx="1342354" cy="13423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ale profile" id="801" name="Google Shape;801;p6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050162" y="1916944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802" name="Google Shape;802;p67"/>
          <p:cNvCxnSpPr/>
          <p:nvPr/>
        </p:nvCxnSpPr>
        <p:spPr>
          <a:xfrm>
            <a:off x="4593231" y="2337012"/>
            <a:ext cx="2342100" cy="478800"/>
          </a:xfrm>
          <a:prstGeom prst="bentConnector3">
            <a:avLst>
              <a:gd fmla="val 50000" name="adj1"/>
            </a:avLst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03" name="Google Shape;803;p67"/>
          <p:cNvCxnSpPr>
            <a:endCxn id="800" idx="0"/>
          </p:cNvCxnSpPr>
          <p:nvPr/>
        </p:nvCxnSpPr>
        <p:spPr>
          <a:xfrm>
            <a:off x="9014659" y="3578778"/>
            <a:ext cx="1616400" cy="1373400"/>
          </a:xfrm>
          <a:prstGeom prst="bentConnector2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804" name="Google Shape;804;p67"/>
          <p:cNvCxnSpPr>
            <a:stCxn id="805" idx="3"/>
          </p:cNvCxnSpPr>
          <p:nvPr/>
        </p:nvCxnSpPr>
        <p:spPr>
          <a:xfrm flipH="1" rot="10800000">
            <a:off x="4363084" y="3578690"/>
            <a:ext cx="1834500" cy="1203600"/>
          </a:xfrm>
          <a:prstGeom prst="bentConnector3">
            <a:avLst>
              <a:gd fmla="val 50000" name="adj1"/>
            </a:avLst>
          </a:prstGeom>
          <a:noFill/>
          <a:ln cap="flat" cmpd="sng" w="12700">
            <a:solidFill>
              <a:schemeClr val="accent5"/>
            </a:solidFill>
            <a:prstDash val="solid"/>
            <a:miter lim="800000"/>
            <a:headEnd len="sm" w="sm" type="none"/>
            <a:tailEnd len="med" w="med" type="triangle"/>
          </a:ln>
        </p:spPr>
      </p:cxnSp>
      <p:grpSp>
        <p:nvGrpSpPr>
          <p:cNvPr id="806" name="Google Shape;806;p67"/>
          <p:cNvGrpSpPr/>
          <p:nvPr/>
        </p:nvGrpSpPr>
        <p:grpSpPr>
          <a:xfrm>
            <a:off x="184587" y="1688784"/>
            <a:ext cx="914400" cy="1781414"/>
            <a:chOff x="222771" y="1915146"/>
            <a:chExt cx="914400" cy="1781414"/>
          </a:xfrm>
        </p:grpSpPr>
        <p:pic>
          <p:nvPicPr>
            <p:cNvPr descr="Bank" id="807" name="Google Shape;807;p6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22771" y="1915146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8" name="Google Shape;808;p67"/>
            <p:cNvSpPr txBox="1"/>
            <p:nvPr/>
          </p:nvSpPr>
          <p:spPr>
            <a:xfrm>
              <a:off x="222771" y="2782160"/>
              <a:ext cx="914400" cy="91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Certificate</a:t>
              </a:r>
              <a:br>
                <a:rPr lang="en-US" sz="18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800">
                  <a:solidFill>
                    <a:schemeClr val="accent4"/>
                  </a:solidFill>
                  <a:latin typeface="Calibri"/>
                  <a:ea typeface="Calibri"/>
                  <a:cs typeface="Calibri"/>
                  <a:sym typeface="Calibri"/>
                </a:rPr>
                <a:t>Authority</a:t>
              </a:r>
              <a:endParaRPr/>
            </a:p>
          </p:txBody>
        </p:sp>
      </p:grpSp>
      <p:pic>
        <p:nvPicPr>
          <p:cNvPr descr="Diploma" id="809" name="Google Shape;809;p6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56030" y="1813031"/>
            <a:ext cx="665906" cy="6659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0" name="Google Shape;810;p67"/>
          <p:cNvGrpSpPr/>
          <p:nvPr/>
        </p:nvGrpSpPr>
        <p:grpSpPr>
          <a:xfrm>
            <a:off x="7192119" y="2489189"/>
            <a:ext cx="798717" cy="713611"/>
            <a:chOff x="5617322" y="1420390"/>
            <a:chExt cx="798717" cy="713611"/>
          </a:xfrm>
        </p:grpSpPr>
        <p:pic>
          <p:nvPicPr>
            <p:cNvPr descr="Diploma" id="811" name="Google Shape;811;p6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617322" y="1420390"/>
              <a:ext cx="478677" cy="478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Open book" id="812" name="Google Shape;812;p6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775959" y="1493921"/>
              <a:ext cx="640080" cy="6400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Diploma" id="813" name="Google Shape;813;p6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67821" y="1813031"/>
            <a:ext cx="665906" cy="6659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4" name="Google Shape;814;p67"/>
          <p:cNvGrpSpPr/>
          <p:nvPr/>
        </p:nvGrpSpPr>
        <p:grpSpPr>
          <a:xfrm>
            <a:off x="3276599" y="1471286"/>
            <a:ext cx="1443682" cy="1453435"/>
            <a:chOff x="494269" y="1565189"/>
            <a:chExt cx="1443682" cy="1453435"/>
          </a:xfrm>
        </p:grpSpPr>
        <p:pic>
          <p:nvPicPr>
            <p:cNvPr descr="Meeting" id="815" name="Google Shape;815;p6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516924" y="1565189"/>
              <a:ext cx="1421027" cy="14210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6" name="Google Shape;816;p67"/>
            <p:cNvSpPr txBox="1"/>
            <p:nvPr/>
          </p:nvSpPr>
          <p:spPr>
            <a:xfrm>
              <a:off x="494269" y="2653499"/>
              <a:ext cx="1421027" cy="365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SW Dev Co</a:t>
              </a:r>
              <a:endParaRPr/>
            </a:p>
          </p:txBody>
        </p:sp>
      </p:grpSp>
      <p:grpSp>
        <p:nvGrpSpPr>
          <p:cNvPr id="817" name="Google Shape;817;p67"/>
          <p:cNvGrpSpPr/>
          <p:nvPr/>
        </p:nvGrpSpPr>
        <p:grpSpPr>
          <a:xfrm>
            <a:off x="3200524" y="4278752"/>
            <a:ext cx="1162560" cy="1611098"/>
            <a:chOff x="559777" y="4239826"/>
            <a:chExt cx="1162560" cy="1611098"/>
          </a:xfrm>
        </p:grpSpPr>
        <p:pic>
          <p:nvPicPr>
            <p:cNvPr id="805" name="Google Shape;805;p67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656957" y="4239826"/>
              <a:ext cx="1065380" cy="1007076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sp>
          <p:nvSpPr>
            <p:cNvPr id="818" name="Google Shape;818;p67"/>
            <p:cNvSpPr txBox="1"/>
            <p:nvPr/>
          </p:nvSpPr>
          <p:spPr>
            <a:xfrm>
              <a:off x="559777" y="5235322"/>
              <a:ext cx="1162560" cy="61560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rPr>
                <a:t>Malicious </a:t>
              </a:r>
              <a:br>
                <a:rPr lang="en-US" sz="1800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800">
                  <a:solidFill>
                    <a:schemeClr val="accent5"/>
                  </a:solidFill>
                  <a:latin typeface="Calibri"/>
                  <a:ea typeface="Calibri"/>
                  <a:cs typeface="Calibri"/>
                  <a:sym typeface="Calibri"/>
                </a:rPr>
                <a:t>3rd Party</a:t>
              </a:r>
              <a:endParaRPr/>
            </a:p>
          </p:txBody>
        </p:sp>
      </p:grpSp>
      <p:grpSp>
        <p:nvGrpSpPr>
          <p:cNvPr id="819" name="Google Shape;819;p67"/>
          <p:cNvGrpSpPr/>
          <p:nvPr/>
        </p:nvGrpSpPr>
        <p:grpSpPr>
          <a:xfrm>
            <a:off x="4395274" y="4425484"/>
            <a:ext cx="798717" cy="713611"/>
            <a:chOff x="5617322" y="1420390"/>
            <a:chExt cx="798717" cy="713611"/>
          </a:xfrm>
        </p:grpSpPr>
        <p:pic>
          <p:nvPicPr>
            <p:cNvPr descr="Diploma" id="820" name="Google Shape;820;p6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617322" y="1420390"/>
              <a:ext cx="478677" cy="478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Open book" id="821" name="Google Shape;821;p6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775959" y="1493921"/>
              <a:ext cx="640080" cy="6400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22" name="Google Shape;822;p67"/>
          <p:cNvSpPr txBox="1"/>
          <p:nvPr/>
        </p:nvSpPr>
        <p:spPr>
          <a:xfrm>
            <a:off x="9178810" y="2562720"/>
            <a:ext cx="2364744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Which is the correct/safe code to download?</a:t>
            </a:r>
            <a:endParaRPr/>
          </a:p>
        </p:txBody>
      </p:sp>
      <p:sp>
        <p:nvSpPr>
          <p:cNvPr id="823" name="Google Shape;823;p67"/>
          <p:cNvSpPr txBox="1"/>
          <p:nvPr/>
        </p:nvSpPr>
        <p:spPr>
          <a:xfrm>
            <a:off x="1230748" y="2700445"/>
            <a:ext cx="2194560" cy="1828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Thousands of developers</a:t>
            </a:r>
            <a:endParaRPr/>
          </a:p>
        </p:txBody>
      </p:sp>
      <p:sp>
        <p:nvSpPr>
          <p:cNvPr id="824" name="Google Shape;824;p67"/>
          <p:cNvSpPr txBox="1"/>
          <p:nvPr/>
        </p:nvSpPr>
        <p:spPr>
          <a:xfrm>
            <a:off x="3750749" y="2676447"/>
            <a:ext cx="2194560" cy="1828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Thousands of signing operations a week</a:t>
            </a:r>
            <a:endParaRPr/>
          </a:p>
        </p:txBody>
      </p:sp>
      <p:sp>
        <p:nvSpPr>
          <p:cNvPr id="825" name="Google Shape;825;p67"/>
          <p:cNvSpPr txBox="1"/>
          <p:nvPr/>
        </p:nvSpPr>
        <p:spPr>
          <a:xfrm>
            <a:off x="6348871" y="2649642"/>
            <a:ext cx="2194560" cy="1828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development environments &amp; processes</a:t>
            </a:r>
            <a:endParaRPr/>
          </a:p>
        </p:txBody>
      </p:sp>
      <p:sp>
        <p:nvSpPr>
          <p:cNvPr id="826" name="Google Shape;826;p67"/>
          <p:cNvSpPr txBox="1"/>
          <p:nvPr/>
        </p:nvSpPr>
        <p:spPr>
          <a:xfrm>
            <a:off x="8862602" y="2632803"/>
            <a:ext cx="2194560" cy="1828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DevOps </a:t>
            </a:r>
            <a:b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&amp; Agile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68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Software Development in 2019</a:t>
            </a:r>
            <a:endParaRPr/>
          </a:p>
        </p:txBody>
      </p:sp>
      <p:sp>
        <p:nvSpPr>
          <p:cNvPr id="832" name="Google Shape;832;p68"/>
          <p:cNvSpPr txBox="1"/>
          <p:nvPr>
            <p:ph idx="1" type="body"/>
          </p:nvPr>
        </p:nvSpPr>
        <p:spPr>
          <a:xfrm>
            <a:off x="381001" y="1371600"/>
            <a:ext cx="64008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-347663" lvl="0" marL="34766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</a:pPr>
            <a:r>
              <a:rPr lang="en-US"/>
              <a:t>Division of Labor</a:t>
            </a:r>
            <a:endParaRPr/>
          </a:p>
          <a:p>
            <a:pPr indent="-347663" lvl="0" marL="34766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</a:pPr>
            <a:r>
              <a:rPr lang="en-US"/>
              <a:t>Team Work</a:t>
            </a:r>
            <a:endParaRPr/>
          </a:p>
          <a:p>
            <a:pPr indent="-347663" lvl="0" marL="34766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</a:pPr>
            <a:r>
              <a:rPr lang="en-US"/>
              <a:t>Collaboration</a:t>
            </a:r>
            <a:endParaRPr/>
          </a:p>
          <a:p>
            <a:pPr indent="-347663" lvl="0" marL="34766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</a:pPr>
            <a:r>
              <a:rPr lang="en-US"/>
              <a:t>Scalability</a:t>
            </a:r>
            <a:endParaRPr/>
          </a:p>
          <a:p>
            <a:pPr indent="-347663" lvl="0" marL="34766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</a:pPr>
            <a:r>
              <a:rPr lang="en-US"/>
              <a:t>Security</a:t>
            </a:r>
            <a:endParaRPr/>
          </a:p>
          <a:p>
            <a:pPr indent="-347663" lvl="0" marL="34766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</a:pPr>
            <a:r>
              <a:rPr lang="en-US"/>
              <a:t>Accountability</a:t>
            </a:r>
            <a:endParaRPr/>
          </a:p>
          <a:p>
            <a:pPr indent="-144463" lvl="0" marL="34766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None/>
            </a:pPr>
            <a:r>
              <a:t/>
            </a:r>
            <a:endParaRPr/>
          </a:p>
          <a:p>
            <a:pPr indent="-144463" lvl="0" marL="34766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None/>
            </a:pPr>
            <a:r>
              <a:t/>
            </a:r>
            <a:endParaRPr/>
          </a:p>
          <a:p>
            <a:pPr indent="-144463" lvl="0" marL="34766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None/>
            </a:pPr>
            <a:r>
              <a:t/>
            </a:r>
            <a:endParaRPr/>
          </a:p>
          <a:p>
            <a:pPr indent="-144463" lvl="0" marL="34766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None/>
            </a:pPr>
            <a:r>
              <a:t/>
            </a:r>
            <a:endParaRPr/>
          </a:p>
          <a:p>
            <a:pPr indent="-144463" lvl="0" marL="34766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None/>
            </a:pPr>
            <a:r>
              <a:t/>
            </a:r>
            <a:endParaRPr/>
          </a:p>
        </p:txBody>
      </p:sp>
      <p:grpSp>
        <p:nvGrpSpPr>
          <p:cNvPr id="833" name="Google Shape;833;p68"/>
          <p:cNvGrpSpPr/>
          <p:nvPr/>
        </p:nvGrpSpPr>
        <p:grpSpPr>
          <a:xfrm>
            <a:off x="6781801" y="1250693"/>
            <a:ext cx="4994628" cy="1371600"/>
            <a:chOff x="4464292" y="1294931"/>
            <a:chExt cx="4994628" cy="1371600"/>
          </a:xfrm>
        </p:grpSpPr>
        <p:sp>
          <p:nvSpPr>
            <p:cNvPr id="834" name="Google Shape;834;p68"/>
            <p:cNvSpPr/>
            <p:nvPr/>
          </p:nvSpPr>
          <p:spPr>
            <a:xfrm>
              <a:off x="5148627" y="1294931"/>
              <a:ext cx="4310293" cy="1371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7315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Secure and control access of private keys and enforce policies on the keys and certificates issued </a:t>
              </a:r>
              <a:b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to projects</a:t>
              </a:r>
              <a:endParaRPr/>
            </a:p>
          </p:txBody>
        </p:sp>
        <p:sp>
          <p:nvSpPr>
            <p:cNvPr id="835" name="Google Shape;835;p68"/>
            <p:cNvSpPr/>
            <p:nvPr/>
          </p:nvSpPr>
          <p:spPr>
            <a:xfrm>
              <a:off x="4464292" y="1294931"/>
              <a:ext cx="1371600" cy="1371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PKI</a:t>
              </a:r>
              <a:br>
                <a:rPr b="1"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Admin</a:t>
              </a:r>
              <a:endParaRPr/>
            </a:p>
          </p:txBody>
        </p:sp>
      </p:grpSp>
      <p:grpSp>
        <p:nvGrpSpPr>
          <p:cNvPr id="836" name="Google Shape;836;p68"/>
          <p:cNvGrpSpPr/>
          <p:nvPr/>
        </p:nvGrpSpPr>
        <p:grpSpPr>
          <a:xfrm>
            <a:off x="6739985" y="2940298"/>
            <a:ext cx="5007929" cy="1371600"/>
            <a:chOff x="4450991" y="2879674"/>
            <a:chExt cx="5007929" cy="1371600"/>
          </a:xfrm>
        </p:grpSpPr>
        <p:sp>
          <p:nvSpPr>
            <p:cNvPr id="837" name="Google Shape;837;p68"/>
            <p:cNvSpPr/>
            <p:nvPr/>
          </p:nvSpPr>
          <p:spPr>
            <a:xfrm>
              <a:off x="5148627" y="2879674"/>
              <a:ext cx="4310293" cy="1371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7315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Administer and control the membership of the project and its associated certificates, users, processes for signing</a:t>
              </a:r>
              <a:endParaRPr/>
            </a:p>
          </p:txBody>
        </p:sp>
        <p:sp>
          <p:nvSpPr>
            <p:cNvPr id="838" name="Google Shape;838;p68"/>
            <p:cNvSpPr/>
            <p:nvPr/>
          </p:nvSpPr>
          <p:spPr>
            <a:xfrm>
              <a:off x="4450991" y="2879674"/>
              <a:ext cx="1368670" cy="1371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Project</a:t>
              </a:r>
              <a:br>
                <a:rPr b="1"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1"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Manager</a:t>
              </a:r>
              <a:endParaRPr/>
            </a:p>
          </p:txBody>
        </p:sp>
      </p:grpSp>
      <p:grpSp>
        <p:nvGrpSpPr>
          <p:cNvPr id="839" name="Google Shape;839;p68"/>
          <p:cNvGrpSpPr/>
          <p:nvPr/>
        </p:nvGrpSpPr>
        <p:grpSpPr>
          <a:xfrm>
            <a:off x="6781801" y="4592833"/>
            <a:ext cx="4947075" cy="1371600"/>
            <a:chOff x="4464292" y="4602472"/>
            <a:chExt cx="4947075" cy="1371600"/>
          </a:xfrm>
        </p:grpSpPr>
        <p:sp>
          <p:nvSpPr>
            <p:cNvPr id="840" name="Google Shape;840;p68"/>
            <p:cNvSpPr/>
            <p:nvPr/>
          </p:nvSpPr>
          <p:spPr>
            <a:xfrm>
              <a:off x="5101074" y="4602472"/>
              <a:ext cx="4310293" cy="13716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731500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Sign software without obtaining a copy of private key </a:t>
              </a:r>
              <a:b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and certificate</a:t>
              </a:r>
              <a:endParaRPr/>
            </a:p>
          </p:txBody>
        </p:sp>
        <p:sp>
          <p:nvSpPr>
            <p:cNvPr id="841" name="Google Shape;841;p68"/>
            <p:cNvSpPr/>
            <p:nvPr/>
          </p:nvSpPr>
          <p:spPr>
            <a:xfrm>
              <a:off x="4464292" y="4602472"/>
              <a:ext cx="1368670" cy="1371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Developers</a:t>
              </a:r>
              <a:endParaRPr/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69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How do enterprises cope?</a:t>
            </a:r>
            <a:endParaRPr/>
          </a:p>
        </p:txBody>
      </p:sp>
      <p:sp>
        <p:nvSpPr>
          <p:cNvPr id="847" name="Google Shape;847;p69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pic>
        <p:nvPicPr>
          <p:cNvPr descr="A clock hanging from the ceiling&#10;&#10;Description automatically generated" id="848" name="Google Shape;848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04340" y="2571282"/>
            <a:ext cx="3068657" cy="20457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standing in front of a store&#10;&#10;Description automatically generated" id="849" name="Google Shape;849;p69"/>
          <p:cNvPicPr preferRelativeResize="0"/>
          <p:nvPr/>
        </p:nvPicPr>
        <p:blipFill rotWithShape="1">
          <a:blip r:embed="rId4">
            <a:alphaModFix/>
          </a:blip>
          <a:srcRect b="4248" l="0" r="0" t="6972"/>
          <a:stretch/>
        </p:blipFill>
        <p:spPr>
          <a:xfrm>
            <a:off x="1019006" y="2573718"/>
            <a:ext cx="3068656" cy="2045771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69"/>
          <p:cNvSpPr/>
          <p:nvPr/>
        </p:nvSpPr>
        <p:spPr>
          <a:xfrm>
            <a:off x="299482" y="1220385"/>
            <a:ext cx="3095794" cy="914400"/>
          </a:xfrm>
          <a:prstGeom prst="wedgeRoundRectCallout">
            <a:avLst>
              <a:gd fmla="val 2717" name="adj1"/>
              <a:gd fmla="val 204392" name="adj2"/>
              <a:gd fmla="val 16667" name="adj3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DEVELOPER: “I need a cert and private key, please.”</a:t>
            </a:r>
            <a:endParaRPr/>
          </a:p>
        </p:txBody>
      </p:sp>
      <p:sp>
        <p:nvSpPr>
          <p:cNvPr id="851" name="Google Shape;851;p69"/>
          <p:cNvSpPr/>
          <p:nvPr/>
        </p:nvSpPr>
        <p:spPr>
          <a:xfrm>
            <a:off x="1711858" y="5061553"/>
            <a:ext cx="3095794" cy="914400"/>
          </a:xfrm>
          <a:prstGeom prst="wedgeRoundRectCallout">
            <a:avLst>
              <a:gd fmla="val 16688" name="adj1"/>
              <a:gd fmla="val -182094" name="adj2"/>
              <a:gd fmla="val 16667" name="adj3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PKI Admin: “Here’s your order. Please keep it safe. Have a nice day.”</a:t>
            </a:r>
            <a:endParaRPr/>
          </a:p>
        </p:txBody>
      </p:sp>
      <p:sp>
        <p:nvSpPr>
          <p:cNvPr id="852" name="Google Shape;852;p69"/>
          <p:cNvSpPr/>
          <p:nvPr/>
        </p:nvSpPr>
        <p:spPr>
          <a:xfrm>
            <a:off x="6324599" y="1233617"/>
            <a:ext cx="3095794" cy="914400"/>
          </a:xfrm>
          <a:prstGeom prst="wedgeRoundRectCallout">
            <a:avLst>
              <a:gd fmla="val 45825" name="adj1"/>
              <a:gd fmla="val 119257" name="adj2"/>
              <a:gd fmla="val 16667" name="adj3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DEVELOPER: “Here’s my code. I need it signed ASAP!”</a:t>
            </a:r>
            <a:endParaRPr/>
          </a:p>
        </p:txBody>
      </p:sp>
      <p:sp>
        <p:nvSpPr>
          <p:cNvPr id="853" name="Google Shape;853;p69"/>
          <p:cNvSpPr/>
          <p:nvPr/>
        </p:nvSpPr>
        <p:spPr>
          <a:xfrm>
            <a:off x="8715205" y="5463583"/>
            <a:ext cx="3095794" cy="914400"/>
          </a:xfrm>
          <a:prstGeom prst="wedgeRoundRectCallout">
            <a:avLst>
              <a:gd fmla="val 14692" name="adj1"/>
              <a:gd fmla="val -165878" name="adj2"/>
              <a:gd fmla="val 16667" name="adj3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PKI Admin: “Ok, we’ll do it &amp; get back to you sometime next week. Have a nice day.”</a:t>
            </a:r>
            <a:endParaRPr/>
          </a:p>
        </p:txBody>
      </p:sp>
      <p:sp>
        <p:nvSpPr>
          <p:cNvPr id="854" name="Google Shape;854;p69"/>
          <p:cNvSpPr txBox="1"/>
          <p:nvPr/>
        </p:nvSpPr>
        <p:spPr>
          <a:xfrm>
            <a:off x="1019006" y="3127645"/>
            <a:ext cx="3068656" cy="91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Insecure private keys.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Private key sprawl.</a:t>
            </a:r>
            <a:endParaRPr/>
          </a:p>
        </p:txBody>
      </p:sp>
      <p:sp>
        <p:nvSpPr>
          <p:cNvPr id="855" name="Google Shape;855;p69"/>
          <p:cNvSpPr txBox="1"/>
          <p:nvPr/>
        </p:nvSpPr>
        <p:spPr>
          <a:xfrm>
            <a:off x="8104340" y="3127645"/>
            <a:ext cx="3068656" cy="91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Slow response.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Increased resources.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Frustration.</a:t>
            </a:r>
            <a:endParaRPr/>
          </a:p>
        </p:txBody>
      </p:sp>
      <p:cxnSp>
        <p:nvCxnSpPr>
          <p:cNvPr id="856" name="Google Shape;856;p69"/>
          <p:cNvCxnSpPr/>
          <p:nvPr/>
        </p:nvCxnSpPr>
        <p:spPr>
          <a:xfrm flipH="1">
            <a:off x="5682047" y="1268720"/>
            <a:ext cx="1" cy="5296672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animal, sky&#10;&#10;Description automatically generated" id="861" name="Google Shape;861;p7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5543" r="14634" t="30426"/>
          <a:stretch/>
        </p:blipFill>
        <p:spPr>
          <a:xfrm>
            <a:off x="3327813" y="1059201"/>
            <a:ext cx="8864188" cy="5798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862" name="Google Shape;862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4766767" y="-567233"/>
            <a:ext cx="5808425" cy="9042041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70"/>
          <p:cNvSpPr txBox="1"/>
          <p:nvPr>
            <p:ph type="title"/>
          </p:nvPr>
        </p:nvSpPr>
        <p:spPr>
          <a:xfrm>
            <a:off x="838200" y="1102497"/>
            <a:ext cx="86868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Code Signing Process:</a:t>
            </a:r>
            <a:br>
              <a:rPr lang="en-US"/>
            </a:br>
            <a:r>
              <a:rPr lang="en-US"/>
              <a:t>5 Common Challenges</a:t>
            </a:r>
            <a:endParaRPr/>
          </a:p>
        </p:txBody>
      </p:sp>
      <p:sp>
        <p:nvSpPr>
          <p:cNvPr id="864" name="Google Shape;864;p70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71"/>
          <p:cNvSpPr txBox="1"/>
          <p:nvPr>
            <p:ph idx="1" type="body"/>
          </p:nvPr>
        </p:nvSpPr>
        <p:spPr>
          <a:xfrm>
            <a:off x="381001" y="13716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1906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>
                <a:solidFill>
                  <a:schemeClr val="dk1"/>
                </a:solidFill>
              </a:rPr>
              <a:t>Enterprises have hundreds or thousands 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of developers, developing hundreds or 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thousands of apps and versions of apps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o"/>
            </a:pPr>
            <a:r>
              <a:rPr lang="en-US">
                <a:solidFill>
                  <a:schemeClr val="dk1"/>
                </a:solidFill>
              </a:rPr>
              <a:t>Where are all of the code signing 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private keys stored?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o"/>
            </a:pPr>
            <a:r>
              <a:rPr lang="en-US">
                <a:solidFill>
                  <a:schemeClr val="dk1"/>
                </a:solidFill>
              </a:rPr>
              <a:t>Are they secure?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o"/>
            </a:pPr>
            <a:r>
              <a:rPr lang="en-US">
                <a:solidFill>
                  <a:schemeClr val="dk1"/>
                </a:solidFill>
              </a:rPr>
              <a:t>Have any been compromised?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o"/>
            </a:pPr>
            <a:r>
              <a:rPr lang="en-US">
                <a:solidFill>
                  <a:schemeClr val="dk1"/>
                </a:solidFill>
              </a:rPr>
              <a:t>Who has access to private keys?</a:t>
            </a:r>
            <a:endParaRPr/>
          </a:p>
        </p:txBody>
      </p:sp>
      <p:pic>
        <p:nvPicPr>
          <p:cNvPr descr="A circuit board&#10;&#10;Description automatically generated" id="871" name="Google Shape;871;p7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229" r="17244" t="11015"/>
          <a:stretch/>
        </p:blipFill>
        <p:spPr>
          <a:xfrm>
            <a:off x="6267540" y="2982319"/>
            <a:ext cx="5924460" cy="38756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sp>
        <p:nvSpPr>
          <p:cNvPr id="872" name="Google Shape;872;p71"/>
          <p:cNvSpPr txBox="1"/>
          <p:nvPr>
            <p:ph type="title"/>
          </p:nvPr>
        </p:nvSpPr>
        <p:spPr>
          <a:xfrm>
            <a:off x="838201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Challenge 1: Private Key Sprawl and Security</a:t>
            </a:r>
            <a:endParaRPr/>
          </a:p>
        </p:txBody>
      </p:sp>
      <p:pic>
        <p:nvPicPr>
          <p:cNvPr id="873" name="Google Shape;873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7229279" y="1895279"/>
            <a:ext cx="3882113" cy="6043329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71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72"/>
          <p:cNvSpPr txBox="1"/>
          <p:nvPr>
            <p:ph idx="1" type="body"/>
          </p:nvPr>
        </p:nvSpPr>
        <p:spPr>
          <a:xfrm>
            <a:off x="381001" y="13716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200"/>
              <a:buNone/>
            </a:pPr>
            <a:r>
              <a:rPr lang="en-US"/>
              <a:t>What code has been signed?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o"/>
            </a:pPr>
            <a:r>
              <a:rPr lang="en-US">
                <a:solidFill>
                  <a:schemeClr val="dk1"/>
                </a:solidFill>
              </a:rPr>
              <a:t>Where did the certificate come from? Was it the correct certificate?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o"/>
            </a:pPr>
            <a:r>
              <a:rPr lang="en-US">
                <a:solidFill>
                  <a:schemeClr val="dk1"/>
                </a:solidFill>
              </a:rPr>
              <a:t>Is code internally signed? Or signed 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with an external certificate?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o"/>
            </a:pPr>
            <a:r>
              <a:rPr lang="en-US">
                <a:solidFill>
                  <a:schemeClr val="dk1"/>
                </a:solidFill>
              </a:rPr>
              <a:t>Who signed?</a:t>
            </a:r>
            <a:endParaRPr/>
          </a:p>
        </p:txBody>
      </p:sp>
      <p:sp>
        <p:nvSpPr>
          <p:cNvPr id="881" name="Google Shape;881;p72"/>
          <p:cNvSpPr txBox="1"/>
          <p:nvPr>
            <p:ph type="title"/>
          </p:nvPr>
        </p:nvSpPr>
        <p:spPr>
          <a:xfrm>
            <a:off x="838201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#2: Lack of Visibility Into What Has Been Signed</a:t>
            </a:r>
            <a:endParaRPr/>
          </a:p>
        </p:txBody>
      </p:sp>
      <p:pic>
        <p:nvPicPr>
          <p:cNvPr id="882" name="Google Shape;882;p7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9338" r="9337" t="0"/>
          <a:stretch/>
        </p:blipFill>
        <p:spPr>
          <a:xfrm>
            <a:off x="6267540" y="2982319"/>
            <a:ext cx="5924460" cy="38756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883" name="Google Shape;883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7229279" y="1895279"/>
            <a:ext cx="3882113" cy="6043329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72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standing in front of a computer&#10;&#10;Description automatically generated" id="890" name="Google Shape;890;p7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0997" l="581" r="20043" t="11126"/>
          <a:stretch/>
        </p:blipFill>
        <p:spPr>
          <a:xfrm>
            <a:off x="6267540" y="2982319"/>
            <a:ext cx="5924460" cy="38756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891" name="Google Shape;891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7229279" y="1895279"/>
            <a:ext cx="3882113" cy="6043329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73"/>
          <p:cNvSpPr txBox="1"/>
          <p:nvPr>
            <p:ph idx="1" type="body"/>
          </p:nvPr>
        </p:nvSpPr>
        <p:spPr>
          <a:xfrm>
            <a:off x="381001" y="1371600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1" marL="8001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o"/>
            </a:pPr>
            <a:r>
              <a:rPr lang="en-US">
                <a:solidFill>
                  <a:schemeClr val="dk1"/>
                </a:solidFill>
              </a:rPr>
              <a:t>Are code signing processes defined?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o"/>
            </a:pPr>
            <a:r>
              <a:rPr lang="en-US">
                <a:solidFill>
                  <a:schemeClr val="dk1"/>
                </a:solidFill>
              </a:rPr>
              <a:t>Is there compliance with defined 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code-signing processes?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o"/>
            </a:pPr>
            <a:r>
              <a:rPr lang="en-US">
                <a:solidFill>
                  <a:schemeClr val="dk1"/>
                </a:solidFill>
              </a:rPr>
              <a:t>Are only authorized people signing?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o"/>
            </a:pPr>
            <a:r>
              <a:rPr lang="en-US">
                <a:solidFill>
                  <a:schemeClr val="dk1"/>
                </a:solidFill>
              </a:rPr>
              <a:t>Are the right certificates being used?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o"/>
            </a:pPr>
            <a:r>
              <a:rPr lang="en-US">
                <a:solidFill>
                  <a:schemeClr val="dk1"/>
                </a:solidFill>
              </a:rPr>
              <a:t>Did proper approvals occur?</a:t>
            </a:r>
            <a:endParaRPr/>
          </a:p>
        </p:txBody>
      </p:sp>
      <p:sp>
        <p:nvSpPr>
          <p:cNvPr id="893" name="Google Shape;893;p73"/>
          <p:cNvSpPr txBox="1"/>
          <p:nvPr>
            <p:ph type="title"/>
          </p:nvPr>
        </p:nvSpPr>
        <p:spPr>
          <a:xfrm>
            <a:off x="838201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#3: Lack of Governance and Control Over Signing</a:t>
            </a:r>
            <a:endParaRPr/>
          </a:p>
        </p:txBody>
      </p:sp>
      <p:sp>
        <p:nvSpPr>
          <p:cNvPr id="894" name="Google Shape;894;p73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person, man, outdoor, building&#10;&#10;Description automatically generated" id="900" name="Google Shape;900;p7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924" l="0" r="0" t="925"/>
          <a:stretch/>
        </p:blipFill>
        <p:spPr>
          <a:xfrm>
            <a:off x="6267540" y="2982319"/>
            <a:ext cx="5924460" cy="38756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901" name="Google Shape;901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7229279" y="1895279"/>
            <a:ext cx="3882113" cy="6043329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74"/>
          <p:cNvSpPr txBox="1"/>
          <p:nvPr>
            <p:ph idx="1" type="body"/>
          </p:nvPr>
        </p:nvSpPr>
        <p:spPr>
          <a:xfrm>
            <a:off x="381001" y="1371600"/>
            <a:ext cx="800762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63500" lvl="0" marL="635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>
                <a:solidFill>
                  <a:schemeClr val="dk1"/>
                </a:solidFill>
              </a:rPr>
              <a:t>Process of certificate issuance, 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  acquisition and renewal is a manual process</a:t>
            </a:r>
            <a:endParaRPr/>
          </a:p>
          <a:p>
            <a:pPr indent="-342900" lvl="1" marL="8001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100"/>
              <a:buChar char="o"/>
            </a:pPr>
            <a:r>
              <a:rPr lang="en-US">
                <a:solidFill>
                  <a:schemeClr val="dk1"/>
                </a:solidFill>
              </a:rPr>
              <a:t>Labor intensive, time consuming, 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error prone and hard to track</a:t>
            </a:r>
            <a:endParaRPr/>
          </a:p>
          <a:p>
            <a:pPr indent="-63500" lvl="0" marL="635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>
                <a:solidFill>
                  <a:schemeClr val="dk1"/>
                </a:solidFill>
              </a:rPr>
              <a:t>Developers use automated tools to build 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  their software and want automated tools to 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  sign their software</a:t>
            </a:r>
            <a:endParaRPr/>
          </a:p>
          <a:p>
            <a:pPr indent="-63500" lvl="0" marL="635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>
                <a:solidFill>
                  <a:schemeClr val="dk1"/>
                </a:solidFill>
              </a:rPr>
              <a:t>Certificate revocation is tedious 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   to do without automation</a:t>
            </a:r>
            <a:endParaRPr/>
          </a:p>
          <a:p>
            <a:pPr indent="139700" lvl="0" marL="635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53565A"/>
              </a:buClr>
              <a:buSzPts val="32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03" name="Google Shape;903;p74"/>
          <p:cNvSpPr txBox="1"/>
          <p:nvPr>
            <p:ph type="title"/>
          </p:nvPr>
        </p:nvSpPr>
        <p:spPr>
          <a:xfrm>
            <a:off x="838201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#4: Lack of Automation</a:t>
            </a:r>
            <a:endParaRPr/>
          </a:p>
        </p:txBody>
      </p:sp>
      <p:sp>
        <p:nvSpPr>
          <p:cNvPr id="904" name="Google Shape;904;p74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indoor, wall, table, sitting&#10;&#10;Description automatically generated" id="910" name="Google Shape;910;p7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1" l="1612" r="17986" t="1248"/>
          <a:stretch/>
        </p:blipFill>
        <p:spPr>
          <a:xfrm>
            <a:off x="6267540" y="2982319"/>
            <a:ext cx="5924460" cy="38756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911" name="Google Shape;911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7229279" y="1895279"/>
            <a:ext cx="3882113" cy="6043329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75"/>
          <p:cNvSpPr txBox="1"/>
          <p:nvPr>
            <p:ph idx="1" type="body"/>
          </p:nvPr>
        </p:nvSpPr>
        <p:spPr>
          <a:xfrm>
            <a:off x="381001" y="1371600"/>
            <a:ext cx="800762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7663" lvl="0" marL="34766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</a:pPr>
            <a:r>
              <a:rPr lang="en-US"/>
              <a:t>Your development organizations keep </a:t>
            </a:r>
            <a:br>
              <a:rPr lang="en-US"/>
            </a:br>
            <a:r>
              <a:rPr lang="en-US"/>
              <a:t>you at arm’s length because they don’t </a:t>
            </a:r>
            <a:br>
              <a:rPr lang="en-US"/>
            </a:br>
            <a:r>
              <a:rPr lang="en-US"/>
              <a:t>want to be slowed down</a:t>
            </a:r>
            <a:endParaRPr/>
          </a:p>
          <a:p>
            <a:pPr indent="-347663" lvl="0" marL="34766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</a:pPr>
            <a:r>
              <a:rPr lang="en-US"/>
              <a:t>There are many different development organizations, often distributed globally</a:t>
            </a:r>
            <a:endParaRPr/>
          </a:p>
        </p:txBody>
      </p:sp>
      <p:sp>
        <p:nvSpPr>
          <p:cNvPr id="913" name="Google Shape;913;p75"/>
          <p:cNvSpPr txBox="1"/>
          <p:nvPr>
            <p:ph type="title"/>
          </p:nvPr>
        </p:nvSpPr>
        <p:spPr>
          <a:xfrm>
            <a:off x="838201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#5: Your Group Isn’t Involved with Code Signing</a:t>
            </a:r>
            <a:endParaRPr/>
          </a:p>
        </p:txBody>
      </p:sp>
      <p:sp>
        <p:nvSpPr>
          <p:cNvPr id="914" name="Google Shape;914;p75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ar driving down a busy street filled with lots of traffic&#10;&#10;Description automatically generated" id="920" name="Google Shape;920;p7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2503" l="2305" r="34107" t="11021"/>
          <a:stretch/>
        </p:blipFill>
        <p:spPr>
          <a:xfrm>
            <a:off x="6267540" y="2982319"/>
            <a:ext cx="5924460" cy="38756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pic>
        <p:nvPicPr>
          <p:cNvPr id="921" name="Google Shape;921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7229279" y="1895279"/>
            <a:ext cx="3882113" cy="6043329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76"/>
          <p:cNvSpPr txBox="1"/>
          <p:nvPr>
            <p:ph idx="1" type="body"/>
          </p:nvPr>
        </p:nvSpPr>
        <p:spPr>
          <a:xfrm>
            <a:off x="381001" y="1371600"/>
            <a:ext cx="8007625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7663" lvl="0" marL="34766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</a:pPr>
            <a:r>
              <a:rPr lang="en-US"/>
              <a:t>You have code-signing processes that are considered cumbersome and slow by agile development organizations</a:t>
            </a:r>
            <a:endParaRPr/>
          </a:p>
          <a:p>
            <a:pPr indent="-347663" lvl="0" marL="34766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</a:pPr>
            <a:r>
              <a:rPr lang="en-US"/>
              <a:t>You have a limited staff that can’t respond to all requests in a timely manner</a:t>
            </a:r>
            <a:endParaRPr/>
          </a:p>
          <a:p>
            <a:pPr indent="-347663" lvl="0" marL="347663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3200"/>
              <a:buChar char="•"/>
            </a:pPr>
            <a:r>
              <a:rPr lang="en-US"/>
              <a:t>You’re a single group supporting many different development groups</a:t>
            </a:r>
            <a:endParaRPr/>
          </a:p>
        </p:txBody>
      </p:sp>
      <p:sp>
        <p:nvSpPr>
          <p:cNvPr id="923" name="Google Shape;923;p76"/>
          <p:cNvSpPr txBox="1"/>
          <p:nvPr>
            <p:ph type="title"/>
          </p:nvPr>
        </p:nvSpPr>
        <p:spPr>
          <a:xfrm>
            <a:off x="838201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BONUS: Your Group Has Become the Bottleneck</a:t>
            </a:r>
            <a:endParaRPr/>
          </a:p>
        </p:txBody>
      </p:sp>
      <p:sp>
        <p:nvSpPr>
          <p:cNvPr id="924" name="Google Shape;924;p76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0"/>
          <p:cNvSpPr txBox="1"/>
          <p:nvPr>
            <p:ph idx="4294967295" type="ftr"/>
          </p:nvPr>
        </p:nvSpPr>
        <p:spPr>
          <a:xfrm>
            <a:off x="0" y="622935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pic>
        <p:nvPicPr>
          <p:cNvPr descr="A person wearing a suit and tie&#10;&#10;Description automatically generated" id="484" name="Google Shape;484;p50"/>
          <p:cNvPicPr preferRelativeResize="0"/>
          <p:nvPr/>
        </p:nvPicPr>
        <p:blipFill rotWithShape="1">
          <a:blip r:embed="rId3">
            <a:alphaModFix/>
          </a:blip>
          <a:srcRect b="13336" l="0" r="0" t="582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50"/>
          <p:cNvSpPr txBox="1"/>
          <p:nvPr/>
        </p:nvSpPr>
        <p:spPr>
          <a:xfrm>
            <a:off x="679621" y="766119"/>
            <a:ext cx="3472249" cy="3311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Why should you and your organization care about code signing?</a:t>
            </a:r>
            <a:endParaRPr/>
          </a:p>
        </p:txBody>
      </p:sp>
      <p:sp>
        <p:nvSpPr>
          <p:cNvPr id="486" name="Google Shape;486;p50"/>
          <p:cNvSpPr txBox="1"/>
          <p:nvPr/>
        </p:nvSpPr>
        <p:spPr>
          <a:xfrm>
            <a:off x="679621" y="4669610"/>
            <a:ext cx="3472249" cy="17423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After all, it’s been around since the 1990’s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77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sp>
        <p:nvSpPr>
          <p:cNvPr id="931" name="Google Shape;931;p77"/>
          <p:cNvSpPr/>
          <p:nvPr/>
        </p:nvSpPr>
        <p:spPr>
          <a:xfrm>
            <a:off x="0" y="0"/>
            <a:ext cx="6208295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lose up of text on a white background&#10;&#10;Description automatically generated" id="932" name="Google Shape;932;p77"/>
          <p:cNvPicPr preferRelativeResize="0"/>
          <p:nvPr/>
        </p:nvPicPr>
        <p:blipFill rotWithShape="1">
          <a:blip r:embed="rId3">
            <a:alphaModFix/>
          </a:blip>
          <a:srcRect b="12195" l="28453" r="27471" t="13508"/>
          <a:stretch/>
        </p:blipFill>
        <p:spPr>
          <a:xfrm>
            <a:off x="6092952" y="0"/>
            <a:ext cx="609904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77"/>
          <p:cNvSpPr txBox="1"/>
          <p:nvPr/>
        </p:nvSpPr>
        <p:spPr>
          <a:xfrm>
            <a:off x="718253" y="1445888"/>
            <a:ext cx="4656446" cy="15653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 digital signature </a:t>
            </a:r>
            <a:br>
              <a:rPr b="1" lang="en-US" sz="4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4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is no longer enough…</a:t>
            </a:r>
            <a:endParaRPr/>
          </a:p>
        </p:txBody>
      </p:sp>
      <p:sp>
        <p:nvSpPr>
          <p:cNvPr id="934" name="Google Shape;934;p77"/>
          <p:cNvSpPr txBox="1"/>
          <p:nvPr/>
        </p:nvSpPr>
        <p:spPr>
          <a:xfrm>
            <a:off x="0" y="3011277"/>
            <a:ext cx="6092952" cy="2303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Businesses need </a:t>
            </a:r>
            <a:br>
              <a:rPr b="1" lang="en-US" sz="4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4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to secure their </a:t>
            </a:r>
            <a:br>
              <a:rPr b="1" lang="en-US" sz="4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4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code signing process</a:t>
            </a:r>
            <a:endParaRPr/>
          </a:p>
        </p:txBody>
      </p:sp>
      <p:pic>
        <p:nvPicPr>
          <p:cNvPr id="935" name="Google Shape;935;p77"/>
          <p:cNvPicPr preferRelativeResize="0"/>
          <p:nvPr/>
        </p:nvPicPr>
        <p:blipFill rotWithShape="1">
          <a:blip r:embed="rId4">
            <a:alphaModFix/>
          </a:blip>
          <a:srcRect b="8845" l="21869" r="26322" t="2187"/>
          <a:stretch/>
        </p:blipFill>
        <p:spPr>
          <a:xfrm>
            <a:off x="6092952" y="0"/>
            <a:ext cx="609904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sky, outdoor, building, light&#10;&#10;Description automatically generated" id="940" name="Google Shape;940;p7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5604" l="0" r="0" t="0"/>
          <a:stretch/>
        </p:blipFill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pic>
      <p:pic>
        <p:nvPicPr>
          <p:cNvPr id="941" name="Google Shape;941;p78"/>
          <p:cNvPicPr preferRelativeResize="0"/>
          <p:nvPr/>
        </p:nvPicPr>
        <p:blipFill rotWithShape="1">
          <a:blip r:embed="rId4">
            <a:alphaModFix amt="75000"/>
          </a:blip>
          <a:srcRect b="0" l="0" r="0" t="0"/>
          <a:stretch/>
        </p:blipFill>
        <p:spPr>
          <a:xfrm>
            <a:off x="6231741" y="0"/>
            <a:ext cx="596025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78"/>
          <p:cNvSpPr txBox="1"/>
          <p:nvPr/>
        </p:nvSpPr>
        <p:spPr>
          <a:xfrm>
            <a:off x="838201" y="1266742"/>
            <a:ext cx="457200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/>
          </a:p>
        </p:txBody>
      </p:sp>
      <p:sp>
        <p:nvSpPr>
          <p:cNvPr id="943" name="Google Shape;943;p78"/>
          <p:cNvSpPr txBox="1"/>
          <p:nvPr/>
        </p:nvSpPr>
        <p:spPr>
          <a:xfrm>
            <a:off x="1268105" y="1312108"/>
            <a:ext cx="6858000" cy="2497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Securing Your </a:t>
            </a:r>
            <a:b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Code-Signing Process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</a:pPr>
            <a:r>
              <a:rPr b="1" lang="en-US" sz="2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5 Best Practices</a:t>
            </a:r>
            <a:endParaRPr/>
          </a:p>
        </p:txBody>
      </p:sp>
      <p:pic>
        <p:nvPicPr>
          <p:cNvPr id="944" name="Google Shape;944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8201" y="387023"/>
            <a:ext cx="1768368" cy="331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79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Securing the Code-Signing Process</a:t>
            </a:r>
            <a:endParaRPr/>
          </a:p>
        </p:txBody>
      </p:sp>
      <p:sp>
        <p:nvSpPr>
          <p:cNvPr id="950" name="Google Shape;950;p79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sp>
        <p:nvSpPr>
          <p:cNvPr id="951" name="Google Shape;951;p79"/>
          <p:cNvSpPr/>
          <p:nvPr/>
        </p:nvSpPr>
        <p:spPr>
          <a:xfrm>
            <a:off x="1531622" y="2237957"/>
            <a:ext cx="1645920" cy="20116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Centrally Secure All Private Keys</a:t>
            </a:r>
            <a:endParaRPr/>
          </a:p>
        </p:txBody>
      </p:sp>
      <p:sp>
        <p:nvSpPr>
          <p:cNvPr id="952" name="Google Shape;952;p79"/>
          <p:cNvSpPr/>
          <p:nvPr/>
        </p:nvSpPr>
        <p:spPr>
          <a:xfrm>
            <a:off x="3396638" y="2237957"/>
            <a:ext cx="1645920" cy="20116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Know Who Has Signed What, Where, When and With What Certificate</a:t>
            </a:r>
            <a:endParaRPr/>
          </a:p>
        </p:txBody>
      </p:sp>
      <p:sp>
        <p:nvSpPr>
          <p:cNvPr id="953" name="Google Shape;953;p79"/>
          <p:cNvSpPr/>
          <p:nvPr/>
        </p:nvSpPr>
        <p:spPr>
          <a:xfrm>
            <a:off x="8991688" y="2237957"/>
            <a:ext cx="1645920" cy="20116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Show Compliance</a:t>
            </a:r>
            <a:endParaRPr/>
          </a:p>
        </p:txBody>
      </p:sp>
      <p:sp>
        <p:nvSpPr>
          <p:cNvPr id="954" name="Google Shape;954;p79"/>
          <p:cNvSpPr/>
          <p:nvPr/>
        </p:nvSpPr>
        <p:spPr>
          <a:xfrm>
            <a:off x="7126671" y="2237957"/>
            <a:ext cx="1645920" cy="20116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Provide an Automated, Low-Hassle Solution for Your Dev Teams</a:t>
            </a:r>
            <a:endParaRPr/>
          </a:p>
        </p:txBody>
      </p:sp>
      <p:sp>
        <p:nvSpPr>
          <p:cNvPr id="955" name="Google Shape;955;p79"/>
          <p:cNvSpPr/>
          <p:nvPr/>
        </p:nvSpPr>
        <p:spPr>
          <a:xfrm>
            <a:off x="5261655" y="2237957"/>
            <a:ext cx="1645920" cy="20116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Control Who Has Access to Sign, Who Needs to Approve, etc.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" name="Google Shape;961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444" y="1728572"/>
            <a:ext cx="4571658" cy="3027981"/>
          </a:xfrm>
          <a:prstGeom prst="rect">
            <a:avLst/>
          </a:prstGeom>
          <a:noFill/>
          <a:ln>
            <a:noFill/>
          </a:ln>
        </p:spPr>
      </p:pic>
      <p:sp>
        <p:nvSpPr>
          <p:cNvPr id="962" name="Google Shape;962;p80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Centrally Secure All Private Keys</a:t>
            </a:r>
            <a:endParaRPr/>
          </a:p>
        </p:txBody>
      </p:sp>
      <p:sp>
        <p:nvSpPr>
          <p:cNvPr id="963" name="Google Shape;963;p80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sp>
        <p:nvSpPr>
          <p:cNvPr id="964" name="Google Shape;964;p80"/>
          <p:cNvSpPr txBox="1"/>
          <p:nvPr/>
        </p:nvSpPr>
        <p:spPr>
          <a:xfrm>
            <a:off x="5571414" y="1610358"/>
            <a:ext cx="5874213" cy="39007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Private keys used for code signing are </a:t>
            </a:r>
            <a:r>
              <a:rPr lang="en-U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machine identities that must be protected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central, secure locations:</a:t>
            </a:r>
            <a:endParaRPr/>
          </a:p>
          <a:p>
            <a:pPr indent="-285750" lvl="1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HSM for EV</a:t>
            </a:r>
            <a:endParaRPr/>
          </a:p>
          <a:p>
            <a:pPr indent="-285750" lvl="1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Cryptographically secure location for OV</a:t>
            </a:r>
            <a:endParaRPr/>
          </a:p>
          <a:p>
            <a:pPr indent="-1333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should not be stored on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Developers’ personal workstations …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 build servers …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 web servers …</a:t>
            </a:r>
            <a:endParaRPr/>
          </a:p>
        </p:txBody>
      </p:sp>
      <p:pic>
        <p:nvPicPr>
          <p:cNvPr id="965" name="Google Shape;965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526681" y="1717934"/>
            <a:ext cx="4573890" cy="3049260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80"/>
          <p:cNvSpPr/>
          <p:nvPr/>
        </p:nvSpPr>
        <p:spPr>
          <a:xfrm>
            <a:off x="-7431" y="2237958"/>
            <a:ext cx="1645920" cy="20092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Centrally Secure All Private Keys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81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Know Who, What, Where and When</a:t>
            </a:r>
            <a:endParaRPr/>
          </a:p>
        </p:txBody>
      </p:sp>
      <p:sp>
        <p:nvSpPr>
          <p:cNvPr id="973" name="Google Shape;973;p81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pic>
        <p:nvPicPr>
          <p:cNvPr id="974" name="Google Shape;974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694" y="1717933"/>
            <a:ext cx="4569158" cy="3049260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81"/>
          <p:cNvSpPr txBox="1"/>
          <p:nvPr/>
        </p:nvSpPr>
        <p:spPr>
          <a:xfrm>
            <a:off x="5562601" y="1600200"/>
            <a:ext cx="5181600" cy="38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Always have an inventory of code that is signed</a:t>
            </a:r>
            <a:endParaRPr/>
          </a:p>
          <a:p>
            <a:pPr indent="-285750" lvl="1" marL="5715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Know who signed what code</a:t>
            </a:r>
            <a:endParaRPr/>
          </a:p>
          <a:p>
            <a:pPr indent="-285750" lvl="1" marL="5715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Know what certificates were used to sign code</a:t>
            </a:r>
            <a:endParaRPr/>
          </a:p>
          <a:p>
            <a:pPr indent="-285750" lvl="1" marL="5715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Know who approved</a:t>
            </a:r>
            <a:endParaRPr/>
          </a:p>
          <a:p>
            <a:pPr indent="-285750" lvl="1" marL="5715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Know when it was signed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ALL OF YOUR COMPANY’S SIGNED CODE</a:t>
            </a:r>
            <a:endParaRPr/>
          </a:p>
        </p:txBody>
      </p:sp>
      <p:pic>
        <p:nvPicPr>
          <p:cNvPr id="976" name="Google Shape;976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1688" y="1712479"/>
            <a:ext cx="4583164" cy="3054714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81"/>
          <p:cNvSpPr/>
          <p:nvPr/>
        </p:nvSpPr>
        <p:spPr>
          <a:xfrm>
            <a:off x="-7431" y="2237958"/>
            <a:ext cx="1645920" cy="20092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Know Who Has Signed What, Where, When and With What Certificate</a:t>
            </a:r>
            <a:endParaRPr/>
          </a:p>
        </p:txBody>
      </p:sp>
      <p:sp>
        <p:nvSpPr>
          <p:cNvPr id="978" name="Google Shape;978;p81"/>
          <p:cNvSpPr txBox="1"/>
          <p:nvPr/>
        </p:nvSpPr>
        <p:spPr>
          <a:xfrm>
            <a:off x="5562601" y="1623060"/>
            <a:ext cx="5714999" cy="416814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If your team was asked how many code-signing certificates are in use, would you know?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If you discovered malware on the internet signed with one of your certificates, how quickly could you track down the responsible group?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If your development teams use certificate authorities of their choice, would you even know where to start looking?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Do you know which development teams are </a:t>
            </a:r>
            <a:br>
              <a:rPr lang="en-US" sz="20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code signing?</a:t>
            </a:r>
            <a:endParaRPr/>
          </a:p>
          <a:p>
            <a:pPr indent="-2857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Are you able to provide a complete audit report </a:t>
            </a:r>
            <a:br>
              <a:rPr lang="en-US" sz="20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of who signed what and when?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9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9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9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9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9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82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Control Access and Define Workflows</a:t>
            </a:r>
            <a:endParaRPr/>
          </a:p>
        </p:txBody>
      </p:sp>
      <p:sp>
        <p:nvSpPr>
          <p:cNvPr id="985" name="Google Shape;985;p82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sp>
        <p:nvSpPr>
          <p:cNvPr id="986" name="Google Shape;986;p82"/>
          <p:cNvSpPr txBox="1"/>
          <p:nvPr/>
        </p:nvSpPr>
        <p:spPr>
          <a:xfrm>
            <a:off x="5570838" y="1371600"/>
            <a:ext cx="6102719" cy="44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Define, implement, and enforce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code-signing workflows</a:t>
            </a:r>
            <a:endParaRPr/>
          </a:p>
          <a:p>
            <a:pPr indent="-285750" lvl="1" marL="5715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Define who has access to use specific private keys</a:t>
            </a:r>
            <a:endParaRPr/>
          </a:p>
          <a:p>
            <a:pPr indent="-285750" lvl="1" marL="5715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Define who has approval rights to </a:t>
            </a:r>
            <a:b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approve when private keys are used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size may not fit all</a:t>
            </a:r>
            <a:endParaRPr/>
          </a:p>
          <a:p>
            <a:pPr indent="-285750" lvl="1" marL="5715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 different workflows for the different </a:t>
            </a:r>
            <a:b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types of projects being signed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Automation is key to implementing, enforcing and getting people to </a:t>
            </a:r>
            <a:r>
              <a:rPr lang="en-U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WANT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use the platform</a:t>
            </a:r>
            <a:endParaRPr/>
          </a:p>
        </p:txBody>
      </p:sp>
      <p:pic>
        <p:nvPicPr>
          <p:cNvPr id="987" name="Google Shape;987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681" y="1719115"/>
            <a:ext cx="4573890" cy="3048079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82"/>
          <p:cNvSpPr/>
          <p:nvPr/>
        </p:nvSpPr>
        <p:spPr>
          <a:xfrm>
            <a:off x="-7431" y="2237958"/>
            <a:ext cx="1645920" cy="20092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Control Who Has Access to Sign, Who Needs to Approve, etc.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" name="Google Shape;994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526680" y="1719115"/>
            <a:ext cx="4573889" cy="3048079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83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Be a Source of Value to Your Development Teams</a:t>
            </a:r>
            <a:endParaRPr/>
          </a:p>
        </p:txBody>
      </p:sp>
      <p:sp>
        <p:nvSpPr>
          <p:cNvPr id="996" name="Google Shape;996;p83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sp>
        <p:nvSpPr>
          <p:cNvPr id="997" name="Google Shape;997;p83"/>
          <p:cNvSpPr txBox="1"/>
          <p:nvPr/>
        </p:nvSpPr>
        <p:spPr>
          <a:xfrm>
            <a:off x="5562601" y="1600201"/>
            <a:ext cx="4953000" cy="30480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Do you ever feel at odds with </a:t>
            </a:r>
            <a:br>
              <a:rPr lang="en-US" sz="24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your development organizations?</a:t>
            </a:r>
            <a:endParaRPr/>
          </a:p>
          <a:p>
            <a:pPr indent="-285750" lvl="1" marL="571500" marR="0" rtl="0" algn="l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Do they think that your team slows them down?</a:t>
            </a:r>
            <a:endParaRPr/>
          </a:p>
          <a:p>
            <a:pPr indent="-285750" lvl="1" marL="571500" marR="0" rtl="0" algn="l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Do they think you just add </a:t>
            </a:r>
            <a:br>
              <a:rPr b="0" i="0" lang="en-US" sz="24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4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more “rules”?</a:t>
            </a:r>
            <a:endParaRPr/>
          </a:p>
          <a:p>
            <a:pPr indent="-285750" lvl="1" marL="571500" marR="0" rtl="0" algn="l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Do they resist your team’s attempts at better process?</a:t>
            </a:r>
            <a:endParaRPr/>
          </a:p>
        </p:txBody>
      </p:sp>
      <p:sp>
        <p:nvSpPr>
          <p:cNvPr id="998" name="Google Shape;998;p83"/>
          <p:cNvSpPr/>
          <p:nvPr/>
        </p:nvSpPr>
        <p:spPr>
          <a:xfrm>
            <a:off x="-7431" y="2237958"/>
            <a:ext cx="1645920" cy="20092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Provide an Automated, Low-Hassle Solution for Your Dev Teams</a:t>
            </a:r>
            <a:endParaRPr/>
          </a:p>
        </p:txBody>
      </p:sp>
      <p:sp>
        <p:nvSpPr>
          <p:cNvPr id="999" name="Google Shape;999;p83"/>
          <p:cNvSpPr txBox="1"/>
          <p:nvPr/>
        </p:nvSpPr>
        <p:spPr>
          <a:xfrm>
            <a:off x="5562600" y="1600201"/>
            <a:ext cx="5204012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 what drives them, what their concerns are, what their issues are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9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9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9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9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9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4" name="Google Shape;1004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84"/>
          <p:cNvSpPr/>
          <p:nvPr/>
        </p:nvSpPr>
        <p:spPr>
          <a:xfrm>
            <a:off x="-1" y="3429001"/>
            <a:ext cx="6096001" cy="3429000"/>
          </a:xfrm>
          <a:prstGeom prst="rect">
            <a:avLst/>
          </a:prstGeom>
          <a:gradFill>
            <a:gsLst>
              <a:gs pos="0">
                <a:srgbClr val="000000">
                  <a:alpha val="6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6" name="Google Shape;1006;p84"/>
          <p:cNvSpPr txBox="1"/>
          <p:nvPr/>
        </p:nvSpPr>
        <p:spPr>
          <a:xfrm>
            <a:off x="637221" y="5375285"/>
            <a:ext cx="4821556" cy="6445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Development Organization</a:t>
            </a:r>
            <a:endParaRPr/>
          </a:p>
        </p:txBody>
      </p:sp>
      <p:sp>
        <p:nvSpPr>
          <p:cNvPr id="1007" name="Google Shape;1007;p84"/>
          <p:cNvSpPr/>
          <p:nvPr/>
        </p:nvSpPr>
        <p:spPr>
          <a:xfrm>
            <a:off x="-2" y="0"/>
            <a:ext cx="608990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8" name="Google Shape;1008;p84"/>
          <p:cNvSpPr/>
          <p:nvPr/>
        </p:nvSpPr>
        <p:spPr>
          <a:xfrm>
            <a:off x="530350" y="653978"/>
            <a:ext cx="5029200" cy="914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#1 Priority: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Get Quality Code out Quickly</a:t>
            </a:r>
            <a:endParaRPr/>
          </a:p>
        </p:txBody>
      </p:sp>
      <p:sp>
        <p:nvSpPr>
          <p:cNvPr id="1009" name="Google Shape;1009;p84"/>
          <p:cNvSpPr/>
          <p:nvPr/>
        </p:nvSpPr>
        <p:spPr>
          <a:xfrm>
            <a:off x="530350" y="1812365"/>
            <a:ext cx="5029200" cy="9144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Multiple Development Teams, Different Development Tools</a:t>
            </a:r>
            <a:endParaRPr/>
          </a:p>
        </p:txBody>
      </p:sp>
      <p:sp>
        <p:nvSpPr>
          <p:cNvPr id="1010" name="Google Shape;1010;p84"/>
          <p:cNvSpPr/>
          <p:nvPr/>
        </p:nvSpPr>
        <p:spPr>
          <a:xfrm>
            <a:off x="530350" y="5287528"/>
            <a:ext cx="5029200" cy="9144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Usually not </a:t>
            </a:r>
            <a:b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CS or PKI Experts</a:t>
            </a:r>
            <a:endParaRPr/>
          </a:p>
        </p:txBody>
      </p:sp>
      <p:sp>
        <p:nvSpPr>
          <p:cNvPr id="1011" name="Google Shape;1011;p84"/>
          <p:cNvSpPr/>
          <p:nvPr/>
        </p:nvSpPr>
        <p:spPr>
          <a:xfrm>
            <a:off x="530350" y="2970752"/>
            <a:ext cx="5029200" cy="9144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Don’t Mess with My </a:t>
            </a:r>
            <a:b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Development Tools!</a:t>
            </a:r>
            <a:endParaRPr/>
          </a:p>
        </p:txBody>
      </p:sp>
      <p:sp>
        <p:nvSpPr>
          <p:cNvPr id="1012" name="Google Shape;1012;p84"/>
          <p:cNvSpPr/>
          <p:nvPr/>
        </p:nvSpPr>
        <p:spPr>
          <a:xfrm>
            <a:off x="530350" y="4129139"/>
            <a:ext cx="5029200" cy="9144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Don’t Slow Me Down!</a:t>
            </a:r>
            <a:endParaRPr/>
          </a:p>
        </p:txBody>
      </p:sp>
      <p:sp>
        <p:nvSpPr>
          <p:cNvPr id="1013" name="Google Shape;1013;p84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" name="Google Shape;1019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526680" y="1719115"/>
            <a:ext cx="4573889" cy="3048079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85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Be a Source of Value to Your Dev Teams</a:t>
            </a:r>
            <a:endParaRPr/>
          </a:p>
        </p:txBody>
      </p:sp>
      <p:sp>
        <p:nvSpPr>
          <p:cNvPr id="1021" name="Google Shape;1021;p85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sp>
        <p:nvSpPr>
          <p:cNvPr id="1022" name="Google Shape;1022;p85"/>
          <p:cNvSpPr/>
          <p:nvPr/>
        </p:nvSpPr>
        <p:spPr>
          <a:xfrm>
            <a:off x="-7431" y="2237958"/>
            <a:ext cx="1645920" cy="20092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Provide an Automated, Low-Hassle Solution for Your Dev Teams</a:t>
            </a:r>
            <a:endParaRPr/>
          </a:p>
        </p:txBody>
      </p:sp>
      <p:sp>
        <p:nvSpPr>
          <p:cNvPr id="1023" name="Google Shape;1023;p85"/>
          <p:cNvSpPr txBox="1"/>
          <p:nvPr/>
        </p:nvSpPr>
        <p:spPr>
          <a:xfrm>
            <a:off x="5572660" y="1384850"/>
            <a:ext cx="5239329" cy="7460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 what drives them, what their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concerns are, what their issues are</a:t>
            </a:r>
            <a:endParaRPr/>
          </a:p>
        </p:txBody>
      </p:sp>
      <p:sp>
        <p:nvSpPr>
          <p:cNvPr id="1024" name="Google Shape;1024;p85"/>
          <p:cNvSpPr txBox="1"/>
          <p:nvPr/>
        </p:nvSpPr>
        <p:spPr>
          <a:xfrm>
            <a:off x="5572660" y="2274917"/>
            <a:ext cx="6067946" cy="32247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Offer a code-signing solution that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adds value </a:t>
            </a:r>
            <a:r>
              <a:rPr lang="en-U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for them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-284163" lvl="1" marL="5715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Seamlessly integrates with their existing tools</a:t>
            </a:r>
            <a:endParaRPr/>
          </a:p>
          <a:p>
            <a:pPr indent="-287338" lvl="2" marL="858838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added effort on their part</a:t>
            </a:r>
            <a:endParaRPr/>
          </a:p>
          <a:p>
            <a:pPr indent="-284163" lvl="1" marL="5715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Works as quickly as signing does for them today</a:t>
            </a:r>
            <a:endParaRPr/>
          </a:p>
          <a:p>
            <a:pPr indent="-284163" lvl="1" marL="5715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Eliminates the hassle of their teams tracking certificates, keys, knowing about PKI, etc. </a:t>
            </a:r>
            <a:b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—all of that is done automagically for them</a:t>
            </a:r>
            <a:endParaRPr/>
          </a:p>
          <a:p>
            <a:pPr indent="-146050" lvl="0" marL="28575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5" name="Google Shape;1025;p85"/>
          <p:cNvSpPr txBox="1"/>
          <p:nvPr/>
        </p:nvSpPr>
        <p:spPr>
          <a:xfrm>
            <a:off x="727885" y="4900732"/>
            <a:ext cx="4171478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CREATE A WIN-WIN SITUATION!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Google Shape;1031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681" y="1719115"/>
            <a:ext cx="4573890" cy="3048079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p86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Be Able to Show Compliance</a:t>
            </a:r>
            <a:endParaRPr/>
          </a:p>
        </p:txBody>
      </p:sp>
      <p:sp>
        <p:nvSpPr>
          <p:cNvPr id="1033" name="Google Shape;1033;p86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sp>
        <p:nvSpPr>
          <p:cNvPr id="1034" name="Google Shape;1034;p86"/>
          <p:cNvSpPr txBox="1"/>
          <p:nvPr/>
        </p:nvSpPr>
        <p:spPr>
          <a:xfrm>
            <a:off x="5584554" y="1406030"/>
            <a:ext cx="5503993" cy="5423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you follow the previous strategies, you end up with:</a:t>
            </a:r>
            <a:endParaRPr/>
          </a:p>
          <a:p>
            <a:pPr indent="-288924" lvl="1" marL="576263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Private keys stored in a secure, central location</a:t>
            </a:r>
            <a:endParaRPr/>
          </a:p>
          <a:p>
            <a:pPr indent="-288924" lvl="1" marL="576263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Knowing who has signed what, with what key, </a:t>
            </a: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approved, when it was signed, etc.</a:t>
            </a:r>
            <a:endParaRPr/>
          </a:p>
          <a:p>
            <a:pPr indent="-288924" lvl="1" marL="576263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Knowing workflows are being enforced with required approvals and that they can be varied as project needs vary</a:t>
            </a:r>
            <a:endParaRPr/>
          </a:p>
          <a:p>
            <a:pPr indent="-288924" lvl="1" marL="576263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Knowing your development teams are not straying from company policy because you have provided them a solution that adds value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for them</a:t>
            </a:r>
            <a:endParaRPr/>
          </a:p>
          <a:p>
            <a:pPr indent="-285750" lvl="0" marL="2857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the ability to report on all of your company’s code-signing activities</a:t>
            </a:r>
            <a:endParaRPr/>
          </a:p>
        </p:txBody>
      </p:sp>
      <p:sp>
        <p:nvSpPr>
          <p:cNvPr id="1035" name="Google Shape;1035;p86"/>
          <p:cNvSpPr/>
          <p:nvPr/>
        </p:nvSpPr>
        <p:spPr>
          <a:xfrm>
            <a:off x="-7431" y="2237958"/>
            <a:ext cx="1645920" cy="20092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 Able to Show Compliance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1"/>
          <p:cNvSpPr txBox="1"/>
          <p:nvPr>
            <p:ph type="title"/>
          </p:nvPr>
        </p:nvSpPr>
        <p:spPr>
          <a:xfrm>
            <a:off x="838200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Operation ShadowHammer</a:t>
            </a:r>
            <a:endParaRPr/>
          </a:p>
        </p:txBody>
      </p:sp>
      <p:sp>
        <p:nvSpPr>
          <p:cNvPr id="493" name="Google Shape;493;p51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pic>
        <p:nvPicPr>
          <p:cNvPr id="494" name="Google Shape;494;p51"/>
          <p:cNvPicPr preferRelativeResize="0"/>
          <p:nvPr/>
        </p:nvPicPr>
        <p:blipFill rotWithShape="1">
          <a:blip r:embed="rId3">
            <a:alphaModFix/>
          </a:blip>
          <a:srcRect b="-5746" l="-1908" r="0" t="-1"/>
          <a:stretch/>
        </p:blipFill>
        <p:spPr>
          <a:xfrm>
            <a:off x="413214" y="2182102"/>
            <a:ext cx="7120350" cy="2493796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95" name="Google Shape;495;p51"/>
          <p:cNvSpPr/>
          <p:nvPr/>
        </p:nvSpPr>
        <p:spPr>
          <a:xfrm>
            <a:off x="9937631" y="5849127"/>
            <a:ext cx="25908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A5A59E"/>
                </a:solidFill>
                <a:latin typeface="Arial"/>
                <a:ea typeface="Arial"/>
                <a:cs typeface="Arial"/>
                <a:sym typeface="Arial"/>
              </a:rPr>
              <a:t>Source: motherboard.vice.com</a:t>
            </a:r>
            <a:endParaRPr sz="1200">
              <a:solidFill>
                <a:srgbClr val="A5A59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51"/>
          <p:cNvSpPr txBox="1"/>
          <p:nvPr/>
        </p:nvSpPr>
        <p:spPr>
          <a:xfrm>
            <a:off x="7781678" y="2184079"/>
            <a:ext cx="4029321" cy="24898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In January 2019, </a:t>
            </a:r>
            <a:br>
              <a:rPr lang="en-US" sz="2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Kaspersky Labs reported </a:t>
            </a:r>
            <a:br>
              <a:rPr lang="en-US" sz="2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an ASUS compromise that they named Operation ShadowHammer.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87"/>
          <p:cNvSpPr txBox="1"/>
          <p:nvPr>
            <p:ph type="title"/>
          </p:nvPr>
        </p:nvSpPr>
        <p:spPr>
          <a:xfrm>
            <a:off x="838201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Summary</a:t>
            </a:r>
            <a:endParaRPr/>
          </a:p>
        </p:txBody>
      </p:sp>
      <p:sp>
        <p:nvSpPr>
          <p:cNvPr id="1041" name="Google Shape;1041;p87"/>
          <p:cNvSpPr txBox="1"/>
          <p:nvPr>
            <p:ph idx="1" type="body"/>
          </p:nvPr>
        </p:nvSpPr>
        <p:spPr>
          <a:xfrm>
            <a:off x="381000" y="1115336"/>
            <a:ext cx="3630168" cy="24279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</a:pPr>
            <a:r>
              <a:rPr b="1" lang="en-US">
                <a:solidFill>
                  <a:schemeClr val="accent3"/>
                </a:solidFill>
              </a:rPr>
              <a:t>Solving Your Challenges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Stopping private key sprawl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Insecure private keys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No visibility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No accountability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No automation</a:t>
            </a:r>
            <a:endParaRPr/>
          </a:p>
          <a:p>
            <a:pPr indent="-215900" lvl="0" marL="3429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20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42" name="Google Shape;1042;p87"/>
          <p:cNvSpPr txBox="1"/>
          <p:nvPr>
            <p:ph idx="3" type="body"/>
          </p:nvPr>
        </p:nvSpPr>
        <p:spPr>
          <a:xfrm>
            <a:off x="4280916" y="1115336"/>
            <a:ext cx="3630168" cy="21396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</a:pPr>
            <a:r>
              <a:rPr b="1" lang="en-US">
                <a:solidFill>
                  <a:schemeClr val="accent3"/>
                </a:solidFill>
              </a:rPr>
              <a:t>Best Practices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Centrally secure all private keys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Know who, what, where, when 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Control access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Automate &amp; support dev teams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>
                <a:solidFill>
                  <a:schemeClr val="dk1"/>
                </a:solidFill>
              </a:rPr>
              <a:t>Show compliance</a:t>
            </a:r>
            <a:endParaRPr/>
          </a:p>
        </p:txBody>
      </p:sp>
      <p:sp>
        <p:nvSpPr>
          <p:cNvPr id="1043" name="Google Shape;1043;p87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sp>
        <p:nvSpPr>
          <p:cNvPr id="1044" name="Google Shape;1044;p87"/>
          <p:cNvSpPr txBox="1"/>
          <p:nvPr/>
        </p:nvSpPr>
        <p:spPr>
          <a:xfrm>
            <a:off x="-687689" y="-1042869"/>
            <a:ext cx="0" cy="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5" name="Google Shape;1045;p87"/>
          <p:cNvPicPr preferRelativeResize="0"/>
          <p:nvPr>
            <p:ph idx="4" type="pic"/>
          </p:nvPr>
        </p:nvPicPr>
        <p:blipFill rotWithShape="1">
          <a:blip r:embed="rId3">
            <a:alphaModFix/>
          </a:blip>
          <a:srcRect b="9974" l="25130" r="4421" t="16159"/>
          <a:stretch/>
        </p:blipFill>
        <p:spPr>
          <a:xfrm>
            <a:off x="4281488" y="3806466"/>
            <a:ext cx="3629025" cy="21346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view of a large body of water with a city in the background&#10;&#10;Description automatically generated" id="1046" name="Google Shape;1046;p87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18142" l="7786" r="45308" t="18238"/>
          <a:stretch/>
        </p:blipFill>
        <p:spPr>
          <a:xfrm>
            <a:off x="381000" y="3801396"/>
            <a:ext cx="3630168" cy="2139696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Google Shape;1047;p87"/>
          <p:cNvSpPr txBox="1"/>
          <p:nvPr>
            <p:ph idx="5" type="body"/>
          </p:nvPr>
        </p:nvSpPr>
        <p:spPr>
          <a:xfrm>
            <a:off x="8180832" y="1228691"/>
            <a:ext cx="3630168" cy="21396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2000"/>
              <a:buNone/>
            </a:pPr>
            <a:r>
              <a:t/>
            </a:r>
            <a:endParaRPr/>
          </a:p>
        </p:txBody>
      </p:sp>
      <p:sp>
        <p:nvSpPr>
          <p:cNvPr id="1048" name="Google Shape;1048;p87"/>
          <p:cNvSpPr/>
          <p:nvPr>
            <p:ph idx="6" type="pic"/>
          </p:nvPr>
        </p:nvSpPr>
        <p:spPr>
          <a:xfrm>
            <a:off x="8180832" y="3662088"/>
            <a:ext cx="3630168" cy="21396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road&#10;&#10;Description automatically generated" id="1053" name="Google Shape;1053;p8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1092" r="21092" t="0"/>
          <a:stretch/>
        </p:blipFill>
        <p:spPr>
          <a:xfrm>
            <a:off x="6241847" y="0"/>
            <a:ext cx="595015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pic>
      <p:grpSp>
        <p:nvGrpSpPr>
          <p:cNvPr id="1054" name="Google Shape;1054;p88"/>
          <p:cNvGrpSpPr/>
          <p:nvPr/>
        </p:nvGrpSpPr>
        <p:grpSpPr>
          <a:xfrm>
            <a:off x="6231741" y="0"/>
            <a:ext cx="5960259" cy="6858000"/>
            <a:chOff x="6231741" y="0"/>
            <a:chExt cx="5960259" cy="6858000"/>
          </a:xfrm>
        </p:grpSpPr>
        <p:pic>
          <p:nvPicPr>
            <p:cNvPr id="1055" name="Google Shape;1055;p8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231741" y="0"/>
              <a:ext cx="5960259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6" name="Google Shape;1056;p8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18136" y="1815391"/>
              <a:ext cx="405834" cy="4111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7" name="Google Shape;1057;p88"/>
          <p:cNvSpPr txBox="1"/>
          <p:nvPr>
            <p:ph type="title"/>
          </p:nvPr>
        </p:nvSpPr>
        <p:spPr>
          <a:xfrm>
            <a:off x="838200" y="2971800"/>
            <a:ext cx="64008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Thank You</a:t>
            </a:r>
            <a:endParaRPr/>
          </a:p>
        </p:txBody>
      </p:sp>
      <p:sp>
        <p:nvSpPr>
          <p:cNvPr id="1058" name="Google Shape;1058;p88"/>
          <p:cNvSpPr txBox="1"/>
          <p:nvPr>
            <p:ph idx="11" type="ftr"/>
          </p:nvPr>
        </p:nvSpPr>
        <p:spPr>
          <a:xfrm>
            <a:off x="772908" y="6276371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sp>
        <p:nvSpPr>
          <p:cNvPr id="1059" name="Google Shape;1059;p88"/>
          <p:cNvSpPr txBox="1"/>
          <p:nvPr/>
        </p:nvSpPr>
        <p:spPr>
          <a:xfrm>
            <a:off x="838200" y="4367261"/>
            <a:ext cx="2601191" cy="119608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1800"/>
              <a:buFont typeface="Arial"/>
              <a:buNone/>
            </a:pPr>
            <a:r>
              <a:rPr b="1" lang="en-US" sz="18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rPr>
              <a:t>Eddie Glenn</a:t>
            </a:r>
            <a:br>
              <a:rPr b="1" lang="en-US" sz="18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1800">
              <a:solidFill>
                <a:srgbClr val="53565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3565A"/>
              </a:buClr>
              <a:buSzPts val="1800"/>
              <a:buFont typeface="Arial"/>
              <a:buNone/>
            </a:pPr>
            <a:r>
              <a:rPr b="0" lang="en-US" sz="1800">
                <a:solidFill>
                  <a:srgbClr val="53565A"/>
                </a:solidFill>
                <a:latin typeface="Calibri"/>
                <a:ea typeface="Calibri"/>
                <a:cs typeface="Calibri"/>
                <a:sym typeface="Calibri"/>
              </a:rPr>
              <a:t>eddie.glenn@venafi.com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oogle Shape;502;p52"/>
          <p:cNvGrpSpPr/>
          <p:nvPr/>
        </p:nvGrpSpPr>
        <p:grpSpPr>
          <a:xfrm>
            <a:off x="381000" y="600396"/>
            <a:ext cx="4659405" cy="3316941"/>
            <a:chOff x="6600265" y="423283"/>
            <a:chExt cx="4659405" cy="3316941"/>
          </a:xfrm>
        </p:grpSpPr>
        <p:pic>
          <p:nvPicPr>
            <p:cNvPr descr="Internet" id="503" name="Google Shape;503;p5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942729" y="423283"/>
              <a:ext cx="3316941" cy="33169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4" name="Google Shape;504;p52"/>
            <p:cNvSpPr txBox="1"/>
            <p:nvPr/>
          </p:nvSpPr>
          <p:spPr>
            <a:xfrm>
              <a:off x="6600265" y="1612031"/>
              <a:ext cx="1788459" cy="6400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ASUS Live Update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server</a:t>
              </a:r>
              <a:endParaRPr/>
            </a:p>
          </p:txBody>
        </p:sp>
      </p:grpSp>
      <p:sp>
        <p:nvSpPr>
          <p:cNvPr id="505" name="Google Shape;505;p52"/>
          <p:cNvSpPr txBox="1"/>
          <p:nvPr>
            <p:ph type="title"/>
          </p:nvPr>
        </p:nvSpPr>
        <p:spPr>
          <a:xfrm>
            <a:off x="838201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The Mechanics of Operation ShadowHammer</a:t>
            </a:r>
            <a:endParaRPr/>
          </a:p>
        </p:txBody>
      </p:sp>
      <p:sp>
        <p:nvSpPr>
          <p:cNvPr id="506" name="Google Shape;506;p52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sp>
        <p:nvSpPr>
          <p:cNvPr id="507" name="Google Shape;507;p52"/>
          <p:cNvSpPr/>
          <p:nvPr/>
        </p:nvSpPr>
        <p:spPr>
          <a:xfrm>
            <a:off x="9674841" y="5702047"/>
            <a:ext cx="259080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5A59E"/>
                </a:solidFill>
                <a:latin typeface="Arial"/>
                <a:ea typeface="Arial"/>
                <a:cs typeface="Arial"/>
                <a:sym typeface="Arial"/>
              </a:rPr>
              <a:t>Source: motherboard.vice.com,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A5A59E"/>
                </a:solidFill>
                <a:latin typeface="Arial"/>
                <a:ea typeface="Arial"/>
                <a:cs typeface="Arial"/>
                <a:sym typeface="Arial"/>
              </a:rPr>
              <a:t>thesslstore.com</a:t>
            </a:r>
            <a:endParaRPr sz="1100">
              <a:solidFill>
                <a:srgbClr val="A5A59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8" name="Google Shape;508;p52"/>
          <p:cNvCxnSpPr/>
          <p:nvPr/>
        </p:nvCxnSpPr>
        <p:spPr>
          <a:xfrm>
            <a:off x="3381934" y="3243042"/>
            <a:ext cx="0" cy="793377"/>
          </a:xfrm>
          <a:prstGeom prst="straightConnector1">
            <a:avLst/>
          </a:prstGeom>
          <a:noFill/>
          <a:ln cap="flat" cmpd="sng" w="25400">
            <a:solidFill>
              <a:srgbClr val="6F6F67"/>
            </a:solidFill>
            <a:prstDash val="dash"/>
            <a:miter lim="800000"/>
            <a:headEnd len="sm" w="sm" type="none"/>
            <a:tailEnd len="med" w="med" type="triangle"/>
          </a:ln>
        </p:spPr>
      </p:cxnSp>
      <p:grpSp>
        <p:nvGrpSpPr>
          <p:cNvPr id="509" name="Google Shape;509;p52"/>
          <p:cNvGrpSpPr/>
          <p:nvPr/>
        </p:nvGrpSpPr>
        <p:grpSpPr>
          <a:xfrm>
            <a:off x="1994647" y="4053944"/>
            <a:ext cx="2833500" cy="977688"/>
            <a:chOff x="8213912" y="3876831"/>
            <a:chExt cx="2833500" cy="977688"/>
          </a:xfrm>
        </p:grpSpPr>
        <p:cxnSp>
          <p:nvCxnSpPr>
            <p:cNvPr id="510" name="Google Shape;510;p52"/>
            <p:cNvCxnSpPr>
              <a:stCxn id="511" idx="0"/>
              <a:endCxn id="512" idx="0"/>
            </p:cNvCxnSpPr>
            <p:nvPr/>
          </p:nvCxnSpPr>
          <p:spPr>
            <a:xfrm flipH="1" rot="-5400000">
              <a:off x="9556262" y="3363369"/>
              <a:ext cx="148800" cy="2833500"/>
            </a:xfrm>
            <a:prstGeom prst="bentConnector3">
              <a:avLst>
                <a:gd fmla="val -272628" name="adj1"/>
              </a:avLst>
            </a:prstGeom>
            <a:noFill/>
            <a:ln cap="flat" cmpd="sng" w="25400">
              <a:solidFill>
                <a:srgbClr val="6F6F67"/>
              </a:solidFill>
              <a:prstDash val="dash"/>
              <a:miter lim="800000"/>
              <a:headEnd len="med" w="med" type="triangle"/>
              <a:tailEnd len="med" w="med" type="triangle"/>
            </a:ln>
          </p:spPr>
        </p:cxnSp>
        <p:cxnSp>
          <p:nvCxnSpPr>
            <p:cNvPr id="513" name="Google Shape;513;p52"/>
            <p:cNvCxnSpPr/>
            <p:nvPr/>
          </p:nvCxnSpPr>
          <p:spPr>
            <a:xfrm>
              <a:off x="9601199" y="3876831"/>
              <a:ext cx="0" cy="793377"/>
            </a:xfrm>
            <a:prstGeom prst="straightConnector1">
              <a:avLst/>
            </a:prstGeom>
            <a:noFill/>
            <a:ln cap="flat" cmpd="sng" w="25400">
              <a:solidFill>
                <a:srgbClr val="6F6F67"/>
              </a:solidFill>
              <a:prstDash val="dash"/>
              <a:miter lim="800000"/>
              <a:headEnd len="sm" w="sm" type="none"/>
              <a:tailEnd len="med" w="med" type="triangle"/>
            </a:ln>
          </p:spPr>
        </p:cxnSp>
      </p:grpSp>
      <p:grpSp>
        <p:nvGrpSpPr>
          <p:cNvPr id="514" name="Google Shape;514;p52"/>
          <p:cNvGrpSpPr/>
          <p:nvPr/>
        </p:nvGrpSpPr>
        <p:grpSpPr>
          <a:xfrm>
            <a:off x="1537447" y="4882832"/>
            <a:ext cx="3614209" cy="1280880"/>
            <a:chOff x="7756712" y="4705719"/>
            <a:chExt cx="3614209" cy="1280880"/>
          </a:xfrm>
        </p:grpSpPr>
        <p:pic>
          <p:nvPicPr>
            <p:cNvPr descr="Laptop" id="511" name="Google Shape;511;p5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756712" y="4705719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omputer" id="515" name="Google Shape;515;p5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143999" y="4705719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onitor" id="512" name="Google Shape;512;p52"/>
            <p:cNvPicPr preferRelativeResize="0"/>
            <p:nvPr/>
          </p:nvPicPr>
          <p:blipFill rotWithShape="1">
            <a:blip r:embed="rId6">
              <a:alphaModFix/>
            </a:blip>
            <a:srcRect b="15326" l="0" r="0" t="0"/>
            <a:stretch/>
          </p:blipFill>
          <p:spPr>
            <a:xfrm>
              <a:off x="10723871" y="4854535"/>
              <a:ext cx="647050" cy="5478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6" name="Google Shape;516;p52"/>
            <p:cNvSpPr txBox="1"/>
            <p:nvPr/>
          </p:nvSpPr>
          <p:spPr>
            <a:xfrm>
              <a:off x="8736424" y="5578660"/>
              <a:ext cx="1788459" cy="4079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ASUS computers</a:t>
              </a:r>
              <a:endParaRPr/>
            </a:p>
          </p:txBody>
        </p:sp>
      </p:grpSp>
      <p:sp>
        <p:nvSpPr>
          <p:cNvPr id="517" name="Google Shape;517;p52"/>
          <p:cNvSpPr/>
          <p:nvPr/>
        </p:nvSpPr>
        <p:spPr>
          <a:xfrm>
            <a:off x="2644225" y="2628213"/>
            <a:ext cx="1475417" cy="555129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Live Updates</a:t>
            </a:r>
            <a:endParaRPr/>
          </a:p>
        </p:txBody>
      </p:sp>
      <p:sp>
        <p:nvSpPr>
          <p:cNvPr id="518" name="Google Shape;518;p52"/>
          <p:cNvSpPr/>
          <p:nvPr/>
        </p:nvSpPr>
        <p:spPr>
          <a:xfrm>
            <a:off x="8076639" y="1289784"/>
            <a:ext cx="3753224" cy="1338429"/>
          </a:xfrm>
          <a:prstGeom prst="wedgeRoundRectCallout">
            <a:avLst>
              <a:gd fmla="val -147600" name="adj1"/>
              <a:gd fmla="val 70183" name="adj2"/>
              <a:gd fmla="val 16667" name="adj3"/>
            </a:avLst>
          </a:prstGeom>
          <a:solidFill>
            <a:srgbClr val="94989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ASUS updates are digitally signed (code signed) to show they originate from ASUS and have not been tampered with by a third party.</a:t>
            </a:r>
            <a:endParaRPr/>
          </a:p>
        </p:txBody>
      </p:sp>
      <p:sp>
        <p:nvSpPr>
          <p:cNvPr id="519" name="Google Shape;519;p52"/>
          <p:cNvSpPr/>
          <p:nvPr/>
        </p:nvSpPr>
        <p:spPr>
          <a:xfrm>
            <a:off x="8076640" y="3372747"/>
            <a:ext cx="3753224" cy="1556240"/>
          </a:xfrm>
          <a:prstGeom prst="wedgeRoundRectCallout">
            <a:avLst>
              <a:gd fmla="val -129192" name="adj1"/>
              <a:gd fmla="val 72468" name="adj2"/>
              <a:gd fmla="val 16667" name="adj3"/>
            </a:avLst>
          </a:prstGeom>
          <a:solidFill>
            <a:srgbClr val="94989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Most ASUS computers are </a:t>
            </a:r>
            <a:b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configured to automatically </a:t>
            </a:r>
            <a:b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install updates as long as they </a:t>
            </a:r>
            <a:b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have a valid digital signature.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p53"/>
          <p:cNvGrpSpPr/>
          <p:nvPr/>
        </p:nvGrpSpPr>
        <p:grpSpPr>
          <a:xfrm>
            <a:off x="1537447" y="4882832"/>
            <a:ext cx="3614209" cy="1280880"/>
            <a:chOff x="7756712" y="4705719"/>
            <a:chExt cx="3614209" cy="1280880"/>
          </a:xfrm>
        </p:grpSpPr>
        <p:pic>
          <p:nvPicPr>
            <p:cNvPr descr="Laptop" id="526" name="Google Shape;526;p5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756712" y="4705719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omputer" id="527" name="Google Shape;527;p5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143999" y="4705719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onitor" id="528" name="Google Shape;528;p53"/>
            <p:cNvPicPr preferRelativeResize="0"/>
            <p:nvPr/>
          </p:nvPicPr>
          <p:blipFill rotWithShape="1">
            <a:blip r:embed="rId5">
              <a:alphaModFix/>
            </a:blip>
            <a:srcRect b="15326" l="0" r="0" t="0"/>
            <a:stretch/>
          </p:blipFill>
          <p:spPr>
            <a:xfrm>
              <a:off x="10723871" y="4854535"/>
              <a:ext cx="647050" cy="5478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9" name="Google Shape;529;p53"/>
            <p:cNvSpPr txBox="1"/>
            <p:nvPr/>
          </p:nvSpPr>
          <p:spPr>
            <a:xfrm>
              <a:off x="8736424" y="5578660"/>
              <a:ext cx="1788459" cy="4079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ASUS computers</a:t>
              </a:r>
              <a:endParaRPr/>
            </a:p>
          </p:txBody>
        </p:sp>
      </p:grpSp>
      <p:grpSp>
        <p:nvGrpSpPr>
          <p:cNvPr id="530" name="Google Shape;530;p53"/>
          <p:cNvGrpSpPr/>
          <p:nvPr/>
        </p:nvGrpSpPr>
        <p:grpSpPr>
          <a:xfrm>
            <a:off x="1468344" y="4950892"/>
            <a:ext cx="3816987" cy="829807"/>
            <a:chOff x="1468344" y="4931914"/>
            <a:chExt cx="3816987" cy="829807"/>
          </a:xfrm>
        </p:grpSpPr>
        <p:sp>
          <p:nvSpPr>
            <p:cNvPr id="531" name="Google Shape;531;p53"/>
            <p:cNvSpPr/>
            <p:nvPr/>
          </p:nvSpPr>
          <p:spPr>
            <a:xfrm>
              <a:off x="2848893" y="4938695"/>
              <a:ext cx="1066082" cy="823026"/>
            </a:xfrm>
            <a:prstGeom prst="roundRect">
              <a:avLst>
                <a:gd fmla="val 16667" name="adj"/>
              </a:avLst>
            </a:prstGeom>
            <a:solidFill>
              <a:srgbClr val="751927">
                <a:alpha val="65882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53"/>
            <p:cNvSpPr/>
            <p:nvPr/>
          </p:nvSpPr>
          <p:spPr>
            <a:xfrm>
              <a:off x="4370931" y="4938695"/>
              <a:ext cx="914400" cy="823026"/>
            </a:xfrm>
            <a:prstGeom prst="roundRect">
              <a:avLst>
                <a:gd fmla="val 16667" name="adj"/>
              </a:avLst>
            </a:prstGeom>
            <a:solidFill>
              <a:srgbClr val="751927">
                <a:alpha val="65882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53"/>
            <p:cNvSpPr/>
            <p:nvPr/>
          </p:nvSpPr>
          <p:spPr>
            <a:xfrm>
              <a:off x="1468344" y="4931914"/>
              <a:ext cx="1052606" cy="829807"/>
            </a:xfrm>
            <a:prstGeom prst="roundRect">
              <a:avLst>
                <a:gd fmla="val 16667" name="adj"/>
              </a:avLst>
            </a:prstGeom>
            <a:solidFill>
              <a:srgbClr val="751927">
                <a:alpha val="65882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4" name="Google Shape;534;p53"/>
          <p:cNvGrpSpPr/>
          <p:nvPr/>
        </p:nvGrpSpPr>
        <p:grpSpPr>
          <a:xfrm>
            <a:off x="381000" y="600396"/>
            <a:ext cx="4659405" cy="3316941"/>
            <a:chOff x="6600265" y="423283"/>
            <a:chExt cx="4659405" cy="3316941"/>
          </a:xfrm>
        </p:grpSpPr>
        <p:pic>
          <p:nvPicPr>
            <p:cNvPr descr="Internet" id="535" name="Google Shape;535;p5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942729" y="423283"/>
              <a:ext cx="3316941" cy="33169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6" name="Google Shape;536;p53"/>
            <p:cNvSpPr txBox="1"/>
            <p:nvPr/>
          </p:nvSpPr>
          <p:spPr>
            <a:xfrm>
              <a:off x="6600265" y="1612031"/>
              <a:ext cx="1788459" cy="6400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ASUS Live Update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server</a:t>
              </a:r>
              <a:endParaRPr/>
            </a:p>
          </p:txBody>
        </p:sp>
      </p:grpSp>
      <p:sp>
        <p:nvSpPr>
          <p:cNvPr id="537" name="Google Shape;537;p53"/>
          <p:cNvSpPr txBox="1"/>
          <p:nvPr>
            <p:ph type="title"/>
          </p:nvPr>
        </p:nvSpPr>
        <p:spPr>
          <a:xfrm>
            <a:off x="838201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The Mechanics of Operation ShadowHammer</a:t>
            </a:r>
            <a:endParaRPr/>
          </a:p>
        </p:txBody>
      </p:sp>
      <p:sp>
        <p:nvSpPr>
          <p:cNvPr id="538" name="Google Shape;538;p53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cxnSp>
        <p:nvCxnSpPr>
          <p:cNvPr id="539" name="Google Shape;539;p53"/>
          <p:cNvCxnSpPr/>
          <p:nvPr/>
        </p:nvCxnSpPr>
        <p:spPr>
          <a:xfrm>
            <a:off x="3381934" y="3243042"/>
            <a:ext cx="0" cy="793377"/>
          </a:xfrm>
          <a:prstGeom prst="straightConnector1">
            <a:avLst/>
          </a:prstGeom>
          <a:noFill/>
          <a:ln cap="flat" cmpd="sng" w="25400">
            <a:solidFill>
              <a:srgbClr val="6F6F67"/>
            </a:solidFill>
            <a:prstDash val="dash"/>
            <a:miter lim="800000"/>
            <a:headEnd len="sm" w="sm" type="none"/>
            <a:tailEnd len="med" w="med" type="triangle"/>
          </a:ln>
        </p:spPr>
      </p:cxnSp>
      <p:grpSp>
        <p:nvGrpSpPr>
          <p:cNvPr id="540" name="Google Shape;540;p53"/>
          <p:cNvGrpSpPr/>
          <p:nvPr/>
        </p:nvGrpSpPr>
        <p:grpSpPr>
          <a:xfrm>
            <a:off x="1994647" y="4053944"/>
            <a:ext cx="2833484" cy="927052"/>
            <a:chOff x="8213912" y="3876831"/>
            <a:chExt cx="2833484" cy="927052"/>
          </a:xfrm>
        </p:grpSpPr>
        <p:cxnSp>
          <p:nvCxnSpPr>
            <p:cNvPr id="541" name="Google Shape;541;p53"/>
            <p:cNvCxnSpPr/>
            <p:nvPr/>
          </p:nvCxnSpPr>
          <p:spPr>
            <a:xfrm flipH="1" rot="-5400000">
              <a:off x="9581572" y="3338059"/>
              <a:ext cx="98164" cy="2833484"/>
            </a:xfrm>
            <a:prstGeom prst="bentConnector3">
              <a:avLst>
                <a:gd fmla="val -413302" name="adj1"/>
              </a:avLst>
            </a:prstGeom>
            <a:noFill/>
            <a:ln cap="flat" cmpd="sng" w="25400">
              <a:solidFill>
                <a:srgbClr val="6F6F67"/>
              </a:solidFill>
              <a:prstDash val="dash"/>
              <a:miter lim="800000"/>
              <a:headEnd len="med" w="med" type="triangle"/>
              <a:tailEnd len="med" w="med" type="triangle"/>
            </a:ln>
          </p:spPr>
        </p:cxnSp>
        <p:cxnSp>
          <p:nvCxnSpPr>
            <p:cNvPr id="542" name="Google Shape;542;p53"/>
            <p:cNvCxnSpPr/>
            <p:nvPr/>
          </p:nvCxnSpPr>
          <p:spPr>
            <a:xfrm>
              <a:off x="9601199" y="3876831"/>
              <a:ext cx="0" cy="793377"/>
            </a:xfrm>
            <a:prstGeom prst="straightConnector1">
              <a:avLst/>
            </a:prstGeom>
            <a:noFill/>
            <a:ln cap="flat" cmpd="sng" w="25400">
              <a:solidFill>
                <a:srgbClr val="6F6F67"/>
              </a:solidFill>
              <a:prstDash val="dash"/>
              <a:miter lim="800000"/>
              <a:headEnd len="sm" w="sm" type="none"/>
              <a:tailEnd len="med" w="med" type="triangle"/>
            </a:ln>
          </p:spPr>
        </p:cxnSp>
      </p:grpSp>
      <p:sp>
        <p:nvSpPr>
          <p:cNvPr id="543" name="Google Shape;543;p53"/>
          <p:cNvSpPr/>
          <p:nvPr/>
        </p:nvSpPr>
        <p:spPr>
          <a:xfrm>
            <a:off x="2644225" y="2628213"/>
            <a:ext cx="1475417" cy="555129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Live Updates</a:t>
            </a:r>
            <a:endParaRPr/>
          </a:p>
        </p:txBody>
      </p:sp>
      <p:sp>
        <p:nvSpPr>
          <p:cNvPr id="544" name="Google Shape;544;p53"/>
          <p:cNvSpPr/>
          <p:nvPr/>
        </p:nvSpPr>
        <p:spPr>
          <a:xfrm>
            <a:off x="8076640" y="1289784"/>
            <a:ext cx="3753224" cy="1012320"/>
          </a:xfrm>
          <a:prstGeom prst="wedgeRoundRectCallout">
            <a:avLst>
              <a:gd fmla="val -132188" name="adj1"/>
              <a:gd fmla="val 27725" name="adj2"/>
              <a:gd fmla="val 16667" name="adj3"/>
            </a:avLst>
          </a:prstGeom>
          <a:solidFill>
            <a:srgbClr val="94989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ASUS stored at least two private code-signing keys on this server.</a:t>
            </a:r>
            <a:endParaRPr/>
          </a:p>
        </p:txBody>
      </p:sp>
      <p:sp>
        <p:nvSpPr>
          <p:cNvPr id="545" name="Google Shape;545;p53"/>
          <p:cNvSpPr/>
          <p:nvPr/>
        </p:nvSpPr>
        <p:spPr>
          <a:xfrm>
            <a:off x="8076641" y="2429224"/>
            <a:ext cx="3734359" cy="1097280"/>
          </a:xfrm>
          <a:prstGeom prst="wedgeRoundRectCallout">
            <a:avLst>
              <a:gd fmla="val -72957" name="adj1"/>
              <a:gd fmla="val 19216" name="adj2"/>
              <a:gd fmla="val 16667" name="adj3"/>
            </a:avLst>
          </a:prstGeom>
          <a:solidFill>
            <a:srgbClr val="94989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Hackers broke into the ASUS Live Update Server and discovered the private code-signing keys</a:t>
            </a:r>
            <a:endParaRPr/>
          </a:p>
        </p:txBody>
      </p:sp>
      <p:pic>
        <p:nvPicPr>
          <p:cNvPr descr="Key" id="546" name="Google Shape;546;p5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84586" y="142913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ey" id="547" name="Google Shape;547;p5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10078" y="191188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ool boy" id="548" name="Google Shape;548;p5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52656" y="2302311"/>
            <a:ext cx="1186614" cy="11866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9" name="Google Shape;549;p53"/>
          <p:cNvCxnSpPr/>
          <p:nvPr/>
        </p:nvCxnSpPr>
        <p:spPr>
          <a:xfrm rot="10800000">
            <a:off x="4567279" y="2628213"/>
            <a:ext cx="1874161" cy="279628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550" name="Google Shape;550;p53"/>
          <p:cNvSpPr/>
          <p:nvPr/>
        </p:nvSpPr>
        <p:spPr>
          <a:xfrm>
            <a:off x="2632521" y="2628213"/>
            <a:ext cx="1487119" cy="559257"/>
          </a:xfrm>
          <a:prstGeom prst="roundRect">
            <a:avLst>
              <a:gd fmla="val 16667" name="adj"/>
            </a:avLst>
          </a:prstGeom>
          <a:solidFill>
            <a:srgbClr val="75192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Live Updates</a:t>
            </a:r>
            <a:endParaRPr/>
          </a:p>
        </p:txBody>
      </p:sp>
      <p:sp>
        <p:nvSpPr>
          <p:cNvPr id="551" name="Google Shape;551;p53"/>
          <p:cNvSpPr/>
          <p:nvPr/>
        </p:nvSpPr>
        <p:spPr>
          <a:xfrm>
            <a:off x="8076641" y="3636628"/>
            <a:ext cx="3734360" cy="992550"/>
          </a:xfrm>
          <a:prstGeom prst="wedgeRoundRectCallout">
            <a:avLst>
              <a:gd fmla="val -155665" name="adj1"/>
              <a:gd fmla="val -121494" name="adj2"/>
              <a:gd fmla="val 16667" name="adj3"/>
            </a:avLst>
          </a:prstGeom>
          <a:solidFill>
            <a:srgbClr val="94989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They inserted malware into a legitimate ASUS update and then code-signed it with the private keys</a:t>
            </a:r>
            <a:endParaRPr/>
          </a:p>
        </p:txBody>
      </p:sp>
      <p:sp>
        <p:nvSpPr>
          <p:cNvPr id="552" name="Google Shape;552;p53"/>
          <p:cNvSpPr/>
          <p:nvPr/>
        </p:nvSpPr>
        <p:spPr>
          <a:xfrm>
            <a:off x="8076641" y="4782392"/>
            <a:ext cx="3734360" cy="1301317"/>
          </a:xfrm>
          <a:prstGeom prst="wedgeRoundRectCallout">
            <a:avLst>
              <a:gd fmla="val -125065" name="adj1"/>
              <a:gd fmla="val -3086" name="adj2"/>
              <a:gd fmla="val 16667" name="adj3"/>
            </a:avLst>
          </a:prstGeom>
          <a:solidFill>
            <a:srgbClr val="94989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Client computers saw the valid, signed update and automatically installed it. Their computers became infected with the hackers malware.</a:t>
            </a:r>
            <a:endParaRPr/>
          </a:p>
        </p:txBody>
      </p:sp>
      <p:sp>
        <p:nvSpPr>
          <p:cNvPr id="553" name="Google Shape;553;p53"/>
          <p:cNvSpPr/>
          <p:nvPr/>
        </p:nvSpPr>
        <p:spPr>
          <a:xfrm>
            <a:off x="0" y="3435782"/>
            <a:ext cx="12192000" cy="8326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 MILLION COMPUTERS IMPACTED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9" name="Google Shape;559;p54"/>
          <p:cNvGrpSpPr/>
          <p:nvPr/>
        </p:nvGrpSpPr>
        <p:grpSpPr>
          <a:xfrm>
            <a:off x="381000" y="600396"/>
            <a:ext cx="4659405" cy="3316941"/>
            <a:chOff x="6600265" y="423283"/>
            <a:chExt cx="4659405" cy="3316941"/>
          </a:xfrm>
        </p:grpSpPr>
        <p:pic>
          <p:nvPicPr>
            <p:cNvPr descr="Internet" id="560" name="Google Shape;560;p5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942729" y="423283"/>
              <a:ext cx="3316941" cy="33169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1" name="Google Shape;561;p54"/>
            <p:cNvSpPr txBox="1"/>
            <p:nvPr/>
          </p:nvSpPr>
          <p:spPr>
            <a:xfrm>
              <a:off x="6600265" y="1612031"/>
              <a:ext cx="1788459" cy="6400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ASUS Live Update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server</a:t>
              </a:r>
              <a:endParaRPr/>
            </a:p>
          </p:txBody>
        </p:sp>
      </p:grpSp>
      <p:sp>
        <p:nvSpPr>
          <p:cNvPr id="562" name="Google Shape;562;p54"/>
          <p:cNvSpPr txBox="1"/>
          <p:nvPr>
            <p:ph type="title"/>
          </p:nvPr>
        </p:nvSpPr>
        <p:spPr>
          <a:xfrm>
            <a:off x="838201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The Impact of Operation ShadowHammer</a:t>
            </a:r>
            <a:endParaRPr/>
          </a:p>
        </p:txBody>
      </p:sp>
      <p:sp>
        <p:nvSpPr>
          <p:cNvPr id="563" name="Google Shape;563;p54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cxnSp>
        <p:nvCxnSpPr>
          <p:cNvPr id="564" name="Google Shape;564;p54"/>
          <p:cNvCxnSpPr/>
          <p:nvPr/>
        </p:nvCxnSpPr>
        <p:spPr>
          <a:xfrm>
            <a:off x="3381934" y="3243042"/>
            <a:ext cx="0" cy="793377"/>
          </a:xfrm>
          <a:prstGeom prst="straightConnector1">
            <a:avLst/>
          </a:prstGeom>
          <a:noFill/>
          <a:ln cap="flat" cmpd="sng" w="25400">
            <a:solidFill>
              <a:srgbClr val="6F6F67"/>
            </a:solidFill>
            <a:prstDash val="dash"/>
            <a:miter lim="800000"/>
            <a:headEnd len="sm" w="sm" type="none"/>
            <a:tailEnd len="med" w="med" type="triangle"/>
          </a:ln>
        </p:spPr>
      </p:cxnSp>
      <p:grpSp>
        <p:nvGrpSpPr>
          <p:cNvPr id="565" name="Google Shape;565;p54"/>
          <p:cNvGrpSpPr/>
          <p:nvPr/>
        </p:nvGrpSpPr>
        <p:grpSpPr>
          <a:xfrm>
            <a:off x="1994647" y="4053944"/>
            <a:ext cx="2833484" cy="927052"/>
            <a:chOff x="8213912" y="3876831"/>
            <a:chExt cx="2833484" cy="927052"/>
          </a:xfrm>
        </p:grpSpPr>
        <p:cxnSp>
          <p:nvCxnSpPr>
            <p:cNvPr id="566" name="Google Shape;566;p54"/>
            <p:cNvCxnSpPr/>
            <p:nvPr/>
          </p:nvCxnSpPr>
          <p:spPr>
            <a:xfrm flipH="1" rot="-5400000">
              <a:off x="9581572" y="3338059"/>
              <a:ext cx="98164" cy="2833484"/>
            </a:xfrm>
            <a:prstGeom prst="bentConnector3">
              <a:avLst>
                <a:gd fmla="val -413302" name="adj1"/>
              </a:avLst>
            </a:prstGeom>
            <a:noFill/>
            <a:ln cap="flat" cmpd="sng" w="25400">
              <a:solidFill>
                <a:srgbClr val="6F6F67"/>
              </a:solidFill>
              <a:prstDash val="dash"/>
              <a:miter lim="800000"/>
              <a:headEnd len="med" w="med" type="triangle"/>
              <a:tailEnd len="med" w="med" type="triangle"/>
            </a:ln>
          </p:spPr>
        </p:cxnSp>
        <p:cxnSp>
          <p:nvCxnSpPr>
            <p:cNvPr id="567" name="Google Shape;567;p54"/>
            <p:cNvCxnSpPr/>
            <p:nvPr/>
          </p:nvCxnSpPr>
          <p:spPr>
            <a:xfrm>
              <a:off x="9601199" y="3876831"/>
              <a:ext cx="0" cy="793377"/>
            </a:xfrm>
            <a:prstGeom prst="straightConnector1">
              <a:avLst/>
            </a:prstGeom>
            <a:noFill/>
            <a:ln cap="flat" cmpd="sng" w="25400">
              <a:solidFill>
                <a:srgbClr val="6F6F67"/>
              </a:solidFill>
              <a:prstDash val="dash"/>
              <a:miter lim="800000"/>
              <a:headEnd len="sm" w="sm" type="none"/>
              <a:tailEnd len="med" w="med" type="triangle"/>
            </a:ln>
          </p:spPr>
        </p:cxnSp>
      </p:grpSp>
      <p:sp>
        <p:nvSpPr>
          <p:cNvPr id="568" name="Google Shape;568;p54"/>
          <p:cNvSpPr/>
          <p:nvPr/>
        </p:nvSpPr>
        <p:spPr>
          <a:xfrm>
            <a:off x="2642108" y="2628213"/>
            <a:ext cx="1475417" cy="555129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Live Updates</a:t>
            </a:r>
            <a:endParaRPr/>
          </a:p>
        </p:txBody>
      </p:sp>
      <p:pic>
        <p:nvPicPr>
          <p:cNvPr descr="Key" id="569" name="Google Shape;569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84586" y="142913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ey" id="570" name="Google Shape;570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10078" y="1911884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54"/>
          <p:cNvSpPr/>
          <p:nvPr/>
        </p:nvSpPr>
        <p:spPr>
          <a:xfrm>
            <a:off x="2652515" y="4290282"/>
            <a:ext cx="1475417" cy="555129"/>
          </a:xfrm>
          <a:prstGeom prst="roundRect">
            <a:avLst>
              <a:gd fmla="val 16667" name="adj"/>
            </a:avLst>
          </a:prstGeom>
          <a:solidFill>
            <a:srgbClr val="75192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Live Updates</a:t>
            </a:r>
            <a:endParaRPr/>
          </a:p>
        </p:txBody>
      </p:sp>
      <p:sp>
        <p:nvSpPr>
          <p:cNvPr id="572" name="Google Shape;572;p54"/>
          <p:cNvSpPr txBox="1"/>
          <p:nvPr/>
        </p:nvSpPr>
        <p:spPr>
          <a:xfrm>
            <a:off x="8076640" y="1289783"/>
            <a:ext cx="3734357" cy="4490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What is the potential impact </a:t>
            </a:r>
            <a:br>
              <a:rPr b="1"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of this on ASUS’s business?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Lost Revenue</a:t>
            </a:r>
            <a:endParaRPr/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Lost Market Share</a:t>
            </a:r>
            <a:endParaRPr/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Hit on Brand Reputation</a:t>
            </a:r>
            <a:endParaRPr/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Liability</a:t>
            </a:r>
            <a:endParaRPr/>
          </a:p>
          <a:p>
            <a:pPr indent="-2286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•"/>
            </a:pPr>
            <a:r>
              <a:rPr lang="en-US" sz="2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Regulatory Fines?</a:t>
            </a:r>
            <a:endParaRPr/>
          </a:p>
        </p:txBody>
      </p:sp>
      <p:grpSp>
        <p:nvGrpSpPr>
          <p:cNvPr id="573" name="Google Shape;573;p54"/>
          <p:cNvGrpSpPr/>
          <p:nvPr/>
        </p:nvGrpSpPr>
        <p:grpSpPr>
          <a:xfrm>
            <a:off x="1537447" y="4882832"/>
            <a:ext cx="3614209" cy="1280880"/>
            <a:chOff x="7756712" y="4705719"/>
            <a:chExt cx="3614209" cy="1280880"/>
          </a:xfrm>
        </p:grpSpPr>
        <p:pic>
          <p:nvPicPr>
            <p:cNvPr descr="Laptop" id="574" name="Google Shape;574;p5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56712" y="4705719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omputer" id="575" name="Google Shape;575;p5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143999" y="4705719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onitor" id="576" name="Google Shape;576;p54"/>
            <p:cNvPicPr preferRelativeResize="0"/>
            <p:nvPr/>
          </p:nvPicPr>
          <p:blipFill rotWithShape="1">
            <a:blip r:embed="rId7">
              <a:alphaModFix/>
            </a:blip>
            <a:srcRect b="15326" l="0" r="0" t="0"/>
            <a:stretch/>
          </p:blipFill>
          <p:spPr>
            <a:xfrm>
              <a:off x="10723871" y="4854535"/>
              <a:ext cx="647050" cy="5478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7" name="Google Shape;577;p54"/>
            <p:cNvSpPr txBox="1"/>
            <p:nvPr/>
          </p:nvSpPr>
          <p:spPr>
            <a:xfrm>
              <a:off x="8736424" y="5578660"/>
              <a:ext cx="1788459" cy="4079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ASUS computers</a:t>
              </a:r>
              <a:endParaRPr/>
            </a:p>
          </p:txBody>
        </p:sp>
      </p:grpSp>
      <p:grpSp>
        <p:nvGrpSpPr>
          <p:cNvPr id="578" name="Google Shape;578;p54"/>
          <p:cNvGrpSpPr/>
          <p:nvPr/>
        </p:nvGrpSpPr>
        <p:grpSpPr>
          <a:xfrm>
            <a:off x="1468344" y="4950892"/>
            <a:ext cx="3816987" cy="829807"/>
            <a:chOff x="1468344" y="4931914"/>
            <a:chExt cx="3816987" cy="829807"/>
          </a:xfrm>
        </p:grpSpPr>
        <p:sp>
          <p:nvSpPr>
            <p:cNvPr id="579" name="Google Shape;579;p54"/>
            <p:cNvSpPr/>
            <p:nvPr/>
          </p:nvSpPr>
          <p:spPr>
            <a:xfrm>
              <a:off x="2848893" y="4938695"/>
              <a:ext cx="1066082" cy="823026"/>
            </a:xfrm>
            <a:prstGeom prst="roundRect">
              <a:avLst>
                <a:gd fmla="val 16667" name="adj"/>
              </a:avLst>
            </a:prstGeom>
            <a:solidFill>
              <a:srgbClr val="751927">
                <a:alpha val="65882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54"/>
            <p:cNvSpPr/>
            <p:nvPr/>
          </p:nvSpPr>
          <p:spPr>
            <a:xfrm>
              <a:off x="4370931" y="4938695"/>
              <a:ext cx="914400" cy="823026"/>
            </a:xfrm>
            <a:prstGeom prst="roundRect">
              <a:avLst>
                <a:gd fmla="val 16667" name="adj"/>
              </a:avLst>
            </a:prstGeom>
            <a:solidFill>
              <a:srgbClr val="751927">
                <a:alpha val="65882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54"/>
            <p:cNvSpPr/>
            <p:nvPr/>
          </p:nvSpPr>
          <p:spPr>
            <a:xfrm>
              <a:off x="1468344" y="4931914"/>
              <a:ext cx="1052606" cy="829807"/>
            </a:xfrm>
            <a:prstGeom prst="roundRect">
              <a:avLst>
                <a:gd fmla="val 16667" name="adj"/>
              </a:avLst>
            </a:prstGeom>
            <a:solidFill>
              <a:srgbClr val="751927">
                <a:alpha val="65882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5"/>
          <p:cNvSpPr txBox="1"/>
          <p:nvPr>
            <p:ph type="title"/>
          </p:nvPr>
        </p:nvSpPr>
        <p:spPr>
          <a:xfrm>
            <a:off x="838201" y="292608"/>
            <a:ext cx="10972799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65A"/>
              </a:buClr>
              <a:buSzPts val="3600"/>
              <a:buFont typeface="Calibri"/>
              <a:buNone/>
            </a:pPr>
            <a:r>
              <a:rPr lang="en-US"/>
              <a:t>ASUS Is Just the Latest Incident</a:t>
            </a:r>
            <a:endParaRPr/>
          </a:p>
        </p:txBody>
      </p:sp>
      <p:sp>
        <p:nvSpPr>
          <p:cNvPr id="588" name="Google Shape;588;p55"/>
          <p:cNvSpPr txBox="1"/>
          <p:nvPr>
            <p:ph idx="11" type="ftr"/>
          </p:nvPr>
        </p:nvSpPr>
        <p:spPr>
          <a:xfrm>
            <a:off x="743584" y="6229360"/>
            <a:ext cx="36195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 2019 Venafi. All Rights Reserved.</a:t>
            </a:r>
            <a:endParaRPr/>
          </a:p>
        </p:txBody>
      </p:sp>
      <p:pic>
        <p:nvPicPr>
          <p:cNvPr id="589" name="Google Shape;589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6278" y="1541331"/>
            <a:ext cx="5239851" cy="127478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590" name="Google Shape;590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26129" y="3420990"/>
            <a:ext cx="5239851" cy="198795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descr="A screenshot of a cell phone&#10;&#10;Description automatically generated" id="591" name="Google Shape;591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09703" y="1091552"/>
            <a:ext cx="6724996" cy="486932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92" name="Google Shape;592;p55"/>
          <p:cNvSpPr txBox="1"/>
          <p:nvPr/>
        </p:nvSpPr>
        <p:spPr>
          <a:xfrm>
            <a:off x="0" y="2143903"/>
            <a:ext cx="12192000" cy="257019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THREAT TO BUSINESSES IS REAL.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protection of code-signing keys and certificates </a:t>
            </a:r>
            <a:b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is critical to protecting today’s businesses.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56"/>
          <p:cNvSpPr txBox="1"/>
          <p:nvPr/>
        </p:nvSpPr>
        <p:spPr>
          <a:xfrm>
            <a:off x="0" y="2971800"/>
            <a:ext cx="12191999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 businesses are now software businesses</a:t>
            </a:r>
            <a:endParaRPr/>
          </a:p>
        </p:txBody>
      </p:sp>
      <p:pic>
        <p:nvPicPr>
          <p:cNvPr id="598" name="Google Shape;598;p56"/>
          <p:cNvPicPr preferRelativeResize="0"/>
          <p:nvPr/>
        </p:nvPicPr>
        <p:blipFill rotWithShape="1">
          <a:blip r:embed="rId3">
            <a:alphaModFix/>
          </a:blip>
          <a:srcRect b="12702" l="218" r="159" t="3923"/>
          <a:stretch/>
        </p:blipFill>
        <p:spPr>
          <a:xfrm>
            <a:off x="-1459832" y="-962525"/>
            <a:ext cx="15448828" cy="8619484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56"/>
          <p:cNvSpPr/>
          <p:nvPr/>
        </p:nvSpPr>
        <p:spPr>
          <a:xfrm>
            <a:off x="-27848" y="0"/>
            <a:ext cx="12280807" cy="6858001"/>
          </a:xfrm>
          <a:prstGeom prst="rect">
            <a:avLst/>
          </a:prstGeom>
          <a:solidFill>
            <a:schemeClr val="dk2">
              <a:alpha val="5882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56"/>
          <p:cNvSpPr/>
          <p:nvPr/>
        </p:nvSpPr>
        <p:spPr>
          <a:xfrm rot="10800000">
            <a:off x="5596465" y="-2"/>
            <a:ext cx="6667381" cy="6925733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56"/>
          <p:cNvSpPr txBox="1"/>
          <p:nvPr/>
        </p:nvSpPr>
        <p:spPr>
          <a:xfrm>
            <a:off x="6769947" y="202692"/>
            <a:ext cx="5223933" cy="13551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 BUSINESSES ARE NOW SOFTWARE BUSINESSES</a:t>
            </a:r>
            <a:endParaRPr/>
          </a:p>
        </p:txBody>
      </p:sp>
      <p:grpSp>
        <p:nvGrpSpPr>
          <p:cNvPr id="602" name="Google Shape;602;p56"/>
          <p:cNvGrpSpPr/>
          <p:nvPr/>
        </p:nvGrpSpPr>
        <p:grpSpPr>
          <a:xfrm>
            <a:off x="-362384" y="2408983"/>
            <a:ext cx="4832786" cy="776177"/>
            <a:chOff x="-320285" y="-1289621"/>
            <a:chExt cx="4832786" cy="776177"/>
          </a:xfrm>
        </p:grpSpPr>
        <p:sp>
          <p:nvSpPr>
            <p:cNvPr id="603" name="Google Shape;603;p56"/>
            <p:cNvSpPr/>
            <p:nvPr/>
          </p:nvSpPr>
          <p:spPr>
            <a:xfrm>
              <a:off x="29521" y="-1289621"/>
              <a:ext cx="4482980" cy="776177"/>
            </a:xfrm>
            <a:prstGeom prst="rect">
              <a:avLst/>
            </a:prstGeom>
            <a:solidFill>
              <a:srgbClr val="142845">
                <a:alpha val="84705"/>
              </a:srgbClr>
            </a:solidFill>
            <a:ln cap="flat" cmpd="sng" w="12700">
              <a:solidFill>
                <a:schemeClr val="lt1">
                  <a:alpha val="49803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228600" spcFirstLastPara="1" rIns="228600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Software for Digital Transformation</a:t>
              </a:r>
              <a:endParaRPr/>
            </a:p>
          </p:txBody>
        </p:sp>
        <p:sp>
          <p:nvSpPr>
            <p:cNvPr id="604" name="Google Shape;604;p56"/>
            <p:cNvSpPr/>
            <p:nvPr/>
          </p:nvSpPr>
          <p:spPr>
            <a:xfrm>
              <a:off x="-320285" y="-1289621"/>
              <a:ext cx="776177" cy="77617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228600" spcFirstLastPara="1" rIns="228600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5" name="Google Shape;605;p56"/>
          <p:cNvGrpSpPr/>
          <p:nvPr/>
        </p:nvGrpSpPr>
        <p:grpSpPr>
          <a:xfrm>
            <a:off x="-340100" y="3388763"/>
            <a:ext cx="4818967" cy="776177"/>
            <a:chOff x="-306468" y="-1318437"/>
            <a:chExt cx="4818967" cy="776177"/>
          </a:xfrm>
        </p:grpSpPr>
        <p:sp>
          <p:nvSpPr>
            <p:cNvPr id="606" name="Google Shape;606;p56"/>
            <p:cNvSpPr/>
            <p:nvPr/>
          </p:nvSpPr>
          <p:spPr>
            <a:xfrm>
              <a:off x="29520" y="-1318437"/>
              <a:ext cx="4482979" cy="776177"/>
            </a:xfrm>
            <a:prstGeom prst="rect">
              <a:avLst/>
            </a:prstGeom>
            <a:solidFill>
              <a:srgbClr val="142845">
                <a:alpha val="84705"/>
              </a:srgbClr>
            </a:solidFill>
            <a:ln cap="flat" cmpd="sng" w="12700">
              <a:solidFill>
                <a:schemeClr val="lt1">
                  <a:alpha val="49803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228600" spcFirstLastPara="1" rIns="228600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Software for Internal Infrastructure</a:t>
              </a:r>
              <a:endParaRPr/>
            </a:p>
          </p:txBody>
        </p:sp>
        <p:sp>
          <p:nvSpPr>
            <p:cNvPr id="607" name="Google Shape;607;p56"/>
            <p:cNvSpPr/>
            <p:nvPr/>
          </p:nvSpPr>
          <p:spPr>
            <a:xfrm>
              <a:off x="-306468" y="-1318437"/>
              <a:ext cx="776177" cy="77617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228600" spcFirstLastPara="1" rIns="228600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8" name="Google Shape;608;p56"/>
          <p:cNvGrpSpPr/>
          <p:nvPr/>
        </p:nvGrpSpPr>
        <p:grpSpPr>
          <a:xfrm>
            <a:off x="-363839" y="4368544"/>
            <a:ext cx="4851173" cy="776178"/>
            <a:chOff x="-202270" y="-1325563"/>
            <a:chExt cx="4851173" cy="776178"/>
          </a:xfrm>
        </p:grpSpPr>
        <p:sp>
          <p:nvSpPr>
            <p:cNvPr id="609" name="Google Shape;609;p56"/>
            <p:cNvSpPr/>
            <p:nvPr/>
          </p:nvSpPr>
          <p:spPr>
            <a:xfrm>
              <a:off x="133721" y="-1325562"/>
              <a:ext cx="4515182" cy="776177"/>
            </a:xfrm>
            <a:prstGeom prst="rect">
              <a:avLst/>
            </a:prstGeom>
            <a:solidFill>
              <a:srgbClr val="142845">
                <a:alpha val="84705"/>
              </a:srgbClr>
            </a:solidFill>
            <a:ln cap="flat" cmpd="sng" w="12700">
              <a:solidFill>
                <a:schemeClr val="lt1">
                  <a:alpha val="49803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228600" spcFirstLastPara="1" rIns="228600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Software as Your Product</a:t>
              </a:r>
              <a:endParaRPr/>
            </a:p>
          </p:txBody>
        </p:sp>
        <p:sp>
          <p:nvSpPr>
            <p:cNvPr id="610" name="Google Shape;610;p56"/>
            <p:cNvSpPr/>
            <p:nvPr/>
          </p:nvSpPr>
          <p:spPr>
            <a:xfrm>
              <a:off x="-202270" y="-1325563"/>
              <a:ext cx="776177" cy="77617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228600" spcFirstLastPara="1" rIns="228600" wrap="square" tIns="45700">
              <a:noAutofit/>
            </a:bodyPr>
            <a:lstStyle/>
            <a:p>
              <a:pPr indent="0" lvl="0" marL="0" marR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1" name="Google Shape;611;p56"/>
          <p:cNvSpPr txBox="1"/>
          <p:nvPr/>
        </p:nvSpPr>
        <p:spPr>
          <a:xfrm>
            <a:off x="8362950" y="1491053"/>
            <a:ext cx="3630930" cy="1143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CODE IS CRITICAL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TO YOUR BUSINESS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Venafi Theme">
  <a:themeElements>
    <a:clrScheme name="Venafi 2019">
      <a:dk1>
        <a:srgbClr val="53565A"/>
      </a:dk1>
      <a:lt1>
        <a:srgbClr val="FFFFFF"/>
      </a:lt1>
      <a:dk2>
        <a:srgbClr val="000000"/>
      </a:dk2>
      <a:lt2>
        <a:srgbClr val="D9D9D6"/>
      </a:lt2>
      <a:accent1>
        <a:srgbClr val="FFA300"/>
      </a:accent1>
      <a:accent2>
        <a:srgbClr val="363D44"/>
      </a:accent2>
      <a:accent3>
        <a:srgbClr val="1B365D"/>
      </a:accent3>
      <a:accent4>
        <a:srgbClr val="007681"/>
      </a:accent4>
      <a:accent5>
        <a:srgbClr val="9D2235"/>
      </a:accent5>
      <a:accent6>
        <a:srgbClr val="D9D9D6"/>
      </a:accent6>
      <a:hlink>
        <a:srgbClr val="888B8D"/>
      </a:hlink>
      <a:folHlink>
        <a:srgbClr val="3E404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