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4"/>
  </p:sldMasterIdLst>
  <p:notesMasterIdLst>
    <p:notesMasterId r:id="rId42"/>
  </p:notesMasterIdLst>
  <p:sldIdLst>
    <p:sldId id="256" r:id="rId5"/>
    <p:sldId id="257" r:id="rId6"/>
    <p:sldId id="258" r:id="rId7"/>
    <p:sldId id="298" r:id="rId8"/>
    <p:sldId id="299" r:id="rId9"/>
    <p:sldId id="303" r:id="rId10"/>
    <p:sldId id="304" r:id="rId11"/>
    <p:sldId id="302" r:id="rId12"/>
    <p:sldId id="311" r:id="rId13"/>
    <p:sldId id="308" r:id="rId14"/>
    <p:sldId id="305" r:id="rId15"/>
    <p:sldId id="306" r:id="rId16"/>
    <p:sldId id="307" r:id="rId17"/>
    <p:sldId id="310" r:id="rId18"/>
    <p:sldId id="309" r:id="rId19"/>
    <p:sldId id="312" r:id="rId20"/>
    <p:sldId id="315" r:id="rId21"/>
    <p:sldId id="313" r:id="rId22"/>
    <p:sldId id="317" r:id="rId23"/>
    <p:sldId id="314" r:id="rId24"/>
    <p:sldId id="316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7" r:id="rId34"/>
    <p:sldId id="326" r:id="rId35"/>
    <p:sldId id="328" r:id="rId36"/>
    <p:sldId id="331" r:id="rId37"/>
    <p:sldId id="332" r:id="rId38"/>
    <p:sldId id="330" r:id="rId39"/>
    <p:sldId id="329" r:id="rId40"/>
    <p:sldId id="297" r:id="rId41"/>
  </p:sldIdLst>
  <p:sldSz cx="12192000" cy="6858000"/>
  <p:notesSz cx="6858000" cy="9144000"/>
  <p:embeddedFontLst>
    <p:embeddedFont>
      <p:font typeface="Arial Black" panose="020B0A04020102020204" pitchFamily="34" charset="0"/>
      <p:regular r:id="rId43"/>
      <p:bold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Fletcher" initials="DF" lastIdx="5" clrIdx="0">
    <p:extLst>
      <p:ext uri="{19B8F6BF-5375-455C-9EA6-DF929625EA0E}">
        <p15:presenceInfo xmlns:p15="http://schemas.microsoft.com/office/powerpoint/2012/main" userId="S::david@ofc.s1hb.com::d2925efa-2aca-4398-bab0-eae1081414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06EFE3-C2DA-44D0-ABB5-13A90064602B}" v="3" dt="2019-05-28T18:12:00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>
      <p:cViewPr varScale="1">
        <p:scale>
          <a:sx n="95" d="100"/>
          <a:sy n="95" d="100"/>
        </p:scale>
        <p:origin x="12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3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2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ek Banks" userId="53edf2883a2edda4" providerId="LiveId" clId="{E906EFE3-C2DA-44D0-ABB5-13A90064602B}"/>
    <pc:docChg chg="modSld">
      <pc:chgData name="Derek Banks" userId="53edf2883a2edda4" providerId="LiveId" clId="{E906EFE3-C2DA-44D0-ABB5-13A90064602B}" dt="2019-05-28T18:12:00.433" v="2" actId="20577"/>
      <pc:docMkLst>
        <pc:docMk/>
      </pc:docMkLst>
      <pc:sldChg chg="modSp">
        <pc:chgData name="Derek Banks" userId="53edf2883a2edda4" providerId="LiveId" clId="{E906EFE3-C2DA-44D0-ABB5-13A90064602B}" dt="2019-05-28T18:11:33.932" v="1" actId="20577"/>
        <pc:sldMkLst>
          <pc:docMk/>
          <pc:sldMk cId="1645919066" sldId="304"/>
        </pc:sldMkLst>
        <pc:spChg chg="mod">
          <ac:chgData name="Derek Banks" userId="53edf2883a2edda4" providerId="LiveId" clId="{E906EFE3-C2DA-44D0-ABB5-13A90064602B}" dt="2019-05-28T18:11:33.932" v="1" actId="20577"/>
          <ac:spMkLst>
            <pc:docMk/>
            <pc:sldMk cId="1645919066" sldId="304"/>
            <ac:spMk id="81" creationId="{00000000-0000-0000-0000-000000000000}"/>
          </ac:spMkLst>
        </pc:spChg>
      </pc:sldChg>
      <pc:sldChg chg="modSp">
        <pc:chgData name="Derek Banks" userId="53edf2883a2edda4" providerId="LiveId" clId="{E906EFE3-C2DA-44D0-ABB5-13A90064602B}" dt="2019-05-28T18:12:00.433" v="2" actId="20577"/>
        <pc:sldMkLst>
          <pc:docMk/>
          <pc:sldMk cId="1361920309" sldId="319"/>
        </pc:sldMkLst>
        <pc:spChg chg="mod">
          <ac:chgData name="Derek Banks" userId="53edf2883a2edda4" providerId="LiveId" clId="{E906EFE3-C2DA-44D0-ABB5-13A90064602B}" dt="2019-05-28T18:12:00.433" v="2" actId="20577"/>
          <ac:spMkLst>
            <pc:docMk/>
            <pc:sldMk cId="1361920309" sldId="319"/>
            <ac:spMk id="7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3916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1030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4920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1970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Two-factor auth is referenced in CSC: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4.4, 11.5, 12.11, 15.8, and 16.3.  Might be worth it to mention that it is mentioned in several areas of the CSC.</a:t>
            </a:r>
            <a:endParaRPr dirty="0"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3214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479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5680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0726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800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1074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6082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7511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7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9375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35966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75978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26410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99490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30916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9470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6630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07398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06827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49020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38788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0599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6156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3774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6183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6870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0434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229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7807C-E2D2-428C-A122-AA8AAF977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8190F-40D1-493D-8934-81F8F1BFB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B9F6E-5937-4AE0-9DCB-550A68DC0F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B73DF1-135F-4141-A0F6-6E549F972BF7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1E156-A16F-4F23-A176-0EDA01CBA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21CD3-DFC3-422C-A4BD-E0D045580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CE9E-DBD7-482B-99AC-95D6F3104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5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2E623-0CAC-4A53-94F4-3D2B5344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110417-7E63-4554-A023-2E5FE311E4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3B0BC-5C0C-4891-B63E-D4927B93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B73DF1-135F-4141-A0F6-6E549F972BF7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BFBCA-7E60-4E40-B4CA-C275B80BE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EBA33-2B1F-49ED-980C-B131AF10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189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D7BE58-2ACF-4F22-90EB-755A7BBDBB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8C8423-6E54-43F9-AA33-5AAE69E1A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0B720-7AD0-482F-BABE-B556B13D80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B73DF1-135F-4141-A0F6-6E549F972BF7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8BF72-1E6F-44D7-AF0B-564045C0B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4D057-CC75-4ED3-822B-97136A7BC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8472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D823-7D91-490A-B262-D1661DFE3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45" y="264997"/>
            <a:ext cx="10515600" cy="83207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4105C-4B21-49DC-9115-97CECD623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384" y="1253331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1D073-236B-4FFA-8547-91A7DF6D5D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B73DF1-135F-4141-A0F6-6E549F972BF7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249A8-3E9A-4691-B18C-77A6FADB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C40FD-98E8-41AB-8E04-88FE63FC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CE9E-DBD7-482B-99AC-95D6F3104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8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3E11-74EE-4C16-91DA-22BD1CDCE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D21C4-FEA8-4BD9-9046-582780072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5F822-FE82-445F-ABAE-C457776C47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212E1-6955-4384-A2F1-C93695163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D2966-033A-46B0-BE52-235DB6805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3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FFFE3-F0AF-4B6D-836B-36C7B7242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E219A-30F0-447A-93AD-FC3FF32F0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79D34-EBDB-4902-A70F-D2CFFE8C3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4ABB9-2002-4B11-924B-811EF95A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00834-6F9D-45CC-B205-E63E7A15D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B3381-90CC-4860-8193-6E8A69E1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AD7B8-5E6C-42B6-842E-B722B231F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C11F1-C991-46D9-86B3-7CD2C3810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096FB-5553-4AF4-8207-278B3576D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DBBAA7-4E68-4999-8E1E-9533EC3B3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0A3A15-00E9-413A-8AB0-8388F83D5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CC644C-2B06-47BD-BCBD-F99E29B2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C493F5-76F3-4B06-8DD7-14C5E0E2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6E5B5-746F-424D-BA13-F9CDECBCC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5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12A71-D95F-4AF7-87AB-8A0E2DE6C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661EE-3071-4139-8F82-E79161F97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C24931-BD99-465F-91B3-45196065A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3EE7BD-8ECE-44BD-9605-E2E02E561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8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2178F2-C575-4AD6-BBFE-D34289F0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46EF51-90FE-4A78-8092-E4D271D75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1D7C5-2A8F-4D24-BABB-0EB4536F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5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2EFE4-9E77-45CC-A770-CA3CB260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91531-DF6B-4EB7-BD13-7811BC82A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D8AE8-7EF1-4881-A9CA-A1FB88B05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C5715-067B-4FB8-8513-3B4394E22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82517-8536-4B38-B8C7-B0330B080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4F23D-3A42-4D9B-8DA7-FD9D84B63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5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470A-667C-4D84-9689-3D956514E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684B9A-E79E-4BDF-8279-EE758201B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6B3BD-1E38-4D22-9D77-C2024FA7B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CE658-F99F-4BDF-8576-B6F0CB0FD1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B73DF1-135F-4141-A0F6-6E549F972BF7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3A421-6A5B-42C5-93EC-9D77971A8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40DE5-CFD6-4D93-B273-4F8BEA113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8512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91B3DA-BAC1-4A00-9E13-5B4A917DD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AEB4-26D7-40E3-9E9D-03A43CB03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E6B70-119F-4716-B0B2-4A41B0FD2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A8687-F76A-46A6-926B-EE3CEE65C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4B64FE-1E11-4429-94A9-6E1971FDD68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9244" y="5165004"/>
            <a:ext cx="1692996" cy="1692996"/>
          </a:xfrm>
          <a:prstGeom prst="rect">
            <a:avLst/>
          </a:prstGeom>
        </p:spPr>
      </p:pic>
      <p:sp>
        <p:nvSpPr>
          <p:cNvPr id="12" name="Google Shape;56;p13">
            <a:extLst>
              <a:ext uri="{FF2B5EF4-FFF2-40B4-BE49-F238E27FC236}">
                <a16:creationId xmlns:a16="http://schemas.microsoft.com/office/drawing/2014/main" id="{0A546613-916A-4F77-82B7-6C86A6496BC8}"/>
              </a:ext>
            </a:extLst>
          </p:cNvPr>
          <p:cNvSpPr txBox="1"/>
          <p:nvPr userDrawn="1"/>
        </p:nvSpPr>
        <p:spPr>
          <a:xfrm>
            <a:off x="1520496" y="6074474"/>
            <a:ext cx="20214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9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© Black Hills Information Security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9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     @BHInfoSecurity</a:t>
            </a:r>
            <a:endParaRPr sz="9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" name="Google Shape;57;p13">
            <a:extLst>
              <a:ext uri="{FF2B5EF4-FFF2-40B4-BE49-F238E27FC236}">
                <a16:creationId xmlns:a16="http://schemas.microsoft.com/office/drawing/2014/main" id="{C8DA1FA2-BCF7-4FED-8599-1C1628D57A02}"/>
              </a:ext>
            </a:extLst>
          </p:cNvPr>
          <p:cNvPicPr preferRelativeResize="0"/>
          <p:nvPr userDrawn="1"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595911" y="6281245"/>
            <a:ext cx="176329" cy="17632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58;p13">
            <a:extLst>
              <a:ext uri="{FF2B5EF4-FFF2-40B4-BE49-F238E27FC236}">
                <a16:creationId xmlns:a16="http://schemas.microsoft.com/office/drawing/2014/main" id="{6442660A-CBA7-498B-AD39-E2D6D9896F16}"/>
              </a:ext>
            </a:extLst>
          </p:cNvPr>
          <p:cNvSpPr/>
          <p:nvPr userDrawn="1"/>
        </p:nvSpPr>
        <p:spPr>
          <a:xfrm>
            <a:off x="1" y="0"/>
            <a:ext cx="12192000" cy="1055802"/>
          </a:xfrm>
          <a:prstGeom prst="rect">
            <a:avLst/>
          </a:prstGeom>
          <a:gradFill>
            <a:gsLst>
              <a:gs pos="0">
                <a:schemeClr val="tx2">
                  <a:lumMod val="44000"/>
                  <a:alpha val="57000"/>
                </a:schemeClr>
              </a:gs>
              <a:gs pos="7000">
                <a:srgbClr val="4C4949">
                  <a:alpha val="76000"/>
                </a:srgbClr>
              </a:gs>
              <a:gs pos="75000">
                <a:schemeClr val="tx1">
                  <a:lumMod val="85000"/>
                  <a:lumOff val="15000"/>
                  <a:alpha val="85000"/>
                </a:schemeClr>
              </a:gs>
              <a:gs pos="99000">
                <a:schemeClr val="tx1">
                  <a:lumMod val="75000"/>
                  <a:lumOff val="25000"/>
                </a:schemeClr>
              </a:gs>
              <a:gs pos="88000">
                <a:schemeClr val="tx1">
                  <a:alpha val="67000"/>
                </a:schemeClr>
              </a:gs>
            </a:gsLst>
            <a:path path="circle">
              <a:fillToRect t="100000" r="100000"/>
            </a:path>
          </a:gra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4" descr="https://www.blackhillsinfosec.com/wp-content/uploads/2016/11/header.png">
            <a:extLst>
              <a:ext uri="{FF2B5EF4-FFF2-40B4-BE49-F238E27FC236}">
                <a16:creationId xmlns:a16="http://schemas.microsoft.com/office/drawing/2014/main" id="{556AD299-4408-4897-891D-68E681BAFF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9CBFBF"/>
              </a:clrFrom>
              <a:clrTo>
                <a:srgbClr val="9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820" y="0"/>
            <a:ext cx="3034359" cy="1123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570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ackhillsinfosec.com/increase-minimum-character-password-length-15-policies-active-directory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lackhillsinfosec.com/the-creddefense-toolkit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ackhillsinfosec.com/end-point-log-consolidation-windows-event-forwarder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ackhillsinfosec.com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ditscripts.com/wp-content/uploads/mgm/downloads/80905300.xls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-428625" y="614365"/>
            <a:ext cx="9431382" cy="1399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</a:pPr>
            <a:r>
              <a:rPr lang="en-US" b="1"/>
              <a:t>Compliance, Technical Controls and You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7681302" y="5593398"/>
            <a:ext cx="4323463" cy="110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/>
            <a:r>
              <a:rPr lang="en-US"/>
              <a:t>Derek Banks (@0xderuke)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7D6682-0149-CD4A-9CFE-4AFE66A29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262" y="2052829"/>
            <a:ext cx="4643438" cy="33563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695960" y="307905"/>
            <a:ext cx="10515600" cy="739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>
                <a:sym typeface="Arial Black"/>
              </a:rPr>
              <a:t>Common Issues </a:t>
            </a:r>
            <a:endParaRPr/>
          </a:p>
        </p:txBody>
      </p:sp>
      <p:sp>
        <p:nvSpPr>
          <p:cNvPr id="7" name="Shape 93">
            <a:extLst>
              <a:ext uri="{FF2B5EF4-FFF2-40B4-BE49-F238E27FC236}">
                <a16:creationId xmlns:a16="http://schemas.microsoft.com/office/drawing/2014/main" id="{CE2FCA5D-0C68-4EC9-A322-D7F0FF8241F4}"/>
              </a:ext>
            </a:extLst>
          </p:cNvPr>
          <p:cNvSpPr txBox="1">
            <a:spLocks/>
          </p:cNvSpPr>
          <p:nvPr/>
        </p:nvSpPr>
        <p:spPr>
          <a:xfrm>
            <a:off x="341745" y="1825625"/>
            <a:ext cx="5643419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Weak Passwords</a:t>
            </a:r>
          </a:p>
          <a:p>
            <a:pPr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Lack of Two-Factor Authentication (2FA) on external systems</a:t>
            </a:r>
          </a:p>
          <a:p>
            <a:pPr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>
                <a:sym typeface="Calibri"/>
              </a:rPr>
              <a:t>Over Privileged Users</a:t>
            </a:r>
          </a:p>
          <a:p>
            <a:pPr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>
                <a:ea typeface="Calibri"/>
                <a:sym typeface="Calibri"/>
              </a:rPr>
              <a:t>Widespread Local Administrator Account</a:t>
            </a:r>
            <a:endParaRPr lang="en-US" dirty="0">
              <a:ea typeface="Calibri"/>
            </a:endParaRPr>
          </a:p>
          <a:p>
            <a:pPr>
              <a:buClr>
                <a:schemeClr val="bg1"/>
              </a:buClr>
              <a:buSzPts val="2800"/>
              <a:buFont typeface="Arial"/>
              <a:buChar char="•"/>
            </a:pP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bg1"/>
              </a:buClr>
              <a:buSzPts val="2800"/>
              <a:buFont typeface="Arial"/>
              <a:buChar char="•"/>
            </a:pP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Clr>
                <a:schemeClr val="bg1"/>
              </a:buClr>
              <a:buSzPts val="2800"/>
              <a:buNone/>
            </a:pPr>
            <a:endParaRPr lang="en-US" dirty="0">
              <a:sym typeface="Calibri"/>
            </a:endParaRPr>
          </a:p>
          <a:p>
            <a:pPr marL="0" indent="0">
              <a:buClr>
                <a:schemeClr val="dk1"/>
              </a:buClr>
              <a:buSzPts val="2800"/>
              <a:buFont typeface="Arial"/>
              <a:buNone/>
            </a:pPr>
            <a:endParaRPr lang="en-US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94">
            <a:extLst>
              <a:ext uri="{FF2B5EF4-FFF2-40B4-BE49-F238E27FC236}">
                <a16:creationId xmlns:a16="http://schemas.microsoft.com/office/drawing/2014/main" id="{ED34E8FD-5A4C-4D05-91D2-A94535084975}"/>
              </a:ext>
            </a:extLst>
          </p:cNvPr>
          <p:cNvSpPr txBox="1"/>
          <p:nvPr/>
        </p:nvSpPr>
        <p:spPr>
          <a:xfrm>
            <a:off x="6096000" y="1825625"/>
            <a:ext cx="514696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Lack of Egress Filtering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Unpatched Software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Lack of Effective Logging</a:t>
            </a: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</a:pPr>
            <a:endParaRPr lang="en-US" sz="2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18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 sz="4400" b="0" i="0" u="none" strike="noStrike" cap="none">
                <a:sym typeface="Arial Black"/>
              </a:rPr>
              <a:t>Weak Passwords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idx="1"/>
          </p:nvPr>
        </p:nvSpPr>
        <p:spPr>
          <a:xfrm>
            <a:off x="838200" y="1196487"/>
            <a:ext cx="107349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The single largest issue we see on almost all of our tests are poor password choices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Very common to find 8 character minimum, change every 90 days</a:t>
            </a:r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838200" y="2879238"/>
            <a:ext cx="7561881" cy="3492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Might have been ok in 1985?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Insufficient now… entire 8 character space can be brute-forced in 3 days with commodity gaming video cards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Also, likely an attacker can guess a password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endParaRPr>
              <a:solidFill>
                <a:schemeClr val="bg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endParaRPr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30F6F2-DF2F-40D3-B193-3ED872BDF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345" y="3335700"/>
            <a:ext cx="4000069" cy="321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38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>
                <a:sym typeface="Arial Black"/>
              </a:rPr>
              <a:t>Password Policy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idx="1"/>
          </p:nvPr>
        </p:nvSpPr>
        <p:spPr>
          <a:xfrm>
            <a:off x="838200" y="1196487"/>
            <a:ext cx="107349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Length is the most important password attribute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Policy should be set to 15 character minimum</a:t>
            </a:r>
          </a:p>
          <a:p>
            <a:pPr lvl="1">
              <a:lnSpc>
                <a:spcPct val="80000"/>
              </a:lnSpc>
              <a:spcBef>
                <a:spcPts val="100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Can alleviate operations concerns by increasing time between changes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CIS #16: Account Monitoring and Control</a:t>
            </a:r>
          </a:p>
          <a:p>
            <a:pPr lvl="0">
              <a:lnSpc>
                <a:spcPct val="80000"/>
              </a:lnSpc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AC-2: Account Management</a:t>
            </a:r>
          </a:p>
          <a:p>
            <a:pPr lvl="0">
              <a:lnSpc>
                <a:spcPct val="80000"/>
              </a:lnSpc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AC-3: Access Enforcement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838200" y="2879238"/>
            <a:ext cx="7561881" cy="3492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endParaRPr>
              <a:solidFill>
                <a:schemeClr val="bg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endParaRPr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>
                <a:sym typeface="Arial Black"/>
              </a:rPr>
              <a:t>Password Control Enforcement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idx="1"/>
          </p:nvPr>
        </p:nvSpPr>
        <p:spPr>
          <a:xfrm>
            <a:off x="838200" y="1196487"/>
            <a:ext cx="10734964" cy="396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Set password length through Group Policy Objects (GPO)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Not technically complex change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Prior to Windows Server 2012 “appeared” to be limited to 14 max in the Windows GUI</a:t>
            </a:r>
          </a:p>
          <a:p>
            <a:pPr lvl="0">
              <a:lnSpc>
                <a:spcPct val="80000"/>
              </a:lnSpc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Can still be changed with ADSI or other tools</a:t>
            </a:r>
          </a:p>
          <a:p>
            <a:pPr lvl="1">
              <a:lnSpc>
                <a:spcPct val="80000"/>
              </a:lnSpc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>
                <a:hlinkClick r:id="rId3"/>
              </a:rPr>
              <a:t>https://www.blackhillsinfosec.com/increase-minimum-character-password-length-15-policies-active-directory/</a:t>
            </a:r>
            <a:r>
              <a:rPr lang="en-US"/>
              <a:t> </a:t>
            </a:r>
          </a:p>
          <a:p>
            <a:pPr lvl="0">
              <a:lnSpc>
                <a:spcPct val="80000"/>
              </a:lnSpc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Consider additional technical controls like a password filter</a:t>
            </a:r>
          </a:p>
          <a:p>
            <a:pPr lvl="1">
              <a:lnSpc>
                <a:spcPct val="80000"/>
              </a:lnSpc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>
                <a:hlinkClick r:id="rId4"/>
              </a:rPr>
              <a:t>https://www.blackhillsinfosec.com/the-creddefense-toolkit/</a:t>
            </a:r>
            <a:r>
              <a:rPr lang="en-US"/>
              <a:t>	</a:t>
            </a:r>
          </a:p>
          <a:p>
            <a:pPr lvl="0">
              <a:lnSpc>
                <a:spcPct val="80000"/>
              </a:lnSpc>
              <a:buClr>
                <a:schemeClr val="bg1"/>
              </a:buClr>
              <a:buSzPts val="2800"/>
              <a:buFont typeface="Arial"/>
              <a:buChar char="•"/>
            </a:pPr>
            <a:endParaRPr lang="en-US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4359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>
                <a:sym typeface="Arial Black"/>
              </a:rPr>
              <a:t>Password Attacks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idx="1"/>
          </p:nvPr>
        </p:nvSpPr>
        <p:spPr>
          <a:xfrm>
            <a:off x="838200" y="1196487"/>
            <a:ext cx="10734964" cy="396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Attacks that take advantage of poor password choices:</a:t>
            </a:r>
          </a:p>
          <a:p>
            <a:pPr lvl="1">
              <a:lnSpc>
                <a:spcPct val="80000"/>
              </a:lnSpc>
              <a:spcBef>
                <a:spcPts val="100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Password Spraying</a:t>
            </a:r>
          </a:p>
          <a:p>
            <a:pPr lvl="1">
              <a:lnSpc>
                <a:spcPct val="80000"/>
              </a:lnSpc>
              <a:spcBef>
                <a:spcPts val="100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Credential Stuffing</a:t>
            </a:r>
          </a:p>
          <a:p>
            <a:pPr lvl="1">
              <a:lnSpc>
                <a:spcPct val="80000"/>
              </a:lnSpc>
              <a:spcBef>
                <a:spcPts val="100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LLMNR &amp; NetBIOS Poisoning</a:t>
            </a:r>
          </a:p>
          <a:p>
            <a:pPr lvl="1">
              <a:lnSpc>
                <a:spcPct val="80000"/>
              </a:lnSpc>
              <a:spcBef>
                <a:spcPts val="100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err="1"/>
              <a:t>Kerberoasting</a:t>
            </a:r>
            <a:r>
              <a:rPr lang="en-US"/>
              <a:t>	</a:t>
            </a:r>
          </a:p>
          <a:p>
            <a:pPr lvl="1">
              <a:lnSpc>
                <a:spcPct val="80000"/>
              </a:lnSpc>
              <a:spcBef>
                <a:spcPts val="100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Malicious Shortcut and SMB Listener</a:t>
            </a:r>
          </a:p>
          <a:p>
            <a:pPr lvl="0">
              <a:lnSpc>
                <a:spcPct val="80000"/>
              </a:lnSpc>
              <a:buClr>
                <a:schemeClr val="bg1"/>
              </a:buClr>
              <a:buSzPts val="2800"/>
              <a:buFont typeface="Arial"/>
              <a:buChar char="•"/>
            </a:pPr>
            <a:endParaRPr lang="en-US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6386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 sz="4400" b="0" i="0" u="none" strike="noStrike" cap="none">
                <a:sym typeface="Arial Black"/>
              </a:rPr>
              <a:t>Two-Factor Authentication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idx="1"/>
          </p:nvPr>
        </p:nvSpPr>
        <p:spPr>
          <a:xfrm>
            <a:off x="838200" y="1196487"/>
            <a:ext cx="107349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All external facing systems need to be known and part of an inventory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No external user authentication without two-factor authentication</a:t>
            </a:r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838200" y="2651736"/>
            <a:ext cx="7561881" cy="3492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Is a significant hurdle for an attacker to overcome (but not impossible)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Multiple options</a:t>
            </a:r>
          </a:p>
          <a:p>
            <a:pPr marL="685800" lvl="1" indent="-228600">
              <a:lnSpc>
                <a:spcPct val="90000"/>
              </a:lnSpc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Apps</a:t>
            </a:r>
          </a:p>
          <a:p>
            <a:pPr marL="685800" lvl="1" indent="-228600">
              <a:lnSpc>
                <a:spcPct val="90000"/>
              </a:lnSpc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Hardware Tokens</a:t>
            </a:r>
          </a:p>
          <a:p>
            <a:pPr marL="685800" lvl="1" indent="-228600">
              <a:lnSpc>
                <a:spcPct val="90000"/>
              </a:lnSpc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SMS Messaging and Voice Calls</a:t>
            </a:r>
          </a:p>
          <a:p>
            <a:pPr marL="685800" lvl="1" indent="-228600">
              <a:lnSpc>
                <a:spcPct val="90000"/>
              </a:lnSpc>
              <a:buClr>
                <a:schemeClr val="bg1"/>
              </a:buClr>
              <a:buSzPts val="2800"/>
              <a:buFont typeface="Arial"/>
              <a:buChar char="•"/>
            </a:pPr>
            <a:endParaRPr lang="en-US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endParaRPr>
              <a:solidFill>
                <a:schemeClr val="bg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endParaRPr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271F3E-356A-44CE-B623-0B3BE09C3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530" y="3826118"/>
            <a:ext cx="4563215" cy="254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0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>
                <a:sym typeface="Arial Black"/>
              </a:rPr>
              <a:t>Two-Factor Policy	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idx="1"/>
          </p:nvPr>
        </p:nvSpPr>
        <p:spPr>
          <a:xfrm>
            <a:off x="838200" y="1196487"/>
            <a:ext cx="110794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80000"/>
              </a:lnSpc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Written policy should state where and when 2FA is needed</a:t>
            </a:r>
          </a:p>
          <a:p>
            <a:pPr lvl="0">
              <a:lnSpc>
                <a:spcPct val="80000"/>
              </a:lnSpc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Ensure policy addresses what circumstances allow individual 2FA can be turned off (and when it gets turned back on)</a:t>
            </a:r>
          </a:p>
          <a:p>
            <a:pPr lvl="0">
              <a:lnSpc>
                <a:spcPct val="80000"/>
              </a:lnSpc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CIS #1: Inventory of Hardware</a:t>
            </a:r>
          </a:p>
          <a:p>
            <a:pPr lvl="0">
              <a:lnSpc>
                <a:spcPct val="80000"/>
              </a:lnSpc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CIS #16: Account Monitoring and Control (as well as other CSC #s)</a:t>
            </a:r>
          </a:p>
          <a:p>
            <a:pPr lvl="0">
              <a:lnSpc>
                <a:spcPct val="80000"/>
              </a:lnSpc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AC-2: Account Management</a:t>
            </a:r>
          </a:p>
          <a:p>
            <a:pPr lvl="0">
              <a:lnSpc>
                <a:spcPct val="80000"/>
              </a:lnSpc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AC-3: Access Enforcement</a:t>
            </a:r>
          </a:p>
        </p:txBody>
      </p:sp>
    </p:spTree>
    <p:extLst>
      <p:ext uri="{BB962C8B-B14F-4D97-AF65-F5344CB8AC3E}">
        <p14:creationId xmlns:p14="http://schemas.microsoft.com/office/powerpoint/2010/main" val="1816740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>
                <a:sym typeface="Arial Black"/>
              </a:rPr>
              <a:t>Two-Factor Enforcement		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idx="1"/>
          </p:nvPr>
        </p:nvSpPr>
        <p:spPr>
          <a:xfrm>
            <a:off x="838200" y="1196487"/>
            <a:ext cx="10734964" cy="433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>
                <a:sym typeface="Calibri"/>
              </a:rPr>
              <a:t>Multiple options for implementation</a:t>
            </a:r>
          </a:p>
          <a:p>
            <a:pPr lvl="1"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800">
                <a:sym typeface="Calibri"/>
              </a:rPr>
              <a:t>Apps, some are even “free”</a:t>
            </a:r>
          </a:p>
          <a:p>
            <a:pPr lvl="1"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800">
                <a:sym typeface="Calibri"/>
              </a:rPr>
              <a:t>Hardware Tokens – historically most common, but falling out of favor for apps</a:t>
            </a:r>
          </a:p>
          <a:p>
            <a:pPr lvl="1"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800">
                <a:sym typeface="Calibri"/>
              </a:rPr>
              <a:t>SMS Messaging and Voice Calls</a:t>
            </a:r>
          </a:p>
          <a:p>
            <a:pPr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3200">
                <a:sym typeface="Calibri"/>
              </a:rPr>
              <a:t>Regular analysis of border systems to ensure no unknown systems introduced</a:t>
            </a:r>
          </a:p>
          <a:p>
            <a:pPr lvl="0">
              <a:lnSpc>
                <a:spcPct val="80000"/>
              </a:lnSpc>
              <a:buClr>
                <a:schemeClr val="bg1"/>
              </a:buClr>
              <a:buSzPts val="2800"/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42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 sz="4400" b="0" i="0" u="none" strike="noStrike" cap="none">
                <a:sym typeface="Arial Black"/>
              </a:rPr>
              <a:t>Over Privileged Users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idx="1"/>
          </p:nvPr>
        </p:nvSpPr>
        <p:spPr>
          <a:xfrm>
            <a:off x="838200" y="1196487"/>
            <a:ext cx="107349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Are all of your users local administrators on their workstations?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Sometime systems admins are under pressure to “just make it work”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Instant privilege escalation for an attacker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838200" y="2879238"/>
            <a:ext cx="7561881" cy="3492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endParaRPr>
              <a:solidFill>
                <a:schemeClr val="bg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endParaRPr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D2FF3C-FBDD-4E67-8ED6-58F70AF27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477" y="2997256"/>
            <a:ext cx="8568120" cy="229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29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 sz="4400" b="0" i="0" u="none" strike="noStrike" cap="none">
                <a:sym typeface="Arial Black"/>
              </a:rPr>
              <a:t>Widespread Local Admin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idx="1"/>
          </p:nvPr>
        </p:nvSpPr>
        <p:spPr>
          <a:xfrm>
            <a:off x="838200" y="1196487"/>
            <a:ext cx="10734964" cy="4217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If you’re using one password for all local Administrator accounts, stop!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Compromise of that password will likely lead to domain compromise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Can be potentially be obtained through:</a:t>
            </a:r>
          </a:p>
          <a:p>
            <a:pPr lvl="1">
              <a:spcBef>
                <a:spcPts val="0"/>
              </a:spcBef>
              <a:buClr>
                <a:schemeClr val="bg1"/>
              </a:buClr>
              <a:buSzPts val="2800"/>
            </a:pPr>
            <a:r>
              <a:rPr lang="en-US"/>
              <a:t>OS Deployment artifacts</a:t>
            </a:r>
          </a:p>
          <a:p>
            <a:pPr lvl="1">
              <a:spcBef>
                <a:spcPts val="0"/>
              </a:spcBef>
              <a:buClr>
                <a:schemeClr val="bg1"/>
              </a:buClr>
              <a:buSzPts val="2800"/>
            </a:pPr>
            <a:r>
              <a:rPr lang="en-US"/>
              <a:t>Group Policy Preferences (GPP) though that’s falling out of favor</a:t>
            </a:r>
          </a:p>
          <a:p>
            <a:pPr lvl="1">
              <a:spcBef>
                <a:spcPts val="0"/>
              </a:spcBef>
              <a:buClr>
                <a:schemeClr val="bg1"/>
              </a:buClr>
              <a:buSzPts val="2800"/>
            </a:pPr>
            <a:r>
              <a:rPr lang="en-US"/>
              <a:t>Admin access to a workstation (in NTLM hash form)</a:t>
            </a:r>
          </a:p>
          <a:p>
            <a:pPr>
              <a:spcBef>
                <a:spcPts val="0"/>
              </a:spcBef>
              <a:buClr>
                <a:schemeClr val="bg1"/>
              </a:buClr>
            </a:pPr>
            <a:r>
              <a:rPr lang="en-US"/>
              <a:t>Implement Microsoft Local Administrator Password Solution (LAPS) to make workstation Administrator accounts unique</a:t>
            </a:r>
          </a:p>
          <a:p>
            <a:pPr marL="0" lvl="0" indent="0">
              <a:spcBef>
                <a:spcPts val="0"/>
              </a:spcBef>
              <a:buClr>
                <a:schemeClr val="bg1"/>
              </a:buClr>
              <a:buSzPts val="28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914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 sz="4400" b="0" i="0" u="none" strike="noStrike" cap="none">
                <a:sym typeface="Arial Black"/>
              </a:rPr>
              <a:t>About 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idx="1"/>
          </p:nvPr>
        </p:nvSpPr>
        <p:spPr>
          <a:xfrm>
            <a:off x="728518" y="761921"/>
            <a:ext cx="107349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endParaRPr lang="en-US"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Compliance work without enforcement through technical controls is just checking a box</a:t>
            </a:r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728518" y="1942628"/>
            <a:ext cx="9393256" cy="3492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Technical control systems without backing policy and management framework is just playing around with technology toys</a:t>
            </a:r>
          </a:p>
          <a:p>
            <a:pPr marL="228600" indent="-228600">
              <a:lnSpc>
                <a:spcPct val="90000"/>
              </a:lnSpc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Arial"/>
                <a:cs typeface="Arial"/>
                <a:sym typeface="Calibri"/>
              </a:rPr>
              <a:t>How do either of these two areas of Infosec work to keep attackers out of a network?</a:t>
            </a:r>
            <a:endParaRPr lang="en-US" sz="2800">
              <a:solidFill>
                <a:schemeClr val="bg1"/>
              </a:solidFill>
              <a:latin typeface="Arial"/>
              <a:cs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endParaRPr>
              <a:solidFill>
                <a:schemeClr val="bg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>
                <a:sym typeface="Arial Black"/>
              </a:rPr>
              <a:t>Administrative Rights </a:t>
            </a:r>
            <a:r>
              <a:rPr lang="en-US" sz="4400" b="0" i="0" u="none" strike="noStrike" cap="none">
                <a:sym typeface="Arial Black"/>
              </a:rPr>
              <a:t>Policy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idx="1"/>
          </p:nvPr>
        </p:nvSpPr>
        <p:spPr>
          <a:xfrm>
            <a:off x="838200" y="1196487"/>
            <a:ext cx="10734964" cy="487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Policy should set forth least privilege and only certain roles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Accounts with admin rights should be separate that normal user accounts</a:t>
            </a:r>
          </a:p>
          <a:p>
            <a:pPr lvl="1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Should also not use the same password as the regular account</a:t>
            </a:r>
          </a:p>
          <a:p>
            <a:pPr lvl="1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Only be used for admin functions from a jump workstation</a:t>
            </a:r>
          </a:p>
          <a:p>
            <a:pPr lvl="1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They should have no direct access to the Internet or Email</a:t>
            </a:r>
          </a:p>
          <a:p>
            <a:pPr lvl="0">
              <a:lnSpc>
                <a:spcPct val="80000"/>
              </a:lnSpc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Common local admin password should be banned if possible </a:t>
            </a:r>
          </a:p>
          <a:p>
            <a:pPr lvl="0">
              <a:lnSpc>
                <a:spcPct val="80000"/>
              </a:lnSpc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CIS #4: Continuous Vulnerability Assessment and Remediation</a:t>
            </a:r>
          </a:p>
          <a:p>
            <a:pPr lvl="0">
              <a:lnSpc>
                <a:spcPct val="80000"/>
              </a:lnSpc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CIS #16: Account Monitoring and Control</a:t>
            </a:r>
          </a:p>
          <a:p>
            <a:pPr lvl="0">
              <a:lnSpc>
                <a:spcPct val="80000"/>
              </a:lnSpc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AC-2: Account Management and CA-7: Continuous Monitoring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06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 sz="4400" b="0" i="0" u="none" strike="noStrike" cap="none">
                <a:sym typeface="Arial Black"/>
              </a:rPr>
              <a:t>Admin Rights Technical Controls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idx="1"/>
          </p:nvPr>
        </p:nvSpPr>
        <p:spPr>
          <a:xfrm>
            <a:off x="838200" y="1196487"/>
            <a:ext cx="107349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Use the tools Microsoft gives you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Local Administrator Password Solution (LAPS)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the Microsoft Active Directory administrative tier model</a:t>
            </a:r>
          </a:p>
          <a:p>
            <a:pPr lvl="1">
              <a:spcBef>
                <a:spcPts val="0"/>
              </a:spcBef>
              <a:buClr>
                <a:schemeClr val="bg1"/>
              </a:buClr>
            </a:pPr>
            <a:r>
              <a:rPr lang="en-US"/>
              <a:t>https://docs.microsoft.com/en-us/windows-server/identity/securing-privileged-access/securing-privileged-access-reference-material#ADATM_BM 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endParaRPr lang="en-US"/>
          </a:p>
        </p:txBody>
      </p:sp>
      <p:sp>
        <p:nvSpPr>
          <p:cNvPr id="81" name="Shape 81"/>
          <p:cNvSpPr txBox="1"/>
          <p:nvPr/>
        </p:nvSpPr>
        <p:spPr>
          <a:xfrm>
            <a:off x="838200" y="2879238"/>
            <a:ext cx="7561881" cy="3492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endParaRPr>
              <a:solidFill>
                <a:schemeClr val="bg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endParaRPr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C47DC9-510D-4145-90E6-155BC1A36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960" y="3210756"/>
            <a:ext cx="6115466" cy="338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15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 sz="4400" b="0" i="0" u="none" strike="noStrike" cap="none">
                <a:sym typeface="Arial Black"/>
              </a:rPr>
              <a:t>Lack of Egress Filtering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idx="1"/>
          </p:nvPr>
        </p:nvSpPr>
        <p:spPr>
          <a:xfrm>
            <a:off x="838200" y="1196487"/>
            <a:ext cx="10734964" cy="4269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Firewalls are often only thought of for blocking inbound traffic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Outbound traffic control is important too</a:t>
            </a:r>
          </a:p>
          <a:p>
            <a:pPr>
              <a:spcBef>
                <a:spcPts val="0"/>
              </a:spcBef>
              <a:buClr>
                <a:schemeClr val="bg1"/>
              </a:buClr>
            </a:pPr>
            <a:r>
              <a:rPr lang="en-US"/>
              <a:t>TCP 445 open to the Internet could allow for exfiltration hashes</a:t>
            </a:r>
          </a:p>
          <a:p>
            <a:pPr>
              <a:spcBef>
                <a:spcPts val="0"/>
              </a:spcBef>
              <a:buClr>
                <a:schemeClr val="bg1"/>
              </a:buClr>
            </a:pPr>
            <a:r>
              <a:rPr lang="en-US" err="1"/>
              <a:t>Weaponzied</a:t>
            </a:r>
            <a:r>
              <a:rPr lang="en-US"/>
              <a:t> LNK file = </a:t>
            </a:r>
            <a:r>
              <a:rPr lang="en-US" err="1"/>
              <a:t>NetNTLM</a:t>
            </a:r>
            <a:r>
              <a:rPr lang="en-US"/>
              <a:t> v2 hashes sent externally for an attacker to crack</a:t>
            </a:r>
          </a:p>
          <a:p>
            <a:pPr>
              <a:spcBef>
                <a:spcPts val="0"/>
              </a:spcBef>
              <a:buClr>
                <a:schemeClr val="bg1"/>
              </a:buClr>
            </a:pPr>
            <a:r>
              <a:rPr lang="en-US"/>
              <a:t>Combined with a commonly used file share can lead to a lot of hashes to crack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41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 sz="4400" b="0" i="0" u="none" strike="noStrike" cap="none">
                <a:sym typeface="Arial Black"/>
              </a:rPr>
              <a:t>Egress Filtering Policy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idx="1"/>
          </p:nvPr>
        </p:nvSpPr>
        <p:spPr>
          <a:xfrm>
            <a:off x="838200" y="1196487"/>
            <a:ext cx="10734964" cy="4269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Overall Secure Architecture Policy should include:</a:t>
            </a:r>
          </a:p>
          <a:p>
            <a:pPr lvl="1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All outbound ports blocked by default</a:t>
            </a:r>
          </a:p>
          <a:p>
            <a:pPr lvl="1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All traffic should flow through an application proxy if possible</a:t>
            </a:r>
          </a:p>
          <a:p>
            <a:pPr lvl="1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Any direct access should only be by documented exception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CSC #13: Boundary Defense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AC-4: Information Flow Enforcement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SC-7: Boundary Defense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20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 sz="4400" b="0" i="0" u="none" strike="noStrike" cap="none">
                <a:sym typeface="Arial Black"/>
              </a:rPr>
              <a:t>Egress Filtering Implementation	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idx="1"/>
          </p:nvPr>
        </p:nvSpPr>
        <p:spPr>
          <a:xfrm>
            <a:off x="838200" y="1196487"/>
            <a:ext cx="10734964" cy="4269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No doubt its more work to implement and maintain but it’s a much more secure posture</a:t>
            </a:r>
          </a:p>
          <a:p>
            <a:pPr lvl="1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There will be ongoing changes as changes to the environment occur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If all ports can’t be blocked outbound at a minimum TCP 445 should be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Application aware firewalls may be easier to implement this strategy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endParaRPr lang="en-US"/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23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 sz="4400" b="0" i="0" u="none" strike="noStrike" cap="none">
                <a:sym typeface="Arial Black"/>
              </a:rPr>
              <a:t>Unpatched Software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idx="1"/>
          </p:nvPr>
        </p:nvSpPr>
        <p:spPr>
          <a:xfrm>
            <a:off x="838200" y="1196487"/>
            <a:ext cx="10734964" cy="4269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Patching is important – that’s been drilled into us for years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Uptick of web server and content management systems compromises as an initial infection vector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Sign up for USCERT email lists and email lists for the vendors of products you use to get notifications when vulns are </a:t>
            </a:r>
            <a:r>
              <a:rPr lang="en-US" err="1"/>
              <a:t>realeased</a:t>
            </a:r>
            <a:endParaRPr lang="en-US"/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Needs continuous monitoring and remediation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7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 sz="4400" b="0" i="0" u="none" strike="noStrike" cap="none">
                <a:sym typeface="Arial Black"/>
              </a:rPr>
              <a:t>Patch Management Policy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idx="1"/>
          </p:nvPr>
        </p:nvSpPr>
        <p:spPr>
          <a:xfrm>
            <a:off x="838200" y="1196487"/>
            <a:ext cx="10734964" cy="4269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Avoid language that puts one group in charge of all patching or groups in charge of specific systems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Patching should be an operations function that happens near automatically after patch release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Complete inventory of all software in use, do not ignore 3</a:t>
            </a:r>
            <a:r>
              <a:rPr lang="en-US" baseline="30000" dirty="0"/>
              <a:t>rd</a:t>
            </a:r>
            <a:r>
              <a:rPr lang="en-US" dirty="0"/>
              <a:t> party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CSC #2: Software Inventory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CSC #3: Secure Configuration for Hardware/Software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CSC #4: Continuous Vulnerability Assessment and Remediation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CM-8: Information System Component Inventory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CM-2: Baseline Configuration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RA-5: Vulnerability Scanning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14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 sz="4400" b="0" i="0" u="none" strike="noStrike" cap="none">
                <a:sym typeface="Arial Black"/>
              </a:rPr>
              <a:t>Patch Management Program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idx="1"/>
          </p:nvPr>
        </p:nvSpPr>
        <p:spPr>
          <a:xfrm>
            <a:off x="838200" y="1196487"/>
            <a:ext cx="10734964" cy="4269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Group vulnerability scans by plugin, not by systems missing patches</a:t>
            </a:r>
          </a:p>
          <a:p>
            <a:pPr lvl="1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Only deal with individual systems when there is a patching issue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Work towards immediate deployment of patches and the ability to quickly remediate an operations issue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Do not ignore Low and Informational level vulnerabilities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Annual third-party penetration test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75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 sz="4400" b="0" i="0" u="none" strike="noStrike" cap="none">
                <a:sym typeface="Arial Black"/>
              </a:rPr>
              <a:t>Lack of Effective Logging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idx="1"/>
          </p:nvPr>
        </p:nvSpPr>
        <p:spPr>
          <a:xfrm>
            <a:off x="838200" y="1196487"/>
            <a:ext cx="10734964" cy="134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Mobile devices and cloud services have blurred the network boundary line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Host and network protections can (and will) be bypassed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endParaRPr lang="en-US"/>
          </a:p>
        </p:txBody>
      </p:sp>
      <p:sp>
        <p:nvSpPr>
          <p:cNvPr id="4" name="Shape 79">
            <a:extLst>
              <a:ext uri="{FF2B5EF4-FFF2-40B4-BE49-F238E27FC236}">
                <a16:creationId xmlns:a16="http://schemas.microsoft.com/office/drawing/2014/main" id="{D65056B3-F580-43E0-BD95-4EF4E64CCFE2}"/>
              </a:ext>
            </a:extLst>
          </p:cNvPr>
          <p:cNvSpPr txBox="1">
            <a:spLocks/>
          </p:cNvSpPr>
          <p:nvPr/>
        </p:nvSpPr>
        <p:spPr>
          <a:xfrm>
            <a:off x="838200" y="2353821"/>
            <a:ext cx="6214450" cy="36667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Consolidating specific endpoint logs and alerting on actionable activity is a must</a:t>
            </a:r>
          </a:p>
          <a:p>
            <a:pPr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Microsoft provides some tools for this </a:t>
            </a:r>
          </a:p>
          <a:p>
            <a:pPr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229FDE-58F9-407E-BEB8-B26CA05F1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918" y="3349782"/>
            <a:ext cx="4822317" cy="320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51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 sz="4400" b="0" i="0" u="none" strike="noStrike" cap="none">
                <a:sym typeface="Arial Black"/>
              </a:rPr>
              <a:t>Lack of Effective Logging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96102B-901A-49D6-B256-6F1484A11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238" y="1433762"/>
            <a:ext cx="8209524" cy="3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3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695960" y="307905"/>
            <a:ext cx="10515600" cy="739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>
                <a:sym typeface="Arial Black"/>
              </a:rPr>
              <a:t>Me</a:t>
            </a: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idx="1"/>
          </p:nvPr>
        </p:nvSpPr>
        <p:spPr>
          <a:xfrm>
            <a:off x="695960" y="125333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err="1">
                <a:ea typeface="Calibri"/>
                <a:sym typeface="Calibri"/>
              </a:rPr>
              <a:t>Pentester</a:t>
            </a:r>
            <a:r>
              <a:rPr lang="en-US" dirty="0"/>
              <a:t> / Red Team</a:t>
            </a:r>
            <a:r>
              <a:rPr lang="en-US" sz="2800" b="0" i="0" u="none" strike="noStrike" cap="none" dirty="0">
                <a:sym typeface="Calibri"/>
              </a:rPr>
              <a:t> at Black Hills Information Security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>
                <a:ea typeface="Calibri"/>
                <a:sym typeface="Calibri"/>
              </a:rPr>
              <a:t>GSEC, GCFA, GCIH, GPEN, GFNA, GMOB, GCIA, CISSP, ABCDEFG</a:t>
            </a:r>
            <a:endParaRPr sz="2800" b="0" i="0" u="none" strike="noStrike" cap="none" dirty="0">
              <a:ea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err="1">
                <a:ea typeface="Calibri"/>
                <a:sym typeface="Calibri"/>
              </a:rPr>
              <a:t>CitySec</a:t>
            </a:r>
            <a:r>
              <a:rPr lang="en-US" sz="2800" b="0" i="0" u="none" strike="noStrike" cap="none" dirty="0">
                <a:sym typeface="Calibri"/>
              </a:rPr>
              <a:t> Meetup Organizer</a:t>
            </a:r>
            <a:endParaRPr dirty="0">
              <a:solidFill>
                <a:schemeClr val="bg1"/>
              </a:solidFill>
            </a:endParaRPr>
          </a:p>
          <a:p>
            <a:pPr marL="685800" lvl="1" indent="-228600">
              <a:buClr>
                <a:schemeClr val="bg1"/>
              </a:buClr>
            </a:pPr>
            <a:r>
              <a:rPr lang="en-US" dirty="0" err="1">
                <a:solidFill>
                  <a:schemeClr val="bg1"/>
                </a:solidFill>
              </a:rPr>
              <a:t>TidewaterSec</a:t>
            </a:r>
            <a:r>
              <a:rPr lang="en-US" dirty="0">
                <a:solidFill>
                  <a:schemeClr val="bg1"/>
                </a:solidFill>
              </a:rPr>
              <a:t> – (Hampton, VA)</a:t>
            </a:r>
          </a:p>
          <a:p>
            <a:pPr marL="228600" lvl="0" indent="-228600">
              <a:buClr>
                <a:schemeClr val="bg1"/>
              </a:buClr>
            </a:pPr>
            <a:r>
              <a:rPr lang="en-US" dirty="0"/>
              <a:t>Avid OWA enthusiast</a:t>
            </a:r>
            <a:endParaRPr sz="2800" i="0" u="none" strike="noStrike" cap="none" dirty="0">
              <a:ea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4BCE46-F3E6-47BD-A8BB-69051F3BD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893" y="2522050"/>
            <a:ext cx="3082619" cy="308261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 sz="4400" b="0" i="0" u="none" strike="noStrike" cap="none">
                <a:sym typeface="Arial Black"/>
              </a:rPr>
              <a:t>Log File Policy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idx="1"/>
          </p:nvPr>
        </p:nvSpPr>
        <p:spPr>
          <a:xfrm>
            <a:off x="838200" y="1196487"/>
            <a:ext cx="10734964" cy="4269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Avoid stating logs will be reviewed at a specific time interval (daily, weekly, </a:t>
            </a:r>
            <a:r>
              <a:rPr lang="en-US" err="1"/>
              <a:t>etc</a:t>
            </a:r>
            <a:r>
              <a:rPr lang="en-US"/>
              <a:t>) – this doesn’t work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Consolidation of logs from specific devices and specific events on servers and endpoints to provide actionable alerts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Address log retention (one year?)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CSC #4: Continuous Vuln Assessment and Remediation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CA-7: Continuous Monitoring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47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>
                <a:sym typeface="Arial Black"/>
              </a:rPr>
              <a:t>Logging Implementation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idx="1"/>
          </p:nvPr>
        </p:nvSpPr>
        <p:spPr>
          <a:xfrm>
            <a:off x="838200" y="1196488"/>
            <a:ext cx="10734964" cy="176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Set a foundation for centralized logging of Windows Events on Servers and Workstations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Microsoft has a free way to do this – Windows Event Forwarder (WEF) Server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endParaRPr lang="en-US"/>
          </a:p>
        </p:txBody>
      </p:sp>
      <p:sp>
        <p:nvSpPr>
          <p:cNvPr id="5" name="Shape 79">
            <a:extLst>
              <a:ext uri="{FF2B5EF4-FFF2-40B4-BE49-F238E27FC236}">
                <a16:creationId xmlns:a16="http://schemas.microsoft.com/office/drawing/2014/main" id="{A50EAA00-9D57-405B-82EA-E65962ADD3A6}"/>
              </a:ext>
            </a:extLst>
          </p:cNvPr>
          <p:cNvSpPr txBox="1">
            <a:spLocks/>
          </p:cNvSpPr>
          <p:nvPr/>
        </p:nvSpPr>
        <p:spPr>
          <a:xfrm>
            <a:off x="838200" y="2806496"/>
            <a:ext cx="6033380" cy="29877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bg1"/>
              </a:buClr>
            </a:pPr>
            <a:r>
              <a:rPr lang="en-US"/>
              <a:t>Only send specific Event IDs that are actionable – log what matters</a:t>
            </a:r>
          </a:p>
          <a:p>
            <a:pPr>
              <a:spcBef>
                <a:spcPts val="0"/>
              </a:spcBef>
              <a:buClr>
                <a:schemeClr val="bg1"/>
              </a:buClr>
            </a:pPr>
            <a:r>
              <a:rPr lang="en-US"/>
              <a:t>NSA Spot the Adversary list</a:t>
            </a:r>
          </a:p>
          <a:p>
            <a:pPr>
              <a:spcBef>
                <a:spcPts val="0"/>
              </a:spcBef>
              <a:buClr>
                <a:schemeClr val="bg1"/>
              </a:buClr>
            </a:pPr>
            <a:r>
              <a:rPr lang="en-US">
                <a:hlinkClick r:id="rId3"/>
              </a:rPr>
              <a:t>https://www.blackhillsinfosec.com/end-point-log-consolidation-windows-event-forwarder/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5831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 dirty="0">
                <a:sym typeface="Arial Black"/>
              </a:rPr>
              <a:t>Atomic Critical Controls</a:t>
            </a:r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idx="1"/>
          </p:nvPr>
        </p:nvSpPr>
        <p:spPr>
          <a:xfrm>
            <a:off x="838199" y="1196487"/>
            <a:ext cx="10895091" cy="4269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/>
            <a:r>
              <a:rPr lang="en-US" dirty="0"/>
              <a:t>What is your password policy, specifically the minimum character length requirement?</a:t>
            </a:r>
          </a:p>
          <a:p>
            <a:pPr fontAlgn="base"/>
            <a:r>
              <a:rPr lang="en-US" dirty="0"/>
              <a:t>Do you have any single factor external portals for users (or, do you use 2FA on all external access)?</a:t>
            </a:r>
          </a:p>
          <a:p>
            <a:pPr fontAlgn="base"/>
            <a:r>
              <a:rPr lang="en-US" dirty="0"/>
              <a:t>Do you have a patch management program that includes third-party software?</a:t>
            </a:r>
          </a:p>
          <a:p>
            <a:pPr fontAlgn="base"/>
            <a:r>
              <a:rPr lang="en-US" dirty="0"/>
              <a:t>Do you allow workstation to workstation communication?</a:t>
            </a:r>
          </a:p>
          <a:p>
            <a:pPr fontAlgn="base"/>
            <a:r>
              <a:rPr lang="en-US" dirty="0"/>
              <a:t>Do you require separate administrative accounts for systems admins perform work?  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74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 dirty="0">
                <a:sym typeface="Arial Black"/>
              </a:rPr>
              <a:t>Atomic Critical Controls</a:t>
            </a:r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idx="1"/>
          </p:nvPr>
        </p:nvSpPr>
        <p:spPr>
          <a:xfrm>
            <a:off x="838199" y="1196487"/>
            <a:ext cx="10895091" cy="4269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/>
            <a:r>
              <a:rPr lang="en-US" sz="2400" dirty="0"/>
              <a:t>Are you using any Enterprise Detection and Response (EDR) products?</a:t>
            </a:r>
          </a:p>
          <a:p>
            <a:pPr lvl="1" fontAlgn="base"/>
            <a:r>
              <a:rPr lang="en-US" dirty="0"/>
              <a:t>Is there a team reviewing and actively responding to alerts?</a:t>
            </a:r>
          </a:p>
          <a:p>
            <a:pPr fontAlgn="base"/>
            <a:r>
              <a:rPr lang="en-US" sz="2400" dirty="0"/>
              <a:t>Are you collecting and consolidating Windows endpoint logs?   </a:t>
            </a:r>
          </a:p>
          <a:p>
            <a:pPr lvl="1" fontAlgn="base"/>
            <a:r>
              <a:rPr lang="en-US" dirty="0"/>
              <a:t>Are you logging network traffic and web access?  </a:t>
            </a:r>
          </a:p>
          <a:p>
            <a:pPr lvl="1" fontAlgn="base"/>
            <a:r>
              <a:rPr lang="en-US" dirty="0"/>
              <a:t>How long are these logs retained for?</a:t>
            </a:r>
          </a:p>
          <a:p>
            <a:pPr fontAlgn="base"/>
            <a:r>
              <a:rPr lang="en-US" sz="2400" dirty="0"/>
              <a:t>Have you migrated to Windows 10 and Server 2012 (or higher)?</a:t>
            </a:r>
          </a:p>
          <a:p>
            <a:pPr lvl="1" fontAlgn="base"/>
            <a:r>
              <a:rPr lang="en-US" dirty="0"/>
              <a:t>Do you have legacy operating systems no longer supported by the vendor?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93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 dirty="0">
                <a:sym typeface="Arial Black"/>
              </a:rPr>
              <a:t>Atomic Critical Controls</a:t>
            </a:r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idx="1"/>
          </p:nvPr>
        </p:nvSpPr>
        <p:spPr>
          <a:xfrm>
            <a:off x="838199" y="1196487"/>
            <a:ext cx="10895091" cy="4269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/>
            <a:r>
              <a:rPr lang="en-US" sz="2400" dirty="0"/>
              <a:t>Have you implemented LAPS?  </a:t>
            </a:r>
          </a:p>
          <a:p>
            <a:pPr lvl="1" fontAlgn="base"/>
            <a:r>
              <a:rPr lang="en-US" dirty="0"/>
              <a:t>Are all of your users local administrators on their workstations?</a:t>
            </a:r>
          </a:p>
          <a:p>
            <a:pPr fontAlgn="base"/>
            <a:r>
              <a:rPr lang="en-US" dirty="0"/>
              <a:t>Are you restricting egress traffic from your network?</a:t>
            </a:r>
          </a:p>
          <a:p>
            <a:pPr fontAlgn="base"/>
            <a:r>
              <a:rPr lang="en-US" dirty="0"/>
              <a:t>Are you using any form of application whitelisting?</a:t>
            </a:r>
          </a:p>
          <a:p>
            <a:pPr fontAlgn="base"/>
            <a:r>
              <a:rPr lang="en-US" dirty="0"/>
              <a:t>Do you have an inventory of all hardware and software assets?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23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 sz="4400" b="0" i="0" u="none" strike="noStrike" cap="none">
                <a:sym typeface="Arial Black"/>
              </a:rPr>
              <a:t>How to Security?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idx="1"/>
          </p:nvPr>
        </p:nvSpPr>
        <p:spPr>
          <a:xfrm>
            <a:off x="838199" y="1196487"/>
            <a:ext cx="10895091" cy="4269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Want to really frustrate an attacker (or pen tester)?</a:t>
            </a:r>
          </a:p>
          <a:p>
            <a:pPr lvl="1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Long minimum character length password policy</a:t>
            </a:r>
          </a:p>
          <a:p>
            <a:pPr lvl="1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Separation of admin accounts and all admin functions performed from a non-domain joined jump workstation</a:t>
            </a:r>
          </a:p>
          <a:p>
            <a:pPr lvl="1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Implement Microsoft 3-tier architecture</a:t>
            </a:r>
          </a:p>
          <a:p>
            <a:pPr lvl="1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No workstation to workstation communication (clients only talk to servers)</a:t>
            </a:r>
          </a:p>
          <a:p>
            <a:pPr lvl="1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Implement application whitelisting</a:t>
            </a:r>
          </a:p>
          <a:p>
            <a:pPr lvl="1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Run all Windows systems on latest version with latest patches</a:t>
            </a:r>
          </a:p>
          <a:p>
            <a:pPr lvl="1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Do not disable Windows Defender and run UAC in Always Notify</a:t>
            </a:r>
          </a:p>
          <a:p>
            <a:pPr marL="457200" lvl="1" indent="0">
              <a:spcBef>
                <a:spcPts val="0"/>
              </a:spcBef>
              <a:buClr>
                <a:schemeClr val="bg1"/>
              </a:buClr>
              <a:buSzPts val="2800"/>
              <a:buNone/>
            </a:pPr>
            <a:endParaRPr lang="en-US" dirty="0"/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3481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 sz="4400" b="0" i="0" u="none" strike="noStrike" cap="none">
                <a:sym typeface="Arial Black"/>
              </a:rPr>
              <a:t>How to Security?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idx="1"/>
          </p:nvPr>
        </p:nvSpPr>
        <p:spPr>
          <a:xfrm>
            <a:off x="838199" y="1196487"/>
            <a:ext cx="10895091" cy="4269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Turns out good security is really just good systems administration backed by policy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The latest anti-APT Cyber Blinky Box </a:t>
            </a:r>
            <a:r>
              <a:rPr lang="en-US" dirty="0" err="1"/>
              <a:t>Hacktron</a:t>
            </a:r>
            <a:r>
              <a:rPr lang="en-US" dirty="0"/>
              <a:t> 5000 does not replace this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Implement the first CSC five controls</a:t>
            </a:r>
          </a:p>
          <a:p>
            <a:pPr lvl="1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They support the remaining 15</a:t>
            </a:r>
          </a:p>
          <a:p>
            <a:pPr lvl="0"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01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838200" y="2254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Questions</a:t>
            </a:r>
            <a:endParaRPr sz="44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52" name="Shape 252"/>
          <p:cNvSpPr txBox="1"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>
              <a:buClr>
                <a:schemeClr val="bg1"/>
              </a:buClr>
            </a:pPr>
            <a:r>
              <a:rPr lang="en-US">
                <a:solidFill>
                  <a:schemeClr val="bg1">
                    <a:lumMod val="95000"/>
                  </a:schemeClr>
                </a:solidFill>
              </a:rPr>
              <a:t>Black Hills Information Security</a:t>
            </a:r>
          </a:p>
          <a:p>
            <a:pPr lvl="1" fontAlgn="base">
              <a:buClr>
                <a:schemeClr val="bg1"/>
              </a:buClr>
            </a:pPr>
            <a:r>
              <a:rPr lang="en-US" u="sng">
                <a:solidFill>
                  <a:schemeClr val="bg1">
                    <a:lumMod val="95000"/>
                  </a:schemeClr>
                </a:solidFill>
                <a:hlinkClick r:id="rId3"/>
              </a:rPr>
              <a:t>http://www.blackhillsinfosec.com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  <a:p>
            <a:pPr lvl="1" fontAlgn="base">
              <a:buClr>
                <a:schemeClr val="bg1"/>
              </a:buClr>
            </a:pPr>
            <a:r>
              <a:rPr lang="en-US">
                <a:solidFill>
                  <a:schemeClr val="bg1">
                    <a:lumMod val="95000"/>
                  </a:schemeClr>
                </a:solidFill>
              </a:rPr>
              <a:t>@</a:t>
            </a:r>
            <a:r>
              <a:rPr lang="en-US" err="1">
                <a:solidFill>
                  <a:schemeClr val="bg1">
                    <a:lumMod val="95000"/>
                  </a:schemeClr>
                </a:solidFill>
              </a:rPr>
              <a:t>BHInfoSecurity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  <a:p>
            <a:pPr fontAlgn="base">
              <a:buClr>
                <a:schemeClr val="bg1"/>
              </a:buClr>
            </a:pPr>
            <a:r>
              <a:rPr lang="en-US">
                <a:solidFill>
                  <a:schemeClr val="bg1">
                    <a:lumMod val="95000"/>
                  </a:schemeClr>
                </a:solidFill>
              </a:rPr>
              <a:t>Derek Banks</a:t>
            </a:r>
          </a:p>
          <a:p>
            <a:pPr lvl="1" fontAlgn="base">
              <a:buClr>
                <a:schemeClr val="bg1"/>
              </a:buClr>
            </a:pPr>
            <a:r>
              <a:rPr lang="en-US">
                <a:solidFill>
                  <a:schemeClr val="bg1">
                    <a:lumMod val="95000"/>
                  </a:schemeClr>
                </a:solidFill>
              </a:rPr>
              <a:t>@0xderuke</a:t>
            </a:r>
          </a:p>
        </p:txBody>
      </p:sp>
    </p:spTree>
    <p:extLst>
      <p:ext uri="{BB962C8B-B14F-4D97-AF65-F5344CB8AC3E}">
        <p14:creationId xmlns:p14="http://schemas.microsoft.com/office/powerpoint/2010/main" val="3708141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695960" y="307905"/>
            <a:ext cx="10515600" cy="739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>
                <a:sym typeface="Arial Black"/>
              </a:rPr>
              <a:t>You</a:t>
            </a: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idx="1"/>
          </p:nvPr>
        </p:nvSpPr>
        <p:spPr>
          <a:xfrm>
            <a:off x="695960" y="125333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Two general areas of Infosec industry – Information Assurance and Technical Analysts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Information Assurance roles handle compliance and policy adherence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Analyst roles use specialized software and hardware to monitor and enforce security controls on computer systems</a:t>
            </a:r>
          </a:p>
        </p:txBody>
      </p:sp>
    </p:spTree>
    <p:extLst>
      <p:ext uri="{BB962C8B-B14F-4D97-AF65-F5344CB8AC3E}">
        <p14:creationId xmlns:p14="http://schemas.microsoft.com/office/powerpoint/2010/main" val="2196979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695960" y="307905"/>
            <a:ext cx="10515600" cy="739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>
                <a:sym typeface="Arial Black"/>
              </a:rPr>
              <a:t>Information Security</a:t>
            </a: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idx="1"/>
          </p:nvPr>
        </p:nvSpPr>
        <p:spPr>
          <a:xfrm>
            <a:off x="695960" y="125333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What is the goal of information security?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Assessment of risk and to communicate that assessment to management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To support the organization’s goals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Depending on business goals, protection of: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Availability of data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Confidentiality of data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dirty="0"/>
              <a:t>Integrity of data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endParaRPr lang="en-US" dirty="0"/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endParaRPr lang="en-US" dirty="0"/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endParaRPr lang="en-US" dirty="0"/>
          </a:p>
          <a:p>
            <a:pPr marL="0" lvl="0" indent="0">
              <a:lnSpc>
                <a:spcPct val="80000"/>
              </a:lnSpc>
              <a:spcBef>
                <a:spcPts val="0"/>
              </a:spcBef>
              <a:buClr>
                <a:schemeClr val="bg1"/>
              </a:buClr>
              <a:buSzPts val="2800"/>
              <a:buNone/>
            </a:pPr>
            <a:endParaRPr lang="en-US" dirty="0"/>
          </a:p>
        </p:txBody>
      </p:sp>
      <p:pic>
        <p:nvPicPr>
          <p:cNvPr id="2050" name="Picture 2" descr="C:\Users\derek\AppData\Local\Temp\SNAGHTMLdc7ea7c.PNG">
            <a:extLst>
              <a:ext uri="{FF2B5EF4-FFF2-40B4-BE49-F238E27FC236}">
                <a16:creationId xmlns:a16="http://schemas.microsoft.com/office/drawing/2014/main" id="{491462CC-EB61-4EE2-9DC5-9F3E39269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738" y="2590800"/>
            <a:ext cx="38766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0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6DD5C-A4FA-4396-8038-F269A7569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Policy, Plan,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BB22D-C7B7-434C-BD87-F4309E595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Policy: Strategic guidance on what will be done at a high level and has executive sponsorship</a:t>
            </a:r>
          </a:p>
          <a:p>
            <a:r>
              <a:rPr lang="en-US"/>
              <a:t>Plan: Tactical guidance on how the strategic policy goal will be met and includes identification of key roles involved</a:t>
            </a:r>
          </a:p>
          <a:p>
            <a:r>
              <a:rPr lang="en-US"/>
              <a:t>Procedures: Specific detailed series of actions taken that fulfill what is outlined in the plan</a:t>
            </a:r>
          </a:p>
        </p:txBody>
      </p:sp>
    </p:spTree>
    <p:extLst>
      <p:ext uri="{BB962C8B-B14F-4D97-AF65-F5344CB8AC3E}">
        <p14:creationId xmlns:p14="http://schemas.microsoft.com/office/powerpoint/2010/main" val="10260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 sz="4400" b="0" i="0" u="none" strike="noStrike" cap="none" dirty="0">
                <a:sym typeface="Arial Black"/>
              </a:rPr>
              <a:t>Frameworks</a:t>
            </a:r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idx="1"/>
          </p:nvPr>
        </p:nvSpPr>
        <p:spPr>
          <a:xfrm>
            <a:off x="838200" y="1196487"/>
            <a:ext cx="107349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endParaRPr lang="en-US"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Risk Management Framework</a:t>
            </a:r>
          </a:p>
          <a:p>
            <a:pPr lvl="1">
              <a:lnSpc>
                <a:spcPct val="80000"/>
              </a:lnSpc>
              <a:spcBef>
                <a:spcPts val="100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NIST 800-53, NIST 800-37, and other hit singles</a:t>
            </a:r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838200" y="2522050"/>
            <a:ext cx="7561881" cy="3492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CIS Critical Controls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DHS CDM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ISO 27002:2005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NSA MNP, Top 10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PCI DSS 3.0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HIPAA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And many, many…. Many more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endParaRPr dirty="0">
              <a:solidFill>
                <a:schemeClr val="bg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endParaRPr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5A0378-5FDC-4A6E-9AAB-90CD9BD1B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888" y="2834132"/>
            <a:ext cx="4252912" cy="31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19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7EFC0-699D-487E-8103-8E58E9D69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Crosswalk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9838F-3D0D-4591-8188-2A600EDE6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384" y="1253331"/>
            <a:ext cx="10515600" cy="1675849"/>
          </a:xfrm>
        </p:spPr>
        <p:txBody>
          <a:bodyPr>
            <a:normAutofit lnSpcReduction="10000"/>
          </a:bodyPr>
          <a:lstStyle/>
          <a:p>
            <a:r>
              <a:rPr lang="en-US"/>
              <a:t>May have to map between frameworks for multiple compliance requirements</a:t>
            </a:r>
          </a:p>
          <a:p>
            <a:r>
              <a:rPr lang="en-US"/>
              <a:t>Impossible to remember all the different controls in all the frameworks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AE6AA-1AC2-4A27-A811-82F1AC81C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725" y="3300535"/>
            <a:ext cx="4973728" cy="329246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7E46B1-DA90-4F78-BBF1-57162FD24C50}"/>
              </a:ext>
            </a:extLst>
          </p:cNvPr>
          <p:cNvSpPr txBox="1">
            <a:spLocks/>
          </p:cNvSpPr>
          <p:nvPr/>
        </p:nvSpPr>
        <p:spPr>
          <a:xfrm>
            <a:off x="621384" y="2760127"/>
            <a:ext cx="6461341" cy="3013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Use a crosswalk document</a:t>
            </a:r>
          </a:p>
          <a:p>
            <a:r>
              <a:rPr lang="en-US">
                <a:hlinkClick r:id="rId3"/>
              </a:rPr>
              <a:t>https://www.auditscripts.com/wp-content/uploads/mgm/downloads/80905300.xlsx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291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695960" y="307905"/>
            <a:ext cx="10515600" cy="739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>
                <a:sym typeface="Arial Black"/>
              </a:rPr>
              <a:t>On the same team</a:t>
            </a: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idx="1"/>
          </p:nvPr>
        </p:nvSpPr>
        <p:spPr>
          <a:xfrm>
            <a:off x="695960" y="125333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Information assurance and technical analyst roles have the same overall goal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Mitigation of risk to the IT infrastructure to ensure efficient IT operations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Information security workers have the same overall goal as the rest of IT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To ensure efficient IT operations so that the organization can meet its objectives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Too often we see unnecessary internal politics and conflict and an “us versus them attitude”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/>
              <a:t>Work to defeat this 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Clr>
                <a:schemeClr val="bg1"/>
              </a:buClr>
              <a:buSzPts val="2800"/>
              <a:buNone/>
            </a:pPr>
            <a:endParaRPr lang="en-US"/>
          </a:p>
          <a:p>
            <a:pPr marL="0" lvl="0" indent="0">
              <a:lnSpc>
                <a:spcPct val="80000"/>
              </a:lnSpc>
              <a:spcBef>
                <a:spcPts val="0"/>
              </a:spcBef>
              <a:buClr>
                <a:schemeClr val="bg1"/>
              </a:buClr>
              <a:buSzPts val="280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53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6A717012D7140AFE8E01AC144B263" ma:contentTypeVersion="4" ma:contentTypeDescription="Create a new document." ma:contentTypeScope="" ma:versionID="2488ecb71ef22e9d673971f376218371">
  <xsd:schema xmlns:xsd="http://www.w3.org/2001/XMLSchema" xmlns:xs="http://www.w3.org/2001/XMLSchema" xmlns:p="http://schemas.microsoft.com/office/2006/metadata/properties" xmlns:ns2="55ee62ca-463f-4f8c-b90a-f82c16d56796" xmlns:ns3="19d962ca-3a80-4a2b-965f-954f3ad74067" targetNamespace="http://schemas.microsoft.com/office/2006/metadata/properties" ma:root="true" ma:fieldsID="046a30f6945cfb89701e871d761f19ba" ns2:_="" ns3:_="">
    <xsd:import namespace="55ee62ca-463f-4f8c-b90a-f82c16d56796"/>
    <xsd:import namespace="19d962ca-3a80-4a2b-965f-954f3ad740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e62ca-463f-4f8c-b90a-f82c16d567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d962ca-3a80-4a2b-965f-954f3ad740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4F8D8B-D8C7-459A-A796-61F421816AE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FC8CD56-1A20-4E69-B9B6-CCA1ED40C7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46D060-25AB-44E2-80E5-DC6179489D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ee62ca-463f-4f8c-b90a-f82c16d56796"/>
    <ds:schemaRef ds:uri="19d962ca-3a80-4a2b-965f-954f3ad740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1828</Words>
  <Application>Microsoft Office PowerPoint</Application>
  <PresentationFormat>Widescreen</PresentationFormat>
  <Paragraphs>242</Paragraphs>
  <Slides>37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Arial Black</vt:lpstr>
      <vt:lpstr>Calibri</vt:lpstr>
      <vt:lpstr>Office Theme</vt:lpstr>
      <vt:lpstr>Compliance, Technical Controls and You</vt:lpstr>
      <vt:lpstr>About </vt:lpstr>
      <vt:lpstr>Me</vt:lpstr>
      <vt:lpstr>You</vt:lpstr>
      <vt:lpstr>Information Security</vt:lpstr>
      <vt:lpstr>Policy, Plan, Procedure</vt:lpstr>
      <vt:lpstr>Frameworks</vt:lpstr>
      <vt:lpstr>Crosswalk</vt:lpstr>
      <vt:lpstr>On the same team</vt:lpstr>
      <vt:lpstr>Common Issues </vt:lpstr>
      <vt:lpstr>Weak Passwords</vt:lpstr>
      <vt:lpstr>Password Policy</vt:lpstr>
      <vt:lpstr>Password Control Enforcement</vt:lpstr>
      <vt:lpstr>Password Attacks</vt:lpstr>
      <vt:lpstr>Two-Factor Authentication</vt:lpstr>
      <vt:lpstr>Two-Factor Policy </vt:lpstr>
      <vt:lpstr>Two-Factor Enforcement  </vt:lpstr>
      <vt:lpstr>Over Privileged Users</vt:lpstr>
      <vt:lpstr>Widespread Local Admin</vt:lpstr>
      <vt:lpstr>Administrative Rights Policy</vt:lpstr>
      <vt:lpstr>Admin Rights Technical Controls</vt:lpstr>
      <vt:lpstr>Lack of Egress Filtering</vt:lpstr>
      <vt:lpstr>Egress Filtering Policy</vt:lpstr>
      <vt:lpstr>Egress Filtering Implementation </vt:lpstr>
      <vt:lpstr>Unpatched Software</vt:lpstr>
      <vt:lpstr>Patch Management Policy</vt:lpstr>
      <vt:lpstr>Patch Management Program</vt:lpstr>
      <vt:lpstr>Lack of Effective Logging</vt:lpstr>
      <vt:lpstr>Lack of Effective Logging</vt:lpstr>
      <vt:lpstr>Log File Policy</vt:lpstr>
      <vt:lpstr>Logging Implementation</vt:lpstr>
      <vt:lpstr>Atomic Critical Controls</vt:lpstr>
      <vt:lpstr>Atomic Critical Controls</vt:lpstr>
      <vt:lpstr>Atomic Critical Controls</vt:lpstr>
      <vt:lpstr>How to Security?</vt:lpstr>
      <vt:lpstr>How to Security?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Team Apocalypse</dc:title>
  <dc:creator>Derek Banks</dc:creator>
  <cp:lastModifiedBy>Derek Banks</cp:lastModifiedBy>
  <cp:revision>8</cp:revision>
  <dcterms:created xsi:type="dcterms:W3CDTF">2018-02-17T12:13:50Z</dcterms:created>
  <dcterms:modified xsi:type="dcterms:W3CDTF">2019-05-28T18:12:11Z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0x0101009DA6A717012D7140AFE8E01AC144B263</vt:lpwstr>
  </property>
</Properties>
</file>