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56" r:id="rId2"/>
    <p:sldId id="303" r:id="rId3"/>
    <p:sldId id="309" r:id="rId4"/>
    <p:sldId id="308" r:id="rId5"/>
    <p:sldId id="305" r:id="rId6"/>
    <p:sldId id="316" r:id="rId7"/>
    <p:sldId id="332" r:id="rId8"/>
    <p:sldId id="310" r:id="rId9"/>
    <p:sldId id="313" r:id="rId10"/>
    <p:sldId id="322" r:id="rId11"/>
    <p:sldId id="311" r:id="rId12"/>
    <p:sldId id="317" r:id="rId13"/>
    <p:sldId id="312" r:id="rId14"/>
    <p:sldId id="318" r:id="rId15"/>
    <p:sldId id="319" r:id="rId16"/>
    <p:sldId id="321" r:id="rId17"/>
    <p:sldId id="320" r:id="rId18"/>
    <p:sldId id="323" r:id="rId19"/>
    <p:sldId id="324" r:id="rId20"/>
    <p:sldId id="326" r:id="rId21"/>
    <p:sldId id="325" r:id="rId22"/>
    <p:sldId id="327" r:id="rId23"/>
    <p:sldId id="328" r:id="rId24"/>
    <p:sldId id="329" r:id="rId25"/>
    <p:sldId id="330" r:id="rId26"/>
    <p:sldId id="331" r:id="rId27"/>
    <p:sldId id="333" r:id="rId28"/>
    <p:sldId id="334" r:id="rId29"/>
    <p:sldId id="335" r:id="rId30"/>
    <p:sldId id="339" r:id="rId31"/>
    <p:sldId id="336" r:id="rId32"/>
    <p:sldId id="337" r:id="rId33"/>
    <p:sldId id="338" r:id="rId34"/>
    <p:sldId id="340" r:id="rId3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2160">
          <p15:clr>
            <a:srgbClr val="A4A3A4"/>
          </p15:clr>
        </p15:guide>
        <p15:guide id="6"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21" autoAdjust="0"/>
    <p:restoredTop sz="94401"/>
  </p:normalViewPr>
  <p:slideViewPr>
    <p:cSldViewPr snapToGrid="0" showGuides="1">
      <p:cViewPr>
        <p:scale>
          <a:sx n="157" d="100"/>
          <a:sy n="157" d="100"/>
        </p:scale>
        <p:origin x="1400" y="85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p:scale>
          <a:sx n="148" d="100"/>
          <a:sy n="148" d="100"/>
        </p:scale>
        <p:origin x="3416" y="-17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827520" y="9119474"/>
            <a:ext cx="487680" cy="481726"/>
          </a:xfrm>
          <a:prstGeom prst="rect">
            <a:avLst/>
          </a:prstGeom>
        </p:spPr>
        <p:txBody>
          <a:bodyPr vert="horz" lIns="96661" tIns="48331" rIns="96661" bIns="48331" rtlCol="0" anchor="ctr"/>
          <a:lstStyle>
            <a:lvl1pPr algn="r">
              <a:defRPr sz="1300"/>
            </a:lvl1pPr>
          </a:lstStyle>
          <a:p>
            <a:pPr algn="l"/>
            <a:fld id="{697B12D4-4E44-48C5-B3AA-ECDAF4D2CE64}" type="slidenum">
              <a:rPr lang="en-US" b="1" smtClean="0"/>
              <a:pPr algn="l"/>
              <a:t>‹#›</a:t>
            </a:fld>
            <a:endParaRPr lang="en-US" b="1" dirty="0"/>
          </a:p>
        </p:txBody>
      </p:sp>
      <p:sp>
        <p:nvSpPr>
          <p:cNvPr id="7" name="Header Placeholder 6"/>
          <p:cNvSpPr>
            <a:spLocks noGrp="1"/>
          </p:cNvSpPr>
          <p:nvPr>
            <p:ph type="hdr" sz="quarter"/>
          </p:nvPr>
        </p:nvSpPr>
        <p:spPr>
          <a:xfrm>
            <a:off x="590710" y="108175"/>
            <a:ext cx="6110755" cy="481727"/>
          </a:xfrm>
          <a:prstGeom prst="rect">
            <a:avLst/>
          </a:prstGeom>
        </p:spPr>
        <p:txBody>
          <a:bodyPr vert="horz" lIns="0" tIns="96661" rIns="0" bIns="96661" rtlCol="0"/>
          <a:lstStyle>
            <a:lvl1pPr algn="l">
              <a:defRPr sz="1300"/>
            </a:lvl1pPr>
          </a:lstStyle>
          <a:p>
            <a:endParaRPr lang="en-US" dirty="0">
              <a:latin typeface="Arial"/>
              <a:cs typeface="Arial"/>
            </a:endParaRPr>
          </a:p>
        </p:txBody>
      </p:sp>
      <p:cxnSp>
        <p:nvCxnSpPr>
          <p:cNvPr id="10" name="Straight Connector 9"/>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44A3003-2FCD-9C4A-AECA-7A660DE7C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1859218430"/>
      </p:ext>
    </p:extLst>
  </p:cSld>
  <p:clrMap bg1="lt1" tx1="dk1" bg2="lt2" tx2="dk2" accent1="accent1" accent2="accent2" accent3="accent3" accent4="accent4" accent5="accent5" accent6="accent6" hlink="hlink" folHlink="folHlink"/>
  <p:extLst mod="1">
    <p:ext uri="{56416CCD-93CA-4268-BC5B-53C4BB910035}">
      <p15:sldGuideLst xmlns:p15="http://schemas.microsoft.com/office/powerpoint/2012/main">
        <p15:guide id="1" pos="35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076" y="9119474"/>
            <a:ext cx="487680" cy="481726"/>
          </a:xfrm>
          <a:prstGeom prst="rect">
            <a:avLst/>
          </a:prstGeom>
        </p:spPr>
        <p:txBody>
          <a:bodyPr vert="horz" lIns="96661" tIns="48331" rIns="96661" bIns="48331" rtlCol="0" anchor="ctr"/>
          <a:lstStyle>
            <a:lvl1pPr algn="l">
              <a:defRPr sz="1300" b="1"/>
            </a:lvl1pPr>
          </a:lstStyle>
          <a:p>
            <a:fld id="{30F18498-1159-498D-8DC7-E1A69C582DF5}" type="slidenum">
              <a:rPr lang="en-US" smtClean="0"/>
              <a:pPr/>
              <a:t>‹#›</a:t>
            </a:fld>
            <a:endParaRPr lang="en-US" dirty="0"/>
          </a:p>
        </p:txBody>
      </p:sp>
      <p:cxnSp>
        <p:nvCxnSpPr>
          <p:cNvPr id="13" name="Straight Connector 12"/>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Header Placeholder 13"/>
          <p:cNvSpPr>
            <a:spLocks noGrp="1"/>
          </p:cNvSpPr>
          <p:nvPr>
            <p:ph type="hdr" sz="quarter"/>
          </p:nvPr>
        </p:nvSpPr>
        <p:spPr>
          <a:xfrm>
            <a:off x="568959" y="101414"/>
            <a:ext cx="5022188" cy="481727"/>
          </a:xfrm>
          <a:prstGeom prst="rect">
            <a:avLst/>
          </a:prstGeom>
        </p:spPr>
        <p:txBody>
          <a:bodyPr vert="horz" lIns="0" tIns="96661" rIns="0" bIns="96661" rtlCol="0"/>
          <a:lstStyle>
            <a:lvl1pPr algn="l">
              <a:defRPr sz="1300">
                <a:latin typeface="Arial"/>
                <a:cs typeface="Arial"/>
              </a:defRPr>
            </a:lvl1pPr>
          </a:lstStyle>
          <a:p>
            <a:endParaRPr lang="en-US" dirty="0"/>
          </a:p>
        </p:txBody>
      </p:sp>
      <p:pic>
        <p:nvPicPr>
          <p:cNvPr id="8" name="Picture 7">
            <a:extLst>
              <a:ext uri="{FF2B5EF4-FFF2-40B4-BE49-F238E27FC236}">
                <a16:creationId xmlns:a16="http://schemas.microsoft.com/office/drawing/2014/main" id="{78A0FD5F-93B0-E843-BE18-27A26E838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395029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mod="1">
    <p:ext uri="{620B2872-D7B9-4A21-9093-7833F8D536E1}">
      <p15:sldGuideLst xmlns:p15="http://schemas.microsoft.com/office/powerpoint/2012/main">
        <p15:guide id="1" pos="35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t>1</a:t>
            </a:fld>
            <a:endParaRPr lang="en-US"/>
          </a:p>
        </p:txBody>
      </p:sp>
    </p:spTree>
    <p:extLst>
      <p:ext uri="{BB962C8B-B14F-4D97-AF65-F5344CB8AC3E}">
        <p14:creationId xmlns:p14="http://schemas.microsoft.com/office/powerpoint/2010/main" val="61873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9</a:t>
            </a:fld>
            <a:endParaRPr lang="en-US" dirty="0"/>
          </a:p>
        </p:txBody>
      </p:sp>
    </p:spTree>
    <p:extLst>
      <p:ext uri="{BB962C8B-B14F-4D97-AF65-F5344CB8AC3E}">
        <p14:creationId xmlns:p14="http://schemas.microsoft.com/office/powerpoint/2010/main" val="3063366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E4C5CF-75A0-0A41-8CD2-59420448E8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89" t="541" r="16898"/>
          <a:stretch/>
        </p:blipFill>
        <p:spPr>
          <a:xfrm>
            <a:off x="0" y="0"/>
            <a:ext cx="9144000" cy="6341446"/>
          </a:xfrm>
          <a:prstGeom prst="rect">
            <a:avLst/>
          </a:prstGeom>
        </p:spPr>
      </p:pic>
      <p:sp>
        <p:nvSpPr>
          <p:cNvPr id="12" name="Rectangle 11">
            <a:extLst>
              <a:ext uri="{FF2B5EF4-FFF2-40B4-BE49-F238E27FC236}">
                <a16:creationId xmlns:a16="http://schemas.microsoft.com/office/drawing/2014/main" id="{E5390AE0-38A2-DF48-A4A0-1035506314D6}"/>
              </a:ext>
            </a:extLst>
          </p:cNvPr>
          <p:cNvSpPr/>
          <p:nvPr userDrawn="1"/>
        </p:nvSpPr>
        <p:spPr>
          <a:xfrm>
            <a:off x="0" y="6327907"/>
            <a:ext cx="9144000" cy="53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4475ADB-C1B8-0549-9B92-ADE2B02EC8BD}"/>
              </a:ext>
            </a:extLst>
          </p:cNvPr>
          <p:cNvSpPr>
            <a:spLocks noGrp="1"/>
          </p:cNvSpPr>
          <p:nvPr>
            <p:ph type="ctrTitle" hasCustomPrompt="1"/>
          </p:nvPr>
        </p:nvSpPr>
        <p:spPr>
          <a:xfrm>
            <a:off x="381000" y="1942488"/>
            <a:ext cx="5513387" cy="2451079"/>
          </a:xfrm>
          <a:prstGeom prst="rect">
            <a:avLst/>
          </a:prstGeom>
        </p:spPr>
        <p:txBody>
          <a:bodyPr lIns="0" tIns="0" rIns="0" bIns="0" anchor="t" anchorCtr="0">
            <a:normAutofit/>
          </a:bodyPr>
          <a:lstStyle>
            <a:lvl1pPr algn="l">
              <a:defRPr sz="3200" b="0">
                <a:solidFill>
                  <a:schemeClr val="tx1"/>
                </a:solidFill>
              </a:defRPr>
            </a:lvl1pPr>
          </a:lstStyle>
          <a:p>
            <a:r>
              <a:rPr lang="en-US" dirty="0"/>
              <a:t>Click to edit Master </a:t>
            </a:r>
            <a:br>
              <a:rPr lang="en-US" dirty="0"/>
            </a:br>
            <a:r>
              <a:rPr lang="en-US" dirty="0"/>
              <a:t>title style</a:t>
            </a:r>
          </a:p>
        </p:txBody>
      </p:sp>
      <p:sp>
        <p:nvSpPr>
          <p:cNvPr id="14" name="Subtitle 2">
            <a:extLst>
              <a:ext uri="{FF2B5EF4-FFF2-40B4-BE49-F238E27FC236}">
                <a16:creationId xmlns:a16="http://schemas.microsoft.com/office/drawing/2014/main" id="{027BBF95-049B-F046-A443-7F368AF31362}"/>
              </a:ext>
            </a:extLst>
          </p:cNvPr>
          <p:cNvSpPr>
            <a:spLocks noGrp="1"/>
          </p:cNvSpPr>
          <p:nvPr>
            <p:ph type="subTitle" idx="1"/>
          </p:nvPr>
        </p:nvSpPr>
        <p:spPr>
          <a:xfrm>
            <a:off x="381000" y="4497564"/>
            <a:ext cx="4789487" cy="722136"/>
          </a:xfrm>
          <a:prstGeom prst="rect">
            <a:avLst/>
          </a:prstGeom>
        </p:spPr>
        <p:txBody>
          <a:bodyPr lIns="0" tIns="0" rIns="0" bIns="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TextBox 14">
            <a:extLst>
              <a:ext uri="{FF2B5EF4-FFF2-40B4-BE49-F238E27FC236}">
                <a16:creationId xmlns:a16="http://schemas.microsoft.com/office/drawing/2014/main" id="{A0B9F750-AD01-5040-9161-714A32C62AEB}"/>
              </a:ext>
            </a:extLst>
          </p:cNvPr>
          <p:cNvSpPr txBox="1"/>
          <p:nvPr userDrawn="1"/>
        </p:nvSpPr>
        <p:spPr>
          <a:xfrm>
            <a:off x="381001" y="5335764"/>
            <a:ext cx="2705100" cy="507831"/>
          </a:xfrm>
          <a:prstGeom prst="rect">
            <a:avLst/>
          </a:prstGeom>
          <a:noFill/>
        </p:spPr>
        <p:txBody>
          <a:bodyPr wrap="square" lIns="0" tIns="0" rIns="0" bIns="0" rtlCol="0">
            <a:spAutoFit/>
          </a:bodyPr>
          <a:lstStyle/>
          <a:p>
            <a:r>
              <a:rPr lang="en-US" sz="1100" dirty="0">
                <a:solidFill>
                  <a:schemeClr val="bg2"/>
                </a:solidFill>
                <a:latin typeface="Arial" panose="020B0604020202020204" pitchFamily="34" charset="0"/>
                <a:cs typeface="Arial" panose="020B0604020202020204" pitchFamily="34" charset="0"/>
              </a:rPr>
              <a:t>Software Engineering Institute</a:t>
            </a:r>
          </a:p>
          <a:p>
            <a:r>
              <a:rPr lang="en-US" sz="1100" dirty="0">
                <a:solidFill>
                  <a:schemeClr val="bg2"/>
                </a:solidFill>
                <a:latin typeface="Arial" panose="020B0604020202020204" pitchFamily="34" charset="0"/>
                <a:cs typeface="Arial" panose="020B0604020202020204" pitchFamily="34" charset="0"/>
              </a:rPr>
              <a:t>Carnegie Mellon University</a:t>
            </a:r>
          </a:p>
          <a:p>
            <a:r>
              <a:rPr lang="en-US" sz="1100" dirty="0">
                <a:solidFill>
                  <a:schemeClr val="bg2"/>
                </a:solidFill>
                <a:latin typeface="Arial" panose="020B0604020202020204" pitchFamily="34" charset="0"/>
                <a:cs typeface="Arial" panose="020B0604020202020204" pitchFamily="34" charset="0"/>
              </a:rPr>
              <a:t>Pittsburgh, PA  15213</a:t>
            </a:r>
          </a:p>
        </p:txBody>
      </p:sp>
      <p:sp>
        <p:nvSpPr>
          <p:cNvPr id="16" name="TextBox 15">
            <a:extLst>
              <a:ext uri="{FF2B5EF4-FFF2-40B4-BE49-F238E27FC236}">
                <a16:creationId xmlns:a16="http://schemas.microsoft.com/office/drawing/2014/main" id="{8CBE2C6F-E761-A242-8F77-F76FD4E9599D}"/>
              </a:ext>
            </a:extLst>
          </p:cNvPr>
          <p:cNvSpPr txBox="1"/>
          <p:nvPr userDrawn="1"/>
        </p:nvSpPr>
        <p:spPr>
          <a:xfrm>
            <a:off x="6057900" y="6444865"/>
            <a:ext cx="2095500" cy="369332"/>
          </a:xfrm>
          <a:prstGeom prst="rect">
            <a:avLst/>
          </a:prstGeom>
          <a:noFill/>
        </p:spPr>
        <p:txBody>
          <a:bodyPr wrap="square" lIns="0" tIns="0" rIns="0" bIns="0" rtlCol="0">
            <a:spAutoFit/>
          </a:bodyPr>
          <a:lstStyle/>
          <a:p>
            <a:r>
              <a:rPr lang="en-US" sz="800" kern="1200" dirty="0">
                <a:effectLst/>
                <a:latin typeface="Arial" charset="0"/>
                <a:ea typeface="Arial" charset="0"/>
                <a:cs typeface="Arial" charset="0"/>
              </a:rPr>
              <a:t>[DISTRIBUTION STATEMENT A] This material has been approved </a:t>
            </a:r>
            <a:br>
              <a:rPr lang="en-US" sz="800" kern="1200" dirty="0">
                <a:effectLst/>
                <a:latin typeface="Arial" charset="0"/>
                <a:ea typeface="Arial" charset="0"/>
                <a:cs typeface="Arial" charset="0"/>
              </a:rPr>
            </a:br>
            <a:r>
              <a:rPr lang="en-US" sz="800" kern="1200" dirty="0">
                <a:effectLst/>
                <a:latin typeface="Arial" charset="0"/>
                <a:ea typeface="Arial" charset="0"/>
                <a:cs typeface="Arial" charset="0"/>
              </a:rPr>
              <a:t>for public release and unlimited distribution.</a:t>
            </a:r>
            <a:endParaRPr lang="en-US" sz="800" kern="1200" dirty="0">
              <a:solidFill>
                <a:schemeClr val="dk1"/>
              </a:solidFill>
              <a:effectLst/>
              <a:latin typeface="Arial" charset="0"/>
              <a:ea typeface="Arial" charset="0"/>
              <a:cs typeface="Arial" charset="0"/>
            </a:endParaRPr>
          </a:p>
        </p:txBody>
      </p:sp>
      <p:sp>
        <p:nvSpPr>
          <p:cNvPr id="17" name="Rectangle 16">
            <a:extLst>
              <a:ext uri="{FF2B5EF4-FFF2-40B4-BE49-F238E27FC236}">
                <a16:creationId xmlns:a16="http://schemas.microsoft.com/office/drawing/2014/main" id="{E411DB47-2821-9C4C-BFD0-A0EBB2B01254}"/>
              </a:ext>
            </a:extLst>
          </p:cNvPr>
          <p:cNvSpPr/>
          <p:nvPr userDrawn="1"/>
        </p:nvSpPr>
        <p:spPr>
          <a:xfrm>
            <a:off x="0" y="6318763"/>
            <a:ext cx="9144000" cy="18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21CBEAF-4B7E-1346-9483-609D07864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6461676"/>
            <a:ext cx="1721485" cy="292328"/>
          </a:xfrm>
          <a:prstGeom prst="rect">
            <a:avLst/>
          </a:prstGeom>
        </p:spPr>
      </p:pic>
    </p:spTree>
    <p:extLst>
      <p:ext uri="{BB962C8B-B14F-4D97-AF65-F5344CB8AC3E}">
        <p14:creationId xmlns:p14="http://schemas.microsoft.com/office/powerpoint/2010/main" val="99719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1229293"/>
            <a:ext cx="8340968" cy="486670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503920" y="0"/>
            <a:ext cx="640080" cy="640080"/>
          </a:xfrm>
        </p:spPr>
        <p:txBody>
          <a:bodyPr anchor="ctr" anchorCtr="0">
            <a:normAutofit/>
          </a:bodyPr>
          <a:lstStyle>
            <a:lvl1pPr algn="ctr">
              <a:defRPr sz="800"/>
            </a:lvl1pPr>
          </a:lstStyle>
          <a:p>
            <a:r>
              <a:rPr lang="en-US" dirty="0"/>
              <a:t>Picture (Optional)</a:t>
            </a:r>
          </a:p>
        </p:txBody>
      </p:sp>
      <p:sp>
        <p:nvSpPr>
          <p:cNvPr id="6" name="Text Placeholder 7"/>
          <p:cNvSpPr>
            <a:spLocks noGrp="1"/>
          </p:cNvSpPr>
          <p:nvPr>
            <p:ph type="body" sz="quarter" idx="10" hasCustomPrompt="1"/>
          </p:nvPr>
        </p:nvSpPr>
        <p:spPr>
          <a:xfrm>
            <a:off x="381000" y="42708"/>
            <a:ext cx="5524500" cy="142478"/>
          </a:xfrm>
        </p:spPr>
        <p:txBody>
          <a:bodyPr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86351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227469"/>
            <a:ext cx="4114800" cy="4785456"/>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227469"/>
            <a:ext cx="4076699" cy="4785456"/>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Picture Placeholder 9"/>
          <p:cNvSpPr>
            <a:spLocks noGrp="1"/>
          </p:cNvSpPr>
          <p:nvPr>
            <p:ph type="pic" sz="quarter" idx="11" hasCustomPrompt="1"/>
          </p:nvPr>
        </p:nvSpPr>
        <p:spPr>
          <a:xfrm>
            <a:off x="8503920" y="0"/>
            <a:ext cx="640080" cy="640080"/>
          </a:xfrm>
        </p:spPr>
        <p:txBody>
          <a:bodyPr anchor="ctr" anchorCtr="0">
            <a:normAutofit/>
          </a:bodyPr>
          <a:lstStyle>
            <a:lvl1pPr algn="ctr">
              <a:defRPr sz="800"/>
            </a:lvl1pPr>
          </a:lstStyle>
          <a:p>
            <a:r>
              <a:rPr lang="en-US" dirty="0"/>
              <a:t>Picture (Optional)</a:t>
            </a:r>
          </a:p>
        </p:txBody>
      </p:sp>
      <p:sp>
        <p:nvSpPr>
          <p:cNvPr id="7" name="Text Placeholder 7"/>
          <p:cNvSpPr>
            <a:spLocks noGrp="1"/>
          </p:cNvSpPr>
          <p:nvPr>
            <p:ph type="body" sz="quarter" idx="10" hasCustomPrompt="1"/>
          </p:nvPr>
        </p:nvSpPr>
        <p:spPr>
          <a:xfrm>
            <a:off x="381000" y="42708"/>
            <a:ext cx="5524500" cy="142478"/>
          </a:xfrm>
        </p:spPr>
        <p:txBody>
          <a:bodyPr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1367020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234344"/>
            <a:ext cx="2705100" cy="4785456"/>
          </a:xfrm>
        </p:spPr>
        <p:txBody>
          <a:bodyPr/>
          <a:lstStyle>
            <a:lvl1pPr>
              <a:defRPr sz="2000"/>
            </a:lvl1pPr>
            <a:lvl2pPr>
              <a:defRPr sz="2000"/>
            </a:lvl2pPr>
            <a:lvl3pPr>
              <a:defRPr sz="1800"/>
            </a:lvl3pPr>
            <a:lvl4pPr>
              <a:defRPr sz="1800"/>
            </a:lvl4pPr>
          </a:lstStyle>
          <a:p>
            <a:pPr lvl="0"/>
            <a:r>
              <a:rPr lang="en-US"/>
              <a:t>Edit Master text styles</a:t>
            </a:r>
          </a:p>
          <a:p>
            <a:pPr lvl="1"/>
            <a:r>
              <a:rPr lang="en-US"/>
              <a:t>Second level</a:t>
            </a:r>
          </a:p>
          <a:p>
            <a:pPr lvl="2"/>
            <a:r>
              <a:rPr lang="en-US"/>
              <a:t>Third level</a:t>
            </a:r>
          </a:p>
          <a:p>
            <a:pPr lvl="3"/>
            <a:r>
              <a:rPr lang="en-US"/>
              <a:t>Fourth level</a:t>
            </a:r>
          </a:p>
        </p:txBody>
      </p:sp>
      <p:sp>
        <p:nvSpPr>
          <p:cNvPr id="11" name="Picture Placeholder 9"/>
          <p:cNvSpPr>
            <a:spLocks noGrp="1"/>
          </p:cNvSpPr>
          <p:nvPr>
            <p:ph type="pic" sz="quarter" idx="11" hasCustomPrompt="1"/>
          </p:nvPr>
        </p:nvSpPr>
        <p:spPr>
          <a:xfrm>
            <a:off x="8503920" y="0"/>
            <a:ext cx="640080" cy="640080"/>
          </a:xfrm>
        </p:spPr>
        <p:txBody>
          <a:bodyPr anchor="ctr" anchorCtr="0">
            <a:normAutofit/>
          </a:bodyPr>
          <a:lstStyle>
            <a:lvl1pPr algn="ctr">
              <a:defRPr sz="800"/>
            </a:lvl1pPr>
          </a:lstStyle>
          <a:p>
            <a:r>
              <a:rPr lang="en-US" dirty="0"/>
              <a:t>Picture (Optional)</a:t>
            </a:r>
          </a:p>
        </p:txBody>
      </p:sp>
      <p:sp>
        <p:nvSpPr>
          <p:cNvPr id="10" name="Text Placeholder 7"/>
          <p:cNvSpPr>
            <a:spLocks noGrp="1"/>
          </p:cNvSpPr>
          <p:nvPr>
            <p:ph type="body" sz="quarter" idx="10" hasCustomPrompt="1"/>
          </p:nvPr>
        </p:nvSpPr>
        <p:spPr>
          <a:xfrm>
            <a:off x="381000" y="42708"/>
            <a:ext cx="5524500" cy="142478"/>
          </a:xfrm>
        </p:spPr>
        <p:txBody>
          <a:bodyPr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2" name="Content Placeholder 2"/>
          <p:cNvSpPr>
            <a:spLocks noGrp="1"/>
          </p:cNvSpPr>
          <p:nvPr>
            <p:ph sz="half" idx="12"/>
          </p:nvPr>
        </p:nvSpPr>
        <p:spPr>
          <a:xfrm>
            <a:off x="3238500" y="1234344"/>
            <a:ext cx="2705100" cy="4785456"/>
          </a:xfrm>
        </p:spPr>
        <p:txBody>
          <a:bodyPr/>
          <a:lstStyle>
            <a:lvl1pPr>
              <a:defRPr sz="2000"/>
            </a:lvl1pPr>
            <a:lvl2pPr>
              <a:defRPr sz="2000"/>
            </a:lvl2pPr>
            <a:lvl3pPr>
              <a:defRPr sz="1800"/>
            </a:lvl3pPr>
            <a:lvl4pPr>
              <a:defRPr sz="1800"/>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2"/>
          <p:cNvSpPr>
            <a:spLocks noGrp="1"/>
          </p:cNvSpPr>
          <p:nvPr>
            <p:ph sz="half" idx="13"/>
          </p:nvPr>
        </p:nvSpPr>
        <p:spPr>
          <a:xfrm>
            <a:off x="6057900" y="1234344"/>
            <a:ext cx="2667000" cy="4785456"/>
          </a:xfrm>
        </p:spPr>
        <p:txBody>
          <a:bodyPr/>
          <a:lstStyle>
            <a:lvl1pPr>
              <a:defRPr sz="2000"/>
            </a:lvl1pPr>
            <a:lvl2pPr>
              <a:defRPr sz="2000"/>
            </a:lvl2pPr>
            <a:lvl3pPr>
              <a:defRPr sz="1800"/>
            </a:lvl3pPr>
            <a:lvl4pPr>
              <a:defRPr sz="18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8712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241907"/>
            <a:ext cx="1981200" cy="4777893"/>
          </a:xfrm>
        </p:spPr>
        <p:txBody>
          <a:bodyPr/>
          <a:lstStyle>
            <a:lvl1pPr>
              <a:defRPr sz="1800"/>
            </a:lvl1pPr>
            <a:lvl2pPr marL="288925" indent="-174625">
              <a:tabLst/>
              <a:defRPr sz="1800"/>
            </a:lvl2pPr>
            <a:lvl3pPr marL="573088" indent="-168275">
              <a:tabLst/>
              <a:defRPr sz="1600"/>
            </a:lvl3pPr>
            <a:lvl4pPr marL="803275" indent="-174625">
              <a:tabLst/>
              <a:defRPr sz="1600"/>
            </a:lvl4pPr>
          </a:lstStyle>
          <a:p>
            <a:pPr lvl="0"/>
            <a:r>
              <a:rPr lang="en-US"/>
              <a:t>Edit Master text styles</a:t>
            </a:r>
          </a:p>
          <a:p>
            <a:pPr lvl="1"/>
            <a:r>
              <a:rPr lang="en-US"/>
              <a:t>Second level</a:t>
            </a:r>
          </a:p>
          <a:p>
            <a:pPr lvl="2"/>
            <a:r>
              <a:rPr lang="en-US"/>
              <a:t>Third level</a:t>
            </a:r>
          </a:p>
          <a:p>
            <a:pPr lvl="3"/>
            <a:r>
              <a:rPr lang="en-US"/>
              <a:t>Fourth level</a:t>
            </a:r>
          </a:p>
        </p:txBody>
      </p:sp>
      <p:sp>
        <p:nvSpPr>
          <p:cNvPr id="10" name="Picture Placeholder 9"/>
          <p:cNvSpPr>
            <a:spLocks noGrp="1"/>
          </p:cNvSpPr>
          <p:nvPr>
            <p:ph type="pic" sz="quarter" idx="11" hasCustomPrompt="1"/>
          </p:nvPr>
        </p:nvSpPr>
        <p:spPr>
          <a:xfrm>
            <a:off x="8503920" y="0"/>
            <a:ext cx="640080" cy="640080"/>
          </a:xfrm>
        </p:spPr>
        <p:txBody>
          <a:bodyPr anchor="ctr" anchorCtr="0">
            <a:normAutofit/>
          </a:bodyPr>
          <a:lstStyle>
            <a:lvl1pPr algn="ctr">
              <a:defRPr sz="800"/>
            </a:lvl1pPr>
          </a:lstStyle>
          <a:p>
            <a:r>
              <a:rPr lang="en-US" dirty="0"/>
              <a:t>Picture (Optional)</a:t>
            </a:r>
          </a:p>
        </p:txBody>
      </p:sp>
      <p:sp>
        <p:nvSpPr>
          <p:cNvPr id="9" name="Text Placeholder 7"/>
          <p:cNvSpPr>
            <a:spLocks noGrp="1"/>
          </p:cNvSpPr>
          <p:nvPr>
            <p:ph type="body" sz="quarter" idx="10" hasCustomPrompt="1"/>
          </p:nvPr>
        </p:nvSpPr>
        <p:spPr>
          <a:xfrm>
            <a:off x="381000" y="42708"/>
            <a:ext cx="5524500" cy="142478"/>
          </a:xfrm>
        </p:spPr>
        <p:txBody>
          <a:bodyPr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8" name="Content Placeholder 2"/>
          <p:cNvSpPr>
            <a:spLocks noGrp="1"/>
          </p:cNvSpPr>
          <p:nvPr>
            <p:ph sz="half" idx="12"/>
          </p:nvPr>
        </p:nvSpPr>
        <p:spPr>
          <a:xfrm>
            <a:off x="2514600" y="1241907"/>
            <a:ext cx="1981200" cy="4777893"/>
          </a:xfrm>
        </p:spPr>
        <p:txBody>
          <a:bodyPr/>
          <a:lstStyle>
            <a:lvl1pPr>
              <a:defRPr sz="1800"/>
            </a:lvl1pPr>
            <a:lvl2pPr marL="288925" indent="-174625">
              <a:tabLst/>
              <a:defRPr sz="1800"/>
            </a:lvl2pPr>
            <a:lvl3pPr marL="573088" indent="-168275">
              <a:tabLst/>
              <a:defRPr sz="1600"/>
            </a:lvl3pPr>
            <a:lvl4pPr marL="803275" indent="-174625">
              <a:tabLst/>
              <a:defRPr sz="1600"/>
            </a:lvl4pPr>
          </a:lstStyle>
          <a:p>
            <a:pPr lvl="0"/>
            <a:r>
              <a:rPr lang="en-US"/>
              <a:t>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4648200" y="1241907"/>
            <a:ext cx="1981200" cy="4777893"/>
          </a:xfrm>
        </p:spPr>
        <p:txBody>
          <a:bodyPr/>
          <a:lstStyle>
            <a:lvl1pPr>
              <a:defRPr sz="1800"/>
            </a:lvl1pPr>
            <a:lvl2pPr marL="288925" indent="-174625">
              <a:tabLst/>
              <a:defRPr sz="1800"/>
            </a:lvl2pPr>
            <a:lvl3pPr marL="573088" indent="-168275">
              <a:tabLst/>
              <a:defRPr sz="1600"/>
            </a:lvl3pPr>
            <a:lvl4pPr marL="803275" indent="-174625">
              <a:tabLst/>
              <a:defRPr sz="1600"/>
            </a:lvl4pPr>
          </a:lstStyle>
          <a:p>
            <a:pPr lvl="0"/>
            <a:r>
              <a:rPr lang="en-US"/>
              <a:t>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6781800" y="1241907"/>
            <a:ext cx="1943100" cy="4777893"/>
          </a:xfrm>
        </p:spPr>
        <p:txBody>
          <a:bodyPr/>
          <a:lstStyle>
            <a:lvl1pPr>
              <a:defRPr sz="1800"/>
            </a:lvl1pPr>
            <a:lvl2pPr marL="288925" indent="-174625">
              <a:tabLst/>
              <a:defRPr sz="1800"/>
            </a:lvl2pPr>
            <a:lvl3pPr marL="573088" indent="-168275">
              <a:tabLst/>
              <a:defRPr sz="1600"/>
            </a:lvl3pPr>
            <a:lvl4pPr marL="803275" indent="-174625">
              <a:tabLst/>
              <a:defRPr sz="16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5094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1295400"/>
            <a:ext cx="2705100" cy="47244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0" y="1229293"/>
            <a:ext cx="5486399" cy="479050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9" name="Picture Placeholder 9"/>
          <p:cNvSpPr>
            <a:spLocks noGrp="1"/>
          </p:cNvSpPr>
          <p:nvPr>
            <p:ph type="pic" sz="quarter" idx="11" hasCustomPrompt="1"/>
          </p:nvPr>
        </p:nvSpPr>
        <p:spPr>
          <a:xfrm>
            <a:off x="8503920" y="0"/>
            <a:ext cx="640080" cy="640080"/>
          </a:xfrm>
        </p:spPr>
        <p:txBody>
          <a:bodyPr anchor="ctr" anchorCtr="0">
            <a:normAutofit/>
          </a:bodyPr>
          <a:lstStyle>
            <a:lvl1pPr algn="ctr">
              <a:defRPr sz="800"/>
            </a:lvl1pPr>
          </a:lstStyle>
          <a:p>
            <a:r>
              <a:rPr lang="en-US" dirty="0"/>
              <a:t>Picture (Optional)</a:t>
            </a:r>
          </a:p>
        </p:txBody>
      </p:sp>
      <p:sp>
        <p:nvSpPr>
          <p:cNvPr id="7" name="Text Placeholder 7"/>
          <p:cNvSpPr>
            <a:spLocks noGrp="1"/>
          </p:cNvSpPr>
          <p:nvPr>
            <p:ph type="body" sz="quarter" idx="10" hasCustomPrompt="1"/>
          </p:nvPr>
        </p:nvSpPr>
        <p:spPr>
          <a:xfrm>
            <a:off x="381000" y="42708"/>
            <a:ext cx="5524500" cy="142478"/>
          </a:xfrm>
        </p:spPr>
        <p:txBody>
          <a:bodyPr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302465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0" y="1295400"/>
            <a:ext cx="5524499" cy="47244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0" y="1234343"/>
            <a:ext cx="2666999" cy="478545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Picture Placeholder 9"/>
          <p:cNvSpPr>
            <a:spLocks noGrp="1"/>
          </p:cNvSpPr>
          <p:nvPr>
            <p:ph type="pic" sz="quarter" idx="11" hasCustomPrompt="1"/>
          </p:nvPr>
        </p:nvSpPr>
        <p:spPr>
          <a:xfrm>
            <a:off x="8503920" y="0"/>
            <a:ext cx="640080" cy="640080"/>
          </a:xfrm>
        </p:spPr>
        <p:txBody>
          <a:bodyPr anchor="ctr" anchorCtr="0">
            <a:normAutofit/>
          </a:bodyPr>
          <a:lstStyle>
            <a:lvl1pPr algn="ctr">
              <a:defRPr sz="800"/>
            </a:lvl1pPr>
          </a:lstStyle>
          <a:p>
            <a:r>
              <a:rPr lang="en-US" dirty="0"/>
              <a:t>Picture (Optional)</a:t>
            </a:r>
          </a:p>
        </p:txBody>
      </p:sp>
      <p:sp>
        <p:nvSpPr>
          <p:cNvPr id="7" name="Text Placeholder 7"/>
          <p:cNvSpPr>
            <a:spLocks noGrp="1"/>
          </p:cNvSpPr>
          <p:nvPr>
            <p:ph type="body" sz="quarter" idx="10" hasCustomPrompt="1"/>
          </p:nvPr>
        </p:nvSpPr>
        <p:spPr>
          <a:xfrm>
            <a:off x="381000" y="42708"/>
            <a:ext cx="5524500" cy="142478"/>
          </a:xfrm>
        </p:spPr>
        <p:txBody>
          <a:bodyPr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331268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0B7E55-9F56-A940-981E-9FDE478A071F}"/>
              </a:ext>
            </a:extLst>
          </p:cNvPr>
          <p:cNvSpPr txBox="1"/>
          <p:nvPr userDrawn="1"/>
        </p:nvSpPr>
        <p:spPr>
          <a:xfrm>
            <a:off x="6057900" y="170568"/>
            <a:ext cx="2095500" cy="169277"/>
          </a:xfrm>
          <a:prstGeom prst="rect">
            <a:avLst/>
          </a:prstGeom>
          <a:noFill/>
        </p:spPr>
        <p:txBody>
          <a:bodyPr wrap="square" lIns="0" tIns="0" rIns="0" bIns="0" rtlCol="0">
            <a:spAutoFit/>
          </a:bodyPr>
          <a:lstStyle/>
          <a:p>
            <a:r>
              <a:rPr lang="en-US" sz="600" dirty="0">
                <a:solidFill>
                  <a:srgbClr val="000000"/>
                </a:solidFill>
                <a:latin typeface="Arial"/>
                <a:cs typeface="Arial"/>
              </a:rPr>
              <a:t>[</a:t>
            </a:r>
            <a:r>
              <a:rPr lang="en-US" sz="500" dirty="0">
                <a:solidFill>
                  <a:srgbClr val="000000"/>
                </a:solidFill>
                <a:latin typeface="Arial"/>
                <a:cs typeface="Arial"/>
              </a:rPr>
              <a:t>DISTRIBUTION STATEMENT Please copy and paste the appropriate distribution statement into this space.]</a:t>
            </a:r>
          </a:p>
        </p:txBody>
      </p:sp>
      <p:sp>
        <p:nvSpPr>
          <p:cNvPr id="8" name="Rectangle 7">
            <a:extLst>
              <a:ext uri="{FF2B5EF4-FFF2-40B4-BE49-F238E27FC236}">
                <a16:creationId xmlns:a16="http://schemas.microsoft.com/office/drawing/2014/main" id="{805DD60B-C1DF-CC4A-8555-B4EEBB02DC01}"/>
              </a:ext>
            </a:extLst>
          </p:cNvPr>
          <p:cNvSpPr/>
          <p:nvPr userDrawn="1"/>
        </p:nvSpPr>
        <p:spPr>
          <a:xfrm>
            <a:off x="0" y="647700"/>
            <a:ext cx="9144000" cy="18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8A4FF4-691D-0F47-B0DD-5A579E44A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187378"/>
            <a:ext cx="1981200" cy="336431"/>
          </a:xfrm>
          <a:prstGeom prst="rect">
            <a:avLst/>
          </a:prstGeom>
        </p:spPr>
      </p:pic>
      <p:pic>
        <p:nvPicPr>
          <p:cNvPr id="10" name="Picture 9">
            <a:extLst>
              <a:ext uri="{FF2B5EF4-FFF2-40B4-BE49-F238E27FC236}">
                <a16:creationId xmlns:a16="http://schemas.microsoft.com/office/drawing/2014/main" id="{C334C155-A787-0C4D-BA71-D90C70F9B91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00" t="541" r="15905"/>
          <a:stretch/>
        </p:blipFill>
        <p:spPr>
          <a:xfrm>
            <a:off x="-1" y="671924"/>
            <a:ext cx="9144002" cy="6186076"/>
          </a:xfrm>
          <a:prstGeom prst="rect">
            <a:avLst/>
          </a:prstGeom>
        </p:spPr>
      </p:pic>
      <p:sp>
        <p:nvSpPr>
          <p:cNvPr id="3" name="Title 1">
            <a:extLst>
              <a:ext uri="{FF2B5EF4-FFF2-40B4-BE49-F238E27FC236}">
                <a16:creationId xmlns:a16="http://schemas.microsoft.com/office/drawing/2014/main" id="{AA92195A-7684-9A4F-AB97-CE6D3620658B}"/>
              </a:ext>
            </a:extLst>
          </p:cNvPr>
          <p:cNvSpPr>
            <a:spLocks noGrp="1"/>
          </p:cNvSpPr>
          <p:nvPr>
            <p:ph type="ctrTitle" hasCustomPrompt="1"/>
          </p:nvPr>
        </p:nvSpPr>
        <p:spPr>
          <a:xfrm>
            <a:off x="381000" y="2052858"/>
            <a:ext cx="5513387" cy="2328642"/>
          </a:xfrm>
          <a:prstGeom prst="rect">
            <a:avLst/>
          </a:prstGeom>
        </p:spPr>
        <p:txBody>
          <a:bodyPr lIns="0" tIns="0" rIns="0" bIns="0" anchor="t" anchorCtr="0">
            <a:normAutofit/>
          </a:bodyPr>
          <a:lstStyle>
            <a:lvl1pPr algn="l">
              <a:defRPr sz="3200" b="0">
                <a:solidFill>
                  <a:schemeClr val="tx1"/>
                </a:solidFill>
              </a:defRPr>
            </a:lvl1pPr>
          </a:lstStyle>
          <a:p>
            <a:r>
              <a:rPr lang="en-US" dirty="0"/>
              <a:t>Click to edit Master </a:t>
            </a:r>
            <a:br>
              <a:rPr lang="en-US" dirty="0"/>
            </a:br>
            <a:r>
              <a:rPr lang="en-US" dirty="0"/>
              <a:t>title style</a:t>
            </a:r>
          </a:p>
        </p:txBody>
      </p:sp>
      <p:sp>
        <p:nvSpPr>
          <p:cNvPr id="4" name="Subtitle 2">
            <a:extLst>
              <a:ext uri="{FF2B5EF4-FFF2-40B4-BE49-F238E27FC236}">
                <a16:creationId xmlns:a16="http://schemas.microsoft.com/office/drawing/2014/main" id="{31D42BA7-872D-0749-8102-64A8B1A140CB}"/>
              </a:ext>
            </a:extLst>
          </p:cNvPr>
          <p:cNvSpPr>
            <a:spLocks noGrp="1"/>
          </p:cNvSpPr>
          <p:nvPr>
            <p:ph type="subTitle" idx="1"/>
          </p:nvPr>
        </p:nvSpPr>
        <p:spPr>
          <a:xfrm>
            <a:off x="381000" y="4497564"/>
            <a:ext cx="4789487" cy="722136"/>
          </a:xfrm>
          <a:prstGeom prst="rect">
            <a:avLst/>
          </a:prstGeom>
        </p:spPr>
        <p:txBody>
          <a:bodyPr lIns="0" tIns="0" rIns="0" bIns="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E24A5B5E-3C09-8948-9777-9945CA049C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2" y="865953"/>
            <a:ext cx="1025392" cy="1022393"/>
          </a:xfrm>
          <a:prstGeom prst="rect">
            <a:avLst/>
          </a:prstGeom>
        </p:spPr>
      </p:pic>
      <p:sp>
        <p:nvSpPr>
          <p:cNvPr id="6" name="TextBox 5">
            <a:extLst>
              <a:ext uri="{FF2B5EF4-FFF2-40B4-BE49-F238E27FC236}">
                <a16:creationId xmlns:a16="http://schemas.microsoft.com/office/drawing/2014/main" id="{BEA1ADD2-A23F-7342-B954-97E222E811A6}"/>
              </a:ext>
            </a:extLst>
          </p:cNvPr>
          <p:cNvSpPr txBox="1"/>
          <p:nvPr userDrawn="1"/>
        </p:nvSpPr>
        <p:spPr>
          <a:xfrm>
            <a:off x="381001" y="5688913"/>
            <a:ext cx="2705100" cy="507831"/>
          </a:xfrm>
          <a:prstGeom prst="rect">
            <a:avLst/>
          </a:prstGeom>
          <a:noFill/>
        </p:spPr>
        <p:txBody>
          <a:bodyPr wrap="square" lIns="0" tIns="0" rIns="0" bIns="0" rtlCol="0">
            <a:spAutoFit/>
          </a:bodyPr>
          <a:lstStyle/>
          <a:p>
            <a:r>
              <a:rPr lang="en-US" sz="1100" dirty="0">
                <a:solidFill>
                  <a:schemeClr val="bg2"/>
                </a:solidFill>
                <a:latin typeface="Arial" panose="020B0604020202020204" pitchFamily="34" charset="0"/>
                <a:cs typeface="Arial" panose="020B0604020202020204" pitchFamily="34" charset="0"/>
              </a:rPr>
              <a:t>Software Engineering Institute</a:t>
            </a:r>
          </a:p>
          <a:p>
            <a:r>
              <a:rPr lang="en-US" sz="1100" dirty="0">
                <a:solidFill>
                  <a:schemeClr val="bg2"/>
                </a:solidFill>
                <a:latin typeface="Arial" panose="020B0604020202020204" pitchFamily="34" charset="0"/>
                <a:cs typeface="Arial" panose="020B0604020202020204" pitchFamily="34" charset="0"/>
              </a:rPr>
              <a:t>Carnegie Mellon University</a:t>
            </a:r>
          </a:p>
          <a:p>
            <a:r>
              <a:rPr lang="en-US" sz="1100" dirty="0">
                <a:solidFill>
                  <a:schemeClr val="bg2"/>
                </a:solidFill>
                <a:latin typeface="Arial" panose="020B0604020202020204" pitchFamily="34" charset="0"/>
                <a:cs typeface="Arial" panose="020B0604020202020204" pitchFamily="34" charset="0"/>
              </a:rPr>
              <a:t>Pittsburgh, PA  15213</a:t>
            </a:r>
          </a:p>
        </p:txBody>
      </p:sp>
    </p:spTree>
    <p:extLst>
      <p:ext uri="{BB962C8B-B14F-4D97-AF65-F5344CB8AC3E}">
        <p14:creationId xmlns:p14="http://schemas.microsoft.com/office/powerpoint/2010/main" val="92255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0B7E55-9F56-A940-981E-9FDE478A071F}"/>
              </a:ext>
            </a:extLst>
          </p:cNvPr>
          <p:cNvSpPr txBox="1"/>
          <p:nvPr userDrawn="1"/>
        </p:nvSpPr>
        <p:spPr>
          <a:xfrm>
            <a:off x="6057900" y="170568"/>
            <a:ext cx="2095500" cy="169277"/>
          </a:xfrm>
          <a:prstGeom prst="rect">
            <a:avLst/>
          </a:prstGeom>
          <a:noFill/>
        </p:spPr>
        <p:txBody>
          <a:bodyPr wrap="square" lIns="0" tIns="0" rIns="0" bIns="0" rtlCol="0">
            <a:spAutoFit/>
          </a:bodyPr>
          <a:lstStyle/>
          <a:p>
            <a:r>
              <a:rPr lang="en-US" sz="600" dirty="0">
                <a:solidFill>
                  <a:srgbClr val="000000"/>
                </a:solidFill>
                <a:latin typeface="Arial"/>
                <a:cs typeface="Arial"/>
              </a:rPr>
              <a:t>[</a:t>
            </a:r>
            <a:r>
              <a:rPr lang="en-US" sz="500" dirty="0">
                <a:solidFill>
                  <a:srgbClr val="000000"/>
                </a:solidFill>
                <a:latin typeface="Arial"/>
                <a:cs typeface="Arial"/>
              </a:rPr>
              <a:t>DISTRIBUTION STATEMENT Please copy and paste the appropriate distribution statement into this space.]</a:t>
            </a:r>
          </a:p>
        </p:txBody>
      </p:sp>
      <p:sp>
        <p:nvSpPr>
          <p:cNvPr id="8" name="Rectangle 7">
            <a:extLst>
              <a:ext uri="{FF2B5EF4-FFF2-40B4-BE49-F238E27FC236}">
                <a16:creationId xmlns:a16="http://schemas.microsoft.com/office/drawing/2014/main" id="{805DD60B-C1DF-CC4A-8555-B4EEBB02DC01}"/>
              </a:ext>
            </a:extLst>
          </p:cNvPr>
          <p:cNvSpPr/>
          <p:nvPr userDrawn="1"/>
        </p:nvSpPr>
        <p:spPr>
          <a:xfrm>
            <a:off x="0" y="647700"/>
            <a:ext cx="9144000" cy="18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8A4FF4-691D-0F47-B0DD-5A579E44A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187378"/>
            <a:ext cx="1981200" cy="336431"/>
          </a:xfrm>
          <a:prstGeom prst="rect">
            <a:avLst/>
          </a:prstGeom>
        </p:spPr>
      </p:pic>
      <p:pic>
        <p:nvPicPr>
          <p:cNvPr id="10" name="Picture 9">
            <a:extLst>
              <a:ext uri="{FF2B5EF4-FFF2-40B4-BE49-F238E27FC236}">
                <a16:creationId xmlns:a16="http://schemas.microsoft.com/office/drawing/2014/main" id="{C334C155-A787-0C4D-BA71-D90C70F9B91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00" t="541" r="15905"/>
          <a:stretch/>
        </p:blipFill>
        <p:spPr>
          <a:xfrm>
            <a:off x="-1" y="671924"/>
            <a:ext cx="9144002" cy="6186076"/>
          </a:xfrm>
          <a:prstGeom prst="rect">
            <a:avLst/>
          </a:prstGeom>
        </p:spPr>
      </p:pic>
      <p:sp>
        <p:nvSpPr>
          <p:cNvPr id="3" name="Title 1">
            <a:extLst>
              <a:ext uri="{FF2B5EF4-FFF2-40B4-BE49-F238E27FC236}">
                <a16:creationId xmlns:a16="http://schemas.microsoft.com/office/drawing/2014/main" id="{AA92195A-7684-9A4F-AB97-CE6D3620658B}"/>
              </a:ext>
            </a:extLst>
          </p:cNvPr>
          <p:cNvSpPr>
            <a:spLocks noGrp="1"/>
          </p:cNvSpPr>
          <p:nvPr>
            <p:ph type="ctrTitle" hasCustomPrompt="1"/>
          </p:nvPr>
        </p:nvSpPr>
        <p:spPr>
          <a:xfrm>
            <a:off x="381000" y="2052858"/>
            <a:ext cx="5513387" cy="2328642"/>
          </a:xfrm>
          <a:prstGeom prst="rect">
            <a:avLst/>
          </a:prstGeom>
        </p:spPr>
        <p:txBody>
          <a:bodyPr lIns="0" tIns="0" rIns="0" bIns="0" anchor="t" anchorCtr="0">
            <a:normAutofit/>
          </a:bodyPr>
          <a:lstStyle>
            <a:lvl1pPr algn="l">
              <a:defRPr sz="3200" b="0">
                <a:solidFill>
                  <a:schemeClr val="tx1"/>
                </a:solidFill>
              </a:defRPr>
            </a:lvl1pPr>
          </a:lstStyle>
          <a:p>
            <a:r>
              <a:rPr lang="en-US" dirty="0"/>
              <a:t>Click to edit Master </a:t>
            </a:r>
            <a:br>
              <a:rPr lang="en-US" dirty="0"/>
            </a:br>
            <a:r>
              <a:rPr lang="en-US" dirty="0"/>
              <a:t>title style</a:t>
            </a:r>
          </a:p>
        </p:txBody>
      </p:sp>
      <p:sp>
        <p:nvSpPr>
          <p:cNvPr id="4" name="Subtitle 2">
            <a:extLst>
              <a:ext uri="{FF2B5EF4-FFF2-40B4-BE49-F238E27FC236}">
                <a16:creationId xmlns:a16="http://schemas.microsoft.com/office/drawing/2014/main" id="{31D42BA7-872D-0749-8102-64A8B1A140CB}"/>
              </a:ext>
            </a:extLst>
          </p:cNvPr>
          <p:cNvSpPr>
            <a:spLocks noGrp="1"/>
          </p:cNvSpPr>
          <p:nvPr>
            <p:ph type="subTitle" idx="1"/>
          </p:nvPr>
        </p:nvSpPr>
        <p:spPr>
          <a:xfrm>
            <a:off x="381000" y="4497564"/>
            <a:ext cx="4789487" cy="722136"/>
          </a:xfrm>
          <a:prstGeom prst="rect">
            <a:avLst/>
          </a:prstGeom>
        </p:spPr>
        <p:txBody>
          <a:bodyPr lIns="0" tIns="0" rIns="0" bIns="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BEA1ADD2-A23F-7342-B954-97E222E811A6}"/>
              </a:ext>
            </a:extLst>
          </p:cNvPr>
          <p:cNvSpPr txBox="1"/>
          <p:nvPr userDrawn="1"/>
        </p:nvSpPr>
        <p:spPr>
          <a:xfrm>
            <a:off x="381001" y="5688913"/>
            <a:ext cx="2705100" cy="507831"/>
          </a:xfrm>
          <a:prstGeom prst="rect">
            <a:avLst/>
          </a:prstGeom>
          <a:noFill/>
        </p:spPr>
        <p:txBody>
          <a:bodyPr wrap="square" lIns="0" tIns="0" rIns="0" bIns="0" rtlCol="0">
            <a:spAutoFit/>
          </a:bodyPr>
          <a:lstStyle/>
          <a:p>
            <a:r>
              <a:rPr lang="en-US" sz="1100" dirty="0">
                <a:solidFill>
                  <a:schemeClr val="bg2"/>
                </a:solidFill>
                <a:latin typeface="Arial" panose="020B0604020202020204" pitchFamily="34" charset="0"/>
                <a:cs typeface="Arial" panose="020B0604020202020204" pitchFamily="34" charset="0"/>
              </a:rPr>
              <a:t>Software Engineering Institute</a:t>
            </a:r>
          </a:p>
          <a:p>
            <a:r>
              <a:rPr lang="en-US" sz="1100" dirty="0">
                <a:solidFill>
                  <a:schemeClr val="bg2"/>
                </a:solidFill>
                <a:latin typeface="Arial" panose="020B0604020202020204" pitchFamily="34" charset="0"/>
                <a:cs typeface="Arial" panose="020B0604020202020204" pitchFamily="34" charset="0"/>
              </a:rPr>
              <a:t>Carnegie Mellon University</a:t>
            </a:r>
          </a:p>
          <a:p>
            <a:r>
              <a:rPr lang="en-US" sz="1100" dirty="0">
                <a:solidFill>
                  <a:schemeClr val="bg2"/>
                </a:solidFill>
                <a:latin typeface="Arial" panose="020B0604020202020204" pitchFamily="34" charset="0"/>
                <a:cs typeface="Arial" panose="020B0604020202020204" pitchFamily="34" charset="0"/>
              </a:rPr>
              <a:t>Pittsburgh, PA  15213</a:t>
            </a:r>
          </a:p>
        </p:txBody>
      </p:sp>
      <p:pic>
        <p:nvPicPr>
          <p:cNvPr id="11" name="Picture 10">
            <a:extLst>
              <a:ext uri="{FF2B5EF4-FFF2-40B4-BE49-F238E27FC236}">
                <a16:creationId xmlns:a16="http://schemas.microsoft.com/office/drawing/2014/main" id="{E15D6B8F-C9D5-8D44-B605-87F293F320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3" y="865952"/>
            <a:ext cx="1025391" cy="1022393"/>
          </a:xfrm>
          <a:prstGeom prst="rect">
            <a:avLst/>
          </a:prstGeom>
        </p:spPr>
      </p:pic>
    </p:spTree>
    <p:extLst>
      <p:ext uri="{BB962C8B-B14F-4D97-AF65-F5344CB8AC3E}">
        <p14:creationId xmlns:p14="http://schemas.microsoft.com/office/powerpoint/2010/main" val="351966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2A24E5-64AB-D447-B0B5-30D45B8C7970}"/>
              </a:ext>
            </a:extLst>
          </p:cNvPr>
          <p:cNvSpPr>
            <a:spLocks noGrp="1"/>
          </p:cNvSpPr>
          <p:nvPr>
            <p:ph type="pic" sz="quarter" idx="10"/>
          </p:nvPr>
        </p:nvSpPr>
        <p:spPr>
          <a:xfrm>
            <a:off x="0" y="0"/>
            <a:ext cx="9144000" cy="6318250"/>
          </a:xfrm>
          <a:solidFill>
            <a:schemeClr val="bg1">
              <a:lumMod val="95000"/>
            </a:schemeClr>
          </a:solidFill>
        </p:spPr>
        <p:txBody>
          <a:bodyPr/>
          <a:lstStyle/>
          <a:p>
            <a:r>
              <a:rPr lang="en-US"/>
              <a:t>Click icon to add picture</a:t>
            </a:r>
          </a:p>
        </p:txBody>
      </p:sp>
      <p:sp>
        <p:nvSpPr>
          <p:cNvPr id="12" name="Rectangle 11">
            <a:extLst>
              <a:ext uri="{FF2B5EF4-FFF2-40B4-BE49-F238E27FC236}">
                <a16:creationId xmlns:a16="http://schemas.microsoft.com/office/drawing/2014/main" id="{E5390AE0-38A2-DF48-A4A0-1035506314D6}"/>
              </a:ext>
            </a:extLst>
          </p:cNvPr>
          <p:cNvSpPr/>
          <p:nvPr userDrawn="1"/>
        </p:nvSpPr>
        <p:spPr>
          <a:xfrm>
            <a:off x="0" y="6327907"/>
            <a:ext cx="9144000" cy="53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4475ADB-C1B8-0549-9B92-ADE2B02EC8BD}"/>
              </a:ext>
            </a:extLst>
          </p:cNvPr>
          <p:cNvSpPr>
            <a:spLocks noGrp="1"/>
          </p:cNvSpPr>
          <p:nvPr>
            <p:ph type="ctrTitle" hasCustomPrompt="1"/>
          </p:nvPr>
        </p:nvSpPr>
        <p:spPr>
          <a:xfrm>
            <a:off x="381000" y="2052858"/>
            <a:ext cx="5513387" cy="2328642"/>
          </a:xfrm>
          <a:prstGeom prst="rect">
            <a:avLst/>
          </a:prstGeom>
        </p:spPr>
        <p:txBody>
          <a:bodyPr lIns="0" tIns="0" rIns="0" bIns="0" anchor="t" anchorCtr="0">
            <a:normAutofit/>
          </a:bodyPr>
          <a:lstStyle>
            <a:lvl1pPr algn="l">
              <a:defRPr sz="3200" b="0">
                <a:solidFill>
                  <a:schemeClr val="tx1"/>
                </a:solidFill>
              </a:defRPr>
            </a:lvl1pPr>
          </a:lstStyle>
          <a:p>
            <a:r>
              <a:rPr lang="en-US" dirty="0"/>
              <a:t>Click to edit Master </a:t>
            </a:r>
            <a:br>
              <a:rPr lang="en-US" dirty="0"/>
            </a:br>
            <a:r>
              <a:rPr lang="en-US" dirty="0"/>
              <a:t>title style</a:t>
            </a:r>
          </a:p>
        </p:txBody>
      </p:sp>
      <p:sp>
        <p:nvSpPr>
          <p:cNvPr id="14" name="Subtitle 2">
            <a:extLst>
              <a:ext uri="{FF2B5EF4-FFF2-40B4-BE49-F238E27FC236}">
                <a16:creationId xmlns:a16="http://schemas.microsoft.com/office/drawing/2014/main" id="{027BBF95-049B-F046-A443-7F368AF31362}"/>
              </a:ext>
            </a:extLst>
          </p:cNvPr>
          <p:cNvSpPr>
            <a:spLocks noGrp="1"/>
          </p:cNvSpPr>
          <p:nvPr>
            <p:ph type="subTitle" idx="1"/>
          </p:nvPr>
        </p:nvSpPr>
        <p:spPr>
          <a:xfrm>
            <a:off x="381000" y="4497564"/>
            <a:ext cx="4789487" cy="722136"/>
          </a:xfrm>
          <a:prstGeom prst="rect">
            <a:avLst/>
          </a:prstGeom>
        </p:spPr>
        <p:txBody>
          <a:bodyPr lIns="0" tIns="0" rIns="0" bIns="0">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Box 15">
            <a:extLst>
              <a:ext uri="{FF2B5EF4-FFF2-40B4-BE49-F238E27FC236}">
                <a16:creationId xmlns:a16="http://schemas.microsoft.com/office/drawing/2014/main" id="{8CBE2C6F-E761-A242-8F77-F76FD4E9599D}"/>
              </a:ext>
            </a:extLst>
          </p:cNvPr>
          <p:cNvSpPr txBox="1"/>
          <p:nvPr userDrawn="1"/>
        </p:nvSpPr>
        <p:spPr>
          <a:xfrm>
            <a:off x="6057900" y="6444865"/>
            <a:ext cx="2095500" cy="369332"/>
          </a:xfrm>
          <a:prstGeom prst="rect">
            <a:avLst/>
          </a:prstGeom>
          <a:noFill/>
        </p:spPr>
        <p:txBody>
          <a:bodyPr wrap="square" lIns="0" tIns="0" rIns="0" bIns="0" rtlCol="0">
            <a:spAutoFit/>
          </a:bodyPr>
          <a:lstStyle/>
          <a:p>
            <a:r>
              <a:rPr lang="en-US" sz="800" kern="1200" dirty="0">
                <a:effectLst/>
                <a:latin typeface="Arial" charset="0"/>
                <a:ea typeface="Arial" charset="0"/>
                <a:cs typeface="Arial" charset="0"/>
              </a:rPr>
              <a:t>[DISTRIBUTION STATEMENT A] This material has been approved </a:t>
            </a:r>
            <a:br>
              <a:rPr lang="en-US" sz="800" kern="1200" dirty="0">
                <a:effectLst/>
                <a:latin typeface="Arial" charset="0"/>
                <a:ea typeface="Arial" charset="0"/>
                <a:cs typeface="Arial" charset="0"/>
              </a:rPr>
            </a:br>
            <a:r>
              <a:rPr lang="en-US" sz="800" kern="1200" dirty="0">
                <a:effectLst/>
                <a:latin typeface="Arial" charset="0"/>
                <a:ea typeface="Arial" charset="0"/>
                <a:cs typeface="Arial" charset="0"/>
              </a:rPr>
              <a:t>for public release and unlimited distribution.</a:t>
            </a:r>
            <a:endParaRPr lang="en-US" sz="800" kern="1200" dirty="0">
              <a:solidFill>
                <a:schemeClr val="dk1"/>
              </a:solidFill>
              <a:effectLst/>
              <a:latin typeface="Arial" charset="0"/>
              <a:ea typeface="Arial" charset="0"/>
              <a:cs typeface="Arial" charset="0"/>
            </a:endParaRPr>
          </a:p>
        </p:txBody>
      </p:sp>
      <p:sp>
        <p:nvSpPr>
          <p:cNvPr id="17" name="Rectangle 16">
            <a:extLst>
              <a:ext uri="{FF2B5EF4-FFF2-40B4-BE49-F238E27FC236}">
                <a16:creationId xmlns:a16="http://schemas.microsoft.com/office/drawing/2014/main" id="{E411DB47-2821-9C4C-BFD0-A0EBB2B01254}"/>
              </a:ext>
            </a:extLst>
          </p:cNvPr>
          <p:cNvSpPr/>
          <p:nvPr userDrawn="1"/>
        </p:nvSpPr>
        <p:spPr>
          <a:xfrm>
            <a:off x="0" y="6318763"/>
            <a:ext cx="9144000" cy="18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21CBEAF-4B7E-1346-9483-609D078645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461676"/>
            <a:ext cx="1721485" cy="292328"/>
          </a:xfrm>
          <a:prstGeom prst="rect">
            <a:avLst/>
          </a:prstGeom>
        </p:spPr>
      </p:pic>
    </p:spTree>
    <p:extLst>
      <p:ext uri="{BB962C8B-B14F-4D97-AF65-F5344CB8AC3E}">
        <p14:creationId xmlns:p14="http://schemas.microsoft.com/office/powerpoint/2010/main" val="1151972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2263A-F8F1-FA46-BE7E-3BEA7E460F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7" r="21732" b="534"/>
          <a:stretch/>
        </p:blipFill>
        <p:spPr>
          <a:xfrm>
            <a:off x="-1" y="0"/>
            <a:ext cx="9144001" cy="6318764"/>
          </a:xfrm>
          <a:prstGeom prst="rect">
            <a:avLst/>
          </a:prstGeom>
        </p:spPr>
      </p:pic>
      <p:sp>
        <p:nvSpPr>
          <p:cNvPr id="4" name="Title 1">
            <a:extLst>
              <a:ext uri="{FF2B5EF4-FFF2-40B4-BE49-F238E27FC236}">
                <a16:creationId xmlns:a16="http://schemas.microsoft.com/office/drawing/2014/main" id="{6AC6420C-4903-BE4D-AFC6-BAE6CB6FF66A}"/>
              </a:ext>
            </a:extLst>
          </p:cNvPr>
          <p:cNvSpPr>
            <a:spLocks noGrp="1"/>
          </p:cNvSpPr>
          <p:nvPr>
            <p:ph type="title" hasCustomPrompt="1"/>
          </p:nvPr>
        </p:nvSpPr>
        <p:spPr bwMode="white">
          <a:xfrm>
            <a:off x="381000" y="3006078"/>
            <a:ext cx="5524499" cy="282129"/>
          </a:xfrm>
          <a:prstGeom prst="rect">
            <a:avLst/>
          </a:prstGeom>
        </p:spPr>
        <p:txBody>
          <a:bodyPr lIns="0" tIns="0" rIns="0" bIns="0" anchor="b" anchorCtr="0"/>
          <a:lstStyle>
            <a:lvl1pPr algn="l">
              <a:defRPr sz="1600" b="0" cap="none">
                <a:solidFill>
                  <a:schemeClr val="bg2"/>
                </a:solidFill>
              </a:defRPr>
            </a:lvl1pPr>
          </a:lstStyle>
          <a:p>
            <a:r>
              <a:rPr lang="en-US" dirty="0"/>
              <a:t>Click To Edit Presentation Title</a:t>
            </a:r>
          </a:p>
        </p:txBody>
      </p:sp>
      <p:sp>
        <p:nvSpPr>
          <p:cNvPr id="5" name="Text Placeholder 3">
            <a:extLst>
              <a:ext uri="{FF2B5EF4-FFF2-40B4-BE49-F238E27FC236}">
                <a16:creationId xmlns:a16="http://schemas.microsoft.com/office/drawing/2014/main" id="{04510740-5A79-1347-A2A3-54644259D3A1}"/>
              </a:ext>
            </a:extLst>
          </p:cNvPr>
          <p:cNvSpPr>
            <a:spLocks noGrp="1"/>
          </p:cNvSpPr>
          <p:nvPr>
            <p:ph type="body" sz="quarter" idx="10" hasCustomPrompt="1"/>
          </p:nvPr>
        </p:nvSpPr>
        <p:spPr bwMode="white">
          <a:xfrm>
            <a:off x="381000" y="3301877"/>
            <a:ext cx="5524500" cy="469900"/>
          </a:xfrm>
          <a:prstGeom prst="rect">
            <a:avLst/>
          </a:prstGeom>
        </p:spPr>
        <p:txBody>
          <a:bodyPr lIns="0" tIns="0" rIns="0" bIns="0"/>
          <a:lstStyle>
            <a:lvl1pPr>
              <a:defRPr sz="3200" b="0">
                <a:solidFill>
                  <a:schemeClr val="tx1"/>
                </a:solidFill>
              </a:defRPr>
            </a:lvl1pPr>
          </a:lstStyle>
          <a:p>
            <a:pPr lvl="0"/>
            <a:r>
              <a:rPr lang="en-US" dirty="0"/>
              <a:t>Click to edit Section Title</a:t>
            </a:r>
          </a:p>
        </p:txBody>
      </p:sp>
      <p:sp>
        <p:nvSpPr>
          <p:cNvPr id="2" name="TextBox 1">
            <a:extLst>
              <a:ext uri="{FF2B5EF4-FFF2-40B4-BE49-F238E27FC236}">
                <a16:creationId xmlns:a16="http://schemas.microsoft.com/office/drawing/2014/main" id="{1327692C-DB49-A748-BB5C-8ECDB70BE73C}"/>
              </a:ext>
            </a:extLst>
          </p:cNvPr>
          <p:cNvSpPr txBox="1"/>
          <p:nvPr userDrawn="1"/>
        </p:nvSpPr>
        <p:spPr>
          <a:xfrm>
            <a:off x="6523463" y="6501161"/>
            <a:ext cx="65" cy="338554"/>
          </a:xfrm>
          <a:prstGeom prst="rect">
            <a:avLst/>
          </a:prstGeom>
          <a:noFill/>
        </p:spPr>
        <p:txBody>
          <a:bodyPr wrap="none" lIns="0" tIns="0" rIns="0" bIns="0" rtlCol="0">
            <a:spAutoFit/>
          </a:bodyPr>
          <a:lstStyle/>
          <a:p>
            <a:endParaRPr lang="en-US" sz="2200" dirty="0">
              <a:latin typeface="Arial"/>
              <a:cs typeface="Arial"/>
            </a:endParaRPr>
          </a:p>
        </p:txBody>
      </p:sp>
    </p:spTree>
    <p:extLst>
      <p:ext uri="{BB962C8B-B14F-4D97-AF65-F5344CB8AC3E}">
        <p14:creationId xmlns:p14="http://schemas.microsoft.com/office/powerpoint/2010/main" val="403246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2263A-F8F1-FA46-BE7E-3BEA7E460F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7" r="21732" b="534"/>
          <a:stretch/>
        </p:blipFill>
        <p:spPr>
          <a:xfrm>
            <a:off x="-1" y="0"/>
            <a:ext cx="9144001" cy="6318764"/>
          </a:xfrm>
          <a:prstGeom prst="rect">
            <a:avLst/>
          </a:prstGeom>
        </p:spPr>
      </p:pic>
      <p:sp>
        <p:nvSpPr>
          <p:cNvPr id="4" name="Title 1">
            <a:extLst>
              <a:ext uri="{FF2B5EF4-FFF2-40B4-BE49-F238E27FC236}">
                <a16:creationId xmlns:a16="http://schemas.microsoft.com/office/drawing/2014/main" id="{6AC6420C-4903-BE4D-AFC6-BAE6CB6FF66A}"/>
              </a:ext>
            </a:extLst>
          </p:cNvPr>
          <p:cNvSpPr>
            <a:spLocks noGrp="1"/>
          </p:cNvSpPr>
          <p:nvPr>
            <p:ph type="title" hasCustomPrompt="1"/>
          </p:nvPr>
        </p:nvSpPr>
        <p:spPr bwMode="white">
          <a:xfrm>
            <a:off x="381000" y="3006078"/>
            <a:ext cx="5524499" cy="282129"/>
          </a:xfrm>
          <a:prstGeom prst="rect">
            <a:avLst/>
          </a:prstGeom>
        </p:spPr>
        <p:txBody>
          <a:bodyPr lIns="0" tIns="0" rIns="0" bIns="0" anchor="b" anchorCtr="0"/>
          <a:lstStyle>
            <a:lvl1pPr algn="l">
              <a:defRPr sz="1600" b="0" cap="none">
                <a:solidFill>
                  <a:schemeClr val="bg2"/>
                </a:solidFill>
              </a:defRPr>
            </a:lvl1pPr>
          </a:lstStyle>
          <a:p>
            <a:r>
              <a:rPr lang="en-US" dirty="0"/>
              <a:t>Click To Edit Presentation Title</a:t>
            </a:r>
          </a:p>
        </p:txBody>
      </p:sp>
      <p:sp>
        <p:nvSpPr>
          <p:cNvPr id="5" name="Text Placeholder 3">
            <a:extLst>
              <a:ext uri="{FF2B5EF4-FFF2-40B4-BE49-F238E27FC236}">
                <a16:creationId xmlns:a16="http://schemas.microsoft.com/office/drawing/2014/main" id="{04510740-5A79-1347-A2A3-54644259D3A1}"/>
              </a:ext>
            </a:extLst>
          </p:cNvPr>
          <p:cNvSpPr>
            <a:spLocks noGrp="1"/>
          </p:cNvSpPr>
          <p:nvPr>
            <p:ph type="body" sz="quarter" idx="10" hasCustomPrompt="1"/>
          </p:nvPr>
        </p:nvSpPr>
        <p:spPr bwMode="white">
          <a:xfrm>
            <a:off x="381000" y="3603861"/>
            <a:ext cx="5524500" cy="469900"/>
          </a:xfrm>
          <a:prstGeom prst="rect">
            <a:avLst/>
          </a:prstGeom>
        </p:spPr>
        <p:txBody>
          <a:bodyPr lIns="0" tIns="0" rIns="0" bIns="0"/>
          <a:lstStyle>
            <a:lvl1pPr>
              <a:defRPr sz="3200" b="0">
                <a:solidFill>
                  <a:schemeClr val="tx1"/>
                </a:solidFill>
              </a:defRPr>
            </a:lvl1pPr>
          </a:lstStyle>
          <a:p>
            <a:pPr lvl="0"/>
            <a:r>
              <a:rPr lang="en-US" dirty="0"/>
              <a:t>Click to Edit Subsection Title</a:t>
            </a:r>
          </a:p>
        </p:txBody>
      </p:sp>
      <p:sp>
        <p:nvSpPr>
          <p:cNvPr id="6" name="Text Placeholder 5">
            <a:extLst>
              <a:ext uri="{FF2B5EF4-FFF2-40B4-BE49-F238E27FC236}">
                <a16:creationId xmlns:a16="http://schemas.microsoft.com/office/drawing/2014/main" id="{5CB343E4-1256-A148-8792-E8EEAFE52F37}"/>
              </a:ext>
            </a:extLst>
          </p:cNvPr>
          <p:cNvSpPr>
            <a:spLocks noGrp="1"/>
          </p:cNvSpPr>
          <p:nvPr>
            <p:ph type="body" sz="quarter" idx="11" hasCustomPrompt="1"/>
          </p:nvPr>
        </p:nvSpPr>
        <p:spPr>
          <a:xfrm>
            <a:off x="381000" y="3346296"/>
            <a:ext cx="5524500" cy="257565"/>
          </a:xfrm>
        </p:spPr>
        <p:txBody>
          <a:bodyPr/>
          <a:lstStyle>
            <a:lvl1pPr>
              <a:defRPr sz="1600" b="1"/>
            </a:lvl1pPr>
          </a:lstStyle>
          <a:p>
            <a:pPr lvl="0"/>
            <a:r>
              <a:rPr lang="en-US" dirty="0"/>
              <a:t>Click to Edit Section Title</a:t>
            </a:r>
          </a:p>
        </p:txBody>
      </p:sp>
    </p:spTree>
    <p:extLst>
      <p:ext uri="{BB962C8B-B14F-4D97-AF65-F5344CB8AC3E}">
        <p14:creationId xmlns:p14="http://schemas.microsoft.com/office/powerpoint/2010/main" val="3273144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72288C1-76FF-154E-A176-B1AE935552D0}"/>
              </a:ext>
            </a:extLst>
          </p:cNvPr>
          <p:cNvSpPr>
            <a:spLocks noGrp="1"/>
          </p:cNvSpPr>
          <p:nvPr>
            <p:ph type="pic" sz="quarter" idx="11"/>
          </p:nvPr>
        </p:nvSpPr>
        <p:spPr>
          <a:xfrm>
            <a:off x="6057900" y="0"/>
            <a:ext cx="2667000" cy="6318250"/>
          </a:xfrm>
          <a:prstGeom prst="rect">
            <a:avLst/>
          </a:prstGeom>
          <a:solidFill>
            <a:schemeClr val="bg1">
              <a:lumMod val="95000"/>
            </a:schemeClr>
          </a:solidFill>
        </p:spPr>
        <p:txBody>
          <a:bodyPr/>
          <a:lstStyle>
            <a:lvl1pPr>
              <a:defRPr sz="1400"/>
            </a:lvl1pPr>
          </a:lstStyle>
          <a:p>
            <a:r>
              <a:rPr lang="en-US"/>
              <a:t>Click icon to add picture</a:t>
            </a:r>
            <a:endParaRPr lang="en-US" dirty="0"/>
          </a:p>
        </p:txBody>
      </p:sp>
      <p:sp>
        <p:nvSpPr>
          <p:cNvPr id="5" name="Text Placeholder 3">
            <a:extLst>
              <a:ext uri="{FF2B5EF4-FFF2-40B4-BE49-F238E27FC236}">
                <a16:creationId xmlns:a16="http://schemas.microsoft.com/office/drawing/2014/main" id="{A217EE6D-CA9D-5F4B-AC6E-FD344C5A0C66}"/>
              </a:ext>
            </a:extLst>
          </p:cNvPr>
          <p:cNvSpPr>
            <a:spLocks noGrp="1"/>
          </p:cNvSpPr>
          <p:nvPr>
            <p:ph type="body" sz="quarter" idx="10" hasCustomPrompt="1"/>
          </p:nvPr>
        </p:nvSpPr>
        <p:spPr bwMode="white">
          <a:xfrm>
            <a:off x="381000" y="3301877"/>
            <a:ext cx="5524500" cy="469900"/>
          </a:xfrm>
          <a:prstGeom prst="rect">
            <a:avLst/>
          </a:prstGeom>
        </p:spPr>
        <p:txBody>
          <a:bodyPr lIns="0" tIns="0" rIns="0" bIns="0"/>
          <a:lstStyle>
            <a:lvl1pPr>
              <a:defRPr sz="3200" b="0">
                <a:solidFill>
                  <a:schemeClr val="tx1"/>
                </a:solidFill>
              </a:defRPr>
            </a:lvl1pPr>
          </a:lstStyle>
          <a:p>
            <a:pPr lvl="0"/>
            <a:r>
              <a:rPr lang="en-US" dirty="0"/>
              <a:t>Click to edit Section Title</a:t>
            </a:r>
          </a:p>
        </p:txBody>
      </p:sp>
      <p:sp>
        <p:nvSpPr>
          <p:cNvPr id="6" name="Text Placeholder 5">
            <a:extLst>
              <a:ext uri="{FF2B5EF4-FFF2-40B4-BE49-F238E27FC236}">
                <a16:creationId xmlns:a16="http://schemas.microsoft.com/office/drawing/2014/main" id="{2C000868-D428-834D-B674-212E728517BC}"/>
              </a:ext>
            </a:extLst>
          </p:cNvPr>
          <p:cNvSpPr>
            <a:spLocks noGrp="1"/>
          </p:cNvSpPr>
          <p:nvPr>
            <p:ph type="body" sz="quarter" idx="12" hasCustomPrompt="1"/>
          </p:nvPr>
        </p:nvSpPr>
        <p:spPr>
          <a:xfrm>
            <a:off x="381000" y="3035657"/>
            <a:ext cx="5524500" cy="242887"/>
          </a:xfrm>
        </p:spPr>
        <p:txBody>
          <a:bodyPr/>
          <a:lstStyle>
            <a:lvl1pPr>
              <a:defRPr sz="1600">
                <a:solidFill>
                  <a:schemeClr val="bg2"/>
                </a:solidFill>
              </a:defRPr>
            </a:lvl1pPr>
          </a:lstStyle>
          <a:p>
            <a:pPr lvl="0"/>
            <a:r>
              <a:rPr lang="en-US" dirty="0"/>
              <a:t>Click to Edit Presentation Title</a:t>
            </a:r>
          </a:p>
        </p:txBody>
      </p:sp>
    </p:spTree>
    <p:extLst>
      <p:ext uri="{BB962C8B-B14F-4D97-AF65-F5344CB8AC3E}">
        <p14:creationId xmlns:p14="http://schemas.microsoft.com/office/powerpoint/2010/main" val="635121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72288C1-76FF-154E-A176-B1AE935552D0}"/>
              </a:ext>
            </a:extLst>
          </p:cNvPr>
          <p:cNvSpPr>
            <a:spLocks noGrp="1"/>
          </p:cNvSpPr>
          <p:nvPr>
            <p:ph type="pic" sz="quarter" idx="11"/>
          </p:nvPr>
        </p:nvSpPr>
        <p:spPr>
          <a:xfrm>
            <a:off x="6057900" y="0"/>
            <a:ext cx="2667000" cy="6318250"/>
          </a:xfrm>
          <a:prstGeom prst="rect">
            <a:avLst/>
          </a:prstGeom>
          <a:solidFill>
            <a:schemeClr val="bg1">
              <a:lumMod val="95000"/>
            </a:schemeClr>
          </a:solidFill>
        </p:spPr>
        <p:txBody>
          <a:bodyPr/>
          <a:lstStyle>
            <a:lvl1pPr>
              <a:defRPr sz="1400"/>
            </a:lvl1pPr>
          </a:lstStyle>
          <a:p>
            <a:r>
              <a:rPr lang="en-US"/>
              <a:t>Click icon to add picture</a:t>
            </a:r>
            <a:endParaRPr lang="en-US" dirty="0"/>
          </a:p>
        </p:txBody>
      </p:sp>
      <p:sp>
        <p:nvSpPr>
          <p:cNvPr id="5" name="Text Placeholder 3">
            <a:extLst>
              <a:ext uri="{FF2B5EF4-FFF2-40B4-BE49-F238E27FC236}">
                <a16:creationId xmlns:a16="http://schemas.microsoft.com/office/drawing/2014/main" id="{A217EE6D-CA9D-5F4B-AC6E-FD344C5A0C66}"/>
              </a:ext>
            </a:extLst>
          </p:cNvPr>
          <p:cNvSpPr>
            <a:spLocks noGrp="1"/>
          </p:cNvSpPr>
          <p:nvPr>
            <p:ph type="body" sz="quarter" idx="10" hasCustomPrompt="1"/>
          </p:nvPr>
        </p:nvSpPr>
        <p:spPr bwMode="white">
          <a:xfrm>
            <a:off x="381000" y="3604631"/>
            <a:ext cx="5524500" cy="469900"/>
          </a:xfrm>
          <a:prstGeom prst="rect">
            <a:avLst/>
          </a:prstGeom>
        </p:spPr>
        <p:txBody>
          <a:bodyPr lIns="0" tIns="0" rIns="0" bIns="0"/>
          <a:lstStyle>
            <a:lvl1pPr>
              <a:defRPr sz="3200" b="0">
                <a:solidFill>
                  <a:schemeClr val="tx1"/>
                </a:solidFill>
              </a:defRPr>
            </a:lvl1pPr>
          </a:lstStyle>
          <a:p>
            <a:pPr lvl="0"/>
            <a:r>
              <a:rPr lang="en-US" dirty="0"/>
              <a:t>Click to edit Subsection Title</a:t>
            </a:r>
          </a:p>
        </p:txBody>
      </p:sp>
      <p:sp>
        <p:nvSpPr>
          <p:cNvPr id="6" name="Text Placeholder 5">
            <a:extLst>
              <a:ext uri="{FF2B5EF4-FFF2-40B4-BE49-F238E27FC236}">
                <a16:creationId xmlns:a16="http://schemas.microsoft.com/office/drawing/2014/main" id="{21072777-4EE8-6844-9BFC-7BAF08B22B51}"/>
              </a:ext>
            </a:extLst>
          </p:cNvPr>
          <p:cNvSpPr>
            <a:spLocks noGrp="1"/>
          </p:cNvSpPr>
          <p:nvPr>
            <p:ph type="body" sz="quarter" idx="12" hasCustomPrompt="1"/>
          </p:nvPr>
        </p:nvSpPr>
        <p:spPr>
          <a:xfrm>
            <a:off x="381000" y="3338862"/>
            <a:ext cx="5524500" cy="252413"/>
          </a:xfrm>
        </p:spPr>
        <p:txBody>
          <a:bodyPr/>
          <a:lstStyle>
            <a:lvl1pPr>
              <a:defRPr sz="1600" b="1"/>
            </a:lvl1pPr>
          </a:lstStyle>
          <a:p>
            <a:pPr lvl="0"/>
            <a:r>
              <a:rPr lang="en-US" dirty="0"/>
              <a:t>Click to Edit Section Title</a:t>
            </a:r>
          </a:p>
        </p:txBody>
      </p:sp>
      <p:sp>
        <p:nvSpPr>
          <p:cNvPr id="7" name="Text Placeholder 5">
            <a:extLst>
              <a:ext uri="{FF2B5EF4-FFF2-40B4-BE49-F238E27FC236}">
                <a16:creationId xmlns:a16="http://schemas.microsoft.com/office/drawing/2014/main" id="{88BA39F9-CCD8-C743-BA04-8004D341A653}"/>
              </a:ext>
            </a:extLst>
          </p:cNvPr>
          <p:cNvSpPr>
            <a:spLocks noGrp="1"/>
          </p:cNvSpPr>
          <p:nvPr>
            <p:ph type="body" sz="quarter" idx="13" hasCustomPrompt="1"/>
          </p:nvPr>
        </p:nvSpPr>
        <p:spPr>
          <a:xfrm>
            <a:off x="381000" y="3035657"/>
            <a:ext cx="5524500" cy="242887"/>
          </a:xfrm>
        </p:spPr>
        <p:txBody>
          <a:bodyPr/>
          <a:lstStyle>
            <a:lvl1pPr>
              <a:defRPr sz="1600">
                <a:solidFill>
                  <a:schemeClr val="bg2"/>
                </a:solidFill>
              </a:defRPr>
            </a:lvl1pPr>
          </a:lstStyle>
          <a:p>
            <a:pPr lvl="0"/>
            <a:r>
              <a:rPr lang="en-US" dirty="0"/>
              <a:t>Click to Edit Presentation Title</a:t>
            </a:r>
          </a:p>
        </p:txBody>
      </p:sp>
    </p:spTree>
    <p:extLst>
      <p:ext uri="{BB962C8B-B14F-4D97-AF65-F5344CB8AC3E}">
        <p14:creationId xmlns:p14="http://schemas.microsoft.com/office/powerpoint/2010/main" val="3514469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81000" y="1229292"/>
            <a:ext cx="8343899" cy="4866707"/>
          </a:xfrm>
        </p:spPr>
        <p:txBody>
          <a:bodyPr/>
          <a:lstStyle>
            <a:lvl1pPr>
              <a:defRPr sz="2400" b="1">
                <a:solidFill>
                  <a:schemeClr val="tx1">
                    <a:lumMod val="50000"/>
                    <a:lumOff val="50000"/>
                  </a:schemeClr>
                </a:solidFill>
              </a:defRPr>
            </a:lvl1pPr>
            <a:lvl2pPr>
              <a:defRPr sz="2200"/>
            </a:lvl2pPr>
            <a:lvl3pPr>
              <a:defRPr sz="2200"/>
            </a:lvl3pPr>
            <a:lvl4pPr>
              <a:defRPr sz="2200"/>
            </a:lvl4pPr>
          </a:lstStyle>
          <a:p>
            <a:pPr lvl="0"/>
            <a:r>
              <a:rPr lang="en-US"/>
              <a:t>Edit Master text styles</a:t>
            </a:r>
          </a:p>
        </p:txBody>
      </p:sp>
      <p:sp>
        <p:nvSpPr>
          <p:cNvPr id="8" name="Text Placeholder 7"/>
          <p:cNvSpPr>
            <a:spLocks noGrp="1"/>
          </p:cNvSpPr>
          <p:nvPr>
            <p:ph type="body" sz="quarter" idx="10" hasCustomPrompt="1"/>
          </p:nvPr>
        </p:nvSpPr>
        <p:spPr>
          <a:xfrm>
            <a:off x="381000" y="42708"/>
            <a:ext cx="5524500" cy="142478"/>
          </a:xfrm>
        </p:spPr>
        <p:txBody>
          <a:bodyPr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900"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503920" y="0"/>
            <a:ext cx="640080" cy="640080"/>
          </a:xfrm>
        </p:spPr>
        <p:txBody>
          <a:bodyPr anchor="ctr" anchorCtr="0">
            <a:normAutofit/>
          </a:bodyPr>
          <a:lstStyle>
            <a:lvl1pPr algn="ctr">
              <a:defRPr sz="800"/>
            </a:lvl1pPr>
          </a:lstStyle>
          <a:p>
            <a:r>
              <a:rPr lang="en-US" dirty="0"/>
              <a:t>Picture (Optional)</a:t>
            </a:r>
          </a:p>
        </p:txBody>
      </p:sp>
    </p:spTree>
    <p:extLst>
      <p:ext uri="{BB962C8B-B14F-4D97-AF65-F5344CB8AC3E}">
        <p14:creationId xmlns:p14="http://schemas.microsoft.com/office/powerpoint/2010/main" val="335532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28987"/>
            <a:ext cx="7772400" cy="878059"/>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1001" y="1231671"/>
            <a:ext cx="8340968" cy="478812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txBox="1">
            <a:spLocks/>
          </p:cNvSpPr>
          <p:nvPr userDrawn="1"/>
        </p:nvSpPr>
        <p:spPr>
          <a:xfrm>
            <a:off x="8320514" y="6403977"/>
            <a:ext cx="401455" cy="365125"/>
          </a:xfrm>
          <a:prstGeom prst="rect">
            <a:avLst/>
          </a:prstGeom>
        </p:spPr>
        <p:txBody>
          <a:bodyPr vert="horz" lIns="0" tIns="0" rIns="0" bIns="0" rtlCol="0" anchor="ctr"/>
          <a:lstStyle>
            <a:defPPr>
              <a:defRPr lang="en-US"/>
            </a:defPPr>
            <a:lvl1pPr marL="0" algn="r" defTabSz="914400" rtl="0" eaLnBrk="1" latinLnBrk="0" hangingPunct="1">
              <a:defRPr sz="16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2F7E23-1C34-42C1-89D5-26D10EBDB3B3}" type="slidenum">
              <a:rPr lang="en-US" sz="1400" smtClean="0">
                <a:solidFill>
                  <a:schemeClr val="bg1">
                    <a:lumMod val="50000"/>
                  </a:schemeClr>
                </a:solidFill>
              </a:rPr>
              <a:pPr/>
              <a:t>‹#›</a:t>
            </a:fld>
            <a:endParaRPr lang="en-US" sz="1400" dirty="0">
              <a:solidFill>
                <a:schemeClr val="bg1">
                  <a:lumMod val="50000"/>
                </a:schemeClr>
              </a:solidFill>
            </a:endParaRPr>
          </a:p>
        </p:txBody>
      </p:sp>
      <p:sp>
        <p:nvSpPr>
          <p:cNvPr id="16" name="Rectangle 73"/>
          <p:cNvSpPr>
            <a:spLocks noChangeArrowheads="1"/>
          </p:cNvSpPr>
          <p:nvPr userDrawn="1"/>
        </p:nvSpPr>
        <p:spPr bwMode="white">
          <a:xfrm>
            <a:off x="3238501" y="6444865"/>
            <a:ext cx="2667000" cy="200055"/>
          </a:xfrm>
          <a:prstGeom prst="rect">
            <a:avLst/>
          </a:prstGeom>
          <a:noFill/>
          <a:ln w="9525">
            <a:noFill/>
            <a:miter lim="800000"/>
            <a:headEnd/>
            <a:tailEnd/>
          </a:ln>
          <a:effectLst/>
        </p:spPr>
        <p:txBody>
          <a:bodyPr wrap="square" lIns="0" tIns="0" rIns="45714" bIns="0" anchor="t" anchorCtr="0">
            <a:spAutoFit/>
          </a:bodyPr>
          <a:lstStyle/>
          <a:p>
            <a:pPr eaLnBrk="0" hangingPunct="0">
              <a:spcBef>
                <a:spcPct val="0"/>
              </a:spcBef>
            </a:pPr>
            <a:r>
              <a:rPr lang="en-US" sz="700" b="1" dirty="0">
                <a:solidFill>
                  <a:schemeClr val="tx1">
                    <a:lumMod val="50000"/>
                    <a:lumOff val="50000"/>
                  </a:schemeClr>
                </a:solidFill>
                <a:latin typeface="Arial" panose="020B0604020202020204" pitchFamily="34" charset="0"/>
                <a:cs typeface="Arial" panose="020B0604020202020204" pitchFamily="34" charset="0"/>
              </a:rPr>
              <a:t>Infosec 101</a:t>
            </a:r>
          </a:p>
          <a:p>
            <a:pPr eaLnBrk="0" hangingPunct="0">
              <a:spcBef>
                <a:spcPct val="0"/>
              </a:spcBef>
            </a:pPr>
            <a:r>
              <a:rPr lang="en-US" sz="600" dirty="0">
                <a:solidFill>
                  <a:schemeClr val="tx1">
                    <a:lumMod val="50000"/>
                    <a:lumOff val="50000"/>
                  </a:schemeClr>
                </a:solidFill>
                <a:latin typeface="Arial" panose="020B0604020202020204" pitchFamily="34" charset="0"/>
                <a:cs typeface="Arial" panose="020B0604020202020204" pitchFamily="34" charset="0"/>
              </a:rPr>
              <a:t>© 2018 Carnegie Mellon University</a:t>
            </a:r>
          </a:p>
        </p:txBody>
      </p:sp>
      <p:sp>
        <p:nvSpPr>
          <p:cNvPr id="17" name="TextBox 16"/>
          <p:cNvSpPr txBox="1"/>
          <p:nvPr userDrawn="1"/>
        </p:nvSpPr>
        <p:spPr>
          <a:xfrm>
            <a:off x="6057900" y="6444865"/>
            <a:ext cx="2095500" cy="323165"/>
          </a:xfrm>
          <a:prstGeom prst="rect">
            <a:avLst/>
          </a:prstGeom>
          <a:noFill/>
        </p:spPr>
        <p:txBody>
          <a:bodyPr wrap="square" lIns="0" tIns="0" rIns="0" bIns="0" rtlCol="0">
            <a:spAutoFit/>
          </a:bodyPr>
          <a:lstStyle/>
          <a:p>
            <a:r>
              <a:rPr lang="en-US" sz="700" kern="1200" dirty="0">
                <a:effectLst/>
                <a:latin typeface="Arial" charset="0"/>
                <a:ea typeface="Arial" charset="0"/>
                <a:cs typeface="Arial" charset="0"/>
              </a:rPr>
              <a:t>[DISTRIBUTION STATEMENT A] This material has been approved </a:t>
            </a:r>
            <a:br>
              <a:rPr lang="en-US" sz="700" kern="1200" dirty="0">
                <a:effectLst/>
                <a:latin typeface="Arial" charset="0"/>
                <a:ea typeface="Arial" charset="0"/>
                <a:cs typeface="Arial" charset="0"/>
              </a:rPr>
            </a:br>
            <a:r>
              <a:rPr lang="en-US" sz="700" kern="1200" dirty="0">
                <a:effectLst/>
                <a:latin typeface="Arial" charset="0"/>
                <a:ea typeface="Arial" charset="0"/>
                <a:cs typeface="Arial" charset="0"/>
              </a:rPr>
              <a:t>for public release and unlimited distribution.</a:t>
            </a:r>
            <a:endParaRPr lang="en-US" sz="700" kern="1200" dirty="0">
              <a:solidFill>
                <a:schemeClr val="dk1"/>
              </a:solidFill>
              <a:effectLst/>
              <a:latin typeface="Arial" charset="0"/>
              <a:ea typeface="Arial" charset="0"/>
              <a:cs typeface="Arial" charset="0"/>
            </a:endParaRPr>
          </a:p>
        </p:txBody>
      </p:sp>
      <p:sp>
        <p:nvSpPr>
          <p:cNvPr id="18" name="Rectangle 17"/>
          <p:cNvSpPr/>
          <p:nvPr userDrawn="1"/>
        </p:nvSpPr>
        <p:spPr>
          <a:xfrm>
            <a:off x="0" y="6318763"/>
            <a:ext cx="9144000" cy="182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81000" y="6461676"/>
            <a:ext cx="1721485" cy="292328"/>
          </a:xfrm>
          <a:prstGeom prst="rect">
            <a:avLst/>
          </a:prstGeom>
        </p:spPr>
      </p:pic>
    </p:spTree>
    <p:extLst>
      <p:ext uri="{BB962C8B-B14F-4D97-AF65-F5344CB8AC3E}">
        <p14:creationId xmlns:p14="http://schemas.microsoft.com/office/powerpoint/2010/main" val="215717350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676" r:id="rId9"/>
    <p:sldLayoutId id="2147483662" r:id="rId10"/>
    <p:sldLayoutId id="2147483664"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1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341313" indent="-169863"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28650" indent="-17145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400" indent="-176213" algn="l" defTabSz="914400" rtl="0" eaLnBrk="1" latinLnBrk="0" hangingPunct="1">
        <a:lnSpc>
          <a:spcPct val="100000"/>
        </a:lnSpc>
        <a:spcBef>
          <a:spcPts val="500"/>
        </a:spcBef>
        <a:buClr>
          <a:schemeClr val="tx1">
            <a:lumMod val="50000"/>
            <a:lumOff val="50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8" userDrawn="1">
          <p15:clr>
            <a:srgbClr val="A4A3A4"/>
          </p15:clr>
        </p15:guide>
        <p15:guide id="2" pos="240" userDrawn="1">
          <p15:clr>
            <a:srgbClr val="A4A3A4"/>
          </p15:clr>
        </p15:guide>
        <p15:guide id="3" pos="600" userDrawn="1">
          <p15:clr>
            <a:srgbClr val="A4A3A4"/>
          </p15:clr>
        </p15:guide>
        <p15:guide id="4" pos="696" userDrawn="1">
          <p15:clr>
            <a:srgbClr val="A4A3A4"/>
          </p15:clr>
        </p15:guide>
        <p15:guide id="5" pos="1056" userDrawn="1">
          <p15:clr>
            <a:srgbClr val="A4A3A4"/>
          </p15:clr>
        </p15:guide>
        <p15:guide id="6" pos="1152" userDrawn="1">
          <p15:clr>
            <a:srgbClr val="A4A3A4"/>
          </p15:clr>
        </p15:guide>
        <p15:guide id="7" pos="1488" userDrawn="1">
          <p15:clr>
            <a:srgbClr val="A4A3A4"/>
          </p15:clr>
        </p15:guide>
        <p15:guide id="8" pos="1584" userDrawn="1">
          <p15:clr>
            <a:srgbClr val="A4A3A4"/>
          </p15:clr>
        </p15:guide>
        <p15:guide id="9" pos="1944" userDrawn="1">
          <p15:clr>
            <a:srgbClr val="A4A3A4"/>
          </p15:clr>
        </p15:guide>
        <p15:guide id="10" pos="2040" userDrawn="1">
          <p15:clr>
            <a:srgbClr val="A4A3A4"/>
          </p15:clr>
        </p15:guide>
        <p15:guide id="11" pos="2376" userDrawn="1">
          <p15:clr>
            <a:srgbClr val="A4A3A4"/>
          </p15:clr>
        </p15:guide>
        <p15:guide id="12" pos="2472" userDrawn="1">
          <p15:clr>
            <a:srgbClr val="A4A3A4"/>
          </p15:clr>
        </p15:guide>
        <p15:guide id="13" pos="2832" userDrawn="1">
          <p15:clr>
            <a:srgbClr val="A4A3A4"/>
          </p15:clr>
        </p15:guide>
        <p15:guide id="14" pos="2928" userDrawn="1">
          <p15:clr>
            <a:srgbClr val="A4A3A4"/>
          </p15:clr>
        </p15:guide>
        <p15:guide id="15" pos="3264" userDrawn="1">
          <p15:clr>
            <a:srgbClr val="A4A3A4"/>
          </p15:clr>
        </p15:guide>
        <p15:guide id="16" pos="3360" userDrawn="1">
          <p15:clr>
            <a:srgbClr val="A4A3A4"/>
          </p15:clr>
        </p15:guide>
        <p15:guide id="17" pos="3720" userDrawn="1">
          <p15:clr>
            <a:srgbClr val="A4A3A4"/>
          </p15:clr>
        </p15:guide>
        <p15:guide id="18" pos="3816" userDrawn="1">
          <p15:clr>
            <a:srgbClr val="A4A3A4"/>
          </p15:clr>
        </p15:guide>
        <p15:guide id="19" pos="4176" userDrawn="1">
          <p15:clr>
            <a:srgbClr val="A4A3A4"/>
          </p15:clr>
        </p15:guide>
        <p15:guide id="20" pos="4272" userDrawn="1">
          <p15:clr>
            <a:srgbClr val="A4A3A4"/>
          </p15:clr>
        </p15:guide>
        <p15:guide id="21" pos="4608" userDrawn="1">
          <p15:clr>
            <a:srgbClr val="A4A3A4"/>
          </p15:clr>
        </p15:guide>
        <p15:guide id="22" pos="4704" userDrawn="1">
          <p15:clr>
            <a:srgbClr val="A4A3A4"/>
          </p15:clr>
        </p15:guide>
        <p15:guide id="23" pos="5040" userDrawn="1">
          <p15:clr>
            <a:srgbClr val="A4A3A4"/>
          </p15:clr>
        </p15:guide>
        <p15:guide id="24" pos="5136" userDrawn="1">
          <p15:clr>
            <a:srgbClr val="A4A3A4"/>
          </p15:clr>
        </p15:guide>
        <p15:guide id="25" pos="5496" userDrawn="1">
          <p15:clr>
            <a:srgbClr val="A4A3A4"/>
          </p15:clr>
        </p15:guide>
        <p15:guide id="26" orient="horz" pos="696" userDrawn="1">
          <p15:clr>
            <a:srgbClr val="A4A3A4"/>
          </p15:clr>
        </p15:guide>
        <p15:guide id="27" orient="horz" pos="816" userDrawn="1">
          <p15:clr>
            <a:srgbClr val="A4A3A4"/>
          </p15:clr>
        </p15:guide>
        <p15:guide id="28" orient="horz" pos="1176" userDrawn="1">
          <p15:clr>
            <a:srgbClr val="A4A3A4"/>
          </p15:clr>
        </p15:guide>
        <p15:guide id="29" orient="horz" pos="1248" userDrawn="1">
          <p15:clr>
            <a:srgbClr val="A4A3A4"/>
          </p15:clr>
        </p15:guide>
        <p15:guide id="30" orient="horz" pos="1608" userDrawn="1">
          <p15:clr>
            <a:srgbClr val="A4A3A4"/>
          </p15:clr>
        </p15:guide>
        <p15:guide id="31" orient="horz" pos="1680" userDrawn="1">
          <p15:clr>
            <a:srgbClr val="A4A3A4"/>
          </p15:clr>
        </p15:guide>
        <p15:guide id="32" orient="horz" pos="2040" userDrawn="1">
          <p15:clr>
            <a:srgbClr val="A4A3A4"/>
          </p15:clr>
        </p15:guide>
        <p15:guide id="33" orient="horz" pos="2136" userDrawn="1">
          <p15:clr>
            <a:srgbClr val="A4A3A4"/>
          </p15:clr>
        </p15:guide>
        <p15:guide id="34" orient="horz" pos="2472" userDrawn="1">
          <p15:clr>
            <a:srgbClr val="A4A3A4"/>
          </p15:clr>
        </p15:guide>
        <p15:guide id="35" orient="horz" pos="2568" userDrawn="1">
          <p15:clr>
            <a:srgbClr val="A4A3A4"/>
          </p15:clr>
        </p15:guide>
        <p15:guide id="36" orient="horz" pos="2904" userDrawn="1">
          <p15:clr>
            <a:srgbClr val="A4A3A4"/>
          </p15:clr>
        </p15:guide>
        <p15:guide id="37" orient="horz" pos="3000" userDrawn="1">
          <p15:clr>
            <a:srgbClr val="A4A3A4"/>
          </p15:clr>
        </p15:guide>
        <p15:guide id="38" orient="horz" pos="3336" userDrawn="1">
          <p15:clr>
            <a:srgbClr val="A4A3A4"/>
          </p15:clr>
        </p15:guide>
        <p15:guide id="39" orient="horz" pos="3432" userDrawn="1">
          <p15:clr>
            <a:srgbClr val="A4A3A4"/>
          </p15:clr>
        </p15:guide>
        <p15:guide id="40" orient="horz" pos="3792" userDrawn="1">
          <p15:clr>
            <a:srgbClr val="A4A3A4"/>
          </p15:clr>
        </p15:guide>
        <p15:guide id="41" pos="2880" userDrawn="1">
          <p15:clr>
            <a:srgbClr val="F26B43"/>
          </p15:clr>
        </p15:guide>
        <p15:guide id="4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cybersecpolitics.blogspot.pt/2016/06/what-playpen-hath-wrought.html?m=1" TargetMode="External"/><Relationship Id="rId2" Type="http://schemas.openxmlformats.org/officeDocument/2006/relationships/image" Target="../media/image13.tif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cybersecpolitics.blogspot.pt/2016/06/what-playpen-hath-wrought.html?m=1" TargetMode="External"/><Relationship Id="rId2" Type="http://schemas.openxmlformats.org/officeDocument/2006/relationships/image" Target="../media/image13.tif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hyperlink" Target="https://www.law.cornell.edu/uscode/text/44/3542"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386361"/>
            <a:ext cx="5513387" cy="2007206"/>
          </a:xfrm>
          <a:prstGeom prst="rect">
            <a:avLst/>
          </a:prstGeom>
        </p:spPr>
        <p:txBody>
          <a:bodyPr lIns="0" tIns="0" rIns="0" bIns="0"/>
          <a:lstStyle/>
          <a:p>
            <a:r>
              <a:rPr lang="en-US" dirty="0"/>
              <a:t>Infosec 101 and Faulty Assumptions in the Field</a:t>
            </a:r>
            <a:br>
              <a:rPr lang="en-US" dirty="0"/>
            </a:br>
            <a:br>
              <a:rPr lang="en-US" dirty="0"/>
            </a:br>
            <a:r>
              <a:rPr lang="en-US" dirty="0"/>
              <a:t>Introduction to the 101 Track</a:t>
            </a:r>
          </a:p>
        </p:txBody>
      </p:sp>
      <p:sp>
        <p:nvSpPr>
          <p:cNvPr id="4" name="Subtitle 3"/>
          <p:cNvSpPr>
            <a:spLocks noGrp="1"/>
          </p:cNvSpPr>
          <p:nvPr>
            <p:ph type="subTitle" idx="1"/>
          </p:nvPr>
        </p:nvSpPr>
        <p:spPr>
          <a:prstGeom prst="rect">
            <a:avLst/>
          </a:prstGeom>
        </p:spPr>
        <p:txBody>
          <a:bodyPr lIns="0" tIns="0" rIns="0" bIns="0"/>
          <a:lstStyle/>
          <a:p>
            <a:r>
              <a:rPr lang="en-US" dirty="0"/>
              <a:t>Deana Shick</a:t>
            </a:r>
            <a:br>
              <a:rPr lang="en-US" dirty="0"/>
            </a:br>
            <a:r>
              <a:rPr lang="en-US" dirty="0"/>
              <a:t>CERT Coordination Center (CERT/CC)</a:t>
            </a:r>
          </a:p>
        </p:txBody>
      </p:sp>
      <p:pic>
        <p:nvPicPr>
          <p:cNvPr id="5" name="Picture 4">
            <a:extLst>
              <a:ext uri="{FF2B5EF4-FFF2-40B4-BE49-F238E27FC236}">
                <a16:creationId xmlns:a16="http://schemas.microsoft.com/office/drawing/2014/main" id="{43139DEF-D37A-8A4C-B889-478AD05171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816098"/>
            <a:ext cx="1025391" cy="1022393"/>
          </a:xfrm>
          <a:prstGeom prst="rect">
            <a:avLst/>
          </a:prstGeom>
        </p:spPr>
      </p:pic>
    </p:spTree>
    <p:extLst>
      <p:ext uri="{BB962C8B-B14F-4D97-AF65-F5344CB8AC3E}">
        <p14:creationId xmlns:p14="http://schemas.microsoft.com/office/powerpoint/2010/main" val="4008897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E996-1286-A146-9C92-5E50D2741CC0}"/>
              </a:ext>
            </a:extLst>
          </p:cNvPr>
          <p:cNvSpPr>
            <a:spLocks noGrp="1"/>
          </p:cNvSpPr>
          <p:nvPr>
            <p:ph type="title"/>
          </p:nvPr>
        </p:nvSpPr>
        <p:spPr/>
        <p:txBody>
          <a:bodyPr/>
          <a:lstStyle/>
          <a:p>
            <a:r>
              <a:rPr lang="en-US" dirty="0"/>
              <a:t>Faulty Assumption #1</a:t>
            </a:r>
          </a:p>
        </p:txBody>
      </p:sp>
      <p:sp>
        <p:nvSpPr>
          <p:cNvPr id="3" name="Content Placeholder 2">
            <a:extLst>
              <a:ext uri="{FF2B5EF4-FFF2-40B4-BE49-F238E27FC236}">
                <a16:creationId xmlns:a16="http://schemas.microsoft.com/office/drawing/2014/main" id="{4A522910-3F4C-1641-9A4A-00F90ADCDFEB}"/>
              </a:ext>
            </a:extLst>
          </p:cNvPr>
          <p:cNvSpPr>
            <a:spLocks noGrp="1"/>
          </p:cNvSpPr>
          <p:nvPr>
            <p:ph idx="1"/>
          </p:nvPr>
        </p:nvSpPr>
        <p:spPr/>
        <p:txBody>
          <a:bodyPr/>
          <a:lstStyle/>
          <a:p>
            <a:pPr marL="342900" indent="-342900">
              <a:buFont typeface="Arial" panose="020B0604020202020204" pitchFamily="34" charset="0"/>
              <a:buChar char="•"/>
            </a:pPr>
            <a:r>
              <a:rPr lang="en-US" dirty="0"/>
              <a:t>Risk tolerance</a:t>
            </a:r>
          </a:p>
          <a:p>
            <a:pPr marL="342900" indent="-342900">
              <a:buFont typeface="Arial" panose="020B0604020202020204" pitchFamily="34" charset="0"/>
              <a:buChar char="•"/>
            </a:pPr>
            <a:r>
              <a:rPr lang="en-US" dirty="0"/>
              <a:t>No one-size-fits-all solution</a:t>
            </a:r>
          </a:p>
          <a:p>
            <a:pPr marL="342900" indent="-342900">
              <a:buFont typeface="Arial" panose="020B0604020202020204" pitchFamily="34" charset="0"/>
              <a:buChar char="•"/>
            </a:pPr>
            <a:r>
              <a:rPr lang="en-US" dirty="0"/>
              <a:t>There are probably things you shouldn’t do</a:t>
            </a:r>
          </a:p>
          <a:p>
            <a:pPr marL="342900" indent="-342900">
              <a:buFont typeface="Arial" panose="020B0604020202020204" pitchFamily="34" charset="0"/>
              <a:buChar char="•"/>
            </a:pPr>
            <a:r>
              <a:rPr lang="en-US" dirty="0"/>
              <a:t>Sliding scale based on risk of the things you should do</a:t>
            </a:r>
          </a:p>
          <a:p>
            <a:endParaRPr lang="en-US" dirty="0"/>
          </a:p>
        </p:txBody>
      </p:sp>
      <p:sp>
        <p:nvSpPr>
          <p:cNvPr id="4" name="Picture Placeholder 3">
            <a:extLst>
              <a:ext uri="{FF2B5EF4-FFF2-40B4-BE49-F238E27FC236}">
                <a16:creationId xmlns:a16="http://schemas.microsoft.com/office/drawing/2014/main" id="{E9BD108E-9ACB-9E4A-8F7C-F7EE3074F7E9}"/>
              </a:ext>
            </a:extLst>
          </p:cNvPr>
          <p:cNvSpPr>
            <a:spLocks noGrp="1"/>
          </p:cNvSpPr>
          <p:nvPr>
            <p:ph type="pic" sz="quarter" idx="11"/>
          </p:nvPr>
        </p:nvSpPr>
        <p:spPr/>
      </p:sp>
      <p:sp>
        <p:nvSpPr>
          <p:cNvPr id="5" name="Text Placeholder 4">
            <a:extLst>
              <a:ext uri="{FF2B5EF4-FFF2-40B4-BE49-F238E27FC236}">
                <a16:creationId xmlns:a16="http://schemas.microsoft.com/office/drawing/2014/main" id="{302D08C5-0F51-C843-B395-8C9E8C4B06A1}"/>
              </a:ext>
            </a:extLst>
          </p:cNvPr>
          <p:cNvSpPr>
            <a:spLocks noGrp="1"/>
          </p:cNvSpPr>
          <p:nvPr>
            <p:ph type="body" sz="quarter" idx="10"/>
          </p:nvPr>
        </p:nvSpPr>
        <p:spPr/>
        <p:txBody>
          <a:bodyPr/>
          <a:lstStyle/>
          <a:p>
            <a:r>
              <a:rPr lang="en-US" dirty="0"/>
              <a:t>What is the Field?</a:t>
            </a:r>
          </a:p>
          <a:p>
            <a:endParaRPr lang="en-US" dirty="0"/>
          </a:p>
        </p:txBody>
      </p:sp>
    </p:spTree>
    <p:extLst>
      <p:ext uri="{BB962C8B-B14F-4D97-AF65-F5344CB8AC3E}">
        <p14:creationId xmlns:p14="http://schemas.microsoft.com/office/powerpoint/2010/main" val="47289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A51D9-3415-4E4B-9819-887C3FEF03FC}"/>
              </a:ext>
            </a:extLst>
          </p:cNvPr>
          <p:cNvSpPr>
            <a:spLocks noGrp="1"/>
          </p:cNvSpPr>
          <p:nvPr>
            <p:ph type="title"/>
          </p:nvPr>
        </p:nvSpPr>
        <p:spPr/>
        <p:txBody>
          <a:bodyPr/>
          <a:lstStyle/>
          <a:p>
            <a:r>
              <a:rPr lang="en-US" dirty="0"/>
              <a:t>Where do you fit in?</a:t>
            </a:r>
          </a:p>
        </p:txBody>
      </p:sp>
      <p:sp>
        <p:nvSpPr>
          <p:cNvPr id="3" name="Content Placeholder 2">
            <a:extLst>
              <a:ext uri="{FF2B5EF4-FFF2-40B4-BE49-F238E27FC236}">
                <a16:creationId xmlns:a16="http://schemas.microsoft.com/office/drawing/2014/main" id="{FF592668-8BEF-3943-A800-941979665452}"/>
              </a:ext>
            </a:extLst>
          </p:cNvPr>
          <p:cNvSpPr>
            <a:spLocks noGrp="1"/>
          </p:cNvSpPr>
          <p:nvPr>
            <p:ph idx="1"/>
          </p:nvPr>
        </p:nvSpPr>
        <p:spPr>
          <a:xfrm>
            <a:off x="380999" y="1107046"/>
            <a:ext cx="3996792" cy="4758912"/>
          </a:xfrm>
        </p:spPr>
        <p:txBody>
          <a:bodyPr/>
          <a:lstStyle/>
          <a:p>
            <a:pPr marL="342900" indent="-342900">
              <a:buFont typeface="Arial" panose="020B0604020202020204" pitchFamily="34" charset="0"/>
              <a:buChar char="•"/>
            </a:pPr>
            <a:r>
              <a:rPr lang="en-US" sz="1800" dirty="0"/>
              <a:t>Security engineers</a:t>
            </a:r>
          </a:p>
          <a:p>
            <a:pPr marL="342900" indent="-342900">
              <a:buFont typeface="Arial" panose="020B0604020202020204" pitchFamily="34" charset="0"/>
              <a:buChar char="•"/>
            </a:pPr>
            <a:r>
              <a:rPr lang="en-US" sz="1800" dirty="0"/>
              <a:t>Network security analysis</a:t>
            </a:r>
          </a:p>
          <a:p>
            <a:pPr marL="342900" indent="-342900">
              <a:buFont typeface="Arial" panose="020B0604020202020204" pitchFamily="34" charset="0"/>
              <a:buChar char="•"/>
            </a:pPr>
            <a:r>
              <a:rPr lang="en-US" sz="1800" dirty="0"/>
              <a:t>Malware analysts</a:t>
            </a:r>
          </a:p>
          <a:p>
            <a:pPr marL="342900" indent="-342900">
              <a:buFont typeface="Arial" panose="020B0604020202020204" pitchFamily="34" charset="0"/>
              <a:buChar char="•"/>
            </a:pPr>
            <a:r>
              <a:rPr lang="en-US" sz="1800" dirty="0"/>
              <a:t>Network defenders</a:t>
            </a:r>
          </a:p>
          <a:p>
            <a:pPr marL="342900" indent="-342900">
              <a:buFont typeface="Arial" panose="020B0604020202020204" pitchFamily="34" charset="0"/>
              <a:buChar char="•"/>
            </a:pPr>
            <a:r>
              <a:rPr lang="en-US" sz="1800" dirty="0"/>
              <a:t>Risk management </a:t>
            </a:r>
          </a:p>
          <a:p>
            <a:pPr marL="342900" indent="-342900">
              <a:buFont typeface="Arial" panose="020B0604020202020204" pitchFamily="34" charset="0"/>
              <a:buChar char="•"/>
            </a:pPr>
            <a:r>
              <a:rPr lang="en-US" sz="1800" dirty="0"/>
              <a:t>Policy management</a:t>
            </a:r>
          </a:p>
          <a:p>
            <a:pPr marL="342900" indent="-342900">
              <a:buFont typeface="Arial" panose="020B0604020202020204" pitchFamily="34" charset="0"/>
              <a:buChar char="•"/>
            </a:pPr>
            <a:r>
              <a:rPr lang="en-US" sz="1800" dirty="0"/>
              <a:t>Threat and vulnerability analysis</a:t>
            </a:r>
          </a:p>
          <a:p>
            <a:pPr marL="342900" indent="-342900">
              <a:buFont typeface="Arial" panose="020B0604020202020204" pitchFamily="34" charset="0"/>
              <a:buChar char="•"/>
            </a:pPr>
            <a:r>
              <a:rPr lang="en-US" sz="1800" dirty="0"/>
              <a:t>Simulation and exercise</a:t>
            </a:r>
          </a:p>
          <a:p>
            <a:pPr marL="342900" indent="-342900">
              <a:buFont typeface="Arial" panose="020B0604020202020204" pitchFamily="34" charset="0"/>
              <a:buChar char="•"/>
            </a:pPr>
            <a:r>
              <a:rPr lang="en-US" sz="1800" dirty="0"/>
              <a:t>Penetration testers</a:t>
            </a:r>
          </a:p>
          <a:p>
            <a:pPr marL="342900" indent="-342900">
              <a:buFont typeface="Arial" panose="020B0604020202020204" pitchFamily="34" charset="0"/>
              <a:buChar char="•"/>
            </a:pPr>
            <a:r>
              <a:rPr lang="en-US" sz="1800" dirty="0"/>
              <a:t>Strategic analysis</a:t>
            </a:r>
          </a:p>
          <a:p>
            <a:pPr marL="342900" indent="-342900">
              <a:buFont typeface="Arial" panose="020B0604020202020204" pitchFamily="34" charset="0"/>
              <a:buChar char="•"/>
            </a:pPr>
            <a:r>
              <a:rPr lang="en-US" sz="1800" dirty="0"/>
              <a:t>Incident response</a:t>
            </a:r>
          </a:p>
          <a:p>
            <a:pPr marL="342900" indent="-342900">
              <a:buFont typeface="Arial" panose="020B0604020202020204" pitchFamily="34" charset="0"/>
              <a:buChar char="•"/>
            </a:pPr>
            <a:r>
              <a:rPr lang="en-US" sz="1800" dirty="0"/>
              <a:t>Lawyers</a:t>
            </a:r>
          </a:p>
          <a:p>
            <a:pPr marL="342900" indent="-342900">
              <a:buFont typeface="Arial" panose="020B0604020202020204" pitchFamily="34" charset="0"/>
              <a:buChar char="•"/>
            </a:pPr>
            <a:r>
              <a:rPr lang="en-US" sz="1800" dirty="0"/>
              <a:t>C-Suite</a:t>
            </a:r>
          </a:p>
          <a:p>
            <a:endParaRPr lang="en-US" sz="1900" dirty="0"/>
          </a:p>
        </p:txBody>
      </p:sp>
      <p:sp>
        <p:nvSpPr>
          <p:cNvPr id="4" name="Picture Placeholder 3">
            <a:extLst>
              <a:ext uri="{FF2B5EF4-FFF2-40B4-BE49-F238E27FC236}">
                <a16:creationId xmlns:a16="http://schemas.microsoft.com/office/drawing/2014/main" id="{A1DC8CC4-9454-BC46-B766-6D054CFCA6C7}"/>
              </a:ext>
            </a:extLst>
          </p:cNvPr>
          <p:cNvSpPr>
            <a:spLocks noGrp="1"/>
          </p:cNvSpPr>
          <p:nvPr>
            <p:ph type="pic" sz="quarter" idx="11"/>
          </p:nvPr>
        </p:nvSpPr>
        <p:spPr/>
      </p:sp>
      <p:sp>
        <p:nvSpPr>
          <p:cNvPr id="5" name="Text Placeholder 4">
            <a:extLst>
              <a:ext uri="{FF2B5EF4-FFF2-40B4-BE49-F238E27FC236}">
                <a16:creationId xmlns:a16="http://schemas.microsoft.com/office/drawing/2014/main" id="{86BA3D2E-2F95-DC4D-AD24-48DE4C94A31F}"/>
              </a:ext>
            </a:extLst>
          </p:cNvPr>
          <p:cNvSpPr>
            <a:spLocks noGrp="1"/>
          </p:cNvSpPr>
          <p:nvPr>
            <p:ph type="body" sz="quarter" idx="10"/>
          </p:nvPr>
        </p:nvSpPr>
        <p:spPr/>
        <p:txBody>
          <a:bodyPr/>
          <a:lstStyle/>
          <a:p>
            <a:r>
              <a:rPr lang="en-US" dirty="0"/>
              <a:t>What is the Field?</a:t>
            </a:r>
          </a:p>
          <a:p>
            <a:endParaRPr lang="en-US" dirty="0"/>
          </a:p>
        </p:txBody>
      </p:sp>
      <p:sp>
        <p:nvSpPr>
          <p:cNvPr id="9" name="Content Placeholder 2">
            <a:extLst>
              <a:ext uri="{FF2B5EF4-FFF2-40B4-BE49-F238E27FC236}">
                <a16:creationId xmlns:a16="http://schemas.microsoft.com/office/drawing/2014/main" id="{1867930C-6572-904A-92C7-E4550E01F31A}"/>
              </a:ext>
            </a:extLst>
          </p:cNvPr>
          <p:cNvSpPr txBox="1">
            <a:spLocks/>
          </p:cNvSpPr>
          <p:nvPr/>
        </p:nvSpPr>
        <p:spPr>
          <a:xfrm>
            <a:off x="5453355" y="1125008"/>
            <a:ext cx="3996792" cy="475891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341313" indent="-169863"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28650" indent="-17145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400" indent="-176213" algn="l" defTabSz="914400" rtl="0" eaLnBrk="1" latinLnBrk="0" hangingPunct="1">
              <a:lnSpc>
                <a:spcPct val="100000"/>
              </a:lnSpc>
              <a:spcBef>
                <a:spcPts val="500"/>
              </a:spcBef>
              <a:buClr>
                <a:schemeClr val="tx1">
                  <a:lumMod val="50000"/>
                  <a:lumOff val="50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t>Insurance</a:t>
            </a:r>
          </a:p>
          <a:p>
            <a:pPr marL="342900" indent="-342900">
              <a:buFont typeface="Arial" panose="020B0604020202020204" pitchFamily="34" charset="0"/>
              <a:buChar char="•"/>
            </a:pPr>
            <a:r>
              <a:rPr lang="en-US" sz="1800" dirty="0"/>
              <a:t>Feed curation</a:t>
            </a:r>
          </a:p>
          <a:p>
            <a:pPr marL="342900" indent="-342900">
              <a:buFont typeface="Arial" panose="020B0604020202020204" pitchFamily="34" charset="0"/>
              <a:buChar char="•"/>
            </a:pPr>
            <a:r>
              <a:rPr lang="en-US" sz="1800" dirty="0"/>
              <a:t>SOC/NOC operator</a:t>
            </a:r>
          </a:p>
          <a:p>
            <a:pPr marL="342900" indent="-342900">
              <a:buFont typeface="Arial" panose="020B0604020202020204" pitchFamily="34" charset="0"/>
              <a:buChar char="•"/>
            </a:pPr>
            <a:r>
              <a:rPr lang="en-US" sz="1800" dirty="0"/>
              <a:t>Vulnerability management</a:t>
            </a:r>
          </a:p>
          <a:p>
            <a:pPr marL="342900" indent="-342900">
              <a:buFont typeface="Arial" panose="020B0604020202020204" pitchFamily="34" charset="0"/>
              <a:buChar char="•"/>
            </a:pPr>
            <a:r>
              <a:rPr lang="en-US" sz="1800" dirty="0"/>
              <a:t>Software developers</a:t>
            </a:r>
          </a:p>
          <a:p>
            <a:pPr marL="342900" indent="-342900">
              <a:buFont typeface="Arial" panose="020B0604020202020204" pitchFamily="34" charset="0"/>
              <a:buChar char="•"/>
            </a:pPr>
            <a:r>
              <a:rPr lang="en-US" sz="1800" dirty="0"/>
              <a:t>Dev Ops</a:t>
            </a:r>
          </a:p>
          <a:p>
            <a:pPr marL="342900" indent="-342900">
              <a:buFont typeface="Arial" panose="020B0604020202020204" pitchFamily="34" charset="0"/>
              <a:buChar char="•"/>
            </a:pPr>
            <a:r>
              <a:rPr lang="en-US" sz="1800" dirty="0"/>
              <a:t>Offensive Ops</a:t>
            </a:r>
          </a:p>
          <a:p>
            <a:pPr marL="342900" indent="-342900">
              <a:buFont typeface="Arial" panose="020B0604020202020204" pitchFamily="34" charset="0"/>
              <a:buChar char="•"/>
            </a:pPr>
            <a:r>
              <a:rPr lang="en-US" sz="1800" dirty="0"/>
              <a:t>Threat intelligence</a:t>
            </a:r>
          </a:p>
          <a:p>
            <a:pPr marL="342900" indent="-342900">
              <a:buFont typeface="Arial" panose="020B0604020202020204" pitchFamily="34" charset="0"/>
              <a:buChar char="•"/>
            </a:pPr>
            <a:endParaRPr lang="en-US" sz="1800" dirty="0"/>
          </a:p>
          <a:p>
            <a:endParaRPr lang="en-US" sz="1900" dirty="0"/>
          </a:p>
        </p:txBody>
      </p:sp>
      <p:sp>
        <p:nvSpPr>
          <p:cNvPr id="8" name="Explosion 1 7">
            <a:extLst>
              <a:ext uri="{FF2B5EF4-FFF2-40B4-BE49-F238E27FC236}">
                <a16:creationId xmlns:a16="http://schemas.microsoft.com/office/drawing/2014/main" id="{AF0915DB-E164-3B46-B545-5AD6383D252F}"/>
              </a:ext>
            </a:extLst>
          </p:cNvPr>
          <p:cNvSpPr/>
          <p:nvPr/>
        </p:nvSpPr>
        <p:spPr>
          <a:xfrm>
            <a:off x="1747880" y="855426"/>
            <a:ext cx="5259823" cy="525982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not a complete list. The 101 track will cover some of these topics!</a:t>
            </a:r>
          </a:p>
        </p:txBody>
      </p:sp>
    </p:spTree>
    <p:extLst>
      <p:ext uri="{BB962C8B-B14F-4D97-AF65-F5344CB8AC3E}">
        <p14:creationId xmlns:p14="http://schemas.microsoft.com/office/powerpoint/2010/main" val="39482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282B-3CF8-D442-9496-B2A864921632}"/>
              </a:ext>
            </a:extLst>
          </p:cNvPr>
          <p:cNvSpPr>
            <a:spLocks noGrp="1"/>
          </p:cNvSpPr>
          <p:nvPr>
            <p:ph type="title"/>
          </p:nvPr>
        </p:nvSpPr>
        <p:spPr/>
        <p:txBody>
          <a:bodyPr/>
          <a:lstStyle/>
          <a:p>
            <a:r>
              <a:rPr lang="en-US" dirty="0"/>
              <a:t>Infosec 101 and Faulty Assumptions in the Field</a:t>
            </a:r>
          </a:p>
        </p:txBody>
      </p:sp>
      <p:sp>
        <p:nvSpPr>
          <p:cNvPr id="3" name="Text Placeholder 2">
            <a:extLst>
              <a:ext uri="{FF2B5EF4-FFF2-40B4-BE49-F238E27FC236}">
                <a16:creationId xmlns:a16="http://schemas.microsoft.com/office/drawing/2014/main" id="{1A88406F-C2EB-DD42-BEC6-D41CAC6FD63F}"/>
              </a:ext>
            </a:extLst>
          </p:cNvPr>
          <p:cNvSpPr>
            <a:spLocks noGrp="1"/>
          </p:cNvSpPr>
          <p:nvPr>
            <p:ph type="body" sz="quarter" idx="10"/>
          </p:nvPr>
        </p:nvSpPr>
        <p:spPr/>
        <p:txBody>
          <a:bodyPr/>
          <a:lstStyle/>
          <a:p>
            <a:r>
              <a:rPr lang="en-US" dirty="0"/>
              <a:t>Compromising C,I,A</a:t>
            </a:r>
          </a:p>
        </p:txBody>
      </p:sp>
    </p:spTree>
    <p:extLst>
      <p:ext uri="{BB962C8B-B14F-4D97-AF65-F5344CB8AC3E}">
        <p14:creationId xmlns:p14="http://schemas.microsoft.com/office/powerpoint/2010/main" val="53345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B42F-4F67-7F43-9D43-E6F0117050D0}"/>
              </a:ext>
            </a:extLst>
          </p:cNvPr>
          <p:cNvSpPr>
            <a:spLocks noGrp="1"/>
          </p:cNvSpPr>
          <p:nvPr>
            <p:ph type="title"/>
          </p:nvPr>
        </p:nvSpPr>
        <p:spPr/>
        <p:txBody>
          <a:bodyPr/>
          <a:lstStyle/>
          <a:p>
            <a:r>
              <a:rPr lang="en-US" dirty="0"/>
              <a:t>Threats </a:t>
            </a:r>
          </a:p>
        </p:txBody>
      </p:sp>
      <p:sp>
        <p:nvSpPr>
          <p:cNvPr id="4" name="Picture Placeholder 3">
            <a:extLst>
              <a:ext uri="{FF2B5EF4-FFF2-40B4-BE49-F238E27FC236}">
                <a16:creationId xmlns:a16="http://schemas.microsoft.com/office/drawing/2014/main" id="{5DCF8537-C045-8E49-9D46-96EDFB7A6FA8}"/>
              </a:ext>
            </a:extLst>
          </p:cNvPr>
          <p:cNvSpPr>
            <a:spLocks noGrp="1"/>
          </p:cNvSpPr>
          <p:nvPr>
            <p:ph type="pic" sz="quarter" idx="11"/>
          </p:nvPr>
        </p:nvSpPr>
        <p:spPr/>
      </p:sp>
      <p:sp>
        <p:nvSpPr>
          <p:cNvPr id="5" name="Text Placeholder 4">
            <a:extLst>
              <a:ext uri="{FF2B5EF4-FFF2-40B4-BE49-F238E27FC236}">
                <a16:creationId xmlns:a16="http://schemas.microsoft.com/office/drawing/2014/main" id="{E0029317-20BA-F048-A33D-58FD7E5AFA8D}"/>
              </a:ext>
            </a:extLst>
          </p:cNvPr>
          <p:cNvSpPr>
            <a:spLocks noGrp="1"/>
          </p:cNvSpPr>
          <p:nvPr>
            <p:ph type="body" sz="quarter" idx="10"/>
          </p:nvPr>
        </p:nvSpPr>
        <p:spPr/>
        <p:txBody>
          <a:bodyPr/>
          <a:lstStyle/>
          <a:p>
            <a:r>
              <a:rPr lang="en-US" dirty="0"/>
              <a:t>Compromising C,I,A</a:t>
            </a:r>
          </a:p>
          <a:p>
            <a:endParaRPr lang="en-US" dirty="0"/>
          </a:p>
        </p:txBody>
      </p:sp>
      <p:pic>
        <p:nvPicPr>
          <p:cNvPr id="9" name="Picture 8">
            <a:extLst>
              <a:ext uri="{FF2B5EF4-FFF2-40B4-BE49-F238E27FC236}">
                <a16:creationId xmlns:a16="http://schemas.microsoft.com/office/drawing/2014/main" id="{B5E8C384-B4AA-ED47-80D1-CFD67731F99B}"/>
              </a:ext>
            </a:extLst>
          </p:cNvPr>
          <p:cNvPicPr>
            <a:picLocks noChangeAspect="1"/>
          </p:cNvPicPr>
          <p:nvPr/>
        </p:nvPicPr>
        <p:blipFill>
          <a:blip r:embed="rId2"/>
          <a:stretch>
            <a:fillRect/>
          </a:stretch>
        </p:blipFill>
        <p:spPr>
          <a:xfrm>
            <a:off x="1793432" y="4065850"/>
            <a:ext cx="2096831" cy="1634538"/>
          </a:xfrm>
          <a:prstGeom prst="rect">
            <a:avLst/>
          </a:prstGeom>
        </p:spPr>
      </p:pic>
      <p:pic>
        <p:nvPicPr>
          <p:cNvPr id="10" name="Content Placeholder 9">
            <a:extLst>
              <a:ext uri="{FF2B5EF4-FFF2-40B4-BE49-F238E27FC236}">
                <a16:creationId xmlns:a16="http://schemas.microsoft.com/office/drawing/2014/main" id="{14CEE764-5265-114E-93CB-06444EB5C1F7}"/>
              </a:ext>
            </a:extLst>
          </p:cNvPr>
          <p:cNvPicPr>
            <a:picLocks noGrp="1" noChangeAspect="1"/>
          </p:cNvPicPr>
          <p:nvPr>
            <p:ph idx="1"/>
          </p:nvPr>
        </p:nvPicPr>
        <p:blipFill>
          <a:blip r:embed="rId3"/>
          <a:stretch>
            <a:fillRect/>
          </a:stretch>
        </p:blipFill>
        <p:spPr>
          <a:xfrm>
            <a:off x="4837463" y="4322155"/>
            <a:ext cx="502596" cy="502596"/>
          </a:xfrm>
          <a:prstGeom prst="rect">
            <a:avLst/>
          </a:prstGeom>
        </p:spPr>
      </p:pic>
      <p:pic>
        <p:nvPicPr>
          <p:cNvPr id="11" name="Picture 10">
            <a:extLst>
              <a:ext uri="{FF2B5EF4-FFF2-40B4-BE49-F238E27FC236}">
                <a16:creationId xmlns:a16="http://schemas.microsoft.com/office/drawing/2014/main" id="{61390217-330B-9B4C-BB61-3D9058F72D52}"/>
              </a:ext>
            </a:extLst>
          </p:cNvPr>
          <p:cNvPicPr>
            <a:picLocks noChangeAspect="1"/>
          </p:cNvPicPr>
          <p:nvPr/>
        </p:nvPicPr>
        <p:blipFill>
          <a:blip r:embed="rId4"/>
          <a:stretch>
            <a:fillRect/>
          </a:stretch>
        </p:blipFill>
        <p:spPr>
          <a:xfrm>
            <a:off x="5979044" y="3790364"/>
            <a:ext cx="2368321" cy="2368321"/>
          </a:xfrm>
          <a:prstGeom prst="rect">
            <a:avLst/>
          </a:prstGeom>
        </p:spPr>
      </p:pic>
      <p:pic>
        <p:nvPicPr>
          <p:cNvPr id="13" name="Picture 12">
            <a:extLst>
              <a:ext uri="{FF2B5EF4-FFF2-40B4-BE49-F238E27FC236}">
                <a16:creationId xmlns:a16="http://schemas.microsoft.com/office/drawing/2014/main" id="{AAA713B5-5656-A64D-9F39-A473CC8E8460}"/>
              </a:ext>
            </a:extLst>
          </p:cNvPr>
          <p:cNvPicPr>
            <a:picLocks noChangeAspect="1"/>
          </p:cNvPicPr>
          <p:nvPr/>
        </p:nvPicPr>
        <p:blipFill>
          <a:blip r:embed="rId5"/>
          <a:stretch>
            <a:fillRect/>
          </a:stretch>
        </p:blipFill>
        <p:spPr>
          <a:xfrm>
            <a:off x="4651003" y="4727476"/>
            <a:ext cx="619521" cy="647780"/>
          </a:xfrm>
          <a:prstGeom prst="rect">
            <a:avLst/>
          </a:prstGeom>
        </p:spPr>
      </p:pic>
      <p:sp>
        <p:nvSpPr>
          <p:cNvPr id="14" name="TextBox 13">
            <a:extLst>
              <a:ext uri="{FF2B5EF4-FFF2-40B4-BE49-F238E27FC236}">
                <a16:creationId xmlns:a16="http://schemas.microsoft.com/office/drawing/2014/main" id="{3C3FF82D-BF14-D540-B715-70F5BD48D66F}"/>
              </a:ext>
            </a:extLst>
          </p:cNvPr>
          <p:cNvSpPr txBox="1"/>
          <p:nvPr/>
        </p:nvSpPr>
        <p:spPr>
          <a:xfrm>
            <a:off x="462145" y="4205082"/>
            <a:ext cx="1245534" cy="1538883"/>
          </a:xfrm>
          <a:prstGeom prst="rect">
            <a:avLst/>
          </a:prstGeom>
          <a:noFill/>
        </p:spPr>
        <p:txBody>
          <a:bodyPr wrap="none" lIns="0" tIns="0" rIns="0" bIns="0" rtlCol="0">
            <a:spAutoFit/>
          </a:bodyPr>
          <a:lstStyle/>
          <a:p>
            <a:r>
              <a:rPr lang="en-US" sz="7500" i="1" dirty="0">
                <a:latin typeface="Arial"/>
                <a:cs typeface="Arial"/>
              </a:rPr>
              <a:t>P</a:t>
            </a:r>
            <a:r>
              <a:rPr lang="en-US" sz="5000" i="1" dirty="0">
                <a:latin typeface="Arial"/>
                <a:cs typeface="Arial"/>
              </a:rPr>
              <a:t> </a:t>
            </a:r>
            <a:r>
              <a:rPr lang="en-US" sz="10000" i="1" dirty="0">
                <a:latin typeface="Arial"/>
                <a:cs typeface="Arial"/>
              </a:rPr>
              <a:t>(</a:t>
            </a:r>
          </a:p>
        </p:txBody>
      </p:sp>
      <p:sp>
        <p:nvSpPr>
          <p:cNvPr id="15" name="TextBox 14">
            <a:extLst>
              <a:ext uri="{FF2B5EF4-FFF2-40B4-BE49-F238E27FC236}">
                <a16:creationId xmlns:a16="http://schemas.microsoft.com/office/drawing/2014/main" id="{928BA039-F751-084B-995B-572A352D4BD5}"/>
              </a:ext>
            </a:extLst>
          </p:cNvPr>
          <p:cNvSpPr txBox="1"/>
          <p:nvPr/>
        </p:nvSpPr>
        <p:spPr>
          <a:xfrm>
            <a:off x="8134165" y="4205082"/>
            <a:ext cx="426399" cy="1538883"/>
          </a:xfrm>
          <a:prstGeom prst="rect">
            <a:avLst/>
          </a:prstGeom>
          <a:noFill/>
        </p:spPr>
        <p:txBody>
          <a:bodyPr wrap="none" lIns="0" tIns="0" rIns="0" bIns="0" rtlCol="0">
            <a:spAutoFit/>
          </a:bodyPr>
          <a:lstStyle/>
          <a:p>
            <a:r>
              <a:rPr lang="en-US" sz="10000" i="1" dirty="0">
                <a:latin typeface="Arial"/>
                <a:cs typeface="Arial"/>
              </a:rPr>
              <a:t>)</a:t>
            </a:r>
          </a:p>
        </p:txBody>
      </p:sp>
      <p:sp>
        <p:nvSpPr>
          <p:cNvPr id="16" name="TextBox 15">
            <a:extLst>
              <a:ext uri="{FF2B5EF4-FFF2-40B4-BE49-F238E27FC236}">
                <a16:creationId xmlns:a16="http://schemas.microsoft.com/office/drawing/2014/main" id="{F25F2C4A-92C5-FA4A-AB77-87840B91B7CD}"/>
              </a:ext>
            </a:extLst>
          </p:cNvPr>
          <p:cNvSpPr txBox="1"/>
          <p:nvPr/>
        </p:nvSpPr>
        <p:spPr>
          <a:xfrm>
            <a:off x="4069975" y="4824751"/>
            <a:ext cx="375103" cy="769441"/>
          </a:xfrm>
          <a:prstGeom prst="rect">
            <a:avLst/>
          </a:prstGeom>
          <a:noFill/>
        </p:spPr>
        <p:txBody>
          <a:bodyPr wrap="none" lIns="0" tIns="0" rIns="0" bIns="0" rtlCol="0">
            <a:spAutoFit/>
          </a:bodyPr>
          <a:lstStyle/>
          <a:p>
            <a:r>
              <a:rPr lang="en-US" sz="5000" i="1" dirty="0">
                <a:latin typeface="Arial"/>
                <a:cs typeface="Arial"/>
              </a:rPr>
              <a:t>+</a:t>
            </a:r>
          </a:p>
        </p:txBody>
      </p:sp>
      <p:sp>
        <p:nvSpPr>
          <p:cNvPr id="17" name="TextBox 16">
            <a:extLst>
              <a:ext uri="{FF2B5EF4-FFF2-40B4-BE49-F238E27FC236}">
                <a16:creationId xmlns:a16="http://schemas.microsoft.com/office/drawing/2014/main" id="{B9C4EEAA-D3B8-8540-9343-4694453D6D47}"/>
              </a:ext>
            </a:extLst>
          </p:cNvPr>
          <p:cNvSpPr txBox="1"/>
          <p:nvPr/>
        </p:nvSpPr>
        <p:spPr>
          <a:xfrm>
            <a:off x="5585567" y="4814658"/>
            <a:ext cx="375103" cy="769441"/>
          </a:xfrm>
          <a:prstGeom prst="rect">
            <a:avLst/>
          </a:prstGeom>
          <a:noFill/>
        </p:spPr>
        <p:txBody>
          <a:bodyPr wrap="none" lIns="0" tIns="0" rIns="0" bIns="0" rtlCol="0">
            <a:spAutoFit/>
          </a:bodyPr>
          <a:lstStyle/>
          <a:p>
            <a:r>
              <a:rPr lang="en-US" sz="5000" i="1" dirty="0">
                <a:latin typeface="Arial"/>
                <a:cs typeface="Arial"/>
              </a:rPr>
              <a:t>+</a:t>
            </a:r>
          </a:p>
        </p:txBody>
      </p:sp>
      <p:sp>
        <p:nvSpPr>
          <p:cNvPr id="18" name="TextBox 17">
            <a:extLst>
              <a:ext uri="{FF2B5EF4-FFF2-40B4-BE49-F238E27FC236}">
                <a16:creationId xmlns:a16="http://schemas.microsoft.com/office/drawing/2014/main" id="{AC0D3F3C-306A-FD45-8B15-6E4BEDE03778}"/>
              </a:ext>
            </a:extLst>
          </p:cNvPr>
          <p:cNvSpPr txBox="1"/>
          <p:nvPr/>
        </p:nvSpPr>
        <p:spPr>
          <a:xfrm>
            <a:off x="381000" y="1115076"/>
            <a:ext cx="8293662" cy="2369880"/>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200" dirty="0">
                <a:latin typeface="Arial"/>
                <a:cs typeface="Arial"/>
              </a:rPr>
              <a:t>A lot of the field revolves around how we understand ways CIA is compromised. This means a little bit of threat analysis (also my view of the world)</a:t>
            </a:r>
          </a:p>
          <a:p>
            <a:pPr marL="342900" indent="-342900">
              <a:buFont typeface="Arial" panose="020B0604020202020204" pitchFamily="34" charset="0"/>
              <a:buChar char="•"/>
            </a:pPr>
            <a:r>
              <a:rPr lang="en-US" sz="2200" dirty="0">
                <a:latin typeface="Arial"/>
                <a:cs typeface="Arial"/>
              </a:rPr>
              <a:t>People involved in this are risk management, procurement, policy creation, reverse engineering, </a:t>
            </a:r>
            <a:r>
              <a:rPr lang="en-US" sz="2200" dirty="0" err="1">
                <a:latin typeface="Arial"/>
                <a:cs typeface="Arial"/>
              </a:rPr>
              <a:t>vul</a:t>
            </a:r>
            <a:r>
              <a:rPr lang="en-US" sz="2200" dirty="0">
                <a:latin typeface="Arial"/>
                <a:cs typeface="Arial"/>
              </a:rPr>
              <a:t> management, etc.</a:t>
            </a:r>
          </a:p>
          <a:p>
            <a:pPr marL="342900" indent="-342900">
              <a:buFont typeface="Arial" panose="020B0604020202020204" pitchFamily="34" charset="0"/>
              <a:buChar char="•"/>
            </a:pPr>
            <a:r>
              <a:rPr lang="en-US" sz="2200" dirty="0">
                <a:latin typeface="Arial"/>
                <a:cs typeface="Arial"/>
              </a:rPr>
              <a:t>Your C-Suite operates on information provided to them by the aforementioned parties.</a:t>
            </a:r>
          </a:p>
        </p:txBody>
      </p:sp>
    </p:spTree>
    <p:extLst>
      <p:ext uri="{BB962C8B-B14F-4D97-AF65-F5344CB8AC3E}">
        <p14:creationId xmlns:p14="http://schemas.microsoft.com/office/powerpoint/2010/main" val="104716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5F8B-99D6-CC4D-AF5D-3A07C3ED5F49}"/>
              </a:ext>
            </a:extLst>
          </p:cNvPr>
          <p:cNvSpPr>
            <a:spLocks noGrp="1"/>
          </p:cNvSpPr>
          <p:nvPr>
            <p:ph type="title"/>
          </p:nvPr>
        </p:nvSpPr>
        <p:spPr/>
        <p:txBody>
          <a:bodyPr/>
          <a:lstStyle/>
          <a:p>
            <a:r>
              <a:rPr lang="en-US" dirty="0"/>
              <a:t>Actor </a:t>
            </a:r>
          </a:p>
        </p:txBody>
      </p:sp>
      <p:sp>
        <p:nvSpPr>
          <p:cNvPr id="3" name="Content Placeholder 2">
            <a:extLst>
              <a:ext uri="{FF2B5EF4-FFF2-40B4-BE49-F238E27FC236}">
                <a16:creationId xmlns:a16="http://schemas.microsoft.com/office/drawing/2014/main" id="{1CC566B8-8E35-674E-99D8-AB9D01F0EC75}"/>
              </a:ext>
            </a:extLst>
          </p:cNvPr>
          <p:cNvSpPr>
            <a:spLocks noGrp="1"/>
          </p:cNvSpPr>
          <p:nvPr>
            <p:ph idx="1"/>
          </p:nvPr>
        </p:nvSpPr>
        <p:spPr>
          <a:xfrm>
            <a:off x="381000" y="1150847"/>
            <a:ext cx="4356369" cy="4866707"/>
          </a:xfrm>
        </p:spPr>
        <p:txBody>
          <a:bodyPr/>
          <a:lstStyle/>
          <a:p>
            <a:pPr marL="342900" indent="-342900">
              <a:buFont typeface="Arial" panose="020B0604020202020204" pitchFamily="34" charset="0"/>
              <a:buChar char="•"/>
            </a:pPr>
            <a:r>
              <a:rPr lang="en-US" dirty="0"/>
              <a:t>The person/s behind the keyboard perpetuating harm</a:t>
            </a:r>
          </a:p>
          <a:p>
            <a:pPr marL="342900" indent="-342900">
              <a:buFont typeface="Arial" panose="020B0604020202020204" pitchFamily="34" charset="0"/>
              <a:buChar char="•"/>
            </a:pPr>
            <a:r>
              <a:rPr lang="en-US" dirty="0"/>
              <a:t>The actor must have a motivation to do harm (old model)</a:t>
            </a:r>
          </a:p>
          <a:p>
            <a:pPr marL="684213" lvl="1" indent="-342900"/>
            <a:r>
              <a:rPr lang="en-US" sz="2000" dirty="0"/>
              <a:t>Newbies (script kiddies), mess your day up</a:t>
            </a:r>
          </a:p>
          <a:p>
            <a:pPr marL="684213" lvl="1" indent="-342900"/>
            <a:r>
              <a:rPr lang="en-US" sz="2000" dirty="0" err="1"/>
              <a:t>Hactivists</a:t>
            </a:r>
            <a:r>
              <a:rPr lang="en-US" sz="2000" dirty="0"/>
              <a:t>, “political” agenda</a:t>
            </a:r>
          </a:p>
          <a:p>
            <a:pPr marL="684213" lvl="1" indent="-342900"/>
            <a:r>
              <a:rPr lang="en-US" sz="2000" dirty="0"/>
              <a:t>Terrorists, “political” agenda</a:t>
            </a:r>
          </a:p>
          <a:p>
            <a:pPr marL="684213" lvl="1" indent="-342900"/>
            <a:r>
              <a:rPr lang="en-US" sz="2000" dirty="0"/>
              <a:t>Insiders, make $$</a:t>
            </a:r>
          </a:p>
          <a:p>
            <a:pPr marL="684213" lvl="1" indent="-342900"/>
            <a:r>
              <a:rPr lang="en-US" sz="2000" dirty="0"/>
              <a:t>Criminal organizations, make $$</a:t>
            </a:r>
          </a:p>
          <a:p>
            <a:pPr marL="684213" lvl="1" indent="-342900"/>
            <a:r>
              <a:rPr lang="en-US" sz="2000" dirty="0"/>
              <a:t>Nation states, save $$</a:t>
            </a:r>
          </a:p>
          <a:p>
            <a:pPr marL="684213" lvl="1" indent="-342900"/>
            <a:r>
              <a:rPr lang="en-US" sz="2000" dirty="0"/>
              <a:t>APT, save $$</a:t>
            </a:r>
          </a:p>
          <a:p>
            <a:pPr marL="684213" lvl="1" indent="-342900"/>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Picture Placeholder 3">
            <a:extLst>
              <a:ext uri="{FF2B5EF4-FFF2-40B4-BE49-F238E27FC236}">
                <a16:creationId xmlns:a16="http://schemas.microsoft.com/office/drawing/2014/main" id="{EA30A2B7-A335-C74D-B534-FA56B8B13B81}"/>
              </a:ext>
            </a:extLst>
          </p:cNvPr>
          <p:cNvSpPr>
            <a:spLocks noGrp="1"/>
          </p:cNvSpPr>
          <p:nvPr>
            <p:ph type="pic" sz="quarter" idx="11"/>
          </p:nvPr>
        </p:nvSpPr>
        <p:spPr>
          <a:xfrm>
            <a:off x="8503920" y="0"/>
            <a:ext cx="640080" cy="640080"/>
          </a:xfrm>
        </p:spPr>
      </p:sp>
      <p:sp>
        <p:nvSpPr>
          <p:cNvPr id="5" name="Text Placeholder 4">
            <a:extLst>
              <a:ext uri="{FF2B5EF4-FFF2-40B4-BE49-F238E27FC236}">
                <a16:creationId xmlns:a16="http://schemas.microsoft.com/office/drawing/2014/main" id="{F4C8A4D6-8C38-E64D-B165-AACF0134A966}"/>
              </a:ext>
            </a:extLst>
          </p:cNvPr>
          <p:cNvSpPr>
            <a:spLocks noGrp="1"/>
          </p:cNvSpPr>
          <p:nvPr>
            <p:ph type="body" sz="quarter" idx="10"/>
          </p:nvPr>
        </p:nvSpPr>
        <p:spPr/>
        <p:txBody>
          <a:bodyPr/>
          <a:lstStyle/>
          <a:p>
            <a:r>
              <a:rPr lang="en-US" dirty="0"/>
              <a:t>Compromising C,I,A</a:t>
            </a:r>
          </a:p>
        </p:txBody>
      </p:sp>
      <p:cxnSp>
        <p:nvCxnSpPr>
          <p:cNvPr id="7" name="Straight Connector 6">
            <a:extLst>
              <a:ext uri="{FF2B5EF4-FFF2-40B4-BE49-F238E27FC236}">
                <a16:creationId xmlns:a16="http://schemas.microsoft.com/office/drawing/2014/main" id="{50065761-FF16-E743-9274-7C864FECBAB3}"/>
              </a:ext>
            </a:extLst>
          </p:cNvPr>
          <p:cNvCxnSpPr/>
          <p:nvPr/>
        </p:nvCxnSpPr>
        <p:spPr>
          <a:xfrm>
            <a:off x="5233481" y="1605064"/>
            <a:ext cx="0" cy="3035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CF8647F-155A-B741-A62E-A6E538BF2CAF}"/>
              </a:ext>
            </a:extLst>
          </p:cNvPr>
          <p:cNvCxnSpPr/>
          <p:nvPr/>
        </p:nvCxnSpPr>
        <p:spPr>
          <a:xfrm>
            <a:off x="5233481" y="4640094"/>
            <a:ext cx="308366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D4EB17-6798-6545-B159-09C9E9512FD0}"/>
              </a:ext>
            </a:extLst>
          </p:cNvPr>
          <p:cNvSpPr txBox="1"/>
          <p:nvPr/>
        </p:nvSpPr>
        <p:spPr>
          <a:xfrm rot="16200000">
            <a:off x="4683582" y="1890879"/>
            <a:ext cx="787075" cy="215444"/>
          </a:xfrm>
          <a:prstGeom prst="rect">
            <a:avLst/>
          </a:prstGeom>
          <a:noFill/>
        </p:spPr>
        <p:txBody>
          <a:bodyPr wrap="none" lIns="0" tIns="0" rIns="0" bIns="0" rtlCol="0">
            <a:spAutoFit/>
          </a:bodyPr>
          <a:lstStyle/>
          <a:p>
            <a:r>
              <a:rPr lang="en-US" sz="1400" dirty="0">
                <a:latin typeface="Arial"/>
                <a:cs typeface="Arial"/>
              </a:rPr>
              <a:t>Capability</a:t>
            </a:r>
          </a:p>
        </p:txBody>
      </p:sp>
      <p:sp>
        <p:nvSpPr>
          <p:cNvPr id="11" name="TextBox 10">
            <a:extLst>
              <a:ext uri="{FF2B5EF4-FFF2-40B4-BE49-F238E27FC236}">
                <a16:creationId xmlns:a16="http://schemas.microsoft.com/office/drawing/2014/main" id="{B16451C4-F005-B641-BCF9-21299D4B3C77}"/>
              </a:ext>
            </a:extLst>
          </p:cNvPr>
          <p:cNvSpPr txBox="1"/>
          <p:nvPr/>
        </p:nvSpPr>
        <p:spPr>
          <a:xfrm>
            <a:off x="7840728" y="4640094"/>
            <a:ext cx="447238" cy="215444"/>
          </a:xfrm>
          <a:prstGeom prst="rect">
            <a:avLst/>
          </a:prstGeom>
          <a:noFill/>
        </p:spPr>
        <p:txBody>
          <a:bodyPr wrap="none" lIns="0" tIns="0" rIns="0" bIns="0" rtlCol="0">
            <a:spAutoFit/>
          </a:bodyPr>
          <a:lstStyle/>
          <a:p>
            <a:r>
              <a:rPr lang="en-US" sz="1400" dirty="0">
                <a:latin typeface="Arial"/>
                <a:cs typeface="Arial"/>
              </a:rPr>
              <a:t>Intent</a:t>
            </a:r>
          </a:p>
        </p:txBody>
      </p:sp>
      <p:cxnSp>
        <p:nvCxnSpPr>
          <p:cNvPr id="13" name="Straight Connector 12">
            <a:extLst>
              <a:ext uri="{FF2B5EF4-FFF2-40B4-BE49-F238E27FC236}">
                <a16:creationId xmlns:a16="http://schemas.microsoft.com/office/drawing/2014/main" id="{22C82DD3-16F3-9E46-A7E7-6FA1371AEDA4}"/>
              </a:ext>
            </a:extLst>
          </p:cNvPr>
          <p:cNvCxnSpPr/>
          <p:nvPr/>
        </p:nvCxnSpPr>
        <p:spPr>
          <a:xfrm flipV="1">
            <a:off x="5233481" y="1780162"/>
            <a:ext cx="2782110" cy="285993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1A14465-9ECC-4040-A94A-50EF5CB4A104}"/>
              </a:ext>
            </a:extLst>
          </p:cNvPr>
          <p:cNvSpPr/>
          <p:nvPr/>
        </p:nvSpPr>
        <p:spPr>
          <a:xfrm>
            <a:off x="5758842" y="4176536"/>
            <a:ext cx="45719" cy="583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952DC91-C482-1842-9B4C-A9C318F10C7D}"/>
              </a:ext>
            </a:extLst>
          </p:cNvPr>
          <p:cNvSpPr txBox="1"/>
          <p:nvPr/>
        </p:nvSpPr>
        <p:spPr>
          <a:xfrm rot="18754956">
            <a:off x="8098339" y="1564718"/>
            <a:ext cx="437620" cy="215444"/>
          </a:xfrm>
          <a:prstGeom prst="rect">
            <a:avLst/>
          </a:prstGeom>
          <a:noFill/>
        </p:spPr>
        <p:txBody>
          <a:bodyPr wrap="none" lIns="0" tIns="0" rIns="0" bIns="0" rtlCol="0">
            <a:spAutoFit/>
          </a:bodyPr>
          <a:lstStyle/>
          <a:p>
            <a:r>
              <a:rPr lang="en-US" sz="1400" dirty="0">
                <a:latin typeface="Arial"/>
                <a:cs typeface="Arial"/>
              </a:rPr>
              <a:t>Harm</a:t>
            </a:r>
          </a:p>
        </p:txBody>
      </p:sp>
      <p:sp>
        <p:nvSpPr>
          <p:cNvPr id="16" name="TextBox 15">
            <a:extLst>
              <a:ext uri="{FF2B5EF4-FFF2-40B4-BE49-F238E27FC236}">
                <a16:creationId xmlns:a16="http://schemas.microsoft.com/office/drawing/2014/main" id="{DEE58E71-B776-5F4F-97E5-FD9B295C0A04}"/>
              </a:ext>
            </a:extLst>
          </p:cNvPr>
          <p:cNvSpPr txBox="1"/>
          <p:nvPr/>
        </p:nvSpPr>
        <p:spPr>
          <a:xfrm>
            <a:off x="5836899" y="4081190"/>
            <a:ext cx="657231" cy="215444"/>
          </a:xfrm>
          <a:prstGeom prst="rect">
            <a:avLst/>
          </a:prstGeom>
          <a:noFill/>
        </p:spPr>
        <p:txBody>
          <a:bodyPr wrap="none" lIns="0" tIns="0" rIns="0" bIns="0" rtlCol="0">
            <a:spAutoFit/>
          </a:bodyPr>
          <a:lstStyle/>
          <a:p>
            <a:r>
              <a:rPr lang="en-US" sz="1400" dirty="0">
                <a:solidFill>
                  <a:srgbClr val="FF0000"/>
                </a:solidFill>
                <a:latin typeface="Arial"/>
                <a:cs typeface="Arial"/>
              </a:rPr>
              <a:t>newbies</a:t>
            </a:r>
          </a:p>
        </p:txBody>
      </p:sp>
      <p:sp>
        <p:nvSpPr>
          <p:cNvPr id="18" name="Oval 17">
            <a:extLst>
              <a:ext uri="{FF2B5EF4-FFF2-40B4-BE49-F238E27FC236}">
                <a16:creationId xmlns:a16="http://schemas.microsoft.com/office/drawing/2014/main" id="{11BB6F79-0E1E-9545-A308-BC0E66B2C0DD}"/>
              </a:ext>
            </a:extLst>
          </p:cNvPr>
          <p:cNvSpPr/>
          <p:nvPr/>
        </p:nvSpPr>
        <p:spPr>
          <a:xfrm>
            <a:off x="6198895" y="3865747"/>
            <a:ext cx="45719" cy="583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EEC0C38-9D1C-334A-AD18-303DECCBC148}"/>
              </a:ext>
            </a:extLst>
          </p:cNvPr>
          <p:cNvSpPr/>
          <p:nvPr/>
        </p:nvSpPr>
        <p:spPr>
          <a:xfrm>
            <a:off x="6780810" y="3526261"/>
            <a:ext cx="45719" cy="583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FE8A317-1E9A-A945-8DEE-609E5A1884FB}"/>
              </a:ext>
            </a:extLst>
          </p:cNvPr>
          <p:cNvSpPr txBox="1"/>
          <p:nvPr/>
        </p:nvSpPr>
        <p:spPr>
          <a:xfrm>
            <a:off x="6295920" y="3789194"/>
            <a:ext cx="647613" cy="215444"/>
          </a:xfrm>
          <a:prstGeom prst="rect">
            <a:avLst/>
          </a:prstGeom>
          <a:noFill/>
        </p:spPr>
        <p:txBody>
          <a:bodyPr wrap="none" lIns="0" tIns="0" rIns="0" bIns="0" rtlCol="0">
            <a:spAutoFit/>
          </a:bodyPr>
          <a:lstStyle/>
          <a:p>
            <a:r>
              <a:rPr lang="en-US" sz="1400" dirty="0" err="1">
                <a:solidFill>
                  <a:srgbClr val="FF0000"/>
                </a:solidFill>
                <a:latin typeface="Arial"/>
                <a:cs typeface="Arial"/>
              </a:rPr>
              <a:t>hactivist</a:t>
            </a:r>
            <a:endParaRPr lang="en-US" sz="1400" dirty="0">
              <a:solidFill>
                <a:srgbClr val="FF0000"/>
              </a:solidFill>
              <a:latin typeface="Arial"/>
              <a:cs typeface="Arial"/>
            </a:endParaRPr>
          </a:p>
        </p:txBody>
      </p:sp>
      <p:sp>
        <p:nvSpPr>
          <p:cNvPr id="21" name="TextBox 20">
            <a:extLst>
              <a:ext uri="{FF2B5EF4-FFF2-40B4-BE49-F238E27FC236}">
                <a16:creationId xmlns:a16="http://schemas.microsoft.com/office/drawing/2014/main" id="{24665EB7-523A-1B4C-A528-981DD29245EC}"/>
              </a:ext>
            </a:extLst>
          </p:cNvPr>
          <p:cNvSpPr txBox="1"/>
          <p:nvPr/>
        </p:nvSpPr>
        <p:spPr>
          <a:xfrm>
            <a:off x="6861070" y="3447722"/>
            <a:ext cx="605935" cy="215444"/>
          </a:xfrm>
          <a:prstGeom prst="rect">
            <a:avLst/>
          </a:prstGeom>
          <a:noFill/>
        </p:spPr>
        <p:txBody>
          <a:bodyPr wrap="none" lIns="0" tIns="0" rIns="0" bIns="0" rtlCol="0">
            <a:spAutoFit/>
          </a:bodyPr>
          <a:lstStyle/>
          <a:p>
            <a:r>
              <a:rPr lang="en-US" sz="1400" dirty="0">
                <a:solidFill>
                  <a:srgbClr val="FF0000"/>
                </a:solidFill>
                <a:latin typeface="Arial"/>
                <a:cs typeface="Arial"/>
              </a:rPr>
              <a:t>terrorist</a:t>
            </a:r>
          </a:p>
        </p:txBody>
      </p:sp>
      <p:sp>
        <p:nvSpPr>
          <p:cNvPr id="22" name="Oval 21">
            <a:extLst>
              <a:ext uri="{FF2B5EF4-FFF2-40B4-BE49-F238E27FC236}">
                <a16:creationId xmlns:a16="http://schemas.microsoft.com/office/drawing/2014/main" id="{00E06522-6633-A64C-831F-12FEBF30687F}"/>
              </a:ext>
            </a:extLst>
          </p:cNvPr>
          <p:cNvSpPr/>
          <p:nvPr/>
        </p:nvSpPr>
        <p:spPr>
          <a:xfrm>
            <a:off x="6920673" y="2844387"/>
            <a:ext cx="45719" cy="583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2297824-AEEB-CD45-8328-B7159088F332}"/>
              </a:ext>
            </a:extLst>
          </p:cNvPr>
          <p:cNvSpPr txBox="1"/>
          <p:nvPr/>
        </p:nvSpPr>
        <p:spPr>
          <a:xfrm>
            <a:off x="7022891" y="2788421"/>
            <a:ext cx="617157" cy="215444"/>
          </a:xfrm>
          <a:prstGeom prst="rect">
            <a:avLst/>
          </a:prstGeom>
          <a:noFill/>
        </p:spPr>
        <p:txBody>
          <a:bodyPr wrap="none" lIns="0" tIns="0" rIns="0" bIns="0" rtlCol="0">
            <a:spAutoFit/>
          </a:bodyPr>
          <a:lstStyle/>
          <a:p>
            <a:r>
              <a:rPr lang="en-US" sz="1400" dirty="0">
                <a:solidFill>
                  <a:srgbClr val="FF0000"/>
                </a:solidFill>
                <a:latin typeface="Arial"/>
                <a:cs typeface="Arial"/>
              </a:rPr>
              <a:t>insiders</a:t>
            </a:r>
          </a:p>
        </p:txBody>
      </p:sp>
      <p:sp>
        <p:nvSpPr>
          <p:cNvPr id="24" name="Oval 23">
            <a:extLst>
              <a:ext uri="{FF2B5EF4-FFF2-40B4-BE49-F238E27FC236}">
                <a16:creationId xmlns:a16="http://schemas.microsoft.com/office/drawing/2014/main" id="{27BCC253-F442-3341-B6BB-72D55093899E}"/>
              </a:ext>
            </a:extLst>
          </p:cNvPr>
          <p:cNvSpPr/>
          <p:nvPr/>
        </p:nvSpPr>
        <p:spPr>
          <a:xfrm>
            <a:off x="7568591" y="2672937"/>
            <a:ext cx="45719" cy="583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130CF21-525C-154A-8502-02F7908E8C67}"/>
              </a:ext>
            </a:extLst>
          </p:cNvPr>
          <p:cNvSpPr txBox="1"/>
          <p:nvPr/>
        </p:nvSpPr>
        <p:spPr>
          <a:xfrm>
            <a:off x="7670809" y="2594398"/>
            <a:ext cx="706925" cy="215444"/>
          </a:xfrm>
          <a:prstGeom prst="rect">
            <a:avLst/>
          </a:prstGeom>
          <a:noFill/>
        </p:spPr>
        <p:txBody>
          <a:bodyPr wrap="none" lIns="0" tIns="0" rIns="0" bIns="0" rtlCol="0">
            <a:spAutoFit/>
          </a:bodyPr>
          <a:lstStyle/>
          <a:p>
            <a:r>
              <a:rPr lang="en-US" sz="1400" dirty="0">
                <a:solidFill>
                  <a:srgbClr val="FF0000"/>
                </a:solidFill>
                <a:latin typeface="Arial"/>
                <a:cs typeface="Arial"/>
              </a:rPr>
              <a:t>criminals</a:t>
            </a:r>
          </a:p>
        </p:txBody>
      </p:sp>
      <p:sp>
        <p:nvSpPr>
          <p:cNvPr id="26" name="Oval 25">
            <a:extLst>
              <a:ext uri="{FF2B5EF4-FFF2-40B4-BE49-F238E27FC236}">
                <a16:creationId xmlns:a16="http://schemas.microsoft.com/office/drawing/2014/main" id="{6AD9B192-7F8E-D244-B24F-F54C41D9AF56}"/>
              </a:ext>
            </a:extLst>
          </p:cNvPr>
          <p:cNvSpPr/>
          <p:nvPr/>
        </p:nvSpPr>
        <p:spPr>
          <a:xfrm>
            <a:off x="7666136" y="2071295"/>
            <a:ext cx="45719" cy="583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0768FAD-BC15-D341-8CBD-C152EC476AAA}"/>
              </a:ext>
            </a:extLst>
          </p:cNvPr>
          <p:cNvSpPr txBox="1"/>
          <p:nvPr/>
        </p:nvSpPr>
        <p:spPr>
          <a:xfrm>
            <a:off x="7740319" y="1971836"/>
            <a:ext cx="349455" cy="215444"/>
          </a:xfrm>
          <a:prstGeom prst="rect">
            <a:avLst/>
          </a:prstGeom>
          <a:noFill/>
        </p:spPr>
        <p:txBody>
          <a:bodyPr wrap="none" lIns="0" tIns="0" rIns="0" bIns="0" rtlCol="0">
            <a:spAutoFit/>
          </a:bodyPr>
          <a:lstStyle/>
          <a:p>
            <a:r>
              <a:rPr lang="en-US" sz="1400" dirty="0">
                <a:solidFill>
                  <a:srgbClr val="FF0000"/>
                </a:solidFill>
                <a:latin typeface="Arial"/>
                <a:cs typeface="Arial"/>
              </a:rPr>
              <a:t>APT</a:t>
            </a:r>
          </a:p>
        </p:txBody>
      </p:sp>
      <p:pic>
        <p:nvPicPr>
          <p:cNvPr id="28" name="Picture 27">
            <a:extLst>
              <a:ext uri="{FF2B5EF4-FFF2-40B4-BE49-F238E27FC236}">
                <a16:creationId xmlns:a16="http://schemas.microsoft.com/office/drawing/2014/main" id="{083F0338-B622-A04E-8FC1-0EAA7D98F231}"/>
              </a:ext>
            </a:extLst>
          </p:cNvPr>
          <p:cNvPicPr>
            <a:picLocks noChangeAspect="1"/>
          </p:cNvPicPr>
          <p:nvPr/>
        </p:nvPicPr>
        <p:blipFill>
          <a:blip r:embed="rId2"/>
          <a:stretch>
            <a:fillRect/>
          </a:stretch>
        </p:blipFill>
        <p:spPr>
          <a:xfrm>
            <a:off x="5768025" y="1971836"/>
            <a:ext cx="1751926" cy="2335901"/>
          </a:xfrm>
          <a:prstGeom prst="rect">
            <a:avLst/>
          </a:prstGeom>
        </p:spPr>
      </p:pic>
    </p:spTree>
    <p:extLst>
      <p:ext uri="{BB962C8B-B14F-4D97-AF65-F5344CB8AC3E}">
        <p14:creationId xmlns:p14="http://schemas.microsoft.com/office/powerpoint/2010/main" val="115428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5" grpId="0"/>
      <p:bldP spid="16" grpId="0"/>
      <p:bldP spid="18" grpId="0" animBg="1"/>
      <p:bldP spid="19" grpId="0" animBg="1"/>
      <p:bldP spid="20" grpId="0"/>
      <p:bldP spid="21" grpId="0"/>
      <p:bldP spid="22" grpId="0" animBg="1"/>
      <p:bldP spid="23" grpId="0"/>
      <p:bldP spid="24" grpId="0" animBg="1"/>
      <p:bldP spid="25" grpId="0"/>
      <p:bldP spid="2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6">
            <a:extLst>
              <a:ext uri="{FF2B5EF4-FFF2-40B4-BE49-F238E27FC236}">
                <a16:creationId xmlns:a16="http://schemas.microsoft.com/office/drawing/2014/main" id="{676B75E7-F9FC-A542-9DF9-D749C6DD77DF}"/>
              </a:ext>
            </a:extLst>
          </p:cNvPr>
          <p:cNvPicPr>
            <a:picLocks noChangeAspect="1"/>
          </p:cNvPicPr>
          <p:nvPr/>
        </p:nvPicPr>
        <p:blipFill>
          <a:blip r:embed="rId2"/>
          <a:stretch>
            <a:fillRect/>
          </a:stretch>
        </p:blipFill>
        <p:spPr>
          <a:xfrm>
            <a:off x="1627813" y="228987"/>
            <a:ext cx="5549823" cy="5767715"/>
          </a:xfrm>
          <a:prstGeom prst="rect">
            <a:avLst/>
          </a:prstGeom>
        </p:spPr>
      </p:pic>
      <p:sp>
        <p:nvSpPr>
          <p:cNvPr id="2" name="Title 1">
            <a:extLst>
              <a:ext uri="{FF2B5EF4-FFF2-40B4-BE49-F238E27FC236}">
                <a16:creationId xmlns:a16="http://schemas.microsoft.com/office/drawing/2014/main" id="{D885E0CE-54B5-EC4A-96BC-2DB33E52AD62}"/>
              </a:ext>
            </a:extLst>
          </p:cNvPr>
          <p:cNvSpPr>
            <a:spLocks noGrp="1"/>
          </p:cNvSpPr>
          <p:nvPr>
            <p:ph type="title"/>
          </p:nvPr>
        </p:nvSpPr>
        <p:spPr/>
        <p:txBody>
          <a:bodyPr/>
          <a:lstStyle/>
          <a:p>
            <a:r>
              <a:rPr lang="en-US" dirty="0"/>
              <a:t>Actor</a:t>
            </a:r>
          </a:p>
        </p:txBody>
      </p:sp>
      <p:sp>
        <p:nvSpPr>
          <p:cNvPr id="4" name="Picture Placeholder 3">
            <a:extLst>
              <a:ext uri="{FF2B5EF4-FFF2-40B4-BE49-F238E27FC236}">
                <a16:creationId xmlns:a16="http://schemas.microsoft.com/office/drawing/2014/main" id="{16CDD785-A895-8946-9152-D7EFC63A7B9A}"/>
              </a:ext>
            </a:extLst>
          </p:cNvPr>
          <p:cNvSpPr>
            <a:spLocks noGrp="1"/>
          </p:cNvSpPr>
          <p:nvPr>
            <p:ph type="pic" sz="quarter" idx="11"/>
          </p:nvPr>
        </p:nvSpPr>
        <p:spPr/>
      </p:sp>
      <p:sp>
        <p:nvSpPr>
          <p:cNvPr id="5" name="Text Placeholder 4">
            <a:extLst>
              <a:ext uri="{FF2B5EF4-FFF2-40B4-BE49-F238E27FC236}">
                <a16:creationId xmlns:a16="http://schemas.microsoft.com/office/drawing/2014/main" id="{524A3575-D518-8945-B4F9-EF863458038B}"/>
              </a:ext>
            </a:extLst>
          </p:cNvPr>
          <p:cNvSpPr>
            <a:spLocks noGrp="1"/>
          </p:cNvSpPr>
          <p:nvPr>
            <p:ph type="body" sz="quarter" idx="10"/>
          </p:nvPr>
        </p:nvSpPr>
        <p:spPr>
          <a:xfrm>
            <a:off x="381000" y="50800"/>
            <a:ext cx="5524500" cy="142478"/>
          </a:xfrm>
        </p:spPr>
        <p:txBody>
          <a:bodyPr/>
          <a:lstStyle/>
          <a:p>
            <a:r>
              <a:rPr lang="en-US" dirty="0"/>
              <a:t>Compromising C,I,A</a:t>
            </a:r>
          </a:p>
          <a:p>
            <a:endParaRPr lang="en-US" dirty="0"/>
          </a:p>
        </p:txBody>
      </p:sp>
      <p:sp>
        <p:nvSpPr>
          <p:cNvPr id="6" name="Rectangle 5">
            <a:extLst>
              <a:ext uri="{FF2B5EF4-FFF2-40B4-BE49-F238E27FC236}">
                <a16:creationId xmlns:a16="http://schemas.microsoft.com/office/drawing/2014/main" id="{6643BEB1-1FA1-D141-9B3F-C31BED89821E}"/>
              </a:ext>
            </a:extLst>
          </p:cNvPr>
          <p:cNvSpPr/>
          <p:nvPr/>
        </p:nvSpPr>
        <p:spPr bwMode="auto">
          <a:xfrm>
            <a:off x="1913817" y="456368"/>
            <a:ext cx="1592496" cy="5540334"/>
          </a:xfrm>
          <a:prstGeom prst="rect">
            <a:avLst/>
          </a:prstGeom>
          <a:solidFill>
            <a:srgbClr val="92D050">
              <a:alpha val="36000"/>
            </a:srgbClr>
          </a:solid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fontAlgn="base">
              <a:spcBef>
                <a:spcPct val="50000"/>
              </a:spcBef>
              <a:spcAft>
                <a:spcPct val="0"/>
              </a:spcAft>
            </a:pPr>
            <a:endParaRPr lang="en-US" sz="1500" b="1" dirty="0">
              <a:latin typeface="Arial" charset="0"/>
              <a:ea typeface="ＭＳ Ｐゴシック" pitchFamily="1" charset="-128"/>
            </a:endParaRPr>
          </a:p>
        </p:txBody>
      </p:sp>
      <p:sp>
        <p:nvSpPr>
          <p:cNvPr id="7" name="Rectangle 6">
            <a:extLst>
              <a:ext uri="{FF2B5EF4-FFF2-40B4-BE49-F238E27FC236}">
                <a16:creationId xmlns:a16="http://schemas.microsoft.com/office/drawing/2014/main" id="{F17533C3-CBFD-FE44-8434-EFDF9E3516BF}"/>
              </a:ext>
            </a:extLst>
          </p:cNvPr>
          <p:cNvSpPr/>
          <p:nvPr/>
        </p:nvSpPr>
        <p:spPr bwMode="auto">
          <a:xfrm>
            <a:off x="3509921" y="456368"/>
            <a:ext cx="1949772" cy="5540334"/>
          </a:xfrm>
          <a:prstGeom prst="rect">
            <a:avLst/>
          </a:prstGeom>
          <a:solidFill>
            <a:srgbClr val="FFFF00">
              <a:alpha val="36000"/>
            </a:srgbClr>
          </a:solid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fontAlgn="base">
              <a:spcBef>
                <a:spcPct val="50000"/>
              </a:spcBef>
              <a:spcAft>
                <a:spcPct val="0"/>
              </a:spcAft>
            </a:pPr>
            <a:endParaRPr lang="en-US" sz="1500" b="1" dirty="0">
              <a:latin typeface="Arial" charset="0"/>
              <a:ea typeface="ＭＳ Ｐゴシック" pitchFamily="1" charset="-128"/>
            </a:endParaRPr>
          </a:p>
        </p:txBody>
      </p:sp>
      <p:sp>
        <p:nvSpPr>
          <p:cNvPr id="8" name="Rectangle 7">
            <a:extLst>
              <a:ext uri="{FF2B5EF4-FFF2-40B4-BE49-F238E27FC236}">
                <a16:creationId xmlns:a16="http://schemas.microsoft.com/office/drawing/2014/main" id="{81AC5972-5A7A-9A4E-8BDD-4543A1AC1493}"/>
              </a:ext>
            </a:extLst>
          </p:cNvPr>
          <p:cNvSpPr/>
          <p:nvPr/>
        </p:nvSpPr>
        <p:spPr bwMode="auto">
          <a:xfrm>
            <a:off x="5459693" y="456368"/>
            <a:ext cx="1700194" cy="5540334"/>
          </a:xfrm>
          <a:prstGeom prst="rect">
            <a:avLst/>
          </a:prstGeom>
          <a:solidFill>
            <a:srgbClr val="FF0000">
              <a:alpha val="36000"/>
            </a:srgbClr>
          </a:solid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fontAlgn="base">
              <a:spcBef>
                <a:spcPct val="50000"/>
              </a:spcBef>
              <a:spcAft>
                <a:spcPct val="0"/>
              </a:spcAft>
            </a:pPr>
            <a:endParaRPr lang="en-US" sz="1500" b="1" dirty="0">
              <a:latin typeface="Arial" charset="0"/>
              <a:ea typeface="ＭＳ Ｐゴシック" pitchFamily="1" charset="-128"/>
            </a:endParaRPr>
          </a:p>
        </p:txBody>
      </p:sp>
      <p:sp>
        <p:nvSpPr>
          <p:cNvPr id="9" name="TextBox 8">
            <a:extLst>
              <a:ext uri="{FF2B5EF4-FFF2-40B4-BE49-F238E27FC236}">
                <a16:creationId xmlns:a16="http://schemas.microsoft.com/office/drawing/2014/main" id="{0CE3AAB7-6F18-7D40-AC6F-EAA6E782BD45}"/>
              </a:ext>
            </a:extLst>
          </p:cNvPr>
          <p:cNvSpPr txBox="1"/>
          <p:nvPr/>
        </p:nvSpPr>
        <p:spPr>
          <a:xfrm>
            <a:off x="1823406" y="6020302"/>
            <a:ext cx="1241045" cy="265457"/>
          </a:xfrm>
          <a:prstGeom prst="rect">
            <a:avLst/>
          </a:prstGeom>
          <a:noFill/>
        </p:spPr>
        <p:txBody>
          <a:bodyPr wrap="none" rtlCol="0">
            <a:spAutoFit/>
          </a:bodyPr>
          <a:lstStyle/>
          <a:p>
            <a:pPr algn="l"/>
            <a:r>
              <a:rPr lang="en-US" sz="1125" dirty="0"/>
              <a:t>Less sophisticated</a:t>
            </a:r>
          </a:p>
        </p:txBody>
      </p:sp>
      <p:sp>
        <p:nvSpPr>
          <p:cNvPr id="10" name="TextBox 9">
            <a:extLst>
              <a:ext uri="{FF2B5EF4-FFF2-40B4-BE49-F238E27FC236}">
                <a16:creationId xmlns:a16="http://schemas.microsoft.com/office/drawing/2014/main" id="{F5498EF8-404C-764E-B369-DED3244F07B5}"/>
              </a:ext>
            </a:extLst>
          </p:cNvPr>
          <p:cNvSpPr txBox="1"/>
          <p:nvPr/>
        </p:nvSpPr>
        <p:spPr>
          <a:xfrm>
            <a:off x="5694994" y="6040503"/>
            <a:ext cx="1265090" cy="265457"/>
          </a:xfrm>
          <a:prstGeom prst="rect">
            <a:avLst/>
          </a:prstGeom>
          <a:noFill/>
        </p:spPr>
        <p:txBody>
          <a:bodyPr wrap="none" rtlCol="0">
            <a:spAutoFit/>
          </a:bodyPr>
          <a:lstStyle/>
          <a:p>
            <a:pPr algn="l"/>
            <a:r>
              <a:rPr lang="en-US" sz="1125" dirty="0"/>
              <a:t>Very sophisticated</a:t>
            </a:r>
          </a:p>
        </p:txBody>
      </p:sp>
      <p:sp>
        <p:nvSpPr>
          <p:cNvPr id="11" name="TextBox 10">
            <a:extLst>
              <a:ext uri="{FF2B5EF4-FFF2-40B4-BE49-F238E27FC236}">
                <a16:creationId xmlns:a16="http://schemas.microsoft.com/office/drawing/2014/main" id="{7FF62315-7BF2-1641-A253-4337564FF410}"/>
              </a:ext>
            </a:extLst>
          </p:cNvPr>
          <p:cNvSpPr txBox="1"/>
          <p:nvPr/>
        </p:nvSpPr>
        <p:spPr>
          <a:xfrm>
            <a:off x="7376859" y="2720877"/>
            <a:ext cx="837526" cy="1200329"/>
          </a:xfrm>
          <a:prstGeom prst="rect">
            <a:avLst/>
          </a:prstGeom>
          <a:noFill/>
        </p:spPr>
        <p:txBody>
          <a:bodyPr wrap="square" rtlCol="0">
            <a:spAutoFit/>
          </a:bodyPr>
          <a:lstStyle/>
          <a:p>
            <a:endParaRPr lang="en-US" sz="900" dirty="0">
              <a:hlinkClick r:id=""/>
            </a:endParaRPr>
          </a:p>
          <a:p>
            <a:r>
              <a:rPr lang="en-US" sz="900" dirty="0">
                <a:hlinkClick r:id=""/>
              </a:rPr>
              <a:t>https</a:t>
            </a:r>
            <a:r>
              <a:rPr lang="en-US" sz="900" dirty="0">
                <a:hlinkClick r:id="rId3"/>
              </a:rPr>
              <a:t>://cybersecpolitics.blogspot.pt/2016/06/what-playpen-hath-wrought.html?m=1</a:t>
            </a:r>
            <a:endParaRPr lang="en-US" sz="900" dirty="0"/>
          </a:p>
        </p:txBody>
      </p:sp>
      <p:sp>
        <p:nvSpPr>
          <p:cNvPr id="12" name="TextBox 11">
            <a:extLst>
              <a:ext uri="{FF2B5EF4-FFF2-40B4-BE49-F238E27FC236}">
                <a16:creationId xmlns:a16="http://schemas.microsoft.com/office/drawing/2014/main" id="{93CAF643-49C7-AA48-AACB-73ABF84B6481}"/>
              </a:ext>
            </a:extLst>
          </p:cNvPr>
          <p:cNvSpPr txBox="1"/>
          <p:nvPr/>
        </p:nvSpPr>
        <p:spPr>
          <a:xfrm>
            <a:off x="7463640" y="2720877"/>
            <a:ext cx="663964" cy="230832"/>
          </a:xfrm>
          <a:prstGeom prst="rect">
            <a:avLst/>
          </a:prstGeom>
          <a:noFill/>
        </p:spPr>
        <p:txBody>
          <a:bodyPr wrap="none" rtlCol="0">
            <a:spAutoFit/>
          </a:bodyPr>
          <a:lstStyle/>
          <a:p>
            <a:r>
              <a:rPr lang="en-US" sz="900" dirty="0"/>
              <a:t>Dave Aitel</a:t>
            </a:r>
          </a:p>
        </p:txBody>
      </p:sp>
    </p:spTree>
    <p:extLst>
      <p:ext uri="{BB962C8B-B14F-4D97-AF65-F5344CB8AC3E}">
        <p14:creationId xmlns:p14="http://schemas.microsoft.com/office/powerpoint/2010/main" val="389079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6">
            <a:extLst>
              <a:ext uri="{FF2B5EF4-FFF2-40B4-BE49-F238E27FC236}">
                <a16:creationId xmlns:a16="http://schemas.microsoft.com/office/drawing/2014/main" id="{676B75E7-F9FC-A542-9DF9-D749C6DD77DF}"/>
              </a:ext>
            </a:extLst>
          </p:cNvPr>
          <p:cNvPicPr>
            <a:picLocks noChangeAspect="1"/>
          </p:cNvPicPr>
          <p:nvPr/>
        </p:nvPicPr>
        <p:blipFill>
          <a:blip r:embed="rId2"/>
          <a:stretch>
            <a:fillRect/>
          </a:stretch>
        </p:blipFill>
        <p:spPr>
          <a:xfrm>
            <a:off x="1627813" y="228987"/>
            <a:ext cx="5549823" cy="5767715"/>
          </a:xfrm>
          <a:prstGeom prst="rect">
            <a:avLst/>
          </a:prstGeom>
        </p:spPr>
      </p:pic>
      <p:sp>
        <p:nvSpPr>
          <p:cNvPr id="2" name="Title 1">
            <a:extLst>
              <a:ext uri="{FF2B5EF4-FFF2-40B4-BE49-F238E27FC236}">
                <a16:creationId xmlns:a16="http://schemas.microsoft.com/office/drawing/2014/main" id="{D885E0CE-54B5-EC4A-96BC-2DB33E52AD62}"/>
              </a:ext>
            </a:extLst>
          </p:cNvPr>
          <p:cNvSpPr>
            <a:spLocks noGrp="1"/>
          </p:cNvSpPr>
          <p:nvPr>
            <p:ph type="title"/>
          </p:nvPr>
        </p:nvSpPr>
        <p:spPr/>
        <p:txBody>
          <a:bodyPr/>
          <a:lstStyle/>
          <a:p>
            <a:r>
              <a:rPr lang="en-US" dirty="0"/>
              <a:t>Actor</a:t>
            </a:r>
          </a:p>
        </p:txBody>
      </p:sp>
      <p:sp>
        <p:nvSpPr>
          <p:cNvPr id="4" name="Picture Placeholder 3">
            <a:extLst>
              <a:ext uri="{FF2B5EF4-FFF2-40B4-BE49-F238E27FC236}">
                <a16:creationId xmlns:a16="http://schemas.microsoft.com/office/drawing/2014/main" id="{16CDD785-A895-8946-9152-D7EFC63A7B9A}"/>
              </a:ext>
            </a:extLst>
          </p:cNvPr>
          <p:cNvSpPr>
            <a:spLocks noGrp="1"/>
          </p:cNvSpPr>
          <p:nvPr>
            <p:ph type="pic" sz="quarter" idx="11"/>
          </p:nvPr>
        </p:nvSpPr>
        <p:spPr/>
      </p:sp>
      <p:sp>
        <p:nvSpPr>
          <p:cNvPr id="5" name="Text Placeholder 4">
            <a:extLst>
              <a:ext uri="{FF2B5EF4-FFF2-40B4-BE49-F238E27FC236}">
                <a16:creationId xmlns:a16="http://schemas.microsoft.com/office/drawing/2014/main" id="{524A3575-D518-8945-B4F9-EF863458038B}"/>
              </a:ext>
            </a:extLst>
          </p:cNvPr>
          <p:cNvSpPr>
            <a:spLocks noGrp="1"/>
          </p:cNvSpPr>
          <p:nvPr>
            <p:ph type="body" sz="quarter" idx="10"/>
          </p:nvPr>
        </p:nvSpPr>
        <p:spPr/>
        <p:txBody>
          <a:bodyPr/>
          <a:lstStyle/>
          <a:p>
            <a:r>
              <a:rPr lang="en-US" dirty="0"/>
              <a:t>Compromising C,I,A</a:t>
            </a:r>
          </a:p>
          <a:p>
            <a:endParaRPr lang="en-US" dirty="0"/>
          </a:p>
        </p:txBody>
      </p:sp>
      <p:sp>
        <p:nvSpPr>
          <p:cNvPr id="6" name="Rectangle 5">
            <a:extLst>
              <a:ext uri="{FF2B5EF4-FFF2-40B4-BE49-F238E27FC236}">
                <a16:creationId xmlns:a16="http://schemas.microsoft.com/office/drawing/2014/main" id="{6643BEB1-1FA1-D141-9B3F-C31BED89821E}"/>
              </a:ext>
            </a:extLst>
          </p:cNvPr>
          <p:cNvSpPr/>
          <p:nvPr/>
        </p:nvSpPr>
        <p:spPr bwMode="auto">
          <a:xfrm>
            <a:off x="1913817" y="456368"/>
            <a:ext cx="1592496" cy="5540334"/>
          </a:xfrm>
          <a:prstGeom prst="rect">
            <a:avLst/>
          </a:prstGeom>
          <a:solidFill>
            <a:srgbClr val="92D050">
              <a:alpha val="36000"/>
            </a:srgbClr>
          </a:solid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fontAlgn="base">
              <a:spcBef>
                <a:spcPct val="50000"/>
              </a:spcBef>
              <a:spcAft>
                <a:spcPct val="0"/>
              </a:spcAft>
            </a:pPr>
            <a:endParaRPr lang="en-US" sz="1500" b="1" dirty="0">
              <a:latin typeface="Arial" charset="0"/>
              <a:ea typeface="ＭＳ Ｐゴシック" pitchFamily="1" charset="-128"/>
            </a:endParaRPr>
          </a:p>
        </p:txBody>
      </p:sp>
      <p:sp>
        <p:nvSpPr>
          <p:cNvPr id="7" name="Rectangle 6">
            <a:extLst>
              <a:ext uri="{FF2B5EF4-FFF2-40B4-BE49-F238E27FC236}">
                <a16:creationId xmlns:a16="http://schemas.microsoft.com/office/drawing/2014/main" id="{F17533C3-CBFD-FE44-8434-EFDF9E3516BF}"/>
              </a:ext>
            </a:extLst>
          </p:cNvPr>
          <p:cNvSpPr/>
          <p:nvPr/>
        </p:nvSpPr>
        <p:spPr bwMode="auto">
          <a:xfrm>
            <a:off x="3509921" y="456368"/>
            <a:ext cx="1949772" cy="5540334"/>
          </a:xfrm>
          <a:prstGeom prst="rect">
            <a:avLst/>
          </a:prstGeom>
          <a:solidFill>
            <a:srgbClr val="FFFF00">
              <a:alpha val="36000"/>
            </a:srgbClr>
          </a:solid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fontAlgn="base">
              <a:spcBef>
                <a:spcPct val="50000"/>
              </a:spcBef>
              <a:spcAft>
                <a:spcPct val="0"/>
              </a:spcAft>
            </a:pPr>
            <a:endParaRPr lang="en-US" sz="1500" b="1" dirty="0">
              <a:latin typeface="Arial" charset="0"/>
              <a:ea typeface="ＭＳ Ｐゴシック" pitchFamily="1" charset="-128"/>
            </a:endParaRPr>
          </a:p>
        </p:txBody>
      </p:sp>
      <p:sp>
        <p:nvSpPr>
          <p:cNvPr id="8" name="Rectangle 7">
            <a:extLst>
              <a:ext uri="{FF2B5EF4-FFF2-40B4-BE49-F238E27FC236}">
                <a16:creationId xmlns:a16="http://schemas.microsoft.com/office/drawing/2014/main" id="{81AC5972-5A7A-9A4E-8BDD-4543A1AC1493}"/>
              </a:ext>
            </a:extLst>
          </p:cNvPr>
          <p:cNvSpPr/>
          <p:nvPr/>
        </p:nvSpPr>
        <p:spPr bwMode="auto">
          <a:xfrm>
            <a:off x="5459693" y="456368"/>
            <a:ext cx="1700194" cy="5540334"/>
          </a:xfrm>
          <a:prstGeom prst="rect">
            <a:avLst/>
          </a:prstGeom>
          <a:solidFill>
            <a:srgbClr val="FF0000">
              <a:alpha val="36000"/>
            </a:srgbClr>
          </a:solid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fontAlgn="base">
              <a:spcBef>
                <a:spcPct val="50000"/>
              </a:spcBef>
              <a:spcAft>
                <a:spcPct val="0"/>
              </a:spcAft>
            </a:pPr>
            <a:endParaRPr lang="en-US" sz="1500" b="1" dirty="0">
              <a:latin typeface="Arial" charset="0"/>
              <a:ea typeface="ＭＳ Ｐゴシック" pitchFamily="1" charset="-128"/>
            </a:endParaRPr>
          </a:p>
        </p:txBody>
      </p:sp>
      <p:sp>
        <p:nvSpPr>
          <p:cNvPr id="9" name="TextBox 8">
            <a:extLst>
              <a:ext uri="{FF2B5EF4-FFF2-40B4-BE49-F238E27FC236}">
                <a16:creationId xmlns:a16="http://schemas.microsoft.com/office/drawing/2014/main" id="{0CE3AAB7-6F18-7D40-AC6F-EAA6E782BD45}"/>
              </a:ext>
            </a:extLst>
          </p:cNvPr>
          <p:cNvSpPr txBox="1"/>
          <p:nvPr/>
        </p:nvSpPr>
        <p:spPr>
          <a:xfrm>
            <a:off x="1823406" y="6020302"/>
            <a:ext cx="1241045" cy="265457"/>
          </a:xfrm>
          <a:prstGeom prst="rect">
            <a:avLst/>
          </a:prstGeom>
          <a:noFill/>
        </p:spPr>
        <p:txBody>
          <a:bodyPr wrap="none" rtlCol="0">
            <a:spAutoFit/>
          </a:bodyPr>
          <a:lstStyle/>
          <a:p>
            <a:pPr algn="l"/>
            <a:r>
              <a:rPr lang="en-US" sz="1125" dirty="0"/>
              <a:t>Less sophisticated</a:t>
            </a:r>
          </a:p>
        </p:txBody>
      </p:sp>
      <p:sp>
        <p:nvSpPr>
          <p:cNvPr id="10" name="TextBox 9">
            <a:extLst>
              <a:ext uri="{FF2B5EF4-FFF2-40B4-BE49-F238E27FC236}">
                <a16:creationId xmlns:a16="http://schemas.microsoft.com/office/drawing/2014/main" id="{F5498EF8-404C-764E-B369-DED3244F07B5}"/>
              </a:ext>
            </a:extLst>
          </p:cNvPr>
          <p:cNvSpPr txBox="1"/>
          <p:nvPr/>
        </p:nvSpPr>
        <p:spPr>
          <a:xfrm>
            <a:off x="5694994" y="6040503"/>
            <a:ext cx="1265090" cy="265457"/>
          </a:xfrm>
          <a:prstGeom prst="rect">
            <a:avLst/>
          </a:prstGeom>
          <a:noFill/>
        </p:spPr>
        <p:txBody>
          <a:bodyPr wrap="none" rtlCol="0">
            <a:spAutoFit/>
          </a:bodyPr>
          <a:lstStyle/>
          <a:p>
            <a:pPr algn="l"/>
            <a:r>
              <a:rPr lang="en-US" sz="1125" dirty="0"/>
              <a:t>Very sophisticated</a:t>
            </a:r>
          </a:p>
        </p:txBody>
      </p:sp>
      <p:sp>
        <p:nvSpPr>
          <p:cNvPr id="11" name="TextBox 10">
            <a:extLst>
              <a:ext uri="{FF2B5EF4-FFF2-40B4-BE49-F238E27FC236}">
                <a16:creationId xmlns:a16="http://schemas.microsoft.com/office/drawing/2014/main" id="{7FF62315-7BF2-1641-A253-4337564FF410}"/>
              </a:ext>
            </a:extLst>
          </p:cNvPr>
          <p:cNvSpPr txBox="1"/>
          <p:nvPr/>
        </p:nvSpPr>
        <p:spPr>
          <a:xfrm>
            <a:off x="7463640" y="5085430"/>
            <a:ext cx="837526" cy="1200329"/>
          </a:xfrm>
          <a:prstGeom prst="rect">
            <a:avLst/>
          </a:prstGeom>
          <a:noFill/>
        </p:spPr>
        <p:txBody>
          <a:bodyPr wrap="square" rtlCol="0">
            <a:spAutoFit/>
          </a:bodyPr>
          <a:lstStyle/>
          <a:p>
            <a:endParaRPr lang="en-US" sz="900" dirty="0">
              <a:hlinkClick r:id=""/>
            </a:endParaRPr>
          </a:p>
          <a:p>
            <a:r>
              <a:rPr lang="en-US" sz="900" dirty="0">
                <a:hlinkClick r:id=""/>
              </a:rPr>
              <a:t>https</a:t>
            </a:r>
            <a:r>
              <a:rPr lang="en-US" sz="900" dirty="0">
                <a:hlinkClick r:id="rId3"/>
              </a:rPr>
              <a:t>://cybersecpolitics.blogspot.pt/2016/06/what-playpen-hath-wrought.html?m=1</a:t>
            </a:r>
            <a:endParaRPr lang="en-US" sz="900" dirty="0"/>
          </a:p>
        </p:txBody>
      </p:sp>
      <p:sp>
        <p:nvSpPr>
          <p:cNvPr id="12" name="TextBox 11">
            <a:extLst>
              <a:ext uri="{FF2B5EF4-FFF2-40B4-BE49-F238E27FC236}">
                <a16:creationId xmlns:a16="http://schemas.microsoft.com/office/drawing/2014/main" id="{93CAF643-49C7-AA48-AACB-73ABF84B6481}"/>
              </a:ext>
            </a:extLst>
          </p:cNvPr>
          <p:cNvSpPr txBox="1"/>
          <p:nvPr/>
        </p:nvSpPr>
        <p:spPr>
          <a:xfrm>
            <a:off x="7449781" y="5085430"/>
            <a:ext cx="663964" cy="230832"/>
          </a:xfrm>
          <a:prstGeom prst="rect">
            <a:avLst/>
          </a:prstGeom>
          <a:noFill/>
        </p:spPr>
        <p:txBody>
          <a:bodyPr wrap="none" rtlCol="0">
            <a:spAutoFit/>
          </a:bodyPr>
          <a:lstStyle/>
          <a:p>
            <a:r>
              <a:rPr lang="en-US" sz="900" dirty="0"/>
              <a:t>Dave Aitel</a:t>
            </a:r>
          </a:p>
        </p:txBody>
      </p:sp>
      <p:sp>
        <p:nvSpPr>
          <p:cNvPr id="14" name="Rectangle 13">
            <a:extLst>
              <a:ext uri="{FF2B5EF4-FFF2-40B4-BE49-F238E27FC236}">
                <a16:creationId xmlns:a16="http://schemas.microsoft.com/office/drawing/2014/main" id="{84E95FF8-0936-2146-A178-77CD3D440436}"/>
              </a:ext>
            </a:extLst>
          </p:cNvPr>
          <p:cNvSpPr/>
          <p:nvPr/>
        </p:nvSpPr>
        <p:spPr>
          <a:xfrm>
            <a:off x="6566587" y="2302077"/>
            <a:ext cx="1494243" cy="1369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APTs/NS have flexibility to be in all 3 categories</a:t>
            </a:r>
          </a:p>
        </p:txBody>
      </p:sp>
      <p:sp>
        <p:nvSpPr>
          <p:cNvPr id="15" name="Rectangle 14">
            <a:extLst>
              <a:ext uri="{FF2B5EF4-FFF2-40B4-BE49-F238E27FC236}">
                <a16:creationId xmlns:a16="http://schemas.microsoft.com/office/drawing/2014/main" id="{B567D1C8-E24C-DA4C-A6FB-A18284DBF96C}"/>
              </a:ext>
            </a:extLst>
          </p:cNvPr>
          <p:cNvSpPr/>
          <p:nvPr/>
        </p:nvSpPr>
        <p:spPr>
          <a:xfrm>
            <a:off x="938053" y="2302078"/>
            <a:ext cx="1494243" cy="1369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Newbies can only operate here</a:t>
            </a:r>
          </a:p>
        </p:txBody>
      </p:sp>
      <p:sp>
        <p:nvSpPr>
          <p:cNvPr id="16" name="Rectangle 15">
            <a:extLst>
              <a:ext uri="{FF2B5EF4-FFF2-40B4-BE49-F238E27FC236}">
                <a16:creationId xmlns:a16="http://schemas.microsoft.com/office/drawing/2014/main" id="{BC681803-CB76-2648-820B-93D02CEA8FA9}"/>
              </a:ext>
            </a:extLst>
          </p:cNvPr>
          <p:cNvSpPr/>
          <p:nvPr/>
        </p:nvSpPr>
        <p:spPr>
          <a:xfrm>
            <a:off x="2796641" y="2986635"/>
            <a:ext cx="3483942" cy="1369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Everything else is kind of in here somewhere</a:t>
            </a:r>
          </a:p>
        </p:txBody>
      </p:sp>
    </p:spTree>
    <p:extLst>
      <p:ext uri="{BB962C8B-B14F-4D97-AF65-F5344CB8AC3E}">
        <p14:creationId xmlns:p14="http://schemas.microsoft.com/office/powerpoint/2010/main" val="10188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E84F-83A6-8346-9EAD-5B5D5B41E46A}"/>
              </a:ext>
            </a:extLst>
          </p:cNvPr>
          <p:cNvSpPr>
            <a:spLocks noGrp="1"/>
          </p:cNvSpPr>
          <p:nvPr>
            <p:ph type="title"/>
          </p:nvPr>
        </p:nvSpPr>
        <p:spPr/>
        <p:txBody>
          <a:bodyPr/>
          <a:lstStyle/>
          <a:p>
            <a:r>
              <a:rPr lang="en-US" dirty="0"/>
              <a:t>Faulty Assumption #2</a:t>
            </a:r>
          </a:p>
        </p:txBody>
      </p:sp>
      <p:sp>
        <p:nvSpPr>
          <p:cNvPr id="4" name="Picture Placeholder 3">
            <a:extLst>
              <a:ext uri="{FF2B5EF4-FFF2-40B4-BE49-F238E27FC236}">
                <a16:creationId xmlns:a16="http://schemas.microsoft.com/office/drawing/2014/main" id="{E2DDAB72-8260-2E4B-A732-2F30BF7E7E54}"/>
              </a:ext>
            </a:extLst>
          </p:cNvPr>
          <p:cNvSpPr>
            <a:spLocks noGrp="1"/>
          </p:cNvSpPr>
          <p:nvPr>
            <p:ph type="pic" sz="quarter" idx="11"/>
          </p:nvPr>
        </p:nvSpPr>
        <p:spPr/>
      </p:sp>
      <p:sp>
        <p:nvSpPr>
          <p:cNvPr id="5" name="Text Placeholder 4">
            <a:extLst>
              <a:ext uri="{FF2B5EF4-FFF2-40B4-BE49-F238E27FC236}">
                <a16:creationId xmlns:a16="http://schemas.microsoft.com/office/drawing/2014/main" id="{D5A539FD-E675-DA4C-81C8-04840BCACF68}"/>
              </a:ext>
            </a:extLst>
          </p:cNvPr>
          <p:cNvSpPr>
            <a:spLocks noGrp="1"/>
          </p:cNvSpPr>
          <p:nvPr>
            <p:ph type="body" sz="quarter" idx="10"/>
          </p:nvPr>
        </p:nvSpPr>
        <p:spPr/>
        <p:txBody>
          <a:bodyPr/>
          <a:lstStyle/>
          <a:p>
            <a:r>
              <a:rPr lang="en-US" dirty="0"/>
              <a:t>Compromising C,I,A</a:t>
            </a:r>
          </a:p>
          <a:p>
            <a:endParaRPr lang="en-US" dirty="0"/>
          </a:p>
        </p:txBody>
      </p:sp>
      <p:sp>
        <p:nvSpPr>
          <p:cNvPr id="7" name="Content Placeholder 6">
            <a:extLst>
              <a:ext uri="{FF2B5EF4-FFF2-40B4-BE49-F238E27FC236}">
                <a16:creationId xmlns:a16="http://schemas.microsoft.com/office/drawing/2014/main" id="{DEADBC82-CB0E-664B-A62D-7D296291F06E}"/>
              </a:ext>
            </a:extLst>
          </p:cNvPr>
          <p:cNvSpPr>
            <a:spLocks noGrp="1"/>
          </p:cNvSpPr>
          <p:nvPr>
            <p:ph idx="1"/>
          </p:nvPr>
        </p:nvSpPr>
        <p:spPr/>
        <p:txBody>
          <a:bodyPr/>
          <a:lstStyle/>
          <a:p>
            <a:endParaRPr lang="en-US" dirty="0"/>
          </a:p>
        </p:txBody>
      </p:sp>
      <p:sp>
        <p:nvSpPr>
          <p:cNvPr id="8" name="Content Placeholder 2">
            <a:extLst>
              <a:ext uri="{FF2B5EF4-FFF2-40B4-BE49-F238E27FC236}">
                <a16:creationId xmlns:a16="http://schemas.microsoft.com/office/drawing/2014/main" id="{0D7B3B03-A4BF-2E41-9C4F-CA1DA4975FCF}"/>
              </a:ext>
            </a:extLst>
          </p:cNvPr>
          <p:cNvSpPr txBox="1">
            <a:spLocks/>
          </p:cNvSpPr>
          <p:nvPr/>
        </p:nvSpPr>
        <p:spPr>
          <a:xfrm>
            <a:off x="381000" y="2649531"/>
            <a:ext cx="8340968" cy="82324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341313" indent="-169863"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28650" indent="-17145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400" indent="-176213" algn="l" defTabSz="914400" rtl="0" eaLnBrk="1" latinLnBrk="0" hangingPunct="1">
              <a:lnSpc>
                <a:spcPct val="100000"/>
              </a:lnSpc>
              <a:spcBef>
                <a:spcPts val="500"/>
              </a:spcBef>
              <a:buClr>
                <a:schemeClr val="tx1">
                  <a:lumMod val="50000"/>
                  <a:lumOff val="50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000" dirty="0"/>
              <a:t>The APT and/or Nation State is the biggest threat to me.</a:t>
            </a:r>
          </a:p>
        </p:txBody>
      </p:sp>
    </p:spTree>
    <p:extLst>
      <p:ext uri="{BB962C8B-B14F-4D97-AF65-F5344CB8AC3E}">
        <p14:creationId xmlns:p14="http://schemas.microsoft.com/office/powerpoint/2010/main" val="774094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E996-1286-A146-9C92-5E50D2741CC0}"/>
              </a:ext>
            </a:extLst>
          </p:cNvPr>
          <p:cNvSpPr>
            <a:spLocks noGrp="1"/>
          </p:cNvSpPr>
          <p:nvPr>
            <p:ph type="title"/>
          </p:nvPr>
        </p:nvSpPr>
        <p:spPr/>
        <p:txBody>
          <a:bodyPr/>
          <a:lstStyle/>
          <a:p>
            <a:r>
              <a:rPr lang="en-US" dirty="0"/>
              <a:t>Faulty Assumption #2</a:t>
            </a:r>
          </a:p>
        </p:txBody>
      </p:sp>
      <p:sp>
        <p:nvSpPr>
          <p:cNvPr id="3" name="Content Placeholder 2">
            <a:extLst>
              <a:ext uri="{FF2B5EF4-FFF2-40B4-BE49-F238E27FC236}">
                <a16:creationId xmlns:a16="http://schemas.microsoft.com/office/drawing/2014/main" id="{4A522910-3F4C-1641-9A4A-00F90ADCDFEB}"/>
              </a:ext>
            </a:extLst>
          </p:cNvPr>
          <p:cNvSpPr>
            <a:spLocks noGrp="1"/>
          </p:cNvSpPr>
          <p:nvPr>
            <p:ph idx="1"/>
          </p:nvPr>
        </p:nvSpPr>
        <p:spPr/>
        <p:txBody>
          <a:bodyPr/>
          <a:lstStyle/>
          <a:p>
            <a:pPr marL="342900" indent="-342900">
              <a:buFont typeface="Arial" panose="020B0604020202020204" pitchFamily="34" charset="0"/>
              <a:buChar char="•"/>
            </a:pPr>
            <a:r>
              <a:rPr lang="en-US" dirty="0"/>
              <a:t>No organization is 100% secure all of the time</a:t>
            </a:r>
          </a:p>
          <a:p>
            <a:pPr marL="342900" indent="-342900">
              <a:buFont typeface="Arial" panose="020B0604020202020204" pitchFamily="34" charset="0"/>
              <a:buChar char="•"/>
            </a:pPr>
            <a:r>
              <a:rPr lang="en-US" dirty="0"/>
              <a:t>It is really hard to do attribution</a:t>
            </a:r>
          </a:p>
          <a:p>
            <a:pPr marL="342900" indent="-342900">
              <a:buFont typeface="Arial" panose="020B0604020202020204" pitchFamily="34" charset="0"/>
              <a:buChar char="•"/>
            </a:pPr>
            <a:r>
              <a:rPr lang="en-US" dirty="0"/>
              <a:t>APTs and/or Nation States are your 1%. If they want to get in, they probably will</a:t>
            </a:r>
          </a:p>
          <a:p>
            <a:pPr marL="342900" indent="-342900">
              <a:buFont typeface="Arial" panose="020B0604020202020204" pitchFamily="34" charset="0"/>
              <a:buChar char="•"/>
            </a:pPr>
            <a:r>
              <a:rPr lang="en-US" dirty="0"/>
              <a:t>You have 99% of things to worry about</a:t>
            </a:r>
          </a:p>
          <a:p>
            <a:pPr marL="684213" lvl="1" indent="-342900"/>
            <a:r>
              <a:rPr lang="en-US" dirty="0"/>
              <a:t>Shore up against those things</a:t>
            </a:r>
          </a:p>
          <a:p>
            <a:endParaRPr lang="en-US" dirty="0"/>
          </a:p>
        </p:txBody>
      </p:sp>
      <p:sp>
        <p:nvSpPr>
          <p:cNvPr id="4" name="Picture Placeholder 3">
            <a:extLst>
              <a:ext uri="{FF2B5EF4-FFF2-40B4-BE49-F238E27FC236}">
                <a16:creationId xmlns:a16="http://schemas.microsoft.com/office/drawing/2014/main" id="{E9BD108E-9ACB-9E4A-8F7C-F7EE3074F7E9}"/>
              </a:ext>
            </a:extLst>
          </p:cNvPr>
          <p:cNvSpPr>
            <a:spLocks noGrp="1"/>
          </p:cNvSpPr>
          <p:nvPr>
            <p:ph type="pic" sz="quarter" idx="11"/>
          </p:nvPr>
        </p:nvSpPr>
        <p:spPr/>
      </p:sp>
      <p:sp>
        <p:nvSpPr>
          <p:cNvPr id="5" name="Text Placeholder 4">
            <a:extLst>
              <a:ext uri="{FF2B5EF4-FFF2-40B4-BE49-F238E27FC236}">
                <a16:creationId xmlns:a16="http://schemas.microsoft.com/office/drawing/2014/main" id="{302D08C5-0F51-C843-B395-8C9E8C4B06A1}"/>
              </a:ext>
            </a:extLst>
          </p:cNvPr>
          <p:cNvSpPr>
            <a:spLocks noGrp="1"/>
          </p:cNvSpPr>
          <p:nvPr>
            <p:ph type="body" sz="quarter" idx="10"/>
          </p:nvPr>
        </p:nvSpPr>
        <p:spPr/>
        <p:txBody>
          <a:bodyPr/>
          <a:lstStyle/>
          <a:p>
            <a:r>
              <a:rPr lang="en-US" dirty="0"/>
              <a:t>Compromising C,I,A</a:t>
            </a:r>
          </a:p>
          <a:p>
            <a:endParaRPr lang="en-US" dirty="0"/>
          </a:p>
        </p:txBody>
      </p:sp>
    </p:spTree>
    <p:extLst>
      <p:ext uri="{BB962C8B-B14F-4D97-AF65-F5344CB8AC3E}">
        <p14:creationId xmlns:p14="http://schemas.microsoft.com/office/powerpoint/2010/main" val="2639338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388B-FE84-074C-B1E0-5D7B6A343296}"/>
              </a:ext>
            </a:extLst>
          </p:cNvPr>
          <p:cNvSpPr>
            <a:spLocks noGrp="1"/>
          </p:cNvSpPr>
          <p:nvPr>
            <p:ph type="title"/>
          </p:nvPr>
        </p:nvSpPr>
        <p:spPr/>
        <p:txBody>
          <a:bodyPr/>
          <a:lstStyle/>
          <a:p>
            <a:r>
              <a:rPr lang="en-US" dirty="0"/>
              <a:t>Tools</a:t>
            </a:r>
          </a:p>
        </p:txBody>
      </p:sp>
      <p:sp>
        <p:nvSpPr>
          <p:cNvPr id="3" name="Content Placeholder 2">
            <a:extLst>
              <a:ext uri="{FF2B5EF4-FFF2-40B4-BE49-F238E27FC236}">
                <a16:creationId xmlns:a16="http://schemas.microsoft.com/office/drawing/2014/main" id="{AC1B00A7-E6E9-B744-BB31-97847C1F2324}"/>
              </a:ext>
            </a:extLst>
          </p:cNvPr>
          <p:cNvSpPr>
            <a:spLocks noGrp="1"/>
          </p:cNvSpPr>
          <p:nvPr>
            <p:ph idx="1"/>
          </p:nvPr>
        </p:nvSpPr>
        <p:spPr/>
        <p:txBody>
          <a:bodyPr/>
          <a:lstStyle/>
          <a:p>
            <a:pPr marL="342900" indent="-342900">
              <a:buFont typeface="Arial" panose="020B0604020202020204" pitchFamily="34" charset="0"/>
              <a:buChar char="•"/>
            </a:pPr>
            <a:r>
              <a:rPr lang="en-US" dirty="0"/>
              <a:t>What the actor uses during their operations. Think of this like any other tool</a:t>
            </a:r>
          </a:p>
          <a:p>
            <a:pPr marL="342900" indent="-342900">
              <a:buFont typeface="Arial" panose="020B0604020202020204" pitchFamily="34" charset="0"/>
              <a:buChar char="•"/>
            </a:pPr>
            <a:r>
              <a:rPr lang="en-US" dirty="0"/>
              <a:t>Includes:</a:t>
            </a:r>
          </a:p>
          <a:p>
            <a:pPr marL="684213" lvl="1" indent="-342900"/>
            <a:r>
              <a:rPr lang="en-US" dirty="0"/>
              <a:t>Vulnerabilities – weakness in code. “code is data and data is code”</a:t>
            </a:r>
          </a:p>
          <a:p>
            <a:pPr marL="684213" lvl="1" indent="-342900"/>
            <a:r>
              <a:rPr lang="en-US" dirty="0"/>
              <a:t>Exploits – the code used to take advantage of a </a:t>
            </a:r>
            <a:r>
              <a:rPr lang="en-US" dirty="0" err="1"/>
              <a:t>vul</a:t>
            </a:r>
            <a:endParaRPr lang="en-US" dirty="0"/>
          </a:p>
          <a:p>
            <a:pPr marL="684213" lvl="1" indent="-342900"/>
            <a:r>
              <a:rPr lang="en-US" dirty="0"/>
              <a:t>Native utilities built into your OS</a:t>
            </a:r>
          </a:p>
          <a:p>
            <a:pPr marL="684213" lvl="1" indent="-342900"/>
            <a:r>
              <a:rPr lang="en-US" dirty="0"/>
              <a:t>IP address and domain names</a:t>
            </a:r>
          </a:p>
          <a:p>
            <a:pPr marL="684213" lvl="1" indent="-342900"/>
            <a:r>
              <a:rPr lang="en-US" dirty="0"/>
              <a:t>Delivery mechanisms – infection vectors (physical/virtual)</a:t>
            </a:r>
          </a:p>
          <a:p>
            <a:pPr marL="684213" lvl="1" indent="-342900"/>
            <a:r>
              <a:rPr lang="en-US" dirty="0"/>
              <a:t>Malware – does and doesn’t use </a:t>
            </a:r>
            <a:r>
              <a:rPr lang="en-US" dirty="0" err="1"/>
              <a:t>vuls</a:t>
            </a:r>
            <a:r>
              <a:rPr lang="en-US" dirty="0"/>
              <a:t>. </a:t>
            </a:r>
          </a:p>
          <a:p>
            <a:pPr marL="684213" lvl="1" indent="-342900"/>
            <a:r>
              <a:rPr lang="en-US" dirty="0"/>
              <a:t>Overall trickery/social engineering</a:t>
            </a:r>
          </a:p>
          <a:p>
            <a:endParaRPr lang="en-US" dirty="0"/>
          </a:p>
        </p:txBody>
      </p:sp>
      <p:sp>
        <p:nvSpPr>
          <p:cNvPr id="4" name="Picture Placeholder 3">
            <a:extLst>
              <a:ext uri="{FF2B5EF4-FFF2-40B4-BE49-F238E27FC236}">
                <a16:creationId xmlns:a16="http://schemas.microsoft.com/office/drawing/2014/main" id="{19CCB04D-5697-6C41-9A9F-F0DBE9D9E3CA}"/>
              </a:ext>
            </a:extLst>
          </p:cNvPr>
          <p:cNvSpPr>
            <a:spLocks noGrp="1"/>
          </p:cNvSpPr>
          <p:nvPr>
            <p:ph type="pic" sz="quarter" idx="11"/>
          </p:nvPr>
        </p:nvSpPr>
        <p:spPr/>
      </p:sp>
      <p:sp>
        <p:nvSpPr>
          <p:cNvPr id="5" name="Text Placeholder 4">
            <a:extLst>
              <a:ext uri="{FF2B5EF4-FFF2-40B4-BE49-F238E27FC236}">
                <a16:creationId xmlns:a16="http://schemas.microsoft.com/office/drawing/2014/main" id="{7109325D-F9DF-0743-8E74-1EC4776DC41D}"/>
              </a:ext>
            </a:extLst>
          </p:cNvPr>
          <p:cNvSpPr>
            <a:spLocks noGrp="1"/>
          </p:cNvSpPr>
          <p:nvPr>
            <p:ph type="body" sz="quarter" idx="10"/>
          </p:nvPr>
        </p:nvSpPr>
        <p:spPr/>
        <p:txBody>
          <a:bodyPr/>
          <a:lstStyle/>
          <a:p>
            <a:r>
              <a:rPr lang="en-US" dirty="0"/>
              <a:t>Compromising C,I,A</a:t>
            </a:r>
          </a:p>
          <a:p>
            <a:endParaRPr lang="en-US" dirty="0"/>
          </a:p>
        </p:txBody>
      </p:sp>
    </p:spTree>
    <p:extLst>
      <p:ext uri="{BB962C8B-B14F-4D97-AF65-F5344CB8AC3E}">
        <p14:creationId xmlns:p14="http://schemas.microsoft.com/office/powerpoint/2010/main" val="153175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5" name="Content Placeholder 4"/>
          <p:cNvSpPr>
            <a:spLocks noGrp="1"/>
          </p:cNvSpPr>
          <p:nvPr>
            <p:ph idx="1"/>
          </p:nvPr>
        </p:nvSpPr>
        <p:spPr>
          <a:xfrm>
            <a:off x="381001" y="1100611"/>
            <a:ext cx="8340968" cy="5014243"/>
          </a:xfrm>
        </p:spPr>
        <p:txBody>
          <a:bodyPr>
            <a:normAutofit/>
          </a:bodyPr>
          <a:lstStyle/>
          <a:p>
            <a:r>
              <a:rPr lang="en-US" dirty="0"/>
              <a:t> </a:t>
            </a:r>
          </a:p>
        </p:txBody>
      </p:sp>
      <p:sp>
        <p:nvSpPr>
          <p:cNvPr id="6" name="Picture Placeholder 5"/>
          <p:cNvSpPr>
            <a:spLocks noGrp="1"/>
          </p:cNvSpPr>
          <p:nvPr>
            <p:ph type="pic" sz="quarter" idx="11"/>
          </p:nvPr>
        </p:nvSpPr>
        <p:spPr/>
      </p:sp>
      <p:sp>
        <p:nvSpPr>
          <p:cNvPr id="4" name="Text Placeholder 3"/>
          <p:cNvSpPr>
            <a:spLocks noGrp="1"/>
          </p:cNvSpPr>
          <p:nvPr>
            <p:ph type="body" sz="quarter" idx="10"/>
          </p:nvPr>
        </p:nvSpPr>
        <p:spPr/>
        <p:txBody>
          <a:bodyPr/>
          <a:lstStyle/>
          <a:p>
            <a:endParaRPr lang="en-US"/>
          </a:p>
        </p:txBody>
      </p:sp>
      <p:sp>
        <p:nvSpPr>
          <p:cNvPr id="2" name="Rectangle 1">
            <a:extLst>
              <a:ext uri="{FF2B5EF4-FFF2-40B4-BE49-F238E27FC236}">
                <a16:creationId xmlns:a16="http://schemas.microsoft.com/office/drawing/2014/main" id="{2A7001B2-C405-834C-9EAD-C68FE021CBF2}"/>
              </a:ext>
            </a:extLst>
          </p:cNvPr>
          <p:cNvSpPr/>
          <p:nvPr/>
        </p:nvSpPr>
        <p:spPr>
          <a:xfrm>
            <a:off x="472138" y="1302626"/>
            <a:ext cx="7958517" cy="4616648"/>
          </a:xfrm>
          <a:prstGeom prst="rect">
            <a:avLst/>
          </a:prstGeom>
        </p:spPr>
        <p:txBody>
          <a:bodyPr wrap="square">
            <a:spAutoFit/>
          </a:bodyPr>
          <a:lstStyle/>
          <a:p>
            <a:r>
              <a:rPr lang="en-US" sz="1400" dirty="0">
                <a:latin typeface="Times New Roman" panose="02020603050405020304" pitchFamily="18" charset="0"/>
                <a:ea typeface="Times New Roman" panose="02020603050405020304" pitchFamily="18" charset="0"/>
                <a:cs typeface="Times New Roman" panose="02020603050405020304" pitchFamily="18" charset="0"/>
              </a:rPr>
              <a:t>Copyright 2019 Carnegie Mellon University. All Rights Reserved.</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This material is based upon work funded and supported by the Department of Defense under Contract No. FA8702-15-D-0002 with Carnegie Mellon University for the operation of the Software Engineering Institute, a federally funded research and development center.</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The view, opinions, and/or findings contained in this material are those of the author(s) and should not be construed as an official Government position, policy, or decision, unless designated by other documentation.</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[DISTRIBUTION STATEMENT A] This material has been approved for public release and unlimited distribution.  Please see Copyright notice for non-US Government use and distribution.</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This material may be reproduced in its entirety, without modification, and freely distributed in written or electronic form without requesting formal permission. Permission is required for any other use.  Requests for permission should be directed to the Software Engineering Institute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permission@sei.cmu.edu</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CERT</a:t>
            </a:r>
            <a:r>
              <a:rPr lang="en-US" sz="14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CERT Coordination Center</a:t>
            </a:r>
            <a:r>
              <a:rPr lang="en-US" sz="14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are registered in the U.S. Patent and Trademark Office by Carnegie Mellon University.</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DM19-0496</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258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388B-FE84-074C-B1E0-5D7B6A343296}"/>
              </a:ext>
            </a:extLst>
          </p:cNvPr>
          <p:cNvSpPr>
            <a:spLocks noGrp="1"/>
          </p:cNvSpPr>
          <p:nvPr>
            <p:ph type="title"/>
          </p:nvPr>
        </p:nvSpPr>
        <p:spPr/>
        <p:txBody>
          <a:bodyPr/>
          <a:lstStyle/>
          <a:p>
            <a:r>
              <a:rPr lang="en-US" dirty="0"/>
              <a:t>Tools</a:t>
            </a:r>
          </a:p>
        </p:txBody>
      </p:sp>
      <p:sp>
        <p:nvSpPr>
          <p:cNvPr id="3" name="Content Placeholder 2">
            <a:extLst>
              <a:ext uri="{FF2B5EF4-FFF2-40B4-BE49-F238E27FC236}">
                <a16:creationId xmlns:a16="http://schemas.microsoft.com/office/drawing/2014/main" id="{AC1B00A7-E6E9-B744-BB31-97847C1F2324}"/>
              </a:ext>
            </a:extLst>
          </p:cNvPr>
          <p:cNvSpPr>
            <a:spLocks noGrp="1"/>
          </p:cNvSpPr>
          <p:nvPr>
            <p:ph idx="1"/>
          </p:nvPr>
        </p:nvSpPr>
        <p:spPr/>
        <p:txBody>
          <a:bodyPr/>
          <a:lstStyle/>
          <a:p>
            <a:pPr marL="342900" indent="-342900">
              <a:buFont typeface="Arial" panose="020B0604020202020204" pitchFamily="34" charset="0"/>
              <a:buChar char="•"/>
            </a:pPr>
            <a:r>
              <a:rPr lang="en-US" dirty="0"/>
              <a:t>Network defense operates here to protect against threat actor tools</a:t>
            </a:r>
          </a:p>
          <a:p>
            <a:pPr marL="684213" lvl="1" indent="-342900"/>
            <a:r>
              <a:rPr lang="en-US" dirty="0"/>
              <a:t>SOC operators should pivot on these findings</a:t>
            </a:r>
          </a:p>
          <a:p>
            <a:pPr marL="684213" lvl="1" indent="-342900"/>
            <a:r>
              <a:rPr lang="en-US" dirty="0"/>
              <a:t>Threat intelligence can also operate here</a:t>
            </a:r>
          </a:p>
          <a:p>
            <a:pPr marL="342900" indent="-342900">
              <a:buFont typeface="Arial" panose="020B0604020202020204" pitchFamily="34" charset="0"/>
              <a:buChar char="•"/>
            </a:pPr>
            <a:r>
              <a:rPr lang="en-US" dirty="0"/>
              <a:t>Keep in mind that tools alone are useless without an actor and target</a:t>
            </a:r>
          </a:p>
          <a:p>
            <a:pPr marL="342900" indent="-342900">
              <a:buFont typeface="Arial" panose="020B0604020202020204" pitchFamily="34" charset="0"/>
              <a:buChar char="•"/>
            </a:pPr>
            <a:r>
              <a:rPr lang="en-US" dirty="0"/>
              <a:t>There are a ton of sub fields in the Tooling category, so I am going to try and keep it as broad as possible.</a:t>
            </a:r>
          </a:p>
          <a:p>
            <a:endParaRPr lang="en-US" dirty="0"/>
          </a:p>
        </p:txBody>
      </p:sp>
      <p:sp>
        <p:nvSpPr>
          <p:cNvPr id="4" name="Picture Placeholder 3">
            <a:extLst>
              <a:ext uri="{FF2B5EF4-FFF2-40B4-BE49-F238E27FC236}">
                <a16:creationId xmlns:a16="http://schemas.microsoft.com/office/drawing/2014/main" id="{19CCB04D-5697-6C41-9A9F-F0DBE9D9E3CA}"/>
              </a:ext>
            </a:extLst>
          </p:cNvPr>
          <p:cNvSpPr>
            <a:spLocks noGrp="1"/>
          </p:cNvSpPr>
          <p:nvPr>
            <p:ph type="pic" sz="quarter" idx="11"/>
          </p:nvPr>
        </p:nvSpPr>
        <p:spPr/>
      </p:sp>
      <p:sp>
        <p:nvSpPr>
          <p:cNvPr id="5" name="Text Placeholder 4">
            <a:extLst>
              <a:ext uri="{FF2B5EF4-FFF2-40B4-BE49-F238E27FC236}">
                <a16:creationId xmlns:a16="http://schemas.microsoft.com/office/drawing/2014/main" id="{7109325D-F9DF-0743-8E74-1EC4776DC41D}"/>
              </a:ext>
            </a:extLst>
          </p:cNvPr>
          <p:cNvSpPr>
            <a:spLocks noGrp="1"/>
          </p:cNvSpPr>
          <p:nvPr>
            <p:ph type="body" sz="quarter" idx="10"/>
          </p:nvPr>
        </p:nvSpPr>
        <p:spPr/>
        <p:txBody>
          <a:bodyPr/>
          <a:lstStyle/>
          <a:p>
            <a:r>
              <a:rPr lang="en-US" dirty="0"/>
              <a:t>Compromising C,I,A</a:t>
            </a:r>
          </a:p>
          <a:p>
            <a:endParaRPr lang="en-US" dirty="0"/>
          </a:p>
        </p:txBody>
      </p:sp>
    </p:spTree>
    <p:extLst>
      <p:ext uri="{BB962C8B-B14F-4D97-AF65-F5344CB8AC3E}">
        <p14:creationId xmlns:p14="http://schemas.microsoft.com/office/powerpoint/2010/main" val="2478669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FC26-EBC2-644B-8126-7932A1E17FD9}"/>
              </a:ext>
            </a:extLst>
          </p:cNvPr>
          <p:cNvSpPr>
            <a:spLocks noGrp="1"/>
          </p:cNvSpPr>
          <p:nvPr>
            <p:ph type="title"/>
          </p:nvPr>
        </p:nvSpPr>
        <p:spPr/>
        <p:txBody>
          <a:bodyPr/>
          <a:lstStyle/>
          <a:p>
            <a:r>
              <a:rPr lang="en-US" dirty="0"/>
              <a:t>Faulty Assumption #3</a:t>
            </a:r>
          </a:p>
        </p:txBody>
      </p:sp>
      <p:sp>
        <p:nvSpPr>
          <p:cNvPr id="3" name="Content Placeholder 2">
            <a:extLst>
              <a:ext uri="{FF2B5EF4-FFF2-40B4-BE49-F238E27FC236}">
                <a16:creationId xmlns:a16="http://schemas.microsoft.com/office/drawing/2014/main" id="{F9DA536F-77D5-6A44-A09F-10A89A8F903F}"/>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EC4ADA25-6410-5544-957A-7ACE5F5AB7E4}"/>
              </a:ext>
            </a:extLst>
          </p:cNvPr>
          <p:cNvSpPr>
            <a:spLocks noGrp="1"/>
          </p:cNvSpPr>
          <p:nvPr>
            <p:ph type="pic" sz="quarter" idx="11"/>
          </p:nvPr>
        </p:nvSpPr>
        <p:spPr/>
      </p:sp>
      <p:sp>
        <p:nvSpPr>
          <p:cNvPr id="5" name="Text Placeholder 4">
            <a:extLst>
              <a:ext uri="{FF2B5EF4-FFF2-40B4-BE49-F238E27FC236}">
                <a16:creationId xmlns:a16="http://schemas.microsoft.com/office/drawing/2014/main" id="{9AE2A56D-C2F2-6F4E-B7DF-7DC47E565D2F}"/>
              </a:ext>
            </a:extLst>
          </p:cNvPr>
          <p:cNvSpPr>
            <a:spLocks noGrp="1"/>
          </p:cNvSpPr>
          <p:nvPr>
            <p:ph type="body" sz="quarter" idx="10"/>
          </p:nvPr>
        </p:nvSpPr>
        <p:spPr/>
        <p:txBody>
          <a:bodyPr/>
          <a:lstStyle/>
          <a:p>
            <a:r>
              <a:rPr lang="en-US" dirty="0"/>
              <a:t>Compromising C,I,A</a:t>
            </a:r>
          </a:p>
          <a:p>
            <a:endParaRPr lang="en-US" dirty="0"/>
          </a:p>
        </p:txBody>
      </p:sp>
      <p:sp>
        <p:nvSpPr>
          <p:cNvPr id="6" name="Content Placeholder 2">
            <a:extLst>
              <a:ext uri="{FF2B5EF4-FFF2-40B4-BE49-F238E27FC236}">
                <a16:creationId xmlns:a16="http://schemas.microsoft.com/office/drawing/2014/main" id="{F65B3225-7173-E845-968E-FED77FC19A64}"/>
              </a:ext>
            </a:extLst>
          </p:cNvPr>
          <p:cNvSpPr txBox="1">
            <a:spLocks/>
          </p:cNvSpPr>
          <p:nvPr/>
        </p:nvSpPr>
        <p:spPr>
          <a:xfrm>
            <a:off x="381001" y="1880787"/>
            <a:ext cx="8340968" cy="82324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341313" indent="-169863"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28650" indent="-17145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400" indent="-176213" algn="l" defTabSz="914400" rtl="0" eaLnBrk="1" latinLnBrk="0" hangingPunct="1">
              <a:lnSpc>
                <a:spcPct val="100000"/>
              </a:lnSpc>
              <a:spcBef>
                <a:spcPts val="500"/>
              </a:spcBef>
              <a:buClr>
                <a:schemeClr val="tx1">
                  <a:lumMod val="50000"/>
                  <a:lumOff val="50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000" dirty="0"/>
              <a:t>If I patch my machines, I’m definitely safe from actor tools. My scanner gave me no results, so </a:t>
            </a:r>
            <a:r>
              <a:rPr lang="en-US" altLang="ja-JP" sz="5000" dirty="0"/>
              <a:t>¯\_(</a:t>
            </a:r>
            <a:r>
              <a:rPr lang="ja-JP" altLang="en-US" sz="5000"/>
              <a:t>ツ</a:t>
            </a:r>
            <a:r>
              <a:rPr lang="en-US" altLang="ja-JP" sz="5000" dirty="0"/>
              <a:t>)_/¯ </a:t>
            </a:r>
            <a:endParaRPr lang="en-US" sz="5000" dirty="0"/>
          </a:p>
        </p:txBody>
      </p:sp>
    </p:spTree>
    <p:extLst>
      <p:ext uri="{BB962C8B-B14F-4D97-AF65-F5344CB8AC3E}">
        <p14:creationId xmlns:p14="http://schemas.microsoft.com/office/powerpoint/2010/main" val="639534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E996-1286-A146-9C92-5E50D2741CC0}"/>
              </a:ext>
            </a:extLst>
          </p:cNvPr>
          <p:cNvSpPr>
            <a:spLocks noGrp="1"/>
          </p:cNvSpPr>
          <p:nvPr>
            <p:ph type="title"/>
          </p:nvPr>
        </p:nvSpPr>
        <p:spPr/>
        <p:txBody>
          <a:bodyPr/>
          <a:lstStyle/>
          <a:p>
            <a:r>
              <a:rPr lang="en-US" dirty="0"/>
              <a:t>Faulty Assumption #3</a:t>
            </a:r>
          </a:p>
        </p:txBody>
      </p:sp>
      <p:sp>
        <p:nvSpPr>
          <p:cNvPr id="3" name="Content Placeholder 2">
            <a:extLst>
              <a:ext uri="{FF2B5EF4-FFF2-40B4-BE49-F238E27FC236}">
                <a16:creationId xmlns:a16="http://schemas.microsoft.com/office/drawing/2014/main" id="{4A522910-3F4C-1641-9A4A-00F90ADCDFEB}"/>
              </a:ext>
            </a:extLst>
          </p:cNvPr>
          <p:cNvSpPr>
            <a:spLocks noGrp="1"/>
          </p:cNvSpPr>
          <p:nvPr>
            <p:ph idx="1"/>
          </p:nvPr>
        </p:nvSpPr>
        <p:spPr/>
        <p:txBody>
          <a:bodyPr/>
          <a:lstStyle/>
          <a:p>
            <a:pPr marL="342900" indent="-342900">
              <a:buFont typeface="Arial" panose="020B0604020202020204" pitchFamily="34" charset="0"/>
              <a:buChar char="•"/>
            </a:pPr>
            <a:r>
              <a:rPr lang="en-US" dirty="0"/>
              <a:t>There are a lot of issues with this one…so here we go…</a:t>
            </a:r>
          </a:p>
          <a:p>
            <a:pPr marL="342900" indent="-342900">
              <a:buFont typeface="Arial" panose="020B0604020202020204" pitchFamily="34" charset="0"/>
              <a:buChar char="•"/>
            </a:pPr>
            <a:r>
              <a:rPr lang="en-US" dirty="0"/>
              <a:t>Patching may not be the magic bullet. It certainly helps, though!</a:t>
            </a:r>
          </a:p>
          <a:p>
            <a:pPr marL="684213" lvl="1" indent="-342900"/>
            <a:r>
              <a:rPr lang="en-US" dirty="0"/>
              <a:t>You should test patches</a:t>
            </a:r>
          </a:p>
          <a:p>
            <a:pPr marL="684213" lvl="1" indent="-342900"/>
            <a:r>
              <a:rPr lang="en-US" dirty="0"/>
              <a:t>Prioritization is a real issue for organizations</a:t>
            </a:r>
          </a:p>
          <a:p>
            <a:pPr marL="342900" indent="-342900">
              <a:buFont typeface="Arial" panose="020B0604020202020204" pitchFamily="34" charset="0"/>
              <a:buChar char="•"/>
            </a:pPr>
            <a:r>
              <a:rPr lang="en-US" dirty="0"/>
              <a:t>Vulnerability scanners sometimes operate on vulnerability identification (like CVE, for example), headers, etc.</a:t>
            </a:r>
          </a:p>
          <a:p>
            <a:pPr marL="684213" lvl="1" indent="-342900"/>
            <a:r>
              <a:rPr lang="en-US" dirty="0"/>
              <a:t>CVE is working on it, but it’s not 100% wholistic of the </a:t>
            </a:r>
            <a:r>
              <a:rPr lang="en-US" dirty="0" err="1"/>
              <a:t>vuls</a:t>
            </a:r>
            <a:r>
              <a:rPr lang="en-US" dirty="0"/>
              <a:t> that are out there</a:t>
            </a:r>
          </a:p>
          <a:p>
            <a:pPr marL="684213" lvl="1" indent="-342900"/>
            <a:r>
              <a:rPr lang="en-US" dirty="0"/>
              <a:t>Not referring to only the “zero-day” either</a:t>
            </a:r>
          </a:p>
          <a:p>
            <a:pPr marL="342900" indent="-342900">
              <a:buFont typeface="Arial" panose="020B0604020202020204" pitchFamily="34" charset="0"/>
              <a:buChar char="•"/>
            </a:pPr>
            <a:r>
              <a:rPr lang="en-US" dirty="0"/>
              <a:t>Anti-virus isn’t perfect</a:t>
            </a:r>
          </a:p>
          <a:p>
            <a:pPr marL="342900" indent="-342900">
              <a:buFont typeface="Arial" panose="020B0604020202020204" pitchFamily="34" charset="0"/>
              <a:buChar char="•"/>
            </a:pPr>
            <a:r>
              <a:rPr lang="en-US" b="1" dirty="0"/>
              <a:t>TL;DR the tools you use may not be as good as you think. </a:t>
            </a:r>
          </a:p>
        </p:txBody>
      </p:sp>
      <p:sp>
        <p:nvSpPr>
          <p:cNvPr id="4" name="Picture Placeholder 3">
            <a:extLst>
              <a:ext uri="{FF2B5EF4-FFF2-40B4-BE49-F238E27FC236}">
                <a16:creationId xmlns:a16="http://schemas.microsoft.com/office/drawing/2014/main" id="{E9BD108E-9ACB-9E4A-8F7C-F7EE3074F7E9}"/>
              </a:ext>
            </a:extLst>
          </p:cNvPr>
          <p:cNvSpPr>
            <a:spLocks noGrp="1"/>
          </p:cNvSpPr>
          <p:nvPr>
            <p:ph type="pic" sz="quarter" idx="11"/>
          </p:nvPr>
        </p:nvSpPr>
        <p:spPr/>
      </p:sp>
      <p:sp>
        <p:nvSpPr>
          <p:cNvPr id="5" name="Text Placeholder 4">
            <a:extLst>
              <a:ext uri="{FF2B5EF4-FFF2-40B4-BE49-F238E27FC236}">
                <a16:creationId xmlns:a16="http://schemas.microsoft.com/office/drawing/2014/main" id="{302D08C5-0F51-C843-B395-8C9E8C4B06A1}"/>
              </a:ext>
            </a:extLst>
          </p:cNvPr>
          <p:cNvSpPr>
            <a:spLocks noGrp="1"/>
          </p:cNvSpPr>
          <p:nvPr>
            <p:ph type="body" sz="quarter" idx="10"/>
          </p:nvPr>
        </p:nvSpPr>
        <p:spPr/>
        <p:txBody>
          <a:bodyPr/>
          <a:lstStyle/>
          <a:p>
            <a:r>
              <a:rPr lang="en-US" dirty="0"/>
              <a:t>Compromising C,I,A</a:t>
            </a:r>
          </a:p>
          <a:p>
            <a:endParaRPr lang="en-US" dirty="0"/>
          </a:p>
        </p:txBody>
      </p:sp>
    </p:spTree>
    <p:extLst>
      <p:ext uri="{BB962C8B-B14F-4D97-AF65-F5344CB8AC3E}">
        <p14:creationId xmlns:p14="http://schemas.microsoft.com/office/powerpoint/2010/main" val="449448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DD1C-A097-1243-9D63-06427117769B}"/>
              </a:ext>
            </a:extLst>
          </p:cNvPr>
          <p:cNvSpPr>
            <a:spLocks noGrp="1"/>
          </p:cNvSpPr>
          <p:nvPr>
            <p:ph type="title"/>
          </p:nvPr>
        </p:nvSpPr>
        <p:spPr/>
        <p:txBody>
          <a:bodyPr/>
          <a:lstStyle/>
          <a:p>
            <a:r>
              <a:rPr lang="en-US" dirty="0"/>
              <a:t>Victims</a:t>
            </a:r>
          </a:p>
        </p:txBody>
      </p:sp>
      <p:pic>
        <p:nvPicPr>
          <p:cNvPr id="7" name="Content Placeholder 6">
            <a:extLst>
              <a:ext uri="{FF2B5EF4-FFF2-40B4-BE49-F238E27FC236}">
                <a16:creationId xmlns:a16="http://schemas.microsoft.com/office/drawing/2014/main" id="{C382A9D7-377D-0C40-9628-0AE8FA8D1843}"/>
              </a:ext>
            </a:extLst>
          </p:cNvPr>
          <p:cNvPicPr>
            <a:picLocks noGrp="1" noChangeAspect="1"/>
          </p:cNvPicPr>
          <p:nvPr>
            <p:ph idx="1"/>
          </p:nvPr>
        </p:nvPicPr>
        <p:blipFill>
          <a:blip r:embed="rId2"/>
          <a:stretch>
            <a:fillRect/>
          </a:stretch>
        </p:blipFill>
        <p:spPr>
          <a:xfrm>
            <a:off x="655487" y="1107046"/>
            <a:ext cx="3842838" cy="4867275"/>
          </a:xfrm>
          <a:prstGeom prst="rect">
            <a:avLst/>
          </a:prstGeom>
        </p:spPr>
      </p:pic>
      <p:sp>
        <p:nvSpPr>
          <p:cNvPr id="4" name="Picture Placeholder 3">
            <a:extLst>
              <a:ext uri="{FF2B5EF4-FFF2-40B4-BE49-F238E27FC236}">
                <a16:creationId xmlns:a16="http://schemas.microsoft.com/office/drawing/2014/main" id="{BE65A76D-6795-D147-B72D-3632AC371C31}"/>
              </a:ext>
            </a:extLst>
          </p:cNvPr>
          <p:cNvSpPr>
            <a:spLocks noGrp="1"/>
          </p:cNvSpPr>
          <p:nvPr>
            <p:ph type="pic" sz="quarter" idx="11"/>
          </p:nvPr>
        </p:nvSpPr>
        <p:spPr/>
      </p:sp>
      <p:sp>
        <p:nvSpPr>
          <p:cNvPr id="6" name="Text Placeholder 4">
            <a:extLst>
              <a:ext uri="{FF2B5EF4-FFF2-40B4-BE49-F238E27FC236}">
                <a16:creationId xmlns:a16="http://schemas.microsoft.com/office/drawing/2014/main" id="{7F0B97BD-1B64-E145-8D5F-DD4D04FC1CD8}"/>
              </a:ext>
            </a:extLst>
          </p:cNvPr>
          <p:cNvSpPr>
            <a:spLocks noGrp="1"/>
          </p:cNvSpPr>
          <p:nvPr>
            <p:ph type="body" sz="quarter" idx="10"/>
          </p:nvPr>
        </p:nvSpPr>
        <p:spPr/>
        <p:txBody>
          <a:bodyPr/>
          <a:lstStyle/>
          <a:p>
            <a:r>
              <a:rPr lang="en-US" dirty="0"/>
              <a:t>Compromising C,I,A</a:t>
            </a:r>
          </a:p>
          <a:p>
            <a:endParaRPr lang="en-US" dirty="0"/>
          </a:p>
        </p:txBody>
      </p:sp>
      <p:pic>
        <p:nvPicPr>
          <p:cNvPr id="8" name="Picture 7">
            <a:extLst>
              <a:ext uri="{FF2B5EF4-FFF2-40B4-BE49-F238E27FC236}">
                <a16:creationId xmlns:a16="http://schemas.microsoft.com/office/drawing/2014/main" id="{461283A2-7C66-264D-B940-0A3ADDD631D8}"/>
              </a:ext>
            </a:extLst>
          </p:cNvPr>
          <p:cNvPicPr>
            <a:picLocks noChangeAspect="1"/>
          </p:cNvPicPr>
          <p:nvPr/>
        </p:nvPicPr>
        <p:blipFill>
          <a:blip r:embed="rId3"/>
          <a:stretch>
            <a:fillRect/>
          </a:stretch>
        </p:blipFill>
        <p:spPr>
          <a:xfrm>
            <a:off x="4982262" y="1815057"/>
            <a:ext cx="3683784" cy="3451253"/>
          </a:xfrm>
          <a:prstGeom prst="rect">
            <a:avLst/>
          </a:prstGeom>
        </p:spPr>
      </p:pic>
    </p:spTree>
    <p:extLst>
      <p:ext uri="{BB962C8B-B14F-4D97-AF65-F5344CB8AC3E}">
        <p14:creationId xmlns:p14="http://schemas.microsoft.com/office/powerpoint/2010/main" val="3087585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1B15F-08E5-8D4B-9526-DFA7FA64385B}"/>
              </a:ext>
            </a:extLst>
          </p:cNvPr>
          <p:cNvSpPr>
            <a:spLocks noGrp="1"/>
          </p:cNvSpPr>
          <p:nvPr>
            <p:ph type="title"/>
          </p:nvPr>
        </p:nvSpPr>
        <p:spPr/>
        <p:txBody>
          <a:bodyPr/>
          <a:lstStyle/>
          <a:p>
            <a:r>
              <a:rPr lang="en-US" dirty="0"/>
              <a:t>Victims </a:t>
            </a:r>
          </a:p>
        </p:txBody>
      </p:sp>
      <p:sp>
        <p:nvSpPr>
          <p:cNvPr id="3" name="Content Placeholder 2">
            <a:extLst>
              <a:ext uri="{FF2B5EF4-FFF2-40B4-BE49-F238E27FC236}">
                <a16:creationId xmlns:a16="http://schemas.microsoft.com/office/drawing/2014/main" id="{977C3399-E88B-4B4A-B171-A91EE32EC58B}"/>
              </a:ext>
            </a:extLst>
          </p:cNvPr>
          <p:cNvSpPr>
            <a:spLocks noGrp="1"/>
          </p:cNvSpPr>
          <p:nvPr>
            <p:ph idx="1"/>
          </p:nvPr>
        </p:nvSpPr>
        <p:spPr>
          <a:xfrm>
            <a:off x="381000" y="1107046"/>
            <a:ext cx="8340968" cy="4783089"/>
          </a:xfrm>
        </p:spPr>
        <p:txBody>
          <a:bodyPr/>
          <a:lstStyle/>
          <a:p>
            <a:pPr marL="342900" indent="-342900">
              <a:buFont typeface="Arial" panose="020B0604020202020204" pitchFamily="34" charset="0"/>
              <a:buChar char="•"/>
            </a:pPr>
            <a:r>
              <a:rPr lang="en-US" dirty="0"/>
              <a:t>The person, place, or organization where C, I, A is compromised in one way or another</a:t>
            </a:r>
          </a:p>
          <a:p>
            <a:pPr marL="684213" lvl="1" indent="-342900"/>
            <a:r>
              <a:rPr lang="en-US" dirty="0"/>
              <a:t>C: PII, credit card numbers, super secret flight information is taken without your consent </a:t>
            </a:r>
          </a:p>
          <a:p>
            <a:pPr marL="684213" lvl="1" indent="-342900"/>
            <a:r>
              <a:rPr lang="en-US" dirty="0"/>
              <a:t>I: an actor changes your super secret airplane schematics, financial records, or any other data without your consent</a:t>
            </a:r>
          </a:p>
          <a:p>
            <a:pPr marL="684213" lvl="1" indent="-342900"/>
            <a:r>
              <a:rPr lang="en-US" dirty="0"/>
              <a:t>A: The system by which you process customer credit cards, or the machine you use to build your plane is down</a:t>
            </a:r>
          </a:p>
          <a:p>
            <a:pPr marL="342900" indent="-342900">
              <a:buFont typeface="Arial" panose="020B0604020202020204" pitchFamily="34" charset="0"/>
              <a:buChar char="•"/>
            </a:pPr>
            <a:r>
              <a:rPr lang="en-US" dirty="0"/>
              <a:t>Financial impacts of these are determined by the organization itself</a:t>
            </a:r>
          </a:p>
          <a:p>
            <a:pPr marL="684213" lvl="1" indent="-342900"/>
            <a:r>
              <a:rPr lang="en-US" dirty="0"/>
              <a:t>A bank may have more interest in availability than an engineering firm, for example</a:t>
            </a:r>
          </a:p>
          <a:p>
            <a:pPr marL="684213" lvl="1" indent="-342900"/>
            <a:r>
              <a:rPr lang="en-US" dirty="0"/>
              <a:t>Risk tolerance is also determined from org to org</a:t>
            </a:r>
          </a:p>
        </p:txBody>
      </p:sp>
      <p:sp>
        <p:nvSpPr>
          <p:cNvPr id="4" name="Picture Placeholder 3">
            <a:extLst>
              <a:ext uri="{FF2B5EF4-FFF2-40B4-BE49-F238E27FC236}">
                <a16:creationId xmlns:a16="http://schemas.microsoft.com/office/drawing/2014/main" id="{E5DCF055-E387-3745-BED0-CD2CDF59D6CA}"/>
              </a:ext>
            </a:extLst>
          </p:cNvPr>
          <p:cNvSpPr>
            <a:spLocks noGrp="1"/>
          </p:cNvSpPr>
          <p:nvPr>
            <p:ph type="pic" sz="quarter" idx="11"/>
          </p:nvPr>
        </p:nvSpPr>
        <p:spPr/>
      </p:sp>
      <p:sp>
        <p:nvSpPr>
          <p:cNvPr id="6" name="Text Placeholder 4">
            <a:extLst>
              <a:ext uri="{FF2B5EF4-FFF2-40B4-BE49-F238E27FC236}">
                <a16:creationId xmlns:a16="http://schemas.microsoft.com/office/drawing/2014/main" id="{FB122C66-DE4D-1E4B-8852-86BF04F3C1BF}"/>
              </a:ext>
            </a:extLst>
          </p:cNvPr>
          <p:cNvSpPr>
            <a:spLocks noGrp="1"/>
          </p:cNvSpPr>
          <p:nvPr>
            <p:ph type="body" sz="quarter" idx="10"/>
          </p:nvPr>
        </p:nvSpPr>
        <p:spPr/>
        <p:txBody>
          <a:bodyPr/>
          <a:lstStyle/>
          <a:p>
            <a:r>
              <a:rPr lang="en-US" dirty="0"/>
              <a:t>Compromising C,I,A</a:t>
            </a:r>
          </a:p>
          <a:p>
            <a:endParaRPr lang="en-US" dirty="0"/>
          </a:p>
        </p:txBody>
      </p:sp>
    </p:spTree>
    <p:extLst>
      <p:ext uri="{BB962C8B-B14F-4D97-AF65-F5344CB8AC3E}">
        <p14:creationId xmlns:p14="http://schemas.microsoft.com/office/powerpoint/2010/main" val="2855534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FC26-EBC2-644B-8126-7932A1E17FD9}"/>
              </a:ext>
            </a:extLst>
          </p:cNvPr>
          <p:cNvSpPr>
            <a:spLocks noGrp="1"/>
          </p:cNvSpPr>
          <p:nvPr>
            <p:ph type="title"/>
          </p:nvPr>
        </p:nvSpPr>
        <p:spPr/>
        <p:txBody>
          <a:bodyPr/>
          <a:lstStyle/>
          <a:p>
            <a:r>
              <a:rPr lang="en-US" dirty="0"/>
              <a:t>Faulty Assumption #4</a:t>
            </a:r>
          </a:p>
        </p:txBody>
      </p:sp>
      <p:sp>
        <p:nvSpPr>
          <p:cNvPr id="3" name="Content Placeholder 2">
            <a:extLst>
              <a:ext uri="{FF2B5EF4-FFF2-40B4-BE49-F238E27FC236}">
                <a16:creationId xmlns:a16="http://schemas.microsoft.com/office/drawing/2014/main" id="{F9DA536F-77D5-6A44-A09F-10A89A8F903F}"/>
              </a:ext>
            </a:extLst>
          </p:cNvPr>
          <p:cNvSpPr>
            <a:spLocks noGrp="1"/>
          </p:cNvSpPr>
          <p:nvPr>
            <p:ph idx="1"/>
          </p:nvPr>
        </p:nvSpPr>
        <p:spPr/>
        <p:txBody>
          <a:bodyPr/>
          <a:lstStyle/>
          <a:p>
            <a:endParaRPr lang="en-US" dirty="0"/>
          </a:p>
        </p:txBody>
      </p:sp>
      <p:sp>
        <p:nvSpPr>
          <p:cNvPr id="4" name="Picture Placeholder 3">
            <a:extLst>
              <a:ext uri="{FF2B5EF4-FFF2-40B4-BE49-F238E27FC236}">
                <a16:creationId xmlns:a16="http://schemas.microsoft.com/office/drawing/2014/main" id="{EC4ADA25-6410-5544-957A-7ACE5F5AB7E4}"/>
              </a:ext>
            </a:extLst>
          </p:cNvPr>
          <p:cNvSpPr>
            <a:spLocks noGrp="1"/>
          </p:cNvSpPr>
          <p:nvPr>
            <p:ph type="pic" sz="quarter" idx="11"/>
          </p:nvPr>
        </p:nvSpPr>
        <p:spPr/>
      </p:sp>
      <p:sp>
        <p:nvSpPr>
          <p:cNvPr id="5" name="Text Placeholder 4">
            <a:extLst>
              <a:ext uri="{FF2B5EF4-FFF2-40B4-BE49-F238E27FC236}">
                <a16:creationId xmlns:a16="http://schemas.microsoft.com/office/drawing/2014/main" id="{9AE2A56D-C2F2-6F4E-B7DF-7DC47E565D2F}"/>
              </a:ext>
            </a:extLst>
          </p:cNvPr>
          <p:cNvSpPr>
            <a:spLocks noGrp="1"/>
          </p:cNvSpPr>
          <p:nvPr>
            <p:ph type="body" sz="quarter" idx="10"/>
          </p:nvPr>
        </p:nvSpPr>
        <p:spPr/>
        <p:txBody>
          <a:bodyPr/>
          <a:lstStyle/>
          <a:p>
            <a:r>
              <a:rPr lang="en-US" dirty="0"/>
              <a:t>Compromising C,I,A</a:t>
            </a:r>
          </a:p>
          <a:p>
            <a:endParaRPr lang="en-US" dirty="0"/>
          </a:p>
        </p:txBody>
      </p:sp>
      <p:sp>
        <p:nvSpPr>
          <p:cNvPr id="6" name="Content Placeholder 2">
            <a:extLst>
              <a:ext uri="{FF2B5EF4-FFF2-40B4-BE49-F238E27FC236}">
                <a16:creationId xmlns:a16="http://schemas.microsoft.com/office/drawing/2014/main" id="{F65B3225-7173-E845-968E-FED77FC19A64}"/>
              </a:ext>
            </a:extLst>
          </p:cNvPr>
          <p:cNvSpPr txBox="1">
            <a:spLocks/>
          </p:cNvSpPr>
          <p:nvPr/>
        </p:nvSpPr>
        <p:spPr>
          <a:xfrm>
            <a:off x="381001" y="2600978"/>
            <a:ext cx="8340968" cy="82324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341313" indent="-169863"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28650" indent="-17145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400" indent="-176213" algn="l" defTabSz="914400" rtl="0" eaLnBrk="1" latinLnBrk="0" hangingPunct="1">
              <a:lnSpc>
                <a:spcPct val="100000"/>
              </a:lnSpc>
              <a:spcBef>
                <a:spcPts val="500"/>
              </a:spcBef>
              <a:buClr>
                <a:schemeClr val="tx1">
                  <a:lumMod val="50000"/>
                  <a:lumOff val="50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000" dirty="0"/>
              <a:t>No one will target me. I have nothing to hide.</a:t>
            </a:r>
          </a:p>
        </p:txBody>
      </p:sp>
    </p:spTree>
    <p:extLst>
      <p:ext uri="{BB962C8B-B14F-4D97-AF65-F5344CB8AC3E}">
        <p14:creationId xmlns:p14="http://schemas.microsoft.com/office/powerpoint/2010/main" val="1051184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1B15F-08E5-8D4B-9526-DFA7FA64385B}"/>
              </a:ext>
            </a:extLst>
          </p:cNvPr>
          <p:cNvSpPr>
            <a:spLocks noGrp="1"/>
          </p:cNvSpPr>
          <p:nvPr>
            <p:ph type="title"/>
          </p:nvPr>
        </p:nvSpPr>
        <p:spPr/>
        <p:txBody>
          <a:bodyPr/>
          <a:lstStyle/>
          <a:p>
            <a:r>
              <a:rPr lang="en-US" dirty="0"/>
              <a:t>Faulty Assumption #4 </a:t>
            </a:r>
          </a:p>
        </p:txBody>
      </p:sp>
      <p:sp>
        <p:nvSpPr>
          <p:cNvPr id="3" name="Content Placeholder 2">
            <a:extLst>
              <a:ext uri="{FF2B5EF4-FFF2-40B4-BE49-F238E27FC236}">
                <a16:creationId xmlns:a16="http://schemas.microsoft.com/office/drawing/2014/main" id="{977C3399-E88B-4B4A-B171-A91EE32EC58B}"/>
              </a:ext>
            </a:extLst>
          </p:cNvPr>
          <p:cNvSpPr>
            <a:spLocks noGrp="1"/>
          </p:cNvSpPr>
          <p:nvPr>
            <p:ph idx="1"/>
          </p:nvPr>
        </p:nvSpPr>
        <p:spPr>
          <a:xfrm>
            <a:off x="381000" y="1107046"/>
            <a:ext cx="8340968" cy="4783089"/>
          </a:xfrm>
        </p:spPr>
        <p:txBody>
          <a:bodyPr/>
          <a:lstStyle/>
          <a:p>
            <a:pPr marL="342900" indent="-342900">
              <a:buFont typeface="Arial" panose="020B0604020202020204" pitchFamily="34" charset="0"/>
              <a:buChar char="•"/>
            </a:pPr>
            <a:r>
              <a:rPr lang="en-US" dirty="0"/>
              <a:t>Your organization has some asset you want to protect (I’d hope)</a:t>
            </a:r>
          </a:p>
          <a:p>
            <a:pPr marL="684213" lvl="1" indent="-342900"/>
            <a:r>
              <a:rPr lang="en-US" dirty="0"/>
              <a:t>Data</a:t>
            </a:r>
          </a:p>
          <a:p>
            <a:pPr marL="684213" lvl="1" indent="-342900"/>
            <a:r>
              <a:rPr lang="en-US" dirty="0"/>
              <a:t>Humans</a:t>
            </a:r>
          </a:p>
          <a:p>
            <a:pPr marL="684213" lvl="1" indent="-342900"/>
            <a:r>
              <a:rPr lang="en-US" dirty="0"/>
              <a:t>Machines</a:t>
            </a:r>
          </a:p>
          <a:p>
            <a:pPr marL="342900" indent="-342900">
              <a:buFont typeface="Arial" panose="020B0604020202020204" pitchFamily="34" charset="0"/>
              <a:buChar char="•"/>
            </a:pPr>
            <a:r>
              <a:rPr lang="en-US" dirty="0"/>
              <a:t>You may be targeted purely as a byway for something else</a:t>
            </a:r>
          </a:p>
          <a:p>
            <a:pPr marL="684213" lvl="1" indent="-342900"/>
            <a:r>
              <a:rPr lang="en-US" dirty="0"/>
              <a:t>Computational power – cryptocurrency mining</a:t>
            </a:r>
          </a:p>
          <a:p>
            <a:pPr marL="684213" lvl="1" indent="-342900"/>
            <a:r>
              <a:rPr lang="en-US" dirty="0"/>
              <a:t>Insecure DNS server – hop point</a:t>
            </a:r>
          </a:p>
          <a:p>
            <a:pPr marL="342900" indent="-342900">
              <a:buFont typeface="Arial" panose="020B0604020202020204" pitchFamily="34" charset="0"/>
              <a:buChar char="•"/>
            </a:pPr>
            <a:r>
              <a:rPr lang="en-US" dirty="0"/>
              <a:t>Maybe you showed up on Shodan, and someone is targeting you because they can</a:t>
            </a:r>
          </a:p>
          <a:p>
            <a:pPr marL="342900" indent="-342900">
              <a:buFont typeface="Arial" panose="020B0604020202020204" pitchFamily="34" charset="0"/>
              <a:buChar char="•"/>
            </a:pPr>
            <a:endParaRPr lang="en-US" dirty="0"/>
          </a:p>
          <a:p>
            <a:pPr marL="684213" lvl="1" indent="-342900"/>
            <a:endParaRPr lang="en-US" dirty="0"/>
          </a:p>
        </p:txBody>
      </p:sp>
      <p:sp>
        <p:nvSpPr>
          <p:cNvPr id="4" name="Picture Placeholder 3">
            <a:extLst>
              <a:ext uri="{FF2B5EF4-FFF2-40B4-BE49-F238E27FC236}">
                <a16:creationId xmlns:a16="http://schemas.microsoft.com/office/drawing/2014/main" id="{E5DCF055-E387-3745-BED0-CD2CDF59D6CA}"/>
              </a:ext>
            </a:extLst>
          </p:cNvPr>
          <p:cNvSpPr>
            <a:spLocks noGrp="1"/>
          </p:cNvSpPr>
          <p:nvPr>
            <p:ph type="pic" sz="quarter" idx="11"/>
          </p:nvPr>
        </p:nvSpPr>
        <p:spPr/>
      </p:sp>
      <p:sp>
        <p:nvSpPr>
          <p:cNvPr id="6" name="Text Placeholder 4">
            <a:extLst>
              <a:ext uri="{FF2B5EF4-FFF2-40B4-BE49-F238E27FC236}">
                <a16:creationId xmlns:a16="http://schemas.microsoft.com/office/drawing/2014/main" id="{ECC018FE-A08C-4B4C-AA6F-39D3F6ED3BA7}"/>
              </a:ext>
            </a:extLst>
          </p:cNvPr>
          <p:cNvSpPr>
            <a:spLocks noGrp="1"/>
          </p:cNvSpPr>
          <p:nvPr>
            <p:ph type="body" sz="quarter" idx="10"/>
          </p:nvPr>
        </p:nvSpPr>
        <p:spPr/>
        <p:txBody>
          <a:bodyPr/>
          <a:lstStyle/>
          <a:p>
            <a:r>
              <a:rPr lang="en-US" dirty="0"/>
              <a:t>Compromising C,I,A</a:t>
            </a:r>
          </a:p>
          <a:p>
            <a:endParaRPr lang="en-US" dirty="0"/>
          </a:p>
        </p:txBody>
      </p:sp>
    </p:spTree>
    <p:extLst>
      <p:ext uri="{BB962C8B-B14F-4D97-AF65-F5344CB8AC3E}">
        <p14:creationId xmlns:p14="http://schemas.microsoft.com/office/powerpoint/2010/main" val="3444959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282B-3CF8-D442-9496-B2A864921632}"/>
              </a:ext>
            </a:extLst>
          </p:cNvPr>
          <p:cNvSpPr>
            <a:spLocks noGrp="1"/>
          </p:cNvSpPr>
          <p:nvPr>
            <p:ph type="title"/>
          </p:nvPr>
        </p:nvSpPr>
        <p:spPr/>
        <p:txBody>
          <a:bodyPr/>
          <a:lstStyle/>
          <a:p>
            <a:r>
              <a:rPr lang="en-US" dirty="0"/>
              <a:t>Infosec 101 and Faulty Assumptions in the Field</a:t>
            </a:r>
          </a:p>
        </p:txBody>
      </p:sp>
      <p:sp>
        <p:nvSpPr>
          <p:cNvPr id="3" name="Text Placeholder 2">
            <a:extLst>
              <a:ext uri="{FF2B5EF4-FFF2-40B4-BE49-F238E27FC236}">
                <a16:creationId xmlns:a16="http://schemas.microsoft.com/office/drawing/2014/main" id="{1A88406F-C2EB-DD42-BEC6-D41CAC6FD63F}"/>
              </a:ext>
            </a:extLst>
          </p:cNvPr>
          <p:cNvSpPr>
            <a:spLocks noGrp="1"/>
          </p:cNvSpPr>
          <p:nvPr>
            <p:ph type="body" sz="quarter" idx="10"/>
          </p:nvPr>
        </p:nvSpPr>
        <p:spPr/>
        <p:txBody>
          <a:bodyPr/>
          <a:lstStyle/>
          <a:p>
            <a:r>
              <a:rPr lang="en-US" dirty="0"/>
              <a:t>If you are just beginning…</a:t>
            </a:r>
          </a:p>
        </p:txBody>
      </p:sp>
    </p:spTree>
    <p:extLst>
      <p:ext uri="{BB962C8B-B14F-4D97-AF65-F5344CB8AC3E}">
        <p14:creationId xmlns:p14="http://schemas.microsoft.com/office/powerpoint/2010/main" val="2844943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7C3399-E88B-4B4A-B171-A91EE32EC58B}"/>
              </a:ext>
            </a:extLst>
          </p:cNvPr>
          <p:cNvSpPr>
            <a:spLocks noGrp="1"/>
          </p:cNvSpPr>
          <p:nvPr>
            <p:ph idx="1"/>
          </p:nvPr>
        </p:nvSpPr>
        <p:spPr>
          <a:xfrm>
            <a:off x="381000" y="1107046"/>
            <a:ext cx="3778306" cy="4783089"/>
          </a:xfrm>
        </p:spPr>
        <p:txBody>
          <a:bodyPr/>
          <a:lstStyle/>
          <a:p>
            <a:pPr marL="342900" indent="-342900">
              <a:buFont typeface="Arial" panose="020B0604020202020204" pitchFamily="34" charset="0"/>
              <a:buChar char="•"/>
            </a:pPr>
            <a:r>
              <a:rPr lang="en-US" dirty="0"/>
              <a:t>You can’t be good at EVERYTHING</a:t>
            </a:r>
          </a:p>
          <a:p>
            <a:pPr marL="342900" indent="-342900">
              <a:buFont typeface="Arial" panose="020B0604020202020204" pitchFamily="34" charset="0"/>
              <a:buChar char="•"/>
            </a:pPr>
            <a:r>
              <a:rPr lang="en-US" dirty="0"/>
              <a:t>If you are a career changer, </a:t>
            </a:r>
            <a:r>
              <a:rPr lang="en-US" dirty="0" err="1"/>
              <a:t>infosec</a:t>
            </a:r>
            <a:r>
              <a:rPr lang="en-US" dirty="0"/>
              <a:t> can use your unique perspective</a:t>
            </a:r>
          </a:p>
          <a:p>
            <a:pPr marL="342900" indent="-342900">
              <a:buFont typeface="Arial" panose="020B0604020202020204" pitchFamily="34" charset="0"/>
              <a:buChar char="•"/>
            </a:pPr>
            <a:r>
              <a:rPr lang="en-US" dirty="0"/>
              <a:t>Pick something you really like if you are just starting out</a:t>
            </a:r>
          </a:p>
          <a:p>
            <a:pPr marL="342900" indent="-342900">
              <a:buFont typeface="Arial" panose="020B0604020202020204" pitchFamily="34" charset="0"/>
              <a:buChar char="•"/>
            </a:pPr>
            <a:r>
              <a:rPr lang="en-US" dirty="0"/>
              <a:t>If you are transitioning between sub fields, remember the big picture</a:t>
            </a:r>
          </a:p>
          <a:p>
            <a:pPr marL="342900" indent="-342900">
              <a:buFont typeface="Arial" panose="020B0604020202020204" pitchFamily="34" charset="0"/>
              <a:buChar char="•"/>
            </a:pPr>
            <a:r>
              <a:rPr lang="en-US" dirty="0"/>
              <a:t>Infosec cares about C, I, A. Figure out where you fit in.</a:t>
            </a:r>
          </a:p>
        </p:txBody>
      </p:sp>
      <p:sp>
        <p:nvSpPr>
          <p:cNvPr id="4" name="Picture Placeholder 3">
            <a:extLst>
              <a:ext uri="{FF2B5EF4-FFF2-40B4-BE49-F238E27FC236}">
                <a16:creationId xmlns:a16="http://schemas.microsoft.com/office/drawing/2014/main" id="{E5DCF055-E387-3745-BED0-CD2CDF59D6CA}"/>
              </a:ext>
            </a:extLst>
          </p:cNvPr>
          <p:cNvSpPr>
            <a:spLocks noGrp="1"/>
          </p:cNvSpPr>
          <p:nvPr>
            <p:ph type="pic" sz="quarter" idx="11"/>
          </p:nvPr>
        </p:nvSpPr>
        <p:spPr/>
      </p:sp>
      <p:sp>
        <p:nvSpPr>
          <p:cNvPr id="6" name="Text Placeholder 4">
            <a:extLst>
              <a:ext uri="{FF2B5EF4-FFF2-40B4-BE49-F238E27FC236}">
                <a16:creationId xmlns:a16="http://schemas.microsoft.com/office/drawing/2014/main" id="{ECC018FE-A08C-4B4C-AA6F-39D3F6ED3BA7}"/>
              </a:ext>
            </a:extLst>
          </p:cNvPr>
          <p:cNvSpPr>
            <a:spLocks noGrp="1"/>
          </p:cNvSpPr>
          <p:nvPr>
            <p:ph type="body" sz="quarter" idx="10"/>
          </p:nvPr>
        </p:nvSpPr>
        <p:spPr/>
        <p:txBody>
          <a:bodyPr/>
          <a:lstStyle/>
          <a:p>
            <a:r>
              <a:rPr lang="en-US" dirty="0"/>
              <a:t>If you are just beginning…</a:t>
            </a:r>
          </a:p>
          <a:p>
            <a:endParaRPr lang="en-US" dirty="0"/>
          </a:p>
        </p:txBody>
      </p:sp>
      <p:sp>
        <p:nvSpPr>
          <p:cNvPr id="7" name="Title 6">
            <a:extLst>
              <a:ext uri="{FF2B5EF4-FFF2-40B4-BE49-F238E27FC236}">
                <a16:creationId xmlns:a16="http://schemas.microsoft.com/office/drawing/2014/main" id="{52C49A2D-52DE-6A49-858A-074D172D8513}"/>
              </a:ext>
            </a:extLst>
          </p:cNvPr>
          <p:cNvSpPr>
            <a:spLocks noGrp="1"/>
          </p:cNvSpPr>
          <p:nvPr>
            <p:ph type="title"/>
          </p:nvPr>
        </p:nvSpPr>
        <p:spPr>
          <a:xfrm>
            <a:off x="381000" y="228987"/>
            <a:ext cx="7772400" cy="878059"/>
          </a:xfrm>
        </p:spPr>
        <p:txBody>
          <a:bodyPr/>
          <a:lstStyle/>
          <a:p>
            <a:r>
              <a:rPr lang="en-US" dirty="0"/>
              <a:t>Pick something!</a:t>
            </a:r>
          </a:p>
        </p:txBody>
      </p:sp>
      <p:pic>
        <p:nvPicPr>
          <p:cNvPr id="9" name="Content Placeholder 3">
            <a:extLst>
              <a:ext uri="{FF2B5EF4-FFF2-40B4-BE49-F238E27FC236}">
                <a16:creationId xmlns:a16="http://schemas.microsoft.com/office/drawing/2014/main" id="{5C5502FF-4049-1646-AB5D-25CDB17C7915}"/>
              </a:ext>
            </a:extLst>
          </p:cNvPr>
          <p:cNvPicPr>
            <a:picLocks noChangeAspect="1"/>
          </p:cNvPicPr>
          <p:nvPr/>
        </p:nvPicPr>
        <p:blipFill>
          <a:blip r:embed="rId2"/>
          <a:stretch>
            <a:fillRect/>
          </a:stretch>
        </p:blipFill>
        <p:spPr>
          <a:xfrm>
            <a:off x="4658876" y="2349521"/>
            <a:ext cx="4090536" cy="2298138"/>
          </a:xfrm>
          <a:prstGeom prst="rect">
            <a:avLst/>
          </a:prstGeom>
        </p:spPr>
      </p:pic>
    </p:spTree>
    <p:extLst>
      <p:ext uri="{BB962C8B-B14F-4D97-AF65-F5344CB8AC3E}">
        <p14:creationId xmlns:p14="http://schemas.microsoft.com/office/powerpoint/2010/main" val="3276440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DC11-F06A-634D-9949-C1BE85742113}"/>
              </a:ext>
            </a:extLst>
          </p:cNvPr>
          <p:cNvSpPr>
            <a:spLocks noGrp="1"/>
          </p:cNvSpPr>
          <p:nvPr>
            <p:ph type="title"/>
          </p:nvPr>
        </p:nvSpPr>
        <p:spPr/>
        <p:txBody>
          <a:bodyPr/>
          <a:lstStyle/>
          <a:p>
            <a:r>
              <a:rPr lang="en-US" dirty="0"/>
              <a:t>Challenge Assumptions</a:t>
            </a:r>
          </a:p>
        </p:txBody>
      </p:sp>
      <p:sp>
        <p:nvSpPr>
          <p:cNvPr id="3" name="Content Placeholder 2">
            <a:extLst>
              <a:ext uri="{FF2B5EF4-FFF2-40B4-BE49-F238E27FC236}">
                <a16:creationId xmlns:a16="http://schemas.microsoft.com/office/drawing/2014/main" id="{4C95BFD9-D507-AF40-85F5-EC017DC20DC3}"/>
              </a:ext>
            </a:extLst>
          </p:cNvPr>
          <p:cNvSpPr>
            <a:spLocks noGrp="1"/>
          </p:cNvSpPr>
          <p:nvPr>
            <p:ph idx="1"/>
          </p:nvPr>
        </p:nvSpPr>
        <p:spPr/>
        <p:txBody>
          <a:bodyPr/>
          <a:lstStyle/>
          <a:p>
            <a:pPr marL="342900" indent="-342900">
              <a:buFont typeface="Arial" panose="020B0604020202020204" pitchFamily="34" charset="0"/>
              <a:buChar char="•"/>
            </a:pPr>
            <a:r>
              <a:rPr lang="en-US" dirty="0"/>
              <a:t>If you are seasoned in the field, you have probably heard the four assumptions (and then some)</a:t>
            </a:r>
          </a:p>
          <a:p>
            <a:pPr marL="342900" indent="-342900">
              <a:buFont typeface="Arial" panose="020B0604020202020204" pitchFamily="34" charset="0"/>
              <a:buChar char="•"/>
            </a:pPr>
            <a:r>
              <a:rPr lang="en-US" dirty="0"/>
              <a:t>Progress can be made by challenging these things</a:t>
            </a:r>
          </a:p>
          <a:p>
            <a:pPr marL="342900" indent="-342900">
              <a:buFont typeface="Arial" panose="020B0604020202020204" pitchFamily="34" charset="0"/>
              <a:buChar char="•"/>
            </a:pPr>
            <a:r>
              <a:rPr lang="en-US" dirty="0"/>
              <a:t>Learn from others in the field</a:t>
            </a:r>
          </a:p>
          <a:p>
            <a:pPr marL="342900" indent="-342900">
              <a:buFont typeface="Arial" panose="020B0604020202020204" pitchFamily="34" charset="0"/>
              <a:buChar char="•"/>
            </a:pPr>
            <a:r>
              <a:rPr lang="en-US" dirty="0"/>
              <a:t>Continue to go to these types of events!</a:t>
            </a:r>
          </a:p>
          <a:p>
            <a:pPr marL="342900" indent="-342900">
              <a:buFont typeface="Arial" panose="020B0604020202020204" pitchFamily="34" charset="0"/>
              <a:buChar char="•"/>
            </a:pPr>
            <a:endParaRPr lang="en-US" dirty="0"/>
          </a:p>
        </p:txBody>
      </p:sp>
      <p:sp>
        <p:nvSpPr>
          <p:cNvPr id="4" name="Picture Placeholder 3">
            <a:extLst>
              <a:ext uri="{FF2B5EF4-FFF2-40B4-BE49-F238E27FC236}">
                <a16:creationId xmlns:a16="http://schemas.microsoft.com/office/drawing/2014/main" id="{0EF3DE03-6343-B94B-9CE8-D8D105B7FFC3}"/>
              </a:ext>
            </a:extLst>
          </p:cNvPr>
          <p:cNvSpPr>
            <a:spLocks noGrp="1"/>
          </p:cNvSpPr>
          <p:nvPr>
            <p:ph type="pic" sz="quarter" idx="11"/>
          </p:nvPr>
        </p:nvSpPr>
        <p:spPr/>
      </p:sp>
      <p:sp>
        <p:nvSpPr>
          <p:cNvPr id="6" name="Text Placeholder 4">
            <a:extLst>
              <a:ext uri="{FF2B5EF4-FFF2-40B4-BE49-F238E27FC236}">
                <a16:creationId xmlns:a16="http://schemas.microsoft.com/office/drawing/2014/main" id="{6BC2E728-2223-0140-8AA9-3E3936708919}"/>
              </a:ext>
            </a:extLst>
          </p:cNvPr>
          <p:cNvSpPr>
            <a:spLocks noGrp="1"/>
          </p:cNvSpPr>
          <p:nvPr>
            <p:ph type="body" sz="quarter" idx="10"/>
          </p:nvPr>
        </p:nvSpPr>
        <p:spPr/>
        <p:txBody>
          <a:bodyPr/>
          <a:lstStyle/>
          <a:p>
            <a:r>
              <a:rPr lang="en-US" dirty="0"/>
              <a:t>If you are just beginning…</a:t>
            </a:r>
          </a:p>
          <a:p>
            <a:endParaRPr lang="en-US" dirty="0"/>
          </a:p>
        </p:txBody>
      </p:sp>
    </p:spTree>
    <p:extLst>
      <p:ext uri="{BB962C8B-B14F-4D97-AF65-F5344CB8AC3E}">
        <p14:creationId xmlns:p14="http://schemas.microsoft.com/office/powerpoint/2010/main" val="4253883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6E1B-9E61-E545-AB8F-6A77A72377A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3BD98D-C55F-8E48-8853-6E86EE645308}"/>
              </a:ext>
            </a:extLst>
          </p:cNvPr>
          <p:cNvSpPr>
            <a:spLocks noGrp="1"/>
          </p:cNvSpPr>
          <p:nvPr>
            <p:ph sz="half" idx="2"/>
          </p:nvPr>
        </p:nvSpPr>
        <p:spPr/>
        <p:txBody>
          <a:bodyPr/>
          <a:lstStyle/>
          <a:p>
            <a:pPr marL="342900" indent="-342900">
              <a:buFont typeface="Arial" panose="020B0604020202020204" pitchFamily="34" charset="0"/>
              <a:buChar char="•"/>
            </a:pPr>
            <a:r>
              <a:rPr lang="en-US" dirty="0"/>
              <a:t>Introduction</a:t>
            </a:r>
          </a:p>
          <a:p>
            <a:pPr marL="342900" indent="-342900">
              <a:buFont typeface="Arial" panose="020B0604020202020204" pitchFamily="34" charset="0"/>
              <a:buChar char="•"/>
            </a:pPr>
            <a:r>
              <a:rPr lang="en-US" dirty="0"/>
              <a:t>What is the Field</a:t>
            </a:r>
          </a:p>
          <a:p>
            <a:pPr marL="342900" indent="-342900">
              <a:buFont typeface="Arial" panose="020B0604020202020204" pitchFamily="34" charset="0"/>
              <a:buChar char="•"/>
            </a:pPr>
            <a:r>
              <a:rPr lang="en-US" dirty="0"/>
              <a:t>Compromising C,I,A</a:t>
            </a:r>
          </a:p>
          <a:p>
            <a:pPr marL="342900" indent="-342900">
              <a:buFont typeface="Arial" panose="020B0604020202020204" pitchFamily="34" charset="0"/>
              <a:buChar char="•"/>
            </a:pPr>
            <a:r>
              <a:rPr lang="en-US" dirty="0"/>
              <a:t>If you are just beginning…</a:t>
            </a:r>
          </a:p>
          <a:p>
            <a:pPr marL="342900" indent="-342900">
              <a:buFont typeface="Arial" panose="020B0604020202020204" pitchFamily="34" charset="0"/>
              <a:buChar char="•"/>
            </a:pPr>
            <a:r>
              <a:rPr lang="en-US" dirty="0"/>
              <a:t>Concluding Remarks</a:t>
            </a:r>
          </a:p>
          <a:p>
            <a:pPr marL="342900" indent="-342900">
              <a:buFont typeface="Arial" panose="020B0604020202020204" pitchFamily="34" charset="0"/>
              <a:buChar char="•"/>
            </a:pPr>
            <a:r>
              <a:rPr lang="en-US" dirty="0"/>
              <a:t>Questions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p:txBody>
      </p:sp>
      <p:sp>
        <p:nvSpPr>
          <p:cNvPr id="4" name="Text Placeholder 3">
            <a:extLst>
              <a:ext uri="{FF2B5EF4-FFF2-40B4-BE49-F238E27FC236}">
                <a16:creationId xmlns:a16="http://schemas.microsoft.com/office/drawing/2014/main" id="{4119AAF4-FFFB-0445-B106-18736DB122BC}"/>
              </a:ext>
            </a:extLst>
          </p:cNvPr>
          <p:cNvSpPr>
            <a:spLocks noGrp="1"/>
          </p:cNvSpPr>
          <p:nvPr>
            <p:ph type="body" sz="quarter" idx="10"/>
          </p:nvPr>
        </p:nvSpPr>
        <p:spPr/>
        <p:txBody>
          <a:bodyPr/>
          <a:lstStyle/>
          <a:p>
            <a:endParaRPr lang="en-US"/>
          </a:p>
        </p:txBody>
      </p:sp>
      <p:sp>
        <p:nvSpPr>
          <p:cNvPr id="5" name="Picture Placeholder 4">
            <a:extLst>
              <a:ext uri="{FF2B5EF4-FFF2-40B4-BE49-F238E27FC236}">
                <a16:creationId xmlns:a16="http://schemas.microsoft.com/office/drawing/2014/main" id="{8B3245B7-79B4-BC4C-B6CA-2237E5B650AF}"/>
              </a:ext>
            </a:extLst>
          </p:cNvPr>
          <p:cNvSpPr>
            <a:spLocks noGrp="1"/>
          </p:cNvSpPr>
          <p:nvPr>
            <p:ph type="pic" sz="quarter" idx="11"/>
          </p:nvPr>
        </p:nvSpPr>
        <p:spPr/>
      </p:sp>
    </p:spTree>
    <p:extLst>
      <p:ext uri="{BB962C8B-B14F-4D97-AF65-F5344CB8AC3E}">
        <p14:creationId xmlns:p14="http://schemas.microsoft.com/office/powerpoint/2010/main" val="2096945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282B-3CF8-D442-9496-B2A864921632}"/>
              </a:ext>
            </a:extLst>
          </p:cNvPr>
          <p:cNvSpPr>
            <a:spLocks noGrp="1"/>
          </p:cNvSpPr>
          <p:nvPr>
            <p:ph type="title"/>
          </p:nvPr>
        </p:nvSpPr>
        <p:spPr/>
        <p:txBody>
          <a:bodyPr/>
          <a:lstStyle/>
          <a:p>
            <a:r>
              <a:rPr lang="en-US" dirty="0"/>
              <a:t>Infosec 101 and Faulty Assumptions in the Field</a:t>
            </a:r>
          </a:p>
        </p:txBody>
      </p:sp>
      <p:sp>
        <p:nvSpPr>
          <p:cNvPr id="3" name="Text Placeholder 2">
            <a:extLst>
              <a:ext uri="{FF2B5EF4-FFF2-40B4-BE49-F238E27FC236}">
                <a16:creationId xmlns:a16="http://schemas.microsoft.com/office/drawing/2014/main" id="{1A88406F-C2EB-DD42-BEC6-D41CAC6FD63F}"/>
              </a:ext>
            </a:extLst>
          </p:cNvPr>
          <p:cNvSpPr>
            <a:spLocks noGrp="1"/>
          </p:cNvSpPr>
          <p:nvPr>
            <p:ph type="body" sz="quarter" idx="10"/>
          </p:nvPr>
        </p:nvSpPr>
        <p:spPr/>
        <p:txBody>
          <a:bodyPr/>
          <a:lstStyle/>
          <a:p>
            <a:r>
              <a:rPr lang="en-US" dirty="0"/>
              <a:t>Concluding Remarks</a:t>
            </a:r>
          </a:p>
        </p:txBody>
      </p:sp>
    </p:spTree>
    <p:extLst>
      <p:ext uri="{BB962C8B-B14F-4D97-AF65-F5344CB8AC3E}">
        <p14:creationId xmlns:p14="http://schemas.microsoft.com/office/powerpoint/2010/main" val="3222105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839-1E18-6849-B148-34AA1520F8D5}"/>
              </a:ext>
            </a:extLst>
          </p:cNvPr>
          <p:cNvSpPr>
            <a:spLocks noGrp="1"/>
          </p:cNvSpPr>
          <p:nvPr>
            <p:ph type="title"/>
          </p:nvPr>
        </p:nvSpPr>
        <p:spPr/>
        <p:txBody>
          <a:bodyPr/>
          <a:lstStyle/>
          <a:p>
            <a:r>
              <a:rPr lang="en-US" dirty="0"/>
              <a:t>To Wrap Up</a:t>
            </a:r>
          </a:p>
        </p:txBody>
      </p:sp>
      <p:sp>
        <p:nvSpPr>
          <p:cNvPr id="3" name="Content Placeholder 2">
            <a:extLst>
              <a:ext uri="{FF2B5EF4-FFF2-40B4-BE49-F238E27FC236}">
                <a16:creationId xmlns:a16="http://schemas.microsoft.com/office/drawing/2014/main" id="{A2438EF0-D448-2244-8E7A-7DA7668FC81D}"/>
              </a:ext>
            </a:extLst>
          </p:cNvPr>
          <p:cNvSpPr>
            <a:spLocks noGrp="1"/>
          </p:cNvSpPr>
          <p:nvPr>
            <p:ph idx="1"/>
          </p:nvPr>
        </p:nvSpPr>
        <p:spPr>
          <a:xfrm>
            <a:off x="381000" y="1267489"/>
            <a:ext cx="8340968" cy="4690946"/>
          </a:xfrm>
        </p:spPr>
        <p:txBody>
          <a:bodyPr/>
          <a:lstStyle/>
          <a:p>
            <a:pPr marL="342900" indent="-342900">
              <a:buFont typeface="Arial" panose="020B0604020202020204" pitchFamily="34" charset="0"/>
              <a:buChar char="•"/>
            </a:pPr>
            <a:r>
              <a:rPr lang="en-US" dirty="0"/>
              <a:t>We went over the definition of </a:t>
            </a:r>
            <a:r>
              <a:rPr lang="en-US" dirty="0" err="1"/>
              <a:t>infosec</a:t>
            </a:r>
            <a:r>
              <a:rPr lang="en-US" dirty="0"/>
              <a:t> and how it centers around C, I, A, and Non-repudiation</a:t>
            </a:r>
          </a:p>
          <a:p>
            <a:pPr marL="342900" indent="-342900">
              <a:buFont typeface="Arial" panose="020B0604020202020204" pitchFamily="34" charset="0"/>
              <a:buChar char="•"/>
            </a:pPr>
            <a:r>
              <a:rPr lang="en-US" dirty="0"/>
              <a:t>We discussed C, I, A can be impacted by discussing how threats work</a:t>
            </a:r>
          </a:p>
          <a:p>
            <a:pPr marL="684213" lvl="1" indent="-342900"/>
            <a:r>
              <a:rPr lang="en-US" dirty="0"/>
              <a:t>Probability (Actor + Tool + Target)</a:t>
            </a:r>
          </a:p>
          <a:p>
            <a:pPr marL="342900" indent="-342900">
              <a:buFont typeface="Arial" panose="020B0604020202020204" pitchFamily="34" charset="0"/>
              <a:buChar char="•"/>
            </a:pPr>
            <a:r>
              <a:rPr lang="en-US" dirty="0"/>
              <a:t>We discussed four faulty assumptions in </a:t>
            </a:r>
            <a:r>
              <a:rPr lang="en-US" dirty="0" err="1"/>
              <a:t>infosec</a:t>
            </a:r>
            <a:r>
              <a:rPr lang="en-US" dirty="0"/>
              <a:t> that people make all of the time:</a:t>
            </a:r>
          </a:p>
          <a:p>
            <a:pPr marL="684213" lvl="1" indent="-342900"/>
            <a:r>
              <a:rPr lang="en-US" dirty="0"/>
              <a:t>Information security is binary in terms of making “correct” decisions</a:t>
            </a:r>
          </a:p>
          <a:p>
            <a:pPr marL="684213" lvl="1" indent="-342900"/>
            <a:r>
              <a:rPr lang="en-US" dirty="0"/>
              <a:t>I should only care about APTs</a:t>
            </a:r>
          </a:p>
          <a:p>
            <a:pPr marL="684213" lvl="1" indent="-342900"/>
            <a:r>
              <a:rPr lang="en-US" dirty="0"/>
              <a:t>My security tools will save me</a:t>
            </a:r>
          </a:p>
          <a:p>
            <a:pPr marL="684213" lvl="1" indent="-342900"/>
            <a:r>
              <a:rPr lang="en-US" dirty="0"/>
              <a:t>No one will target me</a:t>
            </a:r>
          </a:p>
          <a:p>
            <a:endParaRPr lang="en-US" dirty="0"/>
          </a:p>
        </p:txBody>
      </p:sp>
      <p:sp>
        <p:nvSpPr>
          <p:cNvPr id="4" name="Picture Placeholder 3">
            <a:extLst>
              <a:ext uri="{FF2B5EF4-FFF2-40B4-BE49-F238E27FC236}">
                <a16:creationId xmlns:a16="http://schemas.microsoft.com/office/drawing/2014/main" id="{BE23C7C0-83D3-4F43-80E3-8A34E5D35CB6}"/>
              </a:ext>
            </a:extLst>
          </p:cNvPr>
          <p:cNvSpPr>
            <a:spLocks noGrp="1"/>
          </p:cNvSpPr>
          <p:nvPr>
            <p:ph type="pic" sz="quarter" idx="11"/>
          </p:nvPr>
        </p:nvSpPr>
        <p:spPr/>
      </p:sp>
      <p:sp>
        <p:nvSpPr>
          <p:cNvPr id="5" name="Text Placeholder 4">
            <a:extLst>
              <a:ext uri="{FF2B5EF4-FFF2-40B4-BE49-F238E27FC236}">
                <a16:creationId xmlns:a16="http://schemas.microsoft.com/office/drawing/2014/main" id="{654FDB4D-5F19-BC49-A7B6-4DC742E4994F}"/>
              </a:ext>
            </a:extLst>
          </p:cNvPr>
          <p:cNvSpPr>
            <a:spLocks noGrp="1"/>
          </p:cNvSpPr>
          <p:nvPr>
            <p:ph type="body" sz="quarter" idx="10"/>
          </p:nvPr>
        </p:nvSpPr>
        <p:spPr>
          <a:xfrm>
            <a:off x="381000" y="42708"/>
            <a:ext cx="5524500" cy="142478"/>
          </a:xfrm>
        </p:spPr>
        <p:txBody>
          <a:bodyPr/>
          <a:lstStyle/>
          <a:p>
            <a:r>
              <a:rPr lang="en-US" dirty="0"/>
              <a:t>Concluding Remarks</a:t>
            </a:r>
          </a:p>
          <a:p>
            <a:endParaRPr lang="en-US" dirty="0"/>
          </a:p>
        </p:txBody>
      </p:sp>
    </p:spTree>
    <p:extLst>
      <p:ext uri="{BB962C8B-B14F-4D97-AF65-F5344CB8AC3E}">
        <p14:creationId xmlns:p14="http://schemas.microsoft.com/office/powerpoint/2010/main" val="153261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C006C-E7AD-A540-80C7-530D967C3E90}"/>
              </a:ext>
            </a:extLst>
          </p:cNvPr>
          <p:cNvSpPr>
            <a:spLocks noGrp="1"/>
          </p:cNvSpPr>
          <p:nvPr>
            <p:ph type="title"/>
          </p:nvPr>
        </p:nvSpPr>
        <p:spPr/>
        <p:txBody>
          <a:bodyPr/>
          <a:lstStyle/>
          <a:p>
            <a:r>
              <a:rPr lang="en-US" dirty="0" err="1"/>
              <a:t>RVASec</a:t>
            </a:r>
            <a:r>
              <a:rPr lang="en-US" dirty="0"/>
              <a:t> has an awesome lineup</a:t>
            </a:r>
          </a:p>
        </p:txBody>
      </p:sp>
      <p:sp>
        <p:nvSpPr>
          <p:cNvPr id="3" name="Content Placeholder 2">
            <a:extLst>
              <a:ext uri="{FF2B5EF4-FFF2-40B4-BE49-F238E27FC236}">
                <a16:creationId xmlns:a16="http://schemas.microsoft.com/office/drawing/2014/main" id="{D3BC4739-7FAB-8043-BD2C-027AD8872240}"/>
              </a:ext>
            </a:extLst>
          </p:cNvPr>
          <p:cNvSpPr>
            <a:spLocks noGrp="1"/>
          </p:cNvSpPr>
          <p:nvPr>
            <p:ph idx="1"/>
          </p:nvPr>
        </p:nvSpPr>
        <p:spPr/>
        <p:txBody>
          <a:bodyPr/>
          <a:lstStyle/>
          <a:p>
            <a:r>
              <a:rPr lang="en-US" dirty="0"/>
              <a:t>The 101 track is going to cover the following:</a:t>
            </a:r>
          </a:p>
          <a:p>
            <a:pPr marL="684213" lvl="1" indent="-342900"/>
            <a:r>
              <a:rPr lang="en-US" dirty="0"/>
              <a:t>What is Cyber Insurance: Are you covered?</a:t>
            </a:r>
          </a:p>
          <a:p>
            <a:pPr marL="684213" lvl="1" indent="-342900"/>
            <a:r>
              <a:rPr lang="en-US" dirty="0"/>
              <a:t>Vulnerability Assessments and Penetration Tests</a:t>
            </a:r>
          </a:p>
          <a:p>
            <a:pPr marL="684213" lvl="1" indent="-342900"/>
            <a:r>
              <a:rPr lang="en-US" dirty="0"/>
              <a:t>Social Engineering, Physical Security, &amp; USB attacks</a:t>
            </a:r>
          </a:p>
          <a:p>
            <a:pPr marL="684213" lvl="1" indent="-342900"/>
            <a:r>
              <a:rPr lang="en-US" dirty="0"/>
              <a:t>Risk Assessments: The Heart of Risk-based Security</a:t>
            </a:r>
          </a:p>
          <a:p>
            <a:pPr marL="684213" lvl="1" indent="-342900"/>
            <a:r>
              <a:rPr lang="en-US" dirty="0"/>
              <a:t>Network Security 101</a:t>
            </a:r>
          </a:p>
          <a:p>
            <a:pPr marL="684213" lvl="1" indent="-342900"/>
            <a:r>
              <a:rPr lang="en-US" dirty="0"/>
              <a:t>Being Secure Doesn’t Mean You Are Managing Risk</a:t>
            </a:r>
          </a:p>
          <a:p>
            <a:pPr marL="684213" lvl="1" indent="-342900"/>
            <a:r>
              <a:rPr lang="en-US" dirty="0" err="1"/>
              <a:t>RVASec</a:t>
            </a:r>
            <a:r>
              <a:rPr lang="en-US" dirty="0"/>
              <a:t> 101 Panel</a:t>
            </a:r>
          </a:p>
        </p:txBody>
      </p:sp>
      <p:sp>
        <p:nvSpPr>
          <p:cNvPr id="4" name="Picture Placeholder 3">
            <a:extLst>
              <a:ext uri="{FF2B5EF4-FFF2-40B4-BE49-F238E27FC236}">
                <a16:creationId xmlns:a16="http://schemas.microsoft.com/office/drawing/2014/main" id="{44B105FB-9B1A-3F40-B643-19641A3EA1A5}"/>
              </a:ext>
            </a:extLst>
          </p:cNvPr>
          <p:cNvSpPr>
            <a:spLocks noGrp="1"/>
          </p:cNvSpPr>
          <p:nvPr>
            <p:ph type="pic" sz="quarter" idx="11"/>
          </p:nvPr>
        </p:nvSpPr>
        <p:spPr/>
      </p:sp>
      <p:sp>
        <p:nvSpPr>
          <p:cNvPr id="6" name="Text Placeholder 4">
            <a:extLst>
              <a:ext uri="{FF2B5EF4-FFF2-40B4-BE49-F238E27FC236}">
                <a16:creationId xmlns:a16="http://schemas.microsoft.com/office/drawing/2014/main" id="{11D5E4E2-C73B-B44E-9006-B37FB98501A3}"/>
              </a:ext>
            </a:extLst>
          </p:cNvPr>
          <p:cNvSpPr>
            <a:spLocks noGrp="1"/>
          </p:cNvSpPr>
          <p:nvPr>
            <p:ph type="body" sz="quarter" idx="10"/>
          </p:nvPr>
        </p:nvSpPr>
        <p:spPr/>
        <p:txBody>
          <a:bodyPr/>
          <a:lstStyle/>
          <a:p>
            <a:r>
              <a:rPr lang="en-US" dirty="0"/>
              <a:t>Concluding Remarks</a:t>
            </a:r>
          </a:p>
          <a:p>
            <a:endParaRPr lang="en-US" dirty="0"/>
          </a:p>
        </p:txBody>
      </p:sp>
    </p:spTree>
    <p:extLst>
      <p:ext uri="{BB962C8B-B14F-4D97-AF65-F5344CB8AC3E}">
        <p14:creationId xmlns:p14="http://schemas.microsoft.com/office/powerpoint/2010/main" val="2744279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1936-52D3-974C-9576-8E1F2AB9C92D}"/>
              </a:ext>
            </a:extLst>
          </p:cNvPr>
          <p:cNvSpPr>
            <a:spLocks noGrp="1"/>
          </p:cNvSpPr>
          <p:nvPr>
            <p:ph type="title"/>
          </p:nvPr>
        </p:nvSpPr>
        <p:spPr/>
        <p:txBody>
          <a:bodyPr/>
          <a:lstStyle/>
          <a:p>
            <a:r>
              <a:rPr lang="en-US" dirty="0"/>
              <a:t>Contact</a:t>
            </a:r>
          </a:p>
        </p:txBody>
      </p:sp>
      <p:sp>
        <p:nvSpPr>
          <p:cNvPr id="3" name="Content Placeholder 2">
            <a:extLst>
              <a:ext uri="{FF2B5EF4-FFF2-40B4-BE49-F238E27FC236}">
                <a16:creationId xmlns:a16="http://schemas.microsoft.com/office/drawing/2014/main" id="{5865729D-D563-E241-9036-10EA96831244}"/>
              </a:ext>
            </a:extLst>
          </p:cNvPr>
          <p:cNvSpPr>
            <a:spLocks noGrp="1"/>
          </p:cNvSpPr>
          <p:nvPr>
            <p:ph idx="1"/>
          </p:nvPr>
        </p:nvSpPr>
        <p:spPr/>
        <p:txBody>
          <a:bodyPr/>
          <a:lstStyle/>
          <a:p>
            <a:endParaRPr lang="en-US" dirty="0"/>
          </a:p>
          <a:p>
            <a:r>
              <a:rPr lang="en-US" dirty="0"/>
              <a:t>Deana </a:t>
            </a:r>
            <a:r>
              <a:rPr lang="en-US" dirty="0" err="1"/>
              <a:t>Shick</a:t>
            </a:r>
            <a:endParaRPr lang="en-US" dirty="0"/>
          </a:p>
          <a:p>
            <a:r>
              <a:rPr lang="en-US" dirty="0"/>
              <a:t>Member of the Technical Staff</a:t>
            </a:r>
          </a:p>
          <a:p>
            <a:r>
              <a:rPr lang="en-US" dirty="0"/>
              <a:t>CERT/CC</a:t>
            </a:r>
          </a:p>
          <a:p>
            <a:r>
              <a:rPr lang="en-US" dirty="0"/>
              <a:t>@</a:t>
            </a:r>
            <a:r>
              <a:rPr lang="en-US" dirty="0" err="1"/>
              <a:t>deanashick</a:t>
            </a:r>
            <a:r>
              <a:rPr lang="en-US" dirty="0"/>
              <a:t> (Twitter)</a:t>
            </a:r>
          </a:p>
          <a:p>
            <a:r>
              <a:rPr lang="en-US" dirty="0" err="1"/>
              <a:t>dshick@cert.org</a:t>
            </a:r>
            <a:endParaRPr lang="en-US" dirty="0"/>
          </a:p>
        </p:txBody>
      </p:sp>
      <p:sp>
        <p:nvSpPr>
          <p:cNvPr id="4" name="Picture Placeholder 3">
            <a:extLst>
              <a:ext uri="{FF2B5EF4-FFF2-40B4-BE49-F238E27FC236}">
                <a16:creationId xmlns:a16="http://schemas.microsoft.com/office/drawing/2014/main" id="{0651A036-94F6-2340-AA7E-C2D98D803A3B}"/>
              </a:ext>
            </a:extLst>
          </p:cNvPr>
          <p:cNvSpPr>
            <a:spLocks noGrp="1"/>
          </p:cNvSpPr>
          <p:nvPr>
            <p:ph type="pic" sz="quarter" idx="11"/>
          </p:nvPr>
        </p:nvSpPr>
        <p:spPr/>
      </p:sp>
      <p:sp>
        <p:nvSpPr>
          <p:cNvPr id="6" name="Text Placeholder 4">
            <a:extLst>
              <a:ext uri="{FF2B5EF4-FFF2-40B4-BE49-F238E27FC236}">
                <a16:creationId xmlns:a16="http://schemas.microsoft.com/office/drawing/2014/main" id="{CD24A8D7-33E5-FD4F-B8A5-B56DCBD830EF}"/>
              </a:ext>
            </a:extLst>
          </p:cNvPr>
          <p:cNvSpPr>
            <a:spLocks noGrp="1"/>
          </p:cNvSpPr>
          <p:nvPr>
            <p:ph type="body" sz="quarter" idx="10"/>
          </p:nvPr>
        </p:nvSpPr>
        <p:spPr/>
        <p:txBody>
          <a:bodyPr/>
          <a:lstStyle/>
          <a:p>
            <a:r>
              <a:rPr lang="en-US" dirty="0"/>
              <a:t>Concluding Remarks</a:t>
            </a:r>
          </a:p>
          <a:p>
            <a:endParaRPr lang="en-US" dirty="0"/>
          </a:p>
        </p:txBody>
      </p:sp>
    </p:spTree>
    <p:extLst>
      <p:ext uri="{BB962C8B-B14F-4D97-AF65-F5344CB8AC3E}">
        <p14:creationId xmlns:p14="http://schemas.microsoft.com/office/powerpoint/2010/main" val="893838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DA536F-77D5-6A44-A09F-10A89A8F903F}"/>
              </a:ext>
            </a:extLst>
          </p:cNvPr>
          <p:cNvSpPr>
            <a:spLocks noGrp="1"/>
          </p:cNvSpPr>
          <p:nvPr>
            <p:ph idx="1"/>
          </p:nvPr>
        </p:nvSpPr>
        <p:spPr/>
        <p:txBody>
          <a:bodyPr/>
          <a:lstStyle/>
          <a:p>
            <a:endParaRPr lang="en-US" dirty="0"/>
          </a:p>
        </p:txBody>
      </p:sp>
      <p:sp>
        <p:nvSpPr>
          <p:cNvPr id="4" name="Picture Placeholder 3">
            <a:extLst>
              <a:ext uri="{FF2B5EF4-FFF2-40B4-BE49-F238E27FC236}">
                <a16:creationId xmlns:a16="http://schemas.microsoft.com/office/drawing/2014/main" id="{EC4ADA25-6410-5544-957A-7ACE5F5AB7E4}"/>
              </a:ext>
            </a:extLst>
          </p:cNvPr>
          <p:cNvSpPr>
            <a:spLocks noGrp="1"/>
          </p:cNvSpPr>
          <p:nvPr>
            <p:ph type="pic" sz="quarter" idx="11"/>
          </p:nvPr>
        </p:nvSpPr>
        <p:spPr/>
      </p:sp>
      <p:sp>
        <p:nvSpPr>
          <p:cNvPr id="6" name="Content Placeholder 2">
            <a:extLst>
              <a:ext uri="{FF2B5EF4-FFF2-40B4-BE49-F238E27FC236}">
                <a16:creationId xmlns:a16="http://schemas.microsoft.com/office/drawing/2014/main" id="{F65B3225-7173-E845-968E-FED77FC19A64}"/>
              </a:ext>
            </a:extLst>
          </p:cNvPr>
          <p:cNvSpPr txBox="1">
            <a:spLocks/>
          </p:cNvSpPr>
          <p:nvPr/>
        </p:nvSpPr>
        <p:spPr>
          <a:xfrm>
            <a:off x="381001" y="3037948"/>
            <a:ext cx="8340968" cy="82324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341313" indent="-169863"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28650" indent="-17145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400" indent="-176213" algn="l" defTabSz="914400" rtl="0" eaLnBrk="1" latinLnBrk="0" hangingPunct="1">
              <a:lnSpc>
                <a:spcPct val="100000"/>
              </a:lnSpc>
              <a:spcBef>
                <a:spcPts val="500"/>
              </a:spcBef>
              <a:buClr>
                <a:schemeClr val="tx1">
                  <a:lumMod val="50000"/>
                  <a:lumOff val="50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000" dirty="0"/>
              <a:t>Questions?</a:t>
            </a:r>
          </a:p>
        </p:txBody>
      </p:sp>
      <p:sp>
        <p:nvSpPr>
          <p:cNvPr id="8" name="Title 7">
            <a:extLst>
              <a:ext uri="{FF2B5EF4-FFF2-40B4-BE49-F238E27FC236}">
                <a16:creationId xmlns:a16="http://schemas.microsoft.com/office/drawing/2014/main" id="{F0442B40-F848-C54E-A0DB-B374B21CDF1D}"/>
              </a:ext>
            </a:extLst>
          </p:cNvPr>
          <p:cNvSpPr>
            <a:spLocks noGrp="1"/>
          </p:cNvSpPr>
          <p:nvPr>
            <p:ph type="title"/>
          </p:nvPr>
        </p:nvSpPr>
        <p:spPr/>
        <p:txBody>
          <a:bodyPr/>
          <a:lstStyle/>
          <a:p>
            <a:endParaRPr lang="en-US"/>
          </a:p>
        </p:txBody>
      </p:sp>
      <p:sp>
        <p:nvSpPr>
          <p:cNvPr id="10" name="Text Placeholder 9">
            <a:extLst>
              <a:ext uri="{FF2B5EF4-FFF2-40B4-BE49-F238E27FC236}">
                <a16:creationId xmlns:a16="http://schemas.microsoft.com/office/drawing/2014/main" id="{9E19FE6F-5C30-B449-8702-844749ED4A6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87884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49A87D-1161-7241-B98E-11B86748C375}"/>
              </a:ext>
            </a:extLst>
          </p:cNvPr>
          <p:cNvSpPr>
            <a:spLocks noGrp="1"/>
          </p:cNvSpPr>
          <p:nvPr>
            <p:ph sz="half" idx="2"/>
          </p:nvPr>
        </p:nvSpPr>
        <p:spPr/>
        <p:txBody>
          <a:bodyPr/>
          <a:lstStyle/>
          <a:p>
            <a:pPr marL="342900" indent="-342900">
              <a:buFont typeface="Arial" panose="020B0604020202020204" pitchFamily="34" charset="0"/>
              <a:buChar char="•"/>
            </a:pPr>
            <a:r>
              <a:rPr lang="en-US" sz="1800" dirty="0"/>
              <a:t>Information Security  was born at the Software Engineering Institute (SEI), which is part of Carnegie Mellon University</a:t>
            </a:r>
          </a:p>
          <a:p>
            <a:pPr marL="684213" lvl="1" indent="-342900"/>
            <a:r>
              <a:rPr lang="en-US" sz="1800" dirty="0"/>
              <a:t>The SEI is a Federally Funded Research and Development Center (FFRDC) as part of Carnegie Mellon University</a:t>
            </a:r>
          </a:p>
          <a:p>
            <a:pPr marL="684213" lvl="1" indent="-342900"/>
            <a:r>
              <a:rPr lang="en-US" sz="1800" dirty="0"/>
              <a:t>Only FFRDC with “cyber” in the charter</a:t>
            </a:r>
          </a:p>
          <a:p>
            <a:pPr marL="342900" indent="-342900">
              <a:buFont typeface="Arial" panose="020B0604020202020204" pitchFamily="34" charset="0"/>
              <a:buChar char="•"/>
            </a:pPr>
            <a:r>
              <a:rPr lang="en-US" sz="1800" dirty="0"/>
              <a:t>Morris Worm outbreak in 1988 – birth of the CERT Coordination Center (CERT/CC)</a:t>
            </a:r>
          </a:p>
          <a:p>
            <a:pPr marL="684213" lvl="1" indent="-342900"/>
            <a:r>
              <a:rPr lang="en-US" sz="1800" dirty="0"/>
              <a:t>Work with members of the Intelligence Community (IC), Computer Network Defense (CND) communities, and Law Enforcement</a:t>
            </a:r>
          </a:p>
          <a:p>
            <a:pPr marL="684213" lvl="1" indent="-342900"/>
            <a:r>
              <a:rPr lang="en-US" sz="1800" dirty="0"/>
              <a:t>Spun up US-CERT at DHS post 9/11</a:t>
            </a:r>
          </a:p>
          <a:p>
            <a:pPr marL="684213" lvl="1" indent="-342900"/>
            <a:r>
              <a:rPr lang="en-US" sz="1800" dirty="0"/>
              <a:t>Coordinates vulnerabilities on behalf of DHS for the general public</a:t>
            </a:r>
          </a:p>
        </p:txBody>
      </p:sp>
      <p:sp>
        <p:nvSpPr>
          <p:cNvPr id="4" name="Title 3">
            <a:extLst>
              <a:ext uri="{FF2B5EF4-FFF2-40B4-BE49-F238E27FC236}">
                <a16:creationId xmlns:a16="http://schemas.microsoft.com/office/drawing/2014/main" id="{5CF471A1-0E98-5F44-9A51-F56695F16F03}"/>
              </a:ext>
            </a:extLst>
          </p:cNvPr>
          <p:cNvSpPr>
            <a:spLocks noGrp="1"/>
          </p:cNvSpPr>
          <p:nvPr>
            <p:ph type="title"/>
          </p:nvPr>
        </p:nvSpPr>
        <p:spPr/>
        <p:txBody>
          <a:bodyPr/>
          <a:lstStyle/>
          <a:p>
            <a:r>
              <a:rPr lang="en-US" dirty="0"/>
              <a:t>Who Are We?</a:t>
            </a:r>
          </a:p>
        </p:txBody>
      </p:sp>
      <p:sp>
        <p:nvSpPr>
          <p:cNvPr id="5" name="Picture Placeholder 4">
            <a:extLst>
              <a:ext uri="{FF2B5EF4-FFF2-40B4-BE49-F238E27FC236}">
                <a16:creationId xmlns:a16="http://schemas.microsoft.com/office/drawing/2014/main" id="{8A617502-548B-2842-8202-D4277967120D}"/>
              </a:ext>
            </a:extLst>
          </p:cNvPr>
          <p:cNvSpPr>
            <a:spLocks noGrp="1"/>
          </p:cNvSpPr>
          <p:nvPr>
            <p:ph type="pic" sz="quarter" idx="11"/>
          </p:nvPr>
        </p:nvSpPr>
        <p:spPr/>
      </p:sp>
      <p:sp>
        <p:nvSpPr>
          <p:cNvPr id="6" name="Text Placeholder 5">
            <a:extLst>
              <a:ext uri="{FF2B5EF4-FFF2-40B4-BE49-F238E27FC236}">
                <a16:creationId xmlns:a16="http://schemas.microsoft.com/office/drawing/2014/main" id="{59F4F3E0-2AA5-EC40-87B3-336C10663EF6}"/>
              </a:ext>
            </a:extLst>
          </p:cNvPr>
          <p:cNvSpPr>
            <a:spLocks noGrp="1"/>
          </p:cNvSpPr>
          <p:nvPr>
            <p:ph type="body" sz="quarter" idx="10"/>
          </p:nvPr>
        </p:nvSpPr>
        <p:spPr/>
        <p:txBody>
          <a:bodyPr/>
          <a:lstStyle/>
          <a:p>
            <a:r>
              <a:rPr lang="en-US" dirty="0"/>
              <a:t>Introduction</a:t>
            </a:r>
          </a:p>
        </p:txBody>
      </p:sp>
      <p:pic>
        <p:nvPicPr>
          <p:cNvPr id="9" name="Content Placeholder 8">
            <a:extLst>
              <a:ext uri="{FF2B5EF4-FFF2-40B4-BE49-F238E27FC236}">
                <a16:creationId xmlns:a16="http://schemas.microsoft.com/office/drawing/2014/main" id="{EE80EFB1-EEC7-4547-8C52-F35C2E06BD75}"/>
              </a:ext>
            </a:extLst>
          </p:cNvPr>
          <p:cNvPicPr>
            <a:picLocks noGrp="1" noChangeAspect="1"/>
          </p:cNvPicPr>
          <p:nvPr>
            <p:ph sz="half" idx="1"/>
          </p:nvPr>
        </p:nvPicPr>
        <p:blipFill>
          <a:blip r:embed="rId2"/>
          <a:stretch>
            <a:fillRect/>
          </a:stretch>
        </p:blipFill>
        <p:spPr>
          <a:xfrm>
            <a:off x="381000" y="2643187"/>
            <a:ext cx="2705100" cy="2028825"/>
          </a:xfrm>
          <a:prstGeom prst="rect">
            <a:avLst/>
          </a:prstGeom>
        </p:spPr>
      </p:pic>
    </p:spTree>
    <p:extLst>
      <p:ext uri="{BB962C8B-B14F-4D97-AF65-F5344CB8AC3E}">
        <p14:creationId xmlns:p14="http://schemas.microsoft.com/office/powerpoint/2010/main" val="121410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0206-EAC1-EC4D-933B-93D5F72D0D7B}"/>
              </a:ext>
            </a:extLst>
          </p:cNvPr>
          <p:cNvSpPr>
            <a:spLocks noGrp="1"/>
          </p:cNvSpPr>
          <p:nvPr>
            <p:ph type="title"/>
          </p:nvPr>
        </p:nvSpPr>
        <p:spPr/>
        <p:txBody>
          <a:bodyPr/>
          <a:lstStyle/>
          <a:p>
            <a:r>
              <a:rPr lang="en-US" dirty="0"/>
              <a:t>Who Am I?</a:t>
            </a:r>
          </a:p>
        </p:txBody>
      </p:sp>
      <p:sp>
        <p:nvSpPr>
          <p:cNvPr id="3" name="Content Placeholder 2">
            <a:extLst>
              <a:ext uri="{FF2B5EF4-FFF2-40B4-BE49-F238E27FC236}">
                <a16:creationId xmlns:a16="http://schemas.microsoft.com/office/drawing/2014/main" id="{C136C67D-79D9-A346-87BF-0A69CC304026}"/>
              </a:ext>
            </a:extLst>
          </p:cNvPr>
          <p:cNvSpPr>
            <a:spLocks noGrp="1"/>
          </p:cNvSpPr>
          <p:nvPr>
            <p:ph idx="1"/>
          </p:nvPr>
        </p:nvSpPr>
        <p:spPr/>
        <p:txBody>
          <a:bodyPr/>
          <a:lstStyle/>
          <a:p>
            <a:pPr marL="342900" indent="-342900">
              <a:buFont typeface="Arial" panose="020B0604020202020204" pitchFamily="34" charset="0"/>
              <a:buChar char="•"/>
            </a:pPr>
            <a:r>
              <a:rPr lang="en-US" dirty="0"/>
              <a:t>I’ve been at CERT for ~6 years</a:t>
            </a:r>
          </a:p>
          <a:p>
            <a:pPr marL="342900" indent="-342900">
              <a:buFont typeface="Arial" panose="020B0604020202020204" pitchFamily="34" charset="0"/>
              <a:buChar char="•"/>
            </a:pPr>
            <a:r>
              <a:rPr lang="en-US" dirty="0"/>
              <a:t>I work on the Threat Analysis team as a Vulnerability Analyst within the CERT/CC</a:t>
            </a:r>
          </a:p>
          <a:p>
            <a:pPr marL="684213" lvl="1" indent="-342900"/>
            <a:r>
              <a:rPr lang="en-US" dirty="0"/>
              <a:t>Analyze the intersection of </a:t>
            </a:r>
            <a:r>
              <a:rPr lang="en-US" dirty="0" err="1"/>
              <a:t>vuls</a:t>
            </a:r>
            <a:r>
              <a:rPr lang="en-US" dirty="0"/>
              <a:t>, malware, and threat actors</a:t>
            </a:r>
          </a:p>
          <a:p>
            <a:pPr marL="684213" lvl="1" indent="-342900"/>
            <a:r>
              <a:rPr lang="en-US" dirty="0"/>
              <a:t>CVE, </a:t>
            </a:r>
            <a:r>
              <a:rPr lang="en-US" dirty="0" err="1"/>
              <a:t>Vul</a:t>
            </a:r>
            <a:r>
              <a:rPr lang="en-US" dirty="0"/>
              <a:t> Severity, OASIS</a:t>
            </a:r>
          </a:p>
          <a:p>
            <a:pPr marL="684213" lvl="1" indent="-342900"/>
            <a:r>
              <a:rPr lang="en-US" dirty="0"/>
              <a:t>Taught CERT/CC’s Vulnerability Response Capability Development class for CERT/CC</a:t>
            </a:r>
          </a:p>
          <a:p>
            <a:pPr marL="342900" indent="-342900">
              <a:buFont typeface="Arial" panose="020B0604020202020204" pitchFamily="34" charset="0"/>
              <a:buChar char="•"/>
            </a:pPr>
            <a:r>
              <a:rPr lang="en-US" dirty="0"/>
              <a:t>Pioneered the Information Security Program at Duquesne University in Pittsburgh</a:t>
            </a:r>
          </a:p>
          <a:p>
            <a:pPr marL="684213" lvl="1" indent="-342900"/>
            <a:r>
              <a:rPr lang="en-US" dirty="0"/>
              <a:t>Joint program with IR and Computer Science for undergrads</a:t>
            </a:r>
          </a:p>
          <a:p>
            <a:pPr marL="342900" indent="-342900">
              <a:buFont typeface="Arial" panose="020B0604020202020204" pitchFamily="34" charset="0"/>
              <a:buChar char="•"/>
            </a:pPr>
            <a:r>
              <a:rPr lang="en-US" dirty="0"/>
              <a:t>Moonlighted at Carnegie Mellon’s Heinz College in their Information Security Policy and Management Master’s program </a:t>
            </a:r>
          </a:p>
          <a:p>
            <a:endParaRPr lang="en-US" dirty="0"/>
          </a:p>
          <a:p>
            <a:pPr marL="342900" indent="-342900"/>
            <a:endParaRPr lang="en-US" dirty="0"/>
          </a:p>
        </p:txBody>
      </p:sp>
      <p:sp>
        <p:nvSpPr>
          <p:cNvPr id="4" name="Picture Placeholder 3">
            <a:extLst>
              <a:ext uri="{FF2B5EF4-FFF2-40B4-BE49-F238E27FC236}">
                <a16:creationId xmlns:a16="http://schemas.microsoft.com/office/drawing/2014/main" id="{4DE22E4D-5A0C-3442-8C50-BFA98E0A514E}"/>
              </a:ext>
            </a:extLst>
          </p:cNvPr>
          <p:cNvSpPr>
            <a:spLocks noGrp="1"/>
          </p:cNvSpPr>
          <p:nvPr>
            <p:ph type="pic" sz="quarter" idx="11"/>
          </p:nvPr>
        </p:nvSpPr>
        <p:spPr/>
      </p:sp>
      <p:sp>
        <p:nvSpPr>
          <p:cNvPr id="5" name="Text Placeholder 4">
            <a:extLst>
              <a:ext uri="{FF2B5EF4-FFF2-40B4-BE49-F238E27FC236}">
                <a16:creationId xmlns:a16="http://schemas.microsoft.com/office/drawing/2014/main" id="{AB4F7C25-A708-114F-A26B-4B2ED6300F13}"/>
              </a:ext>
            </a:extLst>
          </p:cNvPr>
          <p:cNvSpPr>
            <a:spLocks noGrp="1"/>
          </p:cNvSpPr>
          <p:nvPr>
            <p:ph type="body" sz="quarter" idx="10"/>
          </p:nvPr>
        </p:nvSpPr>
        <p:spPr/>
        <p:txBody>
          <a:bodyPr/>
          <a:lstStyle/>
          <a:p>
            <a:r>
              <a:rPr lang="en-US" dirty="0"/>
              <a:t>Introduction</a:t>
            </a:r>
          </a:p>
        </p:txBody>
      </p:sp>
    </p:spTree>
    <p:extLst>
      <p:ext uri="{BB962C8B-B14F-4D97-AF65-F5344CB8AC3E}">
        <p14:creationId xmlns:p14="http://schemas.microsoft.com/office/powerpoint/2010/main" val="3710677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282B-3CF8-D442-9496-B2A864921632}"/>
              </a:ext>
            </a:extLst>
          </p:cNvPr>
          <p:cNvSpPr>
            <a:spLocks noGrp="1"/>
          </p:cNvSpPr>
          <p:nvPr>
            <p:ph type="title"/>
          </p:nvPr>
        </p:nvSpPr>
        <p:spPr/>
        <p:txBody>
          <a:bodyPr/>
          <a:lstStyle/>
          <a:p>
            <a:r>
              <a:rPr lang="en-US" dirty="0"/>
              <a:t>Infosec 101 and Faulty Assumptions in the Field</a:t>
            </a:r>
          </a:p>
        </p:txBody>
      </p:sp>
      <p:sp>
        <p:nvSpPr>
          <p:cNvPr id="3" name="Text Placeholder 2">
            <a:extLst>
              <a:ext uri="{FF2B5EF4-FFF2-40B4-BE49-F238E27FC236}">
                <a16:creationId xmlns:a16="http://schemas.microsoft.com/office/drawing/2014/main" id="{1A88406F-C2EB-DD42-BEC6-D41CAC6FD63F}"/>
              </a:ext>
            </a:extLst>
          </p:cNvPr>
          <p:cNvSpPr>
            <a:spLocks noGrp="1"/>
          </p:cNvSpPr>
          <p:nvPr>
            <p:ph type="body" sz="quarter" idx="10"/>
          </p:nvPr>
        </p:nvSpPr>
        <p:spPr/>
        <p:txBody>
          <a:bodyPr/>
          <a:lstStyle/>
          <a:p>
            <a:r>
              <a:rPr lang="en-US" dirty="0"/>
              <a:t>What is the Field?</a:t>
            </a:r>
          </a:p>
        </p:txBody>
      </p:sp>
    </p:spTree>
    <p:extLst>
      <p:ext uri="{BB962C8B-B14F-4D97-AF65-F5344CB8AC3E}">
        <p14:creationId xmlns:p14="http://schemas.microsoft.com/office/powerpoint/2010/main" val="2144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44B78-AF95-F242-952A-F607EEE96E6D}"/>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2B8D9A75-559A-7747-8E53-EA76073ECF70}"/>
              </a:ext>
            </a:extLst>
          </p:cNvPr>
          <p:cNvSpPr>
            <a:spLocks noGrp="1"/>
          </p:cNvSpPr>
          <p:nvPr>
            <p:ph idx="1"/>
          </p:nvPr>
        </p:nvSpPr>
        <p:spPr/>
        <p:txBody>
          <a:bodyPr/>
          <a:lstStyle/>
          <a:p>
            <a:pPr marL="342900" indent="-342900">
              <a:buFont typeface="Arial" panose="020B0604020202020204" pitchFamily="34" charset="0"/>
              <a:buChar char="•"/>
            </a:pPr>
            <a:r>
              <a:rPr lang="en-US" dirty="0"/>
              <a:t>This presentation is intentionally broad</a:t>
            </a:r>
          </a:p>
          <a:p>
            <a:pPr marL="342900" indent="-342900">
              <a:buFont typeface="Arial" panose="020B0604020202020204" pitchFamily="34" charset="0"/>
              <a:buChar char="•"/>
            </a:pPr>
            <a:r>
              <a:rPr lang="en-US" dirty="0"/>
              <a:t>It is going to be from my perspective as someone who loves, teaches, and breathes threat-stuff every day</a:t>
            </a:r>
          </a:p>
          <a:p>
            <a:pPr marL="342900" indent="-342900">
              <a:buFont typeface="Arial" panose="020B0604020202020204" pitchFamily="34" charset="0"/>
              <a:buChar char="•"/>
            </a:pPr>
            <a:r>
              <a:rPr lang="en-US" dirty="0"/>
              <a:t>I’m going to do a little bit of a dive into certain topics. I hope these things resonate with you.</a:t>
            </a:r>
          </a:p>
          <a:p>
            <a:pPr marL="342900" indent="-342900">
              <a:buFont typeface="Arial" panose="020B0604020202020204" pitchFamily="34" charset="0"/>
              <a:buChar char="•"/>
            </a:pPr>
            <a:r>
              <a:rPr lang="en-US" dirty="0"/>
              <a:t>This could be a ~3-4 hour lecture</a:t>
            </a:r>
          </a:p>
        </p:txBody>
      </p:sp>
      <p:sp>
        <p:nvSpPr>
          <p:cNvPr id="4" name="Picture Placeholder 3">
            <a:extLst>
              <a:ext uri="{FF2B5EF4-FFF2-40B4-BE49-F238E27FC236}">
                <a16:creationId xmlns:a16="http://schemas.microsoft.com/office/drawing/2014/main" id="{8748805E-B40B-5048-93B0-807C400F477A}"/>
              </a:ext>
            </a:extLst>
          </p:cNvPr>
          <p:cNvSpPr>
            <a:spLocks noGrp="1"/>
          </p:cNvSpPr>
          <p:nvPr>
            <p:ph type="pic" sz="quarter" idx="11"/>
          </p:nvPr>
        </p:nvSpPr>
        <p:spPr/>
      </p:sp>
      <p:sp>
        <p:nvSpPr>
          <p:cNvPr id="5" name="Text Placeholder 4">
            <a:extLst>
              <a:ext uri="{FF2B5EF4-FFF2-40B4-BE49-F238E27FC236}">
                <a16:creationId xmlns:a16="http://schemas.microsoft.com/office/drawing/2014/main" id="{7175CDD2-AE64-C945-9A04-E8EBC3792DAF}"/>
              </a:ext>
            </a:extLst>
          </p:cNvPr>
          <p:cNvSpPr>
            <a:spLocks noGrp="1"/>
          </p:cNvSpPr>
          <p:nvPr>
            <p:ph type="body" sz="quarter" idx="10"/>
          </p:nvPr>
        </p:nvSpPr>
        <p:spPr/>
        <p:txBody>
          <a:bodyPr/>
          <a:lstStyle/>
          <a:p>
            <a:r>
              <a:rPr lang="en-US" dirty="0"/>
              <a:t>What is the Field?</a:t>
            </a:r>
          </a:p>
          <a:p>
            <a:endParaRPr lang="en-US" dirty="0"/>
          </a:p>
        </p:txBody>
      </p:sp>
    </p:spTree>
    <p:extLst>
      <p:ext uri="{BB962C8B-B14F-4D97-AF65-F5344CB8AC3E}">
        <p14:creationId xmlns:p14="http://schemas.microsoft.com/office/powerpoint/2010/main" val="3975114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839-1E18-6849-B148-34AA1520F8D5}"/>
              </a:ext>
            </a:extLst>
          </p:cNvPr>
          <p:cNvSpPr>
            <a:spLocks noGrp="1"/>
          </p:cNvSpPr>
          <p:nvPr>
            <p:ph type="title"/>
          </p:nvPr>
        </p:nvSpPr>
        <p:spPr/>
        <p:txBody>
          <a:bodyPr/>
          <a:lstStyle/>
          <a:p>
            <a:r>
              <a:rPr lang="en-US" dirty="0"/>
              <a:t>Information Security</a:t>
            </a:r>
          </a:p>
        </p:txBody>
      </p:sp>
      <p:sp>
        <p:nvSpPr>
          <p:cNvPr id="3" name="Content Placeholder 2">
            <a:extLst>
              <a:ext uri="{FF2B5EF4-FFF2-40B4-BE49-F238E27FC236}">
                <a16:creationId xmlns:a16="http://schemas.microsoft.com/office/drawing/2014/main" id="{A2438EF0-D448-2244-8E7A-7DA7668FC81D}"/>
              </a:ext>
            </a:extLst>
          </p:cNvPr>
          <p:cNvSpPr>
            <a:spLocks noGrp="1"/>
          </p:cNvSpPr>
          <p:nvPr>
            <p:ph idx="1"/>
          </p:nvPr>
        </p:nvSpPr>
        <p:spPr>
          <a:xfrm>
            <a:off x="381001" y="1405054"/>
            <a:ext cx="8340968" cy="4690946"/>
          </a:xfrm>
        </p:spPr>
        <p:txBody>
          <a:bodyPr/>
          <a:lstStyle/>
          <a:p>
            <a:pPr marL="342900" indent="-342900">
              <a:buFont typeface="Arial" panose="020B0604020202020204" pitchFamily="34" charset="0"/>
              <a:buChar char="•"/>
            </a:pPr>
            <a:r>
              <a:rPr lang="en-US" b="1" dirty="0"/>
              <a:t>“Information security</a:t>
            </a:r>
            <a:r>
              <a:rPr lang="en-US" dirty="0"/>
              <a:t>, sometimes shortened to </a:t>
            </a:r>
            <a:r>
              <a:rPr lang="en-US" b="1" dirty="0"/>
              <a:t>InfoSec</a:t>
            </a:r>
            <a:r>
              <a:rPr lang="en-US" dirty="0"/>
              <a:t>, is the practice of preventing unauthorized access, use, disclosure, disruption, modification, inspection, recording or destruction of information. The information or data may take any form, e.g. electronic or physical.”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Surrounding the protection of information:</a:t>
            </a:r>
          </a:p>
          <a:p>
            <a:pPr marL="684213" lvl="1" indent="-342900"/>
            <a:r>
              <a:rPr lang="en-US" dirty="0"/>
              <a:t>Confidentiality</a:t>
            </a:r>
          </a:p>
          <a:p>
            <a:pPr marL="684213" lvl="1" indent="-342900"/>
            <a:r>
              <a:rPr lang="en-US" dirty="0"/>
              <a:t>Integrity</a:t>
            </a:r>
          </a:p>
          <a:p>
            <a:pPr marL="684213" lvl="1" indent="-342900"/>
            <a:r>
              <a:rPr lang="en-US" dirty="0"/>
              <a:t>Availability</a:t>
            </a:r>
          </a:p>
          <a:p>
            <a:pPr marL="684213" lvl="1" indent="-342900"/>
            <a:r>
              <a:rPr lang="en-US" dirty="0"/>
              <a:t>Non-repudiation</a:t>
            </a:r>
          </a:p>
          <a:p>
            <a:endParaRPr lang="en-US" dirty="0"/>
          </a:p>
        </p:txBody>
      </p:sp>
      <p:sp>
        <p:nvSpPr>
          <p:cNvPr id="4" name="Picture Placeholder 3">
            <a:extLst>
              <a:ext uri="{FF2B5EF4-FFF2-40B4-BE49-F238E27FC236}">
                <a16:creationId xmlns:a16="http://schemas.microsoft.com/office/drawing/2014/main" id="{BE23C7C0-83D3-4F43-80E3-8A34E5D35CB6}"/>
              </a:ext>
            </a:extLst>
          </p:cNvPr>
          <p:cNvSpPr>
            <a:spLocks noGrp="1"/>
          </p:cNvSpPr>
          <p:nvPr>
            <p:ph type="pic" sz="quarter" idx="11"/>
          </p:nvPr>
        </p:nvSpPr>
        <p:spPr/>
      </p:sp>
      <p:sp>
        <p:nvSpPr>
          <p:cNvPr id="5" name="Text Placeholder 4">
            <a:extLst>
              <a:ext uri="{FF2B5EF4-FFF2-40B4-BE49-F238E27FC236}">
                <a16:creationId xmlns:a16="http://schemas.microsoft.com/office/drawing/2014/main" id="{654FDB4D-5F19-BC49-A7B6-4DC742E4994F}"/>
              </a:ext>
            </a:extLst>
          </p:cNvPr>
          <p:cNvSpPr>
            <a:spLocks noGrp="1"/>
          </p:cNvSpPr>
          <p:nvPr>
            <p:ph type="body" sz="quarter" idx="10"/>
          </p:nvPr>
        </p:nvSpPr>
        <p:spPr>
          <a:xfrm>
            <a:off x="381000" y="42708"/>
            <a:ext cx="5524500" cy="142478"/>
          </a:xfrm>
        </p:spPr>
        <p:txBody>
          <a:bodyPr/>
          <a:lstStyle/>
          <a:p>
            <a:r>
              <a:rPr lang="en-US" dirty="0"/>
              <a:t>What is the Field?</a:t>
            </a:r>
          </a:p>
          <a:p>
            <a:endParaRPr lang="en-US" dirty="0"/>
          </a:p>
        </p:txBody>
      </p:sp>
      <p:sp>
        <p:nvSpPr>
          <p:cNvPr id="7" name="Rectangle 6">
            <a:extLst>
              <a:ext uri="{FF2B5EF4-FFF2-40B4-BE49-F238E27FC236}">
                <a16:creationId xmlns:a16="http://schemas.microsoft.com/office/drawing/2014/main" id="{623D0C32-A59A-6147-91B4-710C14B25EF3}"/>
              </a:ext>
            </a:extLst>
          </p:cNvPr>
          <p:cNvSpPr/>
          <p:nvPr/>
        </p:nvSpPr>
        <p:spPr>
          <a:xfrm>
            <a:off x="0" y="6003667"/>
            <a:ext cx="6545766" cy="184666"/>
          </a:xfrm>
          <a:prstGeom prst="rect">
            <a:avLst/>
          </a:prstGeom>
        </p:spPr>
        <p:txBody>
          <a:bodyPr wrap="square">
            <a:spAutoFit/>
          </a:bodyPr>
          <a:lstStyle/>
          <a:p>
            <a:r>
              <a:rPr lang="en-US" sz="600" dirty="0">
                <a:hlinkClick r:id="rId2"/>
              </a:rPr>
              <a:t>https://www.law.cornell.edu/uscode/text/44/3542</a:t>
            </a:r>
            <a:endParaRPr lang="en-US" sz="600" dirty="0"/>
          </a:p>
        </p:txBody>
      </p:sp>
    </p:spTree>
    <p:extLst>
      <p:ext uri="{BB962C8B-B14F-4D97-AF65-F5344CB8AC3E}">
        <p14:creationId xmlns:p14="http://schemas.microsoft.com/office/powerpoint/2010/main" val="174300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F438B-049B-3944-8BDA-328827DC2A6C}"/>
              </a:ext>
            </a:extLst>
          </p:cNvPr>
          <p:cNvSpPr>
            <a:spLocks noGrp="1"/>
          </p:cNvSpPr>
          <p:nvPr>
            <p:ph type="title"/>
          </p:nvPr>
        </p:nvSpPr>
        <p:spPr/>
        <p:txBody>
          <a:bodyPr/>
          <a:lstStyle/>
          <a:p>
            <a:r>
              <a:rPr lang="en-US" dirty="0"/>
              <a:t>Faulty Assumption #1</a:t>
            </a:r>
          </a:p>
        </p:txBody>
      </p:sp>
      <p:sp>
        <p:nvSpPr>
          <p:cNvPr id="3" name="Content Placeholder 2">
            <a:extLst>
              <a:ext uri="{FF2B5EF4-FFF2-40B4-BE49-F238E27FC236}">
                <a16:creationId xmlns:a16="http://schemas.microsoft.com/office/drawing/2014/main" id="{A6142CBD-32D3-C543-8EF1-D52A4E1C4EED}"/>
              </a:ext>
            </a:extLst>
          </p:cNvPr>
          <p:cNvSpPr>
            <a:spLocks noGrp="1"/>
          </p:cNvSpPr>
          <p:nvPr>
            <p:ph idx="1"/>
          </p:nvPr>
        </p:nvSpPr>
        <p:spPr>
          <a:xfrm>
            <a:off x="381000" y="2649531"/>
            <a:ext cx="8340968" cy="823243"/>
          </a:xfrm>
        </p:spPr>
        <p:txBody>
          <a:bodyPr/>
          <a:lstStyle/>
          <a:p>
            <a:pPr algn="ctr"/>
            <a:r>
              <a:rPr lang="en-US" sz="5000" dirty="0"/>
              <a:t>There is a ”right” answer to how secure you should be.</a:t>
            </a:r>
          </a:p>
        </p:txBody>
      </p:sp>
      <p:sp>
        <p:nvSpPr>
          <p:cNvPr id="4" name="Picture Placeholder 3">
            <a:extLst>
              <a:ext uri="{FF2B5EF4-FFF2-40B4-BE49-F238E27FC236}">
                <a16:creationId xmlns:a16="http://schemas.microsoft.com/office/drawing/2014/main" id="{09A449DE-89AC-6542-AA9D-CF1D194F25D3}"/>
              </a:ext>
            </a:extLst>
          </p:cNvPr>
          <p:cNvSpPr>
            <a:spLocks noGrp="1"/>
          </p:cNvSpPr>
          <p:nvPr>
            <p:ph type="pic" sz="quarter" idx="11"/>
          </p:nvPr>
        </p:nvSpPr>
        <p:spPr/>
      </p:sp>
      <p:sp>
        <p:nvSpPr>
          <p:cNvPr id="5" name="Text Placeholder 4">
            <a:extLst>
              <a:ext uri="{FF2B5EF4-FFF2-40B4-BE49-F238E27FC236}">
                <a16:creationId xmlns:a16="http://schemas.microsoft.com/office/drawing/2014/main" id="{C7DD95CA-2389-0E42-934E-D02479604166}"/>
              </a:ext>
            </a:extLst>
          </p:cNvPr>
          <p:cNvSpPr>
            <a:spLocks noGrp="1"/>
          </p:cNvSpPr>
          <p:nvPr>
            <p:ph type="body" sz="quarter" idx="10"/>
          </p:nvPr>
        </p:nvSpPr>
        <p:spPr/>
        <p:txBody>
          <a:bodyPr/>
          <a:lstStyle/>
          <a:p>
            <a:r>
              <a:rPr lang="en-US" dirty="0"/>
              <a:t>What is the Field?</a:t>
            </a:r>
          </a:p>
          <a:p>
            <a:endParaRPr lang="en-US" dirty="0"/>
          </a:p>
        </p:txBody>
      </p:sp>
    </p:spTree>
    <p:extLst>
      <p:ext uri="{BB962C8B-B14F-4D97-AF65-F5344CB8AC3E}">
        <p14:creationId xmlns:p14="http://schemas.microsoft.com/office/powerpoint/2010/main" val="4139047138"/>
      </p:ext>
    </p:extLst>
  </p:cSld>
  <p:clrMapOvr>
    <a:masterClrMapping/>
  </p:clrMapOvr>
</p:sld>
</file>

<file path=ppt/theme/theme1.xml><?xml version="1.0" encoding="utf-8"?>
<a:theme xmlns:a="http://schemas.openxmlformats.org/drawingml/2006/main" name="SEI_Template">
  <a:themeElements>
    <a:clrScheme name="Custom 11">
      <a:dk1>
        <a:srgbClr val="000000"/>
      </a:dk1>
      <a:lt1>
        <a:srgbClr val="FFFFFF"/>
      </a:lt1>
      <a:dk2>
        <a:srgbClr val="1D4477"/>
      </a:dk2>
      <a:lt2>
        <a:srgbClr val="A4A4A4"/>
      </a:lt2>
      <a:accent1>
        <a:srgbClr val="1D4477"/>
      </a:accent1>
      <a:accent2>
        <a:srgbClr val="996729"/>
      </a:accent2>
      <a:accent3>
        <a:srgbClr val="28773C"/>
      </a:accent3>
      <a:accent4>
        <a:srgbClr val="E8A813"/>
      </a:accent4>
      <a:accent5>
        <a:srgbClr val="178AA0"/>
      </a:accent5>
      <a:accent6>
        <a:srgbClr val="B73529"/>
      </a:accent6>
      <a:hlink>
        <a:srgbClr val="0A50E1"/>
      </a:hlink>
      <a:folHlink>
        <a:srgbClr val="6EB2E6"/>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2200" dirty="0" smtClean="0">
            <a:latin typeface="Arial"/>
            <a:cs typeface="Arial"/>
          </a:defRPr>
        </a:defPPr>
      </a:lstStyle>
    </a:txDef>
  </a:objectDefaults>
  <a:extraClrSchemeLst/>
  <a:extLst>
    <a:ext uri="{05A4C25C-085E-4340-85A3-A5531E510DB2}">
      <thm15:themeFamily xmlns:thm15="http://schemas.microsoft.com/office/thememl/2012/main" name="NSA-grep-for-evil" id="{64D3CE49-9864-2A43-9FF3-63C59AEA63FB}" vid="{469905CE-2B0B-8440-818F-22077C0B8F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SEI_Template</Template>
  <TotalTime>1905</TotalTime>
  <Words>1904</Words>
  <Application>Microsoft Macintosh PowerPoint</Application>
  <PresentationFormat>On-screen Show (4:3)</PresentationFormat>
  <Paragraphs>254</Paragraphs>
  <Slides>34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ＭＳ Ｐゴシック</vt:lpstr>
      <vt:lpstr>Arial</vt:lpstr>
      <vt:lpstr>Calibri</vt:lpstr>
      <vt:lpstr>Times New Roman</vt:lpstr>
      <vt:lpstr>SEI_Template</vt:lpstr>
      <vt:lpstr>Infosec 101 and Faulty Assumptions in the Field  Introduction to the 101 Track</vt:lpstr>
      <vt:lpstr>PowerPoint Presentation</vt:lpstr>
      <vt:lpstr>Agenda</vt:lpstr>
      <vt:lpstr>Who Are We?</vt:lpstr>
      <vt:lpstr>Who Am I?</vt:lpstr>
      <vt:lpstr>Infosec 101 and Faulty Assumptions in the Field</vt:lpstr>
      <vt:lpstr>Disclaimer</vt:lpstr>
      <vt:lpstr>Information Security</vt:lpstr>
      <vt:lpstr>Faulty Assumption #1</vt:lpstr>
      <vt:lpstr>Faulty Assumption #1</vt:lpstr>
      <vt:lpstr>Where do you fit in?</vt:lpstr>
      <vt:lpstr>Infosec 101 and Faulty Assumptions in the Field</vt:lpstr>
      <vt:lpstr>Threats </vt:lpstr>
      <vt:lpstr>Actor </vt:lpstr>
      <vt:lpstr>Actor</vt:lpstr>
      <vt:lpstr>Actor</vt:lpstr>
      <vt:lpstr>Faulty Assumption #2</vt:lpstr>
      <vt:lpstr>Faulty Assumption #2</vt:lpstr>
      <vt:lpstr>Tools</vt:lpstr>
      <vt:lpstr>Tools</vt:lpstr>
      <vt:lpstr>Faulty Assumption #3</vt:lpstr>
      <vt:lpstr>Faulty Assumption #3</vt:lpstr>
      <vt:lpstr>Victims</vt:lpstr>
      <vt:lpstr>Victims </vt:lpstr>
      <vt:lpstr>Faulty Assumption #4</vt:lpstr>
      <vt:lpstr>Faulty Assumption #4 </vt:lpstr>
      <vt:lpstr>Infosec 101 and Faulty Assumptions in the Field</vt:lpstr>
      <vt:lpstr>Pick something!</vt:lpstr>
      <vt:lpstr>Challenge Assumptions</vt:lpstr>
      <vt:lpstr>Infosec 101 and Faulty Assumptions in the Field</vt:lpstr>
      <vt:lpstr>To Wrap Up</vt:lpstr>
      <vt:lpstr>RVASec has an awesome lineup</vt:lpstr>
      <vt:lpstr>Contact</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Lives in the DOD?   More Than You Think!</dc:title>
  <dc:creator>Deana Shick</dc:creator>
  <cp:lastModifiedBy>Microsoft Office User</cp:lastModifiedBy>
  <cp:revision>65</cp:revision>
  <cp:lastPrinted>2019-05-10T13:05:16Z</cp:lastPrinted>
  <dcterms:created xsi:type="dcterms:W3CDTF">2018-10-02T11:57:08Z</dcterms:created>
  <dcterms:modified xsi:type="dcterms:W3CDTF">2019-05-10T15:21:33Z</dcterms:modified>
</cp:coreProperties>
</file>