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7" r:id="rId1"/>
  </p:sldMasterIdLst>
  <p:notesMasterIdLst>
    <p:notesMasterId r:id="rId38"/>
  </p:notesMasterIdLst>
  <p:handoutMasterIdLst>
    <p:handoutMasterId r:id="rId39"/>
  </p:handoutMasterIdLst>
  <p:sldIdLst>
    <p:sldId id="256" r:id="rId2"/>
    <p:sldId id="285" r:id="rId3"/>
    <p:sldId id="286" r:id="rId4"/>
    <p:sldId id="287" r:id="rId5"/>
    <p:sldId id="288" r:id="rId6"/>
    <p:sldId id="290" r:id="rId7"/>
    <p:sldId id="291" r:id="rId8"/>
    <p:sldId id="293" r:id="rId9"/>
    <p:sldId id="294" r:id="rId10"/>
    <p:sldId id="258" r:id="rId11"/>
    <p:sldId id="295" r:id="rId12"/>
    <p:sldId id="296" r:id="rId13"/>
    <p:sldId id="299" r:id="rId14"/>
    <p:sldId id="297" r:id="rId15"/>
    <p:sldId id="300" r:id="rId16"/>
    <p:sldId id="301" r:id="rId17"/>
    <p:sldId id="302" r:id="rId18"/>
    <p:sldId id="307" r:id="rId19"/>
    <p:sldId id="304" r:id="rId20"/>
    <p:sldId id="298" r:id="rId21"/>
    <p:sldId id="305" r:id="rId22"/>
    <p:sldId id="306" r:id="rId23"/>
    <p:sldId id="308" r:id="rId24"/>
    <p:sldId id="310" r:id="rId25"/>
    <p:sldId id="309" r:id="rId26"/>
    <p:sldId id="311" r:id="rId27"/>
    <p:sldId id="312" r:id="rId28"/>
    <p:sldId id="314" r:id="rId29"/>
    <p:sldId id="313" r:id="rId30"/>
    <p:sldId id="316" r:id="rId31"/>
    <p:sldId id="318" r:id="rId32"/>
    <p:sldId id="317" r:id="rId33"/>
    <p:sldId id="320" r:id="rId34"/>
    <p:sldId id="321" r:id="rId35"/>
    <p:sldId id="322" r:id="rId36"/>
    <p:sldId id="319" r:id="rId37"/>
  </p:sldIdLst>
  <p:sldSz cx="9144000" cy="5143500" type="screen16x9"/>
  <p:notesSz cx="7023100" cy="9309100"/>
  <p:embeddedFontLst>
    <p:embeddedFont>
      <p:font typeface="Walter Turncoat" panose="02000000000000000000" pitchFamily="2" charset="0"/>
      <p:regular r:id="rId40"/>
    </p:embeddedFont>
    <p:embeddedFont>
      <p:font typeface="Sniglet" panose="020B0604020202020204" charset="0"/>
      <p:regular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BB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2C6CAF8-C4D1-4196-8445-3C45650EA1CD}">
  <a:tblStyle styleId="{02C6CAF8-C4D1-4196-8445-3C45650EA1C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6" d="100"/>
          <a:sy n="146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font" Target="fonts/font2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649" cy="466379"/>
          </a:xfrm>
          <a:prstGeom prst="rect">
            <a:avLst/>
          </a:prstGeom>
        </p:spPr>
        <p:txBody>
          <a:bodyPr vert="horz" lIns="88276" tIns="44138" rIns="88276" bIns="4413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7928" y="0"/>
            <a:ext cx="3043649" cy="466379"/>
          </a:xfrm>
          <a:prstGeom prst="rect">
            <a:avLst/>
          </a:prstGeom>
        </p:spPr>
        <p:txBody>
          <a:bodyPr vert="horz" lIns="88276" tIns="44138" rIns="88276" bIns="44138" rtlCol="0"/>
          <a:lstStyle>
            <a:lvl1pPr algn="r">
              <a:defRPr sz="1200"/>
            </a:lvl1pPr>
          </a:lstStyle>
          <a:p>
            <a:fld id="{0F87785F-A35C-4120-82BE-39B748D03BA3}" type="datetimeFigureOut">
              <a:rPr lang="en-US" smtClean="0"/>
              <a:t>05/20/2019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723"/>
            <a:ext cx="3043649" cy="466378"/>
          </a:xfrm>
          <a:prstGeom prst="rect">
            <a:avLst/>
          </a:prstGeom>
        </p:spPr>
        <p:txBody>
          <a:bodyPr vert="horz" lIns="88276" tIns="44138" rIns="88276" bIns="4413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7928" y="8842723"/>
            <a:ext cx="3043649" cy="466378"/>
          </a:xfrm>
          <a:prstGeom prst="rect">
            <a:avLst/>
          </a:prstGeom>
        </p:spPr>
        <p:txBody>
          <a:bodyPr vert="horz" lIns="88276" tIns="44138" rIns="88276" bIns="44138" rtlCol="0" anchor="b"/>
          <a:lstStyle>
            <a:lvl1pPr algn="r">
              <a:defRPr sz="1200"/>
            </a:lvl1pPr>
          </a:lstStyle>
          <a:p>
            <a:fld id="{0AF57094-EA3B-4EAC-A3C5-B6DE45493C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1645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5538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1" tIns="93301" rIns="93301" bIns="93301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5538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" name="Google Shape;45;g35f391192_00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1" tIns="93301" rIns="93301" bIns="9330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5538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35f391192_04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1" tIns="93301" rIns="93301" bIns="9330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5538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35f391192_04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1" tIns="93301" rIns="93301" bIns="9330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9236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5538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5f391192_029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1" tIns="93301" rIns="93301" bIns="9330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83502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5538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5f391192_029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1" tIns="93301" rIns="93301" bIns="9330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13801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5538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5f391192_029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1" tIns="93301" rIns="93301" bIns="9330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37568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5538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5f391192_029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1" tIns="93301" rIns="93301" bIns="9330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62265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5538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5f391192_029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1" tIns="93301" rIns="93301" bIns="9330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47070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5538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5f391192_029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1" tIns="93301" rIns="93301" bIns="9330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55610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5538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5f391192_029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1" tIns="93301" rIns="93301" bIns="9330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414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5538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5f391192_029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1" tIns="93301" rIns="93301" bIns="9330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065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5538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5f391192_029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1" tIns="93301" rIns="93301" bIns="9330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41421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5538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5f391192_029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1" tIns="93301" rIns="93301" bIns="9330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64962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5538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5f391192_029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1" tIns="93301" rIns="93301" bIns="9330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38986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5538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5f391192_029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1" tIns="93301" rIns="93301" bIns="9330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96174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5538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5f391192_029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1" tIns="93301" rIns="93301" bIns="9330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35200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5538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5f391192_029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1" tIns="93301" rIns="93301" bIns="9330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85870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5538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5f391192_029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1" tIns="93301" rIns="93301" bIns="9330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13433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5538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5f391192_029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1" tIns="93301" rIns="93301" bIns="9330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08747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5538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5f391192_029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1" tIns="93301" rIns="93301" bIns="9330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00380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5538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5f391192_029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1" tIns="93301" rIns="93301" bIns="9330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4920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5538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5f391192_029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1" tIns="93301" rIns="93301" bIns="9330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12357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5538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5f391192_029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1" tIns="93301" rIns="93301" bIns="9330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63419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5538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5f391192_029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1" tIns="93301" rIns="93301" bIns="9330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074840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5538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5f391192_029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1" tIns="93301" rIns="93301" bIns="9330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374641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5538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5f391192_029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1" tIns="93301" rIns="93301" bIns="9330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450030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5538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5f391192_029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1" tIns="93301" rIns="93301" bIns="9330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19289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5538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5f391192_029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1" tIns="93301" rIns="93301" bIns="9330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46022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5538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5f391192_029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1" tIns="93301" rIns="93301" bIns="9330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798532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5538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5f391192_029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1" tIns="93301" rIns="93301" bIns="9330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65046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5538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5f391192_029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1" tIns="93301" rIns="93301" bIns="9330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72686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5538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5f391192_029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1" tIns="93301" rIns="93301" bIns="9330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33860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5538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5f391192_029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1" tIns="93301" rIns="93301" bIns="93301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757059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5538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5f391192_029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1" tIns="93301" rIns="93301" bIns="9330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71909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5538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5f391192_029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1" tIns="93301" rIns="93301" bIns="9330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0135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5538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5f391192_029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1" tIns="93301" rIns="93301" bIns="9330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4529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685800" y="1991813"/>
            <a:ext cx="77724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685800" y="1964342"/>
            <a:ext cx="7772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685800" y="3144853"/>
            <a:ext cx="7772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ldNum" idx="12"/>
          </p:nvPr>
        </p:nvSpPr>
        <p:spPr>
          <a:xfrm>
            <a:off x="4297650" y="4832975"/>
            <a:ext cx="548700" cy="31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sldNum" idx="12"/>
          </p:nvPr>
        </p:nvSpPr>
        <p:spPr>
          <a:xfrm>
            <a:off x="4297650" y="4832975"/>
            <a:ext cx="548700" cy="31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-6025" y="967975"/>
            <a:ext cx="9156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563400"/>
            <a:ext cx="8229600" cy="25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Sniglet"/>
              <a:buChar char="✘"/>
              <a:defRPr sz="20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Sniglet"/>
              <a:buChar char="○"/>
              <a:defRPr sz="20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Sniglet"/>
              <a:buChar char="■"/>
              <a:defRPr sz="20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Sniglet"/>
              <a:buChar char="●"/>
              <a:defRPr sz="20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Sniglet"/>
              <a:buChar char="○"/>
              <a:defRPr sz="20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Sniglet"/>
              <a:buChar char="■"/>
              <a:defRPr sz="20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Sniglet"/>
              <a:buChar char="●"/>
              <a:defRPr sz="20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Sniglet"/>
              <a:buChar char="○"/>
              <a:defRPr sz="20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Sniglet"/>
              <a:buChar char="■"/>
              <a:defRPr sz="20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297650" y="4832975"/>
            <a:ext cx="548700" cy="3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 sz="10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 algn="ctr">
              <a:buNone/>
              <a:defRPr sz="10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 algn="ctr">
              <a:buNone/>
              <a:defRPr sz="10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 algn="ctr">
              <a:buNone/>
              <a:defRPr sz="10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 algn="ctr">
              <a:buNone/>
              <a:defRPr sz="10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 algn="ctr">
              <a:buNone/>
              <a:defRPr sz="10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 algn="ctr">
              <a:buNone/>
              <a:defRPr sz="10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 algn="ctr">
              <a:buNone/>
              <a:defRPr sz="10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 algn="ctr">
              <a:buNone/>
              <a:defRPr sz="10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6" r:id="rId3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ctrTitle"/>
          </p:nvPr>
        </p:nvSpPr>
        <p:spPr>
          <a:xfrm>
            <a:off x="725556" y="1783091"/>
            <a:ext cx="77724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 smtClean="0"/>
              <a:t>Secure 911 and Protecting our First Responders</a:t>
            </a:r>
            <a:endParaRPr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6" t="23232" r="326" b="22372"/>
          <a:stretch/>
        </p:blipFill>
        <p:spPr>
          <a:xfrm>
            <a:off x="-69574" y="1"/>
            <a:ext cx="9213574" cy="15703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07495" y="3382452"/>
            <a:ext cx="48105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Walter Turncoat" panose="02000000000000000000" pitchFamily="2" charset="0"/>
                <a:ea typeface="Walter Turncoat" panose="02000000000000000000" pitchFamily="2" charset="0"/>
              </a:rPr>
              <a:t>Christine Giglio</a:t>
            </a:r>
          </a:p>
          <a:p>
            <a:r>
              <a:rPr lang="en-US" sz="1600" dirty="0" smtClean="0">
                <a:solidFill>
                  <a:schemeClr val="bg1"/>
                </a:solidFill>
                <a:latin typeface="Walter Turncoat" panose="02000000000000000000" pitchFamily="2" charset="0"/>
                <a:ea typeface="Walter Turncoat" panose="02000000000000000000" pitchFamily="2" charset="0"/>
              </a:rPr>
              <a:t>CAD Administrator</a:t>
            </a:r>
          </a:p>
          <a:p>
            <a:r>
              <a:rPr lang="en-US" sz="1600" dirty="0" smtClean="0">
                <a:solidFill>
                  <a:schemeClr val="bg1"/>
                </a:solidFill>
                <a:latin typeface="Walter Turncoat" panose="02000000000000000000" pitchFamily="2" charset="0"/>
                <a:ea typeface="Walter Turncoat" panose="02000000000000000000" pitchFamily="2" charset="0"/>
              </a:rPr>
              <a:t>Department of e-911 communications</a:t>
            </a:r>
          </a:p>
          <a:p>
            <a:r>
              <a:rPr lang="en-US" sz="1600" dirty="0" smtClean="0">
                <a:solidFill>
                  <a:schemeClr val="bg1"/>
                </a:solidFill>
                <a:latin typeface="Walter Turncoat" panose="02000000000000000000" pitchFamily="2" charset="0"/>
                <a:ea typeface="Walter Turncoat" panose="02000000000000000000" pitchFamily="2" charset="0"/>
              </a:rPr>
              <a:t>Bedford County, VA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2" t="20289" r="4782" b="6474"/>
          <a:stretch/>
        </p:blipFill>
        <p:spPr>
          <a:xfrm>
            <a:off x="844825" y="3059086"/>
            <a:ext cx="3260036" cy="19800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3"/>
          <p:cNvSpPr txBox="1">
            <a:spLocks noGrp="1"/>
          </p:cNvSpPr>
          <p:nvPr>
            <p:ph type="sldNum" idx="12"/>
          </p:nvPr>
        </p:nvSpPr>
        <p:spPr>
          <a:xfrm>
            <a:off x="4416919" y="4763401"/>
            <a:ext cx="548700" cy="31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6" y="438969"/>
            <a:ext cx="4314763" cy="37363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269" y="1656897"/>
            <a:ext cx="4177900" cy="130045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3"/>
          <p:cNvSpPr txBox="1">
            <a:spLocks noGrp="1"/>
          </p:cNvSpPr>
          <p:nvPr>
            <p:ph type="sldNum" idx="12"/>
          </p:nvPr>
        </p:nvSpPr>
        <p:spPr>
          <a:xfrm>
            <a:off x="4416919" y="4763401"/>
            <a:ext cx="548700" cy="31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712" y="574073"/>
            <a:ext cx="7609114" cy="3031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4103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"/>
          <p:cNvSpPr txBox="1">
            <a:spLocks noGrp="1"/>
          </p:cNvSpPr>
          <p:nvPr>
            <p:ph type="sldNum" idx="12"/>
          </p:nvPr>
        </p:nvSpPr>
        <p:spPr>
          <a:xfrm>
            <a:off x="4297650" y="4832975"/>
            <a:ext cx="548700" cy="31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1227893" y="234714"/>
            <a:ext cx="66882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Walter Turncoat" panose="02000000000000000000" pitchFamily="2" charset="0"/>
                <a:ea typeface="Walter Turncoat" panose="02000000000000000000" pitchFamily="2" charset="0"/>
              </a:rPr>
              <a:t>TDoS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Walter Turncoat" panose="02000000000000000000" pitchFamily="2" charset="0"/>
                <a:ea typeface="Walter Turncoat" panose="02000000000000000000" pitchFamily="2" charset="0"/>
              </a:rPr>
              <a:t>NON-EMERGENCY LINES</a:t>
            </a:r>
            <a:endParaRPr lang="en-US" sz="2800" dirty="0">
              <a:solidFill>
                <a:schemeClr val="bg1"/>
              </a:solidFill>
              <a:latin typeface="Walter Turncoat" panose="02000000000000000000" pitchFamily="2" charset="0"/>
              <a:ea typeface="Walter Turncoat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238" y="1233614"/>
            <a:ext cx="2699521" cy="3599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0431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"/>
          <p:cNvSpPr txBox="1">
            <a:spLocks noGrp="1"/>
          </p:cNvSpPr>
          <p:nvPr>
            <p:ph type="sldNum" idx="12"/>
          </p:nvPr>
        </p:nvSpPr>
        <p:spPr>
          <a:xfrm>
            <a:off x="4297650" y="4832975"/>
            <a:ext cx="548700" cy="31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1227893" y="234714"/>
            <a:ext cx="66882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Walter Turncoat" panose="02000000000000000000" pitchFamily="2" charset="0"/>
                <a:ea typeface="Walter Turncoat" panose="02000000000000000000" pitchFamily="2" charset="0"/>
              </a:rPr>
              <a:t>TDoS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Walter Turncoat" panose="02000000000000000000" pitchFamily="2" charset="0"/>
                <a:ea typeface="Walter Turncoat" panose="02000000000000000000" pitchFamily="2" charset="0"/>
              </a:rPr>
              <a:t>NON-EMERGENCY LINES</a:t>
            </a:r>
            <a:endParaRPr lang="en-US" sz="2800" dirty="0">
              <a:solidFill>
                <a:schemeClr val="bg1"/>
              </a:solidFill>
              <a:latin typeface="Walter Turncoat" panose="02000000000000000000" pitchFamily="2" charset="0"/>
              <a:ea typeface="Walter Turncoat" panose="020000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81496" y="1274827"/>
            <a:ext cx="457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5000" dirty="0" smtClean="0">
                <a:solidFill>
                  <a:srgbClr val="F2BBFD"/>
                </a:solidFill>
                <a:latin typeface="Walter Turncoat" panose="02000000000000000000" pitchFamily="2" charset="0"/>
                <a:ea typeface="Walter Turncoat" panose="02000000000000000000" pitchFamily="2" charset="0"/>
              </a:rPr>
              <a:t>THESE PHONE </a:t>
            </a:r>
            <a:r>
              <a:rPr lang="en-US" sz="5000" dirty="0">
                <a:solidFill>
                  <a:srgbClr val="F2BBFD"/>
                </a:solidFill>
                <a:latin typeface="Walter Turncoat" panose="02000000000000000000" pitchFamily="2" charset="0"/>
                <a:ea typeface="Walter Turncoat" panose="02000000000000000000" pitchFamily="2" charset="0"/>
              </a:rPr>
              <a:t>LINES</a:t>
            </a:r>
          </a:p>
          <a:p>
            <a:pPr algn="ctr"/>
            <a:r>
              <a:rPr lang="en-US" sz="5000" dirty="0">
                <a:solidFill>
                  <a:srgbClr val="F2BBFD"/>
                </a:solidFill>
                <a:latin typeface="Walter Turncoat" panose="02000000000000000000" pitchFamily="2" charset="0"/>
                <a:ea typeface="Walter Turncoat" panose="02000000000000000000" pitchFamily="2" charset="0"/>
              </a:rPr>
              <a:t>ARE </a:t>
            </a:r>
            <a:r>
              <a:rPr lang="en-US" sz="5000" dirty="0" smtClean="0">
                <a:solidFill>
                  <a:srgbClr val="F2BBFD"/>
                </a:solidFill>
                <a:latin typeface="Walter Turncoat" panose="02000000000000000000" pitchFamily="2" charset="0"/>
                <a:ea typeface="Walter Turncoat" panose="02000000000000000000" pitchFamily="2" charset="0"/>
              </a:rPr>
              <a:t>ALSO IMPORTANT</a:t>
            </a:r>
            <a:endParaRPr lang="en-US" sz="5000" dirty="0">
              <a:solidFill>
                <a:srgbClr val="F2BBFD"/>
              </a:solidFill>
              <a:latin typeface="Walter Turncoat" panose="02000000000000000000" pitchFamily="2" charset="0"/>
              <a:ea typeface="Walter Turncoa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1641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"/>
          <p:cNvSpPr txBox="1">
            <a:spLocks noGrp="1"/>
          </p:cNvSpPr>
          <p:nvPr>
            <p:ph type="sldNum" idx="12"/>
          </p:nvPr>
        </p:nvSpPr>
        <p:spPr>
          <a:xfrm>
            <a:off x="4297650" y="4832975"/>
            <a:ext cx="548700" cy="31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1227893" y="234714"/>
            <a:ext cx="66882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Walter Turncoat" panose="02000000000000000000" pitchFamily="2" charset="0"/>
                <a:ea typeface="Walter Turncoat" panose="02000000000000000000" pitchFamily="2" charset="0"/>
              </a:rPr>
              <a:t>TDoS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Walter Turncoat" panose="02000000000000000000" pitchFamily="2" charset="0"/>
                <a:ea typeface="Walter Turncoat" panose="02000000000000000000" pitchFamily="2" charset="0"/>
              </a:rPr>
              <a:t>NON-EMERGENCY LINES</a:t>
            </a:r>
            <a:endParaRPr lang="en-US" sz="2800" dirty="0">
              <a:solidFill>
                <a:schemeClr val="bg1"/>
              </a:solidFill>
              <a:latin typeface="Walter Turncoat" panose="02000000000000000000" pitchFamily="2" charset="0"/>
              <a:ea typeface="Walter Turncoat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552" y="894154"/>
            <a:ext cx="4434894" cy="384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9370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"/>
          <p:cNvSpPr txBox="1">
            <a:spLocks noGrp="1"/>
          </p:cNvSpPr>
          <p:nvPr>
            <p:ph type="sldNum" idx="12"/>
          </p:nvPr>
        </p:nvSpPr>
        <p:spPr>
          <a:xfrm>
            <a:off x="4297650" y="4832975"/>
            <a:ext cx="548700" cy="31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1227893" y="234714"/>
            <a:ext cx="66882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Walter Turncoat" panose="02000000000000000000" pitchFamily="2" charset="0"/>
                <a:ea typeface="Walter Turncoat" panose="02000000000000000000" pitchFamily="2" charset="0"/>
              </a:rPr>
              <a:t>TDoS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Walter Turncoat" panose="02000000000000000000" pitchFamily="2" charset="0"/>
                <a:ea typeface="Walter Turncoat" panose="02000000000000000000" pitchFamily="2" charset="0"/>
              </a:rPr>
              <a:t>NON-EMERGENCY LINES</a:t>
            </a:r>
            <a:endParaRPr lang="en-US" sz="2800" dirty="0">
              <a:solidFill>
                <a:schemeClr val="bg1"/>
              </a:solidFill>
              <a:latin typeface="Walter Turncoat" panose="02000000000000000000" pitchFamily="2" charset="0"/>
              <a:ea typeface="Walter Turncoat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038" y="890025"/>
            <a:ext cx="4467922" cy="386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8631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"/>
          <p:cNvSpPr txBox="1">
            <a:spLocks noGrp="1"/>
          </p:cNvSpPr>
          <p:nvPr>
            <p:ph type="sldNum" idx="12"/>
          </p:nvPr>
        </p:nvSpPr>
        <p:spPr>
          <a:xfrm>
            <a:off x="4297650" y="4832975"/>
            <a:ext cx="548700" cy="31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1227893" y="234714"/>
            <a:ext cx="66882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Walter Turncoat" panose="02000000000000000000" pitchFamily="2" charset="0"/>
                <a:ea typeface="Walter Turncoat" panose="02000000000000000000" pitchFamily="2" charset="0"/>
              </a:rPr>
              <a:t>TDoS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Walter Turncoat" panose="02000000000000000000" pitchFamily="2" charset="0"/>
                <a:ea typeface="Walter Turncoat" panose="02000000000000000000" pitchFamily="2" charset="0"/>
              </a:rPr>
              <a:t>NEXTGEN 911</a:t>
            </a:r>
            <a:endParaRPr lang="en-US" sz="2800" dirty="0">
              <a:solidFill>
                <a:schemeClr val="bg1"/>
              </a:solidFill>
              <a:latin typeface="Walter Turncoat" panose="02000000000000000000" pitchFamily="2" charset="0"/>
              <a:ea typeface="Walter Turncoat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0658" y="2235508"/>
            <a:ext cx="66882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Walter Turncoat" panose="02000000000000000000" pitchFamily="2" charset="0"/>
                <a:ea typeface="Walter Turncoat" panose="02000000000000000000" pitchFamily="2" charset="0"/>
              </a:rPr>
              <a:t>SAME RISKS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Walter Turncoat" panose="02000000000000000000" pitchFamily="2" charset="0"/>
                <a:ea typeface="Walter Turncoat" panose="02000000000000000000" pitchFamily="2" charset="0"/>
              </a:rPr>
              <a:t>MORE BENEFITS</a:t>
            </a:r>
            <a:endParaRPr lang="en-US" sz="2800" dirty="0">
              <a:solidFill>
                <a:schemeClr val="bg1"/>
              </a:solidFill>
              <a:latin typeface="Walter Turncoat" panose="02000000000000000000" pitchFamily="2" charset="0"/>
              <a:ea typeface="Walter Turncoa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0821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"/>
          <p:cNvSpPr txBox="1">
            <a:spLocks noGrp="1"/>
          </p:cNvSpPr>
          <p:nvPr>
            <p:ph type="sldNum" idx="12"/>
          </p:nvPr>
        </p:nvSpPr>
        <p:spPr>
          <a:xfrm>
            <a:off x="4297650" y="4832975"/>
            <a:ext cx="548700" cy="31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1701437" y="228211"/>
            <a:ext cx="5741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Walter Turncoat" panose="02000000000000000000" pitchFamily="2" charset="0"/>
                <a:ea typeface="Walter Turncoat" panose="02000000000000000000" pitchFamily="2" charset="0"/>
              </a:rPr>
              <a:t>COMPUTER AIDED DISPATCH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Walter Turncoat" panose="02000000000000000000" pitchFamily="2" charset="0"/>
                <a:ea typeface="Walter Turncoat" panose="02000000000000000000" pitchFamily="2" charset="0"/>
              </a:rPr>
              <a:t>CAD NETWORK</a:t>
            </a:r>
            <a:endParaRPr lang="en-US" sz="2800" dirty="0">
              <a:solidFill>
                <a:schemeClr val="bg1"/>
              </a:solidFill>
              <a:latin typeface="Walter Turncoat" panose="02000000000000000000" pitchFamily="2" charset="0"/>
              <a:ea typeface="Walter Turncoat" panose="02000000000000000000" pitchFamily="2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5005701"/>
              </p:ext>
            </p:extLst>
          </p:nvPr>
        </p:nvGraphicFramePr>
        <p:xfrm>
          <a:off x="189410" y="1251676"/>
          <a:ext cx="8810900" cy="3478429"/>
        </p:xfrm>
        <a:graphic>
          <a:graphicData uri="http://schemas.openxmlformats.org/drawingml/2006/table">
            <a:tbl>
              <a:tblPr firstRow="1" bandRow="1">
                <a:tableStyleId>{02C6CAF8-C4D1-4196-8445-3C45650EA1CD}</a:tableStyleId>
              </a:tblPr>
              <a:tblGrid>
                <a:gridCol w="4405450">
                  <a:extLst>
                    <a:ext uri="{9D8B030D-6E8A-4147-A177-3AD203B41FA5}">
                      <a16:colId xmlns:a16="http://schemas.microsoft.com/office/drawing/2014/main" val="2710464714"/>
                    </a:ext>
                  </a:extLst>
                </a:gridCol>
                <a:gridCol w="4405450">
                  <a:extLst>
                    <a:ext uri="{9D8B030D-6E8A-4147-A177-3AD203B41FA5}">
                      <a16:colId xmlns:a16="http://schemas.microsoft.com/office/drawing/2014/main" val="4106290511"/>
                    </a:ext>
                  </a:extLst>
                </a:gridCol>
              </a:tblGrid>
              <a:tr h="95574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Walter Turncoat" panose="02000000000000000000" pitchFamily="2" charset="0"/>
                          <a:ea typeface="Walter Turncoat" panose="02000000000000000000" pitchFamily="2" charset="0"/>
                        </a:rPr>
                        <a:t>CAD</a:t>
                      </a:r>
                      <a:endParaRPr lang="en-US" sz="2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latin typeface="Walter Turncoat" panose="02000000000000000000" pitchFamily="2" charset="0"/>
                        <a:ea typeface="Walter Turncoat" panose="02000000000000000000" pitchFamily="2" charset="0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Walter Turncoat" panose="02000000000000000000" pitchFamily="2" charset="0"/>
                          <a:ea typeface="Walter Turncoat" panose="02000000000000000000" pitchFamily="2" charset="0"/>
                        </a:rPr>
                        <a:t>LAW ENFORCEMENT/</a:t>
                      </a:r>
                    </a:p>
                    <a:p>
                      <a:pPr algn="ctr"/>
                      <a:r>
                        <a:rPr lang="en-US" sz="2800" dirty="0" smtClean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Walter Turncoat" panose="02000000000000000000" pitchFamily="2" charset="0"/>
                          <a:ea typeface="Walter Turncoat" panose="02000000000000000000" pitchFamily="2" charset="0"/>
                        </a:rPr>
                        <a:t>CJIS</a:t>
                      </a:r>
                      <a:endParaRPr lang="en-US" sz="2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latin typeface="Walter Turncoat" panose="02000000000000000000" pitchFamily="2" charset="0"/>
                        <a:ea typeface="Walter Turncoat" panose="02000000000000000000" pitchFamily="2" charset="0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002278"/>
                  </a:ext>
                </a:extLst>
              </a:tr>
              <a:tr h="1071335"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>
                          <a:solidFill>
                            <a:schemeClr val="bg1"/>
                          </a:solidFill>
                          <a:latin typeface="Walter Turncoat" panose="02000000000000000000" pitchFamily="2" charset="0"/>
                          <a:ea typeface="Walter Turncoat" panose="02000000000000000000" pitchFamily="2" charset="0"/>
                        </a:rPr>
                        <a:t>MAPPING – GIS</a:t>
                      </a:r>
                    </a:p>
                    <a:p>
                      <a:pPr algn="ctr"/>
                      <a:r>
                        <a:rPr lang="en-US" sz="2000" baseline="0" dirty="0" smtClean="0">
                          <a:solidFill>
                            <a:schemeClr val="bg1"/>
                          </a:solidFill>
                          <a:latin typeface="Walter Turncoat" panose="02000000000000000000" pitchFamily="2" charset="0"/>
                          <a:ea typeface="Walter Turncoat" panose="02000000000000000000" pitchFamily="2" charset="0"/>
                        </a:rPr>
                        <a:t>SOCIAL SECURITY NUMBERS</a:t>
                      </a:r>
                    </a:p>
                    <a:p>
                      <a:pPr algn="ctr"/>
                      <a:r>
                        <a:rPr lang="en-US" sz="2000" baseline="0" dirty="0" smtClean="0">
                          <a:solidFill>
                            <a:schemeClr val="bg1"/>
                          </a:solidFill>
                          <a:latin typeface="Walter Turncoat" panose="02000000000000000000" pitchFamily="2" charset="0"/>
                          <a:ea typeface="Walter Turncoat" panose="02000000000000000000" pitchFamily="2" charset="0"/>
                        </a:rPr>
                        <a:t>MEDICAL INFO (EMS CALLS)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Walter Turncoat" panose="02000000000000000000" pitchFamily="2" charset="0"/>
                          <a:ea typeface="Walter Turncoat" panose="02000000000000000000" pitchFamily="2" charset="0"/>
                        </a:rPr>
                        <a:t>SOCIAL SECURITY NUMBERS</a:t>
                      </a:r>
                    </a:p>
                    <a:p>
                      <a:pPr algn="ctr"/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Walter Turncoat" panose="02000000000000000000" pitchFamily="2" charset="0"/>
                          <a:ea typeface="Walter Turncoat" panose="02000000000000000000" pitchFamily="2" charset="0"/>
                        </a:rPr>
                        <a:t>ACTIVE</a:t>
                      </a: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  <a:latin typeface="Walter Turncoat" panose="02000000000000000000" pitchFamily="2" charset="0"/>
                          <a:ea typeface="Walter Turncoat" panose="02000000000000000000" pitchFamily="2" charset="0"/>
                        </a:rPr>
                        <a:t> INVESTIGATIONS</a:t>
                      </a:r>
                    </a:p>
                    <a:p>
                      <a:pPr algn="ctr"/>
                      <a:r>
                        <a:rPr lang="en-US" sz="2000" baseline="0" dirty="0" smtClean="0">
                          <a:solidFill>
                            <a:schemeClr val="bg1"/>
                          </a:solidFill>
                          <a:latin typeface="Walter Turncoat" panose="02000000000000000000" pitchFamily="2" charset="0"/>
                          <a:ea typeface="Walter Turncoat" panose="02000000000000000000" pitchFamily="2" charset="0"/>
                        </a:rPr>
                        <a:t>WARRANTS</a:t>
                      </a:r>
                      <a:endParaRPr lang="en-US" sz="2000" dirty="0">
                        <a:solidFill>
                          <a:schemeClr val="bg1"/>
                        </a:solidFill>
                        <a:latin typeface="Walter Turncoat" panose="02000000000000000000" pitchFamily="2" charset="0"/>
                        <a:ea typeface="Walter Turncoat" panose="02000000000000000000" pitchFamily="2" charset="0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82530724"/>
                  </a:ext>
                </a:extLst>
              </a:tr>
              <a:tr h="90113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Walter Turncoat" panose="02000000000000000000" pitchFamily="2" charset="0"/>
                          <a:ea typeface="Walter Turncoat" panose="02000000000000000000" pitchFamily="2" charset="0"/>
                        </a:rPr>
                        <a:t>INTERNAL ALI</a:t>
                      </a:r>
                    </a:p>
                    <a:p>
                      <a:pPr algn="ctr"/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Walter Turncoat" panose="02000000000000000000" pitchFamily="2" charset="0"/>
                          <a:ea typeface="Walter Turncoat" panose="02000000000000000000" pitchFamily="2" charset="0"/>
                        </a:rPr>
                        <a:t>UNITS FOR STATE/LOCAL PD</a:t>
                      </a:r>
                      <a:endParaRPr lang="en-US" sz="2000" dirty="0">
                        <a:solidFill>
                          <a:schemeClr val="bg1"/>
                        </a:solidFill>
                        <a:latin typeface="Walter Turncoat" panose="02000000000000000000" pitchFamily="2" charset="0"/>
                        <a:ea typeface="Walter Turncoat" panose="02000000000000000000" pitchFamily="2" charset="0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Walter Turncoat" panose="02000000000000000000" pitchFamily="2" charset="0"/>
                          <a:ea typeface="Walter Turncoat" panose="02000000000000000000" pitchFamily="2" charset="0"/>
                        </a:rPr>
                        <a:t>CRIMINAL JUSTICE INFORMATION SYSTEM (CJIS)</a:t>
                      </a:r>
                      <a:endParaRPr lang="en-US" sz="2000" dirty="0">
                        <a:solidFill>
                          <a:schemeClr val="bg1"/>
                        </a:solidFill>
                        <a:latin typeface="Walter Turncoat" panose="02000000000000000000" pitchFamily="2" charset="0"/>
                        <a:ea typeface="Walter Turncoat" panose="02000000000000000000" pitchFamily="2" charset="0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65317068"/>
                  </a:ext>
                </a:extLst>
              </a:tr>
              <a:tr h="55021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468198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76272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"/>
          <p:cNvSpPr txBox="1">
            <a:spLocks noGrp="1"/>
          </p:cNvSpPr>
          <p:nvPr>
            <p:ph type="sldNum" idx="12"/>
          </p:nvPr>
        </p:nvSpPr>
        <p:spPr>
          <a:xfrm>
            <a:off x="4297650" y="4832975"/>
            <a:ext cx="548700" cy="31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313508" y="228211"/>
            <a:ext cx="8392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Walter Turncoat" panose="02000000000000000000" pitchFamily="2" charset="0"/>
                <a:ea typeface="Walter Turncoat" panose="02000000000000000000" pitchFamily="2" charset="0"/>
              </a:rPr>
              <a:t>PHONE SYSTEM         CAD NETWORK</a:t>
            </a:r>
            <a:endParaRPr lang="en-US" sz="2800" dirty="0">
              <a:solidFill>
                <a:schemeClr val="bg1"/>
              </a:solidFill>
              <a:latin typeface="Walter Turncoat" panose="02000000000000000000" pitchFamily="2" charset="0"/>
              <a:ea typeface="Walter Turncoat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765" y="228211"/>
            <a:ext cx="682469" cy="49795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9907" y="1592062"/>
            <a:ext cx="839288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Walter Turncoat" panose="02000000000000000000" pitchFamily="2" charset="0"/>
                <a:ea typeface="Walter Turncoat" panose="02000000000000000000" pitchFamily="2" charset="0"/>
              </a:rPr>
              <a:t>AUTOMATIC NUMBER IDENTIFICATION</a:t>
            </a:r>
            <a:r>
              <a:rPr lang="en-US" sz="2000" dirty="0">
                <a:solidFill>
                  <a:schemeClr val="bg1"/>
                </a:solidFill>
                <a:latin typeface="Walter Turncoat" panose="02000000000000000000" pitchFamily="2" charset="0"/>
                <a:ea typeface="Walter Turncoat" panose="02000000000000000000" pitchFamily="2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Walter Turncoat" panose="02000000000000000000" pitchFamily="2" charset="0"/>
                <a:ea typeface="Walter Turncoat" panose="02000000000000000000" pitchFamily="2" charset="0"/>
              </a:rPr>
              <a:t>(ANI)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Walter Turncoat" panose="02000000000000000000" pitchFamily="2" charset="0"/>
                <a:ea typeface="Walter Turncoat" panose="02000000000000000000" pitchFamily="2" charset="0"/>
              </a:rPr>
              <a:t>AUTOMATIC LOCATION IDENTIFIER (ALI)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Walter Turncoat" panose="02000000000000000000" pitchFamily="2" charset="0"/>
                <a:ea typeface="Walter Turncoat" panose="02000000000000000000" pitchFamily="2" charset="0"/>
              </a:rPr>
              <a:t>TEXT TO 911 MESSAGES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Walter Turncoat" panose="02000000000000000000" pitchFamily="2" charset="0"/>
                <a:ea typeface="Walter Turncoat" panose="02000000000000000000" pitchFamily="2" charset="0"/>
              </a:rPr>
              <a:t>VIDEO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Walter Turncoat" panose="02000000000000000000" pitchFamily="2" charset="0"/>
                <a:ea typeface="Walter Turncoat" panose="02000000000000000000" pitchFamily="2" charset="0"/>
              </a:rPr>
              <a:t>PICTURES</a:t>
            </a:r>
            <a:endParaRPr lang="en-US" sz="2000" dirty="0">
              <a:solidFill>
                <a:schemeClr val="bg1"/>
              </a:solidFill>
              <a:latin typeface="Walter Turncoat" panose="02000000000000000000" pitchFamily="2" charset="0"/>
              <a:ea typeface="Walter Turncoa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0505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"/>
          <p:cNvSpPr txBox="1">
            <a:spLocks noGrp="1"/>
          </p:cNvSpPr>
          <p:nvPr>
            <p:ph type="sldNum" idx="12"/>
          </p:nvPr>
        </p:nvSpPr>
        <p:spPr>
          <a:xfrm>
            <a:off x="4297650" y="4832975"/>
            <a:ext cx="548700" cy="31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1701437" y="228211"/>
            <a:ext cx="5741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Walter Turncoat" panose="02000000000000000000" pitchFamily="2" charset="0"/>
                <a:ea typeface="Walter Turncoat" panose="02000000000000000000" pitchFamily="2" charset="0"/>
              </a:rPr>
              <a:t>BIGGEST THREAT TO CAD NETWORK - IMHO</a:t>
            </a:r>
            <a:endParaRPr lang="en-US" sz="2800" dirty="0">
              <a:solidFill>
                <a:schemeClr val="bg1"/>
              </a:solidFill>
              <a:latin typeface="Walter Turncoat" panose="02000000000000000000" pitchFamily="2" charset="0"/>
              <a:ea typeface="Walter Turncoat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779" y="1182318"/>
            <a:ext cx="3295221" cy="35791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46350" y="1632339"/>
            <a:ext cx="407558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Walter Turncoat" panose="02000000000000000000" pitchFamily="2" charset="0"/>
                <a:ea typeface="Walter Turncoat" panose="02000000000000000000" pitchFamily="2" charset="0"/>
              </a:rPr>
              <a:t>MOBILE DATA TERMINAL</a:t>
            </a:r>
          </a:p>
          <a:p>
            <a:endParaRPr lang="en-US" sz="2000" dirty="0">
              <a:solidFill>
                <a:schemeClr val="bg1"/>
              </a:solidFill>
              <a:latin typeface="Walter Turncoat" panose="02000000000000000000" pitchFamily="2" charset="0"/>
              <a:ea typeface="Walter Turncoat" panose="02000000000000000000" pitchFamily="2" charset="0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Walter Turncoat" panose="02000000000000000000" pitchFamily="2" charset="0"/>
                <a:ea typeface="Walter Turncoat" panose="02000000000000000000" pitchFamily="2" charset="0"/>
              </a:rPr>
              <a:t>CAN BE FOUND: 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Walter Turncoat" panose="02000000000000000000" pitchFamily="2" charset="0"/>
                <a:ea typeface="Walter Turncoat" panose="02000000000000000000" pitchFamily="2" charset="0"/>
              </a:rPr>
              <a:t>- LEO VEHICLES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Walter Turncoat" panose="02000000000000000000" pitchFamily="2" charset="0"/>
                <a:ea typeface="Walter Turncoat" panose="02000000000000000000" pitchFamily="2" charset="0"/>
              </a:rPr>
              <a:t>- EMS/FIRE VEHICLES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Walter Turncoat" panose="02000000000000000000" pitchFamily="2" charset="0"/>
                <a:ea typeface="Walter Turncoat" panose="02000000000000000000" pitchFamily="2" charset="0"/>
              </a:rPr>
              <a:t>- HOME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Walter Turncoat" panose="02000000000000000000" pitchFamily="2" charset="0"/>
                <a:ea typeface="Walter Turncoat" panose="02000000000000000000" pitchFamily="2" charset="0"/>
              </a:rPr>
              <a:t>- MCDONALDS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Walter Turncoat" panose="02000000000000000000" pitchFamily="2" charset="0"/>
                <a:ea typeface="Walter Turncoat" panose="02000000000000000000" pitchFamily="2" charset="0"/>
              </a:rPr>
              <a:t>- WHO KNOWS?</a:t>
            </a:r>
            <a:endParaRPr lang="en-US" sz="2000" dirty="0">
              <a:solidFill>
                <a:schemeClr val="bg1"/>
              </a:solidFill>
              <a:latin typeface="Walter Turncoat" panose="02000000000000000000" pitchFamily="2" charset="0"/>
              <a:ea typeface="Walter Turncoa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2292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"/>
          <p:cNvSpPr txBox="1">
            <a:spLocks noGrp="1"/>
          </p:cNvSpPr>
          <p:nvPr>
            <p:ph type="sldNum" idx="12"/>
          </p:nvPr>
        </p:nvSpPr>
        <p:spPr>
          <a:xfrm>
            <a:off x="4297650" y="4832975"/>
            <a:ext cx="548700" cy="31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5" name="Google Shape;74;p13"/>
          <p:cNvSpPr/>
          <p:nvPr/>
        </p:nvSpPr>
        <p:spPr>
          <a:xfrm>
            <a:off x="2425147" y="894256"/>
            <a:ext cx="4293705" cy="145013"/>
          </a:xfrm>
          <a:custGeom>
            <a:avLst/>
            <a:gdLst/>
            <a:ahLst/>
            <a:cxnLst/>
            <a:rect l="l" t="t" r="r" b="b"/>
            <a:pathLst>
              <a:path w="27831" h="2831" extrusionOk="0">
                <a:moveTo>
                  <a:pt x="27264" y="944"/>
                </a:moveTo>
                <a:lnTo>
                  <a:pt x="27359" y="1086"/>
                </a:lnTo>
                <a:lnTo>
                  <a:pt x="27359" y="944"/>
                </a:lnTo>
                <a:close/>
                <a:moveTo>
                  <a:pt x="27359" y="1086"/>
                </a:moveTo>
                <a:lnTo>
                  <a:pt x="27359" y="1133"/>
                </a:lnTo>
                <a:lnTo>
                  <a:pt x="27372" y="1106"/>
                </a:lnTo>
                <a:lnTo>
                  <a:pt x="27372" y="1106"/>
                </a:lnTo>
                <a:lnTo>
                  <a:pt x="27359" y="1086"/>
                </a:lnTo>
                <a:close/>
                <a:moveTo>
                  <a:pt x="27453" y="944"/>
                </a:moveTo>
                <a:lnTo>
                  <a:pt x="27372" y="1106"/>
                </a:lnTo>
                <a:lnTo>
                  <a:pt x="27372" y="1106"/>
                </a:lnTo>
                <a:lnTo>
                  <a:pt x="27453" y="1227"/>
                </a:lnTo>
                <a:lnTo>
                  <a:pt x="27453" y="944"/>
                </a:lnTo>
                <a:close/>
                <a:moveTo>
                  <a:pt x="27642" y="1039"/>
                </a:moveTo>
                <a:lnTo>
                  <a:pt x="27453" y="1227"/>
                </a:lnTo>
                <a:lnTo>
                  <a:pt x="27453" y="1322"/>
                </a:lnTo>
                <a:lnTo>
                  <a:pt x="27453" y="1416"/>
                </a:lnTo>
                <a:lnTo>
                  <a:pt x="27830" y="1416"/>
                </a:lnTo>
                <a:lnTo>
                  <a:pt x="27830" y="1227"/>
                </a:lnTo>
                <a:lnTo>
                  <a:pt x="27736" y="1322"/>
                </a:lnTo>
                <a:lnTo>
                  <a:pt x="27736" y="1227"/>
                </a:lnTo>
                <a:lnTo>
                  <a:pt x="27736" y="1133"/>
                </a:lnTo>
                <a:lnTo>
                  <a:pt x="27642" y="1039"/>
                </a:lnTo>
                <a:close/>
                <a:moveTo>
                  <a:pt x="20189" y="1"/>
                </a:moveTo>
                <a:lnTo>
                  <a:pt x="20095" y="190"/>
                </a:lnTo>
                <a:lnTo>
                  <a:pt x="20000" y="95"/>
                </a:lnTo>
                <a:lnTo>
                  <a:pt x="19906" y="284"/>
                </a:lnTo>
                <a:lnTo>
                  <a:pt x="19812" y="473"/>
                </a:lnTo>
                <a:lnTo>
                  <a:pt x="19529" y="284"/>
                </a:lnTo>
                <a:lnTo>
                  <a:pt x="19340" y="95"/>
                </a:lnTo>
                <a:lnTo>
                  <a:pt x="19246" y="95"/>
                </a:lnTo>
                <a:lnTo>
                  <a:pt x="19246" y="190"/>
                </a:lnTo>
                <a:lnTo>
                  <a:pt x="19151" y="378"/>
                </a:lnTo>
                <a:lnTo>
                  <a:pt x="19434" y="190"/>
                </a:lnTo>
                <a:lnTo>
                  <a:pt x="19246" y="473"/>
                </a:lnTo>
                <a:lnTo>
                  <a:pt x="19434" y="378"/>
                </a:lnTo>
                <a:lnTo>
                  <a:pt x="19434" y="567"/>
                </a:lnTo>
                <a:lnTo>
                  <a:pt x="19151" y="567"/>
                </a:lnTo>
                <a:lnTo>
                  <a:pt x="19151" y="190"/>
                </a:lnTo>
                <a:lnTo>
                  <a:pt x="19057" y="95"/>
                </a:lnTo>
                <a:lnTo>
                  <a:pt x="18963" y="95"/>
                </a:lnTo>
                <a:lnTo>
                  <a:pt x="18774" y="284"/>
                </a:lnTo>
                <a:lnTo>
                  <a:pt x="18680" y="473"/>
                </a:lnTo>
                <a:lnTo>
                  <a:pt x="18585" y="378"/>
                </a:lnTo>
                <a:lnTo>
                  <a:pt x="18491" y="190"/>
                </a:lnTo>
                <a:lnTo>
                  <a:pt x="18397" y="378"/>
                </a:lnTo>
                <a:lnTo>
                  <a:pt x="17925" y="567"/>
                </a:lnTo>
                <a:lnTo>
                  <a:pt x="18019" y="284"/>
                </a:lnTo>
                <a:lnTo>
                  <a:pt x="17831" y="378"/>
                </a:lnTo>
                <a:lnTo>
                  <a:pt x="17642" y="567"/>
                </a:lnTo>
                <a:lnTo>
                  <a:pt x="17642" y="661"/>
                </a:lnTo>
                <a:lnTo>
                  <a:pt x="17453" y="567"/>
                </a:lnTo>
                <a:lnTo>
                  <a:pt x="17170" y="473"/>
                </a:lnTo>
                <a:lnTo>
                  <a:pt x="16699" y="473"/>
                </a:lnTo>
                <a:lnTo>
                  <a:pt x="16699" y="567"/>
                </a:lnTo>
                <a:lnTo>
                  <a:pt x="16604" y="661"/>
                </a:lnTo>
                <a:lnTo>
                  <a:pt x="16416" y="378"/>
                </a:lnTo>
                <a:lnTo>
                  <a:pt x="16227" y="378"/>
                </a:lnTo>
                <a:lnTo>
                  <a:pt x="15661" y="661"/>
                </a:lnTo>
                <a:lnTo>
                  <a:pt x="15661" y="473"/>
                </a:lnTo>
                <a:lnTo>
                  <a:pt x="15567" y="756"/>
                </a:lnTo>
                <a:lnTo>
                  <a:pt x="15378" y="473"/>
                </a:lnTo>
                <a:lnTo>
                  <a:pt x="15567" y="473"/>
                </a:lnTo>
                <a:lnTo>
                  <a:pt x="15472" y="378"/>
                </a:lnTo>
                <a:lnTo>
                  <a:pt x="15378" y="378"/>
                </a:lnTo>
                <a:lnTo>
                  <a:pt x="15189" y="473"/>
                </a:lnTo>
                <a:lnTo>
                  <a:pt x="15000" y="756"/>
                </a:lnTo>
                <a:lnTo>
                  <a:pt x="14906" y="661"/>
                </a:lnTo>
                <a:lnTo>
                  <a:pt x="14812" y="473"/>
                </a:lnTo>
                <a:lnTo>
                  <a:pt x="14529" y="756"/>
                </a:lnTo>
                <a:lnTo>
                  <a:pt x="14623" y="567"/>
                </a:lnTo>
                <a:lnTo>
                  <a:pt x="14529" y="661"/>
                </a:lnTo>
                <a:lnTo>
                  <a:pt x="14340" y="756"/>
                </a:lnTo>
                <a:lnTo>
                  <a:pt x="14340" y="567"/>
                </a:lnTo>
                <a:lnTo>
                  <a:pt x="14246" y="473"/>
                </a:lnTo>
                <a:lnTo>
                  <a:pt x="13963" y="378"/>
                </a:lnTo>
                <a:lnTo>
                  <a:pt x="13585" y="284"/>
                </a:lnTo>
                <a:lnTo>
                  <a:pt x="13302" y="284"/>
                </a:lnTo>
                <a:lnTo>
                  <a:pt x="13302" y="378"/>
                </a:lnTo>
                <a:lnTo>
                  <a:pt x="13302" y="473"/>
                </a:lnTo>
                <a:lnTo>
                  <a:pt x="13208" y="473"/>
                </a:lnTo>
                <a:lnTo>
                  <a:pt x="13208" y="661"/>
                </a:lnTo>
                <a:lnTo>
                  <a:pt x="13114" y="661"/>
                </a:lnTo>
                <a:lnTo>
                  <a:pt x="13019" y="567"/>
                </a:lnTo>
                <a:lnTo>
                  <a:pt x="12925" y="378"/>
                </a:lnTo>
                <a:lnTo>
                  <a:pt x="12831" y="95"/>
                </a:lnTo>
                <a:lnTo>
                  <a:pt x="12831" y="378"/>
                </a:lnTo>
                <a:lnTo>
                  <a:pt x="12736" y="378"/>
                </a:lnTo>
                <a:lnTo>
                  <a:pt x="12642" y="284"/>
                </a:lnTo>
                <a:lnTo>
                  <a:pt x="12548" y="190"/>
                </a:lnTo>
                <a:lnTo>
                  <a:pt x="12265" y="190"/>
                </a:lnTo>
                <a:lnTo>
                  <a:pt x="12170" y="473"/>
                </a:lnTo>
                <a:lnTo>
                  <a:pt x="12076" y="378"/>
                </a:lnTo>
                <a:lnTo>
                  <a:pt x="11887" y="284"/>
                </a:lnTo>
                <a:lnTo>
                  <a:pt x="11510" y="378"/>
                </a:lnTo>
                <a:lnTo>
                  <a:pt x="10755" y="661"/>
                </a:lnTo>
                <a:lnTo>
                  <a:pt x="10661" y="473"/>
                </a:lnTo>
                <a:lnTo>
                  <a:pt x="10567" y="378"/>
                </a:lnTo>
                <a:lnTo>
                  <a:pt x="10095" y="378"/>
                </a:lnTo>
                <a:lnTo>
                  <a:pt x="9529" y="473"/>
                </a:lnTo>
                <a:lnTo>
                  <a:pt x="9340" y="473"/>
                </a:lnTo>
                <a:lnTo>
                  <a:pt x="9152" y="378"/>
                </a:lnTo>
                <a:lnTo>
                  <a:pt x="9152" y="473"/>
                </a:lnTo>
                <a:lnTo>
                  <a:pt x="9152" y="567"/>
                </a:lnTo>
                <a:lnTo>
                  <a:pt x="8963" y="661"/>
                </a:lnTo>
                <a:lnTo>
                  <a:pt x="8869" y="567"/>
                </a:lnTo>
                <a:lnTo>
                  <a:pt x="8680" y="473"/>
                </a:lnTo>
                <a:lnTo>
                  <a:pt x="8680" y="756"/>
                </a:lnTo>
                <a:lnTo>
                  <a:pt x="8491" y="661"/>
                </a:lnTo>
                <a:lnTo>
                  <a:pt x="8208" y="567"/>
                </a:lnTo>
                <a:lnTo>
                  <a:pt x="7925" y="661"/>
                </a:lnTo>
                <a:lnTo>
                  <a:pt x="7831" y="756"/>
                </a:lnTo>
                <a:lnTo>
                  <a:pt x="7548" y="567"/>
                </a:lnTo>
                <a:lnTo>
                  <a:pt x="7359" y="473"/>
                </a:lnTo>
                <a:lnTo>
                  <a:pt x="7170" y="944"/>
                </a:lnTo>
                <a:lnTo>
                  <a:pt x="6982" y="661"/>
                </a:lnTo>
                <a:lnTo>
                  <a:pt x="6793" y="661"/>
                </a:lnTo>
                <a:lnTo>
                  <a:pt x="6604" y="756"/>
                </a:lnTo>
                <a:lnTo>
                  <a:pt x="6510" y="661"/>
                </a:lnTo>
                <a:lnTo>
                  <a:pt x="6416" y="756"/>
                </a:lnTo>
                <a:lnTo>
                  <a:pt x="6038" y="944"/>
                </a:lnTo>
                <a:lnTo>
                  <a:pt x="6038" y="1039"/>
                </a:lnTo>
                <a:lnTo>
                  <a:pt x="5850" y="1133"/>
                </a:lnTo>
                <a:lnTo>
                  <a:pt x="5850" y="1039"/>
                </a:lnTo>
                <a:lnTo>
                  <a:pt x="5755" y="1039"/>
                </a:lnTo>
                <a:lnTo>
                  <a:pt x="5567" y="1227"/>
                </a:lnTo>
                <a:lnTo>
                  <a:pt x="5472" y="1227"/>
                </a:lnTo>
                <a:lnTo>
                  <a:pt x="5378" y="1039"/>
                </a:lnTo>
                <a:lnTo>
                  <a:pt x="5378" y="1133"/>
                </a:lnTo>
                <a:lnTo>
                  <a:pt x="5189" y="1227"/>
                </a:lnTo>
                <a:lnTo>
                  <a:pt x="5095" y="1133"/>
                </a:lnTo>
                <a:lnTo>
                  <a:pt x="4906" y="1039"/>
                </a:lnTo>
                <a:lnTo>
                  <a:pt x="5189" y="1039"/>
                </a:lnTo>
                <a:lnTo>
                  <a:pt x="5095" y="944"/>
                </a:lnTo>
                <a:lnTo>
                  <a:pt x="5095" y="756"/>
                </a:lnTo>
                <a:lnTo>
                  <a:pt x="5001" y="944"/>
                </a:lnTo>
                <a:lnTo>
                  <a:pt x="4529" y="944"/>
                </a:lnTo>
                <a:lnTo>
                  <a:pt x="4529" y="1133"/>
                </a:lnTo>
                <a:lnTo>
                  <a:pt x="4718" y="1133"/>
                </a:lnTo>
                <a:lnTo>
                  <a:pt x="4623" y="1227"/>
                </a:lnTo>
                <a:lnTo>
                  <a:pt x="4623" y="1133"/>
                </a:lnTo>
                <a:lnTo>
                  <a:pt x="4529" y="1416"/>
                </a:lnTo>
                <a:lnTo>
                  <a:pt x="4340" y="1227"/>
                </a:lnTo>
                <a:lnTo>
                  <a:pt x="4152" y="1039"/>
                </a:lnTo>
                <a:lnTo>
                  <a:pt x="3963" y="1039"/>
                </a:lnTo>
                <a:lnTo>
                  <a:pt x="3774" y="1416"/>
                </a:lnTo>
                <a:lnTo>
                  <a:pt x="3774" y="1322"/>
                </a:lnTo>
                <a:lnTo>
                  <a:pt x="3774" y="1227"/>
                </a:lnTo>
                <a:lnTo>
                  <a:pt x="3680" y="1322"/>
                </a:lnTo>
                <a:lnTo>
                  <a:pt x="3586" y="1510"/>
                </a:lnTo>
                <a:lnTo>
                  <a:pt x="3208" y="1416"/>
                </a:lnTo>
                <a:lnTo>
                  <a:pt x="2454" y="1416"/>
                </a:lnTo>
                <a:lnTo>
                  <a:pt x="1793" y="1510"/>
                </a:lnTo>
                <a:lnTo>
                  <a:pt x="1510" y="1605"/>
                </a:lnTo>
                <a:lnTo>
                  <a:pt x="1321" y="1699"/>
                </a:lnTo>
                <a:lnTo>
                  <a:pt x="1321" y="1605"/>
                </a:lnTo>
                <a:lnTo>
                  <a:pt x="1038" y="1699"/>
                </a:lnTo>
                <a:lnTo>
                  <a:pt x="755" y="1793"/>
                </a:lnTo>
                <a:lnTo>
                  <a:pt x="567" y="1793"/>
                </a:lnTo>
                <a:lnTo>
                  <a:pt x="378" y="1888"/>
                </a:lnTo>
                <a:lnTo>
                  <a:pt x="284" y="1699"/>
                </a:lnTo>
                <a:lnTo>
                  <a:pt x="95" y="1605"/>
                </a:lnTo>
                <a:lnTo>
                  <a:pt x="1" y="1793"/>
                </a:lnTo>
                <a:lnTo>
                  <a:pt x="1" y="2076"/>
                </a:lnTo>
                <a:lnTo>
                  <a:pt x="95" y="2548"/>
                </a:lnTo>
                <a:lnTo>
                  <a:pt x="189" y="2831"/>
                </a:lnTo>
                <a:lnTo>
                  <a:pt x="284" y="2737"/>
                </a:lnTo>
                <a:lnTo>
                  <a:pt x="472" y="2831"/>
                </a:lnTo>
                <a:lnTo>
                  <a:pt x="567" y="2548"/>
                </a:lnTo>
                <a:lnTo>
                  <a:pt x="661" y="2642"/>
                </a:lnTo>
                <a:lnTo>
                  <a:pt x="661" y="2737"/>
                </a:lnTo>
                <a:lnTo>
                  <a:pt x="755" y="2642"/>
                </a:lnTo>
                <a:lnTo>
                  <a:pt x="944" y="2548"/>
                </a:lnTo>
                <a:lnTo>
                  <a:pt x="1227" y="2548"/>
                </a:lnTo>
                <a:lnTo>
                  <a:pt x="1227" y="2642"/>
                </a:lnTo>
                <a:lnTo>
                  <a:pt x="1321" y="2737"/>
                </a:lnTo>
                <a:lnTo>
                  <a:pt x="1416" y="2831"/>
                </a:lnTo>
                <a:lnTo>
                  <a:pt x="1510" y="2642"/>
                </a:lnTo>
                <a:lnTo>
                  <a:pt x="1793" y="2548"/>
                </a:lnTo>
                <a:lnTo>
                  <a:pt x="1699" y="2642"/>
                </a:lnTo>
                <a:lnTo>
                  <a:pt x="1887" y="2737"/>
                </a:lnTo>
                <a:lnTo>
                  <a:pt x="1887" y="2454"/>
                </a:lnTo>
                <a:lnTo>
                  <a:pt x="1982" y="2265"/>
                </a:lnTo>
                <a:lnTo>
                  <a:pt x="2076" y="2737"/>
                </a:lnTo>
                <a:lnTo>
                  <a:pt x="2171" y="2359"/>
                </a:lnTo>
                <a:lnTo>
                  <a:pt x="2265" y="2642"/>
                </a:lnTo>
                <a:lnTo>
                  <a:pt x="2265" y="2548"/>
                </a:lnTo>
                <a:lnTo>
                  <a:pt x="2359" y="2454"/>
                </a:lnTo>
                <a:lnTo>
                  <a:pt x="2454" y="2548"/>
                </a:lnTo>
                <a:lnTo>
                  <a:pt x="2454" y="2737"/>
                </a:lnTo>
                <a:lnTo>
                  <a:pt x="2548" y="2548"/>
                </a:lnTo>
                <a:lnTo>
                  <a:pt x="2548" y="2454"/>
                </a:lnTo>
                <a:lnTo>
                  <a:pt x="2642" y="2548"/>
                </a:lnTo>
                <a:lnTo>
                  <a:pt x="2642" y="2642"/>
                </a:lnTo>
                <a:lnTo>
                  <a:pt x="2831" y="2454"/>
                </a:lnTo>
                <a:lnTo>
                  <a:pt x="3020" y="2454"/>
                </a:lnTo>
                <a:lnTo>
                  <a:pt x="3114" y="2265"/>
                </a:lnTo>
                <a:lnTo>
                  <a:pt x="3114" y="2076"/>
                </a:lnTo>
                <a:lnTo>
                  <a:pt x="3208" y="1982"/>
                </a:lnTo>
                <a:lnTo>
                  <a:pt x="3208" y="2076"/>
                </a:lnTo>
                <a:lnTo>
                  <a:pt x="3208" y="2265"/>
                </a:lnTo>
                <a:lnTo>
                  <a:pt x="3303" y="2076"/>
                </a:lnTo>
                <a:lnTo>
                  <a:pt x="3491" y="2076"/>
                </a:lnTo>
                <a:lnTo>
                  <a:pt x="3491" y="2171"/>
                </a:lnTo>
                <a:lnTo>
                  <a:pt x="3397" y="2265"/>
                </a:lnTo>
                <a:lnTo>
                  <a:pt x="3303" y="2359"/>
                </a:lnTo>
                <a:lnTo>
                  <a:pt x="3303" y="2548"/>
                </a:lnTo>
                <a:lnTo>
                  <a:pt x="3491" y="2548"/>
                </a:lnTo>
                <a:lnTo>
                  <a:pt x="3586" y="2454"/>
                </a:lnTo>
                <a:lnTo>
                  <a:pt x="3680" y="2265"/>
                </a:lnTo>
                <a:lnTo>
                  <a:pt x="4152" y="2265"/>
                </a:lnTo>
                <a:lnTo>
                  <a:pt x="4152" y="2359"/>
                </a:lnTo>
                <a:lnTo>
                  <a:pt x="4246" y="2171"/>
                </a:lnTo>
                <a:lnTo>
                  <a:pt x="4340" y="2171"/>
                </a:lnTo>
                <a:lnTo>
                  <a:pt x="4246" y="2265"/>
                </a:lnTo>
                <a:lnTo>
                  <a:pt x="5284" y="2265"/>
                </a:lnTo>
                <a:lnTo>
                  <a:pt x="5567" y="2171"/>
                </a:lnTo>
                <a:lnTo>
                  <a:pt x="5755" y="2171"/>
                </a:lnTo>
                <a:lnTo>
                  <a:pt x="5755" y="2076"/>
                </a:lnTo>
                <a:lnTo>
                  <a:pt x="6416" y="2076"/>
                </a:lnTo>
                <a:lnTo>
                  <a:pt x="6510" y="1888"/>
                </a:lnTo>
                <a:lnTo>
                  <a:pt x="6604" y="1888"/>
                </a:lnTo>
                <a:lnTo>
                  <a:pt x="7170" y="1982"/>
                </a:lnTo>
                <a:lnTo>
                  <a:pt x="7453" y="1888"/>
                </a:lnTo>
                <a:lnTo>
                  <a:pt x="7548" y="1888"/>
                </a:lnTo>
                <a:lnTo>
                  <a:pt x="7642" y="1699"/>
                </a:lnTo>
                <a:lnTo>
                  <a:pt x="7736" y="1888"/>
                </a:lnTo>
                <a:lnTo>
                  <a:pt x="7925" y="2076"/>
                </a:lnTo>
                <a:lnTo>
                  <a:pt x="8114" y="1793"/>
                </a:lnTo>
                <a:lnTo>
                  <a:pt x="8114" y="1982"/>
                </a:lnTo>
                <a:lnTo>
                  <a:pt x="8208" y="1793"/>
                </a:lnTo>
                <a:lnTo>
                  <a:pt x="8302" y="1982"/>
                </a:lnTo>
                <a:lnTo>
                  <a:pt x="8302" y="1888"/>
                </a:lnTo>
                <a:lnTo>
                  <a:pt x="8302" y="1793"/>
                </a:lnTo>
                <a:lnTo>
                  <a:pt x="8491" y="1793"/>
                </a:lnTo>
                <a:lnTo>
                  <a:pt x="8585" y="1888"/>
                </a:lnTo>
                <a:lnTo>
                  <a:pt x="8774" y="1793"/>
                </a:lnTo>
                <a:lnTo>
                  <a:pt x="8774" y="1982"/>
                </a:lnTo>
                <a:lnTo>
                  <a:pt x="8869" y="1888"/>
                </a:lnTo>
                <a:lnTo>
                  <a:pt x="9718" y="1888"/>
                </a:lnTo>
                <a:lnTo>
                  <a:pt x="9623" y="1793"/>
                </a:lnTo>
                <a:lnTo>
                  <a:pt x="9718" y="1605"/>
                </a:lnTo>
                <a:lnTo>
                  <a:pt x="9812" y="1699"/>
                </a:lnTo>
                <a:lnTo>
                  <a:pt x="9812" y="1793"/>
                </a:lnTo>
                <a:lnTo>
                  <a:pt x="9906" y="1888"/>
                </a:lnTo>
                <a:lnTo>
                  <a:pt x="10095" y="1982"/>
                </a:lnTo>
                <a:lnTo>
                  <a:pt x="10661" y="1793"/>
                </a:lnTo>
                <a:lnTo>
                  <a:pt x="11038" y="1510"/>
                </a:lnTo>
                <a:lnTo>
                  <a:pt x="11133" y="1699"/>
                </a:lnTo>
                <a:lnTo>
                  <a:pt x="11321" y="1699"/>
                </a:lnTo>
                <a:lnTo>
                  <a:pt x="11510" y="1605"/>
                </a:lnTo>
                <a:lnTo>
                  <a:pt x="11604" y="1416"/>
                </a:lnTo>
                <a:lnTo>
                  <a:pt x="11982" y="1605"/>
                </a:lnTo>
                <a:lnTo>
                  <a:pt x="12453" y="1699"/>
                </a:lnTo>
                <a:lnTo>
                  <a:pt x="12642" y="1510"/>
                </a:lnTo>
                <a:lnTo>
                  <a:pt x="12642" y="1699"/>
                </a:lnTo>
                <a:lnTo>
                  <a:pt x="12925" y="1510"/>
                </a:lnTo>
                <a:lnTo>
                  <a:pt x="13208" y="1510"/>
                </a:lnTo>
                <a:lnTo>
                  <a:pt x="14057" y="1699"/>
                </a:lnTo>
                <a:lnTo>
                  <a:pt x="14434" y="1793"/>
                </a:lnTo>
                <a:lnTo>
                  <a:pt x="14812" y="1793"/>
                </a:lnTo>
                <a:lnTo>
                  <a:pt x="15095" y="1699"/>
                </a:lnTo>
                <a:lnTo>
                  <a:pt x="15378" y="1510"/>
                </a:lnTo>
                <a:lnTo>
                  <a:pt x="15472" y="1416"/>
                </a:lnTo>
                <a:lnTo>
                  <a:pt x="15472" y="1510"/>
                </a:lnTo>
                <a:lnTo>
                  <a:pt x="15472" y="1699"/>
                </a:lnTo>
                <a:lnTo>
                  <a:pt x="16416" y="1510"/>
                </a:lnTo>
                <a:lnTo>
                  <a:pt x="16416" y="1605"/>
                </a:lnTo>
                <a:lnTo>
                  <a:pt x="16510" y="1605"/>
                </a:lnTo>
                <a:lnTo>
                  <a:pt x="16604" y="1510"/>
                </a:lnTo>
                <a:lnTo>
                  <a:pt x="17642" y="1510"/>
                </a:lnTo>
                <a:lnTo>
                  <a:pt x="17736" y="1605"/>
                </a:lnTo>
                <a:lnTo>
                  <a:pt x="17831" y="1605"/>
                </a:lnTo>
                <a:lnTo>
                  <a:pt x="18397" y="1510"/>
                </a:lnTo>
                <a:lnTo>
                  <a:pt x="19057" y="1322"/>
                </a:lnTo>
                <a:lnTo>
                  <a:pt x="18774" y="1605"/>
                </a:lnTo>
                <a:lnTo>
                  <a:pt x="19151" y="1322"/>
                </a:lnTo>
                <a:lnTo>
                  <a:pt x="19340" y="1322"/>
                </a:lnTo>
                <a:lnTo>
                  <a:pt x="19340" y="1510"/>
                </a:lnTo>
                <a:lnTo>
                  <a:pt x="19529" y="1416"/>
                </a:lnTo>
                <a:lnTo>
                  <a:pt x="19906" y="1416"/>
                </a:lnTo>
                <a:lnTo>
                  <a:pt x="20000" y="1322"/>
                </a:lnTo>
                <a:lnTo>
                  <a:pt x="20095" y="944"/>
                </a:lnTo>
                <a:lnTo>
                  <a:pt x="20095" y="1133"/>
                </a:lnTo>
                <a:lnTo>
                  <a:pt x="20189" y="1227"/>
                </a:lnTo>
                <a:lnTo>
                  <a:pt x="20189" y="1416"/>
                </a:lnTo>
                <a:lnTo>
                  <a:pt x="20283" y="1322"/>
                </a:lnTo>
                <a:lnTo>
                  <a:pt x="20378" y="1322"/>
                </a:lnTo>
                <a:lnTo>
                  <a:pt x="20378" y="1416"/>
                </a:lnTo>
                <a:lnTo>
                  <a:pt x="20661" y="1227"/>
                </a:lnTo>
                <a:lnTo>
                  <a:pt x="20944" y="1133"/>
                </a:lnTo>
                <a:lnTo>
                  <a:pt x="21038" y="1133"/>
                </a:lnTo>
                <a:lnTo>
                  <a:pt x="21132" y="1416"/>
                </a:lnTo>
                <a:lnTo>
                  <a:pt x="21604" y="1227"/>
                </a:lnTo>
                <a:lnTo>
                  <a:pt x="21510" y="1039"/>
                </a:lnTo>
                <a:lnTo>
                  <a:pt x="21510" y="944"/>
                </a:lnTo>
                <a:lnTo>
                  <a:pt x="21698" y="944"/>
                </a:lnTo>
                <a:lnTo>
                  <a:pt x="21604" y="1039"/>
                </a:lnTo>
                <a:lnTo>
                  <a:pt x="21982" y="1039"/>
                </a:lnTo>
                <a:lnTo>
                  <a:pt x="21887" y="1227"/>
                </a:lnTo>
                <a:lnTo>
                  <a:pt x="21887" y="1227"/>
                </a:lnTo>
                <a:lnTo>
                  <a:pt x="22170" y="1039"/>
                </a:lnTo>
                <a:lnTo>
                  <a:pt x="22265" y="1227"/>
                </a:lnTo>
                <a:lnTo>
                  <a:pt x="22265" y="1133"/>
                </a:lnTo>
                <a:lnTo>
                  <a:pt x="22265" y="1039"/>
                </a:lnTo>
                <a:lnTo>
                  <a:pt x="22548" y="1039"/>
                </a:lnTo>
                <a:lnTo>
                  <a:pt x="22642" y="1322"/>
                </a:lnTo>
                <a:lnTo>
                  <a:pt x="23019" y="1227"/>
                </a:lnTo>
                <a:lnTo>
                  <a:pt x="23208" y="1133"/>
                </a:lnTo>
                <a:lnTo>
                  <a:pt x="23302" y="1039"/>
                </a:lnTo>
                <a:lnTo>
                  <a:pt x="23397" y="1133"/>
                </a:lnTo>
                <a:lnTo>
                  <a:pt x="23397" y="1227"/>
                </a:lnTo>
                <a:lnTo>
                  <a:pt x="23680" y="1227"/>
                </a:lnTo>
                <a:lnTo>
                  <a:pt x="23868" y="1133"/>
                </a:lnTo>
                <a:lnTo>
                  <a:pt x="24057" y="1227"/>
                </a:lnTo>
                <a:lnTo>
                  <a:pt x="24246" y="1227"/>
                </a:lnTo>
                <a:lnTo>
                  <a:pt x="24246" y="1133"/>
                </a:lnTo>
                <a:lnTo>
                  <a:pt x="24529" y="1227"/>
                </a:lnTo>
                <a:lnTo>
                  <a:pt x="24906" y="1322"/>
                </a:lnTo>
                <a:lnTo>
                  <a:pt x="25179" y="1048"/>
                </a:lnTo>
                <a:lnTo>
                  <a:pt x="25095" y="1133"/>
                </a:lnTo>
                <a:lnTo>
                  <a:pt x="25189" y="1227"/>
                </a:lnTo>
                <a:lnTo>
                  <a:pt x="25189" y="1133"/>
                </a:lnTo>
                <a:lnTo>
                  <a:pt x="25283" y="1039"/>
                </a:lnTo>
                <a:lnTo>
                  <a:pt x="25378" y="944"/>
                </a:lnTo>
                <a:lnTo>
                  <a:pt x="25472" y="944"/>
                </a:lnTo>
                <a:lnTo>
                  <a:pt x="25472" y="1133"/>
                </a:lnTo>
                <a:lnTo>
                  <a:pt x="25566" y="1039"/>
                </a:lnTo>
                <a:lnTo>
                  <a:pt x="25661" y="1039"/>
                </a:lnTo>
                <a:lnTo>
                  <a:pt x="25566" y="1133"/>
                </a:lnTo>
                <a:lnTo>
                  <a:pt x="25661" y="1227"/>
                </a:lnTo>
                <a:lnTo>
                  <a:pt x="25849" y="1322"/>
                </a:lnTo>
                <a:lnTo>
                  <a:pt x="25944" y="1133"/>
                </a:lnTo>
                <a:lnTo>
                  <a:pt x="26132" y="1039"/>
                </a:lnTo>
                <a:lnTo>
                  <a:pt x="26132" y="1039"/>
                </a:lnTo>
                <a:lnTo>
                  <a:pt x="26038" y="1227"/>
                </a:lnTo>
                <a:lnTo>
                  <a:pt x="26132" y="1322"/>
                </a:lnTo>
                <a:lnTo>
                  <a:pt x="26321" y="1416"/>
                </a:lnTo>
                <a:lnTo>
                  <a:pt x="26415" y="1416"/>
                </a:lnTo>
                <a:lnTo>
                  <a:pt x="26887" y="1227"/>
                </a:lnTo>
                <a:lnTo>
                  <a:pt x="27264" y="944"/>
                </a:lnTo>
                <a:lnTo>
                  <a:pt x="27170" y="944"/>
                </a:lnTo>
                <a:lnTo>
                  <a:pt x="27264" y="850"/>
                </a:lnTo>
                <a:lnTo>
                  <a:pt x="26981" y="756"/>
                </a:lnTo>
                <a:lnTo>
                  <a:pt x="26887" y="944"/>
                </a:lnTo>
                <a:lnTo>
                  <a:pt x="26793" y="1133"/>
                </a:lnTo>
                <a:lnTo>
                  <a:pt x="26793" y="661"/>
                </a:lnTo>
                <a:lnTo>
                  <a:pt x="26604" y="944"/>
                </a:lnTo>
                <a:lnTo>
                  <a:pt x="26510" y="850"/>
                </a:lnTo>
                <a:lnTo>
                  <a:pt x="26415" y="756"/>
                </a:lnTo>
                <a:lnTo>
                  <a:pt x="26321" y="944"/>
                </a:lnTo>
                <a:lnTo>
                  <a:pt x="26227" y="661"/>
                </a:lnTo>
                <a:lnTo>
                  <a:pt x="26038" y="756"/>
                </a:lnTo>
                <a:lnTo>
                  <a:pt x="25849" y="661"/>
                </a:lnTo>
                <a:lnTo>
                  <a:pt x="25378" y="567"/>
                </a:lnTo>
                <a:lnTo>
                  <a:pt x="25283" y="661"/>
                </a:lnTo>
                <a:lnTo>
                  <a:pt x="25095" y="756"/>
                </a:lnTo>
                <a:lnTo>
                  <a:pt x="25189" y="473"/>
                </a:lnTo>
                <a:lnTo>
                  <a:pt x="25000" y="661"/>
                </a:lnTo>
                <a:lnTo>
                  <a:pt x="25000" y="661"/>
                </a:lnTo>
                <a:lnTo>
                  <a:pt x="25095" y="473"/>
                </a:lnTo>
                <a:lnTo>
                  <a:pt x="24906" y="567"/>
                </a:lnTo>
                <a:lnTo>
                  <a:pt x="24717" y="567"/>
                </a:lnTo>
                <a:lnTo>
                  <a:pt x="24717" y="756"/>
                </a:lnTo>
                <a:lnTo>
                  <a:pt x="24623" y="1039"/>
                </a:lnTo>
                <a:lnTo>
                  <a:pt x="24623" y="850"/>
                </a:lnTo>
                <a:lnTo>
                  <a:pt x="24717" y="661"/>
                </a:lnTo>
                <a:lnTo>
                  <a:pt x="24623" y="756"/>
                </a:lnTo>
                <a:lnTo>
                  <a:pt x="24623" y="661"/>
                </a:lnTo>
                <a:lnTo>
                  <a:pt x="24529" y="473"/>
                </a:lnTo>
                <a:lnTo>
                  <a:pt x="24529" y="661"/>
                </a:lnTo>
                <a:lnTo>
                  <a:pt x="24434" y="567"/>
                </a:lnTo>
                <a:lnTo>
                  <a:pt x="24340" y="378"/>
                </a:lnTo>
                <a:lnTo>
                  <a:pt x="24246" y="567"/>
                </a:lnTo>
                <a:lnTo>
                  <a:pt x="23963" y="567"/>
                </a:lnTo>
                <a:lnTo>
                  <a:pt x="23397" y="661"/>
                </a:lnTo>
                <a:lnTo>
                  <a:pt x="23114" y="661"/>
                </a:lnTo>
                <a:lnTo>
                  <a:pt x="22925" y="567"/>
                </a:lnTo>
                <a:lnTo>
                  <a:pt x="22925" y="473"/>
                </a:lnTo>
                <a:lnTo>
                  <a:pt x="23019" y="473"/>
                </a:lnTo>
                <a:lnTo>
                  <a:pt x="22642" y="378"/>
                </a:lnTo>
                <a:lnTo>
                  <a:pt x="22736" y="473"/>
                </a:lnTo>
                <a:lnTo>
                  <a:pt x="22548" y="473"/>
                </a:lnTo>
                <a:lnTo>
                  <a:pt x="22642" y="284"/>
                </a:lnTo>
                <a:lnTo>
                  <a:pt x="22548" y="190"/>
                </a:lnTo>
                <a:lnTo>
                  <a:pt x="22453" y="190"/>
                </a:lnTo>
                <a:lnTo>
                  <a:pt x="22359" y="284"/>
                </a:lnTo>
                <a:lnTo>
                  <a:pt x="22170" y="378"/>
                </a:lnTo>
                <a:lnTo>
                  <a:pt x="22076" y="284"/>
                </a:lnTo>
                <a:lnTo>
                  <a:pt x="22170" y="473"/>
                </a:lnTo>
                <a:lnTo>
                  <a:pt x="21887" y="190"/>
                </a:lnTo>
                <a:lnTo>
                  <a:pt x="21793" y="190"/>
                </a:lnTo>
                <a:lnTo>
                  <a:pt x="21698" y="378"/>
                </a:lnTo>
                <a:lnTo>
                  <a:pt x="21604" y="756"/>
                </a:lnTo>
                <a:lnTo>
                  <a:pt x="21415" y="661"/>
                </a:lnTo>
                <a:lnTo>
                  <a:pt x="21510" y="473"/>
                </a:lnTo>
                <a:lnTo>
                  <a:pt x="21604" y="284"/>
                </a:lnTo>
                <a:lnTo>
                  <a:pt x="21415" y="284"/>
                </a:lnTo>
                <a:lnTo>
                  <a:pt x="21415" y="190"/>
                </a:lnTo>
                <a:lnTo>
                  <a:pt x="21227" y="378"/>
                </a:lnTo>
                <a:lnTo>
                  <a:pt x="20944" y="567"/>
                </a:lnTo>
                <a:lnTo>
                  <a:pt x="20566" y="1"/>
                </a:lnTo>
                <a:lnTo>
                  <a:pt x="20472" y="95"/>
                </a:lnTo>
                <a:lnTo>
                  <a:pt x="20472" y="190"/>
                </a:lnTo>
                <a:lnTo>
                  <a:pt x="20472" y="378"/>
                </a:lnTo>
                <a:lnTo>
                  <a:pt x="20283" y="284"/>
                </a:lnTo>
                <a:lnTo>
                  <a:pt x="20283" y="190"/>
                </a:lnTo>
                <a:lnTo>
                  <a:pt x="20378" y="95"/>
                </a:lnTo>
                <a:lnTo>
                  <a:pt x="2028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2179461" y="291971"/>
            <a:ext cx="4785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Walter Turncoat" panose="02000000000000000000" pitchFamily="2" charset="0"/>
                <a:ea typeface="Walter Turncoat" panose="02000000000000000000" pitchFamily="2" charset="0"/>
              </a:rPr>
              <a:t>WHAT IS 9-1-1 MADE OF?</a:t>
            </a:r>
            <a:endParaRPr lang="en-US" sz="2800" dirty="0">
              <a:solidFill>
                <a:schemeClr val="bg1"/>
              </a:solidFill>
              <a:latin typeface="Walter Turncoat" panose="02000000000000000000" pitchFamily="2" charset="0"/>
              <a:ea typeface="Walter Turncoat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8334"/>
            <a:ext cx="9144000" cy="318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7934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"/>
          <p:cNvSpPr txBox="1">
            <a:spLocks noGrp="1"/>
          </p:cNvSpPr>
          <p:nvPr>
            <p:ph type="sldNum" idx="12"/>
          </p:nvPr>
        </p:nvSpPr>
        <p:spPr>
          <a:xfrm>
            <a:off x="4297650" y="4832975"/>
            <a:ext cx="548700" cy="31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34" y="57349"/>
            <a:ext cx="7321731" cy="12864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845" y="1437319"/>
            <a:ext cx="6811115" cy="303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4275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"/>
          <p:cNvSpPr txBox="1">
            <a:spLocks noGrp="1"/>
          </p:cNvSpPr>
          <p:nvPr>
            <p:ph type="sldNum" idx="12"/>
          </p:nvPr>
        </p:nvSpPr>
        <p:spPr>
          <a:xfrm>
            <a:off x="4297650" y="4832975"/>
            <a:ext cx="548700" cy="31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21" y="2816998"/>
            <a:ext cx="7220958" cy="12860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43" y="671103"/>
            <a:ext cx="8066314" cy="186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4436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"/>
          <p:cNvSpPr txBox="1">
            <a:spLocks noGrp="1"/>
          </p:cNvSpPr>
          <p:nvPr>
            <p:ph type="sldNum" idx="12"/>
          </p:nvPr>
        </p:nvSpPr>
        <p:spPr>
          <a:xfrm>
            <a:off x="4297650" y="4832975"/>
            <a:ext cx="548700" cy="31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644" y="388695"/>
            <a:ext cx="6347411" cy="26267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89" y="3395505"/>
            <a:ext cx="7859222" cy="105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5802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"/>
          <p:cNvSpPr txBox="1">
            <a:spLocks noGrp="1"/>
          </p:cNvSpPr>
          <p:nvPr>
            <p:ph type="sldNum" idx="12"/>
          </p:nvPr>
        </p:nvSpPr>
        <p:spPr>
          <a:xfrm>
            <a:off x="4297650" y="4832975"/>
            <a:ext cx="548700" cy="31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1090749" y="234714"/>
            <a:ext cx="73347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Walter Turncoat" panose="02000000000000000000" pitchFamily="2" charset="0"/>
                <a:ea typeface="Walter Turncoat" panose="02000000000000000000" pitchFamily="2" charset="0"/>
              </a:rPr>
              <a:t>SWATTING/PRANK/HOAX 9-1-1 CALLS</a:t>
            </a:r>
            <a:endParaRPr lang="en-US" sz="2800" dirty="0">
              <a:solidFill>
                <a:schemeClr val="bg1"/>
              </a:solidFill>
              <a:latin typeface="Walter Turncoat" panose="02000000000000000000" pitchFamily="2" charset="0"/>
              <a:ea typeface="Walter Turncoat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86299"/>
            <a:ext cx="3755972" cy="28183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67" y="1497057"/>
            <a:ext cx="3796683" cy="260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6671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"/>
          <p:cNvSpPr txBox="1">
            <a:spLocks noGrp="1"/>
          </p:cNvSpPr>
          <p:nvPr>
            <p:ph type="sldNum" idx="12"/>
          </p:nvPr>
        </p:nvSpPr>
        <p:spPr>
          <a:xfrm>
            <a:off x="4297650" y="4832975"/>
            <a:ext cx="548700" cy="31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56" y="529044"/>
            <a:ext cx="3710340" cy="19267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724990" y="2538657"/>
            <a:ext cx="4069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Walter Turncoat" panose="02000000000000000000" pitchFamily="2" charset="0"/>
                <a:ea typeface="Walter Turncoat" panose="02000000000000000000" pitchFamily="2" charset="0"/>
              </a:rPr>
              <a:t>TTY RELAY</a:t>
            </a:r>
            <a:endParaRPr lang="en-US" sz="2000" dirty="0">
              <a:solidFill>
                <a:schemeClr val="bg1"/>
              </a:solidFill>
              <a:latin typeface="Walter Turncoat" panose="02000000000000000000" pitchFamily="2" charset="0"/>
              <a:ea typeface="Walter Turncoat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39067" y="4199816"/>
            <a:ext cx="4069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Walter Turncoat" panose="02000000000000000000" pitchFamily="2" charset="0"/>
                <a:ea typeface="Walter Turncoat" panose="02000000000000000000" pitchFamily="2" charset="0"/>
              </a:rPr>
              <a:t>VoIP</a:t>
            </a:r>
            <a:endParaRPr lang="en-US" sz="2000" dirty="0">
              <a:solidFill>
                <a:schemeClr val="bg1"/>
              </a:solidFill>
              <a:latin typeface="Walter Turncoat" panose="02000000000000000000" pitchFamily="2" charset="0"/>
              <a:ea typeface="Walter Turncoat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891" y="1572824"/>
            <a:ext cx="3491970" cy="251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323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"/>
          <p:cNvSpPr txBox="1">
            <a:spLocks noGrp="1"/>
          </p:cNvSpPr>
          <p:nvPr>
            <p:ph type="sldNum" idx="12"/>
          </p:nvPr>
        </p:nvSpPr>
        <p:spPr>
          <a:xfrm>
            <a:off x="4297650" y="4832975"/>
            <a:ext cx="548700" cy="31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53" y="1881532"/>
            <a:ext cx="7379893" cy="187541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04602" y="543897"/>
            <a:ext cx="73347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Walter Turncoat" panose="02000000000000000000" pitchFamily="2" charset="0"/>
                <a:ea typeface="Walter Turncoat" panose="02000000000000000000" pitchFamily="2" charset="0"/>
              </a:rPr>
              <a:t>HARASSMENT/BULLYING</a:t>
            </a:r>
            <a:endParaRPr lang="en-US" sz="2800" dirty="0">
              <a:solidFill>
                <a:schemeClr val="bg1"/>
              </a:solidFill>
              <a:latin typeface="Walter Turncoat" panose="02000000000000000000" pitchFamily="2" charset="0"/>
              <a:ea typeface="Walter Turncoa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6864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"/>
          <p:cNvSpPr txBox="1">
            <a:spLocks noGrp="1"/>
          </p:cNvSpPr>
          <p:nvPr>
            <p:ph type="sldNum" idx="12"/>
          </p:nvPr>
        </p:nvSpPr>
        <p:spPr>
          <a:xfrm>
            <a:off x="4297650" y="4832975"/>
            <a:ext cx="548700" cy="31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  <p:sp>
        <p:nvSpPr>
          <p:cNvPr id="11" name="TextBox 10"/>
          <p:cNvSpPr txBox="1"/>
          <p:nvPr/>
        </p:nvSpPr>
        <p:spPr>
          <a:xfrm>
            <a:off x="904602" y="543897"/>
            <a:ext cx="73347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Walter Turncoat" panose="02000000000000000000" pitchFamily="2" charset="0"/>
                <a:ea typeface="Walter Turncoat" panose="02000000000000000000" pitchFamily="2" charset="0"/>
              </a:rPr>
              <a:t>RESULTS IN PROPERTY DAMAGE</a:t>
            </a:r>
            <a:endParaRPr lang="en-US" sz="2800" dirty="0">
              <a:solidFill>
                <a:schemeClr val="bg1"/>
              </a:solidFill>
              <a:latin typeface="Walter Turncoat" panose="02000000000000000000" pitchFamily="2" charset="0"/>
              <a:ea typeface="Walter Turncoat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56" y="1268649"/>
            <a:ext cx="8316486" cy="336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656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"/>
          <p:cNvSpPr txBox="1">
            <a:spLocks noGrp="1"/>
          </p:cNvSpPr>
          <p:nvPr>
            <p:ph type="sldNum" idx="12"/>
          </p:nvPr>
        </p:nvSpPr>
        <p:spPr>
          <a:xfrm>
            <a:off x="4297650" y="4832975"/>
            <a:ext cx="548700" cy="31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  <p:sp>
        <p:nvSpPr>
          <p:cNvPr id="11" name="TextBox 10"/>
          <p:cNvSpPr txBox="1"/>
          <p:nvPr/>
        </p:nvSpPr>
        <p:spPr>
          <a:xfrm>
            <a:off x="333103" y="543897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Walter Turncoat" panose="02000000000000000000" pitchFamily="2" charset="0"/>
                <a:ea typeface="Walter Turncoat" panose="02000000000000000000" pitchFamily="2" charset="0"/>
              </a:rPr>
              <a:t>DEATH OF CITIZEN OR FIRST RESPONDER</a:t>
            </a:r>
            <a:endParaRPr lang="en-US" sz="2800" dirty="0">
              <a:solidFill>
                <a:schemeClr val="bg1"/>
              </a:solidFill>
              <a:latin typeface="Walter Turncoat" panose="02000000000000000000" pitchFamily="2" charset="0"/>
              <a:ea typeface="Walter Turncoat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" y="1465326"/>
            <a:ext cx="7811590" cy="234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2623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"/>
          <p:cNvSpPr txBox="1">
            <a:spLocks noGrp="1"/>
          </p:cNvSpPr>
          <p:nvPr>
            <p:ph type="sldNum" idx="12"/>
          </p:nvPr>
        </p:nvSpPr>
        <p:spPr>
          <a:xfrm>
            <a:off x="4297650" y="4832975"/>
            <a:ext cx="548700" cy="31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28</a:t>
            </a:fld>
            <a:endParaRPr/>
          </a:p>
        </p:txBody>
      </p:sp>
      <p:sp>
        <p:nvSpPr>
          <p:cNvPr id="11" name="TextBox 10"/>
          <p:cNvSpPr txBox="1"/>
          <p:nvPr/>
        </p:nvSpPr>
        <p:spPr>
          <a:xfrm>
            <a:off x="457200" y="266978"/>
            <a:ext cx="8229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chemeClr val="bg1"/>
                </a:solidFill>
                <a:latin typeface="Walter Turncoat" panose="02000000000000000000" pitchFamily="2" charset="0"/>
                <a:ea typeface="Walter Turncoat" panose="02000000000000000000" pitchFamily="2" charset="0"/>
              </a:rPr>
              <a:t>SOCIAL MEDIA</a:t>
            </a:r>
          </a:p>
          <a:p>
            <a:pPr algn="ctr"/>
            <a:r>
              <a:rPr lang="en-US" sz="7200" dirty="0" smtClean="0">
                <a:solidFill>
                  <a:schemeClr val="bg1"/>
                </a:solidFill>
                <a:latin typeface="Walter Turncoat" panose="02000000000000000000" pitchFamily="2" charset="0"/>
                <a:ea typeface="Walter Turncoat" panose="02000000000000000000" pitchFamily="2" charset="0"/>
              </a:rPr>
              <a:t>IS </a:t>
            </a:r>
            <a:r>
              <a:rPr lang="en-US" sz="7200" dirty="0" smtClean="0">
                <a:solidFill>
                  <a:srgbClr val="F2BBFD"/>
                </a:solidFill>
                <a:latin typeface="Walter Turncoat" panose="02000000000000000000" pitchFamily="2" charset="0"/>
                <a:ea typeface="Walter Turncoat" panose="02000000000000000000" pitchFamily="2" charset="0"/>
              </a:rPr>
              <a:t>NOT</a:t>
            </a:r>
          </a:p>
          <a:p>
            <a:pPr algn="ctr"/>
            <a:r>
              <a:rPr lang="en-US" sz="7200" dirty="0" smtClean="0">
                <a:solidFill>
                  <a:schemeClr val="bg1"/>
                </a:solidFill>
                <a:latin typeface="Walter Turncoat" panose="02000000000000000000" pitchFamily="2" charset="0"/>
                <a:ea typeface="Walter Turncoat" panose="02000000000000000000" pitchFamily="2" charset="0"/>
              </a:rPr>
              <a:t>EMERGENCY</a:t>
            </a:r>
          </a:p>
          <a:p>
            <a:pPr algn="ctr"/>
            <a:r>
              <a:rPr lang="en-US" sz="7200" dirty="0" smtClean="0">
                <a:solidFill>
                  <a:schemeClr val="bg1"/>
                </a:solidFill>
                <a:latin typeface="Walter Turncoat" panose="02000000000000000000" pitchFamily="2" charset="0"/>
                <a:ea typeface="Walter Turncoat" panose="02000000000000000000" pitchFamily="2" charset="0"/>
              </a:rPr>
              <a:t>SERVICES</a:t>
            </a:r>
          </a:p>
        </p:txBody>
      </p:sp>
    </p:spTree>
    <p:extLst>
      <p:ext uri="{BB962C8B-B14F-4D97-AF65-F5344CB8AC3E}">
        <p14:creationId xmlns:p14="http://schemas.microsoft.com/office/powerpoint/2010/main" val="23008157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"/>
          <p:cNvSpPr txBox="1">
            <a:spLocks noGrp="1"/>
          </p:cNvSpPr>
          <p:nvPr>
            <p:ph type="sldNum" idx="12"/>
          </p:nvPr>
        </p:nvSpPr>
        <p:spPr>
          <a:xfrm>
            <a:off x="4297650" y="4832975"/>
            <a:ext cx="548700" cy="31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084" y="60563"/>
            <a:ext cx="3283831" cy="482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7424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"/>
          <p:cNvSpPr txBox="1">
            <a:spLocks noGrp="1"/>
          </p:cNvSpPr>
          <p:nvPr>
            <p:ph type="sldNum" idx="12"/>
          </p:nvPr>
        </p:nvSpPr>
        <p:spPr>
          <a:xfrm>
            <a:off x="4297650" y="4832975"/>
            <a:ext cx="548700" cy="31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3869098" y="326154"/>
            <a:ext cx="4785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Walter Turncoat" panose="02000000000000000000" pitchFamily="2" charset="0"/>
                <a:ea typeface="Walter Turncoat" panose="02000000000000000000" pitchFamily="2" charset="0"/>
              </a:rPr>
              <a:t>RADIO</a:t>
            </a:r>
            <a:endParaRPr lang="en-US" sz="2800" dirty="0">
              <a:solidFill>
                <a:schemeClr val="bg1"/>
              </a:solidFill>
              <a:latin typeface="Walter Turncoat" panose="02000000000000000000" pitchFamily="2" charset="0"/>
              <a:ea typeface="Walter Turncoat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8334"/>
            <a:ext cx="9144000" cy="31840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118334"/>
            <a:ext cx="9144000" cy="318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0658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"/>
          <p:cNvSpPr txBox="1">
            <a:spLocks noGrp="1"/>
          </p:cNvSpPr>
          <p:nvPr>
            <p:ph type="sldNum" idx="12"/>
          </p:nvPr>
        </p:nvSpPr>
        <p:spPr>
          <a:xfrm>
            <a:off x="4297650" y="4832975"/>
            <a:ext cx="548700" cy="31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30</a:t>
            </a:fld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905" y="1163032"/>
            <a:ext cx="5276190" cy="26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3022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"/>
          <p:cNvSpPr txBox="1">
            <a:spLocks noGrp="1"/>
          </p:cNvSpPr>
          <p:nvPr>
            <p:ph type="sldNum" idx="12"/>
          </p:nvPr>
        </p:nvSpPr>
        <p:spPr>
          <a:xfrm>
            <a:off x="4297650" y="4832975"/>
            <a:ext cx="548700" cy="31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31</a:t>
            </a:fld>
            <a:endParaRPr/>
          </a:p>
        </p:txBody>
      </p:sp>
      <p:sp>
        <p:nvSpPr>
          <p:cNvPr id="11" name="TextBox 10"/>
          <p:cNvSpPr txBox="1"/>
          <p:nvPr/>
        </p:nvSpPr>
        <p:spPr>
          <a:xfrm>
            <a:off x="333103" y="543897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Walter Turncoat" panose="02000000000000000000" pitchFamily="2" charset="0"/>
                <a:ea typeface="Walter Turncoat" panose="02000000000000000000" pitchFamily="2" charset="0"/>
              </a:rPr>
              <a:t>OTHER RISKS TO FIRST RESPONDERS</a:t>
            </a:r>
            <a:endParaRPr lang="en-US" sz="2800" dirty="0">
              <a:solidFill>
                <a:schemeClr val="bg1"/>
              </a:solidFill>
              <a:latin typeface="Walter Turncoat" panose="02000000000000000000" pitchFamily="2" charset="0"/>
              <a:ea typeface="Walter Turncoat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1982989"/>
            <a:ext cx="8229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Walter Turncoat" panose="02000000000000000000" pitchFamily="2" charset="0"/>
                <a:ea typeface="Walter Turncoat" panose="02000000000000000000" pitchFamily="2" charset="0"/>
              </a:rPr>
              <a:t>USE HOAX CALLS TO MANIPULATE RESOURCES</a:t>
            </a:r>
          </a:p>
          <a:p>
            <a:endParaRPr lang="en-US" sz="2400" dirty="0" smtClean="0">
              <a:solidFill>
                <a:schemeClr val="bg1"/>
              </a:solidFill>
              <a:latin typeface="Walter Turncoat" panose="02000000000000000000" pitchFamily="2" charset="0"/>
              <a:ea typeface="Walter Turncoat" panose="02000000000000000000" pitchFamily="2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Walter Turncoat" panose="02000000000000000000" pitchFamily="2" charset="0"/>
                <a:ea typeface="Walter Turncoat" panose="02000000000000000000" pitchFamily="2" charset="0"/>
              </a:rPr>
              <a:t>USING THE FREEDOM OF INFORMATION ACT TO OBTAIN </a:t>
            </a:r>
            <a:r>
              <a:rPr lang="en-US" sz="2400" dirty="0" smtClean="0">
                <a:solidFill>
                  <a:schemeClr val="bg1"/>
                </a:solidFill>
                <a:latin typeface="Walter Turncoat" panose="02000000000000000000" pitchFamily="2" charset="0"/>
                <a:ea typeface="Walter Turncoat" panose="02000000000000000000" pitchFamily="2" charset="0"/>
              </a:rPr>
              <a:t>INFORMATION</a:t>
            </a:r>
          </a:p>
          <a:p>
            <a:endParaRPr lang="en-US" sz="2400" dirty="0">
              <a:solidFill>
                <a:schemeClr val="bg1"/>
              </a:solidFill>
              <a:latin typeface="Walter Turncoat" panose="02000000000000000000" pitchFamily="2" charset="0"/>
              <a:ea typeface="Walter Turncoat" panose="02000000000000000000" pitchFamily="2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Walter Turncoat" panose="02000000000000000000" pitchFamily="2" charset="0"/>
                <a:ea typeface="Walter Turncoat" panose="02000000000000000000" pitchFamily="2" charset="0"/>
              </a:rPr>
              <a:t>SECURITY OF THE BUILDING DISPATCERS ARE IN</a:t>
            </a:r>
            <a:endParaRPr lang="en-US" sz="2400" dirty="0" smtClean="0">
              <a:solidFill>
                <a:schemeClr val="bg1"/>
              </a:solidFill>
              <a:latin typeface="Walter Turncoat" panose="02000000000000000000" pitchFamily="2" charset="0"/>
              <a:ea typeface="Walter Turncoat" panose="02000000000000000000" pitchFamily="2" charset="0"/>
            </a:endParaRPr>
          </a:p>
          <a:p>
            <a:endParaRPr lang="en-US" sz="2400" dirty="0">
              <a:solidFill>
                <a:schemeClr val="bg1"/>
              </a:solidFill>
              <a:latin typeface="Walter Turncoat" panose="02000000000000000000" pitchFamily="2" charset="0"/>
              <a:ea typeface="Walter Turncoa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4814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"/>
          <p:cNvSpPr txBox="1">
            <a:spLocks noGrp="1"/>
          </p:cNvSpPr>
          <p:nvPr>
            <p:ph type="sldNum" idx="12"/>
          </p:nvPr>
        </p:nvSpPr>
        <p:spPr>
          <a:xfrm>
            <a:off x="4297650" y="4832975"/>
            <a:ext cx="548700" cy="31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32</a:t>
            </a:fld>
            <a:endParaRPr/>
          </a:p>
        </p:txBody>
      </p:sp>
      <p:pic>
        <p:nvPicPr>
          <p:cNvPr id="2" name="cutton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3103" y="543897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Walter Turncoat" panose="02000000000000000000" pitchFamily="2" charset="0"/>
                <a:ea typeface="Walter Turncoat" panose="02000000000000000000" pitchFamily="2" charset="0"/>
              </a:rPr>
              <a:t>AUDIO FROM FOIA REQUEST</a:t>
            </a:r>
            <a:endParaRPr lang="en-US" sz="2800" dirty="0">
              <a:solidFill>
                <a:schemeClr val="bg1"/>
              </a:solidFill>
              <a:latin typeface="Walter Turncoat" panose="02000000000000000000" pitchFamily="2" charset="0"/>
              <a:ea typeface="Walter Turncoa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39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"/>
          <p:cNvSpPr txBox="1">
            <a:spLocks noGrp="1"/>
          </p:cNvSpPr>
          <p:nvPr>
            <p:ph type="sldNum" idx="12"/>
          </p:nvPr>
        </p:nvSpPr>
        <p:spPr>
          <a:xfrm>
            <a:off x="4297650" y="4832975"/>
            <a:ext cx="548700" cy="31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33</a:t>
            </a:fld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323" y="127081"/>
            <a:ext cx="2289354" cy="470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22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"/>
          <p:cNvSpPr txBox="1">
            <a:spLocks noGrp="1"/>
          </p:cNvSpPr>
          <p:nvPr>
            <p:ph type="sldNum" idx="12"/>
          </p:nvPr>
        </p:nvSpPr>
        <p:spPr>
          <a:xfrm>
            <a:off x="4297650" y="4832975"/>
            <a:ext cx="548700" cy="31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34</a:t>
            </a:fld>
            <a:endParaRPr/>
          </a:p>
        </p:txBody>
      </p:sp>
      <p:sp>
        <p:nvSpPr>
          <p:cNvPr id="11" name="TextBox 10"/>
          <p:cNvSpPr txBox="1"/>
          <p:nvPr/>
        </p:nvSpPr>
        <p:spPr>
          <a:xfrm>
            <a:off x="333103" y="543897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Walter Turncoat" panose="02000000000000000000" pitchFamily="2" charset="0"/>
                <a:ea typeface="Walter Turncoat" panose="02000000000000000000" pitchFamily="2" charset="0"/>
              </a:rPr>
              <a:t>PHYSICAL SECURITY</a:t>
            </a:r>
            <a:endParaRPr lang="en-US" sz="2800" dirty="0">
              <a:solidFill>
                <a:schemeClr val="bg1"/>
              </a:solidFill>
              <a:latin typeface="Walter Turncoat" panose="02000000000000000000" pitchFamily="2" charset="0"/>
              <a:ea typeface="Walter Turncoat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43891" y="1662949"/>
            <a:ext cx="8229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Walter Turncoat" panose="02000000000000000000" pitchFamily="2" charset="0"/>
                <a:ea typeface="Walter Turncoat" panose="02000000000000000000" pitchFamily="2" charset="0"/>
              </a:rPr>
              <a:t>OFTEN OVERLOOKED</a:t>
            </a:r>
          </a:p>
          <a:p>
            <a:endParaRPr lang="en-US" sz="2400" dirty="0">
              <a:solidFill>
                <a:schemeClr val="bg1"/>
              </a:solidFill>
              <a:latin typeface="Walter Turncoat" panose="02000000000000000000" pitchFamily="2" charset="0"/>
              <a:ea typeface="Walter Turncoat" panose="02000000000000000000" pitchFamily="2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Walter Turncoat" panose="02000000000000000000" pitchFamily="2" charset="0"/>
                <a:ea typeface="Walter Turncoat" panose="02000000000000000000" pitchFamily="2" charset="0"/>
              </a:rPr>
              <a:t>DISPATCHERS ARE BUSY</a:t>
            </a:r>
          </a:p>
          <a:p>
            <a:endParaRPr lang="en-US" sz="2400" dirty="0">
              <a:solidFill>
                <a:schemeClr val="bg1"/>
              </a:solidFill>
              <a:latin typeface="Walter Turncoat" panose="02000000000000000000" pitchFamily="2" charset="0"/>
              <a:ea typeface="Walter Turncoat" panose="02000000000000000000" pitchFamily="2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Walter Turncoat" panose="02000000000000000000" pitchFamily="2" charset="0"/>
                <a:ea typeface="Walter Turncoat" panose="02000000000000000000" pitchFamily="2" charset="0"/>
              </a:rPr>
              <a:t>LOTS OF SERVICE PEOPLE</a:t>
            </a:r>
            <a:endParaRPr lang="en-US" sz="2400" dirty="0" smtClean="0">
              <a:solidFill>
                <a:schemeClr val="bg1"/>
              </a:solidFill>
              <a:latin typeface="Walter Turncoat" panose="02000000000000000000" pitchFamily="2" charset="0"/>
              <a:ea typeface="Walter Turncoa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8290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"/>
          <p:cNvSpPr txBox="1">
            <a:spLocks noGrp="1"/>
          </p:cNvSpPr>
          <p:nvPr>
            <p:ph type="sldNum" idx="12"/>
          </p:nvPr>
        </p:nvSpPr>
        <p:spPr>
          <a:xfrm>
            <a:off x="4297650" y="4832975"/>
            <a:ext cx="548700" cy="31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35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25" y="1611324"/>
            <a:ext cx="8405949" cy="18078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89812" y="3864669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bg1"/>
                </a:solidFill>
                <a:latin typeface="Walter Turncoat" panose="02000000000000000000" pitchFamily="2" charset="0"/>
                <a:ea typeface="Walter Turncoat" panose="02000000000000000000" pitchFamily="2" charset="0"/>
              </a:rPr>
              <a:t>SEPTEMBER 2018</a:t>
            </a:r>
            <a:endParaRPr lang="en-US" sz="1800" dirty="0">
              <a:solidFill>
                <a:schemeClr val="bg1"/>
              </a:solidFill>
              <a:latin typeface="Walter Turncoat" panose="02000000000000000000" pitchFamily="2" charset="0"/>
              <a:ea typeface="Walter Turncoa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8352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"/>
          <p:cNvSpPr txBox="1">
            <a:spLocks noGrp="1"/>
          </p:cNvSpPr>
          <p:nvPr>
            <p:ph type="sldNum" idx="12"/>
          </p:nvPr>
        </p:nvSpPr>
        <p:spPr>
          <a:xfrm>
            <a:off x="4297650" y="4832975"/>
            <a:ext cx="548700" cy="31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36</a:t>
            </a:fld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18" y="598685"/>
            <a:ext cx="7329240" cy="384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48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"/>
          <p:cNvSpPr txBox="1">
            <a:spLocks noGrp="1"/>
          </p:cNvSpPr>
          <p:nvPr>
            <p:ph type="sldNum" idx="12"/>
          </p:nvPr>
        </p:nvSpPr>
        <p:spPr>
          <a:xfrm>
            <a:off x="4297650" y="4832975"/>
            <a:ext cx="548700" cy="31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3647030" y="326154"/>
            <a:ext cx="4785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Walter Turncoat" panose="02000000000000000000" pitchFamily="2" charset="0"/>
                <a:ea typeface="Walter Turncoat" panose="02000000000000000000" pitchFamily="2" charset="0"/>
              </a:rPr>
              <a:t>PHONE</a:t>
            </a:r>
            <a:endParaRPr lang="en-US" sz="2800" dirty="0">
              <a:solidFill>
                <a:schemeClr val="bg1"/>
              </a:solidFill>
              <a:latin typeface="Walter Turncoat" panose="02000000000000000000" pitchFamily="2" charset="0"/>
              <a:ea typeface="Walter Turncoat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8334"/>
            <a:ext cx="9144000" cy="31840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8333"/>
            <a:ext cx="9144000" cy="318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3924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"/>
          <p:cNvSpPr txBox="1">
            <a:spLocks noGrp="1"/>
          </p:cNvSpPr>
          <p:nvPr>
            <p:ph type="sldNum" idx="12"/>
          </p:nvPr>
        </p:nvSpPr>
        <p:spPr>
          <a:xfrm>
            <a:off x="4297650" y="4832975"/>
            <a:ext cx="548700" cy="31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1965960" y="326154"/>
            <a:ext cx="6688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Walter Turncoat" panose="02000000000000000000" pitchFamily="2" charset="0"/>
                <a:ea typeface="Walter Turncoat" panose="02000000000000000000" pitchFamily="2" charset="0"/>
              </a:rPr>
              <a:t>COMPUTER AIDED DISPATCH </a:t>
            </a:r>
            <a:endParaRPr lang="en-US" sz="2800" dirty="0">
              <a:solidFill>
                <a:schemeClr val="bg1"/>
              </a:solidFill>
              <a:latin typeface="Walter Turncoat" panose="02000000000000000000" pitchFamily="2" charset="0"/>
              <a:ea typeface="Walter Turncoat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8334"/>
            <a:ext cx="9144000" cy="31840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8333"/>
            <a:ext cx="9144000" cy="318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030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"/>
          <p:cNvSpPr txBox="1">
            <a:spLocks noGrp="1"/>
          </p:cNvSpPr>
          <p:nvPr>
            <p:ph type="sldNum" idx="12"/>
          </p:nvPr>
        </p:nvSpPr>
        <p:spPr>
          <a:xfrm>
            <a:off x="4297650" y="4832975"/>
            <a:ext cx="548700" cy="31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3124515" y="326154"/>
            <a:ext cx="4785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Walter Turncoat" panose="02000000000000000000" pitchFamily="2" charset="0"/>
                <a:ea typeface="Walter Turncoat" panose="02000000000000000000" pitchFamily="2" charset="0"/>
              </a:rPr>
              <a:t>PHONE SYSTEM</a:t>
            </a:r>
            <a:endParaRPr lang="en-US" sz="2800" dirty="0">
              <a:solidFill>
                <a:schemeClr val="bg1"/>
              </a:solidFill>
              <a:latin typeface="Walter Turncoat" panose="02000000000000000000" pitchFamily="2" charset="0"/>
              <a:ea typeface="Walter Turncoat" panose="02000000000000000000" pitchFamily="2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8050192"/>
              </p:ext>
            </p:extLst>
          </p:nvPr>
        </p:nvGraphicFramePr>
        <p:xfrm>
          <a:off x="111034" y="796835"/>
          <a:ext cx="8921932" cy="4853241"/>
        </p:xfrm>
        <a:graphic>
          <a:graphicData uri="http://schemas.openxmlformats.org/drawingml/2006/table">
            <a:tbl>
              <a:tblPr firstRow="1" bandRow="1">
                <a:tableStyleId>{02C6CAF8-C4D1-4196-8445-3C45650EA1CD}</a:tableStyleId>
              </a:tblPr>
              <a:tblGrid>
                <a:gridCol w="4460966">
                  <a:extLst>
                    <a:ext uri="{9D8B030D-6E8A-4147-A177-3AD203B41FA5}">
                      <a16:colId xmlns:a16="http://schemas.microsoft.com/office/drawing/2014/main" val="2710464714"/>
                    </a:ext>
                  </a:extLst>
                </a:gridCol>
                <a:gridCol w="4460966">
                  <a:extLst>
                    <a:ext uri="{9D8B030D-6E8A-4147-A177-3AD203B41FA5}">
                      <a16:colId xmlns:a16="http://schemas.microsoft.com/office/drawing/2014/main" val="4106290511"/>
                    </a:ext>
                  </a:extLst>
                </a:gridCol>
              </a:tblGrid>
              <a:tr h="98821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Walter Turncoat" panose="02000000000000000000" pitchFamily="2" charset="0"/>
                          <a:ea typeface="Walter Turncoat" panose="02000000000000000000" pitchFamily="2" charset="0"/>
                        </a:rPr>
                        <a:t>911 LINES</a:t>
                      </a:r>
                      <a:endParaRPr lang="en-US" sz="2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latin typeface="Walter Turncoat" panose="02000000000000000000" pitchFamily="2" charset="0"/>
                        <a:ea typeface="Walter Turncoat" panose="02000000000000000000" pitchFamily="2" charset="0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Walter Turncoat" panose="02000000000000000000" pitchFamily="2" charset="0"/>
                          <a:ea typeface="Walter Turncoat" panose="02000000000000000000" pitchFamily="2" charset="0"/>
                        </a:rPr>
                        <a:t>NON-EMERGENCY/</a:t>
                      </a:r>
                    </a:p>
                    <a:p>
                      <a:pPr algn="ctr"/>
                      <a:r>
                        <a:rPr lang="en-US" sz="2800" dirty="0" smtClean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Walter Turncoat" panose="02000000000000000000" pitchFamily="2" charset="0"/>
                          <a:ea typeface="Walter Turncoat" panose="02000000000000000000" pitchFamily="2" charset="0"/>
                        </a:rPr>
                        <a:t>ADMIN LINES</a:t>
                      </a:r>
                      <a:endParaRPr lang="en-US" sz="2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latin typeface="Walter Turncoat" panose="02000000000000000000" pitchFamily="2" charset="0"/>
                        <a:ea typeface="Walter Turncoat" panose="02000000000000000000" pitchFamily="2" charset="0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002278"/>
                  </a:ext>
                </a:extLst>
              </a:tr>
              <a:tr h="198547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Walter Turncoat" panose="02000000000000000000" pitchFamily="2" charset="0"/>
                          <a:ea typeface="Walter Turncoat" panose="02000000000000000000" pitchFamily="2" charset="0"/>
                        </a:rPr>
                        <a:t>PUBLIC</a:t>
                      </a: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  <a:latin typeface="Walter Turncoat" panose="02000000000000000000" pitchFamily="2" charset="0"/>
                          <a:ea typeface="Walter Turncoat" panose="02000000000000000000" pitchFamily="2" charset="0"/>
                        </a:rPr>
                        <a:t> SWITCHED TELEPHONE NETWORK (PSTN)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Walter Turncoat" panose="02000000000000000000" pitchFamily="2" charset="0"/>
                          <a:ea typeface="Walter Turncoat" panose="02000000000000000000" pitchFamily="2" charset="0"/>
                        </a:rPr>
                        <a:t> </a:t>
                      </a: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  <a:latin typeface="Walter Turncoat" panose="02000000000000000000" pitchFamily="2" charset="0"/>
                          <a:ea typeface="Walter Turncoat" panose="02000000000000000000" pitchFamily="2" charset="0"/>
                        </a:rPr>
                        <a:t>/ E-911/911</a:t>
                      </a:r>
                    </a:p>
                    <a:p>
                      <a:pPr algn="ctr"/>
                      <a:endParaRPr lang="en-US" sz="2000" baseline="0" dirty="0" smtClean="0">
                        <a:solidFill>
                          <a:schemeClr val="bg1"/>
                        </a:solidFill>
                        <a:latin typeface="Walter Turncoat" panose="02000000000000000000" pitchFamily="2" charset="0"/>
                        <a:ea typeface="Walter Turncoat" panose="02000000000000000000" pitchFamily="2" charset="0"/>
                      </a:endParaRPr>
                    </a:p>
                    <a:p>
                      <a:pPr algn="ctr"/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Walter Turncoat" panose="02000000000000000000" pitchFamily="2" charset="0"/>
                          <a:ea typeface="Walter Turncoat" panose="02000000000000000000" pitchFamily="2" charset="0"/>
                        </a:rPr>
                        <a:t>WIRELESS</a:t>
                      </a: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  <a:latin typeface="Walter Turncoat" panose="02000000000000000000" pitchFamily="2" charset="0"/>
                          <a:ea typeface="Walter Turncoat" panose="02000000000000000000" pitchFamily="2" charset="0"/>
                        </a:rPr>
                        <a:t> TRUNKGROUPS</a:t>
                      </a:r>
                    </a:p>
                    <a:p>
                      <a:pPr algn="ctr"/>
                      <a:r>
                        <a:rPr lang="en-US" sz="2000" baseline="0" dirty="0" smtClean="0">
                          <a:solidFill>
                            <a:schemeClr val="bg1"/>
                          </a:solidFill>
                          <a:latin typeface="Walter Turncoat" panose="02000000000000000000" pitchFamily="2" charset="0"/>
                          <a:ea typeface="Walter Turncoat" panose="02000000000000000000" pitchFamily="2" charset="0"/>
                        </a:rPr>
                        <a:t>WIRELINE TRUNKGROUPS</a:t>
                      </a:r>
                      <a:endParaRPr lang="en-US" sz="2000" dirty="0" smtClean="0">
                        <a:solidFill>
                          <a:schemeClr val="bg1"/>
                        </a:solidFill>
                        <a:latin typeface="Walter Turncoat" panose="02000000000000000000" pitchFamily="2" charset="0"/>
                        <a:ea typeface="Walter Turncoat" panose="02000000000000000000" pitchFamily="2" charset="0"/>
                      </a:endParaRPr>
                    </a:p>
                    <a:p>
                      <a:pPr algn="ctr"/>
                      <a:endParaRPr lang="en-US" sz="2000" baseline="0" dirty="0" smtClean="0">
                        <a:solidFill>
                          <a:schemeClr val="bg1"/>
                        </a:solidFill>
                        <a:latin typeface="Walter Turncoat" panose="02000000000000000000" pitchFamily="2" charset="0"/>
                        <a:ea typeface="Walter Turncoat" panose="02000000000000000000" pitchFamily="2" charset="0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Walter Turncoat" panose="02000000000000000000" pitchFamily="2" charset="0"/>
                          <a:ea typeface="Walter Turncoat" panose="02000000000000000000" pitchFamily="2" charset="0"/>
                        </a:rPr>
                        <a:t>ANALOG</a:t>
                      </a:r>
                    </a:p>
                    <a:p>
                      <a:pPr algn="ctr"/>
                      <a:endParaRPr lang="en-US" sz="2000" dirty="0" smtClean="0">
                        <a:solidFill>
                          <a:schemeClr val="bg1"/>
                        </a:solidFill>
                        <a:latin typeface="Walter Turncoat" panose="02000000000000000000" pitchFamily="2" charset="0"/>
                        <a:ea typeface="Walter Turncoat" panose="02000000000000000000" pitchFamily="2" charset="0"/>
                      </a:endParaRPr>
                    </a:p>
                    <a:p>
                      <a:pPr algn="ctr"/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Walter Turncoat" panose="02000000000000000000" pitchFamily="2" charset="0"/>
                          <a:ea typeface="Walter Turncoat" panose="02000000000000000000" pitchFamily="2" charset="0"/>
                        </a:rPr>
                        <a:t>WILL STAY ANALOG AFTER</a:t>
                      </a:r>
                      <a:endParaRPr lang="en-US" sz="2000" baseline="0" dirty="0" smtClean="0">
                        <a:solidFill>
                          <a:schemeClr val="bg1"/>
                        </a:solidFill>
                        <a:latin typeface="Walter Turncoat" panose="02000000000000000000" pitchFamily="2" charset="0"/>
                        <a:ea typeface="Walter Turncoat" panose="02000000000000000000" pitchFamily="2" charset="0"/>
                      </a:endParaRPr>
                    </a:p>
                    <a:p>
                      <a:pPr algn="ctr"/>
                      <a:r>
                        <a:rPr lang="en-US" sz="2000" baseline="0" dirty="0" smtClean="0">
                          <a:solidFill>
                            <a:schemeClr val="bg1"/>
                          </a:solidFill>
                          <a:latin typeface="Walter Turncoat" panose="02000000000000000000" pitchFamily="2" charset="0"/>
                          <a:ea typeface="Walter Turncoat" panose="02000000000000000000" pitchFamily="2" charset="0"/>
                        </a:rPr>
                        <a:t>NG 911 CONVERSION</a:t>
                      </a:r>
                      <a:endParaRPr lang="en-US" sz="2000" dirty="0">
                        <a:solidFill>
                          <a:schemeClr val="bg1"/>
                        </a:solidFill>
                        <a:latin typeface="Walter Turncoat" panose="02000000000000000000" pitchFamily="2" charset="0"/>
                        <a:ea typeface="Walter Turncoat" panose="02000000000000000000" pitchFamily="2" charset="0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82530724"/>
                  </a:ext>
                </a:extLst>
              </a:tr>
              <a:tr h="11607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Walter Turncoat" panose="02000000000000000000" pitchFamily="2" charset="0"/>
                          <a:ea typeface="Walter Turncoat" panose="02000000000000000000" pitchFamily="2" charset="0"/>
                        </a:rPr>
                        <a:t>NEXTGEN 911 (NG 911)</a:t>
                      </a:r>
                    </a:p>
                    <a:p>
                      <a:pPr algn="ctr"/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Walter Turncoat" panose="02000000000000000000" pitchFamily="2" charset="0"/>
                          <a:ea typeface="Walter Turncoat" panose="02000000000000000000" pitchFamily="2" charset="0"/>
                        </a:rPr>
                        <a:t>EMERGENCY</a:t>
                      </a: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  <a:latin typeface="Walter Turncoat" panose="02000000000000000000" pitchFamily="2" charset="0"/>
                          <a:ea typeface="Walter Turncoat" panose="02000000000000000000" pitchFamily="2" charset="0"/>
                        </a:rPr>
                        <a:t> SERVICES IP NETWORK (ESInet)</a:t>
                      </a:r>
                      <a:endParaRPr lang="en-US" sz="2000" dirty="0" smtClean="0">
                        <a:solidFill>
                          <a:schemeClr val="bg1"/>
                        </a:solidFill>
                        <a:latin typeface="Walter Turncoat" panose="02000000000000000000" pitchFamily="2" charset="0"/>
                        <a:ea typeface="Walter Turncoat" panose="02000000000000000000" pitchFamily="2" charset="0"/>
                      </a:endParaRPr>
                    </a:p>
                    <a:p>
                      <a:pPr algn="ctr"/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Walter Turncoat" panose="02000000000000000000" pitchFamily="2" charset="0"/>
                          <a:ea typeface="Walter Turncoat" panose="02000000000000000000" pitchFamily="2" charset="0"/>
                        </a:rPr>
                        <a:t>VoIP</a:t>
                      </a:r>
                      <a:endParaRPr lang="en-US" sz="2000" dirty="0">
                        <a:solidFill>
                          <a:schemeClr val="bg1"/>
                        </a:solidFill>
                        <a:latin typeface="Walter Turncoat" panose="02000000000000000000" pitchFamily="2" charset="0"/>
                        <a:ea typeface="Walter Turncoat" panose="02000000000000000000" pitchFamily="2" charset="0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/>
                        </a:solidFill>
                        <a:latin typeface="Walter Turncoat" panose="02000000000000000000" pitchFamily="2" charset="0"/>
                        <a:ea typeface="Walter Turncoat" panose="02000000000000000000" pitchFamily="2" charset="0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65317068"/>
                  </a:ext>
                </a:extLst>
              </a:tr>
              <a:tr h="56890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468198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52289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"/>
          <p:cNvSpPr txBox="1">
            <a:spLocks noGrp="1"/>
          </p:cNvSpPr>
          <p:nvPr>
            <p:ph type="sldNum" idx="12"/>
          </p:nvPr>
        </p:nvSpPr>
        <p:spPr>
          <a:xfrm>
            <a:off x="4297650" y="4832975"/>
            <a:ext cx="548700" cy="31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1227892" y="274615"/>
            <a:ext cx="66882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Walter Turncoat" panose="02000000000000000000" pitchFamily="2" charset="0"/>
                <a:ea typeface="Walter Turncoat" panose="02000000000000000000" pitchFamily="2" charset="0"/>
              </a:rPr>
              <a:t>TELEPHONY DENIAL OF SERVICE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Walter Turncoat" panose="02000000000000000000" pitchFamily="2" charset="0"/>
                <a:ea typeface="Walter Turncoat" panose="02000000000000000000" pitchFamily="2" charset="0"/>
              </a:rPr>
              <a:t>TDoS</a:t>
            </a:r>
            <a:endParaRPr lang="en-US" sz="2800" dirty="0">
              <a:solidFill>
                <a:schemeClr val="bg1"/>
              </a:solidFill>
              <a:latin typeface="Walter Turncoat" panose="02000000000000000000" pitchFamily="2" charset="0"/>
              <a:ea typeface="Walter Turncoat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895" y="1242497"/>
            <a:ext cx="4358205" cy="359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044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"/>
          <p:cNvSpPr txBox="1">
            <a:spLocks noGrp="1"/>
          </p:cNvSpPr>
          <p:nvPr>
            <p:ph type="sldNum" idx="12"/>
          </p:nvPr>
        </p:nvSpPr>
        <p:spPr>
          <a:xfrm>
            <a:off x="4297650" y="4832975"/>
            <a:ext cx="548700" cy="31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1227893" y="260839"/>
            <a:ext cx="66882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Walter Turncoat" panose="02000000000000000000" pitchFamily="2" charset="0"/>
                <a:ea typeface="Walter Turncoat" panose="02000000000000000000" pitchFamily="2" charset="0"/>
              </a:rPr>
              <a:t>TELEPHONY DENIAL OF SERVICE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Walter Turncoat" panose="02000000000000000000" pitchFamily="2" charset="0"/>
                <a:ea typeface="Walter Turncoat" panose="02000000000000000000" pitchFamily="2" charset="0"/>
              </a:rPr>
              <a:t>TDoS</a:t>
            </a:r>
            <a:endParaRPr lang="en-US" sz="2800" dirty="0">
              <a:solidFill>
                <a:schemeClr val="bg1"/>
              </a:solidFill>
              <a:latin typeface="Walter Turncoat" panose="02000000000000000000" pitchFamily="2" charset="0"/>
              <a:ea typeface="Walter Turncoat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27893" y="1454300"/>
            <a:ext cx="668821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rgbClr val="F2BBFD"/>
                </a:solidFill>
                <a:latin typeface="Walter Turncoat" panose="02000000000000000000" pitchFamily="2" charset="0"/>
                <a:ea typeface="Walter Turncoat" panose="02000000000000000000" pitchFamily="2" charset="0"/>
              </a:rPr>
              <a:t>IT’S EASIER THAN YOU THINK!</a:t>
            </a:r>
            <a:endParaRPr lang="en-US" sz="6600" dirty="0">
              <a:solidFill>
                <a:srgbClr val="F2BBFD"/>
              </a:solidFill>
              <a:latin typeface="Walter Turncoat" panose="02000000000000000000" pitchFamily="2" charset="0"/>
              <a:ea typeface="Walter Turncoa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6325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"/>
          <p:cNvSpPr txBox="1">
            <a:spLocks noGrp="1"/>
          </p:cNvSpPr>
          <p:nvPr>
            <p:ph type="sldNum" idx="12"/>
          </p:nvPr>
        </p:nvSpPr>
        <p:spPr>
          <a:xfrm>
            <a:off x="4297650" y="4832975"/>
            <a:ext cx="548700" cy="31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1227893" y="234714"/>
            <a:ext cx="66882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Walter Turncoat" panose="02000000000000000000" pitchFamily="2" charset="0"/>
                <a:ea typeface="Walter Turncoat" panose="02000000000000000000" pitchFamily="2" charset="0"/>
              </a:rPr>
              <a:t>TDoS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Walter Turncoat" panose="02000000000000000000" pitchFamily="2" charset="0"/>
                <a:ea typeface="Walter Turncoat" panose="02000000000000000000" pitchFamily="2" charset="0"/>
              </a:rPr>
              <a:t>911 LINES</a:t>
            </a:r>
            <a:endParaRPr lang="en-US" sz="2800" dirty="0">
              <a:solidFill>
                <a:schemeClr val="bg1"/>
              </a:solidFill>
              <a:latin typeface="Walter Turncoat" panose="02000000000000000000" pitchFamily="2" charset="0"/>
              <a:ea typeface="Walter Turncoat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939" y="1080549"/>
            <a:ext cx="4110122" cy="375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452054"/>
      </p:ext>
    </p:extLst>
  </p:cSld>
  <p:clrMapOvr>
    <a:masterClrMapping/>
  </p:clrMapOvr>
</p:sld>
</file>

<file path=ppt/theme/theme1.xml><?xml version="1.0" encoding="utf-8"?>
<a:theme xmlns:a="http://schemas.openxmlformats.org/drawingml/2006/main" name="Ursula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3511</TotalTime>
  <Words>310</Words>
  <Application>Microsoft Office PowerPoint</Application>
  <PresentationFormat>On-screen Show (16:9)</PresentationFormat>
  <Paragraphs>133</Paragraphs>
  <Slides>36</Slides>
  <Notes>36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Walter Turncoat</vt:lpstr>
      <vt:lpstr>Sniglet</vt:lpstr>
      <vt:lpstr>Ursula template</vt:lpstr>
      <vt:lpstr>Secure 911 and Protecting our First Responders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Christine Giglio</dc:creator>
  <cp:lastModifiedBy>Christine Giglio</cp:lastModifiedBy>
  <cp:revision>34</cp:revision>
  <cp:lastPrinted>2019-05-20T16:37:20Z</cp:lastPrinted>
  <dcterms:modified xsi:type="dcterms:W3CDTF">2019-05-20T16:39:10Z</dcterms:modified>
</cp:coreProperties>
</file>