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9" r:id="rId2"/>
    <p:sldId id="258" r:id="rId3"/>
    <p:sldId id="290"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9FF"/>
    <a:srgbClr val="CCCCFF"/>
    <a:srgbClr val="777777"/>
    <a:srgbClr val="5F5F5F"/>
    <a:srgbClr val="4D4D4D"/>
    <a:srgbClr val="33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20606008-97F9-41EF-97C8-458414603143}" type="datetimeFigureOut">
              <a:rPr lang="en-US"/>
              <a:pPr>
                <a:defRPr/>
              </a:pPr>
              <a:t>5/22/2019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556E0389-455A-4CAE-A081-28937FFC35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00425A52-9B12-4673-920A-ED13ECFECF9D}" type="datetimeFigureOut">
              <a:rPr lang="en-US"/>
              <a:pPr>
                <a:defRPr/>
              </a:pPr>
              <a:t>5/22/2019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0EB2EF71-28EF-4BEE-AFF8-08A85D10B2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tools that we design/use for information security shape us and how we perceive and interact with information security</a:t>
            </a:r>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8</a:t>
            </a:fld>
            <a:endParaRPr lang="en-US"/>
          </a:p>
        </p:txBody>
      </p:sp>
    </p:spTree>
    <p:extLst>
      <p:ext uri="{BB962C8B-B14F-4D97-AF65-F5344CB8AC3E}">
        <p14:creationId xmlns:p14="http://schemas.microsoft.com/office/powerpoint/2010/main" val="155693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Burt </a:t>
            </a:r>
            <a:r>
              <a:rPr lang="en-US" dirty="0" err="1" smtClean="0"/>
              <a:t>Rutan</a:t>
            </a:r>
            <a:r>
              <a:rPr lang="en-US" baseline="0" dirty="0" smtClean="0"/>
              <a:t> – (</a:t>
            </a:r>
            <a:r>
              <a:rPr lang="en-US" baseline="0" dirty="0" err="1" smtClean="0"/>
              <a:t>ISC</a:t>
            </a:r>
            <a:r>
              <a:rPr lang="en-US" baseline="0" dirty="0" smtClean="0"/>
              <a:t>)2 1</a:t>
            </a:r>
            <a:r>
              <a:rPr lang="en-US" baseline="30000" dirty="0" smtClean="0"/>
              <a:t>st</a:t>
            </a:r>
            <a:r>
              <a:rPr lang="en-US" baseline="0" dirty="0" smtClean="0"/>
              <a:t> Security Congress in Orlando, FL, said that interest in STEM from the next generation has a correlation with space exploration from Saturn V missions to the space shuttle launches.  He hopes the privatization of space will encourage the next generation.</a:t>
            </a:r>
            <a:endParaRPr lang="en-US" dirty="0" smtClean="0"/>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24</a:t>
            </a:fld>
            <a:endParaRPr lang="en-US"/>
          </a:p>
        </p:txBody>
      </p:sp>
    </p:spTree>
    <p:extLst>
      <p:ext uri="{BB962C8B-B14F-4D97-AF65-F5344CB8AC3E}">
        <p14:creationId xmlns:p14="http://schemas.microsoft.com/office/powerpoint/2010/main" val="247102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 play – Recess</a:t>
            </a:r>
          </a:p>
          <a:p>
            <a:r>
              <a:rPr lang="en-US" dirty="0" smtClean="0"/>
              <a:t>Cognitive play for ISOs will improve thought processing and thinking beyond regulations</a:t>
            </a:r>
          </a:p>
          <a:p>
            <a:r>
              <a:rPr lang="en-US" dirty="0" smtClean="0"/>
              <a:t>Play with your perception</a:t>
            </a:r>
          </a:p>
          <a:p>
            <a:r>
              <a:rPr lang="en-US" dirty="0" smtClean="0"/>
              <a:t>Creativity comes from the privileged perception escaping the mechanized cognition and entering something a kin to relativity</a:t>
            </a:r>
          </a:p>
          <a:p>
            <a:r>
              <a:rPr lang="en-US" dirty="0" smtClean="0"/>
              <a:t>Find a way to tap into a different state of conscience</a:t>
            </a:r>
          </a:p>
          <a:p>
            <a:r>
              <a:rPr lang="en-US" dirty="0" smtClean="0"/>
              <a:t>Change your mood and creativity will follow</a:t>
            </a:r>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28</a:t>
            </a:fld>
            <a:endParaRPr lang="en-US"/>
          </a:p>
        </p:txBody>
      </p:sp>
    </p:spTree>
    <p:extLst>
      <p:ext uri="{BB962C8B-B14F-4D97-AF65-F5344CB8AC3E}">
        <p14:creationId xmlns:p14="http://schemas.microsoft.com/office/powerpoint/2010/main" val="270430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Policies, standards, guidelines, procedures, and regulations of information security that we create/follow change the implementation of information security in our environments</a:t>
            </a:r>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9</a:t>
            </a:fld>
            <a:endParaRPr lang="en-US"/>
          </a:p>
        </p:txBody>
      </p:sp>
    </p:spTree>
    <p:extLst>
      <p:ext uri="{BB962C8B-B14F-4D97-AF65-F5344CB8AC3E}">
        <p14:creationId xmlns:p14="http://schemas.microsoft.com/office/powerpoint/2010/main" val="212244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But are those changes, interactions, or perceptions of information security due to our current tools and edicts making us more secure?</a:t>
            </a:r>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10</a:t>
            </a:fld>
            <a:endParaRPr lang="en-US"/>
          </a:p>
        </p:txBody>
      </p:sp>
    </p:spTree>
    <p:extLst>
      <p:ext uri="{BB962C8B-B14F-4D97-AF65-F5344CB8AC3E}">
        <p14:creationId xmlns:p14="http://schemas.microsoft.com/office/powerpoint/2010/main" val="113226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Yeung, King-To, and Martin, John Levi. "The Looking Glass Self: An Empirical Test and Elaboration." </a:t>
            </a:r>
            <a:endParaRPr lang="en-US" sz="1200" dirty="0" smtClean="0"/>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11</a:t>
            </a:fld>
            <a:endParaRPr lang="en-US"/>
          </a:p>
        </p:txBody>
      </p:sp>
    </p:spTree>
    <p:extLst>
      <p:ext uri="{BB962C8B-B14F-4D97-AF65-F5344CB8AC3E}">
        <p14:creationId xmlns:p14="http://schemas.microsoft.com/office/powerpoint/2010/main" val="138971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of your company comes from what you think your customers think of you</a:t>
            </a:r>
          </a:p>
          <a:p>
            <a:r>
              <a:rPr lang="en-US" dirty="0" smtClean="0"/>
              <a:t>It is what you think your customer’s perspective is that drives your company</a:t>
            </a:r>
          </a:p>
          <a:p>
            <a:r>
              <a:rPr lang="en-US" dirty="0" smtClean="0"/>
              <a:t>This is an exercise every company</a:t>
            </a:r>
            <a:r>
              <a:rPr lang="en-US" baseline="0" dirty="0" smtClean="0"/>
              <a:t> should do internally and externally</a:t>
            </a:r>
          </a:p>
          <a:p>
            <a:r>
              <a:rPr lang="en-US" baseline="0" dirty="0" smtClean="0"/>
              <a:t>The question you might be asking yourself is how can this improve security</a:t>
            </a:r>
            <a:endParaRPr lang="en-US" dirty="0" smtClean="0"/>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16</a:t>
            </a:fld>
            <a:endParaRPr lang="en-US"/>
          </a:p>
        </p:txBody>
      </p:sp>
    </p:spTree>
    <p:extLst>
      <p:ext uri="{BB962C8B-B14F-4D97-AF65-F5344CB8AC3E}">
        <p14:creationId xmlns:p14="http://schemas.microsoft.com/office/powerpoint/2010/main" val="314997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perspectives</a:t>
            </a:r>
            <a:r>
              <a:rPr lang="en-US" baseline="0" dirty="0" smtClean="0"/>
              <a:t> allow you to see how security at your company is perceived by others.  In the day to day grind of our jobs we cannot see how our activities affect the business, our employees, or our customers.</a:t>
            </a:r>
          </a:p>
          <a:p>
            <a:r>
              <a:rPr lang="en-US" baseline="0" dirty="0" smtClean="0"/>
              <a:t>We can see how our security program is being interpreted by others and possible where some gaps or workarounds exist</a:t>
            </a:r>
          </a:p>
          <a:p>
            <a:r>
              <a:rPr lang="en-US" dirty="0" smtClean="0"/>
              <a:t>Improve the</a:t>
            </a:r>
            <a:r>
              <a:rPr lang="en-US" baseline="0" dirty="0" smtClean="0"/>
              <a:t> image of your information security department, from being the enforcers or the bad guys to being those who can help the business become more efficient. Or from a necessary evil to a welcomed practice</a:t>
            </a:r>
          </a:p>
          <a:p>
            <a:r>
              <a:rPr lang="en-US" baseline="0" dirty="0" smtClean="0"/>
              <a:t>But how can we obtain what others think of us?</a:t>
            </a:r>
            <a:endParaRPr lang="en-US" dirty="0" smtClean="0"/>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17</a:t>
            </a:fld>
            <a:endParaRPr lang="en-US"/>
          </a:p>
        </p:txBody>
      </p:sp>
    </p:spTree>
    <p:extLst>
      <p:ext uri="{BB962C8B-B14F-4D97-AF65-F5344CB8AC3E}">
        <p14:creationId xmlns:p14="http://schemas.microsoft.com/office/powerpoint/2010/main" val="87174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loops allow us to see how we</a:t>
            </a:r>
            <a:r>
              <a:rPr lang="en-US" baseline="0" dirty="0" smtClean="0"/>
              <a:t> apply information security is perceived by other internally and externally.  With this process there are several benefits to be had.</a:t>
            </a:r>
          </a:p>
          <a:p>
            <a:r>
              <a:rPr lang="en-US" baseline="0" dirty="0" smtClean="0"/>
              <a:t>They allow our users and customers to feel they are co-author how information security is applied</a:t>
            </a:r>
          </a:p>
          <a:p>
            <a:r>
              <a:rPr lang="en-US" baseline="0" dirty="0" smtClean="0"/>
              <a:t>Provides the opportunity to sculpt and mold information security to the wants and needs of those it impacts</a:t>
            </a:r>
          </a:p>
          <a:p>
            <a:r>
              <a:rPr lang="en-US" baseline="0" dirty="0" smtClean="0"/>
              <a:t>The power of feedback loops comes from the self-amplifying affect it has on the process itself</a:t>
            </a:r>
          </a:p>
          <a:p>
            <a:r>
              <a:rPr lang="en-US" baseline="0" dirty="0" smtClean="0"/>
              <a:t>They also encourage an environment of optimism and positive thinking</a:t>
            </a:r>
          </a:p>
          <a:p>
            <a:r>
              <a:rPr lang="en-US" baseline="0" dirty="0" smtClean="0"/>
              <a:t>The goal is to have these continuous feedback loops generating an optimistic culture around information security within your environment, but in order to implement these changes identified during these feedback loops we need to figure out how to optimize our resources including our time.  How can we optimize our time when it’s the one resource that we are always lacking?</a:t>
            </a:r>
            <a:endParaRPr lang="en-US" dirty="0" smtClean="0"/>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18</a:t>
            </a:fld>
            <a:endParaRPr lang="en-US"/>
          </a:p>
        </p:txBody>
      </p:sp>
    </p:spTree>
    <p:extLst>
      <p:ext uri="{BB962C8B-B14F-4D97-AF65-F5344CB8AC3E}">
        <p14:creationId xmlns:p14="http://schemas.microsoft.com/office/powerpoint/2010/main" val="391829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typical day in the office for most information security professionals is probably very similar.  We have meetings throughout the day we have to go to, emails that we have to read and respond to, auditors to answer to, random phone calls from users and sales people, run an information security program for our entire organization, and then find time to eat, spend time with friends and family, educate ourselves on new threats, techniques, and technologies, and maybe get a few hours of sleep.  Doesn’t sound like we have a lot of time on our hands to complete the tasks we have to do let alone come up with new ways to improve information security.</a:t>
            </a:r>
          </a:p>
          <a:p>
            <a:r>
              <a:rPr lang="en-US" baseline="0" dirty="0" smtClean="0"/>
              <a:t>Well lets take a page out of the professional athlete's book and put ourselves into a state of mind called flow state.</a:t>
            </a:r>
          </a:p>
          <a:p>
            <a:r>
              <a:rPr lang="en-US" baseline="0" dirty="0" smtClean="0"/>
              <a:t>Do you think this kayaker is thinking “After this I got to answer that email from John about Monday’s meeting” or do you think when Usain Bolt is getting into the blocks he is thinking “Did I send my report to Tiffany today?” NO!  They are focusing on what they are currently involved in.  They are in a flow state.  So what is this flow state?</a:t>
            </a:r>
            <a:endParaRPr lang="en-US" dirty="0" smtClean="0"/>
          </a:p>
          <a:p>
            <a:r>
              <a:rPr lang="en-US" dirty="0" smtClean="0"/>
              <a:t>It has been described as a state of virtuosity and enhanced performance</a:t>
            </a:r>
            <a:r>
              <a:rPr lang="en-US" baseline="0" dirty="0" smtClean="0"/>
              <a:t> w</a:t>
            </a:r>
            <a:r>
              <a:rPr lang="en-US" dirty="0" smtClean="0"/>
              <a:t>here you experience a zone of transient and hyper focus</a:t>
            </a:r>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19</a:t>
            </a:fld>
            <a:endParaRPr lang="en-US"/>
          </a:p>
        </p:txBody>
      </p:sp>
    </p:spTree>
    <p:extLst>
      <p:ext uri="{BB962C8B-B14F-4D97-AF65-F5344CB8AC3E}">
        <p14:creationId xmlns:p14="http://schemas.microsoft.com/office/powerpoint/2010/main" val="97163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thinking about how to</a:t>
            </a:r>
            <a:r>
              <a:rPr lang="en-US" baseline="0" dirty="0" smtClean="0"/>
              <a:t> get into a flow state I thought of my biggest headache at work and its our standards and requirements that we have to follow, and it not about meeting standards that pretty easy, but the hard part is actually trying to stay at that level.</a:t>
            </a:r>
            <a:endParaRPr lang="en-US" dirty="0" smtClean="0"/>
          </a:p>
          <a:p>
            <a:r>
              <a:rPr lang="en-US" dirty="0" smtClean="0"/>
              <a:t>I feel that no matter where you work that we all face the never</a:t>
            </a:r>
            <a:r>
              <a:rPr lang="en-US" baseline="0" dirty="0" smtClean="0"/>
              <a:t> ending game of catching up.</a:t>
            </a:r>
          </a:p>
          <a:p>
            <a:r>
              <a:rPr lang="en-US" baseline="0" dirty="0" smtClean="0"/>
              <a:t>Lets think, w</a:t>
            </a:r>
            <a:r>
              <a:rPr lang="en-US" dirty="0" smtClean="0"/>
              <a:t>hat actually becomes possible if we can stop the bleeding/the never ending game of catching up?  The</a:t>
            </a:r>
            <a:r>
              <a:rPr lang="en-US" baseline="0" dirty="0" smtClean="0"/>
              <a:t> possibilities are infinite, talk with our business units on a more regular basis, be able to identify problems before they become problems, or maybe even just be able to take a breather once in awhile.</a:t>
            </a:r>
            <a:endParaRPr lang="en-US" dirty="0" smtClean="0"/>
          </a:p>
          <a:p>
            <a:r>
              <a:rPr lang="en-US" dirty="0" smtClean="0"/>
              <a:t>So how can we do this?</a:t>
            </a:r>
            <a:r>
              <a:rPr lang="en-US" baseline="0" dirty="0" smtClean="0"/>
              <a:t>  We already talked about this, but d</a:t>
            </a:r>
            <a:r>
              <a:rPr lang="en-US" dirty="0" smtClean="0"/>
              <a:t>esign security with positive self-reinforcing feedback loops</a:t>
            </a:r>
          </a:p>
          <a:p>
            <a:r>
              <a:rPr lang="en-US" dirty="0" smtClean="0"/>
              <a:t>Make security flow as a natural emergence, make</a:t>
            </a:r>
            <a:r>
              <a:rPr lang="en-US" baseline="0" dirty="0" smtClean="0"/>
              <a:t> security second nature for everyone within your organization and not because they have to, but because they want to and they know its benefits</a:t>
            </a:r>
            <a:endParaRPr lang="en-US" dirty="0" smtClean="0"/>
          </a:p>
          <a:p>
            <a:r>
              <a:rPr lang="en-US" dirty="0" smtClean="0"/>
              <a:t>What</a:t>
            </a:r>
            <a:r>
              <a:rPr lang="en-US" baseline="0" dirty="0" smtClean="0"/>
              <a:t> else is interrupting us information security professionals from entering a flow state?</a:t>
            </a:r>
            <a:endParaRPr lang="en-US" dirty="0" smtClean="0"/>
          </a:p>
        </p:txBody>
      </p:sp>
      <p:sp>
        <p:nvSpPr>
          <p:cNvPr id="4" name="Slide Number Placeholder 3"/>
          <p:cNvSpPr>
            <a:spLocks noGrp="1"/>
          </p:cNvSpPr>
          <p:nvPr>
            <p:ph type="sldNum" sz="quarter" idx="10"/>
          </p:nvPr>
        </p:nvSpPr>
        <p:spPr/>
        <p:txBody>
          <a:bodyPr/>
          <a:lstStyle/>
          <a:p>
            <a:pPr>
              <a:defRPr/>
            </a:pPr>
            <a:fld id="{0EB2EF71-28EF-4BEE-AFF8-08A85D10B21C}" type="slidenum">
              <a:rPr lang="en-US" smtClean="0"/>
              <a:pPr>
                <a:defRPr/>
              </a:pPr>
              <a:t>20</a:t>
            </a:fld>
            <a:endParaRPr lang="en-US"/>
          </a:p>
        </p:txBody>
      </p:sp>
    </p:spTree>
    <p:extLst>
      <p:ext uri="{BB962C8B-B14F-4D97-AF65-F5344CB8AC3E}">
        <p14:creationId xmlns:p14="http://schemas.microsoft.com/office/powerpoint/2010/main" val="379872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615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408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87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B0F0DF7E-E123-4041-BEC5-DCB06D9A137F}" type="slidenum">
              <a:rPr lang="en-US"/>
              <a:pPr>
                <a:defRPr/>
              </a:pPr>
              <a:t>‹#›</a:t>
            </a:fld>
            <a:endParaRPr lang="en-US" dirty="0"/>
          </a:p>
        </p:txBody>
      </p:sp>
    </p:spTree>
    <p:extLst>
      <p:ext uri="{BB962C8B-B14F-4D97-AF65-F5344CB8AC3E}">
        <p14:creationId xmlns:p14="http://schemas.microsoft.com/office/powerpoint/2010/main" val="174215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87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767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72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897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05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876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687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76200" y="6096000"/>
            <a:ext cx="381000" cy="45720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B0B83BAD-8E64-4A9D-8B11-A8D6A8EFA0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525" r="8827"/>
          <a:stretch/>
        </p:blipFill>
        <p:spPr>
          <a:xfrm>
            <a:off x="0" y="0"/>
            <a:ext cx="9144000" cy="6096000"/>
          </a:xfrm>
          <a:prstGeom prst="rect">
            <a:avLst/>
          </a:prstGeom>
        </p:spPr>
      </p:pic>
      <p:sp>
        <p:nvSpPr>
          <p:cNvPr id="2" name="Title 1"/>
          <p:cNvSpPr>
            <a:spLocks noGrp="1"/>
          </p:cNvSpPr>
          <p:nvPr>
            <p:ph type="ctrTitle"/>
          </p:nvPr>
        </p:nvSpPr>
        <p:spPr>
          <a:xfrm>
            <a:off x="-34638" y="6927"/>
            <a:ext cx="3006438" cy="1288473"/>
          </a:xfrm>
        </p:spPr>
        <p:txBody>
          <a:bodyPr/>
          <a:lstStyle/>
          <a:p>
            <a:pPr algn="ctr"/>
            <a:r>
              <a:rPr lang="en-US" dirty="0" smtClean="0">
                <a:solidFill>
                  <a:schemeClr val="bg1"/>
                </a:solidFill>
              </a:rPr>
              <a:t>Security Mind Expansion</a:t>
            </a:r>
            <a:endParaRPr lang="en-US" dirty="0">
              <a:solidFill>
                <a:schemeClr val="bg1"/>
              </a:solidFill>
            </a:endParaRPr>
          </a:p>
        </p:txBody>
      </p:sp>
      <p:sp>
        <p:nvSpPr>
          <p:cNvPr id="3" name="Subtitle 2"/>
          <p:cNvSpPr>
            <a:spLocks noGrp="1"/>
          </p:cNvSpPr>
          <p:nvPr>
            <p:ph type="subTitle" idx="1"/>
          </p:nvPr>
        </p:nvSpPr>
        <p:spPr>
          <a:xfrm>
            <a:off x="6338457" y="1066800"/>
            <a:ext cx="2805545" cy="1752600"/>
          </a:xfrm>
        </p:spPr>
        <p:txBody>
          <a:bodyPr/>
          <a:lstStyle/>
          <a:p>
            <a:r>
              <a:rPr lang="en-US" dirty="0" smtClean="0">
                <a:solidFill>
                  <a:schemeClr val="bg1"/>
                </a:solidFill>
              </a:rPr>
              <a:t>Chandos J. </a:t>
            </a:r>
            <a:r>
              <a:rPr lang="en-US" dirty="0" err="1" smtClean="0">
                <a:solidFill>
                  <a:schemeClr val="bg1"/>
                </a:solidFill>
              </a:rPr>
              <a:t>Carrow</a:t>
            </a:r>
            <a:endParaRPr lang="en-US" dirty="0" smtClean="0">
              <a:solidFill>
                <a:schemeClr val="bg1"/>
              </a:solidFill>
            </a:endParaRPr>
          </a:p>
          <a:p>
            <a:r>
              <a:rPr lang="en-US" dirty="0" err="1" smtClean="0">
                <a:solidFill>
                  <a:schemeClr val="bg1"/>
                </a:solidFill>
              </a:rPr>
              <a:t>MSIS</a:t>
            </a:r>
            <a:r>
              <a:rPr lang="en-US" dirty="0" smtClean="0">
                <a:solidFill>
                  <a:schemeClr val="bg1"/>
                </a:solidFill>
              </a:rPr>
              <a:t>, </a:t>
            </a:r>
            <a:r>
              <a:rPr lang="en-US" dirty="0" err="1" smtClean="0">
                <a:solidFill>
                  <a:schemeClr val="bg1"/>
                </a:solidFill>
              </a:rPr>
              <a:t>CISSP</a:t>
            </a:r>
            <a:endParaRPr lang="en-US" dirty="0" smtClean="0">
              <a:solidFill>
                <a:schemeClr val="bg1"/>
              </a:solidFill>
            </a:endParaRPr>
          </a:p>
          <a:p>
            <a:r>
              <a:rPr lang="en-US" dirty="0" smtClean="0">
                <a:solidFill>
                  <a:schemeClr val="bg1"/>
                </a:solidFill>
              </a:rPr>
              <a:t>VDH ISO</a:t>
            </a:r>
            <a:endParaRPr lang="en-US" dirty="0">
              <a:solidFill>
                <a:schemeClr val="bg1"/>
              </a:solidFill>
            </a:endParaRPr>
          </a:p>
        </p:txBody>
      </p:sp>
    </p:spTree>
    <p:extLst>
      <p:ext uri="{BB962C8B-B14F-4D97-AF65-F5344CB8AC3E}">
        <p14:creationId xmlns:p14="http://schemas.microsoft.com/office/powerpoint/2010/main" val="32463881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10</a:t>
            </a:fld>
            <a:endParaRPr lang="en-US" dirty="0"/>
          </a:p>
        </p:txBody>
      </p:sp>
      <p:pic>
        <p:nvPicPr>
          <p:cNvPr id="7" name="Picture 6" descr="301 Moved Permanent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900" y="1231900"/>
            <a:ext cx="4394200" cy="4394200"/>
          </a:xfrm>
          <a:prstGeom prst="rect">
            <a:avLst/>
          </a:prstGeom>
        </p:spPr>
      </p:pic>
    </p:spTree>
    <p:extLst>
      <p:ext uri="{BB962C8B-B14F-4D97-AF65-F5344CB8AC3E}">
        <p14:creationId xmlns:p14="http://schemas.microsoft.com/office/powerpoint/2010/main" val="3342948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Security with the Looking-Glass Self Perspective</a:t>
            </a:r>
          </a:p>
        </p:txBody>
      </p:sp>
      <p:sp>
        <p:nvSpPr>
          <p:cNvPr id="3" name="Content Placeholder 2"/>
          <p:cNvSpPr>
            <a:spLocks noGrp="1"/>
          </p:cNvSpPr>
          <p:nvPr>
            <p:ph idx="1"/>
          </p:nvPr>
        </p:nvSpPr>
        <p:spPr/>
        <p:txBody>
          <a:bodyPr/>
          <a:lstStyle/>
          <a:p>
            <a:pPr marL="514350" indent="-514350">
              <a:buFont typeface="+mj-lt"/>
              <a:buAutoNum type="arabicPeriod"/>
            </a:pPr>
            <a:r>
              <a:rPr lang="en-US" sz="3200" dirty="0"/>
              <a:t>We imagine how we must appear to others</a:t>
            </a:r>
            <a:r>
              <a:rPr lang="en-US" sz="3200" dirty="0" smtClean="0"/>
              <a:t>.</a:t>
            </a:r>
          </a:p>
          <a:p>
            <a:pPr marL="514350" indent="-514350">
              <a:buFont typeface="+mj-lt"/>
              <a:buAutoNum type="arabicPeriod"/>
            </a:pPr>
            <a:endParaRPr lang="en-US" sz="3200" dirty="0"/>
          </a:p>
          <a:p>
            <a:pPr marL="514350" indent="-514350">
              <a:buFont typeface="+mj-lt"/>
              <a:buAutoNum type="arabicPeriod"/>
            </a:pPr>
            <a:r>
              <a:rPr lang="en-US" sz="3200" dirty="0"/>
              <a:t>We imagine and react to what we feel their judgment of that appearance must be</a:t>
            </a:r>
            <a:r>
              <a:rPr lang="en-US" sz="3200" dirty="0" smtClean="0"/>
              <a:t>.</a:t>
            </a:r>
          </a:p>
          <a:p>
            <a:pPr marL="514350" indent="-514350">
              <a:buFont typeface="+mj-lt"/>
              <a:buAutoNum type="arabicPeriod"/>
            </a:pPr>
            <a:endParaRPr lang="en-US" sz="3200" dirty="0"/>
          </a:p>
          <a:p>
            <a:pPr marL="514350" indent="-514350">
              <a:buFont typeface="+mj-lt"/>
              <a:buAutoNum type="arabicPeriod"/>
            </a:pPr>
            <a:r>
              <a:rPr lang="en-US" sz="3200" dirty="0"/>
              <a:t>We develop our self through the judgments of others</a:t>
            </a:r>
            <a:r>
              <a:rPr lang="en-US" sz="3200" dirty="0" smtClean="0"/>
              <a:t>.</a:t>
            </a:r>
            <a:endParaRPr lang="en-US" sz="3200"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11</a:t>
            </a:fld>
            <a:endParaRPr lang="en-US" dirty="0"/>
          </a:p>
        </p:txBody>
      </p:sp>
    </p:spTree>
    <p:extLst>
      <p:ext uri="{BB962C8B-B14F-4D97-AF65-F5344CB8AC3E}">
        <p14:creationId xmlns:p14="http://schemas.microsoft.com/office/powerpoint/2010/main" val="4194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pPr marL="0" indent="0" algn="ctr">
              <a:buNone/>
            </a:pPr>
            <a:endParaRPr lang="en-US" sz="4000" dirty="0" smtClean="0"/>
          </a:p>
          <a:p>
            <a:pPr marL="0" indent="0" algn="ctr">
              <a:buNone/>
            </a:pPr>
            <a:endParaRPr lang="en-US" sz="4000" dirty="0"/>
          </a:p>
          <a:p>
            <a:pPr marL="0" indent="0" algn="ctr">
              <a:buNone/>
            </a:pPr>
            <a:r>
              <a:rPr lang="en-US" sz="4000" dirty="0" smtClean="0"/>
              <a:t>“</a:t>
            </a:r>
            <a:r>
              <a:rPr lang="en-US" sz="4000" dirty="0"/>
              <a:t>I am not who you think I am;</a:t>
            </a:r>
          </a:p>
          <a:p>
            <a:pPr marL="0" indent="0" algn="ctr">
              <a:buNone/>
            </a:pPr>
            <a:r>
              <a:rPr lang="en-US" sz="4000" dirty="0"/>
              <a:t>I am not who I think I am;</a:t>
            </a:r>
          </a:p>
          <a:p>
            <a:pPr marL="0" indent="0" algn="ctr">
              <a:buNone/>
            </a:pPr>
            <a:r>
              <a:rPr lang="en-US" sz="4000" dirty="0"/>
              <a:t>I am who I think you think I am” </a:t>
            </a:r>
          </a:p>
          <a:p>
            <a:pPr marL="0" indent="0" algn="ctr">
              <a:buNone/>
            </a:pPr>
            <a:r>
              <a:rPr lang="en-US" sz="4000" dirty="0"/>
              <a:t>~Thomas </a:t>
            </a:r>
            <a:r>
              <a:rPr lang="en-US" sz="4000" dirty="0" smtClean="0"/>
              <a:t>Cooley</a:t>
            </a:r>
            <a:endParaRPr lang="en-US" sz="4000"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12</a:t>
            </a:fld>
            <a:endParaRPr lang="en-US" dirty="0"/>
          </a:p>
        </p:txBody>
      </p:sp>
    </p:spTree>
    <p:extLst>
      <p:ext uri="{BB962C8B-B14F-4D97-AF65-F5344CB8AC3E}">
        <p14:creationId xmlns:p14="http://schemas.microsoft.com/office/powerpoint/2010/main" val="2781434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2391"/>
          </a:xfrm>
        </p:spPr>
        <p:txBody>
          <a:bodyPr/>
          <a:lstStyle/>
          <a:p>
            <a:r>
              <a:rPr lang="en-US" dirty="0"/>
              <a:t>I am not who you think I am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914400"/>
            <a:ext cx="5638800" cy="5638800"/>
          </a:xfrm>
        </p:spPr>
      </p:pic>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13</a:t>
            </a:fld>
            <a:endParaRPr lang="en-US" dirty="0"/>
          </a:p>
        </p:txBody>
      </p:sp>
    </p:spTree>
    <p:extLst>
      <p:ext uri="{BB962C8B-B14F-4D97-AF65-F5344CB8AC3E}">
        <p14:creationId xmlns:p14="http://schemas.microsoft.com/office/powerpoint/2010/main" val="33535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855" t="2219" r="761" b="5667"/>
          <a:stretch/>
        </p:blipFill>
        <p:spPr>
          <a:xfrm>
            <a:off x="685800" y="0"/>
            <a:ext cx="7808205" cy="6172200"/>
          </a:xfrm>
        </p:spPr>
      </p:pic>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14</a:t>
            </a:fld>
            <a:endParaRPr lang="en-US" dirty="0"/>
          </a:p>
        </p:txBody>
      </p:sp>
    </p:spTree>
    <p:extLst>
      <p:ext uri="{BB962C8B-B14F-4D97-AF65-F5344CB8AC3E}">
        <p14:creationId xmlns:p14="http://schemas.microsoft.com/office/powerpoint/2010/main" val="1653527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am not who I think I am</a:t>
            </a:r>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15</a:t>
            </a:fld>
            <a:endParaRPr lang="en-US" dirty="0"/>
          </a:p>
        </p:txBody>
      </p:sp>
      <p:pic>
        <p:nvPicPr>
          <p:cNvPr id="5" name="Picture 6" descr="C:\Users\vec3538\AppData\Local\Microsoft\Windows\Temporary Internet Files\Content.IE5\KSWQWSGH\mirror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349494"/>
            <a:ext cx="4495800" cy="48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9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4598" t="4462" r="5748" b="6288"/>
          <a:stretch/>
        </p:blipFill>
        <p:spPr>
          <a:xfrm>
            <a:off x="1333500" y="1113693"/>
            <a:ext cx="6477000" cy="4982307"/>
          </a:xfrm>
        </p:spPr>
      </p:pic>
      <p:sp>
        <p:nvSpPr>
          <p:cNvPr id="2" name="Title 1"/>
          <p:cNvSpPr>
            <a:spLocks noGrp="1"/>
          </p:cNvSpPr>
          <p:nvPr>
            <p:ph type="title"/>
          </p:nvPr>
        </p:nvSpPr>
        <p:spPr>
          <a:xfrm>
            <a:off x="273627" y="304800"/>
            <a:ext cx="8229600" cy="1143000"/>
          </a:xfrm>
        </p:spPr>
        <p:txBody>
          <a:bodyPr/>
          <a:lstStyle/>
          <a:p>
            <a:r>
              <a:rPr lang="en-US" dirty="0"/>
              <a:t>I am who I think you think I am</a:t>
            </a:r>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16</a:t>
            </a:fld>
            <a:endParaRPr lang="en-US" dirty="0"/>
          </a:p>
        </p:txBody>
      </p:sp>
    </p:spTree>
    <p:extLst>
      <p:ext uri="{BB962C8B-B14F-4D97-AF65-F5344CB8AC3E}">
        <p14:creationId xmlns:p14="http://schemas.microsoft.com/office/powerpoint/2010/main" val="26312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4000" dirty="0"/>
              <a:t>Different perspectives</a:t>
            </a:r>
          </a:p>
          <a:p>
            <a:pPr>
              <a:buFont typeface="Arial" panose="020B0604020202020204" pitchFamily="34" charset="0"/>
              <a:buChar char="•"/>
            </a:pPr>
            <a:endParaRPr lang="en-US" sz="4000" dirty="0"/>
          </a:p>
          <a:p>
            <a:pPr>
              <a:buFont typeface="Arial" panose="020B0604020202020204" pitchFamily="34" charset="0"/>
              <a:buChar char="•"/>
            </a:pPr>
            <a:r>
              <a:rPr lang="en-US" sz="4000" dirty="0"/>
              <a:t>Security program</a:t>
            </a:r>
          </a:p>
          <a:p>
            <a:pPr>
              <a:buFont typeface="Arial" panose="020B0604020202020204" pitchFamily="34" charset="0"/>
              <a:buChar char="•"/>
            </a:pPr>
            <a:endParaRPr lang="en-US" sz="4000" dirty="0"/>
          </a:p>
          <a:p>
            <a:pPr>
              <a:buFont typeface="Arial" panose="020B0604020202020204" pitchFamily="34" charset="0"/>
              <a:buChar char="•"/>
            </a:pPr>
            <a:r>
              <a:rPr lang="en-US" sz="4000" dirty="0" smtClean="0"/>
              <a:t>Image</a:t>
            </a:r>
            <a:endParaRPr lang="en-US" sz="4000"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17</a:t>
            </a:fld>
            <a:endParaRPr lang="en-US" dirty="0"/>
          </a:p>
        </p:txBody>
      </p:sp>
    </p:spTree>
    <p:extLst>
      <p:ext uri="{BB962C8B-B14F-4D97-AF65-F5344CB8AC3E}">
        <p14:creationId xmlns:p14="http://schemas.microsoft.com/office/powerpoint/2010/main" val="11166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722" y="1060238"/>
            <a:ext cx="5000556" cy="2649963"/>
          </a:xfrm>
          <a:prstGeom prst="rect">
            <a:avLst/>
          </a:prstGeom>
        </p:spPr>
      </p:pic>
      <p:sp>
        <p:nvSpPr>
          <p:cNvPr id="2" name="Title 1"/>
          <p:cNvSpPr>
            <a:spLocks noGrp="1"/>
          </p:cNvSpPr>
          <p:nvPr>
            <p:ph type="title"/>
          </p:nvPr>
        </p:nvSpPr>
        <p:spPr/>
        <p:txBody>
          <a:bodyPr/>
          <a:lstStyle/>
          <a:p>
            <a:r>
              <a:rPr lang="en-US" dirty="0"/>
              <a:t>Feedback Loops</a:t>
            </a:r>
          </a:p>
        </p:txBody>
      </p:sp>
      <p:sp>
        <p:nvSpPr>
          <p:cNvPr id="3" name="Content Placeholder 2"/>
          <p:cNvSpPr>
            <a:spLocks noGrp="1"/>
          </p:cNvSpPr>
          <p:nvPr>
            <p:ph idx="1"/>
          </p:nvPr>
        </p:nvSpPr>
        <p:spPr>
          <a:xfrm>
            <a:off x="457200" y="3352800"/>
            <a:ext cx="8229600" cy="3048000"/>
          </a:xfrm>
        </p:spPr>
        <p:txBody>
          <a:bodyPr/>
          <a:lstStyle/>
          <a:p>
            <a:pPr algn="ctr">
              <a:buFont typeface="Arial" panose="020B0604020202020204" pitchFamily="34" charset="0"/>
              <a:buChar char="•"/>
            </a:pPr>
            <a:r>
              <a:rPr lang="en-US" dirty="0"/>
              <a:t>Co-author the experience</a:t>
            </a:r>
          </a:p>
          <a:p>
            <a:pPr algn="ctr">
              <a:buFont typeface="Arial" panose="020B0604020202020204" pitchFamily="34" charset="0"/>
              <a:buChar char="•"/>
            </a:pPr>
            <a:endParaRPr lang="en-US" dirty="0"/>
          </a:p>
          <a:p>
            <a:pPr algn="ctr">
              <a:buFont typeface="Arial" panose="020B0604020202020204" pitchFamily="34" charset="0"/>
              <a:buChar char="•"/>
            </a:pPr>
            <a:r>
              <a:rPr lang="en-US" dirty="0"/>
              <a:t>Sculpt and mold</a:t>
            </a:r>
          </a:p>
          <a:p>
            <a:pPr algn="ctr">
              <a:buFont typeface="Arial" panose="020B0604020202020204" pitchFamily="34" charset="0"/>
              <a:buChar char="•"/>
            </a:pPr>
            <a:endParaRPr lang="en-US" dirty="0"/>
          </a:p>
          <a:p>
            <a:pPr algn="ctr">
              <a:buFont typeface="Arial" panose="020B0604020202020204" pitchFamily="34" charset="0"/>
              <a:buChar char="•"/>
            </a:pPr>
            <a:r>
              <a:rPr lang="en-US" dirty="0"/>
              <a:t>Self-Amplifying</a:t>
            </a:r>
          </a:p>
          <a:p>
            <a:pPr algn="ctr">
              <a:buFont typeface="Arial" panose="020B0604020202020204" pitchFamily="34" charset="0"/>
              <a:buChar char="•"/>
            </a:pPr>
            <a:endParaRPr lang="en-US" dirty="0"/>
          </a:p>
          <a:p>
            <a:pPr algn="ctr">
              <a:buFont typeface="Arial" panose="020B0604020202020204" pitchFamily="34" charset="0"/>
              <a:buChar char="•"/>
            </a:pPr>
            <a:r>
              <a:rPr lang="en-US" dirty="0" smtClean="0"/>
              <a:t>Optimism</a:t>
            </a:r>
            <a:endParaRPr lang="en-US"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18</a:t>
            </a:fld>
            <a:endParaRPr lang="en-US" dirty="0"/>
          </a:p>
        </p:txBody>
      </p:sp>
    </p:spTree>
    <p:extLst>
      <p:ext uri="{BB962C8B-B14F-4D97-AF65-F5344CB8AC3E}">
        <p14:creationId xmlns:p14="http://schemas.microsoft.com/office/powerpoint/2010/main" val="132398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438" r="-1"/>
          <a:stretch/>
        </p:blipFill>
        <p:spPr>
          <a:xfrm>
            <a:off x="0" y="0"/>
            <a:ext cx="9144000" cy="6096000"/>
          </a:xfrm>
        </p:spPr>
      </p:pic>
      <p:sp>
        <p:nvSpPr>
          <p:cNvPr id="2" name="Title 1"/>
          <p:cNvSpPr>
            <a:spLocks noGrp="1"/>
          </p:cNvSpPr>
          <p:nvPr>
            <p:ph type="title"/>
          </p:nvPr>
        </p:nvSpPr>
        <p:spPr>
          <a:xfrm>
            <a:off x="457200" y="152400"/>
            <a:ext cx="8229600" cy="1143000"/>
          </a:xfrm>
        </p:spPr>
        <p:txBody>
          <a:bodyPr/>
          <a:lstStyle/>
          <a:p>
            <a:r>
              <a:rPr lang="en-US" dirty="0">
                <a:solidFill>
                  <a:schemeClr val="bg1"/>
                </a:solidFill>
              </a:rPr>
              <a:t>Flow State</a:t>
            </a:r>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19</a:t>
            </a:fld>
            <a:endParaRPr lang="en-US" dirty="0"/>
          </a:p>
        </p:txBody>
      </p:sp>
    </p:spTree>
    <p:extLst>
      <p:ext uri="{BB962C8B-B14F-4D97-AF65-F5344CB8AC3E}">
        <p14:creationId xmlns:p14="http://schemas.microsoft.com/office/powerpoint/2010/main" val="211506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13C182E-7962-4FC6-9DAE-0B65B0254552}" type="slidenum">
              <a:rPr lang="en-US"/>
              <a:pPr>
                <a:defRPr/>
              </a:pPr>
              <a:t>2</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716" r="13303" b="12963"/>
          <a:stretch/>
        </p:blipFill>
        <p:spPr>
          <a:xfrm>
            <a:off x="1" y="0"/>
            <a:ext cx="9144000" cy="61341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618" y="2999509"/>
            <a:ext cx="8229600" cy="3352800"/>
          </a:xfrm>
        </p:spPr>
        <p:txBody>
          <a:bodyPr/>
          <a:lstStyle/>
          <a:p>
            <a:pPr algn="r"/>
            <a:r>
              <a:rPr lang="en-US" dirty="0"/>
              <a:t>Standards</a:t>
            </a:r>
          </a:p>
          <a:p>
            <a:pPr algn="r"/>
            <a:endParaRPr lang="en-US" dirty="0"/>
          </a:p>
          <a:p>
            <a:pPr algn="r"/>
            <a:r>
              <a:rPr lang="en-US" dirty="0"/>
              <a:t>The catch up game</a:t>
            </a:r>
          </a:p>
          <a:p>
            <a:pPr algn="r"/>
            <a:endParaRPr lang="en-US" dirty="0"/>
          </a:p>
          <a:p>
            <a:pPr algn="r"/>
            <a:r>
              <a:rPr lang="en-US" dirty="0"/>
              <a:t>Self-reinforcing feedback loops</a:t>
            </a:r>
          </a:p>
          <a:p>
            <a:pPr algn="r"/>
            <a:endParaRPr lang="en-US" dirty="0"/>
          </a:p>
          <a:p>
            <a:pPr algn="r"/>
            <a:r>
              <a:rPr lang="en-US" dirty="0"/>
              <a:t>Natural emergence</a:t>
            </a:r>
          </a:p>
          <a:p>
            <a:endParaRPr lang="en-US"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7"/>
            <a:ext cx="6324600" cy="4512977"/>
          </a:xfrm>
          <a:prstGeom prst="rect">
            <a:avLst/>
          </a:prstGeom>
        </p:spPr>
      </p:pic>
    </p:spTree>
    <p:extLst>
      <p:ext uri="{BB962C8B-B14F-4D97-AF65-F5344CB8AC3E}">
        <p14:creationId xmlns:p14="http://schemas.microsoft.com/office/powerpoint/2010/main" val="10613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a:t>Menial Tasks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62297"/>
            <a:ext cx="9144000" cy="5133703"/>
          </a:xfrm>
        </p:spPr>
      </p:pic>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21</a:t>
            </a:fld>
            <a:endParaRPr lang="en-US" dirty="0"/>
          </a:p>
        </p:txBody>
      </p:sp>
    </p:spTree>
    <p:extLst>
      <p:ext uri="{BB962C8B-B14F-4D97-AF65-F5344CB8AC3E}">
        <p14:creationId xmlns:p14="http://schemas.microsoft.com/office/powerpoint/2010/main" val="5776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within/without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Creative and linguistic choices transform our minds from </a:t>
            </a:r>
            <a:r>
              <a:rPr lang="en-US" dirty="0" smtClean="0"/>
              <a:t>within</a:t>
            </a:r>
          </a:p>
          <a:p>
            <a:pPr>
              <a:buFont typeface="Arial" panose="020B0604020202020204" pitchFamily="34" charset="0"/>
              <a:buChar char="•"/>
            </a:pPr>
            <a:endParaRPr lang="en-US" dirty="0"/>
          </a:p>
          <a:p>
            <a:pPr>
              <a:buFont typeface="Arial" panose="020B0604020202020204" pitchFamily="34" charset="0"/>
              <a:buChar char="•"/>
            </a:pPr>
            <a:r>
              <a:rPr lang="en-US" dirty="0"/>
              <a:t>Of which we experience from without, ultimately influences us </a:t>
            </a:r>
            <a:r>
              <a:rPr lang="en-US" dirty="0" smtClean="0"/>
              <a:t>within</a:t>
            </a:r>
          </a:p>
          <a:p>
            <a:pPr>
              <a:buFont typeface="Arial" panose="020B0604020202020204" pitchFamily="34" charset="0"/>
              <a:buChar char="•"/>
            </a:pPr>
            <a:endParaRPr lang="en-US" dirty="0"/>
          </a:p>
          <a:p>
            <a:pPr>
              <a:buFont typeface="Arial" panose="020B0604020202020204" pitchFamily="34" charset="0"/>
              <a:buChar char="•"/>
            </a:pPr>
            <a:r>
              <a:rPr lang="en-US" dirty="0"/>
              <a:t>Everything is done in </a:t>
            </a:r>
            <a:r>
              <a:rPr lang="en-US" dirty="0" smtClean="0"/>
              <a:t>circularity</a:t>
            </a:r>
          </a:p>
          <a:p>
            <a:pPr>
              <a:buFont typeface="Arial" panose="020B0604020202020204" pitchFamily="34" charset="0"/>
              <a:buChar char="•"/>
            </a:pPr>
            <a:endParaRPr lang="en-US" dirty="0"/>
          </a:p>
          <a:p>
            <a:pPr>
              <a:buFont typeface="Arial" panose="020B0604020202020204" pitchFamily="34" charset="0"/>
              <a:buChar char="•"/>
            </a:pPr>
            <a:r>
              <a:rPr lang="en-US" dirty="0"/>
              <a:t>Our actions we do and the choices we make today matter</a:t>
            </a:r>
          </a:p>
          <a:p>
            <a:endParaRPr lang="en-US"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22</a:t>
            </a:fld>
            <a:endParaRPr lang="en-US" dirty="0"/>
          </a:p>
        </p:txBody>
      </p:sp>
    </p:spTree>
    <p:extLst>
      <p:ext uri="{BB962C8B-B14F-4D97-AF65-F5344CB8AC3E}">
        <p14:creationId xmlns:p14="http://schemas.microsoft.com/office/powerpoint/2010/main" val="369588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9491"/>
            <a:ext cx="8229600" cy="5971309"/>
          </a:xfrm>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When </a:t>
            </a:r>
            <a:r>
              <a:rPr lang="en-US" dirty="0"/>
              <a:t>we upgrade things we must realize that everything that we are designing is designing us back</a:t>
            </a:r>
          </a:p>
          <a:p>
            <a:pPr>
              <a:buFont typeface="Arial" panose="020B0604020202020204" pitchFamily="34" charset="0"/>
              <a:buChar char="•"/>
            </a:pPr>
            <a:endParaRPr lang="en-US" dirty="0"/>
          </a:p>
          <a:p>
            <a:pPr>
              <a:buFont typeface="Arial" panose="020B0604020202020204" pitchFamily="34" charset="0"/>
              <a:buChar char="•"/>
            </a:pPr>
            <a:r>
              <a:rPr lang="en-US" dirty="0"/>
              <a:t>And not just us now, but also the next generation</a:t>
            </a:r>
          </a:p>
          <a:p>
            <a:pPr>
              <a:buFont typeface="Arial" panose="020B0604020202020204" pitchFamily="34" charset="0"/>
              <a:buChar char="•"/>
            </a:pPr>
            <a:endParaRPr lang="en-US" dirty="0"/>
          </a:p>
          <a:p>
            <a:pPr lvl="1"/>
            <a:r>
              <a:rPr lang="en-US" dirty="0"/>
              <a:t>Policies, standards, guidelines, procedures, and regulations</a:t>
            </a:r>
          </a:p>
          <a:p>
            <a:pPr lvl="1"/>
            <a:endParaRPr lang="en-US" dirty="0"/>
          </a:p>
          <a:p>
            <a:pPr lvl="1"/>
            <a:r>
              <a:rPr lang="en-US" dirty="0"/>
              <a:t>Media and news reports</a:t>
            </a:r>
          </a:p>
          <a:p>
            <a:pPr lvl="1"/>
            <a:endParaRPr lang="en-US" dirty="0"/>
          </a:p>
          <a:p>
            <a:pPr lvl="1"/>
            <a:r>
              <a:rPr lang="en-US" dirty="0"/>
              <a:t>Applications and </a:t>
            </a:r>
            <a:r>
              <a:rPr lang="en-US" dirty="0" smtClean="0"/>
              <a:t>systems</a:t>
            </a:r>
            <a:endParaRPr lang="en-US"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23</a:t>
            </a:fld>
            <a:endParaRPr lang="en-US" dirty="0"/>
          </a:p>
        </p:txBody>
      </p:sp>
    </p:spTree>
    <p:extLst>
      <p:ext uri="{BB962C8B-B14F-4D97-AF65-F5344CB8AC3E}">
        <p14:creationId xmlns:p14="http://schemas.microsoft.com/office/powerpoint/2010/main" val="12443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0"/>
            <a:ext cx="8700655" cy="6112485"/>
          </a:xfrm>
          <a:prstGeom prst="rect">
            <a:avLst/>
          </a:prstGeom>
        </p:spPr>
      </p:pic>
    </p:spTree>
    <p:extLst>
      <p:ext uri="{BB962C8B-B14F-4D97-AF65-F5344CB8AC3E}">
        <p14:creationId xmlns:p14="http://schemas.microsoft.com/office/powerpoint/2010/main" val="367929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5396113" cy="6421375"/>
          </a:xfrm>
          <a:prstGeom prst="rect">
            <a:avLst/>
          </a:prstGeom>
        </p:spPr>
      </p:pic>
    </p:spTree>
    <p:extLst>
      <p:ext uri="{BB962C8B-B14F-4D97-AF65-F5344CB8AC3E}">
        <p14:creationId xmlns:p14="http://schemas.microsoft.com/office/powerpoint/2010/main" val="128698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0"/>
            <a:ext cx="7239000" cy="6096595"/>
          </a:xfrm>
          <a:prstGeom prst="rect">
            <a:avLst/>
          </a:prstGeom>
        </p:spPr>
      </p:pic>
    </p:spTree>
    <p:extLst>
      <p:ext uri="{BB962C8B-B14F-4D97-AF65-F5344CB8AC3E}">
        <p14:creationId xmlns:p14="http://schemas.microsoft.com/office/powerpoint/2010/main" val="2601160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380827"/>
          </a:xfrm>
          <a:prstGeom prst="rect">
            <a:avLst/>
          </a:prstGeom>
        </p:spPr>
      </p:pic>
    </p:spTree>
    <p:extLst>
      <p:ext uri="{BB962C8B-B14F-4D97-AF65-F5344CB8AC3E}">
        <p14:creationId xmlns:p14="http://schemas.microsoft.com/office/powerpoint/2010/main" val="2996516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Play</a:t>
            </a:r>
          </a:p>
        </p:txBody>
      </p:sp>
      <p:pic>
        <p:nvPicPr>
          <p:cNvPr id="5" name="Content Placeholder 4" descr="File:Bruce Park Playground.jpg - Wikimedia Common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1565" y="1143000"/>
            <a:ext cx="6960870" cy="4800600"/>
          </a:xfrm>
        </p:spPr>
      </p:pic>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28</a:t>
            </a:fld>
            <a:endParaRPr lang="en-US" dirty="0"/>
          </a:p>
        </p:txBody>
      </p:sp>
    </p:spTree>
    <p:extLst>
      <p:ext uri="{BB962C8B-B14F-4D97-AF65-F5344CB8AC3E}">
        <p14:creationId xmlns:p14="http://schemas.microsoft.com/office/powerpoint/2010/main" val="16211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Ontological design – What we design and build influences us </a:t>
            </a:r>
            <a:r>
              <a:rPr lang="en-US" dirty="0" smtClean="0"/>
              <a:t>back</a:t>
            </a:r>
          </a:p>
          <a:p>
            <a:pPr>
              <a:buFont typeface="Arial" panose="020B0604020202020204" pitchFamily="34" charset="0"/>
              <a:buChar char="•"/>
            </a:pPr>
            <a:endParaRPr lang="en-US" dirty="0"/>
          </a:p>
          <a:p>
            <a:pPr>
              <a:buFont typeface="Arial" panose="020B0604020202020204" pitchFamily="34" charset="0"/>
              <a:buChar char="•"/>
            </a:pPr>
            <a:r>
              <a:rPr lang="en-US" dirty="0"/>
              <a:t>Looking Glass-Self – To improve security we must look at things through different </a:t>
            </a:r>
            <a:r>
              <a:rPr lang="en-US" dirty="0" smtClean="0"/>
              <a:t>perspectives</a:t>
            </a:r>
          </a:p>
          <a:p>
            <a:pPr>
              <a:buFont typeface="Arial" panose="020B0604020202020204" pitchFamily="34" charset="0"/>
              <a:buChar char="•"/>
            </a:pPr>
            <a:endParaRPr lang="en-US" dirty="0"/>
          </a:p>
          <a:p>
            <a:pPr>
              <a:buFont typeface="Arial" panose="020B0604020202020204" pitchFamily="34" charset="0"/>
              <a:buChar char="•"/>
            </a:pPr>
            <a:r>
              <a:rPr lang="en-US" dirty="0"/>
              <a:t>Feedback Loops – Allow continuous change with more </a:t>
            </a:r>
            <a:r>
              <a:rPr lang="en-US" dirty="0" smtClean="0"/>
              <a:t>information</a:t>
            </a:r>
          </a:p>
          <a:p>
            <a:pPr>
              <a:buFont typeface="Arial" panose="020B0604020202020204" pitchFamily="34" charset="0"/>
              <a:buChar char="•"/>
            </a:pPr>
            <a:endParaRPr lang="en-US" dirty="0"/>
          </a:p>
          <a:p>
            <a:pPr>
              <a:buFont typeface="Arial" panose="020B0604020202020204" pitchFamily="34" charset="0"/>
              <a:buChar char="•"/>
            </a:pPr>
            <a:r>
              <a:rPr lang="en-US" dirty="0"/>
              <a:t>To better design new security practices we must be able to obtain a Flow </a:t>
            </a:r>
            <a:r>
              <a:rPr lang="en-US" dirty="0" smtClean="0"/>
              <a:t>State</a:t>
            </a:r>
            <a:endParaRPr lang="en-US"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29</a:t>
            </a:fld>
            <a:endParaRPr lang="en-US" dirty="0"/>
          </a:p>
        </p:txBody>
      </p:sp>
    </p:spTree>
    <p:extLst>
      <p:ext uri="{BB962C8B-B14F-4D97-AF65-F5344CB8AC3E}">
        <p14:creationId xmlns:p14="http://schemas.microsoft.com/office/powerpoint/2010/main" val="38504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7710"/>
            <a:ext cx="10913535" cy="6138863"/>
          </a:xfrm>
        </p:spPr>
      </p:pic>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3</a:t>
            </a:fld>
            <a:endParaRPr lang="en-US" dirty="0"/>
          </a:p>
        </p:txBody>
      </p:sp>
    </p:spTree>
    <p:extLst>
      <p:ext uri="{BB962C8B-B14F-4D97-AF65-F5344CB8AC3E}">
        <p14:creationId xmlns:p14="http://schemas.microsoft.com/office/powerpoint/2010/main" val="4021328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lstStyle/>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Reducing </a:t>
            </a:r>
            <a:r>
              <a:rPr lang="en-US" dirty="0"/>
              <a:t>menial tasks will help us achieve </a:t>
            </a:r>
            <a:r>
              <a:rPr lang="en-US" dirty="0" smtClean="0"/>
              <a:t>flow</a:t>
            </a:r>
          </a:p>
          <a:p>
            <a:pPr>
              <a:buFont typeface="Arial" panose="020B0604020202020204" pitchFamily="34" charset="0"/>
              <a:buChar char="•"/>
            </a:pPr>
            <a:endParaRPr lang="en-US" dirty="0"/>
          </a:p>
          <a:p>
            <a:pPr>
              <a:buFont typeface="Arial" panose="020B0604020202020204" pitchFamily="34" charset="0"/>
              <a:buChar char="•"/>
            </a:pPr>
            <a:r>
              <a:rPr lang="en-US" dirty="0"/>
              <a:t>When we design new security practices we must take in the perspective that what we design without will us design us </a:t>
            </a:r>
            <a:r>
              <a:rPr lang="en-US" dirty="0" smtClean="0"/>
              <a:t>within</a:t>
            </a:r>
          </a:p>
          <a:p>
            <a:pPr>
              <a:buFont typeface="Arial" panose="020B0604020202020204" pitchFamily="34" charset="0"/>
              <a:buChar char="•"/>
            </a:pPr>
            <a:endParaRPr lang="en-US" dirty="0"/>
          </a:p>
          <a:p>
            <a:pPr>
              <a:buFont typeface="Arial" panose="020B0604020202020204" pitchFamily="34" charset="0"/>
              <a:buChar char="•"/>
            </a:pPr>
            <a:r>
              <a:rPr lang="en-US" dirty="0"/>
              <a:t>Cognitive Play will allow creativity to </a:t>
            </a:r>
            <a:r>
              <a:rPr lang="en-US" dirty="0" smtClean="0"/>
              <a:t>flow</a:t>
            </a:r>
            <a:endParaRPr lang="en-US"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30</a:t>
            </a:fld>
            <a:endParaRPr lang="en-US" dirty="0"/>
          </a:p>
        </p:txBody>
      </p:sp>
    </p:spTree>
    <p:extLst>
      <p:ext uri="{BB962C8B-B14F-4D97-AF65-F5344CB8AC3E}">
        <p14:creationId xmlns:p14="http://schemas.microsoft.com/office/powerpoint/2010/main" val="370140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lstStyle/>
          <a:p>
            <a:pPr marL="0" indent="0">
              <a:buNone/>
            </a:pPr>
            <a:r>
              <a:rPr lang="en-US" sz="3200" dirty="0"/>
              <a:t>“Our creative and linguistic choices govern our fate…</a:t>
            </a:r>
          </a:p>
          <a:p>
            <a:pPr marL="0" indent="0">
              <a:buNone/>
            </a:pPr>
            <a:endParaRPr lang="en-US" sz="3200" dirty="0"/>
          </a:p>
          <a:p>
            <a:pPr marL="0" indent="0" algn="ctr">
              <a:buNone/>
            </a:pPr>
            <a:r>
              <a:rPr lang="en-US" sz="6000" dirty="0"/>
              <a:t>I design, therefore I become</a:t>
            </a:r>
            <a:r>
              <a:rPr lang="en-US" sz="3200" dirty="0"/>
              <a:t>.”</a:t>
            </a:r>
          </a:p>
          <a:p>
            <a:pPr marL="0" indent="0">
              <a:buNone/>
            </a:pPr>
            <a:endParaRPr lang="en-US" sz="3200" dirty="0"/>
          </a:p>
          <a:p>
            <a:pPr marL="0" indent="0">
              <a:buNone/>
            </a:pPr>
            <a:r>
              <a:rPr lang="en-US" sz="3200" dirty="0"/>
              <a:t>~Jason </a:t>
            </a:r>
            <a:r>
              <a:rPr lang="en-US" sz="3200" dirty="0" smtClean="0"/>
              <a:t>Silva</a:t>
            </a:r>
            <a:endParaRPr lang="en-US" sz="3200"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31</a:t>
            </a:fld>
            <a:endParaRPr lang="en-US" dirty="0"/>
          </a:p>
        </p:txBody>
      </p:sp>
    </p:spTree>
    <p:extLst>
      <p:ext uri="{BB962C8B-B14F-4D97-AF65-F5344CB8AC3E}">
        <p14:creationId xmlns:p14="http://schemas.microsoft.com/office/powerpoint/2010/main" val="7877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3400"/>
            <a:ext cx="8229600" cy="2057400"/>
          </a:xfrm>
        </p:spPr>
        <p:txBody>
          <a:bodyPr/>
          <a:lstStyle/>
          <a:p>
            <a:pPr marL="0" indent="0" algn="ctr">
              <a:buNone/>
            </a:pPr>
            <a:r>
              <a:rPr lang="en-US" dirty="0"/>
              <a:t>Quantum Mechanics – </a:t>
            </a:r>
          </a:p>
          <a:p>
            <a:pPr marL="0" indent="0" algn="ctr">
              <a:buNone/>
            </a:pPr>
            <a:r>
              <a:rPr lang="en-US" dirty="0"/>
              <a:t>Double slit experiment</a:t>
            </a:r>
          </a:p>
          <a:p>
            <a:pPr marL="0" indent="0" algn="ctr">
              <a:buNone/>
            </a:pPr>
            <a:r>
              <a:rPr lang="en-US" dirty="0"/>
              <a:t>By simply observing a situation it can change what </a:t>
            </a:r>
            <a:r>
              <a:rPr lang="en-US" dirty="0" smtClean="0"/>
              <a:t>occurs</a:t>
            </a:r>
            <a:endParaRPr lang="en-US"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32</a:t>
            </a:fld>
            <a:endParaRPr lang="en-US" dirty="0"/>
          </a:p>
        </p:txBody>
      </p:sp>
      <p:pic>
        <p:nvPicPr>
          <p:cNvPr id="6" name="Picture 5" descr="File:Double-slit experiment results Tanamura four.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48" y="282079"/>
            <a:ext cx="7080504" cy="4139184"/>
          </a:xfrm>
          <a:prstGeom prst="rect">
            <a:avLst/>
          </a:prstGeom>
        </p:spPr>
      </p:pic>
    </p:spTree>
    <p:extLst>
      <p:ext uri="{BB962C8B-B14F-4D97-AF65-F5344CB8AC3E}">
        <p14:creationId xmlns:p14="http://schemas.microsoft.com/office/powerpoint/2010/main" val="38380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5" name="Content Placeholder 4" descr="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828800"/>
            <a:ext cx="5298281" cy="4000500"/>
          </a:xfrm>
        </p:spPr>
      </p:pic>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33</a:t>
            </a:fld>
            <a:endParaRPr lang="en-US" dirty="0"/>
          </a:p>
        </p:txBody>
      </p:sp>
    </p:spTree>
    <p:extLst>
      <p:ext uri="{BB962C8B-B14F-4D97-AF65-F5344CB8AC3E}">
        <p14:creationId xmlns:p14="http://schemas.microsoft.com/office/powerpoint/2010/main" val="35501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Student of cultures, religions, and </a:t>
            </a:r>
            <a:r>
              <a:rPr lang="en-US" sz="2800" dirty="0" smtClean="0"/>
              <a:t>life</a:t>
            </a:r>
          </a:p>
          <a:p>
            <a:pPr>
              <a:buFont typeface="Arial" panose="020B0604020202020204" pitchFamily="34" charset="0"/>
              <a:buChar char="•"/>
            </a:pPr>
            <a:endParaRPr lang="en-US" sz="2800" dirty="0"/>
          </a:p>
          <a:p>
            <a:pPr>
              <a:buFont typeface="Arial" panose="020B0604020202020204" pitchFamily="34" charset="0"/>
              <a:buChar char="•"/>
            </a:pPr>
            <a:r>
              <a:rPr lang="en-US" sz="2800" dirty="0"/>
              <a:t>There is no standard approach to </a:t>
            </a:r>
            <a:r>
              <a:rPr lang="en-US" sz="2800" dirty="0" smtClean="0"/>
              <a:t>anything</a:t>
            </a:r>
          </a:p>
          <a:p>
            <a:pPr>
              <a:buFont typeface="Arial" panose="020B0604020202020204" pitchFamily="34" charset="0"/>
              <a:buChar char="•"/>
            </a:pPr>
            <a:endParaRPr lang="en-US" sz="2800" dirty="0"/>
          </a:p>
          <a:p>
            <a:pPr>
              <a:buFont typeface="Arial" panose="020B0604020202020204" pitchFamily="34" charset="0"/>
              <a:buChar char="•"/>
            </a:pPr>
            <a:r>
              <a:rPr lang="en-US" sz="2800" dirty="0"/>
              <a:t>Everyone has different </a:t>
            </a:r>
            <a:r>
              <a:rPr lang="en-US" sz="2800" dirty="0" smtClean="0"/>
              <a:t>perspectives</a:t>
            </a:r>
            <a:endParaRPr lang="en-US" sz="2800"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4</a:t>
            </a:fld>
            <a:endParaRPr lang="en-US" dirty="0"/>
          </a:p>
        </p:txBody>
      </p:sp>
    </p:spTree>
    <p:extLst>
      <p:ext uri="{BB962C8B-B14F-4D97-AF65-F5344CB8AC3E}">
        <p14:creationId xmlns:p14="http://schemas.microsoft.com/office/powerpoint/2010/main" val="1270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5</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592" r="7895"/>
          <a:stretch/>
        </p:blipFill>
        <p:spPr>
          <a:xfrm>
            <a:off x="0" y="-13855"/>
            <a:ext cx="9144000" cy="6104987"/>
          </a:xfrm>
          <a:prstGeom prst="rect">
            <a:avLst/>
          </a:prstGeom>
        </p:spPr>
      </p:pic>
    </p:spTree>
    <p:extLst>
      <p:ext uri="{BB962C8B-B14F-4D97-AF65-F5344CB8AC3E}">
        <p14:creationId xmlns:p14="http://schemas.microsoft.com/office/powerpoint/2010/main" val="175090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6</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439"/>
          <a:stretch/>
        </p:blipFill>
        <p:spPr>
          <a:xfrm>
            <a:off x="0" y="0"/>
            <a:ext cx="9144000" cy="6112565"/>
          </a:xfrm>
          <a:prstGeom prst="rect">
            <a:avLst/>
          </a:prstGeom>
        </p:spPr>
      </p:pic>
    </p:spTree>
    <p:extLst>
      <p:ext uri="{BB962C8B-B14F-4D97-AF65-F5344CB8AC3E}">
        <p14:creationId xmlns:p14="http://schemas.microsoft.com/office/powerpoint/2010/main" val="313010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Ontological Design</a:t>
            </a:r>
          </a:p>
        </p:txBody>
      </p:sp>
      <p:sp>
        <p:nvSpPr>
          <p:cNvPr id="3" name="Content Placeholder 2"/>
          <p:cNvSpPr>
            <a:spLocks noGrp="1"/>
          </p:cNvSpPr>
          <p:nvPr>
            <p:ph idx="1"/>
          </p:nvPr>
        </p:nvSpPr>
        <p:spPr/>
        <p:txBody>
          <a:bodyPr/>
          <a:lstStyle/>
          <a:p>
            <a:r>
              <a:rPr lang="en-US" sz="3600" dirty="0"/>
              <a:t>“Just as you grow into the world, the world grows into you.  Not only do you occupy a certain place, but that place, in turn, occupies you. It’s culture shapes the way you see the world, its language informs the way you think, its customs structure you as a social being.” ~</a:t>
            </a:r>
            <a:r>
              <a:rPr lang="en-US" sz="3600" dirty="0" err="1"/>
              <a:t>Costica</a:t>
            </a:r>
            <a:r>
              <a:rPr lang="en-US" sz="3600" dirty="0"/>
              <a:t> </a:t>
            </a:r>
            <a:r>
              <a:rPr lang="en-US" sz="3600" dirty="0" err="1" smtClean="0"/>
              <a:t>Bradatan</a:t>
            </a:r>
            <a:endParaRPr lang="en-US" sz="3600" dirty="0"/>
          </a:p>
        </p:txBody>
      </p:sp>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7</a:t>
            </a:fld>
            <a:endParaRPr lang="en-US" dirty="0"/>
          </a:p>
        </p:txBody>
      </p:sp>
    </p:spTree>
    <p:extLst>
      <p:ext uri="{BB962C8B-B14F-4D97-AF65-F5344CB8AC3E}">
        <p14:creationId xmlns:p14="http://schemas.microsoft.com/office/powerpoint/2010/main" val="14790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8</a:t>
            </a:fld>
            <a:endParaRPr lang="en-US" dirty="0"/>
          </a:p>
        </p:txBody>
      </p:sp>
      <p:pic>
        <p:nvPicPr>
          <p:cNvPr id="5" name="Picture 4" descr="20 recursos que puedes utilizar en tus presentacion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017379"/>
            <a:ext cx="5715000" cy="4759778"/>
          </a:xfrm>
          <a:prstGeom prst="rect">
            <a:avLst/>
          </a:prstGeom>
        </p:spPr>
      </p:pic>
    </p:spTree>
    <p:extLst>
      <p:ext uri="{BB962C8B-B14F-4D97-AF65-F5344CB8AC3E}">
        <p14:creationId xmlns:p14="http://schemas.microsoft.com/office/powerpoint/2010/main" val="316203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F0DF7E-E123-4041-BEC5-DCB06D9A137F}" type="slidenum">
              <a:rPr lang="en-US" smtClean="0"/>
              <a:pPr>
                <a:defRPr/>
              </a:pPr>
              <a:t>9</a:t>
            </a:fld>
            <a:endParaRPr lang="en-US" dirty="0"/>
          </a:p>
        </p:txBody>
      </p:sp>
      <p:pic>
        <p:nvPicPr>
          <p:cNvPr id="5" name="Picture 4" descr="Security Policy, Security Standards and Guidelines | II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62000"/>
            <a:ext cx="7254827" cy="5201865"/>
          </a:xfrm>
          <a:prstGeom prst="rect">
            <a:avLst/>
          </a:prstGeom>
        </p:spPr>
      </p:pic>
    </p:spTree>
    <p:extLst>
      <p:ext uri="{BB962C8B-B14F-4D97-AF65-F5344CB8AC3E}">
        <p14:creationId xmlns:p14="http://schemas.microsoft.com/office/powerpoint/2010/main" val="121835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1442</Words>
  <Application>Microsoft Office PowerPoint</Application>
  <PresentationFormat>On-screen Show (4:3)</PresentationFormat>
  <Paragraphs>172</Paragraphs>
  <Slides>33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Trebuchet MS</vt:lpstr>
      <vt:lpstr>Default Design</vt:lpstr>
      <vt:lpstr>Security Mind Expansion</vt:lpstr>
      <vt:lpstr>PowerPoint Presentation</vt:lpstr>
      <vt:lpstr>PowerPoint Presentation</vt:lpstr>
      <vt:lpstr>Journey</vt:lpstr>
      <vt:lpstr>PowerPoint Presentation</vt:lpstr>
      <vt:lpstr>PowerPoint Presentation</vt:lpstr>
      <vt:lpstr>Ontological Design</vt:lpstr>
      <vt:lpstr>PowerPoint Presentation</vt:lpstr>
      <vt:lpstr>PowerPoint Presentation</vt:lpstr>
      <vt:lpstr>PowerPoint Presentation</vt:lpstr>
      <vt:lpstr>Improve Security with the Looking-Glass Self Perspective</vt:lpstr>
      <vt:lpstr>PowerPoint Presentation</vt:lpstr>
      <vt:lpstr>I am not who you think I am</vt:lpstr>
      <vt:lpstr>PowerPoint Presentation</vt:lpstr>
      <vt:lpstr>I am not who I think I am</vt:lpstr>
      <vt:lpstr>I am who I think you think I am</vt:lpstr>
      <vt:lpstr>So how?</vt:lpstr>
      <vt:lpstr>Feedback Loops</vt:lpstr>
      <vt:lpstr>Flow State</vt:lpstr>
      <vt:lpstr>PowerPoint Presentation</vt:lpstr>
      <vt:lpstr>Menial Tasks</vt:lpstr>
      <vt:lpstr>Design within/without</vt:lpstr>
      <vt:lpstr>PowerPoint Presentation</vt:lpstr>
      <vt:lpstr>PowerPoint Presentation</vt:lpstr>
      <vt:lpstr>PowerPoint Presentation</vt:lpstr>
      <vt:lpstr>PowerPoint Presentation</vt:lpstr>
      <vt:lpstr>PowerPoint Presentation</vt:lpstr>
      <vt:lpstr>Cognitive Play</vt:lpstr>
      <vt:lpstr>Summary</vt:lpstr>
      <vt:lpstr>PowerPoint Presentation</vt:lpstr>
      <vt:lpstr>PowerPoint Presentation</vt:lpstr>
      <vt:lpstr>PowerPoint Presentation</vt:lpstr>
      <vt:lpstr>The End</vt:lpstr>
    </vt:vector>
  </TitlesOfParts>
  <Company>VDH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rstepanek</dc:creator>
  <cp:lastModifiedBy>Carrow, Chandos (VDH)</cp:lastModifiedBy>
  <cp:revision>25</cp:revision>
  <cp:lastPrinted>2017-09-25T17:37:12Z</cp:lastPrinted>
  <dcterms:created xsi:type="dcterms:W3CDTF">2008-08-05T14:53:59Z</dcterms:created>
  <dcterms:modified xsi:type="dcterms:W3CDTF">2019-05-22T04:36:38Z</dcterms:modified>
</cp:coreProperties>
</file>