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7" r:id="rId3"/>
    <p:sldMasterId id="214748367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Caveat"/>
      <p:regular r:id="rId30"/>
      <p:bold r:id="rId31"/>
    </p:embeddedFont>
    <p:embeddedFont>
      <p:font typeface="Walter Turncoat"/>
      <p:regular r:id="rId32"/>
    </p:embeddedFont>
    <p:embeddedFont>
      <p:font typeface="Montserrat"/>
      <p:regular r:id="rId33"/>
      <p:bold r:id="rId34"/>
      <p:italic r:id="rId35"/>
      <p:boldItalic r:id="rId36"/>
    </p:embeddedFont>
    <p:embeddedFont>
      <p:font typeface="Permanent Marker"/>
      <p:regular r:id="rId37"/>
    </p:embeddedFont>
    <p:embeddedFont>
      <p:font typeface="Lustria"/>
      <p:regular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aveat-bold.fntdata"/><Relationship Id="rId30" Type="http://schemas.openxmlformats.org/officeDocument/2006/relationships/font" Target="fonts/Caveat-regular.fntdata"/><Relationship Id="rId11" Type="http://schemas.openxmlformats.org/officeDocument/2006/relationships/slide" Target="slides/slide6.xml"/><Relationship Id="rId33" Type="http://schemas.openxmlformats.org/officeDocument/2006/relationships/font" Target="fonts/Montserrat-regular.fntdata"/><Relationship Id="rId10" Type="http://schemas.openxmlformats.org/officeDocument/2006/relationships/slide" Target="slides/slide5.xml"/><Relationship Id="rId32" Type="http://schemas.openxmlformats.org/officeDocument/2006/relationships/font" Target="fonts/WalterTurncoat-regular.fntdata"/><Relationship Id="rId13" Type="http://schemas.openxmlformats.org/officeDocument/2006/relationships/slide" Target="slides/slide8.xml"/><Relationship Id="rId35" Type="http://schemas.openxmlformats.org/officeDocument/2006/relationships/font" Target="fonts/Montserrat-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bold.fntdata"/><Relationship Id="rId15" Type="http://schemas.openxmlformats.org/officeDocument/2006/relationships/slide" Target="slides/slide10.xml"/><Relationship Id="rId37" Type="http://schemas.openxmlformats.org/officeDocument/2006/relationships/font" Target="fonts/PermanentMarker-regular.fntdata"/><Relationship Id="rId14" Type="http://schemas.openxmlformats.org/officeDocument/2006/relationships/slide" Target="slides/slide9.xml"/><Relationship Id="rId36" Type="http://schemas.openxmlformats.org/officeDocument/2006/relationships/font" Target="fonts/Montserrat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Lustria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Evasive testing:</a:t>
            </a:r>
            <a:endParaRPr sz="1200"/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595959"/>
                </a:solidFill>
              </a:rPr>
              <a:t>No infrastructure constraints</a:t>
            </a:r>
            <a:endParaRPr sz="1200">
              <a:solidFill>
                <a:srgbClr val="595959"/>
              </a:solidFill>
            </a:endParaRP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●"/>
            </a:pPr>
            <a:r>
              <a:rPr lang="en" sz="1200">
                <a:solidFill>
                  <a:srgbClr val="595959"/>
                </a:solidFill>
              </a:rPr>
              <a:t>Obfuscate attack traffic</a:t>
            </a:r>
            <a:endParaRPr sz="1200">
              <a:solidFill>
                <a:srgbClr val="595959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Improving Defenses: </a:t>
            </a:r>
            <a:endParaRPr sz="1200">
              <a:solidFill>
                <a:srgbClr val="595959"/>
              </a:solidFill>
            </a:endParaRPr>
          </a:p>
          <a:p>
            <a:pPr indent="-304800" lvl="0" marL="457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Monitoring and detection capabilities and deficiencies</a:t>
            </a:r>
            <a:endParaRPr sz="1200">
              <a:solidFill>
                <a:srgbClr val="595959"/>
              </a:solidFill>
            </a:endParaRPr>
          </a:p>
          <a:p>
            <a: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r>
              <a:rPr lang="en" sz="1200">
                <a:solidFill>
                  <a:srgbClr val="595959"/>
                </a:solidFill>
              </a:rPr>
              <a:t>Tune existing control mechanisms</a:t>
            </a:r>
            <a:endParaRPr sz="1200">
              <a:solidFill>
                <a:srgbClr val="595959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95959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211" name="Shape 21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Shape 22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685346" y="457200"/>
            <a:ext cx="7765500" cy="7278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ustria"/>
              <a:buNone/>
              <a:defRPr b="0" i="0" sz="3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346" y="1299337"/>
            <a:ext cx="7765500" cy="30441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◈"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857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794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Char char="◈"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730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730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73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73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73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7305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ctrTitle"/>
          </p:nvPr>
        </p:nvSpPr>
        <p:spPr>
          <a:xfrm>
            <a:off x="1028020" y="1327155"/>
            <a:ext cx="7080000" cy="13716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b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Lustria"/>
              <a:buNone/>
              <a:defRPr b="0" i="0" sz="4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1028020" y="2698754"/>
            <a:ext cx="7080000" cy="7875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0" lvl="0" marL="0" marR="0" rtl="0" algn="ctr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0" i="0" sz="15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ctr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ctr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ctr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ctr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ctr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ctr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ctr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ctr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685346" y="457200"/>
            <a:ext cx="7765500" cy="7278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ustria"/>
              <a:buNone/>
              <a:defRPr b="0" i="0" sz="3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346" y="1299337"/>
            <a:ext cx="7765500" cy="30441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9845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◈"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857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794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Char char="◈"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730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730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73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73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73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7305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971551" y="1320800"/>
            <a:ext cx="7193100" cy="13716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b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ustria"/>
              <a:buNone/>
              <a:defRPr b="0" i="0" sz="3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971551" y="2692409"/>
            <a:ext cx="7193100" cy="11304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ctr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0" i="0" sz="15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685346" y="457200"/>
            <a:ext cx="7765500" cy="7278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ustria"/>
              <a:buNone/>
              <a:defRPr b="0" i="0" sz="3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346" y="1299337"/>
            <a:ext cx="3795300" cy="30441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9845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◈"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857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794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Char char="◈"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730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730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73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73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73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7305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2" type="body"/>
          </p:nvPr>
        </p:nvSpPr>
        <p:spPr>
          <a:xfrm>
            <a:off x="4652169" y="1299337"/>
            <a:ext cx="3798300" cy="30441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9845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◈"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857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794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Char char="◈"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730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730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73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73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73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7305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compPhotoInset.png" id="88" name="Shape 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5346" y="1300880"/>
            <a:ext cx="3796097" cy="30985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compPhotoInset.png" id="89" name="Shape 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33864" y="1300880"/>
            <a:ext cx="3796097" cy="309858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>
            <p:ph type="title"/>
          </p:nvPr>
        </p:nvSpPr>
        <p:spPr>
          <a:xfrm>
            <a:off x="685346" y="457200"/>
            <a:ext cx="7765500" cy="7278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ustria"/>
              <a:buNone/>
              <a:defRPr b="0" i="0" sz="3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754404" y="1376440"/>
            <a:ext cx="3657000" cy="4086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oto Sans Symbols"/>
              <a:buNone/>
              <a:defRPr b="0" i="0" sz="1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1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None/>
              <a:defRPr b="1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2" type="body"/>
          </p:nvPr>
        </p:nvSpPr>
        <p:spPr>
          <a:xfrm>
            <a:off x="754404" y="1785103"/>
            <a:ext cx="3657000" cy="25584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8575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794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Char char="◈"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7305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667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Char char="◈"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667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Char char="◈"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73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73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73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7305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3" type="body"/>
          </p:nvPr>
        </p:nvSpPr>
        <p:spPr>
          <a:xfrm>
            <a:off x="4721225" y="1376440"/>
            <a:ext cx="3671400" cy="4086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oto Sans Symbols"/>
              <a:buNone/>
              <a:defRPr b="0" i="0" sz="1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1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None/>
              <a:defRPr b="1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4" type="body"/>
          </p:nvPr>
        </p:nvSpPr>
        <p:spPr>
          <a:xfrm>
            <a:off x="4721225" y="1785103"/>
            <a:ext cx="3671400" cy="25584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8575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794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Char char="◈"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7305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667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Char char="◈"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667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Char char="◈"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73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73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73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7305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685346" y="457200"/>
            <a:ext cx="7765500" cy="7278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ustria"/>
              <a:buNone/>
              <a:defRPr b="0" i="0" sz="3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685346" y="457200"/>
            <a:ext cx="2780100" cy="13665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b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ustria"/>
              <a:buNone/>
              <a:defRPr b="0" i="0" sz="1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3641725" y="457200"/>
            <a:ext cx="4809000" cy="38862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9845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◈"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857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794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Char char="◈"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730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730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73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73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73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7305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2" type="body"/>
          </p:nvPr>
        </p:nvSpPr>
        <p:spPr>
          <a:xfrm>
            <a:off x="685346" y="1823638"/>
            <a:ext cx="2780100" cy="25197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ct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None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vertPhotoInset.png" id="115" name="Shape 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70249" y="457200"/>
            <a:ext cx="2679164" cy="388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>
            <p:ph type="title"/>
          </p:nvPr>
        </p:nvSpPr>
        <p:spPr>
          <a:xfrm>
            <a:off x="685346" y="457442"/>
            <a:ext cx="4451100" cy="13722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b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Lustria"/>
              <a:buNone/>
              <a:defRPr b="0" i="0" sz="2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7" name="Shape 117"/>
          <p:cNvSpPr/>
          <p:nvPr>
            <p:ph idx="2" type="pic"/>
          </p:nvPr>
        </p:nvSpPr>
        <p:spPr>
          <a:xfrm>
            <a:off x="5581913" y="572777"/>
            <a:ext cx="2456700" cy="3684600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569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0" lvl="0" marL="0" marR="0" rtl="0" algn="ct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346" y="1829446"/>
            <a:ext cx="4451100" cy="25320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ct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None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0" name="Shape 120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panoPhotoInset.png" id="123" name="Shape 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0412" y="410855"/>
            <a:ext cx="7516023" cy="285294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>
            <p:ph type="title"/>
          </p:nvPr>
        </p:nvSpPr>
        <p:spPr>
          <a:xfrm>
            <a:off x="685354" y="3423941"/>
            <a:ext cx="7766400" cy="4077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b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Lustria"/>
              <a:buNone/>
              <a:defRPr b="0" i="0" sz="2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5" name="Shape 125"/>
          <p:cNvSpPr/>
          <p:nvPr>
            <p:ph idx="2" type="pic"/>
          </p:nvPr>
        </p:nvSpPr>
        <p:spPr>
          <a:xfrm>
            <a:off x="877012" y="521257"/>
            <a:ext cx="7383900" cy="2644200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569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0" lvl="0" marL="0" marR="0" rtl="0" algn="ctr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100"/>
              <a:buFont typeface="Noto Sans Symbols"/>
              <a:buNone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346" y="3831546"/>
            <a:ext cx="7765500" cy="5118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ct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None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7" name="Shape 127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8" name="Shape 128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9" name="Shape 129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685346" y="456328"/>
            <a:ext cx="7765500" cy="26508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Lustria"/>
              <a:buNone/>
              <a:defRPr b="0" i="0" sz="2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346" y="3221385"/>
            <a:ext cx="7765500" cy="11265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ctr" bIns="68575" lIns="68575" spcFirstLastPara="1" rIns="68575" wrap="square" tIns="68575"/>
          <a:lstStyle>
            <a:lvl1pPr indent="-228600" lvl="0" marL="457200" marR="0" rtl="0" algn="ct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None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3" name="Shape 133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4" name="Shape 134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1084659" y="457200"/>
            <a:ext cx="6977100" cy="22446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Lustria"/>
              <a:buNone/>
              <a:defRPr b="0" i="0" sz="2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1290483" y="2707524"/>
            <a:ext cx="6564300" cy="3996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None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9" name="Shape 139"/>
          <p:cNvSpPr txBox="1"/>
          <p:nvPr>
            <p:ph idx="2" type="body"/>
          </p:nvPr>
        </p:nvSpPr>
        <p:spPr>
          <a:xfrm>
            <a:off x="685346" y="3228265"/>
            <a:ext cx="7765500" cy="11172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ctr" bIns="68575" lIns="68575" spcFirstLastPara="1" rIns="68575" wrap="square" tIns="68575"/>
          <a:lstStyle>
            <a:lvl1pPr indent="-228600" lvl="0" marL="457200" marR="0" rtl="0" algn="ct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None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40" name="Shape 140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41" name="Shape 141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Shape 143"/>
          <p:cNvSpPr txBox="1"/>
          <p:nvPr/>
        </p:nvSpPr>
        <p:spPr>
          <a:xfrm>
            <a:off x="742950" y="663597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ustria"/>
              <a:buNone/>
            </a:pPr>
            <a:r>
              <a:rPr b="0" i="0" lang="en" sz="60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“</a:t>
            </a:r>
            <a:endParaRPr sz="1100"/>
          </a:p>
        </p:txBody>
      </p:sp>
      <p:sp>
        <p:nvSpPr>
          <p:cNvPr id="144" name="Shape 144"/>
          <p:cNvSpPr txBox="1"/>
          <p:nvPr/>
        </p:nvSpPr>
        <p:spPr>
          <a:xfrm>
            <a:off x="7878537" y="2196194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ustria"/>
              <a:buNone/>
            </a:pPr>
            <a:r>
              <a:rPr b="0" i="0" lang="en" sz="60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”</a:t>
            </a:r>
            <a:endParaRPr sz="11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685346" y="1595206"/>
            <a:ext cx="7765500" cy="18840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b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Lustria"/>
              <a:buNone/>
              <a:defRPr b="0" i="0" sz="2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338" y="3487917"/>
            <a:ext cx="7764000" cy="8556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ct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None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48" name="Shape 148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49" name="Shape 149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50" name="Shape 150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">
  <p:cSld name="3 Column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685346" y="457200"/>
            <a:ext cx="7765500" cy="7278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ustria"/>
              <a:buNone/>
              <a:defRPr b="0" i="0" sz="3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346" y="1414463"/>
            <a:ext cx="2475600" cy="4323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1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None/>
              <a:defRPr b="1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54" name="Shape 154"/>
          <p:cNvSpPr txBox="1"/>
          <p:nvPr>
            <p:ph idx="2" type="body"/>
          </p:nvPr>
        </p:nvSpPr>
        <p:spPr>
          <a:xfrm>
            <a:off x="685346" y="1928813"/>
            <a:ext cx="2475600" cy="24147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ct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None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55" name="Shape 155"/>
          <p:cNvSpPr txBox="1"/>
          <p:nvPr>
            <p:ph idx="3" type="body"/>
          </p:nvPr>
        </p:nvSpPr>
        <p:spPr>
          <a:xfrm>
            <a:off x="3335033" y="1414463"/>
            <a:ext cx="2475600" cy="4323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1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None/>
              <a:defRPr b="1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56" name="Shape 156"/>
          <p:cNvSpPr txBox="1"/>
          <p:nvPr>
            <p:ph idx="4" type="body"/>
          </p:nvPr>
        </p:nvSpPr>
        <p:spPr>
          <a:xfrm>
            <a:off x="3331076" y="1928813"/>
            <a:ext cx="2475600" cy="24147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ct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None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57" name="Shape 157"/>
          <p:cNvSpPr txBox="1"/>
          <p:nvPr>
            <p:ph idx="5" type="body"/>
          </p:nvPr>
        </p:nvSpPr>
        <p:spPr>
          <a:xfrm>
            <a:off x="5974929" y="1414463"/>
            <a:ext cx="2475600" cy="4323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oto Sans Symbols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1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None/>
              <a:defRPr b="1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58" name="Shape 158"/>
          <p:cNvSpPr txBox="1"/>
          <p:nvPr>
            <p:ph idx="6" type="body"/>
          </p:nvPr>
        </p:nvSpPr>
        <p:spPr>
          <a:xfrm>
            <a:off x="5974929" y="1928813"/>
            <a:ext cx="2475600" cy="24147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ct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None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59" name="Shape 159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60" name="Shape 160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61" name="Shape 161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Picture Column">
  <p:cSld name="3 Picture Column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3colPhotoInset.png" id="163" name="Shape 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3472" y="1363661"/>
            <a:ext cx="2501430" cy="13855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3colPhotoInset.png" id="164" name="Shape 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2850" y="1363661"/>
            <a:ext cx="2501430" cy="13855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3colPhotoInset.png" id="165" name="Shape 1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52038" y="1363661"/>
            <a:ext cx="2501430" cy="138554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>
            <p:ph type="title"/>
          </p:nvPr>
        </p:nvSpPr>
        <p:spPr>
          <a:xfrm>
            <a:off x="685346" y="457200"/>
            <a:ext cx="7765500" cy="7278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ustria"/>
              <a:buNone/>
              <a:defRPr b="0" i="0" sz="3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346" y="2928079"/>
            <a:ext cx="2475600" cy="4323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ctr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0" i="0" sz="15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1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None/>
              <a:defRPr b="1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68" name="Shape 168"/>
          <p:cNvSpPr/>
          <p:nvPr>
            <p:ph idx="2" type="pic"/>
          </p:nvPr>
        </p:nvSpPr>
        <p:spPr>
          <a:xfrm>
            <a:off x="763576" y="1454188"/>
            <a:ext cx="2319300" cy="12021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9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0" lvl="0" marL="0" marR="0" rtl="0" algn="ct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69" name="Shape 169"/>
          <p:cNvSpPr txBox="1"/>
          <p:nvPr>
            <p:ph idx="3" type="body"/>
          </p:nvPr>
        </p:nvSpPr>
        <p:spPr>
          <a:xfrm>
            <a:off x="685346" y="3360276"/>
            <a:ext cx="2475600" cy="9831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ct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None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70" name="Shape 170"/>
          <p:cNvSpPr txBox="1"/>
          <p:nvPr>
            <p:ph idx="4" type="body"/>
          </p:nvPr>
        </p:nvSpPr>
        <p:spPr>
          <a:xfrm>
            <a:off x="3332091" y="2928079"/>
            <a:ext cx="2475600" cy="4323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ctr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0" i="0" sz="15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1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None/>
              <a:defRPr b="1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71" name="Shape 171"/>
          <p:cNvSpPr/>
          <p:nvPr>
            <p:ph idx="5" type="pic"/>
          </p:nvPr>
        </p:nvSpPr>
        <p:spPr>
          <a:xfrm>
            <a:off x="3409307" y="1454320"/>
            <a:ext cx="2319300" cy="12063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9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0" lvl="0" marL="0" marR="0" rtl="0" algn="ct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72" name="Shape 172"/>
          <p:cNvSpPr txBox="1"/>
          <p:nvPr>
            <p:ph idx="6" type="body"/>
          </p:nvPr>
        </p:nvSpPr>
        <p:spPr>
          <a:xfrm>
            <a:off x="3331076" y="3360275"/>
            <a:ext cx="2475600" cy="9831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ct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None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73" name="Shape 173"/>
          <p:cNvSpPr txBox="1"/>
          <p:nvPr>
            <p:ph idx="7" type="body"/>
          </p:nvPr>
        </p:nvSpPr>
        <p:spPr>
          <a:xfrm>
            <a:off x="5975023" y="2928079"/>
            <a:ext cx="2475600" cy="4323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ctr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0" i="0" sz="15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None/>
              <a:defRPr b="1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None/>
              <a:defRPr b="1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800"/>
              <a:buFont typeface="Noto Sans Symbols"/>
              <a:buNone/>
              <a:defRPr b="1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74" name="Shape 174"/>
          <p:cNvSpPr/>
          <p:nvPr>
            <p:ph idx="8" type="pic"/>
          </p:nvPr>
        </p:nvSpPr>
        <p:spPr>
          <a:xfrm>
            <a:off x="6056773" y="1450824"/>
            <a:ext cx="2319300" cy="12057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9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0" lvl="0" marL="0" marR="0" rtl="0" algn="ct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800"/>
              <a:buFont typeface="Noto Sans Symbols"/>
              <a:buNone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75" name="Shape 175"/>
          <p:cNvSpPr txBox="1"/>
          <p:nvPr>
            <p:ph idx="9" type="body"/>
          </p:nvPr>
        </p:nvSpPr>
        <p:spPr>
          <a:xfrm>
            <a:off x="5974929" y="3360274"/>
            <a:ext cx="2475600" cy="9831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ctr">
              <a:spcBef>
                <a:spcPts val="2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None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600"/>
              <a:buFont typeface="Noto Sans Symbols"/>
              <a:buNone/>
              <a:defRPr b="0" i="0" sz="9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286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500"/>
              <a:buFont typeface="Noto Sans Symbols"/>
              <a:buNone/>
              <a:defRPr b="0" i="0" sz="7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76" name="Shape 176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77" name="Shape 177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78" name="Shape 178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685346" y="457200"/>
            <a:ext cx="7765500" cy="7278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ustria"/>
              <a:buNone/>
              <a:defRPr b="0" i="0" sz="3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 rot="5400000">
            <a:off x="3045868" y="-1061363"/>
            <a:ext cx="3044100" cy="77655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9845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◈"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857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794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Char char="◈"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730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730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73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73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73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7305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82" name="Shape 182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83" name="Shape 183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84" name="Shape 184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 rot="5400000">
            <a:off x="5650916" y="1543649"/>
            <a:ext cx="3886200" cy="17133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ustria"/>
              <a:buNone/>
              <a:defRPr b="0" i="0" sz="3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 rot="5400000">
            <a:off x="1711101" y="-568501"/>
            <a:ext cx="3886200" cy="59376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9845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◈"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857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794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Char char="◈"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730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730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73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73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73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7305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88" name="Shape 188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89" name="Shape 189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90" name="Shape 190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685346" y="457200"/>
            <a:ext cx="7765500" cy="7278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ustria"/>
              <a:buNone/>
              <a:defRPr b="0" i="0" sz="3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346" y="1299337"/>
            <a:ext cx="7765500" cy="30441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/>
          <a:lstStyle>
            <a:lvl1pPr indent="-29845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Symbols"/>
              <a:buChar char="◈"/>
              <a:defRPr b="0" i="0" sz="15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857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794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Symbols"/>
              <a:buChar char="◈"/>
              <a:defRPr b="0" i="0" sz="12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730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730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73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73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73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73050" lvl="8" marL="4114800" marR="0" rtl="0" algn="l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700"/>
              <a:buFont typeface="Noto Sans Symbols"/>
              <a:buChar char="◈"/>
              <a:defRPr b="0" i="0" sz="11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0" type="dt"/>
          </p:nvPr>
        </p:nvSpPr>
        <p:spPr>
          <a:xfrm>
            <a:off x="5759052" y="44124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1" type="ftr"/>
          </p:nvPr>
        </p:nvSpPr>
        <p:spPr>
          <a:xfrm>
            <a:off x="685346" y="4412456"/>
            <a:ext cx="500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7885508" y="4412456"/>
            <a:ext cx="565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</p:sldLayoutIdLst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Relationship Id="rId4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jpg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type="ctrTitle"/>
          </p:nvPr>
        </p:nvSpPr>
        <p:spPr>
          <a:xfrm>
            <a:off x="311700" y="1050850"/>
            <a:ext cx="8520600" cy="134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0">
                <a:latin typeface="Caveat"/>
                <a:ea typeface="Caveat"/>
                <a:cs typeface="Caveat"/>
                <a:sym typeface="Caveat"/>
              </a:rPr>
              <a:t>Hiding in the Clouds</a:t>
            </a:r>
            <a:endParaRPr b="1" sz="8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6" name="Shape 196"/>
          <p:cNvSpPr txBox="1"/>
          <p:nvPr>
            <p:ph idx="1" type="subTitle"/>
          </p:nvPr>
        </p:nvSpPr>
        <p:spPr>
          <a:xfrm>
            <a:off x="311700" y="24812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Leveraging Cloud Infrastructure to Evade Detection</a:t>
            </a:r>
            <a:endParaRPr sz="2400">
              <a:solidFill>
                <a:srgbClr val="00000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>
            <p:ph type="title"/>
          </p:nvPr>
        </p:nvSpPr>
        <p:spPr>
          <a:xfrm>
            <a:off x="204300" y="214775"/>
            <a:ext cx="3447300" cy="1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latin typeface="Caveat"/>
                <a:ea typeface="Caveat"/>
                <a:cs typeface="Caveat"/>
                <a:sym typeface="Caveat"/>
              </a:rPr>
              <a:t>Why care?</a:t>
            </a:r>
            <a:endParaRPr b="1" sz="5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5676675" y="605925"/>
            <a:ext cx="3278400" cy="45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Walter Turncoat"/>
              <a:buChar char="●"/>
            </a:pPr>
            <a:r>
              <a:rPr lang="en" sz="26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Bypass egress controls</a:t>
            </a:r>
            <a:br>
              <a:rPr lang="en" sz="26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</a:br>
            <a:endParaRPr sz="2600">
              <a:solidFill>
                <a:srgbClr val="00000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3937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Walter Turncoat"/>
              <a:buChar char="●"/>
            </a:pPr>
            <a:r>
              <a:rPr lang="en" sz="26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Communication over SSL</a:t>
            </a:r>
            <a:br>
              <a:rPr lang="en" sz="26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</a:br>
            <a:endParaRPr sz="2600">
              <a:solidFill>
                <a:srgbClr val="00000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3937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Walter Turncoat"/>
              <a:buChar char="●"/>
            </a:pPr>
            <a:r>
              <a:rPr lang="en" sz="26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Leverages very popular domains</a:t>
            </a:r>
            <a:endParaRPr sz="2600">
              <a:solidFill>
                <a:srgbClr val="00000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4766825" y="368200"/>
            <a:ext cx="4065600" cy="154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Who’s Affected?</a:t>
            </a:r>
            <a:endParaRPr b="1"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5555825" y="1915600"/>
            <a:ext cx="3276600" cy="30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Virtually all the major cloud providers</a:t>
            </a:r>
            <a:endParaRPr sz="30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type="title"/>
          </p:nvPr>
        </p:nvSpPr>
        <p:spPr>
          <a:xfrm>
            <a:off x="311700" y="274775"/>
            <a:ext cx="8520600" cy="7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666666"/>
                </a:solidFill>
                <a:latin typeface="Caveat"/>
                <a:ea typeface="Caveat"/>
                <a:cs typeface="Caveat"/>
                <a:sym typeface="Caveat"/>
              </a:rPr>
              <a:t>Example: Google App Engine</a:t>
            </a:r>
            <a:endParaRPr b="1" sz="5000">
              <a:solidFill>
                <a:srgbClr val="66666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2641300" y="1648675"/>
            <a:ext cx="3775500" cy="7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latin typeface="Walter Turncoat"/>
                <a:ea typeface="Walter Turncoat"/>
                <a:cs typeface="Walter Turncoat"/>
                <a:sym typeface="Walter Turncoat"/>
              </a:rPr>
              <a:t>Reverse Proxy App</a:t>
            </a:r>
            <a:endParaRPr sz="3000"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4809025" y="3125575"/>
            <a:ext cx="4061100" cy="5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latin typeface="Walter Turncoat"/>
                <a:ea typeface="Walter Turncoat"/>
                <a:cs typeface="Walter Turncoat"/>
                <a:sym typeface="Walter Turncoat"/>
              </a:rPr>
              <a:t>*.Google.com Domains</a:t>
            </a:r>
            <a:endParaRPr sz="3000"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518225" y="3125575"/>
            <a:ext cx="3775500" cy="7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latin typeface="Walter Turncoat"/>
                <a:ea typeface="Walter Turncoat"/>
                <a:cs typeface="Walter Turncoat"/>
                <a:sym typeface="Walter Turncoat"/>
              </a:rPr>
              <a:t>TLS Negotiation</a:t>
            </a:r>
            <a:endParaRPr sz="3000"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x="311700" y="176325"/>
            <a:ext cx="8617500" cy="10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latin typeface="Caveat"/>
                <a:ea typeface="Caveat"/>
                <a:cs typeface="Caveat"/>
                <a:sym typeface="Caveat"/>
              </a:rPr>
              <a:t>Prerequisites</a:t>
            </a:r>
            <a:endParaRPr b="1" sz="5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311700" y="1173575"/>
            <a:ext cx="6914700" cy="37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alter Turncoat"/>
              <a:buAutoNum type="arabicPeriod"/>
            </a:pPr>
            <a:r>
              <a:rPr lang="en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C2 Server</a:t>
            </a:r>
            <a:br>
              <a:rPr lang="en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</a:br>
            <a:endParaRPr>
              <a:solidFill>
                <a:srgbClr val="00000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alter Turncoat"/>
              <a:buAutoNum type="arabicPeriod"/>
            </a:pPr>
            <a:r>
              <a:rPr lang="en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Google Cloud Account</a:t>
            </a:r>
            <a:br>
              <a:rPr lang="en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</a:br>
            <a:endParaRPr>
              <a:solidFill>
                <a:srgbClr val="00000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alter Turncoat"/>
              <a:buAutoNum type="arabicPeriod"/>
            </a:pPr>
            <a:r>
              <a:rPr lang="en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Redirector Program </a:t>
            </a:r>
            <a:br>
              <a:rPr lang="en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</a:br>
            <a:endParaRPr>
              <a:solidFill>
                <a:srgbClr val="00000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alter Turncoat"/>
              <a:buAutoNum type="arabicPeriod"/>
            </a:pPr>
            <a:r>
              <a:rPr lang="en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C2 Communication Configuration with proper host header (I.e. Malleable C2 Profile)</a:t>
            </a:r>
            <a:endParaRPr>
              <a:solidFill>
                <a:srgbClr val="00000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Former two can be found here - https://github.com/rmikehodges/Google_Domain_Fronting</a:t>
            </a:r>
            <a:endParaRPr>
              <a:solidFill>
                <a:srgbClr val="00000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x="134395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latin typeface="Caveat"/>
                <a:ea typeface="Caveat"/>
                <a:cs typeface="Caveat"/>
                <a:sym typeface="Caveat"/>
              </a:rPr>
              <a:t>  C2 Listener </a:t>
            </a:r>
            <a:endParaRPr b="1" sz="50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75" name="Shape 2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8925" y="1098501"/>
            <a:ext cx="4024350" cy="273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type="title"/>
          </p:nvPr>
        </p:nvSpPr>
        <p:spPr>
          <a:xfrm>
            <a:off x="1032800" y="2991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Huh??</a:t>
            </a:r>
            <a:endParaRPr sz="6000">
              <a:solidFill>
                <a:schemeClr val="lt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pic>
        <p:nvPicPr>
          <p:cNvPr id="281" name="Shape 2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1563" y="0"/>
            <a:ext cx="4162425" cy="16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>
            <p:ph type="title"/>
          </p:nvPr>
        </p:nvSpPr>
        <p:spPr>
          <a:xfrm>
            <a:off x="384850" y="235725"/>
            <a:ext cx="8447400" cy="7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Connectivity</a:t>
            </a:r>
            <a:endParaRPr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87" name="Shape 2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850" y="1252600"/>
            <a:ext cx="5612126" cy="111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850" y="2821100"/>
            <a:ext cx="5427060" cy="7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300" y="4052850"/>
            <a:ext cx="8447401" cy="56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hape 2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1413"/>
            <a:ext cx="8839202" cy="21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Shape 295"/>
          <p:cNvSpPr txBox="1"/>
          <p:nvPr/>
        </p:nvSpPr>
        <p:spPr>
          <a:xfrm>
            <a:off x="902100" y="268375"/>
            <a:ext cx="73398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Greetings From Mountain View</a:t>
            </a:r>
            <a:endParaRPr b="1"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>
            <p:ph type="title"/>
          </p:nvPr>
        </p:nvSpPr>
        <p:spPr>
          <a:xfrm>
            <a:off x="225850" y="596100"/>
            <a:ext cx="8520600" cy="9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Mitigations</a:t>
            </a:r>
            <a:endParaRPr b="1"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01" name="Shape 301"/>
          <p:cNvSpPr txBox="1"/>
          <p:nvPr>
            <p:ph idx="1" type="body"/>
          </p:nvPr>
        </p:nvSpPr>
        <p:spPr>
          <a:xfrm>
            <a:off x="3452100" y="1669375"/>
            <a:ext cx="2239800" cy="6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SSL Stripping</a:t>
            </a:r>
            <a:endParaRPr sz="24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302" name="Shape 302"/>
          <p:cNvSpPr txBox="1"/>
          <p:nvPr>
            <p:ph idx="1" type="body"/>
          </p:nvPr>
        </p:nvSpPr>
        <p:spPr>
          <a:xfrm>
            <a:off x="2833350" y="3341600"/>
            <a:ext cx="3477300" cy="6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SSL/TLS Handshakes</a:t>
            </a:r>
            <a:endParaRPr sz="24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3063850" y="4105875"/>
            <a:ext cx="2844600" cy="6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Network Baseline</a:t>
            </a:r>
            <a:endParaRPr sz="24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2833350" y="2295975"/>
            <a:ext cx="3477300" cy="8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RFC 2616 Compliant Proxy</a:t>
            </a:r>
            <a:endParaRPr sz="24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type="title"/>
          </p:nvPr>
        </p:nvSpPr>
        <p:spPr>
          <a:xfrm>
            <a:off x="434450" y="621275"/>
            <a:ext cx="4782000" cy="215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Automation</a:t>
            </a: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614888" y="289238"/>
            <a:ext cx="5484300" cy="1892700"/>
          </a:xfrm>
          <a:prstGeom prst="wedgeRectCallout">
            <a:avLst>
              <a:gd fmla="val 43896" name="adj1"/>
              <a:gd fmla="val 89819" name="adj2"/>
            </a:avLst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 txBox="1"/>
          <p:nvPr/>
        </p:nvSpPr>
        <p:spPr>
          <a:xfrm>
            <a:off x="733894" y="398138"/>
            <a:ext cx="5286300" cy="18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u="sng">
                <a:latin typeface="Permanent Marker"/>
                <a:ea typeface="Permanent Marker"/>
                <a:cs typeface="Permanent Marker"/>
                <a:sym typeface="Permanent Marker"/>
              </a:rPr>
              <a:t>Optiv Security </a:t>
            </a:r>
            <a:endParaRPr sz="2300" u="sng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Attack &amp; Pen Consultant</a:t>
            </a:r>
            <a:endParaRPr sz="2000">
              <a:solidFill>
                <a:srgbClr val="43434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Full Stack Developer</a:t>
            </a:r>
            <a:endParaRPr sz="2000">
              <a:solidFill>
                <a:srgbClr val="43434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2000">
                <a:solidFill>
                  <a:srgbClr val="43434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OSCP | Assoc. CISSP | CEH</a:t>
            </a:r>
            <a:endParaRPr sz="2000">
              <a:solidFill>
                <a:srgbClr val="43434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latin typeface="Caveat"/>
                <a:ea typeface="Caveat"/>
                <a:cs typeface="Caveat"/>
                <a:sym typeface="Caveat"/>
              </a:rPr>
              <a:t>Ephemeral Infrastructure</a:t>
            </a:r>
            <a:endParaRPr b="1" sz="5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15" name="Shape 315"/>
          <p:cNvSpPr txBox="1"/>
          <p:nvPr>
            <p:ph idx="1" type="body"/>
          </p:nvPr>
        </p:nvSpPr>
        <p:spPr>
          <a:xfrm>
            <a:off x="311700" y="1442575"/>
            <a:ext cx="8520600" cy="37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Global, Cross-Provider Infrastructure</a:t>
            </a:r>
            <a:br>
              <a:rPr lang="en" sz="30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</a:br>
            <a:br>
              <a:rPr lang="en" sz="30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</a:br>
            <a:r>
              <a:rPr lang="en" sz="3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Small Footprints</a:t>
            </a:r>
            <a:br>
              <a:rPr lang="en" sz="30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</a:br>
            <a:br>
              <a:rPr lang="en" sz="30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</a:br>
            <a:r>
              <a:rPr lang="en" sz="30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https://github.com/rmikehodges/hideNsneak_teaser</a:t>
            </a:r>
            <a:r>
              <a:rPr lang="en" sz="2400">
                <a:solidFill>
                  <a:srgbClr val="666666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</a:t>
            </a:r>
            <a:endParaRPr sz="2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Proxychain to Greatness</a:t>
            </a:r>
            <a:endParaRPr b="1"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311700" y="1986725"/>
            <a:ext cx="8520600" cy="257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Proxychains and SOCKSd have randomization options</a:t>
            </a:r>
            <a:endParaRPr sz="22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Send each request via a random proxy in your chain</a:t>
            </a:r>
            <a:endParaRPr sz="22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2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..There Are Drawbacks..</a:t>
            </a:r>
            <a:endParaRPr sz="22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type="title"/>
          </p:nvPr>
        </p:nvSpPr>
        <p:spPr>
          <a:xfrm>
            <a:off x="311700" y="23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latin typeface="Caveat"/>
                <a:ea typeface="Caveat"/>
                <a:cs typeface="Caveat"/>
                <a:sym typeface="Caveat"/>
              </a:rPr>
              <a:t>Distributed Scanning</a:t>
            </a:r>
            <a:endParaRPr b="1" sz="5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311700" y="1204250"/>
            <a:ext cx="8520600" cy="33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Global presence allows for efficient and evasive port scans</a:t>
            </a:r>
            <a:br>
              <a:rPr lang="en" sz="22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</a:br>
            <a:endParaRPr sz="2200">
              <a:solidFill>
                <a:srgbClr val="00000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 single scan can cycle through multiple rounds of hosts</a:t>
            </a:r>
            <a:br>
              <a:rPr lang="en" sz="22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</a:br>
            <a:endParaRPr sz="2200">
              <a:solidFill>
                <a:srgbClr val="00000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2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Sprinkle some randomization</a:t>
            </a:r>
            <a:endParaRPr sz="2200">
              <a:solidFill>
                <a:srgbClr val="00000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type="title"/>
          </p:nvPr>
        </p:nvSpPr>
        <p:spPr>
          <a:xfrm>
            <a:off x="311700" y="6166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Possibilities Are Growing...</a:t>
            </a:r>
            <a:endParaRPr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/>
        </p:nvSpPr>
        <p:spPr>
          <a:xfrm>
            <a:off x="4661250" y="2013281"/>
            <a:ext cx="43377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CCCCCC"/>
                </a:solidFill>
                <a:latin typeface="Courier New"/>
                <a:ea typeface="Courier New"/>
                <a:cs typeface="Courier New"/>
                <a:sym typeface="Courier New"/>
              </a:rPr>
              <a:t>photo credits: various artists from pexels.com &amp;&amp; unsplash.com </a:t>
            </a:r>
            <a:endParaRPr sz="800">
              <a:solidFill>
                <a:srgbClr val="CCCC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CCCCCC"/>
                </a:solidFill>
                <a:latin typeface="Courier New"/>
                <a:ea typeface="Courier New"/>
                <a:cs typeface="Courier New"/>
                <a:sym typeface="Courier New"/>
              </a:rPr>
              <a:t>design credits: my amazing wife</a:t>
            </a:r>
            <a:endParaRPr sz="800">
              <a:solidFill>
                <a:srgbClr val="CCCC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685346" y="457200"/>
            <a:ext cx="7765500" cy="72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The Cloud</a:t>
            </a:r>
            <a:endParaRPr b="1" sz="50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625050" y="1495750"/>
            <a:ext cx="7886100" cy="34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⇨ 1999: Salesforce delivers application to customers via the ‘cloud’</a:t>
            </a:r>
            <a:endParaRPr sz="2400">
              <a:solidFill>
                <a:srgbClr val="00000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⇨ 2000’s: Amazon realizes they were only using 10% of their computing capacity</a:t>
            </a:r>
            <a:endParaRPr sz="24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>
              <a:spcBef>
                <a:spcPts val="500"/>
              </a:spcBef>
              <a:spcAft>
                <a:spcPts val="0"/>
              </a:spcAft>
              <a:buNone/>
            </a:pPr>
            <a:br>
              <a:rPr lang="en" sz="24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</a:br>
            <a:r>
              <a:rPr lang="en" sz="24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⇨ Cue revolution</a:t>
            </a:r>
            <a:endParaRPr sz="24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type="title"/>
          </p:nvPr>
        </p:nvSpPr>
        <p:spPr>
          <a:xfrm>
            <a:off x="689340" y="153488"/>
            <a:ext cx="7765500" cy="7278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50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Why Evasive Testing?</a:t>
            </a:r>
            <a:endParaRPr b="1" sz="50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114694" y="1922700"/>
            <a:ext cx="2939100" cy="12981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Improving </a:t>
            </a:r>
            <a:endParaRPr sz="30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Defenses</a:t>
            </a:r>
            <a:endParaRPr sz="3000">
              <a:solidFill>
                <a:srgbClr val="00000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92044" y="1922700"/>
            <a:ext cx="2371200" cy="12981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Threat </a:t>
            </a:r>
            <a:endParaRPr sz="30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Replication</a:t>
            </a:r>
            <a:endParaRPr sz="3000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3881650" y="513850"/>
            <a:ext cx="4950600" cy="263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Web Application Attacks</a:t>
            </a:r>
            <a:endParaRPr sz="4800">
              <a:solidFill>
                <a:schemeClr val="lt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975450" y="222380"/>
            <a:ext cx="7193100" cy="9051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Proxying Web Traffic</a:t>
            </a:r>
            <a:endParaRPr sz="5400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938700" y="2891925"/>
            <a:ext cx="7266600" cy="20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Discovery and Exploitation</a:t>
            </a:r>
            <a:endParaRPr sz="26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Brute Force </a:t>
            </a:r>
            <a:endParaRPr sz="26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Blocked? No problem</a:t>
            </a:r>
            <a:endParaRPr sz="260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1352550" y="0"/>
            <a:ext cx="64389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API Gateway</a:t>
            </a:r>
            <a:endParaRPr b="1"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32" name="Shape 2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8425" y="912750"/>
            <a:ext cx="4627152" cy="401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1170875" y="1961400"/>
            <a:ext cx="4609800" cy="122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Permanent Marker"/>
                <a:ea typeface="Permanent Marker"/>
                <a:cs typeface="Permanent Marker"/>
                <a:sym typeface="Permanent Marker"/>
              </a:rPr>
              <a:t>Domain </a:t>
            </a:r>
            <a:endParaRPr sz="4000"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Permanent Marker"/>
                <a:ea typeface="Permanent Marker"/>
                <a:cs typeface="Permanent Marker"/>
                <a:sym typeface="Permanent Marker"/>
              </a:rPr>
              <a:t>Fronting</a:t>
            </a:r>
            <a:endParaRPr sz="40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type="title"/>
          </p:nvPr>
        </p:nvSpPr>
        <p:spPr>
          <a:xfrm>
            <a:off x="311700" y="184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latin typeface="Caveat"/>
                <a:ea typeface="Caveat"/>
                <a:cs typeface="Caveat"/>
                <a:sym typeface="Caveat"/>
              </a:rPr>
              <a:t>What is Domain Fronting?</a:t>
            </a:r>
            <a:endParaRPr b="1" sz="5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1411550" y="1434400"/>
            <a:ext cx="6837600" cy="29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Walter Turncoat"/>
              <a:buChar char="●"/>
            </a:pPr>
            <a:r>
              <a:rPr lang="en" sz="2400">
                <a:solidFill>
                  <a:srgbClr val="474747"/>
                </a:solidFill>
                <a:highlight>
                  <a:srgbClr val="FFFFFF"/>
                </a:highlight>
                <a:latin typeface="Walter Turncoat"/>
                <a:ea typeface="Walter Turncoat"/>
                <a:cs typeface="Walter Turncoat"/>
                <a:sym typeface="Walter Turncoat"/>
              </a:rPr>
              <a:t>Originally a technique using CDNs to bypass Internet censorship</a:t>
            </a:r>
            <a:br>
              <a:rPr lang="en" sz="2400">
                <a:solidFill>
                  <a:srgbClr val="474747"/>
                </a:solidFill>
                <a:highlight>
                  <a:srgbClr val="FFFFFF"/>
                </a:highlight>
                <a:latin typeface="Walter Turncoat"/>
                <a:ea typeface="Walter Turncoat"/>
                <a:cs typeface="Walter Turncoat"/>
                <a:sym typeface="Walter Turncoat"/>
              </a:rPr>
            </a:br>
            <a:endParaRPr sz="2400">
              <a:solidFill>
                <a:srgbClr val="474747"/>
              </a:solidFill>
              <a:highlight>
                <a:srgbClr val="FFFFFF"/>
              </a:highlight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2400"/>
              <a:buFont typeface="Walter Turncoat"/>
              <a:buChar char="●"/>
            </a:pPr>
            <a:r>
              <a:rPr lang="en" sz="2400">
                <a:solidFill>
                  <a:srgbClr val="474747"/>
                </a:solidFill>
                <a:highlight>
                  <a:srgbClr val="FFFFFF"/>
                </a:highlight>
                <a:latin typeface="Walter Turncoat"/>
                <a:ea typeface="Walter Turncoat"/>
                <a:cs typeface="Walter Turncoat"/>
                <a:sym typeface="Walter Turncoat"/>
              </a:rPr>
              <a:t>Stopping it == Breaks Stuff</a:t>
            </a:r>
            <a:endParaRPr sz="2400">
              <a:solidFill>
                <a:srgbClr val="474747"/>
              </a:solidFill>
              <a:highlight>
                <a:srgbClr val="FFFFFF"/>
              </a:highlight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47474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