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8"/>
  </p:notesMasterIdLst>
  <p:sldIdLst>
    <p:sldId id="256" r:id="rId2"/>
    <p:sldId id="272" r:id="rId3"/>
    <p:sldId id="263" r:id="rId4"/>
    <p:sldId id="265" r:id="rId5"/>
    <p:sldId id="266" r:id="rId6"/>
    <p:sldId id="276" r:id="rId7"/>
    <p:sldId id="259" r:id="rId8"/>
    <p:sldId id="260" r:id="rId9"/>
    <p:sldId id="283" r:id="rId10"/>
    <p:sldId id="284" r:id="rId11"/>
    <p:sldId id="285" r:id="rId12"/>
    <p:sldId id="286" r:id="rId13"/>
    <p:sldId id="287" r:id="rId14"/>
    <p:sldId id="281" r:id="rId15"/>
    <p:sldId id="282" r:id="rId16"/>
    <p:sldId id="277" r:id="rId17"/>
    <p:sldId id="279" r:id="rId18"/>
    <p:sldId id="280" r:id="rId19"/>
    <p:sldId id="275" r:id="rId20"/>
    <p:sldId id="268" r:id="rId21"/>
    <p:sldId id="261" r:id="rId22"/>
    <p:sldId id="288" r:id="rId23"/>
    <p:sldId id="278" r:id="rId24"/>
    <p:sldId id="289" r:id="rId25"/>
    <p:sldId id="262"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gner, Thaddeus" initials="BT" lastIdx="2" clrIdx="0">
    <p:extLst>
      <p:ext uri="{19B8F6BF-5375-455C-9EA6-DF929625EA0E}">
        <p15:presenceInfo xmlns:p15="http://schemas.microsoft.com/office/powerpoint/2012/main" userId="40f2bb74-8ae5-49bb-a060-d1e46c3d02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2"/>
    <p:restoredTop sz="86932"/>
  </p:normalViewPr>
  <p:slideViewPr>
    <p:cSldViewPr snapToGrid="0">
      <p:cViewPr varScale="1">
        <p:scale>
          <a:sx n="101" d="100"/>
          <a:sy n="101" d="100"/>
        </p:scale>
        <p:origin x="124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C7EE1-5F68-024F-A359-68A7E931042D}" type="datetimeFigureOut">
              <a:rPr lang="en-US" smtClean="0"/>
              <a:t>5/8/18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893C1-86C6-D847-88DB-1F8E06D3DAB1}" type="slidenum">
              <a:rPr lang="en-US" smtClean="0"/>
              <a:t>‹#›</a:t>
            </a:fld>
            <a:endParaRPr lang="en-US"/>
          </a:p>
        </p:txBody>
      </p:sp>
    </p:spTree>
    <p:extLst>
      <p:ext uri="{BB962C8B-B14F-4D97-AF65-F5344CB8AC3E}">
        <p14:creationId xmlns:p14="http://schemas.microsoft.com/office/powerpoint/2010/main" val="64927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1</a:t>
            </a:fld>
            <a:endParaRPr lang="en-US"/>
          </a:p>
        </p:txBody>
      </p:sp>
    </p:spTree>
    <p:extLst>
      <p:ext uri="{BB962C8B-B14F-4D97-AF65-F5344CB8AC3E}">
        <p14:creationId xmlns:p14="http://schemas.microsoft.com/office/powerpoint/2010/main" val="138477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Opsec</a:t>
            </a:r>
            <a:r>
              <a:rPr lang="en-US" dirty="0"/>
              <a:t> is important, Director+ is the level we found to be the best level of involvement.</a:t>
            </a:r>
          </a:p>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25</a:t>
            </a:fld>
            <a:endParaRPr lang="en-US"/>
          </a:p>
        </p:txBody>
      </p:sp>
    </p:spTree>
    <p:extLst>
      <p:ext uri="{BB962C8B-B14F-4D97-AF65-F5344CB8AC3E}">
        <p14:creationId xmlns:p14="http://schemas.microsoft.com/office/powerpoint/2010/main" val="95427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26</a:t>
            </a:fld>
            <a:endParaRPr lang="en-US"/>
          </a:p>
        </p:txBody>
      </p:sp>
    </p:spTree>
    <p:extLst>
      <p:ext uri="{BB962C8B-B14F-4D97-AF65-F5344CB8AC3E}">
        <p14:creationId xmlns:p14="http://schemas.microsoft.com/office/powerpoint/2010/main" val="52474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2</a:t>
            </a:fld>
            <a:endParaRPr lang="en-US"/>
          </a:p>
        </p:txBody>
      </p:sp>
    </p:spTree>
    <p:extLst>
      <p:ext uri="{BB962C8B-B14F-4D97-AF65-F5344CB8AC3E}">
        <p14:creationId xmlns:p14="http://schemas.microsoft.com/office/powerpoint/2010/main" val="346742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define what we are going to do.</a:t>
            </a:r>
          </a:p>
        </p:txBody>
      </p:sp>
      <p:sp>
        <p:nvSpPr>
          <p:cNvPr id="4" name="Slide Number Placeholder 3"/>
          <p:cNvSpPr>
            <a:spLocks noGrp="1"/>
          </p:cNvSpPr>
          <p:nvPr>
            <p:ph type="sldNum" sz="quarter" idx="10"/>
          </p:nvPr>
        </p:nvSpPr>
        <p:spPr/>
        <p:txBody>
          <a:bodyPr/>
          <a:lstStyle/>
          <a:p>
            <a:fld id="{84B893C1-86C6-D847-88DB-1F8E06D3DAB1}" type="slidenum">
              <a:rPr lang="en-US" smtClean="0"/>
              <a:t>3</a:t>
            </a:fld>
            <a:endParaRPr lang="en-US"/>
          </a:p>
        </p:txBody>
      </p:sp>
    </p:spTree>
    <p:extLst>
      <p:ext uri="{BB962C8B-B14F-4D97-AF65-F5344CB8AC3E}">
        <p14:creationId xmlns:p14="http://schemas.microsoft.com/office/powerpoint/2010/main" val="65068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building a better one, first lets look at the old one.</a:t>
            </a:r>
          </a:p>
          <a:p>
            <a:r>
              <a:rPr lang="en-US" dirty="0"/>
              <a:t>Not always a failure, but not always a success.</a:t>
            </a:r>
          </a:p>
          <a:p>
            <a:r>
              <a:rPr lang="en-US" dirty="0"/>
              <a:t>Lets look at one of our biggest fails though.</a:t>
            </a:r>
          </a:p>
        </p:txBody>
      </p:sp>
      <p:sp>
        <p:nvSpPr>
          <p:cNvPr id="4" name="Slide Number Placeholder 3"/>
          <p:cNvSpPr>
            <a:spLocks noGrp="1"/>
          </p:cNvSpPr>
          <p:nvPr>
            <p:ph type="sldNum" sz="quarter" idx="10"/>
          </p:nvPr>
        </p:nvSpPr>
        <p:spPr/>
        <p:txBody>
          <a:bodyPr/>
          <a:lstStyle/>
          <a:p>
            <a:fld id="{84B893C1-86C6-D847-88DB-1F8E06D3DAB1}" type="slidenum">
              <a:rPr lang="en-US" smtClean="0"/>
              <a:t>4</a:t>
            </a:fld>
            <a:endParaRPr lang="en-US"/>
          </a:p>
        </p:txBody>
      </p:sp>
    </p:spTree>
    <p:extLst>
      <p:ext uri="{BB962C8B-B14F-4D97-AF65-F5344CB8AC3E}">
        <p14:creationId xmlns:p14="http://schemas.microsoft.com/office/powerpoint/2010/main" val="120786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5</a:t>
            </a:fld>
            <a:endParaRPr lang="en-US"/>
          </a:p>
        </p:txBody>
      </p:sp>
    </p:spTree>
    <p:extLst>
      <p:ext uri="{BB962C8B-B14F-4D97-AF65-F5344CB8AC3E}">
        <p14:creationId xmlns:p14="http://schemas.microsoft.com/office/powerpoint/2010/main" val="318895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6</a:t>
            </a:fld>
            <a:endParaRPr lang="en-US"/>
          </a:p>
        </p:txBody>
      </p:sp>
    </p:spTree>
    <p:extLst>
      <p:ext uri="{BB962C8B-B14F-4D97-AF65-F5344CB8AC3E}">
        <p14:creationId xmlns:p14="http://schemas.microsoft.com/office/powerpoint/2010/main" val="119750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way. Work with a high level D+ blue team member to identify what they want to test. Clearly define what the objectives are, what the expected outcomes should are, where we should get caught, how we should be caught, etc. Make any changes needed. Test the objective. Review the outputs, find failures, fix, retest, automate, and gather metrics. Everybody wins. </a:t>
            </a:r>
          </a:p>
          <a:p>
            <a:r>
              <a:rPr lang="en-US" dirty="0"/>
              <a:t>Make sense, everyone is all aboard the win train, lets take a loot at one we actually did and its outcomes. </a:t>
            </a:r>
          </a:p>
        </p:txBody>
      </p:sp>
      <p:sp>
        <p:nvSpPr>
          <p:cNvPr id="4" name="Slide Number Placeholder 3"/>
          <p:cNvSpPr>
            <a:spLocks noGrp="1"/>
          </p:cNvSpPr>
          <p:nvPr>
            <p:ph type="sldNum" sz="quarter" idx="10"/>
          </p:nvPr>
        </p:nvSpPr>
        <p:spPr/>
        <p:txBody>
          <a:bodyPr/>
          <a:lstStyle/>
          <a:p>
            <a:fld id="{84B893C1-86C6-D847-88DB-1F8E06D3DAB1}" type="slidenum">
              <a:rPr lang="en-US" smtClean="0"/>
              <a:t>7</a:t>
            </a:fld>
            <a:endParaRPr lang="en-US"/>
          </a:p>
        </p:txBody>
      </p:sp>
    </p:spTree>
    <p:extLst>
      <p:ext uri="{BB962C8B-B14F-4D97-AF65-F5344CB8AC3E}">
        <p14:creationId xmlns:p14="http://schemas.microsoft.com/office/powerpoint/2010/main" val="353487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Created C2 traffic.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Created threat actor associated with C2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Added to threat intel feed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Created c2 again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Moved to swift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Stole some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Stole an </a:t>
            </a:r>
            <a:r>
              <a:rPr lang="en-US" sz="1200" dirty="0" err="1">
                <a:latin typeface="Comic Sans MS" panose="030F0902030302020204" pitchFamily="66" charset="0"/>
              </a:rPr>
              <a:t>equifaxian</a:t>
            </a:r>
            <a:r>
              <a:rPr lang="en-US" sz="1200">
                <a:latin typeface="Comic Sans MS" panose="030F0902030302020204" pitchFamily="66" charset="0"/>
              </a:rPr>
              <a:t> amount of data.</a:t>
            </a:r>
            <a:endParaRPr lang="en-US" sz="1200" dirty="0">
              <a:latin typeface="Comic Sans MS" panose="030F09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mic Sans MS" panose="030F09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Total Fail on first few rounds. Our visibility in these areas was not as robust as we thought </a:t>
            </a:r>
            <a:r>
              <a:rPr lang="en-US" sz="1200" dirty="0">
                <a:latin typeface="Comic Sans MS" panose="030F0902030302020204" pitchFamily="66" charset="0"/>
                <a:sym typeface="Wingding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902030302020204" pitchFamily="66" charset="0"/>
              </a:rPr>
              <a:t>Getting better. Time to identify went from never to under 7 minutes.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B893C1-86C6-D847-88DB-1F8E06D3DAB1}" type="slidenum">
              <a:rPr lang="en-US" smtClean="0"/>
              <a:t>8</a:t>
            </a:fld>
            <a:endParaRPr lang="en-US"/>
          </a:p>
        </p:txBody>
      </p:sp>
    </p:spTree>
    <p:extLst>
      <p:ext uri="{BB962C8B-B14F-4D97-AF65-F5344CB8AC3E}">
        <p14:creationId xmlns:p14="http://schemas.microsoft.com/office/powerpoint/2010/main" val="256659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where a blue team has a tool, process, procedure etc. that they think works, but want to verify and fine tune it.</a:t>
            </a:r>
          </a:p>
        </p:txBody>
      </p:sp>
      <p:sp>
        <p:nvSpPr>
          <p:cNvPr id="4" name="Slide Number Placeholder 3"/>
          <p:cNvSpPr>
            <a:spLocks noGrp="1"/>
          </p:cNvSpPr>
          <p:nvPr>
            <p:ph type="sldNum" sz="quarter" idx="10"/>
          </p:nvPr>
        </p:nvSpPr>
        <p:spPr/>
        <p:txBody>
          <a:bodyPr/>
          <a:lstStyle/>
          <a:p>
            <a:fld id="{84B893C1-86C6-D847-88DB-1F8E06D3DAB1}" type="slidenum">
              <a:rPr lang="en-US" smtClean="0"/>
              <a:t>19</a:t>
            </a:fld>
            <a:endParaRPr lang="en-US"/>
          </a:p>
        </p:txBody>
      </p:sp>
    </p:spTree>
    <p:extLst>
      <p:ext uri="{BB962C8B-B14F-4D97-AF65-F5344CB8AC3E}">
        <p14:creationId xmlns:p14="http://schemas.microsoft.com/office/powerpoint/2010/main" val="402262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247EF1-5541-3949-BE2B-AC9E1DA27FD1}"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42899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47EF1-5541-3949-BE2B-AC9E1DA27FD1}"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288681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47EF1-5541-3949-BE2B-AC9E1DA27FD1}"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143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47EF1-5541-3949-BE2B-AC9E1DA27FD1}"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285969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247EF1-5541-3949-BE2B-AC9E1DA27FD1}"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182801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247EF1-5541-3949-BE2B-AC9E1DA27FD1}"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99745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47EF1-5541-3949-BE2B-AC9E1DA27FD1}" type="datetimeFigureOut">
              <a:rPr lang="en-US" smtClean="0"/>
              <a:t>5/8/18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32829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47EF1-5541-3949-BE2B-AC9E1DA27FD1}" type="datetimeFigureOut">
              <a:rPr lang="en-US" smtClean="0"/>
              <a:t>5/8/18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33726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47EF1-5541-3949-BE2B-AC9E1DA27FD1}" type="datetimeFigureOut">
              <a:rPr lang="en-US" smtClean="0"/>
              <a:t>5/8/18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29582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47EF1-5541-3949-BE2B-AC9E1DA27FD1}"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154944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47EF1-5541-3949-BE2B-AC9E1DA27FD1}"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9ED71-E92E-1242-B039-A53D093198CA}" type="slidenum">
              <a:rPr lang="en-US" smtClean="0"/>
              <a:t>‹#›</a:t>
            </a:fld>
            <a:endParaRPr lang="en-US"/>
          </a:p>
        </p:txBody>
      </p:sp>
    </p:spTree>
    <p:extLst>
      <p:ext uri="{BB962C8B-B14F-4D97-AF65-F5344CB8AC3E}">
        <p14:creationId xmlns:p14="http://schemas.microsoft.com/office/powerpoint/2010/main" val="81082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7EF1-5541-3949-BE2B-AC9E1DA27FD1}" type="datetimeFigureOut">
              <a:rPr lang="en-US" smtClean="0"/>
              <a:t>5/8/18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9ED71-E92E-1242-B039-A53D093198CA}" type="slidenum">
              <a:rPr lang="en-US" smtClean="0"/>
              <a:t>‹#›</a:t>
            </a:fld>
            <a:endParaRPr lang="en-US"/>
          </a:p>
        </p:txBody>
      </p:sp>
    </p:spTree>
    <p:extLst>
      <p:ext uri="{BB962C8B-B14F-4D97-AF65-F5344CB8AC3E}">
        <p14:creationId xmlns:p14="http://schemas.microsoft.com/office/powerpoint/2010/main" val="284734153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t="10714" b="14286"/>
          <a:stretch/>
        </p:blipFill>
        <p:spPr>
          <a:xfrm>
            <a:off x="20" y="1"/>
            <a:ext cx="12191980" cy="6857999"/>
          </a:xfrm>
          <a:prstGeom prst="rect">
            <a:avLst/>
          </a:prstGeom>
        </p:spPr>
      </p:pic>
      <p:sp>
        <p:nvSpPr>
          <p:cNvPr id="2" name="Title 1"/>
          <p:cNvSpPr>
            <a:spLocks noGrp="1"/>
          </p:cNvSpPr>
          <p:nvPr>
            <p:ph type="ctrTitle"/>
          </p:nvPr>
        </p:nvSpPr>
        <p:spPr>
          <a:xfrm>
            <a:off x="1524000" y="293419"/>
            <a:ext cx="9144000" cy="2056676"/>
          </a:xfrm>
        </p:spPr>
        <p:txBody>
          <a:bodyPr>
            <a:normAutofit/>
          </a:bodyPr>
          <a:lstStyle/>
          <a:p>
            <a:r>
              <a:rPr lang="en-US" dirty="0">
                <a:solidFill>
                  <a:srgbClr val="FFFFFF"/>
                </a:solidFill>
                <a:latin typeface="Comic Sans MS" panose="030F0902030302020204" pitchFamily="66" charset="0"/>
              </a:rPr>
              <a:t>Build a better Catfish</a:t>
            </a:r>
          </a:p>
        </p:txBody>
      </p:sp>
      <p:sp>
        <p:nvSpPr>
          <p:cNvPr id="3" name="Subtitle 2"/>
          <p:cNvSpPr>
            <a:spLocks noGrp="1"/>
          </p:cNvSpPr>
          <p:nvPr>
            <p:ph type="subTitle" idx="1"/>
          </p:nvPr>
        </p:nvSpPr>
        <p:spPr>
          <a:xfrm>
            <a:off x="1524000" y="5954023"/>
            <a:ext cx="9144000" cy="1098395"/>
          </a:xfrm>
        </p:spPr>
        <p:txBody>
          <a:bodyPr>
            <a:normAutofit/>
          </a:bodyPr>
          <a:lstStyle/>
          <a:p>
            <a:r>
              <a:rPr lang="en-US" dirty="0">
                <a:solidFill>
                  <a:srgbClr val="FFFFFF"/>
                </a:solidFill>
                <a:latin typeface="Comic Sans MS" panose="030F0902030302020204" pitchFamily="66" charset="0"/>
              </a:rPr>
              <a:t>2018 </a:t>
            </a:r>
            <a:r>
              <a:rPr lang="en-US" dirty="0" err="1">
                <a:solidFill>
                  <a:srgbClr val="FFFFFF"/>
                </a:solidFill>
                <a:latin typeface="Comic Sans MS" panose="030F0902030302020204" pitchFamily="66" charset="0"/>
              </a:rPr>
              <a:t>RVASec</a:t>
            </a:r>
            <a:endParaRPr lang="en-US" dirty="0">
              <a:solidFill>
                <a:srgbClr val="FFFFFF"/>
              </a:solidFill>
              <a:latin typeface="Comic Sans MS" panose="030F0902030302020204" pitchFamily="66" charset="0"/>
            </a:endParaRPr>
          </a:p>
        </p:txBody>
      </p:sp>
    </p:spTree>
    <p:extLst>
      <p:ext uri="{BB962C8B-B14F-4D97-AF65-F5344CB8AC3E}">
        <p14:creationId xmlns:p14="http://schemas.microsoft.com/office/powerpoint/2010/main" val="41477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800-D583-6D4C-9352-CFE0FFD5C303}"/>
              </a:ext>
            </a:extLst>
          </p:cNvPr>
          <p:cNvSpPr>
            <a:spLocks noGrp="1"/>
          </p:cNvSpPr>
          <p:nvPr>
            <p:ph type="title"/>
          </p:nvPr>
        </p:nvSpPr>
        <p:spPr/>
        <p:txBody>
          <a:bodyPr/>
          <a:lstStyle/>
          <a:p>
            <a:r>
              <a:rPr lang="en-US" dirty="0"/>
              <a:t>Phase 2 Again with Threat Intel</a:t>
            </a:r>
          </a:p>
        </p:txBody>
      </p:sp>
      <p:sp>
        <p:nvSpPr>
          <p:cNvPr id="3" name="Content Placeholder 2">
            <a:extLst>
              <a:ext uri="{FF2B5EF4-FFF2-40B4-BE49-F238E27FC236}">
                <a16:creationId xmlns:a16="http://schemas.microsoft.com/office/drawing/2014/main" id="{61D5CEEA-A863-F649-A23F-A5C06D5D3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944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800-D583-6D4C-9352-CFE0FFD5C303}"/>
              </a:ext>
            </a:extLst>
          </p:cNvPr>
          <p:cNvSpPr>
            <a:spLocks noGrp="1"/>
          </p:cNvSpPr>
          <p:nvPr>
            <p:ph type="title"/>
          </p:nvPr>
        </p:nvSpPr>
        <p:spPr/>
        <p:txBody>
          <a:bodyPr/>
          <a:lstStyle/>
          <a:p>
            <a:r>
              <a:rPr lang="en-US" dirty="0"/>
              <a:t>Phase 3 Hit that high value target</a:t>
            </a:r>
          </a:p>
        </p:txBody>
      </p:sp>
      <p:sp>
        <p:nvSpPr>
          <p:cNvPr id="3" name="Content Placeholder 2">
            <a:extLst>
              <a:ext uri="{FF2B5EF4-FFF2-40B4-BE49-F238E27FC236}">
                <a16:creationId xmlns:a16="http://schemas.microsoft.com/office/drawing/2014/main" id="{61D5CEEA-A863-F649-A23F-A5C06D5D3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7531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800-D583-6D4C-9352-CFE0FFD5C303}"/>
              </a:ext>
            </a:extLst>
          </p:cNvPr>
          <p:cNvSpPr>
            <a:spLocks noGrp="1"/>
          </p:cNvSpPr>
          <p:nvPr>
            <p:ph type="title"/>
          </p:nvPr>
        </p:nvSpPr>
        <p:spPr/>
        <p:txBody>
          <a:bodyPr/>
          <a:lstStyle/>
          <a:p>
            <a:r>
              <a:rPr lang="en-US" dirty="0"/>
              <a:t>Phase 4 </a:t>
            </a:r>
            <a:r>
              <a:rPr lang="en-US" dirty="0" err="1"/>
              <a:t>Exfil</a:t>
            </a:r>
            <a:r>
              <a:rPr lang="en-US" dirty="0"/>
              <a:t> a little</a:t>
            </a:r>
          </a:p>
        </p:txBody>
      </p:sp>
      <p:sp>
        <p:nvSpPr>
          <p:cNvPr id="3" name="Content Placeholder 2">
            <a:extLst>
              <a:ext uri="{FF2B5EF4-FFF2-40B4-BE49-F238E27FC236}">
                <a16:creationId xmlns:a16="http://schemas.microsoft.com/office/drawing/2014/main" id="{61D5CEEA-A863-F649-A23F-A5C06D5D3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352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800-D583-6D4C-9352-CFE0FFD5C303}"/>
              </a:ext>
            </a:extLst>
          </p:cNvPr>
          <p:cNvSpPr>
            <a:spLocks noGrp="1"/>
          </p:cNvSpPr>
          <p:nvPr>
            <p:ph type="title"/>
          </p:nvPr>
        </p:nvSpPr>
        <p:spPr/>
        <p:txBody>
          <a:bodyPr/>
          <a:lstStyle/>
          <a:p>
            <a:r>
              <a:rPr lang="en-US" dirty="0"/>
              <a:t>Phase 5 Equifax that issue</a:t>
            </a:r>
          </a:p>
        </p:txBody>
      </p:sp>
      <p:sp>
        <p:nvSpPr>
          <p:cNvPr id="3" name="Content Placeholder 2">
            <a:extLst>
              <a:ext uri="{FF2B5EF4-FFF2-40B4-BE49-F238E27FC236}">
                <a16:creationId xmlns:a16="http://schemas.microsoft.com/office/drawing/2014/main" id="{61D5CEEA-A863-F649-A23F-A5C06D5D3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124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1997-6569-9945-B76C-0C63A6681B5E}"/>
              </a:ext>
            </a:extLst>
          </p:cNvPr>
          <p:cNvSpPr>
            <a:spLocks noGrp="1"/>
          </p:cNvSpPr>
          <p:nvPr>
            <p:ph type="title"/>
          </p:nvPr>
        </p:nvSpPr>
        <p:spPr/>
        <p:txBody>
          <a:bodyPr/>
          <a:lstStyle/>
          <a:p>
            <a:r>
              <a:rPr lang="en-US" dirty="0"/>
              <a:t>Where new model could be further improved.</a:t>
            </a:r>
          </a:p>
        </p:txBody>
      </p:sp>
      <p:sp>
        <p:nvSpPr>
          <p:cNvPr id="3" name="Content Placeholder 2">
            <a:extLst>
              <a:ext uri="{FF2B5EF4-FFF2-40B4-BE49-F238E27FC236}">
                <a16:creationId xmlns:a16="http://schemas.microsoft.com/office/drawing/2014/main" id="{07BDEBF1-8550-A042-B85E-38180A26654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618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ADEB-E23E-BE47-A46E-FBF9CC390C70}"/>
              </a:ext>
            </a:extLst>
          </p:cNvPr>
          <p:cNvSpPr>
            <a:spLocks noGrp="1"/>
          </p:cNvSpPr>
          <p:nvPr>
            <p:ph type="title"/>
          </p:nvPr>
        </p:nvSpPr>
        <p:spPr/>
        <p:txBody>
          <a:bodyPr/>
          <a:lstStyle/>
          <a:p>
            <a:r>
              <a:rPr lang="en-US" dirty="0"/>
              <a:t>Problems with attribution</a:t>
            </a:r>
          </a:p>
        </p:txBody>
      </p:sp>
      <p:sp>
        <p:nvSpPr>
          <p:cNvPr id="3" name="Content Placeholder 2">
            <a:extLst>
              <a:ext uri="{FF2B5EF4-FFF2-40B4-BE49-F238E27FC236}">
                <a16:creationId xmlns:a16="http://schemas.microsoft.com/office/drawing/2014/main" id="{7878FB94-177B-B545-8469-2D8D1F6FA1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138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EE79-D438-3847-98D4-433ABE8F28AB}"/>
              </a:ext>
            </a:extLst>
          </p:cNvPr>
          <p:cNvSpPr>
            <a:spLocks noGrp="1"/>
          </p:cNvSpPr>
          <p:nvPr>
            <p:ph type="title"/>
          </p:nvPr>
        </p:nvSpPr>
        <p:spPr/>
        <p:txBody>
          <a:bodyPr/>
          <a:lstStyle/>
          <a:p>
            <a:r>
              <a:rPr lang="en-US" dirty="0"/>
              <a:t>Network Diagram</a:t>
            </a:r>
          </a:p>
        </p:txBody>
      </p:sp>
      <p:sp>
        <p:nvSpPr>
          <p:cNvPr id="3" name="Content Placeholder 2">
            <a:extLst>
              <a:ext uri="{FF2B5EF4-FFF2-40B4-BE49-F238E27FC236}">
                <a16:creationId xmlns:a16="http://schemas.microsoft.com/office/drawing/2014/main" id="{36870A89-DDA7-8042-8CC7-53B2AE974979}"/>
              </a:ext>
            </a:extLst>
          </p:cNvPr>
          <p:cNvSpPr>
            <a:spLocks noGrp="1"/>
          </p:cNvSpPr>
          <p:nvPr>
            <p:ph idx="1"/>
          </p:nvPr>
        </p:nvSpPr>
        <p:spPr/>
        <p:txBody>
          <a:bodyPr/>
          <a:lstStyle/>
          <a:p>
            <a:r>
              <a:rPr lang="en-US" dirty="0"/>
              <a:t>ADD in network diagram how everything should look and work for this.</a:t>
            </a:r>
          </a:p>
        </p:txBody>
      </p:sp>
    </p:spTree>
    <p:extLst>
      <p:ext uri="{BB962C8B-B14F-4D97-AF65-F5344CB8AC3E}">
        <p14:creationId xmlns:p14="http://schemas.microsoft.com/office/powerpoint/2010/main" val="101767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13E8-F01B-954F-942C-986F546FF0F0}"/>
              </a:ext>
            </a:extLst>
          </p:cNvPr>
          <p:cNvSpPr>
            <a:spLocks noGrp="1"/>
          </p:cNvSpPr>
          <p:nvPr>
            <p:ph type="title"/>
          </p:nvPr>
        </p:nvSpPr>
        <p:spPr/>
        <p:txBody>
          <a:bodyPr/>
          <a:lstStyle/>
          <a:p>
            <a:r>
              <a:rPr lang="en-US" dirty="0"/>
              <a:t>Testing of Alerts</a:t>
            </a:r>
          </a:p>
        </p:txBody>
      </p:sp>
      <p:sp>
        <p:nvSpPr>
          <p:cNvPr id="3" name="Content Placeholder 2">
            <a:extLst>
              <a:ext uri="{FF2B5EF4-FFF2-40B4-BE49-F238E27FC236}">
                <a16:creationId xmlns:a16="http://schemas.microsoft.com/office/drawing/2014/main" id="{5ECF7E7D-B8A4-3E40-BE86-B33B905423A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6466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AB97-4D99-604D-BB48-3F9670EE9255}"/>
              </a:ext>
            </a:extLst>
          </p:cNvPr>
          <p:cNvSpPr>
            <a:spLocks noGrp="1"/>
          </p:cNvSpPr>
          <p:nvPr>
            <p:ph type="title"/>
          </p:nvPr>
        </p:nvSpPr>
        <p:spPr/>
        <p:txBody>
          <a:bodyPr/>
          <a:lstStyle/>
          <a:p>
            <a:r>
              <a:rPr lang="en-US" dirty="0"/>
              <a:t>Request able via internal </a:t>
            </a:r>
            <a:r>
              <a:rPr lang="en-US" dirty="0" err="1"/>
              <a:t>Git</a:t>
            </a:r>
            <a:r>
              <a:rPr lang="en-US" dirty="0"/>
              <a:t> hub</a:t>
            </a:r>
          </a:p>
        </p:txBody>
      </p:sp>
      <p:sp>
        <p:nvSpPr>
          <p:cNvPr id="3" name="Content Placeholder 2">
            <a:extLst>
              <a:ext uri="{FF2B5EF4-FFF2-40B4-BE49-F238E27FC236}">
                <a16:creationId xmlns:a16="http://schemas.microsoft.com/office/drawing/2014/main" id="{559CF616-C270-0E40-85AB-95808C9640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988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6">
            <a:extLst>
              <a:ext uri="{FF2B5EF4-FFF2-40B4-BE49-F238E27FC236}">
                <a16:creationId xmlns:a16="http://schemas.microsoft.com/office/drawing/2014/main" id="{9600A667-99EE-4A7F-BECC-B2C53C4DA7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1041371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9546FFE-8CE8-F54C-8FAA-E5D0E8B434EC}"/>
              </a:ext>
            </a:extLst>
          </p:cNvPr>
          <p:cNvPicPr>
            <a:picLocks noChangeAspect="1"/>
          </p:cNvPicPr>
          <p:nvPr/>
        </p:nvPicPr>
        <p:blipFill rotWithShape="1">
          <a:blip r:embed="rId3"/>
          <a:srcRect l="34546" r="18976" b="-2"/>
          <a:stretch/>
        </p:blipFill>
        <p:spPr>
          <a:xfrm>
            <a:off x="5413927" y="2717191"/>
            <a:ext cx="2395870" cy="3866172"/>
          </a:xfrm>
          <a:prstGeom prst="rect">
            <a:avLst/>
          </a:prstGeom>
        </p:spPr>
      </p:pic>
      <p:pic>
        <p:nvPicPr>
          <p:cNvPr id="5" name="Picture 4">
            <a:extLst>
              <a:ext uri="{FF2B5EF4-FFF2-40B4-BE49-F238E27FC236}">
                <a16:creationId xmlns:a16="http://schemas.microsoft.com/office/drawing/2014/main" id="{6D274D5D-BFF5-9E41-B1E1-C22F92DA955F}"/>
              </a:ext>
            </a:extLst>
          </p:cNvPr>
          <p:cNvPicPr>
            <a:picLocks noChangeAspect="1"/>
          </p:cNvPicPr>
          <p:nvPr/>
        </p:nvPicPr>
        <p:blipFill rotWithShape="1">
          <a:blip r:embed="rId4"/>
          <a:srcRect t="26358" r="4" b="10478"/>
          <a:stretch/>
        </p:blipFill>
        <p:spPr>
          <a:xfrm>
            <a:off x="8037739" y="2718425"/>
            <a:ext cx="3720651" cy="2220928"/>
          </a:xfrm>
          <a:prstGeom prst="rect">
            <a:avLst/>
          </a:prstGeom>
        </p:spPr>
      </p:pic>
      <p:pic>
        <p:nvPicPr>
          <p:cNvPr id="14" name="Picture 13">
            <a:extLst>
              <a:ext uri="{FF2B5EF4-FFF2-40B4-BE49-F238E27FC236}">
                <a16:creationId xmlns:a16="http://schemas.microsoft.com/office/drawing/2014/main" id="{9DFC373D-17EC-3541-863D-96819AC0D3FA}"/>
              </a:ext>
            </a:extLst>
          </p:cNvPr>
          <p:cNvPicPr>
            <a:picLocks noChangeAspect="1"/>
          </p:cNvPicPr>
          <p:nvPr/>
        </p:nvPicPr>
        <p:blipFill rotWithShape="1">
          <a:blip r:embed="rId5"/>
          <a:srcRect t="7031" r="-1" b="6924"/>
          <a:stretch/>
        </p:blipFill>
        <p:spPr>
          <a:xfrm>
            <a:off x="9458674" y="5106898"/>
            <a:ext cx="2299716" cy="1476465"/>
          </a:xfrm>
          <a:prstGeom prst="rect">
            <a:avLst/>
          </a:prstGeom>
        </p:spPr>
      </p:pic>
      <p:pic>
        <p:nvPicPr>
          <p:cNvPr id="11" name="Picture 10">
            <a:extLst>
              <a:ext uri="{FF2B5EF4-FFF2-40B4-BE49-F238E27FC236}">
                <a16:creationId xmlns:a16="http://schemas.microsoft.com/office/drawing/2014/main" id="{28770CBE-AC1D-0A4C-BCE6-27E5067AFC11}"/>
              </a:ext>
            </a:extLst>
          </p:cNvPr>
          <p:cNvPicPr>
            <a:picLocks noChangeAspect="1"/>
          </p:cNvPicPr>
          <p:nvPr/>
        </p:nvPicPr>
        <p:blipFill rotWithShape="1">
          <a:blip r:embed="rId6"/>
          <a:srcRect l="20698" r="14924" b="-5"/>
          <a:stretch/>
        </p:blipFill>
        <p:spPr>
          <a:xfrm>
            <a:off x="8029119" y="5113743"/>
            <a:ext cx="1248917" cy="1469620"/>
          </a:xfrm>
          <a:prstGeom prst="rect">
            <a:avLst/>
          </a:prstGeom>
        </p:spPr>
      </p:pic>
      <p:sp>
        <p:nvSpPr>
          <p:cNvPr id="2" name="Title 1">
            <a:extLst>
              <a:ext uri="{FF2B5EF4-FFF2-40B4-BE49-F238E27FC236}">
                <a16:creationId xmlns:a16="http://schemas.microsoft.com/office/drawing/2014/main" id="{40C742FC-EC63-2845-ACDA-5E75DC4B5E65}"/>
              </a:ext>
            </a:extLst>
          </p:cNvPr>
          <p:cNvSpPr>
            <a:spLocks noGrp="1"/>
          </p:cNvSpPr>
          <p:nvPr>
            <p:ph type="title"/>
          </p:nvPr>
        </p:nvSpPr>
        <p:spPr>
          <a:xfrm>
            <a:off x="838200" y="365125"/>
            <a:ext cx="10549128" cy="1212315"/>
          </a:xfrm>
        </p:spPr>
        <p:txBody>
          <a:bodyPr anchor="b">
            <a:normAutofit/>
          </a:bodyPr>
          <a:lstStyle/>
          <a:p>
            <a:r>
              <a:rPr lang="en-US" sz="4000">
                <a:latin typeface="Comic Sans MS" panose="030F0902030302020204" pitchFamily="66" charset="0"/>
              </a:rPr>
              <a:t>Other Catfish ideas &amp; examples</a:t>
            </a:r>
          </a:p>
        </p:txBody>
      </p:sp>
      <p:sp>
        <p:nvSpPr>
          <p:cNvPr id="3" name="Content Placeholder 2">
            <a:extLst>
              <a:ext uri="{FF2B5EF4-FFF2-40B4-BE49-F238E27FC236}">
                <a16:creationId xmlns:a16="http://schemas.microsoft.com/office/drawing/2014/main" id="{4282E4CF-535F-2746-AEB4-6EEDE0671F82}"/>
              </a:ext>
            </a:extLst>
          </p:cNvPr>
          <p:cNvSpPr>
            <a:spLocks noGrp="1"/>
          </p:cNvSpPr>
          <p:nvPr>
            <p:ph idx="1"/>
          </p:nvPr>
        </p:nvSpPr>
        <p:spPr>
          <a:xfrm>
            <a:off x="838199" y="1825625"/>
            <a:ext cx="4395089" cy="4351338"/>
          </a:xfrm>
        </p:spPr>
        <p:txBody>
          <a:bodyPr>
            <a:normAutofit/>
          </a:bodyPr>
          <a:lstStyle/>
          <a:p>
            <a:r>
              <a:rPr lang="en-US" sz="1800" dirty="0">
                <a:latin typeface="Comic Sans MS" panose="030F0902030302020204" pitchFamily="66" charset="0"/>
              </a:rPr>
              <a:t>Rogue access points</a:t>
            </a:r>
          </a:p>
          <a:p>
            <a:r>
              <a:rPr lang="en-US" sz="1800" dirty="0">
                <a:latin typeface="Comic Sans MS" panose="030F0902030302020204" pitchFamily="66" charset="0"/>
              </a:rPr>
              <a:t>Lateral movement</a:t>
            </a:r>
          </a:p>
          <a:p>
            <a:r>
              <a:rPr lang="en-US" sz="1800" dirty="0">
                <a:latin typeface="Comic Sans MS" panose="030F0902030302020204" pitchFamily="66" charset="0"/>
              </a:rPr>
              <a:t>Known malware drops</a:t>
            </a:r>
          </a:p>
          <a:p>
            <a:r>
              <a:rPr lang="en-US" sz="1800" dirty="0">
                <a:latin typeface="Comic Sans MS" panose="030F0902030302020204" pitchFamily="66" charset="0"/>
              </a:rPr>
              <a:t>Insider threat profiles</a:t>
            </a:r>
          </a:p>
          <a:p>
            <a:r>
              <a:rPr lang="en-US" sz="1800" dirty="0">
                <a:latin typeface="Comic Sans MS" panose="030F0902030302020204" pitchFamily="66" charset="0"/>
              </a:rPr>
              <a:t>Hunt for prior operations</a:t>
            </a:r>
          </a:p>
        </p:txBody>
      </p:sp>
      <p:pic>
        <p:nvPicPr>
          <p:cNvPr id="23" name="Picture 22">
            <a:extLst>
              <a:ext uri="{FF2B5EF4-FFF2-40B4-BE49-F238E27FC236}">
                <a16:creationId xmlns:a16="http://schemas.microsoft.com/office/drawing/2014/main" id="{9BC40E2D-35E0-7B45-A319-442447757E0B}"/>
              </a:ext>
            </a:extLst>
          </p:cNvPr>
          <p:cNvPicPr>
            <a:picLocks noChangeAspect="1"/>
          </p:cNvPicPr>
          <p:nvPr/>
        </p:nvPicPr>
        <p:blipFill>
          <a:blip r:embed="rId7"/>
          <a:stretch>
            <a:fillRect/>
          </a:stretch>
        </p:blipFill>
        <p:spPr>
          <a:xfrm>
            <a:off x="8837390" y="450568"/>
            <a:ext cx="2921000" cy="2095500"/>
          </a:xfrm>
          <a:prstGeom prst="rect">
            <a:avLst/>
          </a:prstGeom>
        </p:spPr>
      </p:pic>
      <p:pic>
        <p:nvPicPr>
          <p:cNvPr id="26" name="Picture 25">
            <a:extLst>
              <a:ext uri="{FF2B5EF4-FFF2-40B4-BE49-F238E27FC236}">
                <a16:creationId xmlns:a16="http://schemas.microsoft.com/office/drawing/2014/main" id="{A957898A-6E21-7C44-B738-0D2EE3B28164}"/>
              </a:ext>
            </a:extLst>
          </p:cNvPr>
          <p:cNvPicPr>
            <a:picLocks noChangeAspect="1"/>
          </p:cNvPicPr>
          <p:nvPr/>
        </p:nvPicPr>
        <p:blipFill>
          <a:blip r:embed="rId8"/>
          <a:stretch>
            <a:fillRect/>
          </a:stretch>
        </p:blipFill>
        <p:spPr>
          <a:xfrm>
            <a:off x="1319652" y="4043363"/>
            <a:ext cx="3848100" cy="2540000"/>
          </a:xfrm>
          <a:prstGeom prst="rect">
            <a:avLst/>
          </a:prstGeom>
        </p:spPr>
      </p:pic>
    </p:spTree>
    <p:extLst>
      <p:ext uri="{BB962C8B-B14F-4D97-AF65-F5344CB8AC3E}">
        <p14:creationId xmlns:p14="http://schemas.microsoft.com/office/powerpoint/2010/main" val="260427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473" r="2146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Comic Sans MS" panose="030F0902030302020204" pitchFamily="66" charset="0"/>
              </a:rPr>
              <a:t>Who am I?</a:t>
            </a:r>
          </a:p>
        </p:txBody>
      </p:sp>
      <p:sp>
        <p:nvSpPr>
          <p:cNvPr id="3" name="Content Placeholder 2"/>
          <p:cNvSpPr>
            <a:spLocks noGrp="1"/>
          </p:cNvSpPr>
          <p:nvPr>
            <p:ph idx="1"/>
          </p:nvPr>
        </p:nvSpPr>
        <p:spPr>
          <a:xfrm>
            <a:off x="655321" y="2575034"/>
            <a:ext cx="5120113" cy="4282966"/>
          </a:xfrm>
        </p:spPr>
        <p:txBody>
          <a:bodyPr vert="horz" lIns="91440" tIns="45720" rIns="91440" bIns="45720" rtlCol="0" anchor="t">
            <a:normAutofit fontScale="85000" lnSpcReduction="10000"/>
          </a:bodyPr>
          <a:lstStyle/>
          <a:p>
            <a:r>
              <a:rPr lang="en-US" sz="4200" dirty="0">
                <a:latin typeface="Comic Sans MS" panose="030F0902030302020204" pitchFamily="66" charset="0"/>
              </a:rPr>
              <a:t>Nat Hirsch: </a:t>
            </a:r>
            <a:r>
              <a:rPr lang="en-US" sz="4200" dirty="0">
                <a:solidFill>
                  <a:srgbClr val="FF0000"/>
                </a:solidFill>
                <a:latin typeface="Comic Sans MS" panose="030F0902030302020204" pitchFamily="66" charset="0"/>
              </a:rPr>
              <a:t>Red</a:t>
            </a:r>
            <a:r>
              <a:rPr lang="en-US" sz="4200" dirty="0">
                <a:latin typeface="Comic Sans MS" panose="030F0902030302020204" pitchFamily="66" charset="0"/>
              </a:rPr>
              <a:t> Team Director</a:t>
            </a:r>
          </a:p>
          <a:p>
            <a:pPr lvl="1"/>
            <a:r>
              <a:rPr lang="en-US" sz="3200" dirty="0">
                <a:latin typeface="Comic Sans MS" panose="030F0902030302020204" pitchFamily="66" charset="0"/>
              </a:rPr>
              <a:t>Advanced objective based adversarial simulation </a:t>
            </a:r>
          </a:p>
          <a:p>
            <a:pPr lvl="2"/>
            <a:r>
              <a:rPr lang="en-US" dirty="0">
                <a:latin typeface="Comic Sans MS" panose="030F0902030302020204" pitchFamily="66" charset="0"/>
              </a:rPr>
              <a:t>Gain access</a:t>
            </a:r>
          </a:p>
          <a:p>
            <a:pPr lvl="2"/>
            <a:r>
              <a:rPr lang="en-US" dirty="0">
                <a:latin typeface="Comic Sans MS" panose="030F0902030302020204" pitchFamily="66" charset="0"/>
              </a:rPr>
              <a:t>Issue fraudulent wire transfers</a:t>
            </a:r>
          </a:p>
          <a:p>
            <a:pPr lvl="2"/>
            <a:r>
              <a:rPr lang="en-US" dirty="0">
                <a:latin typeface="Comic Sans MS" panose="030F0902030302020204" pitchFamily="66" charset="0"/>
              </a:rPr>
              <a:t>Steal sensitive customer data </a:t>
            </a:r>
          </a:p>
          <a:p>
            <a:pPr lvl="2"/>
            <a:r>
              <a:rPr lang="en-US" dirty="0">
                <a:latin typeface="Comic Sans MS" panose="030F0902030302020204" pitchFamily="66" charset="0"/>
              </a:rPr>
              <a:t>Exfiltration of all the things</a:t>
            </a:r>
          </a:p>
          <a:p>
            <a:pPr lvl="1"/>
            <a:r>
              <a:rPr lang="en-US" sz="3200" dirty="0">
                <a:latin typeface="Comic Sans MS" panose="030F0902030302020204" pitchFamily="66" charset="0"/>
              </a:rPr>
              <a:t>Demonstrate impact and understand risk</a:t>
            </a:r>
          </a:p>
          <a:p>
            <a:pPr lvl="1"/>
            <a:r>
              <a:rPr lang="en-US" sz="3200" dirty="0">
                <a:latin typeface="Comic Sans MS" panose="030F0902030302020204" pitchFamily="66" charset="0"/>
              </a:rPr>
              <a:t>Act as a sparring partner for the Blue Teams</a:t>
            </a:r>
          </a:p>
        </p:txBody>
      </p:sp>
    </p:spTree>
    <p:extLst>
      <p:ext uri="{BB962C8B-B14F-4D97-AF65-F5344CB8AC3E}">
        <p14:creationId xmlns:p14="http://schemas.microsoft.com/office/powerpoint/2010/main" val="199253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chemeClr val="bg1">
              <a:lumMod val="65000"/>
              <a:lumOff val="35000"/>
            </a:schemeClr>
          </a:solidFill>
          <a:ln w="174625" cmpd="thinThick">
            <a:solidFill>
              <a:schemeClr val="bg1">
                <a:lumMod val="65000"/>
                <a:lumOff val="35000"/>
              </a:schemeClr>
            </a:solidFill>
          </a:ln>
        </p:spPr>
        <p:txBody>
          <a:bodyPr vert="horz" lIns="91440" tIns="45720" rIns="91440" bIns="45720" rtlCol="0" anchor="ctr">
            <a:normAutofit/>
          </a:bodyPr>
          <a:lstStyle/>
          <a:p>
            <a:pPr algn="ctr"/>
            <a:r>
              <a:rPr lang="en-US" sz="4000" dirty="0">
                <a:latin typeface="Comic Sans MS" panose="030F0902030302020204" pitchFamily="66" charset="0"/>
              </a:rPr>
              <a:t>Future Catfish</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048012"/>
            <a:ext cx="7188199" cy="4758587"/>
          </a:xfrm>
          <a:prstGeom prst="rect">
            <a:avLst/>
          </a:prstGeom>
        </p:spPr>
      </p:pic>
      <p:sp>
        <p:nvSpPr>
          <p:cNvPr id="4" name="TextBox 3"/>
          <p:cNvSpPr txBox="1"/>
          <p:nvPr/>
        </p:nvSpPr>
        <p:spPr>
          <a:xfrm>
            <a:off x="2806700" y="9906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704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681" r="26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0" y="10"/>
            <a:ext cx="5775434" cy="1692794"/>
          </a:xfrm>
        </p:spPr>
        <p:txBody>
          <a:bodyPr>
            <a:normAutofit/>
          </a:bodyPr>
          <a:lstStyle/>
          <a:p>
            <a:pPr algn="ctr"/>
            <a:r>
              <a:rPr lang="en-US" dirty="0">
                <a:latin typeface="Comic Sans MS" panose="030F0902030302020204" pitchFamily="66" charset="0"/>
              </a:rPr>
              <a:t>Planned Future</a:t>
            </a:r>
          </a:p>
        </p:txBody>
      </p:sp>
      <p:sp>
        <p:nvSpPr>
          <p:cNvPr id="3" name="Content Placeholder 2"/>
          <p:cNvSpPr>
            <a:spLocks noGrp="1"/>
          </p:cNvSpPr>
          <p:nvPr>
            <p:ph idx="1"/>
          </p:nvPr>
        </p:nvSpPr>
        <p:spPr>
          <a:xfrm>
            <a:off x="655321" y="1625601"/>
            <a:ext cx="5120113" cy="5232396"/>
          </a:xfrm>
        </p:spPr>
        <p:txBody>
          <a:bodyPr>
            <a:noAutofit/>
          </a:bodyPr>
          <a:lstStyle/>
          <a:p>
            <a:r>
              <a:rPr lang="en-US" sz="2400" dirty="0">
                <a:latin typeface="Comic Sans MS" panose="030F0902030302020204" pitchFamily="66" charset="0"/>
              </a:rPr>
              <a:t>Everything is a Catfish</a:t>
            </a:r>
          </a:p>
          <a:p>
            <a:r>
              <a:rPr lang="en-US" sz="2400" dirty="0">
                <a:latin typeface="Comic Sans MS" panose="030F0902030302020204" pitchFamily="66" charset="0"/>
              </a:rPr>
              <a:t>Objective based has TTPs</a:t>
            </a:r>
          </a:p>
          <a:p>
            <a:r>
              <a:rPr lang="en-US" sz="2400" dirty="0">
                <a:latin typeface="Comic Sans MS" panose="030F0902030302020204" pitchFamily="66" charset="0"/>
              </a:rPr>
              <a:t>Define expected outcomes from a detection side at different points in the operation</a:t>
            </a:r>
          </a:p>
          <a:p>
            <a:r>
              <a:rPr lang="en-US" sz="2400" dirty="0">
                <a:latin typeface="Comic Sans MS" panose="030F0902030302020204" pitchFamily="66" charset="0"/>
              </a:rPr>
              <a:t>Test and retest expected results</a:t>
            </a:r>
          </a:p>
          <a:p>
            <a:pPr lvl="1"/>
            <a:r>
              <a:rPr lang="en-US" dirty="0">
                <a:latin typeface="Comic Sans MS" panose="030F0902030302020204" pitchFamily="66" charset="0"/>
              </a:rPr>
              <a:t>Spin up TTP based Catfishes on failed assumptions</a:t>
            </a:r>
          </a:p>
          <a:p>
            <a:r>
              <a:rPr lang="en-US" sz="2400" dirty="0">
                <a:latin typeface="Comic Sans MS" panose="030F0902030302020204" pitchFamily="66" charset="0"/>
              </a:rPr>
              <a:t>Partnership with different Blue Teams</a:t>
            </a:r>
          </a:p>
          <a:p>
            <a:r>
              <a:rPr lang="en-US" sz="2400" dirty="0">
                <a:latin typeface="Comic Sans MS" panose="030F0902030302020204" pitchFamily="66" charset="0"/>
              </a:rPr>
              <a:t>Automate all the things</a:t>
            </a:r>
          </a:p>
        </p:txBody>
      </p:sp>
    </p:spTree>
    <p:extLst>
      <p:ext uri="{BB962C8B-B14F-4D97-AF65-F5344CB8AC3E}">
        <p14:creationId xmlns:p14="http://schemas.microsoft.com/office/powerpoint/2010/main" val="388205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8EE5-1DC8-9D4C-8470-C71FA1BF6F3C}"/>
              </a:ext>
            </a:extLst>
          </p:cNvPr>
          <p:cNvSpPr>
            <a:spLocks noGrp="1"/>
          </p:cNvSpPr>
          <p:nvPr>
            <p:ph type="title"/>
          </p:nvPr>
        </p:nvSpPr>
        <p:spPr/>
        <p:txBody>
          <a:bodyPr/>
          <a:lstStyle/>
          <a:p>
            <a:r>
              <a:rPr lang="en-US" dirty="0"/>
              <a:t>Everything is a Catfish</a:t>
            </a:r>
          </a:p>
        </p:txBody>
      </p:sp>
      <p:sp>
        <p:nvSpPr>
          <p:cNvPr id="3" name="Content Placeholder 2">
            <a:extLst>
              <a:ext uri="{FF2B5EF4-FFF2-40B4-BE49-F238E27FC236}">
                <a16:creationId xmlns:a16="http://schemas.microsoft.com/office/drawing/2014/main" id="{620D2C78-E520-164C-9D29-7630A70521DF}"/>
              </a:ext>
            </a:extLst>
          </p:cNvPr>
          <p:cNvSpPr>
            <a:spLocks noGrp="1"/>
          </p:cNvSpPr>
          <p:nvPr>
            <p:ph idx="1"/>
          </p:nvPr>
        </p:nvSpPr>
        <p:spPr/>
        <p:txBody>
          <a:bodyPr/>
          <a:lstStyle/>
          <a:p>
            <a:r>
              <a:rPr lang="en-US" dirty="0"/>
              <a:t>METTA or similar framework where available.</a:t>
            </a:r>
          </a:p>
          <a:p>
            <a:r>
              <a:rPr lang="en-US" dirty="0"/>
              <a:t>Check whitelist for effectiveness</a:t>
            </a:r>
          </a:p>
          <a:p>
            <a:r>
              <a:rPr lang="en-US" dirty="0" err="1"/>
              <a:t>Verodin</a:t>
            </a:r>
            <a:r>
              <a:rPr lang="en-US" dirty="0"/>
              <a:t>, etc.</a:t>
            </a:r>
          </a:p>
          <a:p>
            <a:endParaRPr lang="en-US" dirty="0"/>
          </a:p>
        </p:txBody>
      </p:sp>
    </p:spTree>
    <p:extLst>
      <p:ext uri="{BB962C8B-B14F-4D97-AF65-F5344CB8AC3E}">
        <p14:creationId xmlns:p14="http://schemas.microsoft.com/office/powerpoint/2010/main" val="281017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8EE5-1DC8-9D4C-8470-C71FA1BF6F3C}"/>
              </a:ext>
            </a:extLst>
          </p:cNvPr>
          <p:cNvSpPr>
            <a:spLocks noGrp="1"/>
          </p:cNvSpPr>
          <p:nvPr>
            <p:ph type="title"/>
          </p:nvPr>
        </p:nvSpPr>
        <p:spPr/>
        <p:txBody>
          <a:bodyPr/>
          <a:lstStyle/>
          <a:p>
            <a:r>
              <a:rPr lang="en-US" dirty="0"/>
              <a:t>Automation of things.</a:t>
            </a:r>
          </a:p>
        </p:txBody>
      </p:sp>
      <p:sp>
        <p:nvSpPr>
          <p:cNvPr id="3" name="Content Placeholder 2">
            <a:extLst>
              <a:ext uri="{FF2B5EF4-FFF2-40B4-BE49-F238E27FC236}">
                <a16:creationId xmlns:a16="http://schemas.microsoft.com/office/drawing/2014/main" id="{620D2C78-E520-164C-9D29-7630A70521DF}"/>
              </a:ext>
            </a:extLst>
          </p:cNvPr>
          <p:cNvSpPr>
            <a:spLocks noGrp="1"/>
          </p:cNvSpPr>
          <p:nvPr>
            <p:ph idx="1"/>
          </p:nvPr>
        </p:nvSpPr>
        <p:spPr/>
        <p:txBody>
          <a:bodyPr/>
          <a:lstStyle/>
          <a:p>
            <a:r>
              <a:rPr lang="en-US" dirty="0"/>
              <a:t>METTA or similar framework where available.</a:t>
            </a:r>
          </a:p>
          <a:p>
            <a:r>
              <a:rPr lang="en-US" dirty="0"/>
              <a:t>Check whitelist for effectiveness</a:t>
            </a:r>
          </a:p>
          <a:p>
            <a:r>
              <a:rPr lang="en-US" dirty="0" err="1"/>
              <a:t>Verodin</a:t>
            </a:r>
            <a:r>
              <a:rPr lang="en-US" dirty="0"/>
              <a:t>, etc.</a:t>
            </a:r>
          </a:p>
          <a:p>
            <a:endParaRPr lang="en-US" dirty="0"/>
          </a:p>
        </p:txBody>
      </p:sp>
    </p:spTree>
    <p:extLst>
      <p:ext uri="{BB962C8B-B14F-4D97-AF65-F5344CB8AC3E}">
        <p14:creationId xmlns:p14="http://schemas.microsoft.com/office/powerpoint/2010/main" val="361105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8EE5-1DC8-9D4C-8470-C71FA1BF6F3C}"/>
              </a:ext>
            </a:extLst>
          </p:cNvPr>
          <p:cNvSpPr>
            <a:spLocks noGrp="1"/>
          </p:cNvSpPr>
          <p:nvPr>
            <p:ph type="title"/>
          </p:nvPr>
        </p:nvSpPr>
        <p:spPr/>
        <p:txBody>
          <a:bodyPr/>
          <a:lstStyle/>
          <a:p>
            <a:r>
              <a:rPr lang="en-US" dirty="0"/>
              <a:t>Partnerships with Others</a:t>
            </a:r>
          </a:p>
        </p:txBody>
      </p:sp>
      <p:sp>
        <p:nvSpPr>
          <p:cNvPr id="3" name="Content Placeholder 2">
            <a:extLst>
              <a:ext uri="{FF2B5EF4-FFF2-40B4-BE49-F238E27FC236}">
                <a16:creationId xmlns:a16="http://schemas.microsoft.com/office/drawing/2014/main" id="{620D2C78-E520-164C-9D29-7630A70521DF}"/>
              </a:ext>
            </a:extLst>
          </p:cNvPr>
          <p:cNvSpPr>
            <a:spLocks noGrp="1"/>
          </p:cNvSpPr>
          <p:nvPr>
            <p:ph idx="1"/>
          </p:nvPr>
        </p:nvSpPr>
        <p:spPr/>
        <p:txBody>
          <a:bodyPr/>
          <a:lstStyle/>
          <a:p>
            <a:r>
              <a:rPr lang="en-US" dirty="0"/>
              <a:t>METTA or similar framework where available.</a:t>
            </a:r>
          </a:p>
          <a:p>
            <a:r>
              <a:rPr lang="en-US" dirty="0"/>
              <a:t>Check whitelist for effectiveness</a:t>
            </a:r>
          </a:p>
          <a:p>
            <a:r>
              <a:rPr lang="en-US" dirty="0" err="1"/>
              <a:t>Verodin</a:t>
            </a:r>
            <a:r>
              <a:rPr lang="en-US" dirty="0"/>
              <a:t>, etc.</a:t>
            </a:r>
          </a:p>
          <a:p>
            <a:endParaRPr lang="en-US" dirty="0"/>
          </a:p>
        </p:txBody>
      </p:sp>
    </p:spTree>
    <p:extLst>
      <p:ext uri="{BB962C8B-B14F-4D97-AF65-F5344CB8AC3E}">
        <p14:creationId xmlns:p14="http://schemas.microsoft.com/office/powerpoint/2010/main" val="99769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 b="6391"/>
          <a:stretch/>
        </p:blipFill>
        <p:spPr>
          <a:xfrm>
            <a:off x="4639056" y="10"/>
            <a:ext cx="7552944" cy="6857990"/>
          </a:xfrm>
          <a:prstGeom prst="rect">
            <a:avLst/>
          </a:prstGeom>
          <a:effectLst/>
        </p:spPr>
      </p:pic>
      <p:sp>
        <p:nvSpPr>
          <p:cNvPr id="3" name="Content Placeholder 2"/>
          <p:cNvSpPr>
            <a:spLocks noGrp="1"/>
          </p:cNvSpPr>
          <p:nvPr>
            <p:ph idx="1"/>
          </p:nvPr>
        </p:nvSpPr>
        <p:spPr>
          <a:xfrm>
            <a:off x="0" y="371060"/>
            <a:ext cx="4639055" cy="6486939"/>
          </a:xfrm>
        </p:spPr>
        <p:txBody>
          <a:bodyPr vert="horz" lIns="91440" tIns="45720" rIns="91440" bIns="45720" rtlCol="0">
            <a:normAutofit fontScale="92500"/>
          </a:bodyPr>
          <a:lstStyle/>
          <a:p>
            <a:r>
              <a:rPr lang="en-US" sz="3200" dirty="0">
                <a:latin typeface="Comic Sans MS" panose="030F0902030302020204" pitchFamily="66" charset="0"/>
              </a:rPr>
              <a:t>OPSEC is important</a:t>
            </a:r>
          </a:p>
          <a:p>
            <a:r>
              <a:rPr lang="en-US" sz="3200" dirty="0">
                <a:latin typeface="Comic Sans MS" panose="030F0902030302020204" pitchFamily="66" charset="0"/>
              </a:rPr>
              <a:t>Clearly define </a:t>
            </a:r>
          </a:p>
          <a:p>
            <a:pPr lvl="1"/>
            <a:r>
              <a:rPr lang="en-US" sz="3200" dirty="0">
                <a:latin typeface="Comic Sans MS" panose="030F0902030302020204" pitchFamily="66" charset="0"/>
              </a:rPr>
              <a:t>Objectives</a:t>
            </a:r>
          </a:p>
          <a:p>
            <a:pPr lvl="1"/>
            <a:r>
              <a:rPr lang="en-US" sz="3200" dirty="0">
                <a:latin typeface="Comic Sans MS" panose="030F0902030302020204" pitchFamily="66" charset="0"/>
              </a:rPr>
              <a:t>Expected results</a:t>
            </a:r>
          </a:p>
          <a:p>
            <a:pPr lvl="1"/>
            <a:r>
              <a:rPr lang="en-US" sz="3200" dirty="0">
                <a:latin typeface="Comic Sans MS" panose="030F0902030302020204" pitchFamily="66" charset="0"/>
              </a:rPr>
              <a:t>Formal and informal communication points</a:t>
            </a:r>
          </a:p>
          <a:p>
            <a:r>
              <a:rPr lang="en-US" sz="3200" dirty="0">
                <a:latin typeface="Comic Sans MS" panose="030F0902030302020204" pitchFamily="66" charset="0"/>
              </a:rPr>
              <a:t>Your assumptions are ALWAYS WRONG</a:t>
            </a:r>
          </a:p>
          <a:p>
            <a:pPr lvl="1"/>
            <a:r>
              <a:rPr lang="en-US" sz="3200" dirty="0">
                <a:latin typeface="Comic Sans MS" panose="030F0902030302020204" pitchFamily="66" charset="0"/>
              </a:rPr>
              <a:t>Both on the Red and Blue sides of the coin</a:t>
            </a:r>
          </a:p>
          <a:p>
            <a:r>
              <a:rPr lang="en-US" sz="3200" dirty="0">
                <a:latin typeface="Comic Sans MS" panose="030F0902030302020204" pitchFamily="66" charset="0"/>
              </a:rPr>
              <a:t>Keep it internal, no outside reporting</a:t>
            </a:r>
          </a:p>
        </p:txBody>
      </p:sp>
    </p:spTree>
    <p:extLst>
      <p:ext uri="{BB962C8B-B14F-4D97-AF65-F5344CB8AC3E}">
        <p14:creationId xmlns:p14="http://schemas.microsoft.com/office/powerpoint/2010/main" val="387824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l="6667"/>
          <a:stretch/>
        </p:blipFill>
        <p:spPr>
          <a:xfrm>
            <a:off x="20" y="1"/>
            <a:ext cx="12191980" cy="6857999"/>
          </a:xfrm>
          <a:prstGeom prst="rect">
            <a:avLst/>
          </a:prstGeom>
        </p:spPr>
      </p:pic>
      <p:sp>
        <p:nvSpPr>
          <p:cNvPr id="2" name="Title 1"/>
          <p:cNvSpPr>
            <a:spLocks noGrp="1"/>
          </p:cNvSpPr>
          <p:nvPr>
            <p:ph type="title"/>
          </p:nvPr>
        </p:nvSpPr>
        <p:spPr>
          <a:xfrm>
            <a:off x="838201" y="1065862"/>
            <a:ext cx="3313164" cy="2369547"/>
          </a:xfrm>
        </p:spPr>
        <p:txBody>
          <a:bodyPr>
            <a:normAutofit/>
          </a:bodyPr>
          <a:lstStyle/>
          <a:p>
            <a:pPr algn="r"/>
            <a:r>
              <a:rPr lang="en-US" sz="4000" dirty="0">
                <a:solidFill>
                  <a:srgbClr val="FFFFFF"/>
                </a:solidFill>
                <a:latin typeface="Comic Sans MS" panose="030F0902030302020204" pitchFamily="66" charset="0"/>
              </a:rPr>
              <a:t>Questions?</a:t>
            </a:r>
          </a:p>
        </p:txBody>
      </p:sp>
      <p:sp>
        <p:nvSpPr>
          <p:cNvPr id="3" name="Content Placeholder 2"/>
          <p:cNvSpPr>
            <a:spLocks noGrp="1"/>
          </p:cNvSpPr>
          <p:nvPr>
            <p:ph idx="1"/>
          </p:nvPr>
        </p:nvSpPr>
        <p:spPr>
          <a:xfrm>
            <a:off x="4854012" y="4708732"/>
            <a:ext cx="6584438" cy="1920893"/>
          </a:xfrm>
        </p:spPr>
        <p:txBody>
          <a:bodyPr anchor="ctr">
            <a:normAutofit/>
          </a:bodyPr>
          <a:lstStyle/>
          <a:p>
            <a:pPr marL="457200" lvl="1" indent="0">
              <a:buNone/>
            </a:pPr>
            <a:r>
              <a:rPr lang="en-US" sz="2800" dirty="0" err="1">
                <a:solidFill>
                  <a:srgbClr val="FFFFFF"/>
                </a:solidFill>
                <a:latin typeface="Comic Sans MS" panose="030F0902030302020204" pitchFamily="66" charset="0"/>
              </a:rPr>
              <a:t>Nathaniel.Hirsch@gmail.com</a:t>
            </a:r>
            <a:endParaRPr lang="en-US" sz="2800" dirty="0">
              <a:solidFill>
                <a:srgbClr val="FFFFFF"/>
              </a:solidFill>
              <a:latin typeface="Comic Sans MS" panose="030F0902030302020204" pitchFamily="66" charset="0"/>
            </a:endParaRPr>
          </a:p>
        </p:txBody>
      </p:sp>
    </p:spTree>
    <p:extLst>
      <p:ext uri="{BB962C8B-B14F-4D97-AF65-F5344CB8AC3E}">
        <p14:creationId xmlns:p14="http://schemas.microsoft.com/office/powerpoint/2010/main" val="12738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7964" r="1299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Comic Sans MS" panose="030F0902030302020204" pitchFamily="66" charset="0"/>
              </a:rPr>
              <a:t>What is a Catfish?</a:t>
            </a:r>
          </a:p>
        </p:txBody>
      </p:sp>
      <p:sp>
        <p:nvSpPr>
          <p:cNvPr id="9" name="Content Placeholder 8"/>
          <p:cNvSpPr>
            <a:spLocks noGrp="1"/>
          </p:cNvSpPr>
          <p:nvPr>
            <p:ph idx="1"/>
          </p:nvPr>
        </p:nvSpPr>
        <p:spPr>
          <a:xfrm>
            <a:off x="655321" y="2176041"/>
            <a:ext cx="5608746" cy="4548850"/>
          </a:xfrm>
        </p:spPr>
        <p:txBody>
          <a:bodyPr vert="horz" lIns="91440" tIns="45720" rIns="91440" bIns="45720" rtlCol="0" anchor="t">
            <a:normAutofit fontScale="85000" lnSpcReduction="20000"/>
          </a:bodyPr>
          <a:lstStyle/>
          <a:p>
            <a:r>
              <a:rPr lang="en-US" sz="3600" dirty="0">
                <a:latin typeface="Comic Sans MS" panose="030F0902030302020204" pitchFamily="66" charset="0"/>
              </a:rPr>
              <a:t>Not phishing or MTV catfishing</a:t>
            </a:r>
          </a:p>
          <a:p>
            <a:endParaRPr lang="en-US" sz="3600" dirty="0">
              <a:latin typeface="Comic Sans MS" panose="030F0902030302020204" pitchFamily="66" charset="0"/>
            </a:endParaRPr>
          </a:p>
          <a:p>
            <a:r>
              <a:rPr lang="en-US" sz="3600" dirty="0">
                <a:latin typeface="Comic Sans MS" panose="030F0902030302020204" pitchFamily="66" charset="0"/>
              </a:rPr>
              <a:t>Tools and technique based vs objective based</a:t>
            </a:r>
          </a:p>
          <a:p>
            <a:pPr lvl="1"/>
            <a:r>
              <a:rPr lang="en-US" sz="2800" dirty="0">
                <a:latin typeface="Comic Sans MS" panose="030F0902030302020204" pitchFamily="66" charset="0"/>
              </a:rPr>
              <a:t>Lateral movement</a:t>
            </a:r>
          </a:p>
          <a:p>
            <a:pPr lvl="1"/>
            <a:r>
              <a:rPr lang="en-US" sz="2800" dirty="0">
                <a:latin typeface="Comic Sans MS" panose="030F0902030302020204" pitchFamily="66" charset="0"/>
              </a:rPr>
              <a:t>Botnet beaconing traffic</a:t>
            </a:r>
          </a:p>
          <a:p>
            <a:pPr lvl="1"/>
            <a:r>
              <a:rPr lang="en-US" sz="2800" dirty="0">
                <a:latin typeface="Comic Sans MS" panose="030F0902030302020204" pitchFamily="66" charset="0"/>
              </a:rPr>
              <a:t>Mimikatz on a box</a:t>
            </a:r>
          </a:p>
          <a:p>
            <a:pPr lvl="1"/>
            <a:r>
              <a:rPr lang="en-US" sz="2800" dirty="0">
                <a:latin typeface="Comic Sans MS" panose="030F0902030302020204" pitchFamily="66" charset="0"/>
              </a:rPr>
              <a:t>Think MITRE ATT&amp;CK</a:t>
            </a:r>
          </a:p>
          <a:p>
            <a:endParaRPr lang="en-US" sz="3200" dirty="0">
              <a:latin typeface="Comic Sans MS" panose="030F0902030302020204" pitchFamily="66" charset="0"/>
            </a:endParaRPr>
          </a:p>
          <a:p>
            <a:r>
              <a:rPr lang="en-US" sz="3200" dirty="0">
                <a:latin typeface="Comic Sans MS" panose="030F0902030302020204" pitchFamily="66" charset="0"/>
              </a:rPr>
              <a:t>Focus on detection, not is it possible?</a:t>
            </a:r>
          </a:p>
        </p:txBody>
      </p:sp>
    </p:spTree>
    <p:extLst>
      <p:ext uri="{BB962C8B-B14F-4D97-AF65-F5344CB8AC3E}">
        <p14:creationId xmlns:p14="http://schemas.microsoft.com/office/powerpoint/2010/main" val="206452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1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5835" y="14744"/>
            <a:ext cx="5873014" cy="1692794"/>
          </a:xfrm>
        </p:spPr>
        <p:txBody>
          <a:bodyPr>
            <a:normAutofit/>
          </a:bodyPr>
          <a:lstStyle/>
          <a:p>
            <a:pPr algn="ctr"/>
            <a:r>
              <a:rPr lang="en-US">
                <a:latin typeface="Comic Sans MS" panose="030F0902030302020204" pitchFamily="66" charset="0"/>
              </a:rPr>
              <a:t>Catfish: Old Way</a:t>
            </a:r>
            <a:endParaRPr lang="en-US" dirty="0">
              <a:latin typeface="Comic Sans MS" panose="030F0902030302020204" pitchFamily="66" charset="0"/>
            </a:endParaRPr>
          </a:p>
        </p:txBody>
      </p:sp>
      <p:sp>
        <p:nvSpPr>
          <p:cNvPr id="9" name="Content Placeholder 8"/>
          <p:cNvSpPr>
            <a:spLocks noGrp="1"/>
          </p:cNvSpPr>
          <p:nvPr>
            <p:ph idx="1"/>
          </p:nvPr>
        </p:nvSpPr>
        <p:spPr>
          <a:xfrm>
            <a:off x="492484" y="1469877"/>
            <a:ext cx="5386365" cy="5388121"/>
          </a:xfrm>
        </p:spPr>
        <p:txBody>
          <a:bodyPr>
            <a:normAutofit fontScale="85000" lnSpcReduction="20000"/>
          </a:bodyPr>
          <a:lstStyle/>
          <a:p>
            <a:pPr>
              <a:spcBef>
                <a:spcPts val="1600"/>
              </a:spcBef>
            </a:pPr>
            <a:r>
              <a:rPr lang="en-US" sz="3000" dirty="0">
                <a:latin typeface="Comic Sans MS" panose="030F0902030302020204" pitchFamily="66" charset="0"/>
              </a:rPr>
              <a:t>Work with Blue Teams to identify things to test</a:t>
            </a:r>
          </a:p>
          <a:p>
            <a:pPr>
              <a:spcBef>
                <a:spcPts val="1600"/>
              </a:spcBef>
            </a:pPr>
            <a:r>
              <a:rPr lang="en-US" sz="3000" dirty="0">
                <a:latin typeface="Comic Sans MS" panose="030F0902030302020204" pitchFamily="66" charset="0"/>
              </a:rPr>
              <a:t>Red Team picks something from the list at semi-random</a:t>
            </a:r>
          </a:p>
          <a:p>
            <a:pPr>
              <a:spcBef>
                <a:spcPts val="1600"/>
              </a:spcBef>
            </a:pPr>
            <a:r>
              <a:rPr lang="en-US" sz="3000" dirty="0">
                <a:latin typeface="Comic Sans MS" panose="030F0902030302020204" pitchFamily="66" charset="0"/>
              </a:rPr>
              <a:t>Red Team does it</a:t>
            </a:r>
          </a:p>
          <a:p>
            <a:pPr>
              <a:spcBef>
                <a:spcPts val="1600"/>
              </a:spcBef>
            </a:pPr>
            <a:r>
              <a:rPr lang="en-US" sz="3000" dirty="0">
                <a:latin typeface="Comic Sans MS" panose="030F0902030302020204" pitchFamily="66" charset="0"/>
              </a:rPr>
              <a:t>It doesn’t get caught</a:t>
            </a:r>
          </a:p>
          <a:p>
            <a:pPr>
              <a:spcBef>
                <a:spcPts val="1600"/>
              </a:spcBef>
            </a:pPr>
            <a:r>
              <a:rPr lang="en-US" sz="3000" dirty="0">
                <a:latin typeface="Comic Sans MS" panose="030F0902030302020204" pitchFamily="66" charset="0"/>
              </a:rPr>
              <a:t>Red Team writes a report more or less mocking Blue’s inability to detect</a:t>
            </a:r>
          </a:p>
          <a:p>
            <a:pPr>
              <a:spcBef>
                <a:spcPts val="1600"/>
              </a:spcBef>
            </a:pPr>
            <a:r>
              <a:rPr lang="en-US" sz="3000" dirty="0">
                <a:latin typeface="Comic Sans MS" panose="030F0902030302020204" pitchFamily="66" charset="0"/>
              </a:rPr>
              <a:t>Blue Team does nothing with report</a:t>
            </a:r>
          </a:p>
          <a:p>
            <a:pPr>
              <a:spcBef>
                <a:spcPts val="1600"/>
              </a:spcBef>
            </a:pPr>
            <a:r>
              <a:rPr lang="en-US" sz="3000" dirty="0">
                <a:latin typeface="Comic Sans MS" panose="030F0902030302020204" pitchFamily="66" charset="0"/>
              </a:rPr>
              <a:t>Nothing gets fixed</a:t>
            </a:r>
          </a:p>
          <a:p>
            <a:pPr>
              <a:spcBef>
                <a:spcPts val="1600"/>
              </a:spcBef>
            </a:pPr>
            <a:r>
              <a:rPr lang="en-US" sz="3000" dirty="0">
                <a:latin typeface="Comic Sans MS" panose="030F0902030302020204" pitchFamily="66" charset="0"/>
              </a:rPr>
              <a:t>Everyone loses</a:t>
            </a:r>
          </a:p>
        </p:txBody>
      </p:sp>
    </p:spTree>
    <p:extLst>
      <p:ext uri="{BB962C8B-B14F-4D97-AF65-F5344CB8AC3E}">
        <p14:creationId xmlns:p14="http://schemas.microsoft.com/office/powerpoint/2010/main" val="162841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01" r="3687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1" y="16365"/>
            <a:ext cx="5878849" cy="1692794"/>
          </a:xfrm>
        </p:spPr>
        <p:txBody>
          <a:bodyPr>
            <a:normAutofit/>
          </a:bodyPr>
          <a:lstStyle/>
          <a:p>
            <a:pPr algn="ctr"/>
            <a:r>
              <a:rPr lang="en-US">
                <a:latin typeface="Comic Sans MS" panose="030F0902030302020204" pitchFamily="66" charset="0"/>
              </a:rPr>
              <a:t>Example Fail</a:t>
            </a:r>
            <a:endParaRPr lang="en-US" dirty="0">
              <a:latin typeface="Comic Sans MS" panose="030F0902030302020204" pitchFamily="66" charset="0"/>
            </a:endParaRPr>
          </a:p>
        </p:txBody>
      </p:sp>
      <p:sp>
        <p:nvSpPr>
          <p:cNvPr id="3" name="Content Placeholder 2"/>
          <p:cNvSpPr>
            <a:spLocks noGrp="1"/>
          </p:cNvSpPr>
          <p:nvPr>
            <p:ph idx="1"/>
          </p:nvPr>
        </p:nvSpPr>
        <p:spPr>
          <a:xfrm>
            <a:off x="655321" y="1589517"/>
            <a:ext cx="5429285" cy="5148838"/>
          </a:xfrm>
        </p:spPr>
        <p:txBody>
          <a:bodyPr>
            <a:normAutofit lnSpcReduction="10000"/>
          </a:bodyPr>
          <a:lstStyle/>
          <a:p>
            <a:pPr>
              <a:spcBef>
                <a:spcPts val="1600"/>
              </a:spcBef>
            </a:pPr>
            <a:r>
              <a:rPr lang="en-US">
                <a:latin typeface="Comic Sans MS" panose="030F0902030302020204" pitchFamily="66" charset="0"/>
              </a:rPr>
              <a:t>Aggressively vulnerability scan external web servers</a:t>
            </a:r>
          </a:p>
          <a:p>
            <a:pPr>
              <a:spcBef>
                <a:spcPts val="1600"/>
              </a:spcBef>
            </a:pPr>
            <a:r>
              <a:rPr lang="en-US">
                <a:latin typeface="Comic Sans MS" panose="030F0902030302020204" pitchFamily="66" charset="0"/>
              </a:rPr>
              <a:t>Expect fireworks</a:t>
            </a:r>
          </a:p>
          <a:p>
            <a:pPr>
              <a:spcBef>
                <a:spcPts val="1600"/>
              </a:spcBef>
            </a:pPr>
            <a:r>
              <a:rPr lang="en-US">
                <a:latin typeface="Comic Sans MS" panose="030F0902030302020204" pitchFamily="66" charset="0"/>
              </a:rPr>
              <a:t>No one cares</a:t>
            </a:r>
          </a:p>
          <a:p>
            <a:pPr>
              <a:spcBef>
                <a:spcPts val="1600"/>
              </a:spcBef>
            </a:pPr>
            <a:r>
              <a:rPr lang="en-US">
                <a:latin typeface="Comic Sans MS" panose="030F0902030302020204" pitchFamily="66" charset="0"/>
              </a:rPr>
              <a:t>No alerts even though logs are there</a:t>
            </a:r>
          </a:p>
          <a:p>
            <a:pPr>
              <a:spcBef>
                <a:spcPts val="1600"/>
              </a:spcBef>
            </a:pPr>
            <a:r>
              <a:rPr lang="en-US">
                <a:latin typeface="Comic Sans MS" panose="030F0902030302020204" pitchFamily="66" charset="0"/>
              </a:rPr>
              <a:t>Way too much noise and regularly occurring</a:t>
            </a:r>
          </a:p>
          <a:p>
            <a:pPr>
              <a:spcBef>
                <a:spcPts val="1600"/>
              </a:spcBef>
            </a:pPr>
            <a:r>
              <a:rPr lang="en-US">
                <a:latin typeface="Comic Sans MS" panose="030F0902030302020204" pitchFamily="66" charset="0"/>
              </a:rPr>
              <a:t>Not enough signal</a:t>
            </a:r>
          </a:p>
          <a:p>
            <a:pPr>
              <a:spcBef>
                <a:spcPts val="1600"/>
              </a:spcBef>
            </a:pPr>
            <a:r>
              <a:rPr lang="en-US">
                <a:latin typeface="Comic Sans MS" panose="030F0902030302020204" pitchFamily="66" charset="0"/>
              </a:rPr>
              <a:t>No real learning or improvement</a:t>
            </a:r>
            <a:endParaRPr lang="en-US" dirty="0">
              <a:latin typeface="Comic Sans MS" panose="030F0902030302020204" pitchFamily="66" charset="0"/>
            </a:endParaRPr>
          </a:p>
        </p:txBody>
      </p:sp>
    </p:spTree>
    <p:extLst>
      <p:ext uri="{BB962C8B-B14F-4D97-AF65-F5344CB8AC3E}">
        <p14:creationId xmlns:p14="http://schemas.microsoft.com/office/powerpoint/2010/main" val="179036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01" r="36875"/>
          <a:stretch/>
        </p:blipFill>
        <p:spPr>
          <a:xfrm>
            <a:off x="5878848"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1" y="16365"/>
            <a:ext cx="5878849" cy="1692794"/>
          </a:xfrm>
        </p:spPr>
        <p:txBody>
          <a:bodyPr>
            <a:normAutofit/>
          </a:bodyPr>
          <a:lstStyle/>
          <a:p>
            <a:pPr algn="ctr"/>
            <a:r>
              <a:rPr lang="en-US" dirty="0">
                <a:latin typeface="Comic Sans MS" panose="030F0902030302020204" pitchFamily="66" charset="0"/>
              </a:rPr>
              <a:t>Example Win</a:t>
            </a:r>
          </a:p>
        </p:txBody>
      </p:sp>
      <p:sp>
        <p:nvSpPr>
          <p:cNvPr id="3" name="Content Placeholder 2"/>
          <p:cNvSpPr>
            <a:spLocks noGrp="1"/>
          </p:cNvSpPr>
          <p:nvPr>
            <p:ph idx="1"/>
          </p:nvPr>
        </p:nvSpPr>
        <p:spPr>
          <a:xfrm>
            <a:off x="655321" y="1589517"/>
            <a:ext cx="5429285" cy="5148838"/>
          </a:xfrm>
        </p:spPr>
        <p:txBody>
          <a:bodyPr>
            <a:normAutofit/>
          </a:bodyPr>
          <a:lstStyle/>
          <a:p>
            <a:pPr>
              <a:spcBef>
                <a:spcPts val="1600"/>
              </a:spcBef>
            </a:pPr>
            <a:r>
              <a:rPr lang="en-US" dirty="0">
                <a:latin typeface="Comic Sans MS" panose="030F0902030302020204" pitchFamily="66" charset="0"/>
              </a:rPr>
              <a:t>Wireless AP testing.</a:t>
            </a:r>
          </a:p>
          <a:p>
            <a:pPr>
              <a:spcBef>
                <a:spcPts val="1600"/>
              </a:spcBef>
            </a:pPr>
            <a:endParaRPr lang="en-US" dirty="0">
              <a:latin typeface="Comic Sans MS" panose="030F0902030302020204" pitchFamily="66" charset="0"/>
            </a:endParaRPr>
          </a:p>
          <a:p>
            <a:pPr>
              <a:spcBef>
                <a:spcPts val="1600"/>
              </a:spcBef>
            </a:pPr>
            <a:r>
              <a:rPr lang="en-US" dirty="0">
                <a:latin typeface="Comic Sans MS" panose="030F0902030302020204" pitchFamily="66" charset="0"/>
              </a:rPr>
              <a:t>ADD In a bunch here about where it worked, found the dead devices, etc.</a:t>
            </a:r>
          </a:p>
        </p:txBody>
      </p:sp>
    </p:spTree>
    <p:extLst>
      <p:ext uri="{BB962C8B-B14F-4D97-AF65-F5344CB8AC3E}">
        <p14:creationId xmlns:p14="http://schemas.microsoft.com/office/powerpoint/2010/main" val="95448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255" r="19129" b="-1"/>
          <a:stretch/>
        </p:blipFill>
        <p:spPr>
          <a:xfrm>
            <a:off x="4639056" y="10"/>
            <a:ext cx="7552944" cy="6857990"/>
          </a:xfrm>
          <a:prstGeom prst="rect">
            <a:avLst/>
          </a:prstGeom>
          <a:effectLst/>
        </p:spPr>
      </p:pic>
      <p:sp>
        <p:nvSpPr>
          <p:cNvPr id="2" name="Title 1"/>
          <p:cNvSpPr>
            <a:spLocks noGrp="1"/>
          </p:cNvSpPr>
          <p:nvPr>
            <p:ph type="title"/>
          </p:nvPr>
        </p:nvSpPr>
        <p:spPr>
          <a:xfrm>
            <a:off x="0" y="10"/>
            <a:ext cx="4639056" cy="1181090"/>
          </a:xfrm>
        </p:spPr>
        <p:txBody>
          <a:bodyPr>
            <a:normAutofit fontScale="90000"/>
          </a:bodyPr>
          <a:lstStyle/>
          <a:p>
            <a:r>
              <a:rPr lang="en-US" dirty="0">
                <a:latin typeface="Comic Sans MS" panose="030F0902030302020204" pitchFamily="66" charset="0"/>
              </a:rPr>
              <a:t>Catfish: New Way</a:t>
            </a:r>
          </a:p>
        </p:txBody>
      </p:sp>
      <p:sp>
        <p:nvSpPr>
          <p:cNvPr id="3" name="Content Placeholder 2"/>
          <p:cNvSpPr>
            <a:spLocks noGrp="1"/>
          </p:cNvSpPr>
          <p:nvPr>
            <p:ph idx="1"/>
          </p:nvPr>
        </p:nvSpPr>
        <p:spPr>
          <a:xfrm>
            <a:off x="166331" y="1068225"/>
            <a:ext cx="4083266" cy="5679816"/>
          </a:xfrm>
        </p:spPr>
        <p:txBody>
          <a:bodyPr>
            <a:noAutofit/>
          </a:bodyPr>
          <a:lstStyle/>
          <a:p>
            <a:r>
              <a:rPr lang="en-US" sz="2000" dirty="0">
                <a:latin typeface="Comic Sans MS" panose="030F0902030302020204" pitchFamily="66" charset="0"/>
              </a:rPr>
              <a:t>Coordinate closely with trusted high ranking member of Blue Team</a:t>
            </a:r>
          </a:p>
          <a:p>
            <a:r>
              <a:rPr lang="en-US" sz="2000" dirty="0">
                <a:latin typeface="Comic Sans MS" panose="030F0902030302020204" pitchFamily="66" charset="0"/>
              </a:rPr>
              <a:t>Clearly define objective</a:t>
            </a:r>
          </a:p>
          <a:p>
            <a:r>
              <a:rPr lang="en-US" sz="2000" dirty="0">
                <a:latin typeface="Comic Sans MS" panose="030F0902030302020204" pitchFamily="66" charset="0"/>
              </a:rPr>
              <a:t>Define expected outcomes /assumptions</a:t>
            </a:r>
          </a:p>
          <a:p>
            <a:r>
              <a:rPr lang="en-US" sz="2000" dirty="0">
                <a:latin typeface="Comic Sans MS" panose="030F0902030302020204" pitchFamily="66" charset="0"/>
              </a:rPr>
              <a:t>Bolster defenses based on Catfish expected outcomes (cheating)</a:t>
            </a:r>
          </a:p>
          <a:p>
            <a:r>
              <a:rPr lang="en-US" sz="2000" dirty="0">
                <a:latin typeface="Comic Sans MS" panose="030F0902030302020204" pitchFamily="66" charset="0"/>
              </a:rPr>
              <a:t>Execute test</a:t>
            </a:r>
          </a:p>
          <a:p>
            <a:r>
              <a:rPr lang="en-US" sz="2000" dirty="0">
                <a:latin typeface="Comic Sans MS" panose="030F0902030302020204" pitchFamily="66" charset="0"/>
              </a:rPr>
              <a:t>Review outcomes to identify failures</a:t>
            </a:r>
          </a:p>
          <a:p>
            <a:r>
              <a:rPr lang="en-US" sz="2000" dirty="0">
                <a:latin typeface="Comic Sans MS" panose="030F0902030302020204" pitchFamily="66" charset="0"/>
              </a:rPr>
              <a:t>Repeat as necessary (Automate where possible)</a:t>
            </a:r>
          </a:p>
          <a:p>
            <a:r>
              <a:rPr lang="en-US" sz="2000" dirty="0">
                <a:latin typeface="Comic Sans MS" panose="030F0902030302020204" pitchFamily="66" charset="0"/>
              </a:rPr>
              <a:t>Measure performance over time</a:t>
            </a:r>
          </a:p>
        </p:txBody>
      </p:sp>
    </p:spTree>
    <p:extLst>
      <p:ext uri="{BB962C8B-B14F-4D97-AF65-F5344CB8AC3E}">
        <p14:creationId xmlns:p14="http://schemas.microsoft.com/office/powerpoint/2010/main" val="97735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18289"/>
            <a:ext cx="10515600" cy="901700"/>
          </a:xfrm>
        </p:spPr>
        <p:txBody>
          <a:bodyPr/>
          <a:lstStyle/>
          <a:p>
            <a:r>
              <a:rPr lang="en-US" dirty="0">
                <a:latin typeface="Comic Sans MS" panose="030F0902030302020204" pitchFamily="66" charset="0"/>
              </a:rPr>
              <a:t>Example Success</a:t>
            </a:r>
          </a:p>
        </p:txBody>
      </p:sp>
      <p:grpSp>
        <p:nvGrpSpPr>
          <p:cNvPr id="10" name="Group 9">
            <a:extLst>
              <a:ext uri="{FF2B5EF4-FFF2-40B4-BE49-F238E27FC236}">
                <a16:creationId xmlns:a16="http://schemas.microsoft.com/office/drawing/2014/main" id="{55621D3B-62AE-1B4B-9232-20516B9591F4}"/>
              </a:ext>
            </a:extLst>
          </p:cNvPr>
          <p:cNvGrpSpPr/>
          <p:nvPr/>
        </p:nvGrpSpPr>
        <p:grpSpPr>
          <a:xfrm>
            <a:off x="655093" y="1651376"/>
            <a:ext cx="1897038" cy="1869744"/>
            <a:chOff x="736979" y="2811438"/>
            <a:chExt cx="1897038" cy="1869744"/>
          </a:xfrm>
        </p:grpSpPr>
        <p:sp>
          <p:nvSpPr>
            <p:cNvPr id="8" name="Rectangle 7">
              <a:extLst>
                <a:ext uri="{FF2B5EF4-FFF2-40B4-BE49-F238E27FC236}">
                  <a16:creationId xmlns:a16="http://schemas.microsoft.com/office/drawing/2014/main" id="{49B68D6C-2BDA-9248-AD90-3F31631F84E3}"/>
                </a:ext>
              </a:extLst>
            </p:cNvPr>
            <p:cNvSpPr/>
            <p:nvPr/>
          </p:nvSpPr>
          <p:spPr>
            <a:xfrm>
              <a:off x="1009934" y="2811439"/>
              <a:ext cx="1624083" cy="186974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902030302020204" pitchFamily="66" charset="0"/>
                </a:rPr>
                <a:t>Phase 1</a:t>
              </a:r>
            </a:p>
            <a:p>
              <a:pPr algn="ctr"/>
              <a:endParaRPr lang="en-US" dirty="0">
                <a:latin typeface="Comic Sans MS" panose="030F0902030302020204" pitchFamily="66" charset="0"/>
              </a:endParaRPr>
            </a:p>
            <a:p>
              <a:pPr algn="ctr"/>
              <a:r>
                <a:rPr lang="en-US" dirty="0">
                  <a:latin typeface="Comic Sans MS" panose="030F0902030302020204" pitchFamily="66" charset="0"/>
                </a:rPr>
                <a:t>Generate traffic</a:t>
              </a:r>
            </a:p>
          </p:txBody>
        </p:sp>
        <p:sp>
          <p:nvSpPr>
            <p:cNvPr id="9" name="Rectangle 8">
              <a:extLst>
                <a:ext uri="{FF2B5EF4-FFF2-40B4-BE49-F238E27FC236}">
                  <a16:creationId xmlns:a16="http://schemas.microsoft.com/office/drawing/2014/main" id="{6734DECB-7269-164C-9D66-D72ECB57170B}"/>
                </a:ext>
              </a:extLst>
            </p:cNvPr>
            <p:cNvSpPr/>
            <p:nvPr/>
          </p:nvSpPr>
          <p:spPr>
            <a:xfrm>
              <a:off x="736979" y="2811438"/>
              <a:ext cx="204716" cy="18697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902030302020204" pitchFamily="66" charset="0"/>
              </a:endParaRPr>
            </a:p>
          </p:txBody>
        </p:sp>
      </p:grpSp>
      <p:grpSp>
        <p:nvGrpSpPr>
          <p:cNvPr id="11" name="Group 10">
            <a:extLst>
              <a:ext uri="{FF2B5EF4-FFF2-40B4-BE49-F238E27FC236}">
                <a16:creationId xmlns:a16="http://schemas.microsoft.com/office/drawing/2014/main" id="{3CE5FC54-68B5-2245-9DD0-5AF83F50C434}"/>
              </a:ext>
            </a:extLst>
          </p:cNvPr>
          <p:cNvGrpSpPr/>
          <p:nvPr/>
        </p:nvGrpSpPr>
        <p:grpSpPr>
          <a:xfrm>
            <a:off x="2786418" y="1651375"/>
            <a:ext cx="1897038" cy="1869744"/>
            <a:chOff x="736979" y="2811438"/>
            <a:chExt cx="1897038" cy="1869744"/>
          </a:xfrm>
        </p:grpSpPr>
        <p:sp>
          <p:nvSpPr>
            <p:cNvPr id="12" name="Rectangle 11">
              <a:extLst>
                <a:ext uri="{FF2B5EF4-FFF2-40B4-BE49-F238E27FC236}">
                  <a16:creationId xmlns:a16="http://schemas.microsoft.com/office/drawing/2014/main" id="{1B14BBC6-C7C0-5644-B1C9-9B954C127631}"/>
                </a:ext>
              </a:extLst>
            </p:cNvPr>
            <p:cNvSpPr/>
            <p:nvPr/>
          </p:nvSpPr>
          <p:spPr>
            <a:xfrm>
              <a:off x="1009934" y="2811439"/>
              <a:ext cx="1624083" cy="186974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902030302020204" pitchFamily="66" charset="0"/>
                </a:rPr>
                <a:t>Phase 2</a:t>
              </a:r>
            </a:p>
            <a:p>
              <a:pPr algn="ctr"/>
              <a:endParaRPr lang="en-US" dirty="0">
                <a:latin typeface="Comic Sans MS" panose="030F0902030302020204" pitchFamily="66" charset="0"/>
              </a:endParaRPr>
            </a:p>
            <a:p>
              <a:pPr algn="ctr"/>
              <a:r>
                <a:rPr lang="en-US" dirty="0">
                  <a:latin typeface="Comic Sans MS" panose="030F0902030302020204" pitchFamily="66" charset="0"/>
                </a:rPr>
                <a:t>Do it again</a:t>
              </a:r>
            </a:p>
            <a:p>
              <a:pPr algn="ctr"/>
              <a:r>
                <a:rPr lang="en-US" dirty="0">
                  <a:latin typeface="Comic Sans MS" panose="030F0902030302020204" pitchFamily="66" charset="0"/>
                </a:rPr>
                <a:t>but with threat intel</a:t>
              </a:r>
            </a:p>
          </p:txBody>
        </p:sp>
        <p:sp>
          <p:nvSpPr>
            <p:cNvPr id="13" name="Rectangle 12">
              <a:extLst>
                <a:ext uri="{FF2B5EF4-FFF2-40B4-BE49-F238E27FC236}">
                  <a16:creationId xmlns:a16="http://schemas.microsoft.com/office/drawing/2014/main" id="{93ED5D59-5EC6-6F49-B0DC-B6C5906AB788}"/>
                </a:ext>
              </a:extLst>
            </p:cNvPr>
            <p:cNvSpPr/>
            <p:nvPr/>
          </p:nvSpPr>
          <p:spPr>
            <a:xfrm>
              <a:off x="736979" y="2811438"/>
              <a:ext cx="204716" cy="18697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902030302020204" pitchFamily="66" charset="0"/>
              </a:endParaRPr>
            </a:p>
          </p:txBody>
        </p:sp>
      </p:grpSp>
      <p:grpSp>
        <p:nvGrpSpPr>
          <p:cNvPr id="14" name="Group 13">
            <a:extLst>
              <a:ext uri="{FF2B5EF4-FFF2-40B4-BE49-F238E27FC236}">
                <a16:creationId xmlns:a16="http://schemas.microsoft.com/office/drawing/2014/main" id="{6EC65A3C-0DD2-D84D-8799-C44D8490D6E2}"/>
              </a:ext>
            </a:extLst>
          </p:cNvPr>
          <p:cNvGrpSpPr/>
          <p:nvPr/>
        </p:nvGrpSpPr>
        <p:grpSpPr>
          <a:xfrm>
            <a:off x="4917743" y="1651375"/>
            <a:ext cx="1897038" cy="1869744"/>
            <a:chOff x="736979" y="2811438"/>
            <a:chExt cx="1897038" cy="1869744"/>
          </a:xfrm>
        </p:grpSpPr>
        <p:sp>
          <p:nvSpPr>
            <p:cNvPr id="15" name="Rectangle 14">
              <a:extLst>
                <a:ext uri="{FF2B5EF4-FFF2-40B4-BE49-F238E27FC236}">
                  <a16:creationId xmlns:a16="http://schemas.microsoft.com/office/drawing/2014/main" id="{5335CD2C-28A1-A74B-9A01-72CA83C2E573}"/>
                </a:ext>
              </a:extLst>
            </p:cNvPr>
            <p:cNvSpPr/>
            <p:nvPr/>
          </p:nvSpPr>
          <p:spPr>
            <a:xfrm>
              <a:off x="1009934" y="2811439"/>
              <a:ext cx="1624083" cy="18697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902030302020204" pitchFamily="66" charset="0"/>
                </a:rPr>
                <a:t>Phase 3</a:t>
              </a:r>
            </a:p>
            <a:p>
              <a:pPr algn="ctr"/>
              <a:endParaRPr lang="en-US" dirty="0">
                <a:latin typeface="Comic Sans MS" panose="030F0902030302020204" pitchFamily="66" charset="0"/>
              </a:endParaRPr>
            </a:p>
            <a:p>
              <a:pPr algn="ctr"/>
              <a:r>
                <a:rPr lang="en-US" dirty="0">
                  <a:latin typeface="Comic Sans MS" panose="030F0902030302020204" pitchFamily="66" charset="0"/>
                </a:rPr>
                <a:t>Pivot to high value asset </a:t>
              </a:r>
            </a:p>
          </p:txBody>
        </p:sp>
        <p:sp>
          <p:nvSpPr>
            <p:cNvPr id="16" name="Rectangle 15">
              <a:extLst>
                <a:ext uri="{FF2B5EF4-FFF2-40B4-BE49-F238E27FC236}">
                  <a16:creationId xmlns:a16="http://schemas.microsoft.com/office/drawing/2014/main" id="{B00C7D86-FEB1-4046-8E47-09F3A3E200D5}"/>
                </a:ext>
              </a:extLst>
            </p:cNvPr>
            <p:cNvSpPr/>
            <p:nvPr/>
          </p:nvSpPr>
          <p:spPr>
            <a:xfrm>
              <a:off x="736979" y="2811438"/>
              <a:ext cx="204716" cy="18697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902030302020204" pitchFamily="66" charset="0"/>
              </a:endParaRPr>
            </a:p>
          </p:txBody>
        </p:sp>
      </p:grpSp>
      <p:grpSp>
        <p:nvGrpSpPr>
          <p:cNvPr id="17" name="Group 16">
            <a:extLst>
              <a:ext uri="{FF2B5EF4-FFF2-40B4-BE49-F238E27FC236}">
                <a16:creationId xmlns:a16="http://schemas.microsoft.com/office/drawing/2014/main" id="{19604DE5-CFDC-284E-B2BE-D78B26406907}"/>
              </a:ext>
            </a:extLst>
          </p:cNvPr>
          <p:cNvGrpSpPr/>
          <p:nvPr/>
        </p:nvGrpSpPr>
        <p:grpSpPr>
          <a:xfrm>
            <a:off x="7049068" y="1651375"/>
            <a:ext cx="1897038" cy="1869744"/>
            <a:chOff x="736979" y="2811438"/>
            <a:chExt cx="1897038" cy="1869744"/>
          </a:xfrm>
        </p:grpSpPr>
        <p:sp>
          <p:nvSpPr>
            <p:cNvPr id="18" name="Rectangle 17">
              <a:extLst>
                <a:ext uri="{FF2B5EF4-FFF2-40B4-BE49-F238E27FC236}">
                  <a16:creationId xmlns:a16="http://schemas.microsoft.com/office/drawing/2014/main" id="{38856E11-9288-E84D-A17E-75F10D6E3831}"/>
                </a:ext>
              </a:extLst>
            </p:cNvPr>
            <p:cNvSpPr/>
            <p:nvPr/>
          </p:nvSpPr>
          <p:spPr>
            <a:xfrm>
              <a:off x="1009934" y="2811439"/>
              <a:ext cx="1624083" cy="18697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902030302020204" pitchFamily="66" charset="0"/>
                </a:rPr>
                <a:t>Phase 4</a:t>
              </a:r>
            </a:p>
            <a:p>
              <a:pPr algn="ctr"/>
              <a:endParaRPr lang="en-US" dirty="0">
                <a:latin typeface="Comic Sans MS" panose="030F0902030302020204" pitchFamily="66" charset="0"/>
              </a:endParaRPr>
            </a:p>
            <a:p>
              <a:pPr algn="ctr"/>
              <a:r>
                <a:rPr lang="en-US" dirty="0">
                  <a:latin typeface="Comic Sans MS" panose="030F0902030302020204" pitchFamily="66" charset="0"/>
                </a:rPr>
                <a:t>Exfil a little</a:t>
              </a:r>
            </a:p>
          </p:txBody>
        </p:sp>
        <p:sp>
          <p:nvSpPr>
            <p:cNvPr id="19" name="Rectangle 18">
              <a:extLst>
                <a:ext uri="{FF2B5EF4-FFF2-40B4-BE49-F238E27FC236}">
                  <a16:creationId xmlns:a16="http://schemas.microsoft.com/office/drawing/2014/main" id="{5AEB924C-095F-F94F-B632-80467D1CD95F}"/>
                </a:ext>
              </a:extLst>
            </p:cNvPr>
            <p:cNvSpPr/>
            <p:nvPr/>
          </p:nvSpPr>
          <p:spPr>
            <a:xfrm>
              <a:off x="736979" y="2811438"/>
              <a:ext cx="204716" cy="18697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902030302020204" pitchFamily="66" charset="0"/>
              </a:endParaRPr>
            </a:p>
          </p:txBody>
        </p:sp>
      </p:grpSp>
      <p:grpSp>
        <p:nvGrpSpPr>
          <p:cNvPr id="20" name="Group 19">
            <a:extLst>
              <a:ext uri="{FF2B5EF4-FFF2-40B4-BE49-F238E27FC236}">
                <a16:creationId xmlns:a16="http://schemas.microsoft.com/office/drawing/2014/main" id="{3788EB34-4FDA-304E-B2BD-703296C526F4}"/>
              </a:ext>
            </a:extLst>
          </p:cNvPr>
          <p:cNvGrpSpPr/>
          <p:nvPr/>
        </p:nvGrpSpPr>
        <p:grpSpPr>
          <a:xfrm>
            <a:off x="9180393" y="1651374"/>
            <a:ext cx="1897038" cy="1869744"/>
            <a:chOff x="736979" y="2811438"/>
            <a:chExt cx="1897038" cy="1869744"/>
          </a:xfrm>
        </p:grpSpPr>
        <p:sp>
          <p:nvSpPr>
            <p:cNvPr id="21" name="Rectangle 20">
              <a:extLst>
                <a:ext uri="{FF2B5EF4-FFF2-40B4-BE49-F238E27FC236}">
                  <a16:creationId xmlns:a16="http://schemas.microsoft.com/office/drawing/2014/main" id="{8223A9C5-7390-F046-B384-B8FEF008EACF}"/>
                </a:ext>
              </a:extLst>
            </p:cNvPr>
            <p:cNvSpPr/>
            <p:nvPr/>
          </p:nvSpPr>
          <p:spPr>
            <a:xfrm>
              <a:off x="1009934" y="2811439"/>
              <a:ext cx="1624083" cy="18697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902030302020204" pitchFamily="66" charset="0"/>
                </a:rPr>
                <a:t>Phase 5</a:t>
              </a:r>
            </a:p>
            <a:p>
              <a:pPr algn="ctr"/>
              <a:endParaRPr lang="en-US" dirty="0">
                <a:latin typeface="Comic Sans MS" panose="030F0902030302020204" pitchFamily="66" charset="0"/>
              </a:endParaRPr>
            </a:p>
            <a:p>
              <a:pPr algn="ctr"/>
              <a:r>
                <a:rPr lang="en-US" dirty="0">
                  <a:latin typeface="Comic Sans MS" panose="030F0902030302020204" pitchFamily="66" charset="0"/>
                </a:rPr>
                <a:t>Exfil a lot</a:t>
              </a:r>
            </a:p>
          </p:txBody>
        </p:sp>
        <p:sp>
          <p:nvSpPr>
            <p:cNvPr id="22" name="Rectangle 21">
              <a:extLst>
                <a:ext uri="{FF2B5EF4-FFF2-40B4-BE49-F238E27FC236}">
                  <a16:creationId xmlns:a16="http://schemas.microsoft.com/office/drawing/2014/main" id="{9CDF5878-DB8D-024B-AE53-F92C3ABE2190}"/>
                </a:ext>
              </a:extLst>
            </p:cNvPr>
            <p:cNvSpPr/>
            <p:nvPr/>
          </p:nvSpPr>
          <p:spPr>
            <a:xfrm>
              <a:off x="736979" y="2811438"/>
              <a:ext cx="204716" cy="186974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mic Sans MS" panose="030F0902030302020204" pitchFamily="66" charset="0"/>
              </a:endParaRPr>
            </a:p>
          </p:txBody>
        </p:sp>
      </p:grpSp>
      <p:sp>
        <p:nvSpPr>
          <p:cNvPr id="23" name="TextBox 22">
            <a:extLst>
              <a:ext uri="{FF2B5EF4-FFF2-40B4-BE49-F238E27FC236}">
                <a16:creationId xmlns:a16="http://schemas.microsoft.com/office/drawing/2014/main" id="{A39DEB69-3241-424B-AFCD-187E9861F3C8}"/>
              </a:ext>
            </a:extLst>
          </p:cNvPr>
          <p:cNvSpPr txBox="1"/>
          <p:nvPr/>
        </p:nvSpPr>
        <p:spPr>
          <a:xfrm>
            <a:off x="937489" y="4049603"/>
            <a:ext cx="10185351" cy="2246769"/>
          </a:xfrm>
          <a:prstGeom prst="rect">
            <a:avLst/>
          </a:prstGeom>
          <a:solidFill>
            <a:schemeClr val="tx2">
              <a:lumMod val="25000"/>
            </a:schemeClr>
          </a:solidFill>
        </p:spPr>
        <p:txBody>
          <a:bodyPr wrap="square" rtlCol="0">
            <a:spAutoFit/>
          </a:bodyPr>
          <a:lstStyle/>
          <a:p>
            <a:pPr marL="285750" indent="-285750">
              <a:buFont typeface="Arial" charset="0"/>
              <a:buChar char="•"/>
            </a:pPr>
            <a:r>
              <a:rPr lang="en-US" sz="2000" dirty="0">
                <a:latin typeface="Comic Sans MS" panose="030F0902030302020204" pitchFamily="66" charset="0"/>
              </a:rPr>
              <a:t>Phase approach: 20 Total Simulations</a:t>
            </a:r>
          </a:p>
          <a:p>
            <a:pPr marL="285750" indent="-285750">
              <a:buFont typeface="Arial" charset="0"/>
              <a:buChar char="•"/>
            </a:pPr>
            <a:endParaRPr lang="en-US" sz="2000" dirty="0">
              <a:latin typeface="Comic Sans MS" panose="030F0902030302020204" pitchFamily="66" charset="0"/>
            </a:endParaRPr>
          </a:p>
          <a:p>
            <a:pPr marL="285750" indent="-285750">
              <a:buFont typeface="Arial" charset="0"/>
              <a:buChar char="•"/>
            </a:pPr>
            <a:r>
              <a:rPr lang="en-US" sz="2000" dirty="0">
                <a:latin typeface="Comic Sans MS" panose="030F0902030302020204" pitchFamily="66" charset="0"/>
              </a:rPr>
              <a:t>Steady improvement in detection over time</a:t>
            </a:r>
          </a:p>
          <a:p>
            <a:pPr marL="285750" indent="-285750">
              <a:buFont typeface="Arial" charset="0"/>
              <a:buChar char="•"/>
            </a:pPr>
            <a:endParaRPr lang="en-US" sz="2000" dirty="0">
              <a:latin typeface="Comic Sans MS" panose="030F0902030302020204" pitchFamily="66" charset="0"/>
            </a:endParaRPr>
          </a:p>
          <a:p>
            <a:pPr marL="285750" indent="-285750">
              <a:buFont typeface="Arial" charset="0"/>
              <a:buChar char="•"/>
            </a:pPr>
            <a:r>
              <a:rPr lang="en-US" sz="2000" dirty="0">
                <a:latin typeface="Comic Sans MS" panose="030F0902030302020204" pitchFamily="66" charset="0"/>
              </a:rPr>
              <a:t>Revealed all kinds of gaps we thought we had filled</a:t>
            </a:r>
          </a:p>
          <a:p>
            <a:pPr marL="285750" indent="-285750">
              <a:buFont typeface="Arial" charset="0"/>
              <a:buChar char="•"/>
            </a:pPr>
            <a:endParaRPr lang="en-US" sz="2000" dirty="0">
              <a:latin typeface="Comic Sans MS" panose="030F0902030302020204" pitchFamily="66" charset="0"/>
            </a:endParaRPr>
          </a:p>
          <a:p>
            <a:pPr marL="285750" indent="-285750">
              <a:buFont typeface="Arial" charset="0"/>
              <a:buChar char="•"/>
            </a:pPr>
            <a:r>
              <a:rPr lang="en-US" sz="2000" dirty="0">
                <a:latin typeface="Comic Sans MS" panose="030F0902030302020204" pitchFamily="66" charset="0"/>
              </a:rPr>
              <a:t>Improved detection, hunt ops, alert development, architecture and visibility</a:t>
            </a:r>
          </a:p>
        </p:txBody>
      </p:sp>
    </p:spTree>
    <p:extLst>
      <p:ext uri="{BB962C8B-B14F-4D97-AF65-F5344CB8AC3E}">
        <p14:creationId xmlns:p14="http://schemas.microsoft.com/office/powerpoint/2010/main" val="62719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800-D583-6D4C-9352-CFE0FFD5C303}"/>
              </a:ext>
            </a:extLst>
          </p:cNvPr>
          <p:cNvSpPr>
            <a:spLocks noGrp="1"/>
          </p:cNvSpPr>
          <p:nvPr>
            <p:ph type="title"/>
          </p:nvPr>
        </p:nvSpPr>
        <p:spPr/>
        <p:txBody>
          <a:bodyPr/>
          <a:lstStyle/>
          <a:p>
            <a:r>
              <a:rPr lang="en-US" dirty="0"/>
              <a:t>Phase 1 Generate Traffic</a:t>
            </a:r>
          </a:p>
        </p:txBody>
      </p:sp>
      <p:sp>
        <p:nvSpPr>
          <p:cNvPr id="3" name="Content Placeholder 2">
            <a:extLst>
              <a:ext uri="{FF2B5EF4-FFF2-40B4-BE49-F238E27FC236}">
                <a16:creationId xmlns:a16="http://schemas.microsoft.com/office/drawing/2014/main" id="{61D5CEEA-A863-F649-A23F-A5C06D5D3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7991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9705</TotalTime>
  <Words>796</Words>
  <Application>Microsoft Macintosh PowerPoint</Application>
  <PresentationFormat>Widescreen</PresentationFormat>
  <Paragraphs>152</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Comic Sans MS</vt:lpstr>
      <vt:lpstr>Wingdings</vt:lpstr>
      <vt:lpstr>Office Theme</vt:lpstr>
      <vt:lpstr>Build a better Catfish</vt:lpstr>
      <vt:lpstr>Who am I?</vt:lpstr>
      <vt:lpstr>What is a Catfish?</vt:lpstr>
      <vt:lpstr>Catfish: Old Way</vt:lpstr>
      <vt:lpstr>Example Fail</vt:lpstr>
      <vt:lpstr>Example Win</vt:lpstr>
      <vt:lpstr>Catfish: New Way</vt:lpstr>
      <vt:lpstr>Example Success</vt:lpstr>
      <vt:lpstr>Phase 1 Generate Traffic</vt:lpstr>
      <vt:lpstr>Phase 2 Again with Threat Intel</vt:lpstr>
      <vt:lpstr>Phase 3 Hit that high value target</vt:lpstr>
      <vt:lpstr>Phase 4 Exfil a little</vt:lpstr>
      <vt:lpstr>Phase 5 Equifax that issue</vt:lpstr>
      <vt:lpstr>Where new model could be further improved.</vt:lpstr>
      <vt:lpstr>Problems with attribution</vt:lpstr>
      <vt:lpstr>Network Diagram</vt:lpstr>
      <vt:lpstr>Testing of Alerts</vt:lpstr>
      <vt:lpstr>Request able via internal Git hub</vt:lpstr>
      <vt:lpstr>Other Catfish ideas &amp; examples</vt:lpstr>
      <vt:lpstr>Future Catfish</vt:lpstr>
      <vt:lpstr>Planned Future</vt:lpstr>
      <vt:lpstr>Everything is a Catfish</vt:lpstr>
      <vt:lpstr>Automation of things.</vt:lpstr>
      <vt:lpstr>Partnerships with Others</vt:lpstr>
      <vt:lpstr>PowerPoint Presentation</vt:lpstr>
      <vt:lpstr>Questions?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better Catfish</dc:title>
  <cp:lastModifiedBy>Hirsch, Nathaniel</cp:lastModifiedBy>
  <cp:revision>7</cp:revision>
  <dcterms:modified xsi:type="dcterms:W3CDTF">2018-05-08T14:41:19Z</dcterms:modified>
</cp:coreProperties>
</file>