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6" r:id="rId14"/>
    <p:sldId id="285" r:id="rId15"/>
    <p:sldId id="282" r:id="rId16"/>
    <p:sldId id="283" r:id="rId17"/>
    <p:sldId id="284" r:id="rId18"/>
    <p:sldId id="28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BCBAD3"/>
    <a:srgbClr val="102245"/>
    <a:srgbClr val="335B85"/>
    <a:srgbClr val="E3D8D6"/>
    <a:srgbClr val="4E2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99" d="100"/>
          <a:sy n="99" d="100"/>
        </p:scale>
        <p:origin x="102" y="7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F5E28-C53D-4603-B805-E906B17863FB}" type="doc">
      <dgm:prSet loTypeId="urn:microsoft.com/office/officeart/2009/3/layout/StepU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78D59-2281-416E-BE14-22C31EFF89DE}">
      <dgm:prSet phldrT="[Text]"/>
      <dgm:spPr/>
      <dgm:t>
        <a:bodyPr/>
        <a:lstStyle/>
        <a:p>
          <a:r>
            <a:rPr lang="en-US" dirty="0"/>
            <a:t>Denial </a:t>
          </a:r>
        </a:p>
        <a:p>
          <a:endParaRPr lang="en-US" dirty="0"/>
        </a:p>
      </dgm:t>
    </dgm:pt>
    <dgm:pt modelId="{A11BF840-598B-4116-AE40-5FC611370C74}" type="parTrans" cxnId="{08835F6C-6B51-40A1-9F17-F8138B766026}">
      <dgm:prSet/>
      <dgm:spPr/>
      <dgm:t>
        <a:bodyPr/>
        <a:lstStyle/>
        <a:p>
          <a:endParaRPr lang="en-US"/>
        </a:p>
      </dgm:t>
    </dgm:pt>
    <dgm:pt modelId="{9A913E5F-36F1-444B-8DA2-17E692483171}" type="sibTrans" cxnId="{08835F6C-6B51-40A1-9F17-F8138B766026}">
      <dgm:prSet/>
      <dgm:spPr/>
      <dgm:t>
        <a:bodyPr/>
        <a:lstStyle/>
        <a:p>
          <a:endParaRPr lang="en-US"/>
        </a:p>
      </dgm:t>
    </dgm:pt>
    <dgm:pt modelId="{08BCB5C0-52AF-4CA1-9F69-DE836427F33F}">
      <dgm:prSet phldrT="[Text]"/>
      <dgm:spPr/>
      <dgm:t>
        <a:bodyPr/>
        <a:lstStyle/>
        <a:p>
          <a:r>
            <a:rPr lang="en-US" dirty="0"/>
            <a:t>Anger</a:t>
          </a:r>
        </a:p>
      </dgm:t>
    </dgm:pt>
    <dgm:pt modelId="{99F6FFCB-103C-4CB5-B8A3-EA28172215E0}" type="parTrans" cxnId="{FD87EC4F-0BAD-4006-92AC-DED1F67C831B}">
      <dgm:prSet/>
      <dgm:spPr/>
      <dgm:t>
        <a:bodyPr/>
        <a:lstStyle/>
        <a:p>
          <a:endParaRPr lang="en-US"/>
        </a:p>
      </dgm:t>
    </dgm:pt>
    <dgm:pt modelId="{AFDAFDC2-5151-4917-9D47-0FCF811F3AC1}" type="sibTrans" cxnId="{FD87EC4F-0BAD-4006-92AC-DED1F67C831B}">
      <dgm:prSet/>
      <dgm:spPr/>
      <dgm:t>
        <a:bodyPr/>
        <a:lstStyle/>
        <a:p>
          <a:endParaRPr lang="en-US"/>
        </a:p>
      </dgm:t>
    </dgm:pt>
    <dgm:pt modelId="{E6923B74-A1DF-4045-81F0-8339B1411329}">
      <dgm:prSet phldrT="[Text]"/>
      <dgm:spPr/>
      <dgm:t>
        <a:bodyPr/>
        <a:lstStyle/>
        <a:p>
          <a:r>
            <a:rPr lang="en-US" dirty="0"/>
            <a:t>Bargaining</a:t>
          </a:r>
        </a:p>
      </dgm:t>
    </dgm:pt>
    <dgm:pt modelId="{F70E4FDB-879A-4A2F-B72A-B362CA60380C}" type="parTrans" cxnId="{25EB965C-A1E1-42DB-9161-43FF25E04EE4}">
      <dgm:prSet/>
      <dgm:spPr/>
      <dgm:t>
        <a:bodyPr/>
        <a:lstStyle/>
        <a:p>
          <a:endParaRPr lang="en-US"/>
        </a:p>
      </dgm:t>
    </dgm:pt>
    <dgm:pt modelId="{5D2B967B-27B5-4324-9FC5-ADD07BD90175}" type="sibTrans" cxnId="{25EB965C-A1E1-42DB-9161-43FF25E04EE4}">
      <dgm:prSet/>
      <dgm:spPr/>
      <dgm:t>
        <a:bodyPr/>
        <a:lstStyle/>
        <a:p>
          <a:endParaRPr lang="en-US"/>
        </a:p>
      </dgm:t>
    </dgm:pt>
    <dgm:pt modelId="{E4067639-F7CB-4BB2-84D2-169DACB8AF59}">
      <dgm:prSet phldrT="[Text]"/>
      <dgm:spPr/>
      <dgm:t>
        <a:bodyPr/>
        <a:lstStyle/>
        <a:p>
          <a:r>
            <a:rPr lang="en-US" dirty="0"/>
            <a:t>Depression</a:t>
          </a:r>
        </a:p>
      </dgm:t>
    </dgm:pt>
    <dgm:pt modelId="{B8765F4E-638C-494B-9BFE-1172926E3938}" type="parTrans" cxnId="{19D7E3B6-A8C9-4637-9FFC-33CA3A9776EB}">
      <dgm:prSet/>
      <dgm:spPr/>
      <dgm:t>
        <a:bodyPr/>
        <a:lstStyle/>
        <a:p>
          <a:endParaRPr lang="en-US"/>
        </a:p>
      </dgm:t>
    </dgm:pt>
    <dgm:pt modelId="{7875AC5B-24E3-4044-8DD2-46E51B6B65DA}" type="sibTrans" cxnId="{19D7E3B6-A8C9-4637-9FFC-33CA3A9776EB}">
      <dgm:prSet/>
      <dgm:spPr/>
      <dgm:t>
        <a:bodyPr/>
        <a:lstStyle/>
        <a:p>
          <a:endParaRPr lang="en-US"/>
        </a:p>
      </dgm:t>
    </dgm:pt>
    <dgm:pt modelId="{9A1DFD8A-5712-4073-9F47-7ED6A715C4DE}">
      <dgm:prSet phldrT="[Text]"/>
      <dgm:spPr/>
      <dgm:t>
        <a:bodyPr/>
        <a:lstStyle/>
        <a:p>
          <a:r>
            <a:rPr lang="en-US" dirty="0"/>
            <a:t>Acceptance</a:t>
          </a:r>
        </a:p>
      </dgm:t>
    </dgm:pt>
    <dgm:pt modelId="{6AC60047-E23B-43C3-92C0-BB35246BC655}" type="parTrans" cxnId="{D20C8E2C-44B9-4684-9F98-F316675F21EA}">
      <dgm:prSet/>
      <dgm:spPr/>
      <dgm:t>
        <a:bodyPr/>
        <a:lstStyle/>
        <a:p>
          <a:endParaRPr lang="en-US"/>
        </a:p>
      </dgm:t>
    </dgm:pt>
    <dgm:pt modelId="{C059EBAB-9221-485A-A617-A836E1F1B64F}" type="sibTrans" cxnId="{D20C8E2C-44B9-4684-9F98-F316675F21EA}">
      <dgm:prSet/>
      <dgm:spPr/>
      <dgm:t>
        <a:bodyPr/>
        <a:lstStyle/>
        <a:p>
          <a:endParaRPr lang="en-US"/>
        </a:p>
      </dgm:t>
    </dgm:pt>
    <dgm:pt modelId="{1AE13397-2601-404A-A379-BB08DF83DFFC}" type="pres">
      <dgm:prSet presAssocID="{3CEF5E28-C53D-4603-B805-E906B17863FB}" presName="rootnode" presStyleCnt="0">
        <dgm:presLayoutVars>
          <dgm:chMax/>
          <dgm:chPref/>
          <dgm:dir/>
          <dgm:animLvl val="lvl"/>
        </dgm:presLayoutVars>
      </dgm:prSet>
      <dgm:spPr/>
    </dgm:pt>
    <dgm:pt modelId="{64094A77-A99E-4D5D-B233-3E02378E5150}" type="pres">
      <dgm:prSet presAssocID="{EB478D59-2281-416E-BE14-22C31EFF89DE}" presName="composite" presStyleCnt="0"/>
      <dgm:spPr/>
    </dgm:pt>
    <dgm:pt modelId="{515769CB-6126-40BB-830A-54B9EBBDC25A}" type="pres">
      <dgm:prSet presAssocID="{EB478D59-2281-416E-BE14-22C31EFF89DE}" presName="LShape" presStyleLbl="alignNode1" presStyleIdx="0" presStyleCnt="9"/>
      <dgm:spPr/>
    </dgm:pt>
    <dgm:pt modelId="{12B1B6F7-F738-4ED7-90CF-D4F605DD9F66}" type="pres">
      <dgm:prSet presAssocID="{EB478D59-2281-416E-BE14-22C31EFF89D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01C4AC5-580E-40ED-A479-CE4008FC80A4}" type="pres">
      <dgm:prSet presAssocID="{EB478D59-2281-416E-BE14-22C31EFF89DE}" presName="Triangle" presStyleLbl="alignNode1" presStyleIdx="1" presStyleCnt="9"/>
      <dgm:spPr/>
    </dgm:pt>
    <dgm:pt modelId="{F3760842-EF59-4986-BA46-5AAF8355B499}" type="pres">
      <dgm:prSet presAssocID="{9A913E5F-36F1-444B-8DA2-17E692483171}" presName="sibTrans" presStyleCnt="0"/>
      <dgm:spPr/>
    </dgm:pt>
    <dgm:pt modelId="{A0A25184-D6F7-4F09-9F08-A6FFCB69F099}" type="pres">
      <dgm:prSet presAssocID="{9A913E5F-36F1-444B-8DA2-17E692483171}" presName="space" presStyleCnt="0"/>
      <dgm:spPr/>
    </dgm:pt>
    <dgm:pt modelId="{E30E1FEF-68EC-4F48-A662-521503E9A486}" type="pres">
      <dgm:prSet presAssocID="{08BCB5C0-52AF-4CA1-9F69-DE836427F33F}" presName="composite" presStyleCnt="0"/>
      <dgm:spPr/>
    </dgm:pt>
    <dgm:pt modelId="{C5EF7D8B-DDFB-41DC-9D44-0C2AF239AAB3}" type="pres">
      <dgm:prSet presAssocID="{08BCB5C0-52AF-4CA1-9F69-DE836427F33F}" presName="LShape" presStyleLbl="alignNode1" presStyleIdx="2" presStyleCnt="9"/>
      <dgm:spPr/>
    </dgm:pt>
    <dgm:pt modelId="{D3AF70EA-D18B-4A4A-AB83-FD224E950AD2}" type="pres">
      <dgm:prSet presAssocID="{08BCB5C0-52AF-4CA1-9F69-DE836427F33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B605EE4-306C-4AEE-914E-3529560DD569}" type="pres">
      <dgm:prSet presAssocID="{08BCB5C0-52AF-4CA1-9F69-DE836427F33F}" presName="Triangle" presStyleLbl="alignNode1" presStyleIdx="3" presStyleCnt="9"/>
      <dgm:spPr/>
    </dgm:pt>
    <dgm:pt modelId="{1416A064-18B2-43D8-B09C-D7602DB8FECF}" type="pres">
      <dgm:prSet presAssocID="{AFDAFDC2-5151-4917-9D47-0FCF811F3AC1}" presName="sibTrans" presStyleCnt="0"/>
      <dgm:spPr/>
    </dgm:pt>
    <dgm:pt modelId="{40AD3721-2B8C-4EE4-9E8E-6C144776FB1F}" type="pres">
      <dgm:prSet presAssocID="{AFDAFDC2-5151-4917-9D47-0FCF811F3AC1}" presName="space" presStyleCnt="0"/>
      <dgm:spPr/>
    </dgm:pt>
    <dgm:pt modelId="{519BC0E2-1889-44F1-A72C-4397D4281193}" type="pres">
      <dgm:prSet presAssocID="{E6923B74-A1DF-4045-81F0-8339B1411329}" presName="composite" presStyleCnt="0"/>
      <dgm:spPr/>
    </dgm:pt>
    <dgm:pt modelId="{8EA0CCC0-0562-448D-85AD-1338659B0EBE}" type="pres">
      <dgm:prSet presAssocID="{E6923B74-A1DF-4045-81F0-8339B1411329}" presName="LShape" presStyleLbl="alignNode1" presStyleIdx="4" presStyleCnt="9"/>
      <dgm:spPr/>
    </dgm:pt>
    <dgm:pt modelId="{C1C1AE57-88E1-444E-87FB-32E5BB4D4E52}" type="pres">
      <dgm:prSet presAssocID="{E6923B74-A1DF-4045-81F0-8339B141132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E342502-1403-4176-A1FE-7BF4AAA6FE3E}" type="pres">
      <dgm:prSet presAssocID="{E6923B74-A1DF-4045-81F0-8339B1411329}" presName="Triangle" presStyleLbl="alignNode1" presStyleIdx="5" presStyleCnt="9"/>
      <dgm:spPr/>
    </dgm:pt>
    <dgm:pt modelId="{407EEA7D-97C4-4A45-827E-F03D0580F9F9}" type="pres">
      <dgm:prSet presAssocID="{5D2B967B-27B5-4324-9FC5-ADD07BD90175}" presName="sibTrans" presStyleCnt="0"/>
      <dgm:spPr/>
    </dgm:pt>
    <dgm:pt modelId="{3E0C585C-D0A5-4829-89D7-7388898904CD}" type="pres">
      <dgm:prSet presAssocID="{5D2B967B-27B5-4324-9FC5-ADD07BD90175}" presName="space" presStyleCnt="0"/>
      <dgm:spPr/>
    </dgm:pt>
    <dgm:pt modelId="{95F70104-B874-4531-93C4-5588363A9F67}" type="pres">
      <dgm:prSet presAssocID="{E4067639-F7CB-4BB2-84D2-169DACB8AF59}" presName="composite" presStyleCnt="0"/>
      <dgm:spPr/>
    </dgm:pt>
    <dgm:pt modelId="{D5371C6C-E4B0-4A6B-AB12-695C870F04E1}" type="pres">
      <dgm:prSet presAssocID="{E4067639-F7CB-4BB2-84D2-169DACB8AF59}" presName="LShape" presStyleLbl="alignNode1" presStyleIdx="6" presStyleCnt="9"/>
      <dgm:spPr/>
    </dgm:pt>
    <dgm:pt modelId="{47B1D972-8BA1-470A-9F9D-F3BDEBFBB5B8}" type="pres">
      <dgm:prSet presAssocID="{E4067639-F7CB-4BB2-84D2-169DACB8AF5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9912B3-EF07-4B9F-BF32-D3DF89737E79}" type="pres">
      <dgm:prSet presAssocID="{E4067639-F7CB-4BB2-84D2-169DACB8AF59}" presName="Triangle" presStyleLbl="alignNode1" presStyleIdx="7" presStyleCnt="9"/>
      <dgm:spPr/>
    </dgm:pt>
    <dgm:pt modelId="{E34E19FD-93F4-44FE-8822-795F7DDEE7C5}" type="pres">
      <dgm:prSet presAssocID="{7875AC5B-24E3-4044-8DD2-46E51B6B65DA}" presName="sibTrans" presStyleCnt="0"/>
      <dgm:spPr/>
    </dgm:pt>
    <dgm:pt modelId="{3305A554-12EB-4A43-B851-F8BE4060A6E9}" type="pres">
      <dgm:prSet presAssocID="{7875AC5B-24E3-4044-8DD2-46E51B6B65DA}" presName="space" presStyleCnt="0"/>
      <dgm:spPr/>
    </dgm:pt>
    <dgm:pt modelId="{52343A3D-1C94-439F-9BBC-73985E1A3B57}" type="pres">
      <dgm:prSet presAssocID="{9A1DFD8A-5712-4073-9F47-7ED6A715C4DE}" presName="composite" presStyleCnt="0"/>
      <dgm:spPr/>
    </dgm:pt>
    <dgm:pt modelId="{35D3BB83-FC21-46B0-97E9-CD998983B04A}" type="pres">
      <dgm:prSet presAssocID="{9A1DFD8A-5712-4073-9F47-7ED6A715C4DE}" presName="LShape" presStyleLbl="alignNode1" presStyleIdx="8" presStyleCnt="9"/>
      <dgm:spPr/>
    </dgm:pt>
    <dgm:pt modelId="{9BA5BE72-BFF4-43F2-B53E-B8376311CF3C}" type="pres">
      <dgm:prSet presAssocID="{9A1DFD8A-5712-4073-9F47-7ED6A715C4D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9381406-702F-44D5-B3BB-FE157C84FA9D}" type="presOf" srcId="{9A1DFD8A-5712-4073-9F47-7ED6A715C4DE}" destId="{9BA5BE72-BFF4-43F2-B53E-B8376311CF3C}" srcOrd="0" destOrd="0" presId="urn:microsoft.com/office/officeart/2009/3/layout/StepUpProcess"/>
    <dgm:cxn modelId="{D20C8E2C-44B9-4684-9F98-F316675F21EA}" srcId="{3CEF5E28-C53D-4603-B805-E906B17863FB}" destId="{9A1DFD8A-5712-4073-9F47-7ED6A715C4DE}" srcOrd="4" destOrd="0" parTransId="{6AC60047-E23B-43C3-92C0-BB35246BC655}" sibTransId="{C059EBAB-9221-485A-A617-A836E1F1B64F}"/>
    <dgm:cxn modelId="{25EB965C-A1E1-42DB-9161-43FF25E04EE4}" srcId="{3CEF5E28-C53D-4603-B805-E906B17863FB}" destId="{E6923B74-A1DF-4045-81F0-8339B1411329}" srcOrd="2" destOrd="0" parTransId="{F70E4FDB-879A-4A2F-B72A-B362CA60380C}" sibTransId="{5D2B967B-27B5-4324-9FC5-ADD07BD90175}"/>
    <dgm:cxn modelId="{5F645E62-2283-4930-A7F6-65AC12F8D7A0}" type="presOf" srcId="{E6923B74-A1DF-4045-81F0-8339B1411329}" destId="{C1C1AE57-88E1-444E-87FB-32E5BB4D4E52}" srcOrd="0" destOrd="0" presId="urn:microsoft.com/office/officeart/2009/3/layout/StepUpProcess"/>
    <dgm:cxn modelId="{69619166-356C-4173-82B1-C78C11D64F62}" type="presOf" srcId="{EB478D59-2281-416E-BE14-22C31EFF89DE}" destId="{12B1B6F7-F738-4ED7-90CF-D4F605DD9F66}" srcOrd="0" destOrd="0" presId="urn:microsoft.com/office/officeart/2009/3/layout/StepUpProcess"/>
    <dgm:cxn modelId="{08835F6C-6B51-40A1-9F17-F8138B766026}" srcId="{3CEF5E28-C53D-4603-B805-E906B17863FB}" destId="{EB478D59-2281-416E-BE14-22C31EFF89DE}" srcOrd="0" destOrd="0" parTransId="{A11BF840-598B-4116-AE40-5FC611370C74}" sibTransId="{9A913E5F-36F1-444B-8DA2-17E692483171}"/>
    <dgm:cxn modelId="{D00F4C6C-8659-436A-9085-482A73FD4111}" type="presOf" srcId="{E4067639-F7CB-4BB2-84D2-169DACB8AF59}" destId="{47B1D972-8BA1-470A-9F9D-F3BDEBFBB5B8}" srcOrd="0" destOrd="0" presId="urn:microsoft.com/office/officeart/2009/3/layout/StepUpProcess"/>
    <dgm:cxn modelId="{FD87EC4F-0BAD-4006-92AC-DED1F67C831B}" srcId="{3CEF5E28-C53D-4603-B805-E906B17863FB}" destId="{08BCB5C0-52AF-4CA1-9F69-DE836427F33F}" srcOrd="1" destOrd="0" parTransId="{99F6FFCB-103C-4CB5-B8A3-EA28172215E0}" sibTransId="{AFDAFDC2-5151-4917-9D47-0FCF811F3AC1}"/>
    <dgm:cxn modelId="{6E4A77A7-44F3-4531-9233-CC4DE71400C8}" type="presOf" srcId="{3CEF5E28-C53D-4603-B805-E906B17863FB}" destId="{1AE13397-2601-404A-A379-BB08DF83DFFC}" srcOrd="0" destOrd="0" presId="urn:microsoft.com/office/officeart/2009/3/layout/StepUpProcess"/>
    <dgm:cxn modelId="{592E59B5-2A61-4C35-B141-A3451FFD5C40}" type="presOf" srcId="{08BCB5C0-52AF-4CA1-9F69-DE836427F33F}" destId="{D3AF70EA-D18B-4A4A-AB83-FD224E950AD2}" srcOrd="0" destOrd="0" presId="urn:microsoft.com/office/officeart/2009/3/layout/StepUpProcess"/>
    <dgm:cxn modelId="{19D7E3B6-A8C9-4637-9FFC-33CA3A9776EB}" srcId="{3CEF5E28-C53D-4603-B805-E906B17863FB}" destId="{E4067639-F7CB-4BB2-84D2-169DACB8AF59}" srcOrd="3" destOrd="0" parTransId="{B8765F4E-638C-494B-9BFE-1172926E3938}" sibTransId="{7875AC5B-24E3-4044-8DD2-46E51B6B65DA}"/>
    <dgm:cxn modelId="{CD7E359F-74A9-484B-8BD1-97B49DE3F9CE}" type="presParOf" srcId="{1AE13397-2601-404A-A379-BB08DF83DFFC}" destId="{64094A77-A99E-4D5D-B233-3E02378E5150}" srcOrd="0" destOrd="0" presId="urn:microsoft.com/office/officeart/2009/3/layout/StepUpProcess"/>
    <dgm:cxn modelId="{32BFFFBC-A3CE-4376-9F7C-60E73F1B505C}" type="presParOf" srcId="{64094A77-A99E-4D5D-B233-3E02378E5150}" destId="{515769CB-6126-40BB-830A-54B9EBBDC25A}" srcOrd="0" destOrd="0" presId="urn:microsoft.com/office/officeart/2009/3/layout/StepUpProcess"/>
    <dgm:cxn modelId="{5AAB8E31-33F2-49B2-90EB-EBDB8FB3D90E}" type="presParOf" srcId="{64094A77-A99E-4D5D-B233-3E02378E5150}" destId="{12B1B6F7-F738-4ED7-90CF-D4F605DD9F66}" srcOrd="1" destOrd="0" presId="urn:microsoft.com/office/officeart/2009/3/layout/StepUpProcess"/>
    <dgm:cxn modelId="{AC596665-E712-43F4-A84E-E82D21B9ACCE}" type="presParOf" srcId="{64094A77-A99E-4D5D-B233-3E02378E5150}" destId="{001C4AC5-580E-40ED-A479-CE4008FC80A4}" srcOrd="2" destOrd="0" presId="urn:microsoft.com/office/officeart/2009/3/layout/StepUpProcess"/>
    <dgm:cxn modelId="{2D05D52A-BD53-408D-AAF3-A9FD2C0C3946}" type="presParOf" srcId="{1AE13397-2601-404A-A379-BB08DF83DFFC}" destId="{F3760842-EF59-4986-BA46-5AAF8355B499}" srcOrd="1" destOrd="0" presId="urn:microsoft.com/office/officeart/2009/3/layout/StepUpProcess"/>
    <dgm:cxn modelId="{EBDA18CF-7907-43C3-BD32-61FDB30678BB}" type="presParOf" srcId="{F3760842-EF59-4986-BA46-5AAF8355B499}" destId="{A0A25184-D6F7-4F09-9F08-A6FFCB69F099}" srcOrd="0" destOrd="0" presId="urn:microsoft.com/office/officeart/2009/3/layout/StepUpProcess"/>
    <dgm:cxn modelId="{503C0664-5A39-4B19-AB93-7EC63E866616}" type="presParOf" srcId="{1AE13397-2601-404A-A379-BB08DF83DFFC}" destId="{E30E1FEF-68EC-4F48-A662-521503E9A486}" srcOrd="2" destOrd="0" presId="urn:microsoft.com/office/officeart/2009/3/layout/StepUpProcess"/>
    <dgm:cxn modelId="{21A05DA4-9F91-4412-B01F-954EDFE8BFF1}" type="presParOf" srcId="{E30E1FEF-68EC-4F48-A662-521503E9A486}" destId="{C5EF7D8B-DDFB-41DC-9D44-0C2AF239AAB3}" srcOrd="0" destOrd="0" presId="urn:microsoft.com/office/officeart/2009/3/layout/StepUpProcess"/>
    <dgm:cxn modelId="{C58923A2-35B1-497F-BD07-692746983461}" type="presParOf" srcId="{E30E1FEF-68EC-4F48-A662-521503E9A486}" destId="{D3AF70EA-D18B-4A4A-AB83-FD224E950AD2}" srcOrd="1" destOrd="0" presId="urn:microsoft.com/office/officeart/2009/3/layout/StepUpProcess"/>
    <dgm:cxn modelId="{B62F46C7-61DB-4500-A7BC-C554E8DDBC7D}" type="presParOf" srcId="{E30E1FEF-68EC-4F48-A662-521503E9A486}" destId="{FB605EE4-306C-4AEE-914E-3529560DD569}" srcOrd="2" destOrd="0" presId="urn:microsoft.com/office/officeart/2009/3/layout/StepUpProcess"/>
    <dgm:cxn modelId="{36B66FD1-3768-4D50-ABB7-DD3725D0A5C8}" type="presParOf" srcId="{1AE13397-2601-404A-A379-BB08DF83DFFC}" destId="{1416A064-18B2-43D8-B09C-D7602DB8FECF}" srcOrd="3" destOrd="0" presId="urn:microsoft.com/office/officeart/2009/3/layout/StepUpProcess"/>
    <dgm:cxn modelId="{F42279E1-6A99-4E1D-A5C3-6648B29C0FAE}" type="presParOf" srcId="{1416A064-18B2-43D8-B09C-D7602DB8FECF}" destId="{40AD3721-2B8C-4EE4-9E8E-6C144776FB1F}" srcOrd="0" destOrd="0" presId="urn:microsoft.com/office/officeart/2009/3/layout/StepUpProcess"/>
    <dgm:cxn modelId="{46C4667C-A00E-400C-8F48-9DA8101A6925}" type="presParOf" srcId="{1AE13397-2601-404A-A379-BB08DF83DFFC}" destId="{519BC0E2-1889-44F1-A72C-4397D4281193}" srcOrd="4" destOrd="0" presId="urn:microsoft.com/office/officeart/2009/3/layout/StepUpProcess"/>
    <dgm:cxn modelId="{F1EB487D-E1E2-45D8-AAEE-A38D47567D26}" type="presParOf" srcId="{519BC0E2-1889-44F1-A72C-4397D4281193}" destId="{8EA0CCC0-0562-448D-85AD-1338659B0EBE}" srcOrd="0" destOrd="0" presId="urn:microsoft.com/office/officeart/2009/3/layout/StepUpProcess"/>
    <dgm:cxn modelId="{B6CF8435-0DC5-4AAC-9822-946B71A3E59F}" type="presParOf" srcId="{519BC0E2-1889-44F1-A72C-4397D4281193}" destId="{C1C1AE57-88E1-444E-87FB-32E5BB4D4E52}" srcOrd="1" destOrd="0" presId="urn:microsoft.com/office/officeart/2009/3/layout/StepUpProcess"/>
    <dgm:cxn modelId="{6ECECFAA-A00F-48A6-83F7-05AF1C1C086B}" type="presParOf" srcId="{519BC0E2-1889-44F1-A72C-4397D4281193}" destId="{8E342502-1403-4176-A1FE-7BF4AAA6FE3E}" srcOrd="2" destOrd="0" presId="urn:microsoft.com/office/officeart/2009/3/layout/StepUpProcess"/>
    <dgm:cxn modelId="{4012B933-A471-4D8E-AC11-7DA435B575D1}" type="presParOf" srcId="{1AE13397-2601-404A-A379-BB08DF83DFFC}" destId="{407EEA7D-97C4-4A45-827E-F03D0580F9F9}" srcOrd="5" destOrd="0" presId="urn:microsoft.com/office/officeart/2009/3/layout/StepUpProcess"/>
    <dgm:cxn modelId="{D5EC00E6-80FB-4F27-9289-86284AB55C99}" type="presParOf" srcId="{407EEA7D-97C4-4A45-827E-F03D0580F9F9}" destId="{3E0C585C-D0A5-4829-89D7-7388898904CD}" srcOrd="0" destOrd="0" presId="urn:microsoft.com/office/officeart/2009/3/layout/StepUpProcess"/>
    <dgm:cxn modelId="{568CF7ED-4558-4DE9-B0B3-1B13386CE416}" type="presParOf" srcId="{1AE13397-2601-404A-A379-BB08DF83DFFC}" destId="{95F70104-B874-4531-93C4-5588363A9F67}" srcOrd="6" destOrd="0" presId="urn:microsoft.com/office/officeart/2009/3/layout/StepUpProcess"/>
    <dgm:cxn modelId="{635DB10F-CD69-4800-A2B6-BFF3F43437C9}" type="presParOf" srcId="{95F70104-B874-4531-93C4-5588363A9F67}" destId="{D5371C6C-E4B0-4A6B-AB12-695C870F04E1}" srcOrd="0" destOrd="0" presId="urn:microsoft.com/office/officeart/2009/3/layout/StepUpProcess"/>
    <dgm:cxn modelId="{422F1A35-C604-46F1-A8D3-E27C9E6173FA}" type="presParOf" srcId="{95F70104-B874-4531-93C4-5588363A9F67}" destId="{47B1D972-8BA1-470A-9F9D-F3BDEBFBB5B8}" srcOrd="1" destOrd="0" presId="urn:microsoft.com/office/officeart/2009/3/layout/StepUpProcess"/>
    <dgm:cxn modelId="{C6135272-90E6-46D5-9F02-F83801FF75CC}" type="presParOf" srcId="{95F70104-B874-4531-93C4-5588363A9F67}" destId="{899912B3-EF07-4B9F-BF32-D3DF89737E79}" srcOrd="2" destOrd="0" presId="urn:microsoft.com/office/officeart/2009/3/layout/StepUpProcess"/>
    <dgm:cxn modelId="{3A79CAE7-41A7-4956-9635-DCB9F70C4672}" type="presParOf" srcId="{1AE13397-2601-404A-A379-BB08DF83DFFC}" destId="{E34E19FD-93F4-44FE-8822-795F7DDEE7C5}" srcOrd="7" destOrd="0" presId="urn:microsoft.com/office/officeart/2009/3/layout/StepUpProcess"/>
    <dgm:cxn modelId="{8F8B0876-CA50-4BE1-B019-B2CB00043621}" type="presParOf" srcId="{E34E19FD-93F4-44FE-8822-795F7DDEE7C5}" destId="{3305A554-12EB-4A43-B851-F8BE4060A6E9}" srcOrd="0" destOrd="0" presId="urn:microsoft.com/office/officeart/2009/3/layout/StepUpProcess"/>
    <dgm:cxn modelId="{A92A2623-EDFE-4C26-93EC-CAE3DE78C5EE}" type="presParOf" srcId="{1AE13397-2601-404A-A379-BB08DF83DFFC}" destId="{52343A3D-1C94-439F-9BBC-73985E1A3B57}" srcOrd="8" destOrd="0" presId="urn:microsoft.com/office/officeart/2009/3/layout/StepUpProcess"/>
    <dgm:cxn modelId="{90358DD3-C6D9-47B0-8C52-DC8CA73EDC4F}" type="presParOf" srcId="{52343A3D-1C94-439F-9BBC-73985E1A3B57}" destId="{35D3BB83-FC21-46B0-97E9-CD998983B04A}" srcOrd="0" destOrd="0" presId="urn:microsoft.com/office/officeart/2009/3/layout/StepUpProcess"/>
    <dgm:cxn modelId="{E43BB492-D02C-4043-9521-CD369A00741F}" type="presParOf" srcId="{52343A3D-1C94-439F-9BBC-73985E1A3B57}" destId="{9BA5BE72-BFF4-43F2-B53E-B8376311CF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769CB-6126-40BB-830A-54B9EBBDC25A}">
      <dsp:nvSpPr>
        <dsp:cNvPr id="0" name=""/>
        <dsp:cNvSpPr/>
      </dsp:nvSpPr>
      <dsp:spPr>
        <a:xfrm rot="5400000">
          <a:off x="314935" y="2041723"/>
          <a:ext cx="944433" cy="15715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B1B6F7-F738-4ED7-90CF-D4F605DD9F66}">
      <dsp:nvSpPr>
        <dsp:cNvPr id="0" name=""/>
        <dsp:cNvSpPr/>
      </dsp:nvSpPr>
      <dsp:spPr>
        <a:xfrm>
          <a:off x="157286" y="2511268"/>
          <a:ext cx="1418773" cy="124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Denial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57286" y="2511268"/>
        <a:ext cx="1418773" cy="1243637"/>
      </dsp:txXfrm>
    </dsp:sp>
    <dsp:sp modelId="{001C4AC5-580E-40ED-A479-CE4008FC80A4}">
      <dsp:nvSpPr>
        <dsp:cNvPr id="0" name=""/>
        <dsp:cNvSpPr/>
      </dsp:nvSpPr>
      <dsp:spPr>
        <a:xfrm>
          <a:off x="1308366" y="1926027"/>
          <a:ext cx="267693" cy="2676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F7D8B-DDFB-41DC-9D44-0C2AF239AAB3}">
      <dsp:nvSpPr>
        <dsp:cNvPr id="0" name=""/>
        <dsp:cNvSpPr/>
      </dsp:nvSpPr>
      <dsp:spPr>
        <a:xfrm rot="5400000">
          <a:off x="2051790" y="1611937"/>
          <a:ext cx="944433" cy="15715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F70EA-D18B-4A4A-AB83-FD224E950AD2}">
      <dsp:nvSpPr>
        <dsp:cNvPr id="0" name=""/>
        <dsp:cNvSpPr/>
      </dsp:nvSpPr>
      <dsp:spPr>
        <a:xfrm>
          <a:off x="1894141" y="2081481"/>
          <a:ext cx="1418773" cy="124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Anger</a:t>
          </a:r>
        </a:p>
      </dsp:txBody>
      <dsp:txXfrm>
        <a:off x="1894141" y="2081481"/>
        <a:ext cx="1418773" cy="1243637"/>
      </dsp:txXfrm>
    </dsp:sp>
    <dsp:sp modelId="{FB605EE4-306C-4AEE-914E-3529560DD569}">
      <dsp:nvSpPr>
        <dsp:cNvPr id="0" name=""/>
        <dsp:cNvSpPr/>
      </dsp:nvSpPr>
      <dsp:spPr>
        <a:xfrm>
          <a:off x="3045221" y="1496240"/>
          <a:ext cx="267693" cy="2676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A0CCC0-0562-448D-85AD-1338659B0EBE}">
      <dsp:nvSpPr>
        <dsp:cNvPr id="0" name=""/>
        <dsp:cNvSpPr/>
      </dsp:nvSpPr>
      <dsp:spPr>
        <a:xfrm rot="5400000">
          <a:off x="3788646" y="1182150"/>
          <a:ext cx="944433" cy="15715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1AE57-88E1-444E-87FB-32E5BB4D4E52}">
      <dsp:nvSpPr>
        <dsp:cNvPr id="0" name=""/>
        <dsp:cNvSpPr/>
      </dsp:nvSpPr>
      <dsp:spPr>
        <a:xfrm>
          <a:off x="3630996" y="1651695"/>
          <a:ext cx="1418773" cy="124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Bargaining</a:t>
          </a:r>
        </a:p>
      </dsp:txBody>
      <dsp:txXfrm>
        <a:off x="3630996" y="1651695"/>
        <a:ext cx="1418773" cy="1243637"/>
      </dsp:txXfrm>
    </dsp:sp>
    <dsp:sp modelId="{8E342502-1403-4176-A1FE-7BF4AAA6FE3E}">
      <dsp:nvSpPr>
        <dsp:cNvPr id="0" name=""/>
        <dsp:cNvSpPr/>
      </dsp:nvSpPr>
      <dsp:spPr>
        <a:xfrm>
          <a:off x="4782076" y="1066454"/>
          <a:ext cx="267693" cy="2676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71C6C-E4B0-4A6B-AB12-695C870F04E1}">
      <dsp:nvSpPr>
        <dsp:cNvPr id="0" name=""/>
        <dsp:cNvSpPr/>
      </dsp:nvSpPr>
      <dsp:spPr>
        <a:xfrm rot="5400000">
          <a:off x="5525501" y="752364"/>
          <a:ext cx="944433" cy="15715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1D972-8BA1-470A-9F9D-F3BDEBFBB5B8}">
      <dsp:nvSpPr>
        <dsp:cNvPr id="0" name=""/>
        <dsp:cNvSpPr/>
      </dsp:nvSpPr>
      <dsp:spPr>
        <a:xfrm>
          <a:off x="5367852" y="1221908"/>
          <a:ext cx="1418773" cy="124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Depression</a:t>
          </a:r>
        </a:p>
      </dsp:txBody>
      <dsp:txXfrm>
        <a:off x="5367852" y="1221908"/>
        <a:ext cx="1418773" cy="1243637"/>
      </dsp:txXfrm>
    </dsp:sp>
    <dsp:sp modelId="{899912B3-EF07-4B9F-BF32-D3DF89737E79}">
      <dsp:nvSpPr>
        <dsp:cNvPr id="0" name=""/>
        <dsp:cNvSpPr/>
      </dsp:nvSpPr>
      <dsp:spPr>
        <a:xfrm>
          <a:off x="6518932" y="636667"/>
          <a:ext cx="267693" cy="26769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3BB83-FC21-46B0-97E9-CD998983B04A}">
      <dsp:nvSpPr>
        <dsp:cNvPr id="0" name=""/>
        <dsp:cNvSpPr/>
      </dsp:nvSpPr>
      <dsp:spPr>
        <a:xfrm rot="5400000">
          <a:off x="7262356" y="322577"/>
          <a:ext cx="944433" cy="157151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5BE72-BFF4-43F2-B53E-B8376311CF3C}">
      <dsp:nvSpPr>
        <dsp:cNvPr id="0" name=""/>
        <dsp:cNvSpPr/>
      </dsp:nvSpPr>
      <dsp:spPr>
        <a:xfrm>
          <a:off x="7104707" y="792122"/>
          <a:ext cx="1418773" cy="124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Acceptance</a:t>
          </a:r>
        </a:p>
      </dsp:txBody>
      <dsp:txXfrm>
        <a:off x="7104707" y="792122"/>
        <a:ext cx="1418773" cy="124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ACA7A-AA01-42A9-B509-C00F9D9AD24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0BD3A-37AB-40F9-87EC-E25B16B7F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7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77BAFF-4C24-498E-89BB-9D31C0706145}"/>
              </a:ext>
            </a:extLst>
          </p:cNvPr>
          <p:cNvSpPr/>
          <p:nvPr userDrawn="1"/>
        </p:nvSpPr>
        <p:spPr>
          <a:xfrm>
            <a:off x="0" y="4332286"/>
            <a:ext cx="12192000" cy="2525714"/>
          </a:xfrm>
          <a:prstGeom prst="rect">
            <a:avLst/>
          </a:prstGeom>
          <a:solidFill>
            <a:srgbClr val="335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C6E77-9CE6-4C7B-8ABC-0BB8BB4A9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0616"/>
            <a:ext cx="9144000" cy="916280"/>
          </a:xfrm>
        </p:spPr>
        <p:txBody>
          <a:bodyPr anchor="b"/>
          <a:lstStyle>
            <a:lvl1pPr algn="ctr">
              <a:defRPr sz="6000">
                <a:solidFill>
                  <a:srgbClr val="E3D8D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7896C-7CF6-4859-9425-5B4549436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1216"/>
            <a:ext cx="9144000" cy="56891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3D8D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8346F5-BAE1-4497-8D77-2482D0FFC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12151" b="25848"/>
          <a:stretch/>
        </p:blipFill>
        <p:spPr>
          <a:xfrm>
            <a:off x="2785688" y="513765"/>
            <a:ext cx="6620627" cy="36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9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4D3C-AFAF-4D67-91F0-31D71215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2941E-04D3-4C98-AF38-48F76817D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36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DC3B1-2253-491D-8BE9-B46CA9C39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3C2E7-0DB2-430A-8BC5-DD908C334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3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19C6-A048-4091-8F00-1199A4755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D320D8F-411E-4865-B031-B62B6B2A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5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DE506B-61CF-4F2E-B430-ECDE0ACB4C93}"/>
              </a:ext>
            </a:extLst>
          </p:cNvPr>
          <p:cNvSpPr/>
          <p:nvPr userDrawn="1"/>
        </p:nvSpPr>
        <p:spPr>
          <a:xfrm>
            <a:off x="0" y="4332286"/>
            <a:ext cx="12192000" cy="2525714"/>
          </a:xfrm>
          <a:prstGeom prst="rect">
            <a:avLst/>
          </a:prstGeom>
          <a:solidFill>
            <a:srgbClr val="335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AFE50-A91D-4C04-BB8F-EC38F7F6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048004"/>
            <a:ext cx="10515600" cy="1176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90643-3D6A-42E4-9A7C-E93CBCC0A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4E658-08D7-4D8D-B366-2936AD138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12151" b="53567"/>
          <a:stretch/>
        </p:blipFill>
        <p:spPr>
          <a:xfrm>
            <a:off x="2785688" y="819861"/>
            <a:ext cx="6620627" cy="23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33D3-8197-45CB-A27A-12FB7D37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4A8F0-9EFB-4C31-B839-3032639DC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1285A-3A7C-4604-A922-8BD335F0A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60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BA0C-337D-44C4-A433-9792D158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A17BB-B905-48BF-8BBC-593814186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5F635-391B-4D8D-932B-045C11FC2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5504F-32C4-4043-8A03-E7344CB80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25E3B-7F34-4034-A747-F50C389D8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01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1B13-1F37-4824-88A4-41FEE355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11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A3DE-012C-43BC-AADB-FFB0F8AC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0803-EC9B-46C5-AFD7-5BBDD40C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54E7-D3FB-4517-AEC0-32CA7E00F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73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455F-318B-4211-B8CD-8D7927A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49707-DDB4-4B12-A885-434FB6AAB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DB009-E2C2-48B5-B6B6-498869B9C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99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A2505C-3078-4D0A-8072-C69AA8D357AC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A7DCC-49D8-46FE-B117-EEB0AD91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ADF9D-D38E-4477-B102-CF6F9F26A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D7788B-5F24-49BD-9DD8-4A6C5FB0B51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414" y="6492875"/>
            <a:ext cx="1253631" cy="152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9245A-7FD4-4A71-B478-44403293A3AE}"/>
              </a:ext>
            </a:extLst>
          </p:cNvPr>
          <p:cNvSpPr txBox="1"/>
          <p:nvPr userDrawn="1"/>
        </p:nvSpPr>
        <p:spPr>
          <a:xfrm>
            <a:off x="4676094" y="152400"/>
            <a:ext cx="283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cap="all" baseline="0" dirty="0">
                <a:solidFill>
                  <a:srgbClr val="BCBAD3"/>
                </a:solidFill>
              </a:rPr>
              <a:t>Assura, Inc. Proprietary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FF9B6-7CD6-4255-AD1B-CEA5A29DDE2E}"/>
              </a:ext>
            </a:extLst>
          </p:cNvPr>
          <p:cNvSpPr txBox="1"/>
          <p:nvPr userDrawn="1"/>
        </p:nvSpPr>
        <p:spPr>
          <a:xfrm>
            <a:off x="4676094" y="6492875"/>
            <a:ext cx="283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cap="all" baseline="0" dirty="0">
                <a:solidFill>
                  <a:srgbClr val="BCBAD3"/>
                </a:solidFill>
              </a:rPr>
              <a:t>Assura, Inc. Proprietary</a:t>
            </a:r>
          </a:p>
        </p:txBody>
      </p:sp>
    </p:spTree>
    <p:extLst>
      <p:ext uri="{BB962C8B-B14F-4D97-AF65-F5344CB8AC3E}">
        <p14:creationId xmlns:p14="http://schemas.microsoft.com/office/powerpoint/2010/main" val="27847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224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245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245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245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245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245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BC15ACC-6197-409F-8B6F-85593131F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069891"/>
            <a:ext cx="11125200" cy="916280"/>
          </a:xfrm>
        </p:spPr>
        <p:txBody>
          <a:bodyPr>
            <a:noAutofit/>
          </a:bodyPr>
          <a:lstStyle/>
          <a:p>
            <a:r>
              <a:rPr lang="en-US" sz="5000" dirty="0"/>
              <a:t>From Grief to Enlightenment: Getting Executive Support for Information Security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E53E8BFF-D8B2-4CF4-8895-DF1BDB7B0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60492"/>
            <a:ext cx="9144000" cy="568911"/>
          </a:xfrm>
        </p:spPr>
        <p:txBody>
          <a:bodyPr/>
          <a:lstStyle/>
          <a:p>
            <a:r>
              <a:rPr lang="en-US" dirty="0"/>
              <a:t>June 8, 2018</a:t>
            </a:r>
          </a:p>
        </p:txBody>
      </p:sp>
    </p:spTree>
    <p:extLst>
      <p:ext uri="{BB962C8B-B14F-4D97-AF65-F5344CB8AC3E}">
        <p14:creationId xmlns:p14="http://schemas.microsoft.com/office/powerpoint/2010/main" val="134511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2115" y="1752600"/>
            <a:ext cx="4186239" cy="5184576"/>
          </a:xfrm>
        </p:spPr>
        <p:txBody>
          <a:bodyPr>
            <a:normAutofit/>
          </a:bodyPr>
          <a:lstStyle/>
          <a:p>
            <a:r>
              <a:rPr lang="en-US" dirty="0"/>
              <a:t>Common Phrases</a:t>
            </a:r>
          </a:p>
          <a:p>
            <a:pPr lvl="1"/>
            <a:r>
              <a:rPr lang="en-US" dirty="0"/>
              <a:t>“We are never going to get this to work.”</a:t>
            </a:r>
          </a:p>
          <a:p>
            <a:pPr lvl="1"/>
            <a:r>
              <a:rPr lang="en-US" dirty="0"/>
              <a:t>“This is going to cost more.” (Not necessarily!)</a:t>
            </a:r>
          </a:p>
          <a:p>
            <a:pPr lvl="1"/>
            <a:r>
              <a:rPr lang="en-US" dirty="0"/>
              <a:t>“I didn’t sign up for this.”</a:t>
            </a:r>
          </a:p>
          <a:p>
            <a:pPr lvl="1"/>
            <a:r>
              <a:rPr lang="en-US" dirty="0"/>
              <a:t>“Why me?”</a:t>
            </a:r>
          </a:p>
          <a:p>
            <a:r>
              <a:rPr lang="en-US" dirty="0"/>
              <a:t>Common Behaviors</a:t>
            </a:r>
          </a:p>
          <a:p>
            <a:pPr lvl="1"/>
            <a:r>
              <a:rPr lang="en-US" dirty="0"/>
              <a:t>Sadness/Avoidance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42" y="1988840"/>
            <a:ext cx="2565579" cy="3538728"/>
          </a:xfrm>
        </p:spPr>
      </p:pic>
    </p:spTree>
    <p:extLst>
      <p:ext uri="{BB962C8B-B14F-4D97-AF65-F5344CB8AC3E}">
        <p14:creationId xmlns:p14="http://schemas.microsoft.com/office/powerpoint/2010/main" val="124991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8328" y="1614492"/>
            <a:ext cx="4338639" cy="455770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Recognize: Reaction to loss (in whatever form).</a:t>
            </a:r>
          </a:p>
          <a:p>
            <a:r>
              <a:rPr lang="en-US" sz="3200" dirty="0"/>
              <a:t>Focus: Helping them with practical implementation.</a:t>
            </a:r>
          </a:p>
          <a:p>
            <a:r>
              <a:rPr lang="en-US" sz="3200" dirty="0"/>
              <a:t>Action: </a:t>
            </a:r>
          </a:p>
          <a:p>
            <a:pPr lvl="1"/>
            <a:r>
              <a:rPr lang="en-US" sz="2800" dirty="0"/>
              <a:t>Securing Resources</a:t>
            </a:r>
          </a:p>
          <a:p>
            <a:pPr lvl="1"/>
            <a:r>
              <a:rPr lang="en-US" sz="2800" dirty="0"/>
              <a:t>Executive Conversations</a:t>
            </a:r>
          </a:p>
          <a:p>
            <a:pPr lvl="1"/>
            <a:r>
              <a:rPr lang="en-US" sz="2800" dirty="0"/>
              <a:t>Audit Card (use sparingly)</a:t>
            </a:r>
          </a:p>
          <a:p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11" y="1614489"/>
            <a:ext cx="1985079" cy="3758728"/>
          </a:xfrm>
        </p:spPr>
      </p:pic>
    </p:spTree>
    <p:extLst>
      <p:ext uri="{BB962C8B-B14F-4D97-AF65-F5344CB8AC3E}">
        <p14:creationId xmlns:p14="http://schemas.microsoft.com/office/powerpoint/2010/main" val="79989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5: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1416"/>
            <a:ext cx="4186239" cy="5256584"/>
          </a:xfrm>
        </p:spPr>
        <p:txBody>
          <a:bodyPr>
            <a:normAutofit/>
          </a:bodyPr>
          <a:lstStyle/>
          <a:p>
            <a:r>
              <a:rPr lang="en-US" dirty="0"/>
              <a:t>Common Phrases</a:t>
            </a:r>
          </a:p>
          <a:p>
            <a:pPr lvl="1"/>
            <a:r>
              <a:rPr lang="en-US" dirty="0"/>
              <a:t>“What do we need to do to get this fixed?”</a:t>
            </a:r>
          </a:p>
          <a:p>
            <a:pPr lvl="1"/>
            <a:r>
              <a:rPr lang="en-US" dirty="0"/>
              <a:t>“I want to do this…”</a:t>
            </a:r>
          </a:p>
          <a:p>
            <a:pPr lvl="1"/>
            <a:r>
              <a:rPr lang="en-US" dirty="0"/>
              <a:t>“Resistance is futile.”</a:t>
            </a:r>
          </a:p>
          <a:p>
            <a:r>
              <a:rPr lang="en-US" dirty="0"/>
              <a:t>Common Behaviors</a:t>
            </a:r>
          </a:p>
          <a:p>
            <a:pPr lvl="1"/>
            <a:r>
              <a:rPr lang="en-US" dirty="0"/>
              <a:t>Elimination of previous behaviors.</a:t>
            </a:r>
          </a:p>
          <a:p>
            <a:pPr lvl="1"/>
            <a:r>
              <a:rPr lang="en-US" dirty="0"/>
              <a:t>Calm</a:t>
            </a:r>
          </a:p>
          <a:p>
            <a:pPr lvl="1"/>
            <a:r>
              <a:rPr lang="en-US" dirty="0"/>
              <a:t>Focus on Solutions</a:t>
            </a:r>
          </a:p>
          <a:p>
            <a:pPr lvl="1"/>
            <a:r>
              <a:rPr lang="en-US" dirty="0"/>
              <a:t>Assignment of Resources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35" y="2041309"/>
            <a:ext cx="2564604" cy="3537384"/>
          </a:xfrm>
        </p:spPr>
      </p:pic>
      <p:sp>
        <p:nvSpPr>
          <p:cNvPr id="8" name="TextBox 7"/>
          <p:cNvSpPr txBox="1"/>
          <p:nvPr/>
        </p:nvSpPr>
        <p:spPr>
          <a:xfrm>
            <a:off x="6917512" y="5613770"/>
            <a:ext cx="393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Don’t let the picture fool you!</a:t>
            </a:r>
          </a:p>
        </p:txBody>
      </p:sp>
    </p:spTree>
    <p:extLst>
      <p:ext uri="{BB962C8B-B14F-4D97-AF65-F5344CB8AC3E}">
        <p14:creationId xmlns:p14="http://schemas.microsoft.com/office/powerpoint/2010/main" val="280819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678F-AE4C-4DFB-9263-DD7DAC64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on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B52F-FFFD-4FBF-B8E9-6AAB99548F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Grief is not linear</a:t>
            </a:r>
          </a:p>
          <a:p>
            <a:r>
              <a:rPr lang="en-US" dirty="0"/>
              <a:t>You may have your own grief – ego check</a:t>
            </a:r>
          </a:p>
          <a:p>
            <a:r>
              <a:rPr lang="en-US" dirty="0"/>
              <a:t>More than one conversation is needed</a:t>
            </a:r>
          </a:p>
          <a:p>
            <a:r>
              <a:rPr lang="en-US" dirty="0"/>
              <a:t>You are not a therapist – Know when to let it go</a:t>
            </a:r>
          </a:p>
          <a:p>
            <a:r>
              <a:rPr lang="en-US" dirty="0"/>
              <a:t>Think in terms of 1-3 years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F2EF9B-F2EE-4C7F-AF19-6F6337A5C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24613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B95D-97A1-4EAA-9AD4-AF2CC366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Governance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237F-EEAC-4FCE-A27B-3599C1581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If the world were perfect, it wouldn’t be. – Yogi Berra</a:t>
            </a:r>
          </a:p>
        </p:txBody>
      </p:sp>
    </p:spTree>
    <p:extLst>
      <p:ext uri="{BB962C8B-B14F-4D97-AF65-F5344CB8AC3E}">
        <p14:creationId xmlns:p14="http://schemas.microsoft.com/office/powerpoint/2010/main" val="182295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5F79F-5A17-469D-8FA8-F2938609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Governance Issues</a:t>
            </a:r>
            <a:br>
              <a:rPr lang="en-US" dirty="0"/>
            </a:br>
            <a:r>
              <a:rPr lang="en-US" sz="3200" dirty="0"/>
              <a:t>(</a:t>
            </a:r>
            <a:r>
              <a:rPr lang="en-US" sz="3200" b="1" i="1" dirty="0"/>
              <a:t>and how to avoid them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5AC97-EA61-4997-A80F-1ECFD6267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No board policy for “information” security</a:t>
            </a:r>
          </a:p>
          <a:p>
            <a:pPr lvl="1"/>
            <a:r>
              <a:rPr lang="en-US" dirty="0"/>
              <a:t>Support must come from the top</a:t>
            </a:r>
          </a:p>
          <a:p>
            <a:pPr lvl="1"/>
            <a:r>
              <a:rPr lang="en-US" dirty="0"/>
              <a:t>Simple policy includes major items such as: </a:t>
            </a:r>
          </a:p>
          <a:p>
            <a:pPr lvl="2"/>
            <a:r>
              <a:rPr lang="en-US" dirty="0"/>
              <a:t>Statement of support/requirement </a:t>
            </a:r>
          </a:p>
          <a:p>
            <a:pPr lvl="2"/>
            <a:r>
              <a:rPr lang="en-US" dirty="0"/>
              <a:t>Commitment of resources</a:t>
            </a:r>
          </a:p>
          <a:p>
            <a:pPr lvl="2"/>
            <a:r>
              <a:rPr lang="en-US" dirty="0"/>
              <a:t>Accountable party(</a:t>
            </a:r>
            <a:r>
              <a:rPr lang="en-US" dirty="0" err="1"/>
              <a:t>ies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Reporting</a:t>
            </a:r>
          </a:p>
          <a:p>
            <a:pPr lvl="1"/>
            <a:r>
              <a:rPr lang="en-US" dirty="0"/>
              <a:t>Focus on “the ask”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A1D37-739C-428E-87C7-DC0E3D49B753}"/>
              </a:ext>
            </a:extLst>
          </p:cNvPr>
          <p:cNvSpPr txBox="1"/>
          <p:nvPr/>
        </p:nvSpPr>
        <p:spPr>
          <a:xfrm>
            <a:off x="7315200" y="57008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the board meeting…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7D2904-EB97-43FA-AAF6-478B27846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0119"/>
            <a:ext cx="5181600" cy="3562350"/>
          </a:xfrm>
        </p:spPr>
      </p:pic>
    </p:spTree>
    <p:extLst>
      <p:ext uri="{BB962C8B-B14F-4D97-AF65-F5344CB8AC3E}">
        <p14:creationId xmlns:p14="http://schemas.microsoft.com/office/powerpoint/2010/main" val="50886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767D-9A37-4FC5-AC01-B5B8BF63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Governance Issues (</a:t>
            </a:r>
            <a:r>
              <a:rPr lang="en-US" dirty="0" err="1"/>
              <a:t>con’t</a:t>
            </a:r>
            <a:r>
              <a:rPr lang="en-US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2EBFD-EE34-4839-9535-5F01167B1D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No line item for information security/no budget authority</a:t>
            </a:r>
          </a:p>
          <a:p>
            <a:pPr lvl="1"/>
            <a:r>
              <a:rPr lang="en-US" dirty="0"/>
              <a:t>Every budget should have a line item for information security separate from IT</a:t>
            </a:r>
          </a:p>
          <a:p>
            <a:pPr lvl="1"/>
            <a:r>
              <a:rPr lang="en-US" dirty="0"/>
              <a:t>CISO or CRO (or comparable position) should have spend authority</a:t>
            </a:r>
          </a:p>
          <a:p>
            <a:pPr lvl="2"/>
            <a:r>
              <a:rPr lang="en-US" dirty="0"/>
              <a:t>Must make the business case (ex. Conflict of interest)</a:t>
            </a:r>
          </a:p>
          <a:p>
            <a:pPr lvl="2"/>
            <a:r>
              <a:rPr lang="en-US" dirty="0"/>
              <a:t>Make the business case first to finance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9C19A4-DDF6-4202-9100-B7E3B4C4F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9047"/>
            <a:ext cx="5181600" cy="3944493"/>
          </a:xfrm>
        </p:spPr>
      </p:pic>
    </p:spTree>
    <p:extLst>
      <p:ext uri="{BB962C8B-B14F-4D97-AF65-F5344CB8AC3E}">
        <p14:creationId xmlns:p14="http://schemas.microsoft.com/office/powerpoint/2010/main" val="73615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8FE7-EE0B-4573-B589-9A722295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Governance Issues (</a:t>
            </a:r>
            <a:r>
              <a:rPr lang="en-US" dirty="0" err="1"/>
              <a:t>con’t</a:t>
            </a:r>
            <a:r>
              <a:rPr lang="en-US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5142-57D0-42AB-A872-A2FFCBBDD5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CISO wants to only stay in their box</a:t>
            </a:r>
          </a:p>
          <a:p>
            <a:pPr lvl="1"/>
            <a:r>
              <a:rPr lang="en-US" dirty="0"/>
              <a:t>Position has transformed from individual performer to advisor/manager</a:t>
            </a:r>
          </a:p>
          <a:p>
            <a:pPr lvl="1"/>
            <a:r>
              <a:rPr lang="en-US" dirty="0"/>
              <a:t>Communicate on their level not yours</a:t>
            </a:r>
          </a:p>
          <a:p>
            <a:pPr lvl="1"/>
            <a:r>
              <a:rPr lang="en-US" dirty="0"/>
              <a:t>Sell, sell, sell…</a:t>
            </a:r>
          </a:p>
          <a:p>
            <a:pPr lvl="1"/>
            <a:r>
              <a:rPr lang="en-US" dirty="0"/>
              <a:t>Business initiative</a:t>
            </a:r>
          </a:p>
          <a:p>
            <a:pPr lvl="1"/>
            <a:r>
              <a:rPr lang="en-US" dirty="0"/>
              <a:t>Know when to use the audit/compliance card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D49308-7EE5-4D60-BF33-6768258EB9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48" y="1825625"/>
            <a:ext cx="3527303" cy="4351338"/>
          </a:xfrm>
        </p:spPr>
      </p:pic>
    </p:spTree>
    <p:extLst>
      <p:ext uri="{BB962C8B-B14F-4D97-AF65-F5344CB8AC3E}">
        <p14:creationId xmlns:p14="http://schemas.microsoft.com/office/powerpoint/2010/main" val="263406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5C5C-1E82-414D-B7D2-D332B6C9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Governance Issues (</a:t>
            </a:r>
            <a:r>
              <a:rPr lang="en-US" dirty="0" err="1"/>
              <a:t>con’t</a:t>
            </a:r>
            <a:r>
              <a:rPr lang="en-US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1A9CC-1391-4EFE-9507-FFCFFEAAE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498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4. No initial or ongoing board/executive training</a:t>
            </a:r>
          </a:p>
          <a:p>
            <a:pPr lvl="1"/>
            <a:r>
              <a:rPr lang="en-US" dirty="0"/>
              <a:t>Most board members and executives have no background in information security (not do they want to – don’t get offended)</a:t>
            </a:r>
          </a:p>
          <a:p>
            <a:pPr lvl="1"/>
            <a:r>
              <a:rPr lang="en-US" dirty="0"/>
              <a:t>Cannot oversee/govern what they do not know/understand – Training needed!</a:t>
            </a:r>
          </a:p>
          <a:p>
            <a:pPr lvl="2"/>
            <a:r>
              <a:rPr lang="en-US" dirty="0"/>
              <a:t>Do not expect technical proficiency</a:t>
            </a:r>
          </a:p>
          <a:p>
            <a:pPr lvl="2"/>
            <a:r>
              <a:rPr lang="en-US" dirty="0"/>
              <a:t>Focus on roles/responsibilities/expectations</a:t>
            </a:r>
          </a:p>
          <a:p>
            <a:pPr lvl="2"/>
            <a:r>
              <a:rPr lang="en-US" dirty="0"/>
              <a:t>Keep it less than 30 minutes (preferably 15 minutes)</a:t>
            </a:r>
          </a:p>
          <a:p>
            <a:pPr lvl="2"/>
            <a:r>
              <a:rPr lang="en-US" dirty="0"/>
              <a:t>No “hell in a handbasket” updates!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02BBC5-BC80-442D-8BD8-E5E016D502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4795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2A974-65E5-4865-B400-13DB530B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3"/>
            <a:ext cx="6400800" cy="58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It…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1484785"/>
            <a:ext cx="3625267" cy="421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9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Stages of Grief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838329" y="1614492"/>
          <a:ext cx="8524875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4" y="4539163"/>
            <a:ext cx="829841" cy="1144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3" y="4149081"/>
            <a:ext cx="878395" cy="1211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3" y="3304661"/>
            <a:ext cx="887499" cy="1224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6" y="2852938"/>
            <a:ext cx="881943" cy="1216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3717033"/>
            <a:ext cx="878396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4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Leadership Identification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38328" y="1916832"/>
            <a:ext cx="4186239" cy="2959967"/>
          </a:xfrm>
        </p:spPr>
        <p:txBody>
          <a:bodyPr>
            <a:normAutofit/>
          </a:bodyPr>
          <a:lstStyle/>
          <a:p>
            <a:r>
              <a:rPr lang="en-US" sz="2400" dirty="0"/>
              <a:t>“We aren’t the only one with the problem…”</a:t>
            </a:r>
          </a:p>
          <a:p>
            <a:r>
              <a:rPr lang="en-US" sz="2400" dirty="0"/>
              <a:t>Power Dynamic of Non-Disclosure</a:t>
            </a:r>
          </a:p>
          <a:p>
            <a:r>
              <a:rPr lang="en-US" sz="2400" dirty="0"/>
              <a:t>“We’re losing them.”</a:t>
            </a:r>
          </a:p>
          <a:p>
            <a:r>
              <a:rPr lang="en-US" sz="2400" dirty="0"/>
              <a:t>Help me to help you…</a:t>
            </a:r>
          </a:p>
          <a:p>
            <a:pPr marL="0" indent="0">
              <a:buNone/>
            </a:pPr>
            <a:r>
              <a:rPr lang="en-US" sz="2400" i="1" u="sng" dirty="0"/>
              <a:t> </a:t>
            </a:r>
          </a:p>
          <a:p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60" y="1916836"/>
            <a:ext cx="2791197" cy="279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19539" y="5019277"/>
            <a:ext cx="807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Successful Leaders now have high </a:t>
            </a:r>
          </a:p>
          <a:p>
            <a:pPr algn="ctr"/>
            <a:r>
              <a:rPr lang="en-US" sz="2400" i="1" dirty="0"/>
              <a:t>Emotional Intelligence (or Emotional Quotient)!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75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Denial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5063019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Phrases</a:t>
            </a:r>
          </a:p>
          <a:p>
            <a:pPr lvl="1"/>
            <a:r>
              <a:rPr lang="en-US" dirty="0"/>
              <a:t>“There is no way that this is going to be required.”</a:t>
            </a:r>
          </a:p>
          <a:p>
            <a:pPr lvl="1"/>
            <a:r>
              <a:rPr lang="en-US" dirty="0"/>
              <a:t>“That’s not my job.”</a:t>
            </a:r>
          </a:p>
          <a:p>
            <a:pPr lvl="1"/>
            <a:r>
              <a:rPr lang="en-US" dirty="0"/>
              <a:t>“They can’t take the whole &lt;fill in the blank&gt; down because of this.”</a:t>
            </a:r>
          </a:p>
          <a:p>
            <a:pPr lvl="1"/>
            <a:r>
              <a:rPr lang="en-US" dirty="0"/>
              <a:t>“What we don’t know can’t hurt us.”</a:t>
            </a:r>
          </a:p>
          <a:p>
            <a:pPr lvl="1"/>
            <a:r>
              <a:rPr lang="en-US" dirty="0"/>
              <a:t>“This is just a paperwork exercise.”</a:t>
            </a:r>
          </a:p>
          <a:p>
            <a:r>
              <a:rPr lang="en-US" dirty="0"/>
              <a:t>Common Behaviors</a:t>
            </a:r>
          </a:p>
          <a:p>
            <a:pPr lvl="1"/>
            <a:r>
              <a:rPr lang="en-US" dirty="0"/>
              <a:t>Amnesia</a:t>
            </a:r>
          </a:p>
          <a:p>
            <a:pPr lvl="1"/>
            <a:r>
              <a:rPr lang="en-US" dirty="0"/>
              <a:t>Lack of Priority</a:t>
            </a:r>
          </a:p>
          <a:p>
            <a:pPr lvl="1"/>
            <a:r>
              <a:rPr lang="en-US" dirty="0"/>
              <a:t>Avoidance</a:t>
            </a:r>
          </a:p>
          <a:p>
            <a:pPr lvl="1"/>
            <a:r>
              <a:rPr lang="en-US" dirty="0"/>
              <a:t>Isolation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81" y="2041309"/>
            <a:ext cx="2564604" cy="3537384"/>
          </a:xfrm>
        </p:spPr>
      </p:pic>
    </p:spTree>
    <p:extLst>
      <p:ext uri="{BB962C8B-B14F-4D97-AF65-F5344CB8AC3E}">
        <p14:creationId xmlns:p14="http://schemas.microsoft.com/office/powerpoint/2010/main" val="355576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3" y="1905003"/>
            <a:ext cx="4338639" cy="4391025"/>
          </a:xfrm>
        </p:spPr>
        <p:txBody>
          <a:bodyPr/>
          <a:lstStyle/>
          <a:p>
            <a:r>
              <a:rPr lang="en-US" dirty="0"/>
              <a:t>Recognize: This is a defense mechanism.</a:t>
            </a:r>
          </a:p>
          <a:p>
            <a:r>
              <a:rPr lang="en-US" dirty="0"/>
              <a:t>Focus: Getting past feeling overwhelmed</a:t>
            </a:r>
          </a:p>
          <a:p>
            <a:r>
              <a:rPr lang="en-US" dirty="0"/>
              <a:t>Action: </a:t>
            </a:r>
          </a:p>
          <a:p>
            <a:pPr lvl="1"/>
            <a:r>
              <a:rPr lang="en-US" dirty="0"/>
              <a:t>Space – “Gone but not forgotten.” </a:t>
            </a:r>
          </a:p>
          <a:p>
            <a:pPr lvl="1"/>
            <a:r>
              <a:rPr lang="en-US" dirty="0"/>
              <a:t>Education and Preliminary Plan to Start Conversation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240167"/>
            <a:ext cx="3619128" cy="2714345"/>
          </a:xfrm>
        </p:spPr>
      </p:pic>
    </p:spTree>
    <p:extLst>
      <p:ext uri="{BB962C8B-B14F-4D97-AF65-F5344CB8AC3E}">
        <p14:creationId xmlns:p14="http://schemas.microsoft.com/office/powerpoint/2010/main" val="196923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449" y="1905000"/>
            <a:ext cx="4186239" cy="4391025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Common Phrases</a:t>
            </a:r>
          </a:p>
          <a:p>
            <a:pPr lvl="1"/>
            <a:r>
              <a:rPr lang="en-US" sz="2200" dirty="0"/>
              <a:t>“This is a business tax!”</a:t>
            </a:r>
          </a:p>
          <a:p>
            <a:pPr lvl="1"/>
            <a:r>
              <a:rPr lang="en-US" sz="2200" dirty="0"/>
              <a:t>“That’s not fair!”</a:t>
            </a:r>
          </a:p>
          <a:p>
            <a:pPr lvl="1"/>
            <a:r>
              <a:rPr lang="en-US" sz="2200" dirty="0"/>
              <a:t>“I have too much to do already!”</a:t>
            </a:r>
          </a:p>
          <a:p>
            <a:pPr lvl="1"/>
            <a:r>
              <a:rPr lang="en-US" sz="2200" dirty="0"/>
              <a:t>“Let them just try to come after us!”</a:t>
            </a:r>
          </a:p>
          <a:p>
            <a:r>
              <a:rPr lang="en-US" sz="2600" dirty="0"/>
              <a:t>Common Behaviors</a:t>
            </a:r>
          </a:p>
          <a:p>
            <a:pPr lvl="1"/>
            <a:r>
              <a:rPr lang="en-US" sz="2200" dirty="0"/>
              <a:t>Blaming</a:t>
            </a:r>
          </a:p>
          <a:p>
            <a:pPr lvl="1"/>
            <a:r>
              <a:rPr lang="en-US" sz="2200" dirty="0"/>
              <a:t>Passive Aggressive/Undermining</a:t>
            </a:r>
          </a:p>
          <a:p>
            <a:pPr lvl="1"/>
            <a:r>
              <a:rPr lang="en-US" sz="2200" dirty="0"/>
              <a:t>“Low Man-it is”</a:t>
            </a:r>
          </a:p>
          <a:p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81" y="2041310"/>
            <a:ext cx="2564604" cy="3537387"/>
          </a:xfrm>
        </p:spPr>
      </p:pic>
    </p:spTree>
    <p:extLst>
      <p:ext uri="{BB962C8B-B14F-4D97-AF65-F5344CB8AC3E}">
        <p14:creationId xmlns:p14="http://schemas.microsoft.com/office/powerpoint/2010/main" val="314291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Bargaining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2167" y="1690692"/>
            <a:ext cx="4186239" cy="48625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Phrases</a:t>
            </a:r>
          </a:p>
          <a:p>
            <a:pPr lvl="1"/>
            <a:r>
              <a:rPr lang="en-US" dirty="0"/>
              <a:t>“Maybe they won’t check this time.”</a:t>
            </a:r>
          </a:p>
          <a:p>
            <a:pPr lvl="1"/>
            <a:r>
              <a:rPr lang="en-US" dirty="0"/>
              <a:t>“Maybe we can put it off on the vendor.”</a:t>
            </a:r>
          </a:p>
          <a:p>
            <a:pPr lvl="1"/>
            <a:r>
              <a:rPr lang="en-US" dirty="0"/>
              <a:t>“If we don’t have the budget…”</a:t>
            </a:r>
          </a:p>
          <a:p>
            <a:pPr lvl="1"/>
            <a:r>
              <a:rPr lang="en-US" dirty="0"/>
              <a:t>“If we had just &lt;known sooner, planned, understood, etc.&gt;”</a:t>
            </a:r>
          </a:p>
          <a:p>
            <a:r>
              <a:rPr lang="en-US" dirty="0"/>
              <a:t>Common Behaviors</a:t>
            </a:r>
          </a:p>
          <a:p>
            <a:pPr lvl="1"/>
            <a:r>
              <a:rPr lang="en-US" dirty="0"/>
              <a:t>Extreme Control Avoidance</a:t>
            </a:r>
          </a:p>
          <a:p>
            <a:pPr lvl="1"/>
            <a:r>
              <a:rPr lang="en-US" dirty="0"/>
              <a:t>Elaborate Plans To Postpone or Protect Themselves</a:t>
            </a:r>
          </a:p>
          <a:p>
            <a:pPr lvl="1"/>
            <a:r>
              <a:rPr lang="en-US" dirty="0"/>
              <a:t>Focusing on “Should” and Not On Action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47" y="2060848"/>
            <a:ext cx="2565579" cy="3538728"/>
          </a:xfrm>
        </p:spPr>
      </p:pic>
    </p:spTree>
    <p:extLst>
      <p:ext uri="{BB962C8B-B14F-4D97-AF65-F5344CB8AC3E}">
        <p14:creationId xmlns:p14="http://schemas.microsoft.com/office/powerpoint/2010/main" val="263534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8328" y="1614492"/>
            <a:ext cx="4338639" cy="4391025"/>
          </a:xfrm>
        </p:spPr>
        <p:txBody>
          <a:bodyPr>
            <a:normAutofit/>
          </a:bodyPr>
          <a:lstStyle/>
          <a:p>
            <a:r>
              <a:rPr lang="en-US" dirty="0"/>
              <a:t>Recognize: Need to regain control.</a:t>
            </a:r>
          </a:p>
          <a:p>
            <a:r>
              <a:rPr lang="en-US" dirty="0"/>
              <a:t>Focus: Helping them to reality.</a:t>
            </a:r>
          </a:p>
          <a:p>
            <a:r>
              <a:rPr lang="en-US" dirty="0"/>
              <a:t>Action: </a:t>
            </a:r>
          </a:p>
          <a:p>
            <a:pPr lvl="1"/>
            <a:r>
              <a:rPr lang="en-US" dirty="0"/>
              <a:t>Compliance/Action Plan Developed</a:t>
            </a:r>
          </a:p>
          <a:p>
            <a:pPr lvl="1"/>
            <a:r>
              <a:rPr lang="en-US" dirty="0"/>
              <a:t>Redirect Conversation – What can we control?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136815"/>
            <a:ext cx="3619128" cy="2893040"/>
          </a:xfrm>
        </p:spPr>
      </p:pic>
    </p:spTree>
    <p:extLst>
      <p:ext uri="{BB962C8B-B14F-4D97-AF65-F5344CB8AC3E}">
        <p14:creationId xmlns:p14="http://schemas.microsoft.com/office/powerpoint/2010/main" val="89670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A546C67-B553-4E4F-AB0B-C871B1A2AA2E}" vid="{533338F5-B82F-41BE-B6F8-DE00BA16ED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Assura New Logo Template</Template>
  <TotalTime>913</TotalTime>
  <Words>753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From Grief to Enlightenment: Getting Executive Support for Information Security</vt:lpstr>
      <vt:lpstr>Picture It…</vt:lpstr>
      <vt:lpstr>5 Stages of Grief</vt:lpstr>
      <vt:lpstr>Importance of Leadership Identification</vt:lpstr>
      <vt:lpstr>Phase 1: Denial</vt:lpstr>
      <vt:lpstr>What To Do</vt:lpstr>
      <vt:lpstr>Phase 2: Anger</vt:lpstr>
      <vt:lpstr>Phase 3: Bargaining</vt:lpstr>
      <vt:lpstr>What To Do</vt:lpstr>
      <vt:lpstr>Phase 4: Depression</vt:lpstr>
      <vt:lpstr>What To Do</vt:lpstr>
      <vt:lpstr>Phase 5: Acceptance</vt:lpstr>
      <vt:lpstr>Final Thoughts on Stages</vt:lpstr>
      <vt:lpstr>Common Governance Issues</vt:lpstr>
      <vt:lpstr>Common Governance Issues (and how to avoid them)</vt:lpstr>
      <vt:lpstr>Common Governance Issues (con’t.)</vt:lpstr>
      <vt:lpstr>Common Governance Issues (con’t.)</vt:lpstr>
      <vt:lpstr>Common Governance Issues (con’t.)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Assura Product Strategy</dc:title>
  <dc:creator>Joshua A. Cole</dc:creator>
  <cp:lastModifiedBy>Karen L. Cole</cp:lastModifiedBy>
  <cp:revision>10</cp:revision>
  <dcterms:created xsi:type="dcterms:W3CDTF">2018-04-06T02:06:18Z</dcterms:created>
  <dcterms:modified xsi:type="dcterms:W3CDTF">2018-06-04T19:45:03Z</dcterms:modified>
</cp:coreProperties>
</file>