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Arial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12192000" cy="1123661"/>
          </a:xfrm>
          <a:prstGeom prst="rect">
            <a:avLst/>
          </a:prstGeom>
          <a:gradFill>
            <a:gsLst>
              <a:gs pos="0">
                <a:srgbClr val="757070"/>
              </a:gs>
              <a:gs pos="7000">
                <a:srgbClr val="4C4949"/>
              </a:gs>
              <a:gs pos="75000">
                <a:srgbClr val="262626"/>
              </a:gs>
              <a:gs pos="88000">
                <a:srgbClr val="3D5E5E"/>
              </a:gs>
              <a:gs pos="99000">
                <a:srgbClr val="3F3F3F"/>
              </a:gs>
              <a:gs pos="100000">
                <a:srgbClr val="3F3F3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1524000" y="143639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1373910" y="5989638"/>
            <a:ext cx="37522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lack Hills Information Security"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85" y="5244668"/>
            <a:ext cx="1642630" cy="164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blackhillsinfosec.com/wp-content/uploads/2016/11/header.png"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0820" y="0"/>
            <a:ext cx="3034359" cy="112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838200" y="193963"/>
            <a:ext cx="10515600" cy="974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838200" y="1366983"/>
            <a:ext cx="10515600" cy="458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b="0" i="0" sz="6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757070"/>
            </a:gs>
            <a:gs pos="25000">
              <a:srgbClr val="000000"/>
            </a:gs>
            <a:gs pos="75000">
              <a:srgbClr val="000000">
                <a:alpha val="81960"/>
              </a:srgbClr>
            </a:gs>
            <a:gs pos="85000">
              <a:srgbClr val="262626"/>
            </a:gs>
            <a:gs pos="100000">
              <a:srgbClr val="262626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12192000" cy="1123661"/>
          </a:xfrm>
          <a:prstGeom prst="rect">
            <a:avLst/>
          </a:prstGeom>
          <a:gradFill>
            <a:gsLst>
              <a:gs pos="0">
                <a:srgbClr val="757070"/>
              </a:gs>
              <a:gs pos="7000">
                <a:srgbClr val="4C4949"/>
              </a:gs>
              <a:gs pos="75000">
                <a:srgbClr val="262626"/>
              </a:gs>
              <a:gs pos="88000">
                <a:srgbClr val="3D5E5E"/>
              </a:gs>
              <a:gs pos="99000">
                <a:srgbClr val="3F3F3F"/>
              </a:gs>
              <a:gs pos="100000">
                <a:srgbClr val="3F3F3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blackhillsinfosec.com/wp-content/uploads/2016/11/header.pn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50820" y="0"/>
            <a:ext cx="3034359" cy="11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373910" y="5989638"/>
            <a:ext cx="37522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© Black Hills Information Security </a:t>
            </a:r>
            <a:r>
              <a:rPr b="0" i="0" lang="en-US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@BHInfoSecurity </a:t>
            </a:r>
            <a:endParaRPr/>
          </a:p>
        </p:txBody>
      </p:sp>
      <p:pic>
        <p:nvPicPr>
          <p:cNvPr descr="Black Hills Information Security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85" y="5244668"/>
            <a:ext cx="1642630" cy="16426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dafthack/MailSniper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s0lst1c3/eaphammer" TargetMode="External"/><Relationship Id="rId4" Type="http://schemas.openxmlformats.org/officeDocument/2006/relationships/hyperlink" Target="https://github.com/OpenSecurityResearch/hostapd-wpe" TargetMode="External"/><Relationship Id="rId5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Kevin-Robertson/Inveigh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blackhillsinfosec.com/how-to-build-your-own-penetration-testing-drop-box/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ithub.com/NetSPI/PowerUpSQL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github.com/creddefense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github.com/salesforce/ja3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hub.com/vysec/RedTips" TargetMode="External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blackhillsinfosec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87382" y="261256"/>
            <a:ext cx="9144000" cy="766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Red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Team Apocalypse</a:t>
            </a:r>
            <a:endParaRPr b="0" i="0" sz="4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8177348" y="5126038"/>
            <a:ext cx="3492137" cy="1100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Derek Banks (@0xderuke)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 Bullock (@dafthack)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o4Y75OOSmXON_pwLurLo6azCQhXLGIupZkZjV6-_18h7FkFCxAsH8CqlVty8qhBCTmMRbEmwNglYUfoGrQTcqR2THDIYpyd7Q1-qe12rpcO4czAFHrfA2XVf-KpK243w7WRLGYqUh8evxQpjbw"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443" y="1276803"/>
            <a:ext cx="6324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Email Attacks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38200" y="392835"/>
            <a:ext cx="10515600" cy="974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Business Email Capture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38200" y="1366983"/>
            <a:ext cx="7495903" cy="458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Externally accessible email portals are a target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 if they are 2FA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 I’m looking at you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services are a target too (Gmail, O365, etc.)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 testers may overlook email systems as a target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Threat actors (and Red Teamers) do not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 is a huge resource for an attacker to learn more about your environment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_-DcrQtIwDxbIrhBVulRaam6_oLkkCUmAj_NUvJZ8g5YrPKu23TBdDT_uLsWQJVhgO8Y1QWjp7FZL-fzIrBoF2dLUzloFwOolQjAkVKbaDY-QdmNdELnZ8gqvg-XinNDO-vn_XeWn3c"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1189" y="1420145"/>
            <a:ext cx="3210015" cy="47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92835"/>
            <a:ext cx="10515600" cy="974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Business Email Capture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777240" y="1070892"/>
            <a:ext cx="8001000" cy="458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MailSniper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https://github.com/dafthack/MailSniper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Domain / Username enumeration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Password Spraying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 Download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Inbox delegation discovery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 searching for terms like passwords, 2FA codes, etc…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Bypasses some 2FA products by connecting to EWS instead of OWA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Mt9h3rD_1MPRybR48rfTX5TTGo4uE20XC9C8xG-HoiiHAhMHxDkERhejXVAGbVcg8og0JAlNnwBuqvMfdGjuhkGi0L0ZN3xEWyaRRnZXBBLiYcet6LlEHpAL0EyU_burLAxmQ0o3DkQ"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5582" y="2045040"/>
            <a:ext cx="3710864" cy="337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Unicode Domain Names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838200" y="259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Unicode Domain Names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710400" y="1584725"/>
            <a:ext cx="10692300" cy="4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38900" y="1528774"/>
            <a:ext cx="6096876" cy="44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of domain names that include unicode characters such as letters with a dot (.) under them like: ṇ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Creates a really great look-alike domain for phishing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dot gets completely hidden when hyperlinked with a line underneath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Gotta be careful with some spam filters though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125" y="1330100"/>
            <a:ext cx="4566924" cy="54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Expired Categorized Domains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09612" y="250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Expired Categorized Domains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42912" y="1355724"/>
            <a:ext cx="7316788" cy="486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Technique used to circumvent categorization web proxy blocks for C2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previous categorization for some length of time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Trivial to find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expireddomains.net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Domainhunter.py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Simulates using a compromised 3rd party website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88" y="3149600"/>
            <a:ext cx="47625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Domain Fronting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Domain Fronting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838200" y="1825625"/>
            <a:ext cx="105156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Another technique used to circumvent web proxy restrictions for C2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Hides the true endpoint of an HTTP connection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237" y="3346687"/>
            <a:ext cx="5422899" cy="30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838200" y="2843213"/>
            <a:ext cx="5519738" cy="290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target domain for the traffic redirects to secondary host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use a Content Delivery Network such as AWS Cloudfront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difficult to detect and block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Domain Fronting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s://lh6.googleusercontent.com/vMfRWWabYY1h-QlXJDs20urq3ULAHpugDf_60DJzqKjCkJj9VYXU7o9psXEQnZjOD4TRLVMpeli66pM6MqrKZGwxPHg594n8HrxUgcTW9Ni4O2TQQMCpowKa1h0yEL_n2PISCGEXRIQKWDnw8g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713" y="1981200"/>
            <a:ext cx="68865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68531" y="265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	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38200" y="1446934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organization has a vulnerability management program and regularly patches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implemented application whitelisting and network egress controls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6182" y="3246526"/>
            <a:ext cx="4287510" cy="333931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838200" y="2772497"/>
            <a:ext cx="6725575" cy="349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latest round of pen testers didn’t find anything too concerning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the latest Cyber Anti APT Blinky box appliance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organization’s critical database is being sold on the dark web.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happened?!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Hashes Just Want to Be Cracked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8200" y="3084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Kerberoasting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838200" y="1825625"/>
            <a:ext cx="105156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Ability for any domain user to query the domain for a Service Principal Name for an account associated with running a service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838200" y="2767950"/>
            <a:ext cx="6748152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request to authenticate over Kerberos results in a service ticket where a portion is encrypted with the service account hash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Effectively any domain user can get a hash of a service account with an SPN and take the resulting ticket offline and attempt to crack it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bTlBAQcjdQ6w_s_3SMQpEc5MbW1UYtAloGGv7uDpvtfkSHFXYFaZG9VFRXBLtBq1OtgYEPqV8-aZMJTRyLZAYWWzGifj62cBBXNqM5ah5NyUqobI_O4UVY-TyfH4_spZwPWZJm7_99U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352" y="3324962"/>
            <a:ext cx="4307196" cy="23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759823" y="243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Evil Twin Wireless Attack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59823" y="1320528"/>
            <a:ext cx="10152017" cy="16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Evil Wireless AP that uses the same ESSID as the target AP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 is to trick a user into joining the evil AP and gather the NetNTLMv2 hash from the authentication attempt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759823" y="2840173"/>
            <a:ext cx="6642464" cy="336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Eaphammer from s0lst1c3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https://github.com/s0lst1c3/eaphammer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Hostapd-wpe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https://github.com/OpenSecurityResearch/hostapd-wpe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Aircrack suite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lv_3QXWb1D_LxBIFKO_ufB7JEUXSkZdsOFhRi8si6Vk-SHK2L1Kb6t4X7rt_2yPliYalAO7pz8HDYTWSX72yo5_mKBlY78gMoSu8acDLNG2F-8giYONrzFDdhfASMjMWCgBCdEl9mmzZl27Fqw" id="215" name="Shape 2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6720" y="3547562"/>
            <a:ext cx="4726046" cy="265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59823" y="243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Weaponized LNK File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59823" y="1574119"/>
            <a:ext cx="10152017" cy="132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 shortcut file located on a commonly used public share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Icon for shortcut points back a UNC location on attacker system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759823" y="2840173"/>
            <a:ext cx="6642464" cy="336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SMB Listener on attacker controlled system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use Inveigh for the listener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https://github.com/Kevin-Robertson/Inveigh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Gather NetNTLMv2 hashes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tdEyka8t8lD3USPrnqQQ4kcVdoQCpem58z-sIm6IiPICe_kfVGjH9GaA72lbLzzOHHhN76DLdXMHKPRLKLVwcJWwSxsK5xkE1QWWnzR1zDFmtk1TKuy329Y1aSq8kwtHBaNd_OWH-igUdDwxKw"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3565" y="3300277"/>
            <a:ext cx="4905375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Onsite Attacks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NAC Bypass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838200" y="1601420"/>
            <a:ext cx="6718300" cy="435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Spoof another device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a printer or VOIP phone; Spoof MAC and/or IP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Voiphopper to hop VLAN’s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Wi-Fi NAC spoof MAC and User Agent of connected device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Layer 2 and 3 NAT device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Helps avoid triggering port security rules on 802.1X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Device spoofs both sides of wire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Passively learns MAC addresses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6062" y="1825625"/>
            <a:ext cx="3322638" cy="41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Dropbox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838200" y="1825625"/>
            <a:ext cx="670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Fully functional pentesting device to leave at onsite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Persistent reverse SSH tunnels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controlled over WiFi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Relatively unnoticeable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ODROID-C2 build instructions here: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https://www.blackhillsinfosec.com/how-to-build-your-own-penetration-testing-drop-box/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2336800"/>
            <a:ext cx="4424976" cy="250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38200" y="16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PXE Booting Attacks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838200" y="1304924"/>
            <a:ext cx="7277100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Obtain the “Golden” image from the network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Set VM to “Boot from network”, boot VM, and get the image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Mount image &amp; profit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Steal Admin hashes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Set local admin pass pre-boot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Overwrite Sticky keys (sethc.exe)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Post Exploitation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838200" y="144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PowerUp SQL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838200" y="1470025"/>
            <a:ext cx="7188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PowerShell tool for attacking MSSQL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https://github.com/NetSPI/PowerUpSQL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SQL Server discovery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Weak configuration auditing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Privilege escalation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sample searches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 command injection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at scale across the enterprise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7INu_P_aEn9cJz_UU1K2A6dkAJLFDCHuRuN30lfZOViw-H489bhiqaZ0Uf2ugpapFr5OW8Y9zsWWKIz-8ocdwRZtSwZdUVddTH3qzd9oVbMDdqWaNPUkQHDH86vwQzrVaGy824Pk74"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6942" y="1266824"/>
            <a:ext cx="3567039" cy="53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838200" y="3079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Us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Pentesters at Black Hills Information Security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 number of SANS, OffSec, and other certs…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CitySec Meetup Organizers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CigarCitySec – (Tampa, FL)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CitrusSec – (Orlando, FL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TidewaterSec – (Hampton, VA)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Tradecraft Security Weekly and Hacker Dialogues podcasts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Avid OWA enthusiasts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KUorX3LYRylLh3csXlehLvU6hSHvrss-lDA3P6i3n5tK5HCyYw47sAFHTjsaKQpG2LAX3OGwEQ54TCe_MHNcbwyXGMbw1-ohknpRCz9dAbS9UpJnwXcXvRZkOR4U6xlVstkaYhSOLh6S5BZy0g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682" y="2586445"/>
            <a:ext cx="3357090" cy="197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38200" y="212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Living off the Land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838200" y="1825625"/>
            <a:ext cx="10515600" cy="294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built in Windows tools to avoid dropping malware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Internal user and group recon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Remote file listing and copying data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Remote process spawning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Lateral movement </a:t>
            </a:r>
            <a:endParaRPr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991" y="3597808"/>
            <a:ext cx="4945809" cy="235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838200" y="2000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Living of the Land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838200" y="15255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Net commands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net groups “DOMAIN ADMINS” /DOMAIN</a:t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Listing files on remote hosts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dir \\host\C$\files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WinRM to run remote commands (port 5985)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Invoke-Command -ComputerName -ScriptBlock {Command Here}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72621" y="309475"/>
            <a:ext cx="11658349" cy="114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0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Stealthy Host/Domain Enumeration</a:t>
            </a:r>
            <a:endParaRPr b="0" i="0" sz="40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80296" y="1825625"/>
            <a:ext cx="5521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and more AV, behavioral analysis, app whitelisting, etc. products are starting to either block or alert on built-in system commands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Ex. net, ipconfig, whoami, netstat, etc.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HostRecon PowerShell instead of built-in commands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https://github.com/dafthack/HostRecon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Combine with PowerShell Without PowerShell technique for added bonus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500" y="2038000"/>
            <a:ext cx="5422350" cy="36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Detection and Prevention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Solid Systems Administration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1393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Systems and software inventory (yes, CSC Top 20 are useful)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Workstations should never talk to workstations - client to server communication only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Windows firewall or Private VLANS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Baseline images with GPO enforcement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All inbound and outbound network traffic go through an application proxy system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Any exceptions for direct outbound communication are by documented exception only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b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Enforce Good User Behavior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Change every inbound email subject line with a tag such as (External):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Inform your users that any email with that tag needs extra scrutiny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Minimum of 15 characters for any domain account password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If you have to compromise to sell it to the business, no complexity requirements and 6 month change interval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Consider additional credential defenses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Commercial offerings available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CredDefense Toolkit for Free</a:t>
            </a:r>
            <a:endParaRPr/>
          </a:p>
          <a:p>
            <a: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https://github.com/creddefense</a:t>
            </a:r>
            <a:endParaRPr b="0" i="0" sz="2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Host Log Consolidation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838200" y="1355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Consolidate key logs from endpoints, servers, and appliances to a central location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Specifically monitor PowerShell and process execution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Sysmon a powerful and free option for gaining insight into host based activity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Once the logging foundation is in place, alert on “abnormal commands” like net commands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Can be done on the cheap: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https://www.blackhillsinfosec.com/end-point-log-consolidation-windows-event-forwarder/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Network Logging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NetFlow, Bro, or Full Packet Capture?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Depends on your budget and staff capabilities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Bro is a good balance between NetFlow 5-Tuple and Full Packet Capture mass storage requirements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Out of the box captures common protocols into text based files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Can provide an amount of visibility into SSL traffic without breaking SSL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Abnormal certificate information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SSL fingerprinting - JA3 project -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https://github.com/salesforce/ja3</a:t>
            </a:r>
            <a:endParaRPr b="0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Beacon detection with RITA (AIHunt)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https://www.blackhillsinfosec.com/projects/rita/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838200" y="16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Red Team Prepper</a:t>
            </a:r>
            <a:endParaRPr b="0" i="0" sz="44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838200" y="1253330"/>
            <a:ext cx="7658100" cy="524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Don’t wait on the Red Team prepare on your own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Use @vysecurity’s Red Team Tips to find techniques to try to detect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https://github.com/vysec/RedTips</a:t>
            </a:r>
            <a:endParaRPr b="0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MITRE ATT&amp;CK Framework for threat actor techniques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https://attack.mitre.org/wiki/Main_Page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Red Canary’s Atomic Red Team - portable scripts to test ATT&amp;CK framework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https://github.com/redcanaryco/atomic-red-team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-R_k7Lt84FT5tDt0MVRwY0R_G7mB3HElnLX8sKghBj9UNDbqDDIQwYPVaau9wHuZoIJe0pYvWDk-vyybf9OYjF4m9YWKwJlETNikBgnf9d9Bh_hp69rHI1VhRPXr0y1lWgEUi3OK1dM"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1600" y="2578187"/>
            <a:ext cx="4257675" cy="285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738909" y="312874"/>
            <a:ext cx="106148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that Bypass Technique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738909" y="1528763"/>
            <a:ext cx="10614891" cy="192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Recently some products have been getting a little better…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they still seem to be getting better at catching pen testers and common tools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then sometimes its just stupid simple to get past a well known security product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50" y="3579926"/>
            <a:ext cx="8991600" cy="258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838200" y="2954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Original Pentest Apocalypse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41745" y="1825625"/>
            <a:ext cx="56434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Vulnerability Management Program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Policy Preferences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Widespread Local Administrator Account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Weak Passwords (Password Spraying)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 Privileged Users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096000" y="1825625"/>
            <a:ext cx="514696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Sensitive Data in File Shares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Intranet Information Disclosure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NetBios and LLMNR Poisoning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Workstation Privilege Escalation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lshF7oQKeWjv9XwJfP85a0VZVTjGya7yuRm6L90e2Qq4hxuG7Qy80KypnpeUllvGsrGPpgE6ZbW8Uz723dFfuWW5ulwSdXLil4RjvHYgHzHSCsoe0epL9gpYQVb7p1xIDgNZmj0RN8vYAm9THw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3437" y="3769132"/>
            <a:ext cx="3386818" cy="254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838200" y="225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Summary and Conclusions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Black Hills Information Security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http://www.blackhillsinfosec.com</a:t>
            </a:r>
            <a:endParaRPr b="0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@BHInfoSecurity</a:t>
            </a:r>
            <a:endParaRPr b="0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Beau Bullock @dafthack</a:t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Derek Banks @deruke</a:t>
            </a:r>
            <a:endParaRPr b="0" i="0" sz="2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b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768532" y="2438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Red Team vs Pen Test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38200" y="1520825"/>
            <a:ext cx="11088687" cy="19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Penetration test goals tend to be find as many vulnerabilities in the allotted time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COTS tools automated tools like vulnerability scanners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Generally not concerned with alerting the blue team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0.kym-cdn.com/photos/images/original/000/125/546/piratesvsninjasannualco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0" y="3153834"/>
            <a:ext cx="4370387" cy="339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838201" y="3168122"/>
            <a:ext cx="6718300" cy="2775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 teams engagements model real world adversaries and are focused on achieving a goal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use custom written malware and tools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Generally attempt to be stealthy and not alert the blue team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38200" y="2867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Red Team Methodology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838200" y="1533826"/>
            <a:ext cx="41640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Reconnaissance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Compromise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Persistence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Command and Control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Asset Discovery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Privilege Escalation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Lateral Movement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Actions on Objectives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oUAP46Qq8HS9k-cI6EyieyNNS6-I-DMvOv6KetJX1zkFzFGwV5s8N8UdHK-v066KB1yoBulPl3hKZH3plEbQjkqZZNWt86bBxtqN7J7lNctPSZpWWpKiOe2Y6htisTGYtUZ92cbmGe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6237" y="1612311"/>
            <a:ext cx="5550609" cy="41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77445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Calendar Event Injection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01964" y="365125"/>
            <a:ext cx="106518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Google Calendar Event Injection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701970" y="1825625"/>
            <a:ext cx="57372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Silently inject events into calendars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Creates urgency via reminders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 a link to a fake agenda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email isn’t necessary, simply add a Google user to an event and select checkbox to not notify them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 will automatically add it to their calendar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presents a unique phishing situation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925" y="1924600"/>
            <a:ext cx="4630175" cy="387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01970" y="265900"/>
            <a:ext cx="10651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Google Calendar Event Injection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01970" y="1393825"/>
            <a:ext cx="635923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ideas: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 a link to a conference call site but have it pointing to a credential collection page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 a malicious “agenda”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victims navigate to a fake Google Auth page and collect creds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Gets more fun with Google API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possible to make it look like they already accepted the invite!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completely bypasses the setting in G-calendar for not auto-adding events.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6274" y="2213125"/>
            <a:ext cx="4272800" cy="37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