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22.jpg" ContentType="image/pn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4" r:id="rId2"/>
    <p:sldId id="292" r:id="rId3"/>
    <p:sldId id="257" r:id="rId4"/>
    <p:sldId id="316" r:id="rId5"/>
    <p:sldId id="315" r:id="rId6"/>
    <p:sldId id="324" r:id="rId7"/>
    <p:sldId id="268" r:id="rId8"/>
    <p:sldId id="328" r:id="rId9"/>
    <p:sldId id="321" r:id="rId10"/>
    <p:sldId id="320" r:id="rId11"/>
    <p:sldId id="329" r:id="rId12"/>
    <p:sldId id="313" r:id="rId13"/>
    <p:sldId id="314" r:id="rId14"/>
    <p:sldId id="302" r:id="rId15"/>
    <p:sldId id="258" r:id="rId16"/>
    <p:sldId id="327" r:id="rId17"/>
    <p:sldId id="330" r:id="rId18"/>
    <p:sldId id="325" r:id="rId19"/>
    <p:sldId id="288" r:id="rId20"/>
    <p:sldId id="289" r:id="rId21"/>
    <p:sldId id="295" r:id="rId22"/>
    <p:sldId id="293" r:id="rId23"/>
    <p:sldId id="294" r:id="rId24"/>
    <p:sldId id="285" r:id="rId25"/>
    <p:sldId id="317" r:id="rId26"/>
    <p:sldId id="306" r:id="rId27"/>
    <p:sldId id="307" r:id="rId28"/>
    <p:sldId id="326" r:id="rId29"/>
    <p:sldId id="265" r:id="rId3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200" rtl="0" fontAlgn="auto" latinLnBrk="0" hangingPunct="0">
      <a:lnSpc>
        <a:spcPts val="4000"/>
      </a:lnSpc>
      <a:spcBef>
        <a:spcPts val="0"/>
      </a:spcBef>
      <a:spcAft>
        <a:spcPts val="0"/>
      </a:spcAft>
      <a:buClrTx/>
      <a:buSzTx/>
      <a:buFontTx/>
      <a:buNone/>
      <a:tabLst/>
      <a:defRPr kumimoji="0" sz="3000" b="0" i="0" u="none" strike="noStrike" cap="none" spc="0" normalizeH="0" baseline="0">
        <a:ln>
          <a:noFill/>
        </a:ln>
        <a:solidFill>
          <a:schemeClr val="accent1">
            <a:lumOff val="-14901"/>
          </a:schemeClr>
        </a:solidFill>
        <a:effectLst/>
        <a:uFillTx/>
        <a:latin typeface="+mn-lt"/>
        <a:ea typeface="+mn-ea"/>
        <a:cs typeface="+mn-cs"/>
        <a:sym typeface="Arial"/>
      </a:defRPr>
    </a:lvl1pPr>
    <a:lvl2pPr marL="508000" marR="0" indent="-508000" algn="l" defTabSz="1219200" rtl="0" fontAlgn="auto" latinLnBrk="0" hangingPunct="0">
      <a:lnSpc>
        <a:spcPts val="4000"/>
      </a:lnSpc>
      <a:spcBef>
        <a:spcPts val="0"/>
      </a:spcBef>
      <a:spcAft>
        <a:spcPts val="0"/>
      </a:spcAft>
      <a:buClrTx/>
      <a:buSzPct val="75000"/>
      <a:buFontTx/>
      <a:buChar char="•"/>
      <a:tabLst/>
      <a:defRPr kumimoji="0" sz="3000" b="0" i="0" u="none" strike="noStrike" cap="none" spc="0" normalizeH="0" baseline="0">
        <a:ln>
          <a:noFill/>
        </a:ln>
        <a:solidFill>
          <a:schemeClr val="accent1">
            <a:lumOff val="-14901"/>
          </a:schemeClr>
        </a:solidFill>
        <a:effectLst/>
        <a:uFillTx/>
        <a:latin typeface="+mn-lt"/>
        <a:ea typeface="+mn-ea"/>
        <a:cs typeface="+mn-cs"/>
        <a:sym typeface="Arial"/>
      </a:defRPr>
    </a:lvl2pPr>
    <a:lvl3pPr marL="1016000" marR="0" indent="-508000" algn="l" defTabSz="1219200" rtl="0" fontAlgn="auto" latinLnBrk="0" hangingPunct="0">
      <a:lnSpc>
        <a:spcPts val="4000"/>
      </a:lnSpc>
      <a:spcBef>
        <a:spcPts val="0"/>
      </a:spcBef>
      <a:spcAft>
        <a:spcPts val="0"/>
      </a:spcAft>
      <a:buClrTx/>
      <a:buSzPct val="75000"/>
      <a:buFontTx/>
      <a:buChar char="•"/>
      <a:tabLst/>
      <a:defRPr kumimoji="0" sz="3000" b="0" i="0" u="none" strike="noStrike" cap="none" spc="0" normalizeH="0" baseline="0">
        <a:ln>
          <a:noFill/>
        </a:ln>
        <a:solidFill>
          <a:schemeClr val="accent1">
            <a:lumOff val="-14901"/>
          </a:schemeClr>
        </a:solidFill>
        <a:effectLst/>
        <a:uFillTx/>
        <a:latin typeface="+mn-lt"/>
        <a:ea typeface="+mn-ea"/>
        <a:cs typeface="+mn-cs"/>
        <a:sym typeface="Arial"/>
      </a:defRPr>
    </a:lvl3pPr>
    <a:lvl4pPr marL="1524000" marR="0" indent="-508000" algn="l" defTabSz="1219200" rtl="0" fontAlgn="auto" latinLnBrk="0" hangingPunct="0">
      <a:lnSpc>
        <a:spcPts val="4000"/>
      </a:lnSpc>
      <a:spcBef>
        <a:spcPts val="0"/>
      </a:spcBef>
      <a:spcAft>
        <a:spcPts val="0"/>
      </a:spcAft>
      <a:buClrTx/>
      <a:buSzPct val="75000"/>
      <a:buFontTx/>
      <a:buChar char="•"/>
      <a:tabLst/>
      <a:defRPr kumimoji="0" sz="3000" b="0" i="0" u="none" strike="noStrike" cap="none" spc="0" normalizeH="0" baseline="0">
        <a:ln>
          <a:noFill/>
        </a:ln>
        <a:solidFill>
          <a:schemeClr val="accent1">
            <a:lumOff val="-14901"/>
          </a:schemeClr>
        </a:solidFill>
        <a:effectLst/>
        <a:uFillTx/>
        <a:latin typeface="+mn-lt"/>
        <a:ea typeface="+mn-ea"/>
        <a:cs typeface="+mn-cs"/>
        <a:sym typeface="Arial"/>
      </a:defRPr>
    </a:lvl4pPr>
    <a:lvl5pPr marL="2032000" marR="0" indent="-508000" algn="l" defTabSz="1219200" rtl="0" fontAlgn="auto" latinLnBrk="0" hangingPunct="0">
      <a:lnSpc>
        <a:spcPts val="4000"/>
      </a:lnSpc>
      <a:spcBef>
        <a:spcPts val="0"/>
      </a:spcBef>
      <a:spcAft>
        <a:spcPts val="0"/>
      </a:spcAft>
      <a:buClrTx/>
      <a:buSzPct val="75000"/>
      <a:buFontTx/>
      <a:buChar char="•"/>
      <a:tabLst/>
      <a:defRPr kumimoji="0" sz="3000" b="0" i="0" u="none" strike="noStrike" cap="none" spc="0" normalizeH="0" baseline="0">
        <a:ln>
          <a:noFill/>
        </a:ln>
        <a:solidFill>
          <a:schemeClr val="accent1">
            <a:lumOff val="-14901"/>
          </a:schemeClr>
        </a:solidFill>
        <a:effectLst/>
        <a:uFillTx/>
        <a:latin typeface="+mn-lt"/>
        <a:ea typeface="+mn-ea"/>
        <a:cs typeface="+mn-cs"/>
        <a:sym typeface="Arial"/>
      </a:defRPr>
    </a:lvl5pPr>
    <a:lvl6pPr marL="2540000" marR="0" indent="-508000" algn="l" defTabSz="1219200" rtl="0" fontAlgn="auto" latinLnBrk="0" hangingPunct="0">
      <a:lnSpc>
        <a:spcPts val="4000"/>
      </a:lnSpc>
      <a:spcBef>
        <a:spcPts val="0"/>
      </a:spcBef>
      <a:spcAft>
        <a:spcPts val="0"/>
      </a:spcAft>
      <a:buClrTx/>
      <a:buSzPct val="75000"/>
      <a:buFontTx/>
      <a:buChar char="•"/>
      <a:tabLst/>
      <a:defRPr kumimoji="0" sz="3000" b="0" i="0" u="none" strike="noStrike" cap="none" spc="0" normalizeH="0" baseline="0">
        <a:ln>
          <a:noFill/>
        </a:ln>
        <a:solidFill>
          <a:schemeClr val="accent1">
            <a:lumOff val="-14901"/>
          </a:schemeClr>
        </a:solidFill>
        <a:effectLst/>
        <a:uFillTx/>
        <a:latin typeface="+mn-lt"/>
        <a:ea typeface="+mn-ea"/>
        <a:cs typeface="+mn-cs"/>
        <a:sym typeface="Arial"/>
      </a:defRPr>
    </a:lvl6pPr>
    <a:lvl7pPr marL="3048000" marR="0" indent="-508000" algn="l" defTabSz="1219200" rtl="0" fontAlgn="auto" latinLnBrk="0" hangingPunct="0">
      <a:lnSpc>
        <a:spcPts val="4000"/>
      </a:lnSpc>
      <a:spcBef>
        <a:spcPts val="0"/>
      </a:spcBef>
      <a:spcAft>
        <a:spcPts val="0"/>
      </a:spcAft>
      <a:buClrTx/>
      <a:buSzPct val="75000"/>
      <a:buFontTx/>
      <a:buChar char="•"/>
      <a:tabLst/>
      <a:defRPr kumimoji="0" sz="3000" b="0" i="0" u="none" strike="noStrike" cap="none" spc="0" normalizeH="0" baseline="0">
        <a:ln>
          <a:noFill/>
        </a:ln>
        <a:solidFill>
          <a:schemeClr val="accent1">
            <a:lumOff val="-14901"/>
          </a:schemeClr>
        </a:solidFill>
        <a:effectLst/>
        <a:uFillTx/>
        <a:latin typeface="+mn-lt"/>
        <a:ea typeface="+mn-ea"/>
        <a:cs typeface="+mn-cs"/>
        <a:sym typeface="Arial"/>
      </a:defRPr>
    </a:lvl7pPr>
    <a:lvl8pPr marL="3556000" marR="0" indent="-508000" algn="l" defTabSz="1219200" rtl="0" fontAlgn="auto" latinLnBrk="0" hangingPunct="0">
      <a:lnSpc>
        <a:spcPts val="4000"/>
      </a:lnSpc>
      <a:spcBef>
        <a:spcPts val="0"/>
      </a:spcBef>
      <a:spcAft>
        <a:spcPts val="0"/>
      </a:spcAft>
      <a:buClrTx/>
      <a:buSzPct val="75000"/>
      <a:buFontTx/>
      <a:buChar char="•"/>
      <a:tabLst/>
      <a:defRPr kumimoji="0" sz="3000" b="0" i="0" u="none" strike="noStrike" cap="none" spc="0" normalizeH="0" baseline="0">
        <a:ln>
          <a:noFill/>
        </a:ln>
        <a:solidFill>
          <a:schemeClr val="accent1">
            <a:lumOff val="-14901"/>
          </a:schemeClr>
        </a:solidFill>
        <a:effectLst/>
        <a:uFillTx/>
        <a:latin typeface="+mn-lt"/>
        <a:ea typeface="+mn-ea"/>
        <a:cs typeface="+mn-cs"/>
        <a:sym typeface="Arial"/>
      </a:defRPr>
    </a:lvl8pPr>
    <a:lvl9pPr marL="4064000" marR="0" indent="-508000" algn="l" defTabSz="1219200" rtl="0" fontAlgn="auto" latinLnBrk="0" hangingPunct="0">
      <a:lnSpc>
        <a:spcPts val="4000"/>
      </a:lnSpc>
      <a:spcBef>
        <a:spcPts val="0"/>
      </a:spcBef>
      <a:spcAft>
        <a:spcPts val="0"/>
      </a:spcAft>
      <a:buClrTx/>
      <a:buSzPct val="75000"/>
      <a:buFontTx/>
      <a:buChar char="•"/>
      <a:tabLst/>
      <a:defRPr kumimoji="0" sz="3000" b="0" i="0" u="none" strike="noStrike" cap="none" spc="0" normalizeH="0" baseline="0">
        <a:ln>
          <a:noFill/>
        </a:ln>
        <a:solidFill>
          <a:schemeClr val="accent1">
            <a:lumOff val="-14901"/>
          </a:schemeClr>
        </a:solidFill>
        <a:effectLst/>
        <a:uFillTx/>
        <a:latin typeface="+mn-lt"/>
        <a:ea typeface="+mn-ea"/>
        <a:cs typeface="+mn-cs"/>
        <a:sym typeface="Arial"/>
      </a:defRPr>
    </a:lvl9pPr>
  </p:defaultTextStyle>
  <p:extLst>
    <p:ext uri="{521415D9-36F7-43E2-AB2F-B90AF26B5E84}">
      <p14:sectionLst xmlns:p14="http://schemas.microsoft.com/office/powerpoint/2010/main">
        <p14:section name="Default Section" id="{E5D5867C-968C-4C6E-88E9-C7A21DF7220E}">
          <p14:sldIdLst>
            <p14:sldId id="264"/>
          </p14:sldIdLst>
        </p14:section>
        <p14:section name="Intro" id="{81C9FC7A-1E30-4180-BCFA-0C041CFB4DB9}">
          <p14:sldIdLst>
            <p14:sldId id="292"/>
          </p14:sldIdLst>
        </p14:section>
        <p14:section name="Setting the Stage: What is Intelligence" id="{28C7A75C-52C1-445D-B31D-BA0889C13380}">
          <p14:sldIdLst>
            <p14:sldId id="257"/>
            <p14:sldId id="316"/>
          </p14:sldIdLst>
        </p14:section>
        <p14:section name="Access" id="{13E70F44-E730-4D89-8AAF-C1E2ABADCB9B}">
          <p14:sldIdLst>
            <p14:sldId id="315"/>
            <p14:sldId id="324"/>
          </p14:sldIdLst>
        </p14:section>
        <p14:section name="Trust" id="{3E589739-8EC5-4BF1-B284-79AD71504EFD}">
          <p14:sldIdLst>
            <p14:sldId id="268"/>
            <p14:sldId id="328"/>
            <p14:sldId id="321"/>
            <p14:sldId id="320"/>
            <p14:sldId id="329"/>
            <p14:sldId id="313"/>
            <p14:sldId id="314"/>
          </p14:sldIdLst>
        </p14:section>
        <p14:section name="Main" id="{C789EA7D-866F-4951-91E0-15DF40186ED6}">
          <p14:sldIdLst>
            <p14:sldId id="302"/>
            <p14:sldId id="258"/>
            <p14:sldId id="327"/>
          </p14:sldIdLst>
        </p14:section>
        <p14:section name="Tradecraft &amp; Definitions" id="{3024BFD1-391D-422B-BD3C-AC626D6ADE07}">
          <p14:sldIdLst>
            <p14:sldId id="330"/>
            <p14:sldId id="325"/>
            <p14:sldId id="288"/>
            <p14:sldId id="289"/>
            <p14:sldId id="295"/>
            <p14:sldId id="293"/>
            <p14:sldId id="294"/>
            <p14:sldId id="285"/>
            <p14:sldId id="317"/>
            <p14:sldId id="306"/>
            <p14:sldId id="307"/>
            <p14:sldId id="326"/>
            <p14:sldId id="265"/>
          </p14:sldIdLst>
        </p14:section>
      </p14:sectionLst>
    </p:ex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liam Gragido" initials="" lastIdx="6" clrIdx="0"/>
  <p:cmAuthor id="1" name="Arnold, Mark A" initials="AMA" lastIdx="2" clrIdx="1">
    <p:extLst>
      <p:ext uri="{19B8F6BF-5375-455C-9EA6-DF929625EA0E}">
        <p15:presenceInfo xmlns:p15="http://schemas.microsoft.com/office/powerpoint/2012/main" userId="S-1-5-21-1606980848-1682526488-725345543-17665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D9222A"/>
    <a:srgbClr val="215D9B"/>
    <a:srgbClr val="2F7BB3"/>
    <a:srgbClr val="209E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chemeClr val="accent5">
          <a:hueOff val="-8860345"/>
          <a:lumOff val="-10135"/>
        </a:schemeClr>
      </a:tcTxStyle>
      <a:tcStyle>
        <a:tcBdr>
          <a:left>
            <a:ln w="3175" cap="flat">
              <a:solidFill>
                <a:schemeClr val="accent6">
                  <a:lumOff val="8015"/>
                </a:schemeClr>
              </a:solidFill>
              <a:prstDash val="solid"/>
              <a:round/>
            </a:ln>
          </a:left>
          <a:right>
            <a:ln w="3175" cap="flat">
              <a:solidFill>
                <a:schemeClr val="accent6">
                  <a:lumOff val="8015"/>
                </a:schemeClr>
              </a:solidFill>
              <a:prstDash val="solid"/>
              <a:round/>
            </a:ln>
          </a:right>
          <a:top>
            <a:ln w="3175" cap="flat">
              <a:solidFill>
                <a:schemeClr val="accent6">
                  <a:lumOff val="8015"/>
                </a:schemeClr>
              </a:solidFill>
              <a:prstDash val="solid"/>
              <a:round/>
            </a:ln>
          </a:top>
          <a:bottom>
            <a:ln w="3175" cap="flat">
              <a:solidFill>
                <a:schemeClr val="accent6">
                  <a:lumOff val="8015"/>
                </a:schemeClr>
              </a:solidFill>
              <a:prstDash val="solid"/>
              <a:round/>
            </a:ln>
          </a:bottom>
          <a:insideH>
            <a:ln w="3175" cap="flat">
              <a:solidFill>
                <a:schemeClr val="accent6">
                  <a:lumOff val="8015"/>
                </a:schemeClr>
              </a:solidFill>
              <a:prstDash val="solid"/>
              <a:round/>
            </a:ln>
          </a:insideH>
          <a:insideV>
            <a:ln w="3175" cap="flat">
              <a:solidFill>
                <a:schemeClr val="accent6">
                  <a:lumOff val="8015"/>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chemeClr val="accent6">
          <a:lumOff val="8015"/>
        </a:schemeClr>
      </a:tcTxStyle>
      <a:tcStyle>
        <a:tcBdr>
          <a:left>
            <a:ln w="3175" cap="flat">
              <a:solidFill>
                <a:schemeClr val="accent6">
                  <a:lumOff val="8015"/>
                </a:schemeClr>
              </a:solidFill>
              <a:prstDash val="solid"/>
              <a:round/>
            </a:ln>
          </a:left>
          <a:right>
            <a:ln w="3175" cap="flat">
              <a:solidFill>
                <a:schemeClr val="accent6">
                  <a:lumOff val="8015"/>
                </a:schemeClr>
              </a:solidFill>
              <a:prstDash val="solid"/>
              <a:round/>
            </a:ln>
          </a:right>
          <a:top>
            <a:ln w="3175" cap="flat">
              <a:solidFill>
                <a:schemeClr val="accent6">
                  <a:lumOff val="8015"/>
                </a:schemeClr>
              </a:solidFill>
              <a:prstDash val="solid"/>
              <a:round/>
            </a:ln>
          </a:top>
          <a:bottom>
            <a:ln w="3175" cap="flat">
              <a:solidFill>
                <a:schemeClr val="accent6">
                  <a:lumOff val="8015"/>
                </a:schemeClr>
              </a:solidFill>
              <a:prstDash val="solid"/>
              <a:round/>
            </a:ln>
          </a:bottom>
          <a:insideH>
            <a:ln w="3175" cap="flat">
              <a:solidFill>
                <a:schemeClr val="accent6">
                  <a:lumOff val="8015"/>
                </a:schemeClr>
              </a:solidFill>
              <a:prstDash val="solid"/>
              <a:round/>
            </a:ln>
          </a:insideH>
          <a:insideV>
            <a:ln w="3175" cap="flat">
              <a:solidFill>
                <a:schemeClr val="accent6">
                  <a:lumOff val="8015"/>
                </a:schemeClr>
              </a:solidFill>
              <a:prstDash val="solid"/>
              <a:round/>
            </a:ln>
          </a:insideV>
        </a:tcBdr>
        <a:fill>
          <a:solidFill>
            <a:schemeClr val="accent5">
              <a:hueOff val="-8860345"/>
              <a:lumOff val="-10135"/>
            </a:schemeClr>
          </a:solidFill>
        </a:fill>
      </a:tcStyle>
    </a:firstCol>
    <a:lastRow>
      <a:tcTxStyle b="on" i="off">
        <a:font>
          <a:latin typeface="Calibri"/>
          <a:ea typeface="Calibri"/>
          <a:cs typeface="Calibri"/>
        </a:font>
        <a:schemeClr val="accent6">
          <a:lumOff val="8015"/>
        </a:schemeClr>
      </a:tcTxStyle>
      <a:tcStyle>
        <a:tcBdr>
          <a:left>
            <a:ln w="3175" cap="flat">
              <a:solidFill>
                <a:schemeClr val="accent6">
                  <a:lumOff val="8015"/>
                </a:schemeClr>
              </a:solidFill>
              <a:prstDash val="solid"/>
              <a:round/>
            </a:ln>
          </a:left>
          <a:right>
            <a:ln w="3175" cap="flat">
              <a:solidFill>
                <a:schemeClr val="accent6">
                  <a:lumOff val="8015"/>
                </a:schemeClr>
              </a:solidFill>
              <a:prstDash val="solid"/>
              <a:round/>
            </a:ln>
          </a:right>
          <a:top>
            <a:ln w="76200" cap="flat">
              <a:solidFill>
                <a:schemeClr val="accent6">
                  <a:lumOff val="8015"/>
                </a:schemeClr>
              </a:solidFill>
              <a:prstDash val="solid"/>
              <a:round/>
            </a:ln>
          </a:top>
          <a:bottom>
            <a:ln w="3175" cap="flat">
              <a:solidFill>
                <a:schemeClr val="accent6">
                  <a:lumOff val="8015"/>
                </a:schemeClr>
              </a:solidFill>
              <a:prstDash val="solid"/>
              <a:round/>
            </a:ln>
          </a:bottom>
          <a:insideH>
            <a:ln w="3175" cap="flat">
              <a:solidFill>
                <a:schemeClr val="accent6">
                  <a:lumOff val="8015"/>
                </a:schemeClr>
              </a:solidFill>
              <a:prstDash val="solid"/>
              <a:round/>
            </a:ln>
          </a:insideH>
          <a:insideV>
            <a:ln w="3175" cap="flat">
              <a:solidFill>
                <a:schemeClr val="accent6">
                  <a:lumOff val="8015"/>
                </a:schemeClr>
              </a:solidFill>
              <a:prstDash val="solid"/>
              <a:round/>
            </a:ln>
          </a:insideV>
        </a:tcBdr>
        <a:fill>
          <a:solidFill>
            <a:schemeClr val="accent5">
              <a:hueOff val="-8860345"/>
              <a:lumOff val="-10135"/>
            </a:schemeClr>
          </a:solidFill>
        </a:fill>
      </a:tcStyle>
    </a:lastRow>
    <a:firstRow>
      <a:tcTxStyle b="on" i="off">
        <a:font>
          <a:latin typeface="Calibri"/>
          <a:ea typeface="Calibri"/>
          <a:cs typeface="Calibri"/>
        </a:font>
        <a:schemeClr val="accent6">
          <a:lumOff val="8015"/>
        </a:schemeClr>
      </a:tcTxStyle>
      <a:tcStyle>
        <a:tcBdr>
          <a:left>
            <a:ln w="3175" cap="flat">
              <a:solidFill>
                <a:schemeClr val="accent6">
                  <a:lumOff val="8015"/>
                </a:schemeClr>
              </a:solidFill>
              <a:prstDash val="solid"/>
              <a:round/>
            </a:ln>
          </a:left>
          <a:right>
            <a:ln w="3175" cap="flat">
              <a:solidFill>
                <a:schemeClr val="accent6">
                  <a:lumOff val="8015"/>
                </a:schemeClr>
              </a:solidFill>
              <a:prstDash val="solid"/>
              <a:round/>
            </a:ln>
          </a:right>
          <a:top>
            <a:ln w="3175" cap="flat">
              <a:solidFill>
                <a:schemeClr val="accent6">
                  <a:lumOff val="8015"/>
                </a:schemeClr>
              </a:solidFill>
              <a:prstDash val="solid"/>
              <a:round/>
            </a:ln>
          </a:top>
          <a:bottom>
            <a:ln w="76200" cap="flat">
              <a:solidFill>
                <a:schemeClr val="accent6">
                  <a:lumOff val="8015"/>
                </a:schemeClr>
              </a:solidFill>
              <a:prstDash val="solid"/>
              <a:round/>
            </a:ln>
          </a:bottom>
          <a:insideH>
            <a:ln w="3175" cap="flat">
              <a:solidFill>
                <a:schemeClr val="accent6">
                  <a:lumOff val="8015"/>
                </a:schemeClr>
              </a:solidFill>
              <a:prstDash val="solid"/>
              <a:round/>
            </a:ln>
          </a:insideH>
          <a:insideV>
            <a:ln w="3175" cap="flat">
              <a:solidFill>
                <a:schemeClr val="accent6">
                  <a:lumOff val="8015"/>
                </a:schemeClr>
              </a:solidFill>
              <a:prstDash val="solid"/>
              <a:round/>
            </a:ln>
          </a:insideV>
        </a:tcBdr>
        <a:fill>
          <a:solidFill>
            <a:schemeClr val="accent5">
              <a:hueOff val="-8860345"/>
              <a:lumOff val="-10135"/>
            </a:schemeClr>
          </a:solidFill>
        </a:fill>
      </a:tcStyle>
    </a:firstRow>
  </a:tblStyle>
  <a:tblStyle styleId="{C7B018BB-80A7-4F77-B60F-C8B233D01FF8}" styleName="">
    <a:tblBg/>
    <a:wholeTbl>
      <a:tcTxStyle b="off" i="off">
        <a:font>
          <a:latin typeface="Calibri"/>
          <a:ea typeface="Calibri"/>
          <a:cs typeface="Calibri"/>
        </a:font>
        <a:schemeClr val="accent5">
          <a:hueOff val="-8860345"/>
          <a:lumOff val="-10135"/>
        </a:schemeClr>
      </a:tcTxStyle>
      <a:tcStyle>
        <a:tcBdr>
          <a:left>
            <a:ln w="3175" cap="flat">
              <a:solidFill>
                <a:schemeClr val="accent6">
                  <a:lumOff val="8015"/>
                </a:schemeClr>
              </a:solidFill>
              <a:prstDash val="solid"/>
              <a:round/>
            </a:ln>
          </a:left>
          <a:right>
            <a:ln w="3175" cap="flat">
              <a:solidFill>
                <a:schemeClr val="accent6">
                  <a:lumOff val="8015"/>
                </a:schemeClr>
              </a:solidFill>
              <a:prstDash val="solid"/>
              <a:round/>
            </a:ln>
          </a:right>
          <a:top>
            <a:ln w="3175" cap="flat">
              <a:solidFill>
                <a:schemeClr val="accent6">
                  <a:lumOff val="8015"/>
                </a:schemeClr>
              </a:solidFill>
              <a:prstDash val="solid"/>
              <a:round/>
            </a:ln>
          </a:top>
          <a:bottom>
            <a:ln w="3175" cap="flat">
              <a:solidFill>
                <a:schemeClr val="accent6">
                  <a:lumOff val="8015"/>
                </a:schemeClr>
              </a:solidFill>
              <a:prstDash val="solid"/>
              <a:round/>
            </a:ln>
          </a:bottom>
          <a:insideH>
            <a:ln w="3175" cap="flat">
              <a:solidFill>
                <a:schemeClr val="accent6">
                  <a:lumOff val="8015"/>
                </a:schemeClr>
              </a:solidFill>
              <a:prstDash val="solid"/>
              <a:round/>
            </a:ln>
          </a:insideH>
          <a:insideV>
            <a:ln w="3175" cap="flat">
              <a:solidFill>
                <a:schemeClr val="accent6">
                  <a:lumOff val="8015"/>
                </a:schemeClr>
              </a:solidFill>
              <a:prstDash val="solid"/>
              <a:round/>
            </a:ln>
          </a:insideV>
        </a:tcBdr>
        <a:fill>
          <a:solidFill>
            <a:srgbClr val="D0DEEF"/>
          </a:solidFill>
        </a:fill>
      </a:tcStyle>
    </a:wholeTbl>
    <a:band2H>
      <a:tcTxStyle/>
      <a:tcStyle>
        <a:tcBdr/>
        <a:fill>
          <a:solidFill>
            <a:srgbClr val="E9EFF7"/>
          </a:solidFill>
        </a:fill>
      </a:tcStyle>
    </a:band2H>
    <a:firstCol>
      <a:tcTxStyle b="on" i="off">
        <a:font>
          <a:latin typeface="Calibri"/>
          <a:ea typeface="Calibri"/>
          <a:cs typeface="Calibri"/>
        </a:font>
        <a:schemeClr val="accent6">
          <a:lumOff val="8015"/>
        </a:schemeClr>
      </a:tcTxStyle>
      <a:tcStyle>
        <a:tcBdr>
          <a:left>
            <a:ln w="3175" cap="flat">
              <a:solidFill>
                <a:schemeClr val="accent6">
                  <a:lumOff val="8015"/>
                </a:schemeClr>
              </a:solidFill>
              <a:prstDash val="solid"/>
              <a:round/>
            </a:ln>
          </a:left>
          <a:right>
            <a:ln w="3175" cap="flat">
              <a:solidFill>
                <a:schemeClr val="accent6">
                  <a:lumOff val="8015"/>
                </a:schemeClr>
              </a:solidFill>
              <a:prstDash val="solid"/>
              <a:round/>
            </a:ln>
          </a:right>
          <a:top>
            <a:ln w="3175" cap="flat">
              <a:solidFill>
                <a:schemeClr val="accent6">
                  <a:lumOff val="8015"/>
                </a:schemeClr>
              </a:solidFill>
              <a:prstDash val="solid"/>
              <a:round/>
            </a:ln>
          </a:top>
          <a:bottom>
            <a:ln w="3175" cap="flat">
              <a:solidFill>
                <a:schemeClr val="accent6">
                  <a:lumOff val="8015"/>
                </a:schemeClr>
              </a:solidFill>
              <a:prstDash val="solid"/>
              <a:round/>
            </a:ln>
          </a:bottom>
          <a:insideH>
            <a:ln w="3175" cap="flat">
              <a:solidFill>
                <a:schemeClr val="accent6">
                  <a:lumOff val="8015"/>
                </a:schemeClr>
              </a:solidFill>
              <a:prstDash val="solid"/>
              <a:round/>
            </a:ln>
          </a:insideH>
          <a:insideV>
            <a:ln w="3175" cap="flat">
              <a:solidFill>
                <a:schemeClr val="accent6">
                  <a:lumOff val="8015"/>
                </a:schemeClr>
              </a:solidFill>
              <a:prstDash val="solid"/>
              <a:round/>
            </a:ln>
          </a:insideV>
        </a:tcBdr>
        <a:fill>
          <a:solidFill>
            <a:srgbClr val="5B9BD5"/>
          </a:solidFill>
        </a:fill>
      </a:tcStyle>
    </a:firstCol>
    <a:lastRow>
      <a:tcTxStyle b="on" i="off">
        <a:font>
          <a:latin typeface="Calibri"/>
          <a:ea typeface="Calibri"/>
          <a:cs typeface="Calibri"/>
        </a:font>
        <a:schemeClr val="accent6">
          <a:lumOff val="8015"/>
        </a:schemeClr>
      </a:tcTxStyle>
      <a:tcStyle>
        <a:tcBdr>
          <a:left>
            <a:ln w="3175" cap="flat">
              <a:solidFill>
                <a:schemeClr val="accent6">
                  <a:lumOff val="8015"/>
                </a:schemeClr>
              </a:solidFill>
              <a:prstDash val="solid"/>
              <a:round/>
            </a:ln>
          </a:left>
          <a:right>
            <a:ln w="3175" cap="flat">
              <a:solidFill>
                <a:schemeClr val="accent6">
                  <a:lumOff val="8015"/>
                </a:schemeClr>
              </a:solidFill>
              <a:prstDash val="solid"/>
              <a:round/>
            </a:ln>
          </a:right>
          <a:top>
            <a:ln w="76200" cap="flat">
              <a:solidFill>
                <a:schemeClr val="accent6">
                  <a:lumOff val="8015"/>
                </a:schemeClr>
              </a:solidFill>
              <a:prstDash val="solid"/>
              <a:round/>
            </a:ln>
          </a:top>
          <a:bottom>
            <a:ln w="3175" cap="flat">
              <a:solidFill>
                <a:schemeClr val="accent6">
                  <a:lumOff val="8015"/>
                </a:schemeClr>
              </a:solidFill>
              <a:prstDash val="solid"/>
              <a:round/>
            </a:ln>
          </a:bottom>
          <a:insideH>
            <a:ln w="3175" cap="flat">
              <a:solidFill>
                <a:schemeClr val="accent6">
                  <a:lumOff val="8015"/>
                </a:schemeClr>
              </a:solidFill>
              <a:prstDash val="solid"/>
              <a:round/>
            </a:ln>
          </a:insideH>
          <a:insideV>
            <a:ln w="3175" cap="flat">
              <a:solidFill>
                <a:schemeClr val="accent6">
                  <a:lumOff val="8015"/>
                </a:schemeClr>
              </a:solidFill>
              <a:prstDash val="solid"/>
              <a:round/>
            </a:ln>
          </a:insideV>
        </a:tcBdr>
        <a:fill>
          <a:solidFill>
            <a:srgbClr val="5B9BD5"/>
          </a:solidFill>
        </a:fill>
      </a:tcStyle>
    </a:lastRow>
    <a:firstRow>
      <a:tcTxStyle b="on" i="off">
        <a:font>
          <a:latin typeface="Calibri"/>
          <a:ea typeface="Calibri"/>
          <a:cs typeface="Calibri"/>
        </a:font>
        <a:schemeClr val="accent6">
          <a:lumOff val="8015"/>
        </a:schemeClr>
      </a:tcTxStyle>
      <a:tcStyle>
        <a:tcBdr>
          <a:left>
            <a:ln w="3175" cap="flat">
              <a:solidFill>
                <a:schemeClr val="accent6">
                  <a:lumOff val="8015"/>
                </a:schemeClr>
              </a:solidFill>
              <a:prstDash val="solid"/>
              <a:round/>
            </a:ln>
          </a:left>
          <a:right>
            <a:ln w="3175" cap="flat">
              <a:solidFill>
                <a:schemeClr val="accent6">
                  <a:lumOff val="8015"/>
                </a:schemeClr>
              </a:solidFill>
              <a:prstDash val="solid"/>
              <a:round/>
            </a:ln>
          </a:right>
          <a:top>
            <a:ln w="3175" cap="flat">
              <a:solidFill>
                <a:schemeClr val="accent6">
                  <a:lumOff val="8015"/>
                </a:schemeClr>
              </a:solidFill>
              <a:prstDash val="solid"/>
              <a:round/>
            </a:ln>
          </a:top>
          <a:bottom>
            <a:ln w="76200" cap="flat">
              <a:solidFill>
                <a:schemeClr val="accent6">
                  <a:lumOff val="8015"/>
                </a:schemeClr>
              </a:solidFill>
              <a:prstDash val="solid"/>
              <a:round/>
            </a:ln>
          </a:bottom>
          <a:insideH>
            <a:ln w="3175" cap="flat">
              <a:solidFill>
                <a:schemeClr val="accent6">
                  <a:lumOff val="8015"/>
                </a:schemeClr>
              </a:solidFill>
              <a:prstDash val="solid"/>
              <a:round/>
            </a:ln>
          </a:insideH>
          <a:insideV>
            <a:ln w="3175" cap="flat">
              <a:solidFill>
                <a:schemeClr val="accent6">
                  <a:lumOff val="8015"/>
                </a:schemeClr>
              </a:solidFill>
              <a:prstDash val="solid"/>
              <a:round/>
            </a:ln>
          </a:insideV>
        </a:tcBdr>
        <a:fill>
          <a:solidFill>
            <a:srgbClr val="5B9BD5"/>
          </a:solidFill>
        </a:fill>
      </a:tcStyle>
    </a:firstRow>
  </a:tblStyle>
  <a:tblStyle styleId="{EEE7283C-3CF3-47DC-8721-378D4A62B228}" styleName="">
    <a:tblBg/>
    <a:wholeTbl>
      <a:tcTxStyle b="off" i="off">
        <a:font>
          <a:latin typeface="Calibri"/>
          <a:ea typeface="Calibri"/>
          <a:cs typeface="Calibri"/>
        </a:font>
        <a:schemeClr val="accent5">
          <a:hueOff val="-8860345"/>
          <a:lumOff val="-10135"/>
        </a:schemeClr>
      </a:tcTxStyle>
      <a:tcStyle>
        <a:tcBdr>
          <a:left>
            <a:ln w="3175" cap="flat">
              <a:solidFill>
                <a:schemeClr val="accent6">
                  <a:lumOff val="8015"/>
                </a:schemeClr>
              </a:solidFill>
              <a:prstDash val="solid"/>
              <a:round/>
            </a:ln>
          </a:left>
          <a:right>
            <a:ln w="3175" cap="flat">
              <a:solidFill>
                <a:schemeClr val="accent6">
                  <a:lumOff val="8015"/>
                </a:schemeClr>
              </a:solidFill>
              <a:prstDash val="solid"/>
              <a:round/>
            </a:ln>
          </a:right>
          <a:top>
            <a:ln w="3175" cap="flat">
              <a:solidFill>
                <a:schemeClr val="accent6">
                  <a:lumOff val="8015"/>
                </a:schemeClr>
              </a:solidFill>
              <a:prstDash val="solid"/>
              <a:round/>
            </a:ln>
          </a:top>
          <a:bottom>
            <a:ln w="3175" cap="flat">
              <a:solidFill>
                <a:schemeClr val="accent6">
                  <a:lumOff val="8015"/>
                </a:schemeClr>
              </a:solidFill>
              <a:prstDash val="solid"/>
              <a:round/>
            </a:ln>
          </a:bottom>
          <a:insideH>
            <a:ln w="3175" cap="flat">
              <a:solidFill>
                <a:schemeClr val="accent6">
                  <a:lumOff val="8015"/>
                </a:schemeClr>
              </a:solidFill>
              <a:prstDash val="solid"/>
              <a:round/>
            </a:ln>
          </a:insideH>
          <a:insideV>
            <a:ln w="3175" cap="flat">
              <a:solidFill>
                <a:schemeClr val="accent6">
                  <a:lumOff val="8015"/>
                </a:schemeClr>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Calibri"/>
          <a:ea typeface="Calibri"/>
          <a:cs typeface="Calibri"/>
        </a:font>
        <a:schemeClr val="accent6">
          <a:lumOff val="8015"/>
        </a:schemeClr>
      </a:tcTxStyle>
      <a:tcStyle>
        <a:tcBdr>
          <a:left>
            <a:ln w="3175" cap="flat">
              <a:solidFill>
                <a:schemeClr val="accent6">
                  <a:lumOff val="8015"/>
                </a:schemeClr>
              </a:solidFill>
              <a:prstDash val="solid"/>
              <a:round/>
            </a:ln>
          </a:left>
          <a:right>
            <a:ln w="3175" cap="flat">
              <a:solidFill>
                <a:schemeClr val="accent6">
                  <a:lumOff val="8015"/>
                </a:schemeClr>
              </a:solidFill>
              <a:prstDash val="solid"/>
              <a:round/>
            </a:ln>
          </a:right>
          <a:top>
            <a:ln w="3175" cap="flat">
              <a:solidFill>
                <a:schemeClr val="accent6">
                  <a:lumOff val="8015"/>
                </a:schemeClr>
              </a:solidFill>
              <a:prstDash val="solid"/>
              <a:round/>
            </a:ln>
          </a:top>
          <a:bottom>
            <a:ln w="3175" cap="flat">
              <a:solidFill>
                <a:schemeClr val="accent6">
                  <a:lumOff val="8015"/>
                </a:schemeClr>
              </a:solidFill>
              <a:prstDash val="solid"/>
              <a:round/>
            </a:ln>
          </a:bottom>
          <a:insideH>
            <a:ln w="3175" cap="flat">
              <a:solidFill>
                <a:schemeClr val="accent6">
                  <a:lumOff val="8015"/>
                </a:schemeClr>
              </a:solidFill>
              <a:prstDash val="solid"/>
              <a:round/>
            </a:ln>
          </a:insideH>
          <a:insideV>
            <a:ln w="3175" cap="flat">
              <a:solidFill>
                <a:schemeClr val="accent6">
                  <a:lumOff val="8015"/>
                </a:schemeClr>
              </a:solidFill>
              <a:prstDash val="solid"/>
              <a:round/>
            </a:ln>
          </a:insideV>
        </a:tcBdr>
        <a:fill>
          <a:solidFill>
            <a:srgbClr val="A5A5A5"/>
          </a:solidFill>
        </a:fill>
      </a:tcStyle>
    </a:firstCol>
    <a:lastRow>
      <a:tcTxStyle b="on" i="off">
        <a:font>
          <a:latin typeface="Calibri"/>
          <a:ea typeface="Calibri"/>
          <a:cs typeface="Calibri"/>
        </a:font>
        <a:schemeClr val="accent6">
          <a:lumOff val="8015"/>
        </a:schemeClr>
      </a:tcTxStyle>
      <a:tcStyle>
        <a:tcBdr>
          <a:left>
            <a:ln w="3175" cap="flat">
              <a:solidFill>
                <a:schemeClr val="accent6">
                  <a:lumOff val="8015"/>
                </a:schemeClr>
              </a:solidFill>
              <a:prstDash val="solid"/>
              <a:round/>
            </a:ln>
          </a:left>
          <a:right>
            <a:ln w="3175" cap="flat">
              <a:solidFill>
                <a:schemeClr val="accent6">
                  <a:lumOff val="8015"/>
                </a:schemeClr>
              </a:solidFill>
              <a:prstDash val="solid"/>
              <a:round/>
            </a:ln>
          </a:right>
          <a:top>
            <a:ln w="76200" cap="flat">
              <a:solidFill>
                <a:schemeClr val="accent6">
                  <a:lumOff val="8015"/>
                </a:schemeClr>
              </a:solidFill>
              <a:prstDash val="solid"/>
              <a:round/>
            </a:ln>
          </a:top>
          <a:bottom>
            <a:ln w="3175" cap="flat">
              <a:solidFill>
                <a:schemeClr val="accent6">
                  <a:lumOff val="8015"/>
                </a:schemeClr>
              </a:solidFill>
              <a:prstDash val="solid"/>
              <a:round/>
            </a:ln>
          </a:bottom>
          <a:insideH>
            <a:ln w="3175" cap="flat">
              <a:solidFill>
                <a:schemeClr val="accent6">
                  <a:lumOff val="8015"/>
                </a:schemeClr>
              </a:solidFill>
              <a:prstDash val="solid"/>
              <a:round/>
            </a:ln>
          </a:insideH>
          <a:insideV>
            <a:ln w="3175" cap="flat">
              <a:solidFill>
                <a:schemeClr val="accent6">
                  <a:lumOff val="8015"/>
                </a:schemeClr>
              </a:solidFill>
              <a:prstDash val="solid"/>
              <a:round/>
            </a:ln>
          </a:insideV>
        </a:tcBdr>
        <a:fill>
          <a:solidFill>
            <a:srgbClr val="A5A5A5"/>
          </a:solidFill>
        </a:fill>
      </a:tcStyle>
    </a:lastRow>
    <a:firstRow>
      <a:tcTxStyle b="on" i="off">
        <a:font>
          <a:latin typeface="Calibri"/>
          <a:ea typeface="Calibri"/>
          <a:cs typeface="Calibri"/>
        </a:font>
        <a:schemeClr val="accent6">
          <a:lumOff val="8015"/>
        </a:schemeClr>
      </a:tcTxStyle>
      <a:tcStyle>
        <a:tcBdr>
          <a:left>
            <a:ln w="3175" cap="flat">
              <a:solidFill>
                <a:schemeClr val="accent6">
                  <a:lumOff val="8015"/>
                </a:schemeClr>
              </a:solidFill>
              <a:prstDash val="solid"/>
              <a:round/>
            </a:ln>
          </a:left>
          <a:right>
            <a:ln w="3175" cap="flat">
              <a:solidFill>
                <a:schemeClr val="accent6">
                  <a:lumOff val="8015"/>
                </a:schemeClr>
              </a:solidFill>
              <a:prstDash val="solid"/>
              <a:round/>
            </a:ln>
          </a:right>
          <a:top>
            <a:ln w="3175" cap="flat">
              <a:solidFill>
                <a:schemeClr val="accent6">
                  <a:lumOff val="8015"/>
                </a:schemeClr>
              </a:solidFill>
              <a:prstDash val="solid"/>
              <a:round/>
            </a:ln>
          </a:top>
          <a:bottom>
            <a:ln w="76200" cap="flat">
              <a:solidFill>
                <a:schemeClr val="accent6">
                  <a:lumOff val="8015"/>
                </a:schemeClr>
              </a:solidFill>
              <a:prstDash val="solid"/>
              <a:round/>
            </a:ln>
          </a:bottom>
          <a:insideH>
            <a:ln w="3175" cap="flat">
              <a:solidFill>
                <a:schemeClr val="accent6">
                  <a:lumOff val="8015"/>
                </a:schemeClr>
              </a:solidFill>
              <a:prstDash val="solid"/>
              <a:round/>
            </a:ln>
          </a:insideH>
          <a:insideV>
            <a:ln w="3175" cap="flat">
              <a:solidFill>
                <a:schemeClr val="accent6">
                  <a:lumOff val="8015"/>
                </a:schemeClr>
              </a:solidFill>
              <a:prstDash val="solid"/>
              <a:round/>
            </a:ln>
          </a:insideV>
        </a:tcBdr>
        <a:fill>
          <a:solidFill>
            <a:srgbClr val="A5A5A5"/>
          </a:solidFill>
        </a:fill>
      </a:tcStyle>
    </a:firstRow>
  </a:tblStyle>
  <a:tblStyle styleId="{CF821DB8-F4EB-4A41-A1BA-3FCAFE7338EE}" styleName="">
    <a:tblBg/>
    <a:wholeTbl>
      <a:tcTxStyle b="off" i="off">
        <a:font>
          <a:latin typeface="Calibri"/>
          <a:ea typeface="Calibri"/>
          <a:cs typeface="Calibri"/>
        </a:font>
        <a:schemeClr val="accent5">
          <a:hueOff val="-8860345"/>
          <a:lumOff val="-10135"/>
        </a:schemeClr>
      </a:tcTxStyle>
      <a:tcStyle>
        <a:tcBdr>
          <a:left>
            <a:ln w="3175" cap="flat">
              <a:solidFill>
                <a:schemeClr val="accent6">
                  <a:lumOff val="8015"/>
                </a:schemeClr>
              </a:solidFill>
              <a:prstDash val="solid"/>
              <a:round/>
            </a:ln>
          </a:left>
          <a:right>
            <a:ln w="3175" cap="flat">
              <a:solidFill>
                <a:schemeClr val="accent6">
                  <a:lumOff val="8015"/>
                </a:schemeClr>
              </a:solidFill>
              <a:prstDash val="solid"/>
              <a:round/>
            </a:ln>
          </a:right>
          <a:top>
            <a:ln w="3175" cap="flat">
              <a:solidFill>
                <a:schemeClr val="accent6">
                  <a:lumOff val="8015"/>
                </a:schemeClr>
              </a:solidFill>
              <a:prstDash val="solid"/>
              <a:round/>
            </a:ln>
          </a:top>
          <a:bottom>
            <a:ln w="3175" cap="flat">
              <a:solidFill>
                <a:schemeClr val="accent6">
                  <a:lumOff val="8015"/>
                </a:schemeClr>
              </a:solidFill>
              <a:prstDash val="solid"/>
              <a:round/>
            </a:ln>
          </a:bottom>
          <a:insideH>
            <a:ln w="3175" cap="flat">
              <a:solidFill>
                <a:schemeClr val="accent6">
                  <a:lumOff val="8015"/>
                </a:schemeClr>
              </a:solidFill>
              <a:prstDash val="solid"/>
              <a:round/>
            </a:ln>
          </a:insideH>
          <a:insideV>
            <a:ln w="3175" cap="flat">
              <a:solidFill>
                <a:schemeClr val="accent6">
                  <a:lumOff val="8015"/>
                </a:schemeClr>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Calibri"/>
          <a:ea typeface="Calibri"/>
          <a:cs typeface="Calibri"/>
        </a:font>
        <a:schemeClr val="accent6">
          <a:lumOff val="8015"/>
        </a:schemeClr>
      </a:tcTxStyle>
      <a:tcStyle>
        <a:tcBdr>
          <a:left>
            <a:ln w="3175" cap="flat">
              <a:solidFill>
                <a:schemeClr val="accent6">
                  <a:lumOff val="8015"/>
                </a:schemeClr>
              </a:solidFill>
              <a:prstDash val="solid"/>
              <a:round/>
            </a:ln>
          </a:left>
          <a:right>
            <a:ln w="3175" cap="flat">
              <a:solidFill>
                <a:schemeClr val="accent6">
                  <a:lumOff val="8015"/>
                </a:schemeClr>
              </a:solidFill>
              <a:prstDash val="solid"/>
              <a:round/>
            </a:ln>
          </a:right>
          <a:top>
            <a:ln w="3175" cap="flat">
              <a:solidFill>
                <a:schemeClr val="accent6">
                  <a:lumOff val="8015"/>
                </a:schemeClr>
              </a:solidFill>
              <a:prstDash val="solid"/>
              <a:round/>
            </a:ln>
          </a:top>
          <a:bottom>
            <a:ln w="3175" cap="flat">
              <a:solidFill>
                <a:schemeClr val="accent6">
                  <a:lumOff val="8015"/>
                </a:schemeClr>
              </a:solidFill>
              <a:prstDash val="solid"/>
              <a:round/>
            </a:ln>
          </a:bottom>
          <a:insideH>
            <a:ln w="3175" cap="flat">
              <a:solidFill>
                <a:schemeClr val="accent6">
                  <a:lumOff val="8015"/>
                </a:schemeClr>
              </a:solidFill>
              <a:prstDash val="solid"/>
              <a:round/>
            </a:ln>
          </a:insideH>
          <a:insideV>
            <a:ln w="3175" cap="flat">
              <a:solidFill>
                <a:schemeClr val="accent6">
                  <a:lumOff val="8015"/>
                </a:schemeClr>
              </a:solidFill>
              <a:prstDash val="solid"/>
              <a:round/>
            </a:ln>
          </a:insideV>
        </a:tcBdr>
        <a:fill>
          <a:solidFill>
            <a:srgbClr val="70AD47"/>
          </a:solidFill>
        </a:fill>
      </a:tcStyle>
    </a:firstCol>
    <a:lastRow>
      <a:tcTxStyle b="on" i="off">
        <a:font>
          <a:latin typeface="Calibri"/>
          <a:ea typeface="Calibri"/>
          <a:cs typeface="Calibri"/>
        </a:font>
        <a:schemeClr val="accent6">
          <a:lumOff val="8015"/>
        </a:schemeClr>
      </a:tcTxStyle>
      <a:tcStyle>
        <a:tcBdr>
          <a:left>
            <a:ln w="3175" cap="flat">
              <a:solidFill>
                <a:schemeClr val="accent6">
                  <a:lumOff val="8015"/>
                </a:schemeClr>
              </a:solidFill>
              <a:prstDash val="solid"/>
              <a:round/>
            </a:ln>
          </a:left>
          <a:right>
            <a:ln w="3175" cap="flat">
              <a:solidFill>
                <a:schemeClr val="accent6">
                  <a:lumOff val="8015"/>
                </a:schemeClr>
              </a:solidFill>
              <a:prstDash val="solid"/>
              <a:round/>
            </a:ln>
          </a:right>
          <a:top>
            <a:ln w="76200" cap="flat">
              <a:solidFill>
                <a:schemeClr val="accent6">
                  <a:lumOff val="8015"/>
                </a:schemeClr>
              </a:solidFill>
              <a:prstDash val="solid"/>
              <a:round/>
            </a:ln>
          </a:top>
          <a:bottom>
            <a:ln w="3175" cap="flat">
              <a:solidFill>
                <a:schemeClr val="accent6">
                  <a:lumOff val="8015"/>
                </a:schemeClr>
              </a:solidFill>
              <a:prstDash val="solid"/>
              <a:round/>
            </a:ln>
          </a:bottom>
          <a:insideH>
            <a:ln w="3175" cap="flat">
              <a:solidFill>
                <a:schemeClr val="accent6">
                  <a:lumOff val="8015"/>
                </a:schemeClr>
              </a:solidFill>
              <a:prstDash val="solid"/>
              <a:round/>
            </a:ln>
          </a:insideH>
          <a:insideV>
            <a:ln w="3175" cap="flat">
              <a:solidFill>
                <a:schemeClr val="accent6">
                  <a:lumOff val="8015"/>
                </a:schemeClr>
              </a:solidFill>
              <a:prstDash val="solid"/>
              <a:round/>
            </a:ln>
          </a:insideV>
        </a:tcBdr>
        <a:fill>
          <a:solidFill>
            <a:srgbClr val="70AD47"/>
          </a:solidFill>
        </a:fill>
      </a:tcStyle>
    </a:lastRow>
    <a:firstRow>
      <a:tcTxStyle b="on" i="off">
        <a:font>
          <a:latin typeface="Calibri"/>
          <a:ea typeface="Calibri"/>
          <a:cs typeface="Calibri"/>
        </a:font>
        <a:schemeClr val="accent6">
          <a:lumOff val="8015"/>
        </a:schemeClr>
      </a:tcTxStyle>
      <a:tcStyle>
        <a:tcBdr>
          <a:left>
            <a:ln w="3175" cap="flat">
              <a:solidFill>
                <a:schemeClr val="accent6">
                  <a:lumOff val="8015"/>
                </a:schemeClr>
              </a:solidFill>
              <a:prstDash val="solid"/>
              <a:round/>
            </a:ln>
          </a:left>
          <a:right>
            <a:ln w="3175" cap="flat">
              <a:solidFill>
                <a:schemeClr val="accent6">
                  <a:lumOff val="8015"/>
                </a:schemeClr>
              </a:solidFill>
              <a:prstDash val="solid"/>
              <a:round/>
            </a:ln>
          </a:right>
          <a:top>
            <a:ln w="3175" cap="flat">
              <a:solidFill>
                <a:schemeClr val="accent6">
                  <a:lumOff val="8015"/>
                </a:schemeClr>
              </a:solidFill>
              <a:prstDash val="solid"/>
              <a:round/>
            </a:ln>
          </a:top>
          <a:bottom>
            <a:ln w="76200" cap="flat">
              <a:solidFill>
                <a:schemeClr val="accent6">
                  <a:lumOff val="8015"/>
                </a:schemeClr>
              </a:solidFill>
              <a:prstDash val="solid"/>
              <a:round/>
            </a:ln>
          </a:bottom>
          <a:insideH>
            <a:ln w="3175" cap="flat">
              <a:solidFill>
                <a:schemeClr val="accent6">
                  <a:lumOff val="8015"/>
                </a:schemeClr>
              </a:solidFill>
              <a:prstDash val="solid"/>
              <a:round/>
            </a:ln>
          </a:insideH>
          <a:insideV>
            <a:ln w="3175" cap="flat">
              <a:solidFill>
                <a:schemeClr val="accent6">
                  <a:lumOff val="8015"/>
                </a:schemeClr>
              </a:solidFill>
              <a:prstDash val="solid"/>
              <a:round/>
            </a:ln>
          </a:insideV>
        </a:tcBdr>
        <a:fill>
          <a:solidFill>
            <a:srgbClr val="70AD47"/>
          </a:solidFill>
        </a:fill>
      </a:tcStyle>
    </a:firstRow>
  </a:tblStyle>
  <a:tblStyle styleId="{33BA23B1-9221-436E-865A-0063620EA4FD}" styleName="">
    <a:tblBg/>
    <a:wholeTbl>
      <a:tcTxStyle b="off" i="off">
        <a:font>
          <a:latin typeface="Calibri"/>
          <a:ea typeface="Calibri"/>
          <a:cs typeface="Calibri"/>
        </a:font>
        <a:schemeClr val="accent5">
          <a:hueOff val="-8860345"/>
          <a:lumOff val="-10135"/>
        </a:schemeClr>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rgbClr val="E6E6E6"/>
          </a:solidFill>
        </a:fill>
      </a:tcStyle>
    </a:wholeTbl>
    <a:band2H>
      <a:tcTxStyle/>
      <a:tcStyle>
        <a:tcBdr/>
        <a:fill>
          <a:solidFill>
            <a:schemeClr val="accent6">
              <a:lumOff val="8015"/>
            </a:schemeClr>
          </a:solidFill>
        </a:fill>
      </a:tcStyle>
    </a:band2H>
    <a:firstCol>
      <a:tcTxStyle b="on" i="off">
        <a:font>
          <a:latin typeface="Calibri"/>
          <a:ea typeface="Calibri"/>
          <a:cs typeface="Calibri"/>
        </a:font>
        <a:schemeClr val="accent6">
          <a:lumOff val="8015"/>
        </a:schemeClr>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rgbClr val="5B9BD5"/>
          </a:solidFill>
        </a:fill>
      </a:tcStyle>
    </a:firstCol>
    <a:lastRow>
      <a:tcTxStyle b="on" i="off">
        <a:font>
          <a:latin typeface="Calibri"/>
          <a:ea typeface="Calibri"/>
          <a:cs typeface="Calibri"/>
        </a:font>
        <a:schemeClr val="accent5">
          <a:hueOff val="-8860345"/>
          <a:lumOff val="-10135"/>
        </a:schemeClr>
      </a:tcTxStyle>
      <a:tcStyle>
        <a:tcBdr>
          <a:left>
            <a:ln w="3175" cap="flat">
              <a:noFill/>
              <a:miter lim="400000"/>
            </a:ln>
          </a:left>
          <a:right>
            <a:ln w="3175" cap="flat">
              <a:noFill/>
              <a:miter lim="400000"/>
            </a:ln>
          </a:right>
          <a:top>
            <a:ln w="76200" cap="flat">
              <a:solidFill>
                <a:schemeClr val="accent5">
                  <a:hueOff val="-8860345"/>
                  <a:lumOff val="-10135"/>
                </a:schemeClr>
              </a:solidFill>
              <a:prstDash val="solid"/>
              <a:round/>
            </a:ln>
          </a:top>
          <a:bottom>
            <a:ln w="25400" cap="flat">
              <a:solidFill>
                <a:schemeClr val="accent5">
                  <a:hueOff val="-8860345"/>
                  <a:lumOff val="-10135"/>
                </a:schemeClr>
              </a:solidFill>
              <a:prstDash val="solid"/>
              <a:round/>
            </a:ln>
          </a:bottom>
          <a:insideH>
            <a:ln w="3175" cap="flat">
              <a:noFill/>
              <a:miter lim="400000"/>
            </a:ln>
          </a:insideH>
          <a:insideV>
            <a:ln w="3175" cap="flat">
              <a:noFill/>
              <a:miter lim="400000"/>
            </a:ln>
          </a:insideV>
        </a:tcBdr>
        <a:fill>
          <a:solidFill>
            <a:schemeClr val="accent6">
              <a:lumOff val="8015"/>
            </a:schemeClr>
          </a:solidFill>
        </a:fill>
      </a:tcStyle>
    </a:lastRow>
    <a:firstRow>
      <a:tcTxStyle b="on" i="off">
        <a:font>
          <a:latin typeface="Calibri"/>
          <a:ea typeface="Calibri"/>
          <a:cs typeface="Calibri"/>
        </a:font>
        <a:schemeClr val="accent6">
          <a:lumOff val="8015"/>
        </a:schemeClr>
      </a:tcTxStyle>
      <a:tcStyle>
        <a:tcBdr>
          <a:left>
            <a:ln w="3175" cap="flat">
              <a:noFill/>
              <a:miter lim="400000"/>
            </a:ln>
          </a:left>
          <a:right>
            <a:ln w="3175" cap="flat">
              <a:noFill/>
              <a:miter lim="400000"/>
            </a:ln>
          </a:right>
          <a:top>
            <a:ln w="25400" cap="flat">
              <a:solidFill>
                <a:schemeClr val="accent5">
                  <a:hueOff val="-8860345"/>
                  <a:lumOff val="-10135"/>
                </a:schemeClr>
              </a:solidFill>
              <a:prstDash val="solid"/>
              <a:round/>
            </a:ln>
          </a:top>
          <a:bottom>
            <a:ln w="25400" cap="flat">
              <a:solidFill>
                <a:schemeClr val="accent5">
                  <a:hueOff val="-8860345"/>
                  <a:lumOff val="-10135"/>
                </a:schemeClr>
              </a:solidFill>
              <a:prstDash val="solid"/>
              <a:round/>
            </a:ln>
          </a:bottom>
          <a:insideH>
            <a:ln w="3175" cap="flat">
              <a:noFill/>
              <a:miter lim="400000"/>
            </a:ln>
          </a:insideH>
          <a:insideV>
            <a:ln w="3175" cap="flat">
              <a:noFill/>
              <a:miter lim="400000"/>
            </a:ln>
          </a:insideV>
        </a:tcBdr>
        <a:fill>
          <a:solidFill>
            <a:srgbClr val="5B9BD5"/>
          </a:solidFill>
        </a:fill>
      </a:tcStyle>
    </a:firstRow>
  </a:tblStyle>
  <a:tblStyle styleId="{2708684C-4D16-4618-839F-0558EEFCDFE6}" styleName="">
    <a:tblBg/>
    <a:wholeTbl>
      <a:tcTxStyle b="off" i="off">
        <a:font>
          <a:latin typeface="Calibri"/>
          <a:ea typeface="Calibri"/>
          <a:cs typeface="Calibri"/>
        </a:font>
        <a:schemeClr val="accent5">
          <a:hueOff val="-8860345"/>
          <a:lumOff val="-10135"/>
        </a:schemeClr>
      </a:tcTxStyle>
      <a:tcStyle>
        <a:tcBdr>
          <a:left>
            <a:ln w="3175" cap="flat">
              <a:solidFill>
                <a:schemeClr val="accent5">
                  <a:hueOff val="-8860345"/>
                  <a:lumOff val="-10135"/>
                </a:schemeClr>
              </a:solidFill>
              <a:prstDash val="solid"/>
              <a:round/>
            </a:ln>
          </a:left>
          <a:right>
            <a:ln w="3175" cap="flat">
              <a:solidFill>
                <a:schemeClr val="accent5">
                  <a:hueOff val="-8860345"/>
                  <a:lumOff val="-10135"/>
                </a:schemeClr>
              </a:solidFill>
              <a:prstDash val="solid"/>
              <a:round/>
            </a:ln>
          </a:right>
          <a:top>
            <a:ln w="3175" cap="flat">
              <a:solidFill>
                <a:schemeClr val="accent5">
                  <a:hueOff val="-8860345"/>
                  <a:lumOff val="-10135"/>
                </a:schemeClr>
              </a:solidFill>
              <a:prstDash val="solid"/>
              <a:round/>
            </a:ln>
          </a:top>
          <a:bottom>
            <a:ln w="3175" cap="flat">
              <a:solidFill>
                <a:schemeClr val="accent5">
                  <a:hueOff val="-8860345"/>
                  <a:lumOff val="-10135"/>
                </a:schemeClr>
              </a:solidFill>
              <a:prstDash val="solid"/>
              <a:round/>
            </a:ln>
          </a:bottom>
          <a:insideH>
            <a:ln w="3175" cap="flat">
              <a:solidFill>
                <a:schemeClr val="accent5">
                  <a:hueOff val="-8860345"/>
                  <a:lumOff val="-10135"/>
                </a:schemeClr>
              </a:solidFill>
              <a:prstDash val="solid"/>
              <a:round/>
            </a:ln>
          </a:insideH>
          <a:insideV>
            <a:ln w="3175" cap="flat">
              <a:solidFill>
                <a:schemeClr val="accent5">
                  <a:hueOff val="-8860345"/>
                  <a:lumOff val="-10135"/>
                </a:schemeClr>
              </a:solidFill>
              <a:prstDash val="solid"/>
              <a:round/>
            </a:ln>
          </a:insideV>
        </a:tcBdr>
        <a:fill>
          <a:solidFill>
            <a:schemeClr val="accent5">
              <a:hueOff val="-8860345"/>
              <a:lumOff val="-10135"/>
              <a:alpha val="20000"/>
            </a:schemeClr>
          </a:solidFill>
        </a:fill>
      </a:tcStyle>
    </a:wholeTbl>
    <a:band2H>
      <a:tcTxStyle/>
      <a:tcStyle>
        <a:tcBdr/>
        <a:fill>
          <a:solidFill>
            <a:schemeClr val="accent6">
              <a:lumOff val="8015"/>
            </a:schemeClr>
          </a:solidFill>
        </a:fill>
      </a:tcStyle>
    </a:band2H>
    <a:firstCol>
      <a:tcTxStyle b="on" i="off">
        <a:font>
          <a:latin typeface="Calibri"/>
          <a:ea typeface="Calibri"/>
          <a:cs typeface="Calibri"/>
        </a:font>
        <a:schemeClr val="accent5">
          <a:hueOff val="-8860345"/>
          <a:lumOff val="-10135"/>
        </a:schemeClr>
      </a:tcTxStyle>
      <a:tcStyle>
        <a:tcBdr>
          <a:left>
            <a:ln w="3175" cap="flat">
              <a:solidFill>
                <a:schemeClr val="accent5">
                  <a:hueOff val="-8860345"/>
                  <a:lumOff val="-10135"/>
                </a:schemeClr>
              </a:solidFill>
              <a:prstDash val="solid"/>
              <a:round/>
            </a:ln>
          </a:left>
          <a:right>
            <a:ln w="3175" cap="flat">
              <a:solidFill>
                <a:schemeClr val="accent5">
                  <a:hueOff val="-8860345"/>
                  <a:lumOff val="-10135"/>
                </a:schemeClr>
              </a:solidFill>
              <a:prstDash val="solid"/>
              <a:round/>
            </a:ln>
          </a:right>
          <a:top>
            <a:ln w="3175" cap="flat">
              <a:solidFill>
                <a:schemeClr val="accent5">
                  <a:hueOff val="-8860345"/>
                  <a:lumOff val="-10135"/>
                </a:schemeClr>
              </a:solidFill>
              <a:prstDash val="solid"/>
              <a:round/>
            </a:ln>
          </a:top>
          <a:bottom>
            <a:ln w="3175" cap="flat">
              <a:solidFill>
                <a:schemeClr val="accent5">
                  <a:hueOff val="-8860345"/>
                  <a:lumOff val="-10135"/>
                </a:schemeClr>
              </a:solidFill>
              <a:prstDash val="solid"/>
              <a:round/>
            </a:ln>
          </a:bottom>
          <a:insideH>
            <a:ln w="3175" cap="flat">
              <a:solidFill>
                <a:schemeClr val="accent5">
                  <a:hueOff val="-8860345"/>
                  <a:lumOff val="-10135"/>
                </a:schemeClr>
              </a:solidFill>
              <a:prstDash val="solid"/>
              <a:round/>
            </a:ln>
          </a:insideH>
          <a:insideV>
            <a:ln w="3175" cap="flat">
              <a:solidFill>
                <a:schemeClr val="accent5">
                  <a:hueOff val="-8860345"/>
                  <a:lumOff val="-10135"/>
                </a:schemeClr>
              </a:solidFill>
              <a:prstDash val="solid"/>
              <a:round/>
            </a:ln>
          </a:insideV>
        </a:tcBdr>
        <a:fill>
          <a:solidFill>
            <a:schemeClr val="accent5">
              <a:hueOff val="-8860345"/>
              <a:lumOff val="-10135"/>
              <a:alpha val="20000"/>
            </a:schemeClr>
          </a:solidFill>
        </a:fill>
      </a:tcStyle>
    </a:firstCol>
    <a:lastRow>
      <a:tcTxStyle b="on" i="off">
        <a:font>
          <a:latin typeface="Calibri"/>
          <a:ea typeface="Calibri"/>
          <a:cs typeface="Calibri"/>
        </a:font>
        <a:schemeClr val="accent5">
          <a:hueOff val="-8860345"/>
          <a:lumOff val="-10135"/>
        </a:schemeClr>
      </a:tcTxStyle>
      <a:tcStyle>
        <a:tcBdr>
          <a:left>
            <a:ln w="3175" cap="flat">
              <a:solidFill>
                <a:schemeClr val="accent5">
                  <a:hueOff val="-8860345"/>
                  <a:lumOff val="-10135"/>
                </a:schemeClr>
              </a:solidFill>
              <a:prstDash val="solid"/>
              <a:round/>
            </a:ln>
          </a:left>
          <a:right>
            <a:ln w="3175" cap="flat">
              <a:solidFill>
                <a:schemeClr val="accent5">
                  <a:hueOff val="-8860345"/>
                  <a:lumOff val="-10135"/>
                </a:schemeClr>
              </a:solidFill>
              <a:prstDash val="solid"/>
              <a:round/>
            </a:ln>
          </a:right>
          <a:top>
            <a:ln w="76200" cap="flat">
              <a:solidFill>
                <a:schemeClr val="accent5">
                  <a:hueOff val="-8860345"/>
                  <a:lumOff val="-10135"/>
                </a:schemeClr>
              </a:solidFill>
              <a:prstDash val="solid"/>
              <a:round/>
            </a:ln>
          </a:top>
          <a:bottom>
            <a:ln w="3175" cap="flat">
              <a:solidFill>
                <a:schemeClr val="accent5">
                  <a:hueOff val="-8860345"/>
                  <a:lumOff val="-10135"/>
                </a:schemeClr>
              </a:solidFill>
              <a:prstDash val="solid"/>
              <a:round/>
            </a:ln>
          </a:bottom>
          <a:insideH>
            <a:ln w="3175" cap="flat">
              <a:solidFill>
                <a:schemeClr val="accent5">
                  <a:hueOff val="-8860345"/>
                  <a:lumOff val="-10135"/>
                </a:schemeClr>
              </a:solidFill>
              <a:prstDash val="solid"/>
              <a:round/>
            </a:ln>
          </a:insideH>
          <a:insideV>
            <a:ln w="3175" cap="flat">
              <a:solidFill>
                <a:schemeClr val="accent5">
                  <a:hueOff val="-8860345"/>
                  <a:lumOff val="-10135"/>
                </a:schemeClr>
              </a:solidFill>
              <a:prstDash val="solid"/>
              <a:round/>
            </a:ln>
          </a:insideV>
        </a:tcBdr>
        <a:fill>
          <a:noFill/>
        </a:fill>
      </a:tcStyle>
    </a:lastRow>
    <a:firstRow>
      <a:tcTxStyle b="on" i="off">
        <a:font>
          <a:latin typeface="Calibri"/>
          <a:ea typeface="Calibri"/>
          <a:cs typeface="Calibri"/>
        </a:font>
        <a:schemeClr val="accent5">
          <a:hueOff val="-8860345"/>
          <a:lumOff val="-10135"/>
        </a:schemeClr>
      </a:tcTxStyle>
      <a:tcStyle>
        <a:tcBdr>
          <a:left>
            <a:ln w="3175" cap="flat">
              <a:solidFill>
                <a:schemeClr val="accent5">
                  <a:hueOff val="-8860345"/>
                  <a:lumOff val="-10135"/>
                </a:schemeClr>
              </a:solidFill>
              <a:prstDash val="solid"/>
              <a:round/>
            </a:ln>
          </a:left>
          <a:right>
            <a:ln w="3175" cap="flat">
              <a:solidFill>
                <a:schemeClr val="accent5">
                  <a:hueOff val="-8860345"/>
                  <a:lumOff val="-10135"/>
                </a:schemeClr>
              </a:solidFill>
              <a:prstDash val="solid"/>
              <a:round/>
            </a:ln>
          </a:right>
          <a:top>
            <a:ln w="3175" cap="flat">
              <a:solidFill>
                <a:schemeClr val="accent5">
                  <a:hueOff val="-8860345"/>
                  <a:lumOff val="-10135"/>
                </a:schemeClr>
              </a:solidFill>
              <a:prstDash val="solid"/>
              <a:round/>
            </a:ln>
          </a:top>
          <a:bottom>
            <a:ln w="25400" cap="flat">
              <a:solidFill>
                <a:schemeClr val="accent5">
                  <a:hueOff val="-8860345"/>
                  <a:lumOff val="-10135"/>
                </a:schemeClr>
              </a:solidFill>
              <a:prstDash val="solid"/>
              <a:round/>
            </a:ln>
          </a:bottom>
          <a:insideH>
            <a:ln w="3175" cap="flat">
              <a:solidFill>
                <a:schemeClr val="accent5">
                  <a:hueOff val="-8860345"/>
                  <a:lumOff val="-10135"/>
                </a:schemeClr>
              </a:solidFill>
              <a:prstDash val="solid"/>
              <a:round/>
            </a:ln>
          </a:insideH>
          <a:insideV>
            <a:ln w="3175" cap="flat">
              <a:solidFill>
                <a:schemeClr val="accent5">
                  <a:hueOff val="-8860345"/>
                  <a:lumOff val="-10135"/>
                </a:schemeClr>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48" autoAdjust="0"/>
    <p:restoredTop sz="89065" autoAdjust="0"/>
  </p:normalViewPr>
  <p:slideViewPr>
    <p:cSldViewPr snapToGrid="0" snapToObjects="1" showGuides="1">
      <p:cViewPr varScale="1">
        <p:scale>
          <a:sx n="32" d="100"/>
          <a:sy n="32" d="100"/>
        </p:scale>
        <p:origin x="114" y="168"/>
      </p:cViewPr>
      <p:guideLst>
        <p:guide orient="horz" pos="4320"/>
        <p:guide pos="7680"/>
      </p:guideLst>
    </p:cSldViewPr>
  </p:slideViewPr>
  <p:notesTextViewPr>
    <p:cViewPr>
      <p:scale>
        <a:sx n="100" d="100"/>
        <a:sy n="100" d="100"/>
      </p:scale>
      <p:origin x="0" y="-145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7" name="Shape 1047"/>
          <p:cNvSpPr>
            <a:spLocks noGrp="1" noRot="1" noChangeAspect="1"/>
          </p:cNvSpPr>
          <p:nvPr>
            <p:ph type="sldImg"/>
          </p:nvPr>
        </p:nvSpPr>
        <p:spPr>
          <a:xfrm>
            <a:off x="1143000" y="685800"/>
            <a:ext cx="4572000" cy="3429000"/>
          </a:xfrm>
          <a:prstGeom prst="rect">
            <a:avLst/>
          </a:prstGeom>
        </p:spPr>
        <p:txBody>
          <a:bodyPr/>
          <a:lstStyle/>
          <a:p>
            <a:endParaRPr/>
          </a:p>
        </p:txBody>
      </p:sp>
      <p:sp>
        <p:nvSpPr>
          <p:cNvPr id="1048" name="Shape 104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601314993"/>
      </p:ext>
    </p:extLst>
  </p:cSld>
  <p:clrMap bg1="lt1" tx1="dk1" bg2="lt2" tx2="dk2" accent1="accent1" accent2="accent2" accent3="accent3" accent4="accent4" accent5="accent5" accent6="accent6" hlink="hlink" folHlink="folHlink"/>
  <p:notesStyle>
    <a:lvl1pPr defTabSz="1219200" latinLnBrk="0">
      <a:lnSpc>
        <a:spcPts val="4000"/>
      </a:lnSpc>
      <a:defRPr sz="3000">
        <a:solidFill>
          <a:srgbClr val="302A26"/>
        </a:solidFill>
        <a:latin typeface="Adelle Sans Light"/>
        <a:ea typeface="Adelle Sans Light"/>
        <a:cs typeface="Adelle Sans Light"/>
        <a:sym typeface="Adelle Sans Light"/>
      </a:defRPr>
    </a:lvl1pPr>
    <a:lvl2pPr indent="228600" defTabSz="1219200" latinLnBrk="0">
      <a:lnSpc>
        <a:spcPts val="4000"/>
      </a:lnSpc>
      <a:defRPr sz="3000">
        <a:solidFill>
          <a:srgbClr val="302A26"/>
        </a:solidFill>
        <a:latin typeface="Adelle Sans Light"/>
        <a:ea typeface="Adelle Sans Light"/>
        <a:cs typeface="Adelle Sans Light"/>
        <a:sym typeface="Adelle Sans Light"/>
      </a:defRPr>
    </a:lvl2pPr>
    <a:lvl3pPr indent="457200" defTabSz="1219200" latinLnBrk="0">
      <a:lnSpc>
        <a:spcPts val="4000"/>
      </a:lnSpc>
      <a:defRPr sz="3000">
        <a:solidFill>
          <a:srgbClr val="302A26"/>
        </a:solidFill>
        <a:latin typeface="Adelle Sans Light"/>
        <a:ea typeface="Adelle Sans Light"/>
        <a:cs typeface="Adelle Sans Light"/>
        <a:sym typeface="Adelle Sans Light"/>
      </a:defRPr>
    </a:lvl3pPr>
    <a:lvl4pPr indent="685800" defTabSz="1219200" latinLnBrk="0">
      <a:lnSpc>
        <a:spcPts val="4000"/>
      </a:lnSpc>
      <a:defRPr sz="3000">
        <a:solidFill>
          <a:srgbClr val="302A26"/>
        </a:solidFill>
        <a:latin typeface="Adelle Sans Light"/>
        <a:ea typeface="Adelle Sans Light"/>
        <a:cs typeface="Adelle Sans Light"/>
        <a:sym typeface="Adelle Sans Light"/>
      </a:defRPr>
    </a:lvl4pPr>
    <a:lvl5pPr indent="914400" defTabSz="1219200" latinLnBrk="0">
      <a:lnSpc>
        <a:spcPts val="4000"/>
      </a:lnSpc>
      <a:defRPr sz="3000">
        <a:solidFill>
          <a:srgbClr val="302A26"/>
        </a:solidFill>
        <a:latin typeface="Adelle Sans Light"/>
        <a:ea typeface="Adelle Sans Light"/>
        <a:cs typeface="Adelle Sans Light"/>
        <a:sym typeface="Adelle Sans Light"/>
      </a:defRPr>
    </a:lvl5pPr>
    <a:lvl6pPr indent="1143000" defTabSz="1219200" latinLnBrk="0">
      <a:lnSpc>
        <a:spcPts val="4000"/>
      </a:lnSpc>
      <a:defRPr sz="3000">
        <a:solidFill>
          <a:srgbClr val="302A26"/>
        </a:solidFill>
        <a:latin typeface="Adelle Sans Light"/>
        <a:ea typeface="Adelle Sans Light"/>
        <a:cs typeface="Adelle Sans Light"/>
        <a:sym typeface="Adelle Sans Light"/>
      </a:defRPr>
    </a:lvl6pPr>
    <a:lvl7pPr indent="1371600" defTabSz="1219200" latinLnBrk="0">
      <a:lnSpc>
        <a:spcPts val="4000"/>
      </a:lnSpc>
      <a:defRPr sz="3000">
        <a:solidFill>
          <a:srgbClr val="302A26"/>
        </a:solidFill>
        <a:latin typeface="Adelle Sans Light"/>
        <a:ea typeface="Adelle Sans Light"/>
        <a:cs typeface="Adelle Sans Light"/>
        <a:sym typeface="Adelle Sans Light"/>
      </a:defRPr>
    </a:lvl7pPr>
    <a:lvl8pPr indent="1600200" defTabSz="1219200" latinLnBrk="0">
      <a:lnSpc>
        <a:spcPts val="4000"/>
      </a:lnSpc>
      <a:defRPr sz="3000">
        <a:solidFill>
          <a:srgbClr val="302A26"/>
        </a:solidFill>
        <a:latin typeface="Adelle Sans Light"/>
        <a:ea typeface="Adelle Sans Light"/>
        <a:cs typeface="Adelle Sans Light"/>
        <a:sym typeface="Adelle Sans Light"/>
      </a:defRPr>
    </a:lvl8pPr>
    <a:lvl9pPr indent="1828800" defTabSz="1219200" latinLnBrk="0">
      <a:lnSpc>
        <a:spcPts val="4000"/>
      </a:lnSpc>
      <a:defRPr sz="3000">
        <a:solidFill>
          <a:srgbClr val="302A26"/>
        </a:solidFill>
        <a:latin typeface="Adelle Sans Light"/>
        <a:ea typeface="Adelle Sans Light"/>
        <a:cs typeface="Adelle Sans Light"/>
        <a:sym typeface="Adelle Sans Light"/>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dn2.hubspot.net/hubfs/270968/assets/Cleaver/Cylance_Operation_Cleaver_Report.pdf?t=1451929275864" TargetMode="External"/><Relationship Id="rId7" Type="http://schemas.openxmlformats.org/officeDocument/2006/relationships/hyperlink" Target="http://www.csmonitor.com/World/Passcode/Passcode-Voices/2015/0417/Opinion-Security-firm-s-Iran-report-mostly-hype"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www.robertmlee.org/" TargetMode="External"/><Relationship Id="rId5" Type="http://schemas.openxmlformats.org/officeDocument/2006/relationships/hyperlink" Target="https://en.wikipedia.org/wiki/American_Enterprise_Institute" TargetMode="External"/><Relationship Id="rId4" Type="http://schemas.openxmlformats.org/officeDocument/2006/relationships/hyperlink" Target="http://www.pistachioharvest.com/Growing_Cyberthreat_From_Iran.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lienvault.com/docs/analyst-reports/analyst-report-blackhat-2016.pdf"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www.activeresponse.org/threat-intelligence-sharing-not-working-towards-incentive-based-model/" TargetMode="External"/><Relationship Id="rId4" Type="http://schemas.openxmlformats.org/officeDocument/2006/relationships/hyperlink" Target="https://blogs.mcafee.com/mcafee-labs/sharing-cybersecurity-threat-intelligence-way-win/"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activeresponse.org/the-cost-of-bad-threat-intelligenc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1219200" eaLnBrk="1" fontAlgn="auto" latinLnBrk="0" hangingPunct="1">
              <a:lnSpc>
                <a:spcPts val="4000"/>
              </a:lnSpc>
              <a:spcBef>
                <a:spcPts val="0"/>
              </a:spcBef>
              <a:spcAft>
                <a:spcPts val="0"/>
              </a:spcAft>
              <a:buClrTx/>
              <a:buSzTx/>
              <a:buFontTx/>
              <a:buNone/>
              <a:tabLst/>
              <a:defRPr/>
            </a:pPr>
            <a:r>
              <a:rPr lang="en-US" sz="3000" b="1" dirty="0">
                <a:solidFill>
                  <a:srgbClr val="302A26"/>
                </a:solidFill>
                <a:latin typeface="Adelle Sans Light"/>
                <a:ea typeface="Adelle Sans Light"/>
                <a:cs typeface="Adelle Sans Light"/>
                <a:sym typeface="Adelle Sans Light"/>
              </a:rPr>
              <a:t>Hacking Intelligence: The Use, Abuse, and Misappropriation of Intel for Fun and (Mostly) Profit</a:t>
            </a:r>
            <a:endParaRPr lang="en-US" dirty="0"/>
          </a:p>
          <a:p>
            <a:endParaRPr lang="en-US" dirty="0"/>
          </a:p>
        </p:txBody>
      </p:sp>
    </p:spTree>
    <p:extLst>
      <p:ext uri="{BB962C8B-B14F-4D97-AF65-F5344CB8AC3E}">
        <p14:creationId xmlns:p14="http://schemas.microsoft.com/office/powerpoint/2010/main" val="324376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Before</a:t>
            </a:r>
            <a:r>
              <a:rPr lang="en-US" baseline="0" dirty="0"/>
              <a:t> we talk about what intelligence is</a:t>
            </a:r>
            <a:endParaRPr lang="en-US" dirty="0"/>
          </a:p>
        </p:txBody>
      </p:sp>
    </p:spTree>
    <p:extLst>
      <p:ext uri="{BB962C8B-B14F-4D97-AF65-F5344CB8AC3E}">
        <p14:creationId xmlns:p14="http://schemas.microsoft.com/office/powerpoint/2010/main" val="2102933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836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Lexical bias is lexical</a:t>
            </a:r>
            <a:r>
              <a:rPr lang="en-US" baseline="0" dirty="0"/>
              <a:t> choices </a:t>
            </a:r>
            <a:r>
              <a:rPr lang="en-US" dirty="0"/>
              <a:t>without local</a:t>
            </a:r>
            <a:r>
              <a:rPr lang="en-US" baseline="0" dirty="0"/>
              <a:t> context</a:t>
            </a:r>
            <a:endParaRPr lang="en-US" dirty="0"/>
          </a:p>
        </p:txBody>
      </p:sp>
      <p:sp>
        <p:nvSpPr>
          <p:cNvPr id="4" name="Slide Number Placeholder 3"/>
          <p:cNvSpPr>
            <a:spLocks noGrp="1"/>
          </p:cNvSpPr>
          <p:nvPr>
            <p:ph type="sldNum" sz="quarter" idx="10"/>
          </p:nvPr>
        </p:nvSpPr>
        <p:spPr>
          <a:xfrm>
            <a:off x="3970941" y="8829967"/>
            <a:ext cx="3037840" cy="464820"/>
          </a:xfrm>
          <a:prstGeom prst="rect">
            <a:avLst/>
          </a:prstGeom>
        </p:spPr>
        <p:txBody>
          <a:bodyPr/>
          <a:lstStyle/>
          <a:p>
            <a:pPr>
              <a:defRPr/>
            </a:pPr>
            <a:fld id="{C47A50D1-83E8-487D-B629-63A132FD7450}" type="slidenum">
              <a:rPr lang="en-US" smtClean="0"/>
              <a:pPr>
                <a:defRPr/>
              </a:pPr>
              <a:t>12</a:t>
            </a:fld>
            <a:endParaRPr lang="en-US" dirty="0"/>
          </a:p>
        </p:txBody>
      </p:sp>
    </p:spTree>
    <p:extLst>
      <p:ext uri="{BB962C8B-B14F-4D97-AF65-F5344CB8AC3E}">
        <p14:creationId xmlns:p14="http://schemas.microsoft.com/office/powerpoint/2010/main" val="3078867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25000" lnSpcReduction="20000"/>
          </a:bodyPr>
          <a:lstStyle/>
          <a:p>
            <a:pPr fontAlgn="base"/>
            <a:r>
              <a:rPr lang="en-US" sz="1200" b="0" i="0" kern="1200" dirty="0">
                <a:solidFill>
                  <a:schemeClr val="tx1"/>
                </a:solidFill>
                <a:effectLst/>
                <a:latin typeface="+mn-lt"/>
                <a:ea typeface="+mn-ea"/>
                <a:cs typeface="+mn-cs"/>
              </a:rPr>
              <a:t>Criticalthreats.org After that experience, McClure said he decided not to work with Norse on either the Sony report or the Iran investigation. Cylance ended up releasing its own report on Iran’s cyber capabilities; that analysis — dubbed “</a:t>
            </a:r>
            <a:r>
              <a:rPr lang="en-US" sz="1200" b="0" i="0" u="none" strike="noStrike" kern="1200" dirty="0">
                <a:solidFill>
                  <a:schemeClr val="tx1"/>
                </a:solidFill>
                <a:effectLst/>
                <a:latin typeface="+mn-lt"/>
                <a:ea typeface="+mn-ea"/>
                <a:cs typeface="+mn-cs"/>
                <a:hlinkClick r:id="rId3"/>
              </a:rPr>
              <a:t>Operation Cleaver</a:t>
            </a:r>
            <a:r>
              <a:rPr lang="en-US" sz="1200" b="0" i="0" kern="1200" dirty="0">
                <a:solidFill>
                  <a:schemeClr val="tx1"/>
                </a:solidFill>
                <a:effectLst/>
                <a:latin typeface="+mn-lt"/>
                <a:ea typeface="+mn-ea"/>
                <a:cs typeface="+mn-cs"/>
              </a:rPr>
              <a:t>” (PDF) — was later tacitly acknowledged in a confidential report by the FBI.</a:t>
            </a:r>
          </a:p>
          <a:p>
            <a:pPr fontAlgn="base"/>
            <a:r>
              <a:rPr lang="en-US" sz="1200" b="0" i="0" kern="1200" dirty="0">
                <a:solidFill>
                  <a:schemeClr val="tx1"/>
                </a:solidFill>
                <a:effectLst/>
                <a:latin typeface="+mn-lt"/>
                <a:ea typeface="+mn-ea"/>
                <a:cs typeface="+mn-cs"/>
              </a:rPr>
              <a:t>Conversely, </a:t>
            </a:r>
            <a:r>
              <a:rPr lang="en-US" sz="1200" b="0" i="0" u="none" strike="noStrike" kern="1200" dirty="0">
                <a:solidFill>
                  <a:schemeClr val="tx1"/>
                </a:solidFill>
                <a:effectLst/>
                <a:latin typeface="+mn-lt"/>
                <a:ea typeface="+mn-ea"/>
                <a:cs typeface="+mn-cs"/>
                <a:hlinkClick r:id="rId4"/>
              </a:rPr>
              <a:t>Norse’s take on Iran’s cyber prowess</a:t>
            </a:r>
            <a:r>
              <a:rPr lang="en-US" sz="1200" b="0" i="0" kern="1200" dirty="0">
                <a:solidFill>
                  <a:schemeClr val="tx1"/>
                </a:solidFill>
                <a:effectLst/>
                <a:latin typeface="+mn-lt"/>
                <a:ea typeface="+mn-ea"/>
                <a:cs typeface="+mn-cs"/>
              </a:rPr>
              <a:t> (PDF) was trounced by critics as a deeply biased, headline-grabbing report. It came near the height of international negotiations over lifting nuclear sanctions against Iran, and Norse had teamed up with the </a:t>
            </a:r>
            <a:r>
              <a:rPr lang="en-US" sz="1200" b="0" i="0" u="none" strike="noStrike" kern="1200" dirty="0">
                <a:solidFill>
                  <a:schemeClr val="tx1"/>
                </a:solidFill>
                <a:effectLst/>
                <a:latin typeface="+mn-lt"/>
                <a:ea typeface="+mn-ea"/>
                <a:cs typeface="+mn-cs"/>
                <a:hlinkClick r:id="rId5"/>
              </a:rPr>
              <a:t>American Enterprise Institute</a:t>
            </a:r>
            <a:r>
              <a:rPr lang="en-US" sz="1200" b="0" i="0" kern="1200" dirty="0">
                <a:solidFill>
                  <a:schemeClr val="tx1"/>
                </a:solidFill>
                <a:effectLst/>
                <a:latin typeface="+mn-lt"/>
                <a:ea typeface="+mn-ea"/>
                <a:cs typeface="+mn-cs"/>
              </a:rPr>
              <a:t>, a conservative think tank that has traditionally taken a hard line against threats or potential threats to the United States.</a:t>
            </a:r>
          </a:p>
          <a:p>
            <a:pPr fontAlgn="base"/>
            <a:r>
              <a:rPr lang="en-US" sz="1200" b="0" i="0" kern="1200" dirty="0">
                <a:solidFill>
                  <a:schemeClr val="tx1"/>
                </a:solidFill>
                <a:effectLst/>
                <a:latin typeface="+mn-lt"/>
                <a:ea typeface="+mn-ea"/>
                <a:cs typeface="+mn-cs"/>
              </a:rPr>
              <a:t>In its report, Norse said it saw a half-million attacks on industrial control systems by Iran in the previous 24 months — a 115 percent increase in attacks. But in a scathing analysis of Norse’s findings, critical infrastructure security expert </a:t>
            </a:r>
            <a:r>
              <a:rPr lang="en-US" sz="1200" b="0" i="0" u="none" strike="noStrike" kern="1200" dirty="0">
                <a:solidFill>
                  <a:schemeClr val="tx1"/>
                </a:solidFill>
                <a:effectLst/>
                <a:latin typeface="+mn-lt"/>
                <a:ea typeface="+mn-ea"/>
                <a:cs typeface="+mn-cs"/>
                <a:hlinkClick r:id="rId6"/>
              </a:rPr>
              <a:t>Robert M. Lee</a:t>
            </a:r>
            <a:r>
              <a:rPr lang="en-US" sz="1200" b="0" i="0" kern="1200" dirty="0">
                <a:solidFill>
                  <a:schemeClr val="tx1"/>
                </a:solidFill>
                <a:effectLst/>
                <a:latin typeface="+mn-lt"/>
                <a:ea typeface="+mn-ea"/>
                <a:cs typeface="+mn-cs"/>
              </a:rPr>
              <a:t> said Norse’s claim of industrial control systems being attacked and implying it was definitively the Iranian government was disingenuous at best. Lee said he obtained an advanced copy of an earlier version of the report that was shared with unclassified government and private industry channels, and that the data in the report simply did not support its conclusions.</a:t>
            </a:r>
          </a:p>
          <a:p>
            <a:pPr fontAlgn="base"/>
            <a:r>
              <a:rPr lang="en-US" sz="1200" b="0" i="0" kern="1200" dirty="0">
                <a:solidFill>
                  <a:schemeClr val="tx1"/>
                </a:solidFill>
                <a:effectLst/>
                <a:latin typeface="+mn-lt"/>
                <a:ea typeface="+mn-ea"/>
                <a:cs typeface="+mn-cs"/>
              </a:rPr>
              <a:t>“The systems in question are fake systems….and the data obtained cannot be accurately used for attribution,” Lee </a:t>
            </a:r>
            <a:r>
              <a:rPr lang="en-US" sz="1200" b="0" i="0" u="none" strike="noStrike" kern="1200" dirty="0">
                <a:solidFill>
                  <a:schemeClr val="tx1"/>
                </a:solidFill>
                <a:effectLst/>
                <a:latin typeface="+mn-lt"/>
                <a:ea typeface="+mn-ea"/>
                <a:cs typeface="+mn-cs"/>
                <a:hlinkClick r:id="rId7"/>
              </a:rPr>
              <a:t>wrote</a:t>
            </a:r>
            <a:r>
              <a:rPr lang="en-US" sz="1200" b="0" i="0" kern="1200" dirty="0">
                <a:solidFill>
                  <a:schemeClr val="tx1"/>
                </a:solidFill>
                <a:effectLst/>
                <a:latin typeface="+mn-lt"/>
                <a:ea typeface="+mn-ea"/>
                <a:cs typeface="+mn-cs"/>
              </a:rPr>
              <a:t> of Norse’s sensor network. “In essence, Norse identified scans from Iranian Internet locations against fake systems and announced them as attacks on industrial control systems by a foreign government. The Norse report’s claims of attacks on industrial control systems is wrong. The data is misleading. The attention it gained is damaging. And even though a real threat is identified it is done in a way that only damages national cybersecurity.”</a:t>
            </a:r>
          </a:p>
          <a:p>
            <a:pPr fontAlgn="base"/>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After that experience, McClure said he decided not to work with Norse on either the Sony report or the Iran investigation. Cylance ended up releasing its own report on Iran’s cyber capabilities; that analysis — dubbed “</a:t>
            </a:r>
            <a:r>
              <a:rPr lang="en-US" sz="1200" b="0" i="0" u="none" strike="noStrike" kern="1200" dirty="0">
                <a:solidFill>
                  <a:schemeClr val="tx1"/>
                </a:solidFill>
                <a:effectLst/>
                <a:latin typeface="+mn-lt"/>
                <a:ea typeface="+mn-ea"/>
                <a:cs typeface="+mn-cs"/>
                <a:hlinkClick r:id="rId3"/>
              </a:rPr>
              <a:t>Operation Cleaver</a:t>
            </a:r>
            <a:r>
              <a:rPr lang="en-US" sz="1200" b="0" i="0" kern="1200" dirty="0">
                <a:solidFill>
                  <a:schemeClr val="tx1"/>
                </a:solidFill>
                <a:effectLst/>
                <a:latin typeface="+mn-lt"/>
                <a:ea typeface="+mn-ea"/>
                <a:cs typeface="+mn-cs"/>
              </a:rPr>
              <a:t>” (PDF) — was later tacitly acknowledged in a confidential report by the FBI.</a:t>
            </a:r>
          </a:p>
          <a:p>
            <a:pPr fontAlgn="base"/>
            <a:r>
              <a:rPr lang="en-US" sz="1200" b="0" i="0" kern="1200" dirty="0">
                <a:solidFill>
                  <a:schemeClr val="tx1"/>
                </a:solidFill>
                <a:effectLst/>
                <a:latin typeface="+mn-lt"/>
                <a:ea typeface="+mn-ea"/>
                <a:cs typeface="+mn-cs"/>
              </a:rPr>
              <a:t>Conversely, </a:t>
            </a:r>
            <a:r>
              <a:rPr lang="en-US" sz="1200" b="0" i="0" u="none" strike="noStrike" kern="1200" dirty="0">
                <a:solidFill>
                  <a:schemeClr val="tx1"/>
                </a:solidFill>
                <a:effectLst/>
                <a:latin typeface="+mn-lt"/>
                <a:ea typeface="+mn-ea"/>
                <a:cs typeface="+mn-cs"/>
                <a:hlinkClick r:id="rId4"/>
              </a:rPr>
              <a:t>Norse’s take on Iran’s cyber prowess</a:t>
            </a:r>
            <a:r>
              <a:rPr lang="en-US" sz="1200" b="0" i="0" kern="1200" dirty="0">
                <a:solidFill>
                  <a:schemeClr val="tx1"/>
                </a:solidFill>
                <a:effectLst/>
                <a:latin typeface="+mn-lt"/>
                <a:ea typeface="+mn-ea"/>
                <a:cs typeface="+mn-cs"/>
              </a:rPr>
              <a:t> (PDF) was trounced by critics as a deeply biased, headline-grabbing report. It came near the height of international negotiations over lifting nuclear sanctions against Iran, and Norse had teamed up with the </a:t>
            </a:r>
            <a:r>
              <a:rPr lang="en-US" sz="1200" b="0" i="0" u="none" strike="noStrike" kern="1200" dirty="0">
                <a:solidFill>
                  <a:schemeClr val="tx1"/>
                </a:solidFill>
                <a:effectLst/>
                <a:latin typeface="+mn-lt"/>
                <a:ea typeface="+mn-ea"/>
                <a:cs typeface="+mn-cs"/>
                <a:hlinkClick r:id="rId5"/>
              </a:rPr>
              <a:t>American Enterprise Institute</a:t>
            </a:r>
            <a:r>
              <a:rPr lang="en-US" sz="1200" b="0" i="0" kern="1200" dirty="0">
                <a:solidFill>
                  <a:schemeClr val="tx1"/>
                </a:solidFill>
                <a:effectLst/>
                <a:latin typeface="+mn-lt"/>
                <a:ea typeface="+mn-ea"/>
                <a:cs typeface="+mn-cs"/>
              </a:rPr>
              <a:t>, a conservative think tank that has traditionally taken a hard line against threats or potential threats to the United States.</a:t>
            </a:r>
          </a:p>
          <a:p>
            <a:pPr fontAlgn="base"/>
            <a:r>
              <a:rPr lang="en-US" sz="1200" b="0" i="0" kern="1200" dirty="0">
                <a:solidFill>
                  <a:schemeClr val="tx1"/>
                </a:solidFill>
                <a:effectLst/>
                <a:latin typeface="+mn-lt"/>
                <a:ea typeface="+mn-ea"/>
                <a:cs typeface="+mn-cs"/>
              </a:rPr>
              <a:t>In its report, Norse said it saw a half-million attacks on industrial control systems by Iran in the previous 24 months — a 115 percent increase in attacks. But in a scathing analysis of Norse’s findings, critical infrastructure security expert </a:t>
            </a:r>
            <a:r>
              <a:rPr lang="en-US" sz="1200" b="0" i="0" u="none" strike="noStrike" kern="1200" dirty="0">
                <a:solidFill>
                  <a:schemeClr val="tx1"/>
                </a:solidFill>
                <a:effectLst/>
                <a:latin typeface="+mn-lt"/>
                <a:ea typeface="+mn-ea"/>
                <a:cs typeface="+mn-cs"/>
                <a:hlinkClick r:id="rId6"/>
              </a:rPr>
              <a:t>Robert M. Lee</a:t>
            </a:r>
            <a:r>
              <a:rPr lang="en-US" sz="1200" b="0" i="0" kern="1200" dirty="0">
                <a:solidFill>
                  <a:schemeClr val="tx1"/>
                </a:solidFill>
                <a:effectLst/>
                <a:latin typeface="+mn-lt"/>
                <a:ea typeface="+mn-ea"/>
                <a:cs typeface="+mn-cs"/>
              </a:rPr>
              <a:t> said Norse’s claim of industrial control systems being attacked and implying it was definitively the Iranian government was disingenuous at best. Lee said he obtained an advanced copy of an earlier version of the report that was shared with unclassified government and private industry channels, and that the data in the report simply did not support its conclusions.</a:t>
            </a:r>
          </a:p>
          <a:p>
            <a:pPr fontAlgn="base"/>
            <a:r>
              <a:rPr lang="en-US" sz="1200" b="0" i="0" kern="1200" dirty="0">
                <a:solidFill>
                  <a:schemeClr val="tx1"/>
                </a:solidFill>
                <a:effectLst/>
                <a:latin typeface="+mn-lt"/>
                <a:ea typeface="+mn-ea"/>
                <a:cs typeface="+mn-cs"/>
              </a:rPr>
              <a:t>“The systems in question are fake systems….and the data obtained cannot be accurately used for attribution,” Lee </a:t>
            </a:r>
            <a:r>
              <a:rPr lang="en-US" sz="1200" b="0" i="0" u="none" strike="noStrike" kern="1200" dirty="0">
                <a:solidFill>
                  <a:schemeClr val="tx1"/>
                </a:solidFill>
                <a:effectLst/>
                <a:latin typeface="+mn-lt"/>
                <a:ea typeface="+mn-ea"/>
                <a:cs typeface="+mn-cs"/>
                <a:hlinkClick r:id="rId7"/>
              </a:rPr>
              <a:t>wrote</a:t>
            </a:r>
            <a:r>
              <a:rPr lang="en-US" sz="1200" b="0" i="0" kern="1200" dirty="0">
                <a:solidFill>
                  <a:schemeClr val="tx1"/>
                </a:solidFill>
                <a:effectLst/>
                <a:latin typeface="+mn-lt"/>
                <a:ea typeface="+mn-ea"/>
                <a:cs typeface="+mn-cs"/>
              </a:rPr>
              <a:t> of Norse’s sensor network. “In essence, Norse identified scans from Iranian Internet locations against fake systems and announced them as attacks on industrial control systems by a foreign government. The Norse report’s claims of attacks on industrial control systems is wrong. The data is misleading. The attention it gained is damaging. And even though a real threat is identified it is done in a way that only damages national cybersecurity.”</a:t>
            </a:r>
          </a:p>
        </p:txBody>
      </p:sp>
      <p:sp>
        <p:nvSpPr>
          <p:cNvPr id="4" name="Slide Number Placeholder 3"/>
          <p:cNvSpPr>
            <a:spLocks noGrp="1"/>
          </p:cNvSpPr>
          <p:nvPr>
            <p:ph type="sldNum" sz="quarter" idx="10"/>
          </p:nvPr>
        </p:nvSpPr>
        <p:spPr>
          <a:xfrm>
            <a:off x="3970941" y="8829967"/>
            <a:ext cx="3037840" cy="464820"/>
          </a:xfrm>
          <a:prstGeom prst="rect">
            <a:avLst/>
          </a:prstGeom>
        </p:spPr>
        <p:txBody>
          <a:bodyPr/>
          <a:lstStyle/>
          <a:p>
            <a:pPr>
              <a:defRPr/>
            </a:pPr>
            <a:fld id="{C47A50D1-83E8-487D-B629-63A132FD7450}" type="slidenum">
              <a:rPr lang="en-US" smtClean="0"/>
              <a:pPr>
                <a:defRPr/>
              </a:pPr>
              <a:t>13</a:t>
            </a:fld>
            <a:endParaRPr lang="en-US" dirty="0"/>
          </a:p>
        </p:txBody>
      </p:sp>
    </p:spTree>
    <p:extLst>
      <p:ext uri="{BB962C8B-B14F-4D97-AF65-F5344CB8AC3E}">
        <p14:creationId xmlns:p14="http://schemas.microsoft.com/office/powerpoint/2010/main" val="1848956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TAG CLOUD – Slide</a:t>
            </a:r>
            <a:r>
              <a:rPr lang="en-US" sz="1200" kern="1200" baseline="0" dirty="0">
                <a:solidFill>
                  <a:schemeClr val="tx1"/>
                </a:solidFill>
                <a:effectLst/>
                <a:latin typeface="+mn-lt"/>
                <a:ea typeface="+mn-ea"/>
                <a:cs typeface="+mn-cs"/>
              </a:rPr>
              <a:t> regarding Vendor speak</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saw your </a:t>
            </a:r>
            <a:r>
              <a:rPr lang="en-US" sz="1200" kern="1200" dirty="0" err="1">
                <a:solidFill>
                  <a:schemeClr val="tx1"/>
                </a:solidFill>
                <a:effectLst/>
                <a:latin typeface="+mn-lt"/>
                <a:ea typeface="+mn-ea"/>
                <a:cs typeface="+mn-cs"/>
              </a:rPr>
              <a:t>InfoSecWorld</a:t>
            </a:r>
            <a:r>
              <a:rPr lang="en-US" sz="1200" kern="1200" dirty="0">
                <a:solidFill>
                  <a:schemeClr val="tx1"/>
                </a:solidFill>
                <a:effectLst/>
                <a:latin typeface="+mn-lt"/>
                <a:ea typeface="+mn-ea"/>
                <a:cs typeface="+mn-cs"/>
              </a:rPr>
              <a:t> interview. I liked how you guys discussed understanding effectiveness of an ecosystem against weaponized intelligence specific to that organization or ecosystem. I also learned that your organization has upwards of 900 ecosystems! I'd love to learn more about how you manage that, test and validate.</a:t>
            </a:r>
          </a:p>
          <a:p>
            <a:r>
              <a:rPr lang="en-US" sz="1200" kern="1200" dirty="0">
                <a:solidFill>
                  <a:schemeClr val="tx1"/>
                </a:solidFill>
                <a:effectLst/>
                <a:latin typeface="+mn-lt"/>
                <a:ea typeface="+mn-ea"/>
                <a:cs typeface="+mn-cs"/>
              </a:rPr>
              <a:t>At </a:t>
            </a:r>
            <a:r>
              <a:rPr lang="en-US" sz="1200" kern="1200" dirty="0" err="1">
                <a:solidFill>
                  <a:schemeClr val="tx1"/>
                </a:solidFill>
                <a:effectLst/>
                <a:latin typeface="+mn-lt"/>
                <a:ea typeface="+mn-ea"/>
                <a:cs typeface="+mn-cs"/>
              </a:rPr>
              <a:t>Verodin</a:t>
            </a:r>
            <a:r>
              <a:rPr lang="en-US" sz="1200" kern="1200" dirty="0">
                <a:solidFill>
                  <a:schemeClr val="tx1"/>
                </a:solidFill>
                <a:effectLst/>
                <a:latin typeface="+mn-lt"/>
                <a:ea typeface="+mn-ea"/>
                <a:cs typeface="+mn-cs"/>
              </a:rPr>
              <a:t> we've seen our innovative platform help with that. The architecture allows for the safe execution of real attack behaviors, and while we have content available for organizations to sequence the actions into behavior for launch, we also allow for intel from organizations like </a:t>
            </a:r>
            <a:r>
              <a:rPr lang="en-US" sz="1200" kern="1200" dirty="0" err="1">
                <a:solidFill>
                  <a:schemeClr val="tx1"/>
                </a:solidFill>
                <a:effectLst/>
                <a:latin typeface="+mn-lt"/>
                <a:ea typeface="+mn-ea"/>
                <a:cs typeface="+mn-cs"/>
              </a:rPr>
              <a:t>Anomali</a:t>
            </a:r>
            <a:r>
              <a:rPr lang="en-US" sz="1200" kern="1200" dirty="0">
                <a:solidFill>
                  <a:schemeClr val="tx1"/>
                </a:solidFill>
                <a:effectLst/>
                <a:latin typeface="+mn-lt"/>
                <a:ea typeface="+mn-ea"/>
                <a:cs typeface="+mn-cs"/>
              </a:rPr>
              <a:t> or info from an ISAAC to be weaponized. </a:t>
            </a:r>
          </a:p>
          <a:p>
            <a:endParaRPr lang="en-US" dirty="0"/>
          </a:p>
        </p:txBody>
      </p:sp>
      <p:sp>
        <p:nvSpPr>
          <p:cNvPr id="4" name="Slide Number Placeholder 3"/>
          <p:cNvSpPr>
            <a:spLocks noGrp="1"/>
          </p:cNvSpPr>
          <p:nvPr>
            <p:ph type="sldNum" sz="quarter" idx="10"/>
          </p:nvPr>
        </p:nvSpPr>
        <p:spPr>
          <a:xfrm>
            <a:off x="3970941" y="8829967"/>
            <a:ext cx="3037840" cy="464820"/>
          </a:xfrm>
          <a:prstGeom prst="rect">
            <a:avLst/>
          </a:prstGeom>
        </p:spPr>
        <p:txBody>
          <a:bodyPr/>
          <a:lstStyle/>
          <a:p>
            <a:pPr>
              <a:defRPr/>
            </a:pPr>
            <a:fld id="{C47A50D1-83E8-487D-B629-63A132FD7450}" type="slidenum">
              <a:rPr lang="en-US" smtClean="0"/>
              <a:pPr>
                <a:defRPr/>
              </a:pPr>
              <a:t>14</a:t>
            </a:fld>
            <a:endParaRPr lang="en-US" dirty="0"/>
          </a:p>
        </p:txBody>
      </p:sp>
    </p:spTree>
    <p:extLst>
      <p:ext uri="{BB962C8B-B14F-4D97-AF65-F5344CB8AC3E}">
        <p14:creationId xmlns:p14="http://schemas.microsoft.com/office/powerpoint/2010/main" val="3293115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14350" indent="-514350">
              <a:buFont typeface="+mj-lt"/>
              <a:buAutoNum type="arabicPeriod"/>
            </a:pPr>
            <a:r>
              <a:rPr lang="is-IS" dirty="0"/>
              <a:t>Are the majority of those concerned with “doing” intelligence pursuing it because they understand its net effect on their organizations, partners, and people or are they pursuing it because it has become fashionable to do so? </a:t>
            </a:r>
          </a:p>
          <a:p>
            <a:pPr marL="514350" indent="-514350">
              <a:buFont typeface="+mj-lt"/>
              <a:buAutoNum type="arabicPeriod"/>
            </a:pPr>
            <a:endParaRPr lang="is-IS" dirty="0"/>
          </a:p>
          <a:p>
            <a:pPr marL="514350" indent="-514350">
              <a:buFont typeface="+mj-lt"/>
              <a:buAutoNum type="arabicPeriod"/>
            </a:pPr>
            <a:r>
              <a:rPr lang="is-IS" dirty="0"/>
              <a:t>If it’s the former, what are the KPIs of their success? </a:t>
            </a:r>
          </a:p>
          <a:p>
            <a:pPr marL="514350" indent="-514350">
              <a:buFont typeface="+mj-lt"/>
              <a:buAutoNum type="arabicPeriod"/>
            </a:pPr>
            <a:endParaRPr lang="is-IS" dirty="0"/>
          </a:p>
          <a:p>
            <a:pPr marL="514350" indent="-514350">
              <a:buFont typeface="+mj-lt"/>
              <a:buAutoNum type="arabicPeriod"/>
            </a:pPr>
            <a:r>
              <a:rPr lang="is-IS" dirty="0"/>
              <a:t>If it’s the latter, why? </a:t>
            </a:r>
            <a:endParaRPr lang="en-US" dirty="0"/>
          </a:p>
          <a:p>
            <a:endParaRPr lang="en-US" dirty="0"/>
          </a:p>
          <a:p>
            <a:endParaRPr lang="en-US" dirty="0"/>
          </a:p>
          <a:p>
            <a:r>
              <a:rPr lang="en-US" dirty="0"/>
              <a:t>How do we arrive at a place where Information becomes Intelligence? </a:t>
            </a:r>
            <a:br>
              <a:rPr lang="en-US" dirty="0"/>
            </a:br>
            <a:endParaRPr lang="en-US" dirty="0"/>
          </a:p>
          <a:p>
            <a:r>
              <a:rPr lang="en-US" dirty="0"/>
              <a:t>And is the information / cyber security industry prepared and capable of Generating Useful / actionable intelligence?</a:t>
            </a:r>
          </a:p>
          <a:p>
            <a:endParaRPr lang="en-US" dirty="0"/>
          </a:p>
          <a:p>
            <a:r>
              <a:rPr lang="en-US" dirty="0"/>
              <a:t>Two</a:t>
            </a:r>
            <a:r>
              <a:rPr lang="en-US" baseline="0" dirty="0"/>
              <a:t> very important questions with respect to “Intelligence”. Neither are simply answered. And as a result, both warrant their due. </a:t>
            </a:r>
          </a:p>
          <a:p>
            <a:endParaRPr lang="en-US" baseline="0" dirty="0"/>
          </a:p>
          <a:p>
            <a:r>
              <a:rPr lang="en-US" baseline="0" dirty="0"/>
              <a:t>In order to arrive at a place where information becomes intelligence quite a lot of work must be undertaken and it is important to recognize and understand that there are no short cuts in the intelligence arena. There simply are none. </a:t>
            </a:r>
          </a:p>
          <a:p>
            <a:endParaRPr lang="en-US" baseline="0" dirty="0"/>
          </a:p>
          <a:p>
            <a:r>
              <a:rPr lang="en-US" baseline="0" dirty="0"/>
              <a:t>Throughout this presentation, we will explore what is required to move raw, unqualified, and in some cases qualified sources and pieces of information from just that to intelligence.</a:t>
            </a:r>
          </a:p>
          <a:p>
            <a:endParaRPr lang="en-US" baseline="0" dirty="0"/>
          </a:p>
          <a:p>
            <a:r>
              <a:rPr lang="en-US" baseline="0" dirty="0"/>
              <a:t>We’ll discuss the life cycle as it were and the various perspectives associated with it. We’ll discuss tradecraft and perhaps most importantly, we’ll discuss and debate whether or not our industry and those within it are grossly capable and prepared to perform all of the above to and including the analysis (multi-dimensional) of said intelligence resulting in some decision(s) being made. </a:t>
            </a:r>
          </a:p>
          <a:p>
            <a:endParaRPr lang="en-US" baseline="0" dirty="0"/>
          </a:p>
          <a:p>
            <a:r>
              <a:rPr lang="en-US" baseline="0" dirty="0"/>
              <a:t>Fasten your seatbelts, as we’re about to engage in ride that you and we won’t soon forget. </a:t>
            </a:r>
            <a:endParaRPr lang="en-US" dirty="0"/>
          </a:p>
          <a:p>
            <a:endParaRPr lang="en-US" dirty="0"/>
          </a:p>
        </p:txBody>
      </p:sp>
    </p:spTree>
    <p:extLst>
      <p:ext uri="{BB962C8B-B14F-4D97-AF65-F5344CB8AC3E}">
        <p14:creationId xmlns:p14="http://schemas.microsoft.com/office/powerpoint/2010/main" val="4207504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Notes:</a:t>
            </a:r>
            <a:r>
              <a:rPr lang="en-US" b="1" baseline="0" dirty="0"/>
              <a:t> </a:t>
            </a:r>
          </a:p>
          <a:p>
            <a:endParaRPr lang="en-US" b="1" baseline="0" dirty="0"/>
          </a:p>
          <a:p>
            <a:pPr marL="457200" indent="-457200">
              <a:buFont typeface="Arial"/>
              <a:buChar char="•"/>
            </a:pPr>
            <a:r>
              <a:rPr lang="is-IS" dirty="0"/>
              <a:t>All good definitions in that they artictulate intelligence as a process 1&amp;4 in addition to a product 2&amp;3</a:t>
            </a:r>
          </a:p>
          <a:p>
            <a:endParaRPr lang="is-IS" dirty="0"/>
          </a:p>
          <a:p>
            <a:pPr marL="457200" indent="-457200">
              <a:buFont typeface="Arial"/>
              <a:buChar char="•"/>
            </a:pPr>
            <a:r>
              <a:rPr lang="is-IS" dirty="0"/>
              <a:t>None mention counter intelligence (CI) but can easily be adjusted to do so</a:t>
            </a:r>
          </a:p>
          <a:p>
            <a:endParaRPr lang="en-US" baseline="0" dirty="0"/>
          </a:p>
          <a:p>
            <a:r>
              <a:rPr lang="en-US" baseline="0" dirty="0"/>
              <a:t>CIA definitions:</a:t>
            </a:r>
          </a:p>
          <a:p>
            <a:endParaRPr lang="en-US" sz="2800" baseline="0" dirty="0"/>
          </a:p>
          <a:p>
            <a:pPr marL="514350" indent="-514350">
              <a:buFont typeface="+mj-lt"/>
              <a:buAutoNum type="arabicPeriod"/>
            </a:pPr>
            <a:r>
              <a:rPr lang="en-US" sz="2800" dirty="0"/>
              <a:t>Webster's </a:t>
            </a:r>
            <a:r>
              <a:rPr lang="en-US" sz="2800" i="1" dirty="0"/>
              <a:t>Unabridged </a:t>
            </a:r>
            <a:r>
              <a:rPr lang="en-US" sz="2800" dirty="0"/>
              <a:t>(1956)</a:t>
            </a:r>
            <a:br>
              <a:rPr lang="en-US" sz="2800" dirty="0"/>
            </a:br>
            <a:r>
              <a:rPr lang="en-US" sz="2800" dirty="0"/>
              <a:t>"Intelligence. 5. The obtaining or dispensing of information, particularly secret information; also, the persons engaged in obtaining information; secret service.</a:t>
            </a:r>
            <a:endParaRPr lang="en-US" baseline="0" dirty="0"/>
          </a:p>
          <a:p>
            <a:endParaRPr lang="en-US" baseline="0" dirty="0"/>
          </a:p>
          <a:p>
            <a:pPr marL="514350" indent="-514350">
              <a:buFont typeface="+mj-lt"/>
              <a:buAutoNum type="arabicPeriod"/>
            </a:pPr>
            <a:r>
              <a:rPr lang="is-IS" sz="2800" dirty="0"/>
              <a:t>R.A. Random </a:t>
            </a:r>
            <a:r>
              <a:rPr lang="en-US" sz="2800" dirty="0"/>
              <a:t>"Intelligence is the official, secret collection and processing of information on  foreign countries to aid in formulating and 		    implementing foreign policy, and the conduct of covert activities abroad to facilitate the implementation of foreign policy</a:t>
            </a:r>
            <a:endParaRPr lang="en-US" baseline="0" dirty="0"/>
          </a:p>
          <a:p>
            <a:endParaRPr lang="en-US" baseline="0" dirty="0"/>
          </a:p>
          <a:p>
            <a:endParaRPr lang="en-US" baseline="0" dirty="0"/>
          </a:p>
          <a:p>
            <a:r>
              <a:rPr lang="en-US" b="1" baseline="0" dirty="0"/>
              <a:t>Will </a:t>
            </a:r>
            <a:r>
              <a:rPr lang="en-US" baseline="0" dirty="0"/>
              <a:t>says ‘Intelligence’ in this context can be defined in the following way:</a:t>
            </a:r>
          </a:p>
          <a:p>
            <a:endParaRPr lang="en-US" dirty="0"/>
          </a:p>
          <a:p>
            <a:r>
              <a:rPr lang="en-US" dirty="0"/>
              <a:t>“Intelligence is the collection of information (unqualified) which is then processed (vetted, tested for veracity, de-duplicated, normalized, enriched, analyzed), for military or political value for domestic and foreign applications and as part of CI operations. In other words, intelligence is information (data), that has been collected via a variety of methods from a variety of sources which aids analysts in formulating an understanding of events, individuals, organizations, movements, and governments. It is both a process and a consumable, actionable product.”</a:t>
            </a:r>
            <a:endParaRPr lang="en-US" b="1" dirty="0"/>
          </a:p>
          <a:p>
            <a:endParaRPr lang="en-US" b="1" baseline="0" dirty="0"/>
          </a:p>
          <a:p>
            <a:endParaRPr lang="en-US" b="1" baseline="0" dirty="0"/>
          </a:p>
          <a:p>
            <a:endParaRPr lang="en-US" b="1" baseline="0" dirty="0"/>
          </a:p>
          <a:p>
            <a:r>
              <a:rPr lang="en-US" b="1" baseline="0" dirty="0"/>
              <a:t>Mark </a:t>
            </a:r>
            <a:r>
              <a:rPr lang="en-US" baseline="0" dirty="0"/>
              <a:t>says xyz</a:t>
            </a:r>
          </a:p>
          <a:p>
            <a:endParaRPr lang="en-US" baseline="0" dirty="0"/>
          </a:p>
          <a:p>
            <a:r>
              <a:rPr lang="en-US" baseline="0" dirty="0"/>
              <a:t>But is this the case? And if it is, does our industry – the information / cyber security industry really understand definition and put it into practice or has intelligence been hijacked for the purposes of selling goods and services? </a:t>
            </a:r>
          </a:p>
          <a:p>
            <a:endParaRPr lang="en-US" baseline="0" dirty="0"/>
          </a:p>
          <a:p>
            <a:endParaRPr lang="en-US" dirty="0"/>
          </a:p>
          <a:p>
            <a:endParaRPr lang="en-US" baseline="0" dirty="0"/>
          </a:p>
          <a:p>
            <a:endParaRPr lang="en-US" baseline="0" dirty="0"/>
          </a:p>
          <a:p>
            <a:endParaRPr lang="en-US" baseline="0" dirty="0"/>
          </a:p>
          <a:p>
            <a:r>
              <a:rPr lang="en-US" baseline="0" dirty="0"/>
              <a:t>Resources: </a:t>
            </a:r>
          </a:p>
          <a:p>
            <a:endParaRPr lang="en-US" baseline="0" dirty="0"/>
          </a:p>
          <a:p>
            <a:r>
              <a:rPr lang="en-US" baseline="0" dirty="0"/>
              <a:t>https://</a:t>
            </a:r>
            <a:r>
              <a:rPr lang="en-US" baseline="0" dirty="0" err="1"/>
              <a:t>www.cia.gov</a:t>
            </a:r>
            <a:r>
              <a:rPr lang="en-US" baseline="0" dirty="0"/>
              <a:t>/library/center-for-the-study-of-intelligence/</a:t>
            </a:r>
            <a:r>
              <a:rPr lang="en-US" baseline="0" dirty="0" err="1"/>
              <a:t>kent-csi</a:t>
            </a:r>
            <a:r>
              <a:rPr lang="en-US" baseline="0" dirty="0"/>
              <a:t>/vol2no4/html/v02i4a08p_0001.htm</a:t>
            </a:r>
          </a:p>
          <a:p>
            <a:endParaRPr lang="en-US" baseline="0" dirty="0"/>
          </a:p>
          <a:p>
            <a:endParaRPr lang="en-US" dirty="0"/>
          </a:p>
        </p:txBody>
      </p:sp>
    </p:spTree>
    <p:extLst>
      <p:ext uri="{BB962C8B-B14F-4D97-AF65-F5344CB8AC3E}">
        <p14:creationId xmlns:p14="http://schemas.microsoft.com/office/powerpoint/2010/main" val="2947040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NOTES:</a:t>
            </a:r>
            <a:r>
              <a:rPr lang="en-US" baseline="0" dirty="0"/>
              <a:t> </a:t>
            </a:r>
          </a:p>
          <a:p>
            <a:endParaRPr lang="en-US" baseline="0" dirty="0"/>
          </a:p>
          <a:p>
            <a:r>
              <a:rPr lang="en-US" baseline="0" dirty="0" smtClean="0"/>
              <a:t>Conversation here” Which of these bubble up in marketing speak?</a:t>
            </a:r>
            <a:endParaRPr lang="en-US" baseline="0" dirty="0"/>
          </a:p>
          <a:p>
            <a:endParaRPr lang="en-US" baseline="0" dirty="0"/>
          </a:p>
          <a:p>
            <a:endParaRPr lang="en-US" baseline="0" dirty="0"/>
          </a:p>
          <a:p>
            <a:endParaRPr lang="en-US" baseline="0" dirty="0"/>
          </a:p>
          <a:p>
            <a:r>
              <a:rPr lang="en-US" baseline="0" dirty="0"/>
              <a:t>Resources: </a:t>
            </a:r>
          </a:p>
          <a:p>
            <a:endParaRPr lang="en-US" baseline="0" dirty="0"/>
          </a:p>
          <a:p>
            <a:pPr marL="514350" indent="-514350">
              <a:buFont typeface="+mj-lt"/>
              <a:buAutoNum type="arabicPeriod"/>
            </a:pPr>
            <a:r>
              <a:rPr lang="en-US" baseline="0" dirty="0"/>
              <a:t>https://</a:t>
            </a:r>
            <a:r>
              <a:rPr lang="en-US" baseline="0" dirty="0" err="1"/>
              <a:t>en.wikipedia.org</a:t>
            </a:r>
            <a:r>
              <a:rPr lang="en-US" baseline="0" dirty="0"/>
              <a:t>/wiki/</a:t>
            </a:r>
            <a:r>
              <a:rPr lang="en-US" baseline="0" dirty="0" err="1"/>
              <a:t>List_of_intelligence_gathering_disciplines</a:t>
            </a:r>
            <a:endParaRPr lang="en-US" baseline="0" dirty="0"/>
          </a:p>
          <a:p>
            <a:pPr marL="514350" indent="-514350">
              <a:buFont typeface="+mj-lt"/>
              <a:buAutoNum type="arabicPeriod"/>
            </a:pPr>
            <a:r>
              <a:rPr lang="en-US" baseline="0" dirty="0"/>
              <a:t>http://</a:t>
            </a:r>
            <a:r>
              <a:rPr lang="en-US" baseline="0" dirty="0" err="1"/>
              <a:t>www.yourdictionary.com</a:t>
            </a:r>
            <a:r>
              <a:rPr lang="en-US" baseline="0" dirty="0"/>
              <a:t>/</a:t>
            </a:r>
            <a:r>
              <a:rPr lang="en-US" baseline="0" dirty="0" err="1"/>
              <a:t>dod</a:t>
            </a:r>
            <a:r>
              <a:rPr lang="en-US" baseline="0" dirty="0"/>
              <a:t>-intelligence-glossary</a:t>
            </a:r>
          </a:p>
          <a:p>
            <a:pPr marL="514350" indent="-514350">
              <a:buFont typeface="+mj-lt"/>
              <a:buAutoNum type="arabicPeriod"/>
            </a:pPr>
            <a:endParaRPr lang="en-US" baseline="0" dirty="0"/>
          </a:p>
          <a:p>
            <a:endParaRPr lang="en-US" baseline="0" dirty="0"/>
          </a:p>
          <a:p>
            <a:endParaRPr lang="en-US" dirty="0"/>
          </a:p>
        </p:txBody>
      </p:sp>
    </p:spTree>
    <p:extLst>
      <p:ext uri="{BB962C8B-B14F-4D97-AF65-F5344CB8AC3E}">
        <p14:creationId xmlns:p14="http://schemas.microsoft.com/office/powerpoint/2010/main" val="121274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All of the above? </a:t>
            </a:r>
          </a:p>
          <a:p>
            <a:pPr marL="0" indent="0">
              <a:buFont typeface="Arial"/>
              <a:buNone/>
            </a:pPr>
            <a:endParaRPr lang="en-US" dirty="0"/>
          </a:p>
          <a:p>
            <a:pPr marL="0" indent="0">
              <a:buFont typeface="Arial"/>
              <a:buNone/>
            </a:pPr>
            <a:r>
              <a:rPr lang="en-US" dirty="0"/>
              <a:t>Are organizations seeing differences being made in their programs, their risk postures due to their pursuit of intelligence? </a:t>
            </a:r>
          </a:p>
          <a:p>
            <a:pPr marL="0" indent="0">
              <a:buFont typeface="Arial"/>
              <a:buNone/>
            </a:pPr>
            <a:endParaRPr lang="en-US" dirty="0"/>
          </a:p>
          <a:p>
            <a:pPr marL="0" indent="0">
              <a:buFont typeface="Arial"/>
              <a:buNone/>
            </a:pPr>
            <a:r>
              <a:rPr lang="en-US" dirty="0"/>
              <a:t>Are they pursuing it in the absence of said differentiation due to it being “fashionable”?</a:t>
            </a:r>
          </a:p>
          <a:p>
            <a:endParaRPr lang="en-US" dirty="0"/>
          </a:p>
        </p:txBody>
      </p:sp>
    </p:spTree>
    <p:extLst>
      <p:ext uri="{BB962C8B-B14F-4D97-AF65-F5344CB8AC3E}">
        <p14:creationId xmlns:p14="http://schemas.microsoft.com/office/powerpoint/2010/main" val="2379153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1219200" eaLnBrk="1" fontAlgn="auto" latinLnBrk="0" hangingPunct="1">
              <a:lnSpc>
                <a:spcPts val="4000"/>
              </a:lnSpc>
              <a:spcBef>
                <a:spcPts val="0"/>
              </a:spcBef>
              <a:spcAft>
                <a:spcPts val="0"/>
              </a:spcAft>
              <a:buClrTx/>
              <a:buSzTx/>
              <a:buFontTx/>
              <a:buNone/>
              <a:tabLst/>
              <a:defRPr/>
            </a:pPr>
            <a:r>
              <a:rPr lang="en-US" b="1" dirty="0"/>
              <a:t>NOTES:</a:t>
            </a:r>
            <a:r>
              <a:rPr lang="en-US" b="1" baseline="0" dirty="0"/>
              <a:t> </a:t>
            </a:r>
          </a:p>
          <a:p>
            <a:pPr marL="0" marR="0" indent="0" defTabSz="1219200" eaLnBrk="1" fontAlgn="auto" latinLnBrk="0" hangingPunct="1">
              <a:lnSpc>
                <a:spcPts val="4000"/>
              </a:lnSpc>
              <a:spcBef>
                <a:spcPts val="0"/>
              </a:spcBef>
              <a:spcAft>
                <a:spcPts val="0"/>
              </a:spcAft>
              <a:buClrTx/>
              <a:buSzTx/>
              <a:buFontTx/>
              <a:buNone/>
              <a:tabLst/>
              <a:defRPr/>
            </a:pPr>
            <a:endParaRPr lang="en-US" b="1" baseline="0" dirty="0"/>
          </a:p>
          <a:p>
            <a:r>
              <a:rPr lang="en-US" sz="3000" dirty="0">
                <a:solidFill>
                  <a:srgbClr val="302A26"/>
                </a:solidFill>
                <a:effectLst/>
                <a:latin typeface="Adelle Sans Light"/>
                <a:ea typeface="Adelle Sans Light"/>
                <a:cs typeface="Adelle Sans Light"/>
                <a:sym typeface="Adelle Sans Light"/>
              </a:rPr>
              <a:t>The costs associated with alerting events and incidents are increasingly significant as they are more often than not, tied to breaches.  In the 2017 Verizon Data Breach Investigations Report (DBIR), approximately 42,068 incidents were observed across 21 industry verticals resulting in 1,935 breaches. In comparison, the 2016 DBIR had observed approximately 64,199 incidents across the same those same 21 industry verticals resulting in 2,260. And though there was a drop in both the number of incidents (22,031 fewer incidents in the 2017 DBIR than in the 2016) and breaches observed (325 fewer breaches in the 2017 DBIR than in the 2016) by Verizon in their 2016 and 2017 reports, the reality is that breaches and compromises due to the activity of insiders and external actors is an ongoing problem.  And though it appears that at least some progress has been made according to the report for 2017 by the team at Verizon, the fact remains that this will likely remain an issue for the foreseeable future as evidenced via the following points derived from Verizon’s findings. </a:t>
            </a:r>
          </a:p>
          <a:p>
            <a:r>
              <a:rPr lang="en-US" sz="3000" dirty="0">
                <a:solidFill>
                  <a:srgbClr val="302A26"/>
                </a:solidFill>
                <a:effectLst/>
                <a:latin typeface="Adelle Sans Light"/>
                <a:ea typeface="Adelle Sans Light"/>
                <a:cs typeface="Adelle Sans Light"/>
                <a:sym typeface="Adelle Sans Light"/>
              </a:rPr>
              <a:t> </a:t>
            </a:r>
          </a:p>
          <a:p>
            <a:r>
              <a:rPr lang="en-US" sz="3000" dirty="0">
                <a:solidFill>
                  <a:srgbClr val="302A26"/>
                </a:solidFill>
                <a:effectLst/>
                <a:latin typeface="Adelle Sans Light"/>
                <a:ea typeface="Adelle Sans Light"/>
                <a:cs typeface="Adelle Sans Light"/>
                <a:sym typeface="Adelle Sans Light"/>
              </a:rPr>
              <a:t> </a:t>
            </a:r>
          </a:p>
          <a:p>
            <a:r>
              <a:rPr lang="en-US" sz="3000" dirty="0">
                <a:solidFill>
                  <a:srgbClr val="302A26"/>
                </a:solidFill>
                <a:effectLst/>
                <a:latin typeface="Adelle Sans Light"/>
                <a:ea typeface="Adelle Sans Light"/>
                <a:cs typeface="Adelle Sans Light"/>
                <a:sym typeface="Adelle Sans Light"/>
              </a:rPr>
              <a:t/>
            </a:r>
            <a:br>
              <a:rPr lang="en-US" sz="3000" dirty="0">
                <a:solidFill>
                  <a:srgbClr val="302A26"/>
                </a:solidFill>
                <a:effectLst/>
                <a:latin typeface="Adelle Sans Light"/>
                <a:ea typeface="Adelle Sans Light"/>
                <a:cs typeface="Adelle Sans Light"/>
                <a:sym typeface="Adelle Sans Light"/>
              </a:rPr>
            </a:br>
            <a:r>
              <a:rPr lang="en-US" sz="3000" dirty="0">
                <a:solidFill>
                  <a:srgbClr val="302A26"/>
                </a:solidFill>
                <a:effectLst/>
                <a:latin typeface="Adelle Sans Light"/>
                <a:ea typeface="Adelle Sans Light"/>
                <a:cs typeface="Adelle Sans Light"/>
                <a:sym typeface="Adelle Sans Light"/>
              </a:rPr>
              <a:t> </a:t>
            </a:r>
          </a:p>
          <a:p>
            <a:pPr marL="0" marR="0" indent="0" defTabSz="1219200" eaLnBrk="1" fontAlgn="auto" latinLnBrk="0" hangingPunct="1">
              <a:lnSpc>
                <a:spcPts val="4000"/>
              </a:lnSpc>
              <a:spcBef>
                <a:spcPts val="0"/>
              </a:spcBef>
              <a:spcAft>
                <a:spcPts val="0"/>
              </a:spcAft>
              <a:buClrTx/>
              <a:buSzTx/>
              <a:buFontTx/>
              <a:buNone/>
              <a:tabLst/>
              <a:defRPr/>
            </a:pPr>
            <a:endParaRPr lang="en-US" b="1" dirty="0"/>
          </a:p>
        </p:txBody>
      </p:sp>
    </p:spTree>
    <p:extLst>
      <p:ext uri="{BB962C8B-B14F-4D97-AF65-F5344CB8AC3E}">
        <p14:creationId xmlns:p14="http://schemas.microsoft.com/office/powerpoint/2010/main" val="1503594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should consider using this for quick introductions</a:t>
            </a:r>
            <a:r>
              <a:rPr lang="en-US" baseline="0" dirty="0"/>
              <a:t> and just letting the audience know they can look us up if they want / need more information. </a:t>
            </a:r>
            <a:endParaRPr lang="en-US" dirty="0"/>
          </a:p>
        </p:txBody>
      </p:sp>
    </p:spTree>
    <p:extLst>
      <p:ext uri="{BB962C8B-B14F-4D97-AF65-F5344CB8AC3E}">
        <p14:creationId xmlns:p14="http://schemas.microsoft.com/office/powerpoint/2010/main" val="546385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Tradecraft</a:t>
            </a:r>
          </a:p>
          <a:p>
            <a:endParaRPr lang="en-US" b="1" dirty="0"/>
          </a:p>
          <a:p>
            <a:pPr marL="457200" indent="-457200">
              <a:buFont typeface="Arial"/>
              <a:buChar char="•"/>
            </a:pPr>
            <a:r>
              <a:rPr lang="en-US" b="1" dirty="0"/>
              <a:t>Within the intelligence community, tradecraft has been traditionally defined as the:</a:t>
            </a:r>
          </a:p>
          <a:p>
            <a:pPr marL="965200" lvl="1" indent="-457200">
              <a:buFont typeface="Arial"/>
              <a:buChar char="•"/>
            </a:pPr>
            <a:r>
              <a:rPr lang="en-US" dirty="0"/>
              <a:t>Techniques, methods, and technologies used in espionage </a:t>
            </a:r>
          </a:p>
          <a:p>
            <a:pPr marL="965200" lvl="1" indent="-457200">
              <a:buFont typeface="Arial"/>
              <a:buChar char="•"/>
            </a:pPr>
            <a:endParaRPr lang="en-US" b="1" dirty="0"/>
          </a:p>
          <a:p>
            <a:pPr marL="457200" indent="-457200">
              <a:buFont typeface="Arial"/>
              <a:buChar char="•"/>
            </a:pPr>
            <a:r>
              <a:rPr lang="en-US" b="1" dirty="0"/>
              <a:t>BLUF: </a:t>
            </a:r>
          </a:p>
          <a:p>
            <a:pPr marL="965200" lvl="1" indent="-457200">
              <a:buFont typeface="Arial"/>
              <a:buChar char="•"/>
            </a:pPr>
            <a:r>
              <a:rPr lang="en-US" dirty="0"/>
              <a:t>Tradecraft is the art &amp; science of intelligence operators, strategists, and analysts within military IC and the non-militarily oriented IC (where that exists</a:t>
            </a:r>
            <a:r>
              <a:rPr lang="en-US" b="1" dirty="0"/>
              <a:t>) </a:t>
            </a:r>
          </a:p>
          <a:p>
            <a:pPr marL="457200" indent="-457200">
              <a:buFont typeface="Arial"/>
              <a:buChar char="•"/>
            </a:pPr>
            <a:endParaRPr lang="en-US" b="1" dirty="0"/>
          </a:p>
          <a:p>
            <a:pPr marL="457200" indent="-457200">
              <a:buFont typeface="Arial"/>
              <a:buChar char="•"/>
            </a:pPr>
            <a:r>
              <a:rPr lang="en-US" b="1" dirty="0"/>
              <a:t>In information / cyber security: </a:t>
            </a:r>
          </a:p>
          <a:p>
            <a:pPr marL="965200" lvl="1" indent="-457200">
              <a:buFont typeface="Arial"/>
              <a:buChar char="•"/>
            </a:pPr>
            <a:r>
              <a:rPr lang="en-US" dirty="0"/>
              <a:t>Tradecraft is the art &amp; science of defenders AND offenders</a:t>
            </a:r>
            <a:r>
              <a:rPr lang="is-IS" dirty="0"/>
              <a:t>….and yet, we have to ask ourselves whether or not most practioners are actually schooled, educated, and knowledgeable in intelligence tradecraft understanding how it is used and apply to their missions</a:t>
            </a:r>
            <a:endParaRPr lang="en-US" dirty="0"/>
          </a:p>
          <a:p>
            <a:endParaRPr lang="en-US" dirty="0"/>
          </a:p>
          <a:p>
            <a:r>
              <a:rPr lang="en-US" b="1" dirty="0"/>
              <a:t>Analytic</a:t>
            </a:r>
            <a:r>
              <a:rPr lang="en-US" b="1" baseline="0" dirty="0"/>
              <a:t> Techniques: </a:t>
            </a:r>
          </a:p>
          <a:p>
            <a:endParaRPr lang="en-US" baseline="0" dirty="0"/>
          </a:p>
          <a:p>
            <a:pPr marL="0" marR="0" lvl="2" indent="0" defTabSz="1219200" eaLnBrk="1" fontAlgn="auto" latinLnBrk="0" hangingPunct="1">
              <a:lnSpc>
                <a:spcPts val="4000"/>
              </a:lnSpc>
              <a:spcBef>
                <a:spcPts val="0"/>
              </a:spcBef>
              <a:spcAft>
                <a:spcPts val="0"/>
              </a:spcAft>
              <a:buClrTx/>
              <a:buSzTx/>
              <a:buFontTx/>
              <a:buNone/>
              <a:tabLst/>
              <a:defRPr/>
            </a:pPr>
            <a:r>
              <a:rPr lang="en-US" dirty="0"/>
              <a:t>Methods of Analysis, Decomposition, Re-composition, Methods for Fusion, Case Studies in Analysis, Cognitive Bias, Credibility and Reliability of Sources, Confidence Levels, Analysis of Competing Hypothesis, SOPs, Flow into Hunt, Detect, CSIRT, TTPs, </a:t>
            </a:r>
            <a:r>
              <a:rPr lang="en-US" dirty="0" err="1"/>
              <a:t>IoCs</a:t>
            </a:r>
            <a:r>
              <a:rPr lang="en-US" dirty="0"/>
              <a:t>, Inductive/</a:t>
            </a:r>
            <a:r>
              <a:rPr lang="en-US" dirty="0" err="1"/>
              <a:t>Abductive</a:t>
            </a:r>
            <a:r>
              <a:rPr lang="en-US" dirty="0"/>
              <a:t>/Deductive Reasoning, Historic trending and campaign analysis, Intelligence for organizational resilience.</a:t>
            </a:r>
          </a:p>
          <a:p>
            <a:pPr marL="0" marR="0" lvl="2" indent="0" defTabSz="1219200" eaLnBrk="1" fontAlgn="auto" latinLnBrk="0" hangingPunct="1">
              <a:lnSpc>
                <a:spcPts val="4000"/>
              </a:lnSpc>
              <a:spcBef>
                <a:spcPts val="0"/>
              </a:spcBef>
              <a:spcAft>
                <a:spcPts val="0"/>
              </a:spcAft>
              <a:buClrTx/>
              <a:buSzTx/>
              <a:buFontTx/>
              <a:buNone/>
              <a:tabLst/>
              <a:defRPr/>
            </a:pPr>
            <a:endParaRPr lang="en-US" dirty="0"/>
          </a:p>
          <a:p>
            <a:pPr marL="0" marR="0" lvl="2" indent="0" defTabSz="1219200" eaLnBrk="1" fontAlgn="auto" latinLnBrk="0" hangingPunct="1">
              <a:lnSpc>
                <a:spcPts val="4000"/>
              </a:lnSpc>
              <a:spcBef>
                <a:spcPts val="0"/>
              </a:spcBef>
              <a:spcAft>
                <a:spcPts val="0"/>
              </a:spcAft>
              <a:buClrTx/>
              <a:buSzTx/>
              <a:buFontTx/>
              <a:buNone/>
              <a:tabLst/>
              <a:defRPr/>
            </a:pPr>
            <a:r>
              <a:rPr lang="en-US" b="1" dirty="0"/>
              <a:t>Production Workflows: </a:t>
            </a:r>
          </a:p>
          <a:p>
            <a:pPr marL="0" marR="0" lvl="2" indent="0" defTabSz="1219200" eaLnBrk="1" fontAlgn="auto" latinLnBrk="0" hangingPunct="1">
              <a:lnSpc>
                <a:spcPts val="4000"/>
              </a:lnSpc>
              <a:spcBef>
                <a:spcPts val="0"/>
              </a:spcBef>
              <a:spcAft>
                <a:spcPts val="0"/>
              </a:spcAft>
              <a:buClrTx/>
              <a:buSzTx/>
              <a:buFontTx/>
              <a:buNone/>
              <a:tabLst/>
              <a:defRPr/>
            </a:pPr>
            <a:endParaRPr lang="en-US" dirty="0"/>
          </a:p>
          <a:p>
            <a:pPr marL="0" marR="0" lvl="2" indent="0" defTabSz="1219200" eaLnBrk="1" fontAlgn="auto" latinLnBrk="0" hangingPunct="1">
              <a:lnSpc>
                <a:spcPts val="4000"/>
              </a:lnSpc>
              <a:spcBef>
                <a:spcPts val="0"/>
              </a:spcBef>
              <a:spcAft>
                <a:spcPts val="0"/>
              </a:spcAft>
              <a:buClrTx/>
              <a:buSzTx/>
              <a:buFontTx/>
              <a:buNone/>
              <a:tabLst/>
              <a:defRPr/>
            </a:pPr>
            <a:r>
              <a:rPr lang="en-US" dirty="0"/>
              <a:t> </a:t>
            </a:r>
          </a:p>
          <a:p>
            <a:pPr marL="0" marR="0" lvl="2" indent="0" defTabSz="1219200" eaLnBrk="1" fontAlgn="auto" latinLnBrk="0" hangingPunct="1">
              <a:lnSpc>
                <a:spcPts val="4000"/>
              </a:lnSpc>
              <a:spcBef>
                <a:spcPts val="0"/>
              </a:spcBef>
              <a:spcAft>
                <a:spcPts val="0"/>
              </a:spcAft>
              <a:buClrTx/>
              <a:buSzTx/>
              <a:buFontTx/>
              <a:buNone/>
              <a:tabLst/>
              <a:defRPr/>
            </a:pPr>
            <a:r>
              <a:rPr lang="en-US" dirty="0"/>
              <a:t>Standing Orders from Leadership, Analytic Writing, BLUF, AIMS, Types of Reports, Product Line Mapping / Report Serialization, and Dissemination, Cyber and Threat Intelligence Program Strategic Plan, Goals, Objectives, Cyber Operations Order (Cyber OPORD).</a:t>
            </a:r>
          </a:p>
          <a:p>
            <a:pPr marL="0" marR="0" lvl="2" indent="0" defTabSz="1219200" eaLnBrk="1" fontAlgn="auto" latinLnBrk="0" hangingPunct="1">
              <a:lnSpc>
                <a:spcPts val="4000"/>
              </a:lnSpc>
              <a:spcBef>
                <a:spcPts val="0"/>
              </a:spcBef>
              <a:spcAft>
                <a:spcPts val="0"/>
              </a:spcAft>
              <a:buClrTx/>
              <a:buSzTx/>
              <a:buFontTx/>
              <a:buNone/>
              <a:tabLst/>
              <a:defRPr/>
            </a:pPr>
            <a:endParaRPr lang="en-US" dirty="0"/>
          </a:p>
          <a:p>
            <a:pPr marL="0" marR="0" lvl="2" indent="0" defTabSz="1219200" eaLnBrk="1" fontAlgn="auto" latinLnBrk="0" hangingPunct="1">
              <a:lnSpc>
                <a:spcPts val="4000"/>
              </a:lnSpc>
              <a:spcBef>
                <a:spcPts val="0"/>
              </a:spcBef>
              <a:spcAft>
                <a:spcPts val="0"/>
              </a:spcAft>
              <a:buClrTx/>
              <a:buSzTx/>
              <a:buFontTx/>
              <a:buNone/>
              <a:tabLst/>
              <a:defRPr/>
            </a:pPr>
            <a:r>
              <a:rPr lang="en-US" dirty="0"/>
              <a:t>Resources: </a:t>
            </a:r>
          </a:p>
          <a:p>
            <a:pPr marL="0" marR="0" lvl="2" indent="0" defTabSz="1219200" eaLnBrk="1" fontAlgn="auto" latinLnBrk="0" hangingPunct="1">
              <a:lnSpc>
                <a:spcPts val="4000"/>
              </a:lnSpc>
              <a:spcBef>
                <a:spcPts val="0"/>
              </a:spcBef>
              <a:spcAft>
                <a:spcPts val="0"/>
              </a:spcAft>
              <a:buClrTx/>
              <a:buSzTx/>
              <a:buFontTx/>
              <a:buNone/>
              <a:tabLst/>
              <a:defRPr/>
            </a:pPr>
            <a:endParaRPr lang="en-US" dirty="0"/>
          </a:p>
          <a:p>
            <a:pPr marL="0" marR="0" lvl="2" indent="0" defTabSz="1219200" eaLnBrk="1" fontAlgn="auto" latinLnBrk="0" hangingPunct="1">
              <a:lnSpc>
                <a:spcPts val="4000"/>
              </a:lnSpc>
              <a:spcBef>
                <a:spcPts val="0"/>
              </a:spcBef>
              <a:spcAft>
                <a:spcPts val="0"/>
              </a:spcAft>
              <a:buClrTx/>
              <a:buSzTx/>
              <a:buFontTx/>
              <a:buNone/>
              <a:tabLst/>
              <a:defRPr/>
            </a:pPr>
            <a:r>
              <a:rPr lang="en-US" dirty="0"/>
              <a:t>https://</a:t>
            </a:r>
            <a:r>
              <a:rPr lang="en-US" dirty="0" err="1"/>
              <a:t>niccs.us-cert.gov</a:t>
            </a:r>
            <a:r>
              <a:rPr lang="en-US" dirty="0"/>
              <a:t>/training/search/treadstone-71/cyber-intelligence-tradecraft-certification</a:t>
            </a:r>
          </a:p>
          <a:p>
            <a:endParaRPr lang="en-US" dirty="0"/>
          </a:p>
        </p:txBody>
      </p:sp>
    </p:spTree>
    <p:extLst>
      <p:ext uri="{BB962C8B-B14F-4D97-AF65-F5344CB8AC3E}">
        <p14:creationId xmlns:p14="http://schemas.microsoft.com/office/powerpoint/2010/main" val="799059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457200">
              <a:buFont typeface="Arial"/>
              <a:buChar char="•"/>
            </a:pPr>
            <a:r>
              <a:rPr lang="en-US" dirty="0"/>
              <a:t>Given what we’ve covered and reviewed thus far, how confident are we that organizations endeavoring to do “something” with intelligence are prepared to do so? </a:t>
            </a:r>
          </a:p>
          <a:p>
            <a:endParaRPr lang="en-US" dirty="0"/>
          </a:p>
          <a:p>
            <a:pPr marL="457200" indent="-457200">
              <a:buFont typeface="Arial"/>
              <a:buChar char="•"/>
            </a:pPr>
            <a:r>
              <a:rPr lang="en-US" dirty="0"/>
              <a:t>What about vendors? Are they they all created equal? </a:t>
            </a:r>
          </a:p>
          <a:p>
            <a:endParaRPr lang="en-US" dirty="0"/>
          </a:p>
        </p:txBody>
      </p:sp>
    </p:spTree>
    <p:extLst>
      <p:ext uri="{BB962C8B-B14F-4D97-AF65-F5344CB8AC3E}">
        <p14:creationId xmlns:p14="http://schemas.microsoft.com/office/powerpoint/2010/main" val="1146826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Specific</a:t>
            </a:r>
            <a:r>
              <a:rPr lang="en-US" baseline="0" dirty="0"/>
              <a:t> controls for specific adversaries - </a:t>
            </a:r>
            <a:r>
              <a:rPr lang="en-US" sz="1200" b="0" i="0" kern="1200" dirty="0">
                <a:solidFill>
                  <a:schemeClr val="tx1"/>
                </a:solidFill>
                <a:effectLst/>
                <a:latin typeface="+mn-lt"/>
                <a:ea typeface="+mn-ea"/>
                <a:cs typeface="+mn-cs"/>
              </a:rPr>
              <a:t>precise controls for specific adversaries at every stage of the kill chain. This requires work and automation and a change of thinking by the network defender community.</a:t>
            </a:r>
            <a:endParaRPr lang="en-US" dirty="0"/>
          </a:p>
        </p:txBody>
      </p:sp>
      <p:sp>
        <p:nvSpPr>
          <p:cNvPr id="4" name="Slide Number Placeholder 3"/>
          <p:cNvSpPr>
            <a:spLocks noGrp="1"/>
          </p:cNvSpPr>
          <p:nvPr>
            <p:ph type="sldNum" sz="quarter" idx="10"/>
          </p:nvPr>
        </p:nvSpPr>
        <p:spPr>
          <a:xfrm>
            <a:off x="3970941" y="8829967"/>
            <a:ext cx="3037840" cy="464820"/>
          </a:xfrm>
          <a:prstGeom prst="rect">
            <a:avLst/>
          </a:prstGeom>
        </p:spPr>
        <p:txBody>
          <a:bodyPr/>
          <a:lstStyle/>
          <a:p>
            <a:pPr>
              <a:defRPr/>
            </a:pPr>
            <a:fld id="{C47A50D1-83E8-487D-B629-63A132FD7450}" type="slidenum">
              <a:rPr lang="en-US" smtClean="0"/>
              <a:pPr>
                <a:defRPr/>
              </a:pPr>
              <a:t>26</a:t>
            </a:fld>
            <a:endParaRPr lang="en-US" dirty="0"/>
          </a:p>
        </p:txBody>
      </p:sp>
    </p:spTree>
    <p:extLst>
      <p:ext uri="{BB962C8B-B14F-4D97-AF65-F5344CB8AC3E}">
        <p14:creationId xmlns:p14="http://schemas.microsoft.com/office/powerpoint/2010/main" val="793053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Specific</a:t>
            </a:r>
            <a:r>
              <a:rPr lang="en-US" baseline="0" dirty="0"/>
              <a:t> controls for specific adversaries - </a:t>
            </a:r>
            <a:r>
              <a:rPr lang="en-US" sz="1200" b="0" i="0" kern="1200" dirty="0">
                <a:solidFill>
                  <a:schemeClr val="tx1"/>
                </a:solidFill>
                <a:effectLst/>
                <a:latin typeface="+mn-lt"/>
                <a:ea typeface="+mn-ea"/>
                <a:cs typeface="+mn-cs"/>
              </a:rPr>
              <a:t>precise controls for specific adversaries at every stage of the kill chain. This requires work and automation and a change of thinking by the network defender community.</a:t>
            </a:r>
            <a:endParaRPr lang="en-US" dirty="0"/>
          </a:p>
        </p:txBody>
      </p:sp>
      <p:sp>
        <p:nvSpPr>
          <p:cNvPr id="4" name="Slide Number Placeholder 3"/>
          <p:cNvSpPr>
            <a:spLocks noGrp="1"/>
          </p:cNvSpPr>
          <p:nvPr>
            <p:ph type="sldNum" sz="quarter" idx="10"/>
          </p:nvPr>
        </p:nvSpPr>
        <p:spPr>
          <a:xfrm>
            <a:off x="3970941" y="8829967"/>
            <a:ext cx="3037840" cy="464820"/>
          </a:xfrm>
          <a:prstGeom prst="rect">
            <a:avLst/>
          </a:prstGeom>
        </p:spPr>
        <p:txBody>
          <a:bodyPr/>
          <a:lstStyle/>
          <a:p>
            <a:pPr>
              <a:defRPr/>
            </a:pPr>
            <a:fld id="{C47A50D1-83E8-487D-B629-63A132FD7450}" type="slidenum">
              <a:rPr lang="en-US" smtClean="0"/>
              <a:pPr>
                <a:defRPr/>
              </a:pPr>
              <a:t>27</a:t>
            </a:fld>
            <a:endParaRPr lang="en-US" dirty="0"/>
          </a:p>
        </p:txBody>
      </p:sp>
    </p:spTree>
    <p:extLst>
      <p:ext uri="{BB962C8B-B14F-4D97-AF65-F5344CB8AC3E}">
        <p14:creationId xmlns:p14="http://schemas.microsoft.com/office/powerpoint/2010/main" val="231893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Jef</a:t>
            </a:r>
            <a:r>
              <a:rPr lang="en-US" dirty="0"/>
              <a:t> Charles Johnson</a:t>
            </a:r>
            <a:r>
              <a:rPr lang="en-US" baseline="0" dirty="0"/>
              <a:t> said this recently while a guest on NBC’s “Meet The Press” in regards to a question he was asked about the 45</a:t>
            </a:r>
            <a:r>
              <a:rPr lang="en-US" baseline="30000" dirty="0"/>
              <a:t>th</a:t>
            </a:r>
            <a:r>
              <a:rPr lang="en-US" baseline="0" dirty="0"/>
              <a:t> POTUS documented lack disregard of daily intelligence briefings. To be clear and thorough he said the Daily Intelligence Briefing is the “eye’s and ears” and that ignoring it is the moral equivalent of flying blind. </a:t>
            </a:r>
          </a:p>
          <a:p>
            <a:endParaRPr lang="en-US" baseline="0" dirty="0"/>
          </a:p>
          <a:p>
            <a:r>
              <a:rPr lang="en-US" baseline="0" dirty="0"/>
              <a:t>We think he’s right and he’s not alone in sharing that view of intelligence. </a:t>
            </a:r>
          </a:p>
          <a:p>
            <a:endParaRPr lang="en-US" dirty="0"/>
          </a:p>
          <a:p>
            <a:r>
              <a:rPr lang="en-US" dirty="0"/>
              <a:t>https://</a:t>
            </a:r>
            <a:r>
              <a:rPr lang="en-US" dirty="0" err="1"/>
              <a:t>www.nbcnews.com</a:t>
            </a:r>
            <a:r>
              <a:rPr lang="en-US" dirty="0"/>
              <a:t>/meet-the-press/video/jeh-johnson-on-trump-s-daily-briefings-if-you-re-not-reading-you-re-flying-blind-1158128195976</a:t>
            </a:r>
          </a:p>
          <a:p>
            <a:endParaRPr lang="en-US" dirty="0"/>
          </a:p>
          <a:p>
            <a:r>
              <a:rPr lang="en-US" dirty="0"/>
              <a:t>Photo</a:t>
            </a:r>
            <a:r>
              <a:rPr lang="en-US" baseline="0" dirty="0"/>
              <a:t> credit: </a:t>
            </a:r>
            <a:r>
              <a:rPr lang="en-US" dirty="0"/>
              <a:t>http://cdn.washingtonexaminer.biz/cache/1060x600-cacdb5a9047697077286b5e63b461ef1.jpg</a:t>
            </a:r>
          </a:p>
          <a:p>
            <a:endParaRPr lang="en-US" dirty="0"/>
          </a:p>
        </p:txBody>
      </p:sp>
    </p:spTree>
    <p:extLst>
      <p:ext uri="{BB962C8B-B14F-4D97-AF65-F5344CB8AC3E}">
        <p14:creationId xmlns:p14="http://schemas.microsoft.com/office/powerpoint/2010/main" val="4239538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a:xfrm>
            <a:off x="3970941" y="8829967"/>
            <a:ext cx="3037840" cy="464820"/>
          </a:xfrm>
          <a:prstGeom prst="rect">
            <a:avLst/>
          </a:prstGeom>
        </p:spPr>
        <p:txBody>
          <a:bodyPr/>
          <a:lstStyle/>
          <a:p>
            <a:pPr>
              <a:defRPr/>
            </a:pPr>
            <a:fld id="{C47A50D1-83E8-487D-B629-63A132FD7450}" type="slidenum">
              <a:rPr lang="en-US" smtClean="0"/>
              <a:pPr>
                <a:defRPr/>
              </a:pPr>
              <a:t>4</a:t>
            </a:fld>
            <a:endParaRPr lang="en-US" dirty="0"/>
          </a:p>
        </p:txBody>
      </p:sp>
    </p:spTree>
    <p:extLst>
      <p:ext uri="{BB962C8B-B14F-4D97-AF65-F5344CB8AC3E}">
        <p14:creationId xmlns:p14="http://schemas.microsoft.com/office/powerpoint/2010/main" val="2283281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79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Mark Orlando.</a:t>
            </a:r>
            <a:r>
              <a:rPr lang="en-US" baseline="0" dirty="0" smtClean="0"/>
              <a:t> Threat Intelligence is Dead. Long live threat intelligence. RSA 2015</a:t>
            </a:r>
            <a:endParaRPr lang="en-US" dirty="0"/>
          </a:p>
        </p:txBody>
      </p:sp>
    </p:spTree>
    <p:extLst>
      <p:ext uri="{BB962C8B-B14F-4D97-AF65-F5344CB8AC3E}">
        <p14:creationId xmlns:p14="http://schemas.microsoft.com/office/powerpoint/2010/main" val="133110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3000" b="0" i="0" dirty="0">
                <a:solidFill>
                  <a:srgbClr val="302A26"/>
                </a:solidFill>
                <a:effectLst/>
                <a:latin typeface="Adelle Sans Light"/>
                <a:ea typeface="Adelle Sans Light"/>
                <a:cs typeface="Adelle Sans Light"/>
                <a:sym typeface="Adelle Sans Light"/>
              </a:rPr>
              <a:t>Alien Vault recently </a:t>
            </a:r>
            <a:r>
              <a:rPr lang="en-US" sz="3000" b="0" i="0" u="none" strike="noStrike" dirty="0">
                <a:solidFill>
                  <a:srgbClr val="302A26"/>
                </a:solidFill>
                <a:effectLst/>
                <a:latin typeface="Adelle Sans Light"/>
                <a:ea typeface="Adelle Sans Light"/>
                <a:cs typeface="Adelle Sans Light"/>
                <a:sym typeface="Adelle Sans Light"/>
                <a:hlinkClick r:id="rId3"/>
              </a:rPr>
              <a:t>reported</a:t>
            </a:r>
            <a:r>
              <a:rPr lang="en-US" sz="3000" b="0" i="0" dirty="0">
                <a:solidFill>
                  <a:srgbClr val="302A26"/>
                </a:solidFill>
                <a:effectLst/>
                <a:latin typeface="Adelle Sans Light"/>
                <a:ea typeface="Adelle Sans Light"/>
                <a:cs typeface="Adelle Sans Light"/>
                <a:sym typeface="Adelle Sans Light"/>
              </a:rPr>
              <a:t> that 76% of survey respondents reported a “moral obligation to share threat intelligence.”  McAfee </a:t>
            </a:r>
            <a:r>
              <a:rPr lang="en-US" sz="3000" b="0" i="0" u="none" strike="noStrike" dirty="0">
                <a:solidFill>
                  <a:srgbClr val="302A26"/>
                </a:solidFill>
                <a:effectLst/>
                <a:latin typeface="Adelle Sans Light"/>
                <a:ea typeface="Adelle Sans Light"/>
                <a:cs typeface="Adelle Sans Light"/>
                <a:sym typeface="Adelle Sans Light"/>
                <a:hlinkClick r:id="rId4"/>
              </a:rPr>
              <a:t>says sharing</a:t>
            </a:r>
            <a:r>
              <a:rPr lang="en-US" sz="3000" b="0" i="0" dirty="0">
                <a:solidFill>
                  <a:srgbClr val="302A26"/>
                </a:solidFill>
                <a:effectLst/>
                <a:latin typeface="Adelle Sans Light"/>
                <a:ea typeface="Adelle Sans Light"/>
                <a:cs typeface="Adelle Sans Light"/>
                <a:sym typeface="Adelle Sans Light"/>
              </a:rPr>
              <a:t> threat intelligence “is the only way we win” (that isn’t even remotely true).  However, it’s not working. </a:t>
            </a:r>
          </a:p>
          <a:p>
            <a:endParaRPr lang="en-US" sz="3000" b="0" i="0" dirty="0">
              <a:solidFill>
                <a:srgbClr val="302A26"/>
              </a:solidFill>
              <a:effectLst/>
              <a:latin typeface="Adelle Sans Light"/>
              <a:sym typeface="Adelle Sans Light"/>
            </a:endParaRPr>
          </a:p>
          <a:p>
            <a:r>
              <a:rPr lang="en-US" sz="3000" b="1" i="0" u="none" strike="noStrike" dirty="0">
                <a:solidFill>
                  <a:srgbClr val="302A26"/>
                </a:solidFill>
                <a:effectLst/>
                <a:latin typeface="Adelle Sans Light"/>
                <a:ea typeface="Adelle Sans Light"/>
                <a:cs typeface="Adelle Sans Light"/>
                <a:sym typeface="Adelle Sans Light"/>
                <a:hlinkClick r:id="rId5" tooltip="Why Threat Intelligence Sharing is Not Working: Towards An Incentive-Based Model"/>
              </a:rPr>
              <a:t>Why Threat Intelligence Sharing is Not Working: Towards An Incentive-Based Model</a:t>
            </a:r>
            <a:r>
              <a:rPr lang="en-US" sz="3000" b="1" i="0" u="none" strike="noStrike" dirty="0">
                <a:solidFill>
                  <a:srgbClr val="302A26"/>
                </a:solidFill>
                <a:effectLst/>
                <a:latin typeface="Adelle Sans Light"/>
                <a:ea typeface="Adelle Sans Light"/>
                <a:cs typeface="Adelle Sans Light"/>
                <a:sym typeface="Adelle Sans Light"/>
              </a:rPr>
              <a:t> </a:t>
            </a:r>
            <a:r>
              <a:rPr lang="en-US" sz="3000" b="0" i="0" u="none" strike="noStrike" dirty="0">
                <a:solidFill>
                  <a:srgbClr val="302A26"/>
                </a:solidFill>
                <a:effectLst/>
                <a:latin typeface="Adelle Sans Light"/>
                <a:ea typeface="Adelle Sans Light"/>
                <a:cs typeface="Adelle Sans Light"/>
                <a:sym typeface="Adelle Sans Light"/>
              </a:rPr>
              <a:t>(</a:t>
            </a:r>
            <a:endParaRPr lang="en-US" sz="3000" b="1" i="0" dirty="0">
              <a:solidFill>
                <a:srgbClr val="302A26"/>
              </a:solidFill>
              <a:effectLst/>
              <a:latin typeface="Adelle Sans Light"/>
              <a:ea typeface="Adelle Sans Light"/>
              <a:cs typeface="Adelle Sans Light"/>
              <a:sym typeface="Adelle Sans Light"/>
            </a:endParaRPr>
          </a:p>
          <a:p>
            <a:r>
              <a:rPr lang="en-US" dirty="0"/>
              <a:t/>
            </a:r>
            <a:br>
              <a:rPr lang="en-US" dirty="0"/>
            </a:br>
            <a:endParaRPr lang="en-US" dirty="0"/>
          </a:p>
        </p:txBody>
      </p:sp>
    </p:spTree>
    <p:extLst>
      <p:ext uri="{BB962C8B-B14F-4D97-AF65-F5344CB8AC3E}">
        <p14:creationId xmlns:p14="http://schemas.microsoft.com/office/powerpoint/2010/main" val="3531161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“What is threat intelligence” accessed March</a:t>
            </a:r>
            <a:r>
              <a:rPr lang="en-US" baseline="0" dirty="0" smtClean="0"/>
              <a:t> 20, 2018 </a:t>
            </a:r>
            <a:r>
              <a:rPr lang="en-US" dirty="0" smtClean="0"/>
              <a:t>https://www.threatconnect.com/threat-intelligence/</a:t>
            </a:r>
          </a:p>
          <a:p>
            <a:pPr marL="0" marR="0" lvl="0" indent="0" defTabSz="1219200" eaLnBrk="1" fontAlgn="auto" latinLnBrk="0" hangingPunct="1">
              <a:lnSpc>
                <a:spcPts val="4000"/>
              </a:lnSpc>
              <a:spcBef>
                <a:spcPts val="0"/>
              </a:spcBef>
              <a:spcAft>
                <a:spcPts val="0"/>
              </a:spcAft>
              <a:buClrTx/>
              <a:buSzTx/>
              <a:buFontTx/>
              <a:buNone/>
              <a:tabLst/>
              <a:defRPr/>
            </a:pPr>
            <a:r>
              <a:rPr lang="en-US" sz="3200" dirty="0" smtClean="0"/>
              <a:t>Without understanding context, </a:t>
            </a:r>
            <a:r>
              <a:rPr lang="en-US" sz="3200" b="1" dirty="0" smtClean="0">
                <a:solidFill>
                  <a:srgbClr val="C00000"/>
                </a:solidFill>
              </a:rPr>
              <a:t>relevance</a:t>
            </a:r>
            <a:r>
              <a:rPr lang="en-US" sz="3200" dirty="0" smtClean="0"/>
              <a:t>, accuracy, or known associations, however, you can’t see the broader picture…</a:t>
            </a:r>
          </a:p>
          <a:p>
            <a:pPr marL="0" marR="0" lvl="0" indent="0" defTabSz="1219200" eaLnBrk="1" fontAlgn="auto" latinLnBrk="0" hangingPunct="1">
              <a:lnSpc>
                <a:spcPts val="4000"/>
              </a:lnSpc>
              <a:spcBef>
                <a:spcPts val="0"/>
              </a:spcBef>
              <a:spcAft>
                <a:spcPts val="0"/>
              </a:spcAft>
              <a:buClrTx/>
              <a:buSzTx/>
              <a:buFontTx/>
              <a:buNone/>
              <a:tabLst/>
              <a:defRPr/>
            </a:pPr>
            <a:endParaRPr lang="en-US" sz="3200" dirty="0" smtClean="0"/>
          </a:p>
          <a:p>
            <a:pPr marL="0" marR="0" lvl="0" indent="0" defTabSz="1219200" eaLnBrk="1" fontAlgn="auto" latinLnBrk="0" hangingPunct="1">
              <a:lnSpc>
                <a:spcPts val="4000"/>
              </a:lnSpc>
              <a:spcBef>
                <a:spcPts val="0"/>
              </a:spcBef>
              <a:spcAft>
                <a:spcPts val="0"/>
              </a:spcAft>
              <a:buClrTx/>
              <a:buSzTx/>
              <a:buFontTx/>
              <a:buNone/>
              <a:tabLst/>
              <a:defRPr/>
            </a:pPr>
            <a:r>
              <a:rPr lang="en-US" sz="3200" dirty="0" smtClean="0"/>
              <a:t>Sergio </a:t>
            </a:r>
            <a:r>
              <a:rPr lang="en-US" sz="3200" dirty="0" err="1" smtClean="0"/>
              <a:t>Caltagirone</a:t>
            </a:r>
            <a:endParaRPr lang="en-US" sz="3200" dirty="0" smtClean="0"/>
          </a:p>
          <a:p>
            <a:pPr marL="0" marR="0" lvl="0" indent="0" defTabSz="1219200" eaLnBrk="1" fontAlgn="auto" latinLnBrk="0" hangingPunct="1">
              <a:lnSpc>
                <a:spcPts val="4000"/>
              </a:lnSpc>
              <a:spcBef>
                <a:spcPts val="0"/>
              </a:spcBef>
              <a:spcAft>
                <a:spcPts val="0"/>
              </a:spcAft>
              <a:buClrTx/>
              <a:buSzTx/>
              <a:buFontTx/>
              <a:buNone/>
              <a:tabLst/>
              <a:defRPr/>
            </a:pPr>
            <a:r>
              <a:rPr lang="en-US" sz="3200" dirty="0" smtClean="0"/>
              <a:t>http://www.activeresponse.org/author/sergio/</a:t>
            </a:r>
          </a:p>
          <a:p>
            <a:pPr marL="0" marR="0" lvl="0" indent="0" defTabSz="1219200" eaLnBrk="1" fontAlgn="auto" latinLnBrk="0" hangingPunct="1">
              <a:lnSpc>
                <a:spcPts val="4000"/>
              </a:lnSpc>
              <a:spcBef>
                <a:spcPts val="0"/>
              </a:spcBef>
              <a:spcAft>
                <a:spcPts val="0"/>
              </a:spcAft>
              <a:buClrTx/>
              <a:buSzTx/>
              <a:buFontTx/>
              <a:buNone/>
              <a:tabLst/>
              <a:defRPr/>
            </a:pPr>
            <a:endParaRPr lang="en-US" sz="3200" dirty="0" smtClean="0"/>
          </a:p>
          <a:p>
            <a:pPr marL="0" marR="0" lvl="0" indent="0" defTabSz="1219200" eaLnBrk="1" fontAlgn="auto" latinLnBrk="0" hangingPunct="1">
              <a:lnSpc>
                <a:spcPts val="4000"/>
              </a:lnSpc>
              <a:spcBef>
                <a:spcPts val="0"/>
              </a:spcBef>
              <a:spcAft>
                <a:spcPts val="0"/>
              </a:spcAft>
              <a:buClrTx/>
              <a:buSzTx/>
              <a:buFontTx/>
              <a:buNone/>
              <a:tabLst/>
              <a:defRPr/>
            </a:pPr>
            <a:r>
              <a:rPr lang="en-US" sz="3000" b="0" i="0" dirty="0" smtClean="0">
                <a:solidFill>
                  <a:srgbClr val="302A26"/>
                </a:solidFill>
                <a:effectLst/>
                <a:latin typeface="Adelle Sans Light"/>
                <a:ea typeface="Adelle Sans Light"/>
                <a:cs typeface="Adelle Sans Light"/>
                <a:sym typeface="Adelle Sans Light"/>
              </a:rPr>
              <a:t>the sharing narrative is a net positive for them.  The more data and intelligence they receive strengthen their products and services adding value to their organization. Security vendors have strong incentives to promote threat intelligence sharing</a:t>
            </a:r>
          </a:p>
          <a:p>
            <a:pPr marL="0" marR="0" lvl="0" indent="0" defTabSz="1219200" eaLnBrk="1" fontAlgn="auto" latinLnBrk="0" hangingPunct="1">
              <a:lnSpc>
                <a:spcPts val="4000"/>
              </a:lnSpc>
              <a:spcBef>
                <a:spcPts val="0"/>
              </a:spcBef>
              <a:spcAft>
                <a:spcPts val="0"/>
              </a:spcAft>
              <a:buClrTx/>
              <a:buSzTx/>
              <a:buFontTx/>
              <a:buNone/>
              <a:tabLst/>
              <a:defRPr/>
            </a:pPr>
            <a:endParaRPr lang="en-US" sz="3000" b="0" i="0" dirty="0" smtClean="0">
              <a:solidFill>
                <a:srgbClr val="302A26"/>
              </a:solidFill>
              <a:effectLst/>
              <a:latin typeface="Adelle Sans Light"/>
              <a:sym typeface="Adelle Sans Light"/>
            </a:endParaRPr>
          </a:p>
          <a:p>
            <a:r>
              <a:rPr lang="en-US" sz="3000" b="0" i="0" dirty="0" smtClean="0">
                <a:solidFill>
                  <a:srgbClr val="302A26"/>
                </a:solidFill>
                <a:effectLst/>
                <a:latin typeface="Adelle Sans Light"/>
                <a:ea typeface="Adelle Sans Light"/>
                <a:cs typeface="Adelle Sans Light"/>
                <a:sym typeface="Adelle Sans Light"/>
              </a:rPr>
              <a:t>It requires significant cost to integrate externally shared threat intelligence effectively.</a:t>
            </a:r>
          </a:p>
          <a:p>
            <a:r>
              <a:rPr lang="en-US" sz="3000" b="0" i="0" dirty="0" smtClean="0">
                <a:solidFill>
                  <a:srgbClr val="302A26"/>
                </a:solidFill>
                <a:effectLst/>
                <a:latin typeface="Adelle Sans Light"/>
                <a:ea typeface="Adelle Sans Light"/>
                <a:cs typeface="Adelle Sans Light"/>
                <a:sym typeface="Adelle Sans Light"/>
              </a:rPr>
              <a:t>Once you consume that threat intelligence you quickly discover it may consume your security team with poor quality – and requires significant tuning.  </a:t>
            </a:r>
            <a:r>
              <a:rPr lang="en-US" sz="3000" b="0" i="0" u="none" strike="noStrike" dirty="0" smtClean="0">
                <a:solidFill>
                  <a:srgbClr val="302A26"/>
                </a:solidFill>
                <a:effectLst/>
                <a:latin typeface="Adelle Sans Light"/>
                <a:ea typeface="Adelle Sans Light"/>
                <a:cs typeface="Adelle Sans Light"/>
                <a:sym typeface="Adelle Sans Light"/>
                <a:hlinkClick r:id="rId3"/>
              </a:rPr>
              <a:t>There is risk</a:t>
            </a:r>
            <a:r>
              <a:rPr lang="en-US" sz="3000" b="0" i="0" dirty="0" smtClean="0">
                <a:solidFill>
                  <a:srgbClr val="302A26"/>
                </a:solidFill>
                <a:effectLst/>
                <a:latin typeface="Adelle Sans Light"/>
                <a:ea typeface="Adelle Sans Light"/>
                <a:cs typeface="Adelle Sans Light"/>
                <a:sym typeface="Adelle Sans Light"/>
              </a:rPr>
              <a:t>.</a:t>
            </a:r>
          </a:p>
          <a:p>
            <a:r>
              <a:rPr lang="en-US" sz="3000" b="0" i="0" dirty="0" smtClean="0">
                <a:solidFill>
                  <a:srgbClr val="302A26"/>
                </a:solidFill>
                <a:effectLst/>
                <a:latin typeface="Adelle Sans Light"/>
                <a:ea typeface="Adelle Sans Light"/>
                <a:cs typeface="Adelle Sans Light"/>
                <a:sym typeface="Adelle Sans Light"/>
              </a:rPr>
              <a:t>Establishing a sharing mechanism, program, and process is costly.  It usually requires engineering effort.</a:t>
            </a:r>
          </a:p>
          <a:p>
            <a:r>
              <a:rPr lang="en-US" sz="3000" b="0" i="0" dirty="0" smtClean="0">
                <a:solidFill>
                  <a:srgbClr val="302A26"/>
                </a:solidFill>
                <a:effectLst/>
                <a:latin typeface="Adelle Sans Light"/>
                <a:ea typeface="Adelle Sans Light"/>
                <a:cs typeface="Adelle Sans Light"/>
                <a:sym typeface="Adelle Sans Light"/>
              </a:rPr>
              <a:t>Management support for sharing usually requires political capital from network defense leaders.  They must prove that the resources spent on sharing are more important than the 20 other components competing for resources.  </a:t>
            </a:r>
            <a:r>
              <a:rPr lang="en-US" sz="3000" b="0" i="0" smtClean="0">
                <a:solidFill>
                  <a:srgbClr val="302A26"/>
                </a:solidFill>
                <a:effectLst/>
                <a:latin typeface="Adelle Sans Light"/>
                <a:ea typeface="Adelle Sans Light"/>
                <a:cs typeface="Adelle Sans Light"/>
                <a:sym typeface="Adelle Sans Light"/>
              </a:rPr>
              <a:t>Also, let’s not forget about the legal support.</a:t>
            </a:r>
          </a:p>
          <a:p>
            <a:pPr marL="0" marR="0" lvl="0" indent="0" defTabSz="1219200" eaLnBrk="1" fontAlgn="auto" latinLnBrk="0" hangingPunct="1">
              <a:lnSpc>
                <a:spcPts val="4000"/>
              </a:lnSpc>
              <a:spcBef>
                <a:spcPts val="0"/>
              </a:spcBef>
              <a:spcAft>
                <a:spcPts val="0"/>
              </a:spcAft>
              <a:buClrTx/>
              <a:buSzTx/>
              <a:buFontTx/>
              <a:buNone/>
              <a:tabLst/>
              <a:defRPr/>
            </a:pPr>
            <a:endParaRPr lang="en-US" sz="3200" dirty="0" smtClean="0"/>
          </a:p>
          <a:p>
            <a:endParaRPr lang="en-US" dirty="0" smtClean="0"/>
          </a:p>
          <a:p>
            <a:endParaRPr lang="en-US" dirty="0"/>
          </a:p>
        </p:txBody>
      </p:sp>
    </p:spTree>
    <p:extLst>
      <p:ext uri="{BB962C8B-B14F-4D97-AF65-F5344CB8AC3E}">
        <p14:creationId xmlns:p14="http://schemas.microsoft.com/office/powerpoint/2010/main" val="2410437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Site disclaimer – </a:t>
            </a:r>
            <a:r>
              <a:rPr lang="en-US" dirty="0" err="1"/>
              <a:t>TLP:White</a:t>
            </a:r>
            <a:r>
              <a:rPr lang="en-US" dirty="0"/>
              <a:t> v. fee-based. ‘Please let me know if confidential information has been disclosed.’</a:t>
            </a:r>
            <a:r>
              <a:rPr lang="en-US" baseline="0" dirty="0"/>
              <a:t> </a:t>
            </a:r>
            <a:r>
              <a:rPr lang="en-US" dirty="0"/>
              <a:t>http://apt.threattracking.com – Maintained</a:t>
            </a:r>
            <a:r>
              <a:rPr lang="en-US" baseline="0" dirty="0"/>
              <a:t> by </a:t>
            </a:r>
            <a:r>
              <a:rPr lang="en-US" baseline="0" dirty="0" err="1"/>
              <a:t>Halvar</a:t>
            </a:r>
            <a:r>
              <a:rPr lang="en-US" baseline="0" dirty="0"/>
              <a:t> Flake</a:t>
            </a:r>
            <a:endParaRPr lang="en-US" dirty="0"/>
          </a:p>
        </p:txBody>
      </p:sp>
    </p:spTree>
    <p:extLst>
      <p:ext uri="{BB962C8B-B14F-4D97-AF65-F5344CB8AC3E}">
        <p14:creationId xmlns:p14="http://schemas.microsoft.com/office/powerpoint/2010/main" val="834413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White Mark 2/3">
    <p:spTree>
      <p:nvGrpSpPr>
        <p:cNvPr id="1" name=""/>
        <p:cNvGrpSpPr/>
        <p:nvPr/>
      </p:nvGrpSpPr>
      <p:grpSpPr>
        <a:xfrm>
          <a:off x="0" y="0"/>
          <a:ext cx="0" cy="0"/>
          <a:chOff x="0" y="0"/>
          <a:chExt cx="0" cy="0"/>
        </a:xfrm>
      </p:grpSpPr>
      <p:sp>
        <p:nvSpPr>
          <p:cNvPr id="12" name="Shape 12"/>
          <p:cNvSpPr>
            <a:spLocks noGrp="1"/>
          </p:cNvSpPr>
          <p:nvPr>
            <p:ph type="title"/>
          </p:nvPr>
        </p:nvSpPr>
        <p:spPr>
          <a:prstGeom prst="rect">
            <a:avLst/>
          </a:prstGeom>
        </p:spPr>
        <p:txBody>
          <a:bodyPr/>
          <a:lstStyle/>
          <a:p>
            <a:r>
              <a:rPr dirty="0"/>
              <a:t>Title Text</a:t>
            </a:r>
          </a:p>
        </p:txBody>
      </p:sp>
      <p:sp>
        <p:nvSpPr>
          <p:cNvPr id="13" name="Shape 13"/>
          <p:cNvSpPr>
            <a:spLocks noGrp="1"/>
          </p:cNvSpPr>
          <p:nvPr>
            <p:ph type="body" idx="1"/>
          </p:nvPr>
        </p:nvSpPr>
        <p:spPr>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4" name="Shape 14"/>
          <p:cNvSpPr>
            <a:spLocks noGrp="1"/>
          </p:cNvSpPr>
          <p:nvPr>
            <p:ph type="sldNum" sz="quarter" idx="2"/>
          </p:nvPr>
        </p:nvSpPr>
        <p:spPr>
          <a:prstGeom prst="rect">
            <a:avLst/>
          </a:prstGeom>
        </p:spPr>
        <p:txBody>
          <a:bodyPr/>
          <a:lstStyle/>
          <a:p>
            <a:fld id="{86CB4B4D-7CA3-9044-876B-883B54F8677D}" type="slidenum">
              <a:t>‹#›</a:t>
            </a:fld>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4800" y="12832081"/>
            <a:ext cx="4013200" cy="661464"/>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500" y="12501584"/>
            <a:ext cx="3234690" cy="987935"/>
          </a:xfrm>
          <a:prstGeom prst="rect">
            <a:avLst/>
          </a:prstGeom>
        </p:spPr>
      </p:pic>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1_White Mark 2/3">
    <p:spTree>
      <p:nvGrpSpPr>
        <p:cNvPr id="1" name=""/>
        <p:cNvGrpSpPr/>
        <p:nvPr/>
      </p:nvGrpSpPr>
      <p:grpSpPr>
        <a:xfrm>
          <a:off x="0" y="0"/>
          <a:ext cx="0" cy="0"/>
          <a:chOff x="0" y="0"/>
          <a:chExt cx="0" cy="0"/>
        </a:xfrm>
      </p:grpSpPr>
      <p:sp>
        <p:nvSpPr>
          <p:cNvPr id="5" name="Shape 341"/>
          <p:cNvSpPr/>
          <p:nvPr userDrawn="1"/>
        </p:nvSpPr>
        <p:spPr>
          <a:xfrm>
            <a:off x="0" y="1587"/>
            <a:ext cx="24384000" cy="1904703"/>
          </a:xfrm>
          <a:prstGeom prst="rect">
            <a:avLst/>
          </a:prstGeom>
          <a:solidFill>
            <a:srgbClr val="215D9B"/>
          </a:solidFill>
          <a:ln w="12700">
            <a:miter lim="400000"/>
          </a:ln>
        </p:spPr>
        <p:txBody>
          <a:bodyPr lIns="102869" tIns="102869" rIns="102869" bIns="102869" anchor="ctr"/>
          <a:lstStyle/>
          <a:p>
            <a:pPr>
              <a:defRPr>
                <a:solidFill>
                  <a:srgbClr val="302A26"/>
                </a:solidFill>
              </a:defRPr>
            </a:pPr>
            <a:endParaRPr/>
          </a:p>
        </p:txBody>
      </p:sp>
      <p:sp>
        <p:nvSpPr>
          <p:cNvPr id="13" name="Shape 13"/>
          <p:cNvSpPr>
            <a:spLocks noGrp="1"/>
          </p:cNvSpPr>
          <p:nvPr>
            <p:ph type="body" idx="1"/>
          </p:nvPr>
        </p:nvSpPr>
        <p:spPr>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4" name="Shape 14"/>
          <p:cNvSpPr>
            <a:spLocks noGrp="1"/>
          </p:cNvSpPr>
          <p:nvPr>
            <p:ph type="sldNum" sz="quarter" idx="2"/>
          </p:nvPr>
        </p:nvSpPr>
        <p:spPr>
          <a:prstGeom prst="rect">
            <a:avLst/>
          </a:prstGeom>
        </p:spPr>
        <p:txBody>
          <a:bodyPr/>
          <a:lstStyle/>
          <a:p>
            <a:fld id="{86CB4B4D-7CA3-9044-876B-883B54F8677D}" type="slidenum">
              <a:t>‹#›</a:t>
            </a:fld>
            <a:endParaRPr/>
          </a:p>
        </p:txBody>
      </p:sp>
      <p:sp>
        <p:nvSpPr>
          <p:cNvPr id="12" name="Shape 12"/>
          <p:cNvSpPr>
            <a:spLocks noGrp="1"/>
          </p:cNvSpPr>
          <p:nvPr>
            <p:ph type="title"/>
          </p:nvPr>
        </p:nvSpPr>
        <p:spPr>
          <a:prstGeom prst="rect">
            <a:avLst/>
          </a:prstGeom>
        </p:spPr>
        <p:txBody>
          <a:bodyPr/>
          <a:lstStyle>
            <a:lvl1pPr>
              <a:defRPr>
                <a:solidFill>
                  <a:schemeClr val="bg1"/>
                </a:solidFill>
              </a:defRPr>
            </a:lvl1pPr>
          </a:lstStyle>
          <a:p>
            <a:r>
              <a:rPr dirty="0"/>
              <a:t>Title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4800" y="12832081"/>
            <a:ext cx="4013200" cy="661464"/>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500" y="12501584"/>
            <a:ext cx="3234690" cy="987935"/>
          </a:xfrm>
          <a:prstGeom prst="rect">
            <a:avLst/>
          </a:prstGeom>
        </p:spPr>
      </p:pic>
    </p:spTree>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range Mark 1/3 Lines">
    <p:spTree>
      <p:nvGrpSpPr>
        <p:cNvPr id="1" name=""/>
        <p:cNvGrpSpPr/>
        <p:nvPr/>
      </p:nvGrpSpPr>
      <p:grpSpPr>
        <a:xfrm>
          <a:off x="0" y="0"/>
          <a:ext cx="0" cy="0"/>
          <a:chOff x="0" y="0"/>
          <a:chExt cx="0" cy="0"/>
        </a:xfrm>
      </p:grpSpPr>
      <p:sp>
        <p:nvSpPr>
          <p:cNvPr id="341" name="Shape 341"/>
          <p:cNvSpPr/>
          <p:nvPr/>
        </p:nvSpPr>
        <p:spPr>
          <a:xfrm>
            <a:off x="0" y="1587"/>
            <a:ext cx="8763000" cy="13712826"/>
          </a:xfrm>
          <a:prstGeom prst="rect">
            <a:avLst/>
          </a:prstGeom>
          <a:solidFill>
            <a:srgbClr val="215D9B"/>
          </a:solidFill>
          <a:ln w="12700">
            <a:miter lim="400000"/>
          </a:ln>
        </p:spPr>
        <p:txBody>
          <a:bodyPr lIns="102869" tIns="102869" rIns="102869" bIns="102869" anchor="ctr"/>
          <a:lstStyle/>
          <a:p>
            <a:pPr>
              <a:defRPr>
                <a:solidFill>
                  <a:srgbClr val="302A26"/>
                </a:solidFill>
              </a:defRPr>
            </a:pPr>
            <a:endParaRPr/>
          </a:p>
        </p:txBody>
      </p:sp>
      <p:sp>
        <p:nvSpPr>
          <p:cNvPr id="342" name="Shape 342"/>
          <p:cNvSpPr>
            <a:spLocks noGrp="1"/>
          </p:cNvSpPr>
          <p:nvPr>
            <p:ph type="title"/>
          </p:nvPr>
        </p:nvSpPr>
        <p:spPr>
          <a:xfrm>
            <a:off x="952500" y="952500"/>
            <a:ext cx="6858000" cy="953790"/>
          </a:xfrm>
          <a:prstGeom prst="rect">
            <a:avLst/>
          </a:prstGeom>
        </p:spPr>
        <p:txBody>
          <a:bodyPr/>
          <a:lstStyle>
            <a:lvl1pPr>
              <a:defRPr>
                <a:solidFill>
                  <a:schemeClr val="accent6">
                    <a:lumOff val="8015"/>
                  </a:schemeClr>
                </a:solidFill>
              </a:defRPr>
            </a:lvl1pPr>
          </a:lstStyle>
          <a:p>
            <a:r>
              <a:t>Title Text</a:t>
            </a:r>
          </a:p>
        </p:txBody>
      </p:sp>
      <p:sp>
        <p:nvSpPr>
          <p:cNvPr id="343" name="Shape 343"/>
          <p:cNvSpPr>
            <a:spLocks noGrp="1"/>
          </p:cNvSpPr>
          <p:nvPr>
            <p:ph type="body" sz="half" idx="1"/>
          </p:nvPr>
        </p:nvSpPr>
        <p:spPr>
          <a:xfrm>
            <a:off x="952500" y="2222500"/>
            <a:ext cx="6858000" cy="10541000"/>
          </a:xfrm>
          <a:prstGeom prst="rect">
            <a:avLst/>
          </a:prstGeom>
        </p:spPr>
        <p:txBody>
          <a:bodyPr/>
          <a:lstStyle>
            <a:lvl1pPr>
              <a:defRPr>
                <a:solidFill>
                  <a:schemeClr val="accent6">
                    <a:lumOff val="8015"/>
                  </a:schemeClr>
                </a:solidFill>
              </a:defRPr>
            </a:lvl1pPr>
            <a:lvl2pPr>
              <a:defRPr>
                <a:solidFill>
                  <a:schemeClr val="accent6">
                    <a:lumOff val="8015"/>
                  </a:schemeClr>
                </a:solidFill>
              </a:defRPr>
            </a:lvl2pPr>
            <a:lvl3pPr>
              <a:defRPr>
                <a:solidFill>
                  <a:schemeClr val="accent6">
                    <a:lumOff val="8015"/>
                  </a:schemeClr>
                </a:solidFill>
              </a:defRPr>
            </a:lvl3pPr>
            <a:lvl4pPr>
              <a:defRPr>
                <a:solidFill>
                  <a:schemeClr val="accent6">
                    <a:lumOff val="8015"/>
                  </a:schemeClr>
                </a:solidFill>
              </a:defRPr>
            </a:lvl4pPr>
            <a:lvl5pPr>
              <a:defRPr>
                <a:solidFill>
                  <a:schemeClr val="accent6">
                    <a:lumOff val="8015"/>
                  </a:schemeClr>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44" name="Shape 344"/>
          <p:cNvSpPr>
            <a:spLocks noGrp="1"/>
          </p:cNvSpPr>
          <p:nvPr>
            <p:ph type="sldNum" sz="quarter" idx="2"/>
          </p:nvPr>
        </p:nvSpPr>
        <p:spPr>
          <a:prstGeom prst="rect">
            <a:avLst/>
          </a:prstGeom>
        </p:spPr>
        <p:txBody>
          <a:bodyPr/>
          <a:lstStyle>
            <a:lvl1pPr>
              <a:defRPr>
                <a:solidFill>
                  <a:schemeClr val="accent6">
                    <a:lumOff val="8015"/>
                  </a:schemeClr>
                </a:solidFill>
              </a:defRPr>
            </a:lvl1pPr>
          </a:lstStyle>
          <a:p>
            <a:fld id="{86CB4B4D-7CA3-9044-876B-883B54F8677D}" type="slidenum">
              <a:t>‹#›</a:t>
            </a:fld>
            <a:endParaRPr/>
          </a:p>
        </p:txBody>
      </p:sp>
      <p:sp>
        <p:nvSpPr>
          <p:cNvPr id="116" name="Picture Placeholder 2"/>
          <p:cNvSpPr>
            <a:spLocks noGrp="1"/>
          </p:cNvSpPr>
          <p:nvPr>
            <p:ph type="pic" sz="quarter" idx="10"/>
          </p:nvPr>
        </p:nvSpPr>
        <p:spPr>
          <a:xfrm>
            <a:off x="9334499" y="2222501"/>
            <a:ext cx="14033500" cy="9942996"/>
          </a:xfrm>
        </p:spPr>
        <p:txBody>
          <a:bodyPr/>
          <a:lstStyle/>
          <a:p>
            <a:endParaRPr lang="en-US"/>
          </a:p>
        </p:txBody>
      </p:sp>
    </p:spTree>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832" name="Shape 832"/>
          <p:cNvSpPr/>
          <p:nvPr/>
        </p:nvSpPr>
        <p:spPr>
          <a:xfrm>
            <a:off x="2972227" y="4533899"/>
            <a:ext cx="18439545" cy="3479801"/>
          </a:xfrm>
          <a:prstGeom prst="rect">
            <a:avLst/>
          </a:prstGeom>
          <a:solidFill>
            <a:schemeClr val="accent6">
              <a:lumOff val="8015"/>
            </a:schemeClr>
          </a:solidFill>
          <a:ln w="50800">
            <a:solidFill>
              <a:srgbClr val="E7E7E7"/>
            </a:solidFill>
            <a:miter/>
          </a:ln>
        </p:spPr>
        <p:txBody>
          <a:bodyPr lIns="102869" tIns="102869" rIns="102869" bIns="102869" anchor="ctr"/>
          <a:lstStyle/>
          <a:p>
            <a:pPr>
              <a:defRPr>
                <a:solidFill>
                  <a:srgbClr val="302A26"/>
                </a:solidFill>
              </a:defRPr>
            </a:pPr>
            <a:endParaRPr/>
          </a:p>
        </p:txBody>
      </p:sp>
      <p:sp>
        <p:nvSpPr>
          <p:cNvPr id="834" name="Shape 834"/>
          <p:cNvSpPr/>
          <p:nvPr/>
        </p:nvSpPr>
        <p:spPr>
          <a:xfrm>
            <a:off x="2969378" y="4508499"/>
            <a:ext cx="18445244" cy="3505201"/>
          </a:xfrm>
          <a:prstGeom prst="rect">
            <a:avLst/>
          </a:prstGeom>
          <a:ln w="3175">
            <a:miter lim="400000"/>
          </a:ln>
          <a:extLst>
            <a:ext uri="{C572A759-6A51-4108-AA02-DFA0A04FC94B}">
              <ma14:wrappingTextBoxFlag xmlns:ma14="http://schemas.microsoft.com/office/mac/drawingml/2011/main" xmlns="" val="1"/>
            </a:ext>
          </a:extLst>
        </p:spPr>
        <p:txBody>
          <a:bodyPr lIns="0" tIns="0" rIns="0" bIns="0" anchor="ctr"/>
          <a:lstStyle>
            <a:lvl1pPr algn="ctr">
              <a:lnSpc>
                <a:spcPct val="100000"/>
              </a:lnSpc>
              <a:defRPr sz="10000" b="1" cap="all">
                <a:solidFill>
                  <a:schemeClr val="accent4">
                    <a:satOff val="20529"/>
                    <a:lumOff val="-11764"/>
                  </a:schemeClr>
                </a:solidFill>
              </a:defRPr>
            </a:lvl1pPr>
          </a:lstStyle>
          <a:p>
            <a:pPr marL="0" marR="0" lvl="0" indent="0" defTabSz="1219200" eaLnBrk="1" fontAlgn="auto" latinLnBrk="0" hangingPunct="1">
              <a:lnSpc>
                <a:spcPts val="4000"/>
              </a:lnSpc>
              <a:spcBef>
                <a:spcPts val="0"/>
              </a:spcBef>
              <a:spcAft>
                <a:spcPts val="0"/>
              </a:spcAft>
              <a:buClrTx/>
              <a:buSzTx/>
              <a:buFontTx/>
              <a:buNone/>
              <a:tabLst/>
              <a:defRPr/>
            </a:pPr>
            <a:r>
              <a:rPr lang="en-US" sz="8800" b="1" dirty="0">
                <a:solidFill>
                  <a:srgbClr val="0070C0"/>
                </a:solidFill>
                <a:latin typeface="Adelle Sans Light"/>
                <a:ea typeface="Adelle Sans Light"/>
                <a:cs typeface="Adelle Sans Light"/>
                <a:sym typeface="Adelle Sans Light"/>
              </a:rPr>
              <a:t>Hacking Intelligence:</a:t>
            </a:r>
            <a:r>
              <a:rPr lang="en-US" sz="4400" b="1" dirty="0">
                <a:solidFill>
                  <a:srgbClr val="302A26"/>
                </a:solidFill>
                <a:latin typeface="Adelle Sans Light"/>
                <a:ea typeface="Adelle Sans Light"/>
                <a:cs typeface="Adelle Sans Light"/>
                <a:sym typeface="Adelle Sans Light"/>
              </a:rPr>
              <a:t> </a:t>
            </a:r>
          </a:p>
          <a:p>
            <a:pPr marL="0" marR="0" lvl="0" indent="0" defTabSz="1219200" eaLnBrk="1" fontAlgn="auto" latinLnBrk="0" hangingPunct="1">
              <a:lnSpc>
                <a:spcPts val="4000"/>
              </a:lnSpc>
              <a:spcBef>
                <a:spcPts val="0"/>
              </a:spcBef>
              <a:spcAft>
                <a:spcPts val="0"/>
              </a:spcAft>
              <a:buClrTx/>
              <a:buSzTx/>
              <a:buFontTx/>
              <a:buNone/>
              <a:tabLst/>
              <a:defRPr/>
            </a:pPr>
            <a:r>
              <a:rPr lang="en-US" sz="4400" b="1" dirty="0">
                <a:solidFill>
                  <a:srgbClr val="0070C0"/>
                </a:solidFill>
                <a:latin typeface="Adelle Sans Light"/>
                <a:ea typeface="Adelle Sans Light"/>
                <a:cs typeface="Adelle Sans Light"/>
                <a:sym typeface="Adelle Sans Light"/>
              </a:rPr>
              <a:t>The Use, Abuse, and Misappropriation of Intel for Fun and (Mostly) Profit</a:t>
            </a:r>
            <a:endParaRPr lang="en-US" sz="4400" dirty="0">
              <a:solidFill>
                <a:srgbClr val="0070C0"/>
              </a:solidFill>
            </a:endParaRPr>
          </a:p>
        </p:txBody>
      </p:sp>
      <p:sp>
        <p:nvSpPr>
          <p:cNvPr id="835" name="Shape 835"/>
          <p:cNvSpPr/>
          <p:nvPr userDrawn="1"/>
        </p:nvSpPr>
        <p:spPr>
          <a:xfrm>
            <a:off x="0" y="10210799"/>
            <a:ext cx="24384001" cy="3505201"/>
          </a:xfrm>
          <a:prstGeom prst="rect">
            <a:avLst/>
          </a:prstGeom>
          <a:solidFill>
            <a:schemeClr val="accent6">
              <a:lumOff val="8015"/>
            </a:schemeClr>
          </a:solidFill>
          <a:ln w="50800">
            <a:solidFill>
              <a:srgbClr val="E7E7E7"/>
            </a:solidFill>
            <a:miter lim="400000"/>
          </a:ln>
          <a:extLst>
            <a:ext uri="{C572A759-6A51-4108-AA02-DFA0A04FC94B}">
              <ma14:wrappingTextBoxFlag xmlns:ma14="http://schemas.microsoft.com/office/mac/drawingml/2011/main" xmlns="" val="1"/>
            </a:ext>
          </a:extLst>
        </p:spPr>
        <p:txBody>
          <a:bodyPr lIns="0" tIns="0" rIns="0" bIns="0" numCol="1" anchor="ctr"/>
          <a:lstStyle/>
          <a:p>
            <a:pPr algn="ctr">
              <a:lnSpc>
                <a:spcPct val="120000"/>
              </a:lnSpc>
              <a:defRPr sz="4000" i="1">
                <a:solidFill>
                  <a:schemeClr val="accent2">
                    <a:hueOff val="-8861538"/>
                    <a:lumOff val="-4842"/>
                  </a:schemeClr>
                </a:solidFill>
              </a:defRPr>
            </a:pPr>
            <a:r>
              <a:rPr lang="en-US" dirty="0"/>
              <a:t>Mark Arnold, </a:t>
            </a:r>
            <a:r>
              <a:rPr lang="en-US" dirty="0" err="1"/>
              <a:t>Navisite</a:t>
            </a:r>
            <a:endParaRPr lang="en-US" dirty="0"/>
          </a:p>
          <a:p>
            <a:pPr algn="ctr">
              <a:lnSpc>
                <a:spcPct val="120000"/>
              </a:lnSpc>
              <a:defRPr sz="4000" i="1">
                <a:solidFill>
                  <a:schemeClr val="accent2">
                    <a:hueOff val="-8861538"/>
                    <a:lumOff val="-4842"/>
                  </a:schemeClr>
                </a:solidFill>
              </a:defRPr>
            </a:pPr>
            <a:r>
              <a:rPr lang="en-US" dirty="0"/>
              <a:t>Will </a:t>
            </a:r>
            <a:r>
              <a:rPr lang="en-US" dirty="0" err="1"/>
              <a:t>Gragido</a:t>
            </a:r>
            <a:r>
              <a:rPr lang="en-US" dirty="0"/>
              <a:t>, Digital Guardian	</a:t>
            </a:r>
          </a:p>
        </p:txBody>
      </p:sp>
      <p:sp>
        <p:nvSpPr>
          <p:cNvPr id="836" name="Shape 83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hank You">
    <p:spTree>
      <p:nvGrpSpPr>
        <p:cNvPr id="1" name=""/>
        <p:cNvGrpSpPr/>
        <p:nvPr/>
      </p:nvGrpSpPr>
      <p:grpSpPr>
        <a:xfrm>
          <a:off x="0" y="0"/>
          <a:ext cx="0" cy="0"/>
          <a:chOff x="0" y="0"/>
          <a:chExt cx="0" cy="0"/>
        </a:xfrm>
      </p:grpSpPr>
      <p:sp>
        <p:nvSpPr>
          <p:cNvPr id="7" name="Shape 835"/>
          <p:cNvSpPr/>
          <p:nvPr userDrawn="1"/>
        </p:nvSpPr>
        <p:spPr>
          <a:xfrm>
            <a:off x="0" y="10210799"/>
            <a:ext cx="24384001" cy="3505201"/>
          </a:xfrm>
          <a:prstGeom prst="rect">
            <a:avLst/>
          </a:prstGeom>
          <a:solidFill>
            <a:schemeClr val="accent6">
              <a:lumOff val="8015"/>
            </a:schemeClr>
          </a:solidFill>
          <a:ln w="50800">
            <a:solidFill>
              <a:srgbClr val="E7E7E7"/>
            </a:solidFill>
            <a:miter lim="400000"/>
          </a:ln>
          <a:extLst>
            <a:ext uri="{C572A759-6A51-4108-AA02-DFA0A04FC94B}">
              <ma14:wrappingTextBoxFlag xmlns:ma14="http://schemas.microsoft.com/office/mac/drawingml/2011/main" xmlns="" val="1"/>
            </a:ext>
          </a:extLst>
        </p:spPr>
        <p:txBody>
          <a:bodyPr lIns="0" tIns="0" rIns="0" bIns="0" anchor="ctr"/>
          <a:lstStyle/>
          <a:p>
            <a:pPr algn="ctr">
              <a:lnSpc>
                <a:spcPct val="120000"/>
              </a:lnSpc>
              <a:defRPr sz="4000" i="1">
                <a:solidFill>
                  <a:schemeClr val="accent2">
                    <a:hueOff val="-8861538"/>
                    <a:lumOff val="-4842"/>
                  </a:schemeClr>
                </a:solidFill>
              </a:defRPr>
            </a:pPr>
            <a:r>
              <a:rPr lang="en-US" dirty="0"/>
              <a:t>Mark Arnold, </a:t>
            </a:r>
            <a:r>
              <a:rPr lang="en-US" dirty="0" err="1"/>
              <a:t>Navisite</a:t>
            </a:r>
            <a:endParaRPr lang="en-US" dirty="0"/>
          </a:p>
          <a:p>
            <a:pPr algn="ctr">
              <a:lnSpc>
                <a:spcPct val="120000"/>
              </a:lnSpc>
              <a:defRPr sz="4000" i="1">
                <a:solidFill>
                  <a:schemeClr val="accent2">
                    <a:hueOff val="-8861538"/>
                    <a:lumOff val="-4842"/>
                  </a:schemeClr>
                </a:solidFill>
              </a:defRPr>
            </a:pPr>
            <a:r>
              <a:rPr lang="en-US" dirty="0"/>
              <a:t>Will </a:t>
            </a:r>
            <a:r>
              <a:rPr lang="en-US" dirty="0" err="1"/>
              <a:t>Gragido</a:t>
            </a:r>
            <a:r>
              <a:rPr lang="en-US" dirty="0"/>
              <a:t>, Digital Guardian</a:t>
            </a:r>
            <a:endParaRPr dirty="0"/>
          </a:p>
        </p:txBody>
      </p:sp>
      <p:sp>
        <p:nvSpPr>
          <p:cNvPr id="1039" name="Shape 1039"/>
          <p:cNvSpPr/>
          <p:nvPr/>
        </p:nvSpPr>
        <p:spPr>
          <a:xfrm>
            <a:off x="2969378" y="5308600"/>
            <a:ext cx="18445244" cy="3505201"/>
          </a:xfrm>
          <a:prstGeom prst="rect">
            <a:avLst/>
          </a:prstGeom>
          <a:ln w="3175">
            <a:miter lim="400000"/>
          </a:ln>
          <a:extLst>
            <a:ext uri="{C572A759-6A51-4108-AA02-DFA0A04FC94B}">
              <ma14:wrappingTextBoxFlag xmlns:ma14="http://schemas.microsoft.com/office/mac/drawingml/2011/main" xmlns="" val="1"/>
            </a:ext>
          </a:extLst>
        </p:spPr>
        <p:txBody>
          <a:bodyPr lIns="0" tIns="0" rIns="0" bIns="0" anchor="ctr"/>
          <a:lstStyle>
            <a:lvl1pPr algn="ctr">
              <a:lnSpc>
                <a:spcPct val="100000"/>
              </a:lnSpc>
              <a:defRPr sz="20000" b="1" cap="all" spc="800">
                <a:solidFill>
                  <a:schemeClr val="accent6">
                    <a:lumOff val="8015"/>
                  </a:schemeClr>
                </a:solidFill>
              </a:defRPr>
            </a:lvl1pPr>
          </a:lstStyle>
          <a:p>
            <a:r>
              <a:rPr sz="10000" dirty="0">
                <a:solidFill>
                  <a:srgbClr val="0070C0"/>
                </a:solidFill>
              </a:rPr>
              <a:t>THANK </a:t>
            </a:r>
            <a:r>
              <a:rPr sz="10000" dirty="0" smtClean="0">
                <a:solidFill>
                  <a:srgbClr val="0070C0"/>
                </a:solidFill>
              </a:rPr>
              <a:t>YOU</a:t>
            </a:r>
            <a:endParaRPr lang="en-US" sz="10000" dirty="0">
              <a:solidFill>
                <a:srgbClr val="0070C0"/>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4800" y="12832081"/>
            <a:ext cx="4013200" cy="661464"/>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500" y="12501584"/>
            <a:ext cx="3234690" cy="987935"/>
          </a:xfrm>
          <a:prstGeom prst="rect">
            <a:avLst/>
          </a:prstGeom>
        </p:spPr>
      </p:pic>
    </p:spTree>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a:xfrm>
            <a:off x="23368000" y="518220"/>
            <a:ext cx="511672" cy="512961"/>
          </a:xfrm>
        </p:spPr>
        <p:txBody>
          <a:bodyPr/>
          <a:lstStyle>
            <a:lvl1pPr>
              <a:defRPr/>
            </a:lvl1pPr>
          </a:lstStyle>
          <a:p>
            <a:pPr>
              <a:defRPr/>
            </a:pPr>
            <a:fld id="{9657520F-479C-47EB-8899-25F2E238A9B5}" type="slidenum">
              <a:rPr lang="en-US"/>
              <a:pPr>
                <a:defRPr/>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4800" y="12832081"/>
            <a:ext cx="4013200" cy="661464"/>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500" y="12501584"/>
            <a:ext cx="3234690" cy="987935"/>
          </a:xfrm>
          <a:prstGeom prst="rect">
            <a:avLst/>
          </a:prstGeom>
        </p:spPr>
      </p:pic>
    </p:spTree>
    <p:extLst>
      <p:ext uri="{BB962C8B-B14F-4D97-AF65-F5344CB8AC3E}">
        <p14:creationId xmlns:p14="http://schemas.microsoft.com/office/powerpoint/2010/main" val="6596284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5"/>
          <p:cNvSpPr>
            <a:spLocks noGrp="1"/>
          </p:cNvSpPr>
          <p:nvPr>
            <p:ph type="sldNum" sz="quarter" idx="11"/>
          </p:nvPr>
        </p:nvSpPr>
        <p:spPr>
          <a:xfrm>
            <a:off x="23368000" y="518220"/>
            <a:ext cx="511672" cy="512961"/>
          </a:xfrm>
        </p:spPr>
        <p:txBody>
          <a:bodyPr/>
          <a:lstStyle>
            <a:lvl1pPr>
              <a:defRPr/>
            </a:lvl1pPr>
          </a:lstStyle>
          <a:p>
            <a:pPr>
              <a:defRPr/>
            </a:pPr>
            <a:fld id="{885139D2-383D-45D4-B80A-52CA394BCFDA}" type="slidenum">
              <a:rPr lang="en-US"/>
              <a:pPr>
                <a:defRPr/>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4800" y="12832081"/>
            <a:ext cx="4013200" cy="661464"/>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500" y="12501584"/>
            <a:ext cx="3234690" cy="987935"/>
          </a:xfrm>
          <a:prstGeom prst="rect">
            <a:avLst/>
          </a:prstGeom>
        </p:spPr>
      </p:pic>
    </p:spTree>
    <p:extLst>
      <p:ext uri="{BB962C8B-B14F-4D97-AF65-F5344CB8AC3E}">
        <p14:creationId xmlns:p14="http://schemas.microsoft.com/office/powerpoint/2010/main" val="28028711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alphaModFix amt="7000"/>
            <a:lum/>
          </a:blip>
          <a:srcRect/>
          <a:stretch>
            <a:fillRect t="-12000" b="-12000"/>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952500"/>
            <a:ext cx="22479000" cy="953790"/>
          </a:xfrm>
          <a:prstGeom prst="rect">
            <a:avLst/>
          </a:prstGeom>
          <a:ln w="3175">
            <a:miter lim="400000"/>
          </a:ln>
          <a:extLst>
            <a:ext uri="{C572A759-6A51-4108-AA02-DFA0A04FC94B}">
              <ma14:wrappingTextBoxFlag xmlns:ma14="http://schemas.microsoft.com/office/mac/drawingml/2011/main" xmlns="" val="1"/>
            </a:ext>
          </a:extLst>
        </p:spPr>
        <p:txBody>
          <a:bodyPr lIns="0" tIns="0" rIns="0" bIns="0"/>
          <a:lstStyle/>
          <a:p>
            <a:r>
              <a:rPr dirty="0"/>
              <a:t>Title Text</a:t>
            </a:r>
          </a:p>
        </p:txBody>
      </p:sp>
      <p:sp>
        <p:nvSpPr>
          <p:cNvPr id="3" name="Shape 3"/>
          <p:cNvSpPr>
            <a:spLocks noGrp="1"/>
          </p:cNvSpPr>
          <p:nvPr>
            <p:ph type="body" idx="1"/>
          </p:nvPr>
        </p:nvSpPr>
        <p:spPr>
          <a:xfrm>
            <a:off x="952500" y="2222500"/>
            <a:ext cx="22479000" cy="9962874"/>
          </a:xfrm>
          <a:prstGeom prst="rect">
            <a:avLst/>
          </a:prstGeom>
          <a:ln w="3175">
            <a:miter lim="400000"/>
          </a:ln>
          <a:extLst>
            <a:ext uri="{C572A759-6A51-4108-AA02-DFA0A04FC94B}">
              <ma14:wrappingTextBoxFlag xmlns:ma14="http://schemas.microsoft.com/office/mac/drawingml/2011/main" xmlns="" val="1"/>
            </a:ext>
          </a:extLst>
        </p:spPr>
        <p:txBody>
          <a:bodyPr lIns="0" tIns="0" rIns="0" bIns="0"/>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 name="Shape 5"/>
          <p:cNvSpPr>
            <a:spLocks noGrp="1"/>
          </p:cNvSpPr>
          <p:nvPr>
            <p:ph type="sldNum" sz="quarter" idx="2"/>
          </p:nvPr>
        </p:nvSpPr>
        <p:spPr>
          <a:xfrm>
            <a:off x="23368000" y="531812"/>
            <a:ext cx="511672" cy="485776"/>
          </a:xfrm>
          <a:prstGeom prst="rect">
            <a:avLst/>
          </a:prstGeom>
          <a:ln w="3175">
            <a:miter lim="400000"/>
          </a:ln>
        </p:spPr>
        <p:txBody>
          <a:bodyPr lIns="0" tIns="0" rIns="0" bIns="0" anchor="ctr">
            <a:spAutoFit/>
          </a:bodyPr>
          <a:lstStyle>
            <a:lvl1pPr algn="ctr">
              <a:defRPr sz="2500">
                <a:solidFill>
                  <a:schemeClr val="accent2">
                    <a:hueOff val="-8861538"/>
                    <a:lumOff val="-4842"/>
                  </a:schemeClr>
                </a:solidFill>
                <a:latin typeface="HurmeGeometricSans3-Regular"/>
                <a:ea typeface="HurmeGeometricSans3-Regular"/>
                <a:cs typeface="HurmeGeometricSans3-Regular"/>
                <a:sym typeface="HurmeGeometricSans3-Regular"/>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0" r:id="rId3"/>
    <p:sldLayoutId id="2147483668" r:id="rId4"/>
    <p:sldLayoutId id="2147483669" r:id="rId5"/>
    <p:sldLayoutId id="2147483672" r:id="rId6"/>
    <p:sldLayoutId id="2147483673" r:id="rId7"/>
  </p:sldLayoutIdLst>
  <p:transition spd="med"/>
  <p:timing>
    <p:tnLst>
      <p:par>
        <p:cTn id="1" dur="indefinite" restart="never" nodeType="tmRoot"/>
      </p:par>
    </p:tnLst>
  </p:timing>
  <p:txStyles>
    <p:titleStyle>
      <a:lvl1pPr marL="0" marR="0" indent="0" algn="l" defTabSz="1219200" rtl="0" latinLnBrk="0">
        <a:lnSpc>
          <a:spcPts val="5000"/>
        </a:lnSpc>
        <a:spcBef>
          <a:spcPts val="0"/>
        </a:spcBef>
        <a:spcAft>
          <a:spcPts val="0"/>
        </a:spcAft>
        <a:buClrTx/>
        <a:buSzTx/>
        <a:buFontTx/>
        <a:buNone/>
        <a:tabLst/>
        <a:defRPr sz="5000" b="1" i="0" u="none" strike="noStrike" cap="all" spc="0" baseline="0">
          <a:ln>
            <a:noFill/>
          </a:ln>
          <a:solidFill>
            <a:schemeClr val="accent1">
              <a:lumOff val="-14901"/>
            </a:schemeClr>
          </a:solidFill>
          <a:uFillTx/>
          <a:latin typeface="+mn-lt"/>
          <a:ea typeface="+mn-ea"/>
          <a:cs typeface="+mn-cs"/>
          <a:sym typeface="Arial"/>
        </a:defRPr>
      </a:lvl1pPr>
      <a:lvl2pPr marL="0" marR="0" indent="0" algn="l" defTabSz="1219200" rtl="0" latinLnBrk="0">
        <a:lnSpc>
          <a:spcPts val="5000"/>
        </a:lnSpc>
        <a:spcBef>
          <a:spcPts val="0"/>
        </a:spcBef>
        <a:spcAft>
          <a:spcPts val="0"/>
        </a:spcAft>
        <a:buClrTx/>
        <a:buSzTx/>
        <a:buFontTx/>
        <a:buNone/>
        <a:tabLst/>
        <a:defRPr sz="5000" b="1" i="0" u="none" strike="noStrike" cap="all" spc="0" baseline="0">
          <a:ln>
            <a:noFill/>
          </a:ln>
          <a:solidFill>
            <a:schemeClr val="accent1">
              <a:lumOff val="-14901"/>
            </a:schemeClr>
          </a:solidFill>
          <a:uFillTx/>
          <a:latin typeface="+mn-lt"/>
          <a:ea typeface="+mn-ea"/>
          <a:cs typeface="+mn-cs"/>
          <a:sym typeface="Arial"/>
        </a:defRPr>
      </a:lvl2pPr>
      <a:lvl3pPr marL="0" marR="0" indent="0" algn="l" defTabSz="1219200" rtl="0" latinLnBrk="0">
        <a:lnSpc>
          <a:spcPts val="5000"/>
        </a:lnSpc>
        <a:spcBef>
          <a:spcPts val="0"/>
        </a:spcBef>
        <a:spcAft>
          <a:spcPts val="0"/>
        </a:spcAft>
        <a:buClrTx/>
        <a:buSzTx/>
        <a:buFontTx/>
        <a:buNone/>
        <a:tabLst/>
        <a:defRPr sz="5000" b="1" i="0" u="none" strike="noStrike" cap="all" spc="0" baseline="0">
          <a:ln>
            <a:noFill/>
          </a:ln>
          <a:solidFill>
            <a:schemeClr val="accent1">
              <a:lumOff val="-14901"/>
            </a:schemeClr>
          </a:solidFill>
          <a:uFillTx/>
          <a:latin typeface="+mn-lt"/>
          <a:ea typeface="+mn-ea"/>
          <a:cs typeface="+mn-cs"/>
          <a:sym typeface="Arial"/>
        </a:defRPr>
      </a:lvl3pPr>
      <a:lvl4pPr marL="0" marR="0" indent="0" algn="l" defTabSz="1219200" rtl="0" latinLnBrk="0">
        <a:lnSpc>
          <a:spcPts val="5000"/>
        </a:lnSpc>
        <a:spcBef>
          <a:spcPts val="0"/>
        </a:spcBef>
        <a:spcAft>
          <a:spcPts val="0"/>
        </a:spcAft>
        <a:buClrTx/>
        <a:buSzTx/>
        <a:buFontTx/>
        <a:buNone/>
        <a:tabLst/>
        <a:defRPr sz="5000" b="1" i="0" u="none" strike="noStrike" cap="all" spc="0" baseline="0">
          <a:ln>
            <a:noFill/>
          </a:ln>
          <a:solidFill>
            <a:schemeClr val="accent1">
              <a:lumOff val="-14901"/>
            </a:schemeClr>
          </a:solidFill>
          <a:uFillTx/>
          <a:latin typeface="+mn-lt"/>
          <a:ea typeface="+mn-ea"/>
          <a:cs typeface="+mn-cs"/>
          <a:sym typeface="Arial"/>
        </a:defRPr>
      </a:lvl4pPr>
      <a:lvl5pPr marL="0" marR="0" indent="0" algn="l" defTabSz="1219200" rtl="0" latinLnBrk="0">
        <a:lnSpc>
          <a:spcPts val="5000"/>
        </a:lnSpc>
        <a:spcBef>
          <a:spcPts val="0"/>
        </a:spcBef>
        <a:spcAft>
          <a:spcPts val="0"/>
        </a:spcAft>
        <a:buClrTx/>
        <a:buSzTx/>
        <a:buFontTx/>
        <a:buNone/>
        <a:tabLst/>
        <a:defRPr sz="5000" b="1" i="0" u="none" strike="noStrike" cap="all" spc="0" baseline="0">
          <a:ln>
            <a:noFill/>
          </a:ln>
          <a:solidFill>
            <a:schemeClr val="accent1">
              <a:lumOff val="-14901"/>
            </a:schemeClr>
          </a:solidFill>
          <a:uFillTx/>
          <a:latin typeface="+mn-lt"/>
          <a:ea typeface="+mn-ea"/>
          <a:cs typeface="+mn-cs"/>
          <a:sym typeface="Arial"/>
        </a:defRPr>
      </a:lvl5pPr>
      <a:lvl6pPr marL="0" marR="0" indent="0" algn="l" defTabSz="1219200" rtl="0" latinLnBrk="0">
        <a:lnSpc>
          <a:spcPts val="5000"/>
        </a:lnSpc>
        <a:spcBef>
          <a:spcPts val="0"/>
        </a:spcBef>
        <a:spcAft>
          <a:spcPts val="0"/>
        </a:spcAft>
        <a:buClrTx/>
        <a:buSzTx/>
        <a:buFontTx/>
        <a:buNone/>
        <a:tabLst/>
        <a:defRPr sz="5000" b="1" i="0" u="none" strike="noStrike" cap="all" spc="0" baseline="0">
          <a:ln>
            <a:noFill/>
          </a:ln>
          <a:solidFill>
            <a:schemeClr val="accent1">
              <a:lumOff val="-14901"/>
            </a:schemeClr>
          </a:solidFill>
          <a:uFillTx/>
          <a:latin typeface="+mn-lt"/>
          <a:ea typeface="+mn-ea"/>
          <a:cs typeface="+mn-cs"/>
          <a:sym typeface="Arial"/>
        </a:defRPr>
      </a:lvl6pPr>
      <a:lvl7pPr marL="0" marR="0" indent="0" algn="l" defTabSz="1219200" rtl="0" latinLnBrk="0">
        <a:lnSpc>
          <a:spcPts val="5000"/>
        </a:lnSpc>
        <a:spcBef>
          <a:spcPts val="0"/>
        </a:spcBef>
        <a:spcAft>
          <a:spcPts val="0"/>
        </a:spcAft>
        <a:buClrTx/>
        <a:buSzTx/>
        <a:buFontTx/>
        <a:buNone/>
        <a:tabLst/>
        <a:defRPr sz="5000" b="1" i="0" u="none" strike="noStrike" cap="all" spc="0" baseline="0">
          <a:ln>
            <a:noFill/>
          </a:ln>
          <a:solidFill>
            <a:schemeClr val="accent1">
              <a:lumOff val="-14901"/>
            </a:schemeClr>
          </a:solidFill>
          <a:uFillTx/>
          <a:latin typeface="+mn-lt"/>
          <a:ea typeface="+mn-ea"/>
          <a:cs typeface="+mn-cs"/>
          <a:sym typeface="Arial"/>
        </a:defRPr>
      </a:lvl7pPr>
      <a:lvl8pPr marL="0" marR="0" indent="0" algn="l" defTabSz="1219200" rtl="0" latinLnBrk="0">
        <a:lnSpc>
          <a:spcPts val="5000"/>
        </a:lnSpc>
        <a:spcBef>
          <a:spcPts val="0"/>
        </a:spcBef>
        <a:spcAft>
          <a:spcPts val="0"/>
        </a:spcAft>
        <a:buClrTx/>
        <a:buSzTx/>
        <a:buFontTx/>
        <a:buNone/>
        <a:tabLst/>
        <a:defRPr sz="5000" b="1" i="0" u="none" strike="noStrike" cap="all" spc="0" baseline="0">
          <a:ln>
            <a:noFill/>
          </a:ln>
          <a:solidFill>
            <a:schemeClr val="accent1">
              <a:lumOff val="-14901"/>
            </a:schemeClr>
          </a:solidFill>
          <a:uFillTx/>
          <a:latin typeface="+mn-lt"/>
          <a:ea typeface="+mn-ea"/>
          <a:cs typeface="+mn-cs"/>
          <a:sym typeface="Arial"/>
        </a:defRPr>
      </a:lvl8pPr>
      <a:lvl9pPr marL="0" marR="0" indent="0" algn="l" defTabSz="1219200" rtl="0" latinLnBrk="0">
        <a:lnSpc>
          <a:spcPts val="5000"/>
        </a:lnSpc>
        <a:spcBef>
          <a:spcPts val="0"/>
        </a:spcBef>
        <a:spcAft>
          <a:spcPts val="0"/>
        </a:spcAft>
        <a:buClrTx/>
        <a:buSzTx/>
        <a:buFontTx/>
        <a:buNone/>
        <a:tabLst/>
        <a:defRPr sz="5000" b="1" i="0" u="none" strike="noStrike" cap="all" spc="0" baseline="0">
          <a:ln>
            <a:noFill/>
          </a:ln>
          <a:solidFill>
            <a:schemeClr val="accent1">
              <a:lumOff val="-14901"/>
            </a:schemeClr>
          </a:solidFill>
          <a:uFillTx/>
          <a:latin typeface="+mn-lt"/>
          <a:ea typeface="+mn-ea"/>
          <a:cs typeface="+mn-cs"/>
          <a:sym typeface="Arial"/>
        </a:defRPr>
      </a:lvl9pPr>
    </p:titleStyle>
    <p:bodyStyle>
      <a:lvl1pPr marL="0" marR="0" indent="0" algn="l" defTabSz="1219200" rtl="0" latinLnBrk="0">
        <a:lnSpc>
          <a:spcPct val="100000"/>
        </a:lnSpc>
        <a:spcBef>
          <a:spcPts val="0"/>
        </a:spcBef>
        <a:spcAft>
          <a:spcPts val="0"/>
        </a:spcAft>
        <a:buClrTx/>
        <a:buSzTx/>
        <a:buFontTx/>
        <a:buNone/>
        <a:tabLst/>
        <a:defRPr sz="3000" b="0" i="0" u="none" strike="noStrike" cap="none" spc="0" baseline="0">
          <a:ln>
            <a:noFill/>
          </a:ln>
          <a:solidFill>
            <a:schemeClr val="accent1">
              <a:lumOff val="-14901"/>
            </a:schemeClr>
          </a:solidFill>
          <a:uFillTx/>
          <a:latin typeface="+mn-lt"/>
          <a:ea typeface="+mn-ea"/>
          <a:cs typeface="+mn-cs"/>
          <a:sym typeface="Arial"/>
        </a:defRPr>
      </a:lvl1pPr>
      <a:lvl2pPr marL="508000" marR="0" indent="-508000" algn="l" defTabSz="1219200" rtl="0" latinLnBrk="0">
        <a:lnSpc>
          <a:spcPct val="100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2pPr>
      <a:lvl3pPr marL="1016000" marR="0" indent="-508000" algn="l" defTabSz="1219200" rtl="0" latinLnBrk="0">
        <a:lnSpc>
          <a:spcPct val="100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3pPr>
      <a:lvl4pPr marL="1524000" marR="0" indent="-508000" algn="l" defTabSz="1219200" rtl="0" latinLnBrk="0">
        <a:lnSpc>
          <a:spcPct val="100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4pPr>
      <a:lvl5pPr marL="2032000" marR="0" indent="-508000" algn="l" defTabSz="1219200" rtl="0" latinLnBrk="0">
        <a:lnSpc>
          <a:spcPct val="100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5pPr>
      <a:lvl6pPr marL="2540000" marR="0" indent="-508000" algn="l" defTabSz="1219200" rtl="0" latinLnBrk="0">
        <a:lnSpc>
          <a:spcPts val="4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6pPr>
      <a:lvl7pPr marL="3048000" marR="0" indent="-508000" algn="l" defTabSz="1219200" rtl="0" latinLnBrk="0">
        <a:lnSpc>
          <a:spcPts val="4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7pPr>
      <a:lvl8pPr marL="3556000" marR="0" indent="-508000" algn="l" defTabSz="1219200" rtl="0" latinLnBrk="0">
        <a:lnSpc>
          <a:spcPts val="4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8pPr>
      <a:lvl9pPr marL="4064000" marR="0" indent="-508000" algn="l" defTabSz="1219200" rtl="0" latinLnBrk="0">
        <a:lnSpc>
          <a:spcPts val="4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9pPr>
    </p:bodyStyle>
    <p:otherStyle>
      <a:lvl1pPr marL="0" marR="0" indent="0" algn="ctr" defTabSz="1219200" latinLnBrk="0">
        <a:lnSpc>
          <a:spcPts val="4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HurmeGeometricSans3-Regular"/>
        </a:defRPr>
      </a:lvl1pPr>
      <a:lvl2pPr marL="0" marR="0" indent="457200" algn="ctr" defTabSz="1219200" latinLnBrk="0">
        <a:lnSpc>
          <a:spcPts val="4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HurmeGeometricSans3-Regular"/>
        </a:defRPr>
      </a:lvl2pPr>
      <a:lvl3pPr marL="0" marR="0" indent="914400" algn="ctr" defTabSz="1219200" latinLnBrk="0">
        <a:lnSpc>
          <a:spcPts val="4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HurmeGeometricSans3-Regular"/>
        </a:defRPr>
      </a:lvl3pPr>
      <a:lvl4pPr marL="0" marR="0" indent="1371600" algn="ctr" defTabSz="1219200" latinLnBrk="0">
        <a:lnSpc>
          <a:spcPts val="4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HurmeGeometricSans3-Regular"/>
        </a:defRPr>
      </a:lvl4pPr>
      <a:lvl5pPr marL="0" marR="0" indent="1828800" algn="ctr" defTabSz="1219200" latinLnBrk="0">
        <a:lnSpc>
          <a:spcPts val="4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HurmeGeometricSans3-Regular"/>
        </a:defRPr>
      </a:lvl5pPr>
      <a:lvl6pPr marL="0" marR="0" indent="2286000" algn="ctr" defTabSz="1219200" latinLnBrk="0">
        <a:lnSpc>
          <a:spcPts val="4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HurmeGeometricSans3-Regular"/>
        </a:defRPr>
      </a:lvl6pPr>
      <a:lvl7pPr marL="0" marR="0" indent="2743200" algn="ctr" defTabSz="1219200" latinLnBrk="0">
        <a:lnSpc>
          <a:spcPts val="4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HurmeGeometricSans3-Regular"/>
        </a:defRPr>
      </a:lvl7pPr>
      <a:lvl8pPr marL="0" marR="0" indent="3200400" algn="ctr" defTabSz="1219200" latinLnBrk="0">
        <a:lnSpc>
          <a:spcPts val="4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HurmeGeometricSans3-Regular"/>
        </a:defRPr>
      </a:lvl8pPr>
      <a:lvl9pPr marL="0" marR="0" indent="3657600" algn="ctr" defTabSz="1219200" latinLnBrk="0">
        <a:lnSpc>
          <a:spcPts val="4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HurmeGeometricSans3-Regula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yxhQF6E8kO0" TargetMode="External"/><Relationship Id="rId2" Type="http://schemas.openxmlformats.org/officeDocument/2006/relationships/hyperlink" Target="http://www.securitytube.net/video/14978" TargetMode="External"/><Relationship Id="rId1" Type="http://schemas.openxmlformats.org/officeDocument/2006/relationships/slideLayout" Target="../slideLayouts/slideLayout2.xml"/><Relationship Id="rId4" Type="http://schemas.openxmlformats.org/officeDocument/2006/relationships/hyperlink" Target="http://www.activeresponse.org/threat-intelligence-sharing-not-working-towards-incentive-based-mode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blogs.gartner.com/anton-chuvakin/2014/02/05/security-chasm-illustrated/" TargetMode="External"/><Relationship Id="rId5" Type="http://schemas.openxmlformats.org/officeDocument/2006/relationships/image" Target="../media/image15.jp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371580"/>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7" name="Rectangle 6"/>
          <p:cNvSpPr/>
          <p:nvPr/>
        </p:nvSpPr>
        <p:spPr>
          <a:xfrm>
            <a:off x="-351064" y="3952804"/>
            <a:ext cx="25086128" cy="5355771"/>
          </a:xfrm>
          <a:prstGeom prst="rect">
            <a:avLst/>
          </a:prstGeom>
          <a:solidFill>
            <a:srgbClr val="215D9B"/>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1" vertOverflow="overflow" horzOverflow="overflow" vert="horz" wrap="square" lIns="102869" tIns="102869" rIns="102869" bIns="102869" numCol="1" spcCol="38100" rtlCol="0" anchor="ctr">
            <a:spAutoFit/>
          </a:bodyPr>
          <a:lstStyle/>
          <a:p>
            <a:pPr marL="0" marR="0" indent="0" algn="l" defTabSz="1219200" rtl="0" fontAlgn="auto" latinLnBrk="0" hangingPunct="0">
              <a:lnSpc>
                <a:spcPts val="4000"/>
              </a:lnSpc>
              <a:spcBef>
                <a:spcPts val="0"/>
              </a:spcBef>
              <a:spcAft>
                <a:spcPts val="0"/>
              </a:spcAft>
              <a:buClrTx/>
              <a:buSzTx/>
              <a:buFontTx/>
              <a:buNone/>
              <a:tabLst/>
            </a:pPr>
            <a:endParaRPr kumimoji="0" lang="en-US" sz="3000" b="0" i="0" u="none" strike="noStrike" cap="none" spc="0" normalizeH="0" baseline="0" dirty="0">
              <a:ln>
                <a:noFill/>
              </a:ln>
              <a:solidFill>
                <a:srgbClr val="302A26"/>
              </a:solidFill>
              <a:effectLst/>
              <a:uFillTx/>
              <a:latin typeface="+mn-lt"/>
              <a:ea typeface="+mn-ea"/>
              <a:cs typeface="+mn-cs"/>
              <a:sym typeface="Arial"/>
            </a:endParaRPr>
          </a:p>
        </p:txBody>
      </p:sp>
      <p:sp>
        <p:nvSpPr>
          <p:cNvPr id="8" name="TextBox 7"/>
          <p:cNvSpPr txBox="1">
            <a:spLocks noChangeAspect="1"/>
          </p:cNvSpPr>
          <p:nvPr/>
        </p:nvSpPr>
        <p:spPr>
          <a:xfrm>
            <a:off x="1654629" y="6630689"/>
            <a:ext cx="20122243" cy="51296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1219200" rtl="0" fontAlgn="auto" latinLnBrk="0" hangingPunct="0">
              <a:lnSpc>
                <a:spcPts val="4000"/>
              </a:lnSpc>
              <a:spcBef>
                <a:spcPts val="0"/>
              </a:spcBef>
              <a:spcAft>
                <a:spcPts val="0"/>
              </a:spcAft>
              <a:buClrTx/>
              <a:buSzTx/>
              <a:buFontTx/>
              <a:buNone/>
              <a:tabLst/>
            </a:pPr>
            <a:r>
              <a:rPr kumimoji="0" lang="en-US" sz="9600" b="0" i="0" u="none" strike="noStrike" cap="none" spc="0" normalizeH="0" baseline="0" dirty="0" smtClean="0">
                <a:ln>
                  <a:noFill/>
                </a:ln>
                <a:solidFill>
                  <a:schemeClr val="bg1"/>
                </a:solidFill>
                <a:effectLst/>
                <a:uFillTx/>
                <a:latin typeface="+mn-lt"/>
                <a:ea typeface="+mn-ea"/>
                <a:cs typeface="+mn-cs"/>
                <a:sym typeface="Arial"/>
              </a:rPr>
              <a:t>B</a:t>
            </a:r>
            <a:r>
              <a:rPr lang="en-US" sz="9600" dirty="0" smtClean="0">
                <a:solidFill>
                  <a:schemeClr val="bg1"/>
                </a:solidFill>
              </a:rPr>
              <a:t>ias</a:t>
            </a:r>
            <a:endParaRPr kumimoji="0" lang="en-US" sz="9600" b="0" i="0" u="none" strike="noStrike" cap="none" spc="0" normalizeH="0" baseline="0" dirty="0">
              <a:ln>
                <a:noFill/>
              </a:ln>
              <a:solidFill>
                <a:schemeClr val="bg1"/>
              </a:solidFill>
              <a:effectLst/>
              <a:uFillTx/>
              <a:latin typeface="+mn-lt"/>
              <a:ea typeface="+mn-ea"/>
              <a:cs typeface="+mn-cs"/>
              <a:sym typeface="Arial"/>
            </a:endParaRPr>
          </a:p>
        </p:txBody>
      </p:sp>
    </p:spTree>
    <p:extLst>
      <p:ext uri="{BB962C8B-B14F-4D97-AF65-F5344CB8AC3E}">
        <p14:creationId xmlns:p14="http://schemas.microsoft.com/office/powerpoint/2010/main" val="193156492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Political Bias: Not Your Average Bears</a:t>
            </a:r>
          </a:p>
        </p:txBody>
      </p:sp>
      <p:grpSp>
        <p:nvGrpSpPr>
          <p:cNvPr id="21" name="Group 20"/>
          <p:cNvGrpSpPr/>
          <p:nvPr/>
        </p:nvGrpSpPr>
        <p:grpSpPr>
          <a:xfrm>
            <a:off x="2293620" y="3238698"/>
            <a:ext cx="5981700" cy="7558493"/>
            <a:chOff x="2293620" y="3238698"/>
            <a:chExt cx="5981700" cy="7558493"/>
          </a:xfrm>
        </p:grpSpPr>
        <p:grpSp>
          <p:nvGrpSpPr>
            <p:cNvPr id="9" name="Group 8"/>
            <p:cNvGrpSpPr/>
            <p:nvPr/>
          </p:nvGrpSpPr>
          <p:grpSpPr>
            <a:xfrm>
              <a:off x="2293620" y="4571473"/>
              <a:ext cx="5981700" cy="6225718"/>
              <a:chOff x="451757" y="2743200"/>
              <a:chExt cx="5981700" cy="6225718"/>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757" y="2743200"/>
                <a:ext cx="5981700" cy="3966127"/>
              </a:xfrm>
              <a:prstGeom prst="rect">
                <a:avLst/>
              </a:prstGeom>
              <a:effectLst>
                <a:softEdge rad="76200"/>
              </a:effectLst>
            </p:spPr>
          </p:pic>
          <p:sp>
            <p:nvSpPr>
              <p:cNvPr id="4" name="Rectangle 3"/>
              <p:cNvSpPr/>
              <p:nvPr/>
            </p:nvSpPr>
            <p:spPr>
              <a:xfrm>
                <a:off x="451757" y="6709327"/>
                <a:ext cx="5981700" cy="2259591"/>
              </a:xfrm>
              <a:prstGeom prst="rect">
                <a:avLst/>
              </a:prstGeom>
              <a:solidFill>
                <a:schemeClr val="accent6">
                  <a:lumOff val="8015"/>
                </a:schemeClr>
              </a:solidFill>
              <a:ln w="3175"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2869" tIns="102869" rIns="102869" bIns="102869" numCol="1" spcCol="38100" rtlCol="0" anchor="ctr">
                <a:spAutoFit/>
              </a:bodyPr>
              <a:lstStyle/>
              <a:p>
                <a:r>
                  <a:rPr lang="en-US" sz="3200" dirty="0"/>
                  <a:t>“I really hope you've missed me a lot. Though I see they didn't let you forget my name.” </a:t>
                </a:r>
                <a:endParaRPr lang="en-US" sz="3200" dirty="0" smtClean="0"/>
              </a:p>
              <a:p>
                <a:pPr algn="r"/>
                <a:r>
                  <a:rPr lang="en-US" sz="2000" dirty="0" smtClean="0"/>
                  <a:t>- </a:t>
                </a:r>
                <a:r>
                  <a:rPr lang="en-US" sz="2000" dirty="0"/>
                  <a:t>Guccifer</a:t>
                </a:r>
                <a:endParaRPr lang="en-US" sz="2000" dirty="0"/>
              </a:p>
            </p:txBody>
          </p:sp>
        </p:grpSp>
        <p:sp>
          <p:nvSpPr>
            <p:cNvPr id="18" name="Rounded Rectangle 17"/>
            <p:cNvSpPr/>
            <p:nvPr/>
          </p:nvSpPr>
          <p:spPr>
            <a:xfrm>
              <a:off x="2647950" y="3238698"/>
              <a:ext cx="5273040" cy="797379"/>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102869" tIns="102869" rIns="102869" bIns="102869" numCol="1" spcCol="38100" rtlCol="0" anchor="ctr">
              <a:spAutoFit/>
            </a:bodyPr>
            <a:lstStyle/>
            <a:p>
              <a:pPr marL="0" marR="0" indent="0" algn="ctr" defTabSz="1219200" rtl="0" fontAlgn="auto" latinLnBrk="0" hangingPunct="0">
                <a:lnSpc>
                  <a:spcPts val="4000"/>
                </a:lnSpc>
                <a:spcBef>
                  <a:spcPts val="0"/>
                </a:spcBef>
                <a:spcAft>
                  <a:spcPts val="0"/>
                </a:spcAft>
                <a:buClrTx/>
                <a:buSzTx/>
                <a:buFontTx/>
                <a:buNone/>
                <a:tabLst/>
              </a:pPr>
              <a:r>
                <a:rPr kumimoji="0" lang="en-US" sz="3000" b="0" i="0" u="none" strike="noStrike" cap="none" spc="0" normalizeH="0" baseline="0" dirty="0" smtClean="0">
                  <a:ln>
                    <a:noFill/>
                  </a:ln>
                  <a:solidFill>
                    <a:srgbClr val="302A26"/>
                  </a:solidFill>
                  <a:effectLst/>
                  <a:uFillTx/>
                  <a:latin typeface="+mn-lt"/>
                  <a:ea typeface="+mn-ea"/>
                  <a:cs typeface="+mn-cs"/>
                  <a:sym typeface="Arial"/>
                </a:rPr>
                <a:t>Political Bias</a:t>
              </a:r>
              <a:endParaRPr kumimoji="0" lang="en-US" sz="3000" b="0" i="0" u="none" strike="noStrike" cap="none" spc="0" normalizeH="0" baseline="0" dirty="0">
                <a:ln>
                  <a:noFill/>
                </a:ln>
                <a:solidFill>
                  <a:srgbClr val="302A26"/>
                </a:solidFill>
                <a:effectLst/>
                <a:uFillTx/>
                <a:latin typeface="+mn-lt"/>
                <a:ea typeface="+mn-ea"/>
                <a:cs typeface="+mn-cs"/>
                <a:sym typeface="Arial"/>
              </a:endParaRPr>
            </a:p>
          </p:txBody>
        </p:sp>
      </p:grpSp>
      <p:grpSp>
        <p:nvGrpSpPr>
          <p:cNvPr id="23" name="Group 22"/>
          <p:cNvGrpSpPr/>
          <p:nvPr/>
        </p:nvGrpSpPr>
        <p:grpSpPr>
          <a:xfrm>
            <a:off x="8774665" y="3238697"/>
            <a:ext cx="5981700" cy="9170456"/>
            <a:chOff x="8774665" y="3238697"/>
            <a:chExt cx="5981700" cy="9170456"/>
          </a:xfrm>
        </p:grpSpPr>
        <p:grpSp>
          <p:nvGrpSpPr>
            <p:cNvPr id="12" name="Group 11"/>
            <p:cNvGrpSpPr/>
            <p:nvPr/>
          </p:nvGrpSpPr>
          <p:grpSpPr>
            <a:xfrm>
              <a:off x="8774665" y="4571472"/>
              <a:ext cx="5981700" cy="7837681"/>
              <a:chOff x="-85216" y="3045042"/>
              <a:chExt cx="5981700" cy="6270068"/>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16" y="3045042"/>
                <a:ext cx="5489975" cy="3086030"/>
              </a:xfrm>
              <a:prstGeom prst="rect">
                <a:avLst/>
              </a:prstGeom>
              <a:effectLst>
                <a:softEdge rad="76200"/>
              </a:effectLst>
            </p:spPr>
          </p:pic>
          <p:sp>
            <p:nvSpPr>
              <p:cNvPr id="14" name="Rectangle 13"/>
              <p:cNvSpPr/>
              <p:nvPr/>
            </p:nvSpPr>
            <p:spPr>
              <a:xfrm>
                <a:off x="-85216" y="6276368"/>
                <a:ext cx="5981700" cy="3038742"/>
              </a:xfrm>
              <a:prstGeom prst="rect">
                <a:avLst/>
              </a:prstGeom>
              <a:solidFill>
                <a:schemeClr val="accent6">
                  <a:lumOff val="8015"/>
                </a:schemeClr>
              </a:solidFill>
              <a:ln w="3175"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2869" tIns="102869" rIns="102869" bIns="102869" numCol="1" spcCol="38100" rtlCol="0" anchor="ctr">
                <a:spAutoFit/>
              </a:bodyPr>
              <a:lstStyle/>
              <a:p>
                <a:r>
                  <a:rPr lang="en-US" sz="3200" dirty="0">
                    <a:solidFill>
                      <a:srgbClr val="302A26"/>
                    </a:solidFill>
                    <a:latin typeface="Adelle Sans Light"/>
                    <a:ea typeface="Adelle Sans Light"/>
                    <a:cs typeface="Adelle Sans Light"/>
                    <a:sym typeface="Adelle Sans Light"/>
                  </a:rPr>
                  <a:t>"We were very worried about Sunil and about each other because of how fast completely unsubstantiated claims were spreading." </a:t>
                </a:r>
                <a:endParaRPr lang="en-US" sz="3200" dirty="0" smtClean="0">
                  <a:solidFill>
                    <a:srgbClr val="302A26"/>
                  </a:solidFill>
                  <a:latin typeface="Adelle Sans Light"/>
                  <a:ea typeface="Adelle Sans Light"/>
                  <a:cs typeface="Adelle Sans Light"/>
                  <a:sym typeface="Adelle Sans Light"/>
                </a:endParaRPr>
              </a:p>
              <a:p>
                <a:endParaRPr lang="en-US" sz="3200" dirty="0" smtClean="0">
                  <a:solidFill>
                    <a:srgbClr val="302A26"/>
                  </a:solidFill>
                  <a:latin typeface="Adelle Sans Light"/>
                  <a:ea typeface="Adelle Sans Light"/>
                  <a:cs typeface="Adelle Sans Light"/>
                  <a:sym typeface="Adelle Sans Light"/>
                </a:endParaRPr>
              </a:p>
              <a:p>
                <a:pPr algn="r"/>
                <a:r>
                  <a:rPr lang="en-US" sz="1800" dirty="0" smtClean="0">
                    <a:solidFill>
                      <a:srgbClr val="302A26"/>
                    </a:solidFill>
                    <a:latin typeface="Adelle Sans Light"/>
                    <a:ea typeface="Adelle Sans Light"/>
                    <a:cs typeface="Adelle Sans Light"/>
                    <a:sym typeface="Adelle Sans Light"/>
                  </a:rPr>
                  <a:t>- </a:t>
                </a:r>
                <a:r>
                  <a:rPr lang="en-US" sz="1800" dirty="0">
                    <a:solidFill>
                      <a:srgbClr val="302A26"/>
                    </a:solidFill>
                    <a:latin typeface="Adelle Sans Light"/>
                    <a:ea typeface="Adelle Sans Light"/>
                    <a:cs typeface="Adelle Sans Light"/>
                    <a:sym typeface="Adelle Sans Light"/>
                  </a:rPr>
                  <a:t>Sangeeta Tripathi sister of Sunil Tripathi</a:t>
                </a:r>
                <a:endParaRPr lang="en-US" sz="1800" dirty="0"/>
              </a:p>
            </p:txBody>
          </p:sp>
        </p:grpSp>
        <p:sp>
          <p:nvSpPr>
            <p:cNvPr id="19" name="Rounded Rectangle 18"/>
            <p:cNvSpPr/>
            <p:nvPr/>
          </p:nvSpPr>
          <p:spPr>
            <a:xfrm>
              <a:off x="8883132" y="3238697"/>
              <a:ext cx="5273040" cy="797379"/>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102869" tIns="102869" rIns="102869" bIns="102869" numCol="1" spcCol="38100" rtlCol="0" anchor="ctr">
              <a:spAutoFit/>
            </a:bodyPr>
            <a:lstStyle/>
            <a:p>
              <a:pPr marL="0" marR="0" indent="0" algn="ctr" defTabSz="1219200" rtl="0" fontAlgn="auto" latinLnBrk="0" hangingPunct="0">
                <a:lnSpc>
                  <a:spcPts val="4000"/>
                </a:lnSpc>
                <a:spcBef>
                  <a:spcPts val="0"/>
                </a:spcBef>
                <a:spcAft>
                  <a:spcPts val="0"/>
                </a:spcAft>
                <a:buClrTx/>
                <a:buSzTx/>
                <a:buFontTx/>
                <a:buNone/>
                <a:tabLst/>
              </a:pPr>
              <a:r>
                <a:rPr kumimoji="0" lang="en-US" sz="3000" b="0" i="0" u="none" strike="noStrike" cap="none" spc="0" normalizeH="0" baseline="0" dirty="0" smtClean="0">
                  <a:ln>
                    <a:noFill/>
                  </a:ln>
                  <a:solidFill>
                    <a:srgbClr val="302A26"/>
                  </a:solidFill>
                  <a:effectLst/>
                  <a:uFillTx/>
                  <a:latin typeface="+mn-lt"/>
                  <a:ea typeface="+mn-ea"/>
                  <a:cs typeface="+mn-cs"/>
                  <a:sym typeface="Arial"/>
                </a:rPr>
                <a:t>Cognitive Bias</a:t>
              </a:r>
              <a:endParaRPr kumimoji="0" lang="en-US" sz="3000" b="0" i="0" u="none" strike="noStrike" cap="none" spc="0" normalizeH="0" baseline="0" dirty="0">
                <a:ln>
                  <a:noFill/>
                </a:ln>
                <a:solidFill>
                  <a:srgbClr val="302A26"/>
                </a:solidFill>
                <a:effectLst/>
                <a:uFillTx/>
                <a:latin typeface="+mn-lt"/>
                <a:ea typeface="+mn-ea"/>
                <a:cs typeface="+mn-cs"/>
                <a:sym typeface="Arial"/>
              </a:endParaRPr>
            </a:p>
          </p:txBody>
        </p:sp>
      </p:grpSp>
      <p:grpSp>
        <p:nvGrpSpPr>
          <p:cNvPr id="24" name="Group 23"/>
          <p:cNvGrpSpPr/>
          <p:nvPr/>
        </p:nvGrpSpPr>
        <p:grpSpPr>
          <a:xfrm>
            <a:off x="15255710" y="3238696"/>
            <a:ext cx="6180252" cy="9960943"/>
            <a:chOff x="15255710" y="3238696"/>
            <a:chExt cx="6180252" cy="9960943"/>
          </a:xfrm>
        </p:grpSpPr>
        <p:grpSp>
          <p:nvGrpSpPr>
            <p:cNvPr id="15" name="Group 14"/>
            <p:cNvGrpSpPr/>
            <p:nvPr/>
          </p:nvGrpSpPr>
          <p:grpSpPr>
            <a:xfrm>
              <a:off x="15255710" y="4663325"/>
              <a:ext cx="6180252" cy="8536314"/>
              <a:chOff x="-85216" y="3354205"/>
              <a:chExt cx="6180252" cy="6828967"/>
            </a:xfrm>
          </p:grpSpPr>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16" y="3354205"/>
                <a:ext cx="6180252" cy="2777979"/>
              </a:xfrm>
              <a:prstGeom prst="rect">
                <a:avLst/>
              </a:prstGeom>
              <a:effectLst>
                <a:softEdge rad="76200"/>
              </a:effectLst>
            </p:spPr>
          </p:pic>
          <p:sp>
            <p:nvSpPr>
              <p:cNvPr id="17" name="Rectangle 16"/>
              <p:cNvSpPr/>
              <p:nvPr/>
            </p:nvSpPr>
            <p:spPr>
              <a:xfrm>
                <a:off x="-85216" y="6323703"/>
                <a:ext cx="5981700" cy="3859469"/>
              </a:xfrm>
              <a:prstGeom prst="rect">
                <a:avLst/>
              </a:prstGeom>
              <a:solidFill>
                <a:schemeClr val="accent6">
                  <a:lumOff val="8015"/>
                </a:schemeClr>
              </a:solidFill>
              <a:ln w="3175"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2869" tIns="102869" rIns="102869" bIns="102869" numCol="1" spcCol="38100" rtlCol="0" anchor="ctr">
                <a:spAutoFit/>
              </a:bodyPr>
              <a:lstStyle/>
              <a:p>
                <a:r>
                  <a:rPr lang="en-US" sz="3200" dirty="0" smtClean="0"/>
                  <a:t>We </a:t>
                </a:r>
                <a:r>
                  <a:rPr lang="en-US" sz="3200" dirty="0"/>
                  <a:t>have a situation where these artificial intelligence systems may be perpetuating historical patterns of </a:t>
                </a:r>
                <a:r>
                  <a:rPr lang="en-US" sz="3200" dirty="0" smtClean="0"/>
                  <a:t>……</a:t>
                </a:r>
                <a:endParaRPr lang="en-US" sz="3200" dirty="0"/>
              </a:p>
              <a:p>
                <a:endParaRPr lang="en-US" sz="3200" dirty="0"/>
              </a:p>
              <a:p>
                <a:pPr marL="285750" indent="-285750" algn="r">
                  <a:buFontTx/>
                  <a:buChar char="-"/>
                </a:pPr>
                <a:r>
                  <a:rPr lang="en-US" sz="1800" dirty="0" smtClean="0"/>
                  <a:t>Arvind </a:t>
                </a:r>
                <a:r>
                  <a:rPr lang="en-US" sz="1800" dirty="0"/>
                  <a:t>Narayanan, an assistant professor of computer science </a:t>
                </a:r>
                <a:r>
                  <a:rPr lang="en-US" sz="1800" dirty="0" smtClean="0"/>
                  <a:t>Center </a:t>
                </a:r>
                <a:r>
                  <a:rPr lang="en-US" sz="1800" dirty="0"/>
                  <a:t>for Information Technology Policy (CITP) </a:t>
                </a:r>
                <a:r>
                  <a:rPr lang="en-US" sz="1800" dirty="0" smtClean="0"/>
                  <a:t>, Princeton &amp; Stanford </a:t>
                </a:r>
                <a:r>
                  <a:rPr lang="en-US" sz="1800" dirty="0"/>
                  <a:t>Law </a:t>
                </a:r>
                <a:r>
                  <a:rPr lang="en-US" sz="1800" dirty="0" smtClean="0"/>
                  <a:t>School’s</a:t>
                </a:r>
              </a:p>
              <a:p>
                <a:pPr marL="285750" indent="-285750" algn="r">
                  <a:buFontTx/>
                  <a:buChar char="-"/>
                </a:pPr>
                <a:r>
                  <a:rPr lang="en-US" sz="1800" dirty="0" smtClean="0"/>
                  <a:t> </a:t>
                </a:r>
                <a:r>
                  <a:rPr lang="en-US" sz="1800" dirty="0"/>
                  <a:t>Center for Internet and Society. </a:t>
                </a:r>
                <a:endParaRPr lang="en-US" sz="1800" dirty="0"/>
              </a:p>
            </p:txBody>
          </p:sp>
        </p:grpSp>
        <p:sp>
          <p:nvSpPr>
            <p:cNvPr id="20" name="Rounded Rectangle 19"/>
            <p:cNvSpPr/>
            <p:nvPr/>
          </p:nvSpPr>
          <p:spPr>
            <a:xfrm>
              <a:off x="15621470" y="3238696"/>
              <a:ext cx="5273040" cy="797379"/>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102869" tIns="102869" rIns="102869" bIns="102869" numCol="1" spcCol="38100" rtlCol="0" anchor="ctr">
              <a:spAutoFit/>
            </a:bodyPr>
            <a:lstStyle/>
            <a:p>
              <a:pPr marL="0" marR="0" indent="0" algn="ctr" defTabSz="1219200" rtl="0" fontAlgn="auto" latinLnBrk="0" hangingPunct="0">
                <a:lnSpc>
                  <a:spcPts val="4000"/>
                </a:lnSpc>
                <a:spcBef>
                  <a:spcPts val="0"/>
                </a:spcBef>
                <a:spcAft>
                  <a:spcPts val="0"/>
                </a:spcAft>
                <a:buClrTx/>
                <a:buSzTx/>
                <a:buFontTx/>
                <a:buNone/>
                <a:tabLst/>
              </a:pPr>
              <a:r>
                <a:rPr kumimoji="0" lang="en-US" sz="3000" b="0" i="0" u="none" strike="noStrike" cap="none" spc="0" normalizeH="0" baseline="0" dirty="0" smtClean="0">
                  <a:ln>
                    <a:noFill/>
                  </a:ln>
                  <a:solidFill>
                    <a:srgbClr val="302A26"/>
                  </a:solidFill>
                  <a:effectLst/>
                  <a:uFillTx/>
                  <a:latin typeface="+mn-lt"/>
                  <a:ea typeface="+mn-ea"/>
                  <a:cs typeface="+mn-cs"/>
                  <a:sym typeface="Arial"/>
                </a:rPr>
                <a:t>Semantic Bias</a:t>
              </a:r>
              <a:endParaRPr kumimoji="0" lang="en-US" sz="3000" b="0" i="0" u="none" strike="noStrike" cap="none" spc="0" normalizeH="0" baseline="0" dirty="0">
                <a:ln>
                  <a:noFill/>
                </a:ln>
                <a:solidFill>
                  <a:srgbClr val="302A26"/>
                </a:solidFill>
                <a:effectLst/>
                <a:uFillTx/>
                <a:latin typeface="+mn-lt"/>
                <a:ea typeface="+mn-ea"/>
                <a:cs typeface="+mn-cs"/>
                <a:sym typeface="Arial"/>
              </a:endParaRPr>
            </a:p>
          </p:txBody>
        </p:sp>
      </p:grpSp>
    </p:spTree>
    <p:extLst>
      <p:ext uri="{BB962C8B-B14F-4D97-AF65-F5344CB8AC3E}">
        <p14:creationId xmlns:p14="http://schemas.microsoft.com/office/powerpoint/2010/main" val="16547692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2000"/>
                                        <p:tgtEl>
                                          <p:spTgt spid="2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52500" y="432291"/>
            <a:ext cx="22479000" cy="953790"/>
          </a:xfrm>
        </p:spPr>
        <p:txBody>
          <a:bodyPr/>
          <a:lstStyle/>
          <a:p>
            <a:r>
              <a:rPr lang="en-US" dirty="0"/>
              <a:t>Semantic Bias: Named Entity Resolution (NER) in Social Media (Waters, 2016)</a:t>
            </a:r>
          </a:p>
        </p:txBody>
      </p:sp>
      <p:grpSp>
        <p:nvGrpSpPr>
          <p:cNvPr id="3" name="Group 2"/>
          <p:cNvGrpSpPr/>
          <p:nvPr/>
        </p:nvGrpSpPr>
        <p:grpSpPr>
          <a:xfrm>
            <a:off x="2393115" y="3376241"/>
            <a:ext cx="16745768" cy="7124119"/>
            <a:chOff x="3523432" y="2961309"/>
            <a:chExt cx="8592368" cy="4335065"/>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3432" y="2961309"/>
              <a:ext cx="8592368" cy="793142"/>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6189" y="3771632"/>
              <a:ext cx="7906854" cy="3524742"/>
            </a:xfrm>
            <a:prstGeom prst="rect">
              <a:avLst/>
            </a:prstGeom>
            <a:effectLst>
              <a:softEdge rad="101600"/>
            </a:effectLst>
          </p:spPr>
        </p:pic>
      </p:grpSp>
    </p:spTree>
    <p:extLst>
      <p:ext uri="{BB962C8B-B14F-4D97-AF65-F5344CB8AC3E}">
        <p14:creationId xmlns:p14="http://schemas.microsoft.com/office/powerpoint/2010/main" val="245216934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body" idx="1"/>
          </p:nvPr>
        </p:nvSpPr>
        <p:spPr>
          <a:xfrm>
            <a:off x="11756570" y="3235324"/>
            <a:ext cx="11674929" cy="8950049"/>
          </a:xfrm>
        </p:spPr>
        <p:txBody>
          <a:bodyPr/>
          <a:lstStyle/>
          <a:p>
            <a:r>
              <a:rPr lang="en-US" sz="5400" dirty="0"/>
              <a:t>The Growing Cyber threat from Iran, a.k.a. The Initial Report of Project Pistachio Harvest report was deemed “deeply biased” and “headline-grabbing” based on false data.</a:t>
            </a:r>
          </a:p>
          <a:p>
            <a:endParaRPr lang="en-US" sz="5400" dirty="0"/>
          </a:p>
          <a:p>
            <a:pPr algn="r"/>
            <a:r>
              <a:rPr lang="en-US" sz="3200" dirty="0"/>
              <a:t>- Brian Krebs</a:t>
            </a:r>
          </a:p>
        </p:txBody>
      </p:sp>
      <p:sp>
        <p:nvSpPr>
          <p:cNvPr id="3" name="Slide Number Placeholder 2"/>
          <p:cNvSpPr>
            <a:spLocks noGrp="1"/>
          </p:cNvSpPr>
          <p:nvPr>
            <p:ph type="sldNum" sz="quarter" idx="2"/>
          </p:nvPr>
        </p:nvSpPr>
        <p:spPr/>
        <p:txBody>
          <a:bodyPr/>
          <a:lstStyle/>
          <a:p>
            <a:pPr>
              <a:defRPr/>
            </a:pPr>
            <a:endParaRPr lang="en-US" dirty="0"/>
          </a:p>
        </p:txBody>
      </p:sp>
      <p:sp>
        <p:nvSpPr>
          <p:cNvPr id="5" name="Title 4"/>
          <p:cNvSpPr>
            <a:spLocks noGrp="1"/>
          </p:cNvSpPr>
          <p:nvPr>
            <p:ph type="title"/>
          </p:nvPr>
        </p:nvSpPr>
        <p:spPr/>
        <p:txBody>
          <a:bodyPr/>
          <a:lstStyle/>
          <a:p>
            <a:r>
              <a:rPr lang="en-US" dirty="0"/>
              <a:t>ABSOLUTE BIAS: Fall from Grace (2016)</a:t>
            </a:r>
          </a:p>
        </p:txBody>
      </p:sp>
      <p:pic>
        <p:nvPicPr>
          <p:cNvPr id="8" name="Content Placeholder 7"/>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434391" y="3204934"/>
            <a:ext cx="9831519" cy="7375979"/>
          </a:xfrm>
          <a:effectLst>
            <a:softEdge rad="165100"/>
          </a:effectLst>
        </p:spPr>
      </p:pic>
    </p:spTree>
    <p:extLst>
      <p:ext uri="{BB962C8B-B14F-4D97-AF65-F5344CB8AC3E}">
        <p14:creationId xmlns:p14="http://schemas.microsoft.com/office/powerpoint/2010/main" val="188086070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type="body" idx="1"/>
          </p:nvPr>
        </p:nvSpPr>
        <p:spPr>
          <a:xfrm>
            <a:off x="12649200" y="2470133"/>
            <a:ext cx="8468591" cy="6810664"/>
          </a:xfrm>
        </p:spPr>
        <p:txBody>
          <a:bodyPr lIns="274320"/>
          <a:lstStyle/>
          <a:p>
            <a:r>
              <a:rPr lang="en-US" dirty="0">
                <a:solidFill>
                  <a:schemeClr val="tx1"/>
                </a:solidFill>
              </a:rPr>
              <a:t>“I saw your </a:t>
            </a:r>
            <a:r>
              <a:rPr lang="en-US" dirty="0" err="1">
                <a:solidFill>
                  <a:schemeClr val="tx1"/>
                </a:solidFill>
              </a:rPr>
              <a:t>InfoSecWorld</a:t>
            </a:r>
            <a:r>
              <a:rPr lang="en-US" dirty="0">
                <a:solidFill>
                  <a:schemeClr val="tx1"/>
                </a:solidFill>
              </a:rPr>
              <a:t> interview. I liked how you guys discussed understanding effectiveness of an ecosystem against weaponized intelligence specific to that organization </a:t>
            </a:r>
            <a:r>
              <a:rPr lang="en-US">
                <a:solidFill>
                  <a:schemeClr val="tx1"/>
                </a:solidFill>
              </a:rPr>
              <a:t>or ecosystem. </a:t>
            </a:r>
            <a:r>
              <a:rPr lang="en-US" dirty="0">
                <a:solidFill>
                  <a:schemeClr val="tx1"/>
                </a:solidFill>
              </a:rPr>
              <a:t>At </a:t>
            </a:r>
            <a:r>
              <a:rPr lang="en-US" b="1" dirty="0">
                <a:solidFill>
                  <a:srgbClr val="00B050"/>
                </a:solidFill>
              </a:rPr>
              <a:t>&lt;vendor&gt; </a:t>
            </a:r>
            <a:r>
              <a:rPr lang="en-US" dirty="0">
                <a:solidFill>
                  <a:schemeClr val="tx1"/>
                </a:solidFill>
              </a:rPr>
              <a:t>we've seen our innovative platform help with that. The architecture allows for the safe execution of real attack behaviors, and while we have content available for organizations to sequence the actions into behavior for launch, we also allow for intel from organizations like </a:t>
            </a:r>
            <a:r>
              <a:rPr lang="en-US" b="1" dirty="0">
                <a:solidFill>
                  <a:srgbClr val="0070C0"/>
                </a:solidFill>
              </a:rPr>
              <a:t>[</a:t>
            </a:r>
            <a:r>
              <a:rPr lang="en-US" b="1" dirty="0" err="1">
                <a:solidFill>
                  <a:srgbClr val="0070C0"/>
                </a:solidFill>
              </a:rPr>
              <a:t>SourceA</a:t>
            </a:r>
            <a:r>
              <a:rPr lang="en-US" b="1" dirty="0">
                <a:solidFill>
                  <a:srgbClr val="0070C0"/>
                </a:solidFill>
              </a:rPr>
              <a:t>]</a:t>
            </a:r>
            <a:r>
              <a:rPr lang="en-US" dirty="0">
                <a:solidFill>
                  <a:schemeClr val="tx1"/>
                </a:solidFill>
              </a:rPr>
              <a:t> or info from an </a:t>
            </a:r>
            <a:r>
              <a:rPr lang="en-US" b="1" dirty="0">
                <a:solidFill>
                  <a:srgbClr val="FF0000"/>
                </a:solidFill>
              </a:rPr>
              <a:t>[</a:t>
            </a:r>
            <a:r>
              <a:rPr lang="en-US" b="1" dirty="0" err="1">
                <a:solidFill>
                  <a:srgbClr val="FF0000"/>
                </a:solidFill>
              </a:rPr>
              <a:t>SourceB</a:t>
            </a:r>
            <a:r>
              <a:rPr lang="en-US" b="1" dirty="0">
                <a:solidFill>
                  <a:srgbClr val="FF0000"/>
                </a:solidFill>
              </a:rPr>
              <a:t>]</a:t>
            </a:r>
            <a:r>
              <a:rPr lang="en-US" dirty="0">
                <a:solidFill>
                  <a:schemeClr val="tx1"/>
                </a:solidFill>
              </a:rPr>
              <a:t> to be weaponized.” </a:t>
            </a:r>
          </a:p>
        </p:txBody>
      </p:sp>
      <p:sp>
        <p:nvSpPr>
          <p:cNvPr id="5" name="Slide Number Placeholder 4"/>
          <p:cNvSpPr>
            <a:spLocks noGrp="1"/>
          </p:cNvSpPr>
          <p:nvPr>
            <p:ph type="sldNum" sz="quarter" idx="2"/>
          </p:nvPr>
        </p:nvSpPr>
        <p:spPr/>
        <p:txBody>
          <a:bodyPr/>
          <a:lstStyle/>
          <a:p>
            <a:pPr>
              <a:defRPr/>
            </a:pPr>
            <a:fld id="{DF2586AC-8B31-4858-9746-5DA706FD9DCC}" type="slidenum">
              <a:rPr lang="en-US" smtClean="0"/>
              <a:pPr>
                <a:defRPr/>
              </a:pPr>
              <a:t>14</a:t>
            </a:fld>
            <a:endParaRPr lang="en-US" dirty="0"/>
          </a:p>
        </p:txBody>
      </p:sp>
      <p:sp>
        <p:nvSpPr>
          <p:cNvPr id="8" name="Title 7"/>
          <p:cNvSpPr>
            <a:spLocks noGrp="1"/>
          </p:cNvSpPr>
          <p:nvPr>
            <p:ph type="title"/>
          </p:nvPr>
        </p:nvSpPr>
        <p:spPr/>
        <p:txBody>
          <a:bodyPr/>
          <a:lstStyle/>
          <a:p>
            <a:r>
              <a:rPr lang="en-US" dirty="0"/>
              <a:t>All the Threat Things. ALL the promises</a:t>
            </a:r>
          </a:p>
        </p:txBody>
      </p:sp>
      <p:sp>
        <p:nvSpPr>
          <p:cNvPr id="7" name="Oval 6"/>
          <p:cNvSpPr/>
          <p:nvPr/>
        </p:nvSpPr>
        <p:spPr>
          <a:xfrm>
            <a:off x="1787236" y="2326978"/>
            <a:ext cx="8191500" cy="8095673"/>
          </a:xfrm>
          <a:prstGeom prst="ellipse">
            <a:avLst/>
          </a:prstGeom>
          <a:blipFill>
            <a:blip r:embed="rId3"/>
            <a:stretch>
              <a:fillRect/>
            </a:stretch>
          </a:blipFill>
          <a:ln w="349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55236" y="7812436"/>
            <a:ext cx="8030696" cy="5220429"/>
          </a:xfrm>
          <a:prstGeom prst="rect">
            <a:avLst/>
          </a:prstGeom>
          <a:effectLst>
            <a:softEdge rad="393700"/>
          </a:effectLst>
        </p:spPr>
      </p:pic>
    </p:spTree>
    <p:extLst>
      <p:ext uri="{BB962C8B-B14F-4D97-AF65-F5344CB8AC3E}">
        <p14:creationId xmlns:p14="http://schemas.microsoft.com/office/powerpoint/2010/main" val="157155783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6642" y="3345887"/>
            <a:ext cx="10289459" cy="9962874"/>
          </a:xfrm>
        </p:spPr>
        <p:txBody>
          <a:bodyPr/>
          <a:lstStyle/>
          <a:p>
            <a:pPr marL="457200" indent="-457200">
              <a:buFont typeface="Arial" panose="020B0604020202020204" pitchFamily="34" charset="0"/>
              <a:buChar char="•"/>
            </a:pPr>
            <a:endParaRPr lang="en-US" sz="7200" dirty="0"/>
          </a:p>
          <a:p>
            <a:pPr marL="457200" indent="-457200">
              <a:buFont typeface="Arial" panose="020B0604020202020204" pitchFamily="34" charset="0"/>
              <a:buChar char="•"/>
            </a:pPr>
            <a:r>
              <a:rPr lang="en-US" sz="7200" dirty="0"/>
              <a:t>Best Practice – Better than best	</a:t>
            </a:r>
          </a:p>
          <a:p>
            <a:pPr marL="965200" lvl="1" indent="-457200">
              <a:buFont typeface="Arial" panose="020B0604020202020204" pitchFamily="34" charset="0"/>
              <a:buChar char="•"/>
            </a:pPr>
            <a:r>
              <a:rPr lang="en-US" sz="7200" dirty="0"/>
              <a:t>Attacker Ghost Stories (</a:t>
            </a:r>
            <a:r>
              <a:rPr lang="en-US" sz="7200" dirty="0" err="1"/>
              <a:t>Mubix</a:t>
            </a:r>
            <a:r>
              <a:rPr lang="en-US" sz="7200" dirty="0"/>
              <a:t>)</a:t>
            </a:r>
          </a:p>
          <a:p>
            <a:pPr marL="965200" lvl="1" indent="-457200">
              <a:buFont typeface="Arial" panose="020B0604020202020204" pitchFamily="34" charset="0"/>
              <a:buChar char="•"/>
            </a:pPr>
            <a:r>
              <a:rPr lang="en-US" sz="7200" dirty="0"/>
              <a:t>Nightmares of a </a:t>
            </a:r>
            <a:r>
              <a:rPr lang="en-US" sz="7200" dirty="0" err="1"/>
              <a:t>Pentester</a:t>
            </a:r>
            <a:r>
              <a:rPr lang="en-US" sz="7200" dirty="0"/>
              <a:t> (Nickerson)</a:t>
            </a:r>
          </a:p>
        </p:txBody>
      </p:sp>
      <p:sp>
        <p:nvSpPr>
          <p:cNvPr id="3" name="Title 2"/>
          <p:cNvSpPr>
            <a:spLocks noGrp="1"/>
          </p:cNvSpPr>
          <p:nvPr>
            <p:ph type="title"/>
          </p:nvPr>
        </p:nvSpPr>
        <p:spPr>
          <a:xfrm>
            <a:off x="952501" y="586198"/>
            <a:ext cx="22479000" cy="953790"/>
          </a:xfrm>
        </p:spPr>
        <p:txBody>
          <a:bodyPr/>
          <a:lstStyle/>
          <a:p>
            <a:pPr>
              <a:lnSpc>
                <a:spcPct val="100000"/>
              </a:lnSpc>
            </a:pPr>
            <a:r>
              <a:rPr lang="en-US" dirty="0" smtClean="0"/>
              <a:t>KNOW THYSELF</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2414" y="7726943"/>
            <a:ext cx="7675667" cy="533633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16274" y="2127477"/>
            <a:ext cx="7791807" cy="5378278"/>
          </a:xfrm>
          <a:prstGeom prst="rect">
            <a:avLst/>
          </a:prstGeom>
        </p:spPr>
      </p:pic>
    </p:spTree>
    <p:extLst>
      <p:ext uri="{BB962C8B-B14F-4D97-AF65-F5344CB8AC3E}">
        <p14:creationId xmlns:p14="http://schemas.microsoft.com/office/powerpoint/2010/main" val="3051603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idx="1"/>
          </p:nvPr>
        </p:nvSpPr>
        <p:spPr>
          <a:xfrm>
            <a:off x="2407920" y="3810000"/>
            <a:ext cx="18714720" cy="6156960"/>
          </a:xfrm>
        </p:spPr>
        <p:txBody>
          <a:bodyPr lIns="457200" anchor="ctr"/>
          <a:lstStyle/>
          <a:p>
            <a:r>
              <a:rPr lang="en-US" sz="8000" dirty="0">
                <a:solidFill>
                  <a:srgbClr val="0070C0"/>
                </a:solidFill>
              </a:rPr>
              <a:t>Threat intelligence received yesterday is already </a:t>
            </a:r>
            <a:r>
              <a:rPr lang="en-US" sz="8000" dirty="0" smtClean="0">
                <a:solidFill>
                  <a:srgbClr val="0070C0"/>
                </a:solidFill>
              </a:rPr>
              <a:t>irrelevant</a:t>
            </a:r>
          </a:p>
          <a:p>
            <a:endParaRPr lang="en-US" sz="8000" dirty="0">
              <a:solidFill>
                <a:srgbClr val="0070C0"/>
              </a:solidFill>
            </a:endParaRPr>
          </a:p>
          <a:p>
            <a:pPr algn="r"/>
            <a:r>
              <a:rPr lang="en-US" sz="4000" dirty="0" smtClean="0">
                <a:solidFill>
                  <a:srgbClr val="0070C0"/>
                </a:solidFill>
              </a:rPr>
              <a:t>Dani Wood</a:t>
            </a:r>
          </a:p>
          <a:p>
            <a:pPr algn="r"/>
            <a:r>
              <a:rPr lang="en-US" sz="4000" dirty="0" smtClean="0">
                <a:solidFill>
                  <a:srgbClr val="0070C0"/>
                </a:solidFill>
              </a:rPr>
              <a:t>Director of Advisory Services</a:t>
            </a:r>
          </a:p>
          <a:p>
            <a:pPr algn="r"/>
            <a:r>
              <a:rPr lang="en-US" sz="4000" dirty="0" err="1" smtClean="0">
                <a:solidFill>
                  <a:srgbClr val="0070C0"/>
                </a:solidFill>
              </a:rPr>
              <a:t>Cybereason</a:t>
            </a:r>
            <a:endParaRPr lang="en-US" sz="4000" dirty="0">
              <a:solidFill>
                <a:srgbClr val="0070C0"/>
              </a:solidFill>
            </a:endParaRPr>
          </a:p>
        </p:txBody>
      </p:sp>
    </p:spTree>
    <p:extLst>
      <p:ext uri="{BB962C8B-B14F-4D97-AF65-F5344CB8AC3E}">
        <p14:creationId xmlns:p14="http://schemas.microsoft.com/office/powerpoint/2010/main" val="297862521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83678" y="-22830"/>
            <a:ext cx="19664070" cy="13869458"/>
          </a:xfrm>
          <a:prstGeom prst="rect">
            <a:avLst/>
          </a:prstGeom>
        </p:spPr>
      </p:pic>
    </p:spTree>
    <p:extLst>
      <p:ext uri="{BB962C8B-B14F-4D97-AF65-F5344CB8AC3E}">
        <p14:creationId xmlns:p14="http://schemas.microsoft.com/office/powerpoint/2010/main" val="3216181213"/>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188029" y="0"/>
            <a:ext cx="19479484" cy="14081105"/>
          </a:xfrm>
          <a:prstGeom prst="rect">
            <a:avLst/>
          </a:prstGeom>
        </p:spPr>
      </p:pic>
    </p:spTree>
    <p:extLst>
      <p:ext uri="{BB962C8B-B14F-4D97-AF65-F5344CB8AC3E}">
        <p14:creationId xmlns:p14="http://schemas.microsoft.com/office/powerpoint/2010/main" val="17830045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513284" y="2951527"/>
            <a:ext cx="12918215" cy="9962874"/>
          </a:xfrm>
        </p:spPr>
        <p:txBody>
          <a:bodyPr/>
          <a:lstStyle/>
          <a:p>
            <a:pPr marL="514350" indent="-514350">
              <a:buFont typeface="+mj-lt"/>
              <a:buAutoNum type="arabicPeriod"/>
            </a:pPr>
            <a:r>
              <a:rPr lang="en-US" dirty="0"/>
              <a:t>What is “intelligence” as it is defined by the military and intelligence communities?</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r>
              <a:rPr lang="en-US" dirty="0"/>
              <a:t>Why in the last decade has “doing” intelligence become so important to SMBs and enterprises alike?</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r>
              <a:rPr lang="is-IS" dirty="0"/>
              <a:t>Intelligence Tradecraft – are the organizations seeking to “do” intelligence prepared, equipped, and capable of conducting tradecraft successfully? </a:t>
            </a:r>
          </a:p>
          <a:p>
            <a:pPr marL="514350" indent="-514350">
              <a:buFont typeface="+mj-lt"/>
              <a:buAutoNum type="arabicPeriod"/>
            </a:pPr>
            <a:endParaRPr lang="is-IS" dirty="0"/>
          </a:p>
          <a:p>
            <a:endParaRPr lang="is-IS" dirty="0"/>
          </a:p>
          <a:p>
            <a:pPr marL="514350" indent="-514350">
              <a:buFont typeface="+mj-lt"/>
              <a:buAutoNum type="arabicPeriod"/>
            </a:pPr>
            <a:endParaRPr lang="is-IS" dirty="0"/>
          </a:p>
        </p:txBody>
      </p:sp>
      <p:sp>
        <p:nvSpPr>
          <p:cNvPr id="3" name="Title 2"/>
          <p:cNvSpPr>
            <a:spLocks noGrp="1"/>
          </p:cNvSpPr>
          <p:nvPr>
            <p:ph type="title"/>
          </p:nvPr>
        </p:nvSpPr>
        <p:spPr>
          <a:xfrm>
            <a:off x="952500" y="482160"/>
            <a:ext cx="22479000" cy="953790"/>
          </a:xfrm>
        </p:spPr>
        <p:txBody>
          <a:bodyPr/>
          <a:lstStyle/>
          <a:p>
            <a:r>
              <a:rPr lang="en-US" dirty="0"/>
              <a:t>Following Suit</a:t>
            </a:r>
            <a:r>
              <a:rPr lang="is-IS" dirty="0"/>
              <a:t>…We’re Going to Try and Answer the Following</a:t>
            </a:r>
            <a:r>
              <a:rPr lang="en-US" dirty="0"/>
              <a:t>	</a:t>
            </a:r>
          </a:p>
        </p:txBody>
      </p:sp>
      <p:pic>
        <p:nvPicPr>
          <p:cNvPr id="4" name="Picture Placeholder 5"/>
          <p:cNvPicPr>
            <a:picLocks noChangeAspect="1"/>
          </p:cNvPicPr>
          <p:nvPr/>
        </p:nvPicPr>
        <p:blipFill>
          <a:blip r:embed="rId3"/>
          <a:srcRect t="12234" b="12234"/>
          <a:stretch>
            <a:fillRect/>
          </a:stretch>
        </p:blipFill>
        <p:spPr>
          <a:xfrm>
            <a:off x="305755" y="3689765"/>
            <a:ext cx="9596019" cy="7417516"/>
          </a:xfrm>
          <a:prstGeom prst="rect">
            <a:avLst/>
          </a:prstGeom>
        </p:spPr>
      </p:pic>
    </p:spTree>
    <p:extLst>
      <p:ext uri="{BB962C8B-B14F-4D97-AF65-F5344CB8AC3E}">
        <p14:creationId xmlns:p14="http://schemas.microsoft.com/office/powerpoint/2010/main" val="318045811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 	</a:t>
            </a:r>
          </a:p>
        </p:txBody>
      </p:sp>
      <p:sp>
        <p:nvSpPr>
          <p:cNvPr id="3" name="Text Placeholder 2"/>
          <p:cNvSpPr>
            <a:spLocks noGrp="1"/>
          </p:cNvSpPr>
          <p:nvPr>
            <p:ph type="body" idx="1"/>
          </p:nvPr>
        </p:nvSpPr>
        <p:spPr>
          <a:xfrm>
            <a:off x="982371" y="2446482"/>
            <a:ext cx="5233169" cy="9962874"/>
          </a:xfrm>
        </p:spPr>
        <p:txBody>
          <a:bodyPr lIns="182880"/>
          <a:lstStyle/>
          <a:p>
            <a:r>
              <a:rPr lang="en-US" dirty="0"/>
              <a:t>Mark Arnold:</a:t>
            </a:r>
          </a:p>
          <a:p>
            <a:endParaRPr lang="en-US" sz="2400" dirty="0"/>
          </a:p>
          <a:p>
            <a:r>
              <a:rPr lang="en-US" sz="2400" dirty="0" smtClean="0"/>
              <a:t>Mark </a:t>
            </a:r>
            <a:r>
              <a:rPr lang="en-US" sz="2400" dirty="0"/>
              <a:t>Arnold, PhD, GXPN, CISSP, CISM has more than 20 years of technical and senior leadership in the information security space. He’s an advisory board member for OWASP Boston, SOURCE Conference, Boston Application Security Conference (BASC), and </a:t>
            </a:r>
            <a:r>
              <a:rPr lang="en-US" sz="2400" dirty="0" smtClean="0"/>
              <a:t>recently </a:t>
            </a:r>
            <a:r>
              <a:rPr lang="en-US" sz="2400" dirty="0" err="1" smtClean="0"/>
              <a:t>InfoSecWorld</a:t>
            </a:r>
            <a:r>
              <a:rPr lang="en-US" sz="2400" dirty="0" smtClean="0"/>
              <a:t> </a:t>
            </a:r>
            <a:r>
              <a:rPr lang="en-US" sz="2400" dirty="0"/>
              <a:t>2018. He is CISO/Sr. Director at Navisite and most recently a cloud researcher at </a:t>
            </a:r>
            <a:r>
              <a:rPr lang="en-US" sz="2400" dirty="0" err="1"/>
              <a:t>Optiv</a:t>
            </a:r>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4" name="Text Placeholder 2"/>
          <p:cNvSpPr txBox="1">
            <a:spLocks/>
          </p:cNvSpPr>
          <p:nvPr/>
        </p:nvSpPr>
        <p:spPr>
          <a:xfrm>
            <a:off x="8654709" y="2374900"/>
            <a:ext cx="5233169" cy="10668384"/>
          </a:xfrm>
          <a:prstGeom prst="rect">
            <a:avLst/>
          </a:prstGeom>
          <a:ln w="3175">
            <a:miter lim="400000"/>
          </a:ln>
          <a:extLst>
            <a:ext uri="{C572A759-6A51-4108-AA02-DFA0A04FC94B}">
              <ma14:wrappingTextBoxFlag xmlns:ma14="http://schemas.microsoft.com/office/mac/drawingml/2011/main" xmlns="" val="1"/>
            </a:ext>
          </a:extLst>
        </p:spPr>
        <p:txBody>
          <a:bodyPr lIns="0" tIns="0" rIns="0" bIns="0"/>
          <a:lstStyle>
            <a:lvl1pPr marL="0" marR="0" indent="0" algn="l" defTabSz="1219200" rtl="0" latinLnBrk="0">
              <a:lnSpc>
                <a:spcPct val="100000"/>
              </a:lnSpc>
              <a:spcBef>
                <a:spcPts val="0"/>
              </a:spcBef>
              <a:spcAft>
                <a:spcPts val="0"/>
              </a:spcAft>
              <a:buClrTx/>
              <a:buSzTx/>
              <a:buFontTx/>
              <a:buNone/>
              <a:tabLst/>
              <a:defRPr sz="3000" b="0" i="0" u="none" strike="noStrike" cap="none" spc="0" baseline="0">
                <a:ln>
                  <a:noFill/>
                </a:ln>
                <a:solidFill>
                  <a:schemeClr val="accent1">
                    <a:lumOff val="-14901"/>
                  </a:schemeClr>
                </a:solidFill>
                <a:uFillTx/>
                <a:latin typeface="+mn-lt"/>
                <a:ea typeface="+mn-ea"/>
                <a:cs typeface="+mn-cs"/>
                <a:sym typeface="Arial"/>
              </a:defRPr>
            </a:lvl1pPr>
            <a:lvl2pPr marL="508000" marR="0" indent="-508000" algn="l" defTabSz="1219200" rtl="0" latinLnBrk="0">
              <a:lnSpc>
                <a:spcPct val="100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2pPr>
            <a:lvl3pPr marL="1016000" marR="0" indent="-508000" algn="l" defTabSz="1219200" rtl="0" latinLnBrk="0">
              <a:lnSpc>
                <a:spcPct val="100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3pPr>
            <a:lvl4pPr marL="1524000" marR="0" indent="-508000" algn="l" defTabSz="1219200" rtl="0" latinLnBrk="0">
              <a:lnSpc>
                <a:spcPct val="100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4pPr>
            <a:lvl5pPr marL="2032000" marR="0" indent="-508000" algn="l" defTabSz="1219200" rtl="0" latinLnBrk="0">
              <a:lnSpc>
                <a:spcPct val="100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5pPr>
            <a:lvl6pPr marL="2540000" marR="0" indent="-508000" algn="l" defTabSz="1219200" rtl="0" latinLnBrk="0">
              <a:lnSpc>
                <a:spcPts val="4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6pPr>
            <a:lvl7pPr marL="3048000" marR="0" indent="-508000" algn="l" defTabSz="1219200" rtl="0" latinLnBrk="0">
              <a:lnSpc>
                <a:spcPts val="4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7pPr>
            <a:lvl8pPr marL="3556000" marR="0" indent="-508000" algn="l" defTabSz="1219200" rtl="0" latinLnBrk="0">
              <a:lnSpc>
                <a:spcPts val="4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8pPr>
            <a:lvl9pPr marL="4064000" marR="0" indent="-508000" algn="l" defTabSz="1219200" rtl="0" latinLnBrk="0">
              <a:lnSpc>
                <a:spcPts val="4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9pPr>
          </a:lstStyle>
          <a:p>
            <a:r>
              <a:rPr lang="en-US" dirty="0"/>
              <a:t>Will Gragido:</a:t>
            </a:r>
          </a:p>
          <a:p>
            <a:endParaRPr lang="en-US" dirty="0"/>
          </a:p>
          <a:p>
            <a:r>
              <a:rPr lang="en-US" sz="2400" dirty="0"/>
              <a:t>Will Gragido is a seasoned security professional with over 20 years’ experience in networking and information security. Will’s extensive background is the result of his service as a United States Marine, a consultant with the world renowned International Network Services, Internet Security Systems (now IBM ISS), McAfee, </a:t>
            </a:r>
            <a:r>
              <a:rPr lang="en-US" sz="2400" dirty="0" err="1"/>
              <a:t>Damballa</a:t>
            </a:r>
            <a:r>
              <a:rPr lang="en-US" sz="2400" dirty="0"/>
              <a:t>, Cassandra Security, RSA </a:t>
            </a:r>
            <a:r>
              <a:rPr lang="en-US" sz="2400" dirty="0" err="1"/>
              <a:t>NetWitness</a:t>
            </a:r>
            <a:r>
              <a:rPr lang="en-US" sz="2400" dirty="0"/>
              <a:t>, Carbon Black, Digital Shadows and now Digital Guardian where he leads the organization’s Advanced Threat Protection Product Line as its Director. Lead author and co-author of three </a:t>
            </a:r>
            <a:r>
              <a:rPr lang="en-US" sz="2400" dirty="0" err="1"/>
              <a:t>Syngress</a:t>
            </a:r>
            <a:r>
              <a:rPr lang="en-US" sz="2400" dirty="0"/>
              <a:t> Press titles.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p:txBody>
      </p:sp>
      <p:pic>
        <p:nvPicPr>
          <p:cNvPr id="6" name="Picture 5"/>
          <p:cNvPicPr>
            <a:picLocks noChangeAspect="1"/>
          </p:cNvPicPr>
          <p:nvPr/>
        </p:nvPicPr>
        <p:blipFill>
          <a:blip r:embed="rId3"/>
          <a:stretch>
            <a:fillRect/>
          </a:stretch>
        </p:blipFill>
        <p:spPr>
          <a:xfrm>
            <a:off x="8654709" y="10530993"/>
            <a:ext cx="2794000" cy="2794000"/>
          </a:xfrm>
          <a:prstGeom prst="rect">
            <a:avLst/>
          </a:prstGeom>
          <a:ln>
            <a:noFill/>
          </a:ln>
        </p:spPr>
      </p:pic>
      <p:sp>
        <p:nvSpPr>
          <p:cNvPr id="8" name="Oval 7"/>
          <p:cNvSpPr/>
          <p:nvPr/>
        </p:nvSpPr>
        <p:spPr>
          <a:xfrm>
            <a:off x="2151155" y="10589875"/>
            <a:ext cx="2895600" cy="2793616"/>
          </a:xfrm>
          <a:prstGeom prst="ellipse">
            <a:avLst/>
          </a:prstGeom>
          <a:blipFill>
            <a:blip r:embed="rId4"/>
            <a:stretch>
              <a:fillRect/>
            </a:stretch>
          </a:blipFill>
          <a:ln w="3175" cap="flat">
            <a:solidFill>
              <a:schemeClr val="tx1">
                <a:lumMod val="60000"/>
                <a:lumOff val="4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2869" tIns="102869" rIns="102869" bIns="102869" numCol="1" spcCol="38100" rtlCol="0" anchor="ctr">
            <a:spAutoFit/>
          </a:bodyPr>
          <a:lstStyle/>
          <a:p>
            <a:pPr marL="0" marR="0" indent="0" algn="l" defTabSz="1219200" rtl="0" fontAlgn="auto" latinLnBrk="0" hangingPunct="0">
              <a:lnSpc>
                <a:spcPts val="4000"/>
              </a:lnSpc>
              <a:spcBef>
                <a:spcPts val="0"/>
              </a:spcBef>
              <a:spcAft>
                <a:spcPts val="0"/>
              </a:spcAft>
              <a:buClrTx/>
              <a:buSzTx/>
              <a:buFontTx/>
              <a:buNone/>
              <a:tabLst/>
            </a:pPr>
            <a:endParaRPr kumimoji="0" lang="en-US" sz="3000" b="0" i="0" u="none" strike="noStrike" cap="none" spc="0" normalizeH="0" baseline="0">
              <a:ln>
                <a:noFill/>
              </a:ln>
              <a:solidFill>
                <a:srgbClr val="302A26"/>
              </a:solidFill>
              <a:effectLst/>
              <a:uFillTx/>
              <a:latin typeface="+mn-lt"/>
              <a:ea typeface="+mn-ea"/>
              <a:cs typeface="+mn-cs"/>
              <a:sym typeface="Arial"/>
            </a:endParaRPr>
          </a:p>
        </p:txBody>
      </p:sp>
    </p:spTree>
    <p:extLst>
      <p:ext uri="{BB962C8B-B14F-4D97-AF65-F5344CB8AC3E}">
        <p14:creationId xmlns:p14="http://schemas.microsoft.com/office/powerpoint/2010/main" val="131047312"/>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337302" y="2066858"/>
            <a:ext cx="14094198" cy="10993774"/>
          </a:xfrm>
        </p:spPr>
        <p:txBody>
          <a:bodyPr/>
          <a:lstStyle/>
          <a:p>
            <a:pPr lvl="1" indent="0">
              <a:buNone/>
            </a:pPr>
            <a:r>
              <a:rPr lang="en-US" sz="2800" dirty="0"/>
              <a:t>”</a:t>
            </a:r>
          </a:p>
          <a:p>
            <a:pPr marL="1530350" lvl="2" indent="-514350">
              <a:buFont typeface="+mj-lt"/>
              <a:buAutoNum type="arabicPeriod"/>
            </a:pPr>
            <a:endParaRPr lang="en-US" sz="2800" dirty="0"/>
          </a:p>
          <a:p>
            <a:pPr marL="1530350" lvl="2" indent="-514350">
              <a:buFont typeface="+mj-lt"/>
              <a:buAutoNum type="arabicPeriod"/>
            </a:pPr>
            <a:r>
              <a:rPr lang="en-US" sz="2800" i="1" dirty="0"/>
              <a:t>Dictionary of United States Military Terms for Joint Usage</a:t>
            </a:r>
            <a:r>
              <a:rPr lang="en-US" sz="2800" dirty="0"/>
              <a:t> (Revision of February 1957)</a:t>
            </a:r>
            <a:br>
              <a:rPr lang="en-US" sz="2800" dirty="0"/>
            </a:br>
            <a:r>
              <a:rPr lang="en-US" sz="2800" dirty="0"/>
              <a:t>"Intelligence - the product resulting from the collection, evaluation, analysis, integration, and interpretation of all available information which concerns one or more aspects of foreign nations or of areas of operation and which is immediately or potentially significant to planning.”</a:t>
            </a:r>
          </a:p>
          <a:p>
            <a:pPr marL="1530350" lvl="2" indent="-514350">
              <a:buFont typeface="+mj-lt"/>
              <a:buAutoNum type="arabicPeriod"/>
            </a:pPr>
            <a:endParaRPr lang="en-US" sz="2800" dirty="0"/>
          </a:p>
          <a:p>
            <a:pPr marL="1530350" lvl="2" indent="-514350">
              <a:buFont typeface="+mj-lt"/>
              <a:buAutoNum type="arabicPeriod"/>
            </a:pPr>
            <a:endParaRPr lang="en-US" sz="2800" dirty="0"/>
          </a:p>
          <a:p>
            <a:pPr marL="1530350" lvl="2" indent="-514350">
              <a:buFont typeface="+mj-lt"/>
              <a:buAutoNum type="arabicPeriod"/>
            </a:pPr>
            <a:endParaRPr lang="en-US" sz="2800" dirty="0"/>
          </a:p>
          <a:p>
            <a:pPr marL="1530350" lvl="2" indent="-514350">
              <a:buFont typeface="+mj-lt"/>
              <a:buAutoNum type="arabicPeriod"/>
            </a:pPr>
            <a:r>
              <a:rPr lang="en-US" sz="2800" i="1" dirty="0"/>
              <a:t>A Training Handbook</a:t>
            </a:r>
            <a:r>
              <a:rPr lang="en-US" sz="2800" dirty="0"/>
              <a:t/>
            </a:r>
            <a:br>
              <a:rPr lang="en-US" sz="2800" dirty="0"/>
            </a:br>
            <a:r>
              <a:rPr lang="en-US" sz="2800" dirty="0"/>
              <a:t>"Intelligence-The product resulting from the collection, evaluation, collation, interpretation, [and] analysis of all available information concerning the intentions, capabilities and objectives of other countries which are significant to a government's development and execution of plans, policies, decisions, and courses of action.”</a:t>
            </a:r>
          </a:p>
          <a:p>
            <a:pPr lvl="2" indent="0">
              <a:buNone/>
            </a:pPr>
            <a:endParaRPr lang="en-US" sz="2800" dirty="0"/>
          </a:p>
          <a:p>
            <a:endParaRPr lang="en-US" sz="2800" dirty="0"/>
          </a:p>
          <a:p>
            <a:endParaRPr lang="en-US" sz="2800" dirty="0"/>
          </a:p>
          <a:p>
            <a:pPr marL="457200" indent="-457200">
              <a:buFont typeface="Arial"/>
              <a:buChar char="•"/>
            </a:pPr>
            <a:endParaRPr lang="en-US" sz="2800" dirty="0"/>
          </a:p>
        </p:txBody>
      </p:sp>
      <p:sp>
        <p:nvSpPr>
          <p:cNvPr id="3" name="Title 2"/>
          <p:cNvSpPr>
            <a:spLocks noGrp="1"/>
          </p:cNvSpPr>
          <p:nvPr>
            <p:ph type="title"/>
          </p:nvPr>
        </p:nvSpPr>
        <p:spPr/>
        <p:txBody>
          <a:bodyPr/>
          <a:lstStyle/>
          <a:p>
            <a:r>
              <a:rPr lang="en-US" dirty="0"/>
              <a:t>Intelligence Defined </a:t>
            </a:r>
          </a:p>
        </p:txBody>
      </p:sp>
      <p:pic>
        <p:nvPicPr>
          <p:cNvPr id="5" name="Picture 4"/>
          <p:cNvPicPr>
            <a:picLocks noChangeAspect="1"/>
          </p:cNvPicPr>
          <p:nvPr/>
        </p:nvPicPr>
        <p:blipFill>
          <a:blip r:embed="rId3"/>
          <a:stretch>
            <a:fillRect/>
          </a:stretch>
        </p:blipFill>
        <p:spPr>
          <a:xfrm>
            <a:off x="392748" y="4444618"/>
            <a:ext cx="9401066" cy="5859115"/>
          </a:xfrm>
          <a:prstGeom prst="rect">
            <a:avLst/>
          </a:prstGeom>
        </p:spPr>
      </p:pic>
    </p:spTree>
    <p:extLst>
      <p:ext uri="{BB962C8B-B14F-4D97-AF65-F5344CB8AC3E}">
        <p14:creationId xmlns:p14="http://schemas.microsoft.com/office/powerpoint/2010/main" val="2899781665"/>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52500" y="576228"/>
            <a:ext cx="22479000" cy="953790"/>
          </a:xfrm>
        </p:spPr>
        <p:txBody>
          <a:bodyPr/>
          <a:lstStyle/>
          <a:p>
            <a:r>
              <a:rPr lang="en-US" dirty="0"/>
              <a:t>Types of Intelligence and Intelligence Gathering Disciplines </a:t>
            </a:r>
          </a:p>
        </p:txBody>
      </p:sp>
      <p:sp>
        <p:nvSpPr>
          <p:cNvPr id="4" name="Text Placeholder 1"/>
          <p:cNvSpPr txBox="1">
            <a:spLocks/>
          </p:cNvSpPr>
          <p:nvPr/>
        </p:nvSpPr>
        <p:spPr>
          <a:xfrm>
            <a:off x="752630" y="2222500"/>
            <a:ext cx="6538462" cy="10876192"/>
          </a:xfrm>
          <a:prstGeom prst="rect">
            <a:avLst/>
          </a:prstGeom>
          <a:ln w="3175">
            <a:miter lim="400000"/>
          </a:ln>
          <a:extLst>
            <a:ext uri="{C572A759-6A51-4108-AA02-DFA0A04FC94B}">
              <ma14:wrappingTextBoxFlag xmlns:ma14="http://schemas.microsoft.com/office/mac/drawingml/2011/main" xmlns="" val="1"/>
            </a:ext>
          </a:extLst>
        </p:spPr>
        <p:txBody>
          <a:bodyPr lIns="0" tIns="0" rIns="0" bIns="0"/>
          <a:lstStyle>
            <a:lvl1pPr marL="0" marR="0" indent="0" algn="l" defTabSz="1219200" rtl="0" latinLnBrk="0">
              <a:lnSpc>
                <a:spcPct val="100000"/>
              </a:lnSpc>
              <a:spcBef>
                <a:spcPts val="0"/>
              </a:spcBef>
              <a:spcAft>
                <a:spcPts val="0"/>
              </a:spcAft>
              <a:buClrTx/>
              <a:buSzTx/>
              <a:buFontTx/>
              <a:buNone/>
              <a:tabLst/>
              <a:defRPr sz="3000" b="0" i="0" u="none" strike="noStrike" cap="none" spc="0" baseline="0">
                <a:ln>
                  <a:noFill/>
                </a:ln>
                <a:solidFill>
                  <a:schemeClr val="accent1">
                    <a:lumOff val="-14901"/>
                  </a:schemeClr>
                </a:solidFill>
                <a:uFillTx/>
                <a:latin typeface="+mn-lt"/>
                <a:ea typeface="+mn-ea"/>
                <a:cs typeface="+mn-cs"/>
                <a:sym typeface="Arial"/>
              </a:defRPr>
            </a:lvl1pPr>
            <a:lvl2pPr marL="508000" marR="0" indent="-508000" algn="l" defTabSz="1219200" rtl="0" latinLnBrk="0">
              <a:lnSpc>
                <a:spcPct val="100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2pPr>
            <a:lvl3pPr marL="1016000" marR="0" indent="-508000" algn="l" defTabSz="1219200" rtl="0" latinLnBrk="0">
              <a:lnSpc>
                <a:spcPct val="100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3pPr>
            <a:lvl4pPr marL="1524000" marR="0" indent="-508000" algn="l" defTabSz="1219200" rtl="0" latinLnBrk="0">
              <a:lnSpc>
                <a:spcPct val="100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4pPr>
            <a:lvl5pPr marL="2032000" marR="0" indent="-508000" algn="l" defTabSz="1219200" rtl="0" latinLnBrk="0">
              <a:lnSpc>
                <a:spcPct val="100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5pPr>
            <a:lvl6pPr marL="2540000" marR="0" indent="-508000" algn="l" defTabSz="1219200" rtl="0" latinLnBrk="0">
              <a:lnSpc>
                <a:spcPts val="4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6pPr>
            <a:lvl7pPr marL="3048000" marR="0" indent="-508000" algn="l" defTabSz="1219200" rtl="0" latinLnBrk="0">
              <a:lnSpc>
                <a:spcPts val="4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7pPr>
            <a:lvl8pPr marL="3556000" marR="0" indent="-508000" algn="l" defTabSz="1219200" rtl="0" latinLnBrk="0">
              <a:lnSpc>
                <a:spcPts val="4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8pPr>
            <a:lvl9pPr marL="4064000" marR="0" indent="-508000" algn="l" defTabSz="1219200" rtl="0" latinLnBrk="0">
              <a:lnSpc>
                <a:spcPts val="4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9pPr>
          </a:lstStyle>
          <a:p>
            <a:r>
              <a:rPr lang="en-US" dirty="0"/>
              <a:t>Intelligence Gathering Disciplines</a:t>
            </a:r>
          </a:p>
          <a:p>
            <a:endParaRPr lang="en-US" dirty="0"/>
          </a:p>
          <a:p>
            <a:pPr marL="514350" indent="-514350">
              <a:buFont typeface="+mj-lt"/>
              <a:buAutoNum type="arabicPeriod"/>
            </a:pPr>
            <a:r>
              <a:rPr lang="en-US" sz="2800" b="1" dirty="0"/>
              <a:t>HUMINT</a:t>
            </a:r>
          </a:p>
          <a:p>
            <a:pPr marL="1079500" lvl="1" indent="-571500">
              <a:buFont typeface="Wingdings" panose="05000000000000000000" pitchFamily="2" charset="2"/>
              <a:buChar char="§"/>
            </a:pPr>
            <a:r>
              <a:rPr lang="en-US" sz="2800" dirty="0"/>
              <a:t>Collected by and from people on the ground </a:t>
            </a:r>
          </a:p>
          <a:p>
            <a:pPr marL="514350" indent="-514350">
              <a:buFont typeface="+mj-lt"/>
              <a:buAutoNum type="arabicPeriod"/>
            </a:pPr>
            <a:r>
              <a:rPr lang="en-US" sz="2800" b="1" dirty="0"/>
              <a:t>GEOINT / IMINT</a:t>
            </a:r>
          </a:p>
          <a:p>
            <a:pPr marL="1079500" lvl="1" indent="-571500">
              <a:buFont typeface="Wingdings" panose="05000000000000000000" pitchFamily="2" charset="2"/>
              <a:buChar char="§"/>
            </a:pPr>
            <a:r>
              <a:rPr lang="en-US" sz="2800" dirty="0"/>
              <a:t>Collected via satellite, aerial photograph, and mapping &amp; terrain data</a:t>
            </a:r>
          </a:p>
          <a:p>
            <a:pPr marL="514350" indent="-514350">
              <a:buFont typeface="+mj-lt"/>
              <a:buAutoNum type="arabicPeriod"/>
            </a:pPr>
            <a:r>
              <a:rPr lang="en-US" sz="2800" b="1" dirty="0"/>
              <a:t>MASINT</a:t>
            </a:r>
          </a:p>
          <a:p>
            <a:pPr marL="1079500" lvl="1" indent="-571500">
              <a:buFont typeface="Wingdings" panose="05000000000000000000" pitchFamily="2" charset="2"/>
              <a:buChar char="§"/>
            </a:pPr>
            <a:r>
              <a:rPr lang="en-US" sz="2800" dirty="0"/>
              <a:t>Measurement and signal intelligence</a:t>
            </a:r>
          </a:p>
          <a:p>
            <a:pPr marL="514350" indent="-514350">
              <a:buFont typeface="+mj-lt"/>
              <a:buAutoNum type="arabicPeriod"/>
            </a:pPr>
            <a:r>
              <a:rPr lang="en-US" sz="2800" b="1" dirty="0"/>
              <a:t>OSINT</a:t>
            </a:r>
          </a:p>
          <a:p>
            <a:pPr marL="1079500" lvl="1" indent="-571500">
              <a:buFont typeface="Wingdings" panose="05000000000000000000" pitchFamily="2" charset="2"/>
              <a:buChar char="§"/>
            </a:pPr>
            <a:r>
              <a:rPr lang="en-US" sz="2800" dirty="0"/>
              <a:t>Collected from open sources </a:t>
            </a:r>
          </a:p>
          <a:p>
            <a:pPr marL="514350" indent="-514350">
              <a:buFont typeface="+mj-lt"/>
              <a:buAutoNum type="arabicPeriod"/>
            </a:pPr>
            <a:r>
              <a:rPr lang="en-US" sz="2800" b="1" dirty="0"/>
              <a:t>SIGINT</a:t>
            </a:r>
          </a:p>
          <a:p>
            <a:pPr marL="1022350" lvl="1" indent="-514350">
              <a:buFont typeface="Wingdings" panose="05000000000000000000" pitchFamily="2" charset="2"/>
              <a:buChar char="§"/>
            </a:pPr>
            <a:r>
              <a:rPr lang="en-US" sz="2800" dirty="0"/>
              <a:t>Collected from intercepted signals</a:t>
            </a:r>
          </a:p>
          <a:p>
            <a:pPr marL="514350" indent="-514350">
              <a:buFont typeface="+mj-lt"/>
              <a:buAutoNum type="arabicPeriod"/>
            </a:pPr>
            <a:r>
              <a:rPr lang="en-US" sz="2800" b="1" dirty="0"/>
              <a:t>TECHINT</a:t>
            </a:r>
          </a:p>
          <a:p>
            <a:pPr marL="1079500" lvl="1" indent="-571500">
              <a:buFont typeface="Wingdings" panose="05000000000000000000" pitchFamily="2" charset="2"/>
              <a:buChar char="§"/>
            </a:pPr>
            <a:r>
              <a:rPr lang="en-US" sz="2800" dirty="0"/>
              <a:t>Collected by analysis of weapons and equipment used by the armed forces of foreign nations, or environmental conditions.</a:t>
            </a:r>
          </a:p>
          <a:p>
            <a:pPr marL="514350" indent="-514350">
              <a:buFont typeface="+mj-lt"/>
              <a:buAutoNum type="arabicPeriod"/>
            </a:pPr>
            <a:r>
              <a:rPr lang="en-US" sz="2800" b="1" dirty="0"/>
              <a:t>CYBINT/DNINT</a:t>
            </a:r>
          </a:p>
          <a:p>
            <a:pPr marL="1022350" lvl="1" indent="-514350">
              <a:buFont typeface="Wingdings" panose="05000000000000000000" pitchFamily="2" charset="2"/>
              <a:buChar char="§"/>
            </a:pPr>
            <a:r>
              <a:rPr lang="en-US" sz="2800" dirty="0"/>
              <a:t>Collected from cyber space</a:t>
            </a:r>
          </a:p>
          <a:p>
            <a:pPr marL="514350" indent="-514350">
              <a:buFont typeface="+mj-lt"/>
              <a:buAutoNum type="arabicPeriod"/>
            </a:pPr>
            <a:r>
              <a:rPr lang="en-US" sz="2800" b="1" dirty="0"/>
              <a:t>FININT</a:t>
            </a:r>
          </a:p>
          <a:p>
            <a:pPr marL="1022350" lvl="1" indent="-514350">
              <a:buFont typeface="Wingdings" panose="05000000000000000000" pitchFamily="2" charset="2"/>
              <a:buChar char="§"/>
            </a:pPr>
            <a:r>
              <a:rPr lang="en-US" sz="2800" dirty="0"/>
              <a:t>Collected from the analysis of monetary transactions </a:t>
            </a:r>
          </a:p>
          <a:p>
            <a:pPr marL="514350" indent="-514350">
              <a:buFont typeface="+mj-lt"/>
              <a:buAutoNum type="arabicPeriod"/>
            </a:pPr>
            <a:endParaRPr lang="en-US" dirty="0"/>
          </a:p>
          <a:p>
            <a:endParaRPr lang="en-US" dirty="0"/>
          </a:p>
        </p:txBody>
      </p:sp>
      <p:pic>
        <p:nvPicPr>
          <p:cNvPr id="6" name="Picture 5"/>
          <p:cNvPicPr>
            <a:picLocks noChangeAspect="1"/>
          </p:cNvPicPr>
          <p:nvPr/>
        </p:nvPicPr>
        <p:blipFill>
          <a:blip r:embed="rId3"/>
          <a:stretch>
            <a:fillRect/>
          </a:stretch>
        </p:blipFill>
        <p:spPr>
          <a:xfrm>
            <a:off x="11204914" y="3355543"/>
            <a:ext cx="11087100" cy="8826500"/>
          </a:xfrm>
          <a:prstGeom prst="rect">
            <a:avLst/>
          </a:prstGeom>
        </p:spPr>
      </p:pic>
    </p:spTree>
    <p:extLst>
      <p:ext uri="{BB962C8B-B14F-4D97-AF65-F5344CB8AC3E}">
        <p14:creationId xmlns:p14="http://schemas.microsoft.com/office/powerpoint/2010/main" val="3666078481"/>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52500" y="2222500"/>
            <a:ext cx="8902235" cy="9962874"/>
          </a:xfrm>
        </p:spPr>
        <p:txBody>
          <a:bodyPr/>
          <a:lstStyle/>
          <a:p>
            <a:endParaRPr lang="en-US" dirty="0"/>
          </a:p>
          <a:p>
            <a:pPr marL="457200" indent="-457200">
              <a:buFont typeface="Arial"/>
              <a:buChar char="•"/>
            </a:pPr>
            <a:r>
              <a:rPr lang="en-US" dirty="0"/>
              <a:t>Generic “hacker” / “miscreant” behavior?</a:t>
            </a:r>
          </a:p>
          <a:p>
            <a:pPr marL="457200" indent="-457200">
              <a:buFont typeface="Arial"/>
              <a:buChar char="•"/>
            </a:pPr>
            <a:endParaRPr lang="en-US" dirty="0"/>
          </a:p>
          <a:p>
            <a:pPr marL="457200" indent="-457200">
              <a:buFont typeface="Arial"/>
              <a:buChar char="•"/>
            </a:pPr>
            <a:endParaRPr lang="en-US" dirty="0"/>
          </a:p>
          <a:p>
            <a:pPr marL="457200" indent="-457200">
              <a:buFont typeface="Arial"/>
              <a:buChar char="•"/>
            </a:pPr>
            <a:r>
              <a:rPr lang="en-US" dirty="0"/>
              <a:t>Evolution and maturity of cyber criminals (advent of traditional organized criminal organizations entering “cyber”)?</a:t>
            </a:r>
          </a:p>
          <a:p>
            <a:pPr marL="457200" indent="-457200">
              <a:buFont typeface="Arial"/>
              <a:buChar char="•"/>
            </a:pPr>
            <a:endParaRPr lang="en-US" dirty="0"/>
          </a:p>
          <a:p>
            <a:pPr marL="457200" indent="-457200">
              <a:buFont typeface="Arial"/>
              <a:buChar char="•"/>
            </a:pPr>
            <a:endParaRPr lang="en-US" dirty="0"/>
          </a:p>
          <a:p>
            <a:pPr marL="457200" indent="-457200">
              <a:buFont typeface="Arial"/>
              <a:buChar char="•"/>
            </a:pPr>
            <a:r>
              <a:rPr lang="en-US" dirty="0"/>
              <a:t>Advanced Persistent Threat (APT)?</a:t>
            </a:r>
          </a:p>
          <a:p>
            <a:pPr marL="457200" indent="-457200">
              <a:buFont typeface="Arial"/>
              <a:buChar char="•"/>
            </a:pPr>
            <a:endParaRPr lang="en-US" dirty="0"/>
          </a:p>
          <a:p>
            <a:pPr marL="457200" indent="-457200">
              <a:buFont typeface="Arial"/>
              <a:buChar char="•"/>
            </a:pPr>
            <a:endParaRPr lang="en-US" dirty="0"/>
          </a:p>
          <a:p>
            <a:pPr marL="457200" indent="-457200">
              <a:buFont typeface="Arial"/>
              <a:buChar char="•"/>
            </a:pPr>
            <a:r>
              <a:rPr lang="en-US" dirty="0"/>
              <a:t>Nation State proxy? </a:t>
            </a:r>
          </a:p>
          <a:p>
            <a:pPr marL="457200" indent="-457200">
              <a:buFont typeface="Arial"/>
              <a:buChar char="•"/>
            </a:pPr>
            <a:endParaRPr lang="en-US" dirty="0"/>
          </a:p>
          <a:p>
            <a:pPr marL="457200" indent="-457200">
              <a:buFont typeface="Arial"/>
              <a:buChar char="•"/>
            </a:pPr>
            <a:endParaRPr lang="en-US" dirty="0"/>
          </a:p>
          <a:p>
            <a:pPr marL="457200" indent="-457200">
              <a:buFont typeface="Arial"/>
              <a:buChar char="•"/>
            </a:pPr>
            <a:r>
              <a:rPr lang="en-US" dirty="0"/>
              <a:t>Nation State? </a:t>
            </a:r>
          </a:p>
          <a:p>
            <a:endParaRPr lang="en-US" dirty="0"/>
          </a:p>
          <a:p>
            <a:pPr marL="457200" indent="-457200">
              <a:buFont typeface="Arial"/>
              <a:buChar char="•"/>
            </a:pPr>
            <a:endParaRPr lang="en-US" dirty="0"/>
          </a:p>
          <a:p>
            <a:pPr marL="457200" indent="-457200">
              <a:buFont typeface="Arial"/>
              <a:buChar char="•"/>
            </a:pPr>
            <a:r>
              <a:rPr lang="en-US" dirty="0"/>
              <a:t>Overly aggressive marketing entities? </a:t>
            </a:r>
          </a:p>
          <a:p>
            <a:pPr marL="457200" indent="-457200">
              <a:buFont typeface="Arial"/>
              <a:buChar char="•"/>
            </a:pPr>
            <a:endParaRPr lang="en-US" dirty="0"/>
          </a:p>
        </p:txBody>
      </p:sp>
      <p:sp>
        <p:nvSpPr>
          <p:cNvPr id="3" name="Title 2"/>
          <p:cNvSpPr>
            <a:spLocks noGrp="1"/>
          </p:cNvSpPr>
          <p:nvPr>
            <p:ph type="title"/>
          </p:nvPr>
        </p:nvSpPr>
        <p:spPr>
          <a:xfrm>
            <a:off x="952500" y="529194"/>
            <a:ext cx="22479000" cy="953790"/>
          </a:xfrm>
        </p:spPr>
        <p:txBody>
          <a:bodyPr/>
          <a:lstStyle/>
          <a:p>
            <a:r>
              <a:rPr lang="en-US" dirty="0"/>
              <a:t>What Lead to the Explosive Popularity of  Intelligence Security and Why are Organizations Pursuing it en masse?</a:t>
            </a:r>
          </a:p>
        </p:txBody>
      </p:sp>
      <p:pic>
        <p:nvPicPr>
          <p:cNvPr id="4" name="Picture 3"/>
          <p:cNvPicPr>
            <a:picLocks noChangeAspect="1"/>
          </p:cNvPicPr>
          <p:nvPr/>
        </p:nvPicPr>
        <p:blipFill>
          <a:blip r:embed="rId3"/>
          <a:stretch>
            <a:fillRect/>
          </a:stretch>
        </p:blipFill>
        <p:spPr>
          <a:xfrm>
            <a:off x="11030717" y="2586815"/>
            <a:ext cx="12184883" cy="8583524"/>
          </a:xfrm>
          <a:prstGeom prst="rect">
            <a:avLst/>
          </a:prstGeom>
        </p:spPr>
      </p:pic>
    </p:spTree>
    <p:extLst>
      <p:ext uri="{BB962C8B-B14F-4D97-AF65-F5344CB8AC3E}">
        <p14:creationId xmlns:p14="http://schemas.microsoft.com/office/powerpoint/2010/main" val="1391914262"/>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913120" y="2222500"/>
            <a:ext cx="12518380" cy="9962874"/>
          </a:xfrm>
        </p:spPr>
        <p:txBody>
          <a:bodyPr/>
          <a:lstStyle/>
          <a:p>
            <a:pPr marL="457200" indent="-457200">
              <a:buFont typeface="Arial"/>
              <a:buChar char="•"/>
            </a:pPr>
            <a:r>
              <a:rPr lang="en-US" dirty="0"/>
              <a:t>Are organizations endeavoring to “do” intelligence doing so successfully? </a:t>
            </a:r>
          </a:p>
          <a:p>
            <a:pPr marL="457200" indent="-457200">
              <a:buFont typeface="Arial"/>
              <a:buChar char="•"/>
            </a:pPr>
            <a:endParaRPr lang="en-US" dirty="0"/>
          </a:p>
          <a:p>
            <a:pPr marL="457200" indent="-457200">
              <a:buFont typeface="Arial"/>
              <a:buChar char="•"/>
            </a:pPr>
            <a:endParaRPr lang="en-US" dirty="0"/>
          </a:p>
          <a:p>
            <a:pPr marL="457200" indent="-457200">
              <a:buFont typeface="Arial"/>
              <a:buChar char="•"/>
            </a:pPr>
            <a:r>
              <a:rPr lang="en-US" dirty="0"/>
              <a:t>The numbers (DBIR for example), would suggest that we’ve got some work to do</a:t>
            </a:r>
            <a:r>
              <a:rPr lang="is-IS" dirty="0"/>
              <a:t>…. </a:t>
            </a:r>
          </a:p>
          <a:p>
            <a:pPr marL="457200" indent="-457200">
              <a:buFont typeface="Arial"/>
              <a:buChar char="•"/>
            </a:pPr>
            <a:endParaRPr lang="is-IS" dirty="0"/>
          </a:p>
          <a:p>
            <a:pPr marL="457200" indent="-457200">
              <a:buFont typeface="Arial"/>
              <a:buChar char="•"/>
            </a:pPr>
            <a:endParaRPr lang="is-IS" dirty="0"/>
          </a:p>
          <a:p>
            <a:pPr marL="457200" indent="-457200">
              <a:buFont typeface="Arial"/>
              <a:buChar char="•"/>
            </a:pPr>
            <a:r>
              <a:rPr lang="en-US" dirty="0"/>
              <a:t>Are they equipped properly? </a:t>
            </a:r>
          </a:p>
          <a:p>
            <a:pPr marL="457200" indent="-457200">
              <a:buFont typeface="Arial"/>
              <a:buChar char="•"/>
            </a:pPr>
            <a:endParaRPr lang="en-US" dirty="0"/>
          </a:p>
          <a:p>
            <a:pPr marL="457200" indent="-457200">
              <a:buFont typeface="Arial"/>
              <a:buChar char="•"/>
            </a:pPr>
            <a:endParaRPr lang="en-US" dirty="0"/>
          </a:p>
          <a:p>
            <a:pPr marL="457200" indent="-457200">
              <a:buFont typeface="Arial"/>
              <a:buChar char="•"/>
            </a:pPr>
            <a:r>
              <a:rPr lang="en-US" dirty="0"/>
              <a:t>Are their results differentiating? Do they show in quantifiable and qualitative ways that their efforts are paying dividends? </a:t>
            </a:r>
          </a:p>
          <a:p>
            <a:pPr marL="457200" indent="-457200">
              <a:buFont typeface="Arial"/>
              <a:buChar char="•"/>
            </a:pPr>
            <a:endParaRPr lang="en-US" dirty="0"/>
          </a:p>
          <a:p>
            <a:pPr marL="457200" indent="-457200">
              <a:buFont typeface="Arial"/>
              <a:buChar char="•"/>
            </a:pPr>
            <a:endParaRPr lang="en-US" dirty="0"/>
          </a:p>
          <a:p>
            <a:pPr marL="457200" indent="-457200">
              <a:buFont typeface="Arial"/>
              <a:buChar char="•"/>
            </a:pPr>
            <a:r>
              <a:rPr lang="en-US" dirty="0"/>
              <a:t>This goes for vendors of threat intelligence too</a:t>
            </a:r>
            <a:r>
              <a:rPr lang="is-IS" dirty="0"/>
              <a:t>…</a:t>
            </a:r>
          </a:p>
        </p:txBody>
      </p:sp>
      <p:sp>
        <p:nvSpPr>
          <p:cNvPr id="3" name="Title 2"/>
          <p:cNvSpPr>
            <a:spLocks noGrp="1"/>
          </p:cNvSpPr>
          <p:nvPr>
            <p:ph type="title"/>
          </p:nvPr>
        </p:nvSpPr>
        <p:spPr>
          <a:xfrm>
            <a:off x="952500" y="646779"/>
            <a:ext cx="22479000" cy="953790"/>
          </a:xfrm>
        </p:spPr>
        <p:txBody>
          <a:bodyPr/>
          <a:lstStyle/>
          <a:p>
            <a:r>
              <a:rPr lang="en-US" dirty="0"/>
              <a:t>Efficacy: Organizations “doing” Intelligence Good, Bad, Ugly? </a:t>
            </a:r>
          </a:p>
        </p:txBody>
      </p:sp>
      <p:pic>
        <p:nvPicPr>
          <p:cNvPr id="4" name="Picture 3"/>
          <p:cNvPicPr>
            <a:picLocks noChangeAspect="1"/>
          </p:cNvPicPr>
          <p:nvPr/>
        </p:nvPicPr>
        <p:blipFill>
          <a:blip r:embed="rId3"/>
          <a:stretch>
            <a:fillRect/>
          </a:stretch>
        </p:blipFill>
        <p:spPr>
          <a:xfrm>
            <a:off x="1227248" y="2949361"/>
            <a:ext cx="8110054" cy="8110054"/>
          </a:xfrm>
          <a:prstGeom prst="rect">
            <a:avLst/>
          </a:prstGeom>
        </p:spPr>
      </p:pic>
    </p:spTree>
    <p:extLst>
      <p:ext uri="{BB962C8B-B14F-4D97-AF65-F5344CB8AC3E}">
        <p14:creationId xmlns:p14="http://schemas.microsoft.com/office/powerpoint/2010/main" val="3716301191"/>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52500" y="2222500"/>
            <a:ext cx="9912270" cy="9962874"/>
          </a:xfrm>
        </p:spPr>
        <p:txBody>
          <a:bodyPr/>
          <a:lstStyle/>
          <a:p>
            <a:pPr marL="457200" indent="-457200">
              <a:buFont typeface="Arial"/>
              <a:buChar char="•"/>
            </a:pPr>
            <a:r>
              <a:rPr lang="en-US" dirty="0"/>
              <a:t>What is “tradecraft” </a:t>
            </a:r>
          </a:p>
          <a:p>
            <a:pPr marL="965200" lvl="1" indent="-457200">
              <a:buFont typeface="Arial"/>
              <a:buChar char="•"/>
            </a:pPr>
            <a:endParaRPr lang="en-US" dirty="0"/>
          </a:p>
          <a:p>
            <a:pPr marL="965200" lvl="1" indent="-457200">
              <a:buFont typeface="Arial"/>
              <a:buChar char="•"/>
            </a:pPr>
            <a:r>
              <a:rPr lang="en-US" dirty="0"/>
              <a:t>(</a:t>
            </a:r>
            <a:r>
              <a:rPr lang="en-US" dirty="0" err="1"/>
              <a:t>DoD</a:t>
            </a:r>
            <a:r>
              <a:rPr lang="en-US" dirty="0"/>
              <a:t>/IC) tradecraft can be defined as:</a:t>
            </a:r>
          </a:p>
          <a:p>
            <a:pPr lvl="1" indent="0">
              <a:buNone/>
            </a:pPr>
            <a:r>
              <a:rPr lang="en-US" dirty="0"/>
              <a:t> </a:t>
            </a:r>
          </a:p>
          <a:p>
            <a:pPr marL="1473200" lvl="2" indent="-457200">
              <a:buFont typeface="Arial"/>
              <a:buChar char="•"/>
            </a:pPr>
            <a:r>
              <a:rPr lang="en-US" dirty="0"/>
              <a:t>Techniques, methods, and technologies used in espionage.</a:t>
            </a:r>
          </a:p>
          <a:p>
            <a:endParaRPr lang="en-US" dirty="0"/>
          </a:p>
          <a:p>
            <a:pPr marL="965200" lvl="1" indent="-457200">
              <a:buFont typeface="Arial"/>
              <a:buChar char="•"/>
            </a:pPr>
            <a:r>
              <a:rPr lang="en-US" dirty="0"/>
              <a:t>In information / cyber security circles it can be defined as: </a:t>
            </a:r>
          </a:p>
          <a:p>
            <a:pPr marL="1473200" lvl="2" indent="-457200">
              <a:buFont typeface="Arial"/>
              <a:buChar char="•"/>
            </a:pPr>
            <a:endParaRPr lang="en-US" dirty="0"/>
          </a:p>
          <a:p>
            <a:pPr marL="1473200" lvl="2" indent="-457200">
              <a:buFont typeface="Arial"/>
              <a:buChar char="•"/>
            </a:pPr>
            <a:r>
              <a:rPr lang="en-US" dirty="0"/>
              <a:t>Techniques, methods, and technologies used in defending organizations, personnel, and their interests against adversaries – internal and external alike</a:t>
            </a:r>
          </a:p>
          <a:p>
            <a:pPr lvl="1" indent="0">
              <a:buNone/>
            </a:pPr>
            <a:endParaRPr lang="en-US" dirty="0"/>
          </a:p>
          <a:p>
            <a:endParaRPr lang="en-US" dirty="0"/>
          </a:p>
        </p:txBody>
      </p:sp>
      <p:sp>
        <p:nvSpPr>
          <p:cNvPr id="3" name="Title 2"/>
          <p:cNvSpPr>
            <a:spLocks noGrp="1"/>
          </p:cNvSpPr>
          <p:nvPr>
            <p:ph type="title"/>
          </p:nvPr>
        </p:nvSpPr>
        <p:spPr/>
        <p:txBody>
          <a:bodyPr/>
          <a:lstStyle/>
          <a:p>
            <a:r>
              <a:rPr lang="en-US" dirty="0"/>
              <a:t>Intelligence Tradecraft</a:t>
            </a:r>
          </a:p>
        </p:txBody>
      </p:sp>
      <p:pic>
        <p:nvPicPr>
          <p:cNvPr id="5" name="Picture 4"/>
          <p:cNvPicPr>
            <a:picLocks noChangeAspect="1"/>
          </p:cNvPicPr>
          <p:nvPr/>
        </p:nvPicPr>
        <p:blipFill>
          <a:blip r:embed="rId3"/>
          <a:stretch>
            <a:fillRect/>
          </a:stretch>
        </p:blipFill>
        <p:spPr>
          <a:xfrm>
            <a:off x="11640825" y="2492542"/>
            <a:ext cx="11066520" cy="8299891"/>
          </a:xfrm>
          <a:prstGeom prst="rect">
            <a:avLst/>
          </a:prstGeom>
        </p:spPr>
      </p:pic>
    </p:spTree>
    <p:extLst>
      <p:ext uri="{BB962C8B-B14F-4D97-AF65-F5344CB8AC3E}">
        <p14:creationId xmlns:p14="http://schemas.microsoft.com/office/powerpoint/2010/main" val="121910565"/>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Information  / Cyber Security Tradecraft</a:t>
            </a:r>
          </a:p>
        </p:txBody>
      </p:sp>
      <p:sp>
        <p:nvSpPr>
          <p:cNvPr id="4" name="Text Placeholder 1"/>
          <p:cNvSpPr txBox="1">
            <a:spLocks noGrp="1"/>
          </p:cNvSpPr>
          <p:nvPr>
            <p:ph type="body" idx="1"/>
          </p:nvPr>
        </p:nvSpPr>
        <p:spPr>
          <a:xfrm>
            <a:off x="952500" y="2222500"/>
            <a:ext cx="7548829" cy="9962874"/>
          </a:xfrm>
          <a:prstGeom prst="rect">
            <a:avLst/>
          </a:prstGeom>
          <a:ln w="3175">
            <a:miter lim="400000"/>
          </a:ln>
          <a:extLst>
            <a:ext uri="{C572A759-6A51-4108-AA02-DFA0A04FC94B}">
              <ma14:wrappingTextBoxFlag xmlns:ma14="http://schemas.microsoft.com/office/mac/drawingml/2011/main" xmlns="" val="1"/>
            </a:ext>
          </a:extLst>
        </p:spPr>
        <p:txBody>
          <a:bodyPr lIns="0" tIns="0" rIns="0" bIns="0"/>
          <a:lstStyle>
            <a:lvl1pPr marL="0" marR="0" indent="0" algn="l" defTabSz="1219200" rtl="0" latinLnBrk="0">
              <a:lnSpc>
                <a:spcPct val="100000"/>
              </a:lnSpc>
              <a:spcBef>
                <a:spcPts val="0"/>
              </a:spcBef>
              <a:spcAft>
                <a:spcPts val="0"/>
              </a:spcAft>
              <a:buClrTx/>
              <a:buSzTx/>
              <a:buFontTx/>
              <a:buNone/>
              <a:tabLst/>
              <a:defRPr sz="3000" b="0" i="0" u="none" strike="noStrike" cap="none" spc="0" baseline="0">
                <a:ln>
                  <a:noFill/>
                </a:ln>
                <a:solidFill>
                  <a:schemeClr val="accent1">
                    <a:lumOff val="-14901"/>
                  </a:schemeClr>
                </a:solidFill>
                <a:uFillTx/>
                <a:latin typeface="+mn-lt"/>
                <a:ea typeface="+mn-ea"/>
                <a:cs typeface="+mn-cs"/>
                <a:sym typeface="Arial"/>
              </a:defRPr>
            </a:lvl1pPr>
            <a:lvl2pPr marL="508000" marR="0" indent="-508000" algn="l" defTabSz="1219200" rtl="0" latinLnBrk="0">
              <a:lnSpc>
                <a:spcPct val="100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2pPr>
            <a:lvl3pPr marL="1016000" marR="0" indent="-508000" algn="l" defTabSz="1219200" rtl="0" latinLnBrk="0">
              <a:lnSpc>
                <a:spcPct val="100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3pPr>
            <a:lvl4pPr marL="1524000" marR="0" indent="-508000" algn="l" defTabSz="1219200" rtl="0" latinLnBrk="0">
              <a:lnSpc>
                <a:spcPct val="100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4pPr>
            <a:lvl5pPr marL="2032000" marR="0" indent="-508000" algn="l" defTabSz="1219200" rtl="0" latinLnBrk="0">
              <a:lnSpc>
                <a:spcPct val="100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5pPr>
            <a:lvl6pPr marL="2540000" marR="0" indent="-508000" algn="l" defTabSz="1219200" rtl="0" latinLnBrk="0">
              <a:lnSpc>
                <a:spcPts val="4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6pPr>
            <a:lvl7pPr marL="3048000" marR="0" indent="-508000" algn="l" defTabSz="1219200" rtl="0" latinLnBrk="0">
              <a:lnSpc>
                <a:spcPts val="4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7pPr>
            <a:lvl8pPr marL="3556000" marR="0" indent="-508000" algn="l" defTabSz="1219200" rtl="0" latinLnBrk="0">
              <a:lnSpc>
                <a:spcPts val="4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8pPr>
            <a:lvl9pPr marL="4064000" marR="0" indent="-508000" algn="l" defTabSz="1219200" rtl="0" latinLnBrk="0">
              <a:lnSpc>
                <a:spcPts val="4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9pPr>
          </a:lstStyle>
          <a:p>
            <a:pPr marL="965200" lvl="1" indent="-457200">
              <a:buFont typeface="Arial"/>
              <a:buChar char="•"/>
            </a:pPr>
            <a:r>
              <a:rPr lang="en-US" dirty="0"/>
              <a:t>Understanding of the “Intelligence” life cycle</a:t>
            </a:r>
          </a:p>
          <a:p>
            <a:pPr marL="965200" lvl="1" indent="-457200">
              <a:buFont typeface="Arial"/>
              <a:buChar char="•"/>
            </a:pPr>
            <a:endParaRPr lang="en-US" dirty="0"/>
          </a:p>
          <a:p>
            <a:pPr marL="965200" lvl="1" indent="-457200">
              <a:buFont typeface="Arial"/>
              <a:buChar char="•"/>
            </a:pPr>
            <a:r>
              <a:rPr lang="en-US" dirty="0"/>
              <a:t>Priority Intelligence Requirements (PIR)</a:t>
            </a:r>
          </a:p>
          <a:p>
            <a:pPr marL="965200" lvl="1" indent="-457200">
              <a:buFont typeface="Arial"/>
              <a:buChar char="•"/>
            </a:pPr>
            <a:endParaRPr lang="en-US" dirty="0"/>
          </a:p>
          <a:p>
            <a:pPr marL="965200" lvl="1" indent="-457200">
              <a:buFont typeface="Arial"/>
              <a:buChar char="•"/>
            </a:pPr>
            <a:r>
              <a:rPr lang="en-US" dirty="0"/>
              <a:t>Collections process flow</a:t>
            </a:r>
          </a:p>
          <a:p>
            <a:pPr marL="965200" lvl="1" indent="-457200">
              <a:buFont typeface="Arial"/>
              <a:buChar char="•"/>
            </a:pPr>
            <a:endParaRPr lang="en-US" dirty="0"/>
          </a:p>
          <a:p>
            <a:pPr marL="965200" lvl="1" indent="-457200">
              <a:buFont typeface="Arial"/>
              <a:buChar char="•"/>
            </a:pPr>
            <a:r>
              <a:rPr lang="en-US" dirty="0"/>
              <a:t>Collections tools and targeting</a:t>
            </a:r>
          </a:p>
          <a:p>
            <a:pPr marL="965200" lvl="1" indent="-457200">
              <a:buFont typeface="Arial"/>
              <a:buChar char="•"/>
            </a:pPr>
            <a:endParaRPr lang="en-US" dirty="0"/>
          </a:p>
          <a:p>
            <a:pPr marL="965200" lvl="1" indent="-457200">
              <a:buFont typeface="Arial"/>
              <a:buChar char="•"/>
            </a:pPr>
            <a:r>
              <a:rPr lang="en-US" dirty="0"/>
              <a:t>Hunting </a:t>
            </a:r>
          </a:p>
          <a:p>
            <a:pPr marL="965200" lvl="1" indent="-457200">
              <a:buFont typeface="Arial"/>
              <a:buChar char="•"/>
            </a:pPr>
            <a:endParaRPr lang="en-US" dirty="0"/>
          </a:p>
          <a:p>
            <a:pPr marL="965200" lvl="1" indent="-457200">
              <a:buFont typeface="Arial"/>
              <a:buChar char="•"/>
            </a:pPr>
            <a:r>
              <a:rPr lang="en-US" dirty="0"/>
              <a:t>Understanding and incorporation of TTPs, IOCs, IOAs</a:t>
            </a:r>
          </a:p>
          <a:p>
            <a:pPr marL="965200" lvl="1" indent="-457200">
              <a:buFont typeface="Arial"/>
              <a:buChar char="•"/>
            </a:pPr>
            <a:endParaRPr lang="en-US" dirty="0"/>
          </a:p>
          <a:p>
            <a:pPr marL="965200" lvl="1" indent="-457200">
              <a:buFont typeface="Arial"/>
              <a:buChar char="•"/>
            </a:pPr>
            <a:r>
              <a:rPr lang="en-US" dirty="0"/>
              <a:t>Adversarial profiling </a:t>
            </a:r>
          </a:p>
          <a:p>
            <a:pPr marL="965200" lvl="1" indent="-457200">
              <a:buFont typeface="Arial"/>
              <a:buChar char="•"/>
            </a:pPr>
            <a:endParaRPr lang="en-US" dirty="0"/>
          </a:p>
          <a:p>
            <a:pPr marL="965200" lvl="1" indent="-457200">
              <a:buFont typeface="Arial"/>
              <a:buChar char="•"/>
            </a:pPr>
            <a:endParaRPr lang="en-US" dirty="0"/>
          </a:p>
          <a:p>
            <a:pPr marL="457200" indent="-457200">
              <a:buFont typeface="Arial"/>
              <a:buChar char="•"/>
            </a:pPr>
            <a:endParaRPr lang="en-US" dirty="0"/>
          </a:p>
          <a:p>
            <a:endParaRPr lang="en-US" dirty="0"/>
          </a:p>
        </p:txBody>
      </p:sp>
      <p:sp>
        <p:nvSpPr>
          <p:cNvPr id="5" name="Text Placeholder 1"/>
          <p:cNvSpPr txBox="1">
            <a:spLocks/>
          </p:cNvSpPr>
          <p:nvPr/>
        </p:nvSpPr>
        <p:spPr>
          <a:xfrm>
            <a:off x="14826963" y="2222500"/>
            <a:ext cx="7548829" cy="9962874"/>
          </a:xfrm>
          <a:prstGeom prst="rect">
            <a:avLst/>
          </a:prstGeom>
          <a:ln w="3175">
            <a:miter lim="400000"/>
          </a:ln>
          <a:extLst>
            <a:ext uri="{C572A759-6A51-4108-AA02-DFA0A04FC94B}">
              <ma14:wrappingTextBoxFlag xmlns:ma14="http://schemas.microsoft.com/office/mac/drawingml/2011/main" xmlns="" val="1"/>
            </a:ext>
          </a:extLst>
        </p:spPr>
        <p:txBody>
          <a:bodyPr lIns="0" tIns="0" rIns="0" bIns="0"/>
          <a:lstStyle>
            <a:lvl1pPr marL="0" marR="0" indent="0" algn="l" defTabSz="1219200" rtl="0" latinLnBrk="0">
              <a:lnSpc>
                <a:spcPct val="100000"/>
              </a:lnSpc>
              <a:spcBef>
                <a:spcPts val="0"/>
              </a:spcBef>
              <a:spcAft>
                <a:spcPts val="0"/>
              </a:spcAft>
              <a:buClrTx/>
              <a:buSzTx/>
              <a:buFontTx/>
              <a:buNone/>
              <a:tabLst/>
              <a:defRPr sz="3000" b="0" i="0" u="none" strike="noStrike" cap="none" spc="0" baseline="0">
                <a:ln>
                  <a:noFill/>
                </a:ln>
                <a:solidFill>
                  <a:schemeClr val="accent1">
                    <a:lumOff val="-14901"/>
                  </a:schemeClr>
                </a:solidFill>
                <a:uFillTx/>
                <a:latin typeface="+mn-lt"/>
                <a:ea typeface="+mn-ea"/>
                <a:cs typeface="+mn-cs"/>
                <a:sym typeface="Arial"/>
              </a:defRPr>
            </a:lvl1pPr>
            <a:lvl2pPr marL="508000" marR="0" indent="-508000" algn="l" defTabSz="1219200" rtl="0" latinLnBrk="0">
              <a:lnSpc>
                <a:spcPct val="100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2pPr>
            <a:lvl3pPr marL="1016000" marR="0" indent="-508000" algn="l" defTabSz="1219200" rtl="0" latinLnBrk="0">
              <a:lnSpc>
                <a:spcPct val="100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3pPr>
            <a:lvl4pPr marL="1524000" marR="0" indent="-508000" algn="l" defTabSz="1219200" rtl="0" latinLnBrk="0">
              <a:lnSpc>
                <a:spcPct val="100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4pPr>
            <a:lvl5pPr marL="2032000" marR="0" indent="-508000" algn="l" defTabSz="1219200" rtl="0" latinLnBrk="0">
              <a:lnSpc>
                <a:spcPct val="100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5pPr>
            <a:lvl6pPr marL="2540000" marR="0" indent="-508000" algn="l" defTabSz="1219200" rtl="0" latinLnBrk="0">
              <a:lnSpc>
                <a:spcPts val="4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6pPr>
            <a:lvl7pPr marL="3048000" marR="0" indent="-508000" algn="l" defTabSz="1219200" rtl="0" latinLnBrk="0">
              <a:lnSpc>
                <a:spcPts val="4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7pPr>
            <a:lvl8pPr marL="3556000" marR="0" indent="-508000" algn="l" defTabSz="1219200" rtl="0" latinLnBrk="0">
              <a:lnSpc>
                <a:spcPts val="4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8pPr>
            <a:lvl9pPr marL="4064000" marR="0" indent="-508000" algn="l" defTabSz="1219200" rtl="0" latinLnBrk="0">
              <a:lnSpc>
                <a:spcPts val="4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9pPr>
          </a:lstStyle>
          <a:p>
            <a:pPr marL="965200" lvl="1" indent="-457200">
              <a:buFont typeface="Arial"/>
              <a:buChar char="•"/>
            </a:pPr>
            <a:endParaRPr lang="en-US" dirty="0"/>
          </a:p>
          <a:p>
            <a:pPr marL="965200" lvl="1" indent="-457200">
              <a:buFont typeface="Arial"/>
              <a:buChar char="•"/>
            </a:pPr>
            <a:endParaRPr lang="en-US" dirty="0"/>
          </a:p>
          <a:p>
            <a:pPr marL="457200" indent="-457200">
              <a:buFont typeface="Arial"/>
              <a:buChar char="•"/>
            </a:pPr>
            <a:endParaRPr lang="en-US" dirty="0"/>
          </a:p>
          <a:p>
            <a:endParaRPr lang="en-US" dirty="0"/>
          </a:p>
        </p:txBody>
      </p:sp>
      <p:sp>
        <p:nvSpPr>
          <p:cNvPr id="7" name="Text Placeholder 1"/>
          <p:cNvSpPr txBox="1">
            <a:spLocks/>
          </p:cNvSpPr>
          <p:nvPr/>
        </p:nvSpPr>
        <p:spPr>
          <a:xfrm>
            <a:off x="14873537" y="2222500"/>
            <a:ext cx="7548829" cy="9962874"/>
          </a:xfrm>
          <a:prstGeom prst="rect">
            <a:avLst/>
          </a:prstGeom>
          <a:ln w="3175">
            <a:miter lim="400000"/>
          </a:ln>
          <a:extLst>
            <a:ext uri="{C572A759-6A51-4108-AA02-DFA0A04FC94B}">
              <ma14:wrappingTextBoxFlag xmlns:ma14="http://schemas.microsoft.com/office/mac/drawingml/2011/main" xmlns="" val="1"/>
            </a:ext>
          </a:extLst>
        </p:spPr>
        <p:txBody>
          <a:bodyPr lIns="0" tIns="0" rIns="0" bIns="0"/>
          <a:lstStyle>
            <a:lvl1pPr marL="0" marR="0" indent="0" algn="l" defTabSz="1219200" rtl="0" latinLnBrk="0">
              <a:lnSpc>
                <a:spcPct val="100000"/>
              </a:lnSpc>
              <a:spcBef>
                <a:spcPts val="0"/>
              </a:spcBef>
              <a:spcAft>
                <a:spcPts val="0"/>
              </a:spcAft>
              <a:buClrTx/>
              <a:buSzTx/>
              <a:buFontTx/>
              <a:buNone/>
              <a:tabLst/>
              <a:defRPr sz="3000" b="0" i="0" u="none" strike="noStrike" cap="none" spc="0" baseline="0">
                <a:ln>
                  <a:noFill/>
                </a:ln>
                <a:solidFill>
                  <a:schemeClr val="accent1">
                    <a:lumOff val="-14901"/>
                  </a:schemeClr>
                </a:solidFill>
                <a:uFillTx/>
                <a:latin typeface="+mn-lt"/>
                <a:ea typeface="+mn-ea"/>
                <a:cs typeface="+mn-cs"/>
                <a:sym typeface="Arial"/>
              </a:defRPr>
            </a:lvl1pPr>
            <a:lvl2pPr marL="508000" marR="0" indent="-508000" algn="l" defTabSz="1219200" rtl="0" latinLnBrk="0">
              <a:lnSpc>
                <a:spcPct val="100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2pPr>
            <a:lvl3pPr marL="1016000" marR="0" indent="-508000" algn="l" defTabSz="1219200" rtl="0" latinLnBrk="0">
              <a:lnSpc>
                <a:spcPct val="100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3pPr>
            <a:lvl4pPr marL="1524000" marR="0" indent="-508000" algn="l" defTabSz="1219200" rtl="0" latinLnBrk="0">
              <a:lnSpc>
                <a:spcPct val="100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4pPr>
            <a:lvl5pPr marL="2032000" marR="0" indent="-508000" algn="l" defTabSz="1219200" rtl="0" latinLnBrk="0">
              <a:lnSpc>
                <a:spcPct val="100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5pPr>
            <a:lvl6pPr marL="2540000" marR="0" indent="-508000" algn="l" defTabSz="1219200" rtl="0" latinLnBrk="0">
              <a:lnSpc>
                <a:spcPts val="4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6pPr>
            <a:lvl7pPr marL="3048000" marR="0" indent="-508000" algn="l" defTabSz="1219200" rtl="0" latinLnBrk="0">
              <a:lnSpc>
                <a:spcPts val="4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7pPr>
            <a:lvl8pPr marL="3556000" marR="0" indent="-508000" algn="l" defTabSz="1219200" rtl="0" latinLnBrk="0">
              <a:lnSpc>
                <a:spcPts val="4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8pPr>
            <a:lvl9pPr marL="4064000" marR="0" indent="-508000" algn="l" defTabSz="1219200" rtl="0" latinLnBrk="0">
              <a:lnSpc>
                <a:spcPts val="4000"/>
              </a:lnSpc>
              <a:spcBef>
                <a:spcPts val="0"/>
              </a:spcBef>
              <a:spcAft>
                <a:spcPts val="0"/>
              </a:spcAft>
              <a:buClrTx/>
              <a:buSzPct val="75000"/>
              <a:buFontTx/>
              <a:buChar char="•"/>
              <a:tabLst/>
              <a:defRPr sz="3000" b="0" i="0" u="none" strike="noStrike" cap="none" spc="0" baseline="0">
                <a:ln>
                  <a:noFill/>
                </a:ln>
                <a:solidFill>
                  <a:schemeClr val="accent1">
                    <a:lumOff val="-14901"/>
                  </a:schemeClr>
                </a:solidFill>
                <a:uFillTx/>
                <a:latin typeface="+mn-lt"/>
                <a:ea typeface="+mn-ea"/>
                <a:cs typeface="+mn-cs"/>
                <a:sym typeface="Arial"/>
              </a:defRPr>
            </a:lvl9pPr>
          </a:lstStyle>
          <a:p>
            <a:pPr marL="965200" lvl="1" indent="-457200">
              <a:buFont typeface="Arial"/>
              <a:buChar char="•"/>
            </a:pPr>
            <a:r>
              <a:rPr lang="en-US" dirty="0"/>
              <a:t>Organizational &amp; personnel profiling</a:t>
            </a:r>
          </a:p>
          <a:p>
            <a:pPr marL="965200" lvl="1" indent="-457200">
              <a:buFont typeface="Arial"/>
              <a:buChar char="•"/>
            </a:pPr>
            <a:endParaRPr lang="en-US" dirty="0"/>
          </a:p>
          <a:p>
            <a:pPr marL="965200" lvl="1" indent="-457200">
              <a:buFont typeface="Arial"/>
              <a:buChar char="•"/>
            </a:pPr>
            <a:r>
              <a:rPr lang="en-US" dirty="0"/>
              <a:t>Understanding of which intelligence gathering disciplines play a role in “cyber” for the lay person</a:t>
            </a:r>
          </a:p>
          <a:p>
            <a:pPr marL="965200" lvl="1" indent="-457200">
              <a:buFont typeface="Arial"/>
              <a:buChar char="•"/>
            </a:pPr>
            <a:endParaRPr lang="en-US" dirty="0"/>
          </a:p>
          <a:p>
            <a:pPr marL="965200" lvl="1" indent="-457200">
              <a:buFont typeface="Arial"/>
              <a:buChar char="•"/>
            </a:pPr>
            <a:r>
              <a:rPr lang="en-US" dirty="0"/>
              <a:t>Understanding of to taxonomical models</a:t>
            </a:r>
          </a:p>
          <a:p>
            <a:pPr marL="965200" lvl="1" indent="-457200">
              <a:buFont typeface="Arial"/>
              <a:buChar char="•"/>
            </a:pPr>
            <a:endParaRPr lang="en-US" dirty="0"/>
          </a:p>
          <a:p>
            <a:pPr marL="965200" lvl="1" indent="-457200">
              <a:buFont typeface="Arial"/>
              <a:buChar char="•"/>
            </a:pPr>
            <a:r>
              <a:rPr lang="en-US" dirty="0"/>
              <a:t>Glossary terms</a:t>
            </a:r>
          </a:p>
          <a:p>
            <a:pPr marL="965200" lvl="1" indent="-457200">
              <a:buFont typeface="Arial"/>
              <a:buChar char="•"/>
            </a:pPr>
            <a:endParaRPr lang="en-US" dirty="0"/>
          </a:p>
          <a:p>
            <a:pPr marL="965200" lvl="1" indent="-457200">
              <a:buFont typeface="Arial"/>
              <a:buChar char="•"/>
            </a:pPr>
            <a:r>
              <a:rPr lang="en-US" dirty="0"/>
              <a:t>Analytic techniques</a:t>
            </a:r>
          </a:p>
          <a:p>
            <a:pPr marL="965200" lvl="1" indent="-457200">
              <a:buFont typeface="Arial"/>
              <a:buChar char="•"/>
            </a:pPr>
            <a:endParaRPr lang="en-US" dirty="0"/>
          </a:p>
          <a:p>
            <a:pPr marL="965200" lvl="1" indent="-457200">
              <a:buFont typeface="Arial"/>
              <a:buChar char="•"/>
            </a:pPr>
            <a:r>
              <a:rPr lang="en-US" dirty="0"/>
              <a:t>Production workflows</a:t>
            </a:r>
          </a:p>
          <a:p>
            <a:pPr marL="965200" lvl="1" indent="-457200">
              <a:buFont typeface="Arial"/>
              <a:buChar char="•"/>
            </a:pPr>
            <a:endParaRPr lang="en-US" dirty="0"/>
          </a:p>
          <a:p>
            <a:pPr marL="965200" lvl="1" indent="-457200">
              <a:buFont typeface="Arial"/>
              <a:buChar char="•"/>
            </a:pPr>
            <a:r>
              <a:rPr lang="en-US" dirty="0"/>
              <a:t>Deliverable production and dissemination </a:t>
            </a:r>
          </a:p>
          <a:p>
            <a:pPr marL="965200" lvl="1" indent="-457200">
              <a:buFont typeface="Arial"/>
              <a:buChar char="•"/>
            </a:pPr>
            <a:endParaRPr lang="en-US" dirty="0"/>
          </a:p>
          <a:p>
            <a:pPr marL="457200" indent="-457200">
              <a:buFont typeface="Arial"/>
              <a:buChar char="•"/>
            </a:pPr>
            <a:endParaRPr lang="en-US" dirty="0"/>
          </a:p>
          <a:p>
            <a:endParaRPr lang="en-US" dirty="0"/>
          </a:p>
        </p:txBody>
      </p:sp>
    </p:spTree>
    <p:extLst>
      <p:ext uri="{BB962C8B-B14F-4D97-AF65-F5344CB8AC3E}">
        <p14:creationId xmlns:p14="http://schemas.microsoft.com/office/powerpoint/2010/main" val="2665107368"/>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idx="1"/>
          </p:nvPr>
        </p:nvSpPr>
        <p:spPr>
          <a:xfrm>
            <a:off x="10640290" y="3413406"/>
            <a:ext cx="11378044" cy="5868555"/>
          </a:xfrm>
        </p:spPr>
        <p:txBody>
          <a:bodyPr/>
          <a:lstStyle/>
          <a:p>
            <a:r>
              <a:rPr lang="en-US" sz="4000" dirty="0"/>
              <a:t>The norm of the day is to share indicators of compromise about adversaries with little or no context about the sequence of events or the motivations. Most of us have no idea if we have multiple controls in place down the kill chain for specific adversaries. We kind of treat security controls as giant sets of prevention and detection instead of focusing on the adversaries that are attacking us</a:t>
            </a:r>
          </a:p>
          <a:p>
            <a:endParaRPr lang="en-US" dirty="0"/>
          </a:p>
          <a:p>
            <a:pPr algn="r"/>
            <a:r>
              <a:rPr lang="en-US" sz="2000" dirty="0"/>
              <a:t>-  Rick Howard, CSO Palo Alto Networks</a:t>
            </a:r>
          </a:p>
        </p:txBody>
      </p:sp>
      <p:sp>
        <p:nvSpPr>
          <p:cNvPr id="6" name="Slide Number Placeholder 5"/>
          <p:cNvSpPr>
            <a:spLocks noGrp="1"/>
          </p:cNvSpPr>
          <p:nvPr>
            <p:ph type="sldNum" sz="quarter" idx="2"/>
          </p:nvPr>
        </p:nvSpPr>
        <p:spPr/>
        <p:txBody>
          <a:bodyPr/>
          <a:lstStyle/>
          <a:p>
            <a:pPr>
              <a:defRPr/>
            </a:pPr>
            <a:r>
              <a:rPr lang="en-US" dirty="0"/>
              <a:t>  </a:t>
            </a:r>
          </a:p>
        </p:txBody>
      </p:sp>
      <p:sp>
        <p:nvSpPr>
          <p:cNvPr id="2" name="Title 1"/>
          <p:cNvSpPr>
            <a:spLocks noGrp="1"/>
          </p:cNvSpPr>
          <p:nvPr>
            <p:ph type="title"/>
          </p:nvPr>
        </p:nvSpPr>
        <p:spPr/>
        <p:txBody>
          <a:bodyPr/>
          <a:lstStyle/>
          <a:p>
            <a:r>
              <a:rPr lang="en-US" dirty="0"/>
              <a:t>Future of Intelligence: Adversary Playbooks (Howard, 2018)</a:t>
            </a:r>
          </a:p>
        </p:txBody>
      </p:sp>
      <p:pic>
        <p:nvPicPr>
          <p:cNvPr id="7" name="Content Placeholder 6"/>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2402800" y="3413406"/>
            <a:ext cx="6581718" cy="5401975"/>
          </a:xfrm>
          <a:effectLst>
            <a:softEdge rad="0"/>
          </a:effectLst>
        </p:spPr>
      </p:pic>
    </p:spTree>
    <p:extLst>
      <p:ext uri="{BB962C8B-B14F-4D97-AF65-F5344CB8AC3E}">
        <p14:creationId xmlns:p14="http://schemas.microsoft.com/office/powerpoint/2010/main" val="1039879645"/>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defRPr/>
            </a:pPr>
            <a:fld id="{35ACF344-4F28-4C37-B771-85B411E0631E}" type="slidenum">
              <a:rPr lang="en-US" smtClean="0"/>
              <a:pPr>
                <a:defRPr/>
              </a:pPr>
              <a:t>27</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910"/>
            <a:ext cx="28968244" cy="13716000"/>
          </a:xfrm>
          <a:prstGeom prst="rect">
            <a:avLst/>
          </a:prstGeom>
        </p:spPr>
      </p:pic>
    </p:spTree>
    <p:extLst>
      <p:ext uri="{BB962C8B-B14F-4D97-AF65-F5344CB8AC3E}">
        <p14:creationId xmlns:p14="http://schemas.microsoft.com/office/powerpoint/2010/main" val="3140248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457200" indent="-457200">
              <a:buFont typeface="Arial" panose="020B0604020202020204" pitchFamily="34" charset="0"/>
              <a:buChar char="•"/>
            </a:pPr>
            <a:r>
              <a:rPr lang="en-US" sz="4800" dirty="0"/>
              <a:t>Brown, Rebekah and Roberts, Scott. </a:t>
            </a:r>
            <a:r>
              <a:rPr lang="en-US" sz="4800" i="1" dirty="0"/>
              <a:t>Intelligence-Driven Incident Response: Outwitting the Adversary</a:t>
            </a:r>
            <a:r>
              <a:rPr lang="en-US" sz="4800" dirty="0"/>
              <a:t>. Minneapolis: O’Reilly, Sebastopol 2017</a:t>
            </a:r>
          </a:p>
          <a:p>
            <a:pPr marL="457200" indent="-457200">
              <a:buFont typeface="Arial" panose="020B0604020202020204" pitchFamily="34" charset="0"/>
              <a:buChar char="•"/>
            </a:pPr>
            <a:r>
              <a:rPr lang="en-US" sz="4800" dirty="0" err="1"/>
              <a:t>Gragido</a:t>
            </a:r>
            <a:r>
              <a:rPr lang="en-US" sz="4800" dirty="0"/>
              <a:t> and Pirc. </a:t>
            </a:r>
            <a:r>
              <a:rPr lang="en-US" sz="4800" i="1" dirty="0"/>
              <a:t>Cybercrime and Espionage: An Analysis of Subversive Multi-Vector Threats. </a:t>
            </a:r>
            <a:r>
              <a:rPr lang="en-US" sz="4800" i="1" dirty="0" err="1"/>
              <a:t>Syngress</a:t>
            </a:r>
            <a:r>
              <a:rPr lang="en-US" sz="4800" i="1" dirty="0"/>
              <a:t>, 2011</a:t>
            </a:r>
          </a:p>
          <a:p>
            <a:pPr marL="457200" indent="-457200">
              <a:buFont typeface="Arial" panose="020B0604020202020204" pitchFamily="34" charset="0"/>
              <a:buChar char="•"/>
            </a:pPr>
            <a:r>
              <a:rPr lang="en-US" sz="4800" dirty="0"/>
              <a:t>Christopher Nickerson. Nightmares of a </a:t>
            </a:r>
            <a:r>
              <a:rPr lang="en-US" sz="4800" dirty="0" err="1"/>
              <a:t>Pentester</a:t>
            </a:r>
            <a:r>
              <a:rPr lang="en-US" sz="4800" dirty="0"/>
              <a:t>. Accessed, March 1, 2018 </a:t>
            </a:r>
            <a:r>
              <a:rPr lang="en-US" sz="4800" i="1" dirty="0">
                <a:hlinkClick r:id="rId2"/>
              </a:rPr>
              <a:t>http://www.securitytube.net/video/14978</a:t>
            </a:r>
            <a:endParaRPr lang="en-US" sz="4800" i="1" dirty="0"/>
          </a:p>
          <a:p>
            <a:pPr marL="457200" indent="-457200">
              <a:buFont typeface="Arial" panose="020B0604020202020204" pitchFamily="34" charset="0"/>
              <a:buChar char="•"/>
            </a:pPr>
            <a:r>
              <a:rPr lang="en-US" sz="4800" dirty="0"/>
              <a:t>Robert Fuller. Attacker Ghost Stories  accessed March 1, 2018 </a:t>
            </a:r>
            <a:r>
              <a:rPr lang="en-US" sz="4800" i="1" dirty="0">
                <a:hlinkClick r:id="rId3"/>
              </a:rPr>
              <a:t>https://www.youtube.com/watch?v=yxhQF6E8kO0</a:t>
            </a:r>
            <a:endParaRPr lang="en-US" sz="4800" i="1" dirty="0"/>
          </a:p>
          <a:p>
            <a:pPr marL="457200" indent="-457200">
              <a:buFont typeface="Arial" panose="020B0604020202020204" pitchFamily="34" charset="0"/>
              <a:buChar char="•"/>
            </a:pPr>
            <a:r>
              <a:rPr lang="en-US" sz="4800" dirty="0"/>
              <a:t>Sergio </a:t>
            </a:r>
            <a:r>
              <a:rPr lang="en-US" sz="4800" dirty="0" err="1"/>
              <a:t>Caltagirone</a:t>
            </a:r>
            <a:r>
              <a:rPr lang="en-US" sz="4800" dirty="0"/>
              <a:t>. “Why Threat Intelligence Sharing is Not Working: Towards An Incentive-Based Model” accessed March 13, 2018. </a:t>
            </a:r>
            <a:r>
              <a:rPr lang="en-US" sz="4800" dirty="0">
                <a:hlinkClick r:id="rId4"/>
              </a:rPr>
              <a:t>http://www.activeresponse.org/threat-intelligence-sharing-not-working-towards-incentive-based-model/</a:t>
            </a:r>
            <a:endParaRPr lang="en-US" sz="4800" dirty="0"/>
          </a:p>
          <a:p>
            <a:pPr marL="457200" indent="-457200">
              <a:buFont typeface="Arial" panose="020B0604020202020204" pitchFamily="34" charset="0"/>
              <a:buChar char="•"/>
            </a:pPr>
            <a:r>
              <a:rPr lang="en-US" sz="4800" dirty="0"/>
              <a:t>Layton, R., and Paul A. Watters, eds. </a:t>
            </a:r>
            <a:r>
              <a:rPr lang="en-US" sz="4800" i="1" dirty="0"/>
              <a:t>The Automating of Open Source Intelligence </a:t>
            </a:r>
            <a:r>
              <a:rPr lang="en-US" sz="4800" dirty="0"/>
              <a:t>Waltham, </a:t>
            </a:r>
            <a:r>
              <a:rPr lang="en-US" sz="4800" dirty="0" err="1"/>
              <a:t>Syngress</a:t>
            </a:r>
            <a:r>
              <a:rPr lang="en-US" sz="4800" dirty="0"/>
              <a:t>, 2016.</a:t>
            </a:r>
          </a:p>
          <a:p>
            <a:r>
              <a:rPr lang="en-US" sz="4800" dirty="0"/>
              <a:t/>
            </a:r>
            <a:br>
              <a:rPr lang="en-US" sz="4800" dirty="0"/>
            </a:br>
            <a:endParaRPr lang="en-US" sz="4800" dirty="0"/>
          </a:p>
          <a:p>
            <a:pPr marL="965200" lvl="1" indent="-457200">
              <a:buFont typeface="Arial" panose="020B0604020202020204" pitchFamily="34" charset="0"/>
              <a:buChar char="•"/>
            </a:pPr>
            <a:endParaRPr lang="en-US" sz="4800" dirty="0"/>
          </a:p>
          <a:p>
            <a:pPr marL="457200" indent="-457200">
              <a:buFont typeface="Arial" panose="020B0604020202020204" pitchFamily="34" charset="0"/>
              <a:buChar char="•"/>
            </a:pPr>
            <a:endParaRPr lang="en-US" sz="4800" dirty="0"/>
          </a:p>
        </p:txBody>
      </p:sp>
      <p:sp>
        <p:nvSpPr>
          <p:cNvPr id="3" name="Title 2"/>
          <p:cNvSpPr>
            <a:spLocks noGrp="1"/>
          </p:cNvSpPr>
          <p:nvPr>
            <p:ph type="title"/>
          </p:nvPr>
        </p:nvSpPr>
        <p:spPr/>
        <p:txBody>
          <a:bodyPr/>
          <a:lstStyle/>
          <a:p>
            <a:pPr>
              <a:lnSpc>
                <a:spcPct val="100000"/>
              </a:lnSpc>
            </a:pPr>
            <a:r>
              <a:rPr lang="en-US" dirty="0"/>
              <a:t>Sources | References</a:t>
            </a:r>
          </a:p>
        </p:txBody>
      </p:sp>
    </p:spTree>
    <p:extLst>
      <p:ext uri="{BB962C8B-B14F-4D97-AF65-F5344CB8AC3E}">
        <p14:creationId xmlns:p14="http://schemas.microsoft.com/office/powerpoint/2010/main" val="3835334133"/>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3132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828909" y="395808"/>
            <a:ext cx="8073194" cy="4824396"/>
          </a:xfrm>
          <a:prstGeom prst="rect">
            <a:avLst/>
          </a:prstGeom>
          <a:solidFill>
            <a:schemeClr val="tx2">
              <a:lumMod val="90000"/>
              <a:alpha val="44000"/>
            </a:schemeClr>
          </a:solidFill>
          <a:ln/>
          <a:effectLst>
            <a:softEdge rad="127000"/>
          </a:effectLst>
        </p:spPr>
        <p:style>
          <a:lnRef idx="1">
            <a:schemeClr val="accent5"/>
          </a:lnRef>
          <a:fillRef idx="3">
            <a:schemeClr val="accent5"/>
          </a:fillRef>
          <a:effectRef idx="2">
            <a:schemeClr val="accent5"/>
          </a:effectRef>
          <a:fontRef idx="minor">
            <a:schemeClr val="lt1"/>
          </a:fontRef>
        </p:style>
        <p:txBody>
          <a:bodyPr rot="0" spcFirstLastPara="1" vertOverflow="overflow" horzOverflow="overflow" vert="horz" wrap="square" lIns="548640" tIns="102869" rIns="102869" bIns="102869" numCol="1" spcCol="38100" rtlCol="0" anchor="ctr">
            <a:spAutoFit/>
          </a:bodyPr>
          <a:lstStyle/>
          <a:p>
            <a:pPr marL="0" marR="0" indent="0" algn="l" defTabSz="1219200" rtl="0" fontAlgn="auto" latinLnBrk="0" hangingPunct="0">
              <a:lnSpc>
                <a:spcPts val="4000"/>
              </a:lnSpc>
              <a:spcBef>
                <a:spcPts val="0"/>
              </a:spcBef>
              <a:spcAft>
                <a:spcPts val="0"/>
              </a:spcAft>
              <a:buClrTx/>
              <a:buSzTx/>
              <a:buFontTx/>
              <a:buNone/>
              <a:tabLst/>
            </a:pPr>
            <a:endParaRPr lang="en-US" sz="4400" dirty="0">
              <a:solidFill>
                <a:schemeClr val="bg1"/>
              </a:solidFill>
            </a:endParaRPr>
          </a:p>
          <a:p>
            <a:pPr marL="0" marR="0" indent="0" algn="l" defTabSz="1219200" rtl="0" fontAlgn="auto" latinLnBrk="0" hangingPunct="0">
              <a:lnSpc>
                <a:spcPts val="4000"/>
              </a:lnSpc>
              <a:spcBef>
                <a:spcPts val="0"/>
              </a:spcBef>
              <a:spcAft>
                <a:spcPts val="0"/>
              </a:spcAft>
              <a:buClrTx/>
              <a:buSzTx/>
              <a:buFontTx/>
              <a:buNone/>
              <a:tabLst/>
            </a:pPr>
            <a:r>
              <a:rPr lang="en-US" sz="4800" dirty="0">
                <a:solidFill>
                  <a:schemeClr val="bg1"/>
                </a:solidFill>
              </a:rPr>
              <a:t>   “</a:t>
            </a:r>
            <a:r>
              <a:rPr lang="is-IS" sz="4800" dirty="0">
                <a:solidFill>
                  <a:schemeClr val="bg1"/>
                </a:solidFill>
              </a:rPr>
              <a:t>…</a:t>
            </a:r>
            <a:r>
              <a:rPr lang="en-US" sz="4800" dirty="0">
                <a:solidFill>
                  <a:schemeClr val="bg1"/>
                </a:solidFill>
              </a:rPr>
              <a:t>If you’re not reading the intelligence you’re flying blind</a:t>
            </a:r>
            <a:r>
              <a:rPr lang="is-IS" sz="4800" dirty="0">
                <a:solidFill>
                  <a:schemeClr val="bg1"/>
                </a:solidFill>
              </a:rPr>
              <a:t>…</a:t>
            </a:r>
            <a:r>
              <a:rPr lang="en-US" sz="4800" dirty="0">
                <a:solidFill>
                  <a:schemeClr val="bg1"/>
                </a:solidFill>
              </a:rPr>
              <a:t>”</a:t>
            </a:r>
          </a:p>
          <a:p>
            <a:pPr marL="0" marR="0" indent="0" algn="l" defTabSz="1219200" rtl="0" fontAlgn="auto" latinLnBrk="0" hangingPunct="0">
              <a:lnSpc>
                <a:spcPts val="4000"/>
              </a:lnSpc>
              <a:spcBef>
                <a:spcPts val="0"/>
              </a:spcBef>
              <a:spcAft>
                <a:spcPts val="0"/>
              </a:spcAft>
              <a:buClrTx/>
              <a:buSzTx/>
              <a:buFontTx/>
              <a:buNone/>
              <a:tabLst/>
            </a:pPr>
            <a:endParaRPr lang="en-US" sz="4400" dirty="0">
              <a:solidFill>
                <a:schemeClr val="bg1"/>
              </a:solidFill>
            </a:endParaRPr>
          </a:p>
          <a:p>
            <a:pPr marL="0" marR="0" indent="0" algn="l" defTabSz="1219200" rtl="0" fontAlgn="auto" latinLnBrk="0" hangingPunct="0">
              <a:lnSpc>
                <a:spcPts val="4000"/>
              </a:lnSpc>
              <a:spcBef>
                <a:spcPts val="0"/>
              </a:spcBef>
              <a:spcAft>
                <a:spcPts val="0"/>
              </a:spcAft>
              <a:buClrTx/>
              <a:buSzTx/>
              <a:buFontTx/>
              <a:buNone/>
              <a:tabLst/>
            </a:pPr>
            <a:r>
              <a:rPr lang="en-US" sz="2800" dirty="0">
                <a:solidFill>
                  <a:schemeClr val="bg1"/>
                </a:solidFill>
              </a:rPr>
              <a:t> – Jeh Charles Johnson, 4</a:t>
            </a:r>
            <a:r>
              <a:rPr lang="en-US" sz="2800" baseline="30000" dirty="0">
                <a:solidFill>
                  <a:schemeClr val="bg1"/>
                </a:solidFill>
              </a:rPr>
              <a:t>th</a:t>
            </a:r>
            <a:r>
              <a:rPr lang="en-US" sz="2800" dirty="0">
                <a:solidFill>
                  <a:schemeClr val="bg1"/>
                </a:solidFill>
              </a:rPr>
              <a:t> United States Security of Homeland Security </a:t>
            </a:r>
          </a:p>
          <a:p>
            <a:pPr marL="0" marR="0" indent="0" algn="r" defTabSz="1219200" rtl="0" fontAlgn="auto" latinLnBrk="0" hangingPunct="0">
              <a:lnSpc>
                <a:spcPts val="4000"/>
              </a:lnSpc>
              <a:spcBef>
                <a:spcPts val="0"/>
              </a:spcBef>
              <a:spcAft>
                <a:spcPts val="0"/>
              </a:spcAft>
              <a:buClrTx/>
              <a:buSzTx/>
              <a:buFontTx/>
              <a:buNone/>
              <a:tabLst/>
            </a:pPr>
            <a:endParaRPr lang="en-US" sz="4400" dirty="0">
              <a:solidFill>
                <a:schemeClr val="bg1"/>
              </a:solidFill>
            </a:endParaRPr>
          </a:p>
          <a:p>
            <a:pPr marL="0" marR="0" indent="0" defTabSz="1219200" rtl="0" fontAlgn="auto" latinLnBrk="0" hangingPunct="0">
              <a:lnSpc>
                <a:spcPts val="4000"/>
              </a:lnSpc>
              <a:spcBef>
                <a:spcPts val="0"/>
              </a:spcBef>
              <a:spcAft>
                <a:spcPts val="0"/>
              </a:spcAft>
              <a:buClrTx/>
              <a:buSzTx/>
              <a:buFontTx/>
              <a:buNone/>
              <a:tabLst/>
            </a:pPr>
            <a:r>
              <a:rPr kumimoji="0" lang="en-US" sz="4400" b="0" i="0" u="none" strike="noStrike" cap="none" spc="0" normalizeH="0" baseline="0" dirty="0">
                <a:ln>
                  <a:noFill/>
                </a:ln>
                <a:solidFill>
                  <a:schemeClr val="bg1"/>
                </a:solidFill>
                <a:effectLst/>
                <a:uFillTx/>
                <a:sym typeface="Arial"/>
              </a:rPr>
              <a:t> </a:t>
            </a:r>
          </a:p>
        </p:txBody>
      </p:sp>
    </p:spTree>
    <p:extLst>
      <p:ext uri="{BB962C8B-B14F-4D97-AF65-F5344CB8AC3E}">
        <p14:creationId xmlns:p14="http://schemas.microsoft.com/office/powerpoint/2010/main" val="198845660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 </a:t>
            </a:r>
          </a:p>
        </p:txBody>
      </p:sp>
      <p:sp>
        <p:nvSpPr>
          <p:cNvPr id="6" name="Slide Number Placeholder 5"/>
          <p:cNvSpPr>
            <a:spLocks noGrp="1"/>
          </p:cNvSpPr>
          <p:nvPr>
            <p:ph type="sldNum" sz="quarter" idx="2"/>
          </p:nvPr>
        </p:nvSpPr>
        <p:spPr/>
        <p:txBody>
          <a:bodyPr/>
          <a:lstStyle/>
          <a:p>
            <a:pPr>
              <a:defRPr/>
            </a:pPr>
            <a:fld id="{35ACF344-4F28-4C37-B771-85B411E0631E}" type="slidenum">
              <a:rPr lang="en-US" smtClean="0"/>
              <a:pPr>
                <a:defRPr/>
              </a:pPr>
              <a:t>4</a:t>
            </a:fld>
            <a:endParaRPr lang="en-US" dirty="0"/>
          </a:p>
        </p:txBody>
      </p:sp>
      <p:sp>
        <p:nvSpPr>
          <p:cNvPr id="2" name="Title 1"/>
          <p:cNvSpPr>
            <a:spLocks noGrp="1"/>
          </p:cNvSpPr>
          <p:nvPr>
            <p:ph type="title"/>
          </p:nvPr>
        </p:nvSpPr>
        <p:spPr/>
        <p:txBody>
          <a:bodyPr/>
          <a:lstStyle/>
          <a:p>
            <a:r>
              <a:rPr lang="en-US" dirty="0" smtClean="0"/>
              <a:t>What does </a:t>
            </a:r>
            <a:r>
              <a:rPr lang="en-US" dirty="0" err="1" smtClean="0"/>
              <a:t>tI</a:t>
            </a:r>
            <a:r>
              <a:rPr lang="en-US" dirty="0" smtClean="0"/>
              <a:t> look like?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91" y="6679859"/>
            <a:ext cx="12541363" cy="6844010"/>
          </a:xfrm>
          <a:prstGeom prst="rect">
            <a:avLst/>
          </a:prstGeom>
        </p:spPr>
      </p:pic>
      <p:pic>
        <p:nvPicPr>
          <p:cNvPr id="7"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10074" y="2194251"/>
            <a:ext cx="10769598" cy="5844188"/>
          </a:xfrm>
          <a:prstGeom prst="rect">
            <a:avLst/>
          </a:prstGeom>
          <a:ln w="3175">
            <a:miter lim="400000"/>
          </a:ln>
          <a:extLst>
            <a:ext uri="{C572A759-6A51-4108-AA02-DFA0A04FC94B}">
              <ma14:wrappingTextBoxFlag xmlns:ma14="http://schemas.microsoft.com/office/mac/drawingml/2011/main" xmlns="" val="1"/>
            </a:ext>
          </a:extLst>
        </p:spPr>
      </p:pic>
      <p:pic>
        <p:nvPicPr>
          <p:cNvPr id="9" name="Content Placeholder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14823" y="8215681"/>
            <a:ext cx="10769600" cy="5308188"/>
          </a:xfrm>
          <a:prstGeom prst="rect">
            <a:avLst/>
          </a:prstGeom>
          <a:ln w="3175">
            <a:miter lim="400000"/>
          </a:ln>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0178" y="1732192"/>
            <a:ext cx="9739753" cy="5121765"/>
          </a:xfrm>
          <a:prstGeom prst="rect">
            <a:avLst/>
          </a:prstGeom>
          <a:effectLst>
            <a:softEdge rad="584200"/>
          </a:effectLst>
        </p:spPr>
      </p:pic>
    </p:spTree>
    <p:extLst>
      <p:ext uri="{BB962C8B-B14F-4D97-AF65-F5344CB8AC3E}">
        <p14:creationId xmlns:p14="http://schemas.microsoft.com/office/powerpoint/2010/main" val="36440794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1"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7" name="Rectangle 6"/>
          <p:cNvSpPr/>
          <p:nvPr/>
        </p:nvSpPr>
        <p:spPr>
          <a:xfrm>
            <a:off x="-351064" y="3952804"/>
            <a:ext cx="25086128" cy="5355771"/>
          </a:xfrm>
          <a:prstGeom prst="rect">
            <a:avLst/>
          </a:prstGeom>
          <a:solidFill>
            <a:srgbClr val="215D9B"/>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1" vertOverflow="overflow" horzOverflow="overflow" vert="horz" wrap="square" lIns="102869" tIns="102869" rIns="102869" bIns="102869" numCol="1" spcCol="38100" rtlCol="0" anchor="ctr">
            <a:spAutoFit/>
          </a:bodyPr>
          <a:lstStyle/>
          <a:p>
            <a:pPr marL="0" marR="0" indent="0" algn="l" defTabSz="1219200" rtl="0" fontAlgn="auto" latinLnBrk="0" hangingPunct="0">
              <a:lnSpc>
                <a:spcPts val="4000"/>
              </a:lnSpc>
              <a:spcBef>
                <a:spcPts val="0"/>
              </a:spcBef>
              <a:spcAft>
                <a:spcPts val="0"/>
              </a:spcAft>
              <a:buClrTx/>
              <a:buSzTx/>
              <a:buFontTx/>
              <a:buNone/>
              <a:tabLst/>
            </a:pPr>
            <a:endParaRPr kumimoji="0" lang="en-US" sz="3000" b="0" i="0" u="none" strike="noStrike" cap="none" spc="0" normalizeH="0" baseline="0" dirty="0">
              <a:ln>
                <a:noFill/>
              </a:ln>
              <a:solidFill>
                <a:srgbClr val="302A26"/>
              </a:solidFill>
              <a:effectLst/>
              <a:uFillTx/>
              <a:latin typeface="+mn-lt"/>
              <a:ea typeface="+mn-ea"/>
              <a:cs typeface="+mn-cs"/>
              <a:sym typeface="Arial"/>
            </a:endParaRPr>
          </a:p>
        </p:txBody>
      </p:sp>
      <p:sp>
        <p:nvSpPr>
          <p:cNvPr id="8" name="TextBox 7"/>
          <p:cNvSpPr txBox="1">
            <a:spLocks noChangeAspect="1"/>
          </p:cNvSpPr>
          <p:nvPr/>
        </p:nvSpPr>
        <p:spPr>
          <a:xfrm>
            <a:off x="1654629" y="6630689"/>
            <a:ext cx="20122243" cy="51296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1219200" rtl="0" fontAlgn="auto" latinLnBrk="0" hangingPunct="0">
              <a:lnSpc>
                <a:spcPts val="4000"/>
              </a:lnSpc>
              <a:spcBef>
                <a:spcPts val="0"/>
              </a:spcBef>
              <a:spcAft>
                <a:spcPts val="0"/>
              </a:spcAft>
              <a:buClrTx/>
              <a:buSzTx/>
              <a:buFontTx/>
              <a:buNone/>
              <a:tabLst/>
            </a:pPr>
            <a:r>
              <a:rPr kumimoji="0" lang="en-US" sz="9600" b="0" i="0" u="none" strike="noStrike" cap="none" spc="0" normalizeH="0" baseline="0" dirty="0" smtClean="0">
                <a:ln>
                  <a:noFill/>
                </a:ln>
                <a:solidFill>
                  <a:schemeClr val="bg1"/>
                </a:solidFill>
                <a:effectLst/>
                <a:uFillTx/>
                <a:latin typeface="+mn-lt"/>
                <a:ea typeface="+mn-ea"/>
                <a:cs typeface="+mn-cs"/>
                <a:sym typeface="Arial"/>
              </a:rPr>
              <a:t>B</a:t>
            </a:r>
            <a:r>
              <a:rPr lang="en-US" sz="9600" dirty="0" smtClean="0">
                <a:solidFill>
                  <a:schemeClr val="bg1"/>
                </a:solidFill>
              </a:rPr>
              <a:t>arriers</a:t>
            </a:r>
            <a:endParaRPr kumimoji="0" lang="en-US" sz="9600" b="0" i="0" u="none" strike="noStrike" cap="none" spc="0" normalizeH="0" baseline="0" dirty="0">
              <a:ln>
                <a:noFill/>
              </a:ln>
              <a:solidFill>
                <a:schemeClr val="bg1"/>
              </a:solidFill>
              <a:effectLst/>
              <a:uFillTx/>
              <a:latin typeface="+mn-lt"/>
              <a:ea typeface="+mn-ea"/>
              <a:cs typeface="+mn-cs"/>
              <a:sym typeface="Arial"/>
            </a:endParaRPr>
          </a:p>
        </p:txBody>
      </p:sp>
    </p:spTree>
    <p:extLst>
      <p:ext uri="{BB962C8B-B14F-4D97-AF65-F5344CB8AC3E}">
        <p14:creationId xmlns:p14="http://schemas.microsoft.com/office/powerpoint/2010/main" val="403055464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514601"/>
            <a:ext cx="24384000" cy="8676049"/>
          </a:xfrm>
          <a:prstGeom prst="rect">
            <a:avLst/>
          </a:prstGeom>
        </p:spPr>
      </p:pic>
      <p:sp>
        <p:nvSpPr>
          <p:cNvPr id="2" name="Title 1"/>
          <p:cNvSpPr>
            <a:spLocks noGrp="1"/>
          </p:cNvSpPr>
          <p:nvPr>
            <p:ph type="title"/>
          </p:nvPr>
        </p:nvSpPr>
        <p:spPr/>
        <p:txBody>
          <a:bodyPr/>
          <a:lstStyle/>
          <a:p>
            <a:r>
              <a:rPr lang="en-US" dirty="0" smtClean="0"/>
              <a:t>The cost to play</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3935879"/>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2" name="Title 1"/>
          <p:cNvSpPr>
            <a:spLocks noGrp="1"/>
          </p:cNvSpPr>
          <p:nvPr>
            <p:ph type="title"/>
          </p:nvPr>
        </p:nvSpPr>
        <p:spPr>
          <a:xfrm>
            <a:off x="952499" y="405479"/>
            <a:ext cx="22479000" cy="953790"/>
          </a:xfrm>
        </p:spPr>
        <p:txBody>
          <a:bodyPr/>
          <a:lstStyle/>
          <a:p>
            <a:pPr>
              <a:lnSpc>
                <a:spcPct val="100000"/>
              </a:lnSpc>
            </a:pPr>
            <a:r>
              <a:rPr lang="en-US" dirty="0"/>
              <a:t>Friends with benefits</a:t>
            </a:r>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2334418" y="2222500"/>
            <a:ext cx="19715163" cy="10988675"/>
          </a:xfrm>
        </p:spPr>
      </p:pic>
    </p:spTree>
    <p:extLst>
      <p:ext uri="{BB962C8B-B14F-4D97-AF65-F5344CB8AC3E}">
        <p14:creationId xmlns:p14="http://schemas.microsoft.com/office/powerpoint/2010/main" val="93660403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No way getting around it?</a:t>
            </a:r>
            <a:endParaRPr lang="en-US" dirty="0"/>
          </a:p>
        </p:txBody>
      </p:sp>
      <p:grpSp>
        <p:nvGrpSpPr>
          <p:cNvPr id="21" name="Group 20"/>
          <p:cNvGrpSpPr/>
          <p:nvPr/>
        </p:nvGrpSpPr>
        <p:grpSpPr>
          <a:xfrm>
            <a:off x="2434558" y="3238698"/>
            <a:ext cx="5981700" cy="9572767"/>
            <a:chOff x="2434558" y="3238698"/>
            <a:chExt cx="5981700" cy="9572767"/>
          </a:xfrm>
        </p:grpSpPr>
        <p:grpSp>
          <p:nvGrpSpPr>
            <p:cNvPr id="9" name="Group 8"/>
            <p:cNvGrpSpPr/>
            <p:nvPr/>
          </p:nvGrpSpPr>
          <p:grpSpPr>
            <a:xfrm>
              <a:off x="2434558" y="4169715"/>
              <a:ext cx="5981700" cy="8641750"/>
              <a:chOff x="592695" y="2341442"/>
              <a:chExt cx="5981700" cy="864175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95" y="2341442"/>
                <a:ext cx="5699823" cy="3966127"/>
              </a:xfrm>
              <a:prstGeom prst="rect">
                <a:avLst/>
              </a:prstGeom>
              <a:effectLst>
                <a:softEdge rad="76200"/>
              </a:effectLst>
            </p:spPr>
          </p:pic>
          <p:sp>
            <p:nvSpPr>
              <p:cNvPr id="4" name="Rectangle 3"/>
              <p:cNvSpPr/>
              <p:nvPr/>
            </p:nvSpPr>
            <p:spPr>
              <a:xfrm>
                <a:off x="592695" y="6158796"/>
                <a:ext cx="5981700" cy="4824396"/>
              </a:xfrm>
              <a:prstGeom prst="rect">
                <a:avLst/>
              </a:prstGeom>
              <a:solidFill>
                <a:schemeClr val="accent6">
                  <a:lumOff val="8015"/>
                </a:schemeClr>
              </a:solidFill>
              <a:ln w="3175"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2869" tIns="102869" rIns="102869" bIns="102869" numCol="1" spcCol="38100" rtlCol="0" anchor="ctr">
                <a:spAutoFit/>
              </a:bodyPr>
              <a:lstStyle/>
              <a:p>
                <a:r>
                  <a:rPr lang="en-US" sz="2400" dirty="0" smtClean="0"/>
                  <a:t>“It </a:t>
                </a:r>
                <a:r>
                  <a:rPr lang="en-US" sz="2400" dirty="0"/>
                  <a:t>seems the OTX database is a crowd-sourced list of suspicious sites, but as with a lot of anti-malware software, it provides little insight into how severe the threat is or the expertise of those who make the determination to put it in your database.</a:t>
                </a:r>
              </a:p>
              <a:p>
                <a:r>
                  <a:rPr lang="en-US" sz="2400" dirty="0"/>
                  <a:t>I think the problem is the data is missing context</a:t>
                </a:r>
                <a:r>
                  <a:rPr lang="en-US" sz="2400" dirty="0" smtClean="0"/>
                  <a:t>.”</a:t>
                </a:r>
              </a:p>
              <a:p>
                <a:pPr algn="r"/>
                <a:r>
                  <a:rPr lang="en-US" sz="2400" dirty="0" smtClean="0"/>
                  <a:t>-end user</a:t>
                </a:r>
                <a:r>
                  <a:rPr lang="en-US" sz="2400" dirty="0"/>
                  <a:t> </a:t>
                </a:r>
              </a:p>
            </p:txBody>
          </p:sp>
        </p:grpSp>
        <p:sp>
          <p:nvSpPr>
            <p:cNvPr id="18" name="Rounded Rectangle 17"/>
            <p:cNvSpPr/>
            <p:nvPr/>
          </p:nvSpPr>
          <p:spPr>
            <a:xfrm>
              <a:off x="2647950" y="3238698"/>
              <a:ext cx="5273040" cy="797379"/>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102869" tIns="102869" rIns="102869" bIns="102869" numCol="1" spcCol="38100" rtlCol="0" anchor="ctr">
              <a:spAutoFit/>
            </a:bodyPr>
            <a:lstStyle/>
            <a:p>
              <a:pPr marL="0" marR="0" indent="0" algn="ctr" defTabSz="1219200" rtl="0" fontAlgn="auto" latinLnBrk="0" hangingPunct="0">
                <a:lnSpc>
                  <a:spcPts val="4000"/>
                </a:lnSpc>
                <a:spcBef>
                  <a:spcPts val="0"/>
                </a:spcBef>
                <a:spcAft>
                  <a:spcPts val="0"/>
                </a:spcAft>
                <a:buClrTx/>
                <a:buSzTx/>
                <a:buFontTx/>
                <a:buNone/>
                <a:tabLst/>
              </a:pPr>
              <a:r>
                <a:rPr kumimoji="0" lang="en-US" sz="3000" b="0" i="0" u="none" strike="noStrike" cap="none" spc="0" normalizeH="0" baseline="0" dirty="0" smtClean="0">
                  <a:ln>
                    <a:noFill/>
                  </a:ln>
                  <a:solidFill>
                    <a:srgbClr val="302A26"/>
                  </a:solidFill>
                  <a:effectLst/>
                  <a:uFillTx/>
                  <a:latin typeface="+mn-lt"/>
                  <a:ea typeface="+mn-ea"/>
                  <a:cs typeface="+mn-cs"/>
                  <a:sym typeface="Arial"/>
                </a:rPr>
                <a:t>Exchanges</a:t>
              </a:r>
              <a:endParaRPr kumimoji="0" lang="en-US" sz="3000" b="0" i="0" u="none" strike="noStrike" cap="none" spc="0" normalizeH="0" baseline="0" dirty="0">
                <a:ln>
                  <a:noFill/>
                </a:ln>
                <a:solidFill>
                  <a:srgbClr val="302A26"/>
                </a:solidFill>
                <a:effectLst/>
                <a:uFillTx/>
                <a:latin typeface="+mn-lt"/>
                <a:ea typeface="+mn-ea"/>
                <a:cs typeface="+mn-cs"/>
                <a:sym typeface="Arial"/>
              </a:endParaRPr>
            </a:p>
          </p:txBody>
        </p:sp>
      </p:grpSp>
      <p:grpSp>
        <p:nvGrpSpPr>
          <p:cNvPr id="23" name="Group 22"/>
          <p:cNvGrpSpPr/>
          <p:nvPr/>
        </p:nvGrpSpPr>
        <p:grpSpPr>
          <a:xfrm>
            <a:off x="8992133" y="3238697"/>
            <a:ext cx="5981700" cy="8870079"/>
            <a:chOff x="8774665" y="3238697"/>
            <a:chExt cx="5981700" cy="8870079"/>
          </a:xfrm>
        </p:grpSpPr>
        <p:grpSp>
          <p:nvGrpSpPr>
            <p:cNvPr id="12" name="Group 11"/>
            <p:cNvGrpSpPr/>
            <p:nvPr/>
          </p:nvGrpSpPr>
          <p:grpSpPr>
            <a:xfrm>
              <a:off x="8774665" y="4663325"/>
              <a:ext cx="5981700" cy="7445451"/>
              <a:chOff x="-85216" y="3118524"/>
              <a:chExt cx="5981700" cy="5956288"/>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51" y="3118524"/>
                <a:ext cx="5489975" cy="2777980"/>
              </a:xfrm>
              <a:prstGeom prst="rect">
                <a:avLst/>
              </a:prstGeom>
              <a:effectLst>
                <a:softEdge rad="76200"/>
              </a:effectLst>
            </p:spPr>
          </p:pic>
          <p:sp>
            <p:nvSpPr>
              <p:cNvPr id="14" name="Rectangle 13"/>
              <p:cNvSpPr/>
              <p:nvPr/>
            </p:nvSpPr>
            <p:spPr>
              <a:xfrm>
                <a:off x="-85216" y="6036070"/>
                <a:ext cx="5981700" cy="3038742"/>
              </a:xfrm>
              <a:prstGeom prst="rect">
                <a:avLst/>
              </a:prstGeom>
              <a:solidFill>
                <a:schemeClr val="accent6">
                  <a:lumOff val="8015"/>
                </a:schemeClr>
              </a:solidFill>
              <a:ln w="3175"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2869" tIns="102869" rIns="102869" bIns="102869" numCol="1" spcCol="38100" rtlCol="0" anchor="ctr">
                <a:spAutoFit/>
              </a:bodyPr>
              <a:lstStyle/>
              <a:p>
                <a:r>
                  <a:rPr lang="en-US" sz="2400" dirty="0">
                    <a:solidFill>
                      <a:srgbClr val="302A26"/>
                    </a:solidFill>
                    <a:latin typeface="Adelle Sans Light"/>
                    <a:ea typeface="Adelle Sans Light"/>
                    <a:cs typeface="Adelle Sans Light"/>
                    <a:sym typeface="Adelle Sans Light"/>
                  </a:rPr>
                  <a:t>The core problem with Fusion Centers, of which Austin Regional Intelligence Center (ARIC is one, is the institution's ongoing mission creep. Originally founder to facilitate "counter-terrorism", the "fusion center concept" was quickly expanded to include "all crimes</a:t>
                </a:r>
                <a:r>
                  <a:rPr lang="en-US" sz="2400" dirty="0" smtClean="0">
                    <a:solidFill>
                      <a:srgbClr val="302A26"/>
                    </a:solidFill>
                    <a:latin typeface="Adelle Sans Light"/>
                    <a:ea typeface="Adelle Sans Light"/>
                    <a:cs typeface="Adelle Sans Light"/>
                    <a:sym typeface="Adelle Sans Light"/>
                  </a:rPr>
                  <a:t>"</a:t>
                </a:r>
              </a:p>
            </p:txBody>
          </p:sp>
        </p:grpSp>
        <p:sp>
          <p:nvSpPr>
            <p:cNvPr id="19" name="Rounded Rectangle 18"/>
            <p:cNvSpPr/>
            <p:nvPr/>
          </p:nvSpPr>
          <p:spPr>
            <a:xfrm>
              <a:off x="8883132" y="3238697"/>
              <a:ext cx="5273040" cy="797379"/>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102869" tIns="102869" rIns="102869" bIns="102869" numCol="1" spcCol="38100" rtlCol="0" anchor="ctr">
              <a:spAutoFit/>
            </a:bodyPr>
            <a:lstStyle/>
            <a:p>
              <a:pPr marL="0" marR="0" indent="0" algn="ctr" defTabSz="1219200" rtl="0" fontAlgn="auto" latinLnBrk="0" hangingPunct="0">
                <a:lnSpc>
                  <a:spcPts val="4000"/>
                </a:lnSpc>
                <a:spcBef>
                  <a:spcPts val="0"/>
                </a:spcBef>
                <a:spcAft>
                  <a:spcPts val="0"/>
                </a:spcAft>
                <a:buClrTx/>
                <a:buSzTx/>
                <a:buFontTx/>
                <a:buNone/>
                <a:tabLst/>
              </a:pPr>
              <a:r>
                <a:rPr kumimoji="0" lang="en-US" sz="3000" b="0" i="0" u="none" strike="noStrike" cap="none" spc="0" normalizeH="0" baseline="0" dirty="0" smtClean="0">
                  <a:ln>
                    <a:noFill/>
                  </a:ln>
                  <a:solidFill>
                    <a:srgbClr val="302A26"/>
                  </a:solidFill>
                  <a:effectLst/>
                  <a:uFillTx/>
                  <a:latin typeface="+mn-lt"/>
                  <a:ea typeface="+mn-ea"/>
                  <a:cs typeface="+mn-cs"/>
                  <a:sym typeface="Arial"/>
                </a:rPr>
                <a:t>Local,</a:t>
              </a:r>
              <a:r>
                <a:rPr kumimoji="0" lang="en-US" sz="3000" b="0" i="0" u="none" strike="noStrike" cap="none" spc="0" normalizeH="0" dirty="0" smtClean="0">
                  <a:ln>
                    <a:noFill/>
                  </a:ln>
                  <a:solidFill>
                    <a:srgbClr val="302A26"/>
                  </a:solidFill>
                  <a:effectLst/>
                  <a:uFillTx/>
                  <a:latin typeface="+mn-lt"/>
                  <a:ea typeface="+mn-ea"/>
                  <a:cs typeface="+mn-cs"/>
                  <a:sym typeface="Arial"/>
                </a:rPr>
                <a:t> Regional agencies</a:t>
              </a:r>
              <a:endParaRPr kumimoji="0" lang="en-US" sz="3000" b="0" i="0" u="none" strike="noStrike" cap="none" spc="0" normalizeH="0" baseline="0" dirty="0">
                <a:ln>
                  <a:noFill/>
                </a:ln>
                <a:solidFill>
                  <a:srgbClr val="302A26"/>
                </a:solidFill>
                <a:effectLst/>
                <a:uFillTx/>
                <a:latin typeface="+mn-lt"/>
                <a:ea typeface="+mn-ea"/>
                <a:cs typeface="+mn-cs"/>
                <a:sym typeface="Arial"/>
              </a:endParaRPr>
            </a:p>
          </p:txBody>
        </p:sp>
      </p:grpSp>
      <p:grpSp>
        <p:nvGrpSpPr>
          <p:cNvPr id="24" name="Group 23"/>
          <p:cNvGrpSpPr/>
          <p:nvPr/>
        </p:nvGrpSpPr>
        <p:grpSpPr>
          <a:xfrm>
            <a:off x="14490406" y="3238698"/>
            <a:ext cx="7041002" cy="8209639"/>
            <a:chOff x="14490406" y="3238696"/>
            <a:chExt cx="7041002" cy="8209639"/>
          </a:xfrm>
        </p:grpSpPr>
        <p:grpSp>
          <p:nvGrpSpPr>
            <p:cNvPr id="15" name="Group 14"/>
            <p:cNvGrpSpPr/>
            <p:nvPr/>
          </p:nvGrpSpPr>
          <p:grpSpPr>
            <a:xfrm>
              <a:off x="14490406" y="4827723"/>
              <a:ext cx="7041002" cy="6620612"/>
              <a:chOff x="-850520" y="3485722"/>
              <a:chExt cx="7041002" cy="5296425"/>
            </a:xfrm>
          </p:grpSpPr>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520" y="3485722"/>
                <a:ext cx="6747004" cy="2820213"/>
              </a:xfrm>
              <a:prstGeom prst="rect">
                <a:avLst/>
              </a:prstGeom>
              <a:effectLst>
                <a:softEdge rad="76200"/>
              </a:effectLst>
            </p:spPr>
          </p:pic>
          <p:sp>
            <p:nvSpPr>
              <p:cNvPr id="17" name="Rectangle 16"/>
              <p:cNvSpPr/>
              <p:nvPr/>
            </p:nvSpPr>
            <p:spPr>
              <a:xfrm>
                <a:off x="208782" y="6153769"/>
                <a:ext cx="5981700" cy="2628378"/>
              </a:xfrm>
              <a:prstGeom prst="rect">
                <a:avLst/>
              </a:prstGeom>
              <a:solidFill>
                <a:schemeClr val="accent6">
                  <a:lumOff val="8015"/>
                </a:schemeClr>
              </a:solidFill>
              <a:ln w="3175"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2869" tIns="102869" rIns="102869" bIns="102869" numCol="1" spcCol="38100" rtlCol="0" anchor="ctr">
                <a:spAutoFit/>
              </a:bodyPr>
              <a:lstStyle/>
              <a:p>
                <a:r>
                  <a:rPr lang="en-US" sz="2800" dirty="0" smtClean="0"/>
                  <a:t>Internally or locally-sourced </a:t>
                </a:r>
                <a:r>
                  <a:rPr lang="en-US" sz="2800" dirty="0"/>
                  <a:t>TI, the ultimate in home cooked, organic, locally grown juicy TI, that is actually good for you – </a:t>
                </a:r>
                <a:r>
                  <a:rPr lang="en-US" sz="2800" dirty="0">
                    <a:hlinkClick r:id="rId6"/>
                  </a:rPr>
                  <a:t>if you can afford it.</a:t>
                </a:r>
                <a:endParaRPr lang="en-US" sz="2800" dirty="0"/>
              </a:p>
              <a:p>
                <a:pPr algn="r"/>
                <a:endParaRPr lang="en-US" sz="2800" dirty="0" smtClean="0"/>
              </a:p>
              <a:p>
                <a:pPr algn="r"/>
                <a:r>
                  <a:rPr lang="en-US" sz="2800" dirty="0" smtClean="0"/>
                  <a:t>- </a:t>
                </a:r>
                <a:r>
                  <a:rPr lang="en-US" sz="2800" dirty="0" err="1" smtClean="0"/>
                  <a:t>Chauvakin</a:t>
                </a:r>
                <a:r>
                  <a:rPr lang="en-US" sz="2800" dirty="0" smtClean="0"/>
                  <a:t> circa 2014. </a:t>
                </a:r>
                <a:endParaRPr lang="en-US" sz="2800" dirty="0"/>
              </a:p>
            </p:txBody>
          </p:sp>
        </p:grpSp>
        <p:sp>
          <p:nvSpPr>
            <p:cNvPr id="20" name="Rounded Rectangle 19"/>
            <p:cNvSpPr/>
            <p:nvPr/>
          </p:nvSpPr>
          <p:spPr>
            <a:xfrm>
              <a:off x="15621470" y="3238696"/>
              <a:ext cx="5273040" cy="797379"/>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102869" tIns="102869" rIns="102869" bIns="102869" numCol="1" spcCol="38100" rtlCol="0" anchor="ctr">
              <a:spAutoFit/>
            </a:bodyPr>
            <a:lstStyle/>
            <a:p>
              <a:pPr marL="0" marR="0" indent="0" algn="ctr" defTabSz="1219200" rtl="0" fontAlgn="auto" latinLnBrk="0" hangingPunct="0">
                <a:lnSpc>
                  <a:spcPts val="4000"/>
                </a:lnSpc>
                <a:spcBef>
                  <a:spcPts val="0"/>
                </a:spcBef>
                <a:spcAft>
                  <a:spcPts val="0"/>
                </a:spcAft>
                <a:buClrTx/>
                <a:buSzTx/>
                <a:buFontTx/>
                <a:buNone/>
                <a:tabLst/>
              </a:pPr>
              <a:r>
                <a:rPr kumimoji="0" lang="en-US" sz="3000" b="0" i="0" u="none" strike="noStrike" cap="none" spc="0" normalizeH="0" baseline="0" dirty="0" smtClean="0">
                  <a:ln>
                    <a:noFill/>
                  </a:ln>
                  <a:solidFill>
                    <a:srgbClr val="302A26"/>
                  </a:solidFill>
                  <a:effectLst/>
                  <a:uFillTx/>
                  <a:latin typeface="+mn-lt"/>
                  <a:ea typeface="+mn-ea"/>
                  <a:cs typeface="+mn-cs"/>
                  <a:sym typeface="Arial"/>
                </a:rPr>
                <a:t>Closed Source</a:t>
              </a:r>
              <a:endParaRPr kumimoji="0" lang="en-US" sz="3000" b="0" i="0" u="none" strike="noStrike" cap="none" spc="0" normalizeH="0" baseline="0" dirty="0">
                <a:ln>
                  <a:noFill/>
                </a:ln>
                <a:solidFill>
                  <a:srgbClr val="302A26"/>
                </a:solidFill>
                <a:effectLst/>
                <a:uFillTx/>
                <a:latin typeface="+mn-lt"/>
                <a:ea typeface="+mn-ea"/>
                <a:cs typeface="+mn-cs"/>
                <a:sym typeface="Arial"/>
              </a:endParaRPr>
            </a:p>
          </p:txBody>
        </p:sp>
      </p:grpSp>
    </p:spTree>
    <p:extLst>
      <p:ext uri="{BB962C8B-B14F-4D97-AF65-F5344CB8AC3E}">
        <p14:creationId xmlns:p14="http://schemas.microsoft.com/office/powerpoint/2010/main" val="1697417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2000"/>
                                        <p:tgtEl>
                                          <p:spTgt spid="2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10900" y="3251200"/>
            <a:ext cx="12420600" cy="8934174"/>
          </a:xfrm>
        </p:spPr>
        <p:txBody>
          <a:bodyPr lIns="182880"/>
          <a:lstStyle/>
          <a:p>
            <a:r>
              <a:rPr lang="en-US" sz="6600" dirty="0">
                <a:solidFill>
                  <a:srgbClr val="D9222A"/>
                </a:solidFill>
              </a:rPr>
              <a:t>DOC DISCLAIMER</a:t>
            </a:r>
            <a:r>
              <a:rPr lang="en-US" sz="6600" dirty="0"/>
              <a:t> - Attribution is a very complex issue. This list is an intent [sic] to map together the findings in a single incident analysis</a:t>
            </a:r>
          </a:p>
          <a:p>
            <a:endParaRPr lang="en-US" sz="4800" dirty="0"/>
          </a:p>
        </p:txBody>
      </p:sp>
      <p:sp>
        <p:nvSpPr>
          <p:cNvPr id="6" name="Slide Number Placeholder 5"/>
          <p:cNvSpPr>
            <a:spLocks noGrp="1"/>
          </p:cNvSpPr>
          <p:nvPr>
            <p:ph type="sldNum" sz="quarter" idx="2"/>
          </p:nvPr>
        </p:nvSpPr>
        <p:spPr/>
        <p:txBody>
          <a:bodyPr/>
          <a:lstStyle/>
          <a:p>
            <a:pPr>
              <a:defRPr/>
            </a:pPr>
            <a:r>
              <a:rPr lang="en-US" dirty="0"/>
              <a:t>  </a:t>
            </a:r>
          </a:p>
        </p:txBody>
      </p:sp>
      <p:sp>
        <p:nvSpPr>
          <p:cNvPr id="2" name="Title 1"/>
          <p:cNvSpPr>
            <a:spLocks noGrp="1"/>
          </p:cNvSpPr>
          <p:nvPr>
            <p:ph type="title"/>
          </p:nvPr>
        </p:nvSpPr>
        <p:spPr/>
        <p:txBody>
          <a:bodyPr/>
          <a:lstStyle/>
          <a:p>
            <a:r>
              <a:rPr lang="en-US" dirty="0" err="1"/>
              <a:t>CrowdSourced</a:t>
            </a:r>
            <a:r>
              <a:rPr lang="en-US" dirty="0"/>
              <a:t> Intel?: Prudent? Responsible?</a:t>
            </a:r>
          </a:p>
        </p:txBody>
      </p:sp>
      <p:sp>
        <p:nvSpPr>
          <p:cNvPr id="7" name="Oval 6"/>
          <p:cNvSpPr/>
          <p:nvPr/>
        </p:nvSpPr>
        <p:spPr>
          <a:xfrm>
            <a:off x="1409700" y="3251200"/>
            <a:ext cx="9042400" cy="8636000"/>
          </a:xfrm>
          <a:prstGeom prst="ellipse">
            <a:avLst/>
          </a:prstGeom>
          <a:blipFill>
            <a:blip r:embed="rId3"/>
            <a:stretch>
              <a:fillRect/>
            </a:stretch>
          </a:blipFill>
          <a:ln w="349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0"/>
          </a:p>
        </p:txBody>
      </p:sp>
    </p:spTree>
    <p:extLst>
      <p:ext uri="{BB962C8B-B14F-4D97-AF65-F5344CB8AC3E}">
        <p14:creationId xmlns:p14="http://schemas.microsoft.com/office/powerpoint/2010/main" val="2091850446"/>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Blank">
  <a:themeElements>
    <a:clrScheme name="Blank">
      <a:dk1>
        <a:srgbClr val="404041"/>
      </a:dk1>
      <a:lt1>
        <a:srgbClr val="FFFFFF"/>
      </a:lt1>
      <a:dk2>
        <a:srgbClr val="FAC5A4"/>
      </a:dk2>
      <a:lt2>
        <a:srgbClr val="B1B1B1"/>
      </a:lt2>
      <a:accent1>
        <a:srgbClr val="666667"/>
      </a:accent1>
      <a:accent2>
        <a:srgbClr val="D1D1D1"/>
      </a:accent2>
      <a:accent3>
        <a:srgbClr val="F58D4D"/>
      </a:accent3>
      <a:accent4>
        <a:srgbClr val="4991C9"/>
      </a:accent4>
      <a:accent5>
        <a:srgbClr val="1A1A1A"/>
      </a:accent5>
      <a:accent6>
        <a:srgbClr val="EBEBEB"/>
      </a:accent6>
      <a:hlink>
        <a:srgbClr val="0000FF"/>
      </a:hlink>
      <a:folHlink>
        <a:srgbClr val="FF00FF"/>
      </a:folHlink>
    </a:clrScheme>
    <a:fontScheme name="Blank">
      <a:majorFont>
        <a:latin typeface="Arial"/>
        <a:ea typeface="Arial"/>
        <a:cs typeface="Arial"/>
      </a:majorFont>
      <a:minorFont>
        <a:latin typeface="Arial"/>
        <a:ea typeface="Arial"/>
        <a:cs typeface="Arial"/>
      </a:minorFont>
    </a:fontScheme>
    <a:fmtScheme name="Blan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Off val="8015"/>
          </a:schemeClr>
        </a:solidFill>
        <a:ln w="3175" cap="flat">
          <a:solidFill>
            <a:srgbClr val="5B9BD5"/>
          </a:solidFill>
          <a:prstDash val="solid"/>
          <a:miter lim="800000"/>
        </a:ln>
        <a:effectLst/>
        <a:sp3d/>
      </a:spPr>
      <a:bodyPr rot="0" spcFirstLastPara="1" vertOverflow="overflow" horzOverflow="overflow" vert="horz" wrap="square" lIns="102869" tIns="102869" rIns="102869" bIns="102869" numCol="1" spcCol="38100" rtlCol="0" anchor="ctr">
        <a:spAutoFit/>
      </a:bodyPr>
      <a:lstStyle>
        <a:defPPr marL="0" marR="0" indent="0" algn="l" defTabSz="1219200" rtl="0" fontAlgn="auto" latinLnBrk="0" hangingPunct="0">
          <a:lnSpc>
            <a:spcPts val="4000"/>
          </a:lnSpc>
          <a:spcBef>
            <a:spcPts val="0"/>
          </a:spcBef>
          <a:spcAft>
            <a:spcPts val="0"/>
          </a:spcAft>
          <a:buClrTx/>
          <a:buSzTx/>
          <a:buFontTx/>
          <a:buNone/>
          <a:tabLst/>
          <a:defRPr kumimoji="0" sz="3000" b="0" i="0" u="none" strike="noStrike" cap="none" spc="0" normalizeH="0" baseline="0">
            <a:ln>
              <a:noFill/>
            </a:ln>
            <a:solidFill>
              <a:srgbClr val="302A26"/>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rgbClr val="5B9BD5"/>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1219200" rtl="0" fontAlgn="auto" latinLnBrk="0" hangingPunct="0">
          <a:lnSpc>
            <a:spcPts val="4000"/>
          </a:lnSpc>
          <a:spcBef>
            <a:spcPts val="0"/>
          </a:spcBef>
          <a:spcAft>
            <a:spcPts val="0"/>
          </a:spcAft>
          <a:buClrTx/>
          <a:buSzTx/>
          <a:buFontTx/>
          <a:buNone/>
          <a:tabLst/>
          <a:defRPr kumimoji="0" sz="3000" b="0" i="0" u="none" strike="noStrike" cap="none" spc="0" normalizeH="0" baseline="0">
            <a:ln>
              <a:noFill/>
            </a:ln>
            <a:solidFill>
              <a:schemeClr val="accent1">
                <a:lumOff val="-14901"/>
              </a:schemeClr>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nk">
  <a:themeElements>
    <a:clrScheme name="Blank">
      <a:dk1>
        <a:srgbClr val="302A26"/>
      </a:dk1>
      <a:lt1>
        <a:srgbClr val="0A2130"/>
      </a:lt1>
      <a:dk2>
        <a:srgbClr val="FAC5A4"/>
      </a:dk2>
      <a:lt2>
        <a:srgbClr val="B1B1B1"/>
      </a:lt2>
      <a:accent1>
        <a:srgbClr val="666667"/>
      </a:accent1>
      <a:accent2>
        <a:srgbClr val="D1D1D1"/>
      </a:accent2>
      <a:accent3>
        <a:srgbClr val="F58D4D"/>
      </a:accent3>
      <a:accent4>
        <a:srgbClr val="4991C9"/>
      </a:accent4>
      <a:accent5>
        <a:srgbClr val="1A1A1A"/>
      </a:accent5>
      <a:accent6>
        <a:srgbClr val="EBEBEB"/>
      </a:accent6>
      <a:hlink>
        <a:srgbClr val="0000FF"/>
      </a:hlink>
      <a:folHlink>
        <a:srgbClr val="FF00FF"/>
      </a:folHlink>
    </a:clrScheme>
    <a:fontScheme name="Blank">
      <a:majorFont>
        <a:latin typeface="Arial"/>
        <a:ea typeface="Arial"/>
        <a:cs typeface="Arial"/>
      </a:majorFont>
      <a:minorFont>
        <a:latin typeface="Arial"/>
        <a:ea typeface="Arial"/>
        <a:cs typeface="Arial"/>
      </a:minorFont>
    </a:fontScheme>
    <a:fmtScheme name="Blan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Off val="8015"/>
          </a:schemeClr>
        </a:solidFill>
        <a:ln w="3175" cap="flat">
          <a:solidFill>
            <a:srgbClr val="5B9BD5"/>
          </a:solidFill>
          <a:prstDash val="solid"/>
          <a:miter lim="800000"/>
        </a:ln>
        <a:effectLst/>
        <a:sp3d/>
      </a:spPr>
      <a:bodyPr rot="0" spcFirstLastPara="1" vertOverflow="overflow" horzOverflow="overflow" vert="horz" wrap="square" lIns="102869" tIns="102869" rIns="102869" bIns="102869" numCol="1" spcCol="38100" rtlCol="0" anchor="ctr">
        <a:spAutoFit/>
      </a:bodyPr>
      <a:lstStyle>
        <a:defPPr marL="0" marR="0" indent="0" algn="l" defTabSz="1219200" rtl="0" fontAlgn="auto" latinLnBrk="0" hangingPunct="0">
          <a:lnSpc>
            <a:spcPts val="4000"/>
          </a:lnSpc>
          <a:spcBef>
            <a:spcPts val="0"/>
          </a:spcBef>
          <a:spcAft>
            <a:spcPts val="0"/>
          </a:spcAft>
          <a:buClrTx/>
          <a:buSzTx/>
          <a:buFontTx/>
          <a:buNone/>
          <a:tabLst/>
          <a:defRPr kumimoji="0" sz="3000" b="0" i="0" u="none" strike="noStrike" cap="none" spc="0" normalizeH="0" baseline="0">
            <a:ln>
              <a:noFill/>
            </a:ln>
            <a:solidFill>
              <a:srgbClr val="302A26"/>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rgbClr val="5B9BD5"/>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1219200" rtl="0" fontAlgn="auto" latinLnBrk="0" hangingPunct="0">
          <a:lnSpc>
            <a:spcPts val="4000"/>
          </a:lnSpc>
          <a:spcBef>
            <a:spcPts val="0"/>
          </a:spcBef>
          <a:spcAft>
            <a:spcPts val="0"/>
          </a:spcAft>
          <a:buClrTx/>
          <a:buSzTx/>
          <a:buFontTx/>
          <a:buNone/>
          <a:tabLst/>
          <a:defRPr kumimoji="0" sz="3000" b="0" i="0" u="none" strike="noStrike" cap="none" spc="0" normalizeH="0" baseline="0">
            <a:ln>
              <a:noFill/>
            </a:ln>
            <a:solidFill>
              <a:schemeClr val="accent1">
                <a:lumOff val="-14901"/>
              </a:schemeClr>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12723</TotalTime>
  <Words>2288</Words>
  <Application>Microsoft Office PowerPoint</Application>
  <PresentationFormat>Custom</PresentationFormat>
  <Paragraphs>364</Paragraphs>
  <Slides>29</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Adelle Sans Light</vt:lpstr>
      <vt:lpstr>Arial</vt:lpstr>
      <vt:lpstr>HurmeGeometricSans3-Regular</vt:lpstr>
      <vt:lpstr>Wingdings</vt:lpstr>
      <vt:lpstr>Blank</vt:lpstr>
      <vt:lpstr>PowerPoint Presentation</vt:lpstr>
      <vt:lpstr>Introductions  </vt:lpstr>
      <vt:lpstr>PowerPoint Presentation</vt:lpstr>
      <vt:lpstr>What does tI look like?</vt:lpstr>
      <vt:lpstr>PowerPoint Presentation</vt:lpstr>
      <vt:lpstr>The cost to play</vt:lpstr>
      <vt:lpstr>Friends with benefits</vt:lpstr>
      <vt:lpstr>No way getting around it?</vt:lpstr>
      <vt:lpstr>CrowdSourced Intel?: Prudent? Responsible?</vt:lpstr>
      <vt:lpstr>PowerPoint Presentation</vt:lpstr>
      <vt:lpstr>Political Bias: Not Your Average Bears</vt:lpstr>
      <vt:lpstr>Semantic Bias: Named Entity Resolution (NER) in Social Media (Waters, 2016)</vt:lpstr>
      <vt:lpstr>ABSOLUTE BIAS: Fall from Grace (2016)</vt:lpstr>
      <vt:lpstr>All the Threat Things. ALL the promises</vt:lpstr>
      <vt:lpstr>KNOW THYSELF</vt:lpstr>
      <vt:lpstr>PowerPoint Presentation</vt:lpstr>
      <vt:lpstr>PowerPoint Presentation</vt:lpstr>
      <vt:lpstr>PowerPoint Presentation</vt:lpstr>
      <vt:lpstr>Following Suit…We’re Going to Try and Answer the Following </vt:lpstr>
      <vt:lpstr>Intelligence Defined </vt:lpstr>
      <vt:lpstr>Types of Intelligence and Intelligence Gathering Disciplines </vt:lpstr>
      <vt:lpstr>What Lead to the Explosive Popularity of  Intelligence Security and Why are Organizations Pursuing it en masse?</vt:lpstr>
      <vt:lpstr>Efficacy: Organizations “doing” Intelligence Good, Bad, Ugly? </vt:lpstr>
      <vt:lpstr>Intelligence Tradecraft</vt:lpstr>
      <vt:lpstr>Information  / Cyber Security Tradecraft</vt:lpstr>
      <vt:lpstr>Future of Intelligence: Adversary Playbooks (Howard, 2018)</vt:lpstr>
      <vt:lpstr>PowerPoint Presentation</vt:lpstr>
      <vt:lpstr>Sources | References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Arnold, Mark A</dc:creator>
  <cp:lastModifiedBy>Arnold, Mark A</cp:lastModifiedBy>
  <cp:revision>158</cp:revision>
  <dcterms:modified xsi:type="dcterms:W3CDTF">2018-06-05T19:44:04Z</dcterms:modified>
</cp:coreProperties>
</file>