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785" r:id="rId2"/>
    <p:sldMasterId id="2147483806" r:id="rId3"/>
    <p:sldMasterId id="2147483842" r:id="rId4"/>
  </p:sldMasterIdLst>
  <p:notesMasterIdLst>
    <p:notesMasterId r:id="rId23"/>
  </p:notesMasterIdLst>
  <p:handoutMasterIdLst>
    <p:handoutMasterId r:id="rId24"/>
  </p:handoutMasterIdLst>
  <p:sldIdLst>
    <p:sldId id="256" r:id="rId5"/>
    <p:sldId id="282" r:id="rId6"/>
    <p:sldId id="266" r:id="rId7"/>
    <p:sldId id="284" r:id="rId8"/>
    <p:sldId id="268" r:id="rId9"/>
    <p:sldId id="270" r:id="rId10"/>
    <p:sldId id="286" r:id="rId11"/>
    <p:sldId id="272" r:id="rId12"/>
    <p:sldId id="273" r:id="rId13"/>
    <p:sldId id="285" r:id="rId14"/>
    <p:sldId id="281" r:id="rId15"/>
    <p:sldId id="261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5143500" type="screen16x9"/>
  <p:notesSz cx="9372600" cy="7086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929">
          <p15:clr>
            <a:srgbClr val="A4A3A4"/>
          </p15:clr>
        </p15:guide>
        <p15:guide id="4" orient="horz" pos="409">
          <p15:clr>
            <a:srgbClr val="A4A3A4"/>
          </p15:clr>
        </p15:guide>
        <p15:guide id="5" orient="horz" pos="1612">
          <p15:clr>
            <a:srgbClr val="A4A3A4"/>
          </p15:clr>
        </p15:guide>
        <p15:guide id="6" orient="horz" pos="683">
          <p15:clr>
            <a:srgbClr val="A4A3A4"/>
          </p15:clr>
        </p15:guide>
        <p15:guide id="7" pos="142">
          <p15:clr>
            <a:srgbClr val="A4A3A4"/>
          </p15:clr>
        </p15:guide>
        <p15:guide id="8" pos="5623">
          <p15:clr>
            <a:srgbClr val="A4A3A4"/>
          </p15:clr>
        </p15:guide>
        <p15:guide id="9" pos="28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3926"/>
    <a:srgbClr val="6BB371"/>
    <a:srgbClr val="176B76"/>
    <a:srgbClr val="D8A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 snapToObjects="1" showGuides="1">
      <p:cViewPr varScale="1">
        <p:scale>
          <a:sx n="115" d="100"/>
          <a:sy n="115" d="100"/>
        </p:scale>
        <p:origin x="451" y="67"/>
      </p:cViewPr>
      <p:guideLst>
        <p:guide orient="horz" pos="1620"/>
        <p:guide pos="2880"/>
        <p:guide orient="horz" pos="2929"/>
        <p:guide orient="horz" pos="409"/>
        <p:guide orient="horz" pos="1612"/>
        <p:guide orient="horz" pos="683"/>
        <p:guide pos="142"/>
        <p:guide pos="5623"/>
        <p:guide pos="286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199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082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08600" y="0"/>
            <a:ext cx="406241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CF06A-9119-4908-BB30-DBAABB9D837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31000"/>
            <a:ext cx="406082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8600" y="6731000"/>
            <a:ext cx="4062413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3BE4D-F344-4DA5-8EEB-B1FF5F3BA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48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1460" cy="355971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9513" y="0"/>
            <a:ext cx="4061460" cy="355971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8F34A598-1ED8-4889-82A6-90775B60DDDE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885825"/>
            <a:ext cx="4251325" cy="2392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7260" y="3410427"/>
            <a:ext cx="7498080" cy="2790348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30631"/>
            <a:ext cx="4061460" cy="35597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9513" y="6730631"/>
            <a:ext cx="4061460" cy="35597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97799B03-2E16-46BF-868B-ADE7268B7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ld Cover Slide Co-Bra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 userDrawn="1"/>
        </p:nvSpPr>
        <p:spPr>
          <a:xfrm>
            <a:off x="768236" y="1513106"/>
            <a:ext cx="1437275" cy="1015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kern="1200" baseline="0">
                <a:solidFill>
                  <a:srgbClr val="FFFFFF"/>
                </a:solidFill>
                <a:latin typeface="Roboto Slab Regular"/>
                <a:ea typeface="+mj-ea"/>
                <a:cs typeface="Roboto Slab Regular"/>
              </a:defRPr>
            </a:lvl1pPr>
          </a:lstStyle>
          <a:p>
            <a:pPr algn="r"/>
            <a:r>
              <a:rPr lang="en-US" sz="9600" spc="-300" dirty="0">
                <a:solidFill>
                  <a:schemeClr val="bg1"/>
                </a:solidFill>
                <a:latin typeface="Roboto Slab Regular"/>
                <a:cs typeface="Roboto Slab Regular"/>
              </a:rPr>
              <a:t>01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33845" y="1596790"/>
            <a:ext cx="6368153" cy="520935"/>
          </a:xfrm>
          <a:noFill/>
        </p:spPr>
        <p:txBody>
          <a:bodyPr anchor="ctr">
            <a:noAutofit/>
          </a:bodyPr>
          <a:lstStyle>
            <a:lvl1pPr algn="l">
              <a:defRPr sz="2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45" y="2114132"/>
            <a:ext cx="6368153" cy="564511"/>
          </a:xfrm>
          <a:noFill/>
        </p:spPr>
        <p:txBody>
          <a:bodyPr anchor="ctr">
            <a:normAutofit/>
          </a:bodyPr>
          <a:lstStyle>
            <a:lvl1pPr algn="l">
              <a:defRPr sz="1800" baseline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45" y="2689226"/>
            <a:ext cx="2872917" cy="285113"/>
          </a:xfrm>
          <a:noFill/>
        </p:spPr>
        <p:txBody>
          <a:bodyPr>
            <a:noAutofit/>
          </a:bodyPr>
          <a:lstStyle>
            <a:lvl1pPr algn="l">
              <a:defRPr sz="12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698896" y="293689"/>
            <a:ext cx="1303102" cy="1303102"/>
          </a:xfrm>
        </p:spPr>
        <p:txBody>
          <a:bodyPr anchor="t">
            <a:normAutofit/>
          </a:bodyPr>
          <a:lstStyle>
            <a:lvl1pPr algn="ctr">
              <a:defRPr sz="1100"/>
            </a:lvl1pPr>
          </a:lstStyle>
          <a:p>
            <a:r>
              <a:rPr lang="en-US" dirty="0"/>
              <a:t>Insert Client Logo Here or Delete</a:t>
            </a:r>
          </a:p>
        </p:txBody>
      </p:sp>
      <p:pic>
        <p:nvPicPr>
          <p:cNvPr id="10" name="Picture 9" descr="!m Wordmark with 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2" y="345642"/>
            <a:ext cx="2937304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08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616308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6772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15845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615845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7"/>
          </p:nvPr>
        </p:nvSpPr>
        <p:spPr>
          <a:xfrm>
            <a:off x="2701918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2702382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2701455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2701455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21"/>
          </p:nvPr>
        </p:nvSpPr>
        <p:spPr>
          <a:xfrm>
            <a:off x="4843559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4843559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4843096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4843096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25"/>
          </p:nvPr>
        </p:nvSpPr>
        <p:spPr>
          <a:xfrm>
            <a:off x="6972749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6" hasCustomPrompt="1"/>
          </p:nvPr>
        </p:nvSpPr>
        <p:spPr>
          <a:xfrm>
            <a:off x="6972749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7" hasCustomPrompt="1"/>
          </p:nvPr>
        </p:nvSpPr>
        <p:spPr>
          <a:xfrm>
            <a:off x="6972286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8" hasCustomPrompt="1"/>
          </p:nvPr>
        </p:nvSpPr>
        <p:spPr>
          <a:xfrm>
            <a:off x="6972286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0"/>
            <a:ext cx="8691307" cy="662323"/>
          </a:xfrm>
        </p:spPr>
        <p:txBody>
          <a:bodyPr anchor="ctr"/>
          <a:lstStyle>
            <a:lvl1pPr>
              <a:defRPr baseline="0">
                <a:solidFill>
                  <a:srgbClr val="D8A92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62323"/>
            <a:ext cx="8691346" cy="422591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95872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A2CB-1BF9-4B09-8FF8-8D4814889CC2}" type="datetime1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2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l Cover Slide Co-Bra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9398000" y="184030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1400" dirty="0">
              <a:solidFill>
                <a:schemeClr val="tx1"/>
              </a:solidFill>
              <a:latin typeface="Roboto Condensed Regular"/>
              <a:cs typeface="Roboto Condensed Regular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737511" y="184030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1400" dirty="0">
              <a:solidFill>
                <a:schemeClr val="tx1"/>
              </a:solidFill>
              <a:latin typeface="Roboto Condensed Regular"/>
              <a:cs typeface="Roboto Condensed Regular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768236" y="1513106"/>
            <a:ext cx="1437275" cy="1015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kern="1200" baseline="0">
                <a:solidFill>
                  <a:srgbClr val="FFFFFF"/>
                </a:solidFill>
                <a:latin typeface="Roboto Slab Regular"/>
                <a:ea typeface="+mj-ea"/>
                <a:cs typeface="Roboto Slab Regular"/>
              </a:defRPr>
            </a:lvl1pPr>
          </a:lstStyle>
          <a:p>
            <a:pPr algn="r"/>
            <a:r>
              <a:rPr lang="en-US" sz="9600" spc="-300" dirty="0">
                <a:solidFill>
                  <a:schemeClr val="bg1"/>
                </a:solidFill>
                <a:latin typeface="Roboto Slab Regular"/>
                <a:cs typeface="Roboto Slab Regular"/>
              </a:rPr>
              <a:t>01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23944" y="1596790"/>
            <a:ext cx="6403796" cy="520935"/>
          </a:xfrm>
          <a:noFill/>
        </p:spPr>
        <p:txBody>
          <a:bodyPr anchor="ctr">
            <a:noAutofit/>
          </a:bodyPr>
          <a:lstStyle>
            <a:lvl1pPr algn="l">
              <a:defRPr sz="2800">
                <a:solidFill>
                  <a:srgbClr val="176B7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3944" y="2114132"/>
            <a:ext cx="6403796" cy="564511"/>
          </a:xfrm>
          <a:noFill/>
        </p:spPr>
        <p:txBody>
          <a:bodyPr anchor="ctr">
            <a:normAutofit/>
          </a:bodyPr>
          <a:lstStyle>
            <a:lvl1pPr algn="l">
              <a:defRPr sz="1800" baseline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3944" y="2689226"/>
            <a:ext cx="2882818" cy="285113"/>
          </a:xfrm>
          <a:noFill/>
        </p:spPr>
        <p:txBody>
          <a:bodyPr>
            <a:normAutofit/>
          </a:bodyPr>
          <a:lstStyle>
            <a:lvl1pPr algn="l">
              <a:defRPr sz="12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735840" y="293689"/>
            <a:ext cx="1303102" cy="1303102"/>
          </a:xfr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Client Logo Here or Delete</a:t>
            </a:r>
          </a:p>
        </p:txBody>
      </p:sp>
      <p:pic>
        <p:nvPicPr>
          <p:cNvPr id="11" name="Picture 10" descr="!m Wordmark with 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2" y="345642"/>
            <a:ext cx="2937304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8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5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87"/>
            <a:ext cx="9144000" cy="51419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6172" y="1757650"/>
            <a:ext cx="3397827" cy="3397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62332" y="1956362"/>
            <a:ext cx="6362593" cy="488388"/>
          </a:xfrm>
        </p:spPr>
        <p:txBody>
          <a:bodyPr anchor="b">
            <a:noAutofit/>
          </a:bodyPr>
          <a:lstStyle>
            <a:lvl1pPr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562332" y="2444749"/>
            <a:ext cx="6362593" cy="516905"/>
          </a:xfrm>
          <a:noFill/>
        </p:spPr>
        <p:txBody>
          <a:bodyPr anchor="ctr">
            <a:noAutofit/>
          </a:bodyPr>
          <a:lstStyle>
            <a:lvl1pPr>
              <a:defRPr sz="1400">
                <a:solidFill>
                  <a:schemeClr val="bg2"/>
                </a:solidFill>
                <a:latin typeface="Roboto Condensed Regular"/>
                <a:cs typeface="Roboto Condensed Regular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 flipH="1">
            <a:off x="2445561" y="1956362"/>
            <a:ext cx="45719" cy="100529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04445" y="1956362"/>
            <a:ext cx="2215373" cy="1005293"/>
          </a:xfrm>
        </p:spPr>
        <p:txBody>
          <a:bodyPr anchor="ctr">
            <a:noAutofit/>
          </a:bodyPr>
          <a:lstStyle>
            <a:lvl1pPr algn="r">
              <a:defRPr sz="11000">
                <a:solidFill>
                  <a:srgbClr val="FFFFFF"/>
                </a:solidFill>
                <a:latin typeface="Roboto Slab Bold"/>
                <a:cs typeface="Roboto Slab Bold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630715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88" y="-1"/>
            <a:ext cx="9144000" cy="48498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2700"/>
            <a:ext cx="9144000" cy="4837113"/>
          </a:xfrm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1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6538" y="1084263"/>
            <a:ext cx="8691346" cy="3565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76B76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132554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2 Column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4572000" y="1094104"/>
            <a:ext cx="4355883" cy="355568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242889" y="1094104"/>
            <a:ext cx="4329112" cy="355568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76B76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05027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2 Column 30/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3193379" y="1084262"/>
            <a:ext cx="5723609" cy="3565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236538" y="1084262"/>
            <a:ext cx="2956841" cy="3565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76B76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598523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2 Column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236577" y="1084263"/>
            <a:ext cx="5723609" cy="3565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 marL="1143000" indent="-228600">
              <a:buFont typeface="Arial"/>
              <a:buChar char="•"/>
              <a:defRPr sz="1600"/>
            </a:lvl3pPr>
            <a:lvl4pPr marL="1600200" indent="-228600">
              <a:buFont typeface="Arial"/>
              <a:buChar char="•"/>
              <a:defRPr sz="1600"/>
            </a:lvl4pPr>
            <a:lvl5pPr marL="2057400" indent="-228600">
              <a:buFont typeface="Courier New"/>
              <a:buChar char="o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960147" y="1084263"/>
            <a:ext cx="2956841" cy="3565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76B76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492372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1 Colum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236537" y="1084263"/>
            <a:ext cx="8691345" cy="3565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76B76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30082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87"/>
            <a:ext cx="9144000" cy="5141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6172" y="1757650"/>
            <a:ext cx="3397827" cy="3397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62332" y="1956362"/>
            <a:ext cx="6362593" cy="488388"/>
          </a:xfrm>
        </p:spPr>
        <p:txBody>
          <a:bodyPr anchor="b">
            <a:noAutofit/>
          </a:bodyPr>
          <a:lstStyle>
            <a:lvl1pPr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562332" y="2444750"/>
            <a:ext cx="6362593" cy="516905"/>
          </a:xfrm>
          <a:noFill/>
        </p:spPr>
        <p:txBody>
          <a:bodyPr anchor="ctr">
            <a:noAutofit/>
          </a:bodyPr>
          <a:lstStyle>
            <a:lvl1pPr>
              <a:defRPr sz="1400">
                <a:solidFill>
                  <a:schemeClr val="bg2"/>
                </a:solidFill>
                <a:latin typeface="Roboto Condensed Regular"/>
                <a:cs typeface="Roboto Condensed Regular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 flipH="1">
            <a:off x="2445561" y="1956362"/>
            <a:ext cx="45719" cy="100529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04445" y="1956362"/>
            <a:ext cx="2215373" cy="1005293"/>
          </a:xfrm>
        </p:spPr>
        <p:txBody>
          <a:bodyPr anchor="ctr">
            <a:noAutofit/>
          </a:bodyPr>
          <a:lstStyle>
            <a:lvl1pPr algn="r">
              <a:defRPr sz="11000">
                <a:solidFill>
                  <a:srgbClr val="FFFFFF"/>
                </a:solidFill>
                <a:latin typeface="Roboto Slab Bold"/>
                <a:cs typeface="Roboto Slab Bold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04207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1 Column Caption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28650"/>
          </a:xfrm>
        </p:spPr>
        <p:txBody>
          <a:bodyPr/>
          <a:lstStyle>
            <a:lvl1pPr>
              <a:defRPr baseline="0">
                <a:solidFill>
                  <a:srgbClr val="176B76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28651"/>
            <a:ext cx="8680450" cy="457199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236537" y="1085850"/>
            <a:ext cx="8691345" cy="26429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075" y="3728843"/>
            <a:ext cx="8680913" cy="100924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oboto Light Italic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1028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l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0"/>
            <a:ext cx="8691307" cy="662323"/>
          </a:xfrm>
        </p:spPr>
        <p:txBody>
          <a:bodyPr anchor="ctr"/>
          <a:lstStyle>
            <a:lvl1pPr>
              <a:defRPr baseline="0">
                <a:solidFill>
                  <a:srgbClr val="176B76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62323"/>
            <a:ext cx="8691346" cy="422591"/>
          </a:xfrm>
        </p:spPr>
        <p:txBody>
          <a:bodyPr anchor="ctr">
            <a:normAutofit/>
          </a:bodyPr>
          <a:lstStyle>
            <a:lvl1pPr>
              <a:defRPr sz="1600" b="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673984" y="-80465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1400" dirty="0">
              <a:solidFill>
                <a:schemeClr val="tx1"/>
              </a:solidFill>
              <a:latin typeface="Roboto Condensed Regular"/>
              <a:cs typeface="Roboto Condensed Regular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616308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6772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176B76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15845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615845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7"/>
          </p:nvPr>
        </p:nvSpPr>
        <p:spPr>
          <a:xfrm>
            <a:off x="2701918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2702382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176B76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2701455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2701455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21"/>
          </p:nvPr>
        </p:nvSpPr>
        <p:spPr>
          <a:xfrm>
            <a:off x="4843559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4843559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176B76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4843096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4843096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idx="25"/>
          </p:nvPr>
        </p:nvSpPr>
        <p:spPr>
          <a:xfrm>
            <a:off x="6972749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26" hasCustomPrompt="1"/>
          </p:nvPr>
        </p:nvSpPr>
        <p:spPr>
          <a:xfrm>
            <a:off x="6972749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176B76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7" hasCustomPrompt="1"/>
          </p:nvPr>
        </p:nvSpPr>
        <p:spPr>
          <a:xfrm>
            <a:off x="6972286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8" hasCustomPrompt="1"/>
          </p:nvPr>
        </p:nvSpPr>
        <p:spPr>
          <a:xfrm>
            <a:off x="6972286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525274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 Cover Slide Co-Bra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33845" y="1596790"/>
            <a:ext cx="6376733" cy="520935"/>
          </a:xfrm>
          <a:noFill/>
        </p:spPr>
        <p:txBody>
          <a:bodyPr anchor="ctr">
            <a:noAutofit/>
          </a:bodyPr>
          <a:lstStyle>
            <a:lvl1pPr algn="l">
              <a:defRPr sz="280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45" y="2114132"/>
            <a:ext cx="6376733" cy="564511"/>
          </a:xfrm>
          <a:noFill/>
        </p:spPr>
        <p:txBody>
          <a:bodyPr anchor="ctr">
            <a:normAutofit/>
          </a:bodyPr>
          <a:lstStyle>
            <a:lvl1pPr algn="l">
              <a:defRPr sz="1800" baseline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44" y="2689226"/>
            <a:ext cx="2872917" cy="285113"/>
          </a:xfrm>
          <a:noFill/>
        </p:spPr>
        <p:txBody>
          <a:bodyPr>
            <a:normAutofit/>
          </a:bodyPr>
          <a:lstStyle>
            <a:lvl1pPr algn="l">
              <a:defRPr sz="12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707476" y="293689"/>
            <a:ext cx="1303102" cy="1303102"/>
          </a:xfrm>
        </p:spPr>
        <p:txBody>
          <a:bodyPr anchor="t">
            <a:normAutofit/>
          </a:bodyPr>
          <a:lstStyle>
            <a:lvl1pPr algn="ctr">
              <a:defRPr sz="1100"/>
            </a:lvl1pPr>
          </a:lstStyle>
          <a:p>
            <a:r>
              <a:rPr lang="en-US" dirty="0"/>
              <a:t>Insert Client Logo Here or Delete</a:t>
            </a:r>
          </a:p>
        </p:txBody>
      </p:sp>
      <p:pic>
        <p:nvPicPr>
          <p:cNvPr id="11" name="Picture 10" descr="!m Wordmark with 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2" y="345642"/>
            <a:ext cx="2937304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29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5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87"/>
            <a:ext cx="9144000" cy="5141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6172" y="1757650"/>
            <a:ext cx="3397827" cy="3397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62332" y="1956362"/>
            <a:ext cx="6362593" cy="488388"/>
          </a:xfrm>
        </p:spPr>
        <p:txBody>
          <a:bodyPr anchor="b">
            <a:noAutofit/>
          </a:bodyPr>
          <a:lstStyle>
            <a:lvl1pPr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562332" y="2444749"/>
            <a:ext cx="6362593" cy="516905"/>
          </a:xfrm>
          <a:noFill/>
        </p:spPr>
        <p:txBody>
          <a:bodyPr anchor="ctr">
            <a:noAutofit/>
          </a:bodyPr>
          <a:lstStyle>
            <a:lvl1pPr>
              <a:defRPr sz="1400">
                <a:solidFill>
                  <a:schemeClr val="bg2"/>
                </a:solidFill>
                <a:latin typeface="Roboto Condensed Regular"/>
                <a:cs typeface="Roboto Condensed Regular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 flipH="1">
            <a:off x="2445561" y="1956362"/>
            <a:ext cx="45719" cy="100529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04445" y="1956362"/>
            <a:ext cx="2215373" cy="1005293"/>
          </a:xfrm>
        </p:spPr>
        <p:txBody>
          <a:bodyPr anchor="ctr">
            <a:noAutofit/>
          </a:bodyPr>
          <a:lstStyle>
            <a:lvl1pPr algn="r">
              <a:defRPr sz="11000">
                <a:solidFill>
                  <a:srgbClr val="FFFFFF"/>
                </a:solidFill>
                <a:latin typeface="Roboto Slab Bold"/>
                <a:cs typeface="Roboto Slab Bold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073347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88" y="-1"/>
            <a:ext cx="9144000" cy="48498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2700"/>
            <a:ext cx="9144000" cy="4837113"/>
          </a:xfrm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16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6538" y="1095203"/>
            <a:ext cx="8691346" cy="356034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D3853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62859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2 Column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4572000" y="1086214"/>
            <a:ext cx="4355883" cy="35635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242889" y="1086214"/>
            <a:ext cx="4329112" cy="35635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D3853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809768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2 Column 30/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3193379" y="1086214"/>
            <a:ext cx="5723609" cy="35635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236538" y="1086214"/>
            <a:ext cx="2956841" cy="35635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D3853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40601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2 Column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236577" y="1084262"/>
            <a:ext cx="5723609" cy="3565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 marL="1143000" indent="-228600">
              <a:buFont typeface="Arial"/>
              <a:buChar char="•"/>
              <a:defRPr sz="1600"/>
            </a:lvl3pPr>
            <a:lvl4pPr marL="1600200" indent="-228600">
              <a:buFont typeface="Arial"/>
              <a:buChar char="•"/>
              <a:defRPr sz="1600"/>
            </a:lvl4pPr>
            <a:lvl5pPr marL="2057400" indent="-228600">
              <a:buFont typeface="Courier New"/>
              <a:buChar char="o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960147" y="1084262"/>
            <a:ext cx="2956841" cy="3565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D3853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711671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1 Colum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236537" y="1092967"/>
            <a:ext cx="8691345" cy="35387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D3853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43901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88" y="-1"/>
            <a:ext cx="9144000" cy="48498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0589"/>
            <a:ext cx="9144000" cy="4837113"/>
          </a:xfrm>
          <a:effectLst/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28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1 Column Caption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236537" y="1084264"/>
            <a:ext cx="8691345" cy="256108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075" y="3645349"/>
            <a:ext cx="8680913" cy="100924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oboto Light Italic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D3853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3642334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616308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6772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1D3853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15845" y="3282160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615845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7"/>
          </p:nvPr>
        </p:nvSpPr>
        <p:spPr>
          <a:xfrm>
            <a:off x="2701918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2702382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1D3853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2701455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2701455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21"/>
          </p:nvPr>
        </p:nvSpPr>
        <p:spPr>
          <a:xfrm>
            <a:off x="4843559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4843559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1D3853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4843096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4843096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25"/>
          </p:nvPr>
        </p:nvSpPr>
        <p:spPr>
          <a:xfrm>
            <a:off x="6972749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6" hasCustomPrompt="1"/>
          </p:nvPr>
        </p:nvSpPr>
        <p:spPr>
          <a:xfrm>
            <a:off x="6972749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1D3853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7" hasCustomPrompt="1"/>
          </p:nvPr>
        </p:nvSpPr>
        <p:spPr>
          <a:xfrm>
            <a:off x="6972286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8" hasCustomPrompt="1"/>
          </p:nvPr>
        </p:nvSpPr>
        <p:spPr>
          <a:xfrm>
            <a:off x="6972286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1D3853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988644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Cover Slide Co-Bra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33845" y="1596790"/>
            <a:ext cx="6376733" cy="520935"/>
          </a:xfrm>
          <a:noFill/>
        </p:spPr>
        <p:txBody>
          <a:bodyPr anchor="ctr">
            <a:noAutofit/>
          </a:bodyPr>
          <a:lstStyle>
            <a:lvl1pPr algn="l">
              <a:defRPr sz="2800">
                <a:solidFill>
                  <a:srgbClr val="6BB37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45" y="2114132"/>
            <a:ext cx="6376733" cy="564511"/>
          </a:xfrm>
          <a:noFill/>
        </p:spPr>
        <p:txBody>
          <a:bodyPr anchor="ctr">
            <a:normAutofit/>
          </a:bodyPr>
          <a:lstStyle>
            <a:lvl1pPr algn="l">
              <a:defRPr sz="1800" baseline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44" y="2689226"/>
            <a:ext cx="2872917" cy="285113"/>
          </a:xfrm>
          <a:noFill/>
        </p:spPr>
        <p:txBody>
          <a:bodyPr>
            <a:normAutofit/>
          </a:bodyPr>
          <a:lstStyle>
            <a:lvl1pPr algn="l">
              <a:defRPr sz="12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707476" y="293689"/>
            <a:ext cx="1303102" cy="1303102"/>
          </a:xfrm>
        </p:spPr>
        <p:txBody>
          <a:bodyPr anchor="t">
            <a:normAutofit/>
          </a:bodyPr>
          <a:lstStyle>
            <a:lvl1pPr algn="ctr">
              <a:defRPr sz="1100"/>
            </a:lvl1pPr>
          </a:lstStyle>
          <a:p>
            <a:r>
              <a:rPr lang="en-US" dirty="0"/>
              <a:t>Insert Client Logo Here or Delete</a:t>
            </a:r>
          </a:p>
        </p:txBody>
      </p:sp>
      <p:pic>
        <p:nvPicPr>
          <p:cNvPr id="11" name="Picture 10" descr="!m Wordmark with 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2" y="345642"/>
            <a:ext cx="2937304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15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87"/>
            <a:ext cx="9144000" cy="5141913"/>
          </a:xfrm>
          <a:prstGeom prst="rect">
            <a:avLst/>
          </a:prstGeom>
          <a:solidFill>
            <a:srgbClr val="6BB37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6172" y="1757650"/>
            <a:ext cx="3397827" cy="3397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62332" y="1956362"/>
            <a:ext cx="6362593" cy="488388"/>
          </a:xfrm>
        </p:spPr>
        <p:txBody>
          <a:bodyPr anchor="b">
            <a:noAutofit/>
          </a:bodyPr>
          <a:lstStyle>
            <a:lvl1pPr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562332" y="2444749"/>
            <a:ext cx="6362593" cy="516905"/>
          </a:xfrm>
          <a:noFill/>
        </p:spPr>
        <p:txBody>
          <a:bodyPr anchor="ctr">
            <a:noAutofit/>
          </a:bodyPr>
          <a:lstStyle>
            <a:lvl1pPr>
              <a:defRPr sz="1400">
                <a:solidFill>
                  <a:schemeClr val="bg2"/>
                </a:solidFill>
                <a:latin typeface="Roboto Condensed Regular"/>
                <a:cs typeface="Roboto Condensed Regular"/>
              </a:defRPr>
            </a:lvl1pPr>
            <a:lvl2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2pPr>
            <a:lvl3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3pPr>
            <a:lvl4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4pPr>
            <a:lvl5pPr>
              <a:defRPr>
                <a:solidFill>
                  <a:schemeClr val="bg2"/>
                </a:solidFill>
                <a:latin typeface="Roboto Condensed Regular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 flipH="1">
            <a:off x="2445561" y="1956362"/>
            <a:ext cx="45719" cy="100529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04445" y="1956362"/>
            <a:ext cx="2215373" cy="1005293"/>
          </a:xfrm>
        </p:spPr>
        <p:txBody>
          <a:bodyPr anchor="ctr">
            <a:noAutofit/>
          </a:bodyPr>
          <a:lstStyle>
            <a:lvl1pPr algn="r">
              <a:defRPr sz="11000">
                <a:solidFill>
                  <a:srgbClr val="FFFFFF"/>
                </a:solidFill>
                <a:latin typeface="Roboto Slab Bold"/>
                <a:cs typeface="Roboto Slab Bold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550630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88" y="-1"/>
            <a:ext cx="9144000" cy="48498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2700"/>
            <a:ext cx="9144000" cy="4837113"/>
          </a:xfrm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999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6538" y="1095203"/>
            <a:ext cx="8691346" cy="356034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6BB37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777873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 Column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4572000" y="1086214"/>
            <a:ext cx="4355883" cy="35635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242889" y="1086214"/>
            <a:ext cx="4329112" cy="35635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6BB37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500147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 Column 30/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3193379" y="1086214"/>
            <a:ext cx="5723609" cy="35635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236538" y="1086214"/>
            <a:ext cx="2956841" cy="35635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6BB37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608804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 Column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236577" y="1084262"/>
            <a:ext cx="5723609" cy="3565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 marL="1143000" indent="-228600">
              <a:buFont typeface="Arial"/>
              <a:buChar char="•"/>
              <a:defRPr sz="1600"/>
            </a:lvl3pPr>
            <a:lvl4pPr marL="1600200" indent="-228600">
              <a:buFont typeface="Arial"/>
              <a:buChar char="•"/>
              <a:defRPr sz="1600"/>
            </a:lvl4pPr>
            <a:lvl5pPr marL="2057400" indent="-228600">
              <a:buFont typeface="Courier New"/>
              <a:buChar char="o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960147" y="1084262"/>
            <a:ext cx="2956841" cy="3565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6BB37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3023649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 Colum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236537" y="1092967"/>
            <a:ext cx="8691345" cy="35387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6BB37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76704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6538" y="1084913"/>
            <a:ext cx="8691346" cy="356948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0"/>
            <a:ext cx="8691307" cy="662323"/>
          </a:xfrm>
        </p:spPr>
        <p:txBody>
          <a:bodyPr anchor="ctr"/>
          <a:lstStyle>
            <a:lvl1pPr>
              <a:defRPr baseline="0">
                <a:solidFill>
                  <a:srgbClr val="D8A92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62323"/>
            <a:ext cx="8691346" cy="422591"/>
          </a:xfrm>
        </p:spPr>
        <p:txBody>
          <a:bodyPr anchor="ctr">
            <a:normAutofit/>
          </a:bodyPr>
          <a:lstStyle>
            <a:lvl1pPr>
              <a:defRPr sz="1600" b="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673984" y="-80465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1400" dirty="0">
              <a:solidFill>
                <a:schemeClr val="tx1"/>
              </a:solidFill>
              <a:latin typeface="Roboto Condensed Regular"/>
              <a:cs typeface="Roboto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9467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 Column Caption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236537" y="1084264"/>
            <a:ext cx="8691345" cy="256108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075" y="3645349"/>
            <a:ext cx="8680913" cy="100924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oboto Light Italic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6BB37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96172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616308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6772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6BB371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15845" y="3282160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615845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7"/>
          </p:nvPr>
        </p:nvSpPr>
        <p:spPr>
          <a:xfrm>
            <a:off x="2701918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2702382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6BB371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2701455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2701455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21"/>
          </p:nvPr>
        </p:nvSpPr>
        <p:spPr>
          <a:xfrm>
            <a:off x="4843559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4843559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6BB371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4843096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4843096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25"/>
          </p:nvPr>
        </p:nvSpPr>
        <p:spPr>
          <a:xfrm>
            <a:off x="6972749" y="1385272"/>
            <a:ext cx="1606732" cy="16065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6" hasCustomPrompt="1"/>
          </p:nvPr>
        </p:nvSpPr>
        <p:spPr>
          <a:xfrm>
            <a:off x="6972749" y="2996583"/>
            <a:ext cx="1607195" cy="285577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6BB371"/>
                </a:solidFill>
                <a:latin typeface="Roboto Slab Regular"/>
                <a:cs typeface="Roboto Slab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7" hasCustomPrompt="1"/>
          </p:nvPr>
        </p:nvSpPr>
        <p:spPr>
          <a:xfrm>
            <a:off x="6972286" y="3282160"/>
            <a:ext cx="1607195" cy="28557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Condensed Regular"/>
                <a:cs typeface="Roboto Condensed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8" hasCustomPrompt="1"/>
          </p:nvPr>
        </p:nvSpPr>
        <p:spPr>
          <a:xfrm>
            <a:off x="6972286" y="3567737"/>
            <a:ext cx="1607195" cy="1082051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49288"/>
          </a:xfrm>
        </p:spPr>
        <p:txBody>
          <a:bodyPr/>
          <a:lstStyle>
            <a:lvl1pPr>
              <a:defRPr baseline="0">
                <a:solidFill>
                  <a:srgbClr val="6BB37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49289"/>
            <a:ext cx="8680450" cy="434974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97169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2 Column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4572000" y="1084914"/>
            <a:ext cx="4355883" cy="356487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242889" y="1084914"/>
            <a:ext cx="4329112" cy="356487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0"/>
            <a:ext cx="8691307" cy="662323"/>
          </a:xfrm>
        </p:spPr>
        <p:txBody>
          <a:bodyPr anchor="ctr"/>
          <a:lstStyle>
            <a:lvl1pPr>
              <a:defRPr baseline="0">
                <a:solidFill>
                  <a:srgbClr val="D8A92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62323"/>
            <a:ext cx="8691346" cy="422591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351577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2 Column 30/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3193379" y="1086866"/>
            <a:ext cx="5723609" cy="356292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236538" y="1086866"/>
            <a:ext cx="2956841" cy="356292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0"/>
            <a:ext cx="8691307" cy="662323"/>
          </a:xfrm>
        </p:spPr>
        <p:txBody>
          <a:bodyPr anchor="ctr"/>
          <a:lstStyle>
            <a:lvl1pPr>
              <a:defRPr baseline="0">
                <a:solidFill>
                  <a:srgbClr val="D8A92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62323"/>
            <a:ext cx="8691346" cy="422591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80910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2 Column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0"/>
            <a:ext cx="8680411" cy="666749"/>
          </a:xfrm>
        </p:spPr>
        <p:txBody>
          <a:bodyPr/>
          <a:lstStyle>
            <a:lvl1pPr>
              <a:defRPr baseline="0">
                <a:solidFill>
                  <a:srgbClr val="D8A92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71078"/>
            <a:ext cx="8680450" cy="404391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236577" y="1100580"/>
            <a:ext cx="5723609" cy="363810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 marL="1143000" indent="-228600">
              <a:buFont typeface="Arial"/>
              <a:buChar char="•"/>
              <a:defRPr sz="1600"/>
            </a:lvl3pPr>
            <a:lvl4pPr marL="1600200" indent="-228600">
              <a:buFont typeface="Arial"/>
              <a:buChar char="•"/>
              <a:defRPr sz="1600"/>
            </a:lvl4pPr>
            <a:lvl5pPr marL="2057400" indent="-228600">
              <a:buFont typeface="Courier New"/>
              <a:buChar char="o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960147" y="1085860"/>
            <a:ext cx="2956841" cy="36528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562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1 Colum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1"/>
            <a:ext cx="8680411" cy="666750"/>
          </a:xfrm>
        </p:spPr>
        <p:txBody>
          <a:bodyPr/>
          <a:lstStyle>
            <a:lvl1pPr>
              <a:defRPr baseline="0">
                <a:solidFill>
                  <a:srgbClr val="D8A92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66751"/>
            <a:ext cx="8680450" cy="419099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236537" y="1085851"/>
            <a:ext cx="8691345" cy="365283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4998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1 Column Caption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242887" y="1092895"/>
            <a:ext cx="8691345" cy="25318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425" y="3624764"/>
            <a:ext cx="8680913" cy="100924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oboto Light Italic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6577" y="0"/>
            <a:ext cx="8691307" cy="662323"/>
          </a:xfrm>
        </p:spPr>
        <p:txBody>
          <a:bodyPr anchor="ctr"/>
          <a:lstStyle>
            <a:lvl1pPr>
              <a:defRPr baseline="0">
                <a:solidFill>
                  <a:srgbClr val="D8A92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662323"/>
            <a:ext cx="8691346" cy="422591"/>
          </a:xfrm>
        </p:spPr>
        <p:txBody>
          <a:bodyPr anchor="ctr">
            <a:normAutofit/>
          </a:bodyPr>
          <a:lstStyle>
            <a:lvl1pPr>
              <a:defRPr sz="1600">
                <a:latin typeface="Roboto Condensed Regular"/>
                <a:cs typeface="Roboto Condensed Regular"/>
              </a:defRPr>
            </a:lvl1pPr>
          </a:lstStyle>
          <a:p>
            <a:pPr lvl="0"/>
            <a:r>
              <a:rPr lang="en-US" dirty="0"/>
              <a:t>CLICK TO EDIT MASTER SUBTITLE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359181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997"/>
            <a:ext cx="9144000" cy="419789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60890"/>
            <a:ext cx="9144001" cy="282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Roboto Light"/>
              <a:cs typeface="Robo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7" y="0"/>
            <a:ext cx="8689975" cy="646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538" y="1084263"/>
            <a:ext cx="8680450" cy="35655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9738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!m Wordmark Whit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3" y="4800415"/>
            <a:ext cx="1338344" cy="4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6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29" r:id="rId2"/>
    <p:sldLayoutId id="2147483720" r:id="rId3"/>
    <p:sldLayoutId id="2147483826" r:id="rId4"/>
    <p:sldLayoutId id="2147483709" r:id="rId5"/>
    <p:sldLayoutId id="2147483714" r:id="rId6"/>
    <p:sldLayoutId id="2147483715" r:id="rId7"/>
    <p:sldLayoutId id="2147483716" r:id="rId8"/>
    <p:sldLayoutId id="2147483717" r:id="rId9"/>
    <p:sldLayoutId id="2147483719" r:id="rId10"/>
    <p:sldLayoutId id="2147483854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 baseline="0">
          <a:solidFill>
            <a:schemeClr val="accent1"/>
          </a:solidFill>
          <a:latin typeface="Roboto Slab Regular"/>
          <a:ea typeface="+mj-ea"/>
          <a:cs typeface="Roboto Slab Regular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Font typeface="Courier New"/>
        <a:buChar char="o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Font typeface="Courier New"/>
        <a:buChar char="o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9289"/>
            <a:ext cx="9144000" cy="421160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60890"/>
            <a:ext cx="9144001" cy="282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Roboto Light"/>
              <a:cs typeface="Robo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0"/>
            <a:ext cx="8680450" cy="64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538" y="1084263"/>
            <a:ext cx="8680450" cy="35655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9738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!m Wordmark Whit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3" y="4800415"/>
            <a:ext cx="1338344" cy="4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1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27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41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 baseline="0">
          <a:solidFill>
            <a:schemeClr val="accent4"/>
          </a:solidFill>
          <a:latin typeface="Roboto Slab Regular"/>
          <a:ea typeface="+mj-ea"/>
          <a:cs typeface="Roboto Slab Regular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Font typeface="Courier New"/>
        <a:buChar char="o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Font typeface="Courier New"/>
        <a:buChar char="o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9289"/>
            <a:ext cx="9144000" cy="421160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60890"/>
            <a:ext cx="9144001" cy="282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Roboto Light"/>
              <a:cs typeface="Robo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8231"/>
            <a:ext cx="8680450" cy="64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538" y="1084263"/>
            <a:ext cx="8680450" cy="35655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9738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!m Wordmark Whit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3" y="4800415"/>
            <a:ext cx="1338344" cy="4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3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2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 baseline="0">
          <a:solidFill>
            <a:schemeClr val="accent6"/>
          </a:solidFill>
          <a:latin typeface="Roboto Slab Regular"/>
          <a:ea typeface="+mj-ea"/>
          <a:cs typeface="Roboto Slab Regular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Font typeface="Courier New"/>
        <a:buChar char="o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Font typeface="Courier New"/>
        <a:buChar char="o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9289"/>
            <a:ext cx="9144000" cy="421160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60890"/>
            <a:ext cx="9144001" cy="282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Roboto Light"/>
              <a:cs typeface="Robo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8231"/>
            <a:ext cx="8680450" cy="64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538" y="1084263"/>
            <a:ext cx="8680450" cy="35655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9738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DCF6D83D-36D4-2D4F-ADBF-DEC8E0CB5F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!m Wordmark Whit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3" y="4800415"/>
            <a:ext cx="1338344" cy="4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 baseline="0">
          <a:solidFill>
            <a:srgbClr val="6BB371"/>
          </a:solidFill>
          <a:latin typeface="Roboto Slab Regular"/>
          <a:ea typeface="+mj-ea"/>
          <a:cs typeface="Roboto Slab Regular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Font typeface="Courier New"/>
        <a:buChar char="o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Font typeface="Courier New"/>
        <a:buChar char="o"/>
        <a:defRPr sz="1600" b="0" i="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845" y="1596790"/>
            <a:ext cx="7364527" cy="520935"/>
          </a:xfrm>
        </p:spPr>
        <p:txBody>
          <a:bodyPr/>
          <a:lstStyle/>
          <a:p>
            <a:r>
              <a:rPr lang="en-US" sz="2400" dirty="0"/>
              <a:t>Adventures in (Dynamic) Network Segmentation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3845" y="2061582"/>
            <a:ext cx="6368153" cy="564511"/>
          </a:xfrm>
        </p:spPr>
        <p:txBody>
          <a:bodyPr/>
          <a:lstStyle/>
          <a:p>
            <a:r>
              <a:rPr lang="en-US" dirty="0"/>
              <a:t>or And That's How I Got This Scar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33845" y="2689226"/>
            <a:ext cx="5588279" cy="285113"/>
          </a:xfrm>
        </p:spPr>
        <p:txBody>
          <a:bodyPr/>
          <a:lstStyle/>
          <a:p>
            <a:r>
              <a:rPr lang="en-US" dirty="0"/>
              <a:t>Rick Lull, Consulting Engineer, </a:t>
            </a:r>
            <a:r>
              <a:rPr lang="en-US" dirty="0" err="1"/>
              <a:t>SyCom</a:t>
            </a:r>
            <a:r>
              <a:rPr lang="en-US" dirty="0"/>
              <a:t> Technologies</a:t>
            </a:r>
          </a:p>
          <a:p>
            <a:r>
              <a:rPr lang="en-US" dirty="0"/>
              <a:t>Shannon Yeaker, Lead Consultant, GRC Practice, Impact Makers</a:t>
            </a:r>
          </a:p>
        </p:txBody>
      </p:sp>
      <p:pic>
        <p:nvPicPr>
          <p:cNvPr id="9" name="Picture 8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721" y="578305"/>
            <a:ext cx="1962769" cy="5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0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Herding Cats and The Definition of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4" y="1287860"/>
            <a:ext cx="47625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1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Herding Cats and The Definition of Done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367862" y="3895493"/>
          <a:ext cx="1637877" cy="750480"/>
        </p:xfrm>
        <a:graphic>
          <a:graphicData uri="http://schemas.openxmlformats.org/drawingml/2006/table">
            <a:tbl>
              <a:tblPr/>
              <a:tblGrid>
                <a:gridCol w="205175">
                  <a:extLst>
                    <a:ext uri="{9D8B030D-6E8A-4147-A177-3AD203B41FA5}">
                      <a16:colId xmlns:a16="http://schemas.microsoft.com/office/drawing/2014/main" val="3487376988"/>
                    </a:ext>
                  </a:extLst>
                </a:gridCol>
                <a:gridCol w="1432702">
                  <a:extLst>
                    <a:ext uri="{9D8B030D-6E8A-4147-A177-3AD203B41FA5}">
                      <a16:colId xmlns:a16="http://schemas.microsoft.com/office/drawing/2014/main" val="2673408777"/>
                    </a:ext>
                  </a:extLst>
                </a:gridCol>
              </a:tblGrid>
              <a:tr h="187620">
                <a:tc>
                  <a:txBody>
                    <a:bodyPr/>
                    <a:lstStyle/>
                    <a:p>
                      <a:pPr algn="l" rtl="0" fontAlgn="b"/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A92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Local Network Administrator</a:t>
                      </a:r>
                    </a:p>
                  </a:txBody>
                  <a:tcPr marL="5715" marR="5715" marT="5715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96768"/>
                  </a:ext>
                </a:extLst>
              </a:tr>
              <a:tr h="187620">
                <a:tc>
                  <a:txBody>
                    <a:bodyPr/>
                    <a:lstStyle/>
                    <a:p>
                      <a:pPr algn="l" rtl="0" fontAlgn="b"/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6B7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NOC</a:t>
                      </a:r>
                    </a:p>
                  </a:txBody>
                  <a:tcPr marL="5715" marR="5715" marT="5715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867404"/>
                  </a:ext>
                </a:extLst>
              </a:tr>
              <a:tr h="187620">
                <a:tc>
                  <a:txBody>
                    <a:bodyPr/>
                    <a:lstStyle/>
                    <a:p>
                      <a:pPr algn="l" rtl="0" fontAlgn="b"/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B37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Local Desktop /Phone Resources</a:t>
                      </a:r>
                    </a:p>
                  </a:txBody>
                  <a:tcPr marL="5715" marR="5715" marT="5715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310429"/>
                  </a:ext>
                </a:extLst>
              </a:tr>
              <a:tr h="187620">
                <a:tc>
                  <a:txBody>
                    <a:bodyPr/>
                    <a:lstStyle/>
                    <a:p>
                      <a:pPr algn="l" rtl="0" fontAlgn="b"/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39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Software Delivery</a:t>
                      </a:r>
                    </a:p>
                  </a:txBody>
                  <a:tcPr marL="5715" marR="5715" marT="5715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384394"/>
                  </a:ext>
                </a:extLst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391675" y="2339928"/>
            <a:ext cx="6426900" cy="528282"/>
            <a:chOff x="391675" y="2339928"/>
            <a:chExt cx="6426900" cy="528282"/>
          </a:xfrm>
        </p:grpSpPr>
        <p:sp>
          <p:nvSpPr>
            <p:cNvPr id="13" name="Arrow: Pentagon 12"/>
            <p:cNvSpPr/>
            <p:nvPr/>
          </p:nvSpPr>
          <p:spPr>
            <a:xfrm>
              <a:off x="391675" y="2346060"/>
              <a:ext cx="1219098" cy="516016"/>
            </a:xfrm>
            <a:prstGeom prst="homePlate">
              <a:avLst>
                <a:gd name="adj" fmla="val 45630"/>
              </a:avLst>
            </a:prstGeom>
            <a:solidFill>
              <a:srgbClr val="6BB3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Produce List of Workstations</a:t>
              </a:r>
            </a:p>
          </p:txBody>
        </p:sp>
        <p:sp>
          <p:nvSpPr>
            <p:cNvPr id="15" name="Arrow: Chevron 14"/>
            <p:cNvSpPr/>
            <p:nvPr/>
          </p:nvSpPr>
          <p:spPr>
            <a:xfrm>
              <a:off x="1440073" y="2339928"/>
              <a:ext cx="1400320" cy="522148"/>
            </a:xfrm>
            <a:prstGeom prst="chevron">
              <a:avLst>
                <a:gd name="adj" fmla="val 4667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rIns="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Change Control to Deploy Supplicant</a:t>
              </a:r>
            </a:p>
          </p:txBody>
        </p:sp>
        <p:sp>
          <p:nvSpPr>
            <p:cNvPr id="16" name="Arrow: Chevron 15"/>
            <p:cNvSpPr/>
            <p:nvPr/>
          </p:nvSpPr>
          <p:spPr>
            <a:xfrm>
              <a:off x="2669693" y="2339928"/>
              <a:ext cx="1400320" cy="522148"/>
            </a:xfrm>
            <a:prstGeom prst="chevron">
              <a:avLst>
                <a:gd name="adj" fmla="val 46671"/>
              </a:avLst>
            </a:prstGeom>
            <a:solidFill>
              <a:srgbClr val="BE39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Deploy Supplicant</a:t>
              </a:r>
            </a:p>
          </p:txBody>
        </p:sp>
        <p:sp>
          <p:nvSpPr>
            <p:cNvPr id="17" name="Arrow: Chevron 16"/>
            <p:cNvSpPr/>
            <p:nvPr/>
          </p:nvSpPr>
          <p:spPr>
            <a:xfrm>
              <a:off x="3899313" y="2346060"/>
              <a:ext cx="1472651" cy="522150"/>
            </a:xfrm>
            <a:prstGeom prst="chevron">
              <a:avLst>
                <a:gd name="adj" fmla="val 4667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Generate Authentication Report for Missing Supplicant Clients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201263" y="2346060"/>
              <a:ext cx="1617312" cy="522150"/>
            </a:xfrm>
            <a:custGeom>
              <a:avLst/>
              <a:gdLst>
                <a:gd name="connsiteX0" fmla="*/ 1219200 w 1703832"/>
                <a:gd name="connsiteY0" fmla="*/ 0 h 565611"/>
                <a:gd name="connsiteX1" fmla="*/ 1703832 w 1703832"/>
                <a:gd name="connsiteY1" fmla="*/ 0 h 565611"/>
                <a:gd name="connsiteX2" fmla="*/ 1703832 w 1703832"/>
                <a:gd name="connsiteY2" fmla="*/ 282806 h 565611"/>
                <a:gd name="connsiteX3" fmla="*/ 1703832 w 1703832"/>
                <a:gd name="connsiteY3" fmla="*/ 565611 h 565611"/>
                <a:gd name="connsiteX4" fmla="*/ 1439856 w 1703832"/>
                <a:gd name="connsiteY4" fmla="*/ 565611 h 565611"/>
                <a:gd name="connsiteX5" fmla="*/ 1219200 w 1703832"/>
                <a:gd name="connsiteY5" fmla="*/ 565611 h 565611"/>
                <a:gd name="connsiteX6" fmla="*/ 0 w 1703832"/>
                <a:gd name="connsiteY6" fmla="*/ 565611 h 565611"/>
                <a:gd name="connsiteX7" fmla="*/ 263976 w 1703832"/>
                <a:gd name="connsiteY7" fmla="*/ 282806 h 565611"/>
                <a:gd name="connsiteX8" fmla="*/ 0 w 1703832"/>
                <a:gd name="connsiteY8" fmla="*/ 1 h 565611"/>
                <a:gd name="connsiteX9" fmla="*/ 1219200 w 1703832"/>
                <a:gd name="connsiteY9" fmla="*/ 1 h 56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832" h="565611">
                  <a:moveTo>
                    <a:pt x="1219200" y="0"/>
                  </a:moveTo>
                  <a:lnTo>
                    <a:pt x="1703832" y="0"/>
                  </a:lnTo>
                  <a:lnTo>
                    <a:pt x="1703832" y="282806"/>
                  </a:lnTo>
                  <a:lnTo>
                    <a:pt x="1703832" y="565611"/>
                  </a:lnTo>
                  <a:lnTo>
                    <a:pt x="1439856" y="565611"/>
                  </a:lnTo>
                  <a:lnTo>
                    <a:pt x="1219200" y="565611"/>
                  </a:lnTo>
                  <a:lnTo>
                    <a:pt x="0" y="565611"/>
                  </a:lnTo>
                  <a:lnTo>
                    <a:pt x="263976" y="282806"/>
                  </a:lnTo>
                  <a:lnTo>
                    <a:pt x="0" y="1"/>
                  </a:lnTo>
                  <a:lnTo>
                    <a:pt x="1219200" y="1"/>
                  </a:lnTo>
                  <a:close/>
                </a:path>
              </a:pathLst>
            </a:custGeom>
            <a:solidFill>
              <a:srgbClr val="6BB3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Remediate Missing </a:t>
              </a:r>
            </a:p>
            <a:p>
              <a:pPr algn="ctr"/>
              <a:r>
                <a:rPr lang="en-US" sz="900"/>
                <a:t>Supplicant Clients</a:t>
              </a:r>
              <a:endParaRPr lang="en-US" sz="1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669693" y="3771443"/>
            <a:ext cx="4148882" cy="874533"/>
            <a:chOff x="2669693" y="3771443"/>
            <a:chExt cx="4148882" cy="874533"/>
          </a:xfrm>
        </p:grpSpPr>
        <p:sp>
          <p:nvSpPr>
            <p:cNvPr id="22" name="Arrow: Pentagon 21"/>
            <p:cNvSpPr/>
            <p:nvPr/>
          </p:nvSpPr>
          <p:spPr>
            <a:xfrm>
              <a:off x="2669693" y="3771443"/>
              <a:ext cx="1400320" cy="874531"/>
            </a:xfrm>
            <a:prstGeom prst="homePlate">
              <a:avLst>
                <a:gd name="adj" fmla="val 29386"/>
              </a:avLst>
            </a:prstGeom>
            <a:solidFill>
              <a:srgbClr val="17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Train Local Phone Resources</a:t>
              </a: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3899313" y="3783712"/>
              <a:ext cx="2919262" cy="862264"/>
            </a:xfrm>
            <a:custGeom>
              <a:avLst/>
              <a:gdLst>
                <a:gd name="connsiteX0" fmla="*/ 0 w 3075432"/>
                <a:gd name="connsiteY0" fmla="*/ 0 h 1041306"/>
                <a:gd name="connsiteX1" fmla="*/ 2237232 w 3075432"/>
                <a:gd name="connsiteY1" fmla="*/ 0 h 1041306"/>
                <a:gd name="connsiteX2" fmla="*/ 2430867 w 3075432"/>
                <a:gd name="connsiteY2" fmla="*/ 0 h 1041306"/>
                <a:gd name="connsiteX3" fmla="*/ 3075432 w 3075432"/>
                <a:gd name="connsiteY3" fmla="*/ 0 h 1041306"/>
                <a:gd name="connsiteX4" fmla="*/ 3075432 w 3075432"/>
                <a:gd name="connsiteY4" fmla="*/ 1041304 h 1041306"/>
                <a:gd name="connsiteX5" fmla="*/ 2430868 w 3075432"/>
                <a:gd name="connsiteY5" fmla="*/ 1041304 h 1041306"/>
                <a:gd name="connsiteX6" fmla="*/ 2430867 w 3075432"/>
                <a:gd name="connsiteY6" fmla="*/ 1041306 h 1041306"/>
                <a:gd name="connsiteX7" fmla="*/ 0 w 3075432"/>
                <a:gd name="connsiteY7" fmla="*/ 1041306 h 1041306"/>
                <a:gd name="connsiteX8" fmla="*/ 263565 w 3075432"/>
                <a:gd name="connsiteY8" fmla="*/ 520653 h 10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5432" h="1041306">
                  <a:moveTo>
                    <a:pt x="0" y="0"/>
                  </a:moveTo>
                  <a:lnTo>
                    <a:pt x="2237232" y="0"/>
                  </a:lnTo>
                  <a:lnTo>
                    <a:pt x="2430867" y="0"/>
                  </a:lnTo>
                  <a:lnTo>
                    <a:pt x="3075432" y="0"/>
                  </a:lnTo>
                  <a:lnTo>
                    <a:pt x="3075432" y="1041304"/>
                  </a:lnTo>
                  <a:lnTo>
                    <a:pt x="2430868" y="1041304"/>
                  </a:lnTo>
                  <a:lnTo>
                    <a:pt x="2430867" y="1041306"/>
                  </a:lnTo>
                  <a:lnTo>
                    <a:pt x="0" y="1041306"/>
                  </a:lnTo>
                  <a:lnTo>
                    <a:pt x="263565" y="52065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Deploy Phone Certificates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916085" y="895259"/>
            <a:ext cx="548640" cy="37488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b="1" dirty="0"/>
              <a:t>Change Control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57580" y="897119"/>
            <a:ext cx="548640" cy="3748854"/>
          </a:xfrm>
          <a:prstGeom prst="rect">
            <a:avLst/>
          </a:prstGeom>
          <a:solidFill>
            <a:srgbClr val="17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b="1" dirty="0"/>
              <a:t>Stakeholder Communications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98156" y="897119"/>
            <a:ext cx="548640" cy="37488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b="1" dirty="0"/>
              <a:t>Implement Low Impact Mode </a:t>
            </a:r>
          </a:p>
          <a:p>
            <a:pPr algn="ctr"/>
            <a:r>
              <a:rPr lang="en-US" sz="900" dirty="0"/>
              <a:t>By Creating and Activating Enforcement Policies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1675" y="2913811"/>
            <a:ext cx="6426900" cy="799762"/>
            <a:chOff x="391675" y="2913811"/>
            <a:chExt cx="6426900" cy="799762"/>
          </a:xfrm>
        </p:grpSpPr>
        <p:sp>
          <p:nvSpPr>
            <p:cNvPr id="14" name="Arrow: Pentagon 13"/>
            <p:cNvSpPr/>
            <p:nvPr/>
          </p:nvSpPr>
          <p:spPr>
            <a:xfrm>
              <a:off x="391675" y="2913813"/>
              <a:ext cx="1396531" cy="799760"/>
            </a:xfrm>
            <a:prstGeom prst="homePlate">
              <a:avLst>
                <a:gd name="adj" fmla="val 29702"/>
              </a:avLst>
            </a:prstGeom>
            <a:solidFill>
              <a:srgbClr val="17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Create Policy Sets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Establish Naming Conventions</a:t>
              </a:r>
            </a:p>
          </p:txBody>
        </p:sp>
        <p:sp>
          <p:nvSpPr>
            <p:cNvPr id="19" name="Arrow: Chevron 18"/>
            <p:cNvSpPr/>
            <p:nvPr/>
          </p:nvSpPr>
          <p:spPr>
            <a:xfrm>
              <a:off x="2669693" y="2913811"/>
              <a:ext cx="1400320" cy="799762"/>
            </a:xfrm>
            <a:prstGeom prst="chevron">
              <a:avLst>
                <a:gd name="adj" fmla="val 3293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Generate Device Lists</a:t>
              </a:r>
            </a:p>
          </p:txBody>
        </p:sp>
        <p:sp>
          <p:nvSpPr>
            <p:cNvPr id="20" name="Arrow: Chevron 19"/>
            <p:cNvSpPr/>
            <p:nvPr/>
          </p:nvSpPr>
          <p:spPr>
            <a:xfrm>
              <a:off x="3899313" y="2926080"/>
              <a:ext cx="1472651" cy="787493"/>
            </a:xfrm>
            <a:prstGeom prst="chevron">
              <a:avLst>
                <a:gd name="adj" fmla="val 30840"/>
              </a:avLst>
            </a:prstGeom>
            <a:solidFill>
              <a:srgbClr val="6BB3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Identify Missing Devices</a:t>
              </a: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5201263" y="2926080"/>
              <a:ext cx="1617312" cy="787493"/>
            </a:xfrm>
            <a:custGeom>
              <a:avLst/>
              <a:gdLst>
                <a:gd name="connsiteX0" fmla="*/ 0 w 1703832"/>
                <a:gd name="connsiteY0" fmla="*/ 0 h 1041306"/>
                <a:gd name="connsiteX1" fmla="*/ 1246632 w 1703832"/>
                <a:gd name="connsiteY1" fmla="*/ 0 h 1041306"/>
                <a:gd name="connsiteX2" fmla="*/ 1440267 w 1703832"/>
                <a:gd name="connsiteY2" fmla="*/ 0 h 1041306"/>
                <a:gd name="connsiteX3" fmla="*/ 1703832 w 1703832"/>
                <a:gd name="connsiteY3" fmla="*/ 0 h 1041306"/>
                <a:gd name="connsiteX4" fmla="*/ 1703832 w 1703832"/>
                <a:gd name="connsiteY4" fmla="*/ 520653 h 1041306"/>
                <a:gd name="connsiteX5" fmla="*/ 1703832 w 1703832"/>
                <a:gd name="connsiteY5" fmla="*/ 1041306 h 1041306"/>
                <a:gd name="connsiteX6" fmla="*/ 1440267 w 1703832"/>
                <a:gd name="connsiteY6" fmla="*/ 1041306 h 1041306"/>
                <a:gd name="connsiteX7" fmla="*/ 1246632 w 1703832"/>
                <a:gd name="connsiteY7" fmla="*/ 1041306 h 1041306"/>
                <a:gd name="connsiteX8" fmla="*/ 0 w 1703832"/>
                <a:gd name="connsiteY8" fmla="*/ 1041306 h 1041306"/>
                <a:gd name="connsiteX9" fmla="*/ 263565 w 1703832"/>
                <a:gd name="connsiteY9" fmla="*/ 520653 h 10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832" h="1041306">
                  <a:moveTo>
                    <a:pt x="0" y="0"/>
                  </a:moveTo>
                  <a:lnTo>
                    <a:pt x="1246632" y="0"/>
                  </a:lnTo>
                  <a:lnTo>
                    <a:pt x="1440267" y="0"/>
                  </a:lnTo>
                  <a:lnTo>
                    <a:pt x="1703832" y="0"/>
                  </a:lnTo>
                  <a:lnTo>
                    <a:pt x="1703832" y="520653"/>
                  </a:lnTo>
                  <a:lnTo>
                    <a:pt x="1703832" y="1041306"/>
                  </a:lnTo>
                  <a:lnTo>
                    <a:pt x="1440267" y="1041306"/>
                  </a:lnTo>
                  <a:lnTo>
                    <a:pt x="1246632" y="1041306"/>
                  </a:lnTo>
                  <a:lnTo>
                    <a:pt x="0" y="1041306"/>
                  </a:lnTo>
                  <a:lnTo>
                    <a:pt x="263565" y="52065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rIns="0" rtlCol="0" anchor="ctr"/>
            <a:lstStyle/>
            <a:p>
              <a:pPr algn="ctr"/>
              <a:r>
                <a:rPr lang="en-US" sz="900" dirty="0"/>
                <a:t>Create Data Flows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Review Data Flows with SMEs</a:t>
              </a:r>
            </a:p>
          </p:txBody>
        </p:sp>
        <p:sp>
          <p:nvSpPr>
            <p:cNvPr id="31" name="Arrow: Chevron 30"/>
            <p:cNvSpPr/>
            <p:nvPr/>
          </p:nvSpPr>
          <p:spPr>
            <a:xfrm>
              <a:off x="1621294" y="2913811"/>
              <a:ext cx="1219100" cy="799762"/>
            </a:xfrm>
            <a:prstGeom prst="chevron">
              <a:avLst>
                <a:gd name="adj" fmla="val 29667"/>
              </a:avLst>
            </a:prstGeom>
            <a:solidFill>
              <a:srgbClr val="6BB3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Prioritize Closets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91676" y="895259"/>
            <a:ext cx="6426899" cy="1384221"/>
            <a:chOff x="391676" y="895259"/>
            <a:chExt cx="6426899" cy="1384221"/>
          </a:xfrm>
        </p:grpSpPr>
        <p:grpSp>
          <p:nvGrpSpPr>
            <p:cNvPr id="34" name="Group 33"/>
            <p:cNvGrpSpPr/>
            <p:nvPr/>
          </p:nvGrpSpPr>
          <p:grpSpPr>
            <a:xfrm>
              <a:off x="391676" y="895259"/>
              <a:ext cx="6426899" cy="1384221"/>
              <a:chOff x="391676" y="895259"/>
              <a:chExt cx="6426899" cy="1384221"/>
            </a:xfrm>
          </p:grpSpPr>
          <p:sp>
            <p:nvSpPr>
              <p:cNvPr id="8" name="Arrow: Pentagon 7"/>
              <p:cNvSpPr/>
              <p:nvPr/>
            </p:nvSpPr>
            <p:spPr>
              <a:xfrm>
                <a:off x="909719" y="897122"/>
                <a:ext cx="878487" cy="468357"/>
              </a:xfrm>
              <a:prstGeom prst="homePlate">
                <a:avLst>
                  <a:gd name="adj" fmla="val 4563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ISE Appliance Install</a:t>
                </a:r>
              </a:p>
            </p:txBody>
          </p:sp>
          <p:sp>
            <p:nvSpPr>
              <p:cNvPr id="9" name="Arrow: Pentagon 8"/>
              <p:cNvSpPr/>
              <p:nvPr/>
            </p:nvSpPr>
            <p:spPr>
              <a:xfrm>
                <a:off x="909719" y="1417219"/>
                <a:ext cx="878487" cy="862260"/>
              </a:xfrm>
              <a:prstGeom prst="homePlate">
                <a:avLst>
                  <a:gd name="adj" fmla="val 2534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Switch Replacements</a:t>
                </a:r>
              </a:p>
              <a:p>
                <a:pPr algn="ctr"/>
                <a:endParaRPr lang="en-US" sz="800" dirty="0"/>
              </a:p>
              <a:p>
                <a:pPr algn="ctr"/>
                <a:endParaRPr lang="en-US" sz="800" dirty="0"/>
              </a:p>
              <a:p>
                <a:pPr algn="ctr"/>
                <a:r>
                  <a:rPr lang="en-US" sz="800" dirty="0"/>
                  <a:t>Switch IOS Upgrades</a:t>
                </a:r>
              </a:p>
            </p:txBody>
          </p:sp>
          <p:sp>
            <p:nvSpPr>
              <p:cNvPr id="10" name="Arrow: Chevron 9"/>
              <p:cNvSpPr/>
              <p:nvPr/>
            </p:nvSpPr>
            <p:spPr>
              <a:xfrm>
                <a:off x="2800502" y="897122"/>
                <a:ext cx="1775826" cy="1382358"/>
              </a:xfrm>
              <a:prstGeom prst="chevron">
                <a:avLst>
                  <a:gd name="adj" fmla="val 4856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4320" tIns="0" rIns="0" bIns="0" rtlCol="0" anchor="ctr"/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Implement 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Monitor Mode</a:t>
                </a:r>
              </a:p>
            </p:txBody>
          </p:sp>
          <p:sp>
            <p:nvSpPr>
              <p:cNvPr id="11" name="Arrow: Chevron 10"/>
              <p:cNvSpPr/>
              <p:nvPr/>
            </p:nvSpPr>
            <p:spPr>
              <a:xfrm>
                <a:off x="4015194" y="897122"/>
                <a:ext cx="1788445" cy="1382358"/>
              </a:xfrm>
              <a:prstGeom prst="chevron">
                <a:avLst>
                  <a:gd name="adj" fmla="val 49191"/>
                </a:avLst>
              </a:prstGeom>
              <a:solidFill>
                <a:srgbClr val="17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4320" tIns="0" rIns="0" bIns="0" rtlCol="0" anchor="ctr"/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Generate 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Network 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Inventory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Report</a:t>
                </a:r>
              </a:p>
            </p:txBody>
          </p:sp>
          <p:sp>
            <p:nvSpPr>
              <p:cNvPr id="12" name="Freeform: Shape 11"/>
              <p:cNvSpPr/>
              <p:nvPr/>
            </p:nvSpPr>
            <p:spPr>
              <a:xfrm>
                <a:off x="5227302" y="897119"/>
                <a:ext cx="1591273" cy="1382359"/>
              </a:xfrm>
              <a:custGeom>
                <a:avLst/>
                <a:gdLst>
                  <a:gd name="connsiteX0" fmla="*/ 823784 w 1676400"/>
                  <a:gd name="connsiteY0" fmla="*/ 0 h 1669398"/>
                  <a:gd name="connsiteX1" fmla="*/ 1676400 w 1676400"/>
                  <a:gd name="connsiteY1" fmla="*/ 0 h 1669398"/>
                  <a:gd name="connsiteX2" fmla="*/ 1676400 w 1676400"/>
                  <a:gd name="connsiteY2" fmla="*/ 834700 h 1669398"/>
                  <a:gd name="connsiteX3" fmla="*/ 1676400 w 1676400"/>
                  <a:gd name="connsiteY3" fmla="*/ 1669398 h 1669398"/>
                  <a:gd name="connsiteX4" fmla="*/ 897276 w 1676400"/>
                  <a:gd name="connsiteY4" fmla="*/ 1669398 h 1669398"/>
                  <a:gd name="connsiteX5" fmla="*/ 823784 w 1676400"/>
                  <a:gd name="connsiteY5" fmla="*/ 1669398 h 1669398"/>
                  <a:gd name="connsiteX6" fmla="*/ 0 w 1676400"/>
                  <a:gd name="connsiteY6" fmla="*/ 1669398 h 1669398"/>
                  <a:gd name="connsiteX7" fmla="*/ 779124 w 1676400"/>
                  <a:gd name="connsiteY7" fmla="*/ 834700 h 1669398"/>
                  <a:gd name="connsiteX8" fmla="*/ 0 w 1676400"/>
                  <a:gd name="connsiteY8" fmla="*/ 1 h 1669398"/>
                  <a:gd name="connsiteX9" fmla="*/ 823784 w 1676400"/>
                  <a:gd name="connsiteY9" fmla="*/ 1 h 1669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76400" h="1669398">
                    <a:moveTo>
                      <a:pt x="823784" y="0"/>
                    </a:moveTo>
                    <a:lnTo>
                      <a:pt x="1676400" y="0"/>
                    </a:lnTo>
                    <a:lnTo>
                      <a:pt x="1676400" y="834700"/>
                    </a:lnTo>
                    <a:lnTo>
                      <a:pt x="1676400" y="1669398"/>
                    </a:lnTo>
                    <a:lnTo>
                      <a:pt x="897276" y="1669398"/>
                    </a:lnTo>
                    <a:lnTo>
                      <a:pt x="823784" y="1669398"/>
                    </a:lnTo>
                    <a:lnTo>
                      <a:pt x="0" y="1669398"/>
                    </a:lnTo>
                    <a:lnTo>
                      <a:pt x="779124" y="834700"/>
                    </a:lnTo>
                    <a:lnTo>
                      <a:pt x="0" y="1"/>
                    </a:lnTo>
                    <a:lnTo>
                      <a:pt x="823784" y="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11480" tIns="0" rIns="0" bIns="0" rtlCol="0" anchor="ctr"/>
              <a:lstStyle/>
              <a:p>
                <a:pPr algn="ctr"/>
                <a:r>
                  <a:rPr lang="en-US" sz="900" dirty="0"/>
                  <a:t>Remediate </a:t>
                </a:r>
              </a:p>
              <a:p>
                <a:pPr algn="ctr"/>
                <a:r>
                  <a:rPr lang="en-US" sz="900" dirty="0"/>
                  <a:t>Switch </a:t>
                </a:r>
              </a:p>
              <a:p>
                <a:pPr algn="ctr"/>
                <a:r>
                  <a:rPr lang="en-US" sz="900" dirty="0"/>
                  <a:t>Code </a:t>
                </a:r>
              </a:p>
              <a:p>
                <a:pPr algn="ctr"/>
                <a:r>
                  <a:rPr lang="en-US" sz="900" dirty="0"/>
                  <a:t>Revision Issues </a:t>
                </a:r>
              </a:p>
            </p:txBody>
          </p:sp>
          <p:sp>
            <p:nvSpPr>
              <p:cNvPr id="27" name="Freeform: Shape 26"/>
              <p:cNvSpPr/>
              <p:nvPr/>
            </p:nvSpPr>
            <p:spPr>
              <a:xfrm>
                <a:off x="1704748" y="911598"/>
                <a:ext cx="1420452" cy="468441"/>
              </a:xfrm>
              <a:custGeom>
                <a:avLst/>
                <a:gdLst>
                  <a:gd name="connsiteX0" fmla="*/ 547683 w 1687356"/>
                  <a:gd name="connsiteY0" fmla="*/ 0 h 565710"/>
                  <a:gd name="connsiteX1" fmla="*/ 1179228 w 1687356"/>
                  <a:gd name="connsiteY1" fmla="*/ 0 h 565710"/>
                  <a:gd name="connsiteX2" fmla="*/ 1181727 w 1687356"/>
                  <a:gd name="connsiteY2" fmla="*/ 9996 h 565710"/>
                  <a:gd name="connsiteX3" fmla="*/ 1181727 w 1687356"/>
                  <a:gd name="connsiteY3" fmla="*/ 0 h 565710"/>
                  <a:gd name="connsiteX4" fmla="*/ 1687356 w 1687356"/>
                  <a:gd name="connsiteY4" fmla="*/ 565709 h 565710"/>
                  <a:gd name="connsiteX5" fmla="*/ 1320655 w 1687356"/>
                  <a:gd name="connsiteY5" fmla="*/ 565709 h 565710"/>
                  <a:gd name="connsiteX6" fmla="*/ 1320655 w 1687356"/>
                  <a:gd name="connsiteY6" fmla="*/ 565710 h 565710"/>
                  <a:gd name="connsiteX7" fmla="*/ 406255 w 1687356"/>
                  <a:gd name="connsiteY7" fmla="*/ 565710 h 565710"/>
                  <a:gd name="connsiteX8" fmla="*/ 406255 w 1687356"/>
                  <a:gd name="connsiteY8" fmla="*/ 565709 h 565710"/>
                  <a:gd name="connsiteX9" fmla="*/ 0 w 1687356"/>
                  <a:gd name="connsiteY9" fmla="*/ 565709 h 565710"/>
                  <a:gd name="connsiteX10" fmla="*/ 240629 w 1687356"/>
                  <a:gd name="connsiteY10" fmla="*/ 282856 h 565710"/>
                  <a:gd name="connsiteX11" fmla="*/ 0 w 1687356"/>
                  <a:gd name="connsiteY11" fmla="*/ 1 h 565710"/>
                  <a:gd name="connsiteX12" fmla="*/ 547683 w 1687356"/>
                  <a:gd name="connsiteY12" fmla="*/ 1 h 565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7356" h="565710">
                    <a:moveTo>
                      <a:pt x="547683" y="0"/>
                    </a:moveTo>
                    <a:lnTo>
                      <a:pt x="1179228" y="0"/>
                    </a:lnTo>
                    <a:lnTo>
                      <a:pt x="1181727" y="9996"/>
                    </a:lnTo>
                    <a:lnTo>
                      <a:pt x="1181727" y="0"/>
                    </a:lnTo>
                    <a:lnTo>
                      <a:pt x="1687356" y="565709"/>
                    </a:lnTo>
                    <a:lnTo>
                      <a:pt x="1320655" y="565709"/>
                    </a:lnTo>
                    <a:lnTo>
                      <a:pt x="1320655" y="565710"/>
                    </a:lnTo>
                    <a:lnTo>
                      <a:pt x="406255" y="565710"/>
                    </a:lnTo>
                    <a:lnTo>
                      <a:pt x="406255" y="565709"/>
                    </a:lnTo>
                    <a:lnTo>
                      <a:pt x="0" y="565709"/>
                    </a:lnTo>
                    <a:lnTo>
                      <a:pt x="240629" y="282856"/>
                    </a:lnTo>
                    <a:lnTo>
                      <a:pt x="0" y="1"/>
                    </a:lnTo>
                    <a:lnTo>
                      <a:pt x="547683" y="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Add Switches 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to ISE</a:t>
                </a:r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 rot="5400000">
                <a:off x="2095004" y="1010263"/>
                <a:ext cx="862269" cy="1676164"/>
              </a:xfrm>
              <a:custGeom>
                <a:avLst/>
                <a:gdLst>
                  <a:gd name="connsiteX0" fmla="*/ 0 w 1041314"/>
                  <a:gd name="connsiteY0" fmla="*/ 200763 h 1956748"/>
                  <a:gd name="connsiteX1" fmla="*/ 48885 w 1041314"/>
                  <a:gd name="connsiteY1" fmla="*/ 158526 h 1956748"/>
                  <a:gd name="connsiteX2" fmla="*/ 222120 w 1041314"/>
                  <a:gd name="connsiteY2" fmla="*/ 0 h 1956748"/>
                  <a:gd name="connsiteX3" fmla="*/ 339630 w 1041314"/>
                  <a:gd name="connsiteY3" fmla="*/ 128413 h 1956748"/>
                  <a:gd name="connsiteX4" fmla="*/ 1041314 w 1041314"/>
                  <a:gd name="connsiteY4" fmla="*/ 786316 h 1956748"/>
                  <a:gd name="connsiteX5" fmla="*/ 1034666 w 1041314"/>
                  <a:gd name="connsiteY5" fmla="*/ 786316 h 1956748"/>
                  <a:gd name="connsiteX6" fmla="*/ 1041313 w 1041314"/>
                  <a:gd name="connsiteY6" fmla="*/ 792963 h 1956748"/>
                  <a:gd name="connsiteX7" fmla="*/ 1041313 w 1041314"/>
                  <a:gd name="connsiteY7" fmla="*/ 803182 h 1956748"/>
                  <a:gd name="connsiteX8" fmla="*/ 1041314 w 1041314"/>
                  <a:gd name="connsiteY8" fmla="*/ 803182 h 1956748"/>
                  <a:gd name="connsiteX9" fmla="*/ 1041314 w 1041314"/>
                  <a:gd name="connsiteY9" fmla="*/ 1956747 h 1956748"/>
                  <a:gd name="connsiteX10" fmla="*/ 520658 w 1041314"/>
                  <a:gd name="connsiteY10" fmla="*/ 1711280 h 1956748"/>
                  <a:gd name="connsiteX11" fmla="*/ 1 w 1041314"/>
                  <a:gd name="connsiteY11" fmla="*/ 1956748 h 1956748"/>
                  <a:gd name="connsiteX12" fmla="*/ 2 w 1041314"/>
                  <a:gd name="connsiteY12" fmla="*/ 1002724 h 1956748"/>
                  <a:gd name="connsiteX13" fmla="*/ 1 w 1041314"/>
                  <a:gd name="connsiteY13" fmla="*/ 1002723 h 195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1314" h="1956748">
                    <a:moveTo>
                      <a:pt x="0" y="200763"/>
                    </a:moveTo>
                    <a:lnTo>
                      <a:pt x="48885" y="158526"/>
                    </a:lnTo>
                    <a:lnTo>
                      <a:pt x="222120" y="0"/>
                    </a:lnTo>
                    <a:lnTo>
                      <a:pt x="339630" y="128413"/>
                    </a:lnTo>
                    <a:lnTo>
                      <a:pt x="1041314" y="786316"/>
                    </a:lnTo>
                    <a:lnTo>
                      <a:pt x="1034666" y="786316"/>
                    </a:lnTo>
                    <a:lnTo>
                      <a:pt x="1041313" y="792963"/>
                    </a:lnTo>
                    <a:lnTo>
                      <a:pt x="1041313" y="803182"/>
                    </a:lnTo>
                    <a:lnTo>
                      <a:pt x="1041314" y="803182"/>
                    </a:lnTo>
                    <a:lnTo>
                      <a:pt x="1041314" y="1956747"/>
                    </a:lnTo>
                    <a:lnTo>
                      <a:pt x="520658" y="1711280"/>
                    </a:lnTo>
                    <a:lnTo>
                      <a:pt x="1" y="1956748"/>
                    </a:lnTo>
                    <a:lnTo>
                      <a:pt x="2" y="1002724"/>
                    </a:lnTo>
                    <a:lnTo>
                      <a:pt x="1" y="1002723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>
                <a:scene3d>
                  <a:camera prst="orthographicFront">
                    <a:rot lat="0" lon="0" rev="5400000"/>
                  </a:camera>
                  <a:lightRig rig="threePt" dir="t"/>
                </a:scene3d>
              </a:bodyPr>
              <a:lstStyle/>
              <a:p>
                <a:pPr algn="ctr"/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ectangle: Single Corner Rounded 28"/>
              <p:cNvSpPr/>
              <p:nvPr/>
            </p:nvSpPr>
            <p:spPr>
              <a:xfrm>
                <a:off x="646994" y="895259"/>
                <a:ext cx="208600" cy="1378061"/>
              </a:xfrm>
              <a:prstGeom prst="round1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Change Control</a:t>
                </a:r>
                <a:endParaRPr lang="en-US" sz="900" dirty="0"/>
              </a:p>
            </p:txBody>
          </p:sp>
          <p:sp>
            <p:nvSpPr>
              <p:cNvPr id="32" name="Rectangle: Single Corner Rounded 31"/>
              <p:cNvSpPr/>
              <p:nvPr/>
            </p:nvSpPr>
            <p:spPr>
              <a:xfrm>
                <a:off x="391676" y="895259"/>
                <a:ext cx="218606" cy="1378061"/>
              </a:xfrm>
              <a:prstGeom prst="round1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900" dirty="0"/>
                  <a:t>Procurement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000188" y="1573430"/>
              <a:ext cx="914400" cy="69286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Implement Switch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Templates</a:t>
              </a:r>
            </a:p>
            <a:p>
              <a:pPr algn="ctr"/>
              <a:endParaRPr lang="en-US" sz="900" dirty="0">
                <a:solidFill>
                  <a:schemeClr val="tx1"/>
                </a:solidFill>
                <a:latin typeface="Roboto Condensed Regular"/>
                <a:cs typeface="Roboto Condensed Regular"/>
              </a:endParaRPr>
            </a:p>
          </p:txBody>
        </p:sp>
      </p:grpSp>
      <p:pic>
        <p:nvPicPr>
          <p:cNvPr id="40" name="Picture 39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Communicate Early, Communicate Often</a:t>
            </a: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Engage Stakeholders Throughout the Journey</a:t>
            </a: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Allow Resources to Play</a:t>
            </a: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Reinforce Learnings</a:t>
            </a: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Formally Kick Off Each Deployment Phase</a:t>
            </a: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Status Checks and Progress Metrics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Art of Delivery</a:t>
            </a:r>
          </a:p>
        </p:txBody>
      </p:sp>
      <p:pic>
        <p:nvPicPr>
          <p:cNvPr id="5" name="Picture 4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3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Size Steps, In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Small proof of concept</a:t>
            </a:r>
          </a:p>
          <a:p>
            <a:pPr lvl="1"/>
            <a:r>
              <a:rPr lang="en-US" dirty="0"/>
              <a:t>Great if you can get a switch, a couple of older PCs and tie into your production environment for PKI.</a:t>
            </a:r>
          </a:p>
          <a:p>
            <a:r>
              <a:rPr lang="en-US" b="1" dirty="0"/>
              <a:t>Limited production pilot</a:t>
            </a:r>
          </a:p>
          <a:p>
            <a:pPr lvl="1"/>
            <a:r>
              <a:rPr lang="en-US" dirty="0"/>
              <a:t>Picking a spot that is mostly 9 to 5 users really helps!</a:t>
            </a:r>
          </a:p>
          <a:p>
            <a:r>
              <a:rPr lang="en-US" b="1" dirty="0"/>
              <a:t>Limited Production expansion</a:t>
            </a:r>
          </a:p>
          <a:p>
            <a:pPr lvl="1"/>
            <a:r>
              <a:rPr lang="en-US" dirty="0"/>
              <a:t>Completing the closet or floor or building that the pilot was on</a:t>
            </a:r>
          </a:p>
          <a:p>
            <a:r>
              <a:rPr lang="en-US" b="1" dirty="0"/>
              <a:t>Slice the rest of your environment into small chunks and begin moving forward</a:t>
            </a:r>
          </a:p>
          <a:p>
            <a:pPr lvl="1"/>
            <a:r>
              <a:rPr lang="en-US" dirty="0"/>
              <a:t>Leverage the knowledge of your desktop and other IT teams to help steer where and when</a:t>
            </a:r>
          </a:p>
          <a:p>
            <a:pPr lvl="1"/>
            <a:endParaRPr lang="en-US" dirty="0"/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1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Training the support folks at all tiers</a:t>
            </a:r>
          </a:p>
          <a:p>
            <a:r>
              <a:rPr lang="en-US" b="1" dirty="0"/>
              <a:t>Establishing processes and procedures</a:t>
            </a:r>
          </a:p>
          <a:p>
            <a:pPr lvl="1"/>
            <a:r>
              <a:rPr lang="en-US" dirty="0"/>
              <a:t>Deciding the standards on how exceptions are handled</a:t>
            </a:r>
          </a:p>
          <a:p>
            <a:pPr lvl="1"/>
            <a:r>
              <a:rPr lang="en-US" dirty="0"/>
              <a:t>Don’t be afraid to make changes to what you are doing if it doesn’t work as great as you want</a:t>
            </a:r>
          </a:p>
          <a:p>
            <a:pPr lvl="2"/>
            <a:r>
              <a:rPr lang="en-US" dirty="0"/>
              <a:t>“tell the workbench switch tale”</a:t>
            </a:r>
          </a:p>
          <a:p>
            <a:r>
              <a:rPr lang="en-US" b="1" dirty="0"/>
              <a:t>Governance</a:t>
            </a:r>
          </a:p>
          <a:p>
            <a:pPr lvl="1"/>
            <a:r>
              <a:rPr lang="en-US" dirty="0"/>
              <a:t>Establishing who/how/what/where after the dust settles and the day to day support starts</a:t>
            </a:r>
          </a:p>
          <a:p>
            <a:pPr lvl="2"/>
            <a:r>
              <a:rPr lang="en-US" dirty="0"/>
              <a:t>Who can grant exceptions? Who can write authentication and authorization rules? Who can approve those rules? Who audits those rules?</a:t>
            </a:r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8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Support – Governance,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Who can validate new network buildouts? Who can build new network buildouts?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How often are reports provided to management with regards to system status?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How does the SOC interact with this new process?</a:t>
            </a:r>
          </a:p>
          <a:p>
            <a:pPr lvl="1"/>
            <a:endParaRPr lang="en-US" dirty="0"/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A horse running through an open field&#10;&#10;Description generated with very high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373" y="2867025"/>
            <a:ext cx="3063240" cy="16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31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and Management </a:t>
            </a:r>
            <a:r>
              <a:rPr lang="en-US" sz="1500" baseline="100000" dirty="0"/>
              <a:t>of</a:t>
            </a:r>
            <a:r>
              <a:rPr lang="en-US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Tracking what is important to you AND your management is crucial</a:t>
            </a:r>
          </a:p>
          <a:p>
            <a:pPr lvl="1"/>
            <a:r>
              <a:rPr lang="en-US" dirty="0"/>
              <a:t>Be prepared to show multiple different metrics as the project matures</a:t>
            </a:r>
          </a:p>
          <a:p>
            <a:pPr lvl="1"/>
            <a:r>
              <a:rPr lang="en-US" dirty="0"/>
              <a:t>But do try to avoid too much goalpost moving</a:t>
            </a:r>
          </a:p>
          <a:p>
            <a:pPr lvl="2"/>
            <a:r>
              <a:rPr lang="en-US" dirty="0"/>
              <a:t>“Perfect is the enemy of good”</a:t>
            </a:r>
          </a:p>
          <a:p>
            <a:pPr lvl="1"/>
            <a:r>
              <a:rPr lang="en-US" dirty="0"/>
              <a:t>Answer the important question for them: “What’s in it for me?”</a:t>
            </a:r>
          </a:p>
          <a:p>
            <a:r>
              <a:rPr lang="en-US" b="1" dirty="0"/>
              <a:t>Don’t forget to have them experience how it works live</a:t>
            </a:r>
          </a:p>
          <a:p>
            <a:pPr lvl="1"/>
            <a:r>
              <a:rPr lang="en-US" dirty="0"/>
              <a:t>A normal process – your asset and user access everything as before</a:t>
            </a:r>
          </a:p>
          <a:p>
            <a:pPr lvl="2"/>
            <a:r>
              <a:rPr lang="en-US" dirty="0"/>
              <a:t>No problems, boss!</a:t>
            </a:r>
          </a:p>
          <a:p>
            <a:pPr lvl="1"/>
            <a:r>
              <a:rPr lang="en-US" dirty="0"/>
              <a:t>An personal asset</a:t>
            </a:r>
          </a:p>
          <a:p>
            <a:pPr lvl="2"/>
            <a:r>
              <a:rPr lang="en-US" dirty="0"/>
              <a:t>Note how we are applying controls to this connection; we have reduced this risk and now have additional insight into what connect.</a:t>
            </a:r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3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Communicate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Not a silver bullet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Part of an overall strategy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Solid Foundation that can be built upon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Communicate</a:t>
            </a:r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62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and Answer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which your humble presenters try to convince you it’s worth all the pain. </a:t>
            </a:r>
            <a:r>
              <a:rPr lang="en-US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3" y="1853434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idx="1"/>
          </p:nvPr>
        </p:nvSpPr>
        <p:spPr>
          <a:xfrm>
            <a:off x="236538" y="935421"/>
            <a:ext cx="7414993" cy="371897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Rick Lull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at </a:t>
            </a:r>
            <a:r>
              <a:rPr lang="en-US" dirty="0" err="1"/>
              <a:t>SyCom</a:t>
            </a:r>
            <a:r>
              <a:rPr lang="en-US" dirty="0"/>
              <a:t> Technologies in the Technical Services Group – Network Infrastructure</a:t>
            </a:r>
          </a:p>
          <a:p>
            <a:pPr lvl="1"/>
            <a:r>
              <a:rPr lang="en-US" dirty="0"/>
              <a:t>Which is where the security “blue team” hangs their 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20+ years in IT, half of it doing information security related “stuff”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CCNP-Security, CCNA, C | EH</a:t>
            </a:r>
          </a:p>
          <a:p>
            <a:pPr lvl="1"/>
            <a:r>
              <a:rPr lang="en-US" dirty="0"/>
              <a:t>Don’t hate the player, hate the game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time </a:t>
            </a:r>
            <a:r>
              <a:rPr lang="en-US" dirty="0" err="1"/>
              <a:t>RVASec</a:t>
            </a:r>
            <a:r>
              <a:rPr lang="en-US" dirty="0"/>
              <a:t> presenter but long time attendee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US" dirty="0"/>
              <a:t>Goal – STFU Sign!</a:t>
            </a:r>
          </a:p>
          <a:p>
            <a:endParaRPr lang="en-US" b="1" dirty="0"/>
          </a:p>
          <a:p>
            <a:r>
              <a:rPr lang="en-US" b="1" dirty="0"/>
              <a:t>Shannon Yeaker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Manager and Lead Consultant, GRC Practice at Impact 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20+ years in IT, majority of the time in GRC related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CISA, PMP, CAHIMS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Put up with Rick’s shenanigans during project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Presenters</a:t>
            </a:r>
          </a:p>
        </p:txBody>
      </p:sp>
      <p:pic>
        <p:nvPicPr>
          <p:cNvPr id="21" name="Picture 20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pic>
        <p:nvPicPr>
          <p:cNvPr id="7" name="Picture 6" descr="A person wearing a suit and tie&#10;&#10;Description generated with very high confidence"/>
          <p:cNvPicPr>
            <a:picLocks noChangeAspect="1"/>
          </p:cNvPicPr>
          <p:nvPr/>
        </p:nvPicPr>
        <p:blipFill rotWithShape="1">
          <a:blip r:embed="rId3"/>
          <a:srcRect l="27562" t="8707" r="25725" b="18465"/>
          <a:stretch/>
        </p:blipFill>
        <p:spPr>
          <a:xfrm>
            <a:off x="7181135" y="2794907"/>
            <a:ext cx="1468878" cy="1526708"/>
          </a:xfrm>
          <a:prstGeom prst="rect">
            <a:avLst/>
          </a:prstGeom>
        </p:spPr>
      </p:pic>
      <p:pic>
        <p:nvPicPr>
          <p:cNvPr id="5" name="Picture 4" descr="A person wearing glasses posing for the camera&#10;&#10;Description generated with very high confidence"/>
          <p:cNvPicPr>
            <a:picLocks noChangeAspect="1"/>
          </p:cNvPicPr>
          <p:nvPr/>
        </p:nvPicPr>
        <p:blipFill rotWithShape="1">
          <a:blip r:embed="rId4"/>
          <a:srcRect t="6743" b="11520"/>
          <a:stretch/>
        </p:blipFill>
        <p:spPr>
          <a:xfrm>
            <a:off x="7181136" y="990499"/>
            <a:ext cx="1468878" cy="14716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F6D83D-36D4-2D4F-ADBF-DEC8E0CB5F0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3972" y="2518581"/>
            <a:ext cx="914400" cy="1778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Roboto Condensed Regular"/>
                <a:cs typeface="Roboto Condensed Regular"/>
              </a:rPr>
              <a:t>Rick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3972" y="4359555"/>
            <a:ext cx="914400" cy="1778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Roboto Condensed Regular"/>
                <a:cs typeface="Roboto Condensed Regular"/>
              </a:rPr>
              <a:t>Shannon</a:t>
            </a:r>
          </a:p>
        </p:txBody>
      </p:sp>
    </p:spTree>
    <p:extLst>
      <p:ext uri="{BB962C8B-B14F-4D97-AF65-F5344CB8AC3E}">
        <p14:creationId xmlns:p14="http://schemas.microsoft.com/office/powerpoint/2010/main" val="90097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What and Why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Benefits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Risks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Requirements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Implementation Steps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Showing management the outcomes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Closing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Q&amp;A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69" y="1084263"/>
            <a:ext cx="2561750" cy="32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 – </a:t>
            </a:r>
            <a:r>
              <a:rPr lang="en-US" b="1" dirty="0"/>
              <a:t>Dynamic Network Segmentation</a:t>
            </a:r>
            <a:r>
              <a:rPr lang="en-US" dirty="0"/>
              <a:t>. What is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Network segmentation </a:t>
            </a:r>
            <a:r>
              <a:rPr lang="en-US" sz="1800" dirty="0"/>
              <a:t>is a great way to build a foundation for a thorough approach to </a:t>
            </a:r>
            <a:r>
              <a:rPr lang="en-US" sz="1800" b="1" dirty="0"/>
              <a:t>defense in depth </a:t>
            </a:r>
            <a:r>
              <a:rPr lang="en-US" sz="1800" dirty="0"/>
              <a:t>as part of your security program.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The benefits can be great, but the path is not without some risk of its own. </a:t>
            </a:r>
            <a:r>
              <a:rPr lang="en-US" sz="1800" dirty="0"/>
              <a:t>This talk will review some of the </a:t>
            </a:r>
            <a:r>
              <a:rPr lang="en-US" sz="1800" b="1" dirty="0"/>
              <a:t>challenges and successful strategies </a:t>
            </a:r>
            <a:r>
              <a:rPr lang="en-US" sz="1800" dirty="0"/>
              <a:t>to create a solid and sustainable practice and get your arms around what is out there and on your network.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presenters, fresh from a large-scale project at a health system, will cover tips, tricks and pitfalls to let you approach this very useful tool with your eyes wide open.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8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	 - Why Do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The obvious</a:t>
            </a:r>
          </a:p>
          <a:p>
            <a:pPr lvl="1"/>
            <a:r>
              <a:rPr lang="en-US" sz="1800" dirty="0"/>
              <a:t>Control what connects to your network</a:t>
            </a:r>
          </a:p>
          <a:p>
            <a:pPr lvl="1"/>
            <a:r>
              <a:rPr lang="en-US" sz="1800" dirty="0"/>
              <a:t>Configure levels of access</a:t>
            </a:r>
          </a:p>
          <a:p>
            <a:pPr lvl="1"/>
            <a:r>
              <a:rPr lang="en-US" sz="1800" dirty="0"/>
              <a:t>Limit the lateral movement of an attacker</a:t>
            </a:r>
          </a:p>
          <a:p>
            <a:endParaRPr lang="en-US" sz="1800" dirty="0"/>
          </a:p>
          <a:p>
            <a:r>
              <a:rPr lang="en-US" sz="1800" b="1" dirty="0"/>
              <a:t>The not-so-obvious</a:t>
            </a:r>
          </a:p>
          <a:p>
            <a:pPr lvl="1"/>
            <a:r>
              <a:rPr lang="en-US" sz="1800" dirty="0"/>
              <a:t>Helps maintain an asset list</a:t>
            </a:r>
          </a:p>
          <a:p>
            <a:pPr lvl="1"/>
            <a:r>
              <a:rPr lang="en-US" sz="1800" dirty="0"/>
              <a:t>Provides an additional push to endpoint standardization</a:t>
            </a:r>
          </a:p>
          <a:p>
            <a:pPr lvl="1"/>
            <a:r>
              <a:rPr lang="en-US" sz="1800" dirty="0"/>
              <a:t>Know what is out there</a:t>
            </a:r>
          </a:p>
          <a:p>
            <a:pPr lvl="1"/>
            <a:endParaRPr lang="en-US" sz="1800" dirty="0"/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7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The world relies on its (your) networks!</a:t>
            </a:r>
          </a:p>
          <a:p>
            <a:pPr lvl="1"/>
            <a:r>
              <a:rPr lang="en-US" sz="1800" dirty="0"/>
              <a:t>We’ve built a ecosystem where the network is “everywhere” and “just works”</a:t>
            </a:r>
          </a:p>
          <a:p>
            <a:endParaRPr lang="en-US" sz="1800" dirty="0"/>
          </a:p>
          <a:p>
            <a:r>
              <a:rPr lang="en-US" sz="1800" dirty="0"/>
              <a:t>So, putting access to all those applications available on it </a:t>
            </a:r>
            <a:r>
              <a:rPr lang="en-US" sz="1800" b="1" dirty="0"/>
              <a:t>at risk</a:t>
            </a:r>
            <a:r>
              <a:rPr lang="en-US" sz="1800" dirty="0"/>
              <a:t>, </a:t>
            </a:r>
            <a:r>
              <a:rPr lang="en-US" sz="1800" strike="sngStrike" dirty="0"/>
              <a:t>can </a:t>
            </a:r>
            <a:r>
              <a:rPr lang="en-US" sz="1800" dirty="0"/>
              <a:t>will be daunting to the business.</a:t>
            </a:r>
          </a:p>
          <a:p>
            <a:endParaRPr lang="en-US" sz="1800" dirty="0"/>
          </a:p>
          <a:p>
            <a:r>
              <a:rPr lang="en-US" sz="1800" dirty="0"/>
              <a:t>This means you should </a:t>
            </a:r>
            <a:r>
              <a:rPr lang="en-US" sz="1800" b="1" dirty="0"/>
              <a:t>aim for the broadest base </a:t>
            </a:r>
            <a:r>
              <a:rPr lang="en-US" sz="1800" dirty="0"/>
              <a:t>of what will work in the beginning and be prepared to establish workarounds or roll back changes.</a:t>
            </a:r>
          </a:p>
          <a:p>
            <a:endParaRPr lang="en-US" dirty="0"/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43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or “Oh, the things you run over”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38" y="798789"/>
            <a:ext cx="6437531" cy="3997297"/>
          </a:xfrm>
        </p:spPr>
        <p:txBody>
          <a:bodyPr>
            <a:normAutofit/>
          </a:bodyPr>
          <a:lstStyle/>
          <a:p>
            <a:r>
              <a:rPr lang="en-US" dirty="0"/>
              <a:t>We are talking your network access layer so that means:</a:t>
            </a:r>
          </a:p>
          <a:p>
            <a:pPr lvl="1"/>
            <a:r>
              <a:rPr lang="en-US" sz="1400" dirty="0"/>
              <a:t>PCs</a:t>
            </a:r>
          </a:p>
          <a:p>
            <a:pPr lvl="1"/>
            <a:r>
              <a:rPr lang="en-US" sz="1400" dirty="0"/>
              <a:t>Printers</a:t>
            </a:r>
          </a:p>
          <a:p>
            <a:pPr lvl="1"/>
            <a:r>
              <a:rPr lang="en-US" sz="1400" dirty="0"/>
              <a:t>VoIP</a:t>
            </a:r>
          </a:p>
          <a:p>
            <a:pPr lvl="1"/>
            <a:r>
              <a:rPr lang="en-US" sz="1400" dirty="0"/>
              <a:t>Wireless access points</a:t>
            </a:r>
          </a:p>
          <a:p>
            <a:r>
              <a:rPr lang="en-US" dirty="0"/>
              <a:t>But don’t forget the:</a:t>
            </a:r>
          </a:p>
          <a:p>
            <a:pPr lvl="1"/>
            <a:r>
              <a:rPr lang="en-US" sz="1400" dirty="0"/>
              <a:t>Timeclocks</a:t>
            </a:r>
          </a:p>
          <a:p>
            <a:pPr lvl="1"/>
            <a:r>
              <a:rPr lang="en-US" sz="1400" dirty="0"/>
              <a:t>Bootleg VMWare ESX servers (Or </a:t>
            </a:r>
            <a:r>
              <a:rPr lang="en-US" sz="1400" dirty="0" err="1"/>
              <a:t>HyperV</a:t>
            </a:r>
            <a:r>
              <a:rPr lang="en-US" sz="1400" dirty="0"/>
              <a:t> or any virtualization, really)</a:t>
            </a:r>
          </a:p>
          <a:p>
            <a:pPr lvl="1"/>
            <a:r>
              <a:rPr lang="en-US" sz="1400" dirty="0"/>
              <a:t>Physical access control systems (door badge readers)</a:t>
            </a:r>
          </a:p>
          <a:p>
            <a:pPr lvl="1"/>
            <a:r>
              <a:rPr lang="en-US" sz="1400" dirty="0"/>
              <a:t>Cell phone boosters</a:t>
            </a:r>
          </a:p>
          <a:p>
            <a:pPr lvl="1"/>
            <a:r>
              <a:rPr lang="en-US" sz="1400" dirty="0"/>
              <a:t>Credit card terminals</a:t>
            </a:r>
          </a:p>
          <a:p>
            <a:pPr lvl="1"/>
            <a:r>
              <a:rPr lang="en-US" sz="1400" dirty="0"/>
              <a:t>Medical devices or other business critical embedded systems</a:t>
            </a:r>
          </a:p>
          <a:p>
            <a:pPr lvl="1"/>
            <a:r>
              <a:rPr lang="en-US" sz="1400" dirty="0"/>
              <a:t>Vending Machines (No, really…)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close up of a machine&#10;&#10;Description generated with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9365" y="1052720"/>
            <a:ext cx="3489434" cy="34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94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things you run over,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PC Supplicant Issues</a:t>
            </a:r>
          </a:p>
          <a:p>
            <a:pPr lvl="1"/>
            <a:r>
              <a:rPr lang="en-US" dirty="0"/>
              <a:t>Windows 7’s built in supplicant is serviceable, but can be challenging to deal with</a:t>
            </a:r>
          </a:p>
          <a:p>
            <a:pPr lvl="2"/>
            <a:r>
              <a:rPr lang="en-US" dirty="0"/>
              <a:t>Be prepared to apply hotfixes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Windows 8, 8.1 and 10 seem a little better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Mac OS – Will only do PEAP so keep that in mind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And you need to configure them to trust your PKI environment since they probably aren’t joined to your domain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Oh, didn’t I mention PKI already? Oops. ;)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Linux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I got Debian to work; but wasn’t a priority on this particular project</a:t>
            </a:r>
            <a:endParaRPr lang="en-US" dirty="0"/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5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step back and talk some baseline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What this requires, minimum:</a:t>
            </a:r>
          </a:p>
          <a:p>
            <a:pPr lvl="1"/>
            <a:r>
              <a:rPr lang="en-US" dirty="0"/>
              <a:t>Reasonably modern network infrastructure that supports 802.1X</a:t>
            </a:r>
          </a:p>
          <a:p>
            <a:pPr lvl="1"/>
            <a:r>
              <a:rPr lang="en-US" dirty="0"/>
              <a:t>RADIUS Server(s)</a:t>
            </a:r>
          </a:p>
          <a:p>
            <a:pPr lvl="1"/>
            <a:r>
              <a:rPr lang="en-US" dirty="0"/>
              <a:t>Internal PKI infrastructure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Management Approval and Buy In</a:t>
            </a:r>
          </a:p>
          <a:p>
            <a:r>
              <a:rPr lang="en-US" b="1" dirty="0"/>
              <a:t>Nice to haves:</a:t>
            </a:r>
          </a:p>
          <a:p>
            <a:pPr lvl="1"/>
            <a:r>
              <a:rPr lang="en-US" dirty="0"/>
              <a:t>Add on supplicant for Windows</a:t>
            </a:r>
          </a:p>
          <a:p>
            <a:pPr lvl="2"/>
            <a:r>
              <a:rPr lang="en-US" dirty="0"/>
              <a:t>Speeds the implementation process dramatically</a:t>
            </a:r>
          </a:p>
          <a:p>
            <a:pPr lvl="2"/>
            <a:r>
              <a:rPr lang="en-US" dirty="0"/>
              <a:t>For authentication and authorization options</a:t>
            </a:r>
          </a:p>
          <a:p>
            <a:pPr lvl="2"/>
            <a:r>
              <a:rPr lang="en-US" dirty="0"/>
              <a:t>Wedge for posture assessments</a:t>
            </a:r>
          </a:p>
          <a:p>
            <a:pPr lvl="1"/>
            <a:r>
              <a:rPr lang="en-US" dirty="0"/>
              <a:t>Profiling features in your RADIUS server(s)</a:t>
            </a:r>
          </a:p>
          <a:p>
            <a:pPr lvl="2"/>
            <a:r>
              <a:rPr lang="en-US" dirty="0"/>
              <a:t>Write once, use many</a:t>
            </a:r>
          </a:p>
          <a:p>
            <a:pPr lvl="3"/>
            <a:r>
              <a:rPr lang="en-US" dirty="0"/>
              <a:t>Write one rule, get 50 credit cards machines back on the network</a:t>
            </a:r>
          </a:p>
          <a:p>
            <a:pPr lvl="2"/>
            <a:endParaRPr lang="en-US" dirty="0"/>
          </a:p>
        </p:txBody>
      </p:sp>
      <p:pic>
        <p:nvPicPr>
          <p:cNvPr id="4" name="Picture 3" descr="A picture containing clipart&#10;&#10;Description generated with very high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634" y="4897695"/>
            <a:ext cx="704193" cy="1851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3C81-545B-47C9-B6CE-ED280F8A3B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7646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!m Theme Colors">
      <a:dk1>
        <a:srgbClr val="050500"/>
      </a:dk1>
      <a:lt1>
        <a:srgbClr val="FFFFFF"/>
      </a:lt1>
      <a:dk2>
        <a:srgbClr val="40403B"/>
      </a:dk2>
      <a:lt2>
        <a:srgbClr val="FFFFFF"/>
      </a:lt2>
      <a:accent1>
        <a:srgbClr val="D8A928"/>
      </a:accent1>
      <a:accent2>
        <a:srgbClr val="C20A16"/>
      </a:accent2>
      <a:accent3>
        <a:srgbClr val="5AA85D"/>
      </a:accent3>
      <a:accent4>
        <a:srgbClr val="176B76"/>
      </a:accent4>
      <a:accent5>
        <a:srgbClr val="6F2454"/>
      </a:accent5>
      <a:accent6>
        <a:srgbClr val="1D3853"/>
      </a:accent6>
      <a:hlink>
        <a:srgbClr val="048CFF"/>
      </a:hlink>
      <a:folHlink>
        <a:srgbClr val="C45B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>
          <a:defRPr sz="1400" dirty="0" smtClean="0">
            <a:solidFill>
              <a:schemeClr val="tx1"/>
            </a:solidFill>
            <a:latin typeface="Roboto Condensed Regular"/>
            <a:cs typeface="Roboto Condensed Regular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!m Teal">
  <a:themeElements>
    <a:clrScheme name="!m Theme Colors">
      <a:dk1>
        <a:srgbClr val="050500"/>
      </a:dk1>
      <a:lt1>
        <a:srgbClr val="FFFFFF"/>
      </a:lt1>
      <a:dk2>
        <a:srgbClr val="40403B"/>
      </a:dk2>
      <a:lt2>
        <a:srgbClr val="FFFFFF"/>
      </a:lt2>
      <a:accent1>
        <a:srgbClr val="D8A928"/>
      </a:accent1>
      <a:accent2>
        <a:srgbClr val="C20A16"/>
      </a:accent2>
      <a:accent3>
        <a:srgbClr val="5AA85D"/>
      </a:accent3>
      <a:accent4>
        <a:srgbClr val="176B76"/>
      </a:accent4>
      <a:accent5>
        <a:srgbClr val="6F2454"/>
      </a:accent5>
      <a:accent6>
        <a:srgbClr val="1D3853"/>
      </a:accent6>
      <a:hlink>
        <a:srgbClr val="048CFF"/>
      </a:hlink>
      <a:folHlink>
        <a:srgbClr val="C45B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>
          <a:defRPr sz="1400" dirty="0" smtClean="0">
            <a:solidFill>
              <a:schemeClr val="tx1"/>
            </a:solidFill>
            <a:latin typeface="Roboto Condensed Regular"/>
            <a:cs typeface="Roboto Condensed Regular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!m Navy">
  <a:themeElements>
    <a:clrScheme name="!m Brand Colors">
      <a:dk1>
        <a:srgbClr val="050500"/>
      </a:dk1>
      <a:lt1>
        <a:srgbClr val="D8A928"/>
      </a:lt1>
      <a:dk2>
        <a:srgbClr val="40403B"/>
      </a:dk2>
      <a:lt2>
        <a:srgbClr val="FFFFFF"/>
      </a:lt2>
      <a:accent1>
        <a:srgbClr val="D8A928"/>
      </a:accent1>
      <a:accent2>
        <a:srgbClr val="C20A16"/>
      </a:accent2>
      <a:accent3>
        <a:srgbClr val="5AA85D"/>
      </a:accent3>
      <a:accent4>
        <a:srgbClr val="176B76"/>
      </a:accent4>
      <a:accent5>
        <a:srgbClr val="6F2454"/>
      </a:accent5>
      <a:accent6>
        <a:srgbClr val="1D3853"/>
      </a:accent6>
      <a:hlink>
        <a:srgbClr val="048CFF"/>
      </a:hlink>
      <a:folHlink>
        <a:srgbClr val="C45B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>
          <a:defRPr sz="1400" dirty="0" smtClean="0">
            <a:solidFill>
              <a:schemeClr val="tx1"/>
            </a:solidFill>
            <a:latin typeface="Roboto Condensed Regular"/>
            <a:cs typeface="Roboto Condensed Regular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!m Green">
  <a:themeElements>
    <a:clrScheme name="!m Brand Colors">
      <a:dk1>
        <a:srgbClr val="050500"/>
      </a:dk1>
      <a:lt1>
        <a:srgbClr val="D8A928"/>
      </a:lt1>
      <a:dk2>
        <a:srgbClr val="40403B"/>
      </a:dk2>
      <a:lt2>
        <a:srgbClr val="FFFFFF"/>
      </a:lt2>
      <a:accent1>
        <a:srgbClr val="D8A928"/>
      </a:accent1>
      <a:accent2>
        <a:srgbClr val="C20A16"/>
      </a:accent2>
      <a:accent3>
        <a:srgbClr val="5AA85D"/>
      </a:accent3>
      <a:accent4>
        <a:srgbClr val="176B76"/>
      </a:accent4>
      <a:accent5>
        <a:srgbClr val="6F2454"/>
      </a:accent5>
      <a:accent6>
        <a:srgbClr val="1D3853"/>
      </a:accent6>
      <a:hlink>
        <a:srgbClr val="048CFF"/>
      </a:hlink>
      <a:folHlink>
        <a:srgbClr val="C45B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>
          <a:defRPr sz="1400" dirty="0" smtClean="0">
            <a:solidFill>
              <a:schemeClr val="tx1"/>
            </a:solidFill>
            <a:latin typeface="Roboto Condensed Regular"/>
            <a:cs typeface="Roboto Condensed Regular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11106</TotalTime>
  <Words>1212</Words>
  <Application>Microsoft Office PowerPoint</Application>
  <PresentationFormat>On-screen Show (16:9)</PresentationFormat>
  <Paragraphs>205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Courier New</vt:lpstr>
      <vt:lpstr>Roboto</vt:lpstr>
      <vt:lpstr>Roboto Condensed Regular</vt:lpstr>
      <vt:lpstr>Roboto Light</vt:lpstr>
      <vt:lpstr>Roboto Light Italic</vt:lpstr>
      <vt:lpstr>Roboto Slab Bold</vt:lpstr>
      <vt:lpstr>Roboto Slab Regular</vt:lpstr>
      <vt:lpstr>Wingdings</vt:lpstr>
      <vt:lpstr>Default Theme</vt:lpstr>
      <vt:lpstr>!m Teal</vt:lpstr>
      <vt:lpstr>!m Navy</vt:lpstr>
      <vt:lpstr>!m Green</vt:lpstr>
      <vt:lpstr>Adventures in (Dynamic) Network Segmentation</vt:lpstr>
      <vt:lpstr>Meet the Presenters</vt:lpstr>
      <vt:lpstr>Agenda Items</vt:lpstr>
      <vt:lpstr>This talk – Dynamic Network Segmentation. What is it?</vt:lpstr>
      <vt:lpstr>Benefits  - Why Do It?</vt:lpstr>
      <vt:lpstr>Risks</vt:lpstr>
      <vt:lpstr>Risks or “Oh, the things you run over”</vt:lpstr>
      <vt:lpstr>The things you run over, continued</vt:lpstr>
      <vt:lpstr>Let’s take a step back and talk some baseline </vt:lpstr>
      <vt:lpstr>Herding Cats and The Definition of Done</vt:lpstr>
      <vt:lpstr>Herding Cats and The Definition of Done</vt:lpstr>
      <vt:lpstr>The Art of Delivery</vt:lpstr>
      <vt:lpstr>Implementation Size Steps, In Order</vt:lpstr>
      <vt:lpstr>Ongoing Support</vt:lpstr>
      <vt:lpstr>Ongoing Support – Governance, continued</vt:lpstr>
      <vt:lpstr>Outcomes and Management of Management</vt:lpstr>
      <vt:lpstr>Closing</vt:lpstr>
      <vt:lpstr>Question and Answer Session</vt:lpstr>
    </vt:vector>
  </TitlesOfParts>
  <Company>!mpact makers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Brenner Vasquez</dc:creator>
  <cp:lastModifiedBy>Yeaker, Shannon</cp:lastModifiedBy>
  <cp:revision>52</cp:revision>
  <cp:lastPrinted>2017-05-16T22:38:34Z</cp:lastPrinted>
  <dcterms:created xsi:type="dcterms:W3CDTF">2017-01-18T20:39:28Z</dcterms:created>
  <dcterms:modified xsi:type="dcterms:W3CDTF">2017-06-08T01:16:42Z</dcterms:modified>
</cp:coreProperties>
</file>