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133"/>
  </p:notesMasterIdLst>
  <p:sldIdLst>
    <p:sldId id="284" r:id="rId2"/>
    <p:sldId id="258" r:id="rId3"/>
    <p:sldId id="265" r:id="rId4"/>
    <p:sldId id="286" r:id="rId5"/>
    <p:sldId id="287" r:id="rId6"/>
    <p:sldId id="288" r:id="rId7"/>
    <p:sldId id="259" r:id="rId8"/>
    <p:sldId id="266" r:id="rId9"/>
    <p:sldId id="289" r:id="rId10"/>
    <p:sldId id="260" r:id="rId11"/>
    <p:sldId id="290" r:id="rId12"/>
    <p:sldId id="261" r:id="rId13"/>
    <p:sldId id="399" r:id="rId14"/>
    <p:sldId id="291" r:id="rId15"/>
    <p:sldId id="292" r:id="rId16"/>
    <p:sldId id="293" r:id="rId17"/>
    <p:sldId id="294" r:id="rId18"/>
    <p:sldId id="295" r:id="rId19"/>
    <p:sldId id="296" r:id="rId20"/>
    <p:sldId id="398" r:id="rId21"/>
    <p:sldId id="297" r:id="rId22"/>
    <p:sldId id="298" r:id="rId23"/>
    <p:sldId id="299" r:id="rId24"/>
    <p:sldId id="400" r:id="rId25"/>
    <p:sldId id="300" r:id="rId26"/>
    <p:sldId id="301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401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4" r:id="rId49"/>
    <p:sldId id="402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43" r:id="rId69"/>
    <p:sldId id="344" r:id="rId70"/>
    <p:sldId id="345" r:id="rId71"/>
    <p:sldId id="346" r:id="rId72"/>
    <p:sldId id="347" r:id="rId73"/>
    <p:sldId id="348" r:id="rId74"/>
    <p:sldId id="349" r:id="rId75"/>
    <p:sldId id="350" r:id="rId76"/>
    <p:sldId id="351" r:id="rId77"/>
    <p:sldId id="352" r:id="rId78"/>
    <p:sldId id="353" r:id="rId79"/>
    <p:sldId id="354" r:id="rId80"/>
    <p:sldId id="262" r:id="rId81"/>
    <p:sldId id="355" r:id="rId82"/>
    <p:sldId id="356" r:id="rId83"/>
    <p:sldId id="357" r:id="rId84"/>
    <p:sldId id="358" r:id="rId85"/>
    <p:sldId id="359" r:id="rId86"/>
    <p:sldId id="360" r:id="rId87"/>
    <p:sldId id="361" r:id="rId88"/>
    <p:sldId id="362" r:id="rId89"/>
    <p:sldId id="403" r:id="rId90"/>
    <p:sldId id="363" r:id="rId91"/>
    <p:sldId id="364" r:id="rId92"/>
    <p:sldId id="365" r:id="rId93"/>
    <p:sldId id="366" r:id="rId94"/>
    <p:sldId id="367" r:id="rId95"/>
    <p:sldId id="368" r:id="rId96"/>
    <p:sldId id="369" r:id="rId97"/>
    <p:sldId id="370" r:id="rId98"/>
    <p:sldId id="371" r:id="rId99"/>
    <p:sldId id="372" r:id="rId100"/>
    <p:sldId id="373" r:id="rId101"/>
    <p:sldId id="374" r:id="rId102"/>
    <p:sldId id="375" r:id="rId103"/>
    <p:sldId id="376" r:id="rId104"/>
    <p:sldId id="377" r:id="rId105"/>
    <p:sldId id="378" r:id="rId106"/>
    <p:sldId id="379" r:id="rId107"/>
    <p:sldId id="380" r:id="rId108"/>
    <p:sldId id="381" r:id="rId109"/>
    <p:sldId id="382" r:id="rId110"/>
    <p:sldId id="383" r:id="rId111"/>
    <p:sldId id="384" r:id="rId112"/>
    <p:sldId id="385" r:id="rId113"/>
    <p:sldId id="386" r:id="rId114"/>
    <p:sldId id="387" r:id="rId115"/>
    <p:sldId id="388" r:id="rId116"/>
    <p:sldId id="389" r:id="rId117"/>
    <p:sldId id="390" r:id="rId118"/>
    <p:sldId id="391" r:id="rId119"/>
    <p:sldId id="392" r:id="rId120"/>
    <p:sldId id="394" r:id="rId121"/>
    <p:sldId id="393" r:id="rId122"/>
    <p:sldId id="404" r:id="rId123"/>
    <p:sldId id="405" r:id="rId124"/>
    <p:sldId id="406" r:id="rId125"/>
    <p:sldId id="407" r:id="rId126"/>
    <p:sldId id="408" r:id="rId127"/>
    <p:sldId id="409" r:id="rId128"/>
    <p:sldId id="410" r:id="rId129"/>
    <p:sldId id="395" r:id="rId130"/>
    <p:sldId id="397" r:id="rId131"/>
    <p:sldId id="279" r:id="rId13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FDA1F-99E8-4D98-8A02-5C1A80CEE644}">
  <a:tblStyle styleId="{0FFFDA1F-99E8-4D98-8A02-5C1A80CEE644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/>
    <p:restoredTop sz="94676"/>
  </p:normalViewPr>
  <p:slideViewPr>
    <p:cSldViewPr snapToGrid="0" snapToObjects="1">
      <p:cViewPr>
        <p:scale>
          <a:sx n="141" d="100"/>
          <a:sy n="141" d="100"/>
        </p:scale>
        <p:origin x="8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notesMaster" Target="notesMasters/notesMaster1.xml"/><Relationship Id="rId134" Type="http://schemas.openxmlformats.org/officeDocument/2006/relationships/presProps" Target="presProps.xml"/><Relationship Id="rId135" Type="http://schemas.openxmlformats.org/officeDocument/2006/relationships/viewProps" Target="viewProps.xml"/><Relationship Id="rId136" Type="http://schemas.openxmlformats.org/officeDocument/2006/relationships/theme" Target="theme/theme1.xml"/><Relationship Id="rId13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519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2609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598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7857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37730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8411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39803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0911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2785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277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3523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5277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1418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93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21067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10297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76046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115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354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0885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8606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28478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33625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91868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62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67958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738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3813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0" y="21757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0" t="0" r="0" b="0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8700">
              <a:alpha val="85380"/>
            </a:srgbClr>
          </a:solidFill>
          <a:ln>
            <a:noFill/>
          </a:ln>
        </p:spPr>
      </p:sp>
      <p:sp>
        <p:nvSpPr>
          <p:cNvPr id="12" name="Shape 1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Shape 13"/>
          <p:cNvSpPr/>
          <p:nvPr/>
        </p:nvSpPr>
        <p:spPr>
          <a:xfrm flipH="1">
            <a:off x="1028474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5200"/>
            </a:lvl1pPr>
            <a:lvl2pPr lvl="1">
              <a:spcBef>
                <a:spcPts val="0"/>
              </a:spcBef>
              <a:buSzPct val="100000"/>
              <a:defRPr sz="5200"/>
            </a:lvl2pPr>
            <a:lvl3pPr lvl="2">
              <a:spcBef>
                <a:spcPts val="0"/>
              </a:spcBef>
              <a:buSzPct val="100000"/>
              <a:defRPr sz="5200"/>
            </a:lvl3pPr>
            <a:lvl4pPr lvl="3">
              <a:spcBef>
                <a:spcPts val="0"/>
              </a:spcBef>
              <a:buSzPct val="100000"/>
              <a:defRPr sz="5200"/>
            </a:lvl4pPr>
            <a:lvl5pPr lvl="4">
              <a:spcBef>
                <a:spcPts val="0"/>
              </a:spcBef>
              <a:buSzPct val="100000"/>
              <a:defRPr sz="5200"/>
            </a:lvl5pPr>
            <a:lvl6pPr lvl="5">
              <a:spcBef>
                <a:spcPts val="0"/>
              </a:spcBef>
              <a:buSzPct val="100000"/>
              <a:defRPr sz="5200"/>
            </a:lvl6pPr>
            <a:lvl7pPr lvl="6">
              <a:spcBef>
                <a:spcPts val="0"/>
              </a:spcBef>
              <a:buSzPct val="100000"/>
              <a:defRPr sz="5200"/>
            </a:lvl7pPr>
            <a:lvl8pPr lvl="7">
              <a:spcBef>
                <a:spcPts val="0"/>
              </a:spcBef>
              <a:buSzPct val="100000"/>
              <a:defRPr sz="5200"/>
            </a:lvl8pPr>
            <a:lvl9pPr lvl="8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solidFill>
          <a:srgbClr val="FF870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0" t="0" r="0" b="0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17" name="Shape 17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8" name="Shape 18"/>
          <p:cNvSpPr/>
          <p:nvPr/>
        </p:nvSpPr>
        <p:spPr>
          <a:xfrm flipH="1">
            <a:off x="1028474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>
              <a:spcBef>
                <a:spcPts val="0"/>
              </a:spcBef>
              <a:buSzPct val="100000"/>
              <a:defRPr sz="4800"/>
            </a:lvl2pPr>
            <a:lvl3pPr lvl="2" rtl="0">
              <a:spcBef>
                <a:spcPts val="0"/>
              </a:spcBef>
              <a:buSzPct val="100000"/>
              <a:defRPr sz="4800"/>
            </a:lvl3pPr>
            <a:lvl4pPr lvl="3" rtl="0">
              <a:spcBef>
                <a:spcPts val="0"/>
              </a:spcBef>
              <a:buSzPct val="100000"/>
              <a:defRPr sz="4800"/>
            </a:lvl4pPr>
            <a:lvl5pPr lvl="4" rtl="0">
              <a:spcBef>
                <a:spcPts val="0"/>
              </a:spcBef>
              <a:buSzPct val="100000"/>
              <a:defRPr sz="4800"/>
            </a:lvl5pPr>
            <a:lvl6pPr lvl="5" rtl="0">
              <a:spcBef>
                <a:spcPts val="0"/>
              </a:spcBef>
              <a:buSzPct val="100000"/>
              <a:defRPr sz="4800"/>
            </a:lvl6pPr>
            <a:lvl7pPr lvl="6" rtl="0">
              <a:spcBef>
                <a:spcPts val="0"/>
              </a:spcBef>
              <a:buSzPct val="100000"/>
              <a:defRPr sz="4800"/>
            </a:lvl7pPr>
            <a:lvl8pPr lvl="7" rtl="0">
              <a:spcBef>
                <a:spcPts val="0"/>
              </a:spcBef>
              <a:buSzPct val="100000"/>
              <a:defRPr sz="4800"/>
            </a:lvl8pPr>
            <a:lvl9pPr lvl="8" rtl="0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1pPr>
            <a:lvl2pPr lvl="1" rtl="0">
              <a:spcBef>
                <a:spcPts val="0"/>
              </a:spcBef>
              <a:buClr>
                <a:srgbClr val="222222"/>
              </a:buClr>
              <a:buNone/>
              <a:defRPr/>
            </a:lvl2pPr>
            <a:lvl3pPr lvl="2" rtl="0">
              <a:spcBef>
                <a:spcPts val="0"/>
              </a:spcBef>
              <a:buClr>
                <a:srgbClr val="222222"/>
              </a:buClr>
              <a:buNone/>
              <a:defRPr/>
            </a:lvl3pPr>
            <a:lvl4pPr lvl="3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4pPr>
            <a:lvl5pPr lvl="4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5pPr>
            <a:lvl6pPr lvl="5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6pPr>
            <a:lvl7pPr lvl="6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7pPr>
            <a:lvl8pPr lvl="7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8pPr>
            <a:lvl9pPr lvl="8" rtl="0">
              <a:spcBef>
                <a:spcPts val="0"/>
              </a:spcBef>
              <a:buClr>
                <a:srgbClr val="222222"/>
              </a:buClr>
              <a:buSzPct val="1000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44050" y="-38100"/>
            <a:ext cx="4139800" cy="5192625"/>
          </a:xfrm>
          <a:custGeom>
            <a:avLst/>
            <a:gdLst/>
            <a:ahLst/>
            <a:cxnLst/>
            <a:rect l="0" t="0" r="0" b="0"/>
            <a:pathLst>
              <a:path w="165592" h="207705" extrusionOk="0">
                <a:moveTo>
                  <a:pt x="165592" y="207264"/>
                </a:moveTo>
                <a:lnTo>
                  <a:pt x="58150" y="0"/>
                </a:lnTo>
                <a:lnTo>
                  <a:pt x="0" y="643"/>
                </a:lnTo>
                <a:lnTo>
                  <a:pt x="881" y="207705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23" name="Shape 23"/>
          <p:cNvSpPr/>
          <p:nvPr/>
        </p:nvSpPr>
        <p:spPr>
          <a:xfrm flipH="1">
            <a:off x="-647600" y="-14750"/>
            <a:ext cx="24819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990375" y="1021950"/>
            <a:ext cx="7343100" cy="33726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buSzPct val="100000"/>
              <a:defRPr sz="3600" i="1"/>
            </a:lvl1pPr>
            <a:lvl2pPr lvl="1" rtl="0">
              <a:spcBef>
                <a:spcPts val="0"/>
              </a:spcBef>
              <a:buSzPct val="100000"/>
              <a:defRPr sz="3600" i="1"/>
            </a:lvl2pPr>
            <a:lvl3pPr lvl="2" rtl="0">
              <a:spcBef>
                <a:spcPts val="0"/>
              </a:spcBef>
              <a:buSzPct val="100000"/>
              <a:defRPr sz="3600" i="1"/>
            </a:lvl3pPr>
            <a:lvl4pPr lvl="3" rtl="0">
              <a:spcBef>
                <a:spcPts val="0"/>
              </a:spcBef>
              <a:buSzPct val="100000"/>
              <a:defRPr sz="3600" i="1"/>
            </a:lvl4pPr>
            <a:lvl5pPr lvl="4" rtl="0">
              <a:spcBef>
                <a:spcPts val="0"/>
              </a:spcBef>
              <a:buSzPct val="100000"/>
              <a:defRPr sz="3600" i="1"/>
            </a:lvl5pPr>
            <a:lvl6pPr lvl="5" rtl="0">
              <a:spcBef>
                <a:spcPts val="0"/>
              </a:spcBef>
              <a:buSzPct val="100000"/>
              <a:defRPr sz="3600" i="1"/>
            </a:lvl6pPr>
            <a:lvl7pPr lvl="6" rtl="0">
              <a:spcBef>
                <a:spcPts val="0"/>
              </a:spcBef>
              <a:buSzPct val="100000"/>
              <a:defRPr sz="3600" i="1"/>
            </a:lvl7pPr>
            <a:lvl8pPr lvl="7" rtl="0">
              <a:spcBef>
                <a:spcPts val="0"/>
              </a:spcBef>
              <a:buSzPct val="100000"/>
              <a:defRPr sz="3600" i="1"/>
            </a:lvl8pPr>
            <a:lvl9pPr lvl="8">
              <a:spcBef>
                <a:spcPts val="0"/>
              </a:spcBef>
              <a:buSzPct val="100000"/>
              <a:defRPr sz="3600" i="1"/>
            </a:lvl9pPr>
          </a:lstStyle>
          <a:p>
            <a:endParaRPr/>
          </a:p>
        </p:txBody>
      </p:sp>
      <p:sp>
        <p:nvSpPr>
          <p:cNvPr id="25" name="Shape 25"/>
          <p:cNvSpPr txBox="1"/>
          <p:nvPr/>
        </p:nvSpPr>
        <p:spPr>
          <a:xfrm>
            <a:off x="-121150" y="-271850"/>
            <a:ext cx="19557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15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</a:p>
        </p:txBody>
      </p:sp>
      <p:sp>
        <p:nvSpPr>
          <p:cNvPr id="26" name="Shape 26"/>
          <p:cNvSpPr/>
          <p:nvPr/>
        </p:nvSpPr>
        <p:spPr>
          <a:xfrm flipH="1">
            <a:off x="1440947" y="-14750"/>
            <a:ext cx="7458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/>
          <p:nvPr/>
        </p:nvSpPr>
        <p:spPr>
          <a:xfrm flipH="1">
            <a:off x="6957298" y="4394650"/>
            <a:ext cx="26439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" name="Shape 28"/>
          <p:cNvSpPr txBox="1"/>
          <p:nvPr/>
        </p:nvSpPr>
        <p:spPr>
          <a:xfrm>
            <a:off x="6957475" y="4137550"/>
            <a:ext cx="21864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50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rPr>
              <a:t>”</a:t>
            </a:r>
          </a:p>
        </p:txBody>
      </p:sp>
      <p:sp>
        <p:nvSpPr>
          <p:cNvPr id="29" name="Shape 29"/>
          <p:cNvSpPr/>
          <p:nvPr/>
        </p:nvSpPr>
        <p:spPr>
          <a:xfrm flipH="1">
            <a:off x="6626547" y="4394650"/>
            <a:ext cx="7458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32" name="Shape 32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" name="Shape 35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" name="Shape 36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65" name="Shape 65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7" name="Shape 67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8" name="Shape 68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background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74" name="Shape 74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6" name="Shape 76"/>
          <p:cNvSpPr/>
          <p:nvPr/>
        </p:nvSpPr>
        <p:spPr>
          <a:xfrm flipH="1">
            <a:off x="742953" y="272850"/>
            <a:ext cx="7505700" cy="749100"/>
          </a:xfrm>
          <a:prstGeom prst="parallelogram">
            <a:avLst>
              <a:gd name="adj" fmla="val 51542"/>
            </a:avLst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7" name="Shape 77"/>
          <p:cNvSpPr/>
          <p:nvPr/>
        </p:nvSpPr>
        <p:spPr>
          <a:xfrm flipH="1">
            <a:off x="7861618" y="272850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8" name="Shape 78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</p:sp>
      <p:sp>
        <p:nvSpPr>
          <p:cNvPr id="91" name="Shape 91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2" name="Shape 92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inverted">
    <p:bg>
      <p:bgPr>
        <a:solidFill>
          <a:srgbClr val="22222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0" t="0" r="0" b="0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</p:spPr>
      </p:sp>
      <p:sp>
        <p:nvSpPr>
          <p:cNvPr id="97" name="Shape 97"/>
          <p:cNvSpPr/>
          <p:nvPr userDrawn="1"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8" name="Shape 98"/>
          <p:cNvSpPr/>
          <p:nvPr/>
        </p:nvSpPr>
        <p:spPr>
          <a:xfrm flipH="1">
            <a:off x="472133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9" name="Shape 99"/>
          <p:cNvSpPr/>
          <p:nvPr/>
        </p:nvSpPr>
        <p:spPr>
          <a:xfrm flipH="1">
            <a:off x="990374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rgbClr val="FF87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Dosis"/>
              <a:buNone/>
              <a:defRPr sz="2400">
                <a:solidFill>
                  <a:srgbClr val="FFFFFF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rgbClr val="FF8700"/>
              </a:buClr>
              <a:buSzPct val="100000"/>
              <a:buFont typeface="Roboto"/>
              <a:buChar char="▸"/>
              <a:defRPr sz="30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480"/>
              </a:spcBef>
              <a:buClr>
                <a:srgbClr val="FF8700"/>
              </a:buClr>
              <a:buSzPct val="1000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480"/>
              </a:spcBef>
              <a:buClr>
                <a:srgbClr val="FF8700"/>
              </a:buClr>
              <a:buSzPct val="100000"/>
              <a:buFont typeface="Roboto"/>
              <a:buChar char="▹"/>
              <a:defRPr sz="24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360"/>
              </a:spcBef>
              <a:buClr>
                <a:srgbClr val="FF8700"/>
              </a:buClr>
              <a:buSzPct val="100000"/>
              <a:buFont typeface="Roboto"/>
              <a:buChar char="▹"/>
              <a:defRPr sz="180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fld id="{00000000-1234-1234-1234-123412341234}" type="slidenum">
              <a:rPr lang="en" sz="13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300" b="1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5" r:id="rId6"/>
    <p:sldLayoutId id="2147483657" r:id="rId7"/>
    <p:sldLayoutId id="2147483658" r:id="rId8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docs.aws.amazon.com/IAM/latest/UserGuide/id_credentials_delegate-permissions_examples.html#creds-policies-mfa-console" TargetMode="Externa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support.1password.com/guides/mac/totp.html" TargetMode="External"/><Relationship Id="rId3" Type="http://schemas.openxmlformats.org/officeDocument/2006/relationships/hyperlink" Target="https://www.youtube.com/watch?v=eZyb-ArMK9g" TargetMode="Externa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gist.github.com/cktricky/127be4e431563a986f0f" TargetMode="Externa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github.com/jimbrowne/aws-sts-helpers" TargetMode="Externa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169.254.169.254/latest/meta-data/iam/security-credentials/" TargetMode="External"/><Relationship Id="rId3" Type="http://schemas.openxmlformats.org/officeDocument/2006/relationships/hyperlink" Target="https://github.com/thoughtbot/paperclip/issues/1591" TargetMode="Externa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gist.github.com/cktricky/0fa3b13ca4306bcd1ec384e88eac3f55" TargetMode="Externa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gist.github.com/cktricky/faf0f40116e535a055b7412458136917" TargetMode="Externa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5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splunkbase.splunk.com/app/1274/" TargetMode="External"/><Relationship Id="rId3" Type="http://schemas.openxmlformats.org/officeDocument/2006/relationships/hyperlink" Target="https://splunkbase.splunk.com/app/1876/" TargetMode="Externa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docs.splunk.com/Documentation/AddOns/released/AWS/ConfigureAWSpermissions" TargetMode="Externa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www.irongeek.com/i.php?page=videos/derbycon6/120-hardening-aws-environments-and-automating-incident-response-for-aws-compromises-andrew-krug-alex-mccormack" TargetMode="Externa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169.254.169.254/latest/meta-data/iam/security-credentials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blackhat.com/docs/us-14/materials/us-14-Riancho-Pivoting-In-Amazon-Clouds-WP.pdf" TargetMode="External"/><Relationship Id="rId3" Type="http://schemas.openxmlformats.org/officeDocument/2006/relationships/hyperlink" Target="https://andresriancho.github.io/nimbostratus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aws.amazon.com/blogs/security/how-to-detect-and-automatically-revoke-unintended-iam-access-with-amazon-cloudwatch-events/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tiff"/><Relationship Id="rId3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gist.github.com/cktricky/8f4e9912f757d1ccdcd00ad8e8630620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www.youtube.com/watch?v=g-wy9NdATtA&amp;feature=youtu.be" TargetMode="Externa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aws.amazon.com/training/course-descriptions/security-fundamentals/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gist.github.com/cktricky/257990df2f36aa3a01a8809777d49f5d" TargetMode="Externa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aws.amazon.com/blogs/security/move-over-json-policy-summaries-make-understanding-iam-policies-easier/" TargetMode="External"/><Relationship Id="rId3" Type="http://schemas.openxmlformats.org/officeDocument/2006/relationships/image" Target="../media/image5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aws.amazon.com/iam/details/mfa/" TargetMode="Externa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AWS SURVIVAL GUIDE 2.0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7141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990375" y="1021950"/>
            <a:ext cx="7343100" cy="3372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Account exploitation, in my experience, occurs due to hosting vulnerable systems, misconfigured services, or compromised credentials.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Okay so that wasn’t the easiest to read, so here is the link: </a:t>
            </a:r>
            <a:r>
              <a:rPr lang="en-US" sz="2400" dirty="0">
                <a:hlinkClick r:id="rId2"/>
              </a:rPr>
              <a:t>http://docs.aws.amazon.com/IAM/latest/UserGuide/id_credentials_delegate-permissions_examples.html#creds-policies-mfa-console</a:t>
            </a:r>
            <a:endParaRPr lang="en-US" sz="2400" dirty="0"/>
          </a:p>
          <a:p>
            <a:r>
              <a:rPr lang="en-US" sz="2800" dirty="0"/>
              <a:t>Basically this IAM policy allows a user to manage their *OWN* MFA device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29239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a shared MFA for root? TOTP!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Recommend using something like 1password for teams, can share the TOTP code: </a:t>
            </a:r>
          </a:p>
          <a:p>
            <a:pPr marL="400050" lvl="1" indent="0">
              <a:buNone/>
            </a:pPr>
            <a:r>
              <a:rPr lang="en-US" dirty="0" smtClean="0">
                <a:hlinkClick r:id="rId2"/>
              </a:rPr>
              <a:t>https://support.1password.com/guides/mac/totp.html</a:t>
            </a:r>
            <a:endParaRPr lang="en-US" dirty="0" smtClean="0"/>
          </a:p>
          <a:p>
            <a:pPr marL="400050" lvl="1" indent="0">
              <a:buNone/>
            </a:pPr>
            <a:r>
              <a:rPr lang="en-US" dirty="0" smtClean="0">
                <a:hlinkClick r:id="rId3"/>
              </a:rPr>
              <a:t>https://www.youtube.com/watch?v=eZyb-ArMK9g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0560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ctrTitle" idx="4294967295"/>
          </p:nvPr>
        </p:nvSpPr>
        <p:spPr>
          <a:xfrm>
            <a:off x="1090700" y="2650150"/>
            <a:ext cx="73674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6800" dirty="0">
                <a:solidFill>
                  <a:srgbClr val="FF8700"/>
                </a:solidFill>
              </a:rPr>
              <a:t>API &amp; MFA</a:t>
            </a:r>
            <a:endParaRPr lang="en" sz="6800" dirty="0">
              <a:solidFill>
                <a:srgbClr val="FF8700"/>
              </a:solidFill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102</a:t>
            </a:fld>
            <a:endParaRPr lang="en"/>
          </a:p>
        </p:txBody>
      </p:sp>
      <p:sp>
        <p:nvSpPr>
          <p:cNvPr id="2" name="TextBox 1"/>
          <p:cNvSpPr txBox="1"/>
          <p:nvPr/>
        </p:nvSpPr>
        <p:spPr>
          <a:xfrm>
            <a:off x="6862527" y="15662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85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API &amp; 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alternative to interacting with the AWS environment via the web console</a:t>
            </a:r>
          </a:p>
          <a:p>
            <a:r>
              <a:rPr lang="en-US" dirty="0"/>
              <a:t>Typically used for automated tasks</a:t>
            </a:r>
          </a:p>
          <a:p>
            <a:r>
              <a:rPr lang="en-US" dirty="0"/>
              <a:t>Automated tasks means “code”.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86995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API &amp; 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a minimum apply to those with IAM permissions</a:t>
            </a:r>
          </a:p>
          <a:p>
            <a:endParaRPr lang="en-US" dirty="0"/>
          </a:p>
        </p:txBody>
      </p:sp>
      <p:pic>
        <p:nvPicPr>
          <p:cNvPr id="4" name="Picture 3" descr="Screen Shot 2015-12-12 at 6.15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185" y="2383059"/>
            <a:ext cx="6181631" cy="244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267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API &amp; 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entry requires MFA for Web/API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mfa_m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603" y="1902381"/>
            <a:ext cx="6960795" cy="286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730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API &amp; 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Truth be told, doing this can be painful at first</a:t>
            </a:r>
          </a:p>
          <a:p>
            <a:r>
              <a:rPr lang="en-US" sz="2800" dirty="0"/>
              <a:t>Things that used to work, might not (via the API)</a:t>
            </a:r>
          </a:p>
          <a:p>
            <a:r>
              <a:rPr lang="en-US" sz="2800" dirty="0"/>
              <a:t>Fortunately, we have some answers for you</a:t>
            </a:r>
          </a:p>
          <a:p>
            <a:r>
              <a:rPr lang="en-US" sz="2800" dirty="0"/>
              <a:t>Firstly, let’s discuss STS or </a:t>
            </a:r>
            <a:r>
              <a:rPr lang="en-US" sz="2800" dirty="0" err="1"/>
              <a:t>SecurityToken</a:t>
            </a:r>
            <a:r>
              <a:rPr lang="en-US" sz="2800" dirty="0"/>
              <a:t> Service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143876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API &amp; 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Leverage STS in order to interact with the AWS API should this MFA restriction be placed on resources (and it should </a:t>
            </a:r>
            <a:r>
              <a:rPr lang="en-US" sz="2800" dirty="0">
                <a:sym typeface="Wingdings"/>
              </a:rPr>
              <a:t> )</a:t>
            </a:r>
            <a:endParaRPr lang="en-US" sz="2800" dirty="0"/>
          </a:p>
          <a:p>
            <a:r>
              <a:rPr lang="en-US" sz="2800" dirty="0" smtClean="0"/>
              <a:t>Example of using STS: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000" dirty="0" smtClean="0">
                <a:hlinkClick r:id="rId2"/>
              </a:rPr>
              <a:t>https://gist.github.com/cktricky/127be4e431563a986f0f</a:t>
            </a:r>
            <a:endParaRPr lang="en-US" sz="20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06880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API &amp; 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Example of retrieving creds (in the gist)</a:t>
            </a:r>
          </a:p>
        </p:txBody>
      </p:sp>
      <p:pic>
        <p:nvPicPr>
          <p:cNvPr id="4" name="Picture 3" descr="sts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7639" y="1887839"/>
            <a:ext cx="6388723" cy="285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0461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API &amp; 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Output of script</a:t>
            </a:r>
          </a:p>
          <a:p>
            <a:endParaRPr lang="en-US" sz="2800" dirty="0"/>
          </a:p>
        </p:txBody>
      </p:sp>
      <p:pic>
        <p:nvPicPr>
          <p:cNvPr id="5" name="Picture 4" descr="sts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5736"/>
            <a:ext cx="9144000" cy="19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085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Exposed Credentials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8620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API &amp; 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Use the creds to leverage tools like ec2-api-tools</a:t>
            </a:r>
          </a:p>
          <a:p>
            <a:r>
              <a:rPr lang="en-US" sz="2800" dirty="0"/>
              <a:t>(-O &lt;access key id&gt;–W &lt;secret&gt; and –T &lt;session token&gt;)</a:t>
            </a:r>
          </a:p>
          <a:p>
            <a:endParaRPr lang="en-US" sz="2800" dirty="0"/>
          </a:p>
        </p:txBody>
      </p:sp>
      <p:pic>
        <p:nvPicPr>
          <p:cNvPr id="6" name="Picture 5" descr="sts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497" y="3188428"/>
            <a:ext cx="7491007" cy="17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9177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API &amp; 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>
                <a:hlinkClick r:id="rId2"/>
              </a:rPr>
              <a:t>https</a:t>
            </a:r>
            <a:r>
              <a:rPr lang="en-US" sz="2800" dirty="0">
                <a:hlinkClick r:id="rId2"/>
              </a:rPr>
              <a:t>://github.com/jimbrowne/aws-sts-helpers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041854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API &amp; 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err="1"/>
              <a:t>ElasticBeanstalk</a:t>
            </a:r>
            <a:r>
              <a:rPr lang="en-US" sz="2800" dirty="0"/>
              <a:t> does not work with STS. Le Terrible.</a:t>
            </a:r>
          </a:p>
          <a:p>
            <a:r>
              <a:rPr lang="en-US" sz="2800" dirty="0" smtClean="0"/>
              <a:t>However, there is a workaround, use </a:t>
            </a:r>
            <a:r>
              <a:rPr lang="en-US" sz="2800" dirty="0" err="1" smtClean="0"/>
              <a:t>CodePipeline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Very simple process to setup but only works with:</a:t>
            </a:r>
          </a:p>
          <a:p>
            <a:pPr lvl="1"/>
            <a:r>
              <a:rPr lang="en-US" dirty="0" smtClean="0"/>
              <a:t>GitHub</a:t>
            </a:r>
          </a:p>
          <a:p>
            <a:pPr lvl="1"/>
            <a:r>
              <a:rPr lang="en-US" dirty="0" smtClean="0"/>
              <a:t>AWS </a:t>
            </a:r>
            <a:r>
              <a:rPr lang="en-US" dirty="0" err="1" smtClean="0"/>
              <a:t>CodeCommit</a:t>
            </a:r>
            <a:endParaRPr lang="en-US" dirty="0" smtClean="0"/>
          </a:p>
          <a:p>
            <a:pPr lvl="1"/>
            <a:r>
              <a:rPr lang="en-US" dirty="0" smtClean="0"/>
              <a:t>Amazon S3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34211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API &amp; 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Remember MFA only protects against the web and </a:t>
            </a:r>
            <a:r>
              <a:rPr lang="en-US" sz="2800" u="sng" dirty="0"/>
              <a:t>NOT</a:t>
            </a:r>
            <a:r>
              <a:rPr lang="en-US" sz="2800" dirty="0"/>
              <a:t> the API</a:t>
            </a:r>
            <a:r>
              <a:rPr lang="is-IS" sz="2800" dirty="0"/>
              <a:t>… </a:t>
            </a:r>
            <a:r>
              <a:rPr lang="en-US" sz="2800" dirty="0"/>
              <a:t>unless you change your policies and use STS</a:t>
            </a:r>
          </a:p>
          <a:p>
            <a:pPr algn="ctr"/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7279882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ctrTitle" idx="4294967295"/>
          </p:nvPr>
        </p:nvSpPr>
        <p:spPr>
          <a:xfrm>
            <a:off x="1090700" y="2650150"/>
            <a:ext cx="73674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6800" dirty="0" smtClean="0">
                <a:solidFill>
                  <a:srgbClr val="FF8700"/>
                </a:solidFill>
              </a:rPr>
              <a:t>IAM Roles</a:t>
            </a:r>
            <a:endParaRPr lang="en" sz="6800" dirty="0">
              <a:solidFill>
                <a:srgbClr val="FF8700"/>
              </a:solidFill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114</a:t>
            </a:fld>
            <a:endParaRPr lang="en"/>
          </a:p>
        </p:txBody>
      </p:sp>
      <p:sp>
        <p:nvSpPr>
          <p:cNvPr id="2" name="TextBox 1"/>
          <p:cNvSpPr txBox="1"/>
          <p:nvPr/>
        </p:nvSpPr>
        <p:spPr>
          <a:xfrm>
            <a:off x="6862527" y="15662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92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Hardening </a:t>
            </a:r>
            <a:r>
              <a:rPr lang="mr-IN" dirty="0"/>
              <a:t>–</a:t>
            </a:r>
            <a:r>
              <a:rPr lang="en-US" dirty="0"/>
              <a:t> IAM Roles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Roles</a:t>
            </a:r>
          </a:p>
          <a:p>
            <a:r>
              <a:rPr lang="en-US" sz="2800" dirty="0"/>
              <a:t>Is *like* a user but is not an IAM user</a:t>
            </a:r>
          </a:p>
          <a:p>
            <a:r>
              <a:rPr lang="en-US" sz="2800" dirty="0"/>
              <a:t>Replaces the need for hardcoded Access Key ID &amp; Secret</a:t>
            </a:r>
          </a:p>
          <a:p>
            <a:r>
              <a:rPr lang="en-US" sz="2800" dirty="0"/>
              <a:t>The extent of what a role can do is heavily controlled by you, the administrator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7691090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Hardening </a:t>
            </a:r>
            <a:r>
              <a:rPr lang="mr-IN" dirty="0"/>
              <a:t>–</a:t>
            </a:r>
            <a:r>
              <a:rPr lang="en-US" dirty="0"/>
              <a:t> IAM Roles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Credentials automatically rotate via STS</a:t>
            </a:r>
          </a:p>
          <a:p>
            <a:r>
              <a:rPr lang="en-US" sz="2400" dirty="0"/>
              <a:t>Available here on an EC2 instance: </a:t>
            </a:r>
            <a:r>
              <a:rPr lang="en-US" sz="2400" dirty="0">
                <a:hlinkClick r:id="rId2"/>
              </a:rPr>
              <a:t>http://169.254.169.254/latest/meta-data/</a:t>
            </a:r>
            <a:r>
              <a:rPr lang="en-US" sz="2400" dirty="0" err="1">
                <a:hlinkClick r:id="rId2"/>
              </a:rPr>
              <a:t>iam</a:t>
            </a:r>
            <a:r>
              <a:rPr lang="en-US" sz="2400" dirty="0">
                <a:hlinkClick r:id="rId2"/>
              </a:rPr>
              <a:t>/security-credentials/</a:t>
            </a:r>
            <a:endParaRPr lang="en-US" sz="2400" dirty="0"/>
          </a:p>
          <a:p>
            <a:r>
              <a:rPr lang="en-US" sz="2400" dirty="0"/>
              <a:t>If you’re using the AWS-SDK gem/egg/</a:t>
            </a:r>
            <a:r>
              <a:rPr lang="en-US" sz="2400" dirty="0" err="1"/>
              <a:t>etc</a:t>
            </a:r>
            <a:r>
              <a:rPr lang="en-US" sz="2400" dirty="0"/>
              <a:t> –  credential handling is built-in</a:t>
            </a:r>
          </a:p>
          <a:p>
            <a:r>
              <a:rPr lang="en-US" sz="2400" dirty="0"/>
              <a:t>If you’re using something like Paperclip + Rails, try Fog to leverage Roles</a:t>
            </a:r>
          </a:p>
          <a:p>
            <a:r>
              <a:rPr lang="en-US" sz="2400" dirty="0">
                <a:hlinkClick r:id="rId3"/>
              </a:rPr>
              <a:t>https://github.com/thoughtbot/paperclip/issues/1591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0522258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Hardening </a:t>
            </a:r>
            <a:r>
              <a:rPr lang="mr-IN" dirty="0"/>
              <a:t>–</a:t>
            </a:r>
            <a:r>
              <a:rPr lang="en-US" dirty="0"/>
              <a:t> IAM Roles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Example of a Role policy (shown within IAM)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04" y="1810889"/>
            <a:ext cx="4165993" cy="294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59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IAM Roles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Example attaching Role to </a:t>
            </a:r>
            <a:r>
              <a:rPr lang="en-US" sz="2400" dirty="0" err="1"/>
              <a:t>ElasticBeanstalk</a:t>
            </a:r>
            <a:r>
              <a:rPr lang="en-US" sz="2400" dirty="0"/>
              <a:t> instance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81" y="1886342"/>
            <a:ext cx="5279239" cy="286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2476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ctrTitle" idx="4294967295"/>
          </p:nvPr>
        </p:nvSpPr>
        <p:spPr>
          <a:xfrm>
            <a:off x="1090700" y="2650150"/>
            <a:ext cx="73674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6800" dirty="0" err="1" smtClean="0">
                <a:solidFill>
                  <a:srgbClr val="FF8700"/>
                </a:solidFill>
              </a:rPr>
              <a:t>Misc</a:t>
            </a:r>
            <a:endParaRPr lang="en" sz="6800" dirty="0">
              <a:solidFill>
                <a:srgbClr val="FF8700"/>
              </a:solidFill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119</a:t>
            </a:fld>
            <a:endParaRPr lang="en"/>
          </a:p>
        </p:txBody>
      </p:sp>
      <p:sp>
        <p:nvSpPr>
          <p:cNvPr id="2" name="TextBox 1"/>
          <p:cNvSpPr txBox="1"/>
          <p:nvPr/>
        </p:nvSpPr>
        <p:spPr>
          <a:xfrm>
            <a:off x="6862527" y="15662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1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Exposed Credentials</a:t>
            </a:r>
            <a:endParaRPr lang="en" dirty="0"/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/>
            <a:r>
              <a:rPr lang="en" dirty="0"/>
              <a:t>Keys are often stored on developer or ops machines</a:t>
            </a:r>
          </a:p>
          <a:p>
            <a:pPr marL="457200" lvl="0" indent="-228600"/>
            <a:r>
              <a:rPr lang="en" dirty="0"/>
              <a:t>Typically can be found under </a:t>
            </a:r>
          </a:p>
          <a:p>
            <a:pPr marL="457200" lvl="1" indent="-228600"/>
            <a:r>
              <a:rPr lang="en" dirty="0"/>
              <a:t>~/.</a:t>
            </a:r>
            <a:r>
              <a:rPr lang="en" dirty="0" err="1"/>
              <a:t>aws</a:t>
            </a:r>
            <a:r>
              <a:rPr lang="en" dirty="0"/>
              <a:t>/</a:t>
            </a:r>
            <a:r>
              <a:rPr lang="en" dirty="0" err="1"/>
              <a:t>config</a:t>
            </a:r>
            <a:endParaRPr lang="en" dirty="0"/>
          </a:p>
          <a:p>
            <a:pPr marL="457200" lvl="1" indent="-228600"/>
            <a:r>
              <a:rPr lang="en" dirty="0"/>
              <a:t>~/.</a:t>
            </a:r>
            <a:r>
              <a:rPr lang="en" dirty="0" err="1"/>
              <a:t>bashrc</a:t>
            </a:r>
            <a:endParaRPr lang="en" dirty="0"/>
          </a:p>
          <a:p>
            <a:pPr marL="457200" lvl="1" indent="-228600"/>
            <a:r>
              <a:rPr lang="en" dirty="0"/>
              <a:t> ~/.</a:t>
            </a:r>
            <a:r>
              <a:rPr lang="en" dirty="0" err="1"/>
              <a:t>zshrc</a:t>
            </a:r>
            <a:r>
              <a:rPr lang="en" dirty="0"/>
              <a:t> </a:t>
            </a:r>
          </a:p>
          <a:p>
            <a:pPr marL="457200" lvl="1" indent="-228600"/>
            <a:r>
              <a:rPr lang="en" dirty="0"/>
              <a:t>~/.</a:t>
            </a:r>
            <a:r>
              <a:rPr lang="en" dirty="0" err="1"/>
              <a:t>elasticbeanstalk</a:t>
            </a:r>
            <a:r>
              <a:rPr lang="en" dirty="0"/>
              <a:t>/</a:t>
            </a:r>
            <a:r>
              <a:rPr lang="en" dirty="0" err="1"/>
              <a:t>aws_credential_file</a:t>
            </a:r>
            <a:endParaRPr lang="en" dirty="0"/>
          </a:p>
          <a:p>
            <a:pPr marL="457200" lvl="0" indent="-228600"/>
            <a:endParaRPr lang="en" dirty="0"/>
          </a:p>
        </p:txBody>
      </p:sp>
      <p:sp>
        <p:nvSpPr>
          <p:cNvPr id="141" name="Shape 141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err="1" smtClean="0"/>
              <a:t>Misc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Review AWS environment for Unencrypted and Encrypted EBS Volumes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https://gist.github.com/cktricky/0fa3b13ca4306bcd1ec384e88eac3f55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57979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err="1" smtClean="0"/>
              <a:t>Misc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Review S3 buckets to determine security policy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https://gist.github.com/cktricky/faf0f40116e535a055b7412458136917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98481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dirty="0" smtClean="0"/>
              <a:t>Splunk + AWS</a:t>
            </a:r>
            <a:endParaRPr lang="en" dirty="0"/>
          </a:p>
        </p:txBody>
      </p:sp>
      <p:pic>
        <p:nvPicPr>
          <p:cNvPr id="3" name="Content Placeholder 3" descr="splun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39" r="-7939"/>
          <a:stretch>
            <a:fillRect/>
          </a:stretch>
        </p:blipFill>
        <p:spPr>
          <a:xfrm>
            <a:off x="5721789" y="1160533"/>
            <a:ext cx="3196767" cy="1586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08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Splunk + AWS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Splunk is a pretty great resource for monitoring activity</a:t>
            </a:r>
          </a:p>
          <a:p>
            <a:r>
              <a:rPr lang="en-US" sz="2800" dirty="0"/>
              <a:t>I’m fairly new to Splunk myself</a:t>
            </a:r>
          </a:p>
          <a:p>
            <a:r>
              <a:rPr lang="en-US" sz="2800" dirty="0"/>
              <a:t>Two separate plugins:</a:t>
            </a:r>
          </a:p>
          <a:p>
            <a:pPr marL="400050" lvl="1" indent="0">
              <a:buNone/>
            </a:pPr>
            <a:r>
              <a:rPr lang="en-US" dirty="0"/>
              <a:t>Splunk App for AWS</a:t>
            </a:r>
            <a:endParaRPr lang="en-US" dirty="0">
              <a:hlinkClick r:id="rId2"/>
            </a:endParaRPr>
          </a:p>
          <a:p>
            <a:pPr marL="400050" lvl="1" indent="0">
              <a:buNone/>
            </a:pPr>
            <a:r>
              <a:rPr lang="en-US" dirty="0">
                <a:hlinkClick r:id="rId2"/>
              </a:rPr>
              <a:t>https://splunkbase.splunk.com/app/1274/</a:t>
            </a:r>
            <a:endParaRPr lang="en-US" dirty="0"/>
          </a:p>
          <a:p>
            <a:pPr marL="400050" lvl="1" indent="0">
              <a:buNone/>
            </a:pPr>
            <a:r>
              <a:rPr lang="en-US" dirty="0"/>
              <a:t>Splunk Add-On</a:t>
            </a:r>
            <a:endParaRPr lang="en-US" dirty="0">
              <a:hlinkClick r:id="rId3"/>
            </a:endParaRPr>
          </a:p>
          <a:p>
            <a:pPr marL="400050" lvl="1" indent="0">
              <a:buNone/>
            </a:pPr>
            <a:r>
              <a:rPr lang="en-US" dirty="0">
                <a:hlinkClick r:id="rId3"/>
              </a:rPr>
              <a:t>https://splunkbase.splunk.com/app/1876/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16514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Splunk + AWS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200" dirty="0"/>
              <a:t>Examples of things you can view:</a:t>
            </a:r>
          </a:p>
          <a:p>
            <a:pPr lvl="1"/>
            <a:r>
              <a:rPr lang="en-US" sz="2200" dirty="0"/>
              <a:t>Billing</a:t>
            </a:r>
          </a:p>
          <a:p>
            <a:pPr lvl="1"/>
            <a:r>
              <a:rPr lang="en-US" sz="2200" dirty="0"/>
              <a:t>Topology</a:t>
            </a:r>
          </a:p>
          <a:p>
            <a:pPr lvl="1"/>
            <a:r>
              <a:rPr lang="en-US" sz="2200" dirty="0"/>
              <a:t>Usage</a:t>
            </a:r>
          </a:p>
          <a:p>
            <a:pPr lvl="1"/>
            <a:r>
              <a:rPr lang="en-US" sz="2200" dirty="0"/>
              <a:t>IAM Activity</a:t>
            </a:r>
          </a:p>
          <a:p>
            <a:pPr lvl="1"/>
            <a:r>
              <a:rPr lang="en-US" sz="2200" dirty="0"/>
              <a:t>SSH Key Pair Activity</a:t>
            </a:r>
          </a:p>
          <a:p>
            <a:pPr lvl="1"/>
            <a:r>
              <a:rPr lang="en-US" sz="2200" dirty="0"/>
              <a:t>User Activity</a:t>
            </a:r>
          </a:p>
          <a:p>
            <a:pPr lvl="1"/>
            <a:r>
              <a:rPr lang="en-US" sz="2200" dirty="0"/>
              <a:t>Network ACL(s)</a:t>
            </a:r>
          </a:p>
          <a:p>
            <a:pPr lvl="1"/>
            <a:r>
              <a:rPr lang="en-US" sz="2200" dirty="0"/>
              <a:t>VPC Activity</a:t>
            </a:r>
          </a:p>
          <a:p>
            <a:pPr marL="857250" lvl="2" indent="0">
              <a:buNone/>
            </a:pPr>
            <a:r>
              <a:rPr lang="en-US" sz="2200" dirty="0"/>
              <a:t>and a lot more</a:t>
            </a:r>
            <a:r>
              <a:rPr lang="is-IS" sz="2200" dirty="0"/>
              <a:t>…</a:t>
            </a:r>
            <a:endParaRPr lang="en-US" sz="2200" dirty="0"/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48802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Splunk + AWS</a:t>
            </a:r>
          </a:p>
        </p:txBody>
      </p:sp>
      <p:pic>
        <p:nvPicPr>
          <p:cNvPr id="4" name="Picture 3" descr="splunk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5" y="1115766"/>
            <a:ext cx="7505071" cy="371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63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Splunk + AWS</a:t>
            </a:r>
          </a:p>
        </p:txBody>
      </p:sp>
      <p:pic>
        <p:nvPicPr>
          <p:cNvPr id="5" name="Picture 4" descr="splunk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71" y="1106657"/>
            <a:ext cx="7235659" cy="362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217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Splunk + AWS</a:t>
            </a:r>
          </a:p>
        </p:txBody>
      </p:sp>
      <p:pic>
        <p:nvPicPr>
          <p:cNvPr id="4" name="Picture 3" descr="splun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35" y="1138966"/>
            <a:ext cx="7091330" cy="362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12806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Splunk + AWS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Splunk will need an AWS account in order to retrieve data</a:t>
            </a:r>
          </a:p>
          <a:p>
            <a:r>
              <a:rPr lang="en-US" dirty="0" smtClean="0"/>
              <a:t>Create account(s) for Splunk, grab the necessary permission policy from here:</a:t>
            </a:r>
          </a:p>
          <a:p>
            <a:endParaRPr lang="en-US" dirty="0" smtClean="0"/>
          </a:p>
          <a:p>
            <a:pPr marL="400050" lvl="1" indent="0">
              <a:buNone/>
            </a:pPr>
            <a:r>
              <a:rPr lang="en-US" dirty="0" smtClean="0">
                <a:hlinkClick r:id="rId2"/>
              </a:rPr>
              <a:t>http://</a:t>
            </a:r>
            <a:r>
              <a:rPr lang="en-US" dirty="0" err="1" smtClean="0">
                <a:hlinkClick r:id="rId2"/>
              </a:rPr>
              <a:t>docs.splunk.com</a:t>
            </a:r>
            <a:r>
              <a:rPr lang="en-US" dirty="0" smtClean="0">
                <a:hlinkClick r:id="rId2"/>
              </a:rPr>
              <a:t>/Documentation/</a:t>
            </a:r>
            <a:r>
              <a:rPr lang="en-US" dirty="0" err="1" smtClean="0">
                <a:hlinkClick r:id="rId2"/>
              </a:rPr>
              <a:t>AddOns</a:t>
            </a:r>
            <a:r>
              <a:rPr lang="en-US" dirty="0" smtClean="0">
                <a:hlinkClick r:id="rId2"/>
              </a:rPr>
              <a:t>/released/AWS/</a:t>
            </a:r>
            <a:r>
              <a:rPr lang="en-US" dirty="0" err="1" smtClean="0">
                <a:hlinkClick r:id="rId2"/>
              </a:rPr>
              <a:t>ConfigureAWSpermissions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5721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dirty="0" smtClean="0"/>
              <a:t>Summary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9947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990375" y="1021950"/>
            <a:ext cx="7343100" cy="3372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Thankfully, developers never embed secret keys in source code or post their sensitive dot files to public repos</a:t>
            </a:r>
          </a:p>
          <a:p>
            <a:pPr lvl="0">
              <a:spcBef>
                <a:spcPts val="0"/>
              </a:spcBef>
              <a:buNone/>
            </a:pPr>
            <a:endParaRPr lang="en-US" dirty="0" smtClean="0"/>
          </a:p>
          <a:p>
            <a:pPr lvl="0">
              <a:spcBef>
                <a:spcPts val="0"/>
              </a:spcBef>
              <a:buNone/>
            </a:pPr>
            <a:r>
              <a:rPr lang="en-US" dirty="0" smtClean="0"/>
              <a:t>~ Nobody, the F%@k Ever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087853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API &amp; 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Hopefully, I’ve given you some ideas</a:t>
            </a:r>
          </a:p>
          <a:p>
            <a:r>
              <a:rPr lang="en-US" sz="2400" dirty="0"/>
              <a:t>We talked about Monitoring &amp; Hardening</a:t>
            </a:r>
          </a:p>
          <a:p>
            <a:r>
              <a:rPr lang="en-US" sz="2400" dirty="0"/>
              <a:t>But we did NOT  discuss recovery (prepare for the worst)</a:t>
            </a:r>
          </a:p>
          <a:p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www.irongeek.com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i.php?page</a:t>
            </a:r>
            <a:r>
              <a:rPr lang="en-US" sz="2400" dirty="0">
                <a:hlinkClick r:id="rId2"/>
              </a:rPr>
              <a:t>=videos/derbycon6/120-hardening-aws-environments-and-automating-incident-response-for-aws-compromises-andrew-krug-alex-mccormack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443700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131</a:t>
            </a:fld>
            <a:endParaRPr lang="en"/>
          </a:p>
        </p:txBody>
      </p:sp>
      <p:sp>
        <p:nvSpPr>
          <p:cNvPr id="305" name="Shape 305"/>
          <p:cNvSpPr txBox="1">
            <a:spLocks noGrp="1"/>
          </p:cNvSpPr>
          <p:nvPr>
            <p:ph type="ctrTitle" idx="4294967295"/>
          </p:nvPr>
        </p:nvSpPr>
        <p:spPr>
          <a:xfrm>
            <a:off x="1033300" y="1583350"/>
            <a:ext cx="66726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>
                <a:solidFill>
                  <a:srgbClr val="FF8700"/>
                </a:solidFill>
              </a:rPr>
              <a:t>THANKS!</a:t>
            </a:r>
          </a:p>
        </p:txBody>
      </p:sp>
      <p:sp>
        <p:nvSpPr>
          <p:cNvPr id="306" name="Shape 306"/>
          <p:cNvSpPr txBox="1">
            <a:spLocks noGrp="1"/>
          </p:cNvSpPr>
          <p:nvPr>
            <p:ph type="subTitle" idx="4294967295"/>
          </p:nvPr>
        </p:nvSpPr>
        <p:spPr>
          <a:xfrm>
            <a:off x="1033300" y="2630575"/>
            <a:ext cx="7185000" cy="1159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 b="1" dirty="0">
                <a:solidFill>
                  <a:srgbClr val="FFFFFF"/>
                </a:solidFill>
              </a:rPr>
              <a:t>Any questions?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solidFill>
                  <a:srgbClr val="FFFFFF"/>
                </a:solidFill>
              </a:rPr>
              <a:t>You can find me at </a:t>
            </a:r>
            <a:r>
              <a:rPr lang="en" sz="2400" dirty="0" smtClean="0">
                <a:solidFill>
                  <a:srgbClr val="FFFFFF"/>
                </a:solidFill>
              </a:rPr>
              <a:t>@</a:t>
            </a:r>
            <a:r>
              <a:rPr lang="en-US" sz="2400" dirty="0" err="1" smtClean="0">
                <a:solidFill>
                  <a:srgbClr val="FFFFFF"/>
                </a:solidFill>
              </a:rPr>
              <a:t>cktricky</a:t>
            </a:r>
            <a:r>
              <a:rPr lang="en" sz="2400" dirty="0" smtClean="0">
                <a:solidFill>
                  <a:srgbClr val="FFFFFF"/>
                </a:solidFill>
              </a:rPr>
              <a:t> </a:t>
            </a:r>
            <a:r>
              <a:rPr lang="en" sz="2400" dirty="0">
                <a:solidFill>
                  <a:srgbClr val="FFFFFF"/>
                </a:solidFill>
              </a:rPr>
              <a:t>&amp; </a:t>
            </a:r>
            <a:r>
              <a:rPr lang="en-US" sz="2400" dirty="0" err="1" smtClean="0">
                <a:solidFill>
                  <a:srgbClr val="FFFFFF"/>
                </a:solidFill>
              </a:rPr>
              <a:t>cktricky@gmail.com</a:t>
            </a:r>
            <a:endParaRPr lang="en-US" sz="2400" dirty="0" smtClean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Exposed Credentials</a:t>
            </a:r>
            <a:endParaRPr lang="en" dirty="0"/>
          </a:p>
        </p:txBody>
      </p:sp>
      <p:sp>
        <p:nvSpPr>
          <p:cNvPr id="141" name="Shape 141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14</a:t>
            </a:fld>
            <a:endParaRPr lang="en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85" y="1025175"/>
            <a:ext cx="6498430" cy="3908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71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Exposed Credentials</a:t>
            </a:r>
            <a:endParaRPr lang="en" dirty="0"/>
          </a:p>
        </p:txBody>
      </p:sp>
      <p:sp>
        <p:nvSpPr>
          <p:cNvPr id="141" name="Shape 141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15</a:t>
            </a:fld>
            <a:endParaRPr lang="en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97983"/>
            <a:ext cx="8229600" cy="32766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65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Exposed Credentials</a:t>
            </a:r>
            <a:endParaRPr lang="en" dirty="0"/>
          </a:p>
        </p:txBody>
      </p:sp>
      <p:sp>
        <p:nvSpPr>
          <p:cNvPr id="141" name="Shape 141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16</a:t>
            </a:fld>
            <a:endParaRPr lang="en"/>
          </a:p>
        </p:txBody>
      </p:sp>
      <p:pic>
        <p:nvPicPr>
          <p:cNvPr id="6" name="Picture 5" descr="github_search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60" y="1482107"/>
            <a:ext cx="6751880" cy="300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0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Misconfigured Services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8504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Misconfigured Services</a:t>
            </a:r>
            <a:endParaRPr lang="en" dirty="0"/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/>
            <a:r>
              <a:rPr lang="en-US" dirty="0"/>
              <a:t>S3 bucket with “any authenticated user” permissions (credit: Chris Gates)</a:t>
            </a:r>
            <a:endParaRPr lang="en" dirty="0"/>
          </a:p>
        </p:txBody>
      </p:sp>
      <p:sp>
        <p:nvSpPr>
          <p:cNvPr id="141" name="Shape 141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18</a:t>
            </a:fld>
            <a:endParaRPr lang="en"/>
          </a:p>
        </p:txBody>
      </p:sp>
      <p:pic>
        <p:nvPicPr>
          <p:cNvPr id="5" name="Picture 4" descr="arms-deni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2511426"/>
            <a:ext cx="50800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Misconfigured Services</a:t>
            </a:r>
            <a:endParaRPr lang="en" dirty="0"/>
          </a:p>
        </p:txBody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1104900" y="1277625"/>
            <a:ext cx="7581900" cy="3648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/>
            <a:r>
              <a:rPr lang="en-US" dirty="0" smtClean="0"/>
              <a:t>Listing buckets contents</a:t>
            </a:r>
            <a:endParaRPr lang="en-US" dirty="0"/>
          </a:p>
        </p:txBody>
      </p:sp>
      <p:sp>
        <p:nvSpPr>
          <p:cNvPr id="141" name="Shape 141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19</a:t>
            </a:fld>
            <a:endParaRPr lang="en"/>
          </a:p>
        </p:txBody>
      </p:sp>
      <p:pic>
        <p:nvPicPr>
          <p:cNvPr id="6" name="Picture 5" descr="arms-open-with-ke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069" y="1977008"/>
            <a:ext cx="5131862" cy="286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8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ctrTitle" idx="4294967295"/>
          </p:nvPr>
        </p:nvSpPr>
        <p:spPr>
          <a:xfrm>
            <a:off x="5081000" y="821350"/>
            <a:ext cx="35505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6000">
                <a:solidFill>
                  <a:srgbClr val="FF8700"/>
                </a:solidFill>
              </a:rPr>
              <a:t>HELLO!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subTitle" idx="4294967295"/>
          </p:nvPr>
        </p:nvSpPr>
        <p:spPr>
          <a:xfrm>
            <a:off x="5081000" y="1868575"/>
            <a:ext cx="3823200" cy="1975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FFFFFF"/>
                </a:solidFill>
              </a:rPr>
              <a:t>Before we get started, let’s chat about recent events</a:t>
            </a:r>
            <a:r>
              <a:rPr lang="mr-IN" sz="2400" b="1" dirty="0" smtClean="0">
                <a:solidFill>
                  <a:srgbClr val="FFFFFF"/>
                </a:solidFill>
              </a:rPr>
              <a:t>…</a:t>
            </a:r>
            <a:endParaRPr lang="en" sz="2400" dirty="0">
              <a:solidFill>
                <a:srgbClr val="FFFFFF"/>
              </a:solidFill>
            </a:endParaRPr>
          </a:p>
        </p:txBody>
      </p:sp>
      <p:sp>
        <p:nvSpPr>
          <p:cNvPr id="121" name="Shape 121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168" y="1091323"/>
            <a:ext cx="3002921" cy="2001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Misconfigured Services</a:t>
            </a:r>
            <a:endParaRPr lang="en" dirty="0"/>
          </a:p>
        </p:txBody>
      </p:sp>
      <p:sp>
        <p:nvSpPr>
          <p:cNvPr id="141" name="Shape 141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20</a:t>
            </a:fld>
            <a:endParaRPr lang="en"/>
          </a:p>
        </p:txBody>
      </p:sp>
      <p:sp>
        <p:nvSpPr>
          <p:cNvPr id="8" name="Shape 296"/>
          <p:cNvSpPr/>
          <p:nvPr/>
        </p:nvSpPr>
        <p:spPr>
          <a:xfrm>
            <a:off x="353085" y="1025175"/>
            <a:ext cx="6029607" cy="3918017"/>
          </a:xfrm>
          <a:custGeom>
            <a:avLst/>
            <a:gdLst/>
            <a:ahLst/>
            <a:cxnLst/>
            <a:rect l="0" t="0" r="0" b="0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222222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028" name="Picture 4" descr="https://lh6.googleusercontent.com/gdMlI1Ov_6kotQ7ZWgDiNERywKA_5twEdfZGsa3Fd2Ip6NP0T-bOko0zqWlJZ76C00G0Og5ZXOnlcoyNGZ894DxrW4U6kqndx1W1-uxZ-7CAJHO9dLPoNaAly8Su2yumCFpxqg9onS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0" y="1197645"/>
            <a:ext cx="5570510" cy="298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299"/>
          <p:cNvSpPr txBox="1">
            <a:spLocks noGrp="1"/>
          </p:cNvSpPr>
          <p:nvPr>
            <p:ph type="body" idx="4294967295"/>
          </p:nvPr>
        </p:nvSpPr>
        <p:spPr>
          <a:xfrm>
            <a:off x="6624507" y="731700"/>
            <a:ext cx="2788800" cy="4118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>
                <a:solidFill>
                  <a:srgbClr val="FF8700"/>
                </a:solidFill>
                <a:latin typeface="Dosis"/>
                <a:ea typeface="Dosis"/>
                <a:cs typeface="Dosis"/>
                <a:sym typeface="Dosis"/>
              </a:rPr>
              <a:t>ASK SHODAN</a:t>
            </a:r>
            <a:endParaRPr lang="en" dirty="0">
              <a:solidFill>
                <a:srgbClr val="FF8700"/>
              </a:solidFill>
              <a:latin typeface="Dosis"/>
              <a:ea typeface="Dosis"/>
              <a:cs typeface="Dosis"/>
              <a:sym typeface="Dosis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1800" dirty="0" smtClean="0"/>
              <a:t>Don’t believe me? Just ask </a:t>
            </a:r>
            <a:r>
              <a:rPr lang="en-US" sz="1800" dirty="0" err="1" smtClean="0"/>
              <a:t>Shodan.io</a:t>
            </a:r>
            <a:r>
              <a:rPr lang="mr-IN" sz="1800" dirty="0" smtClean="0"/>
              <a:t>…</a:t>
            </a:r>
            <a:r>
              <a:rPr lang="en-US" sz="1800" dirty="0" smtClean="0"/>
              <a:t> </a:t>
            </a:r>
            <a:endParaRPr lang="en" sz="1800" dirty="0"/>
          </a:p>
        </p:txBody>
      </p:sp>
    </p:spTree>
    <p:extLst>
      <p:ext uri="{BB962C8B-B14F-4D97-AF65-F5344CB8AC3E}">
        <p14:creationId xmlns:p14="http://schemas.microsoft.com/office/powerpoint/2010/main" val="77341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Misconfigured Services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many more examples including</a:t>
            </a:r>
          </a:p>
          <a:p>
            <a:pPr lvl="1"/>
            <a:r>
              <a:rPr lang="en-US" dirty="0"/>
              <a:t>RDS default creds</a:t>
            </a:r>
          </a:p>
          <a:p>
            <a:pPr lvl="1"/>
            <a:r>
              <a:rPr lang="en-US" dirty="0"/>
              <a:t>“Internal” assets on a VPC</a:t>
            </a:r>
          </a:p>
          <a:p>
            <a:pPr lvl="1"/>
            <a:r>
              <a:rPr lang="en-US" dirty="0"/>
              <a:t>Security groups</a:t>
            </a:r>
          </a:p>
          <a:p>
            <a:pPr lvl="1"/>
            <a:r>
              <a:rPr lang="en-US" dirty="0"/>
              <a:t>Unencrypted storage of PII</a:t>
            </a:r>
          </a:p>
          <a:p>
            <a:pPr lvl="1"/>
            <a:r>
              <a:rPr lang="en-US" dirty="0"/>
              <a:t>List goes on…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09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dirty="0"/>
              <a:t>Vulnerable </a:t>
            </a:r>
            <a:r>
              <a:rPr lang="en-US" dirty="0" smtClean="0"/>
              <a:t>Systems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1621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Vulnerable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Machine is compromised</a:t>
            </a:r>
          </a:p>
          <a:p>
            <a:r>
              <a:rPr lang="en-US" dirty="0"/>
              <a:t>Attacker grabs metadata info</a:t>
            </a:r>
          </a:p>
          <a:p>
            <a:r>
              <a:rPr lang="en-US" dirty="0"/>
              <a:t>Uses these credentials to pivot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29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Vulnerable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For compromised instances, just turn to Google...</a:t>
            </a:r>
            <a:endParaRPr lang="en-US" sz="2400" dirty="0"/>
          </a:p>
        </p:txBody>
      </p:sp>
      <p:pic>
        <p:nvPicPr>
          <p:cNvPr id="2053" name="Picture 5" descr="https://lh5.googleusercontent.com/2vrP_T-s6Fkl3tydbIfkwMyhP9kYNLxrdrkS6Sfsw6-BmN4ni424doC9yc2nC_Y-pHCUeuCyWpqXZBfk1Zu4vbgg3hH5pUCvGxuzpLR3IJGdl0mW-zk1i_tBM6eI_XeIN0wAgHMnJ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2079592"/>
            <a:ext cx="2653960" cy="284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lh3.googleusercontent.com/rDyWfV-eoJiO54zpF-3kct_qGvfDRzaIiPsltAQm6qz1zjU4s3hH8j53hztEL3pVWtrb8C_nRXqY733OAETYsO68QIIgZOvywHtNR4dTImum60I3TmE5mBMWmISImAHIZH2kf72UxD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991" y="2094144"/>
            <a:ext cx="4613678" cy="281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966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Vulnerable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Browse to this address from compromised machine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http://169.254.169.254/latest/meta-data/iam/security-credentials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Obtain credentials here and pivot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3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Vulnerable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Even a talk/tool to help with </a:t>
            </a:r>
            <a:r>
              <a:rPr lang="en-US" dirty="0" smtClean="0"/>
              <a:t>this</a:t>
            </a:r>
          </a:p>
          <a:p>
            <a:endParaRPr lang="en-US" dirty="0"/>
          </a:p>
          <a:p>
            <a:pPr lvl="1"/>
            <a:r>
              <a:rPr lang="en-US" dirty="0" smtClean="0">
                <a:hlinkClick r:id="rId2"/>
              </a:rPr>
              <a:t>https://</a:t>
            </a:r>
            <a:r>
              <a:rPr lang="en-US" dirty="0" err="1" smtClean="0">
                <a:hlinkClick r:id="rId2"/>
              </a:rPr>
              <a:t>www.blackhat.com</a:t>
            </a:r>
            <a:r>
              <a:rPr lang="en-US" dirty="0" smtClean="0">
                <a:hlinkClick r:id="rId2"/>
              </a:rPr>
              <a:t>/docs/us-14/materials/us-14-Riancho-Pivoting-In-Amazon-Clouds-WP.pdf</a:t>
            </a:r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err="1">
                <a:hlinkClick r:id="rId3"/>
              </a:rPr>
              <a:t>andresriancho.github.io</a:t>
            </a:r>
            <a:r>
              <a:rPr lang="en-US" dirty="0">
                <a:hlinkClick r:id="rId3"/>
              </a:rPr>
              <a:t>/nimbostratus/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42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Vulnerable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</a:p>
          <a:p>
            <a:pPr lvl="1"/>
            <a:r>
              <a:rPr lang="en-US" dirty="0" smtClean="0"/>
              <a:t>Plenty </a:t>
            </a:r>
            <a:r>
              <a:rPr lang="en-US" dirty="0"/>
              <a:t>of ways to get in</a:t>
            </a:r>
          </a:p>
          <a:p>
            <a:pPr lvl="1"/>
            <a:r>
              <a:rPr lang="en-US" dirty="0"/>
              <a:t>Plenty of ways to secure your infrastructure</a:t>
            </a:r>
          </a:p>
          <a:p>
            <a:pPr lvl="1"/>
            <a:r>
              <a:rPr lang="en-US" dirty="0"/>
              <a:t>Let’s get started shall we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0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dirty="0" smtClean="0"/>
              <a:t>Prevention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0055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dirty="0"/>
              <a:t>Prevention</a:t>
            </a:r>
            <a:endParaRPr lang="en" dirty="0"/>
          </a:p>
        </p:txBody>
      </p:sp>
      <p:sp>
        <p:nvSpPr>
          <p:cNvPr id="245" name="Shape 245"/>
          <p:cNvSpPr/>
          <p:nvPr/>
        </p:nvSpPr>
        <p:spPr>
          <a:xfrm>
            <a:off x="1753949" y="2241950"/>
            <a:ext cx="2378700" cy="1443300"/>
          </a:xfrm>
          <a:prstGeom prst="chevron">
            <a:avLst>
              <a:gd name="adj" fmla="val 25486"/>
            </a:avLst>
          </a:prstGeom>
          <a:solidFill>
            <a:srgbClr val="33333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FF8700"/>
                </a:solidFill>
                <a:latin typeface="Roboto"/>
                <a:ea typeface="Roboto"/>
                <a:cs typeface="Roboto"/>
                <a:sym typeface="Roboto"/>
              </a:rPr>
              <a:t>Monitoring</a:t>
            </a:r>
            <a:endParaRPr lang="en" sz="1800" dirty="0">
              <a:solidFill>
                <a:srgbClr val="FF87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6" name="Shape 246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29</a:t>
            </a:fld>
            <a:endParaRPr lang="en"/>
          </a:p>
        </p:txBody>
      </p:sp>
      <p:sp>
        <p:nvSpPr>
          <p:cNvPr id="247" name="Shape 247"/>
          <p:cNvSpPr/>
          <p:nvPr/>
        </p:nvSpPr>
        <p:spPr>
          <a:xfrm>
            <a:off x="3853635" y="2241950"/>
            <a:ext cx="2378700" cy="1443300"/>
          </a:xfrm>
          <a:prstGeom prst="chevron">
            <a:avLst>
              <a:gd name="adj" fmla="val 25486"/>
            </a:avLst>
          </a:prstGeom>
          <a:solidFill>
            <a:srgbClr val="22222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FF8700"/>
                </a:solidFill>
                <a:latin typeface="Roboto"/>
                <a:ea typeface="Roboto"/>
                <a:cs typeface="Roboto"/>
                <a:sym typeface="Roboto"/>
              </a:rPr>
              <a:t>Hardening</a:t>
            </a:r>
            <a:endParaRPr lang="en" sz="1800" dirty="0">
              <a:solidFill>
                <a:srgbClr val="FF87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8" name="Shape 248"/>
          <p:cNvSpPr/>
          <p:nvPr/>
        </p:nvSpPr>
        <p:spPr>
          <a:xfrm>
            <a:off x="5953321" y="2241950"/>
            <a:ext cx="2378700" cy="1443300"/>
          </a:xfrm>
          <a:prstGeom prst="chevron">
            <a:avLst>
              <a:gd name="adj" fmla="val 25486"/>
            </a:avLst>
          </a:prstGeom>
          <a:solidFill>
            <a:srgbClr val="1D1D1B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FF8700"/>
                </a:solidFill>
                <a:latin typeface="Roboto"/>
                <a:ea typeface="Roboto"/>
                <a:cs typeface="Roboto"/>
                <a:sym typeface="Roboto"/>
              </a:rPr>
              <a:t>Q&amp;A</a:t>
            </a:r>
            <a:endParaRPr lang="en" sz="1800" dirty="0">
              <a:solidFill>
                <a:srgbClr val="FF87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52861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AWS Key</a:t>
            </a:r>
            <a:endParaRPr lang="en" dirty="0"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1104900" y="2433975"/>
            <a:ext cx="3625200" cy="211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buNone/>
            </a:pPr>
            <a:r>
              <a:rPr lang="en-US" sz="2000" dirty="0" smtClean="0"/>
              <a:t>“Our </a:t>
            </a:r>
            <a:r>
              <a:rPr lang="en-US" sz="2000" dirty="0"/>
              <a:t>review has shown that a threat actor obtained access to a set of AWS keys and used them to access the AWS API from an intermediate host with another, smaller service provider in the US</a:t>
            </a:r>
            <a:r>
              <a:rPr lang="en-US" sz="2000" dirty="0" smtClean="0"/>
              <a:t>.”</a:t>
            </a:r>
            <a:endParaRPr lang="en" sz="2000" dirty="0"/>
          </a:p>
        </p:txBody>
      </p:sp>
      <p:sp>
        <p:nvSpPr>
          <p:cNvPr id="184" name="Shape 184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410" y="1025174"/>
            <a:ext cx="3784096" cy="3890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dirty="0" smtClean="0"/>
              <a:t>Monitoring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4451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3200" dirty="0"/>
              <a:t>AWS Solutions - Monitoring</a:t>
            </a:r>
          </a:p>
          <a:p>
            <a:pPr lvl="1" fontAlgn="base"/>
            <a:r>
              <a:rPr lang="en-US" dirty="0" smtClean="0"/>
              <a:t>3 Services: </a:t>
            </a:r>
            <a:r>
              <a:rPr lang="en-US" dirty="0" err="1" smtClean="0"/>
              <a:t>CloudWatch</a:t>
            </a:r>
            <a:r>
              <a:rPr lang="en-US" dirty="0" smtClean="0"/>
              <a:t>, </a:t>
            </a:r>
            <a:r>
              <a:rPr lang="en-US" dirty="0" err="1" smtClean="0"/>
              <a:t>CloudTrail</a:t>
            </a:r>
            <a:r>
              <a:rPr lang="en-US" dirty="0" smtClean="0"/>
              <a:t>, and </a:t>
            </a:r>
            <a:r>
              <a:rPr lang="en-US" dirty="0" err="1" smtClean="0"/>
              <a:t>Config</a:t>
            </a:r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5" name="Picture 3" descr="https://lh3.googleusercontent.com/lLMo3Bi1VVnOmlLlAEIEPxVUiOlLbneIXlG3aWyGkLvCq-MWb2EvjPel7H0vaazdQsmHldVJCP-NBGz4VI41W0WbbiOEQfq5IBwOiPnKU-9lDksp8kAnRRnkw_HmIMwBWg0AYLSdx4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08" y="2360735"/>
            <a:ext cx="1883686" cy="227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4.googleusercontent.com/NeySveYqnuqOioaZr_PGVqfog_httYUkTAL7nUshVjJ-pmwzwibd-B78ZHbaX9Ox2jaWONRoytzw74X4x1gFrehgYfRcccqvu1ZbZTUmM_w3AFT_rs18D9mDcS4PA92A6FXuWQGwaR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995" y="2147136"/>
            <a:ext cx="2701838" cy="27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bO5IjDZm4oxpEYJIKvXfHdvnUedLNxgXXMU_52fsJ4FOebLsedSpcjjlz7Vf1Amv8lDwD7lnwJV1SSeriYi1KG2-TjsaJp6-PvPf80DqrD38THySfAVNGCw9mt01N4byMVnEZtjDZ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96" y="2360735"/>
            <a:ext cx="2394099" cy="239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79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</a:t>
            </a:r>
          </a:p>
        </p:txBody>
      </p:sp>
      <p:pic>
        <p:nvPicPr>
          <p:cNvPr id="5" name="Shape 663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-18090" r="-18090"/>
          <a:stretch/>
        </p:blipFill>
        <p:spPr>
          <a:xfrm>
            <a:off x="553593" y="1025175"/>
            <a:ext cx="8036815" cy="3864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235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 1 </a:t>
            </a:r>
            <a:r>
              <a:rPr lang="mr-IN" dirty="0" smtClean="0"/>
              <a:t>–</a:t>
            </a:r>
            <a:r>
              <a:rPr lang="en-US" dirty="0" smtClean="0"/>
              <a:t> Turn it on</a:t>
            </a:r>
            <a:endParaRPr lang="en-US" dirty="0"/>
          </a:p>
        </p:txBody>
      </p:sp>
      <p:pic>
        <p:nvPicPr>
          <p:cNvPr id="4" name="Picture 3" descr="cloud_trail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2014" y="1859986"/>
            <a:ext cx="4556723" cy="291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71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 </a:t>
            </a:r>
            <a:r>
              <a:rPr lang="mr-IN" dirty="0" smtClean="0"/>
              <a:t>–</a:t>
            </a:r>
            <a:r>
              <a:rPr lang="en-US" dirty="0" smtClean="0"/>
              <a:t> 2 Configure Log Group</a:t>
            </a:r>
            <a:endParaRPr lang="en-US" dirty="0"/>
          </a:p>
        </p:txBody>
      </p:sp>
      <p:pic>
        <p:nvPicPr>
          <p:cNvPr id="4" name="Picture 3" descr="cloud_trail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440" y="1916362"/>
            <a:ext cx="5171120" cy="28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322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Step 3 - Create IAM Role</a:t>
            </a:r>
          </a:p>
          <a:p>
            <a:endParaRPr lang="en-US" dirty="0"/>
          </a:p>
        </p:txBody>
      </p:sp>
      <p:pic>
        <p:nvPicPr>
          <p:cNvPr id="4" name="Picture 3" descr="cloud_trail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717" y="1955076"/>
            <a:ext cx="5686567" cy="286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132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CloudWatch</a:t>
            </a:r>
            <a:r>
              <a:rPr lang="en-US" dirty="0" smtClean="0"/>
              <a:t> Alarms </a:t>
            </a:r>
            <a:r>
              <a:rPr lang="mr-IN" dirty="0" smtClean="0"/>
              <a:t>–</a:t>
            </a:r>
            <a:r>
              <a:rPr lang="en-US" dirty="0" smtClean="0"/>
              <a:t> Helpful but not detailed</a:t>
            </a:r>
            <a:endParaRPr lang="en-US" dirty="0"/>
          </a:p>
        </p:txBody>
      </p:sp>
      <p:pic>
        <p:nvPicPr>
          <p:cNvPr id="7" name="Picture 6" descr="alarm_slack_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0005"/>
            <a:ext cx="9144000" cy="91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596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more along the lines of what we want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0741"/>
            <a:ext cx="9144000" cy="196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47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learned the hard way so you don’t have to</a:t>
            </a:r>
          </a:p>
          <a:p>
            <a:pPr lvl="1"/>
            <a:r>
              <a:rPr lang="en-US" dirty="0"/>
              <a:t>Alarms filter for metric data and, when sent to Lambda, SNS, etc. they only contain info on the metric</a:t>
            </a:r>
          </a:p>
          <a:p>
            <a:pPr lvl="1"/>
            <a:r>
              <a:rPr lang="en-US" dirty="0"/>
              <a:t>Events on the other hand, they send the entire event data to Lambda (much more detailed)</a:t>
            </a:r>
          </a:p>
          <a:p>
            <a:r>
              <a:rPr lang="en-US" dirty="0"/>
              <a:t>Both are functions of </a:t>
            </a:r>
            <a:r>
              <a:rPr lang="en-US" dirty="0" err="1"/>
              <a:t>CloudWatch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829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we will setup an alarm for IAM Unauthorized Activity</a:t>
            </a:r>
          </a:p>
          <a:p>
            <a:r>
              <a:rPr lang="en-US" dirty="0"/>
              <a:t>Second, setup a similar alarm but for events and with better, more granular details</a:t>
            </a:r>
          </a:p>
          <a:p>
            <a:r>
              <a:rPr lang="en-US" dirty="0"/>
              <a:t>Discuss other types of events to monitor for </a:t>
            </a:r>
          </a:p>
        </p:txBody>
      </p:sp>
    </p:spTree>
    <p:extLst>
      <p:ext uri="{BB962C8B-B14F-4D97-AF65-F5344CB8AC3E}">
        <p14:creationId xmlns:p14="http://schemas.microsoft.com/office/powerpoint/2010/main" val="1611362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S3 Bucket Permissions</a:t>
            </a:r>
            <a:endParaRPr lang="en" dirty="0"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1104900" y="2433975"/>
            <a:ext cx="3625200" cy="211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buNone/>
            </a:pPr>
            <a:r>
              <a:rPr lang="en-US" sz="2000" dirty="0" smtClean="0"/>
              <a:t>“On </a:t>
            </a:r>
            <a:r>
              <a:rPr lang="en-US" sz="2000" dirty="0"/>
              <a:t>May 24, Chris Vickery, a cyber risk analyst with the security firm </a:t>
            </a:r>
            <a:r>
              <a:rPr lang="en-US" sz="2000" dirty="0" err="1"/>
              <a:t>UpGuard</a:t>
            </a:r>
            <a:r>
              <a:rPr lang="en-US" sz="2000" dirty="0"/>
              <a:t>, discovered a publicly accessible data cache on Amazon Web Services' S3 storage service that contained highly classified intelligence data</a:t>
            </a:r>
            <a:r>
              <a:rPr lang="en-US" sz="2000" dirty="0" smtClean="0"/>
              <a:t>.”</a:t>
            </a:r>
            <a:endParaRPr lang="en" sz="2000" dirty="0"/>
          </a:p>
        </p:txBody>
      </p:sp>
      <p:sp>
        <p:nvSpPr>
          <p:cNvPr id="184" name="Shape 184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00" y="1025175"/>
            <a:ext cx="4474523" cy="389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1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990375" y="1021950"/>
            <a:ext cx="7343100" cy="3372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buNone/>
            </a:pPr>
            <a:r>
              <a:rPr lang="en" dirty="0"/>
              <a:t>One last thing - you want both an alarm and events… we have good reason</a:t>
            </a:r>
          </a:p>
        </p:txBody>
      </p:sp>
    </p:spTree>
    <p:extLst>
      <p:ext uri="{BB962C8B-B14F-4D97-AF65-F5344CB8AC3E}">
        <p14:creationId xmlns:p14="http://schemas.microsoft.com/office/powerpoint/2010/main" val="12960563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log group, create metric</a:t>
            </a:r>
          </a:p>
        </p:txBody>
      </p:sp>
      <p:pic>
        <p:nvPicPr>
          <p:cNvPr id="4" name="Picture 3" descr="cloudwatch_root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7664" y="1857253"/>
            <a:ext cx="6268672" cy="306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86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Define Pattern (what to </a:t>
            </a:r>
            <a:r>
              <a:rPr lang="en-US" dirty="0" err="1"/>
              <a:t>grok</a:t>
            </a:r>
            <a:r>
              <a:rPr lang="en-US" dirty="0"/>
              <a:t> for)</a:t>
            </a:r>
          </a:p>
          <a:p>
            <a:endParaRPr lang="en-US" dirty="0"/>
          </a:p>
        </p:txBody>
      </p:sp>
      <p:pic>
        <p:nvPicPr>
          <p:cNvPr id="5" name="Shape 9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68149" y="1883121"/>
            <a:ext cx="5207703" cy="2979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260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Assign a metric (naming conventions)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hape 12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26314" y="1919335"/>
            <a:ext cx="6291373" cy="28669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07102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“Create Alarm”</a:t>
            </a:r>
          </a:p>
        </p:txBody>
      </p:sp>
      <p:pic>
        <p:nvPicPr>
          <p:cNvPr id="4" name="Shape 12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2438978"/>
            <a:ext cx="8229600" cy="1941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94284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it a name, </a:t>
            </a:r>
            <a:r>
              <a:rPr lang="en-US" dirty="0" err="1"/>
              <a:t>desc</a:t>
            </a:r>
            <a:r>
              <a:rPr lang="en-US" dirty="0"/>
              <a:t>, etc.</a:t>
            </a:r>
          </a:p>
          <a:p>
            <a:endParaRPr lang="en-US" dirty="0"/>
          </a:p>
        </p:txBody>
      </p:sp>
      <p:pic>
        <p:nvPicPr>
          <p:cNvPr id="4" name="Shape 12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09250" y="1893221"/>
            <a:ext cx="4925501" cy="30327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37110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works really really well</a:t>
            </a:r>
          </a:p>
          <a:p>
            <a:r>
              <a:rPr lang="en-US" dirty="0"/>
              <a:t>No matter what event source the data comes from, its parsed and recognized correctly</a:t>
            </a:r>
          </a:p>
          <a:p>
            <a:r>
              <a:rPr lang="en-US" dirty="0"/>
              <a:t>This means its safe</a:t>
            </a:r>
          </a:p>
          <a:p>
            <a:r>
              <a:rPr lang="en-US" dirty="0"/>
              <a:t>But… those “details”…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8502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pic>
        <p:nvPicPr>
          <p:cNvPr id="5" name="Shape 1002"/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38265" y="1240324"/>
            <a:ext cx="6164964" cy="3468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5694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then I learned about </a:t>
            </a:r>
            <a:r>
              <a:rPr lang="en-US" dirty="0" err="1"/>
              <a:t>CloudWatch</a:t>
            </a:r>
            <a:r>
              <a:rPr lang="en-US" dirty="0"/>
              <a:t> Events (Rules)!</a:t>
            </a:r>
          </a:p>
          <a:p>
            <a:endParaRPr lang="en-US" dirty="0"/>
          </a:p>
          <a:p>
            <a:r>
              <a:rPr lang="en-US" dirty="0"/>
              <a:t>If something (Event) happens, you can send that something to Lambda for processing based on a rule (Rules)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7199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ctrTitle" idx="4294967295"/>
          </p:nvPr>
        </p:nvSpPr>
        <p:spPr>
          <a:xfrm>
            <a:off x="1090700" y="2650150"/>
            <a:ext cx="73674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7200" dirty="0" err="1">
                <a:solidFill>
                  <a:srgbClr val="FF8700"/>
                </a:solidFill>
              </a:rPr>
              <a:t>CloudWatch</a:t>
            </a:r>
            <a:r>
              <a:rPr lang="en" sz="7200" dirty="0">
                <a:solidFill>
                  <a:srgbClr val="FF8700"/>
                </a:solidFill>
              </a:rPr>
              <a:t> </a:t>
            </a:r>
            <a:r>
              <a:rPr lang="en" sz="7200" dirty="0" smtClean="0">
                <a:solidFill>
                  <a:srgbClr val="FF8700"/>
                </a:solidFill>
              </a:rPr>
              <a:t>Events</a:t>
            </a:r>
            <a:r>
              <a:rPr lang="en-US" sz="7200" dirty="0" smtClean="0">
                <a:solidFill>
                  <a:srgbClr val="FF8700"/>
                </a:solidFill>
              </a:rPr>
              <a:t>!</a:t>
            </a:r>
            <a:endParaRPr lang="en" sz="7200" dirty="0">
              <a:solidFill>
                <a:srgbClr val="FF8700"/>
              </a:solidFill>
            </a:endParaRPr>
          </a:p>
        </p:txBody>
      </p:sp>
      <p:sp>
        <p:nvSpPr>
          <p:cNvPr id="147" name="Shape 147"/>
          <p:cNvSpPr txBox="1">
            <a:spLocks noGrp="1"/>
          </p:cNvSpPr>
          <p:nvPr>
            <p:ph type="subTitle" idx="4294967295"/>
          </p:nvPr>
        </p:nvSpPr>
        <p:spPr>
          <a:xfrm>
            <a:off x="1090700" y="3640150"/>
            <a:ext cx="7138900" cy="78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/>
              <a:t>If something (Event) happens, you can send that something to Lambda for processing based on a rule (Rules)</a:t>
            </a:r>
            <a:endParaRPr lang="en" sz="2400" dirty="0"/>
          </a:p>
        </p:txBody>
      </p:sp>
      <p:sp>
        <p:nvSpPr>
          <p:cNvPr id="160" name="Shape 160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04" y="502844"/>
            <a:ext cx="2147306" cy="214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3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 smtClean="0"/>
              <a:t>Quora</a:t>
            </a:r>
            <a:r>
              <a:rPr lang="en-US" dirty="0" smtClean="0"/>
              <a:t> &amp; 50k bill</a:t>
            </a:r>
            <a:endParaRPr lang="en" dirty="0"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1104900" y="2433975"/>
            <a:ext cx="3625200" cy="211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buNone/>
            </a:pPr>
            <a:r>
              <a:rPr lang="en-US" sz="2000" dirty="0" smtClean="0"/>
              <a:t>“After </a:t>
            </a:r>
            <a:r>
              <a:rPr lang="en-US" sz="2000" dirty="0"/>
              <a:t>just one week of the account being compromised, the monthly bill was $285,000</a:t>
            </a:r>
            <a:r>
              <a:rPr lang="en-US" sz="2000" dirty="0" smtClean="0"/>
              <a:t>!”</a:t>
            </a:r>
            <a:endParaRPr lang="en" sz="2000" dirty="0"/>
          </a:p>
        </p:txBody>
      </p:sp>
      <p:sp>
        <p:nvSpPr>
          <p:cNvPr id="184" name="Shape 184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  <p:pic>
        <p:nvPicPr>
          <p:cNvPr id="6" name="Content Placeholder 3" descr="quoara-aw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29" y="1370942"/>
            <a:ext cx="4708571" cy="3175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574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3655"/>
            <a:ext cx="8229600" cy="35929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89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what an event typically looks like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460" y="1846059"/>
            <a:ext cx="4915080" cy="29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5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At first, I tried </a:t>
            </a:r>
            <a:r>
              <a:rPr lang="en-US" sz="2800" i="1" dirty="0"/>
              <a:t>“How to Detect and Automatically Revoke Unintended IAM Access with Amazon </a:t>
            </a:r>
            <a:r>
              <a:rPr lang="en-US" sz="2800" i="1" dirty="0" err="1"/>
              <a:t>CloudWatch</a:t>
            </a:r>
            <a:r>
              <a:rPr lang="en-US" sz="2800" i="1" dirty="0"/>
              <a:t> Events”</a:t>
            </a:r>
          </a:p>
          <a:p>
            <a:endParaRPr lang="en-US" sz="2800" dirty="0"/>
          </a:p>
          <a:p>
            <a:pPr marL="0" indent="0" algn="ctr">
              <a:buNone/>
            </a:pPr>
            <a:r>
              <a:rPr lang="en-US" sz="2800" dirty="0">
                <a:hlinkClick r:id="rId2"/>
              </a:rPr>
              <a:t>https://aws.amazon.com/blogs/security/how-to-detect-and-automatically-revoke-unintended-iam-access-with-amazon-cloudwatch-events/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759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Filters requests when event source = IAM</a:t>
            </a:r>
          </a:p>
          <a:p>
            <a:r>
              <a:rPr lang="en-US" dirty="0"/>
              <a:t>Sends IAM event to Lambda</a:t>
            </a:r>
          </a:p>
          <a:p>
            <a:r>
              <a:rPr lang="en-US" dirty="0"/>
              <a:t>Check user permissions </a:t>
            </a:r>
          </a:p>
          <a:p>
            <a:r>
              <a:rPr lang="en-US" dirty="0"/>
              <a:t>Lacking administrative permissions? =&gt;Revoke access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89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exactly what I want although, cool stuff</a:t>
            </a:r>
          </a:p>
          <a:p>
            <a:endParaRPr lang="en-US" dirty="0"/>
          </a:p>
          <a:p>
            <a:r>
              <a:rPr lang="en-US" dirty="0"/>
              <a:t>We are looking to alert on any Unauthorized Activity error triggered by AWS calls</a:t>
            </a:r>
          </a:p>
        </p:txBody>
      </p:sp>
    </p:spTree>
    <p:extLst>
      <p:ext uri="{BB962C8B-B14F-4D97-AF65-F5344CB8AC3E}">
        <p14:creationId xmlns:p14="http://schemas.microsoft.com/office/powerpoint/2010/main" val="61951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for a brief interruption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257" y="1855318"/>
            <a:ext cx="2697329" cy="2697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310" y="2047274"/>
            <a:ext cx="2313416" cy="23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3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Prior to Event Rule Creation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dirty="0"/>
              <a:t>Configure Slack </a:t>
            </a:r>
            <a:r>
              <a:rPr lang="en-US" dirty="0" err="1"/>
              <a:t>Webhook</a:t>
            </a:r>
            <a:endParaRPr lang="en-US" dirty="0"/>
          </a:p>
          <a:p>
            <a:pPr marL="457200" lvl="1" indent="-457200">
              <a:buFont typeface="+mj-lt"/>
              <a:buAutoNum type="arabicPeriod"/>
            </a:pPr>
            <a:r>
              <a:rPr lang="en-US" dirty="0"/>
              <a:t>KMS encrypt Slack </a:t>
            </a:r>
            <a:r>
              <a:rPr lang="en-US" dirty="0" err="1"/>
              <a:t>Webhook</a:t>
            </a:r>
            <a:r>
              <a:rPr lang="en-US" dirty="0"/>
              <a:t> URL</a:t>
            </a:r>
          </a:p>
          <a:p>
            <a:pPr marL="457200" lvl="1" indent="-457200">
              <a:buFont typeface="+mj-lt"/>
              <a:buAutoNum type="arabicPeriod"/>
            </a:pPr>
            <a:r>
              <a:rPr lang="en-US" dirty="0"/>
              <a:t>Create Lambda Function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0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configuring incoming </a:t>
            </a:r>
            <a:r>
              <a:rPr lang="en-US" dirty="0" err="1"/>
              <a:t>webhook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larm_slack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2" y="1840817"/>
            <a:ext cx="5592956" cy="300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8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configuration inside of slack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larm_slack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18" y="1881879"/>
            <a:ext cx="6694364" cy="287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6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the </a:t>
            </a:r>
            <a:r>
              <a:rPr lang="en-US" dirty="0" smtClean="0"/>
              <a:t>channel (and other details)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 descr="alarm_slack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06" y="2055137"/>
            <a:ext cx="6460389" cy="247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6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err="1" smtClean="0"/>
              <a:t>Gettin</a:t>
            </a:r>
            <a:r>
              <a:rPr lang="en-US" dirty="0" smtClean="0"/>
              <a:t>’ Robbed</a:t>
            </a:r>
            <a:endParaRPr lang="en" dirty="0"/>
          </a:p>
        </p:txBody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1104900" y="2433975"/>
            <a:ext cx="3625200" cy="21126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buNone/>
            </a:pPr>
            <a:r>
              <a:rPr lang="en-US" sz="2000" dirty="0" smtClean="0"/>
              <a:t>“I </a:t>
            </a:r>
            <a:r>
              <a:rPr lang="en-US" sz="2000" dirty="0"/>
              <a:t>hired a remote developer to help me with my startup. After asking him to sign a Non Disclosure Agreement (NDA), I added him to my private </a:t>
            </a:r>
            <a:r>
              <a:rPr lang="en-US" sz="2000" dirty="0" err="1"/>
              <a:t>Github</a:t>
            </a:r>
            <a:r>
              <a:rPr lang="en-US" sz="2000" dirty="0"/>
              <a:t> repository. He then </a:t>
            </a:r>
            <a:r>
              <a:rPr lang="en-US" sz="2000" b="1" i="1" dirty="0"/>
              <a:t>forked my repository and publicly exposed a copy of it on his own </a:t>
            </a:r>
            <a:r>
              <a:rPr lang="en-US" sz="2000" b="1" i="1" dirty="0" smtClean="0"/>
              <a:t>repository”</a:t>
            </a:r>
            <a:endParaRPr lang="en" sz="2000" b="1" i="1" dirty="0"/>
          </a:p>
        </p:txBody>
      </p:sp>
      <p:sp>
        <p:nvSpPr>
          <p:cNvPr id="184" name="Shape 184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</a:t>
            </a:fld>
            <a:endParaRPr lang="en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00" y="1025175"/>
            <a:ext cx="4413900" cy="2222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015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Retrieve the </a:t>
            </a:r>
            <a:r>
              <a:rPr lang="en-US" dirty="0" err="1"/>
              <a:t>webhook</a:t>
            </a:r>
            <a:r>
              <a:rPr lang="en-US" dirty="0"/>
              <a:t> URL</a:t>
            </a:r>
          </a:p>
          <a:p>
            <a:endParaRPr lang="en-US" dirty="0"/>
          </a:p>
        </p:txBody>
      </p:sp>
      <p:pic>
        <p:nvPicPr>
          <p:cNvPr id="5" name="Picture 4" descr="alarm_slack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0" y="1947131"/>
            <a:ext cx="7813141" cy="2839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KMS key, later used to decrypt</a:t>
            </a:r>
          </a:p>
          <a:p>
            <a:endParaRPr lang="en-US" dirty="0"/>
          </a:p>
        </p:txBody>
      </p:sp>
      <p:pic>
        <p:nvPicPr>
          <p:cNvPr id="6" name="Picture 5" descr="alarm_slack_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70" y="1910609"/>
            <a:ext cx="7146461" cy="28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8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Name the key, follow steps 1 - 4</a:t>
            </a:r>
          </a:p>
        </p:txBody>
      </p:sp>
      <p:pic>
        <p:nvPicPr>
          <p:cNvPr id="5" name="Picture 4" descr="alarm_slack_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0" y="1823600"/>
            <a:ext cx="7813141" cy="298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0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the AWS KMS encrypt function to encrypt the </a:t>
            </a:r>
            <a:r>
              <a:rPr lang="en-US" dirty="0" err="1"/>
              <a:t>webhook</a:t>
            </a:r>
            <a:r>
              <a:rPr lang="en-US" dirty="0"/>
              <a:t> URL</a:t>
            </a:r>
          </a:p>
          <a:p>
            <a:endParaRPr lang="en-US" dirty="0"/>
          </a:p>
        </p:txBody>
      </p:sp>
      <p:pic>
        <p:nvPicPr>
          <p:cNvPr id="6" name="Picture 5" descr="alarm_slack_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8783"/>
            <a:ext cx="9144000" cy="141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8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 we will create the Lambda function</a:t>
            </a:r>
          </a:p>
          <a:p>
            <a:r>
              <a:rPr lang="en-US" dirty="0"/>
              <a:t>We need the Base 64 encoded + KMS encrypted URL from the previous slide</a:t>
            </a:r>
          </a:p>
          <a:p>
            <a:r>
              <a:rPr lang="en-US" dirty="0"/>
              <a:t>This will be needed for our code to securely retrieve the Slack </a:t>
            </a:r>
            <a:r>
              <a:rPr lang="en-US" dirty="0" err="1"/>
              <a:t>Webhook</a:t>
            </a:r>
            <a:r>
              <a:rPr lang="en-US" dirty="0"/>
              <a:t> URL</a:t>
            </a:r>
          </a:p>
        </p:txBody>
      </p:sp>
    </p:spTree>
    <p:extLst>
      <p:ext uri="{BB962C8B-B14F-4D97-AF65-F5344CB8AC3E}">
        <p14:creationId xmlns:p14="http://schemas.microsoft.com/office/powerpoint/2010/main" val="207503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Select a blank function template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25" y="1938413"/>
            <a:ext cx="6653750" cy="280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1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Configure Trigger (just click “Next”)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85" y="1973284"/>
            <a:ext cx="8437830" cy="270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5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Place the following code into the function</a:t>
            </a:r>
          </a:p>
          <a:p>
            <a:endParaRPr lang="en-US" dirty="0"/>
          </a:p>
          <a:p>
            <a:pPr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gist.github.com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cktricky</a:t>
            </a:r>
            <a:r>
              <a:rPr lang="en-US" dirty="0">
                <a:hlinkClick r:id="rId2"/>
              </a:rPr>
              <a:t>/8f4e9912f757d1ccdcd00ad8e8630620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9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Base64+ KMS encrypted URL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10" y="1890668"/>
            <a:ext cx="5469980" cy="290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Lastly, choose the slack service role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60" y="1986364"/>
            <a:ext cx="4288880" cy="27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8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dirty="0" smtClean="0"/>
              <a:t>Background</a:t>
            </a:r>
            <a:endParaRPr lang="e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Directly edit the JSON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50" y="1960642"/>
            <a:ext cx="7840301" cy="267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Paste in JSON and select Lambda Function as Target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67" y="2364477"/>
            <a:ext cx="6446067" cy="247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3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FINISH 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3026"/>
            <a:ext cx="9144000" cy="261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1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to test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78" y="1855383"/>
            <a:ext cx="6781045" cy="29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W00T!</a:t>
            </a:r>
          </a:p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1134"/>
            <a:ext cx="8229600" cy="1769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445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now unleash the power of Event Rules for other alerts</a:t>
            </a:r>
          </a:p>
          <a:p>
            <a:r>
              <a:rPr lang="en-US" dirty="0"/>
              <a:t>Simple as editing the JSON and parsing the data via Lambda</a:t>
            </a:r>
          </a:p>
          <a:p>
            <a:r>
              <a:rPr lang="en-US" dirty="0"/>
              <a:t>Use BOTH </a:t>
            </a:r>
            <a:r>
              <a:rPr lang="en-US" dirty="0" err="1"/>
              <a:t>CloudWatch</a:t>
            </a:r>
            <a:r>
              <a:rPr lang="en-US" dirty="0"/>
              <a:t> Alarms AND Events</a:t>
            </a:r>
          </a:p>
        </p:txBody>
      </p:sp>
    </p:spTree>
    <p:extLst>
      <p:ext uri="{BB962C8B-B14F-4D97-AF65-F5344CB8AC3E}">
        <p14:creationId xmlns:p14="http://schemas.microsoft.com/office/powerpoint/2010/main" val="136885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Previous versions of this talk show how to configure Alerts for:</a:t>
            </a:r>
          </a:p>
          <a:p>
            <a:pPr lvl="1"/>
            <a:r>
              <a:rPr lang="en-US" dirty="0"/>
              <a:t>Root account usage</a:t>
            </a:r>
          </a:p>
          <a:p>
            <a:pPr lvl="1"/>
            <a:r>
              <a:rPr lang="en-US" dirty="0"/>
              <a:t>Billing Alerts (Exceed normal spend)</a:t>
            </a:r>
          </a:p>
          <a:p>
            <a:pPr lvl="1"/>
            <a:r>
              <a:rPr lang="en-US" dirty="0"/>
              <a:t>Failed Login Attempts</a:t>
            </a:r>
          </a:p>
          <a:p>
            <a:pPr lvl="1"/>
            <a:endParaRPr lang="en-US" dirty="0"/>
          </a:p>
          <a:p>
            <a:pPr marL="0" indent="0" algn="ctr">
              <a:buNone/>
            </a:pPr>
            <a:r>
              <a:rPr lang="en-US" sz="2800" dirty="0">
                <a:hlinkClick r:id="rId2"/>
              </a:rPr>
              <a:t>https://www.youtube.com/watch?v=g-wy9NdATtA&amp;feature=youtu.be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/>
            <a:r>
              <a:rPr lang="en-US" dirty="0" smtClean="0"/>
              <a:t>Hardening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80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AWS Security Fundamentals Course provides the framework for your plan:</a:t>
            </a:r>
          </a:p>
          <a:p>
            <a:pPr lvl="1"/>
            <a:r>
              <a:rPr lang="en-US" dirty="0"/>
              <a:t>You are responsible for leveraging the tools AWS provides (financially)</a:t>
            </a:r>
          </a:p>
          <a:p>
            <a:pPr lvl="1"/>
            <a:r>
              <a:rPr lang="en-US" dirty="0"/>
              <a:t>Your configuration… that is on you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r>
              <a:rPr lang="en-US" dirty="0">
                <a:hlinkClick r:id="rId2"/>
              </a:rPr>
              <a:t>https://aws.amazon.com/training/course-descriptions/security-fundamentals/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4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Don’t Use The Root Account!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Audit IAM user policies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Multi-Factor Authentication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API + MFA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IAM Roles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Misc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0" dirty="0" smtClean="0"/>
              <a:t>Me</a:t>
            </a:r>
            <a:endParaRPr lang="en" dirty="0"/>
          </a:p>
        </p:txBody>
      </p:sp>
      <p:sp>
        <p:nvSpPr>
          <p:cNvPr id="191" name="Shape 191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447520" y="3094075"/>
            <a:ext cx="39659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CTO </a:t>
            </a:r>
            <a:r>
              <a:rPr lang="mr-IN" sz="20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–</a:t>
            </a:r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 nVisium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Breaker &amp; Builder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Utilize AWS Heavily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@</a:t>
            </a:r>
            <a:r>
              <a:rPr lang="en-US" sz="2000" b="1" dirty="0" err="1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cktricky</a:t>
            </a:r>
            <a:endParaRPr lang="en-US" sz="2000" b="1" dirty="0" smtClean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  <a:p>
            <a:endParaRPr lang="en-US" sz="20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ctrTitle" idx="4294967295"/>
          </p:nvPr>
        </p:nvSpPr>
        <p:spPr>
          <a:xfrm>
            <a:off x="1090700" y="2650150"/>
            <a:ext cx="73674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6800" dirty="0" smtClean="0">
                <a:solidFill>
                  <a:srgbClr val="FF8700"/>
                </a:solidFill>
              </a:rPr>
              <a:t>AWS ROOT ACCOUNT</a:t>
            </a:r>
            <a:endParaRPr lang="en" sz="6800" dirty="0">
              <a:solidFill>
                <a:srgbClr val="FF8700"/>
              </a:solidFill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80</a:t>
            </a:fld>
            <a:endParaRPr lang="en"/>
          </a:p>
        </p:txBody>
      </p:sp>
      <p:sp>
        <p:nvSpPr>
          <p:cNvPr id="2" name="TextBox 1"/>
          <p:cNvSpPr txBox="1"/>
          <p:nvPr/>
        </p:nvSpPr>
        <p:spPr>
          <a:xfrm>
            <a:off x="6862527" y="15662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Hardening </a:t>
            </a:r>
            <a:r>
              <a:rPr lang="mr-IN" dirty="0"/>
              <a:t>–</a:t>
            </a:r>
            <a:r>
              <a:rPr lang="en-US" dirty="0"/>
              <a:t> AWS Root Account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AWS environment has a root account</a:t>
            </a:r>
          </a:p>
          <a:p>
            <a:endParaRPr lang="en-US" sz="2800" dirty="0" smtClean="0"/>
          </a:p>
          <a:p>
            <a:pPr lvl="1"/>
            <a:r>
              <a:rPr lang="en-US" dirty="0" smtClean="0"/>
              <a:t>Root account is the king/god/all-powerful</a:t>
            </a:r>
          </a:p>
          <a:p>
            <a:pPr lvl="1"/>
            <a:r>
              <a:rPr lang="en-US" dirty="0" smtClean="0"/>
              <a:t>Use only when you absolutely must</a:t>
            </a:r>
          </a:p>
          <a:p>
            <a:pPr lvl="1"/>
            <a:r>
              <a:rPr lang="en-US" dirty="0" smtClean="0"/>
              <a:t>When those circumstances arise, notify your team first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 smtClean="0"/>
              <a:t> AWS Root Account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/>
              <a:t>Simple steps: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Disable or delete access keys if they exist:</a:t>
            </a:r>
          </a:p>
          <a:p>
            <a:pPr lvl="1"/>
            <a:r>
              <a:rPr lang="en-US" dirty="0"/>
              <a:t>Implement verbal/written policy that states “we don’t create access keys for the root account</a:t>
            </a:r>
          </a:p>
          <a:p>
            <a:pPr lvl="1"/>
            <a:r>
              <a:rPr lang="en-US" dirty="0"/>
              <a:t>Use the </a:t>
            </a:r>
            <a:r>
              <a:rPr lang="en-US" dirty="0" err="1"/>
              <a:t>CloudWatch</a:t>
            </a:r>
            <a:r>
              <a:rPr lang="en-US" dirty="0"/>
              <a:t> Alarm I mention to alert on its use</a:t>
            </a:r>
          </a:p>
        </p:txBody>
      </p:sp>
    </p:spTree>
    <p:extLst>
      <p:ext uri="{BB962C8B-B14F-4D97-AF65-F5344CB8AC3E}">
        <p14:creationId xmlns:p14="http://schemas.microsoft.com/office/powerpoint/2010/main" val="5608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ctrTitle" idx="4294967295"/>
          </p:nvPr>
        </p:nvSpPr>
        <p:spPr>
          <a:xfrm>
            <a:off x="1090700" y="2650150"/>
            <a:ext cx="73674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6800" dirty="0">
                <a:solidFill>
                  <a:srgbClr val="FF8700"/>
                </a:solidFill>
              </a:rPr>
              <a:t>Auditing IAM Permissions</a:t>
            </a:r>
            <a:endParaRPr lang="en" sz="6800" dirty="0">
              <a:solidFill>
                <a:srgbClr val="FF8700"/>
              </a:solidFill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83</a:t>
            </a:fld>
            <a:endParaRPr lang="en"/>
          </a:p>
        </p:txBody>
      </p:sp>
      <p:sp>
        <p:nvSpPr>
          <p:cNvPr id="2" name="TextBox 1"/>
          <p:cNvSpPr txBox="1"/>
          <p:nvPr/>
        </p:nvSpPr>
        <p:spPr>
          <a:xfrm>
            <a:off x="6862527" y="15662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76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Auditing IAM Permissions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single IAM user can have… </a:t>
            </a:r>
          </a:p>
          <a:p>
            <a:pPr lvl="1"/>
            <a:r>
              <a:rPr lang="en-US" dirty="0" smtClean="0"/>
              <a:t>Multiple Managed Policies</a:t>
            </a:r>
          </a:p>
          <a:p>
            <a:pPr lvl="1"/>
            <a:r>
              <a:rPr lang="en-US" dirty="0" smtClean="0"/>
              <a:t>Multiple Inline Policies</a:t>
            </a:r>
          </a:p>
          <a:p>
            <a:pPr lvl="1"/>
            <a:r>
              <a:rPr lang="en-US" dirty="0" smtClean="0"/>
              <a:t>Belong to multiple IAM Groups which…</a:t>
            </a:r>
          </a:p>
          <a:p>
            <a:pPr lvl="1"/>
            <a:r>
              <a:rPr lang="en-US" dirty="0" smtClean="0"/>
              <a:t>Have multiple managed policies</a:t>
            </a:r>
          </a:p>
          <a:p>
            <a:pPr lvl="1"/>
            <a:r>
              <a:rPr lang="en-US" dirty="0" smtClean="0"/>
              <a:t>Have multiple inline policies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50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Auditing IAM Permissions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Explanation</a:t>
            </a:r>
          </a:p>
          <a:p>
            <a:endParaRPr lang="en-US" dirty="0"/>
          </a:p>
          <a:p>
            <a:pPr lvl="1"/>
            <a:r>
              <a:rPr lang="en-US" dirty="0"/>
              <a:t>Managed Policies: Policies that can be attached to multiple users, groups, or roles</a:t>
            </a:r>
          </a:p>
          <a:p>
            <a:pPr lvl="1"/>
            <a:r>
              <a:rPr lang="en-US" dirty="0"/>
              <a:t>Inline Policies: Directly attached to a single user, group, or role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1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Auditing IAM Permissions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Tool to inspect each user’s permissions:</a:t>
            </a:r>
          </a:p>
          <a:p>
            <a:pPr lvl="1"/>
            <a:endParaRPr lang="en-US" dirty="0"/>
          </a:p>
          <a:p>
            <a:pPr lvl="1"/>
            <a:r>
              <a:rPr lang="en-US" dirty="0">
                <a:hlinkClick r:id="rId2"/>
              </a:rPr>
              <a:t>https://gist.github.com/cktricky/257990df2f36aa3a01a8809777d49f5d</a:t>
            </a:r>
            <a:endParaRPr lang="en-US" dirty="0"/>
          </a:p>
          <a:p>
            <a:pPr lvl="1"/>
            <a:r>
              <a:rPr lang="en-US" dirty="0"/>
              <a:t>Will create a CSV file</a:t>
            </a:r>
          </a:p>
          <a:p>
            <a:pPr lvl="1"/>
            <a:r>
              <a:rPr lang="en-US" dirty="0"/>
              <a:t>Provides you with</a:t>
            </a:r>
          </a:p>
          <a:p>
            <a:pPr lvl="2"/>
            <a:r>
              <a:rPr lang="en-US" sz="2000" dirty="0"/>
              <a:t>Usernames</a:t>
            </a:r>
          </a:p>
          <a:p>
            <a:pPr lvl="2"/>
            <a:r>
              <a:rPr lang="en-US" sz="2000" dirty="0"/>
              <a:t>Inline Policies</a:t>
            </a:r>
          </a:p>
          <a:p>
            <a:pPr lvl="2"/>
            <a:r>
              <a:rPr lang="en-US" sz="2000" dirty="0"/>
              <a:t>Managed Policies</a:t>
            </a:r>
          </a:p>
          <a:p>
            <a:pPr lvl="2"/>
            <a:r>
              <a:rPr lang="en-US" sz="2000" dirty="0"/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138136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Auditing IAM Permissions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Tool Output</a:t>
            </a:r>
          </a:p>
        </p:txBody>
      </p:sp>
      <p:pic>
        <p:nvPicPr>
          <p:cNvPr id="4" name="Picture 3" descr="audit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0687"/>
            <a:ext cx="9144000" cy="197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Auditing IAM Permissions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Closer look</a:t>
            </a:r>
          </a:p>
        </p:txBody>
      </p:sp>
      <p:pic>
        <p:nvPicPr>
          <p:cNvPr id="5" name="Picture 4" descr="audit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98" y="1989831"/>
            <a:ext cx="8501204" cy="273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123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Hardening </a:t>
            </a:r>
            <a:r>
              <a:rPr lang="mr-IN" dirty="0"/>
              <a:t>–</a:t>
            </a:r>
            <a:r>
              <a:rPr lang="en-US" dirty="0"/>
              <a:t> Auditing IAM Permissions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hlinkClick r:id="rId2"/>
              </a:rPr>
              <a:t>https://aws.amazon.com/blogs/security/move-over-json-policy-summaries-make-understanding-iam-policies-easier</a:t>
            </a:r>
            <a:r>
              <a:rPr lang="en-US" sz="2400" dirty="0" smtClean="0">
                <a:hlinkClick r:id="rId2"/>
              </a:rPr>
              <a:t>/</a:t>
            </a:r>
            <a:endParaRPr lang="en-US" sz="2400" dirty="0">
              <a:hlinkClick r:id="rId2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10" y="2580238"/>
            <a:ext cx="7774380" cy="222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274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b="0" dirty="0" smtClean="0"/>
              <a:t>This talk</a:t>
            </a:r>
            <a:endParaRPr lang="en" dirty="0"/>
          </a:p>
        </p:txBody>
      </p:sp>
      <p:sp>
        <p:nvSpPr>
          <p:cNvPr id="191" name="Shape 191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5443870" y="3806457"/>
            <a:ext cx="3965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rPr>
              <a:t>Preventing the preventable</a:t>
            </a:r>
          </a:p>
          <a:p>
            <a:endParaRPr lang="en-US" sz="2000" b="1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48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Auditing IAM Permissions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Why this is important</a:t>
            </a:r>
          </a:p>
          <a:p>
            <a:endParaRPr lang="en-US" dirty="0" smtClean="0"/>
          </a:p>
          <a:p>
            <a:pPr lvl="1"/>
            <a:r>
              <a:rPr lang="en-US" sz="2200" dirty="0" smtClean="0"/>
              <a:t>If you house sensitive data, you need to know who has access</a:t>
            </a:r>
          </a:p>
          <a:p>
            <a:pPr lvl="1"/>
            <a:r>
              <a:rPr lang="en-US" sz="2200" dirty="0" smtClean="0"/>
              <a:t>Permissions should be a need-to-have/know situation in order to limit damage should creds get stolen</a:t>
            </a:r>
          </a:p>
          <a:p>
            <a:pPr lvl="1"/>
            <a:r>
              <a:rPr lang="en-US" sz="2200" dirty="0" smtClean="0"/>
              <a:t>AWS is a flexible environment that changes – your permission model might need to change with it (inventory it)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8478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ctrTitle" idx="4294967295"/>
          </p:nvPr>
        </p:nvSpPr>
        <p:spPr>
          <a:xfrm>
            <a:off x="1090700" y="2650150"/>
            <a:ext cx="7367400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6800" dirty="0">
                <a:solidFill>
                  <a:srgbClr val="FF8700"/>
                </a:solidFill>
              </a:rPr>
              <a:t> Multi-Factor Authentication (MFA)</a:t>
            </a:r>
            <a:endParaRPr lang="en" sz="6800" dirty="0">
              <a:solidFill>
                <a:srgbClr val="FF8700"/>
              </a:solidFill>
            </a:endParaRPr>
          </a:p>
        </p:txBody>
      </p:sp>
      <p:sp>
        <p:nvSpPr>
          <p:cNvPr id="160" name="Shape 160"/>
          <p:cNvSpPr txBox="1">
            <a:spLocks noGrp="1"/>
          </p:cNvSpPr>
          <p:nvPr>
            <p:ph type="sldNum" idx="4294967295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91</a:t>
            </a:fld>
            <a:endParaRPr lang="en"/>
          </a:p>
        </p:txBody>
      </p:sp>
      <p:sp>
        <p:nvSpPr>
          <p:cNvPr id="2" name="TextBox 1"/>
          <p:cNvSpPr txBox="1"/>
          <p:nvPr/>
        </p:nvSpPr>
        <p:spPr>
          <a:xfrm>
            <a:off x="6862527" y="156625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9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MFA == 2-Factor Authentication</a:t>
            </a:r>
          </a:p>
          <a:p>
            <a:r>
              <a:rPr lang="en-US" sz="2400" dirty="0"/>
              <a:t>If credentials are stolen or guessed, we want a second layer of protection</a:t>
            </a:r>
          </a:p>
          <a:p>
            <a:r>
              <a:rPr lang="en-US" sz="2400" dirty="0"/>
              <a:t>You can use apps or hardware to do this</a:t>
            </a:r>
          </a:p>
          <a:p>
            <a:pPr lvl="1"/>
            <a:r>
              <a:rPr lang="en-US" dirty="0"/>
              <a:t>Google Authenticator (Apps)</a:t>
            </a:r>
          </a:p>
          <a:p>
            <a:pPr lvl="1"/>
            <a:r>
              <a:rPr lang="en-US" dirty="0" err="1"/>
              <a:t>Gemalto</a:t>
            </a:r>
            <a:r>
              <a:rPr lang="en-US" dirty="0"/>
              <a:t> (Hardware)</a:t>
            </a:r>
          </a:p>
          <a:p>
            <a:r>
              <a:rPr lang="en-US" sz="2400" dirty="0"/>
              <a:t>Find the full list of MFA devices</a:t>
            </a:r>
            <a:r>
              <a:rPr lang="is-IS" sz="2400" dirty="0"/>
              <a:t> here: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https://aws.amazon.com/iam/details/mfa/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67695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Let’s demonstrate enabling MFA using a virtual device (app) on an IAM account 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255630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Navigate to Identity &amp; Access Management</a:t>
            </a:r>
          </a:p>
          <a:p>
            <a:endParaRPr lang="en-US" sz="2400" dirty="0"/>
          </a:p>
        </p:txBody>
      </p:sp>
      <p:pic>
        <p:nvPicPr>
          <p:cNvPr id="4" name="Picture 3" descr="step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540" y="1819747"/>
            <a:ext cx="5844920" cy="297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3197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MFA</a:t>
            </a:r>
            <a:endParaRPr lang="en-US" dirty="0"/>
          </a:p>
        </p:txBody>
      </p:sp>
      <p:pic>
        <p:nvPicPr>
          <p:cNvPr id="7" name="Content Placeholder 3" descr="step_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572" y="1120903"/>
            <a:ext cx="6922857" cy="372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732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MFA</a:t>
            </a:r>
            <a:endParaRPr lang="en-US" dirty="0"/>
          </a:p>
        </p:txBody>
      </p:sp>
      <p:pic>
        <p:nvPicPr>
          <p:cNvPr id="8" name="Content Placeholder 3" descr="step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17" y="1150683"/>
            <a:ext cx="7158966" cy="3662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5834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MFA</a:t>
            </a:r>
            <a:endParaRPr lang="en-US" dirty="0"/>
          </a:p>
        </p:txBody>
      </p:sp>
      <p:pic>
        <p:nvPicPr>
          <p:cNvPr id="4" name="Content Placeholder 4" descr="step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6402" y="1218199"/>
            <a:ext cx="6651197" cy="35318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8153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MFA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/>
              <a:t>At this point, its worth mentioning that non-administrators or those without IAM privileges cannot enable MFA on their own account</a:t>
            </a:r>
          </a:p>
          <a:p>
            <a:r>
              <a:rPr lang="en-US" sz="2800" dirty="0"/>
              <a:t>Why is this a problem? Well, they need to be able to enable MFA on their own device… not the administrator’s</a:t>
            </a:r>
          </a:p>
          <a:p>
            <a:r>
              <a:rPr lang="en-US" sz="2800" dirty="0"/>
              <a:t>Fortunately, we have a solution!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56518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Hardening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MFA</a:t>
            </a:r>
            <a:endParaRPr lang="en-US" dirty="0"/>
          </a:p>
        </p:txBody>
      </p:sp>
      <p:pic>
        <p:nvPicPr>
          <p:cNvPr id="4" name="Content Placeholder 3" descr="iam_policy_for_mf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020" r="-38020"/>
          <a:stretch>
            <a:fillRect/>
          </a:stretch>
        </p:blipFill>
        <p:spPr>
          <a:xfrm>
            <a:off x="1133947" y="1251649"/>
            <a:ext cx="6876107" cy="34120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5880747"/>
      </p:ext>
    </p:extLst>
  </p:cSld>
  <p:clrMapOvr>
    <a:masterClrMapping/>
  </p:clrMapOvr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4950</TotalTime>
  <Words>2174</Words>
  <Application>Microsoft Macintosh PowerPoint</Application>
  <PresentationFormat>On-screen Show (16:9)</PresentationFormat>
  <Paragraphs>422</Paragraphs>
  <Slides>131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6" baseType="lpstr">
      <vt:lpstr>Wingdings</vt:lpstr>
      <vt:lpstr>Arial</vt:lpstr>
      <vt:lpstr>Dosis</vt:lpstr>
      <vt:lpstr>Roboto</vt:lpstr>
      <vt:lpstr>William template</vt:lpstr>
      <vt:lpstr>AWS SURVIVAL GUIDE 2.0</vt:lpstr>
      <vt:lpstr>HELLO!</vt:lpstr>
      <vt:lpstr>AWS Key</vt:lpstr>
      <vt:lpstr>S3 Bucket Permissions</vt:lpstr>
      <vt:lpstr>Quora &amp; 50k bill</vt:lpstr>
      <vt:lpstr>Gettin’ Robbed</vt:lpstr>
      <vt:lpstr>Background</vt:lpstr>
      <vt:lpstr>Me</vt:lpstr>
      <vt:lpstr>This talk</vt:lpstr>
      <vt:lpstr>PowerPoint Presentation</vt:lpstr>
      <vt:lpstr>Exposed Credentials</vt:lpstr>
      <vt:lpstr>Exposed Credentials</vt:lpstr>
      <vt:lpstr>PowerPoint Presentation</vt:lpstr>
      <vt:lpstr>Exposed Credentials</vt:lpstr>
      <vt:lpstr>Exposed Credentials</vt:lpstr>
      <vt:lpstr>Exposed Credentials</vt:lpstr>
      <vt:lpstr>Misconfigured Services</vt:lpstr>
      <vt:lpstr>Misconfigured Services</vt:lpstr>
      <vt:lpstr>Misconfigured Services</vt:lpstr>
      <vt:lpstr>Misconfigured Services</vt:lpstr>
      <vt:lpstr>Misconfigured Services</vt:lpstr>
      <vt:lpstr>Vulnerable Systems</vt:lpstr>
      <vt:lpstr>Vulnerable Systems</vt:lpstr>
      <vt:lpstr>Vulnerable Systems</vt:lpstr>
      <vt:lpstr>Vulnerable Systems</vt:lpstr>
      <vt:lpstr>Vulnerable Systems</vt:lpstr>
      <vt:lpstr>Vulnerable Systems</vt:lpstr>
      <vt:lpstr>Prevention</vt:lpstr>
      <vt:lpstr>Prevention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PowerPoint Presentation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CloudWatch Events!</vt:lpstr>
      <vt:lpstr>Monitoring</vt:lpstr>
      <vt:lpstr>Monitoring</vt:lpstr>
      <vt:lpstr>Monitoring</vt:lpstr>
      <vt:lpstr>Monitoring</vt:lpstr>
      <vt:lpstr> 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Monitoring</vt:lpstr>
      <vt:lpstr>Hardening</vt:lpstr>
      <vt:lpstr>Hardening</vt:lpstr>
      <vt:lpstr>Hardening</vt:lpstr>
      <vt:lpstr>AWS ROOT ACCOUNT</vt:lpstr>
      <vt:lpstr>Hardening – AWS Root Account</vt:lpstr>
      <vt:lpstr>Hardening – AWS Root Account</vt:lpstr>
      <vt:lpstr>Auditing IAM Permissions</vt:lpstr>
      <vt:lpstr>Hardening – Auditing IAM Permissions</vt:lpstr>
      <vt:lpstr>Hardening – Auditing IAM Permissions</vt:lpstr>
      <vt:lpstr>Hardening – Auditing IAM Permissions</vt:lpstr>
      <vt:lpstr>Hardening – Auditing IAM Permissions</vt:lpstr>
      <vt:lpstr>Hardening – Auditing IAM Permissions</vt:lpstr>
      <vt:lpstr>Hardening – Auditing IAM Permissions</vt:lpstr>
      <vt:lpstr>Hardening – Auditing IAM Permissions</vt:lpstr>
      <vt:lpstr> Multi-Factor Authentication (MFA)</vt:lpstr>
      <vt:lpstr>Hardening – MFA</vt:lpstr>
      <vt:lpstr>Hardening – MFA</vt:lpstr>
      <vt:lpstr>Hardening – MFA</vt:lpstr>
      <vt:lpstr>Hardening – MFA</vt:lpstr>
      <vt:lpstr>Hardening – MFA</vt:lpstr>
      <vt:lpstr>Hardening – MFA</vt:lpstr>
      <vt:lpstr>Hardening – MFA</vt:lpstr>
      <vt:lpstr>Hardening – MFA</vt:lpstr>
      <vt:lpstr>Hardening – MFA</vt:lpstr>
      <vt:lpstr>Hardening – MFA</vt:lpstr>
      <vt:lpstr>API &amp; MFA</vt:lpstr>
      <vt:lpstr>Hardening – API &amp; MFA</vt:lpstr>
      <vt:lpstr>Hardening – API &amp; MFA</vt:lpstr>
      <vt:lpstr>Hardening – API &amp; MFA</vt:lpstr>
      <vt:lpstr>Hardening – API &amp; MFA</vt:lpstr>
      <vt:lpstr>Hardening – API &amp; MFA</vt:lpstr>
      <vt:lpstr>Hardening – API &amp; MFA</vt:lpstr>
      <vt:lpstr>Hardening – API &amp; MFA</vt:lpstr>
      <vt:lpstr>Hardening – API &amp; MFA</vt:lpstr>
      <vt:lpstr>Hardening – API &amp; MFA</vt:lpstr>
      <vt:lpstr>Hardening – API &amp; MFA</vt:lpstr>
      <vt:lpstr>Hardening – API &amp; MFA</vt:lpstr>
      <vt:lpstr>IAM Roles</vt:lpstr>
      <vt:lpstr>Hardening – IAM Roles</vt:lpstr>
      <vt:lpstr>Hardening – IAM Roles</vt:lpstr>
      <vt:lpstr>Hardening – IAM Roles</vt:lpstr>
      <vt:lpstr>Hardening – IAM Roles</vt:lpstr>
      <vt:lpstr>Misc</vt:lpstr>
      <vt:lpstr>Hardening – Misc</vt:lpstr>
      <vt:lpstr>Hardening – Misc</vt:lpstr>
      <vt:lpstr>Splunk + AWS</vt:lpstr>
      <vt:lpstr>Splunk + AWS</vt:lpstr>
      <vt:lpstr>Splunk + AWS</vt:lpstr>
      <vt:lpstr>Splunk + AWS</vt:lpstr>
      <vt:lpstr>Splunk + AWS</vt:lpstr>
      <vt:lpstr>Splunk + AWS</vt:lpstr>
      <vt:lpstr>Splunk + AWS</vt:lpstr>
      <vt:lpstr>Summary</vt:lpstr>
      <vt:lpstr>Hardening – API &amp; MFA</vt:lpstr>
      <vt:lpstr>THANKS!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Ken Johnson</cp:lastModifiedBy>
  <cp:revision>123</cp:revision>
  <dcterms:modified xsi:type="dcterms:W3CDTF">2017-06-08T16:29:08Z</dcterms:modified>
</cp:coreProperties>
</file>