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47"/>
  </p:notesMasterIdLst>
  <p:sldIdLst>
    <p:sldId id="350" r:id="rId2"/>
    <p:sldId id="352" r:id="rId3"/>
    <p:sldId id="371" r:id="rId4"/>
    <p:sldId id="424" r:id="rId5"/>
    <p:sldId id="388" r:id="rId6"/>
    <p:sldId id="377" r:id="rId7"/>
    <p:sldId id="422" r:id="rId8"/>
    <p:sldId id="353" r:id="rId9"/>
    <p:sldId id="360" r:id="rId10"/>
    <p:sldId id="392" r:id="rId11"/>
    <p:sldId id="425" r:id="rId12"/>
    <p:sldId id="426" r:id="rId13"/>
    <p:sldId id="393" r:id="rId14"/>
    <p:sldId id="390" r:id="rId15"/>
    <p:sldId id="394" r:id="rId16"/>
    <p:sldId id="395" r:id="rId17"/>
    <p:sldId id="396" r:id="rId18"/>
    <p:sldId id="397" r:id="rId19"/>
    <p:sldId id="419" r:id="rId20"/>
    <p:sldId id="399" r:id="rId21"/>
    <p:sldId id="400" r:id="rId22"/>
    <p:sldId id="401" r:id="rId23"/>
    <p:sldId id="402" r:id="rId24"/>
    <p:sldId id="403" r:id="rId25"/>
    <p:sldId id="404" r:id="rId26"/>
    <p:sldId id="433" r:id="rId27"/>
    <p:sldId id="398" r:id="rId28"/>
    <p:sldId id="405" r:id="rId29"/>
    <p:sldId id="428" r:id="rId30"/>
    <p:sldId id="406" r:id="rId31"/>
    <p:sldId id="407" r:id="rId32"/>
    <p:sldId id="408" r:id="rId33"/>
    <p:sldId id="429" r:id="rId34"/>
    <p:sldId id="411" r:id="rId35"/>
    <p:sldId id="430" r:id="rId36"/>
    <p:sldId id="436" r:id="rId37"/>
    <p:sldId id="431" r:id="rId38"/>
    <p:sldId id="435" r:id="rId39"/>
    <p:sldId id="437" r:id="rId40"/>
    <p:sldId id="432" r:id="rId41"/>
    <p:sldId id="438" r:id="rId42"/>
    <p:sldId id="427" r:id="rId43"/>
    <p:sldId id="434" r:id="rId44"/>
    <p:sldId id="420" r:id="rId45"/>
    <p:sldId id="385"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EE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46" autoAdjust="0"/>
    <p:restoredTop sz="91054" autoAdjust="0"/>
  </p:normalViewPr>
  <p:slideViewPr>
    <p:cSldViewPr snapToGrid="0">
      <p:cViewPr varScale="1">
        <p:scale>
          <a:sx n="80" d="100"/>
          <a:sy n="80" d="100"/>
        </p:scale>
        <p:origin x="510" y="90"/>
      </p:cViewPr>
      <p:guideLst>
        <p:guide orient="horz" pos="2160"/>
        <p:guide pos="3840"/>
      </p:guideLst>
    </p:cSldViewPr>
  </p:slideViewPr>
  <p:notesTextViewPr>
    <p:cViewPr>
      <p:scale>
        <a:sx n="1" d="1"/>
        <a:sy n="1" d="1"/>
      </p:scale>
      <p:origin x="0" y="0"/>
    </p:cViewPr>
  </p:notesTextViewPr>
  <p:sorterViewPr>
    <p:cViewPr>
      <p:scale>
        <a:sx n="200" d="100"/>
        <a:sy n="200" d="100"/>
      </p:scale>
      <p:origin x="0" y="0"/>
    </p:cViewPr>
  </p:sorterViewPr>
  <p:notesViewPr>
    <p:cSldViewPr snapToGrid="0">
      <p:cViewPr varScale="1">
        <p:scale>
          <a:sx n="55" d="100"/>
          <a:sy n="55" d="100"/>
        </p:scale>
        <p:origin x="-2892"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brockw\BRMSOwnCloud\Red%20Team\Marketing\2016_04_26_IT_Spen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brockw\BRMSOwnCloud\Red%20Team\Marketing\2016_04_26_IT_Spen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IT Spend in Trillions (Gartner)</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none"/>
          </c:marker>
          <c:xVal>
            <c:numRef>
              <c:f>'[2016_04_26_IT_Spend.xlsx]Sheet1'!$D$2:$J$2</c:f>
              <c:numCache>
                <c:formatCode>General</c:formatCode>
                <c:ptCount val="7"/>
                <c:pt idx="0">
                  <c:v>2009</c:v>
                </c:pt>
                <c:pt idx="1">
                  <c:v>2010</c:v>
                </c:pt>
                <c:pt idx="2">
                  <c:v>2011</c:v>
                </c:pt>
                <c:pt idx="3">
                  <c:v>2012</c:v>
                </c:pt>
                <c:pt idx="4">
                  <c:v>2013</c:v>
                </c:pt>
                <c:pt idx="5">
                  <c:v>2014</c:v>
                </c:pt>
                <c:pt idx="6">
                  <c:v>2015</c:v>
                </c:pt>
              </c:numCache>
            </c:numRef>
          </c:xVal>
          <c:yVal>
            <c:numRef>
              <c:f>'[2016_04_26_IT_Spend.xlsx]Sheet1'!$D$3:$J$3</c:f>
              <c:numCache>
                <c:formatCode>General</c:formatCode>
                <c:ptCount val="7"/>
                <c:pt idx="0">
                  <c:v>3.19</c:v>
                </c:pt>
                <c:pt idx="1">
                  <c:v>3.3</c:v>
                </c:pt>
                <c:pt idx="2">
                  <c:v>3.5</c:v>
                </c:pt>
                <c:pt idx="3">
                  <c:v>3.6</c:v>
                </c:pt>
                <c:pt idx="4">
                  <c:v>3.62</c:v>
                </c:pt>
                <c:pt idx="5">
                  <c:v>3.7</c:v>
                </c:pt>
                <c:pt idx="6">
                  <c:v>3.52</c:v>
                </c:pt>
              </c:numCache>
            </c:numRef>
          </c:yVal>
          <c:smooth val="0"/>
        </c:ser>
        <c:dLbls>
          <c:showLegendKey val="0"/>
          <c:showVal val="0"/>
          <c:showCatName val="0"/>
          <c:showSerName val="0"/>
          <c:showPercent val="0"/>
          <c:showBubbleSize val="0"/>
        </c:dLbls>
        <c:axId val="181583040"/>
        <c:axId val="181583600"/>
      </c:scatterChart>
      <c:valAx>
        <c:axId val="1815830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583600"/>
        <c:crosses val="autoZero"/>
        <c:crossBetween val="midCat"/>
      </c:valAx>
      <c:valAx>
        <c:axId val="181583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5830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smtClean="0"/>
              <a:t>Breaches (DBIR)</a:t>
            </a:r>
            <a:endParaRPr lang="en-US"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spPr>
            <a:ln w="19050" cap="rnd">
              <a:solidFill>
                <a:schemeClr val="accent1"/>
              </a:solidFill>
              <a:round/>
            </a:ln>
            <a:effectLst/>
          </c:spPr>
          <c:marker>
            <c:symbol val="none"/>
          </c:marker>
          <c:xVal>
            <c:numRef>
              <c:f>'[2016_04_26_IT_Spend.xlsx]Sheet1'!$D$6:$J$6</c:f>
              <c:numCache>
                <c:formatCode>General</c:formatCode>
                <c:ptCount val="7"/>
                <c:pt idx="0">
                  <c:v>2009</c:v>
                </c:pt>
                <c:pt idx="1">
                  <c:v>2010</c:v>
                </c:pt>
                <c:pt idx="2">
                  <c:v>2011</c:v>
                </c:pt>
                <c:pt idx="3">
                  <c:v>2012</c:v>
                </c:pt>
                <c:pt idx="4">
                  <c:v>2013</c:v>
                </c:pt>
                <c:pt idx="5">
                  <c:v>2014</c:v>
                </c:pt>
                <c:pt idx="6">
                  <c:v>2015</c:v>
                </c:pt>
              </c:numCache>
            </c:numRef>
          </c:xVal>
          <c:yVal>
            <c:numRef>
              <c:f>'[2016_04_26_IT_Spend.xlsx]Sheet1'!$D$7:$J$7</c:f>
              <c:numCache>
                <c:formatCode>General</c:formatCode>
                <c:ptCount val="7"/>
                <c:pt idx="0">
                  <c:v>257</c:v>
                </c:pt>
                <c:pt idx="1">
                  <c:v>667</c:v>
                </c:pt>
                <c:pt idx="2">
                  <c:v>855</c:v>
                </c:pt>
                <c:pt idx="3">
                  <c:v>621</c:v>
                </c:pt>
                <c:pt idx="4">
                  <c:v>1367</c:v>
                </c:pt>
                <c:pt idx="5">
                  <c:v>2221</c:v>
                </c:pt>
                <c:pt idx="6">
                  <c:v>3141</c:v>
                </c:pt>
              </c:numCache>
            </c:numRef>
          </c:yVal>
          <c:smooth val="0"/>
        </c:ser>
        <c:dLbls>
          <c:showLegendKey val="0"/>
          <c:showVal val="0"/>
          <c:showCatName val="0"/>
          <c:showSerName val="0"/>
          <c:showPercent val="0"/>
          <c:showBubbleSize val="0"/>
        </c:dLbls>
        <c:axId val="181585840"/>
        <c:axId val="181586400"/>
      </c:scatterChart>
      <c:valAx>
        <c:axId val="18158584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586400"/>
        <c:crosses val="autoZero"/>
        <c:crossBetween val="midCat"/>
      </c:valAx>
      <c:valAx>
        <c:axId val="1815864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158584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7908B-1D0F-4467-8AC6-F62E885E94F5}" type="datetimeFigureOut">
              <a:rPr lang="en-US" smtClean="0"/>
              <a:t>6/3/2016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5D627-1FBA-4AD9-8670-B6268644CDDB}" type="slidenum">
              <a:rPr lang="en-US" smtClean="0"/>
              <a:t>‹#›</a:t>
            </a:fld>
            <a:endParaRPr lang="en-US"/>
          </a:p>
        </p:txBody>
      </p:sp>
    </p:spTree>
    <p:extLst>
      <p:ext uri="{BB962C8B-B14F-4D97-AF65-F5344CB8AC3E}">
        <p14:creationId xmlns:p14="http://schemas.microsoft.com/office/powerpoint/2010/main" val="1925236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685800" y="1143000"/>
            <a:ext cx="5486400" cy="3086100"/>
          </a:xfrm>
          <a:ln/>
        </p:spPr>
      </p:sp>
      <p:sp>
        <p:nvSpPr>
          <p:cNvPr id="29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smtClean="0"/>
          </a:p>
        </p:txBody>
      </p:sp>
      <p:sp>
        <p:nvSpPr>
          <p:cNvPr id="2970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E146C8C4-93BB-410B-B2C2-A8D8BB2D35B2}" type="slidenum">
              <a:rPr lang="en-US" altLang="en-US" smtClean="0">
                <a:cs typeface="Arial" pitchFamily="34" charset="0"/>
              </a:rPr>
              <a:pPr eaLnBrk="1" hangingPunct="1">
                <a:spcBef>
                  <a:spcPct val="0"/>
                </a:spcBef>
              </a:pPr>
              <a:t>1</a:t>
            </a:fld>
            <a:endParaRPr lang="en-US" altLang="en-US" smtClean="0">
              <a:cs typeface="Arial" pitchFamily="34" charset="0"/>
            </a:endParaRPr>
          </a:p>
        </p:txBody>
      </p:sp>
    </p:spTree>
    <p:extLst>
      <p:ext uri="{BB962C8B-B14F-4D97-AF65-F5344CB8AC3E}">
        <p14:creationId xmlns:p14="http://schemas.microsoft.com/office/powerpoint/2010/main" val="3319960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10</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354187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11</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err="1" smtClean="0">
                <a:latin typeface="Arial" pitchFamily="34" charset="0"/>
              </a:rPr>
              <a:t>Sensage</a:t>
            </a:r>
            <a:r>
              <a:rPr lang="en-US" altLang="en-US" dirty="0" smtClean="0">
                <a:latin typeface="Arial" pitchFamily="34" charset="0"/>
              </a:rPr>
              <a:t> 2012 report showed that the massive and mostly manual efforts of collecting and analyzing security data has</a:t>
            </a:r>
            <a:r>
              <a:rPr lang="en-US" altLang="en-US" baseline="0" dirty="0" smtClean="0">
                <a:latin typeface="Arial" pitchFamily="34" charset="0"/>
              </a:rPr>
              <a:t> caused a severe downturn in both the mood of security teams as well as perception of their effectiveness by stakeholders. I’d cite the report but it is now a dead link.</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5613515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12</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Which inevitably leads to this - How many of</a:t>
            </a:r>
            <a:r>
              <a:rPr lang="en-US" altLang="en-US" baseline="0" dirty="0" smtClean="0">
                <a:latin typeface="Arial" pitchFamily="34" charset="0"/>
              </a:rPr>
              <a:t> you have ever felt like this?</a:t>
            </a:r>
          </a:p>
          <a:p>
            <a:pPr>
              <a:buClr>
                <a:schemeClr val="tx1"/>
              </a:buClr>
              <a:buFont typeface="Symbol" pitchFamily="18" charset="2"/>
              <a:buChar char=""/>
            </a:pPr>
            <a:r>
              <a:rPr lang="en-US" altLang="en-US" baseline="0" dirty="0" smtClean="0">
                <a:latin typeface="Arial" pitchFamily="34" charset="0"/>
              </a:rPr>
              <a:t>This year was very special for this </a:t>
            </a:r>
            <a:r>
              <a:rPr lang="en-US" altLang="en-US" baseline="0" dirty="0" err="1" smtClean="0">
                <a:latin typeface="Arial" pitchFamily="34" charset="0"/>
              </a:rPr>
              <a:t>replicant</a:t>
            </a:r>
            <a:r>
              <a:rPr lang="en-US" altLang="en-US" baseline="0" dirty="0" smtClean="0">
                <a:latin typeface="Arial" pitchFamily="34" charset="0"/>
              </a:rPr>
              <a:t>. Incept Date: January 8, 2016</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750176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13</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NOT threat management – vulnerabilities are just gaps</a:t>
            </a:r>
            <a:r>
              <a:rPr lang="en-US" altLang="en-US" baseline="0" dirty="0" smtClean="0">
                <a:latin typeface="Arial" pitchFamily="34" charset="0"/>
              </a:rPr>
              <a:t> that can be exploited, nothing about actor, etc.</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128459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14</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I got introduced to ASVS</a:t>
            </a:r>
            <a:r>
              <a:rPr lang="en-US" altLang="en-US" baseline="0" dirty="0" smtClean="0">
                <a:latin typeface="Arial" pitchFamily="34" charset="0"/>
              </a:rPr>
              <a:t> in January 2015 at Bill </a:t>
            </a:r>
            <a:r>
              <a:rPr lang="en-US" altLang="en-US" baseline="0" dirty="0" err="1" smtClean="0">
                <a:latin typeface="Arial" pitchFamily="34" charset="0"/>
              </a:rPr>
              <a:t>Sempf’s</a:t>
            </a:r>
            <a:r>
              <a:rPr lang="en-US" altLang="en-US" baseline="0" dirty="0" smtClean="0">
                <a:latin typeface="Arial" pitchFamily="34" charset="0"/>
              </a:rPr>
              <a:t> </a:t>
            </a:r>
            <a:r>
              <a:rPr lang="en-US" altLang="en-US" baseline="0" dirty="0" err="1" smtClean="0">
                <a:latin typeface="Arial" pitchFamily="34" charset="0"/>
              </a:rPr>
              <a:t>BSidesColumbus</a:t>
            </a:r>
            <a:r>
              <a:rPr lang="en-US" altLang="en-US" baseline="0" dirty="0" smtClean="0">
                <a:latin typeface="Arial" pitchFamily="34" charset="0"/>
              </a:rPr>
              <a:t> talk</a:t>
            </a:r>
            <a:endParaRPr lang="en-US" altLang="en-US" dirty="0" smtClean="0">
              <a:latin typeface="Arial" pitchFamily="34" charset="0"/>
            </a:endParaRPr>
          </a:p>
          <a:p>
            <a:pPr>
              <a:buClr>
                <a:schemeClr val="tx1"/>
              </a:buClr>
              <a:buFont typeface="Symbol" pitchFamily="18" charset="2"/>
              <a:buChar char=""/>
            </a:pPr>
            <a:r>
              <a:rPr lang="en-US" altLang="en-US" dirty="0" smtClean="0">
                <a:latin typeface="Arial" pitchFamily="34" charset="0"/>
              </a:rPr>
              <a:t>ASVS is a SDLC and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7767651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15</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462788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16</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884979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17</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a:t>
            </a:r>
            <a:r>
              <a:rPr lang="en-US" altLang="en-US" smtClean="0">
                <a:latin typeface="Arial" pitchFamily="34" charset="0"/>
              </a:rPr>
              <a:t>top 10 </a:t>
            </a:r>
            <a:r>
              <a:rPr lang="en-US" altLang="en-US" dirty="0" smtClean="0">
                <a:latin typeface="Arial" pitchFamily="34" charset="0"/>
              </a:rPr>
              <a:t>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406581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18</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507665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19</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We shouldn’t be asking for quarterly vulnerability scans, we should be asking how mature is our vulnerability management process?</a:t>
            </a:r>
          </a:p>
          <a:p>
            <a:pPr>
              <a:buClr>
                <a:schemeClr val="tx1"/>
              </a:buClr>
              <a:buFont typeface="Symbol" pitchFamily="18" charset="2"/>
              <a:buChar char=""/>
            </a:pPr>
            <a:r>
              <a:rPr lang="en-US" altLang="en-US" dirty="0" smtClean="0">
                <a:latin typeface="Arial" pitchFamily="34" charset="0"/>
              </a:rPr>
              <a:t>How mature is your threat</a:t>
            </a:r>
            <a:r>
              <a:rPr lang="en-US" altLang="en-US" baseline="0" dirty="0" smtClean="0">
                <a:latin typeface="Arial" pitchFamily="34" charset="0"/>
              </a:rPr>
              <a:t> management process? Applying the ASVS framework to VM and TM gets us closer to an objective score</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182554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721673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20</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So, applying ASVS to vulnerability management</a:t>
            </a: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031436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21</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619132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22</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I think that’s reasonable</a:t>
            </a: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081704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23</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683043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24</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408880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25</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4046425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26</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3434853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27</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439187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28</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RACI</a:t>
            </a:r>
          </a:p>
          <a:p>
            <a:pPr lvl="1">
              <a:buClr>
                <a:schemeClr val="tx1"/>
              </a:buClr>
              <a:buFont typeface="Symbol" pitchFamily="18" charset="2"/>
              <a:buChar char=""/>
            </a:pPr>
            <a:r>
              <a:rPr lang="en-US" altLang="en-US" dirty="0" smtClean="0">
                <a:latin typeface="Arial" pitchFamily="34" charset="0"/>
              </a:rPr>
              <a:t>Responsible</a:t>
            </a:r>
          </a:p>
          <a:p>
            <a:pPr lvl="1">
              <a:buClr>
                <a:schemeClr val="tx1"/>
              </a:buClr>
              <a:buFont typeface="Symbol" pitchFamily="18" charset="2"/>
              <a:buChar char=""/>
            </a:pPr>
            <a:r>
              <a:rPr lang="en-US" altLang="en-US" dirty="0" smtClean="0">
                <a:latin typeface="Arial" pitchFamily="34" charset="0"/>
              </a:rPr>
              <a:t>Accountable</a:t>
            </a:r>
          </a:p>
          <a:p>
            <a:pPr lvl="1">
              <a:buClr>
                <a:schemeClr val="tx1"/>
              </a:buClr>
              <a:buFont typeface="Symbol" pitchFamily="18" charset="2"/>
              <a:buChar char=""/>
            </a:pPr>
            <a:r>
              <a:rPr lang="en-US" altLang="en-US" dirty="0" smtClean="0">
                <a:latin typeface="Arial" pitchFamily="34" charset="0"/>
              </a:rPr>
              <a:t>Consult</a:t>
            </a:r>
          </a:p>
          <a:p>
            <a:pPr lvl="1">
              <a:buClr>
                <a:schemeClr val="tx1"/>
              </a:buClr>
              <a:buFont typeface="Symbol" pitchFamily="18" charset="2"/>
              <a:buChar char=""/>
            </a:pPr>
            <a:r>
              <a:rPr lang="en-US" altLang="en-US" dirty="0" smtClean="0">
                <a:latin typeface="Arial" pitchFamily="34" charset="0"/>
              </a:rPr>
              <a:t>Informed</a:t>
            </a: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146394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29</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RACI</a:t>
            </a:r>
          </a:p>
          <a:p>
            <a:pPr lvl="1">
              <a:buClr>
                <a:schemeClr val="tx1"/>
              </a:buClr>
              <a:buFont typeface="Symbol" pitchFamily="18" charset="2"/>
              <a:buChar char=""/>
            </a:pPr>
            <a:r>
              <a:rPr lang="en-US" altLang="en-US" dirty="0" smtClean="0">
                <a:latin typeface="Arial" pitchFamily="34" charset="0"/>
              </a:rPr>
              <a:t>Responsible</a:t>
            </a:r>
          </a:p>
          <a:p>
            <a:pPr lvl="1">
              <a:buClr>
                <a:schemeClr val="tx1"/>
              </a:buClr>
              <a:buFont typeface="Symbol" pitchFamily="18" charset="2"/>
              <a:buChar char=""/>
            </a:pPr>
            <a:r>
              <a:rPr lang="en-US" altLang="en-US" dirty="0" smtClean="0">
                <a:latin typeface="Arial" pitchFamily="34" charset="0"/>
              </a:rPr>
              <a:t>Accountable</a:t>
            </a:r>
          </a:p>
          <a:p>
            <a:pPr lvl="1">
              <a:buClr>
                <a:schemeClr val="tx1"/>
              </a:buClr>
              <a:buFont typeface="Symbol" pitchFamily="18" charset="2"/>
              <a:buChar char=""/>
            </a:pPr>
            <a:r>
              <a:rPr lang="en-US" altLang="en-US" dirty="0" smtClean="0">
                <a:latin typeface="Arial" pitchFamily="34" charset="0"/>
              </a:rPr>
              <a:t>Consult</a:t>
            </a:r>
          </a:p>
          <a:p>
            <a:pPr lvl="1">
              <a:buClr>
                <a:schemeClr val="tx1"/>
              </a:buClr>
              <a:buFont typeface="Symbol" pitchFamily="18" charset="2"/>
              <a:buChar char=""/>
            </a:pPr>
            <a:r>
              <a:rPr lang="en-US" altLang="en-US" dirty="0" smtClean="0">
                <a:latin typeface="Arial" pitchFamily="34" charset="0"/>
              </a:rPr>
              <a:t>Informed</a:t>
            </a: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847893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Gunnar Peterson, then of ARCTEC, wrote this document in 2006/2007.</a:t>
            </a:r>
          </a:p>
          <a:p>
            <a:pPr>
              <a:buClr>
                <a:schemeClr val="tx1"/>
              </a:buClr>
              <a:buFont typeface="Symbol" pitchFamily="18" charset="2"/>
              <a:buChar char=""/>
            </a:pPr>
            <a:r>
              <a:rPr lang="en-US" altLang="en-US" dirty="0" smtClean="0">
                <a:latin typeface="Arial" pitchFamily="34" charset="0"/>
              </a:rPr>
              <a:t>This framework is still absolutely valid today and will be used as the core of</a:t>
            </a:r>
            <a:r>
              <a:rPr lang="en-US" altLang="en-US" baseline="0" dirty="0" smtClean="0">
                <a:latin typeface="Arial" pitchFamily="34" charset="0"/>
              </a:rPr>
              <a:t> this refresher talk</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7435155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30</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F500</a:t>
            </a:r>
            <a:r>
              <a:rPr lang="en-US" altLang="en-US" baseline="0" dirty="0" smtClean="0">
                <a:latin typeface="Arial" pitchFamily="34" charset="0"/>
              </a:rPr>
              <a:t> client 3 week </a:t>
            </a:r>
            <a:r>
              <a:rPr lang="en-US" altLang="en-US" baseline="0" dirty="0" err="1" smtClean="0">
                <a:latin typeface="Arial" pitchFamily="34" charset="0"/>
              </a:rPr>
              <a:t>pentest</a:t>
            </a:r>
            <a:r>
              <a:rPr lang="en-US" altLang="en-US" baseline="0" dirty="0" smtClean="0">
                <a:latin typeface="Arial" pitchFamily="34" charset="0"/>
              </a:rPr>
              <a:t> performed by top 4 accounting firm – sloppy, executed powershell.exe in first 30 mins, detected by SIEM and shut down by ISE in first 60 mins</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41716264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31</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918717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32</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8471306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33</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8414610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34</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Cost to disrupt</a:t>
            </a:r>
            <a:r>
              <a:rPr lang="en-US" altLang="en-US" baseline="0" dirty="0" smtClean="0">
                <a:latin typeface="Arial" pitchFamily="34" charset="0"/>
              </a:rPr>
              <a:t> is adversary’s cost in relation to time to compromise</a:t>
            </a:r>
          </a:p>
          <a:p>
            <a:pPr>
              <a:buClr>
                <a:schemeClr val="tx1"/>
              </a:buClr>
              <a:buFont typeface="Symbol" pitchFamily="18" charset="2"/>
              <a:buChar char=""/>
            </a:pPr>
            <a:r>
              <a:rPr lang="en-US" altLang="en-US" baseline="0" dirty="0" smtClean="0">
                <a:latin typeface="Arial" pitchFamily="34" charset="0"/>
              </a:rPr>
              <a:t>Cost to disrupt is the basic model successful encryption schemes are based on</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4741822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35</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485692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36</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940402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37</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8192516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38</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41083370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39</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561550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4</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
                <a:schemeClr val="tx1"/>
              </a:buClr>
              <a:buSzTx/>
              <a:buFont typeface="Symbol" pitchFamily="18" charset="2"/>
              <a:buChar char=""/>
              <a:tabLst/>
              <a:defRPr/>
            </a:pPr>
            <a:r>
              <a:rPr lang="en-US" altLang="en-US" dirty="0" smtClean="0">
                <a:latin typeface="Arial" pitchFamily="34" charset="0"/>
              </a:rPr>
              <a:t>These are problems</a:t>
            </a:r>
          </a:p>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0757631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40</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4070813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41</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ASVS replaces OWASP top 20 as a</a:t>
            </a:r>
            <a:r>
              <a:rPr lang="en-US" altLang="en-US" baseline="0" dirty="0" smtClean="0">
                <a:latin typeface="Arial" pitchFamily="34" charset="0"/>
              </a:rPr>
              <a:t> framework that can actually be implemented</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3015191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42</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L2 </a:t>
            </a:r>
            <a:r>
              <a:rPr lang="en-US" altLang="en-US" dirty="0" err="1" smtClean="0">
                <a:latin typeface="Arial" pitchFamily="34" charset="0"/>
              </a:rPr>
              <a:t>vuln</a:t>
            </a:r>
            <a:r>
              <a:rPr lang="en-US" altLang="en-US" dirty="0" smtClean="0">
                <a:latin typeface="Arial" pitchFamily="34" charset="0"/>
              </a:rPr>
              <a:t> scanner</a:t>
            </a: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6269551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43</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L2 </a:t>
            </a:r>
            <a:r>
              <a:rPr lang="en-US" altLang="en-US" dirty="0" err="1" smtClean="0">
                <a:latin typeface="Arial" pitchFamily="34" charset="0"/>
              </a:rPr>
              <a:t>vuln</a:t>
            </a:r>
            <a:r>
              <a:rPr lang="en-US" altLang="en-US" dirty="0" smtClean="0">
                <a:latin typeface="Arial" pitchFamily="34" charset="0"/>
              </a:rPr>
              <a:t> scanner</a:t>
            </a: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0635853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44</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Final thoughts</a:t>
            </a: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225817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45</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700476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5</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What do the security</a:t>
            </a:r>
            <a:r>
              <a:rPr lang="en-US" altLang="en-US" baseline="0" dirty="0" smtClean="0">
                <a:latin typeface="Arial" pitchFamily="34" charset="0"/>
              </a:rPr>
              <a:t> nerds always say? “if you’re compliant, you’re not secure, but if you’re secure you will also be compliant”</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741190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6</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err="1" smtClean="0">
                <a:latin typeface="Arial" pitchFamily="34" charset="0"/>
              </a:rPr>
              <a:t>Infosec</a:t>
            </a:r>
            <a:r>
              <a:rPr lang="en-US" altLang="en-US" dirty="0" smtClean="0">
                <a:latin typeface="Arial" pitchFamily="34" charset="0"/>
              </a:rPr>
              <a:t> folk will always preach that the more complex a system is the less secure it inherently is.</a:t>
            </a:r>
          </a:p>
          <a:p>
            <a:pPr>
              <a:buClr>
                <a:schemeClr val="tx1"/>
              </a:buClr>
              <a:buFont typeface="Symbol" pitchFamily="18" charset="2"/>
              <a:buChar char=""/>
            </a:pPr>
            <a:r>
              <a:rPr lang="en-US" altLang="en-US" dirty="0" smtClean="0">
                <a:latin typeface="Arial" pitchFamily="34" charset="0"/>
              </a:rPr>
              <a:t>And</a:t>
            </a:r>
            <a:r>
              <a:rPr lang="en-US" altLang="en-US" baseline="0" dirty="0" smtClean="0">
                <a:latin typeface="Arial" pitchFamily="34" charset="0"/>
              </a:rPr>
              <a:t> while simple projects do not typically require architecture, it is required in more complex environments</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2856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7</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Just like your typical definition of architecture:</a:t>
            </a:r>
          </a:p>
          <a:p>
            <a:pPr lvl="1">
              <a:buClr>
                <a:schemeClr val="tx1"/>
              </a:buClr>
              <a:buFont typeface="Symbol" pitchFamily="18" charset="2"/>
              <a:buChar char=""/>
            </a:pPr>
            <a:r>
              <a:rPr lang="en-US" altLang="en-US" dirty="0" smtClean="0">
                <a:latin typeface="Arial" pitchFamily="34" charset="0"/>
              </a:rPr>
              <a:t>What are the</a:t>
            </a:r>
            <a:r>
              <a:rPr lang="en-US" altLang="en-US" baseline="0" dirty="0" smtClean="0">
                <a:latin typeface="Arial" pitchFamily="34" charset="0"/>
              </a:rPr>
              <a:t> goals?</a:t>
            </a:r>
          </a:p>
          <a:p>
            <a:pPr lvl="1">
              <a:buClr>
                <a:schemeClr val="tx1"/>
              </a:buClr>
              <a:buFont typeface="Symbol" pitchFamily="18" charset="2"/>
              <a:buChar char=""/>
            </a:pPr>
            <a:r>
              <a:rPr lang="en-US" altLang="en-US" baseline="0" dirty="0" smtClean="0">
                <a:latin typeface="Arial" pitchFamily="34" charset="0"/>
              </a:rPr>
              <a:t>What is the environment where it will be built?</a:t>
            </a:r>
          </a:p>
          <a:p>
            <a:pPr lvl="1">
              <a:buClr>
                <a:schemeClr val="tx1"/>
              </a:buClr>
              <a:buFont typeface="Symbol" pitchFamily="18" charset="2"/>
              <a:buChar char=""/>
            </a:pPr>
            <a:r>
              <a:rPr lang="en-US" altLang="en-US" baseline="0" dirty="0" smtClean="0">
                <a:latin typeface="Arial" pitchFamily="34" charset="0"/>
              </a:rPr>
              <a:t>What is required to build it?</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3643829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8</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r>
              <a:rPr lang="en-US" altLang="en-US" dirty="0" smtClean="0">
                <a:latin typeface="Arial" pitchFamily="34" charset="0"/>
              </a:rPr>
              <a:t>This ESA</a:t>
            </a:r>
            <a:r>
              <a:rPr lang="en-US" altLang="en-US" baseline="0" dirty="0" smtClean="0">
                <a:latin typeface="Arial" pitchFamily="34" charset="0"/>
              </a:rPr>
              <a:t> framework is Peterson’s from the 2007 ARCTEC paper</a:t>
            </a:r>
          </a:p>
          <a:p>
            <a:pPr>
              <a:buClr>
                <a:schemeClr val="tx1"/>
              </a:buClr>
              <a:buFont typeface="Symbol" pitchFamily="18" charset="2"/>
              <a:buChar char=""/>
            </a:pPr>
            <a:r>
              <a:rPr lang="en-US" altLang="en-US" baseline="0" dirty="0" smtClean="0">
                <a:latin typeface="Arial" pitchFamily="34" charset="0"/>
              </a:rPr>
              <a:t>Security is a function of the business</a:t>
            </a:r>
          </a:p>
          <a:p>
            <a:pPr>
              <a:buClr>
                <a:schemeClr val="tx1"/>
              </a:buClr>
              <a:buFont typeface="Symbol" pitchFamily="18" charset="2"/>
              <a:buChar char=""/>
            </a:pPr>
            <a:r>
              <a:rPr lang="en-US" altLang="en-US" baseline="0" dirty="0" smtClean="0">
                <a:latin typeface="Arial" pitchFamily="34" charset="0"/>
              </a:rPr>
              <a:t>Typically treated on project by project basis or from compliance perspective</a:t>
            </a:r>
          </a:p>
          <a:p>
            <a:pPr>
              <a:buClr>
                <a:schemeClr val="tx1"/>
              </a:buClr>
              <a:buFont typeface="Symbol" pitchFamily="18" charset="2"/>
              <a:buChar char=""/>
            </a:pPr>
            <a:r>
              <a:rPr lang="en-US" altLang="en-US" baseline="0" dirty="0" smtClean="0">
                <a:latin typeface="Arial" pitchFamily="34" charset="0"/>
              </a:rPr>
              <a:t>Must align business goals with protection of business critical data</a:t>
            </a: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1566701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1"/>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eaLnBrk="0" hangingPunct="0">
              <a:spcBef>
                <a:spcPct val="30000"/>
              </a:spcBef>
              <a:defRPr sz="1200">
                <a:solidFill>
                  <a:schemeClr val="tx1"/>
                </a:solidFill>
                <a:latin typeface="Times New Roman" pitchFamily="18" charset="0"/>
              </a:defRPr>
            </a:lvl1pPr>
            <a:lvl2pPr marL="742950" indent="-285750" defTabSz="911225" eaLnBrk="0" hangingPunct="0">
              <a:spcBef>
                <a:spcPct val="30000"/>
              </a:spcBef>
              <a:defRPr sz="1200">
                <a:solidFill>
                  <a:schemeClr val="tx1"/>
                </a:solidFill>
                <a:latin typeface="Times New Roman" pitchFamily="18" charset="0"/>
              </a:defRPr>
            </a:lvl2pPr>
            <a:lvl3pPr marL="1143000" indent="-228600" defTabSz="911225" eaLnBrk="0" hangingPunct="0">
              <a:spcBef>
                <a:spcPct val="30000"/>
              </a:spcBef>
              <a:defRPr sz="1200">
                <a:solidFill>
                  <a:schemeClr val="tx1"/>
                </a:solidFill>
                <a:latin typeface="Times New Roman" pitchFamily="18" charset="0"/>
              </a:defRPr>
            </a:lvl3pPr>
            <a:lvl4pPr marL="1600200" indent="-228600" defTabSz="911225" eaLnBrk="0" hangingPunct="0">
              <a:spcBef>
                <a:spcPct val="30000"/>
              </a:spcBef>
              <a:defRPr sz="1200">
                <a:solidFill>
                  <a:schemeClr val="tx1"/>
                </a:solidFill>
                <a:latin typeface="Times New Roman" pitchFamily="18" charset="0"/>
              </a:defRPr>
            </a:lvl4pPr>
            <a:lvl5pPr marL="2057400" indent="-228600" defTabSz="911225" eaLnBrk="0" hangingPunct="0">
              <a:spcBef>
                <a:spcPct val="30000"/>
              </a:spcBef>
              <a:defRPr sz="1200">
                <a:solidFill>
                  <a:schemeClr val="tx1"/>
                </a:solidFill>
                <a:latin typeface="Times New Roman" pitchFamily="18" charset="0"/>
              </a:defRPr>
            </a:lvl5pPr>
            <a:lvl6pPr marL="2514600" indent="-228600" defTabSz="911225" eaLnBrk="0" fontAlgn="base" hangingPunct="0">
              <a:spcBef>
                <a:spcPct val="30000"/>
              </a:spcBef>
              <a:spcAft>
                <a:spcPct val="0"/>
              </a:spcAft>
              <a:defRPr sz="1200">
                <a:solidFill>
                  <a:schemeClr val="tx1"/>
                </a:solidFill>
                <a:latin typeface="Times New Roman" pitchFamily="18" charset="0"/>
              </a:defRPr>
            </a:lvl6pPr>
            <a:lvl7pPr marL="2971800" indent="-228600" defTabSz="911225" eaLnBrk="0" fontAlgn="base" hangingPunct="0">
              <a:spcBef>
                <a:spcPct val="30000"/>
              </a:spcBef>
              <a:spcAft>
                <a:spcPct val="0"/>
              </a:spcAft>
              <a:defRPr sz="1200">
                <a:solidFill>
                  <a:schemeClr val="tx1"/>
                </a:solidFill>
                <a:latin typeface="Times New Roman" pitchFamily="18" charset="0"/>
              </a:defRPr>
            </a:lvl7pPr>
            <a:lvl8pPr marL="3429000" indent="-228600" defTabSz="911225" eaLnBrk="0" fontAlgn="base" hangingPunct="0">
              <a:spcBef>
                <a:spcPct val="30000"/>
              </a:spcBef>
              <a:spcAft>
                <a:spcPct val="0"/>
              </a:spcAft>
              <a:defRPr sz="1200">
                <a:solidFill>
                  <a:schemeClr val="tx1"/>
                </a:solidFill>
                <a:latin typeface="Times New Roman" pitchFamily="18" charset="0"/>
              </a:defRPr>
            </a:lvl8pPr>
            <a:lvl9pPr marL="3886200" indent="-228600" defTabSz="911225"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A8E026AA-C039-4380-9CD2-472FAE1A7646}" type="slidenum">
              <a:rPr lang="en-US" altLang="en-US" smtClean="0">
                <a:latin typeface="Arial" pitchFamily="34" charset="0"/>
                <a:cs typeface="Arial" pitchFamily="34" charset="0"/>
              </a:rPr>
              <a:pPr eaLnBrk="1" hangingPunct="1">
                <a:spcBef>
                  <a:spcPct val="0"/>
                </a:spcBef>
              </a:pPr>
              <a:t>9</a:t>
            </a:fld>
            <a:endParaRPr lang="en-US" altLang="en-US" smtClean="0">
              <a:latin typeface="Arial" pitchFamily="34" charset="0"/>
              <a:cs typeface="Arial" pitchFamily="34" charset="0"/>
            </a:endParaRPr>
          </a:p>
        </p:txBody>
      </p:sp>
      <p:sp>
        <p:nvSpPr>
          <p:cNvPr id="31747" name="Rectangle 2"/>
          <p:cNvSpPr>
            <a:spLocks noGrp="1" noChangeArrowheads="1"/>
          </p:cNvSpPr>
          <p:nvPr>
            <p:ph type="body" idx="1"/>
          </p:nvPr>
        </p:nvSpPr>
        <p:spPr>
          <a:xfrm>
            <a:off x="963614" y="4306550"/>
            <a:ext cx="5138737" cy="41831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Clr>
                <a:schemeClr val="tx1"/>
              </a:buClr>
              <a:buFont typeface="Symbol" pitchFamily="18" charset="2"/>
              <a:buChar char=""/>
            </a:pPr>
            <a:endParaRPr lang="en-US" altLang="en-US" dirty="0" smtClean="0">
              <a:latin typeface="Arial" pitchFamily="34" charset="0"/>
            </a:endParaRPr>
          </a:p>
        </p:txBody>
      </p:sp>
      <p:sp>
        <p:nvSpPr>
          <p:cNvPr id="31748" name="Rectangle 3"/>
          <p:cNvSpPr>
            <a:spLocks noGrp="1" noRot="1" noChangeAspect="1" noChangeArrowheads="1" noTextEdit="1"/>
          </p:cNvSpPr>
          <p:nvPr>
            <p:ph type="sldImg"/>
          </p:nvPr>
        </p:nvSpPr>
        <p:spPr>
          <a:xfrm>
            <a:off x="685800" y="1143000"/>
            <a:ext cx="5486400" cy="3086100"/>
          </a:xfrm>
          <a:ln/>
        </p:spPr>
      </p:sp>
    </p:spTree>
    <p:extLst>
      <p:ext uri="{BB962C8B-B14F-4D97-AF65-F5344CB8AC3E}">
        <p14:creationId xmlns:p14="http://schemas.microsoft.com/office/powerpoint/2010/main" val="2837273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12192000" cy="1149350"/>
          </a:xfrm>
          <a:prstGeom prst="rect">
            <a:avLst/>
          </a:prstGeom>
          <a:gradFill flip="none" rotWithShape="1">
            <a:gsLst>
              <a:gs pos="100000">
                <a:schemeClr val="tx2"/>
              </a:gs>
              <a:gs pos="0">
                <a:schemeClr val="tx1"/>
              </a:gs>
            </a:gsLst>
            <a:lin ang="0" scaled="1"/>
            <a:tileRect/>
          </a:gradFill>
          <a:ln>
            <a:noFill/>
          </a:ln>
          <a:effectLst>
            <a:outerShdw blurRad="294005"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latin typeface="Arial"/>
            </a:endParaRPr>
          </a:p>
        </p:txBody>
      </p:sp>
      <p:sp>
        <p:nvSpPr>
          <p:cNvPr id="2" name="Title Placeholder 1"/>
          <p:cNvSpPr>
            <a:spLocks noGrp="1"/>
          </p:cNvSpPr>
          <p:nvPr>
            <p:ph type="title"/>
          </p:nvPr>
        </p:nvSpPr>
        <p:spPr>
          <a:xfrm>
            <a:off x="914400" y="2130426"/>
            <a:ext cx="10363200" cy="1470025"/>
          </a:xfrm>
        </p:spPr>
        <p:txBody>
          <a:bodyPr/>
          <a:lstStyle>
            <a:lvl1pPr>
              <a:defRPr dirty="0" smtClean="0"/>
            </a:lvl1pPr>
          </a:lstStyle>
          <a:p>
            <a:r>
              <a:rPr lang="en-US" dirty="0" smtClean="0"/>
              <a:t>Click to edit Master title style</a:t>
            </a:r>
            <a:endParaRPr lang="en-US" dirty="0"/>
          </a:p>
        </p:txBody>
      </p:sp>
      <p:sp>
        <p:nvSpPr>
          <p:cNvPr id="20484" name="Text Placeholder 2"/>
          <p:cNvSpPr>
            <a:spLocks noGrp="1"/>
          </p:cNvSpPr>
          <p:nvPr>
            <p:ph type="subTitle" idx="1"/>
          </p:nvPr>
        </p:nvSpPr>
        <p:spPr>
          <a:xfrm>
            <a:off x="1828800" y="3886200"/>
            <a:ext cx="8534400" cy="1752600"/>
          </a:xfrm>
        </p:spPr>
        <p:txBody>
          <a:bodyPr/>
          <a:lstStyle>
            <a:lvl1pPr marL="0" indent="0" algn="ctr">
              <a:buFont typeface="Lucida Grande"/>
              <a:buNone/>
              <a:defRPr smtClean="0">
                <a:latin typeface="Arial" charset="0"/>
                <a:cs typeface="Arial" charset="0"/>
              </a:defRPr>
            </a:lvl1pPr>
          </a:lstStyle>
          <a:p>
            <a:r>
              <a:rPr lang="en-US" smtClean="0"/>
              <a:t>Click to edit Master subtitle style</a:t>
            </a:r>
          </a:p>
        </p:txBody>
      </p:sp>
      <p:sp>
        <p:nvSpPr>
          <p:cNvPr id="5" name="Footer Placeholder 4"/>
          <p:cNvSpPr>
            <a:spLocks noGrp="1"/>
          </p:cNvSpPr>
          <p:nvPr>
            <p:ph type="ftr" sz="quarter" idx="3"/>
          </p:nvPr>
        </p:nvSpPr>
        <p:spPr>
          <a:xfrm>
            <a:off x="4165600" y="6245225"/>
            <a:ext cx="3860800" cy="476250"/>
          </a:xfrm>
        </p:spPr>
        <p:txBody>
          <a:bodyPr/>
          <a:lstStyle>
            <a:lvl1pPr algn="ctr" fontAlgn="auto">
              <a:spcBef>
                <a:spcPts val="0"/>
              </a:spcBef>
              <a:spcAft>
                <a:spcPts val="0"/>
              </a:spcAft>
              <a:defRPr sz="1000">
                <a:solidFill>
                  <a:schemeClr val="tx1">
                    <a:tint val="75000"/>
                  </a:schemeClr>
                </a:solidFill>
                <a:latin typeface="Arial"/>
                <a:cs typeface="Aria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245225"/>
            <a:ext cx="2844800" cy="476250"/>
          </a:xfrm>
        </p:spPr>
        <p:txBody>
          <a:bodyPr/>
          <a:lstStyle>
            <a:lvl1pPr algn="l" fontAlgn="auto">
              <a:spcBef>
                <a:spcPts val="0"/>
              </a:spcBef>
              <a:spcAft>
                <a:spcPts val="0"/>
              </a:spcAft>
              <a:defRPr sz="1000">
                <a:solidFill>
                  <a:schemeClr val="tx1">
                    <a:tint val="75000"/>
                  </a:schemeClr>
                </a:solidFill>
                <a:latin typeface="Arial"/>
                <a:cs typeface="Arial"/>
              </a:defRPr>
            </a:lvl1pPr>
          </a:lstStyle>
          <a:p>
            <a:pPr>
              <a:defRPr/>
            </a:pPr>
            <a:fld id="{5DAFA427-54B8-492A-9A6D-615F9C65139B}" type="slidenum">
              <a:rPr lang="en-US">
                <a:solidFill>
                  <a:prstClr val="black">
                    <a:tint val="75000"/>
                  </a:prstClr>
                </a:solidFill>
              </a:rPr>
              <a:pPr>
                <a:defRPr/>
              </a:pPr>
              <a:t>‹#›</a:t>
            </a:fld>
            <a:endParaRPr lang="en-US" dirty="0">
              <a:solidFill>
                <a:prstClr val="black">
                  <a:tint val="75000"/>
                </a:prstClr>
              </a:solidFill>
            </a:endParaRPr>
          </a:p>
        </p:txBody>
      </p:sp>
      <p:pic>
        <p:nvPicPr>
          <p:cNvPr id="20487" name="Picture 25" descr="BBOXNS"/>
          <p:cNvPicPr>
            <a:picLocks noChangeAspect="1" noChangeArrowheads="1"/>
          </p:cNvPicPr>
          <p:nvPr userDrawn="1"/>
        </p:nvPicPr>
        <p:blipFill>
          <a:blip r:embed="rId2">
            <a:clrChange>
              <a:clrFrom>
                <a:srgbClr val="FFFFFF"/>
              </a:clrFrom>
              <a:clrTo>
                <a:srgbClr val="FFFFFF">
                  <a:alpha val="0"/>
                </a:srgbClr>
              </a:clrTo>
            </a:clrChange>
          </a:blip>
          <a:srcRect/>
          <a:stretch>
            <a:fillRect/>
          </a:stretch>
        </p:blipFill>
        <p:spPr bwMode="auto">
          <a:xfrm>
            <a:off x="10006148" y="6354763"/>
            <a:ext cx="1779451" cy="404812"/>
          </a:xfrm>
          <a:prstGeom prst="rect">
            <a:avLst/>
          </a:prstGeom>
          <a:noFill/>
          <a:ln w="9525">
            <a:noFill/>
            <a:miter lim="800000"/>
            <a:headEnd/>
            <a:tailEnd/>
          </a:ln>
        </p:spPr>
      </p:pic>
      <p:pic>
        <p:nvPicPr>
          <p:cNvPr id="20488" name="Picture 8" descr="white-box.png"/>
          <p:cNvPicPr>
            <a:picLocks noChangeAspect="1"/>
          </p:cNvPicPr>
          <p:nvPr userDrawn="1"/>
        </p:nvPicPr>
        <p:blipFill>
          <a:blip r:embed="rId3"/>
          <a:srcRect/>
          <a:stretch>
            <a:fillRect/>
          </a:stretch>
        </p:blipFill>
        <p:spPr bwMode="auto">
          <a:xfrm>
            <a:off x="10920548" y="204788"/>
            <a:ext cx="989935" cy="760412"/>
          </a:xfrm>
          <a:prstGeom prst="rect">
            <a:avLst/>
          </a:prstGeom>
          <a:noFill/>
          <a:ln w="9525">
            <a:noFill/>
            <a:miter lim="800000"/>
            <a:headEnd/>
            <a:tailEnd/>
          </a:ln>
        </p:spPr>
      </p:pic>
      <p:cxnSp>
        <p:nvCxnSpPr>
          <p:cNvPr id="11" name="Straight Connector 10"/>
          <p:cNvCxnSpPr/>
          <p:nvPr userDrawn="1"/>
        </p:nvCxnSpPr>
        <p:spPr>
          <a:xfrm>
            <a:off x="0" y="1149350"/>
            <a:ext cx="12192000" cy="1588"/>
          </a:xfrm>
          <a:prstGeom prst="line">
            <a:avLst/>
          </a:prstGeom>
          <a:ln w="190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92798"/>
      </p:ext>
    </p:extLst>
  </p:cSld>
  <p:clrMapOvr>
    <a:masterClrMapping/>
  </p:clrMapOvr>
  <p:timing>
    <p:tnLst>
      <p:par>
        <p:cTn id="1" dur="indefinite" restart="never" nodeType="tmRoot"/>
      </p:par>
    </p:tnLst>
  </p:timing>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8744C35B-5A9A-4F56-BEE5-9403F3F093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86185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0C647F55-187A-4880-9C0C-A2BFDD5BCBC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0812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effectLst>
            <a:outerShdw blurRad="152400" dist="38100" dir="3120000">
              <a:srgbClr val="000000">
                <a:alpha val="68000"/>
              </a:srgbClr>
            </a:outerShdw>
          </a:effectLst>
        </p:spPr>
        <p:txBody>
          <a:bodyPr/>
          <a:lstStyle>
            <a:lvl1pPr algn="ctr">
              <a:lnSpc>
                <a:spcPct val="90000"/>
              </a:lnSpc>
              <a:defRPr sz="4000" b="1"/>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886200"/>
            <a:ext cx="8534400" cy="1752600"/>
          </a:xfrm>
          <a:effectLst/>
        </p:spPr>
        <p:txBody>
          <a:bodyPr>
            <a:normAutofit/>
          </a:bodyPr>
          <a:lstStyle>
            <a:lvl1pPr marL="0" indent="0" algn="ctr">
              <a:buNone/>
              <a:defRPr sz="32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solidFill>
                  <a:srgbClr val="FFFFFF"/>
                </a:solidFill>
                <a:latin typeface="Arial"/>
                <a:cs typeface="Arial"/>
              </a:defRPr>
            </a:lvl1pPr>
          </a:lstStyle>
          <a:p>
            <a:pPr>
              <a:defRPr/>
            </a:pPr>
            <a:endParaRPr lang="en-US" dirty="0"/>
          </a:p>
        </p:txBody>
      </p:sp>
      <p:sp>
        <p:nvSpPr>
          <p:cNvPr id="5" name="Slide Number Placeholder 5"/>
          <p:cNvSpPr>
            <a:spLocks noGrp="1"/>
          </p:cNvSpPr>
          <p:nvPr>
            <p:ph type="sldNum" sz="quarter" idx="11"/>
          </p:nvPr>
        </p:nvSpPr>
        <p:spPr/>
        <p:txBody>
          <a:bodyPr/>
          <a:lstStyle>
            <a:lvl1pPr>
              <a:defRPr>
                <a:solidFill>
                  <a:srgbClr val="FFFFFF"/>
                </a:solidFill>
                <a:latin typeface="Arial"/>
                <a:cs typeface="Arial"/>
              </a:defRPr>
            </a:lvl1pPr>
          </a:lstStyle>
          <a:p>
            <a:pPr>
              <a:defRPr/>
            </a:pPr>
            <a:fld id="{61DF916E-DFE7-4BDC-9F46-60E809227F72}" type="slidenum">
              <a:rPr lang="en-US"/>
              <a:pPr>
                <a:defRPr/>
              </a:pPr>
              <a:t>‹#›</a:t>
            </a:fld>
            <a:endParaRPr lang="en-US" dirty="0"/>
          </a:p>
        </p:txBody>
      </p:sp>
    </p:spTree>
    <p:extLst>
      <p:ext uri="{BB962C8B-B14F-4D97-AF65-F5344CB8AC3E}">
        <p14:creationId xmlns:p14="http://schemas.microsoft.com/office/powerpoint/2010/main" val="39513193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1E7412BD-5860-4C9F-A4EA-0B8122DC892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915634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solidFill>
                  <a:schemeClr val="tx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12B6D451-1D58-4CA2-A2BF-0D1DD0048D8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160791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2118FB58-745D-449A-9EB9-874F6F591F7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27635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solidFill>
                  <a:srgbClr val="0066B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solidFill>
                  <a:srgbClr val="0066B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1"/>
          </p:nvPr>
        </p:nvSpPr>
        <p:spPr/>
        <p:txBody>
          <a:bodyPr/>
          <a:lstStyle>
            <a:lvl1pPr>
              <a:defRPr/>
            </a:lvl1pPr>
          </a:lstStyle>
          <a:p>
            <a:pPr>
              <a:defRPr/>
            </a:pPr>
            <a:fld id="{7A96B16D-570A-406C-9DDB-0789B11D80F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4553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4" name="Slide Number Placeholder 5"/>
          <p:cNvSpPr>
            <a:spLocks noGrp="1"/>
          </p:cNvSpPr>
          <p:nvPr>
            <p:ph type="sldNum" sz="quarter" idx="11"/>
          </p:nvPr>
        </p:nvSpPr>
        <p:spPr/>
        <p:txBody>
          <a:bodyPr/>
          <a:lstStyle>
            <a:lvl1pPr>
              <a:defRPr/>
            </a:lvl1pPr>
          </a:lstStyle>
          <a:p>
            <a:pPr>
              <a:defRPr/>
            </a:pPr>
            <a:fld id="{B7C3C1F5-3D13-4DF3-8ACA-D2AA6515BBF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153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20F454E6-B040-4110-AF37-716CDE67B5DC}"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543496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1198840E-BB61-467C-BF62-0DBDBFAAE69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4471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12192000" cy="1149350"/>
          </a:xfrm>
          <a:prstGeom prst="rect">
            <a:avLst/>
          </a:prstGeom>
          <a:gradFill flip="none" rotWithShape="1">
            <a:gsLst>
              <a:gs pos="100000">
                <a:schemeClr val="tx2"/>
              </a:gs>
              <a:gs pos="0">
                <a:schemeClr val="tx1"/>
              </a:gs>
            </a:gsLst>
            <a:lin ang="0" scaled="1"/>
            <a:tileRect/>
          </a:gradFill>
          <a:ln>
            <a:noFill/>
          </a:ln>
          <a:effectLst>
            <a:outerShdw blurRad="294005" dir="5400000" rotWithShape="0">
              <a:srgbClr val="000000"/>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dirty="0">
              <a:solidFill>
                <a:prstClr val="white"/>
              </a:solidFill>
              <a:latin typeface="Arial"/>
            </a:endParaRPr>
          </a:p>
        </p:txBody>
      </p:sp>
      <p:sp>
        <p:nvSpPr>
          <p:cNvPr id="2" name="Title Placeholder 1"/>
          <p:cNvSpPr>
            <a:spLocks noGrp="1"/>
          </p:cNvSpPr>
          <p:nvPr>
            <p:ph type="title"/>
          </p:nvPr>
        </p:nvSpPr>
        <p:spPr>
          <a:xfrm>
            <a:off x="609600" y="41275"/>
            <a:ext cx="10972800" cy="1143000"/>
          </a:xfrm>
          <a:prstGeom prst="rect">
            <a:avLst/>
          </a:prstGeom>
          <a:effectLst>
            <a:outerShdw blurRad="88900" dist="38100" dir="2700000">
              <a:srgbClr val="000000">
                <a:alpha val="43000"/>
              </a:srgb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1028" name="Text Placeholder 2"/>
          <p:cNvSpPr>
            <a:spLocks noGrp="1"/>
          </p:cNvSpPr>
          <p:nvPr>
            <p:ph type="body" idx="1"/>
          </p:nvPr>
        </p:nvSpPr>
        <p:spPr bwMode="auto">
          <a:xfrm>
            <a:off x="609600" y="1520826"/>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4165600" y="6505576"/>
            <a:ext cx="3860800" cy="365125"/>
          </a:xfrm>
          <a:prstGeom prst="rect">
            <a:avLst/>
          </a:prstGeom>
        </p:spPr>
        <p:txBody>
          <a:bodyPr vert="horz" lIns="91440" tIns="45720" rIns="91440" bIns="45720" rtlCol="0" anchor="ctr"/>
          <a:lstStyle>
            <a:lvl1pPr algn="ctr" fontAlgn="auto">
              <a:spcBef>
                <a:spcPts val="0"/>
              </a:spcBef>
              <a:spcAft>
                <a:spcPts val="0"/>
              </a:spcAft>
              <a:defRPr sz="1000">
                <a:solidFill>
                  <a:schemeClr val="tx1">
                    <a:tint val="75000"/>
                  </a:schemeClr>
                </a:solidFill>
                <a:latin typeface="Arial"/>
                <a:cs typeface="Arial"/>
              </a:defRPr>
            </a:lvl1pPr>
          </a:lstStyle>
          <a:p>
            <a:pPr defTabSz="457200">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09600" y="6505576"/>
            <a:ext cx="2844800" cy="365125"/>
          </a:xfrm>
          <a:prstGeom prst="rect">
            <a:avLst/>
          </a:prstGeom>
        </p:spPr>
        <p:txBody>
          <a:bodyPr vert="horz" lIns="91440" tIns="45720" rIns="91440" bIns="45720" rtlCol="0" anchor="ctr"/>
          <a:lstStyle>
            <a:lvl1pPr algn="l" fontAlgn="auto">
              <a:spcBef>
                <a:spcPts val="0"/>
              </a:spcBef>
              <a:spcAft>
                <a:spcPts val="0"/>
              </a:spcAft>
              <a:defRPr sz="1000">
                <a:solidFill>
                  <a:schemeClr val="tx1">
                    <a:tint val="75000"/>
                  </a:schemeClr>
                </a:solidFill>
                <a:latin typeface="Arial"/>
                <a:cs typeface="Arial"/>
              </a:defRPr>
            </a:lvl1pPr>
          </a:lstStyle>
          <a:p>
            <a:pPr defTabSz="457200">
              <a:defRPr/>
            </a:pPr>
            <a:fld id="{64B6D772-2EA5-4419-B3B3-DBF01777D675}" type="slidenum">
              <a:rPr lang="en-US" smtClean="0">
                <a:solidFill>
                  <a:prstClr val="black">
                    <a:tint val="75000"/>
                  </a:prstClr>
                </a:solidFill>
              </a:rPr>
              <a:pPr defTabSz="457200">
                <a:defRPr/>
              </a:pPr>
              <a:t>‹#›</a:t>
            </a:fld>
            <a:endParaRPr lang="en-US" dirty="0">
              <a:solidFill>
                <a:prstClr val="black">
                  <a:tint val="75000"/>
                </a:prstClr>
              </a:solidFill>
            </a:endParaRPr>
          </a:p>
        </p:txBody>
      </p:sp>
      <p:pic>
        <p:nvPicPr>
          <p:cNvPr id="1031" name="Picture 25" descr="BBOXNS"/>
          <p:cNvPicPr>
            <a:picLocks noChangeAspect="1" noChangeArrowheads="1"/>
          </p:cNvPicPr>
          <p:nvPr userDrawn="1"/>
        </p:nvPicPr>
        <p:blipFill>
          <a:blip r:embed="rId13">
            <a:clrChange>
              <a:clrFrom>
                <a:srgbClr val="FFFFFF"/>
              </a:clrFrom>
              <a:clrTo>
                <a:srgbClr val="FFFFFF">
                  <a:alpha val="0"/>
                </a:srgbClr>
              </a:clrTo>
            </a:clrChange>
          </a:blip>
          <a:srcRect/>
          <a:stretch>
            <a:fillRect/>
          </a:stretch>
        </p:blipFill>
        <p:spPr bwMode="auto">
          <a:xfrm>
            <a:off x="10058400" y="6354763"/>
            <a:ext cx="1727200" cy="404812"/>
          </a:xfrm>
          <a:prstGeom prst="rect">
            <a:avLst/>
          </a:prstGeom>
          <a:noFill/>
          <a:ln w="9525">
            <a:noFill/>
            <a:miter lim="800000"/>
            <a:headEnd/>
            <a:tailEnd/>
          </a:ln>
        </p:spPr>
      </p:pic>
      <p:cxnSp>
        <p:nvCxnSpPr>
          <p:cNvPr id="11" name="Straight Connector 10"/>
          <p:cNvCxnSpPr/>
          <p:nvPr userDrawn="1"/>
        </p:nvCxnSpPr>
        <p:spPr>
          <a:xfrm>
            <a:off x="0" y="1149350"/>
            <a:ext cx="12192000" cy="1588"/>
          </a:xfrm>
          <a:prstGeom prst="line">
            <a:avLst/>
          </a:prstGeom>
          <a:ln w="19050" cap="flat" cmpd="sng" algn="ctr">
            <a:solidFill>
              <a:schemeClr val="bg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12" name="Picture 8" descr="white-box.png"/>
          <p:cNvPicPr>
            <a:picLocks noChangeAspect="1"/>
          </p:cNvPicPr>
          <p:nvPr userDrawn="1"/>
        </p:nvPicPr>
        <p:blipFill>
          <a:blip r:embed="rId14"/>
          <a:srcRect/>
          <a:stretch>
            <a:fillRect/>
          </a:stretch>
        </p:blipFill>
        <p:spPr bwMode="auto">
          <a:xfrm>
            <a:off x="10920548" y="204788"/>
            <a:ext cx="989935" cy="760412"/>
          </a:xfrm>
          <a:prstGeom prst="rect">
            <a:avLst/>
          </a:prstGeom>
          <a:noFill/>
          <a:ln w="9525">
            <a:noFill/>
            <a:miter lim="800000"/>
            <a:headEnd/>
            <a:tailEnd/>
          </a:ln>
        </p:spPr>
      </p:pic>
    </p:spTree>
    <p:extLst>
      <p:ext uri="{BB962C8B-B14F-4D97-AF65-F5344CB8AC3E}">
        <p14:creationId xmlns:p14="http://schemas.microsoft.com/office/powerpoint/2010/main" val="3540164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hf hdr="0" ftr="0" dt="0"/>
  <p:txStyles>
    <p:titleStyle>
      <a:lvl1pPr algn="l" defTabSz="457200" rtl="0" eaLnBrk="0" fontAlgn="base" hangingPunct="0">
        <a:lnSpc>
          <a:spcPct val="80000"/>
        </a:lnSpc>
        <a:spcBef>
          <a:spcPct val="0"/>
        </a:spcBef>
        <a:spcAft>
          <a:spcPct val="0"/>
        </a:spcAft>
        <a:defRPr sz="3600" kern="1200">
          <a:solidFill>
            <a:srgbClr val="FFFFFF"/>
          </a:solidFill>
          <a:latin typeface="Arial"/>
          <a:ea typeface="+mj-ea"/>
          <a:cs typeface="Arial"/>
        </a:defRPr>
      </a:lvl1pPr>
      <a:lvl2pPr algn="l" defTabSz="457200" rtl="0" eaLnBrk="0" fontAlgn="base" hangingPunct="0">
        <a:lnSpc>
          <a:spcPct val="80000"/>
        </a:lnSpc>
        <a:spcBef>
          <a:spcPct val="0"/>
        </a:spcBef>
        <a:spcAft>
          <a:spcPct val="0"/>
        </a:spcAft>
        <a:defRPr sz="3600">
          <a:solidFill>
            <a:srgbClr val="FFFFFF"/>
          </a:solidFill>
          <a:latin typeface="Arial" charset="0"/>
          <a:cs typeface="Arial" charset="0"/>
        </a:defRPr>
      </a:lvl2pPr>
      <a:lvl3pPr algn="l" defTabSz="457200" rtl="0" eaLnBrk="0" fontAlgn="base" hangingPunct="0">
        <a:lnSpc>
          <a:spcPct val="80000"/>
        </a:lnSpc>
        <a:spcBef>
          <a:spcPct val="0"/>
        </a:spcBef>
        <a:spcAft>
          <a:spcPct val="0"/>
        </a:spcAft>
        <a:defRPr sz="3600">
          <a:solidFill>
            <a:srgbClr val="FFFFFF"/>
          </a:solidFill>
          <a:latin typeface="Arial" charset="0"/>
          <a:cs typeface="Arial" charset="0"/>
        </a:defRPr>
      </a:lvl3pPr>
      <a:lvl4pPr algn="l" defTabSz="457200" rtl="0" eaLnBrk="0" fontAlgn="base" hangingPunct="0">
        <a:lnSpc>
          <a:spcPct val="80000"/>
        </a:lnSpc>
        <a:spcBef>
          <a:spcPct val="0"/>
        </a:spcBef>
        <a:spcAft>
          <a:spcPct val="0"/>
        </a:spcAft>
        <a:defRPr sz="3600">
          <a:solidFill>
            <a:srgbClr val="FFFFFF"/>
          </a:solidFill>
          <a:latin typeface="Arial" charset="0"/>
          <a:cs typeface="Arial" charset="0"/>
        </a:defRPr>
      </a:lvl4pPr>
      <a:lvl5pPr algn="l" defTabSz="457200" rtl="0" eaLnBrk="0" fontAlgn="base" hangingPunct="0">
        <a:lnSpc>
          <a:spcPct val="80000"/>
        </a:lnSpc>
        <a:spcBef>
          <a:spcPct val="0"/>
        </a:spcBef>
        <a:spcAft>
          <a:spcPct val="0"/>
        </a:spcAft>
        <a:defRPr sz="3600">
          <a:solidFill>
            <a:srgbClr val="FFFFFF"/>
          </a:solidFill>
          <a:latin typeface="Arial" charset="0"/>
          <a:cs typeface="Arial" charset="0"/>
        </a:defRPr>
      </a:lvl5pPr>
      <a:lvl6pPr marL="457200" algn="l" defTabSz="457200" rtl="0" fontAlgn="base">
        <a:lnSpc>
          <a:spcPct val="80000"/>
        </a:lnSpc>
        <a:spcBef>
          <a:spcPct val="0"/>
        </a:spcBef>
        <a:spcAft>
          <a:spcPct val="0"/>
        </a:spcAft>
        <a:defRPr sz="3600">
          <a:solidFill>
            <a:srgbClr val="FFFFFF"/>
          </a:solidFill>
          <a:latin typeface="Arial" charset="0"/>
          <a:cs typeface="Arial" charset="0"/>
        </a:defRPr>
      </a:lvl6pPr>
      <a:lvl7pPr marL="914400" algn="l" defTabSz="457200" rtl="0" fontAlgn="base">
        <a:lnSpc>
          <a:spcPct val="80000"/>
        </a:lnSpc>
        <a:spcBef>
          <a:spcPct val="0"/>
        </a:spcBef>
        <a:spcAft>
          <a:spcPct val="0"/>
        </a:spcAft>
        <a:defRPr sz="3600">
          <a:solidFill>
            <a:srgbClr val="FFFFFF"/>
          </a:solidFill>
          <a:latin typeface="Arial" charset="0"/>
          <a:cs typeface="Arial" charset="0"/>
        </a:defRPr>
      </a:lvl7pPr>
      <a:lvl8pPr marL="1371600" algn="l" defTabSz="457200" rtl="0" fontAlgn="base">
        <a:lnSpc>
          <a:spcPct val="80000"/>
        </a:lnSpc>
        <a:spcBef>
          <a:spcPct val="0"/>
        </a:spcBef>
        <a:spcAft>
          <a:spcPct val="0"/>
        </a:spcAft>
        <a:defRPr sz="3600">
          <a:solidFill>
            <a:srgbClr val="FFFFFF"/>
          </a:solidFill>
          <a:latin typeface="Arial" charset="0"/>
          <a:cs typeface="Arial" charset="0"/>
        </a:defRPr>
      </a:lvl8pPr>
      <a:lvl9pPr marL="1828800" algn="l" defTabSz="457200" rtl="0" fontAlgn="base">
        <a:lnSpc>
          <a:spcPct val="80000"/>
        </a:lnSpc>
        <a:spcBef>
          <a:spcPct val="0"/>
        </a:spcBef>
        <a:spcAft>
          <a:spcPct val="0"/>
        </a:spcAft>
        <a:defRPr sz="3600">
          <a:solidFill>
            <a:srgbClr val="FFFFFF"/>
          </a:solidFill>
          <a:latin typeface="Arial" charset="0"/>
          <a:cs typeface="Arial" charset="0"/>
        </a:defRPr>
      </a:lvl9pPr>
    </p:titleStyle>
    <p:bodyStyle>
      <a:lvl1pPr marL="342900" indent="-342900" algn="l" defTabSz="457200" rtl="0" eaLnBrk="0" fontAlgn="base" hangingPunct="0">
        <a:lnSpc>
          <a:spcPct val="90000"/>
        </a:lnSpc>
        <a:spcBef>
          <a:spcPct val="20000"/>
        </a:spcBef>
        <a:spcAft>
          <a:spcPct val="0"/>
        </a:spcAft>
        <a:buClr>
          <a:schemeClr val="tx2"/>
        </a:buClr>
        <a:buSzPct val="150000"/>
        <a:buFont typeface="Lucida Grande"/>
        <a:buChar char="»"/>
        <a:defRPr sz="2400" kern="1200">
          <a:solidFill>
            <a:schemeClr val="tx1"/>
          </a:solidFill>
          <a:latin typeface="Arial"/>
          <a:ea typeface="+mn-ea"/>
          <a:cs typeface="Arial"/>
        </a:defRPr>
      </a:lvl1pPr>
      <a:lvl2pPr marL="633413" indent="-285750" algn="l" defTabSz="457200" rtl="0" eaLnBrk="0" fontAlgn="base" hangingPunct="0">
        <a:lnSpc>
          <a:spcPct val="90000"/>
        </a:lnSpc>
        <a:spcBef>
          <a:spcPct val="20000"/>
        </a:spcBef>
        <a:spcAft>
          <a:spcPct val="0"/>
        </a:spcAft>
        <a:buClr>
          <a:schemeClr val="tx2"/>
        </a:buClr>
        <a:buSzPct val="150000"/>
        <a:buFont typeface="Lucida Grande"/>
        <a:buChar char="»"/>
        <a:defRPr sz="2000" kern="1200">
          <a:solidFill>
            <a:schemeClr val="tx1"/>
          </a:solidFill>
          <a:latin typeface="Arial"/>
          <a:ea typeface="+mn-ea"/>
          <a:cs typeface="Arial"/>
        </a:defRPr>
      </a:lvl2pPr>
      <a:lvl3pPr marL="863600" indent="-228600" algn="l" defTabSz="403225" rtl="0" eaLnBrk="0" fontAlgn="base" hangingPunct="0">
        <a:lnSpc>
          <a:spcPct val="90000"/>
        </a:lnSpc>
        <a:spcBef>
          <a:spcPct val="20000"/>
        </a:spcBef>
        <a:spcAft>
          <a:spcPct val="0"/>
        </a:spcAft>
        <a:buClr>
          <a:schemeClr val="tx2"/>
        </a:buClr>
        <a:buSzPct val="150000"/>
        <a:buFont typeface="Lucida Grande"/>
        <a:buChar char="»"/>
        <a:defRPr kern="1200">
          <a:solidFill>
            <a:schemeClr val="tx1"/>
          </a:solidFill>
          <a:latin typeface="Arial"/>
          <a:ea typeface="+mn-ea"/>
          <a:cs typeface="Arial"/>
        </a:defRPr>
      </a:lvl3pPr>
      <a:lvl4pPr marL="1139825" indent="-228600" algn="l" defTabSz="457200" rtl="0" eaLnBrk="0" fontAlgn="base" hangingPunct="0">
        <a:lnSpc>
          <a:spcPct val="90000"/>
        </a:lnSpc>
        <a:spcBef>
          <a:spcPct val="20000"/>
        </a:spcBef>
        <a:spcAft>
          <a:spcPct val="0"/>
        </a:spcAft>
        <a:buClr>
          <a:schemeClr val="tx2"/>
        </a:buClr>
        <a:buSzPct val="150000"/>
        <a:buFont typeface="Lucida Grande"/>
        <a:buChar char="»"/>
        <a:defRPr kern="1200">
          <a:solidFill>
            <a:schemeClr val="tx1"/>
          </a:solidFill>
          <a:latin typeface="Arial"/>
          <a:ea typeface="+mn-ea"/>
          <a:cs typeface="Arial"/>
        </a:defRPr>
      </a:lvl4pPr>
      <a:lvl5pPr marL="1366838" indent="-228600" algn="l" defTabSz="457200" rtl="0" eaLnBrk="0" fontAlgn="base" hangingPunct="0">
        <a:lnSpc>
          <a:spcPct val="90000"/>
        </a:lnSpc>
        <a:spcBef>
          <a:spcPct val="20000"/>
        </a:spcBef>
        <a:spcAft>
          <a:spcPct val="0"/>
        </a:spcAft>
        <a:buClr>
          <a:schemeClr val="tx2"/>
        </a:buClr>
        <a:buSzPct val="150000"/>
        <a:buFont typeface="Lucida Grande"/>
        <a:buChar char="»"/>
        <a:defRPr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5.gif"/></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26.gif"/></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chart" Target="../charts/char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timreview.ca/article/712"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subTitle" idx="1"/>
          </p:nvPr>
        </p:nvSpPr>
        <p:spPr>
          <a:xfrm>
            <a:off x="3140364" y="1857375"/>
            <a:ext cx="5809288" cy="1872258"/>
          </a:xfrm>
        </p:spPr>
        <p:txBody>
          <a:bodyPr/>
          <a:lstStyle/>
          <a:p>
            <a:pPr algn="ctr" eaLnBrk="1" hangingPunct="1">
              <a:lnSpc>
                <a:spcPct val="80000"/>
              </a:lnSpc>
              <a:spcBef>
                <a:spcPct val="0"/>
              </a:spcBef>
              <a:buFontTx/>
              <a:buNone/>
            </a:pPr>
            <a:endParaRPr lang="en-US" altLang="en-US" sz="3600" dirty="0" smtClean="0"/>
          </a:p>
          <a:p>
            <a:pPr algn="ctr" eaLnBrk="1" hangingPunct="1">
              <a:lnSpc>
                <a:spcPct val="80000"/>
              </a:lnSpc>
              <a:spcBef>
                <a:spcPct val="0"/>
              </a:spcBef>
              <a:buFontTx/>
              <a:buNone/>
            </a:pPr>
            <a:endParaRPr lang="en-US" altLang="en-US" sz="1800" dirty="0" smtClean="0"/>
          </a:p>
          <a:p>
            <a:pPr algn="ctr" eaLnBrk="1" hangingPunct="1">
              <a:lnSpc>
                <a:spcPct val="80000"/>
              </a:lnSpc>
              <a:spcBef>
                <a:spcPct val="0"/>
              </a:spcBef>
              <a:buFontTx/>
              <a:buNone/>
            </a:pPr>
            <a:endParaRPr lang="en-US" altLang="en-US" sz="1800" dirty="0" smtClean="0"/>
          </a:p>
        </p:txBody>
      </p:sp>
      <p:sp>
        <p:nvSpPr>
          <p:cNvPr id="3" name="Title 1"/>
          <p:cNvSpPr>
            <a:spLocks noGrp="1"/>
          </p:cNvSpPr>
          <p:nvPr>
            <p:ph type="ctrTitle"/>
          </p:nvPr>
        </p:nvSpPr>
        <p:spPr>
          <a:xfrm>
            <a:off x="738188" y="1022746"/>
            <a:ext cx="5199006" cy="3130154"/>
          </a:xfrm>
          <a:effectLst>
            <a:outerShdw blurRad="88900" dist="38100" dir="2700000">
              <a:srgbClr val="000000">
                <a:alpha val="43000"/>
              </a:srgbClr>
            </a:outerShdw>
          </a:effectLst>
        </p:spPr>
        <p:txBody>
          <a:bodyPr wrap="square" numCol="1" anchor="t" anchorCtr="0" compatLnSpc="1">
            <a:prstTxWarp prst="textNoShape">
              <a:avLst/>
            </a:prstTxWarp>
            <a:noAutofit/>
          </a:bodyPr>
          <a:lstStyle/>
          <a:p>
            <a:pPr algn="l" eaLnBrk="1" hangingPunct="1">
              <a:lnSpc>
                <a:spcPct val="80000"/>
              </a:lnSpc>
            </a:pPr>
            <a:r>
              <a:rPr lang="en-US" sz="4800" dirty="0" smtClean="0">
                <a:latin typeface="Arial" charset="0"/>
                <a:cs typeface="Arial" charset="0"/>
              </a:rPr>
              <a:t>Enterprise Class Threat Management Like </a:t>
            </a:r>
            <a:r>
              <a:rPr lang="en-US" sz="4800" dirty="0">
                <a:latin typeface="Arial" charset="0"/>
                <a:cs typeface="Arial" charset="0"/>
              </a:rPr>
              <a:t>A</a:t>
            </a:r>
            <a:r>
              <a:rPr lang="en-US" sz="4800" dirty="0" smtClean="0">
                <a:latin typeface="Arial" charset="0"/>
                <a:cs typeface="Arial" charset="0"/>
              </a:rPr>
              <a:t> Boss</a:t>
            </a:r>
            <a:br>
              <a:rPr lang="en-US" sz="4800" dirty="0" smtClean="0">
                <a:latin typeface="Arial" charset="0"/>
                <a:cs typeface="Arial" charset="0"/>
              </a:rPr>
            </a:br>
            <a:r>
              <a:rPr lang="en-US" sz="4800" dirty="0" smtClean="0">
                <a:latin typeface="Arial" charset="0"/>
                <a:cs typeface="Arial" charset="0"/>
              </a:rPr>
              <a:t/>
            </a:r>
            <a:br>
              <a:rPr lang="en-US" sz="4800" dirty="0" smtClean="0">
                <a:latin typeface="Arial" charset="0"/>
                <a:cs typeface="Arial" charset="0"/>
              </a:rPr>
            </a:br>
            <a:r>
              <a:rPr lang="en-US" sz="3200" b="0" dirty="0" smtClean="0">
                <a:latin typeface="Arial" charset="0"/>
                <a:cs typeface="Arial" charset="0"/>
              </a:rPr>
              <a:t>Rockie Brockway</a:t>
            </a:r>
            <a:br>
              <a:rPr lang="en-US" sz="3200" b="0" dirty="0" smtClean="0">
                <a:latin typeface="Arial" charset="0"/>
                <a:cs typeface="Arial" charset="0"/>
              </a:rPr>
            </a:br>
            <a:r>
              <a:rPr lang="en-US" sz="3200" b="0" dirty="0" smtClean="0">
                <a:latin typeface="Arial" charset="0"/>
                <a:cs typeface="Arial" charset="0"/>
              </a:rPr>
              <a:t>Business Risk Director</a:t>
            </a:r>
            <a:br>
              <a:rPr lang="en-US" sz="3200" b="0" dirty="0" smtClean="0">
                <a:latin typeface="Arial" charset="0"/>
                <a:cs typeface="Arial" charset="0"/>
              </a:rPr>
            </a:br>
            <a:r>
              <a:rPr lang="en-US" sz="3200" b="0" dirty="0" smtClean="0">
                <a:latin typeface="Arial" charset="0"/>
                <a:cs typeface="Arial" charset="0"/>
              </a:rPr>
              <a:t>Black Box Network Services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9152" y="357187"/>
            <a:ext cx="5631561" cy="5375581"/>
          </a:xfrm>
          <a:prstGeom prst="rect">
            <a:avLst/>
          </a:prstGeom>
        </p:spPr>
      </p:pic>
    </p:spTree>
    <p:extLst>
      <p:ext uri="{BB962C8B-B14F-4D97-AF65-F5344CB8AC3E}">
        <p14:creationId xmlns:p14="http://schemas.microsoft.com/office/powerpoint/2010/main" val="3282449290"/>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Process</a:t>
            </a:r>
          </a:p>
        </p:txBody>
      </p:sp>
      <p:sp>
        <p:nvSpPr>
          <p:cNvPr id="5" name="TextBox 3"/>
          <p:cNvSpPr txBox="1"/>
          <p:nvPr/>
        </p:nvSpPr>
        <p:spPr>
          <a:xfrm>
            <a:off x="609600" y="1435099"/>
            <a:ext cx="6066773" cy="492442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Threat Management Challenges</a:t>
            </a:r>
          </a:p>
          <a:p>
            <a:endParaRPr lang="en-US" sz="2000" b="1" dirty="0" smtClean="0"/>
          </a:p>
          <a:p>
            <a:pPr marL="342900" indent="-342900">
              <a:buFont typeface="Arial" panose="020B0604020202020204" pitchFamily="34" charset="0"/>
              <a:buChar char="•"/>
            </a:pPr>
            <a:r>
              <a:rPr lang="en-US" u="sng" dirty="0" smtClean="0"/>
              <a:t>Moore’s Law</a:t>
            </a:r>
            <a:r>
              <a:rPr lang="en-US" dirty="0" smtClean="0"/>
              <a:t> – Malware evolves at equal speed</a:t>
            </a:r>
            <a:endParaRPr lang="en-US" u="sng" dirty="0" smtClean="0"/>
          </a:p>
          <a:p>
            <a:pPr marL="342900" indent="-342900">
              <a:buFont typeface="Arial" panose="020B0604020202020204" pitchFamily="34" charset="0"/>
              <a:buChar char="•"/>
            </a:pPr>
            <a:r>
              <a:rPr lang="en-US" u="sng" dirty="0" smtClean="0"/>
              <a:t>Intelligence</a:t>
            </a:r>
            <a:r>
              <a:rPr lang="en-US" dirty="0" smtClean="0"/>
              <a:t> – Having knowledge of the latest attacks and trends and if/how they affect your assets is crucial</a:t>
            </a:r>
          </a:p>
          <a:p>
            <a:pPr marL="342900" indent="-342900">
              <a:buFont typeface="Arial" panose="020B0604020202020204" pitchFamily="34" charset="0"/>
              <a:buChar char="•"/>
            </a:pPr>
            <a:r>
              <a:rPr lang="en-US" u="sng" dirty="0" smtClean="0"/>
              <a:t>Communication</a:t>
            </a:r>
            <a:r>
              <a:rPr lang="en-US" dirty="0" smtClean="0"/>
              <a:t> – Effectively transferring the knowledge of threat data to the service owners</a:t>
            </a:r>
          </a:p>
          <a:p>
            <a:pPr marL="342900" indent="-342900">
              <a:buFont typeface="Arial" panose="020B0604020202020204" pitchFamily="34" charset="0"/>
              <a:buChar char="•"/>
            </a:pPr>
            <a:r>
              <a:rPr lang="en-US" u="sng" dirty="0" smtClean="0"/>
              <a:t>Coordination</a:t>
            </a:r>
            <a:r>
              <a:rPr lang="en-US" dirty="0" smtClean="0"/>
              <a:t> – Effectively and efficiently utilizing resources across multiple business units during an incident</a:t>
            </a:r>
          </a:p>
          <a:p>
            <a:pPr marL="342900" indent="-342900">
              <a:buFont typeface="Arial" panose="020B0604020202020204" pitchFamily="34" charset="0"/>
              <a:buChar char="•"/>
            </a:pPr>
            <a:r>
              <a:rPr lang="en-US" u="sng" dirty="0" smtClean="0"/>
              <a:t>Accountability</a:t>
            </a:r>
            <a:r>
              <a:rPr lang="en-US" dirty="0" smtClean="0"/>
              <a:t> – Ensuring that the discovered and analyzed threats are remediated/mitigated and communicated back out to the service owners</a:t>
            </a:r>
          </a:p>
          <a:p>
            <a:pPr marL="342900" indent="-342900">
              <a:buFont typeface="Arial" panose="020B0604020202020204" pitchFamily="34" charset="0"/>
              <a:buChar char="•"/>
            </a:pPr>
            <a:r>
              <a:rPr lang="en-US" u="sng" dirty="0" smtClean="0"/>
              <a:t>Metrics</a:t>
            </a:r>
            <a:r>
              <a:rPr lang="en-US" dirty="0" smtClean="0"/>
              <a:t> – IS needs to be able to communicate the value of the </a:t>
            </a:r>
            <a:r>
              <a:rPr lang="en-US" dirty="0"/>
              <a:t>t</a:t>
            </a:r>
            <a:r>
              <a:rPr lang="en-US" dirty="0" smtClean="0"/>
              <a:t>hreat management program back to the business</a:t>
            </a:r>
          </a:p>
          <a:p>
            <a:pPr marL="342900" indent="-342900">
              <a:buFont typeface="Arial" panose="020B0604020202020204" pitchFamily="34" charset="0"/>
              <a:buChar char="•"/>
            </a:pPr>
            <a:r>
              <a:rPr lang="en-US" u="sng" dirty="0" smtClean="0"/>
              <a:t>Talent</a:t>
            </a:r>
            <a:r>
              <a:rPr lang="en-US" dirty="0" smtClean="0"/>
              <a:t> – Negative unemployment in InfoSec in general, let alone when focusing on experienced threat analysts and IR specialists</a:t>
            </a:r>
          </a:p>
        </p:txBody>
      </p:sp>
      <p:pic>
        <p:nvPicPr>
          <p:cNvPr id="1026" name="Picture 2" descr="http://www.laughfrodisiac.com/uploads/1/8/5/4/18543868/527525.jpg?5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9211" y="2168447"/>
            <a:ext cx="4743189" cy="3457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4534320"/>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Perhaps more importantly …</a:t>
            </a:r>
          </a:p>
        </p:txBody>
      </p:sp>
      <p:pic>
        <p:nvPicPr>
          <p:cNvPr id="2" name="Picture 2" descr="Image result for mor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647" y="1820579"/>
            <a:ext cx="4355465" cy="1605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mora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03" y="4062150"/>
            <a:ext cx="6124752" cy="18997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d.keepcalm-o-matic.co.uk/i/the-beatings-will-continue-until-morale-improves-1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7248" y="1526780"/>
            <a:ext cx="5038725" cy="402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77395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I’ve seen things you people wouldn’t believe</a:t>
            </a:r>
          </a:p>
        </p:txBody>
      </p:sp>
      <p:pic>
        <p:nvPicPr>
          <p:cNvPr id="2050" name="Picture 2" descr="https://www.spotterup.com/wp-content/uploads/2015/09/blade_runner___roy_batty_by_michau741-d8lega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862" y="1993074"/>
            <a:ext cx="9058275" cy="3124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982139"/>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Process</a:t>
            </a:r>
          </a:p>
        </p:txBody>
      </p:sp>
      <p:sp>
        <p:nvSpPr>
          <p:cNvPr id="5" name="TextBox 3"/>
          <p:cNvSpPr txBox="1"/>
          <p:nvPr/>
        </p:nvSpPr>
        <p:spPr>
          <a:xfrm>
            <a:off x="609600" y="1435099"/>
            <a:ext cx="6066773" cy="437042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t>Threat Management Goals</a:t>
            </a:r>
          </a:p>
          <a:p>
            <a:endParaRPr lang="en-US" sz="2000" b="1" dirty="0" smtClean="0"/>
          </a:p>
          <a:p>
            <a:pPr marL="342900" indent="-342900">
              <a:buFont typeface="Arial" panose="020B0604020202020204" pitchFamily="34" charset="0"/>
              <a:buChar char="•"/>
            </a:pPr>
            <a:r>
              <a:rPr lang="en-US" dirty="0"/>
              <a:t>Improved intelligence for quicker decision making and response</a:t>
            </a:r>
          </a:p>
          <a:p>
            <a:pPr marL="342900" indent="-342900">
              <a:buFont typeface="Arial" panose="020B0604020202020204" pitchFamily="34" charset="0"/>
              <a:buChar char="•"/>
            </a:pPr>
            <a:r>
              <a:rPr lang="en-US" dirty="0"/>
              <a:t>Buy in from all service owner/stakeholders</a:t>
            </a:r>
          </a:p>
          <a:p>
            <a:pPr marL="342900" indent="-342900">
              <a:buFont typeface="Arial" panose="020B0604020202020204" pitchFamily="34" charset="0"/>
              <a:buChar char="•"/>
            </a:pPr>
            <a:r>
              <a:rPr lang="en-US" dirty="0" smtClean="0"/>
              <a:t>Utilize all </a:t>
            </a:r>
            <a:r>
              <a:rPr lang="en-US" dirty="0"/>
              <a:t>primary </a:t>
            </a:r>
            <a:r>
              <a:rPr lang="en-US" dirty="0" smtClean="0"/>
              <a:t>data sources available (including people)</a:t>
            </a:r>
            <a:endParaRPr lang="en-US" dirty="0"/>
          </a:p>
          <a:p>
            <a:pPr marL="342900" indent="-342900">
              <a:buFont typeface="Arial" panose="020B0604020202020204" pitchFamily="34" charset="0"/>
              <a:buChar char="•"/>
            </a:pPr>
            <a:r>
              <a:rPr lang="en-US" dirty="0" smtClean="0"/>
              <a:t>Integration </a:t>
            </a:r>
            <a:r>
              <a:rPr lang="en-US" dirty="0"/>
              <a:t>of existing Vulnerability Management </a:t>
            </a:r>
            <a:r>
              <a:rPr lang="en-US" dirty="0" smtClean="0"/>
              <a:t>process and SOC functionality with </a:t>
            </a:r>
            <a:r>
              <a:rPr lang="en-US" dirty="0"/>
              <a:t>existing </a:t>
            </a:r>
            <a:r>
              <a:rPr lang="en-US" dirty="0" smtClean="0"/>
              <a:t>business ticketing systems</a:t>
            </a:r>
          </a:p>
          <a:p>
            <a:pPr marL="342900" indent="-342900">
              <a:buFont typeface="Arial" panose="020B0604020202020204" pitchFamily="34" charset="0"/>
              <a:buChar char="•"/>
            </a:pPr>
            <a:r>
              <a:rPr lang="en-US" dirty="0" smtClean="0"/>
              <a:t>Improved detection and reaction times</a:t>
            </a:r>
          </a:p>
          <a:p>
            <a:pPr marL="342900" indent="-342900">
              <a:buFont typeface="Arial" panose="020B0604020202020204" pitchFamily="34" charset="0"/>
              <a:buChar char="•"/>
            </a:pPr>
            <a:r>
              <a:rPr lang="en-US" dirty="0" smtClean="0"/>
              <a:t>Threat prioritization</a:t>
            </a:r>
          </a:p>
          <a:p>
            <a:pPr marL="800100" lvl="1" indent="-342900">
              <a:buFont typeface="Arial" panose="020B0604020202020204" pitchFamily="34" charset="0"/>
              <a:buChar char="•"/>
            </a:pPr>
            <a:r>
              <a:rPr lang="en-US" dirty="0" smtClean="0"/>
              <a:t>Includes </a:t>
            </a:r>
            <a:r>
              <a:rPr lang="en-US" dirty="0"/>
              <a:t>t</a:t>
            </a:r>
            <a:r>
              <a:rPr lang="en-US" dirty="0" smtClean="0"/>
              <a:t>hreat multipliers</a:t>
            </a:r>
          </a:p>
          <a:p>
            <a:pPr marL="342900" indent="-342900">
              <a:buFont typeface="Arial" panose="020B0604020202020204" pitchFamily="34" charset="0"/>
              <a:buChar char="•"/>
            </a:pPr>
            <a:r>
              <a:rPr lang="en-US" dirty="0" smtClean="0"/>
              <a:t>Incident Response maturity</a:t>
            </a:r>
            <a:endParaRPr lang="en-US" dirty="0"/>
          </a:p>
          <a:p>
            <a:pPr marL="342900" indent="-342900">
              <a:buFont typeface="Arial" panose="020B0604020202020204" pitchFamily="34" charset="0"/>
              <a:buChar char="•"/>
            </a:pPr>
            <a:r>
              <a:rPr lang="en-US" dirty="0"/>
              <a:t>Service Owner and Stakeholder reporting with associated metrics</a:t>
            </a:r>
          </a:p>
        </p:txBody>
      </p:sp>
      <p:pic>
        <p:nvPicPr>
          <p:cNvPr id="3074" name="Picture 2" descr="http://4.bp.blogspot.com/-lsXGhOsS1Cg/ToHI_CzM7ZI/AAAAAAAAAcc/oNhKPu_Loog/s1600/Goal%2BSett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4115" y="2025866"/>
            <a:ext cx="5073085" cy="3502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914212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Inspiration</a:t>
            </a:r>
          </a:p>
        </p:txBody>
      </p:sp>
      <p:sp>
        <p:nvSpPr>
          <p:cNvPr id="5" name="TextBox 4"/>
          <p:cNvSpPr txBox="1"/>
          <p:nvPr/>
        </p:nvSpPr>
        <p:spPr>
          <a:xfrm>
            <a:off x="457200" y="1421130"/>
            <a:ext cx="7873309" cy="461665"/>
          </a:xfrm>
          <a:prstGeom prst="rect">
            <a:avLst/>
          </a:prstGeom>
          <a:noFill/>
        </p:spPr>
        <p:txBody>
          <a:bodyPr wrap="none" rtlCol="0">
            <a:spAutoFit/>
          </a:bodyPr>
          <a:lstStyle/>
          <a:p>
            <a:r>
              <a:rPr lang="en-US" sz="2400" dirty="0" smtClean="0"/>
              <a:t>OWASP Application Security Verification Standard (ASVS) 2014</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2" name="TextBox 1"/>
          <p:cNvSpPr txBox="1"/>
          <p:nvPr/>
        </p:nvSpPr>
        <p:spPr>
          <a:xfrm>
            <a:off x="457200" y="5676025"/>
            <a:ext cx="7496828" cy="646331"/>
          </a:xfrm>
          <a:prstGeom prst="rect">
            <a:avLst/>
          </a:prstGeom>
          <a:noFill/>
        </p:spPr>
        <p:txBody>
          <a:bodyPr wrap="square" rtlCol="0">
            <a:spAutoFit/>
          </a:bodyPr>
          <a:lstStyle/>
          <a:p>
            <a:r>
              <a:rPr lang="en-US" dirty="0"/>
              <a:t>https://www.owasp.org/images/6/67/OWASPApplicationSecurityVerificationStandard3.0.pdf</a:t>
            </a:r>
          </a:p>
        </p:txBody>
      </p:sp>
    </p:spTree>
    <p:extLst>
      <p:ext uri="{BB962C8B-B14F-4D97-AF65-F5344CB8AC3E}">
        <p14:creationId xmlns:p14="http://schemas.microsoft.com/office/powerpoint/2010/main" val="4020985463"/>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Inspiration</a:t>
            </a:r>
          </a:p>
        </p:txBody>
      </p:sp>
      <p:sp>
        <p:nvSpPr>
          <p:cNvPr id="5" name="TextBox 4"/>
          <p:cNvSpPr txBox="1"/>
          <p:nvPr/>
        </p:nvSpPr>
        <p:spPr>
          <a:xfrm>
            <a:off x="457200" y="1421130"/>
            <a:ext cx="7873309" cy="461665"/>
          </a:xfrm>
          <a:prstGeom prst="rect">
            <a:avLst/>
          </a:prstGeom>
          <a:noFill/>
        </p:spPr>
        <p:txBody>
          <a:bodyPr wrap="none" rtlCol="0">
            <a:spAutoFit/>
          </a:bodyPr>
          <a:lstStyle/>
          <a:p>
            <a:r>
              <a:rPr lang="en-US" sz="2400" dirty="0" smtClean="0"/>
              <a:t>OWASP Application Security Verification Standard (ASVS) 2014</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7" name="TextBox 6"/>
          <p:cNvSpPr txBox="1"/>
          <p:nvPr/>
        </p:nvSpPr>
        <p:spPr>
          <a:xfrm>
            <a:off x="457200" y="2119650"/>
            <a:ext cx="966931" cy="369332"/>
          </a:xfrm>
          <a:prstGeom prst="rect">
            <a:avLst/>
          </a:prstGeom>
          <a:noFill/>
        </p:spPr>
        <p:txBody>
          <a:bodyPr wrap="none" rtlCol="0">
            <a:spAutoFit/>
          </a:bodyPr>
          <a:lstStyle/>
          <a:p>
            <a:r>
              <a:rPr lang="en-US" b="1" dirty="0" smtClean="0"/>
              <a:t>Level 0</a:t>
            </a:r>
            <a:endParaRPr lang="en-US" b="1" dirty="0"/>
          </a:p>
        </p:txBody>
      </p:sp>
      <p:sp>
        <p:nvSpPr>
          <p:cNvPr id="8" name="TextBox 7"/>
          <p:cNvSpPr txBox="1"/>
          <p:nvPr/>
        </p:nvSpPr>
        <p:spPr>
          <a:xfrm>
            <a:off x="457200" y="2725837"/>
            <a:ext cx="4687824" cy="1477328"/>
          </a:xfrm>
          <a:prstGeom prst="rect">
            <a:avLst/>
          </a:prstGeom>
          <a:noFill/>
        </p:spPr>
        <p:txBody>
          <a:bodyPr wrap="square" rtlCol="0">
            <a:spAutoFit/>
          </a:bodyPr>
          <a:lstStyle/>
          <a:p>
            <a:r>
              <a:rPr lang="en-US" u="sng" dirty="0" smtClean="0"/>
              <a:t>Cursory</a:t>
            </a:r>
            <a:r>
              <a:rPr lang="en-US" dirty="0" smtClean="0"/>
              <a:t> – Indicates that some type of organizationally defined review has been performed on the application, and that the verification requirements were not provided by ASVS</a:t>
            </a:r>
            <a:endParaRPr lang="en-US" dirty="0"/>
          </a:p>
        </p:txBody>
      </p:sp>
    </p:spTree>
    <p:extLst>
      <p:ext uri="{BB962C8B-B14F-4D97-AF65-F5344CB8AC3E}">
        <p14:creationId xmlns:p14="http://schemas.microsoft.com/office/powerpoint/2010/main" val="396334649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Inspiration</a:t>
            </a:r>
          </a:p>
        </p:txBody>
      </p:sp>
      <p:sp>
        <p:nvSpPr>
          <p:cNvPr id="5" name="TextBox 4"/>
          <p:cNvSpPr txBox="1"/>
          <p:nvPr/>
        </p:nvSpPr>
        <p:spPr>
          <a:xfrm>
            <a:off x="457200" y="1421130"/>
            <a:ext cx="7873309" cy="461665"/>
          </a:xfrm>
          <a:prstGeom prst="rect">
            <a:avLst/>
          </a:prstGeom>
          <a:noFill/>
        </p:spPr>
        <p:txBody>
          <a:bodyPr wrap="none" rtlCol="0">
            <a:spAutoFit/>
          </a:bodyPr>
          <a:lstStyle/>
          <a:p>
            <a:r>
              <a:rPr lang="en-US" sz="2400" dirty="0" smtClean="0"/>
              <a:t>OWASP Application Security Verification Standard (ASVS) 2014</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9" name="TextBox 8"/>
          <p:cNvSpPr txBox="1"/>
          <p:nvPr/>
        </p:nvSpPr>
        <p:spPr>
          <a:xfrm>
            <a:off x="457200" y="2119650"/>
            <a:ext cx="2146742" cy="369332"/>
          </a:xfrm>
          <a:prstGeom prst="rect">
            <a:avLst/>
          </a:prstGeom>
          <a:noFill/>
        </p:spPr>
        <p:txBody>
          <a:bodyPr wrap="none" rtlCol="0">
            <a:spAutoFit/>
          </a:bodyPr>
          <a:lstStyle/>
          <a:p>
            <a:r>
              <a:rPr lang="en-US" b="1" dirty="0" smtClean="0"/>
              <a:t>Level 1 (ASVS L1)</a:t>
            </a:r>
            <a:endParaRPr lang="en-US" b="1" dirty="0"/>
          </a:p>
        </p:txBody>
      </p:sp>
      <p:sp>
        <p:nvSpPr>
          <p:cNvPr id="10" name="TextBox 9"/>
          <p:cNvSpPr txBox="1"/>
          <p:nvPr/>
        </p:nvSpPr>
        <p:spPr>
          <a:xfrm>
            <a:off x="457200" y="2725837"/>
            <a:ext cx="4797552" cy="3693319"/>
          </a:xfrm>
          <a:prstGeom prst="rect">
            <a:avLst/>
          </a:prstGeom>
          <a:noFill/>
        </p:spPr>
        <p:txBody>
          <a:bodyPr wrap="square" rtlCol="0">
            <a:spAutoFit/>
          </a:bodyPr>
          <a:lstStyle/>
          <a:p>
            <a:r>
              <a:rPr lang="en-US" u="sng" dirty="0" smtClean="0"/>
              <a:t>Opportunistic</a:t>
            </a:r>
            <a:r>
              <a:rPr lang="en-US" dirty="0" smtClean="0"/>
              <a:t> – Indicates that the application can adequately defend itself against application security vulnerabilities that are easy to discover</a:t>
            </a:r>
          </a:p>
          <a:p>
            <a:endParaRPr lang="en-US" dirty="0"/>
          </a:p>
          <a:p>
            <a:r>
              <a:rPr lang="en-US" dirty="0" smtClean="0"/>
              <a:t>Such vulnerabilities are typically discovered with minimal to low effort, and cannot be considered a thorough inspection of the application</a:t>
            </a:r>
          </a:p>
          <a:p>
            <a:endParaRPr lang="en-US" dirty="0"/>
          </a:p>
          <a:p>
            <a:r>
              <a:rPr lang="en-US" dirty="0" smtClean="0"/>
              <a:t>Threats to the application will most likely come from attackers using simple techniques and automated tools</a:t>
            </a:r>
            <a:endParaRPr lang="en-US" dirty="0"/>
          </a:p>
        </p:txBody>
      </p:sp>
    </p:spTree>
    <p:extLst>
      <p:ext uri="{BB962C8B-B14F-4D97-AF65-F5344CB8AC3E}">
        <p14:creationId xmlns:p14="http://schemas.microsoft.com/office/powerpoint/2010/main" val="2998277591"/>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Inspiration</a:t>
            </a:r>
          </a:p>
        </p:txBody>
      </p:sp>
      <p:sp>
        <p:nvSpPr>
          <p:cNvPr id="5" name="TextBox 4"/>
          <p:cNvSpPr txBox="1"/>
          <p:nvPr/>
        </p:nvSpPr>
        <p:spPr>
          <a:xfrm>
            <a:off x="457200" y="1421130"/>
            <a:ext cx="7873309" cy="461665"/>
          </a:xfrm>
          <a:prstGeom prst="rect">
            <a:avLst/>
          </a:prstGeom>
          <a:noFill/>
        </p:spPr>
        <p:txBody>
          <a:bodyPr wrap="none" rtlCol="0">
            <a:spAutoFit/>
          </a:bodyPr>
          <a:lstStyle/>
          <a:p>
            <a:r>
              <a:rPr lang="en-US" sz="2400" dirty="0" smtClean="0"/>
              <a:t>OWASP Application Security Verification Standard (ASVS) 2014</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7" name="TextBox 6"/>
          <p:cNvSpPr txBox="1"/>
          <p:nvPr/>
        </p:nvSpPr>
        <p:spPr>
          <a:xfrm>
            <a:off x="457200" y="2119650"/>
            <a:ext cx="2146742" cy="369332"/>
          </a:xfrm>
          <a:prstGeom prst="rect">
            <a:avLst/>
          </a:prstGeom>
          <a:noFill/>
        </p:spPr>
        <p:txBody>
          <a:bodyPr wrap="none" rtlCol="0">
            <a:spAutoFit/>
          </a:bodyPr>
          <a:lstStyle/>
          <a:p>
            <a:r>
              <a:rPr lang="en-US" b="1" dirty="0" smtClean="0"/>
              <a:t>Level 2 (ASVS L2)</a:t>
            </a:r>
            <a:endParaRPr lang="en-US" b="1" dirty="0"/>
          </a:p>
        </p:txBody>
      </p:sp>
      <p:sp>
        <p:nvSpPr>
          <p:cNvPr id="8" name="TextBox 7"/>
          <p:cNvSpPr txBox="1"/>
          <p:nvPr/>
        </p:nvSpPr>
        <p:spPr>
          <a:xfrm>
            <a:off x="457200" y="2725837"/>
            <a:ext cx="4797552" cy="3970318"/>
          </a:xfrm>
          <a:prstGeom prst="rect">
            <a:avLst/>
          </a:prstGeom>
          <a:noFill/>
        </p:spPr>
        <p:txBody>
          <a:bodyPr wrap="square" rtlCol="0">
            <a:spAutoFit/>
          </a:bodyPr>
          <a:lstStyle/>
          <a:p>
            <a:r>
              <a:rPr lang="en-US" u="sng" dirty="0" smtClean="0"/>
              <a:t>Standard</a:t>
            </a:r>
            <a:r>
              <a:rPr lang="en-US" dirty="0" smtClean="0"/>
              <a:t> – Indicates that the application can adequately defend itself against prevalent application security vulnerabilities of moderate to serious risk</a:t>
            </a:r>
          </a:p>
          <a:p>
            <a:endParaRPr lang="en-US" dirty="0"/>
          </a:p>
          <a:p>
            <a:r>
              <a:rPr lang="en-US" dirty="0" smtClean="0"/>
              <a:t>Such vulnerabilities include the OWASP Top 10 and Business Logic vulnerabilities</a:t>
            </a:r>
          </a:p>
          <a:p>
            <a:endParaRPr lang="en-US" dirty="0"/>
          </a:p>
          <a:p>
            <a:r>
              <a:rPr lang="en-US" dirty="0" smtClean="0"/>
              <a:t>The majority of business applications should work towards this level</a:t>
            </a:r>
          </a:p>
          <a:p>
            <a:endParaRPr lang="en-US" dirty="0"/>
          </a:p>
          <a:p>
            <a:r>
              <a:rPr lang="en-US" dirty="0" smtClean="0"/>
              <a:t>Threats to the application will most likely come from opportunistic attackers, and possibly some motivated actors</a:t>
            </a:r>
            <a:endParaRPr lang="en-US" dirty="0"/>
          </a:p>
        </p:txBody>
      </p:sp>
    </p:spTree>
    <p:extLst>
      <p:ext uri="{BB962C8B-B14F-4D97-AF65-F5344CB8AC3E}">
        <p14:creationId xmlns:p14="http://schemas.microsoft.com/office/powerpoint/2010/main" val="2902713492"/>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Inspiration</a:t>
            </a:r>
          </a:p>
        </p:txBody>
      </p:sp>
      <p:sp>
        <p:nvSpPr>
          <p:cNvPr id="5" name="TextBox 4"/>
          <p:cNvSpPr txBox="1"/>
          <p:nvPr/>
        </p:nvSpPr>
        <p:spPr>
          <a:xfrm>
            <a:off x="457200" y="1421130"/>
            <a:ext cx="7873309" cy="461665"/>
          </a:xfrm>
          <a:prstGeom prst="rect">
            <a:avLst/>
          </a:prstGeom>
          <a:noFill/>
        </p:spPr>
        <p:txBody>
          <a:bodyPr wrap="none" rtlCol="0">
            <a:spAutoFit/>
          </a:bodyPr>
          <a:lstStyle/>
          <a:p>
            <a:r>
              <a:rPr lang="en-US" sz="2400" dirty="0" smtClean="0"/>
              <a:t>OWASP Application Security Verification Standard (ASVS) 2014</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11" name="TextBox 10"/>
          <p:cNvSpPr txBox="1"/>
          <p:nvPr/>
        </p:nvSpPr>
        <p:spPr>
          <a:xfrm>
            <a:off x="457200" y="2119650"/>
            <a:ext cx="2146742" cy="369332"/>
          </a:xfrm>
          <a:prstGeom prst="rect">
            <a:avLst/>
          </a:prstGeom>
          <a:noFill/>
        </p:spPr>
        <p:txBody>
          <a:bodyPr wrap="none" rtlCol="0">
            <a:spAutoFit/>
          </a:bodyPr>
          <a:lstStyle/>
          <a:p>
            <a:r>
              <a:rPr lang="en-US" b="1" dirty="0" smtClean="0"/>
              <a:t>Level 3 (ASVS L3)</a:t>
            </a:r>
            <a:endParaRPr lang="en-US" b="1" dirty="0"/>
          </a:p>
        </p:txBody>
      </p:sp>
      <p:sp>
        <p:nvSpPr>
          <p:cNvPr id="12" name="TextBox 11"/>
          <p:cNvSpPr txBox="1"/>
          <p:nvPr/>
        </p:nvSpPr>
        <p:spPr>
          <a:xfrm>
            <a:off x="457200" y="2725837"/>
            <a:ext cx="4797552" cy="3970318"/>
          </a:xfrm>
          <a:prstGeom prst="rect">
            <a:avLst/>
          </a:prstGeom>
          <a:noFill/>
        </p:spPr>
        <p:txBody>
          <a:bodyPr wrap="square" rtlCol="0">
            <a:spAutoFit/>
          </a:bodyPr>
          <a:lstStyle/>
          <a:p>
            <a:r>
              <a:rPr lang="en-US" u="sng" dirty="0" smtClean="0"/>
              <a:t>Advanced</a:t>
            </a:r>
            <a:r>
              <a:rPr lang="en-US" dirty="0" smtClean="0"/>
              <a:t> – Indicates that the application can adequately defend itself against all advanced application security vulnerabilities and shows principles of good security design</a:t>
            </a:r>
          </a:p>
          <a:p>
            <a:endParaRPr lang="en-US" dirty="0"/>
          </a:p>
          <a:p>
            <a:r>
              <a:rPr lang="en-US" dirty="0" smtClean="0"/>
              <a:t>Level 3 requires an inspection of an application’s design</a:t>
            </a:r>
          </a:p>
          <a:p>
            <a:endParaRPr lang="en-US" dirty="0"/>
          </a:p>
          <a:p>
            <a:r>
              <a:rPr lang="en-US" dirty="0" smtClean="0"/>
              <a:t>Level 3 is appropriate for critical applications that protect life, critical infrastructure and/or defense functions</a:t>
            </a:r>
          </a:p>
          <a:p>
            <a:endParaRPr lang="en-US" dirty="0"/>
          </a:p>
          <a:p>
            <a:r>
              <a:rPr lang="en-US" dirty="0" smtClean="0"/>
              <a:t>Threats to the application will be from motivated actors and nation-states</a:t>
            </a:r>
            <a:endParaRPr lang="en-US" dirty="0"/>
          </a:p>
        </p:txBody>
      </p:sp>
    </p:spTree>
    <p:extLst>
      <p:ext uri="{BB962C8B-B14F-4D97-AF65-F5344CB8AC3E}">
        <p14:creationId xmlns:p14="http://schemas.microsoft.com/office/powerpoint/2010/main" val="357866222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Inspiration</a:t>
            </a:r>
          </a:p>
        </p:txBody>
      </p:sp>
      <p:sp>
        <p:nvSpPr>
          <p:cNvPr id="5" name="TextBox 4"/>
          <p:cNvSpPr txBox="1"/>
          <p:nvPr/>
        </p:nvSpPr>
        <p:spPr>
          <a:xfrm>
            <a:off x="457200" y="1421130"/>
            <a:ext cx="4359783" cy="461665"/>
          </a:xfrm>
          <a:prstGeom prst="rect">
            <a:avLst/>
          </a:prstGeom>
          <a:noFill/>
        </p:spPr>
        <p:txBody>
          <a:bodyPr wrap="none" rtlCol="0">
            <a:spAutoFit/>
          </a:bodyPr>
          <a:lstStyle/>
          <a:p>
            <a:r>
              <a:rPr lang="en-US" sz="2400" dirty="0" smtClean="0"/>
              <a:t>We can build on and improve this</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7794" y="1882795"/>
            <a:ext cx="7236412" cy="4828043"/>
          </a:xfrm>
          <a:prstGeom prst="rect">
            <a:avLst/>
          </a:prstGeom>
        </p:spPr>
      </p:pic>
    </p:spTree>
    <p:extLst>
      <p:ext uri="{BB962C8B-B14F-4D97-AF65-F5344CB8AC3E}">
        <p14:creationId xmlns:p14="http://schemas.microsoft.com/office/powerpoint/2010/main" val="112744186"/>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Bio</a:t>
            </a:r>
          </a:p>
        </p:txBody>
      </p:sp>
      <p:pic>
        <p:nvPicPr>
          <p:cNvPr id="4" name="Picture 2"/>
          <p:cNvPicPr>
            <a:picLocks noChangeAspect="1" noChangeArrowheads="1"/>
          </p:cNvPicPr>
          <p:nvPr/>
        </p:nvPicPr>
        <p:blipFill>
          <a:blip r:embed="rId3" cstate="print"/>
          <a:srcRect/>
          <a:stretch>
            <a:fillRect/>
          </a:stretch>
        </p:blipFill>
        <p:spPr bwMode="auto">
          <a:xfrm>
            <a:off x="609600" y="1790699"/>
            <a:ext cx="4749800" cy="3375721"/>
          </a:xfrm>
          <a:prstGeom prst="rect">
            <a:avLst/>
          </a:prstGeom>
          <a:noFill/>
          <a:ln w="9525">
            <a:noFill/>
            <a:miter lim="800000"/>
            <a:headEnd/>
            <a:tailEnd/>
          </a:ln>
        </p:spPr>
      </p:pic>
      <p:sp>
        <p:nvSpPr>
          <p:cNvPr id="3" name="TextBox 2"/>
          <p:cNvSpPr txBox="1"/>
          <p:nvPr/>
        </p:nvSpPr>
        <p:spPr>
          <a:xfrm>
            <a:off x="6429836" y="1790699"/>
            <a:ext cx="4861908" cy="3693319"/>
          </a:xfrm>
          <a:prstGeom prst="rect">
            <a:avLst/>
          </a:prstGeom>
          <a:noFill/>
        </p:spPr>
        <p:txBody>
          <a:bodyPr wrap="none" rtlCol="0">
            <a:spAutoFit/>
          </a:bodyPr>
          <a:lstStyle/>
          <a:p>
            <a:r>
              <a:rPr lang="en-US" dirty="0" smtClean="0"/>
              <a:t>24 Year veteran in InfoSec/Risk</a:t>
            </a:r>
          </a:p>
          <a:p>
            <a:endParaRPr lang="en-US" dirty="0"/>
          </a:p>
          <a:p>
            <a:r>
              <a:rPr lang="en-US" dirty="0" smtClean="0"/>
              <a:t>All certs have expired (including those I’ve taught)</a:t>
            </a:r>
          </a:p>
          <a:p>
            <a:endParaRPr lang="en-US" dirty="0"/>
          </a:p>
          <a:p>
            <a:r>
              <a:rPr lang="en-US" dirty="0"/>
              <a:t>Business Systems and </a:t>
            </a:r>
            <a:r>
              <a:rPr lang="en-US" dirty="0" smtClean="0"/>
              <a:t>Impact Analyst (Risk)</a:t>
            </a:r>
            <a:endParaRPr lang="en-US" dirty="0"/>
          </a:p>
          <a:p>
            <a:endParaRPr lang="en-US" dirty="0" smtClean="0"/>
          </a:p>
          <a:p>
            <a:r>
              <a:rPr lang="en-US" dirty="0" smtClean="0"/>
              <a:t>Enterprise Security Architect</a:t>
            </a:r>
          </a:p>
          <a:p>
            <a:endParaRPr lang="en-US" dirty="0"/>
          </a:p>
          <a:p>
            <a:r>
              <a:rPr lang="en-US" dirty="0" smtClean="0"/>
              <a:t>Penetration/Red/Purple Team Tester</a:t>
            </a:r>
          </a:p>
          <a:p>
            <a:endParaRPr lang="en-US" dirty="0"/>
          </a:p>
          <a:p>
            <a:r>
              <a:rPr lang="en-US" dirty="0" smtClean="0"/>
              <a:t>Speaker/Trainer/</a:t>
            </a:r>
            <a:r>
              <a:rPr lang="en-US" dirty="0" err="1" smtClean="0"/>
              <a:t>BSidesCLE</a:t>
            </a:r>
            <a:endParaRPr lang="en-US" dirty="0" smtClean="0"/>
          </a:p>
          <a:p>
            <a:endParaRPr lang="en-US" dirty="0"/>
          </a:p>
          <a:p>
            <a:r>
              <a:rPr lang="en-US" dirty="0" smtClean="0"/>
              <a:t>Musician/Woodworker/Landscaper/Hacker</a:t>
            </a:r>
          </a:p>
        </p:txBody>
      </p:sp>
      <p:sp>
        <p:nvSpPr>
          <p:cNvPr id="5" name="TextBox 4"/>
          <p:cNvSpPr txBox="1"/>
          <p:nvPr/>
        </p:nvSpPr>
        <p:spPr>
          <a:xfrm>
            <a:off x="3190333" y="5772844"/>
            <a:ext cx="5811334" cy="923330"/>
          </a:xfrm>
          <a:prstGeom prst="rect">
            <a:avLst/>
          </a:prstGeom>
          <a:noFill/>
        </p:spPr>
        <p:txBody>
          <a:bodyPr wrap="none" rtlCol="0">
            <a:spAutoFit/>
          </a:bodyPr>
          <a:lstStyle/>
          <a:p>
            <a:pPr algn="ctr"/>
            <a:r>
              <a:rPr lang="en-US" dirty="0"/>
              <a:t>r</a:t>
            </a:r>
            <a:r>
              <a:rPr lang="en-US" dirty="0" smtClean="0"/>
              <a:t>ockie.brockway@blackbox.com</a:t>
            </a:r>
          </a:p>
          <a:p>
            <a:r>
              <a:rPr lang="en-US" dirty="0" smtClean="0"/>
              <a:t>https</a:t>
            </a:r>
            <a:r>
              <a:rPr lang="en-US" dirty="0"/>
              <a:t>://</a:t>
            </a:r>
            <a:r>
              <a:rPr lang="en-US" dirty="0" smtClean="0"/>
              <a:t>www.linkedin.com/pub/rockie-brockway/9/634/641</a:t>
            </a:r>
          </a:p>
          <a:p>
            <a:pPr algn="ctr"/>
            <a:r>
              <a:rPr lang="en-US" dirty="0" smtClean="0"/>
              <a:t>@</a:t>
            </a:r>
            <a:r>
              <a:rPr lang="en-US" dirty="0" err="1" smtClean="0"/>
              <a:t>rockiebrockway</a:t>
            </a:r>
            <a:endParaRPr lang="en-US" dirty="0"/>
          </a:p>
        </p:txBody>
      </p:sp>
    </p:spTree>
    <p:extLst>
      <p:ext uri="{BB962C8B-B14F-4D97-AF65-F5344CB8AC3E}">
        <p14:creationId xmlns:p14="http://schemas.microsoft.com/office/powerpoint/2010/main" val="278123690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smtClean="0"/>
              <a:t>Applying ASVS 2014 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7" name="TextBox 6"/>
          <p:cNvSpPr txBox="1"/>
          <p:nvPr/>
        </p:nvSpPr>
        <p:spPr>
          <a:xfrm>
            <a:off x="457200" y="2119650"/>
            <a:ext cx="2476062" cy="369332"/>
          </a:xfrm>
          <a:prstGeom prst="rect">
            <a:avLst/>
          </a:prstGeom>
          <a:noFill/>
        </p:spPr>
        <p:txBody>
          <a:bodyPr wrap="none" rtlCol="0">
            <a:spAutoFit/>
          </a:bodyPr>
          <a:lstStyle/>
          <a:p>
            <a:r>
              <a:rPr lang="en-US" b="1" dirty="0" smtClean="0"/>
              <a:t>Level 0 (ASVS Threat L0)</a:t>
            </a:r>
            <a:endParaRPr lang="en-US" b="1" dirty="0"/>
          </a:p>
        </p:txBody>
      </p:sp>
      <p:sp>
        <p:nvSpPr>
          <p:cNvPr id="8" name="TextBox 7"/>
          <p:cNvSpPr txBox="1"/>
          <p:nvPr/>
        </p:nvSpPr>
        <p:spPr>
          <a:xfrm>
            <a:off x="457200" y="2725837"/>
            <a:ext cx="4687824" cy="2862322"/>
          </a:xfrm>
          <a:prstGeom prst="rect">
            <a:avLst/>
          </a:prstGeom>
          <a:noFill/>
        </p:spPr>
        <p:txBody>
          <a:bodyPr wrap="square" rtlCol="0">
            <a:spAutoFit/>
          </a:bodyPr>
          <a:lstStyle/>
          <a:p>
            <a:r>
              <a:rPr lang="en-US" u="sng" dirty="0" smtClean="0"/>
              <a:t>Cursory</a:t>
            </a:r>
            <a:r>
              <a:rPr lang="en-US" dirty="0" smtClean="0"/>
              <a:t> – Indicates that some type of organizationally defined Threat analysis has been performed on the organization’s data space, and that the verification requirements were not provided by this hybrid framework</a:t>
            </a:r>
          </a:p>
          <a:p>
            <a:pPr marL="742950" lvl="1" indent="-285750">
              <a:buFont typeface="Arial" panose="020B0604020202020204" pitchFamily="34" charset="0"/>
              <a:buChar char="•"/>
            </a:pPr>
            <a:r>
              <a:rPr lang="en-US" dirty="0" smtClean="0"/>
              <a:t>Org understands threats should be monitored</a:t>
            </a:r>
          </a:p>
          <a:p>
            <a:pPr marL="742950" lvl="1" indent="-285750">
              <a:buFont typeface="Arial" panose="020B0604020202020204" pitchFamily="34" charset="0"/>
              <a:buChar char="•"/>
            </a:pPr>
            <a:r>
              <a:rPr lang="en-US" dirty="0" smtClean="0"/>
              <a:t>May have some loose threat analysis</a:t>
            </a:r>
          </a:p>
          <a:p>
            <a:pPr marL="742950" lvl="1" indent="-285750">
              <a:buFont typeface="Arial" panose="020B0604020202020204" pitchFamily="34" charset="0"/>
              <a:buChar char="•"/>
            </a:pPr>
            <a:r>
              <a:rPr lang="en-US" dirty="0" smtClean="0"/>
              <a:t>Not invested in threat management tools</a:t>
            </a:r>
            <a:endParaRPr lang="en-US" dirty="0"/>
          </a:p>
        </p:txBody>
      </p:sp>
    </p:spTree>
    <p:extLst>
      <p:ext uri="{BB962C8B-B14F-4D97-AF65-F5344CB8AC3E}">
        <p14:creationId xmlns:p14="http://schemas.microsoft.com/office/powerpoint/2010/main" val="1499989444"/>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a:t>Applying ASVS 2014 </a:t>
            </a:r>
            <a:r>
              <a:rPr lang="en-US" sz="2400" dirty="0" smtClean="0"/>
              <a:t>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9" name="TextBox 8"/>
          <p:cNvSpPr txBox="1"/>
          <p:nvPr/>
        </p:nvSpPr>
        <p:spPr>
          <a:xfrm>
            <a:off x="457200" y="2119650"/>
            <a:ext cx="2476062" cy="369332"/>
          </a:xfrm>
          <a:prstGeom prst="rect">
            <a:avLst/>
          </a:prstGeom>
          <a:noFill/>
        </p:spPr>
        <p:txBody>
          <a:bodyPr wrap="none" rtlCol="0">
            <a:spAutoFit/>
          </a:bodyPr>
          <a:lstStyle/>
          <a:p>
            <a:r>
              <a:rPr lang="en-US" b="1" dirty="0" smtClean="0"/>
              <a:t>Level 1 (ASVS Threat L1)</a:t>
            </a:r>
            <a:endParaRPr lang="en-US" b="1" dirty="0"/>
          </a:p>
        </p:txBody>
      </p:sp>
      <p:sp>
        <p:nvSpPr>
          <p:cNvPr id="10" name="TextBox 9"/>
          <p:cNvSpPr txBox="1"/>
          <p:nvPr/>
        </p:nvSpPr>
        <p:spPr>
          <a:xfrm>
            <a:off x="457200" y="2725837"/>
            <a:ext cx="4797552" cy="3139321"/>
          </a:xfrm>
          <a:prstGeom prst="rect">
            <a:avLst/>
          </a:prstGeom>
          <a:noFill/>
        </p:spPr>
        <p:txBody>
          <a:bodyPr wrap="square" rtlCol="0">
            <a:spAutoFit/>
          </a:bodyPr>
          <a:lstStyle/>
          <a:p>
            <a:r>
              <a:rPr lang="en-US" u="sng" dirty="0" smtClean="0"/>
              <a:t>Opportunistic</a:t>
            </a:r>
            <a:r>
              <a:rPr lang="en-US" dirty="0" smtClean="0"/>
              <a:t> – Indicates that the organization can adequately defend itself against non-targeted threat that are easy to discover</a:t>
            </a:r>
          </a:p>
          <a:p>
            <a:endParaRPr lang="en-US" dirty="0"/>
          </a:p>
          <a:p>
            <a:r>
              <a:rPr lang="en-US" dirty="0" smtClean="0"/>
              <a:t>Such threats are typically discovered with minimal to low effort, and cannot be considered a thorough inspection of the threat attributes</a:t>
            </a:r>
          </a:p>
          <a:p>
            <a:endParaRPr lang="en-US" dirty="0"/>
          </a:p>
          <a:p>
            <a:r>
              <a:rPr lang="en-US" dirty="0" smtClean="0"/>
              <a:t>Threats to the organization will most likely come from attackers using simple techniques and automated tools</a:t>
            </a:r>
            <a:endParaRPr lang="en-US" dirty="0"/>
          </a:p>
        </p:txBody>
      </p:sp>
    </p:spTree>
    <p:extLst>
      <p:ext uri="{BB962C8B-B14F-4D97-AF65-F5344CB8AC3E}">
        <p14:creationId xmlns:p14="http://schemas.microsoft.com/office/powerpoint/2010/main" val="76036973"/>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a:t>Applying ASVS 2014 </a:t>
            </a:r>
            <a:r>
              <a:rPr lang="en-US" sz="2400" dirty="0" smtClean="0"/>
              <a:t>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9" name="TextBox 8"/>
          <p:cNvSpPr txBox="1"/>
          <p:nvPr/>
        </p:nvSpPr>
        <p:spPr>
          <a:xfrm>
            <a:off x="457200" y="2119650"/>
            <a:ext cx="2476062" cy="369332"/>
          </a:xfrm>
          <a:prstGeom prst="rect">
            <a:avLst/>
          </a:prstGeom>
          <a:noFill/>
        </p:spPr>
        <p:txBody>
          <a:bodyPr wrap="none" rtlCol="0">
            <a:spAutoFit/>
          </a:bodyPr>
          <a:lstStyle/>
          <a:p>
            <a:r>
              <a:rPr lang="en-US" b="1" dirty="0" smtClean="0"/>
              <a:t>Level 1 (ASVS Threat L1)</a:t>
            </a:r>
            <a:endParaRPr lang="en-US" b="1" dirty="0"/>
          </a:p>
        </p:txBody>
      </p:sp>
      <p:sp>
        <p:nvSpPr>
          <p:cNvPr id="10" name="TextBox 9"/>
          <p:cNvSpPr txBox="1"/>
          <p:nvPr/>
        </p:nvSpPr>
        <p:spPr>
          <a:xfrm>
            <a:off x="457200" y="2725837"/>
            <a:ext cx="4797552"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dedicated </a:t>
            </a:r>
            <a:r>
              <a:rPr lang="en-US" dirty="0" err="1" smtClean="0"/>
              <a:t>Infosec</a:t>
            </a:r>
            <a:r>
              <a:rPr lang="en-US" dirty="0" smtClean="0"/>
              <a:t>/Risk group</a:t>
            </a:r>
          </a:p>
          <a:p>
            <a:pPr marL="285750" indent="-285750">
              <a:buFont typeface="Arial" panose="020B0604020202020204" pitchFamily="34" charset="0"/>
              <a:buChar char="•"/>
            </a:pPr>
            <a:r>
              <a:rPr lang="en-US" dirty="0" smtClean="0"/>
              <a:t>Reliance on rudimentary alerts (FW, Network IPS, AV)</a:t>
            </a:r>
          </a:p>
          <a:p>
            <a:pPr marL="285750" indent="-285750">
              <a:buFont typeface="Arial" panose="020B0604020202020204" pitchFamily="34" charset="0"/>
              <a:buChar char="•"/>
            </a:pPr>
            <a:r>
              <a:rPr lang="en-US" dirty="0" smtClean="0"/>
              <a:t>Process in place for handling malware infected systems (typically cleaning or refreshing the system)</a:t>
            </a:r>
          </a:p>
          <a:p>
            <a:pPr marL="285750" indent="-285750">
              <a:buFont typeface="Arial" panose="020B0604020202020204" pitchFamily="34" charset="0"/>
              <a:buChar char="•"/>
            </a:pPr>
            <a:r>
              <a:rPr lang="en-US" dirty="0" smtClean="0"/>
              <a:t>Centralized logging capabilities, no correlation</a:t>
            </a:r>
          </a:p>
          <a:p>
            <a:pPr marL="285750" indent="-285750">
              <a:buFont typeface="Arial" panose="020B0604020202020204" pitchFamily="34" charset="0"/>
              <a:buChar char="•"/>
            </a:pPr>
            <a:r>
              <a:rPr lang="en-US" dirty="0" smtClean="0"/>
              <a:t>Sporadic additional “threat intelligence” (SANS alerts, </a:t>
            </a:r>
            <a:r>
              <a:rPr lang="en-US" dirty="0" err="1" smtClean="0"/>
              <a:t>infoworld</a:t>
            </a:r>
            <a:r>
              <a:rPr lang="en-US" dirty="0" smtClean="0"/>
              <a:t>, the register, etc.)</a:t>
            </a:r>
          </a:p>
          <a:p>
            <a:pPr marL="285750" indent="-285750">
              <a:buFont typeface="Arial" panose="020B0604020202020204" pitchFamily="34" charset="0"/>
              <a:buChar char="•"/>
            </a:pPr>
            <a:r>
              <a:rPr lang="en-US" dirty="0" smtClean="0"/>
              <a:t>May have an open source or commercial vulnerability scanning tool</a:t>
            </a:r>
          </a:p>
          <a:p>
            <a:pPr marL="285750" indent="-285750">
              <a:buFont typeface="Arial" panose="020B0604020202020204" pitchFamily="34" charset="0"/>
              <a:buChar char="•"/>
            </a:pPr>
            <a:r>
              <a:rPr lang="en-US" dirty="0" smtClean="0"/>
              <a:t>Comfortable with NIST/ISO/regulatory compliance to deter threats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3241727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a:t>Applying ASVS 2014 </a:t>
            </a:r>
            <a:r>
              <a:rPr lang="en-US" sz="2400" dirty="0" smtClean="0"/>
              <a:t>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7" name="TextBox 6"/>
          <p:cNvSpPr txBox="1"/>
          <p:nvPr/>
        </p:nvSpPr>
        <p:spPr>
          <a:xfrm>
            <a:off x="457200" y="2119650"/>
            <a:ext cx="2476062" cy="369332"/>
          </a:xfrm>
          <a:prstGeom prst="rect">
            <a:avLst/>
          </a:prstGeom>
          <a:noFill/>
        </p:spPr>
        <p:txBody>
          <a:bodyPr wrap="none" rtlCol="0">
            <a:spAutoFit/>
          </a:bodyPr>
          <a:lstStyle/>
          <a:p>
            <a:r>
              <a:rPr lang="en-US" b="1" dirty="0" smtClean="0"/>
              <a:t>Level 2 (ASVS Threat L2)</a:t>
            </a:r>
            <a:endParaRPr lang="en-US" b="1" dirty="0"/>
          </a:p>
        </p:txBody>
      </p:sp>
      <p:sp>
        <p:nvSpPr>
          <p:cNvPr id="8" name="TextBox 7"/>
          <p:cNvSpPr txBox="1"/>
          <p:nvPr/>
        </p:nvSpPr>
        <p:spPr>
          <a:xfrm>
            <a:off x="457200" y="2725837"/>
            <a:ext cx="4797552" cy="3693319"/>
          </a:xfrm>
          <a:prstGeom prst="rect">
            <a:avLst/>
          </a:prstGeom>
          <a:noFill/>
        </p:spPr>
        <p:txBody>
          <a:bodyPr wrap="square" rtlCol="0">
            <a:spAutoFit/>
          </a:bodyPr>
          <a:lstStyle/>
          <a:p>
            <a:r>
              <a:rPr lang="en-US" u="sng" dirty="0" smtClean="0"/>
              <a:t>Standard</a:t>
            </a:r>
            <a:r>
              <a:rPr lang="en-US" dirty="0" smtClean="0"/>
              <a:t> – Indicates that the organization can adequately defend itself against prevalent threats of moderate to serious capability</a:t>
            </a:r>
          </a:p>
          <a:p>
            <a:endParaRPr lang="en-US" dirty="0"/>
          </a:p>
          <a:p>
            <a:r>
              <a:rPr lang="en-US" dirty="0" smtClean="0"/>
              <a:t>Such </a:t>
            </a:r>
            <a:r>
              <a:rPr lang="en-US" dirty="0"/>
              <a:t>t</a:t>
            </a:r>
            <a:r>
              <a:rPr lang="en-US" dirty="0" smtClean="0"/>
              <a:t>hreats include hacktivists and non-targeting organized crime actors</a:t>
            </a:r>
          </a:p>
          <a:p>
            <a:endParaRPr lang="en-US" dirty="0"/>
          </a:p>
          <a:p>
            <a:r>
              <a:rPr lang="en-US" dirty="0" smtClean="0"/>
              <a:t>The majority of business organizations should work towards this level</a:t>
            </a:r>
          </a:p>
          <a:p>
            <a:endParaRPr lang="en-US" dirty="0"/>
          </a:p>
          <a:p>
            <a:r>
              <a:rPr lang="en-US" dirty="0" smtClean="0"/>
              <a:t>Threats to the business will most likely come from opportunistic attackers, and possibly some motivated actors</a:t>
            </a:r>
            <a:endParaRPr lang="en-US" dirty="0"/>
          </a:p>
        </p:txBody>
      </p:sp>
    </p:spTree>
    <p:extLst>
      <p:ext uri="{BB962C8B-B14F-4D97-AF65-F5344CB8AC3E}">
        <p14:creationId xmlns:p14="http://schemas.microsoft.com/office/powerpoint/2010/main" val="68180079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a:t>Applying ASVS 2014 </a:t>
            </a:r>
            <a:r>
              <a:rPr lang="en-US" sz="2400" dirty="0" smtClean="0"/>
              <a:t>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7" name="TextBox 6"/>
          <p:cNvSpPr txBox="1"/>
          <p:nvPr/>
        </p:nvSpPr>
        <p:spPr>
          <a:xfrm>
            <a:off x="457200" y="2119650"/>
            <a:ext cx="2476062" cy="369332"/>
          </a:xfrm>
          <a:prstGeom prst="rect">
            <a:avLst/>
          </a:prstGeom>
          <a:noFill/>
        </p:spPr>
        <p:txBody>
          <a:bodyPr wrap="none" rtlCol="0">
            <a:spAutoFit/>
          </a:bodyPr>
          <a:lstStyle/>
          <a:p>
            <a:r>
              <a:rPr lang="en-US" b="1" dirty="0" smtClean="0"/>
              <a:t>Level 2 (ASVS Threat L2)</a:t>
            </a:r>
            <a:endParaRPr lang="en-US" b="1" dirty="0"/>
          </a:p>
        </p:txBody>
      </p:sp>
      <p:sp>
        <p:nvSpPr>
          <p:cNvPr id="8" name="TextBox 7"/>
          <p:cNvSpPr txBox="1"/>
          <p:nvPr/>
        </p:nvSpPr>
        <p:spPr>
          <a:xfrm>
            <a:off x="457200" y="2725837"/>
            <a:ext cx="4797552" cy="369331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Dedicated InfoSec/Risk group (including dedicated monitoring resource)</a:t>
            </a:r>
          </a:p>
          <a:p>
            <a:pPr marL="285750" indent="-285750">
              <a:buFont typeface="Arial" panose="020B0604020202020204" pitchFamily="34" charset="0"/>
              <a:buChar char="•"/>
            </a:pPr>
            <a:r>
              <a:rPr lang="en-US" dirty="0" smtClean="0"/>
              <a:t>Integration with existing L2 Vulnerability Management process</a:t>
            </a:r>
          </a:p>
          <a:p>
            <a:pPr marL="285750" indent="-285750">
              <a:buFont typeface="Arial" panose="020B0604020202020204" pitchFamily="34" charset="0"/>
              <a:buChar char="•"/>
            </a:pPr>
            <a:r>
              <a:rPr lang="en-US" dirty="0" smtClean="0"/>
              <a:t>Basic monitoring framework and SIEM deployment</a:t>
            </a:r>
          </a:p>
          <a:p>
            <a:pPr marL="285750" indent="-285750">
              <a:buFont typeface="Arial" panose="020B0604020202020204" pitchFamily="34" charset="0"/>
              <a:buChar char="•"/>
            </a:pPr>
            <a:r>
              <a:rPr lang="en-US" dirty="0" smtClean="0"/>
              <a:t>Documented Incident Response framework</a:t>
            </a:r>
          </a:p>
          <a:p>
            <a:pPr marL="285750" indent="-285750">
              <a:buFont typeface="Arial" panose="020B0604020202020204" pitchFamily="34" charset="0"/>
              <a:buChar char="•"/>
            </a:pPr>
            <a:r>
              <a:rPr lang="en-US" dirty="0" smtClean="0"/>
              <a:t>Pen/Red/Purple testing simulating threat actor breaches using real world tactics</a:t>
            </a:r>
          </a:p>
          <a:p>
            <a:pPr marL="285750" indent="-285750">
              <a:buFont typeface="Arial" panose="020B0604020202020204" pitchFamily="34" charset="0"/>
              <a:buChar char="•"/>
            </a:pPr>
            <a:r>
              <a:rPr lang="en-US" dirty="0" smtClean="0"/>
              <a:t>InfoSec/Risk group may utilize enterprise ticketing system for documenting incidents</a:t>
            </a:r>
          </a:p>
          <a:p>
            <a:pPr marL="285750" indent="-285750">
              <a:buFont typeface="Arial" panose="020B0604020202020204" pitchFamily="34" charset="0"/>
              <a:buChar char="•"/>
            </a:pPr>
            <a:r>
              <a:rPr lang="en-US" dirty="0" smtClean="0"/>
              <a:t>Open-source/internal/commercial threat intelligence sources</a:t>
            </a:r>
          </a:p>
        </p:txBody>
      </p:sp>
    </p:spTree>
    <p:extLst>
      <p:ext uri="{BB962C8B-B14F-4D97-AF65-F5344CB8AC3E}">
        <p14:creationId xmlns:p14="http://schemas.microsoft.com/office/powerpoint/2010/main" val="218418374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a:t>Applying ASVS 2014 </a:t>
            </a:r>
            <a:r>
              <a:rPr lang="en-US" sz="2400" dirty="0" smtClean="0"/>
              <a:t>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7" name="TextBox 6"/>
          <p:cNvSpPr txBox="1"/>
          <p:nvPr/>
        </p:nvSpPr>
        <p:spPr>
          <a:xfrm>
            <a:off x="457200" y="2119650"/>
            <a:ext cx="2476062" cy="369332"/>
          </a:xfrm>
          <a:prstGeom prst="rect">
            <a:avLst/>
          </a:prstGeom>
          <a:noFill/>
        </p:spPr>
        <p:txBody>
          <a:bodyPr wrap="none" rtlCol="0">
            <a:spAutoFit/>
          </a:bodyPr>
          <a:lstStyle/>
          <a:p>
            <a:r>
              <a:rPr lang="en-US" b="1" dirty="0" smtClean="0"/>
              <a:t>Level 2 (ASVS Threat L2)</a:t>
            </a:r>
            <a:endParaRPr lang="en-US" b="1" dirty="0"/>
          </a:p>
        </p:txBody>
      </p:sp>
      <p:sp>
        <p:nvSpPr>
          <p:cNvPr id="8" name="TextBox 7"/>
          <p:cNvSpPr txBox="1"/>
          <p:nvPr/>
        </p:nvSpPr>
        <p:spPr>
          <a:xfrm>
            <a:off x="457200" y="2725837"/>
            <a:ext cx="4797552" cy="3693319"/>
          </a:xfrm>
          <a:prstGeom prst="rect">
            <a:avLst/>
          </a:prstGeom>
          <a:noFill/>
        </p:spPr>
        <p:txBody>
          <a:bodyPr wrap="square" rtlCol="0">
            <a:spAutoFit/>
          </a:bodyPr>
          <a:lstStyle/>
          <a:p>
            <a:pPr marL="285750" indent="-285750">
              <a:buFont typeface="Arial" panose="020B0604020202020204" pitchFamily="34" charset="0"/>
              <a:buChar char="•"/>
            </a:pPr>
            <a:r>
              <a:rPr lang="en-US" dirty="0"/>
              <a:t>Defined standard for reviewing intelligence with escalation processes</a:t>
            </a:r>
          </a:p>
          <a:p>
            <a:pPr marL="285750" indent="-285750">
              <a:buFont typeface="Arial" panose="020B0604020202020204" pitchFamily="34" charset="0"/>
              <a:buChar char="•"/>
            </a:pPr>
            <a:r>
              <a:rPr lang="en-US" dirty="0" smtClean="0"/>
              <a:t>Commercial/Open </a:t>
            </a:r>
            <a:r>
              <a:rPr lang="en-US" dirty="0"/>
              <a:t>Source tools used for </a:t>
            </a:r>
            <a:r>
              <a:rPr lang="en-US" dirty="0" smtClean="0"/>
              <a:t>centralized logging/SIEM</a:t>
            </a:r>
            <a:endParaRPr lang="en-US" dirty="0"/>
          </a:p>
          <a:p>
            <a:pPr marL="285750" indent="-285750">
              <a:buFont typeface="Arial" panose="020B0604020202020204" pitchFamily="34" charset="0"/>
              <a:buChar char="•"/>
            </a:pPr>
            <a:r>
              <a:rPr lang="en-US" dirty="0" smtClean="0"/>
              <a:t>Asset and Data classification standards based on business critical services</a:t>
            </a:r>
          </a:p>
          <a:p>
            <a:pPr marL="285750" indent="-285750">
              <a:buFont typeface="Arial" panose="020B0604020202020204" pitchFamily="34" charset="0"/>
              <a:buChar char="•"/>
            </a:pPr>
            <a:r>
              <a:rPr lang="en-US" dirty="0"/>
              <a:t>Role Based Access Control </a:t>
            </a:r>
            <a:r>
              <a:rPr lang="en-US" dirty="0" smtClean="0"/>
              <a:t>standards based on Asset and Data classification standards</a:t>
            </a:r>
          </a:p>
          <a:p>
            <a:pPr marL="285750" indent="-285750">
              <a:buFont typeface="Arial" panose="020B0604020202020204" pitchFamily="34" charset="0"/>
              <a:buChar char="•"/>
            </a:pPr>
            <a:r>
              <a:rPr lang="en-US" dirty="0" smtClean="0"/>
              <a:t>Threat modeling standard</a:t>
            </a:r>
          </a:p>
          <a:p>
            <a:pPr marL="285750" indent="-285750">
              <a:buFont typeface="Arial" panose="020B0604020202020204" pitchFamily="34" charset="0"/>
              <a:buChar char="•"/>
            </a:pPr>
            <a:r>
              <a:rPr lang="en-US" dirty="0" smtClean="0"/>
              <a:t>Advanced endpoint controls (e.g. EMET, AMP, Falcon, Carbon Black, etc.) feeding SIEM</a:t>
            </a:r>
          </a:p>
          <a:p>
            <a:pPr marL="285750" indent="-285750">
              <a:buFont typeface="Arial" panose="020B0604020202020204" pitchFamily="34" charset="0"/>
              <a:buChar char="•"/>
            </a:pPr>
            <a:r>
              <a:rPr lang="en-US" dirty="0" smtClean="0"/>
              <a:t>Corporate cloud adoption standards</a:t>
            </a:r>
          </a:p>
          <a:p>
            <a:pPr marL="285750" indent="-285750">
              <a:buFont typeface="Arial" panose="020B0604020202020204" pitchFamily="34" charset="0"/>
              <a:buChar char="•"/>
            </a:pPr>
            <a:r>
              <a:rPr lang="en-US" dirty="0" smtClean="0"/>
              <a:t>3</a:t>
            </a:r>
            <a:r>
              <a:rPr lang="en-US" baseline="30000" dirty="0" smtClean="0"/>
              <a:t>rd</a:t>
            </a:r>
            <a:r>
              <a:rPr lang="en-US" dirty="0" smtClean="0"/>
              <a:t> party risk assessments</a:t>
            </a:r>
          </a:p>
        </p:txBody>
      </p:sp>
    </p:spTree>
    <p:extLst>
      <p:ext uri="{BB962C8B-B14F-4D97-AF65-F5344CB8AC3E}">
        <p14:creationId xmlns:p14="http://schemas.microsoft.com/office/powerpoint/2010/main" val="2601893934"/>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a:t>Applying ASVS 2014 </a:t>
            </a:r>
            <a:r>
              <a:rPr lang="en-US" sz="2400" dirty="0" smtClean="0"/>
              <a:t>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7" name="TextBox 6"/>
          <p:cNvSpPr txBox="1"/>
          <p:nvPr/>
        </p:nvSpPr>
        <p:spPr>
          <a:xfrm>
            <a:off x="457200" y="2119650"/>
            <a:ext cx="2476062" cy="369332"/>
          </a:xfrm>
          <a:prstGeom prst="rect">
            <a:avLst/>
          </a:prstGeom>
          <a:noFill/>
        </p:spPr>
        <p:txBody>
          <a:bodyPr wrap="none" rtlCol="0">
            <a:spAutoFit/>
          </a:bodyPr>
          <a:lstStyle/>
          <a:p>
            <a:r>
              <a:rPr lang="en-US" b="1" dirty="0" smtClean="0"/>
              <a:t>Level 2 (ASVS Threat L2)</a:t>
            </a:r>
            <a:endParaRPr lang="en-US" b="1" dirty="0"/>
          </a:p>
        </p:txBody>
      </p:sp>
      <p:sp>
        <p:nvSpPr>
          <p:cNvPr id="8" name="TextBox 7"/>
          <p:cNvSpPr txBox="1"/>
          <p:nvPr/>
        </p:nvSpPr>
        <p:spPr>
          <a:xfrm>
            <a:off x="457200" y="2725837"/>
            <a:ext cx="4797552" cy="1107996"/>
          </a:xfrm>
          <a:prstGeom prst="rect">
            <a:avLst/>
          </a:prstGeom>
          <a:noFill/>
        </p:spPr>
        <p:txBody>
          <a:bodyPr wrap="square" rtlCol="0">
            <a:spAutoFit/>
          </a:bodyPr>
          <a:lstStyle/>
          <a:p>
            <a:r>
              <a:rPr lang="en-US" sz="6600" dirty="0" smtClean="0"/>
              <a:t>ENCRYPTION</a:t>
            </a:r>
          </a:p>
        </p:txBody>
      </p:sp>
    </p:spTree>
    <p:extLst>
      <p:ext uri="{BB962C8B-B14F-4D97-AF65-F5344CB8AC3E}">
        <p14:creationId xmlns:p14="http://schemas.microsoft.com/office/powerpoint/2010/main" val="216708182"/>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smtClean="0"/>
              <a:t>Applying ASVS 2014 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11" name="TextBox 10"/>
          <p:cNvSpPr txBox="1"/>
          <p:nvPr/>
        </p:nvSpPr>
        <p:spPr>
          <a:xfrm>
            <a:off x="457200" y="2119650"/>
            <a:ext cx="2476062" cy="369332"/>
          </a:xfrm>
          <a:prstGeom prst="rect">
            <a:avLst/>
          </a:prstGeom>
          <a:noFill/>
        </p:spPr>
        <p:txBody>
          <a:bodyPr wrap="none" rtlCol="0">
            <a:spAutoFit/>
          </a:bodyPr>
          <a:lstStyle/>
          <a:p>
            <a:r>
              <a:rPr lang="en-US" b="1" dirty="0" smtClean="0"/>
              <a:t>Level 3 (ASVS Threat L3)</a:t>
            </a:r>
            <a:endParaRPr lang="en-US" b="1" dirty="0"/>
          </a:p>
        </p:txBody>
      </p:sp>
      <p:sp>
        <p:nvSpPr>
          <p:cNvPr id="12" name="TextBox 11"/>
          <p:cNvSpPr txBox="1"/>
          <p:nvPr/>
        </p:nvSpPr>
        <p:spPr>
          <a:xfrm>
            <a:off x="457200" y="2725837"/>
            <a:ext cx="4797552" cy="3970318"/>
          </a:xfrm>
          <a:prstGeom prst="rect">
            <a:avLst/>
          </a:prstGeom>
          <a:noFill/>
        </p:spPr>
        <p:txBody>
          <a:bodyPr wrap="square" rtlCol="0">
            <a:spAutoFit/>
          </a:bodyPr>
          <a:lstStyle/>
          <a:p>
            <a:r>
              <a:rPr lang="en-US" u="sng" dirty="0" smtClean="0"/>
              <a:t>Advanced</a:t>
            </a:r>
            <a:r>
              <a:rPr lang="en-US" dirty="0" smtClean="0"/>
              <a:t> – Indicates that the organization can adequately defend itself against all advanced threats and shows principles of good security design</a:t>
            </a:r>
          </a:p>
          <a:p>
            <a:endParaRPr lang="en-US" dirty="0"/>
          </a:p>
          <a:p>
            <a:r>
              <a:rPr lang="en-US" dirty="0" smtClean="0"/>
              <a:t>Level 3 requires a mature Enterprise Security Architecture</a:t>
            </a:r>
          </a:p>
          <a:p>
            <a:endParaRPr lang="en-US" dirty="0"/>
          </a:p>
          <a:p>
            <a:r>
              <a:rPr lang="en-US" dirty="0" smtClean="0"/>
              <a:t>Level 3 is appropriate for critical applications that protect life, critical infrastructure and/or defense functions</a:t>
            </a:r>
          </a:p>
          <a:p>
            <a:endParaRPr lang="en-US" dirty="0"/>
          </a:p>
          <a:p>
            <a:r>
              <a:rPr lang="en-US" dirty="0" smtClean="0"/>
              <a:t>Threats to the organization will be from motivated actors and nation-states</a:t>
            </a:r>
            <a:endParaRPr lang="en-US" dirty="0"/>
          </a:p>
        </p:txBody>
      </p:sp>
    </p:spTree>
    <p:extLst>
      <p:ext uri="{BB962C8B-B14F-4D97-AF65-F5344CB8AC3E}">
        <p14:creationId xmlns:p14="http://schemas.microsoft.com/office/powerpoint/2010/main" val="374818460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smtClean="0"/>
              <a:t>Applying ASVS 2014 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11" name="TextBox 10"/>
          <p:cNvSpPr txBox="1"/>
          <p:nvPr/>
        </p:nvSpPr>
        <p:spPr>
          <a:xfrm>
            <a:off x="457200" y="2119650"/>
            <a:ext cx="2476062" cy="369332"/>
          </a:xfrm>
          <a:prstGeom prst="rect">
            <a:avLst/>
          </a:prstGeom>
          <a:noFill/>
        </p:spPr>
        <p:txBody>
          <a:bodyPr wrap="none" rtlCol="0">
            <a:spAutoFit/>
          </a:bodyPr>
          <a:lstStyle/>
          <a:p>
            <a:r>
              <a:rPr lang="en-US" b="1" dirty="0" smtClean="0"/>
              <a:t>Level 3 (ASVS Threat L3)</a:t>
            </a:r>
            <a:endParaRPr lang="en-US" b="1" dirty="0"/>
          </a:p>
        </p:txBody>
      </p:sp>
      <p:sp>
        <p:nvSpPr>
          <p:cNvPr id="12" name="TextBox 11"/>
          <p:cNvSpPr txBox="1"/>
          <p:nvPr/>
        </p:nvSpPr>
        <p:spPr>
          <a:xfrm>
            <a:off x="457200" y="2725837"/>
            <a:ext cx="4797552" cy="397031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Threat prioritization standard</a:t>
            </a:r>
          </a:p>
          <a:p>
            <a:pPr marL="742950" lvl="1" indent="-285750">
              <a:buFont typeface="Arial" panose="020B0604020202020204" pitchFamily="34" charset="0"/>
              <a:buChar char="•"/>
            </a:pPr>
            <a:r>
              <a:rPr lang="en-US" dirty="0" smtClean="0"/>
              <a:t>Help Desk response (triage)</a:t>
            </a:r>
          </a:p>
          <a:p>
            <a:pPr marL="742950" lvl="1" indent="-285750">
              <a:buFont typeface="Arial" panose="020B0604020202020204" pitchFamily="34" charset="0"/>
              <a:buChar char="•"/>
            </a:pPr>
            <a:r>
              <a:rPr lang="en-US" dirty="0" smtClean="0"/>
              <a:t>SOC investigation (suspect)</a:t>
            </a:r>
          </a:p>
          <a:p>
            <a:pPr marL="742950" lvl="1" indent="-285750">
              <a:buFont typeface="Arial" panose="020B0604020202020204" pitchFamily="34" charset="0"/>
              <a:buChar char="•"/>
            </a:pPr>
            <a:r>
              <a:rPr lang="en-US" dirty="0" smtClean="0"/>
              <a:t>Initiate IR levers (incident)</a:t>
            </a:r>
          </a:p>
          <a:p>
            <a:pPr marL="285750" indent="-285750">
              <a:buFont typeface="Arial" panose="020B0604020202020204" pitchFamily="34" charset="0"/>
              <a:buChar char="•"/>
            </a:pPr>
            <a:r>
              <a:rPr lang="en-US" dirty="0" smtClean="0"/>
              <a:t>Mature IR framework includes buy in and participation from all business units (including legal and ethics)</a:t>
            </a:r>
          </a:p>
          <a:p>
            <a:pPr marL="742950" lvl="1" indent="-285750">
              <a:buFont typeface="Arial" panose="020B0604020202020204" pitchFamily="34" charset="0"/>
              <a:buChar char="•"/>
            </a:pPr>
            <a:r>
              <a:rPr lang="en-US" dirty="0" smtClean="0"/>
              <a:t>IR RACI</a:t>
            </a:r>
          </a:p>
          <a:p>
            <a:pPr marL="285750" indent="-285750">
              <a:buFont typeface="Arial" panose="020B0604020202020204" pitchFamily="34" charset="0"/>
              <a:buChar char="•"/>
            </a:pPr>
            <a:r>
              <a:rPr lang="en-US" dirty="0" smtClean="0"/>
              <a:t>IR tabletop exercises </a:t>
            </a:r>
          </a:p>
          <a:p>
            <a:pPr marL="742950" lvl="1" indent="-285750">
              <a:buFont typeface="Arial" panose="020B0604020202020204" pitchFamily="34" charset="0"/>
              <a:buChar char="•"/>
            </a:pPr>
            <a:r>
              <a:rPr lang="en-US" dirty="0" smtClean="0"/>
              <a:t>Domain breach -&gt; OOB coms and IR breach simulations</a:t>
            </a:r>
          </a:p>
          <a:p>
            <a:pPr marL="742950" lvl="1" indent="-285750">
              <a:buFont typeface="Arial" panose="020B0604020202020204" pitchFamily="34" charset="0"/>
              <a:buChar char="•"/>
            </a:pPr>
            <a:r>
              <a:rPr lang="en-US" dirty="0" smtClean="0"/>
              <a:t>Phishing high value target</a:t>
            </a:r>
          </a:p>
          <a:p>
            <a:pPr marL="742950" lvl="1" indent="-285750">
              <a:buFont typeface="Arial" panose="020B0604020202020204" pitchFamily="34" charset="0"/>
              <a:buChar char="•"/>
            </a:pPr>
            <a:r>
              <a:rPr lang="en-US" dirty="0" smtClean="0"/>
              <a:t>Ransomware</a:t>
            </a:r>
          </a:p>
          <a:p>
            <a:pPr marL="742950" lvl="1" indent="-285750">
              <a:buFont typeface="Arial" panose="020B0604020202020204" pitchFamily="34" charset="0"/>
              <a:buChar char="•"/>
            </a:pPr>
            <a:r>
              <a:rPr lang="en-US" dirty="0" smtClean="0"/>
              <a:t>Malicious insider</a:t>
            </a:r>
          </a:p>
        </p:txBody>
      </p:sp>
    </p:spTree>
    <p:extLst>
      <p:ext uri="{BB962C8B-B14F-4D97-AF65-F5344CB8AC3E}">
        <p14:creationId xmlns:p14="http://schemas.microsoft.com/office/powerpoint/2010/main" val="426149658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smtClean="0"/>
              <a:t>Applying ASVS 2014 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11" name="TextBox 10"/>
          <p:cNvSpPr txBox="1"/>
          <p:nvPr/>
        </p:nvSpPr>
        <p:spPr>
          <a:xfrm>
            <a:off x="457200" y="2119650"/>
            <a:ext cx="2476062" cy="369332"/>
          </a:xfrm>
          <a:prstGeom prst="rect">
            <a:avLst/>
          </a:prstGeom>
          <a:noFill/>
        </p:spPr>
        <p:txBody>
          <a:bodyPr wrap="none" rtlCol="0">
            <a:spAutoFit/>
          </a:bodyPr>
          <a:lstStyle/>
          <a:p>
            <a:r>
              <a:rPr lang="en-US" b="1" dirty="0" smtClean="0"/>
              <a:t>Level 3 (ASVS Threat L3)</a:t>
            </a:r>
            <a:endParaRPr lang="en-US" b="1" dirty="0"/>
          </a:p>
        </p:txBody>
      </p:sp>
      <p:sp>
        <p:nvSpPr>
          <p:cNvPr id="12" name="TextBox 11"/>
          <p:cNvSpPr txBox="1"/>
          <p:nvPr/>
        </p:nvSpPr>
        <p:spPr>
          <a:xfrm>
            <a:off x="457200" y="2725837"/>
            <a:ext cx="50292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t>Internal IR CMS in production</a:t>
            </a:r>
          </a:p>
          <a:p>
            <a:pPr marL="285750" indent="-285750">
              <a:buFont typeface="Arial" panose="020B0604020202020204" pitchFamily="34" charset="0"/>
              <a:buChar char="•"/>
            </a:pPr>
            <a:r>
              <a:rPr lang="en-US" dirty="0"/>
              <a:t>All threat investigative activity is documented in internal threat management/IR CMS</a:t>
            </a:r>
          </a:p>
          <a:p>
            <a:pPr marL="285750" indent="-285750">
              <a:buFont typeface="Arial" panose="020B0604020202020204" pitchFamily="34" charset="0"/>
              <a:buChar char="•"/>
            </a:pPr>
            <a:r>
              <a:rPr lang="en-US" dirty="0"/>
              <a:t>IR honeypot and data gathering tools deployed (e.g. </a:t>
            </a:r>
            <a:r>
              <a:rPr lang="en-US" dirty="0" err="1"/>
              <a:t>dcept</a:t>
            </a:r>
            <a:r>
              <a:rPr lang="en-US" dirty="0"/>
              <a:t>, </a:t>
            </a:r>
            <a:r>
              <a:rPr lang="en-US" dirty="0" err="1"/>
              <a:t>kansa</a:t>
            </a:r>
            <a:r>
              <a:rPr lang="en-US" dirty="0"/>
              <a:t>, GRR)</a:t>
            </a:r>
          </a:p>
          <a:p>
            <a:pPr marL="285750" indent="-285750">
              <a:buFont typeface="Arial" panose="020B0604020202020204" pitchFamily="34" charset="0"/>
              <a:buChar char="•"/>
            </a:pPr>
            <a:r>
              <a:rPr lang="en-US" dirty="0"/>
              <a:t>Process creation auditing (Event Log 4688) and </a:t>
            </a:r>
            <a:r>
              <a:rPr lang="en-US" dirty="0" err="1"/>
              <a:t>powershell</a:t>
            </a:r>
            <a:r>
              <a:rPr lang="en-US" dirty="0"/>
              <a:t> execution monitored </a:t>
            </a:r>
          </a:p>
          <a:p>
            <a:pPr marL="285750" indent="-285750">
              <a:buFont typeface="Arial" panose="020B0604020202020204" pitchFamily="34" charset="0"/>
              <a:buChar char="•"/>
            </a:pPr>
            <a:r>
              <a:rPr lang="en-US" dirty="0" smtClean="0"/>
              <a:t>DLP/Rights Management (can be home grown) feeding into SIEM </a:t>
            </a:r>
          </a:p>
          <a:p>
            <a:pPr marL="742950" lvl="1" indent="-285750">
              <a:buFont typeface="Arial" panose="020B0604020202020204" pitchFamily="34" charset="0"/>
              <a:buChar char="•"/>
            </a:pPr>
            <a:r>
              <a:rPr lang="en-US" dirty="0" smtClean="0"/>
              <a:t>Defined by data classification and RBAC standards</a:t>
            </a:r>
          </a:p>
          <a:p>
            <a:pPr marL="285750" indent="-285750">
              <a:buFont typeface="Arial" panose="020B0604020202020204" pitchFamily="34" charset="0"/>
              <a:buChar char="•"/>
            </a:pPr>
            <a:r>
              <a:rPr lang="en-US" dirty="0" smtClean="0"/>
              <a:t>Enforceable identity access controls</a:t>
            </a:r>
          </a:p>
          <a:p>
            <a:pPr marL="742950" lvl="1" indent="-285750">
              <a:buFont typeface="Arial" panose="020B0604020202020204" pitchFamily="34" charset="0"/>
              <a:buChar char="•"/>
            </a:pPr>
            <a:r>
              <a:rPr lang="en-US" dirty="0"/>
              <a:t>Defined by data classification and RBAC </a:t>
            </a:r>
            <a:r>
              <a:rPr lang="en-US" dirty="0" smtClean="0"/>
              <a:t>standards</a:t>
            </a:r>
          </a:p>
        </p:txBody>
      </p:sp>
    </p:spTree>
    <p:extLst>
      <p:ext uri="{BB962C8B-B14F-4D97-AF65-F5344CB8AC3E}">
        <p14:creationId xmlns:p14="http://schemas.microsoft.com/office/powerpoint/2010/main" val="1056750288"/>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Brief History Lesson</a:t>
            </a:r>
          </a:p>
        </p:txBody>
      </p:sp>
      <p:pic>
        <p:nvPicPr>
          <p:cNvPr id="3" name="Picture 2"/>
          <p:cNvPicPr>
            <a:picLocks noChangeAspect="1"/>
          </p:cNvPicPr>
          <p:nvPr/>
        </p:nvPicPr>
        <p:blipFill>
          <a:blip r:embed="rId3"/>
          <a:stretch>
            <a:fillRect/>
          </a:stretch>
        </p:blipFill>
        <p:spPr>
          <a:xfrm>
            <a:off x="2586037" y="2351087"/>
            <a:ext cx="7019925" cy="2409825"/>
          </a:xfrm>
          <a:prstGeom prst="rect">
            <a:avLst/>
          </a:prstGeom>
        </p:spPr>
      </p:pic>
    </p:spTree>
    <p:extLst>
      <p:ext uri="{BB962C8B-B14F-4D97-AF65-F5344CB8AC3E}">
        <p14:creationId xmlns:p14="http://schemas.microsoft.com/office/powerpoint/2010/main" val="1906340620"/>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Application</a:t>
            </a:r>
          </a:p>
        </p:txBody>
      </p:sp>
      <p:sp>
        <p:nvSpPr>
          <p:cNvPr id="5" name="TextBox 4"/>
          <p:cNvSpPr txBox="1"/>
          <p:nvPr/>
        </p:nvSpPr>
        <p:spPr>
          <a:xfrm>
            <a:off x="457200" y="1421130"/>
            <a:ext cx="5989075" cy="461665"/>
          </a:xfrm>
          <a:prstGeom prst="rect">
            <a:avLst/>
          </a:prstGeom>
          <a:noFill/>
        </p:spPr>
        <p:txBody>
          <a:bodyPr wrap="none" rtlCol="0">
            <a:spAutoFit/>
          </a:bodyPr>
          <a:lstStyle/>
          <a:p>
            <a:r>
              <a:rPr lang="en-US" sz="2400" dirty="0" smtClean="0"/>
              <a:t>Applying ASVS 2014 v3 to Threat Management</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104" y="1882795"/>
            <a:ext cx="6205296" cy="4439561"/>
          </a:xfrm>
          <a:prstGeom prst="rect">
            <a:avLst/>
          </a:prstGeom>
        </p:spPr>
      </p:pic>
      <p:sp>
        <p:nvSpPr>
          <p:cNvPr id="11" name="TextBox 10"/>
          <p:cNvSpPr txBox="1"/>
          <p:nvPr/>
        </p:nvSpPr>
        <p:spPr>
          <a:xfrm>
            <a:off x="457200" y="2119650"/>
            <a:ext cx="2476062" cy="369332"/>
          </a:xfrm>
          <a:prstGeom prst="rect">
            <a:avLst/>
          </a:prstGeom>
          <a:noFill/>
        </p:spPr>
        <p:txBody>
          <a:bodyPr wrap="none" rtlCol="0">
            <a:spAutoFit/>
          </a:bodyPr>
          <a:lstStyle/>
          <a:p>
            <a:r>
              <a:rPr lang="en-US" b="1" dirty="0" smtClean="0"/>
              <a:t>Level 3 (ASVS Threat L3)</a:t>
            </a:r>
            <a:endParaRPr lang="en-US" b="1" dirty="0"/>
          </a:p>
        </p:txBody>
      </p:sp>
      <p:sp>
        <p:nvSpPr>
          <p:cNvPr id="12" name="TextBox 11"/>
          <p:cNvSpPr txBox="1"/>
          <p:nvPr/>
        </p:nvSpPr>
        <p:spPr>
          <a:xfrm>
            <a:off x="457200" y="2725837"/>
            <a:ext cx="4797552" cy="2031325"/>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Network identity access controls</a:t>
            </a:r>
          </a:p>
          <a:p>
            <a:pPr marL="285750" indent="-285750">
              <a:buFont typeface="Arial" panose="020B0604020202020204" pitchFamily="34" charset="0"/>
              <a:buChar char="•"/>
            </a:pPr>
            <a:r>
              <a:rPr lang="en-US" dirty="0" smtClean="0"/>
              <a:t>Documented threat multipliers</a:t>
            </a:r>
          </a:p>
          <a:p>
            <a:pPr marL="285750" indent="-285750">
              <a:buFont typeface="Arial" panose="020B0604020202020204" pitchFamily="34" charset="0"/>
              <a:buChar char="•"/>
            </a:pPr>
            <a:r>
              <a:rPr lang="en-US" dirty="0" smtClean="0"/>
              <a:t>Adversary capabilities assessment (ROI)</a:t>
            </a:r>
          </a:p>
          <a:p>
            <a:pPr marL="285750" indent="-285750">
              <a:buFont typeface="Arial" panose="020B0604020202020204" pitchFamily="34" charset="0"/>
              <a:buChar char="•"/>
            </a:pPr>
            <a:r>
              <a:rPr lang="en-US" dirty="0"/>
              <a:t>Periodic threat </a:t>
            </a:r>
            <a:r>
              <a:rPr lang="en-US" dirty="0" smtClean="0"/>
              <a:t>matrix exercises</a:t>
            </a:r>
            <a:endParaRPr lang="en-US" dirty="0"/>
          </a:p>
          <a:p>
            <a:pPr marL="285750" indent="-285750">
              <a:buFont typeface="Arial" panose="020B0604020202020204" pitchFamily="34" charset="0"/>
              <a:buChar char="•"/>
            </a:pPr>
            <a:r>
              <a:rPr lang="en-US" dirty="0" smtClean="0"/>
              <a:t>Stakeholder and service owner reporting</a:t>
            </a:r>
          </a:p>
          <a:p>
            <a:pPr marL="285750" indent="-285750">
              <a:buFont typeface="Arial" panose="020B0604020202020204" pitchFamily="34" charset="0"/>
              <a:buChar char="•"/>
            </a:pPr>
            <a:endParaRPr lang="en-US" dirty="0"/>
          </a:p>
          <a:p>
            <a:r>
              <a:rPr lang="en-US" dirty="0" smtClean="0"/>
              <a:t>Also …</a:t>
            </a:r>
            <a:endParaRPr lang="en-US" dirty="0"/>
          </a:p>
        </p:txBody>
      </p:sp>
    </p:spTree>
    <p:extLst>
      <p:ext uri="{BB962C8B-B14F-4D97-AF65-F5344CB8AC3E}">
        <p14:creationId xmlns:p14="http://schemas.microsoft.com/office/powerpoint/2010/main" val="568503529"/>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Metrics!!!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800" y="1501486"/>
            <a:ext cx="5008836" cy="38735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2021205"/>
            <a:ext cx="4572000" cy="2571750"/>
          </a:xfrm>
          <a:prstGeom prst="rect">
            <a:avLst/>
          </a:prstGeom>
        </p:spPr>
      </p:pic>
    </p:spTree>
    <p:extLst>
      <p:ext uri="{BB962C8B-B14F-4D97-AF65-F5344CB8AC3E}">
        <p14:creationId xmlns:p14="http://schemas.microsoft.com/office/powerpoint/2010/main" val="874737248"/>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Metrics!!!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840" y="4334005"/>
            <a:ext cx="2204560" cy="1704860"/>
          </a:xfrm>
          <a:prstGeom prst="rect">
            <a:avLst/>
          </a:prstGeom>
        </p:spPr>
      </p:pic>
      <p:sp>
        <p:nvSpPr>
          <p:cNvPr id="5" name="TextBox 4"/>
          <p:cNvSpPr txBox="1"/>
          <p:nvPr/>
        </p:nvSpPr>
        <p:spPr>
          <a:xfrm>
            <a:off x="444674" y="1556011"/>
            <a:ext cx="7702061" cy="461665"/>
          </a:xfrm>
          <a:prstGeom prst="rect">
            <a:avLst/>
          </a:prstGeom>
          <a:noFill/>
        </p:spPr>
        <p:txBody>
          <a:bodyPr wrap="square" rtlCol="0">
            <a:spAutoFit/>
          </a:bodyPr>
          <a:lstStyle/>
          <a:p>
            <a:r>
              <a:rPr lang="en-US" sz="2400" dirty="0" smtClean="0"/>
              <a:t>Threat Management Metrics</a:t>
            </a:r>
          </a:p>
        </p:txBody>
      </p:sp>
      <p:sp>
        <p:nvSpPr>
          <p:cNvPr id="6" name="TextBox 5"/>
          <p:cNvSpPr txBox="1"/>
          <p:nvPr/>
        </p:nvSpPr>
        <p:spPr>
          <a:xfrm>
            <a:off x="444674" y="2017676"/>
            <a:ext cx="8178798" cy="3477875"/>
          </a:xfrm>
          <a:prstGeom prst="rect">
            <a:avLst/>
          </a:prstGeom>
          <a:noFill/>
        </p:spPr>
        <p:txBody>
          <a:bodyPr wrap="square" rtlCol="0">
            <a:spAutoFit/>
          </a:bodyPr>
          <a:lstStyle/>
          <a:p>
            <a:r>
              <a:rPr lang="en-US" sz="2000" u="sng" dirty="0" smtClean="0"/>
              <a:t>Incident Metrics</a:t>
            </a:r>
          </a:p>
          <a:p>
            <a:pPr marL="742950" lvl="1" indent="-285750" fontAlgn="ctr">
              <a:buFont typeface="Arial" panose="020B0604020202020204" pitchFamily="34" charset="0"/>
              <a:buChar char="•"/>
            </a:pPr>
            <a:r>
              <a:rPr lang="en-US" sz="2000" dirty="0"/>
              <a:t>Incident characteristics</a:t>
            </a:r>
          </a:p>
          <a:p>
            <a:pPr marL="742950" lvl="1" indent="-285750" fontAlgn="ctr">
              <a:buFont typeface="Arial" panose="020B0604020202020204" pitchFamily="34" charset="0"/>
              <a:buChar char="•"/>
            </a:pPr>
            <a:r>
              <a:rPr lang="en-US" sz="2000" dirty="0"/>
              <a:t>Target system characteristics</a:t>
            </a:r>
          </a:p>
          <a:p>
            <a:pPr marL="742950" lvl="1" indent="-285750" fontAlgn="ctr">
              <a:buFont typeface="Arial" panose="020B0604020202020204" pitchFamily="34" charset="0"/>
              <a:buChar char="•"/>
            </a:pPr>
            <a:r>
              <a:rPr lang="en-US" sz="2000" dirty="0" smtClean="0"/>
              <a:t>Timeline</a:t>
            </a:r>
          </a:p>
          <a:p>
            <a:pPr marL="742950" lvl="1" indent="-285750" fontAlgn="ctr">
              <a:buFont typeface="Arial" panose="020B0604020202020204" pitchFamily="34" charset="0"/>
              <a:buChar char="•"/>
            </a:pPr>
            <a:r>
              <a:rPr lang="en-US" sz="2000" dirty="0" smtClean="0"/>
              <a:t>Number of systems targeted</a:t>
            </a:r>
            <a:endParaRPr lang="en-US" sz="2000" dirty="0"/>
          </a:p>
          <a:p>
            <a:pPr marL="800100" lvl="1" indent="-342900">
              <a:buFont typeface="Arial" panose="020B0604020202020204" pitchFamily="34" charset="0"/>
              <a:buChar char="•"/>
            </a:pPr>
            <a:endParaRPr lang="en-US" sz="2000" u="sng" dirty="0" smtClean="0"/>
          </a:p>
          <a:p>
            <a:r>
              <a:rPr lang="en-US" sz="2000" u="sng" dirty="0" smtClean="0"/>
              <a:t>Attack Metrics</a:t>
            </a:r>
          </a:p>
          <a:p>
            <a:pPr marL="800100" lvl="1" indent="-342900" fontAlgn="ctr">
              <a:buFont typeface="Arial" panose="020B0604020202020204" pitchFamily="34" charset="0"/>
              <a:buChar char="•"/>
            </a:pPr>
            <a:r>
              <a:rPr lang="en-US" sz="2000" dirty="0"/>
              <a:t>Attack vector</a:t>
            </a:r>
          </a:p>
          <a:p>
            <a:pPr marL="800100" lvl="1" indent="-342900" fontAlgn="ctr">
              <a:buFont typeface="Arial" panose="020B0604020202020204" pitchFamily="34" charset="0"/>
              <a:buChar char="•"/>
            </a:pPr>
            <a:r>
              <a:rPr lang="en-US" sz="2000" dirty="0"/>
              <a:t>Attack sophistication</a:t>
            </a:r>
          </a:p>
          <a:p>
            <a:pPr marL="800100" lvl="1" indent="-342900" fontAlgn="ctr">
              <a:buFont typeface="Arial" panose="020B0604020202020204" pitchFamily="34" charset="0"/>
              <a:buChar char="•"/>
            </a:pPr>
            <a:r>
              <a:rPr lang="en-US" sz="2000" dirty="0"/>
              <a:t>Attack profile/characteristics</a:t>
            </a:r>
          </a:p>
          <a:p>
            <a:pPr marL="800100" lvl="1" indent="-342900">
              <a:buFont typeface="Arial" panose="020B0604020202020204" pitchFamily="34" charset="0"/>
              <a:buChar char="•"/>
            </a:pPr>
            <a:r>
              <a:rPr lang="en-US" sz="2000" dirty="0" smtClean="0"/>
              <a:t>Obfuscation techniques</a:t>
            </a:r>
            <a:endParaRPr lang="en-US" sz="2000" dirty="0"/>
          </a:p>
        </p:txBody>
      </p:sp>
    </p:spTree>
    <p:extLst>
      <p:ext uri="{BB962C8B-B14F-4D97-AF65-F5344CB8AC3E}">
        <p14:creationId xmlns:p14="http://schemas.microsoft.com/office/powerpoint/2010/main" val="4285731684"/>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Metrics!!!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840" y="4334005"/>
            <a:ext cx="2204560" cy="1704860"/>
          </a:xfrm>
          <a:prstGeom prst="rect">
            <a:avLst/>
          </a:prstGeom>
        </p:spPr>
      </p:pic>
      <p:sp>
        <p:nvSpPr>
          <p:cNvPr id="5" name="TextBox 4"/>
          <p:cNvSpPr txBox="1"/>
          <p:nvPr/>
        </p:nvSpPr>
        <p:spPr>
          <a:xfrm>
            <a:off x="444674" y="1556011"/>
            <a:ext cx="7702061" cy="461665"/>
          </a:xfrm>
          <a:prstGeom prst="rect">
            <a:avLst/>
          </a:prstGeom>
          <a:noFill/>
        </p:spPr>
        <p:txBody>
          <a:bodyPr wrap="square" rtlCol="0">
            <a:spAutoFit/>
          </a:bodyPr>
          <a:lstStyle/>
          <a:p>
            <a:r>
              <a:rPr lang="en-US" sz="2400" dirty="0" smtClean="0"/>
              <a:t>Threat Management Metrics</a:t>
            </a:r>
          </a:p>
        </p:txBody>
      </p:sp>
      <p:sp>
        <p:nvSpPr>
          <p:cNvPr id="6" name="TextBox 5"/>
          <p:cNvSpPr txBox="1"/>
          <p:nvPr/>
        </p:nvSpPr>
        <p:spPr>
          <a:xfrm>
            <a:off x="444674" y="2017676"/>
            <a:ext cx="8178798" cy="4093428"/>
          </a:xfrm>
          <a:prstGeom prst="rect">
            <a:avLst/>
          </a:prstGeom>
          <a:noFill/>
        </p:spPr>
        <p:txBody>
          <a:bodyPr wrap="square" rtlCol="0">
            <a:spAutoFit/>
          </a:bodyPr>
          <a:lstStyle/>
          <a:p>
            <a:r>
              <a:rPr lang="en-US" sz="2000" u="sng" dirty="0" smtClean="0"/>
              <a:t>Data Metrics</a:t>
            </a:r>
          </a:p>
          <a:p>
            <a:pPr marL="800100" lvl="1" indent="-342900" fontAlgn="ctr">
              <a:buFont typeface="Arial" panose="020B0604020202020204" pitchFamily="34" charset="0"/>
              <a:buChar char="•"/>
            </a:pPr>
            <a:r>
              <a:rPr lang="en-US" sz="2000" dirty="0"/>
              <a:t>Data targeted</a:t>
            </a:r>
          </a:p>
          <a:p>
            <a:pPr marL="800100" lvl="1" indent="-342900" fontAlgn="ctr">
              <a:buFont typeface="Arial" panose="020B0604020202020204" pitchFamily="34" charset="0"/>
              <a:buChar char="•"/>
            </a:pPr>
            <a:r>
              <a:rPr lang="en-US" sz="2000" dirty="0" smtClean="0"/>
              <a:t>Data </a:t>
            </a:r>
            <a:r>
              <a:rPr lang="en-US" sz="2000" dirty="0"/>
              <a:t>compromised</a:t>
            </a:r>
          </a:p>
          <a:p>
            <a:pPr marL="800100" lvl="1" indent="-342900" fontAlgn="ctr">
              <a:buFont typeface="Arial" panose="020B0604020202020204" pitchFamily="34" charset="0"/>
              <a:buChar char="•"/>
            </a:pPr>
            <a:r>
              <a:rPr lang="en-US" sz="2000" dirty="0"/>
              <a:t>Data </a:t>
            </a:r>
            <a:r>
              <a:rPr lang="en-US" sz="2000" dirty="0" err="1"/>
              <a:t>exfiltrated</a:t>
            </a:r>
            <a:endParaRPr lang="en-US" sz="2000" dirty="0"/>
          </a:p>
          <a:p>
            <a:endParaRPr lang="en-US" sz="2000" dirty="0" smtClean="0"/>
          </a:p>
          <a:p>
            <a:r>
              <a:rPr lang="en-US" sz="2000" u="sng" dirty="0" smtClean="0"/>
              <a:t>Incidents </a:t>
            </a:r>
            <a:r>
              <a:rPr lang="en-US" sz="2000" u="sng" dirty="0"/>
              <a:t>by Status</a:t>
            </a:r>
          </a:p>
          <a:p>
            <a:pPr marL="800100" lvl="1" indent="-342900">
              <a:buFont typeface="Arial" panose="020B0604020202020204" pitchFamily="34" charset="0"/>
              <a:buChar char="•"/>
            </a:pPr>
            <a:r>
              <a:rPr lang="en-US" sz="2000" dirty="0"/>
              <a:t>New</a:t>
            </a:r>
          </a:p>
          <a:p>
            <a:pPr marL="800100" lvl="1" indent="-342900">
              <a:buFont typeface="Arial" panose="020B0604020202020204" pitchFamily="34" charset="0"/>
              <a:buChar char="•"/>
            </a:pPr>
            <a:r>
              <a:rPr lang="en-US" sz="2000" dirty="0"/>
              <a:t>Active</a:t>
            </a:r>
          </a:p>
          <a:p>
            <a:pPr marL="800100" lvl="1" indent="-342900">
              <a:buFont typeface="Arial" panose="020B0604020202020204" pitchFamily="34" charset="0"/>
              <a:buChar char="•"/>
            </a:pPr>
            <a:r>
              <a:rPr lang="en-US" sz="2000" dirty="0"/>
              <a:t>Reopened</a:t>
            </a:r>
          </a:p>
          <a:p>
            <a:pPr marL="800100" lvl="1" indent="-342900">
              <a:buFont typeface="Arial" panose="020B0604020202020204" pitchFamily="34" charset="0"/>
              <a:buChar char="•"/>
            </a:pPr>
            <a:r>
              <a:rPr lang="en-US" sz="2000" dirty="0"/>
              <a:t>Verified</a:t>
            </a:r>
          </a:p>
          <a:p>
            <a:pPr marL="800100" lvl="1" indent="-342900">
              <a:buFont typeface="Arial" panose="020B0604020202020204" pitchFamily="34" charset="0"/>
              <a:buChar char="•"/>
            </a:pPr>
            <a:r>
              <a:rPr lang="en-US" sz="2000" dirty="0"/>
              <a:t>Excepted</a:t>
            </a:r>
          </a:p>
          <a:p>
            <a:pPr marL="800100" lvl="1" indent="-342900">
              <a:buFont typeface="Arial" panose="020B0604020202020204" pitchFamily="34" charset="0"/>
              <a:buChar char="•"/>
            </a:pPr>
            <a:r>
              <a:rPr lang="en-US" sz="2000" dirty="0"/>
              <a:t>Pending Remediation</a:t>
            </a:r>
          </a:p>
          <a:p>
            <a:pPr marL="800100" lvl="1" indent="-342900">
              <a:buFont typeface="Arial" panose="020B0604020202020204" pitchFamily="34" charset="0"/>
              <a:buChar char="•"/>
            </a:pPr>
            <a:r>
              <a:rPr lang="en-US" sz="2000" dirty="0" smtClean="0"/>
              <a:t>Fixed</a:t>
            </a:r>
          </a:p>
        </p:txBody>
      </p:sp>
    </p:spTree>
    <p:extLst>
      <p:ext uri="{BB962C8B-B14F-4D97-AF65-F5344CB8AC3E}">
        <p14:creationId xmlns:p14="http://schemas.microsoft.com/office/powerpoint/2010/main" val="2435996889"/>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Metrics!!!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7840" y="4334005"/>
            <a:ext cx="2204560" cy="1704860"/>
          </a:xfrm>
          <a:prstGeom prst="rect">
            <a:avLst/>
          </a:prstGeom>
        </p:spPr>
      </p:pic>
      <p:sp>
        <p:nvSpPr>
          <p:cNvPr id="5" name="TextBox 4"/>
          <p:cNvSpPr txBox="1"/>
          <p:nvPr/>
        </p:nvSpPr>
        <p:spPr>
          <a:xfrm>
            <a:off x="444674" y="1556011"/>
            <a:ext cx="7702061" cy="461665"/>
          </a:xfrm>
          <a:prstGeom prst="rect">
            <a:avLst/>
          </a:prstGeom>
          <a:noFill/>
        </p:spPr>
        <p:txBody>
          <a:bodyPr wrap="square" rtlCol="0">
            <a:spAutoFit/>
          </a:bodyPr>
          <a:lstStyle/>
          <a:p>
            <a:r>
              <a:rPr lang="en-US" sz="2400" dirty="0" smtClean="0"/>
              <a:t>Threat Management Metrics</a:t>
            </a:r>
          </a:p>
        </p:txBody>
      </p:sp>
      <p:sp>
        <p:nvSpPr>
          <p:cNvPr id="6" name="TextBox 5"/>
          <p:cNvSpPr txBox="1"/>
          <p:nvPr/>
        </p:nvSpPr>
        <p:spPr>
          <a:xfrm>
            <a:off x="444674" y="2017676"/>
            <a:ext cx="8178798" cy="1323439"/>
          </a:xfrm>
          <a:prstGeom prst="rect">
            <a:avLst/>
          </a:prstGeom>
          <a:noFill/>
        </p:spPr>
        <p:txBody>
          <a:bodyPr wrap="square" rtlCol="0">
            <a:spAutoFit/>
          </a:bodyPr>
          <a:lstStyle/>
          <a:p>
            <a:r>
              <a:rPr lang="en-US" sz="2000" dirty="0" smtClean="0"/>
              <a:t>Mean Time to Compromise</a:t>
            </a:r>
          </a:p>
          <a:p>
            <a:r>
              <a:rPr lang="en-US" sz="2000" dirty="0" smtClean="0"/>
              <a:t>Cost to Disrupt</a:t>
            </a:r>
          </a:p>
          <a:p>
            <a:r>
              <a:rPr lang="en-US" sz="2000" dirty="0" smtClean="0"/>
              <a:t>Adversary Means</a:t>
            </a:r>
          </a:p>
          <a:p>
            <a:r>
              <a:rPr lang="en-US" sz="2000" dirty="0" smtClean="0"/>
              <a:t>Adversary ROI</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602" y="2479341"/>
            <a:ext cx="6188795" cy="4022717"/>
          </a:xfrm>
          <a:prstGeom prst="rect">
            <a:avLst/>
          </a:prstGeom>
        </p:spPr>
      </p:pic>
    </p:spTree>
    <p:extLst>
      <p:ext uri="{BB962C8B-B14F-4D97-AF65-F5344CB8AC3E}">
        <p14:creationId xmlns:p14="http://schemas.microsoft.com/office/powerpoint/2010/main" val="374632219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Details</a:t>
            </a:r>
          </a:p>
        </p:txBody>
      </p:sp>
      <p:sp>
        <p:nvSpPr>
          <p:cNvPr id="5" name="TextBox 4"/>
          <p:cNvSpPr txBox="1"/>
          <p:nvPr/>
        </p:nvSpPr>
        <p:spPr>
          <a:xfrm>
            <a:off x="444674" y="1556011"/>
            <a:ext cx="7702061" cy="461665"/>
          </a:xfrm>
          <a:prstGeom prst="rect">
            <a:avLst/>
          </a:prstGeom>
          <a:noFill/>
        </p:spPr>
        <p:txBody>
          <a:bodyPr wrap="square" rtlCol="0">
            <a:spAutoFit/>
          </a:bodyPr>
          <a:lstStyle/>
          <a:p>
            <a:r>
              <a:rPr lang="en-US" sz="2400" dirty="0" smtClean="0"/>
              <a:t>Threat Modeling</a:t>
            </a:r>
          </a:p>
        </p:txBody>
      </p:sp>
      <p:sp>
        <p:nvSpPr>
          <p:cNvPr id="6" name="TextBox 5"/>
          <p:cNvSpPr txBox="1"/>
          <p:nvPr/>
        </p:nvSpPr>
        <p:spPr>
          <a:xfrm>
            <a:off x="444674" y="2017676"/>
            <a:ext cx="8178798" cy="400110"/>
          </a:xfrm>
          <a:prstGeom prst="rect">
            <a:avLst/>
          </a:prstGeom>
          <a:noFill/>
        </p:spPr>
        <p:txBody>
          <a:bodyPr wrap="square" rtlCol="0">
            <a:spAutoFit/>
          </a:bodyPr>
          <a:lstStyle/>
          <a:p>
            <a:r>
              <a:rPr lang="en-US" sz="2000" dirty="0" smtClean="0"/>
              <a:t>Three Tenets Threat Model (1)</a:t>
            </a:r>
          </a:p>
        </p:txBody>
      </p:sp>
      <p:pic>
        <p:nvPicPr>
          <p:cNvPr id="3" name="Picture 2"/>
          <p:cNvPicPr>
            <a:picLocks noChangeAspect="1"/>
          </p:cNvPicPr>
          <p:nvPr/>
        </p:nvPicPr>
        <p:blipFill>
          <a:blip r:embed="rId3"/>
          <a:stretch>
            <a:fillRect/>
          </a:stretch>
        </p:blipFill>
        <p:spPr>
          <a:xfrm>
            <a:off x="5005958" y="1556011"/>
            <a:ext cx="5796153" cy="4660580"/>
          </a:xfrm>
          <a:prstGeom prst="rect">
            <a:avLst/>
          </a:prstGeom>
        </p:spPr>
      </p:pic>
      <p:sp>
        <p:nvSpPr>
          <p:cNvPr id="4" name="TextBox 3"/>
          <p:cNvSpPr txBox="1"/>
          <p:nvPr/>
        </p:nvSpPr>
        <p:spPr>
          <a:xfrm>
            <a:off x="170688" y="6211669"/>
            <a:ext cx="6500306" cy="523220"/>
          </a:xfrm>
          <a:prstGeom prst="rect">
            <a:avLst/>
          </a:prstGeom>
          <a:noFill/>
        </p:spPr>
        <p:txBody>
          <a:bodyPr wrap="none" rtlCol="0">
            <a:spAutoFit/>
          </a:bodyPr>
          <a:lstStyle/>
          <a:p>
            <a:r>
              <a:rPr lang="en-US" sz="1400" dirty="0" smtClean="0"/>
              <a:t>1. Quantitative Metrics and Risk Assessment: The Three Tenets Model of Cybersecurity</a:t>
            </a:r>
          </a:p>
          <a:p>
            <a:r>
              <a:rPr lang="en-US" sz="1400" dirty="0" smtClean="0"/>
              <a:t>Jeff Hughes and George </a:t>
            </a:r>
            <a:r>
              <a:rPr lang="en-US" sz="1400" dirty="0" err="1" smtClean="0"/>
              <a:t>Cybenko</a:t>
            </a:r>
            <a:endParaRPr lang="en-US" sz="1400" dirty="0"/>
          </a:p>
        </p:txBody>
      </p:sp>
    </p:spTree>
    <p:extLst>
      <p:ext uri="{BB962C8B-B14F-4D97-AF65-F5344CB8AC3E}">
        <p14:creationId xmlns:p14="http://schemas.microsoft.com/office/powerpoint/2010/main" val="2935591347"/>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Details</a:t>
            </a:r>
          </a:p>
        </p:txBody>
      </p:sp>
      <p:sp>
        <p:nvSpPr>
          <p:cNvPr id="5" name="TextBox 4"/>
          <p:cNvSpPr txBox="1"/>
          <p:nvPr/>
        </p:nvSpPr>
        <p:spPr>
          <a:xfrm>
            <a:off x="444674" y="1556011"/>
            <a:ext cx="7702061" cy="461665"/>
          </a:xfrm>
          <a:prstGeom prst="rect">
            <a:avLst/>
          </a:prstGeom>
          <a:noFill/>
        </p:spPr>
        <p:txBody>
          <a:bodyPr wrap="square" rtlCol="0">
            <a:spAutoFit/>
          </a:bodyPr>
          <a:lstStyle/>
          <a:p>
            <a:r>
              <a:rPr lang="en-US" sz="2400" dirty="0" smtClean="0"/>
              <a:t>Threat Modeling</a:t>
            </a:r>
          </a:p>
        </p:txBody>
      </p:sp>
      <p:sp>
        <p:nvSpPr>
          <p:cNvPr id="6" name="TextBox 5"/>
          <p:cNvSpPr txBox="1"/>
          <p:nvPr/>
        </p:nvSpPr>
        <p:spPr>
          <a:xfrm>
            <a:off x="444674" y="2017676"/>
            <a:ext cx="8178798" cy="400110"/>
          </a:xfrm>
          <a:prstGeom prst="rect">
            <a:avLst/>
          </a:prstGeom>
          <a:noFill/>
        </p:spPr>
        <p:txBody>
          <a:bodyPr wrap="square" rtlCol="0">
            <a:spAutoFit/>
          </a:bodyPr>
          <a:lstStyle/>
          <a:p>
            <a:r>
              <a:rPr lang="en-US" sz="2000" dirty="0" smtClean="0"/>
              <a:t>Diamond Model of Intrusion Analysis (2)</a:t>
            </a:r>
          </a:p>
        </p:txBody>
      </p:sp>
      <p:pic>
        <p:nvPicPr>
          <p:cNvPr id="3" name="Picture 2"/>
          <p:cNvPicPr>
            <a:picLocks noChangeAspect="1"/>
          </p:cNvPicPr>
          <p:nvPr/>
        </p:nvPicPr>
        <p:blipFill>
          <a:blip r:embed="rId3"/>
          <a:stretch>
            <a:fillRect/>
          </a:stretch>
        </p:blipFill>
        <p:spPr>
          <a:xfrm>
            <a:off x="5305425" y="1556011"/>
            <a:ext cx="6276975" cy="4581525"/>
          </a:xfrm>
          <a:prstGeom prst="rect">
            <a:avLst/>
          </a:prstGeom>
        </p:spPr>
      </p:pic>
      <p:pic>
        <p:nvPicPr>
          <p:cNvPr id="4" name="Picture 3"/>
          <p:cNvPicPr>
            <a:picLocks noChangeAspect="1"/>
          </p:cNvPicPr>
          <p:nvPr/>
        </p:nvPicPr>
        <p:blipFill>
          <a:blip r:embed="rId4"/>
          <a:stretch>
            <a:fillRect/>
          </a:stretch>
        </p:blipFill>
        <p:spPr>
          <a:xfrm>
            <a:off x="444674" y="2687866"/>
            <a:ext cx="4174669" cy="3113421"/>
          </a:xfrm>
          <a:prstGeom prst="rect">
            <a:avLst/>
          </a:prstGeom>
        </p:spPr>
      </p:pic>
      <p:sp>
        <p:nvSpPr>
          <p:cNvPr id="7" name="TextBox 6"/>
          <p:cNvSpPr txBox="1"/>
          <p:nvPr/>
        </p:nvSpPr>
        <p:spPr>
          <a:xfrm>
            <a:off x="444674" y="6071367"/>
            <a:ext cx="8861080" cy="307777"/>
          </a:xfrm>
          <a:prstGeom prst="rect">
            <a:avLst/>
          </a:prstGeom>
          <a:noFill/>
        </p:spPr>
        <p:txBody>
          <a:bodyPr wrap="none" rtlCol="0">
            <a:spAutoFit/>
          </a:bodyPr>
          <a:lstStyle/>
          <a:p>
            <a:r>
              <a:rPr lang="en-US" sz="1400" dirty="0" smtClean="0"/>
              <a:t>2. https</a:t>
            </a:r>
            <a:r>
              <a:rPr lang="en-US" sz="1400" dirty="0"/>
              <a:t>://www.threatconnect.com/wp-content/uploads/ThreatConnect-The-Diamond-Model-of-Intrusion-Analysis.pdf</a:t>
            </a:r>
          </a:p>
        </p:txBody>
      </p:sp>
    </p:spTree>
    <p:extLst>
      <p:ext uri="{BB962C8B-B14F-4D97-AF65-F5344CB8AC3E}">
        <p14:creationId xmlns:p14="http://schemas.microsoft.com/office/powerpoint/2010/main" val="3918445243"/>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Details</a:t>
            </a:r>
          </a:p>
        </p:txBody>
      </p:sp>
      <p:sp>
        <p:nvSpPr>
          <p:cNvPr id="5" name="TextBox 4"/>
          <p:cNvSpPr txBox="1"/>
          <p:nvPr/>
        </p:nvSpPr>
        <p:spPr>
          <a:xfrm>
            <a:off x="444674" y="1556011"/>
            <a:ext cx="7702061" cy="461665"/>
          </a:xfrm>
          <a:prstGeom prst="rect">
            <a:avLst/>
          </a:prstGeom>
          <a:noFill/>
        </p:spPr>
        <p:txBody>
          <a:bodyPr wrap="square" rtlCol="0">
            <a:spAutoFit/>
          </a:bodyPr>
          <a:lstStyle/>
          <a:p>
            <a:r>
              <a:rPr lang="en-US" sz="2400" dirty="0" smtClean="0"/>
              <a:t>Threat Modeling</a:t>
            </a:r>
          </a:p>
        </p:txBody>
      </p:sp>
      <p:sp>
        <p:nvSpPr>
          <p:cNvPr id="6" name="TextBox 5"/>
          <p:cNvSpPr txBox="1"/>
          <p:nvPr/>
        </p:nvSpPr>
        <p:spPr>
          <a:xfrm>
            <a:off x="444674" y="2017676"/>
            <a:ext cx="6907102" cy="3416320"/>
          </a:xfrm>
          <a:prstGeom prst="rect">
            <a:avLst/>
          </a:prstGeom>
          <a:noFill/>
        </p:spPr>
        <p:txBody>
          <a:bodyPr wrap="square" rtlCol="0">
            <a:spAutoFit/>
          </a:bodyPr>
          <a:lstStyle/>
          <a:p>
            <a:r>
              <a:rPr lang="en-US" sz="5400" dirty="0" smtClean="0">
                <a:solidFill>
                  <a:srgbClr val="FF0000"/>
                </a:solidFill>
              </a:rPr>
              <a:t>ACTOR</a:t>
            </a:r>
            <a:r>
              <a:rPr lang="en-US" sz="5400" dirty="0" smtClean="0"/>
              <a:t> does </a:t>
            </a:r>
            <a:r>
              <a:rPr lang="en-US" sz="5400" dirty="0" smtClean="0">
                <a:solidFill>
                  <a:srgbClr val="FF0000"/>
                </a:solidFill>
              </a:rPr>
              <a:t>ACTION</a:t>
            </a:r>
            <a:r>
              <a:rPr lang="en-US" sz="5400" dirty="0" smtClean="0"/>
              <a:t> to </a:t>
            </a:r>
            <a:r>
              <a:rPr lang="en-US" sz="5400" dirty="0" smtClean="0">
                <a:solidFill>
                  <a:srgbClr val="FF0000"/>
                </a:solidFill>
              </a:rPr>
              <a:t>ASSET</a:t>
            </a:r>
            <a:r>
              <a:rPr lang="en-US" sz="5400" dirty="0" smtClean="0"/>
              <a:t> resulting in </a:t>
            </a:r>
            <a:r>
              <a:rPr lang="en-US" sz="5400" dirty="0" smtClean="0">
                <a:solidFill>
                  <a:srgbClr val="FF0000"/>
                </a:solidFill>
              </a:rPr>
              <a:t>OUTCOME</a:t>
            </a:r>
            <a:r>
              <a:rPr lang="en-US" sz="5400" dirty="0" smtClean="0"/>
              <a:t> because of </a:t>
            </a:r>
            <a:r>
              <a:rPr lang="en-US" sz="5400" dirty="0" smtClean="0">
                <a:solidFill>
                  <a:srgbClr val="FF0000"/>
                </a:solidFill>
              </a:rPr>
              <a:t>MOTIVATION</a:t>
            </a:r>
            <a:r>
              <a:rPr lang="en-US" sz="5400" dirty="0" smtClean="0"/>
              <a:t> </a:t>
            </a:r>
            <a:r>
              <a:rPr lang="en-US" sz="1400" dirty="0" smtClean="0"/>
              <a:t>(3)</a:t>
            </a:r>
          </a:p>
        </p:txBody>
      </p:sp>
      <p:sp>
        <p:nvSpPr>
          <p:cNvPr id="4" name="TextBox 3"/>
          <p:cNvSpPr txBox="1"/>
          <p:nvPr/>
        </p:nvSpPr>
        <p:spPr>
          <a:xfrm>
            <a:off x="444674" y="6187606"/>
            <a:ext cx="5681472" cy="307777"/>
          </a:xfrm>
          <a:prstGeom prst="rect">
            <a:avLst/>
          </a:prstGeom>
          <a:noFill/>
        </p:spPr>
        <p:txBody>
          <a:bodyPr wrap="square" rtlCol="0">
            <a:spAutoFit/>
          </a:bodyPr>
          <a:lstStyle/>
          <a:p>
            <a:r>
              <a:rPr lang="en-US" sz="1400" dirty="0"/>
              <a:t>3</a:t>
            </a:r>
            <a:r>
              <a:rPr lang="en-US" sz="1400" dirty="0" smtClean="0"/>
              <a:t>. Threat Modeling for </a:t>
            </a:r>
            <a:r>
              <a:rPr lang="en-US" sz="1400" dirty="0" err="1" smtClean="0"/>
              <a:t>Realz</a:t>
            </a:r>
            <a:r>
              <a:rPr lang="en-US" sz="1400" dirty="0" smtClean="0"/>
              <a:t> (</a:t>
            </a:r>
            <a:r>
              <a:rPr lang="en-US" sz="1400" dirty="0" err="1" smtClean="0"/>
              <a:t>Derbycon</a:t>
            </a:r>
            <a:r>
              <a:rPr lang="en-US" sz="1400" dirty="0" smtClean="0"/>
              <a:t> IV) - Bruce Potter</a:t>
            </a:r>
            <a:endParaRPr lang="en-US" sz="1400" dirty="0"/>
          </a:p>
        </p:txBody>
      </p:sp>
      <p:pic>
        <p:nvPicPr>
          <p:cNvPr id="2050" name="Picture 2" descr="http://user.pa.net/%7Eejjeff/13QSafeCrackingCaper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1558898"/>
            <a:ext cx="3429000" cy="4333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540084"/>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Details</a:t>
            </a:r>
          </a:p>
        </p:txBody>
      </p:sp>
      <p:sp>
        <p:nvSpPr>
          <p:cNvPr id="5" name="TextBox 4"/>
          <p:cNvSpPr txBox="1"/>
          <p:nvPr/>
        </p:nvSpPr>
        <p:spPr>
          <a:xfrm>
            <a:off x="444674" y="1556011"/>
            <a:ext cx="7702061" cy="461665"/>
          </a:xfrm>
          <a:prstGeom prst="rect">
            <a:avLst/>
          </a:prstGeom>
          <a:noFill/>
        </p:spPr>
        <p:txBody>
          <a:bodyPr wrap="square" rtlCol="0">
            <a:spAutoFit/>
          </a:bodyPr>
          <a:lstStyle/>
          <a:p>
            <a:r>
              <a:rPr lang="en-US" sz="2400" dirty="0" smtClean="0"/>
              <a:t>Incident Documentation</a:t>
            </a:r>
          </a:p>
        </p:txBody>
      </p:sp>
      <p:sp>
        <p:nvSpPr>
          <p:cNvPr id="6" name="TextBox 5"/>
          <p:cNvSpPr txBox="1"/>
          <p:nvPr/>
        </p:nvSpPr>
        <p:spPr>
          <a:xfrm>
            <a:off x="444673" y="2017676"/>
            <a:ext cx="2322589" cy="369332"/>
          </a:xfrm>
          <a:prstGeom prst="rect">
            <a:avLst/>
          </a:prstGeom>
          <a:noFill/>
        </p:spPr>
        <p:txBody>
          <a:bodyPr wrap="square" rtlCol="0">
            <a:spAutoFit/>
          </a:bodyPr>
          <a:lstStyle/>
          <a:p>
            <a:r>
              <a:rPr lang="en-US" dirty="0" smtClean="0"/>
              <a:t>Lenny </a:t>
            </a:r>
            <a:r>
              <a:rPr lang="en-US" dirty="0" err="1" smtClean="0"/>
              <a:t>Zeltzer</a:t>
            </a:r>
            <a:r>
              <a:rPr lang="en-US" dirty="0" smtClean="0"/>
              <a:t>! (4)</a:t>
            </a:r>
          </a:p>
        </p:txBody>
      </p:sp>
      <p:pic>
        <p:nvPicPr>
          <p:cNvPr id="2" name="Picture 1"/>
          <p:cNvPicPr>
            <a:picLocks noChangeAspect="1"/>
          </p:cNvPicPr>
          <p:nvPr/>
        </p:nvPicPr>
        <p:blipFill>
          <a:blip r:embed="rId3"/>
          <a:stretch>
            <a:fillRect/>
          </a:stretch>
        </p:blipFill>
        <p:spPr>
          <a:xfrm>
            <a:off x="5495925" y="1556011"/>
            <a:ext cx="6086475" cy="4667250"/>
          </a:xfrm>
          <a:prstGeom prst="rect">
            <a:avLst/>
          </a:prstGeom>
        </p:spPr>
      </p:pic>
      <p:sp>
        <p:nvSpPr>
          <p:cNvPr id="4" name="TextBox 3"/>
          <p:cNvSpPr txBox="1"/>
          <p:nvPr/>
        </p:nvSpPr>
        <p:spPr>
          <a:xfrm>
            <a:off x="444673" y="6287220"/>
            <a:ext cx="6036204" cy="307777"/>
          </a:xfrm>
          <a:prstGeom prst="rect">
            <a:avLst/>
          </a:prstGeom>
          <a:noFill/>
        </p:spPr>
        <p:txBody>
          <a:bodyPr wrap="none" rtlCol="0">
            <a:spAutoFit/>
          </a:bodyPr>
          <a:lstStyle/>
          <a:p>
            <a:r>
              <a:rPr lang="en-US" sz="1400" dirty="0" smtClean="0"/>
              <a:t>4. https</a:t>
            </a:r>
            <a:r>
              <a:rPr lang="en-US" sz="1400" dirty="0"/>
              <a:t>://zeltser.com/media/docs/cyber-threat-intel-and-ir-report-template.pdf</a:t>
            </a:r>
          </a:p>
        </p:txBody>
      </p:sp>
    </p:spTree>
    <p:extLst>
      <p:ext uri="{BB962C8B-B14F-4D97-AF65-F5344CB8AC3E}">
        <p14:creationId xmlns:p14="http://schemas.microsoft.com/office/powerpoint/2010/main" val="1615945475"/>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Details</a:t>
            </a:r>
          </a:p>
        </p:txBody>
      </p:sp>
      <p:sp>
        <p:nvSpPr>
          <p:cNvPr id="5" name="TextBox 4"/>
          <p:cNvSpPr txBox="1"/>
          <p:nvPr/>
        </p:nvSpPr>
        <p:spPr>
          <a:xfrm>
            <a:off x="444674" y="1556011"/>
            <a:ext cx="7702061" cy="461665"/>
          </a:xfrm>
          <a:prstGeom prst="rect">
            <a:avLst/>
          </a:prstGeom>
          <a:noFill/>
        </p:spPr>
        <p:txBody>
          <a:bodyPr wrap="square" rtlCol="0">
            <a:spAutoFit/>
          </a:bodyPr>
          <a:lstStyle/>
          <a:p>
            <a:r>
              <a:rPr lang="en-US" sz="2400" dirty="0" smtClean="0"/>
              <a:t>Incident Lexicon</a:t>
            </a:r>
          </a:p>
        </p:txBody>
      </p:sp>
      <p:sp>
        <p:nvSpPr>
          <p:cNvPr id="6" name="TextBox 5"/>
          <p:cNvSpPr txBox="1"/>
          <p:nvPr/>
        </p:nvSpPr>
        <p:spPr>
          <a:xfrm>
            <a:off x="444674" y="2017676"/>
            <a:ext cx="6907102" cy="369332"/>
          </a:xfrm>
          <a:prstGeom prst="rect">
            <a:avLst/>
          </a:prstGeom>
          <a:noFill/>
        </p:spPr>
        <p:txBody>
          <a:bodyPr wrap="square" rtlCol="0">
            <a:spAutoFit/>
          </a:bodyPr>
          <a:lstStyle/>
          <a:p>
            <a:r>
              <a:rPr lang="en-US" dirty="0" smtClean="0"/>
              <a:t>VERIS! (5)</a:t>
            </a:r>
          </a:p>
        </p:txBody>
      </p:sp>
      <p:pic>
        <p:nvPicPr>
          <p:cNvPr id="2" name="Picture 1"/>
          <p:cNvPicPr>
            <a:picLocks noChangeAspect="1"/>
          </p:cNvPicPr>
          <p:nvPr/>
        </p:nvPicPr>
        <p:blipFill>
          <a:blip r:embed="rId3"/>
          <a:stretch>
            <a:fillRect/>
          </a:stretch>
        </p:blipFill>
        <p:spPr>
          <a:xfrm>
            <a:off x="4810125" y="1556011"/>
            <a:ext cx="6772275" cy="4781550"/>
          </a:xfrm>
          <a:prstGeom prst="rect">
            <a:avLst/>
          </a:prstGeom>
        </p:spPr>
      </p:pic>
      <p:sp>
        <p:nvSpPr>
          <p:cNvPr id="3" name="TextBox 2"/>
          <p:cNvSpPr txBox="1"/>
          <p:nvPr/>
        </p:nvSpPr>
        <p:spPr>
          <a:xfrm>
            <a:off x="444674" y="6337561"/>
            <a:ext cx="2371740" cy="307777"/>
          </a:xfrm>
          <a:prstGeom prst="rect">
            <a:avLst/>
          </a:prstGeom>
          <a:noFill/>
        </p:spPr>
        <p:txBody>
          <a:bodyPr wrap="none" rtlCol="0">
            <a:spAutoFit/>
          </a:bodyPr>
          <a:lstStyle/>
          <a:p>
            <a:r>
              <a:rPr lang="en-US" sz="1400" dirty="0" smtClean="0"/>
              <a:t>5. http</a:t>
            </a:r>
            <a:r>
              <a:rPr lang="en-US" sz="1400" dirty="0"/>
              <a:t>://veriscommunity.net/</a:t>
            </a:r>
          </a:p>
        </p:txBody>
      </p:sp>
    </p:spTree>
    <p:extLst>
      <p:ext uri="{BB962C8B-B14F-4D97-AF65-F5344CB8AC3E}">
        <p14:creationId xmlns:p14="http://schemas.microsoft.com/office/powerpoint/2010/main" val="2794155912"/>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Information is Beautiful</a:t>
            </a:r>
          </a:p>
        </p:txBody>
      </p:sp>
      <p:sp>
        <p:nvSpPr>
          <p:cNvPr id="6" name="TextBox 5"/>
          <p:cNvSpPr txBox="1"/>
          <p:nvPr/>
        </p:nvSpPr>
        <p:spPr>
          <a:xfrm>
            <a:off x="609600" y="1184275"/>
            <a:ext cx="8673686" cy="461665"/>
          </a:xfrm>
          <a:prstGeom prst="rect">
            <a:avLst/>
          </a:prstGeom>
          <a:noFill/>
        </p:spPr>
        <p:txBody>
          <a:bodyPr wrap="square" rtlCol="0">
            <a:spAutoFit/>
          </a:bodyPr>
          <a:lstStyle/>
          <a:p>
            <a:r>
              <a:rPr lang="en-US" sz="2400" dirty="0" smtClean="0"/>
              <a:t>Breach Business Impact Continues to Grow</a:t>
            </a:r>
          </a:p>
        </p:txBody>
      </p:sp>
      <p:graphicFrame>
        <p:nvGraphicFramePr>
          <p:cNvPr id="10" name="Chart 9"/>
          <p:cNvGraphicFramePr>
            <a:graphicFrameLocks/>
          </p:cNvGraphicFramePr>
          <p:nvPr>
            <p:extLst>
              <p:ext uri="{D42A27DB-BD31-4B8C-83A1-F6EECF244321}">
                <p14:modId xmlns:p14="http://schemas.microsoft.com/office/powerpoint/2010/main" val="1527602426"/>
              </p:ext>
            </p:extLst>
          </p:nvPr>
        </p:nvGraphicFramePr>
        <p:xfrm>
          <a:off x="7620000" y="1387756"/>
          <a:ext cx="3879154" cy="23666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a:graphicFrameLocks/>
          </p:cNvGraphicFramePr>
          <p:nvPr>
            <p:extLst>
              <p:ext uri="{D42A27DB-BD31-4B8C-83A1-F6EECF244321}">
                <p14:modId xmlns:p14="http://schemas.microsoft.com/office/powerpoint/2010/main" val="553527481"/>
              </p:ext>
            </p:extLst>
          </p:nvPr>
        </p:nvGraphicFramePr>
        <p:xfrm>
          <a:off x="7536754" y="3657601"/>
          <a:ext cx="3962400" cy="2420470"/>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a:blip r:embed="rId5"/>
          <a:stretch>
            <a:fillRect/>
          </a:stretch>
        </p:blipFill>
        <p:spPr>
          <a:xfrm>
            <a:off x="126472" y="1831550"/>
            <a:ext cx="7178408" cy="4257299"/>
          </a:xfrm>
          <a:prstGeom prst="rect">
            <a:avLst/>
          </a:prstGeom>
        </p:spPr>
      </p:pic>
    </p:spTree>
    <p:extLst>
      <p:ext uri="{BB962C8B-B14F-4D97-AF65-F5344CB8AC3E}">
        <p14:creationId xmlns:p14="http://schemas.microsoft.com/office/powerpoint/2010/main" val="3939883532"/>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“Demo”</a:t>
            </a:r>
          </a:p>
        </p:txBody>
      </p:sp>
      <p:sp>
        <p:nvSpPr>
          <p:cNvPr id="5" name="TextBox 4"/>
          <p:cNvSpPr txBox="1"/>
          <p:nvPr/>
        </p:nvSpPr>
        <p:spPr>
          <a:xfrm>
            <a:off x="444674" y="1556011"/>
            <a:ext cx="11137726" cy="461665"/>
          </a:xfrm>
          <a:prstGeom prst="rect">
            <a:avLst/>
          </a:prstGeom>
          <a:noFill/>
        </p:spPr>
        <p:txBody>
          <a:bodyPr wrap="square" rtlCol="0">
            <a:spAutoFit/>
          </a:bodyPr>
          <a:lstStyle/>
          <a:p>
            <a:r>
              <a:rPr lang="en-US" sz="2400" dirty="0" smtClean="0"/>
              <a:t>“Demo” Threat Prioritization Framework</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9925" y="2389412"/>
            <a:ext cx="6182843" cy="3458528"/>
          </a:xfrm>
          <a:prstGeom prst="rect">
            <a:avLst/>
          </a:prstGeom>
        </p:spPr>
      </p:pic>
    </p:spTree>
    <p:extLst>
      <p:ext uri="{BB962C8B-B14F-4D97-AF65-F5344CB8AC3E}">
        <p14:creationId xmlns:p14="http://schemas.microsoft.com/office/powerpoint/2010/main" val="2554722657"/>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GitHub</a:t>
            </a:r>
          </a:p>
        </p:txBody>
      </p:sp>
      <p:pic>
        <p:nvPicPr>
          <p:cNvPr id="3" name="Picture 2"/>
          <p:cNvPicPr>
            <a:picLocks noChangeAspect="1"/>
          </p:cNvPicPr>
          <p:nvPr/>
        </p:nvPicPr>
        <p:blipFill>
          <a:blip r:embed="rId3"/>
          <a:stretch>
            <a:fillRect/>
          </a:stretch>
        </p:blipFill>
        <p:spPr>
          <a:xfrm>
            <a:off x="1352550" y="1454819"/>
            <a:ext cx="9486900" cy="4381500"/>
          </a:xfrm>
          <a:prstGeom prst="rect">
            <a:avLst/>
          </a:prstGeom>
        </p:spPr>
      </p:pic>
      <p:sp>
        <p:nvSpPr>
          <p:cNvPr id="4" name="TextBox 3"/>
          <p:cNvSpPr txBox="1"/>
          <p:nvPr/>
        </p:nvSpPr>
        <p:spPr>
          <a:xfrm>
            <a:off x="3565050" y="6106863"/>
            <a:ext cx="5061899" cy="369332"/>
          </a:xfrm>
          <a:prstGeom prst="rect">
            <a:avLst/>
          </a:prstGeom>
          <a:noFill/>
        </p:spPr>
        <p:txBody>
          <a:bodyPr wrap="none" rtlCol="0">
            <a:spAutoFit/>
          </a:bodyPr>
          <a:lstStyle/>
          <a:p>
            <a:r>
              <a:rPr lang="en-US" dirty="0" smtClean="0"/>
              <a:t>https://github.com/Brockway/ESA-Process-Maturity</a:t>
            </a:r>
            <a:endParaRPr lang="en-US" dirty="0"/>
          </a:p>
        </p:txBody>
      </p:sp>
    </p:spTree>
    <p:extLst>
      <p:ext uri="{BB962C8B-B14F-4D97-AF65-F5344CB8AC3E}">
        <p14:creationId xmlns:p14="http://schemas.microsoft.com/office/powerpoint/2010/main" val="2094609150"/>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What Next?</a:t>
            </a:r>
          </a:p>
        </p:txBody>
      </p:sp>
      <p:sp>
        <p:nvSpPr>
          <p:cNvPr id="2" name="TextBox 1"/>
          <p:cNvSpPr txBox="1"/>
          <p:nvPr/>
        </p:nvSpPr>
        <p:spPr>
          <a:xfrm>
            <a:off x="609600" y="5238533"/>
            <a:ext cx="10607040"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Identity Management and ASVS makes sense</a:t>
            </a:r>
          </a:p>
          <a:p>
            <a:pPr marL="285750" indent="-285750">
              <a:buFont typeface="Arial" panose="020B0604020202020204" pitchFamily="34" charset="0"/>
              <a:buChar char="•"/>
            </a:pPr>
            <a:r>
              <a:rPr lang="en-US" dirty="0" smtClean="0"/>
              <a:t>Then GRC tool that defines ESA and then grades maturity of each of these processes in this manner</a:t>
            </a:r>
          </a:p>
          <a:p>
            <a:pPr marL="285750" indent="-285750">
              <a:buFont typeface="Arial" panose="020B0604020202020204" pitchFamily="34" charset="0"/>
              <a:buChar char="•"/>
            </a:pPr>
            <a:r>
              <a:rPr lang="en-US" dirty="0" smtClean="0"/>
              <a:t>Yes, that is technically just an audit, but this audit has teeth and begins moving into the realm of objective security scoring and away from subjective “yay we comply so we are now safe” compliance audits</a:t>
            </a:r>
            <a:endParaRPr lang="en-US" dirty="0"/>
          </a:p>
        </p:txBody>
      </p:sp>
      <p:pic>
        <p:nvPicPr>
          <p:cNvPr id="1026" name="Picture 2" descr="http://i.dailymail.co.uk/i/pix/2013/10/18/article-2465781-18D1865000000578-873_964x6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6807" y="1435522"/>
            <a:ext cx="5378386" cy="3551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139404"/>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What Next?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376" y="1373211"/>
            <a:ext cx="5413248" cy="5484789"/>
          </a:xfrm>
          <a:prstGeom prst="rect">
            <a:avLst/>
          </a:prstGeom>
        </p:spPr>
      </p:pic>
    </p:spTree>
    <p:extLst>
      <p:ext uri="{BB962C8B-B14F-4D97-AF65-F5344CB8AC3E}">
        <p14:creationId xmlns:p14="http://schemas.microsoft.com/office/powerpoint/2010/main" val="204975387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Wrap Up</a:t>
            </a:r>
          </a:p>
        </p:txBody>
      </p:sp>
      <p:sp>
        <p:nvSpPr>
          <p:cNvPr id="4" name="TextBox 3"/>
          <p:cNvSpPr txBox="1"/>
          <p:nvPr/>
        </p:nvSpPr>
        <p:spPr>
          <a:xfrm>
            <a:off x="469726" y="1430751"/>
            <a:ext cx="7702061" cy="461665"/>
          </a:xfrm>
          <a:prstGeom prst="rect">
            <a:avLst/>
          </a:prstGeom>
          <a:noFill/>
        </p:spPr>
        <p:txBody>
          <a:bodyPr wrap="square" rtlCol="0">
            <a:spAutoFit/>
          </a:bodyPr>
          <a:lstStyle/>
          <a:p>
            <a:r>
              <a:rPr lang="en-US" sz="2400" dirty="0" smtClean="0"/>
              <a:t>ASVS/Threat Management Application Gains</a:t>
            </a:r>
          </a:p>
        </p:txBody>
      </p:sp>
      <p:sp>
        <p:nvSpPr>
          <p:cNvPr id="5" name="TextBox 4"/>
          <p:cNvSpPr txBox="1"/>
          <p:nvPr/>
        </p:nvSpPr>
        <p:spPr>
          <a:xfrm>
            <a:off x="6832602" y="2059626"/>
            <a:ext cx="4749798" cy="3785652"/>
          </a:xfrm>
          <a:prstGeom prst="rect">
            <a:avLst/>
          </a:prstGeom>
          <a:noFill/>
        </p:spPr>
        <p:txBody>
          <a:bodyPr wrap="square" rtlCol="0">
            <a:spAutoFit/>
          </a:bodyPr>
          <a:lstStyle/>
          <a:p>
            <a:r>
              <a:rPr lang="en-US" sz="2000" dirty="0" smtClean="0"/>
              <a:t>Security Focused, business aligned ESA process</a:t>
            </a:r>
          </a:p>
          <a:p>
            <a:endParaRPr lang="en-US" sz="2000" dirty="0"/>
          </a:p>
          <a:p>
            <a:r>
              <a:rPr lang="en-US" sz="2000" dirty="0" smtClean="0"/>
              <a:t>Implementable </a:t>
            </a:r>
            <a:r>
              <a:rPr lang="en-US" sz="2000" dirty="0"/>
              <a:t>F</a:t>
            </a:r>
            <a:r>
              <a:rPr lang="en-US" sz="2000" dirty="0" smtClean="0"/>
              <a:t>ramework </a:t>
            </a:r>
            <a:r>
              <a:rPr lang="en-US" sz="2000" dirty="0"/>
              <a:t>B</a:t>
            </a:r>
            <a:r>
              <a:rPr lang="en-US" sz="2000" dirty="0" smtClean="0"/>
              <a:t>ased on Business </a:t>
            </a:r>
            <a:r>
              <a:rPr lang="en-US" sz="2000" dirty="0"/>
              <a:t>N</a:t>
            </a:r>
            <a:r>
              <a:rPr lang="en-US" sz="2000" dirty="0" smtClean="0"/>
              <a:t>eed</a:t>
            </a:r>
          </a:p>
          <a:p>
            <a:endParaRPr lang="en-US" sz="2000" dirty="0"/>
          </a:p>
          <a:p>
            <a:r>
              <a:rPr lang="en-US" sz="2000" dirty="0" smtClean="0"/>
              <a:t>Reasonable measurement of Threat Management capabilities</a:t>
            </a:r>
          </a:p>
          <a:p>
            <a:endParaRPr lang="en-US" sz="2000" dirty="0"/>
          </a:p>
          <a:p>
            <a:r>
              <a:rPr lang="en-US" sz="2000" dirty="0" smtClean="0"/>
              <a:t>Ownership and Accountability</a:t>
            </a:r>
          </a:p>
          <a:p>
            <a:endParaRPr lang="en-US" sz="2000" dirty="0"/>
          </a:p>
          <a:p>
            <a:r>
              <a:rPr lang="en-US" sz="2000" dirty="0" smtClean="0"/>
              <a:t>Metrics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26" y="2059626"/>
            <a:ext cx="5443388" cy="4578096"/>
          </a:xfrm>
          <a:prstGeom prst="rect">
            <a:avLst/>
          </a:prstGeom>
        </p:spPr>
      </p:pic>
    </p:spTree>
    <p:extLst>
      <p:ext uri="{BB962C8B-B14F-4D97-AF65-F5344CB8AC3E}">
        <p14:creationId xmlns:p14="http://schemas.microsoft.com/office/powerpoint/2010/main" val="1532565057"/>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Q&amp;A and References</a:t>
            </a:r>
          </a:p>
        </p:txBody>
      </p:sp>
      <p:sp>
        <p:nvSpPr>
          <p:cNvPr id="2" name="TextBox 1"/>
          <p:cNvSpPr txBox="1"/>
          <p:nvPr/>
        </p:nvSpPr>
        <p:spPr>
          <a:xfrm>
            <a:off x="406400" y="1790701"/>
            <a:ext cx="7061200" cy="4832092"/>
          </a:xfrm>
          <a:prstGeom prst="rect">
            <a:avLst/>
          </a:prstGeom>
          <a:noFill/>
        </p:spPr>
        <p:txBody>
          <a:bodyPr wrap="square" rtlCol="0">
            <a:spAutoFit/>
          </a:bodyPr>
          <a:lstStyle/>
          <a:p>
            <a:r>
              <a:rPr lang="en-US" sz="1400" dirty="0" smtClean="0"/>
              <a:t>ARCTEC PAPER http</a:t>
            </a:r>
            <a:r>
              <a:rPr lang="en-US" sz="1400" dirty="0"/>
              <a:t>://www.arctecgroup.net/pdf/ArctecSecurityArchitectureBlueprint.pdf</a:t>
            </a:r>
            <a:endParaRPr lang="en-US" sz="1400" dirty="0" smtClean="0"/>
          </a:p>
          <a:p>
            <a:endParaRPr lang="en-US" sz="1400" dirty="0"/>
          </a:p>
          <a:p>
            <a:r>
              <a:rPr lang="en-US" sz="1400" dirty="0" smtClean="0"/>
              <a:t>Application Security Verification Standard 2014 v3</a:t>
            </a:r>
          </a:p>
          <a:p>
            <a:r>
              <a:rPr lang="en-US" sz="1400" dirty="0"/>
              <a:t>https://www.owasp.org/images/6/67/OWASPApplicationSecurityVerificationStandard3.0.pdf</a:t>
            </a:r>
          </a:p>
          <a:p>
            <a:endParaRPr lang="en-US" sz="1400" dirty="0" smtClean="0"/>
          </a:p>
          <a:p>
            <a:r>
              <a:rPr lang="en-US" sz="1400" dirty="0" smtClean="0"/>
              <a:t>Quantitative Metrics and Risk Assessment: The </a:t>
            </a:r>
            <a:r>
              <a:rPr lang="en-US" sz="1400" dirty="0"/>
              <a:t>T</a:t>
            </a:r>
            <a:r>
              <a:rPr lang="en-US" sz="1400" dirty="0" smtClean="0"/>
              <a:t>hree Tenets </a:t>
            </a:r>
            <a:r>
              <a:rPr lang="en-US" sz="1400" dirty="0"/>
              <a:t>M</a:t>
            </a:r>
            <a:r>
              <a:rPr lang="en-US" sz="1400" dirty="0" smtClean="0"/>
              <a:t>odel of Cybersecurity - </a:t>
            </a:r>
            <a:r>
              <a:rPr lang="en-US" sz="1400" dirty="0" smtClean="0">
                <a:hlinkClick r:id="rId3"/>
              </a:rPr>
              <a:t>http</a:t>
            </a:r>
            <a:r>
              <a:rPr lang="en-US" sz="1400" dirty="0">
                <a:hlinkClick r:id="rId3"/>
              </a:rPr>
              <a:t>://</a:t>
            </a:r>
            <a:r>
              <a:rPr lang="en-US" sz="1400" dirty="0" smtClean="0">
                <a:hlinkClick r:id="rId3"/>
              </a:rPr>
              <a:t>timreview.ca/article/712</a:t>
            </a:r>
            <a:endParaRPr lang="en-US" sz="1400" dirty="0" smtClean="0"/>
          </a:p>
          <a:p>
            <a:endParaRPr lang="en-US" sz="1400" dirty="0"/>
          </a:p>
          <a:p>
            <a:r>
              <a:rPr lang="en-US" sz="1400" dirty="0"/>
              <a:t>Diamond Model - https://www.threatconnect.com/wp-content/uploads/ThreatConnect-The-Diamond-Model-of-Intrusion-Analysis.pdf</a:t>
            </a:r>
          </a:p>
          <a:p>
            <a:endParaRPr lang="en-US" sz="1400" dirty="0" smtClean="0"/>
          </a:p>
          <a:p>
            <a:r>
              <a:rPr lang="en-US" sz="1400" dirty="0" smtClean="0"/>
              <a:t>Lenny! </a:t>
            </a:r>
            <a:r>
              <a:rPr lang="en-US" sz="1400" dirty="0"/>
              <a:t>- https://zeltser.com/media/docs/cyber-threat-intel-and-ir-report-template.pdf</a:t>
            </a:r>
          </a:p>
          <a:p>
            <a:endParaRPr lang="en-US" sz="1400" dirty="0" smtClean="0"/>
          </a:p>
          <a:p>
            <a:r>
              <a:rPr lang="en-US" sz="1400" dirty="0" err="1" smtClean="0"/>
              <a:t>Veris</a:t>
            </a:r>
            <a:r>
              <a:rPr lang="en-US" sz="1400" dirty="0" smtClean="0"/>
              <a:t>! </a:t>
            </a:r>
            <a:r>
              <a:rPr lang="en-US" sz="1400" dirty="0"/>
              <a:t>- http://veriscommunity.net/</a:t>
            </a:r>
          </a:p>
          <a:p>
            <a:endParaRPr lang="en-US" sz="1400" dirty="0"/>
          </a:p>
          <a:p>
            <a:r>
              <a:rPr lang="en-US" sz="1400" dirty="0" smtClean="0"/>
              <a:t>Threat Modeling for </a:t>
            </a:r>
            <a:r>
              <a:rPr lang="en-US" sz="1400" dirty="0" err="1" smtClean="0"/>
              <a:t>Realz</a:t>
            </a:r>
            <a:r>
              <a:rPr lang="en-US" sz="1400" dirty="0"/>
              <a:t> - http://www.irongeek.com/i.php?page=videos/derbycon4/t200-Threat-Modeling-for-Realz-Bruce-Potter</a:t>
            </a:r>
          </a:p>
          <a:p>
            <a:endParaRPr lang="en-US" sz="1400" dirty="0" smtClean="0"/>
          </a:p>
          <a:p>
            <a:r>
              <a:rPr lang="en-US" sz="1400" dirty="0" smtClean="0"/>
              <a:t>Contact:</a:t>
            </a:r>
          </a:p>
          <a:p>
            <a:r>
              <a:rPr lang="en-US" sz="1400" dirty="0"/>
              <a:t>r</a:t>
            </a:r>
            <a:r>
              <a:rPr lang="en-US" sz="1400" dirty="0" smtClean="0"/>
              <a:t>ockie.brockway@blackbox.com</a:t>
            </a:r>
          </a:p>
          <a:p>
            <a:r>
              <a:rPr lang="en-US" sz="1400" dirty="0"/>
              <a:t>https://</a:t>
            </a:r>
            <a:r>
              <a:rPr lang="en-US" sz="1400" dirty="0" smtClean="0"/>
              <a:t>www.linkedin.com/pub/rockie-brockway/9/634/641</a:t>
            </a:r>
          </a:p>
          <a:p>
            <a:r>
              <a:rPr lang="en-US" sz="1400" dirty="0" smtClean="0"/>
              <a:t>@</a:t>
            </a:r>
            <a:r>
              <a:rPr lang="en-US" sz="1400" dirty="0" err="1" smtClean="0"/>
              <a:t>rockiebrockway</a:t>
            </a:r>
            <a:endParaRPr lang="en-US" sz="1400" dirty="0" smtClean="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0882" y="1790701"/>
            <a:ext cx="3721517" cy="2476500"/>
          </a:xfrm>
          <a:prstGeom prst="rect">
            <a:avLst/>
          </a:prstGeom>
        </p:spPr>
      </p:pic>
    </p:spTree>
    <p:extLst>
      <p:ext uri="{BB962C8B-B14F-4D97-AF65-F5344CB8AC3E}">
        <p14:creationId xmlns:p14="http://schemas.microsoft.com/office/powerpoint/2010/main" val="1111243101"/>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Project and/or Compliance = Incorrect</a:t>
            </a:r>
          </a:p>
        </p:txBody>
      </p:sp>
      <p:sp>
        <p:nvSpPr>
          <p:cNvPr id="5" name="TextBox 4"/>
          <p:cNvSpPr txBox="1"/>
          <p:nvPr/>
        </p:nvSpPr>
        <p:spPr>
          <a:xfrm>
            <a:off x="609600" y="1184275"/>
            <a:ext cx="4707890" cy="4431983"/>
          </a:xfrm>
          <a:prstGeom prst="rect">
            <a:avLst/>
          </a:prstGeom>
          <a:noFill/>
        </p:spPr>
        <p:txBody>
          <a:bodyPr wrap="square" rtlCol="0">
            <a:spAutoFit/>
          </a:bodyPr>
          <a:lstStyle/>
          <a:p>
            <a:r>
              <a:rPr lang="en-US" sz="2400" dirty="0" smtClean="0"/>
              <a:t>Breach Business Impact Continues to Grow</a:t>
            </a:r>
          </a:p>
          <a:p>
            <a:endParaRPr lang="en-US" dirty="0"/>
          </a:p>
          <a:p>
            <a:r>
              <a:rPr lang="en-US" dirty="0" smtClean="0"/>
              <a:t>Reasons:</a:t>
            </a:r>
          </a:p>
          <a:p>
            <a:pPr lvl="1"/>
            <a:r>
              <a:rPr lang="en-US" dirty="0" smtClean="0"/>
              <a:t>While most orgs understand data protection is a crucial strategic business issue, they continue to approach it on either</a:t>
            </a:r>
          </a:p>
          <a:p>
            <a:pPr marL="1200150" lvl="2" indent="-285750">
              <a:buFont typeface="Arial" panose="020B0604020202020204" pitchFamily="34" charset="0"/>
              <a:buChar char="•"/>
            </a:pPr>
            <a:r>
              <a:rPr lang="en-US" dirty="0" smtClean="0"/>
              <a:t>A project by project basis and/or</a:t>
            </a:r>
          </a:p>
          <a:p>
            <a:pPr marL="1200150" lvl="2" indent="-285750">
              <a:buFont typeface="Arial" panose="020B0604020202020204" pitchFamily="34" charset="0"/>
              <a:buChar char="•"/>
            </a:pPr>
            <a:r>
              <a:rPr lang="en-US" dirty="0" smtClean="0"/>
              <a:t>From a Compliance perspective</a:t>
            </a:r>
          </a:p>
          <a:p>
            <a:pPr marL="1200150" lvl="2" indent="-285750">
              <a:buFont typeface="Arial" panose="020B0604020202020204" pitchFamily="34" charset="0"/>
              <a:buChar char="•"/>
            </a:pPr>
            <a:endParaRPr lang="en-US" dirty="0"/>
          </a:p>
          <a:p>
            <a:pPr lvl="1"/>
            <a:r>
              <a:rPr lang="en-US" dirty="0"/>
              <a:t>The reality is that </a:t>
            </a:r>
            <a:r>
              <a:rPr lang="en-US" dirty="0" smtClean="0"/>
              <a:t>data security </a:t>
            </a:r>
            <a:r>
              <a:rPr lang="en-US" dirty="0"/>
              <a:t>inherently relates to </a:t>
            </a:r>
            <a:r>
              <a:rPr lang="en-US" dirty="0" smtClean="0"/>
              <a:t>financial business </a:t>
            </a:r>
            <a:r>
              <a:rPr lang="en-US" dirty="0"/>
              <a:t>risk and must be treated as a function of the business itself</a:t>
            </a:r>
          </a:p>
        </p:txBody>
      </p:sp>
      <p:pic>
        <p:nvPicPr>
          <p:cNvPr id="1026" name="Picture 2" descr="you're gonna have a bad time guy - if you base your security strategy around compliance or products you're gonna have a bad ti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7664" y="1672146"/>
            <a:ext cx="4364736" cy="4364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3071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Complexity in the Enterprise</a:t>
            </a:r>
          </a:p>
        </p:txBody>
      </p:sp>
      <p:pic>
        <p:nvPicPr>
          <p:cNvPr id="2" name="Picture 1"/>
          <p:cNvPicPr>
            <a:picLocks noChangeAspect="1"/>
          </p:cNvPicPr>
          <p:nvPr/>
        </p:nvPicPr>
        <p:blipFill>
          <a:blip r:embed="rId3"/>
          <a:stretch>
            <a:fillRect/>
          </a:stretch>
        </p:blipFill>
        <p:spPr>
          <a:xfrm>
            <a:off x="6236710" y="1384299"/>
            <a:ext cx="5345690" cy="4775201"/>
          </a:xfrm>
          <a:prstGeom prst="rect">
            <a:avLst/>
          </a:prstGeom>
        </p:spPr>
      </p:pic>
      <p:sp>
        <p:nvSpPr>
          <p:cNvPr id="3" name="TextBox 2"/>
          <p:cNvSpPr txBox="1"/>
          <p:nvPr/>
        </p:nvSpPr>
        <p:spPr>
          <a:xfrm>
            <a:off x="609600" y="1384299"/>
            <a:ext cx="4940300" cy="2585323"/>
          </a:xfrm>
          <a:prstGeom prst="rect">
            <a:avLst/>
          </a:prstGeom>
          <a:noFill/>
        </p:spPr>
        <p:txBody>
          <a:bodyPr wrap="square" rtlCol="0">
            <a:spAutoFit/>
          </a:bodyPr>
          <a:lstStyle/>
          <a:p>
            <a:r>
              <a:rPr lang="en-US" dirty="0" smtClean="0"/>
              <a:t>From the Enterprise to the Application, more complexity means less security</a:t>
            </a:r>
          </a:p>
          <a:p>
            <a:endParaRPr lang="en-US" dirty="0"/>
          </a:p>
          <a:p>
            <a:r>
              <a:rPr lang="en-US" dirty="0" smtClean="0"/>
              <a:t>Simple, individual projects do not need “Architecture”</a:t>
            </a:r>
          </a:p>
          <a:p>
            <a:endParaRPr lang="en-US" dirty="0"/>
          </a:p>
          <a:p>
            <a:r>
              <a:rPr lang="en-US" dirty="0" smtClean="0"/>
              <a:t>“Architecture” is required to successfully fit an individual project into a larger, more complex set of projects</a:t>
            </a:r>
            <a:endParaRPr lang="en-US" dirty="0"/>
          </a:p>
        </p:txBody>
      </p:sp>
      <p:pic>
        <p:nvPicPr>
          <p:cNvPr id="1028" name="Picture 4" descr="http://jackmalcolm.com/blog/wp-content/uploads/2011/09/simplicity.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9564" y="4169646"/>
            <a:ext cx="2280372" cy="181768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605587" y="6159500"/>
            <a:ext cx="1266825" cy="247650"/>
          </a:xfrm>
          <a:prstGeom prst="rect">
            <a:avLst/>
          </a:prstGeom>
        </p:spPr>
      </p:pic>
      <p:pic>
        <p:nvPicPr>
          <p:cNvPr id="5" name="Picture 4"/>
          <p:cNvPicPr>
            <a:picLocks noChangeAspect="1"/>
          </p:cNvPicPr>
          <p:nvPr/>
        </p:nvPicPr>
        <p:blipFill>
          <a:blip r:embed="rId6"/>
          <a:stretch>
            <a:fillRect/>
          </a:stretch>
        </p:blipFill>
        <p:spPr>
          <a:xfrm>
            <a:off x="2489200" y="5834934"/>
            <a:ext cx="1181100" cy="152400"/>
          </a:xfrm>
          <a:prstGeom prst="rect">
            <a:avLst/>
          </a:prstGeom>
        </p:spPr>
      </p:pic>
    </p:spTree>
    <p:extLst>
      <p:ext uri="{BB962C8B-B14F-4D97-AF65-F5344CB8AC3E}">
        <p14:creationId xmlns:p14="http://schemas.microsoft.com/office/powerpoint/2010/main" val="1762651897"/>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Organizing Complexity Through Architecture</a:t>
            </a:r>
          </a:p>
        </p:txBody>
      </p:sp>
      <p:sp>
        <p:nvSpPr>
          <p:cNvPr id="3" name="TextBox 2"/>
          <p:cNvSpPr txBox="1"/>
          <p:nvPr/>
        </p:nvSpPr>
        <p:spPr>
          <a:xfrm>
            <a:off x="609600" y="1384299"/>
            <a:ext cx="5829300" cy="4524315"/>
          </a:xfrm>
          <a:prstGeom prst="rect">
            <a:avLst/>
          </a:prstGeom>
          <a:noFill/>
        </p:spPr>
        <p:txBody>
          <a:bodyPr wrap="square" rtlCol="0">
            <a:spAutoFit/>
          </a:bodyPr>
          <a:lstStyle/>
          <a:p>
            <a:r>
              <a:rPr lang="en-US" dirty="0" smtClean="0"/>
              <a:t>Like the design of buildings and cities, information architecture must take into consideration:</a:t>
            </a:r>
          </a:p>
          <a:p>
            <a:pPr marL="742950" lvl="1" indent="-285750">
              <a:buFont typeface="Arial" panose="020B0604020202020204" pitchFamily="34" charset="0"/>
              <a:buChar char="•"/>
            </a:pPr>
            <a:r>
              <a:rPr lang="en-US" dirty="0" smtClean="0"/>
              <a:t>Organizational goals to be achieved by the systems</a:t>
            </a:r>
          </a:p>
          <a:p>
            <a:pPr marL="742950" lvl="1" indent="-285750">
              <a:buFont typeface="Arial" panose="020B0604020202020204" pitchFamily="34" charset="0"/>
              <a:buChar char="•"/>
            </a:pPr>
            <a:r>
              <a:rPr lang="en-US" dirty="0" smtClean="0"/>
              <a:t>The environment where the systems will be built and used</a:t>
            </a:r>
          </a:p>
          <a:p>
            <a:pPr marL="742950" lvl="1" indent="-285750">
              <a:buFont typeface="Arial" panose="020B0604020202020204" pitchFamily="34" charset="0"/>
              <a:buChar char="•"/>
            </a:pPr>
            <a:r>
              <a:rPr lang="en-US" dirty="0" smtClean="0"/>
              <a:t>The technical capabilities required to build and operate the systems</a:t>
            </a:r>
          </a:p>
          <a:p>
            <a:endParaRPr lang="en-US" dirty="0" smtClean="0"/>
          </a:p>
          <a:p>
            <a:r>
              <a:rPr lang="en-US" dirty="0" smtClean="0"/>
              <a:t>Benefits:</a:t>
            </a:r>
          </a:p>
          <a:p>
            <a:pPr marL="742950" lvl="1" indent="-285750">
              <a:buFont typeface="Arial" panose="020B0604020202020204" pitchFamily="34" charset="0"/>
              <a:buChar char="•"/>
            </a:pPr>
            <a:r>
              <a:rPr lang="en-US" dirty="0"/>
              <a:t>Organizes your Enterprise’s </a:t>
            </a:r>
            <a:r>
              <a:rPr lang="en-US" dirty="0" smtClean="0"/>
              <a:t>complexity</a:t>
            </a:r>
          </a:p>
          <a:p>
            <a:pPr marL="742950" lvl="1" indent="-285750">
              <a:buFont typeface="Arial" panose="020B0604020202020204" pitchFamily="34" charset="0"/>
              <a:buChar char="•"/>
            </a:pPr>
            <a:r>
              <a:rPr lang="en-US" b="1" dirty="0"/>
              <a:t>Focuses on Security, not Compliance </a:t>
            </a:r>
            <a:r>
              <a:rPr lang="en-US" dirty="0"/>
              <a:t>(but still maps to compliance, we still have auditors :P)</a:t>
            </a:r>
          </a:p>
          <a:p>
            <a:pPr marL="742950" lvl="1" indent="-285750">
              <a:buFont typeface="Arial" panose="020B0604020202020204" pitchFamily="34" charset="0"/>
              <a:buChar char="•"/>
            </a:pPr>
            <a:r>
              <a:rPr lang="en-US" b="1" dirty="0"/>
              <a:t>METRICS!</a:t>
            </a:r>
          </a:p>
          <a:p>
            <a:pPr marL="742950" lvl="1" indent="-285750">
              <a:buFont typeface="Arial" panose="020B0604020202020204" pitchFamily="34" charset="0"/>
              <a:buChar char="•"/>
            </a:pPr>
            <a:r>
              <a:rPr lang="en-US" dirty="0"/>
              <a:t>Allows business owners to make educated security/risk decisions without having to be an </a:t>
            </a:r>
            <a:r>
              <a:rPr lang="en-US" dirty="0" err="1"/>
              <a:t>infosec</a:t>
            </a:r>
            <a:r>
              <a:rPr lang="en-US" dirty="0"/>
              <a:t> </a:t>
            </a:r>
            <a:r>
              <a:rPr lang="en-US" dirty="0" smtClean="0"/>
              <a:t>professional</a:t>
            </a:r>
          </a:p>
        </p:txBody>
      </p:sp>
      <p:pic>
        <p:nvPicPr>
          <p:cNvPr id="2050" name="Picture 2" descr="http://behome.info/wp-content/uploads/2014/12/architecture-blueprints-skyscrape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525" y="1384299"/>
            <a:ext cx="4714875" cy="471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67688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Enterprise Security Architecture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3136" y="1435100"/>
            <a:ext cx="4779264" cy="4842426"/>
          </a:xfrm>
          <a:prstGeom prst="rect">
            <a:avLst/>
          </a:prstGeom>
        </p:spPr>
      </p:pic>
      <p:sp>
        <p:nvSpPr>
          <p:cNvPr id="4" name="TextBox 3"/>
          <p:cNvSpPr txBox="1"/>
          <p:nvPr/>
        </p:nvSpPr>
        <p:spPr>
          <a:xfrm>
            <a:off x="609600" y="1435100"/>
            <a:ext cx="4949952" cy="2308324"/>
          </a:xfrm>
          <a:prstGeom prst="rect">
            <a:avLst/>
          </a:prstGeom>
          <a:noFill/>
        </p:spPr>
        <p:txBody>
          <a:bodyPr wrap="square" rtlCol="0">
            <a:spAutoFit/>
          </a:bodyPr>
          <a:lstStyle/>
          <a:p>
            <a:r>
              <a:rPr lang="en-US" dirty="0" smtClean="0"/>
              <a:t>Security inherently relates to business risk and must be treated as a board supported function of the business</a:t>
            </a:r>
          </a:p>
          <a:p>
            <a:endParaRPr lang="en-US" dirty="0"/>
          </a:p>
          <a:p>
            <a:r>
              <a:rPr lang="en-US" dirty="0" smtClean="0"/>
              <a:t>Enterprise Security Architecture aligns organizational business strategy and goals with the protection of the organization’s business critical data </a:t>
            </a:r>
            <a:endParaRPr lang="en-US" dirty="0"/>
          </a:p>
        </p:txBody>
      </p:sp>
    </p:spTree>
    <p:extLst>
      <p:ext uri="{BB962C8B-B14F-4D97-AF65-F5344CB8AC3E}">
        <p14:creationId xmlns:p14="http://schemas.microsoft.com/office/powerpoint/2010/main" val="1936315133"/>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smtClean="0"/>
              <a:t>Process</a:t>
            </a:r>
          </a:p>
        </p:txBody>
      </p:sp>
      <p:sp>
        <p:nvSpPr>
          <p:cNvPr id="4" name="TextBox 3"/>
          <p:cNvSpPr txBox="1"/>
          <p:nvPr/>
        </p:nvSpPr>
        <p:spPr>
          <a:xfrm>
            <a:off x="609599" y="1435100"/>
            <a:ext cx="5559553" cy="4616648"/>
          </a:xfrm>
          <a:prstGeom prst="rect">
            <a:avLst/>
          </a:prstGeom>
          <a:noFill/>
        </p:spPr>
        <p:txBody>
          <a:bodyPr wrap="square" rtlCol="0">
            <a:spAutoFit/>
          </a:bodyPr>
          <a:lstStyle/>
          <a:p>
            <a:r>
              <a:rPr lang="en-US" sz="2400" dirty="0" smtClean="0"/>
              <a:t>Threat Management</a:t>
            </a:r>
          </a:p>
          <a:p>
            <a:endParaRPr lang="en-US" dirty="0"/>
          </a:p>
          <a:p>
            <a:r>
              <a:rPr lang="en-US" dirty="0" smtClean="0"/>
              <a:t>The set of all processes for discovering, reporting and mitigating enterprise threats</a:t>
            </a:r>
          </a:p>
          <a:p>
            <a:endParaRPr lang="en-US" dirty="0"/>
          </a:p>
          <a:p>
            <a:r>
              <a:rPr lang="en-US" dirty="0" smtClean="0"/>
              <a:t>Threat Management is typically broken down into:</a:t>
            </a:r>
          </a:p>
          <a:p>
            <a:pPr marL="742950" lvl="1" indent="-285750">
              <a:buFont typeface="Arial" panose="020B0604020202020204" pitchFamily="34" charset="0"/>
              <a:buChar char="•"/>
            </a:pPr>
            <a:r>
              <a:rPr lang="en-US" dirty="0" smtClean="0"/>
              <a:t>Controls/Logging sources</a:t>
            </a:r>
          </a:p>
          <a:p>
            <a:pPr marL="742950" lvl="1" indent="-285750">
              <a:buFont typeface="Arial" panose="020B0604020202020204" pitchFamily="34" charset="0"/>
              <a:buChar char="•"/>
            </a:pPr>
            <a:r>
              <a:rPr lang="en-US" dirty="0" smtClean="0"/>
              <a:t>Monitoring</a:t>
            </a:r>
          </a:p>
          <a:p>
            <a:pPr marL="742950" lvl="1" indent="-285750">
              <a:buFont typeface="Arial" panose="020B0604020202020204" pitchFamily="34" charset="0"/>
              <a:buChar char="•"/>
            </a:pPr>
            <a:r>
              <a:rPr lang="en-US" dirty="0" smtClean="0"/>
              <a:t>Threat modeling</a:t>
            </a:r>
          </a:p>
          <a:p>
            <a:pPr marL="742950" lvl="1" indent="-285750">
              <a:buFont typeface="Arial" panose="020B0604020202020204" pitchFamily="34" charset="0"/>
              <a:buChar char="•"/>
            </a:pPr>
            <a:r>
              <a:rPr lang="en-US" dirty="0"/>
              <a:t>Incident </a:t>
            </a:r>
            <a:r>
              <a:rPr lang="en-US" dirty="0" smtClean="0"/>
              <a:t>response</a:t>
            </a:r>
          </a:p>
          <a:p>
            <a:pPr marL="742950" lvl="1" indent="-285750">
              <a:buFont typeface="Arial" panose="020B0604020202020204" pitchFamily="34" charset="0"/>
              <a:buChar char="•"/>
            </a:pPr>
            <a:r>
              <a:rPr lang="en-US" dirty="0" smtClean="0"/>
              <a:t>“Threat Intelligence”</a:t>
            </a:r>
            <a:endParaRPr lang="en-US" dirty="0"/>
          </a:p>
          <a:p>
            <a:endParaRPr lang="en-US" dirty="0" smtClean="0"/>
          </a:p>
          <a:p>
            <a:r>
              <a:rPr lang="en-US" dirty="0" smtClean="0"/>
              <a:t>It is critical to have vulnerability accountability and ownership throughout the enterprise, with the associated metrics, to reduce the risks of asset breach by threat actors</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0183" y="1435100"/>
            <a:ext cx="4782217" cy="4839375"/>
          </a:xfrm>
          <a:prstGeom prst="rect">
            <a:avLst/>
          </a:prstGeom>
        </p:spPr>
      </p:pic>
    </p:spTree>
    <p:extLst>
      <p:ext uri="{BB962C8B-B14F-4D97-AF65-F5344CB8AC3E}">
        <p14:creationId xmlns:p14="http://schemas.microsoft.com/office/powerpoint/2010/main" val="116585888"/>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1_Office Theme">
  <a:themeElements>
    <a:clrScheme name="Custom 21">
      <a:dk1>
        <a:sysClr val="windowText" lastClr="000000"/>
      </a:dk1>
      <a:lt1>
        <a:sysClr val="window" lastClr="FFFFFF"/>
      </a:lt1>
      <a:dk2>
        <a:srgbClr val="0066B2"/>
      </a:dk2>
      <a:lt2>
        <a:srgbClr val="DCD9D1"/>
      </a:lt2>
      <a:accent1>
        <a:srgbClr val="9BC24C"/>
      </a:accent1>
      <a:accent2>
        <a:srgbClr val="4E947F"/>
      </a:accent2>
      <a:accent3>
        <a:srgbClr val="0066B2"/>
      </a:accent3>
      <a:accent4>
        <a:srgbClr val="BFA96D"/>
      </a:accent4>
      <a:accent5>
        <a:srgbClr val="000E19"/>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2512</Words>
  <Application>Microsoft Office PowerPoint</Application>
  <PresentationFormat>Widescreen</PresentationFormat>
  <Paragraphs>423</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Arial</vt:lpstr>
      <vt:lpstr>Calibri</vt:lpstr>
      <vt:lpstr>Lucida Grande</vt:lpstr>
      <vt:lpstr>Symbol</vt:lpstr>
      <vt:lpstr>Times New Roman</vt:lpstr>
      <vt:lpstr>1_Office Theme</vt:lpstr>
      <vt:lpstr>Enterprise Class Threat Management Like A Boss  Rockie Brockway Business Risk Director Black Box Network Services</vt:lpstr>
      <vt:lpstr>Bio</vt:lpstr>
      <vt:lpstr>Brief History Lesson</vt:lpstr>
      <vt:lpstr>Information is Beautiful</vt:lpstr>
      <vt:lpstr>Project and/or Compliance = Incorrect</vt:lpstr>
      <vt:lpstr>Complexity in the Enterprise</vt:lpstr>
      <vt:lpstr>Organizing Complexity Through Architecture</vt:lpstr>
      <vt:lpstr>Enterprise Security Architecture</vt:lpstr>
      <vt:lpstr>Process</vt:lpstr>
      <vt:lpstr>Process</vt:lpstr>
      <vt:lpstr>Perhaps more importantly …</vt:lpstr>
      <vt:lpstr>I’ve seen things you people wouldn’t believe</vt:lpstr>
      <vt:lpstr>Process</vt:lpstr>
      <vt:lpstr>Inspiration</vt:lpstr>
      <vt:lpstr>Inspiration</vt:lpstr>
      <vt:lpstr>Inspiration</vt:lpstr>
      <vt:lpstr>Inspiration</vt:lpstr>
      <vt:lpstr>Inspiration</vt:lpstr>
      <vt:lpstr>Inspiration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Application</vt:lpstr>
      <vt:lpstr>Metrics!!!</vt:lpstr>
      <vt:lpstr>Metrics!!!</vt:lpstr>
      <vt:lpstr>Metrics!!!</vt:lpstr>
      <vt:lpstr>Metrics!!!</vt:lpstr>
      <vt:lpstr>Details</vt:lpstr>
      <vt:lpstr>Details</vt:lpstr>
      <vt:lpstr>Details</vt:lpstr>
      <vt:lpstr>Details</vt:lpstr>
      <vt:lpstr>Details</vt:lpstr>
      <vt:lpstr>“Demo”</vt:lpstr>
      <vt:lpstr>GitHub</vt:lpstr>
      <vt:lpstr>What Next?</vt:lpstr>
      <vt:lpstr>What Next?</vt:lpstr>
      <vt:lpstr>Wrap Up</vt:lpstr>
      <vt:lpstr>Q&amp;A and 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2016-06-03T21:39:56Z</dcterms:created>
  <dcterms:modified xsi:type="dcterms:W3CDTF">2016-06-03T21:43:33Z</dcterms:modified>
</cp:coreProperties>
</file>