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7" r:id="rId5"/>
    <p:sldId id="280" r:id="rId6"/>
    <p:sldId id="295" r:id="rId7"/>
    <p:sldId id="283" r:id="rId8"/>
    <p:sldId id="289" r:id="rId9"/>
    <p:sldId id="282" r:id="rId10"/>
    <p:sldId id="277" r:id="rId11"/>
    <p:sldId id="285" r:id="rId12"/>
    <p:sldId id="284" r:id="rId13"/>
    <p:sldId id="290" r:id="rId14"/>
    <p:sldId id="292" r:id="rId15"/>
    <p:sldId id="291" r:id="rId16"/>
    <p:sldId id="279" r:id="rId17"/>
    <p:sldId id="293" r:id="rId18"/>
    <p:sldId id="288" r:id="rId19"/>
    <p:sldId id="294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cob Ewers" initials="JE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621D"/>
    <a:srgbClr val="295EAC"/>
    <a:srgbClr val="4BC9F4"/>
    <a:srgbClr val="3478C7"/>
    <a:srgbClr val="178702"/>
    <a:srgbClr val="3961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7" autoAdjust="0"/>
    <p:restoredTop sz="77376" autoAdjust="0"/>
  </p:normalViewPr>
  <p:slideViewPr>
    <p:cSldViewPr snapToGrid="0" snapToObjects="1">
      <p:cViewPr>
        <p:scale>
          <a:sx n="85" d="100"/>
          <a:sy n="85" d="100"/>
        </p:scale>
        <p:origin x="236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notesMaster" Target="notesMasters/notesMaster1.xml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158C71-E7CD-804E-B529-8B42C282A972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986005BD-0AC0-5D44-9EF1-CEF053EC9376}">
      <dgm:prSet phldrT="[Text]" custT="1"/>
      <dgm:spPr/>
      <dgm:t>
        <a:bodyPr/>
        <a:lstStyle/>
        <a:p>
          <a:endParaRPr lang="en-US" sz="1200" dirty="0"/>
        </a:p>
      </dgm:t>
    </dgm:pt>
    <dgm:pt modelId="{1466F4EC-03AE-F642-9BB6-DB5A3B68E554}" type="parTrans" cxnId="{76BCCD05-E505-044B-9123-5BB516C5B908}">
      <dgm:prSet/>
      <dgm:spPr/>
      <dgm:t>
        <a:bodyPr/>
        <a:lstStyle/>
        <a:p>
          <a:endParaRPr lang="en-US"/>
        </a:p>
      </dgm:t>
    </dgm:pt>
    <dgm:pt modelId="{C8AD575B-DDAD-EF43-9071-262F27A791DE}" type="sibTrans" cxnId="{76BCCD05-E505-044B-9123-5BB516C5B908}">
      <dgm:prSet/>
      <dgm:spPr/>
      <dgm:t>
        <a:bodyPr/>
        <a:lstStyle/>
        <a:p>
          <a:endParaRPr lang="en-US"/>
        </a:p>
      </dgm:t>
    </dgm:pt>
    <dgm:pt modelId="{D6F36739-B3C0-764D-9EE5-2BDA8C70CD3A}">
      <dgm:prSet phldrT="[Text]" custT="1"/>
      <dgm:spPr/>
      <dgm:t>
        <a:bodyPr/>
        <a:lstStyle/>
        <a:p>
          <a:endParaRPr lang="en-US" sz="1200" dirty="0"/>
        </a:p>
      </dgm:t>
    </dgm:pt>
    <dgm:pt modelId="{66190A76-0635-6A4B-92EE-84F0AC5A3C25}" type="parTrans" cxnId="{B5EA850E-5EC1-0547-AF6D-94657563C5F8}">
      <dgm:prSet/>
      <dgm:spPr/>
      <dgm:t>
        <a:bodyPr/>
        <a:lstStyle/>
        <a:p>
          <a:endParaRPr lang="en-US"/>
        </a:p>
      </dgm:t>
    </dgm:pt>
    <dgm:pt modelId="{B34B1C95-E912-9545-AF7A-3DA8296B2B91}" type="sibTrans" cxnId="{B5EA850E-5EC1-0547-AF6D-94657563C5F8}">
      <dgm:prSet/>
      <dgm:spPr/>
      <dgm:t>
        <a:bodyPr/>
        <a:lstStyle/>
        <a:p>
          <a:endParaRPr lang="en-US"/>
        </a:p>
      </dgm:t>
    </dgm:pt>
    <dgm:pt modelId="{F084F1C0-BDFA-2445-A124-B543839638A7}" type="pres">
      <dgm:prSet presAssocID="{9A158C71-E7CD-804E-B529-8B42C282A972}" presName="compositeShape" presStyleCnt="0">
        <dgm:presLayoutVars>
          <dgm:chMax val="7"/>
          <dgm:dir/>
          <dgm:resizeHandles val="exact"/>
        </dgm:presLayoutVars>
      </dgm:prSet>
      <dgm:spPr/>
    </dgm:pt>
    <dgm:pt modelId="{05DC7189-6794-AD48-81DE-8DCA35FB261E}" type="pres">
      <dgm:prSet presAssocID="{986005BD-0AC0-5D44-9EF1-CEF053EC9376}" presName="circ1" presStyleLbl="vennNode1" presStyleIdx="0" presStyleCnt="2" custScaleX="105318" custScaleY="100547"/>
      <dgm:spPr/>
      <dgm:t>
        <a:bodyPr/>
        <a:lstStyle/>
        <a:p>
          <a:endParaRPr lang="en-US"/>
        </a:p>
      </dgm:t>
    </dgm:pt>
    <dgm:pt modelId="{CA91FE60-8FFC-BD44-B1A2-4F2AEF9C5997}" type="pres">
      <dgm:prSet presAssocID="{986005BD-0AC0-5D44-9EF1-CEF053EC937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44787-D9E9-1840-9D62-FE2C1BD69D1B}" type="pres">
      <dgm:prSet presAssocID="{D6F36739-B3C0-764D-9EE5-2BDA8C70CD3A}" presName="circ2" presStyleLbl="vennNode1" presStyleIdx="1" presStyleCnt="2" custScaleX="106011" custScaleY="100547" custLinFactNeighborX="-5520" custLinFactNeighborY="187"/>
      <dgm:spPr/>
      <dgm:t>
        <a:bodyPr/>
        <a:lstStyle/>
        <a:p>
          <a:endParaRPr lang="en-US"/>
        </a:p>
      </dgm:t>
    </dgm:pt>
    <dgm:pt modelId="{4D4CF7DC-FB19-314B-B851-D8FA65262680}" type="pres">
      <dgm:prSet presAssocID="{D6F36739-B3C0-764D-9EE5-2BDA8C70CD3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F9DF25-5512-684E-9FBE-81BF9A980D0A}" type="presOf" srcId="{D6F36739-B3C0-764D-9EE5-2BDA8C70CD3A}" destId="{6B644787-D9E9-1840-9D62-FE2C1BD69D1B}" srcOrd="0" destOrd="0" presId="urn:microsoft.com/office/officeart/2005/8/layout/venn1"/>
    <dgm:cxn modelId="{19DA64B7-5806-B04E-9F36-9D1944CCE89A}" type="presOf" srcId="{986005BD-0AC0-5D44-9EF1-CEF053EC9376}" destId="{05DC7189-6794-AD48-81DE-8DCA35FB261E}" srcOrd="0" destOrd="0" presId="urn:microsoft.com/office/officeart/2005/8/layout/venn1"/>
    <dgm:cxn modelId="{19D5EA54-3136-464A-9BD0-5C9E9361C2CB}" type="presOf" srcId="{D6F36739-B3C0-764D-9EE5-2BDA8C70CD3A}" destId="{4D4CF7DC-FB19-314B-B851-D8FA65262680}" srcOrd="1" destOrd="0" presId="urn:microsoft.com/office/officeart/2005/8/layout/venn1"/>
    <dgm:cxn modelId="{7F8B4DE3-6146-2541-B267-B0907CE22ECE}" type="presOf" srcId="{986005BD-0AC0-5D44-9EF1-CEF053EC9376}" destId="{CA91FE60-8FFC-BD44-B1A2-4F2AEF9C5997}" srcOrd="1" destOrd="0" presId="urn:microsoft.com/office/officeart/2005/8/layout/venn1"/>
    <dgm:cxn modelId="{76BCCD05-E505-044B-9123-5BB516C5B908}" srcId="{9A158C71-E7CD-804E-B529-8B42C282A972}" destId="{986005BD-0AC0-5D44-9EF1-CEF053EC9376}" srcOrd="0" destOrd="0" parTransId="{1466F4EC-03AE-F642-9BB6-DB5A3B68E554}" sibTransId="{C8AD575B-DDAD-EF43-9071-262F27A791DE}"/>
    <dgm:cxn modelId="{B5EA850E-5EC1-0547-AF6D-94657563C5F8}" srcId="{9A158C71-E7CD-804E-B529-8B42C282A972}" destId="{D6F36739-B3C0-764D-9EE5-2BDA8C70CD3A}" srcOrd="1" destOrd="0" parTransId="{66190A76-0635-6A4B-92EE-84F0AC5A3C25}" sibTransId="{B34B1C95-E912-9545-AF7A-3DA8296B2B91}"/>
    <dgm:cxn modelId="{25E45220-E12B-8A44-8CE1-7C31FE045762}" type="presOf" srcId="{9A158C71-E7CD-804E-B529-8B42C282A972}" destId="{F084F1C0-BDFA-2445-A124-B543839638A7}" srcOrd="0" destOrd="0" presId="urn:microsoft.com/office/officeart/2005/8/layout/venn1"/>
    <dgm:cxn modelId="{5F09B74F-3BB6-E543-9139-DEC1A56A6CD9}" type="presParOf" srcId="{F084F1C0-BDFA-2445-A124-B543839638A7}" destId="{05DC7189-6794-AD48-81DE-8DCA35FB261E}" srcOrd="0" destOrd="0" presId="urn:microsoft.com/office/officeart/2005/8/layout/venn1"/>
    <dgm:cxn modelId="{F484E322-4367-9C48-A1CE-F8114923D784}" type="presParOf" srcId="{F084F1C0-BDFA-2445-A124-B543839638A7}" destId="{CA91FE60-8FFC-BD44-B1A2-4F2AEF9C5997}" srcOrd="1" destOrd="0" presId="urn:microsoft.com/office/officeart/2005/8/layout/venn1"/>
    <dgm:cxn modelId="{A510E0CD-26DE-DB48-848B-E9831BDB75B8}" type="presParOf" srcId="{F084F1C0-BDFA-2445-A124-B543839638A7}" destId="{6B644787-D9E9-1840-9D62-FE2C1BD69D1B}" srcOrd="2" destOrd="0" presId="urn:microsoft.com/office/officeart/2005/8/layout/venn1"/>
    <dgm:cxn modelId="{B24C638E-B38D-9142-B4A4-A11530E76322}" type="presParOf" srcId="{F084F1C0-BDFA-2445-A124-B543839638A7}" destId="{4D4CF7DC-FB19-314B-B851-D8FA65262680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C7189-6794-AD48-81DE-8DCA35FB261E}">
      <dsp:nvSpPr>
        <dsp:cNvPr id="0" name=""/>
        <dsp:cNvSpPr/>
      </dsp:nvSpPr>
      <dsp:spPr>
        <a:xfrm>
          <a:off x="147997" y="0"/>
          <a:ext cx="4963653" cy="473879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841120" y="558805"/>
        <a:ext cx="2861926" cy="3621183"/>
      </dsp:txXfrm>
    </dsp:sp>
    <dsp:sp modelId="{6B644787-D9E9-1840-9D62-FE2C1BD69D1B}">
      <dsp:nvSpPr>
        <dsp:cNvPr id="0" name=""/>
        <dsp:cNvSpPr/>
      </dsp:nvSpPr>
      <dsp:spPr>
        <a:xfrm>
          <a:off x="3268275" y="0"/>
          <a:ext cx="4996314" cy="473879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4686148" y="558805"/>
        <a:ext cx="2880757" cy="3621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74476-5729-5E4C-B5B2-B5B5B19112BE}" type="datetimeFigureOut">
              <a:rPr lang="en-US" smtClean="0"/>
              <a:t>6/6/16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EC685-26FF-3447-9E3D-425068C7C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14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EC685-26FF-3447-9E3D-425068C7C6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74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EC685-26FF-3447-9E3D-425068C7C6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EC685-26FF-3447-9E3D-425068C7C6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68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EC685-26FF-3447-9E3D-425068C7C6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81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EC685-26FF-3447-9E3D-425068C7C6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91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EC685-26FF-3447-9E3D-425068C7C6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EC685-26FF-3447-9E3D-425068C7C6B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9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36740"/>
            <a:ext cx="7772400" cy="1470025"/>
          </a:xfrm>
        </p:spPr>
        <p:txBody>
          <a:bodyPr/>
          <a:lstStyle>
            <a:lvl1pPr algn="ctr">
              <a:defRPr>
                <a:solidFill>
                  <a:srgbClr val="295EA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92515"/>
            <a:ext cx="6400800" cy="62258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Cigital-Logo-FullColor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50" y="299099"/>
            <a:ext cx="2034975" cy="56408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 userDrawn="1"/>
        </p:nvSpPr>
        <p:spPr>
          <a:xfrm>
            <a:off x="3797085" y="6356350"/>
            <a:ext cx="5346915" cy="4163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Copyright © 2016, Cigital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15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99620"/>
            <a:ext cx="7772400" cy="1470025"/>
          </a:xfrm>
        </p:spPr>
        <p:txBody>
          <a:bodyPr/>
          <a:lstStyle>
            <a:lvl1pPr algn="ctr">
              <a:defRPr>
                <a:solidFill>
                  <a:srgbClr val="295EA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5395"/>
            <a:ext cx="6400800" cy="62258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Cigital-Logo-FullColor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50" y="299099"/>
            <a:ext cx="2034975" cy="564081"/>
          </a:xfrm>
          <a:prstGeom prst="rect">
            <a:avLst/>
          </a:prstGeom>
        </p:spPr>
      </p:pic>
      <p:pic>
        <p:nvPicPr>
          <p:cNvPr id="4" name="Picture 3" descr="cigital-powerpoint-rd2-breake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119"/>
            <a:ext cx="9144000" cy="1335881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 userDrawn="1"/>
        </p:nvSpPr>
        <p:spPr>
          <a:xfrm>
            <a:off x="3797085" y="6356350"/>
            <a:ext cx="5346915" cy="4163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Copyright © 2016, Cigital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69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95EA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 userDrawn="1"/>
        </p:nvSpPr>
        <p:spPr>
          <a:xfrm>
            <a:off x="3797085" y="6356350"/>
            <a:ext cx="5346915" cy="4163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Copyright © 2015, Cigital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128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4BC9F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 userDrawn="1"/>
        </p:nvSpPr>
        <p:spPr>
          <a:xfrm>
            <a:off x="3797085" y="6356350"/>
            <a:ext cx="5346915" cy="4163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Copyright © 2015, Cigital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92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 userDrawn="1"/>
        </p:nvSpPr>
        <p:spPr>
          <a:xfrm>
            <a:off x="3797085" y="6356350"/>
            <a:ext cx="5346915" cy="4163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Copyright © 2016, Cigital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209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295EA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 userDrawn="1"/>
        </p:nvSpPr>
        <p:spPr>
          <a:xfrm>
            <a:off x="3797085" y="6356350"/>
            <a:ext cx="5346915" cy="4163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Copyright © 2015, Cigital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8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876300" y="1600200"/>
            <a:ext cx="7677150" cy="461962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itchFamily="34" charset="0"/>
              <a:buChar char="•"/>
              <a:defRPr/>
            </a:lvl1pPr>
            <a:lvl2pPr marL="742950" indent="-285750">
              <a:buClr>
                <a:schemeClr val="accent1"/>
              </a:buClr>
              <a:buFont typeface="Courier New" pitchFamily="49" charset="0"/>
              <a:buChar char="o"/>
              <a:defRPr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Ø"/>
              <a:defRPr/>
            </a:lvl4pPr>
            <a:lvl5pPr marL="2057400" indent="-228600">
              <a:buClr>
                <a:schemeClr val="accent1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066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emf"/><Relationship Id="rId1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9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338"/>
            <a:ext cx="8229600" cy="4840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Cigital-Logo-FullColor-notag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217" y="6326390"/>
            <a:ext cx="1609963" cy="44627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064596" y="6356350"/>
            <a:ext cx="0" cy="365125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igital-powerpoint-rd2-12920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9221"/>
            <a:ext cx="2807208" cy="928779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 userDrawn="1"/>
        </p:nvSpPr>
        <p:spPr>
          <a:xfrm>
            <a:off x="3797085" y="6356350"/>
            <a:ext cx="5346915" cy="4163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Copyright © 2016, Cigital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38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5" r:id="rId5"/>
    <p:sldLayoutId id="2147483657" r:id="rId6"/>
    <p:sldLayoutId id="2147483660" r:id="rId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295EAC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DA621D"/>
        </a:buClr>
        <a:buFont typeface="Amble Italic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576263" indent="-231775" algn="l" defTabSz="457200" rtl="0" eaLnBrk="1" latinLnBrk="0" hangingPunct="1">
        <a:spcBef>
          <a:spcPct val="20000"/>
        </a:spcBef>
        <a:buClr>
          <a:srgbClr val="3961B6"/>
        </a:buClr>
        <a:buFont typeface="Andale Mono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804863" indent="-228600" algn="l" defTabSz="457200" rtl="0" eaLnBrk="1" latinLnBrk="0" hangingPunct="1">
        <a:spcBef>
          <a:spcPct val="20000"/>
        </a:spcBef>
        <a:buClr>
          <a:srgbClr val="178702"/>
        </a:buClr>
        <a:buFont typeface="Andale Mono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023938" indent="-228600" algn="l" defTabSz="457200" rtl="0" eaLnBrk="1" latinLnBrk="0" hangingPunct="1">
        <a:spcBef>
          <a:spcPct val="20000"/>
        </a:spcBef>
        <a:buClr>
          <a:srgbClr val="3961B6"/>
        </a:buClr>
        <a:buFont typeface="Andale Mono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1258888" indent="-228600" algn="l" defTabSz="457200" rtl="0" eaLnBrk="1" latinLnBrk="0" hangingPunct="1">
        <a:spcBef>
          <a:spcPct val="20000"/>
        </a:spcBef>
        <a:buClr>
          <a:srgbClr val="178702"/>
        </a:buClr>
        <a:buFont typeface="Andale Mono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 you’ve purchased a SAST tool?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Brenton</a:t>
            </a:r>
            <a:r>
              <a:rPr lang="en-US" dirty="0" smtClean="0"/>
              <a:t> Kohler                 Jacob Ewers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kohlerbn</a:t>
            </a:r>
            <a:r>
              <a:rPr lang="en-US" dirty="0" smtClean="0"/>
              <a:t>                      @</a:t>
            </a:r>
            <a:r>
              <a:rPr lang="en-US" dirty="0" err="1" smtClean="0"/>
              <a:t>j_ewers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/>
        </p:nvSpPr>
        <p:spPr>
          <a:xfrm>
            <a:off x="3797085" y="6356350"/>
            <a:ext cx="5346915" cy="4163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Copyright © 2016, Cigital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6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Deployment Models </a:t>
            </a:r>
            <a:br>
              <a:rPr lang="en-US" dirty="0" smtClean="0"/>
            </a:br>
            <a:r>
              <a:rPr lang="en-US" dirty="0" smtClean="0"/>
              <a:t>– Build Integration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9222" y="1450271"/>
            <a:ext cx="372712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Pros</a:t>
            </a:r>
            <a:r>
              <a:rPr lang="en-US" dirty="0"/>
              <a:t>: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Fast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Works </a:t>
            </a:r>
            <a:r>
              <a:rPr lang="en-US" dirty="0"/>
              <a:t>closer to developer workflow</a:t>
            </a:r>
          </a:p>
          <a:p>
            <a:endParaRPr lang="en-US" dirty="0" smtClean="0"/>
          </a:p>
          <a:p>
            <a:r>
              <a:rPr lang="en-US" dirty="0" smtClean="0"/>
              <a:t>Cons</a:t>
            </a:r>
            <a:r>
              <a:rPr lang="en-US" dirty="0"/>
              <a:t>: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Heavy </a:t>
            </a:r>
            <a:r>
              <a:rPr lang="en-US" dirty="0"/>
              <a:t>upfront setup for each </a:t>
            </a:r>
            <a:r>
              <a:rPr lang="en-US" dirty="0" smtClean="0"/>
              <a:t>project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O</a:t>
            </a:r>
            <a:r>
              <a:rPr lang="en-US" dirty="0" smtClean="0"/>
              <a:t>n</a:t>
            </a:r>
            <a:r>
              <a:rPr lang="en-US" dirty="0"/>
              <a:t>-boarding of each </a:t>
            </a:r>
            <a:r>
              <a:rPr lang="en-US" dirty="0" smtClean="0"/>
              <a:t>application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</a:t>
            </a:r>
            <a:r>
              <a:rPr lang="en-US" dirty="0" smtClean="0"/>
              <a:t>evelopers </a:t>
            </a:r>
            <a:r>
              <a:rPr lang="en-US" dirty="0"/>
              <a:t>get results </a:t>
            </a:r>
            <a:r>
              <a:rPr lang="en-US" dirty="0" smtClean="0"/>
              <a:t>directly/Self-reporting</a:t>
            </a:r>
            <a:endParaRPr lang="en-US" dirty="0"/>
          </a:p>
        </p:txBody>
      </p:sp>
      <p:pic>
        <p:nvPicPr>
          <p:cNvPr id="8" name="Picture 7" descr="BuildIntegr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461" y="91794"/>
            <a:ext cx="4014199" cy="587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4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Deployment Models </a:t>
            </a:r>
            <a:br>
              <a:rPr lang="en-US" dirty="0" smtClean="0"/>
            </a:br>
            <a:r>
              <a:rPr lang="en-US" dirty="0" smtClean="0"/>
              <a:t>– Scanning Factory</a:t>
            </a:r>
            <a:endParaRPr lang="en-US" dirty="0"/>
          </a:p>
        </p:txBody>
      </p:sp>
      <p:pic>
        <p:nvPicPr>
          <p:cNvPr id="3" name="Picture 2" descr="ScanningFacto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64" y="45152"/>
            <a:ext cx="3542857" cy="60942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9220" y="1452691"/>
            <a:ext cx="4572000" cy="2862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Pros: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Scales security team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</a:t>
            </a:r>
            <a:r>
              <a:rPr lang="en-US" dirty="0" smtClean="0"/>
              <a:t>ecurity </a:t>
            </a:r>
            <a:r>
              <a:rPr lang="en-US" dirty="0"/>
              <a:t>SME reviewing </a:t>
            </a:r>
            <a:r>
              <a:rPr lang="en-US" dirty="0" smtClean="0"/>
              <a:t>final results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Application expert working with SAST tool directly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dirty="0"/>
              <a:t>Cons: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Resource limitations – security expertise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Licensing cost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Self-reporting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24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Deployment Models </a:t>
            </a:r>
            <a:br>
              <a:rPr lang="en-US" dirty="0" smtClean="0"/>
            </a:br>
            <a:r>
              <a:rPr lang="en-US" dirty="0" smtClean="0"/>
              <a:t>– Service Bureau</a:t>
            </a:r>
            <a:endParaRPr lang="en-US" dirty="0"/>
          </a:p>
        </p:txBody>
      </p:sp>
      <p:pic>
        <p:nvPicPr>
          <p:cNvPr id="3" name="Picture 2" descr="ServiceBurea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049" y="20710"/>
            <a:ext cx="3525865" cy="60545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9219" y="145268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Pros: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Limited noise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Security </a:t>
            </a:r>
            <a:r>
              <a:rPr lang="en-US" dirty="0"/>
              <a:t>SME on every </a:t>
            </a:r>
            <a:r>
              <a:rPr lang="en-US" dirty="0" smtClean="0"/>
              <a:t>review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Lowest </a:t>
            </a:r>
            <a:r>
              <a:rPr lang="en-US" dirty="0" smtClean="0"/>
              <a:t>licensing cost 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Cons: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Slowest model for delivery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Resource limitations – security team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Application contextual knowledge lost</a:t>
            </a:r>
          </a:p>
        </p:txBody>
      </p:sp>
    </p:spTree>
    <p:extLst>
      <p:ext uri="{BB962C8B-B14F-4D97-AF65-F5344CB8AC3E}">
        <p14:creationId xmlns:p14="http://schemas.microsoft.com/office/powerpoint/2010/main" val="56577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it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76300" y="1094067"/>
            <a:ext cx="7677150" cy="46196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Make sure you purchase the correct tool</a:t>
            </a:r>
          </a:p>
          <a:p>
            <a:pPr lvl="1"/>
            <a:r>
              <a:rPr lang="en-US" dirty="0" smtClean="0"/>
              <a:t>Deployment </a:t>
            </a:r>
            <a:r>
              <a:rPr lang="en-US" dirty="0"/>
              <a:t>models – Desktop, standalone, build integration, </a:t>
            </a:r>
            <a:r>
              <a:rPr lang="en-US" dirty="0" err="1" smtClean="0"/>
              <a:t>SaaS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Language </a:t>
            </a:r>
            <a:r>
              <a:rPr lang="en-US" dirty="0"/>
              <a:t>support – Java, .NET, PHP, JavaScript, SQL, </a:t>
            </a:r>
            <a:r>
              <a:rPr lang="en-US" dirty="0" smtClean="0"/>
              <a:t>etc.</a:t>
            </a:r>
            <a:endParaRPr lang="en-US" dirty="0"/>
          </a:p>
          <a:p>
            <a:pPr lvl="1"/>
            <a:r>
              <a:rPr lang="en-US" dirty="0" smtClean="0"/>
              <a:t>Integration </a:t>
            </a:r>
            <a:r>
              <a:rPr lang="en-US" dirty="0"/>
              <a:t>options – DAST, defect tracking, reporting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Onboard applications </a:t>
            </a:r>
          </a:p>
          <a:p>
            <a:pPr lvl="1"/>
            <a:r>
              <a:rPr lang="en-US" dirty="0" smtClean="0"/>
              <a:t>Scan and Triage</a:t>
            </a:r>
          </a:p>
          <a:p>
            <a:pPr lvl="1"/>
            <a:r>
              <a:rPr lang="en-US" dirty="0" smtClean="0"/>
              <a:t>Assign on-going tool mentors</a:t>
            </a:r>
          </a:p>
          <a:p>
            <a:pPr lvl="1"/>
            <a:endParaRPr lang="en-US" dirty="0"/>
          </a:p>
          <a:p>
            <a:r>
              <a:rPr lang="en-US" dirty="0" smtClean="0"/>
              <a:t>Mature over time</a:t>
            </a:r>
          </a:p>
          <a:p>
            <a:pPr lvl="1"/>
            <a:r>
              <a:rPr lang="en-US" dirty="0" smtClean="0"/>
              <a:t>Customize </a:t>
            </a:r>
            <a:r>
              <a:rPr lang="en-US" dirty="0" err="1"/>
              <a:t>r</a:t>
            </a:r>
            <a:r>
              <a:rPr lang="en-US" dirty="0" err="1" smtClean="0"/>
              <a:t>ulepacks</a:t>
            </a:r>
            <a:r>
              <a:rPr lang="en-US" dirty="0" smtClean="0"/>
              <a:t> to meaningful findings</a:t>
            </a:r>
          </a:p>
          <a:p>
            <a:pPr lvl="1"/>
            <a:r>
              <a:rPr lang="en-US" dirty="0" smtClean="0"/>
              <a:t>Automate where possible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16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Onboarding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76300" y="1072523"/>
            <a:ext cx="7677150" cy="4619625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76300" y="1072520"/>
            <a:ext cx="7677150" cy="4619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Set expectations</a:t>
            </a:r>
          </a:p>
          <a:p>
            <a:endParaRPr lang="en-US" dirty="0" smtClean="0"/>
          </a:p>
          <a:p>
            <a:r>
              <a:rPr lang="en-US" dirty="0" smtClean="0"/>
              <a:t>Start with the application you know best or most responsive development team</a:t>
            </a:r>
          </a:p>
          <a:p>
            <a:endParaRPr lang="en-US" dirty="0" smtClean="0"/>
          </a:p>
          <a:p>
            <a:r>
              <a:rPr lang="en-US" dirty="0" smtClean="0"/>
              <a:t>Build the application with the SAST tool</a:t>
            </a:r>
          </a:p>
          <a:p>
            <a:pPr lvl="1"/>
            <a:r>
              <a:rPr lang="en-US" dirty="0" smtClean="0"/>
              <a:t>Ensure with the development team you have the full project</a:t>
            </a:r>
          </a:p>
          <a:p>
            <a:pPr lvl="1"/>
            <a:r>
              <a:rPr lang="en-US" dirty="0" smtClean="0"/>
              <a:t>Resolve all dependencies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Triage the results</a:t>
            </a:r>
          </a:p>
        </p:txBody>
      </p:sp>
    </p:spTree>
    <p:extLst>
      <p:ext uri="{BB962C8B-B14F-4D97-AF65-F5344CB8AC3E}">
        <p14:creationId xmlns:p14="http://schemas.microsoft.com/office/powerpoint/2010/main" val="423992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Rulepack</a:t>
            </a:r>
            <a:r>
              <a:rPr lang="en-US" dirty="0" smtClean="0"/>
              <a:t> Customization – it’s a must!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76300" y="1072520"/>
            <a:ext cx="7677150" cy="4619625"/>
          </a:xfrm>
        </p:spPr>
        <p:txBody>
          <a:bodyPr/>
          <a:lstStyle/>
          <a:p>
            <a:r>
              <a:rPr lang="en-US" dirty="0" smtClean="0"/>
              <a:t>Multiple </a:t>
            </a:r>
            <a:r>
              <a:rPr lang="en-US" dirty="0"/>
              <a:t>rule packs, change them over 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Example: Top N bug list of the organization and update the rule pack to help eradicate bugs. (CR 1.1, 3.3)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5809395"/>
              </p:ext>
            </p:extLst>
          </p:nvPr>
        </p:nvGraphicFramePr>
        <p:xfrm>
          <a:off x="457200" y="2810460"/>
          <a:ext cx="8229600" cy="2743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39562"/>
                <a:gridCol w="208280"/>
                <a:gridCol w="2780919"/>
                <a:gridCol w="295072"/>
                <a:gridCol w="26057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Tier</a:t>
                      </a:r>
                      <a:r>
                        <a:rPr lang="en-US" baseline="0" dirty="0" smtClean="0"/>
                        <a:t> 1</a:t>
                      </a:r>
                    </a:p>
                    <a:p>
                      <a:pPr algn="ctr"/>
                      <a:r>
                        <a:rPr lang="en-US" baseline="0" dirty="0" smtClean="0"/>
                        <a:t>Prevention </a:t>
                      </a:r>
                    </a:p>
                    <a:p>
                      <a:pPr algn="ctr"/>
                      <a:r>
                        <a:rPr lang="en-US" baseline="0" dirty="0" smtClean="0"/>
                        <a:t>Rule pack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Tier</a:t>
                      </a:r>
                      <a:r>
                        <a:rPr lang="en-US" baseline="0" dirty="0" smtClean="0"/>
                        <a:t> 2</a:t>
                      </a:r>
                    </a:p>
                    <a:p>
                      <a:pPr algn="ctr"/>
                      <a:r>
                        <a:rPr lang="en-US" baseline="0" dirty="0" smtClean="0"/>
                        <a:t>Detection</a:t>
                      </a:r>
                    </a:p>
                    <a:p>
                      <a:pPr algn="ctr"/>
                      <a:r>
                        <a:rPr lang="en-US" baseline="0" dirty="0" smtClean="0"/>
                        <a:t>Rule pack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Tier 3</a:t>
                      </a:r>
                    </a:p>
                    <a:p>
                      <a:pPr algn="ctr"/>
                      <a:r>
                        <a:rPr lang="en-US" dirty="0" smtClean="0"/>
                        <a:t>Assurance</a:t>
                      </a:r>
                    </a:p>
                    <a:p>
                      <a:pPr algn="ctr"/>
                      <a:r>
                        <a:rPr lang="en-US" dirty="0" smtClean="0"/>
                        <a:t>Rule pack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Low</a:t>
                      </a:r>
                      <a:r>
                        <a:rPr lang="en-US" baseline="0" dirty="0" smtClean="0"/>
                        <a:t> # of rules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Highest criticality vulnerability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Highest accuracy rules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Middle</a:t>
                      </a:r>
                      <a:r>
                        <a:rPr lang="en-US" baseline="0" dirty="0" smtClean="0"/>
                        <a:t> # of rules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A little more permissive as far as criticality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More permissive in terms of accuracy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Loud and noisy rule pack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/>
                        <a:t>Allow SME to sort through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/>
                        <a:t>Provide relevant findings back to development teams directly.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87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533883"/>
              </p:ext>
            </p:extLst>
          </p:nvPr>
        </p:nvGraphicFramePr>
        <p:xfrm>
          <a:off x="2350809" y="1393219"/>
          <a:ext cx="4850843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757"/>
                <a:gridCol w="1182543"/>
                <a:gridCol w="1182543"/>
              </a:tblGrid>
              <a:tr h="32553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Activity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Just buying</a:t>
                      </a:r>
                      <a:r>
                        <a:rPr lang="en-US" sz="1200" baseline="0" dirty="0" smtClean="0"/>
                        <a:t> a tool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Successfully Deploying</a:t>
                      </a:r>
                      <a:endParaRPr lang="en-US" sz="1200" dirty="0"/>
                    </a:p>
                  </a:txBody>
                  <a:tcPr/>
                </a:tc>
              </a:tr>
              <a:tr h="28542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</a:t>
                      </a:r>
                      <a:r>
                        <a:rPr lang="en-US" sz="1200" baseline="0" dirty="0" smtClean="0"/>
                        <a:t> 1.1 – Use a top N bugs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178702"/>
                        </a:solidFill>
                      </a:endParaRPr>
                    </a:p>
                  </a:txBody>
                  <a:tcPr anchor="ctr"/>
                </a:tc>
              </a:tr>
              <a:tr h="28542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 1.2 –SSG</a:t>
                      </a:r>
                      <a:r>
                        <a:rPr lang="en-US" sz="1200" baseline="0" dirty="0" smtClean="0"/>
                        <a:t> performs ad hoc reviews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178702"/>
                        </a:solidFill>
                      </a:endParaRPr>
                    </a:p>
                  </a:txBody>
                  <a:tcPr anchor="ctr"/>
                </a:tc>
              </a:tr>
              <a:tr h="28542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 1.4 – Use</a:t>
                      </a:r>
                      <a:r>
                        <a:rPr lang="en-US" sz="1200" baseline="0" dirty="0" smtClean="0"/>
                        <a:t> automated tools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✓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178702"/>
                        </a:solidFill>
                      </a:endParaRPr>
                    </a:p>
                  </a:txBody>
                  <a:tcPr anchor="ctr"/>
                </a:tc>
              </a:tr>
              <a:tr h="28542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 1.5 – Mandatory code reviews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178702"/>
                        </a:solidFill>
                      </a:endParaRPr>
                    </a:p>
                  </a:txBody>
                  <a:tcPr anchor="ctr"/>
                </a:tc>
              </a:tr>
              <a:tr h="28542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 1.6 – Use centralized reporting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178702"/>
                        </a:solidFill>
                      </a:endParaRPr>
                    </a:p>
                  </a:txBody>
                  <a:tcPr anchor="ctr"/>
                </a:tc>
              </a:tr>
              <a:tr h="28542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 2.2 – Enforce</a:t>
                      </a:r>
                      <a:r>
                        <a:rPr lang="en-US" sz="1200" baseline="0" dirty="0" smtClean="0"/>
                        <a:t> coding standards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178702"/>
                        </a:solidFill>
                      </a:endParaRPr>
                    </a:p>
                  </a:txBody>
                  <a:tcPr anchor="ctr"/>
                </a:tc>
              </a:tr>
              <a:tr h="28542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 2.5 – Assign tool</a:t>
                      </a:r>
                      <a:r>
                        <a:rPr lang="en-US" sz="1200" baseline="0" dirty="0" smtClean="0"/>
                        <a:t> mentors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178702"/>
                        </a:solidFill>
                      </a:endParaRPr>
                    </a:p>
                  </a:txBody>
                  <a:tcPr anchor="ctr"/>
                </a:tc>
              </a:tr>
              <a:tr h="27622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 2.6 – Customize</a:t>
                      </a:r>
                      <a:r>
                        <a:rPr lang="en-US" sz="1200" baseline="0" dirty="0" smtClean="0"/>
                        <a:t> the rules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178702"/>
                        </a:solidFill>
                      </a:endParaRPr>
                    </a:p>
                  </a:txBody>
                  <a:tcPr anchor="ctr"/>
                </a:tc>
              </a:tr>
              <a:tr h="28542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 3.2</a:t>
                      </a:r>
                      <a:r>
                        <a:rPr lang="en-US" sz="1200" baseline="0" dirty="0" smtClean="0"/>
                        <a:t> – Build a factory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178702"/>
                        </a:solidFill>
                      </a:endParaRPr>
                    </a:p>
                  </a:txBody>
                  <a:tcPr anchor="ctr"/>
                </a:tc>
              </a:tr>
              <a:tr h="28542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 3.3 –</a:t>
                      </a:r>
                      <a:r>
                        <a:rPr lang="en-US" sz="1200" baseline="0" dirty="0" smtClean="0"/>
                        <a:t> Eradicate specific bugs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178702"/>
                        </a:solidFill>
                      </a:endParaRPr>
                    </a:p>
                  </a:txBody>
                  <a:tcPr anchor="ctr"/>
                </a:tc>
              </a:tr>
              <a:tr h="28542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 3.4 –</a:t>
                      </a:r>
                      <a:r>
                        <a:rPr lang="en-US" sz="1200" baseline="0" dirty="0" smtClean="0"/>
                        <a:t> Malicious Code Detection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9429"/>
          </a:xfrm>
        </p:spPr>
        <p:txBody>
          <a:bodyPr/>
          <a:lstStyle/>
          <a:p>
            <a:r>
              <a:rPr lang="en-US" dirty="0" smtClean="0"/>
              <a:t>What have we accomplished?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802582"/>
              </p:ext>
            </p:extLst>
          </p:nvPr>
        </p:nvGraphicFramePr>
        <p:xfrm>
          <a:off x="2350809" y="1393219"/>
          <a:ext cx="4850843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757"/>
                <a:gridCol w="1182543"/>
                <a:gridCol w="1182543"/>
              </a:tblGrid>
              <a:tr h="32553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Activity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Just buying</a:t>
                      </a:r>
                      <a:r>
                        <a:rPr lang="en-US" sz="1200" baseline="0" dirty="0" smtClean="0"/>
                        <a:t> a tool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Successfully Deploying</a:t>
                      </a:r>
                      <a:endParaRPr lang="en-US" sz="1200" dirty="0"/>
                    </a:p>
                  </a:txBody>
                  <a:tcPr/>
                </a:tc>
              </a:tr>
              <a:tr h="28542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</a:t>
                      </a:r>
                      <a:r>
                        <a:rPr lang="en-US" sz="1200" baseline="0" dirty="0" smtClean="0"/>
                        <a:t> 1.1 – Use a top N bugs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✓</a:t>
                      </a:r>
                      <a:endParaRPr lang="en-US" sz="2000" dirty="0" smtClean="0">
                        <a:solidFill>
                          <a:srgbClr val="178702"/>
                        </a:solidFill>
                      </a:endParaRPr>
                    </a:p>
                  </a:txBody>
                  <a:tcPr anchor="ctr"/>
                </a:tc>
              </a:tr>
              <a:tr h="28542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 1.2 –SSG</a:t>
                      </a:r>
                      <a:r>
                        <a:rPr lang="en-US" sz="1200" baseline="0" dirty="0" smtClean="0"/>
                        <a:t> performs ad hoc reviews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178702"/>
                        </a:solidFill>
                      </a:endParaRPr>
                    </a:p>
                  </a:txBody>
                  <a:tcPr anchor="ctr"/>
                </a:tc>
              </a:tr>
              <a:tr h="28542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 1.4 – Use</a:t>
                      </a:r>
                      <a:r>
                        <a:rPr lang="en-US" sz="1200" baseline="0" dirty="0" smtClean="0"/>
                        <a:t> automated tools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✓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✓</a:t>
                      </a:r>
                      <a:endParaRPr lang="en-US" sz="2000" dirty="0">
                        <a:solidFill>
                          <a:srgbClr val="178702"/>
                        </a:solidFill>
                      </a:endParaRPr>
                    </a:p>
                  </a:txBody>
                  <a:tcPr anchor="ctr"/>
                </a:tc>
              </a:tr>
              <a:tr h="28542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 1.5 – Mandatory code reviews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✓</a:t>
                      </a:r>
                      <a:endParaRPr lang="en-US" sz="2000" dirty="0">
                        <a:solidFill>
                          <a:srgbClr val="178702"/>
                        </a:solidFill>
                      </a:endParaRPr>
                    </a:p>
                  </a:txBody>
                  <a:tcPr anchor="ctr"/>
                </a:tc>
              </a:tr>
              <a:tr h="28542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 1.6 – Use centralized reporting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178702"/>
                        </a:solidFill>
                      </a:endParaRPr>
                    </a:p>
                  </a:txBody>
                  <a:tcPr anchor="ctr"/>
                </a:tc>
              </a:tr>
              <a:tr h="28542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 2.2 – Enforce</a:t>
                      </a:r>
                      <a:r>
                        <a:rPr lang="en-US" sz="1200" baseline="0" dirty="0" smtClean="0"/>
                        <a:t> coding standards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✓</a:t>
                      </a:r>
                      <a:endParaRPr lang="en-US" sz="2000" dirty="0">
                        <a:solidFill>
                          <a:srgbClr val="178702"/>
                        </a:solidFill>
                      </a:endParaRPr>
                    </a:p>
                  </a:txBody>
                  <a:tcPr anchor="ctr"/>
                </a:tc>
              </a:tr>
              <a:tr h="28542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 2.5 – Assign tool</a:t>
                      </a:r>
                      <a:r>
                        <a:rPr lang="en-US" sz="1200" baseline="0" dirty="0" smtClean="0"/>
                        <a:t> mentors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178702"/>
                        </a:solidFill>
                      </a:endParaRPr>
                    </a:p>
                  </a:txBody>
                  <a:tcPr anchor="ctr"/>
                </a:tc>
              </a:tr>
              <a:tr h="27622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 2.6 – Customize</a:t>
                      </a:r>
                      <a:r>
                        <a:rPr lang="en-US" sz="1200" baseline="0" dirty="0" smtClean="0"/>
                        <a:t> the rules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✓</a:t>
                      </a:r>
                      <a:endParaRPr lang="en-US" sz="2000" dirty="0">
                        <a:solidFill>
                          <a:srgbClr val="178702"/>
                        </a:solidFill>
                      </a:endParaRPr>
                    </a:p>
                  </a:txBody>
                  <a:tcPr anchor="ctr"/>
                </a:tc>
              </a:tr>
              <a:tr h="28542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 3.2</a:t>
                      </a:r>
                      <a:r>
                        <a:rPr lang="en-US" sz="1200" baseline="0" dirty="0" smtClean="0"/>
                        <a:t> – Build a factory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178702"/>
                        </a:solidFill>
                      </a:endParaRPr>
                    </a:p>
                  </a:txBody>
                  <a:tcPr anchor="ctr"/>
                </a:tc>
              </a:tr>
              <a:tr h="28542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 3.3 –</a:t>
                      </a:r>
                      <a:r>
                        <a:rPr lang="en-US" sz="1200" baseline="0" dirty="0" smtClean="0"/>
                        <a:t> Eradicate specific bugs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✓</a:t>
                      </a:r>
                      <a:endParaRPr lang="en-US" sz="2000" dirty="0">
                        <a:solidFill>
                          <a:srgbClr val="178702"/>
                        </a:solidFill>
                      </a:endParaRPr>
                    </a:p>
                  </a:txBody>
                  <a:tcPr anchor="ctr"/>
                </a:tc>
              </a:tr>
              <a:tr h="28542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 3.4 –</a:t>
                      </a:r>
                      <a:r>
                        <a:rPr lang="en-US" sz="1200" baseline="0" dirty="0" smtClean="0"/>
                        <a:t> Malicious Code Detection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19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76300" y="1094067"/>
            <a:ext cx="7677150" cy="46196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big SAST tools are powerful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“There is no silver bullet” – Gary McGraw</a:t>
            </a:r>
          </a:p>
          <a:p>
            <a:pPr lvl="1"/>
            <a:r>
              <a:rPr lang="en-US" dirty="0" smtClean="0"/>
              <a:t>A holistic approach to application security is required</a:t>
            </a:r>
          </a:p>
          <a:p>
            <a:endParaRPr lang="en-US" dirty="0" smtClean="0"/>
          </a:p>
          <a:p>
            <a:r>
              <a:rPr lang="en-US" dirty="0" smtClean="0"/>
              <a:t>Cost to remediate increases the longer a bug remains undiscovered</a:t>
            </a:r>
          </a:p>
          <a:p>
            <a:endParaRPr lang="en-US" dirty="0" smtClean="0"/>
          </a:p>
          <a:p>
            <a:r>
              <a:rPr lang="en-US" dirty="0" smtClean="0"/>
              <a:t>Qualify, Implement, Mature</a:t>
            </a:r>
          </a:p>
          <a:p>
            <a:endParaRPr lang="en-US" dirty="0" smtClean="0"/>
          </a:p>
          <a:p>
            <a:r>
              <a:rPr lang="en-US" dirty="0" smtClean="0"/>
              <a:t>People, Process, </a:t>
            </a:r>
            <a:r>
              <a:rPr lang="en-US" dirty="0" err="1" smtClean="0"/>
              <a:t>aaaaaand</a:t>
            </a:r>
            <a:r>
              <a:rPr lang="en-US" dirty="0" smtClean="0"/>
              <a:t> Technology</a:t>
            </a:r>
          </a:p>
        </p:txBody>
      </p:sp>
    </p:spTree>
    <p:extLst>
      <p:ext uri="{BB962C8B-B14F-4D97-AF65-F5344CB8AC3E}">
        <p14:creationId xmlns:p14="http://schemas.microsoft.com/office/powerpoint/2010/main" val="205445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all this SAST?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76300" y="854227"/>
            <a:ext cx="7677150" cy="4619625"/>
          </a:xfrm>
        </p:spPr>
        <p:txBody>
          <a:bodyPr/>
          <a:lstStyle/>
          <a:p>
            <a:r>
              <a:rPr lang="en-US" dirty="0" smtClean="0"/>
              <a:t>Static Application Security Testing</a:t>
            </a:r>
          </a:p>
          <a:p>
            <a:pPr lvl="1"/>
            <a:r>
              <a:rPr lang="en-US" dirty="0" smtClean="0"/>
              <a:t>Vulnerability discovery without executing code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29513809"/>
              </p:ext>
            </p:extLst>
          </p:nvPr>
        </p:nvGraphicFramePr>
        <p:xfrm>
          <a:off x="299804" y="1635278"/>
          <a:ext cx="8672746" cy="4738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44800" y="6632833"/>
            <a:ext cx="345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http://</a:t>
            </a:r>
            <a:r>
              <a:rPr lang="en-US" sz="600" dirty="0" err="1"/>
              <a:t>www.ibm.com</a:t>
            </a:r>
            <a:r>
              <a:rPr lang="en-US" sz="600" dirty="0"/>
              <a:t>/support/</a:t>
            </a:r>
            <a:r>
              <a:rPr lang="en-US" sz="600" dirty="0" err="1"/>
              <a:t>knowledgecenter</a:t>
            </a:r>
            <a:r>
              <a:rPr lang="en-US" sz="600" dirty="0"/>
              <a:t>/SSW2NF_9.0.2/</a:t>
            </a:r>
            <a:r>
              <a:rPr lang="en-US" sz="600" dirty="0" err="1"/>
              <a:t>com.ibm.ase.help.doc</a:t>
            </a:r>
            <a:r>
              <a:rPr lang="en-US" sz="600" dirty="0"/>
              <a:t>/topics/</a:t>
            </a:r>
            <a:r>
              <a:rPr lang="en-US" sz="600" dirty="0" err="1"/>
              <a:t>c_how_correlation_works.html?lang</a:t>
            </a:r>
            <a:r>
              <a:rPr lang="en-US" sz="600" dirty="0"/>
              <a:t>=</a:t>
            </a:r>
            <a:r>
              <a:rPr lang="en-US" sz="600" dirty="0" err="1"/>
              <a:t>en</a:t>
            </a:r>
            <a:endParaRPr lang="en-US" sz="600" dirty="0"/>
          </a:p>
        </p:txBody>
      </p:sp>
      <p:sp>
        <p:nvSpPr>
          <p:cNvPr id="8" name="TextBox 7"/>
          <p:cNvSpPr txBox="1"/>
          <p:nvPr/>
        </p:nvSpPr>
        <p:spPr>
          <a:xfrm>
            <a:off x="3739041" y="2823165"/>
            <a:ext cx="17613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DAST &amp; SAST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err="1" smtClean="0"/>
              <a:t>SQLi</a:t>
            </a:r>
            <a:endParaRPr lang="en-US" sz="1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XSS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Path Traversal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Buffer overflow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Response Splitting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989352" y="2394793"/>
            <a:ext cx="27011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/>
              <a:t>SAST</a:t>
            </a:r>
          </a:p>
          <a:p>
            <a:pPr marL="171450" indent="-171450">
              <a:buFont typeface="Arial" charset="0"/>
              <a:buChar char="•"/>
            </a:pPr>
            <a:r>
              <a:rPr lang="en-US" sz="2000" dirty="0" smtClean="0"/>
              <a:t>Poor </a:t>
            </a:r>
            <a:r>
              <a:rPr lang="en-US" sz="2000" dirty="0" err="1"/>
              <a:t>cypto</a:t>
            </a:r>
            <a:r>
              <a:rPr lang="en-US" sz="2000" dirty="0"/>
              <a:t> implementation</a:t>
            </a:r>
          </a:p>
          <a:p>
            <a:pPr marL="171450" indent="-171450">
              <a:buFont typeface="Arial" charset="0"/>
              <a:buChar char="•"/>
            </a:pPr>
            <a:r>
              <a:rPr lang="en-US" sz="2000" dirty="0" smtClean="0"/>
              <a:t>Issues </a:t>
            </a:r>
            <a:r>
              <a:rPr lang="en-US" sz="2000" dirty="0"/>
              <a:t>in dead/unused code</a:t>
            </a:r>
          </a:p>
          <a:p>
            <a:pPr marL="171450" indent="-171450">
              <a:buFont typeface="Arial" charset="0"/>
              <a:buChar char="•"/>
            </a:pPr>
            <a:r>
              <a:rPr lang="en-US" sz="2000" dirty="0"/>
              <a:t>Hard coded secrets</a:t>
            </a:r>
          </a:p>
          <a:p>
            <a:pPr marL="171450" indent="-171450">
              <a:buFont typeface="Arial" charset="0"/>
              <a:buChar char="•"/>
            </a:pPr>
            <a:r>
              <a:rPr lang="en-US" sz="2000" dirty="0"/>
              <a:t>Vulnerabilities in code that's </a:t>
            </a:r>
            <a:r>
              <a:rPr lang="en-US" sz="2000" dirty="0" smtClean="0"/>
              <a:t>not externally </a:t>
            </a:r>
            <a:r>
              <a:rPr lang="en-US" sz="2000" dirty="0"/>
              <a:t>exposed</a:t>
            </a:r>
          </a:p>
          <a:p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589178" y="2455989"/>
            <a:ext cx="296427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/>
              <a:t>DAST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2000" dirty="0" smtClean="0"/>
              <a:t>Environment issues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2000" dirty="0" smtClean="0"/>
              <a:t>Server configurations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2000" dirty="0" smtClean="0"/>
              <a:t>Patch </a:t>
            </a:r>
            <a:r>
              <a:rPr lang="en-US" sz="2000" dirty="0"/>
              <a:t>and version </a:t>
            </a:r>
            <a:r>
              <a:rPr lang="en-US" sz="2000" dirty="0" smtClean="0"/>
              <a:t>issues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2000" dirty="0" smtClean="0"/>
              <a:t>Session </a:t>
            </a:r>
            <a:r>
              <a:rPr lang="en-US" sz="2000" dirty="0"/>
              <a:t>management </a:t>
            </a:r>
            <a:r>
              <a:rPr lang="en-US" sz="2000" dirty="0" smtClean="0"/>
              <a:t>problems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2000" dirty="0" smtClean="0"/>
              <a:t>Run </a:t>
            </a:r>
            <a:r>
              <a:rPr lang="en-US" sz="2000" dirty="0"/>
              <a:t>time privilege issues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650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9" y="944381"/>
            <a:ext cx="9087291" cy="529152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9429"/>
          </a:xfrm>
        </p:spPr>
        <p:txBody>
          <a:bodyPr/>
          <a:lstStyle/>
          <a:p>
            <a:r>
              <a:rPr lang="en-US" dirty="0" smtClean="0"/>
              <a:t>Who’s doing it?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995" y="559954"/>
            <a:ext cx="1049845" cy="76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14457" y="109126"/>
            <a:ext cx="2200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https://bsimm.com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Picture 2" descr="https://www.bsimm.com/wp-content/uploads/2015/08/BSIMM-226x110v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906" y="274638"/>
            <a:ext cx="2152650" cy="1047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52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doing it?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995" y="559954"/>
            <a:ext cx="1049845" cy="76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18445" y="46317"/>
            <a:ext cx="2200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https://bsimm.com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https://www.bsimm.com/wp-content/uploads/2015/08/BSIMM-226x110v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906" y="274638"/>
            <a:ext cx="2152650" cy="1047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670119"/>
              </p:ext>
            </p:extLst>
          </p:nvPr>
        </p:nvGraphicFramePr>
        <p:xfrm>
          <a:off x="5000906" y="1345975"/>
          <a:ext cx="4018482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3051"/>
                <a:gridCol w="1295431"/>
              </a:tblGrid>
              <a:tr h="2719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Activity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Observed (78)</a:t>
                      </a:r>
                      <a:endParaRPr lang="en-US" sz="1200" dirty="0"/>
                    </a:p>
                  </a:txBody>
                  <a:tcPr/>
                </a:tc>
              </a:tr>
              <a:tr h="2817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</a:t>
                      </a:r>
                      <a:r>
                        <a:rPr lang="en-US" sz="1600" baseline="0" dirty="0" smtClean="0"/>
                        <a:t> 1.1 – Use a top N bugs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</a:t>
                      </a:r>
                    </a:p>
                  </a:txBody>
                  <a:tcPr/>
                </a:tc>
              </a:tr>
              <a:tr h="48660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 1.2 –SSG</a:t>
                      </a:r>
                      <a:r>
                        <a:rPr lang="en-US" sz="1600" baseline="0" dirty="0" smtClean="0"/>
                        <a:t> performs ad hoc reviews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53</a:t>
                      </a:r>
                      <a:endParaRPr lang="en-US" sz="1600" dirty="0"/>
                    </a:p>
                  </a:txBody>
                  <a:tcPr/>
                </a:tc>
              </a:tr>
              <a:tr h="2817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 1.4 – Use</a:t>
                      </a:r>
                      <a:r>
                        <a:rPr lang="en-US" sz="1600" baseline="0" dirty="0" smtClean="0"/>
                        <a:t> automated tools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55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8660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 1.5 – Mandatory code reviews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</a:t>
                      </a:r>
                      <a:endParaRPr lang="en-US" sz="1600" dirty="0"/>
                    </a:p>
                  </a:txBody>
                  <a:tcPr/>
                </a:tc>
              </a:tr>
              <a:tr h="48660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 1.6 – Use centralized reporting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</a:t>
                      </a:r>
                      <a:endParaRPr lang="en-US" sz="1600" dirty="0"/>
                    </a:p>
                  </a:txBody>
                  <a:tcPr/>
                </a:tc>
              </a:tr>
              <a:tr h="48660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 2.2 – Enforce</a:t>
                      </a:r>
                      <a:r>
                        <a:rPr lang="en-US" sz="1600" baseline="0" dirty="0" smtClean="0"/>
                        <a:t> coding standards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</a:tr>
              <a:tr h="2817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 2.5 – Assign tool</a:t>
                      </a:r>
                      <a:r>
                        <a:rPr lang="en-US" sz="1600" baseline="0" dirty="0" smtClean="0"/>
                        <a:t> mentors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/>
                </a:tc>
              </a:tr>
              <a:tr h="2817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 2.6 – Customize</a:t>
                      </a:r>
                      <a:r>
                        <a:rPr lang="en-US" sz="1600" baseline="0" dirty="0" smtClean="0"/>
                        <a:t> the rules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/>
                </a:tc>
              </a:tr>
              <a:tr h="2817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 3.2</a:t>
                      </a:r>
                      <a:r>
                        <a:rPr lang="en-US" sz="1600" baseline="0" dirty="0" smtClean="0"/>
                        <a:t> – Build a factory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</a:tr>
              <a:tr h="2817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 3.3 –</a:t>
                      </a:r>
                      <a:r>
                        <a:rPr lang="en-US" sz="1600" baseline="0" dirty="0" smtClean="0"/>
                        <a:t> Eradicate specific bugs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</a:tr>
              <a:tr h="48660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 3.4 –</a:t>
                      </a:r>
                      <a:r>
                        <a:rPr lang="en-US" sz="1600" baseline="0" dirty="0" smtClean="0"/>
                        <a:t> Malicious Code Detection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7" y="1595871"/>
            <a:ext cx="4894709" cy="285018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622047" y="3753024"/>
            <a:ext cx="524107" cy="24532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4" idx="4"/>
            <a:endCxn id="3" idx="1"/>
          </p:cNvCxnSpPr>
          <p:nvPr/>
        </p:nvCxnSpPr>
        <p:spPr>
          <a:xfrm>
            <a:off x="1884101" y="3998351"/>
            <a:ext cx="3116805" cy="603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5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the industry just buy tools?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It’s easy (relatively)</a:t>
            </a:r>
          </a:p>
          <a:p>
            <a:endParaRPr lang="en-US" dirty="0"/>
          </a:p>
          <a:p>
            <a:r>
              <a:rPr lang="en-US" dirty="0" smtClean="0"/>
              <a:t>But then, a wall is hit. </a:t>
            </a:r>
          </a:p>
          <a:p>
            <a:endParaRPr lang="en-US" dirty="0"/>
          </a:p>
          <a:p>
            <a:r>
              <a:rPr lang="en-US" dirty="0" smtClean="0"/>
              <a:t>“The tool is noisy”</a:t>
            </a:r>
          </a:p>
          <a:p>
            <a:endParaRPr lang="en-US" dirty="0"/>
          </a:p>
          <a:p>
            <a:r>
              <a:rPr lang="en-US" dirty="0" smtClean="0"/>
              <a:t>“The tool slows down my developer workflow”</a:t>
            </a:r>
          </a:p>
        </p:txBody>
      </p:sp>
    </p:spTree>
    <p:extLst>
      <p:ext uri="{BB962C8B-B14F-4D97-AF65-F5344CB8AC3E}">
        <p14:creationId xmlns:p14="http://schemas.microsoft.com/office/powerpoint/2010/main" val="182328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76300" y="1100438"/>
            <a:ext cx="7677150" cy="4619625"/>
          </a:xfrm>
        </p:spPr>
        <p:txBody>
          <a:bodyPr/>
          <a:lstStyle/>
          <a:p>
            <a:r>
              <a:rPr lang="en-US" dirty="0" smtClean="0"/>
              <a:t>“Move left” </a:t>
            </a:r>
            <a:r>
              <a:rPr lang="en-US" dirty="0"/>
              <a:t>in the SDLC</a:t>
            </a:r>
          </a:p>
          <a:p>
            <a:r>
              <a:rPr lang="en-US" dirty="0" smtClean="0"/>
              <a:t>Enable developers to change behavior</a:t>
            </a:r>
            <a:endParaRPr lang="en-US" dirty="0"/>
          </a:p>
          <a:p>
            <a:r>
              <a:rPr lang="en-US" dirty="0"/>
              <a:t>Provide code-level feedback to aid developers in remediation</a:t>
            </a:r>
          </a:p>
          <a:p>
            <a:r>
              <a:rPr lang="en-US" dirty="0"/>
              <a:t>Enforce secure coding standards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21" y="3259894"/>
            <a:ext cx="7736728" cy="224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9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SAST Truths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76300" y="1094067"/>
            <a:ext cx="7677150" cy="4619625"/>
          </a:xfrm>
        </p:spPr>
        <p:txBody>
          <a:bodyPr/>
          <a:lstStyle/>
          <a:p>
            <a:r>
              <a:rPr lang="en-US" dirty="0" smtClean="0"/>
              <a:t>Tools out of the box have lots of false positives and false negatives</a:t>
            </a:r>
          </a:p>
          <a:p>
            <a:endParaRPr lang="en-US" dirty="0"/>
          </a:p>
          <a:p>
            <a:r>
              <a:rPr lang="en-US" dirty="0" smtClean="0"/>
              <a:t>Deployment model matters.</a:t>
            </a:r>
          </a:p>
          <a:p>
            <a:endParaRPr lang="en-US" dirty="0" smtClean="0"/>
          </a:p>
          <a:p>
            <a:r>
              <a:rPr lang="en-US" dirty="0" smtClean="0"/>
              <a:t>Each model requires more investment than tool purchase to gain any real values. </a:t>
            </a:r>
          </a:p>
          <a:p>
            <a:endParaRPr lang="en-US" dirty="0"/>
          </a:p>
          <a:p>
            <a:r>
              <a:rPr lang="en-US" dirty="0" smtClean="0"/>
              <a:t>We must build people and process around the technology for a mature program. </a:t>
            </a:r>
          </a:p>
        </p:txBody>
      </p:sp>
    </p:spTree>
    <p:extLst>
      <p:ext uri="{BB962C8B-B14F-4D97-AF65-F5344CB8AC3E}">
        <p14:creationId xmlns:p14="http://schemas.microsoft.com/office/powerpoint/2010/main" val="8410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Three Tiers of SAST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51084059"/>
              </p:ext>
            </p:extLst>
          </p:nvPr>
        </p:nvGraphicFramePr>
        <p:xfrm>
          <a:off x="457200" y="1124707"/>
          <a:ext cx="8229600" cy="4998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39562"/>
                <a:gridCol w="208280"/>
                <a:gridCol w="2780919"/>
                <a:gridCol w="295072"/>
                <a:gridCol w="26057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Tier</a:t>
                      </a:r>
                      <a:r>
                        <a:rPr lang="en-US" baseline="0" dirty="0" smtClean="0"/>
                        <a:t> 1 </a:t>
                      </a:r>
                    </a:p>
                    <a:p>
                      <a:pPr algn="ctr"/>
                      <a:r>
                        <a:rPr lang="en-US" baseline="0" dirty="0" smtClean="0"/>
                        <a:t>Prevention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Tier</a:t>
                      </a:r>
                      <a:r>
                        <a:rPr lang="en-US" baseline="0" dirty="0" smtClean="0"/>
                        <a:t> 2</a:t>
                      </a:r>
                    </a:p>
                    <a:p>
                      <a:pPr algn="ctr"/>
                      <a:r>
                        <a:rPr lang="en-US" baseline="0" dirty="0" smtClean="0"/>
                        <a:t>Detection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Tier 3</a:t>
                      </a:r>
                    </a:p>
                    <a:p>
                      <a:pPr algn="ctr"/>
                      <a:r>
                        <a:rPr lang="en-US" dirty="0" smtClean="0"/>
                        <a:t>Assurance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 smtClean="0"/>
                        <a:t>In-IDE</a:t>
                      </a:r>
                      <a:r>
                        <a:rPr lang="en-US" sz="2000" baseline="0" dirty="0" smtClean="0"/>
                        <a:t> SAST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baseline="0" dirty="0" smtClean="0"/>
                        <a:t>Automated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baseline="0" dirty="0" smtClean="0"/>
                        <a:t>Used by developers day-to-day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baseline="0" dirty="0" smtClean="0"/>
                        <a:t>Identify and fix issues before code check-in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 smtClean="0"/>
                        <a:t>In</a:t>
                      </a:r>
                      <a:r>
                        <a:rPr lang="en-US" sz="2000" baseline="0" dirty="0" smtClean="0"/>
                        <a:t> the build process</a:t>
                      </a:r>
                      <a:endParaRPr lang="en-US" sz="200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 smtClean="0"/>
                        <a:t>Automated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 smtClean="0"/>
                        <a:t>Ran on every build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 smtClean="0"/>
                        <a:t>Issues</a:t>
                      </a:r>
                      <a:r>
                        <a:rPr lang="en-US" sz="2000" baseline="0" dirty="0" smtClean="0"/>
                        <a:t> identified before deployment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 smtClean="0"/>
                        <a:t>Delivered by security expert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baseline="0" dirty="0" smtClean="0"/>
                        <a:t>Deeper manual review automated with automation for coverage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baseline="0" dirty="0" smtClean="0"/>
                        <a:t>Annual / Biennial based on risk classification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baseline="0" dirty="0" smtClean="0"/>
                        <a:t>Ensure security vulnerabilities are being identified and fixed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16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models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8457" y="1094067"/>
            <a:ext cx="7537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Central Service </a:t>
            </a:r>
            <a:r>
              <a:rPr lang="en-US" dirty="0" smtClean="0"/>
              <a:t>Bureau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Scanning </a:t>
            </a:r>
            <a:r>
              <a:rPr lang="en-US" dirty="0" smtClean="0"/>
              <a:t>Factory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Build integration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31" y="2017397"/>
            <a:ext cx="7923071" cy="4301649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3472996" y="1094067"/>
            <a:ext cx="5287529" cy="77043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DA621D"/>
              </a:buClr>
              <a:buFont typeface="Amble Italic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6263" indent="-231775" algn="l" defTabSz="457200" rtl="0" eaLnBrk="1" latinLnBrk="0" hangingPunct="1">
              <a:spcBef>
                <a:spcPct val="20000"/>
              </a:spcBef>
              <a:buClr>
                <a:srgbClr val="3961B6"/>
              </a:buClr>
              <a:buFont typeface="Andale Mono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04863" indent="-228600" algn="l" defTabSz="457200" rtl="0" eaLnBrk="1" latinLnBrk="0" hangingPunct="1">
              <a:spcBef>
                <a:spcPct val="20000"/>
              </a:spcBef>
              <a:buClr>
                <a:srgbClr val="178702"/>
              </a:buClr>
              <a:buFont typeface="Andale Mono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23938" indent="-228600" algn="l" defTabSz="457200" rtl="0" eaLnBrk="1" latinLnBrk="0" hangingPunct="1">
              <a:spcBef>
                <a:spcPct val="20000"/>
              </a:spcBef>
              <a:buClr>
                <a:srgbClr val="3961B6"/>
              </a:buClr>
              <a:buFont typeface="Andale Mono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258888" indent="-228600" algn="l" defTabSz="457200" rtl="0" eaLnBrk="1" latinLnBrk="0" hangingPunct="1">
              <a:spcBef>
                <a:spcPct val="20000"/>
              </a:spcBef>
              <a:buClr>
                <a:srgbClr val="178702"/>
              </a:buClr>
              <a:buFont typeface="Andale Mono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mble Italic"/>
              <a:buNone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[</a:t>
            </a:r>
            <a:r>
              <a:rPr lang="en-US" sz="1400" i="1" dirty="0" smtClean="0">
                <a:solidFill>
                  <a:schemeClr val="bg2">
                    <a:lumMod val="50000"/>
                  </a:schemeClr>
                </a:solidFill>
              </a:rPr>
              <a:t>East coast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]   </a:t>
            </a:r>
            <a:r>
              <a:rPr lang="en-US" sz="1400" dirty="0"/>
              <a:t>Central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smtClean="0"/>
              <a:t>Service bureau</a:t>
            </a:r>
          </a:p>
          <a:p>
            <a:pPr marL="0" indent="0">
              <a:buFont typeface="Amble Italic"/>
              <a:buNone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[</a:t>
            </a:r>
            <a:r>
              <a:rPr lang="en-US" sz="1400" i="1" dirty="0" smtClean="0">
                <a:solidFill>
                  <a:schemeClr val="bg2">
                    <a:lumMod val="50000"/>
                  </a:schemeClr>
                </a:solidFill>
              </a:rPr>
              <a:t>Mid west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]      </a:t>
            </a:r>
            <a:r>
              <a:rPr lang="en-US" sz="1400" dirty="0"/>
              <a:t>On-demand</a:t>
            </a:r>
            <a:r>
              <a:rPr lang="en-US" sz="1400" dirty="0" smtClean="0"/>
              <a:t> SaaS</a:t>
            </a:r>
          </a:p>
          <a:p>
            <a:pPr marL="0" indent="0">
              <a:buFont typeface="Amble Italic"/>
              <a:buNone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[</a:t>
            </a:r>
            <a:r>
              <a:rPr lang="en-US" sz="1400" i="1" dirty="0" smtClean="0">
                <a:solidFill>
                  <a:schemeClr val="bg2">
                    <a:lumMod val="50000"/>
                  </a:schemeClr>
                </a:solidFill>
              </a:rPr>
              <a:t>West coast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]  </a:t>
            </a:r>
            <a:r>
              <a:rPr lang="en-US" sz="1400" dirty="0" smtClean="0"/>
              <a:t> Build Integration / Continuous Integration (CI)</a:t>
            </a:r>
          </a:p>
        </p:txBody>
      </p:sp>
    </p:spTree>
    <p:extLst>
      <p:ext uri="{BB962C8B-B14F-4D97-AF65-F5344CB8AC3E}">
        <p14:creationId xmlns:p14="http://schemas.microsoft.com/office/powerpoint/2010/main" val="11228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gital-Powerpoint-4x3_confidential">
  <a:themeElements>
    <a:clrScheme name="Cigital">
      <a:dk1>
        <a:srgbClr val="323233"/>
      </a:dk1>
      <a:lt1>
        <a:sysClr val="window" lastClr="FFFFFF"/>
      </a:lt1>
      <a:dk2>
        <a:srgbClr val="0034A0"/>
      </a:dk2>
      <a:lt2>
        <a:srgbClr val="F4F4F4"/>
      </a:lt2>
      <a:accent1>
        <a:srgbClr val="F36E0A"/>
      </a:accent1>
      <a:accent2>
        <a:srgbClr val="3B77BC"/>
      </a:accent2>
      <a:accent3>
        <a:srgbClr val="67A822"/>
      </a:accent3>
      <a:accent4>
        <a:srgbClr val="FB510A"/>
      </a:accent4>
      <a:accent5>
        <a:srgbClr val="FDB80B"/>
      </a:accent5>
      <a:accent6>
        <a:srgbClr val="787A7D"/>
      </a:accent6>
      <a:hlink>
        <a:srgbClr val="0C3D9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CA729FC2CED04BAC58DC564E4D6DCF" ma:contentTypeVersion="1" ma:contentTypeDescription="Create a new document." ma:contentTypeScope="" ma:versionID="1bd93400e9b173586bd7fc7ead292ad6">
  <xsd:schema xmlns:xsd="http://www.w3.org/2001/XMLSchema" xmlns:xs="http://www.w3.org/2001/XMLSchema" xmlns:p="http://schemas.microsoft.com/office/2006/metadata/properties" xmlns:ns2="http://schemas.microsoft.com/sharepoint/v4" targetNamespace="http://schemas.microsoft.com/office/2006/metadata/properties" ma:root="true" ma:fieldsID="d19e37093faa7979b9befd1d3b7cd179" ns2:_=""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ACB72C-CBFB-401E-AE2F-A6A4A8EA8BF2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sharepoint/v4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EDECE65-6207-4DF1-94C2-64C5C54266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B22EAE-2E60-415D-87F9-13B3781CC5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Cigital-Powerpoint-4x3_confidential</Template>
  <TotalTime>11426</TotalTime>
  <Words>911</Words>
  <Application>Microsoft Macintosh PowerPoint</Application>
  <PresentationFormat>On-screen Show (4:3)</PresentationFormat>
  <Paragraphs>230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Amble Italic</vt:lpstr>
      <vt:lpstr>Andale Mono</vt:lpstr>
      <vt:lpstr>Calibri</vt:lpstr>
      <vt:lpstr>Courier New</vt:lpstr>
      <vt:lpstr>Wingdings</vt:lpstr>
      <vt:lpstr>Arial</vt:lpstr>
      <vt:lpstr>Cigital-Powerpoint-4x3_confidential</vt:lpstr>
      <vt:lpstr>So you’ve purchased a SAST tool?</vt:lpstr>
      <vt:lpstr>What’s all this SAST?</vt:lpstr>
      <vt:lpstr>Who’s doing it?</vt:lpstr>
      <vt:lpstr>Who’s doing it?</vt:lpstr>
      <vt:lpstr>Why does the industry just buy tools? </vt:lpstr>
      <vt:lpstr>Benefits</vt:lpstr>
      <vt:lpstr>SAST Truths</vt:lpstr>
      <vt:lpstr>The Three Tiers of SAST</vt:lpstr>
      <vt:lpstr>Deployment models</vt:lpstr>
      <vt:lpstr>Deployment Models  – Build Integration</vt:lpstr>
      <vt:lpstr>Deployment Models  – Scanning Factory</vt:lpstr>
      <vt:lpstr>Deployment Models  – Service Bureau</vt:lpstr>
      <vt:lpstr>How to do it right</vt:lpstr>
      <vt:lpstr>Onboarding</vt:lpstr>
      <vt:lpstr>Rulepack Customization – it’s a must!</vt:lpstr>
      <vt:lpstr>What have we accomplished?</vt:lpstr>
      <vt:lpstr>Some thoughts</vt:lpstr>
    </vt:vector>
  </TitlesOfParts>
  <Manager/>
  <Company/>
  <LinksUpToDate>false</LinksUpToDate>
  <SharedDoc>false</SharedDoc>
  <HyperlinkBase/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you’ve purchased a SAST tool?</dc:title>
  <dc:subject/>
  <dc:creator/>
  <cp:keywords/>
  <dc:description/>
  <cp:lastModifiedBy>Brenton Kohler</cp:lastModifiedBy>
  <cp:revision>140</cp:revision>
  <dcterms:created xsi:type="dcterms:W3CDTF">2015-07-13T20:04:02Z</dcterms:created>
  <dcterms:modified xsi:type="dcterms:W3CDTF">2016-06-06T14:10:57Z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0x0101008ACA729FC2CED04BAC58DC564E4D6DCF</vt:lpwstr>
  </property>
</Properties>
</file>