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82" r:id="rId2"/>
    <p:sldId id="289" r:id="rId3"/>
    <p:sldId id="291" r:id="rId4"/>
    <p:sldId id="290" r:id="rId5"/>
    <p:sldId id="267" r:id="rId6"/>
    <p:sldId id="276" r:id="rId7"/>
    <p:sldId id="277" r:id="rId8"/>
    <p:sldId id="278" r:id="rId9"/>
    <p:sldId id="286" r:id="rId10"/>
    <p:sldId id="279" r:id="rId11"/>
    <p:sldId id="271" r:id="rId12"/>
    <p:sldId id="273" r:id="rId13"/>
    <p:sldId id="272" r:id="rId14"/>
    <p:sldId id="274" r:id="rId15"/>
    <p:sldId id="287" r:id="rId16"/>
    <p:sldId id="275" r:id="rId17"/>
    <p:sldId id="28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D3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>
      <p:cViewPr varScale="1">
        <p:scale>
          <a:sx n="85" d="100"/>
          <a:sy n="8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DED503-9D41-4BDD-938D-C9E60C9E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53F3-CC9D-45D2-A2F7-5C30A82A1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D2CDF-CD47-463B-81D5-350E509F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93E7-E2B1-49A1-890F-E86850C8C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36D7-4D58-4BBA-808E-07E9223B6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0FCBF-B83F-4F7B-B535-6BA88A69B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4C1C-9C3C-49D9-8FDA-F7F49BA9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F8E8-FA27-4D95-A88F-DEADA7C0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04982-D8C6-4D94-8DD3-D69BAF8D0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DCE7E-B985-4297-AAF9-D36948268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3573-CBED-43F2-B6D3-1F46AAFBA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1A66-6D18-4530-9612-D0D86E212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AD4A970-D012-4CDA-9200-93FDC1B8F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wilson@darkreading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chafer@merrittgrp.com" TargetMode="External"/><Relationship Id="rId4" Type="http://schemas.openxmlformats.org/officeDocument/2006/relationships/hyperlink" Target="http://www.merrittgrp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page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752600"/>
            <a:ext cx="5448300" cy="1470025"/>
          </a:xfrm>
        </p:spPr>
        <p:txBody>
          <a:bodyPr/>
          <a:lstStyle/>
          <a:p>
            <a:pPr algn="l" eaLnBrk="1" hangingPunct="1"/>
            <a:r>
              <a:rPr lang="en-US" sz="4000" i="1" dirty="0" smtClean="0"/>
              <a:t>Hasty Headlines in InfoSec: Don’t Be Fooled by Everything You Read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038600"/>
            <a:ext cx="4495800" cy="1676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1400" dirty="0" smtClean="0">
                <a:solidFill>
                  <a:srgbClr val="0070C0"/>
                </a:solidFill>
              </a:rPr>
              <a:t>,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70C0"/>
                </a:solidFill>
              </a:rPr>
              <a:t>Michelle Schafer, VP, Security Practice, Merritt Group 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70C0"/>
                </a:solidFill>
              </a:rPr>
              <a:t>Tim Wilson, Editor-in-Chief, Dark Reading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rgbClr val="F9CD3F"/>
                </a:solidFill>
              </a:rPr>
              <a:t>RVAsec</a:t>
            </a:r>
            <a:r>
              <a:rPr lang="en-US" sz="2000" b="1" dirty="0" smtClean="0">
                <a:solidFill>
                  <a:srgbClr val="F9CD3F"/>
                </a:solidFill>
              </a:rPr>
              <a:t>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825" y="1219200"/>
            <a:ext cx="3228975" cy="4257675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ea typeface="ＭＳ Ｐゴシック" pitchFamily="34" charset="-128"/>
              </a:rPr>
              <a:t>In a Web Full of Sources, Reporters’ Perspectives Are Skewed By A Small Number of Influencing 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Forces…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Reporters Are Drawn To Sources They Trust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They don</a:t>
            </a:r>
            <a:r>
              <a:rPr lang="ja-JP" altLang="en-US" sz="1800" dirty="0" smtClean="0">
                <a:ea typeface="ＭＳ Ｐゴシック" pitchFamily="34" charset="-128"/>
              </a:rPr>
              <a:t>’</a:t>
            </a:r>
            <a:r>
              <a:rPr lang="en-US" altLang="ja-JP" sz="1800" dirty="0" smtClean="0">
                <a:ea typeface="ＭＳ Ｐゴシック" pitchFamily="34" charset="-128"/>
              </a:rPr>
              <a:t>t always have time to vet new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If another pub has written about it, it</a:t>
            </a:r>
            <a:r>
              <a:rPr lang="en-US" altLang="ja-JP" sz="1800" dirty="0" smtClean="0">
                <a:ea typeface="ＭＳ Ｐゴシック" pitchFamily="34" charset="-128"/>
              </a:rPr>
              <a:t>s probably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safe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to cover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If they’ve written about it before and gotten good results, they will be inclined to write about it again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Reporters Are Drawn To Easy</a:t>
            </a:r>
            <a:r>
              <a:rPr lang="en-US" sz="1800" b="1" dirty="0">
                <a:ea typeface="ＭＳ Ｐゴシック" pitchFamily="34" charset="-128"/>
              </a:rPr>
              <a:t> </a:t>
            </a:r>
            <a:r>
              <a:rPr lang="en-US" sz="1800" b="1" dirty="0" smtClean="0">
                <a:ea typeface="ＭＳ Ｐゴシック" pitchFamily="34" charset="-128"/>
              </a:rPr>
              <a:t>or “Home Run” Types of Stories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A new breach or vulnerability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“Scary” industry studies or remarks by well-known or high-ranking execs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Far-reaching vulnerabilities (</a:t>
            </a:r>
            <a:r>
              <a:rPr lang="en-US" sz="1800" dirty="0" err="1" smtClean="0">
                <a:ea typeface="ＭＳ Ｐゴシック" pitchFamily="34" charset="-128"/>
              </a:rPr>
              <a:t>Heartbleed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Underreporting and </a:t>
            </a:r>
            <a:r>
              <a:rPr lang="en-US" dirty="0" err="1" smtClean="0"/>
              <a:t>Overrreporting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638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schemeClr val="bg1"/>
                </a:solidFill>
                <a:ea typeface="ＭＳ Ｐゴシック" pitchFamily="34" charset="-128"/>
              </a:rPr>
              <a:t>…leaving more impactful and complex stories behind!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;en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4925" y="0"/>
            <a:ext cx="7839075" cy="6858000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Twitter/social media – fast info from people they trust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Co-workers/colleagues – second-hand info from people who ought to know what they’re talking about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Top executives – second-hand info from people who have no idea what they’re talking about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Vendors and service providers – a patch is a warning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Security information portals (SANS, CERT)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Google/search engines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Security researchers/bloggers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General media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Security/trade media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InfoSec Pros Get Their Information?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;en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4925" y="0"/>
            <a:ext cx="7839075" cy="6858000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InfoSec Pros Prioritize Their Response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338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+mn-lt"/>
              </a:rPr>
              <a:t>Executive mandates – CEO says it’s important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Executive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mandates – CEO read about it in Wall Street Journal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baseline="0" dirty="0" smtClean="0">
                <a:solidFill>
                  <a:schemeClr val="bg1"/>
                </a:solidFill>
                <a:latin typeface="+mn-lt"/>
              </a:rPr>
              <a:t>Vendor mandates – “Critical” patches issued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Compliance mandates – Auditor or software tells you you’re at risk of failing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baseline="0" dirty="0" smtClean="0">
                <a:solidFill>
                  <a:schemeClr val="bg1"/>
                </a:solidFill>
                <a:latin typeface="+mn-lt"/>
              </a:rPr>
              <a:t>Industry</a:t>
            </a:r>
            <a:r>
              <a:rPr lang="en-US" sz="2400" b="1" kern="0" dirty="0" smtClean="0">
                <a:solidFill>
                  <a:schemeClr val="bg1"/>
                </a:solidFill>
                <a:latin typeface="+mn-lt"/>
              </a:rPr>
              <a:t> mandates – CERT or industry group alerts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System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mandates – Indicators say you might be at risk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baseline="0" dirty="0" smtClean="0">
                <a:solidFill>
                  <a:schemeClr val="bg1"/>
                </a:solidFill>
                <a:latin typeface="+mn-lt"/>
              </a:rPr>
              <a:t>News reports</a:t>
            </a:r>
            <a:r>
              <a:rPr lang="en-US" sz="2400" b="1" kern="0" dirty="0" smtClean="0">
                <a:solidFill>
                  <a:schemeClr val="bg1"/>
                </a:solidFill>
                <a:latin typeface="+mn-lt"/>
              </a:rPr>
              <a:t> – Attacks in your industry or </a:t>
            </a:r>
            <a:r>
              <a:rPr lang="en-US" sz="2400" b="1" kern="0" dirty="0" err="1" smtClean="0">
                <a:solidFill>
                  <a:schemeClr val="bg1"/>
                </a:solidFill>
                <a:latin typeface="+mn-lt"/>
              </a:rPr>
              <a:t>vulns</a:t>
            </a:r>
            <a:r>
              <a:rPr lang="en-US" sz="2400" b="1" kern="0" dirty="0" smtClean="0">
                <a:solidFill>
                  <a:schemeClr val="bg1"/>
                </a:solidFill>
                <a:latin typeface="+mn-lt"/>
              </a:rPr>
              <a:t> discovered in software that you have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Your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own well-considered security priorities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9CD3F"/>
                </a:solidFill>
              </a:rPr>
              <a:t>Prioritization is not always the security pro’s decision!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;en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4925" y="0"/>
            <a:ext cx="7839075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Media Doesn’t Know Your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“Hot” threats or highly-publicized breaches might not even affect your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Small, targeted attacks/exploits might not appear in the news at all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Your Top Executives Don’t Know the Media</a:t>
            </a:r>
            <a:endParaRPr 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Their news sources (general business press) are not as security-savvy as yours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They don’t know your IT environment either – knee-jerk reactions to big news stories may be completely misplaced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Priorities and IT Priorities Are at Odds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8229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 smtClean="0">
                <a:solidFill>
                  <a:srgbClr val="F9CD3F"/>
                </a:solidFill>
              </a:rPr>
              <a:t>You Need Your Own Filter – What’s Hot In the News Might Not Be What’s Important to Your Organization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ow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425" y="1504950"/>
            <a:ext cx="6886575" cy="535305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Tips and Recommendations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Don’t Let the Media Set Your Agenda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Too often, the news changes security pros’ perspective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– Story “waves” can affect prioritization of security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Perception becomes reality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Security Pros Should Read News More Like Financial Analysts</a:t>
            </a:r>
            <a:endParaRPr 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Big trends should be understood, but they don’t always affect your work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Drill into the specific areas that you are “investing” in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Recognize that your decisions may be different than those of other respected experts. Focus on YOUR reality, not perception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F9CD3F"/>
                </a:solidFill>
              </a:rPr>
              <a:t>The Impact of the News Depends Largely On Who You Are</a:t>
            </a: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ow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425" y="1504950"/>
            <a:ext cx="6886575" cy="535305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If Your Organization Is The Victim?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Have a Breach Response Plan In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Understand how the media will respond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– Disclose what you must to authorities – even less to the media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Be accurate in your statements, but sparing in details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When possible, turn breach news into a positive spin (Heartland, Johnson &amp; Johnson)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Recognize All Aspects of Potential Impact</a:t>
            </a:r>
            <a:endParaRPr 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Short-term investor 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Long-term brand damage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Loss of trust among customers and suppliers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Loss of credibility within your industry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F9CD3F"/>
                </a:solidFill>
              </a:rPr>
              <a:t>Understand all of the potential impacts and have a plan to respond to each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4978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524000"/>
            <a:ext cx="3686175" cy="486053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/>
              <a:t>Key Takeaways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Security News Is Not Always Created Objectively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Many influences can affect a reporter’s choices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–  Reporters are driven by audience; security managers are driven by criticality/risk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Use the News to Your Advantage – But Don’t Let It Set Your Agenda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</a:t>
            </a:r>
            <a:r>
              <a:rPr lang="en-US" sz="2000" dirty="0" err="1" smtClean="0"/>
              <a:t>Infosexy</a:t>
            </a:r>
            <a:r>
              <a:rPr lang="en-US" sz="2000" dirty="0" smtClean="0"/>
              <a:t>”  threats aren’t always the most dangerous to your enterprise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Track lots of different media to find information on the specific threats that might affect your organization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461337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9CD3F"/>
                </a:solidFill>
              </a:rPr>
              <a:t>Be Prepared to “Fight Back” Against Execs Who Want a Knee-Jerk Reaction to Breaking News.  You’re the Expert on Reality!</a:t>
            </a:r>
            <a:endParaRPr lang="en-US" sz="2000" b="1" dirty="0">
              <a:solidFill>
                <a:srgbClr val="F9CD3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524000"/>
            <a:ext cx="3686175" cy="486053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 and Answers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Tim Wilson, Editor, Dark Reading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www.darkreading.com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wilson@darkreading.com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(703) 262-0680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Michelle Schafer, VP of Security Practice, Merritt Group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hlinkClick r:id="rId4"/>
              </a:rPr>
              <a:t>www.merrittgrp.com</a:t>
            </a:r>
            <a:endParaRPr lang="en-US" sz="20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hlinkClick r:id="rId5"/>
              </a:rPr>
              <a:t>schafer@merrittgrp.com</a:t>
            </a:r>
            <a:endParaRPr lang="en-US" sz="20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703-403-6377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Slides Available Upon Request</a:t>
            </a:r>
          </a:p>
        </p:txBody>
      </p:sp>
    </p:spTree>
    <p:extLst>
      <p:ext uri="{BB962C8B-B14F-4D97-AF65-F5344CB8AC3E}">
        <p14:creationId xmlns:p14="http://schemas.microsoft.com/office/powerpoint/2010/main" val="2583785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825" y="1219200"/>
            <a:ext cx="3228975" cy="425767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Breaches and Their Impact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Incidence of Data Breaches Is Up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Verizon Data Breach Investigations Report (DBIR) counted almost 80,000 in 2014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Most companies collecting more “event” data than ever before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Threat intelligence data indicates more activity than ever before</a:t>
            </a:r>
          </a:p>
          <a:p>
            <a:pPr lvl="1" eaLnBrk="1" hangingPunct="1">
              <a:defRPr/>
            </a:pPr>
            <a:endParaRPr lang="en-US" sz="14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Cost of Data Breaches Is Up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Average cost of a major data breach is about $3.5M – up 15% from the year before (</a:t>
            </a:r>
            <a:r>
              <a:rPr lang="en-US" sz="1400" dirty="0" err="1">
                <a:latin typeface="Arial" charset="0"/>
                <a:cs typeface="Arial" charset="0"/>
              </a:rPr>
              <a:t>Ponemon</a:t>
            </a:r>
            <a:r>
              <a:rPr lang="en-US" sz="1400" dirty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Average loss is about $145 per record – up 9% from the year before (</a:t>
            </a:r>
            <a:r>
              <a:rPr lang="en-US" sz="1400" dirty="0" err="1">
                <a:latin typeface="Arial" charset="0"/>
                <a:cs typeface="Arial" charset="0"/>
              </a:rPr>
              <a:t>Ponemon</a:t>
            </a:r>
            <a:r>
              <a:rPr lang="en-US" sz="1400" dirty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The majority of costs are associated with brand damage and loss of future business – areas that are not covered by cyber insurance (Aon Corp.)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14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Size of Data Breaches Remains High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Anthem: 78.8 million records affected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Target: 110 million records, $148M, one CEO, one CIO</a:t>
            </a:r>
          </a:p>
          <a:p>
            <a:pPr lvl="1"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Sony: $35 million in 2014; $171 million in 2011</a:t>
            </a:r>
            <a:endParaRPr 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1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825" y="1219200"/>
            <a:ext cx="3228975" cy="425767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Breaches and Their Impact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Target (2013)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Extremely visible – affected as many as 70M to 110M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Resulted in lawsuits, brand damage, changes in patronage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CEO and CIO eventually resigned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Sony (2015)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$35 million lost; movie content and other intellectual property stolen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This was on top of the $171 million lost via breaches in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Brand damage/political issues ensued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Anthem </a:t>
            </a:r>
            <a:r>
              <a:rPr lang="en-US" sz="2400" b="1" dirty="0"/>
              <a:t>(</a:t>
            </a:r>
            <a:r>
              <a:rPr lang="en-US" sz="2400" b="1" dirty="0" smtClean="0"/>
              <a:t>2015)</a:t>
            </a:r>
            <a:endParaRPr 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78.8 million records affected</a:t>
            </a: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“Downstream” breaches at CareFirst</a:t>
            </a: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No executives lost their jobs; </a:t>
            </a:r>
            <a:r>
              <a:rPr lang="en-US" sz="1800" dirty="0" smtClean="0"/>
              <a:t>company business barely affected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4065" y="5486707"/>
            <a:ext cx="7545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000" b="1" dirty="0" smtClean="0">
                <a:solidFill>
                  <a:srgbClr val="F9CD3F"/>
                </a:solidFill>
              </a:rPr>
              <a:t>The Target breach has become an iconic blunder. </a:t>
            </a:r>
          </a:p>
          <a:p>
            <a:pPr marL="0" lvl="1" algn="ctr"/>
            <a:r>
              <a:rPr lang="en-US" sz="2000" b="1" dirty="0" smtClean="0">
                <a:solidFill>
                  <a:srgbClr val="F9CD3F"/>
                </a:solidFill>
              </a:rPr>
              <a:t>But others have been larger. Why don’t we talk about those?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46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825" y="1219200"/>
            <a:ext cx="3228975" cy="425767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Reports on Breaches?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200" y="1805134"/>
            <a:ext cx="82296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Cyber Security Journalists</a:t>
            </a:r>
            <a:endParaRPr lang="en-US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-- Reporters </a:t>
            </a:r>
            <a:r>
              <a:rPr lang="en-US" sz="1800" b="1" dirty="0"/>
              <a:t>are evaluated by how much audience they can drive – they’re looking for the “big story”  (will interest the most readers)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     -- Reporters </a:t>
            </a:r>
            <a:r>
              <a:rPr lang="en-US" sz="1800" b="1" dirty="0"/>
              <a:t>are looking for </a:t>
            </a:r>
            <a:r>
              <a:rPr lang="en-US" sz="1800" b="1" dirty="0" smtClean="0"/>
              <a:t>stories that will interest the average person on the street or a business that everyone has heard of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     -- Reporters </a:t>
            </a:r>
            <a:r>
              <a:rPr lang="en-US" sz="1800" b="1" dirty="0"/>
              <a:t>are looking for “breaking” news that has immediacy and impact (zero-day stuff</a:t>
            </a:r>
            <a:r>
              <a:rPr lang="en-US" sz="1800" b="1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Driven By Advertising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The more content/pages they serve, the more money they make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Most are looking to define a specific “demographic” that makes them seem unique to the advertiser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They compete with each other for advertising dollars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5644515"/>
            <a:ext cx="85844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000" b="1" dirty="0" smtClean="0">
                <a:solidFill>
                  <a:srgbClr val="F9CD3F"/>
                </a:solidFill>
              </a:rPr>
              <a:t>The newest, most novel and most widespread threats get the highest</a:t>
            </a:r>
          </a:p>
          <a:p>
            <a:pPr marL="0" lvl="1" algn="ctr"/>
            <a:r>
              <a:rPr lang="en-US" sz="2000" b="1" dirty="0" smtClean="0">
                <a:solidFill>
                  <a:srgbClr val="F9CD3F"/>
                </a:solidFill>
              </a:rPr>
              <a:t>play. But are these the same priorities used by security pros?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5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8575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Disconnect: What’s “InfoSec-</a:t>
            </a:r>
            <a:r>
              <a:rPr lang="en-US" dirty="0" err="1" smtClean="0"/>
              <a:t>xy</a:t>
            </a:r>
            <a:r>
              <a:rPr lang="en-US" dirty="0" smtClean="0"/>
              <a:t>” Isn’t Always What’s Most Important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1"/>
            <a:ext cx="8229600" cy="2133599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Target is sexy – there’s an element of fear, intrigue, people being fired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Some companies (with good PR) knew enough not to say very much – impact of breaches are minimized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Readers are given a skewed perspective on which breaches are “important” – if it affects consumers or executives, it gets more play (Sony/The Interview)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44571" y="5105400"/>
            <a:ext cx="79048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endParaRPr lang="en-US" sz="2000" b="1" dirty="0" smtClean="0">
              <a:solidFill>
                <a:srgbClr val="F9CD3F"/>
              </a:solidFill>
            </a:endParaRPr>
          </a:p>
          <a:p>
            <a:pPr marL="0" lvl="1" algn="ctr"/>
            <a:r>
              <a:rPr lang="en-US" sz="2000" b="1" dirty="0" smtClean="0">
                <a:solidFill>
                  <a:srgbClr val="F9CD3F"/>
                </a:solidFill>
              </a:rPr>
              <a:t>What readers read doesn’t always reflect what they need. As an</a:t>
            </a:r>
          </a:p>
          <a:p>
            <a:pPr marL="0" lvl="1" algn="ctr"/>
            <a:r>
              <a:rPr lang="en-US" sz="2000" b="1" dirty="0" smtClean="0">
                <a:solidFill>
                  <a:srgbClr val="F9CD3F"/>
                </a:solidFill>
              </a:rPr>
              <a:t>agenda-setter for real security issues, the media isn’t always a</a:t>
            </a:r>
          </a:p>
          <a:p>
            <a:pPr marL="0" lvl="1" algn="ctr"/>
            <a:r>
              <a:rPr lang="en-US" sz="2000" b="1" dirty="0">
                <a:solidFill>
                  <a:srgbClr val="F9CD3F"/>
                </a:solidFill>
              </a:rPr>
              <a:t>g</a:t>
            </a:r>
            <a:r>
              <a:rPr lang="en-US" sz="2000" b="1" dirty="0" smtClean="0">
                <a:solidFill>
                  <a:srgbClr val="F9CD3F"/>
                </a:solidFill>
              </a:rPr>
              <a:t>ood yardstick. Why is that?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News Can Be Informative Or Popular…</a:t>
            </a:r>
          </a:p>
          <a:p>
            <a:pPr algn="ctr"/>
            <a:r>
              <a:rPr lang="en-US" sz="4000" b="1" dirty="0" smtClean="0">
                <a:solidFill>
                  <a:srgbClr val="F9CD3F"/>
                </a:solidFill>
                <a:latin typeface="Arial Black" pitchFamily="34" charset="0"/>
              </a:rPr>
              <a:t>Pick One!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825" y="1219200"/>
            <a:ext cx="3228975" cy="4257675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ea typeface="ＭＳ Ｐゴシック" pitchFamily="34" charset="-128"/>
              </a:rPr>
              <a:t>Reporters Are Humans Too!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Most are overwhelmed with security news moving at a lightning pace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Most don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t have time to do deep research </a:t>
            </a:r>
            <a:endParaRPr lang="en-US" altLang="ja-JP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They often grab the low-hanging fruit – on deadline and often have to file 2-3 or more stories per day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ea typeface="ＭＳ Ｐゴシック" pitchFamily="34" charset="-128"/>
              </a:rPr>
              <a:t>What They Love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Compromises that are new and affect companies readers know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Breaches affecting thousands of people and their money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Fear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ea typeface="ＭＳ Ｐゴシック" pitchFamily="34" charset="-128"/>
              </a:rPr>
              <a:t>What They Don</a:t>
            </a:r>
            <a:r>
              <a:rPr lang="ja-JP" altLang="en-US" sz="2000" b="1" dirty="0" smtClean="0">
                <a:ea typeface="ＭＳ Ｐゴシック" pitchFamily="34" charset="-128"/>
              </a:rPr>
              <a:t>’</a:t>
            </a:r>
            <a:r>
              <a:rPr lang="en-US" altLang="ja-JP" sz="2000" b="1" dirty="0" smtClean="0">
                <a:ea typeface="ＭＳ Ｐゴシック" pitchFamily="34" charset="-128"/>
              </a:rPr>
              <a:t>t Love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Breaches with little verifiable impact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Deeply technical breach stories and companies that no one knows</a:t>
            </a:r>
            <a:endParaRPr lang="en-US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Influences The News?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>
                <a:solidFill>
                  <a:srgbClr val="F9CD3F"/>
                </a:solidFill>
                <a:ea typeface="ＭＳ Ｐゴシック" pitchFamily="34" charset="-128"/>
              </a:rPr>
              <a:t>What you see in the news often is what’</a:t>
            </a:r>
            <a:r>
              <a:rPr lang="en-US" altLang="ja-JP" sz="2000" b="1" dirty="0" smtClean="0">
                <a:solidFill>
                  <a:srgbClr val="F9CD3F"/>
                </a:solidFill>
                <a:ea typeface="ＭＳ Ｐゴシック" pitchFamily="34" charset="-128"/>
              </a:rPr>
              <a:t>s easiest to write! </a:t>
            </a:r>
          </a:p>
          <a:p>
            <a:pPr algn="ctr"/>
            <a:endParaRPr lang="en-US" sz="1400" dirty="0">
              <a:solidFill>
                <a:srgbClr val="F9CD3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ogle-twit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396603"/>
            <a:ext cx="3429000" cy="5004197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7"/>
            <a:ext cx="8229600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Vendors/Public Relations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Vendors/researchers who have access to reporters and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sz="1800" dirty="0" smtClean="0">
                <a:ea typeface="ＭＳ Ｐゴシック" pitchFamily="34" charset="-128"/>
              </a:rPr>
              <a:t>trusted relationships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sz="1800" dirty="0" smtClean="0">
                <a:ea typeface="ＭＳ Ｐゴシック" pitchFamily="34" charset="-128"/>
              </a:rPr>
              <a:t> (Bruce </a:t>
            </a:r>
            <a:r>
              <a:rPr lang="en-US" sz="1800" dirty="0" err="1" smtClean="0">
                <a:ea typeface="ＭＳ Ｐゴシック" pitchFamily="34" charset="-128"/>
              </a:rPr>
              <a:t>Schneier</a:t>
            </a:r>
            <a:r>
              <a:rPr lang="en-US" sz="1800" dirty="0" smtClean="0">
                <a:ea typeface="ＭＳ Ｐゴシック" pitchFamily="34" charset="-128"/>
              </a:rPr>
              <a:t>, Shawn Henry)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Twitter/Social Networks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18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Twitter is faster than any news outlet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1800" dirty="0">
                <a:ea typeface="ＭＳ Ｐゴシック" pitchFamily="34" charset="-128"/>
              </a:rPr>
              <a:t>“</a:t>
            </a:r>
            <a:r>
              <a:rPr lang="en-US" altLang="ja-JP" sz="1800" dirty="0">
                <a:ea typeface="ＭＳ Ｐゴシック" pitchFamily="34" charset="-128"/>
              </a:rPr>
              <a:t>Buzz</a:t>
            </a:r>
            <a:r>
              <a:rPr lang="ja-JP" altLang="en-US" sz="1800" dirty="0">
                <a:ea typeface="ＭＳ Ｐゴシック" pitchFamily="34" charset="-128"/>
              </a:rPr>
              <a:t>”</a:t>
            </a:r>
            <a:r>
              <a:rPr lang="en-US" altLang="ja-JP" sz="1800" dirty="0">
                <a:ea typeface="ＭＳ Ｐゴシック" pitchFamily="34" charset="-128"/>
              </a:rPr>
              <a:t> often starts a story </a:t>
            </a:r>
            <a:r>
              <a:rPr lang="en-US" altLang="ja-JP" sz="1800" dirty="0" smtClean="0">
                <a:ea typeface="ＭＳ Ｐゴシック" pitchFamily="34" charset="-128"/>
              </a:rPr>
              <a:t>wave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Influential </a:t>
            </a:r>
            <a:r>
              <a:rPr lang="ja-JP" altLang="en-US" sz="1800" dirty="0">
                <a:ea typeface="ＭＳ Ｐゴシック" pitchFamily="34" charset="-128"/>
              </a:rPr>
              <a:t>“</a:t>
            </a:r>
            <a:r>
              <a:rPr lang="en-US" altLang="ja-JP" sz="1800" dirty="0">
                <a:ea typeface="ＭＳ Ｐゴシック" pitchFamily="34" charset="-128"/>
              </a:rPr>
              <a:t>tweeters</a:t>
            </a:r>
            <a:r>
              <a:rPr lang="ja-JP" altLang="en-US" sz="1800" dirty="0">
                <a:ea typeface="ＭＳ Ｐゴシック" pitchFamily="34" charset="-128"/>
              </a:rPr>
              <a:t>”</a:t>
            </a:r>
            <a:r>
              <a:rPr lang="en-US" altLang="ja-JP" sz="1800" dirty="0">
                <a:ea typeface="ＭＳ Ｐゴシック" pitchFamily="34" charset="-128"/>
              </a:rPr>
              <a:t> carry more </a:t>
            </a:r>
            <a:r>
              <a:rPr lang="en-US" altLang="ja-JP" sz="1800" dirty="0" smtClean="0">
                <a:ea typeface="ＭＳ Ｐゴシック" pitchFamily="34" charset="-128"/>
              </a:rPr>
              <a:t>weight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Other Media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One story often creates a wave of stories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Search Engines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Google and Google News are huge drivers of 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</a:t>
            </a:r>
            <a:r>
              <a:rPr lang="en-US" sz="1800" dirty="0" smtClean="0">
                <a:ea typeface="ＭＳ Ｐゴシック" pitchFamily="34" charset="-128"/>
              </a:rPr>
              <a:t>ublications write stories that are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optimized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for search engines (SEO)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Influences The News?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2220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9CD3F"/>
                </a:solidFill>
              </a:rPr>
              <a:t>Reporters are influenced by the same stuff you are – what’s on Twitter, what’s on the Web, what people are talking about.</a:t>
            </a:r>
            <a:endParaRPr lang="en-US" sz="2000" b="1" dirty="0">
              <a:solidFill>
                <a:srgbClr val="F9CD3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825" y="1219200"/>
            <a:ext cx="3228975" cy="4257675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Big 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Target, Home Depot, JP Morgan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Big Names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Breaches at well-known companies (</a:t>
            </a:r>
            <a:r>
              <a:rPr lang="en-US" sz="1800" dirty="0" err="1" smtClean="0">
                <a:ea typeface="ＭＳ Ｐゴシック" pitchFamily="34" charset="-128"/>
              </a:rPr>
              <a:t>Ebay</a:t>
            </a:r>
            <a:r>
              <a:rPr lang="en-US" sz="1800" dirty="0" smtClean="0">
                <a:ea typeface="ＭＳ Ｐゴシック" pitchFamily="34" charset="-128"/>
              </a:rPr>
              <a:t>, Adobe)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Breaches flagged by respected authorities (FBI, Microsoft, Apple)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Big Claims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First</a:t>
            </a:r>
            <a:r>
              <a:rPr lang="ja-JP" altLang="en-US" sz="1800" dirty="0" smtClean="0">
                <a:ea typeface="ＭＳ Ｐゴシック" pitchFamily="34" charset="-128"/>
              </a:rPr>
              <a:t>” </a:t>
            </a:r>
            <a:r>
              <a:rPr lang="en-US" altLang="ja-JP" sz="1800" dirty="0" smtClean="0">
                <a:ea typeface="ＭＳ Ｐゴシック" pitchFamily="34" charset="-128"/>
              </a:rPr>
              <a:t>or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Biggest</a:t>
            </a:r>
            <a:r>
              <a:rPr lang="ja-JP" altLang="en-US" sz="1800" dirty="0" smtClean="0">
                <a:ea typeface="ＭＳ Ｐゴシック" pitchFamily="34" charset="-128"/>
              </a:rPr>
              <a:t>” </a:t>
            </a:r>
            <a:r>
              <a:rPr lang="en-US" altLang="ja-JP" sz="1800" dirty="0" smtClean="0">
                <a:ea typeface="ＭＳ Ｐゴシック" pitchFamily="34" charset="-128"/>
              </a:rPr>
              <a:t>or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Most Dangerous</a:t>
            </a:r>
            <a:r>
              <a:rPr lang="ja-JP" altLang="en-US" sz="1800" dirty="0" smtClean="0">
                <a:ea typeface="ＭＳ Ｐゴシック" pitchFamily="34" charset="-128"/>
              </a:rPr>
              <a:t>” </a:t>
            </a:r>
            <a:r>
              <a:rPr lang="en-US" altLang="ja-JP" sz="1800" dirty="0" smtClean="0">
                <a:ea typeface="ＭＳ Ｐゴシック" pitchFamily="34" charset="-128"/>
              </a:rPr>
              <a:t>(</a:t>
            </a:r>
            <a:r>
              <a:rPr lang="en-US" altLang="ja-JP" sz="1800" dirty="0" err="1" smtClean="0">
                <a:ea typeface="ＭＳ Ｐゴシック" pitchFamily="34" charset="-128"/>
              </a:rPr>
              <a:t>Heartbleed</a:t>
            </a:r>
            <a:r>
              <a:rPr lang="en-US" altLang="ja-JP" sz="1800" dirty="0" smtClean="0">
                <a:ea typeface="ＭＳ Ｐゴシック" pitchFamily="34" charset="-128"/>
              </a:rPr>
              <a:t>, Bash)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ea typeface="ＭＳ Ｐゴシック" pitchFamily="34" charset="-128"/>
              </a:rPr>
              <a:t>Unusual Threat Actors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China/corporate espionage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Politically-motivated attacks (Syrian Electronic Army, Anonymous)</a:t>
            </a:r>
            <a:endParaRPr lang="en-US" altLang="ja-JP" sz="18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Highly sophisticated attackers (</a:t>
            </a:r>
            <a:r>
              <a:rPr lang="en-US" sz="1800" dirty="0" err="1" smtClean="0">
                <a:ea typeface="ＭＳ Ｐゴシック" pitchFamily="34" charset="-128"/>
              </a:rPr>
              <a:t>Stuxnet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Some Stories Get So Big?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675293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9CD3F"/>
                </a:solidFill>
              </a:rPr>
              <a:t>Reporters build on stories that lots of readers can relate to – and stories that have already gotten a lot of attention.</a:t>
            </a:r>
            <a:endParaRPr lang="en-US" sz="2000" b="1" dirty="0">
              <a:solidFill>
                <a:srgbClr val="F9CD3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 News Stories Resonate?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Social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</a:t>
            </a:r>
            <a:r>
              <a:rPr lang="en-US" sz="1800" dirty="0" smtClean="0"/>
              <a:t>ecurity news often breaks on Twitter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Media vets story ideas through key influencers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Influencers might be influenced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Search Engines 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Google/Bing/Yahoo!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Media spends a lot of time on SEO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“</a:t>
            </a:r>
            <a:r>
              <a:rPr lang="en-US" sz="2000" b="1" dirty="0" err="1" smtClean="0"/>
              <a:t>Crowdsourcing</a:t>
            </a:r>
            <a:r>
              <a:rPr lang="en-US" sz="2000" b="1" dirty="0" smtClean="0"/>
              <a:t>” What’s Hot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Slashdot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Trending topics: Google News, Yahoo News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Competing for Eyeballs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Everyone looking for traffic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Some stories sensationalized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Others optimized for search engines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pic>
        <p:nvPicPr>
          <p:cNvPr id="5" name="Picture 4" descr="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548" y="1295400"/>
            <a:ext cx="1881052" cy="2438400"/>
          </a:xfrm>
          <a:prstGeom prst="rect">
            <a:avLst/>
          </a:prstGeom>
        </p:spPr>
      </p:pic>
      <p:pic>
        <p:nvPicPr>
          <p:cNvPr id="6" name="Picture 5" descr="GoogleNew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02898"/>
            <a:ext cx="2743200" cy="921502"/>
          </a:xfrm>
          <a:prstGeom prst="rect">
            <a:avLst/>
          </a:prstGeom>
        </p:spPr>
      </p:pic>
      <p:pic>
        <p:nvPicPr>
          <p:cNvPr id="9" name="Picture 8" descr="b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5715000"/>
            <a:ext cx="1981200" cy="707572"/>
          </a:xfrm>
          <a:prstGeom prst="rect">
            <a:avLst/>
          </a:prstGeom>
        </p:spPr>
      </p:pic>
      <p:pic>
        <p:nvPicPr>
          <p:cNvPr id="10" name="Picture 9" descr="yaho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8084" y="5029200"/>
            <a:ext cx="2406316" cy="457200"/>
          </a:xfrm>
          <a:prstGeom prst="rect">
            <a:avLst/>
          </a:prstGeom>
        </p:spPr>
      </p:pic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1828800"/>
            <a:ext cx="1524326" cy="1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3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1546</Words>
  <Application>Microsoft Office PowerPoint</Application>
  <PresentationFormat>On-screen Show (4:3)</PresentationFormat>
  <Paragraphs>227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Hasty Headlines in InfoSec: Don’t Be Fooled by Everything You Read </vt:lpstr>
      <vt:lpstr>Breaches and Their Impact </vt:lpstr>
      <vt:lpstr>Breaches and Their Impact </vt:lpstr>
      <vt:lpstr>Who Reports on Breaches? </vt:lpstr>
      <vt:lpstr>The Disconnect: What’s “InfoSec-xy” Isn’t Always What’s Most Important</vt:lpstr>
      <vt:lpstr>What Influences The News?</vt:lpstr>
      <vt:lpstr>Who Influences The News?</vt:lpstr>
      <vt:lpstr>Why Do Some Stories Get So Big?</vt:lpstr>
      <vt:lpstr>How Do News Stories Resonate?</vt:lpstr>
      <vt:lpstr>Underreporting and Overrreporting</vt:lpstr>
      <vt:lpstr>How Do InfoSec Pros Get Their Information?</vt:lpstr>
      <vt:lpstr>How InfoSec Pros Prioritize Their Response</vt:lpstr>
      <vt:lpstr>News Priorities and IT Priorities Are at Odds</vt:lpstr>
      <vt:lpstr>Tips and Recommendations </vt:lpstr>
      <vt:lpstr>What If Your Organization Is The Victim?</vt:lpstr>
      <vt:lpstr>Key Takeaways </vt:lpstr>
      <vt:lpstr>Questions and Answers</vt:lpstr>
    </vt:vector>
  </TitlesOfParts>
  <Company>CMP Media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Wilson</dc:creator>
  <cp:lastModifiedBy>test</cp:lastModifiedBy>
  <cp:revision>216</cp:revision>
  <dcterms:created xsi:type="dcterms:W3CDTF">2006-06-14T23:59:48Z</dcterms:created>
  <dcterms:modified xsi:type="dcterms:W3CDTF">2015-06-05T14:34:22Z</dcterms:modified>
</cp:coreProperties>
</file>