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Lst>
  <p:notesMasterIdLst>
    <p:notesMasterId r:id="rId60"/>
  </p:notesMasterIdLst>
  <p:sldIdLst>
    <p:sldId id="256" r:id="rId3"/>
    <p:sldId id="346" r:id="rId4"/>
    <p:sldId id="322" r:id="rId5"/>
    <p:sldId id="347" r:id="rId6"/>
    <p:sldId id="258" r:id="rId7"/>
    <p:sldId id="327" r:id="rId8"/>
    <p:sldId id="259" r:id="rId9"/>
    <p:sldId id="348" r:id="rId10"/>
    <p:sldId id="260" r:id="rId11"/>
    <p:sldId id="338" r:id="rId12"/>
    <p:sldId id="262" r:id="rId13"/>
    <p:sldId id="344" r:id="rId14"/>
    <p:sldId id="297" r:id="rId15"/>
    <p:sldId id="375" r:id="rId16"/>
    <p:sldId id="374" r:id="rId17"/>
    <p:sldId id="263" r:id="rId18"/>
    <p:sldId id="298" r:id="rId19"/>
    <p:sldId id="360" r:id="rId20"/>
    <p:sldId id="299" r:id="rId21"/>
    <p:sldId id="349" r:id="rId22"/>
    <p:sldId id="350" r:id="rId23"/>
    <p:sldId id="351" r:id="rId24"/>
    <p:sldId id="352" r:id="rId25"/>
    <p:sldId id="353" r:id="rId26"/>
    <p:sldId id="354" r:id="rId27"/>
    <p:sldId id="355" r:id="rId28"/>
    <p:sldId id="356" r:id="rId29"/>
    <p:sldId id="357" r:id="rId30"/>
    <p:sldId id="358" r:id="rId31"/>
    <p:sldId id="359" r:id="rId32"/>
    <p:sldId id="264" r:id="rId33"/>
    <p:sldId id="361" r:id="rId34"/>
    <p:sldId id="366" r:id="rId35"/>
    <p:sldId id="269" r:id="rId36"/>
    <p:sldId id="265" r:id="rId37"/>
    <p:sldId id="340" r:id="rId38"/>
    <p:sldId id="341" r:id="rId39"/>
    <p:sldId id="305" r:id="rId40"/>
    <p:sldId id="362" r:id="rId41"/>
    <p:sldId id="363" r:id="rId42"/>
    <p:sldId id="364" r:id="rId43"/>
    <p:sldId id="365" r:id="rId44"/>
    <p:sldId id="367" r:id="rId45"/>
    <p:sldId id="266" r:id="rId46"/>
    <p:sldId id="301" r:id="rId47"/>
    <p:sldId id="368" r:id="rId48"/>
    <p:sldId id="308" r:id="rId49"/>
    <p:sldId id="369" r:id="rId50"/>
    <p:sldId id="342" r:id="rId51"/>
    <p:sldId id="372" r:id="rId52"/>
    <p:sldId id="373" r:id="rId53"/>
    <p:sldId id="343" r:id="rId54"/>
    <p:sldId id="370" r:id="rId55"/>
    <p:sldId id="371" r:id="rId56"/>
    <p:sldId id="309" r:id="rId57"/>
    <p:sldId id="267" r:id="rId58"/>
    <p:sldId id="283" r:id="rId59"/>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DejaVu Sans" pitchFamily="34" charset="0"/>
        <a:cs typeface="DejaVu Sans"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DejaVu Sans" pitchFamily="34" charset="0"/>
        <a:cs typeface="DejaVu Sans"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pitchFamily="34" charset="0"/>
        <a:cs typeface="DejaVu Sans"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pitchFamily="34" charset="0"/>
        <a:cs typeface="DejaVu Sans"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pitchFamily="34" charset="0"/>
        <a:cs typeface="DejaVu Sans" pitchFamily="34" charset="0"/>
      </a:defRPr>
    </a:lvl5pPr>
    <a:lvl6pPr marL="2286000" algn="l" defTabSz="914400" rtl="0" eaLnBrk="1" latinLnBrk="0" hangingPunct="1">
      <a:defRPr kern="1200">
        <a:solidFill>
          <a:schemeClr val="bg1"/>
        </a:solidFill>
        <a:latin typeface="Arial" panose="020B0604020202020204" pitchFamily="34" charset="0"/>
        <a:ea typeface="DejaVu Sans" pitchFamily="34" charset="0"/>
        <a:cs typeface="DejaVu Sans" pitchFamily="34" charset="0"/>
      </a:defRPr>
    </a:lvl6pPr>
    <a:lvl7pPr marL="2743200" algn="l" defTabSz="914400" rtl="0" eaLnBrk="1" latinLnBrk="0" hangingPunct="1">
      <a:defRPr kern="1200">
        <a:solidFill>
          <a:schemeClr val="bg1"/>
        </a:solidFill>
        <a:latin typeface="Arial" panose="020B0604020202020204" pitchFamily="34" charset="0"/>
        <a:ea typeface="DejaVu Sans" pitchFamily="34" charset="0"/>
        <a:cs typeface="DejaVu Sans" pitchFamily="34" charset="0"/>
      </a:defRPr>
    </a:lvl7pPr>
    <a:lvl8pPr marL="3200400" algn="l" defTabSz="914400" rtl="0" eaLnBrk="1" latinLnBrk="0" hangingPunct="1">
      <a:defRPr kern="1200">
        <a:solidFill>
          <a:schemeClr val="bg1"/>
        </a:solidFill>
        <a:latin typeface="Arial" panose="020B0604020202020204" pitchFamily="34" charset="0"/>
        <a:ea typeface="DejaVu Sans" pitchFamily="34" charset="0"/>
        <a:cs typeface="DejaVu Sans" pitchFamily="34" charset="0"/>
      </a:defRPr>
    </a:lvl8pPr>
    <a:lvl9pPr marL="3657600" algn="l" defTabSz="914400" rtl="0" eaLnBrk="1" latinLnBrk="0" hangingPunct="1">
      <a:defRPr kern="1200">
        <a:solidFill>
          <a:schemeClr val="bg1"/>
        </a:solidFill>
        <a:latin typeface="Arial" panose="020B0604020202020204" pitchFamily="34" charset="0"/>
        <a:ea typeface="DejaVu Sans" pitchFamily="34" charset="0"/>
        <a:cs typeface="DejaVu Sans"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458"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p>
        </p:txBody>
      </p:sp>
      <p:sp>
        <p:nvSpPr>
          <p:cNvPr id="2" name="Rectangle 2"/>
          <p:cNvSpPr>
            <a:spLocks noGrp="1" noChangeArrowheads="1"/>
          </p:cNvSpPr>
          <p:nvPr>
            <p:ph type="hdr"/>
          </p:nvPr>
        </p:nvSpPr>
        <p:spPr bwMode="auto">
          <a:xfrm>
            <a:off x="0" y="0"/>
            <a:ext cx="29702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1" hangingPunct="1">
              <a:buClr>
                <a:srgbClr val="000000"/>
              </a:buCl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endParaRPr lang="en-US"/>
          </a:p>
        </p:txBody>
      </p:sp>
      <p:sp>
        <p:nvSpPr>
          <p:cNvPr id="3075"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endParaRPr lang="en-US"/>
          </a:p>
        </p:txBody>
      </p:sp>
      <p:sp>
        <p:nvSpPr>
          <p:cNvPr id="3077"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3"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en-US" smtClean="0"/>
          </a:p>
        </p:txBody>
      </p:sp>
      <p:sp>
        <p:nvSpPr>
          <p:cNvPr id="3078" name="Rectangle 6"/>
          <p:cNvSpPr>
            <a:spLocks noGrp="1" noChangeArrowheads="1"/>
          </p:cNvSpPr>
          <p:nvPr>
            <p:ph type="ftr"/>
          </p:nvPr>
        </p:nvSpPr>
        <p:spPr bwMode="auto">
          <a:xfrm>
            <a:off x="0" y="8685213"/>
            <a:ext cx="2970213"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eaLnBrk="1" hangingPunct="1">
              <a:buClr>
                <a:srgbClr val="000000"/>
              </a:buCl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endParaRPr lang="en-US"/>
          </a:p>
        </p:txBody>
      </p:sp>
      <p:sp>
        <p:nvSpPr>
          <p:cNvPr id="3079"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fld id="{AA7ED6AA-6A0F-4152-B485-0FAF0B286BC0}" type="slidenum">
              <a:rPr lang="en-US"/>
              <a:pPr/>
              <a:t>‹#›</a:t>
            </a:fld>
            <a:endParaRPr lang="en-US"/>
          </a:p>
        </p:txBody>
      </p:sp>
    </p:spTree>
    <p:extLst>
      <p:ext uri="{BB962C8B-B14F-4D97-AF65-F5344CB8AC3E}">
        <p14:creationId xmlns:p14="http://schemas.microsoft.com/office/powerpoint/2010/main" val="589603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863358FB-C3C5-4B4F-8798-1DA8B8F5E394}" type="slidenum">
              <a:rPr lang="en-US"/>
              <a:pPr>
                <a:spcBef>
                  <a:spcPct val="0"/>
                </a:spcBef>
                <a:buSzPct val="45000"/>
                <a:buFont typeface="Wingdings" panose="05000000000000000000" pitchFamily="2" charset="2"/>
                <a:buNone/>
              </a:pPr>
              <a:t>1</a:t>
            </a:fld>
            <a:endParaRPr lang="en-US"/>
          </a:p>
        </p:txBody>
      </p:sp>
      <p:sp>
        <p:nvSpPr>
          <p:cNvPr id="5123" name="Rectangle 1"/>
          <p:cNvSpPr>
            <a:spLocks noGrp="1" noRot="1" noChangeAspect="1" noChangeArrowheads="1" noTextEdit="1"/>
          </p:cNvSpPr>
          <p:nvPr>
            <p:ph type="sldImg"/>
          </p:nvPr>
        </p:nvSpPr>
        <p:spPr>
          <a:xfrm>
            <a:off x="1143000" y="685800"/>
            <a:ext cx="4572000" cy="3429000"/>
          </a:xfrm>
          <a:ln/>
        </p:spPr>
      </p:sp>
      <p:sp>
        <p:nvSpPr>
          <p:cNvPr id="512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8933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D66E9068-E263-4883-9FD6-FE3E04D5082B}" type="slidenum">
              <a:rPr lang="en-US"/>
              <a:pPr>
                <a:spcBef>
                  <a:spcPct val="0"/>
                </a:spcBef>
                <a:buSzPct val="45000"/>
                <a:buFont typeface="Wingdings" panose="05000000000000000000" pitchFamily="2" charset="2"/>
                <a:buNone/>
              </a:pPr>
              <a:t>11</a:t>
            </a:fld>
            <a:endParaRPr lang="en-US"/>
          </a:p>
        </p:txBody>
      </p:sp>
      <p:sp>
        <p:nvSpPr>
          <p:cNvPr id="23555" name="Rectangle 1"/>
          <p:cNvSpPr>
            <a:spLocks noGrp="1" noRot="1" noChangeAspect="1" noChangeArrowheads="1" noTextEdit="1"/>
          </p:cNvSpPr>
          <p:nvPr>
            <p:ph type="sldImg"/>
          </p:nvPr>
        </p:nvSpPr>
        <p:spPr>
          <a:xfrm>
            <a:off x="1143000" y="685800"/>
            <a:ext cx="4572000" cy="3429000"/>
          </a:xfrm>
          <a:ln/>
        </p:spPr>
      </p:sp>
      <p:sp>
        <p:nvSpPr>
          <p:cNvPr id="2355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2748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603DE8E2-035B-4339-89FA-26A2809BB4E9}" type="slidenum">
              <a:rPr lang="en-US"/>
              <a:pPr>
                <a:spcBef>
                  <a:spcPct val="0"/>
                </a:spcBef>
                <a:buSzPct val="45000"/>
                <a:buFont typeface="Wingdings" panose="05000000000000000000" pitchFamily="2" charset="2"/>
                <a:buNone/>
              </a:pPr>
              <a:t>12</a:t>
            </a:fld>
            <a:endParaRPr lang="en-US"/>
          </a:p>
        </p:txBody>
      </p:sp>
      <p:sp>
        <p:nvSpPr>
          <p:cNvPr id="25603" name="Rectangle 1"/>
          <p:cNvSpPr>
            <a:spLocks noGrp="1" noRot="1" noChangeAspect="1" noChangeArrowheads="1" noTextEdit="1"/>
          </p:cNvSpPr>
          <p:nvPr>
            <p:ph type="sldImg"/>
          </p:nvPr>
        </p:nvSpPr>
        <p:spPr>
          <a:xfrm>
            <a:off x="1143000" y="685800"/>
            <a:ext cx="4572000" cy="3429000"/>
          </a:xfrm>
          <a:ln/>
        </p:spPr>
      </p:sp>
      <p:sp>
        <p:nvSpPr>
          <p:cNvPr id="2560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2271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2765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821DA59-B87B-4F8B-8E4F-DF96A23F9908}" type="slidenum">
              <a:rPr lang="en-US"/>
              <a:pPr>
                <a:spcBef>
                  <a:spcPct val="0"/>
                </a:spcBef>
                <a:buSzPct val="45000"/>
                <a:buFont typeface="Wingdings" panose="05000000000000000000" pitchFamily="2" charset="2"/>
                <a:buNone/>
              </a:pPr>
              <a:t>13</a:t>
            </a:fld>
            <a:endParaRPr lang="en-US"/>
          </a:p>
        </p:txBody>
      </p:sp>
    </p:spTree>
    <p:extLst>
      <p:ext uri="{BB962C8B-B14F-4D97-AF65-F5344CB8AC3E}">
        <p14:creationId xmlns:p14="http://schemas.microsoft.com/office/powerpoint/2010/main" val="238025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73517DE4-62BC-4452-8AA7-4E627BEEC9BF}" type="slidenum">
              <a:rPr lang="en-US"/>
              <a:pPr>
                <a:spcBef>
                  <a:spcPct val="0"/>
                </a:spcBef>
                <a:buSzPct val="45000"/>
                <a:buFont typeface="Wingdings" panose="05000000000000000000" pitchFamily="2" charset="2"/>
                <a:buNone/>
              </a:pPr>
              <a:t>16</a:t>
            </a:fld>
            <a:endParaRPr lang="en-US"/>
          </a:p>
        </p:txBody>
      </p:sp>
      <p:sp>
        <p:nvSpPr>
          <p:cNvPr id="29699" name="Rectangle 1"/>
          <p:cNvSpPr>
            <a:spLocks noGrp="1" noRot="1" noChangeAspect="1" noChangeArrowheads="1" noTextEdit="1"/>
          </p:cNvSpPr>
          <p:nvPr>
            <p:ph type="sldImg"/>
          </p:nvPr>
        </p:nvSpPr>
        <p:spPr>
          <a:xfrm>
            <a:off x="1143000" y="685800"/>
            <a:ext cx="4572000" cy="3429000"/>
          </a:xfrm>
          <a:ln/>
        </p:spPr>
      </p:sp>
      <p:sp>
        <p:nvSpPr>
          <p:cNvPr id="2970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105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3174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B72EF1D-B5FE-4B97-8729-C9199E8C4F64}" type="slidenum">
              <a:rPr lang="en-US"/>
              <a:pPr>
                <a:spcBef>
                  <a:spcPct val="0"/>
                </a:spcBef>
                <a:buSzPct val="45000"/>
                <a:buFont typeface="Wingdings" panose="05000000000000000000" pitchFamily="2" charset="2"/>
                <a:buNone/>
              </a:pPr>
              <a:t>17</a:t>
            </a:fld>
            <a:endParaRPr lang="en-US"/>
          </a:p>
        </p:txBody>
      </p:sp>
    </p:spTree>
    <p:extLst>
      <p:ext uri="{BB962C8B-B14F-4D97-AF65-F5344CB8AC3E}">
        <p14:creationId xmlns:p14="http://schemas.microsoft.com/office/powerpoint/2010/main" val="409759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F3022246-4D1A-4054-A36B-7DADD5740820}" type="slidenum">
              <a:rPr lang="en-US"/>
              <a:pPr>
                <a:spcBef>
                  <a:spcPct val="0"/>
                </a:spcBef>
                <a:buSzPct val="45000"/>
                <a:buFont typeface="Wingdings" panose="05000000000000000000" pitchFamily="2" charset="2"/>
                <a:buNone/>
              </a:pPr>
              <a:t>18</a:t>
            </a:fld>
            <a:endParaRPr lang="en-US"/>
          </a:p>
        </p:txBody>
      </p:sp>
    </p:spTree>
    <p:extLst>
      <p:ext uri="{BB962C8B-B14F-4D97-AF65-F5344CB8AC3E}">
        <p14:creationId xmlns:p14="http://schemas.microsoft.com/office/powerpoint/2010/main" val="132969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3584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73AE1A6E-BF8D-4548-9CC0-E3FB4B194295}" type="slidenum">
              <a:rPr lang="en-US"/>
              <a:pPr>
                <a:spcBef>
                  <a:spcPct val="0"/>
                </a:spcBef>
                <a:buSzPct val="45000"/>
                <a:buFont typeface="Wingdings" panose="05000000000000000000" pitchFamily="2" charset="2"/>
                <a:buNone/>
              </a:pPr>
              <a:t>19</a:t>
            </a:fld>
            <a:endParaRPr lang="en-US"/>
          </a:p>
        </p:txBody>
      </p:sp>
    </p:spTree>
    <p:extLst>
      <p:ext uri="{BB962C8B-B14F-4D97-AF65-F5344CB8AC3E}">
        <p14:creationId xmlns:p14="http://schemas.microsoft.com/office/powerpoint/2010/main" val="383560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AA7ED6AA-6A0F-4152-B485-0FAF0B286BC0}" type="slidenum">
              <a:rPr lang="en-US"/>
              <a:pPr/>
              <a:t>30</a:t>
            </a:fld>
            <a:endParaRPr lang="en-US"/>
          </a:p>
        </p:txBody>
      </p:sp>
    </p:spTree>
    <p:extLst>
      <p:ext uri="{BB962C8B-B14F-4D97-AF65-F5344CB8AC3E}">
        <p14:creationId xmlns:p14="http://schemas.microsoft.com/office/powerpoint/2010/main" val="73999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6459CD4-A427-4453-B67D-597A5ABB5EE9}" type="slidenum">
              <a:rPr lang="en-US"/>
              <a:pPr>
                <a:spcBef>
                  <a:spcPct val="0"/>
                </a:spcBef>
                <a:buSzPct val="45000"/>
                <a:buFont typeface="Wingdings" panose="05000000000000000000" pitchFamily="2" charset="2"/>
                <a:buNone/>
              </a:pPr>
              <a:t>31</a:t>
            </a:fld>
            <a:endParaRPr lang="en-US"/>
          </a:p>
        </p:txBody>
      </p:sp>
      <p:sp>
        <p:nvSpPr>
          <p:cNvPr id="49155" name="Rectangle 1"/>
          <p:cNvSpPr>
            <a:spLocks noGrp="1" noRot="1" noChangeAspect="1" noChangeArrowheads="1" noTextEdit="1"/>
          </p:cNvSpPr>
          <p:nvPr>
            <p:ph type="sldImg"/>
          </p:nvPr>
        </p:nvSpPr>
        <p:spPr>
          <a:xfrm>
            <a:off x="1143000" y="685800"/>
            <a:ext cx="4572000" cy="3429000"/>
          </a:xfrm>
          <a:ln/>
        </p:spPr>
      </p:sp>
      <p:sp>
        <p:nvSpPr>
          <p:cNvPr id="4915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0156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57F6E91D-C70E-4470-8838-3F5FF6879702}" type="slidenum">
              <a:rPr lang="en-US"/>
              <a:pPr>
                <a:spcBef>
                  <a:spcPct val="0"/>
                </a:spcBef>
                <a:buSzPct val="45000"/>
                <a:buFont typeface="Wingdings" panose="05000000000000000000" pitchFamily="2" charset="2"/>
                <a:buNone/>
              </a:pPr>
              <a:t>32</a:t>
            </a:fld>
            <a:endParaRPr lang="en-US"/>
          </a:p>
        </p:txBody>
      </p:sp>
      <p:sp>
        <p:nvSpPr>
          <p:cNvPr id="51203" name="Rectangle 1"/>
          <p:cNvSpPr>
            <a:spLocks noGrp="1" noRot="1" noChangeAspect="1" noChangeArrowheads="1" noTextEdit="1"/>
          </p:cNvSpPr>
          <p:nvPr>
            <p:ph type="sldImg"/>
          </p:nvPr>
        </p:nvSpPr>
        <p:spPr>
          <a:xfrm>
            <a:off x="1143000" y="685800"/>
            <a:ext cx="4572000" cy="3429000"/>
          </a:xfrm>
          <a:ln/>
        </p:spPr>
      </p:sp>
      <p:sp>
        <p:nvSpPr>
          <p:cNvPr id="5120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1754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AFFF4220-655E-40BC-8A79-A72678CB7FB4}" type="slidenum">
              <a:rPr lang="en-US"/>
              <a:pPr>
                <a:spcBef>
                  <a:spcPct val="0"/>
                </a:spcBef>
                <a:buSzPct val="45000"/>
                <a:buFont typeface="Wingdings" panose="05000000000000000000" pitchFamily="2" charset="2"/>
                <a:buNone/>
              </a:pPr>
              <a:t>2</a:t>
            </a:fld>
            <a:endParaRPr lang="en-US"/>
          </a:p>
        </p:txBody>
      </p:sp>
      <p:sp>
        <p:nvSpPr>
          <p:cNvPr id="7171" name="Rectangle 1"/>
          <p:cNvSpPr>
            <a:spLocks noGrp="1" noRot="1" noChangeAspect="1" noChangeArrowheads="1" noTextEdit="1"/>
          </p:cNvSpPr>
          <p:nvPr>
            <p:ph type="sldImg"/>
          </p:nvPr>
        </p:nvSpPr>
        <p:spPr>
          <a:xfrm>
            <a:off x="1143000" y="685800"/>
            <a:ext cx="4572000" cy="3429000"/>
          </a:xfrm>
          <a:ln/>
        </p:spPr>
      </p:sp>
      <p:sp>
        <p:nvSpPr>
          <p:cNvPr id="717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5583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57F6E91D-C70E-4470-8838-3F5FF6879702}" type="slidenum">
              <a:rPr lang="en-US"/>
              <a:pPr>
                <a:spcBef>
                  <a:spcPct val="0"/>
                </a:spcBef>
                <a:buSzPct val="45000"/>
                <a:buFont typeface="Wingdings" panose="05000000000000000000" pitchFamily="2" charset="2"/>
                <a:buNone/>
              </a:pPr>
              <a:t>33</a:t>
            </a:fld>
            <a:endParaRPr lang="en-US"/>
          </a:p>
        </p:txBody>
      </p:sp>
      <p:sp>
        <p:nvSpPr>
          <p:cNvPr id="51203" name="Rectangle 1"/>
          <p:cNvSpPr>
            <a:spLocks noGrp="1" noRot="1" noChangeAspect="1" noChangeArrowheads="1" noTextEdit="1"/>
          </p:cNvSpPr>
          <p:nvPr>
            <p:ph type="sldImg"/>
          </p:nvPr>
        </p:nvSpPr>
        <p:spPr>
          <a:xfrm>
            <a:off x="1143000" y="685800"/>
            <a:ext cx="4572000" cy="3429000"/>
          </a:xfrm>
          <a:ln/>
        </p:spPr>
      </p:sp>
      <p:sp>
        <p:nvSpPr>
          <p:cNvPr id="5120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4565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68BB714-3316-4E71-BFB3-F6C45B7DE70E}" type="slidenum">
              <a:rPr lang="en-US"/>
              <a:pPr>
                <a:spcBef>
                  <a:spcPct val="0"/>
                </a:spcBef>
                <a:buSzPct val="45000"/>
                <a:buFont typeface="Wingdings" panose="05000000000000000000" pitchFamily="2" charset="2"/>
                <a:buNone/>
              </a:pPr>
              <a:t>34</a:t>
            </a:fld>
            <a:endParaRPr lang="en-US"/>
          </a:p>
        </p:txBody>
      </p:sp>
      <p:sp>
        <p:nvSpPr>
          <p:cNvPr id="53251" name="Rectangle 1"/>
          <p:cNvSpPr>
            <a:spLocks noGrp="1" noRot="1" noChangeAspect="1" noChangeArrowheads="1" noTextEdit="1"/>
          </p:cNvSpPr>
          <p:nvPr>
            <p:ph type="sldImg"/>
          </p:nvPr>
        </p:nvSpPr>
        <p:spPr>
          <a:xfrm>
            <a:off x="1143000" y="685800"/>
            <a:ext cx="4572000" cy="3429000"/>
          </a:xfrm>
          <a:ln/>
        </p:spPr>
      </p:sp>
      <p:sp>
        <p:nvSpPr>
          <p:cNvPr id="5325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0227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DE1C7839-E871-4E50-9A70-ACA99B1EECEC}" type="slidenum">
              <a:rPr lang="en-US"/>
              <a:pPr>
                <a:spcBef>
                  <a:spcPct val="0"/>
                </a:spcBef>
                <a:buSzPct val="45000"/>
                <a:buFont typeface="Wingdings" panose="05000000000000000000" pitchFamily="2" charset="2"/>
                <a:buNone/>
              </a:pPr>
              <a:t>35</a:t>
            </a:fld>
            <a:endParaRPr lang="en-US"/>
          </a:p>
        </p:txBody>
      </p:sp>
      <p:sp>
        <p:nvSpPr>
          <p:cNvPr id="55299" name="Rectangle 1"/>
          <p:cNvSpPr>
            <a:spLocks noGrp="1" noRot="1" noChangeAspect="1" noChangeArrowheads="1" noTextEdit="1"/>
          </p:cNvSpPr>
          <p:nvPr>
            <p:ph type="sldImg"/>
          </p:nvPr>
        </p:nvSpPr>
        <p:spPr>
          <a:xfrm>
            <a:off x="1143000" y="685800"/>
            <a:ext cx="4572000" cy="3429000"/>
          </a:xfrm>
          <a:ln/>
        </p:spPr>
      </p:sp>
      <p:sp>
        <p:nvSpPr>
          <p:cNvPr id="5530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9136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47C9254D-6859-4816-9A58-907E3C989D64}" type="slidenum">
              <a:rPr lang="en-US"/>
              <a:pPr>
                <a:spcBef>
                  <a:spcPct val="0"/>
                </a:spcBef>
                <a:buSzPct val="45000"/>
                <a:buFont typeface="Wingdings" panose="05000000000000000000" pitchFamily="2" charset="2"/>
                <a:buNone/>
              </a:pPr>
              <a:t>36</a:t>
            </a:fld>
            <a:endParaRPr lang="en-US"/>
          </a:p>
        </p:txBody>
      </p:sp>
      <p:sp>
        <p:nvSpPr>
          <p:cNvPr id="57347" name="Rectangle 1"/>
          <p:cNvSpPr>
            <a:spLocks noGrp="1" noRot="1" noChangeAspect="1" noChangeArrowheads="1" noTextEdit="1"/>
          </p:cNvSpPr>
          <p:nvPr>
            <p:ph type="sldImg"/>
          </p:nvPr>
        </p:nvSpPr>
        <p:spPr>
          <a:xfrm>
            <a:off x="1143000" y="685800"/>
            <a:ext cx="4572000" cy="3429000"/>
          </a:xfrm>
          <a:ln/>
        </p:spPr>
      </p:sp>
      <p:sp>
        <p:nvSpPr>
          <p:cNvPr id="5734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66017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FB137B81-3579-431E-8426-8805C0F6ED52}" type="slidenum">
              <a:rPr lang="en-US"/>
              <a:pPr>
                <a:spcBef>
                  <a:spcPct val="0"/>
                </a:spcBef>
                <a:buSzPct val="45000"/>
                <a:buFont typeface="Wingdings" panose="05000000000000000000" pitchFamily="2" charset="2"/>
                <a:buNone/>
              </a:pPr>
              <a:t>37</a:t>
            </a:fld>
            <a:endParaRPr lang="en-US"/>
          </a:p>
        </p:txBody>
      </p:sp>
      <p:sp>
        <p:nvSpPr>
          <p:cNvPr id="59395" name="Rectangle 1"/>
          <p:cNvSpPr>
            <a:spLocks noGrp="1" noRot="1" noChangeAspect="1" noChangeArrowheads="1" noTextEdit="1"/>
          </p:cNvSpPr>
          <p:nvPr>
            <p:ph type="sldImg"/>
          </p:nvPr>
        </p:nvSpPr>
        <p:spPr>
          <a:xfrm>
            <a:off x="1143000" y="685800"/>
            <a:ext cx="4572000" cy="3429000"/>
          </a:xfrm>
          <a:ln/>
        </p:spPr>
      </p:sp>
      <p:sp>
        <p:nvSpPr>
          <p:cNvPr id="5939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8840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576C8FE9-130B-4650-954B-D38895284B8E}" type="slidenum">
              <a:rPr lang="en-US"/>
              <a:pPr>
                <a:spcBef>
                  <a:spcPct val="0"/>
                </a:spcBef>
                <a:buSzPct val="45000"/>
                <a:buFont typeface="Wingdings" panose="05000000000000000000" pitchFamily="2" charset="2"/>
                <a:buNone/>
              </a:pPr>
              <a:t>38</a:t>
            </a:fld>
            <a:endParaRPr lang="en-US"/>
          </a:p>
        </p:txBody>
      </p:sp>
      <p:sp>
        <p:nvSpPr>
          <p:cNvPr id="61443" name="Rectangle 1"/>
          <p:cNvSpPr>
            <a:spLocks noGrp="1" noRot="1" noChangeAspect="1" noChangeArrowheads="1" noTextEdit="1"/>
          </p:cNvSpPr>
          <p:nvPr>
            <p:ph type="sldImg"/>
          </p:nvPr>
        </p:nvSpPr>
        <p:spPr>
          <a:xfrm>
            <a:off x="1143000" y="685800"/>
            <a:ext cx="4572000" cy="3429000"/>
          </a:xfrm>
          <a:ln/>
        </p:spPr>
      </p:sp>
      <p:sp>
        <p:nvSpPr>
          <p:cNvPr id="6144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56041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54BA6851-6153-472A-A996-1E8973B3A6E6}" type="slidenum">
              <a:rPr lang="en-US"/>
              <a:pPr>
                <a:spcBef>
                  <a:spcPct val="0"/>
                </a:spcBef>
                <a:buSzPct val="45000"/>
                <a:buFont typeface="Wingdings" panose="05000000000000000000" pitchFamily="2" charset="2"/>
                <a:buNone/>
              </a:pPr>
              <a:t>39</a:t>
            </a:fld>
            <a:endParaRPr lang="en-US"/>
          </a:p>
        </p:txBody>
      </p:sp>
      <p:sp>
        <p:nvSpPr>
          <p:cNvPr id="65539" name="Rectangle 1"/>
          <p:cNvSpPr>
            <a:spLocks noGrp="1" noRot="1" noChangeAspect="1" noChangeArrowheads="1" noTextEdit="1"/>
          </p:cNvSpPr>
          <p:nvPr>
            <p:ph type="sldImg"/>
          </p:nvPr>
        </p:nvSpPr>
        <p:spPr>
          <a:xfrm>
            <a:off x="1143000" y="685800"/>
            <a:ext cx="4572000" cy="3429000"/>
          </a:xfrm>
          <a:ln/>
        </p:spPr>
      </p:sp>
      <p:sp>
        <p:nvSpPr>
          <p:cNvPr id="6554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99050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812309CC-F565-414C-B717-9422797F5D9A}" type="slidenum">
              <a:rPr lang="en-US"/>
              <a:pPr>
                <a:spcBef>
                  <a:spcPct val="0"/>
                </a:spcBef>
                <a:buSzPct val="45000"/>
                <a:buFont typeface="Wingdings" panose="05000000000000000000" pitchFamily="2" charset="2"/>
                <a:buNone/>
              </a:pPr>
              <a:t>40</a:t>
            </a:fld>
            <a:endParaRPr lang="en-US"/>
          </a:p>
        </p:txBody>
      </p:sp>
      <p:sp>
        <p:nvSpPr>
          <p:cNvPr id="67587" name="Rectangle 1"/>
          <p:cNvSpPr>
            <a:spLocks noGrp="1" noRot="1" noChangeAspect="1" noChangeArrowheads="1" noTextEdit="1"/>
          </p:cNvSpPr>
          <p:nvPr>
            <p:ph type="sldImg"/>
          </p:nvPr>
        </p:nvSpPr>
        <p:spPr>
          <a:xfrm>
            <a:off x="1143000" y="685800"/>
            <a:ext cx="4572000" cy="3429000"/>
          </a:xfrm>
          <a:ln/>
        </p:spPr>
      </p:sp>
      <p:sp>
        <p:nvSpPr>
          <p:cNvPr id="6758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94995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990CE4BF-4624-4507-B534-EC4D16E8D22D}" type="slidenum">
              <a:rPr lang="en-US"/>
              <a:pPr>
                <a:spcBef>
                  <a:spcPct val="0"/>
                </a:spcBef>
                <a:buSzPct val="45000"/>
                <a:buFont typeface="Wingdings" panose="05000000000000000000" pitchFamily="2" charset="2"/>
                <a:buNone/>
              </a:pPr>
              <a:t>41</a:t>
            </a:fld>
            <a:endParaRPr lang="en-US"/>
          </a:p>
        </p:txBody>
      </p:sp>
      <p:sp>
        <p:nvSpPr>
          <p:cNvPr id="69635" name="Rectangle 1"/>
          <p:cNvSpPr>
            <a:spLocks noGrp="1" noRot="1" noChangeAspect="1" noChangeArrowheads="1" noTextEdit="1"/>
          </p:cNvSpPr>
          <p:nvPr>
            <p:ph type="sldImg"/>
          </p:nvPr>
        </p:nvSpPr>
        <p:spPr>
          <a:xfrm>
            <a:off x="1143000" y="685800"/>
            <a:ext cx="4572000" cy="3429000"/>
          </a:xfrm>
          <a:ln/>
        </p:spPr>
      </p:sp>
      <p:sp>
        <p:nvSpPr>
          <p:cNvPr id="6963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6039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D0617AD-F572-45BE-AB8B-E2D2E88322CF}" type="slidenum">
              <a:rPr lang="en-US"/>
              <a:pPr>
                <a:spcBef>
                  <a:spcPct val="0"/>
                </a:spcBef>
                <a:buSzPct val="45000"/>
                <a:buFont typeface="Wingdings" panose="05000000000000000000" pitchFamily="2" charset="2"/>
                <a:buNone/>
              </a:pPr>
              <a:t>42</a:t>
            </a:fld>
            <a:endParaRPr lang="en-US"/>
          </a:p>
        </p:txBody>
      </p:sp>
      <p:sp>
        <p:nvSpPr>
          <p:cNvPr id="71683" name="Rectangle 1"/>
          <p:cNvSpPr>
            <a:spLocks noGrp="1" noRot="1" noChangeAspect="1" noChangeArrowheads="1" noTextEdit="1"/>
          </p:cNvSpPr>
          <p:nvPr>
            <p:ph type="sldImg"/>
          </p:nvPr>
        </p:nvSpPr>
        <p:spPr>
          <a:xfrm>
            <a:off x="1143000" y="685800"/>
            <a:ext cx="4572000" cy="3429000"/>
          </a:xfrm>
          <a:ln/>
        </p:spPr>
      </p:sp>
      <p:sp>
        <p:nvSpPr>
          <p:cNvPr id="7168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3649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92636368-C6D2-4D2B-B7D9-869E9DF782F5}" type="slidenum">
              <a:rPr lang="en-US"/>
              <a:pPr>
                <a:spcBef>
                  <a:spcPct val="0"/>
                </a:spcBef>
                <a:buSzPct val="45000"/>
                <a:buFont typeface="Wingdings" panose="05000000000000000000" pitchFamily="2" charset="2"/>
                <a:buNone/>
              </a:pPr>
              <a:t>3</a:t>
            </a:fld>
            <a:endParaRPr lang="en-US"/>
          </a:p>
        </p:txBody>
      </p:sp>
      <p:sp>
        <p:nvSpPr>
          <p:cNvPr id="9219" name="Rectangle 1"/>
          <p:cNvSpPr>
            <a:spLocks noGrp="1" noRot="1" noChangeAspect="1" noChangeArrowheads="1" noTextEdit="1"/>
          </p:cNvSpPr>
          <p:nvPr>
            <p:ph type="sldImg"/>
          </p:nvPr>
        </p:nvSpPr>
        <p:spPr>
          <a:xfrm>
            <a:off x="1143000" y="685800"/>
            <a:ext cx="4572000" cy="3429000"/>
          </a:xfrm>
          <a:ln/>
        </p:spPr>
      </p:sp>
      <p:sp>
        <p:nvSpPr>
          <p:cNvPr id="922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5479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3D0617AD-F572-45BE-AB8B-E2D2E88322CF}" type="slidenum">
              <a:rPr lang="en-US"/>
              <a:pPr>
                <a:spcBef>
                  <a:spcPct val="0"/>
                </a:spcBef>
                <a:buSzPct val="45000"/>
                <a:buFont typeface="Wingdings" panose="05000000000000000000" pitchFamily="2" charset="2"/>
                <a:buNone/>
              </a:pPr>
              <a:t>43</a:t>
            </a:fld>
            <a:endParaRPr lang="en-US"/>
          </a:p>
        </p:txBody>
      </p:sp>
      <p:sp>
        <p:nvSpPr>
          <p:cNvPr id="71683" name="Rectangle 1"/>
          <p:cNvSpPr>
            <a:spLocks noGrp="1" noRot="1" noChangeAspect="1" noChangeArrowheads="1" noTextEdit="1"/>
          </p:cNvSpPr>
          <p:nvPr>
            <p:ph type="sldImg"/>
          </p:nvPr>
        </p:nvSpPr>
        <p:spPr>
          <a:xfrm>
            <a:off x="1143000" y="685800"/>
            <a:ext cx="4572000" cy="3429000"/>
          </a:xfrm>
          <a:ln/>
        </p:spPr>
      </p:sp>
      <p:sp>
        <p:nvSpPr>
          <p:cNvPr id="7168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33488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0DCB6C0D-9B84-4710-B65F-7F3911392E89}" type="slidenum">
              <a:rPr lang="en-US"/>
              <a:pPr>
                <a:spcBef>
                  <a:spcPct val="0"/>
                </a:spcBef>
                <a:buSzPct val="45000"/>
                <a:buFont typeface="Wingdings" panose="05000000000000000000" pitchFamily="2" charset="2"/>
                <a:buNone/>
              </a:pPr>
              <a:t>44</a:t>
            </a:fld>
            <a:endParaRPr lang="en-US"/>
          </a:p>
        </p:txBody>
      </p:sp>
      <p:sp>
        <p:nvSpPr>
          <p:cNvPr id="73731" name="Rectangle 1"/>
          <p:cNvSpPr>
            <a:spLocks noGrp="1" noRot="1" noChangeAspect="1" noChangeArrowheads="1" noTextEdit="1"/>
          </p:cNvSpPr>
          <p:nvPr>
            <p:ph type="sldImg"/>
          </p:nvPr>
        </p:nvSpPr>
        <p:spPr>
          <a:xfrm>
            <a:off x="1143000" y="685800"/>
            <a:ext cx="4572000" cy="3429000"/>
          </a:xfrm>
          <a:ln/>
        </p:spPr>
      </p:sp>
      <p:sp>
        <p:nvSpPr>
          <p:cNvPr id="7373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57668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064F9FA3-BD47-40AF-A37B-3EEAEC834796}" type="slidenum">
              <a:rPr lang="en-US"/>
              <a:pPr>
                <a:spcBef>
                  <a:spcPct val="0"/>
                </a:spcBef>
                <a:buSzPct val="45000"/>
                <a:buFont typeface="Wingdings" panose="05000000000000000000" pitchFamily="2" charset="2"/>
                <a:buNone/>
              </a:pPr>
              <a:t>45</a:t>
            </a:fld>
            <a:endParaRPr lang="en-US"/>
          </a:p>
        </p:txBody>
      </p:sp>
      <p:sp>
        <p:nvSpPr>
          <p:cNvPr id="75779" name="Rectangle 1"/>
          <p:cNvSpPr>
            <a:spLocks noGrp="1" noRot="1" noChangeAspect="1" noChangeArrowheads="1" noTextEdit="1"/>
          </p:cNvSpPr>
          <p:nvPr>
            <p:ph type="sldImg"/>
          </p:nvPr>
        </p:nvSpPr>
        <p:spPr>
          <a:xfrm>
            <a:off x="1143000" y="685800"/>
            <a:ext cx="4572000" cy="3429000"/>
          </a:xfrm>
          <a:ln/>
        </p:spPr>
      </p:sp>
      <p:sp>
        <p:nvSpPr>
          <p:cNvPr id="7578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63913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691768AE-B941-4C42-BCC7-718C71983522}" type="slidenum">
              <a:rPr lang="en-US"/>
              <a:pPr>
                <a:spcBef>
                  <a:spcPct val="0"/>
                </a:spcBef>
                <a:buSzPct val="45000"/>
                <a:buFont typeface="Wingdings" panose="05000000000000000000" pitchFamily="2" charset="2"/>
                <a:buNone/>
              </a:pPr>
              <a:t>47</a:t>
            </a:fld>
            <a:endParaRPr lang="en-US"/>
          </a:p>
        </p:txBody>
      </p:sp>
      <p:sp>
        <p:nvSpPr>
          <p:cNvPr id="77827" name="Rectangle 1"/>
          <p:cNvSpPr>
            <a:spLocks noGrp="1" noRot="1" noChangeAspect="1" noChangeArrowheads="1" noTextEdit="1"/>
          </p:cNvSpPr>
          <p:nvPr>
            <p:ph type="sldImg"/>
          </p:nvPr>
        </p:nvSpPr>
        <p:spPr>
          <a:xfrm>
            <a:off x="1143000" y="685800"/>
            <a:ext cx="4572000" cy="3429000"/>
          </a:xfrm>
          <a:ln/>
        </p:spPr>
      </p:sp>
      <p:sp>
        <p:nvSpPr>
          <p:cNvPr id="7782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2678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0454A429-0DFC-45EA-99BB-B106518C4E2F}" type="slidenum">
              <a:rPr lang="en-US"/>
              <a:pPr>
                <a:spcBef>
                  <a:spcPct val="0"/>
                </a:spcBef>
                <a:buSzPct val="45000"/>
                <a:buFont typeface="Wingdings" panose="05000000000000000000" pitchFamily="2" charset="2"/>
                <a:buNone/>
              </a:pPr>
              <a:t>49</a:t>
            </a:fld>
            <a:endParaRPr lang="en-US"/>
          </a:p>
        </p:txBody>
      </p:sp>
      <p:sp>
        <p:nvSpPr>
          <p:cNvPr id="79875" name="Rectangle 1"/>
          <p:cNvSpPr>
            <a:spLocks noGrp="1" noRot="1" noChangeAspect="1" noChangeArrowheads="1" noTextEdit="1"/>
          </p:cNvSpPr>
          <p:nvPr>
            <p:ph type="sldImg"/>
          </p:nvPr>
        </p:nvSpPr>
        <p:spPr>
          <a:xfrm>
            <a:off x="1143000" y="685800"/>
            <a:ext cx="4572000" cy="3429000"/>
          </a:xfrm>
          <a:ln/>
        </p:spPr>
      </p:sp>
      <p:sp>
        <p:nvSpPr>
          <p:cNvPr id="7987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06938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D3E6DA30-00CC-4280-8A84-D36E3BC93908}" type="slidenum">
              <a:rPr lang="en-US"/>
              <a:pPr>
                <a:spcBef>
                  <a:spcPct val="0"/>
                </a:spcBef>
                <a:buSzPct val="45000"/>
                <a:buFont typeface="Wingdings" panose="05000000000000000000" pitchFamily="2" charset="2"/>
                <a:buNone/>
              </a:pPr>
              <a:t>52</a:t>
            </a:fld>
            <a:endParaRPr lang="en-US"/>
          </a:p>
        </p:txBody>
      </p:sp>
      <p:sp>
        <p:nvSpPr>
          <p:cNvPr id="81923" name="Rectangle 1"/>
          <p:cNvSpPr>
            <a:spLocks noGrp="1" noRot="1" noChangeAspect="1" noChangeArrowheads="1" noTextEdit="1"/>
          </p:cNvSpPr>
          <p:nvPr>
            <p:ph type="sldImg"/>
          </p:nvPr>
        </p:nvSpPr>
        <p:spPr>
          <a:xfrm>
            <a:off x="1143000" y="685800"/>
            <a:ext cx="4572000" cy="3429000"/>
          </a:xfrm>
          <a:ln/>
        </p:spPr>
      </p:sp>
      <p:sp>
        <p:nvSpPr>
          <p:cNvPr id="8192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84890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74A49A1D-B01B-4564-AE21-20744D52CDC8}" type="slidenum">
              <a:rPr lang="en-US"/>
              <a:pPr>
                <a:spcBef>
                  <a:spcPct val="0"/>
                </a:spcBef>
                <a:buSzPct val="45000"/>
                <a:buFont typeface="Wingdings" panose="05000000000000000000" pitchFamily="2" charset="2"/>
                <a:buNone/>
              </a:pPr>
              <a:t>55</a:t>
            </a:fld>
            <a:endParaRPr lang="en-US"/>
          </a:p>
        </p:txBody>
      </p:sp>
      <p:sp>
        <p:nvSpPr>
          <p:cNvPr id="83971" name="Rectangle 1"/>
          <p:cNvSpPr>
            <a:spLocks noGrp="1" noRot="1" noChangeAspect="1" noChangeArrowheads="1" noTextEdit="1"/>
          </p:cNvSpPr>
          <p:nvPr>
            <p:ph type="sldImg"/>
          </p:nvPr>
        </p:nvSpPr>
        <p:spPr>
          <a:xfrm>
            <a:off x="1143000" y="685800"/>
            <a:ext cx="4572000" cy="3429000"/>
          </a:xfrm>
          <a:ln/>
        </p:spPr>
      </p:sp>
      <p:sp>
        <p:nvSpPr>
          <p:cNvPr id="8397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52559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DB855A3A-584B-475E-9C51-5C45BC44A411}" type="slidenum">
              <a:rPr lang="en-US"/>
              <a:pPr>
                <a:spcBef>
                  <a:spcPct val="0"/>
                </a:spcBef>
                <a:buSzPct val="45000"/>
                <a:buFont typeface="Wingdings" panose="05000000000000000000" pitchFamily="2" charset="2"/>
                <a:buNone/>
              </a:pPr>
              <a:t>56</a:t>
            </a:fld>
            <a:endParaRPr lang="en-US"/>
          </a:p>
        </p:txBody>
      </p:sp>
      <p:sp>
        <p:nvSpPr>
          <p:cNvPr id="86019" name="Rectangle 1"/>
          <p:cNvSpPr>
            <a:spLocks noGrp="1" noRot="1" noChangeAspect="1" noChangeArrowheads="1" noTextEdit="1"/>
          </p:cNvSpPr>
          <p:nvPr>
            <p:ph type="sldImg"/>
          </p:nvPr>
        </p:nvSpPr>
        <p:spPr>
          <a:xfrm>
            <a:off x="1143000" y="685800"/>
            <a:ext cx="4572000" cy="3429000"/>
          </a:xfrm>
          <a:ln/>
        </p:spPr>
      </p:sp>
      <p:sp>
        <p:nvSpPr>
          <p:cNvPr id="8602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4967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8806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C3A2074C-AD55-4F4A-8BE1-97898DDB1522}" type="slidenum">
              <a:rPr lang="en-US"/>
              <a:pPr>
                <a:spcBef>
                  <a:spcPct val="0"/>
                </a:spcBef>
                <a:buSzPct val="45000"/>
                <a:buFont typeface="Wingdings" panose="05000000000000000000" pitchFamily="2" charset="2"/>
                <a:buNone/>
              </a:pPr>
              <a:t>57</a:t>
            </a:fld>
            <a:endParaRPr lang="en-US"/>
          </a:p>
        </p:txBody>
      </p:sp>
    </p:spTree>
    <p:extLst>
      <p:ext uri="{BB962C8B-B14F-4D97-AF65-F5344CB8AC3E}">
        <p14:creationId xmlns:p14="http://schemas.microsoft.com/office/powerpoint/2010/main" val="214359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475D8E8E-02EE-4F4D-888D-447C61BD4E2E}" type="slidenum">
              <a:rPr lang="en-US"/>
              <a:pPr>
                <a:spcBef>
                  <a:spcPct val="0"/>
                </a:spcBef>
                <a:buSzPct val="45000"/>
                <a:buFont typeface="Wingdings" panose="05000000000000000000" pitchFamily="2" charset="2"/>
                <a:buNone/>
              </a:pPr>
              <a:t>5</a:t>
            </a:fld>
            <a:endParaRPr lang="en-US"/>
          </a:p>
        </p:txBody>
      </p:sp>
      <p:sp>
        <p:nvSpPr>
          <p:cNvPr id="12291" name="Rectangle 1"/>
          <p:cNvSpPr>
            <a:spLocks noGrp="1" noRot="1" noChangeAspect="1" noChangeArrowheads="1" noTextEdit="1"/>
          </p:cNvSpPr>
          <p:nvPr>
            <p:ph type="sldImg"/>
          </p:nvPr>
        </p:nvSpPr>
        <p:spPr>
          <a:xfrm>
            <a:off x="1143000" y="685800"/>
            <a:ext cx="4572000" cy="3429000"/>
          </a:xfrm>
          <a:ln/>
        </p:spPr>
      </p:sp>
      <p:sp>
        <p:nvSpPr>
          <p:cNvPr id="1229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5168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AA7ED6AA-6A0F-4152-B485-0FAF0B286BC0}" type="slidenum">
              <a:rPr lang="en-US"/>
              <a:pPr/>
              <a:t>6</a:t>
            </a:fld>
            <a:endParaRPr lang="en-US"/>
          </a:p>
        </p:txBody>
      </p:sp>
    </p:spTree>
    <p:extLst>
      <p:ext uri="{BB962C8B-B14F-4D97-AF65-F5344CB8AC3E}">
        <p14:creationId xmlns:p14="http://schemas.microsoft.com/office/powerpoint/2010/main" val="360999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443474C7-5A0B-42B0-B2D2-A9891D93EC24}" type="slidenum">
              <a:rPr lang="en-US"/>
              <a:pPr>
                <a:spcBef>
                  <a:spcPct val="0"/>
                </a:spcBef>
                <a:buSzPct val="45000"/>
                <a:buFont typeface="Wingdings" panose="05000000000000000000" pitchFamily="2" charset="2"/>
                <a:buNone/>
              </a:pPr>
              <a:t>7</a:t>
            </a:fld>
            <a:endParaRPr lang="en-US"/>
          </a:p>
        </p:txBody>
      </p:sp>
      <p:sp>
        <p:nvSpPr>
          <p:cNvPr id="15363" name="Rectangle 1"/>
          <p:cNvSpPr>
            <a:spLocks noGrp="1" noRot="1" noChangeAspect="1" noChangeArrowheads="1" noTextEdit="1"/>
          </p:cNvSpPr>
          <p:nvPr>
            <p:ph type="sldImg"/>
          </p:nvPr>
        </p:nvSpPr>
        <p:spPr>
          <a:xfrm>
            <a:off x="1143000" y="685800"/>
            <a:ext cx="4572000" cy="3429000"/>
          </a:xfrm>
          <a:ln/>
        </p:spPr>
      </p:sp>
      <p:sp>
        <p:nvSpPr>
          <p:cNvPr id="1536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5161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F17205D9-517B-4685-B9D5-95EB47FFBE2B}" type="slidenum">
              <a:rPr lang="en-US"/>
              <a:pPr>
                <a:spcBef>
                  <a:spcPct val="0"/>
                </a:spcBef>
                <a:buSzPct val="45000"/>
                <a:buFont typeface="Wingdings" panose="05000000000000000000" pitchFamily="2" charset="2"/>
                <a:buNone/>
              </a:pPr>
              <a:t>8</a:t>
            </a:fld>
            <a:endParaRPr lang="en-US"/>
          </a:p>
        </p:txBody>
      </p:sp>
      <p:sp>
        <p:nvSpPr>
          <p:cNvPr id="17411" name="Rectangle 1"/>
          <p:cNvSpPr>
            <a:spLocks noGrp="1" noRot="1" noChangeAspect="1" noChangeArrowheads="1" noTextEdit="1"/>
          </p:cNvSpPr>
          <p:nvPr>
            <p:ph type="sldImg"/>
          </p:nvPr>
        </p:nvSpPr>
        <p:spPr>
          <a:xfrm>
            <a:off x="1143000" y="685800"/>
            <a:ext cx="4572000" cy="3429000"/>
          </a:xfrm>
          <a:ln/>
        </p:spPr>
      </p:sp>
      <p:sp>
        <p:nvSpPr>
          <p:cNvPr id="17412"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7707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9FEC58FD-6599-4215-9C71-AEF081B14CE8}" type="slidenum">
              <a:rPr lang="en-US"/>
              <a:pPr>
                <a:spcBef>
                  <a:spcPct val="0"/>
                </a:spcBef>
                <a:buSzPct val="45000"/>
                <a:buFont typeface="Wingdings" panose="05000000000000000000" pitchFamily="2" charset="2"/>
                <a:buNone/>
              </a:pPr>
              <a:t>9</a:t>
            </a:fld>
            <a:endParaRPr lang="en-US"/>
          </a:p>
        </p:txBody>
      </p:sp>
      <p:sp>
        <p:nvSpPr>
          <p:cNvPr id="19459" name="Rectangle 1"/>
          <p:cNvSpPr>
            <a:spLocks noGrp="1" noRot="1" noChangeAspect="1" noChangeArrowheads="1" noTextEdit="1"/>
          </p:cNvSpPr>
          <p:nvPr>
            <p:ph type="sldImg"/>
          </p:nvPr>
        </p:nvSpPr>
        <p:spPr>
          <a:xfrm>
            <a:off x="1143000" y="685800"/>
            <a:ext cx="4572000" cy="3429000"/>
          </a:xfrm>
          <a:ln/>
        </p:spPr>
      </p:sp>
      <p:sp>
        <p:nvSpPr>
          <p:cNvPr id="1946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3227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Wingdings" panose="05000000000000000000" pitchFamily="2" charset="2"/>
              <a:buNone/>
            </a:pPr>
            <a:fld id="{73A77341-984C-4808-9E73-D46A9A7585F2}" type="slidenum">
              <a:rPr lang="en-US"/>
              <a:pPr>
                <a:spcBef>
                  <a:spcPct val="0"/>
                </a:spcBef>
                <a:buSzPct val="45000"/>
                <a:buFont typeface="Wingdings" panose="05000000000000000000" pitchFamily="2" charset="2"/>
                <a:buNone/>
              </a:pPr>
              <a:t>10</a:t>
            </a:fld>
            <a:endParaRPr lang="en-US"/>
          </a:p>
        </p:txBody>
      </p:sp>
      <p:sp>
        <p:nvSpPr>
          <p:cNvPr id="21507" name="Rectangle 1"/>
          <p:cNvSpPr>
            <a:spLocks noGrp="1" noRot="1" noChangeAspect="1" noChangeArrowheads="1" noTextEdit="1"/>
          </p:cNvSpPr>
          <p:nvPr>
            <p:ph type="sldImg"/>
          </p:nvPr>
        </p:nvSpPr>
        <p:spPr>
          <a:xfrm>
            <a:off x="1143000" y="685800"/>
            <a:ext cx="4572000" cy="3429000"/>
          </a:xfrm>
          <a:ln/>
        </p:spPr>
      </p:sp>
      <p:sp>
        <p:nvSpPr>
          <p:cNvPr id="2150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8961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250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96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304800"/>
            <a:ext cx="2141537"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72213"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78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52687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856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993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70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25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489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7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11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831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629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05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4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Tree>
    <p:extLst>
      <p:ext uri="{BB962C8B-B14F-4D97-AF65-F5344CB8AC3E}">
        <p14:creationId xmlns:p14="http://schemas.microsoft.com/office/powerpoint/2010/main" val="746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44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06875" cy="5103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990600"/>
            <a:ext cx="4206875" cy="5103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9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28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19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66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997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577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1752600" y="152400"/>
            <a:ext cx="7391400" cy="762000"/>
          </a:xfrm>
          <a:prstGeom prst="roundRect">
            <a:avLst>
              <a:gd name="adj" fmla="val 16667"/>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p>
        </p:txBody>
      </p:sp>
      <p:sp>
        <p:nvSpPr>
          <p:cNvPr id="1027" name="Rectangle 2"/>
          <p:cNvSpPr>
            <a:spLocks noGrp="1" noChangeArrowheads="1"/>
          </p:cNvSpPr>
          <p:nvPr>
            <p:ph type="body" idx="1"/>
          </p:nvPr>
        </p:nvSpPr>
        <p:spPr bwMode="auto">
          <a:xfrm>
            <a:off x="304800" y="990600"/>
            <a:ext cx="856615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Rectangle 3"/>
          <p:cNvSpPr>
            <a:spLocks noChangeArrowheads="1"/>
          </p:cNvSpPr>
          <p:nvPr/>
        </p:nvSpPr>
        <p:spPr bwMode="auto">
          <a:xfrm>
            <a:off x="0" y="0"/>
            <a:ext cx="9144000" cy="228600"/>
          </a:xfrm>
          <a:prstGeom prst="rect">
            <a:avLst/>
          </a:prstGeom>
          <a:solidFill>
            <a:srgbClr val="97BA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p>
        </p:txBody>
      </p:sp>
      <p:sp>
        <p:nvSpPr>
          <p:cNvPr id="1029" name="Rectangle 4"/>
          <p:cNvSpPr>
            <a:spLocks noChangeArrowheads="1"/>
          </p:cNvSpPr>
          <p:nvPr/>
        </p:nvSpPr>
        <p:spPr bwMode="auto">
          <a:xfrm>
            <a:off x="228600" y="6221413"/>
            <a:ext cx="868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eaLnBrk="0" hangingPunc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1pPr>
            <a:lvl2pPr eaLnBrk="0" hangingPunc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2pPr>
            <a:lvl3pPr eaLnBrk="0" hangingPunc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3pPr>
            <a:lvl4pPr eaLnBrk="0" hangingPunc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4pPr>
            <a:lvl5pPr eaLnBrk="0" hangingPunc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505825" algn="r"/>
                <a:tab pos="8513763"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9pPr>
          </a:lstStyle>
          <a:p>
            <a:pPr>
              <a:buSzPct val="100000"/>
              <a:defRPr/>
            </a:pPr>
            <a:r>
              <a:rPr lang="en-US" sz="1200" smtClean="0">
                <a:solidFill>
                  <a:srgbClr val="024D86"/>
                </a:solidFill>
                <a:latin typeface="Verdana" panose="020B0604030504040204" pitchFamily="34" charset="0"/>
              </a:rPr>
              <a:t>© SeNet International Corp. 2013	</a:t>
            </a:r>
            <a:fld id="{B94A1B7E-5129-4AB1-BB0A-3DF963D48D4A}" type="slidenum">
              <a:rPr lang="en-US" sz="1200" smtClean="0">
                <a:solidFill>
                  <a:srgbClr val="024D86"/>
                </a:solidFill>
                <a:latin typeface="Verdana" panose="020B0604030504040204" pitchFamily="34" charset="0"/>
              </a:rPr>
              <a:pPr>
                <a:buSzPct val="100000"/>
                <a:defRPr/>
              </a:pPr>
              <a:t>‹#›</a:t>
            </a:fld>
            <a:r>
              <a:rPr lang="en-US" sz="1200" smtClean="0">
                <a:solidFill>
                  <a:srgbClr val="024D86"/>
                </a:solidFill>
                <a:latin typeface="Verdana" panose="020B0604030504040204" pitchFamily="34" charset="0"/>
              </a:rPr>
              <a:t>	June 2013</a:t>
            </a:r>
          </a:p>
        </p:txBody>
      </p:sp>
      <p:sp>
        <p:nvSpPr>
          <p:cNvPr id="1030" name="Line 5"/>
          <p:cNvSpPr>
            <a:spLocks noChangeShapeType="1"/>
          </p:cNvSpPr>
          <p:nvPr/>
        </p:nvSpPr>
        <p:spPr bwMode="auto">
          <a:xfrm>
            <a:off x="304800" y="6248400"/>
            <a:ext cx="8610600" cy="1588"/>
          </a:xfrm>
          <a:prstGeom prst="line">
            <a:avLst/>
          </a:prstGeom>
          <a:noFill/>
          <a:ln w="38160">
            <a:solidFill>
              <a:srgbClr val="3366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6"/>
          <p:cNvSpPr>
            <a:spLocks noGrp="1" noChangeArrowheads="1"/>
          </p:cNvSpPr>
          <p:nvPr>
            <p:ph type="title"/>
          </p:nvPr>
        </p:nvSpPr>
        <p:spPr bwMode="auto">
          <a:xfrm>
            <a:off x="2057400" y="304800"/>
            <a:ext cx="68135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 name="Rectangle 7"/>
          <p:cNvSpPr>
            <a:spLocks noChangeArrowheads="1"/>
          </p:cNvSpPr>
          <p:nvPr/>
        </p:nvSpPr>
        <p:spPr bwMode="auto">
          <a:xfrm>
            <a:off x="725488" y="411163"/>
            <a:ext cx="866775" cy="368300"/>
          </a:xfrm>
          <a:prstGeom prst="rect">
            <a:avLst/>
          </a:prstGeom>
          <a:noFill/>
          <a:ln>
            <a:noFill/>
          </a:ln>
          <a:effectLst/>
          <a:extLst/>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3366CC"/>
                </a:solidFill>
                <a:effectLst>
                  <a:outerShdw blurRad="38100" dist="38100" dir="2700000" algn="tl">
                    <a:srgbClr val="C0C0C0"/>
                  </a:outerShdw>
                </a:effectLst>
                <a:latin typeface="Impact" pitchFamily="32" charset="0"/>
                <a:ea typeface="+mn-ea"/>
                <a:cs typeface="DejaVu Sans" charset="0"/>
              </a:rPr>
              <a:t>SeNet</a:t>
            </a:r>
          </a:p>
        </p:txBody>
      </p:sp>
      <p:pic>
        <p:nvPicPr>
          <p:cNvPr id="103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mj-lt"/>
          <a:ea typeface="+mj-ea"/>
          <a:cs typeface="+mj-cs"/>
        </a:defRPr>
      </a:lvl1pPr>
      <a:lvl2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2pPr>
      <a:lvl3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3pPr>
      <a:lvl4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4pPr>
      <a:lvl5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5pPr>
      <a:lvl6pPr marL="25146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6pPr>
      <a:lvl7pPr marL="29718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7pPr>
      <a:lvl8pPr marL="34290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8pPr>
      <a:lvl9pPr marL="38862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9pPr>
    </p:titleStyle>
    <p:body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228600"/>
          </a:xfrm>
          <a:prstGeom prst="rect">
            <a:avLst/>
          </a:prstGeom>
          <a:solidFill>
            <a:srgbClr val="66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p>
        </p:txBody>
      </p:sp>
      <p:sp>
        <p:nvSpPr>
          <p:cNvPr id="2051" name="Rectangle 2"/>
          <p:cNvSpPr>
            <a:spLocks noChangeArrowheads="1"/>
          </p:cNvSpPr>
          <p:nvPr/>
        </p:nvSpPr>
        <p:spPr bwMode="auto">
          <a:xfrm>
            <a:off x="228600" y="6221413"/>
            <a:ext cx="8686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eaLnBrk="0" hangingPunc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1pPr>
            <a:lvl2pPr eaLnBrk="0" hangingPunc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2pPr>
            <a:lvl3pPr eaLnBrk="0" hangingPunc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3pPr>
            <a:lvl4pPr eaLnBrk="0" hangingPunc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4pPr>
            <a:lvl5pPr eaLnBrk="0" hangingPunc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224338" algn="ctr"/>
                <a:tab pos="8462963" algn="r"/>
                <a:tab pos="9144000" algn="l"/>
                <a:tab pos="10058400" algn="l"/>
              </a:tabLst>
              <a:defRPr>
                <a:solidFill>
                  <a:schemeClr val="bg1"/>
                </a:solidFill>
                <a:latin typeface="Arial" panose="020B0604020202020204" pitchFamily="34" charset="0"/>
                <a:ea typeface="DejaVu Sans" pitchFamily="34" charset="0"/>
                <a:cs typeface="DejaVu Sans" pitchFamily="34" charset="0"/>
              </a:defRPr>
            </a:lvl9pPr>
          </a:lstStyle>
          <a:p>
            <a:pPr>
              <a:buSzPct val="100000"/>
              <a:defRPr/>
            </a:pPr>
            <a:r>
              <a:rPr lang="en-US" sz="1200" smtClean="0">
                <a:solidFill>
                  <a:srgbClr val="024D86"/>
                </a:solidFill>
                <a:latin typeface="Verdana" panose="020B0604030504040204" pitchFamily="34" charset="0"/>
              </a:rPr>
              <a:t>	</a:t>
            </a:r>
          </a:p>
        </p:txBody>
      </p:sp>
      <p:sp>
        <p:nvSpPr>
          <p:cNvPr id="2052" name="Line 3"/>
          <p:cNvSpPr>
            <a:spLocks noChangeShapeType="1"/>
          </p:cNvSpPr>
          <p:nvPr/>
        </p:nvSpPr>
        <p:spPr bwMode="auto">
          <a:xfrm>
            <a:off x="304800" y="6248400"/>
            <a:ext cx="8610600" cy="1588"/>
          </a:xfrm>
          <a:prstGeom prst="line">
            <a:avLst/>
          </a:prstGeom>
          <a:noFill/>
          <a:ln w="38160">
            <a:solidFill>
              <a:srgbClr val="3366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53" name="Rectangle 4"/>
          <p:cNvSpPr>
            <a:spLocks noGrp="1" noChangeArrowheads="1"/>
          </p:cNvSpPr>
          <p:nvPr>
            <p:ph type="title"/>
          </p:nvPr>
        </p:nvSpPr>
        <p:spPr bwMode="auto">
          <a:xfrm>
            <a:off x="685800" y="2130425"/>
            <a:ext cx="77708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4"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mj-lt"/>
          <a:ea typeface="+mj-ea"/>
          <a:cs typeface="+mj-cs"/>
        </a:defRPr>
      </a:lvl1pPr>
      <a:lvl2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2pPr>
      <a:lvl3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3pPr>
      <a:lvl4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4pPr>
      <a:lvl5pPr algn="r" defTabSz="457200" rtl="0" eaLnBrk="0" fontAlgn="base" hangingPunct="0">
        <a:spcBef>
          <a:spcPct val="0"/>
        </a:spcBef>
        <a:spcAft>
          <a:spcPct val="0"/>
        </a:spcAft>
        <a:buClr>
          <a:srgbClr val="000000"/>
        </a:buClr>
        <a:buSzPct val="100000"/>
        <a:buFont typeface="Times New Roman" panose="02020603050405020304" pitchFamily="18" charset="0"/>
        <a:defRPr sz="2400" b="1">
          <a:solidFill>
            <a:srgbClr val="3366CC"/>
          </a:solidFill>
          <a:latin typeface="Verdana" pitchFamily="32" charset="0"/>
          <a:ea typeface="DejaVu Sans" charset="0"/>
          <a:cs typeface="DejaVu Sans" charset="0"/>
        </a:defRPr>
      </a:lvl5pPr>
      <a:lvl6pPr marL="25146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6pPr>
      <a:lvl7pPr marL="29718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7pPr>
      <a:lvl8pPr marL="34290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8pPr>
      <a:lvl9pPr marL="3886200" indent="-228600" algn="r" defTabSz="457200" rtl="0" fontAlgn="base">
        <a:spcBef>
          <a:spcPct val="0"/>
        </a:spcBef>
        <a:spcAft>
          <a:spcPct val="0"/>
        </a:spcAft>
        <a:buClr>
          <a:srgbClr val="000000"/>
        </a:buClr>
        <a:buSzPct val="100000"/>
        <a:buFont typeface="Times New Roman" pitchFamily="16" charset="0"/>
        <a:defRPr sz="2400" b="1">
          <a:solidFill>
            <a:srgbClr val="3366CC"/>
          </a:solidFill>
          <a:latin typeface="Verdana" pitchFamily="32" charset="0"/>
          <a:ea typeface="DejaVu Sans" charset="0"/>
          <a:cs typeface="DejaVu Sans" charset="0"/>
        </a:defRPr>
      </a:lvl9pPr>
    </p:titleStyle>
    <p:body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708025" y="3243263"/>
            <a:ext cx="7772400" cy="1470025"/>
          </a:xfrm>
        </p:spPr>
        <p:txBody>
          <a:bodyP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mtClean="0"/>
              <a:t/>
            </a:r>
            <a:br>
              <a:rPr lang="en-US" sz="2800" smtClean="0"/>
            </a:br>
            <a:r>
              <a:rPr lang="en-US" sz="2800" smtClean="0"/>
              <a:t>How to Defend Against FISMA</a:t>
            </a:r>
            <a:br>
              <a:rPr lang="en-US" sz="2800" smtClean="0"/>
            </a:br>
            <a:r>
              <a:rPr lang="en-US" sz="1800" smtClean="0"/>
              <a:t/>
            </a:r>
            <a:br>
              <a:rPr lang="en-US" sz="1800" smtClean="0"/>
            </a:br>
            <a:r>
              <a:rPr lang="en-US" smtClean="0"/>
              <a:t>Gus Fritschie and Andrew Du</a:t>
            </a:r>
            <a:r>
              <a:rPr lang="en-US" sz="1800" smtClean="0"/>
              <a:t/>
            </a:r>
            <a:br>
              <a:rPr lang="en-US" sz="1800" smtClean="0"/>
            </a:br>
            <a:r>
              <a:rPr lang="en-US" sz="1800" smtClean="0"/>
              <a:t/>
            </a:r>
            <a:br>
              <a:rPr lang="en-US" sz="1800" smtClean="0"/>
            </a:br>
            <a:r>
              <a:rPr lang="en-US" sz="1800" smtClean="0"/>
              <a:t/>
            </a:r>
            <a:br>
              <a:rPr lang="en-US" sz="1800" smtClean="0"/>
            </a:br>
            <a:r>
              <a:rPr lang="en-US" sz="1800" smtClean="0"/>
              <a:t> </a:t>
            </a:r>
          </a:p>
        </p:txBody>
      </p:sp>
      <p:sp>
        <p:nvSpPr>
          <p:cNvPr id="4099" name="Rectangle 2"/>
          <p:cNvSpPr>
            <a:spLocks noGrp="1" noChangeArrowheads="1"/>
          </p:cNvSpPr>
          <p:nvPr>
            <p:ph type="subTitle" idx="4294967295"/>
          </p:nvPr>
        </p:nvSpPr>
        <p:spPr>
          <a:xfrm>
            <a:off x="1387475" y="4419600"/>
            <a:ext cx="6400800" cy="1143000"/>
          </a:xfrm>
        </p:spPr>
        <p:txBody>
          <a:bodyPr lIns="90000" tIns="46800" rIns="90000" bIns="46800"/>
          <a:lstStyle/>
          <a:p>
            <a:pPr marL="0" indent="0"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June 1st, 2013</a:t>
            </a:r>
          </a:p>
        </p:txBody>
      </p:sp>
      <p:pic>
        <p:nvPicPr>
          <p:cNvPr id="4100" name="Picture 5" descr="SIG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953000"/>
            <a:ext cx="39338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
            <a:ext cx="42386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5715000" y="938213"/>
            <a:ext cx="2390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2800">
                <a:solidFill>
                  <a:srgbClr val="FF0000"/>
                </a:solidFill>
              </a:rPr>
              <a:t>FISMA Compliance</a:t>
            </a:r>
          </a:p>
        </p:txBody>
      </p:sp>
      <p:pic>
        <p:nvPicPr>
          <p:cNvPr id="410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9125" y="1524000"/>
            <a:ext cx="19970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Brief History of FISMA (Cont.)</a:t>
            </a:r>
          </a:p>
        </p:txBody>
      </p:sp>
      <p:sp>
        <p:nvSpPr>
          <p:cNvPr id="2" name="TextBox 1"/>
          <p:cNvSpPr txBox="1"/>
          <p:nvPr/>
        </p:nvSpPr>
        <p:spPr>
          <a:xfrm>
            <a:off x="228600" y="1600200"/>
            <a:ext cx="2514600" cy="1200329"/>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FIPS 199 and </a:t>
            </a:r>
            <a:r>
              <a:rPr lang="en-US" dirty="0" smtClean="0">
                <a:solidFill>
                  <a:schemeClr val="tx1"/>
                </a:solidFill>
              </a:rPr>
              <a:t>200</a:t>
            </a:r>
          </a:p>
          <a:p>
            <a:pPr eaLnBrk="1" hangingPunct="1">
              <a:buClr>
                <a:srgbClr val="000000"/>
              </a:buClr>
              <a:buSzPct val="100000"/>
              <a:buFont typeface="Arial" panose="020B0604020202020204" pitchFamily="34" charset="0"/>
              <a:buChar char="•"/>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smtClean="0">
                <a:solidFill>
                  <a:schemeClr val="tx1"/>
                </a:solidFill>
              </a:rPr>
              <a:t>FIPS vs. SP’s</a:t>
            </a:r>
            <a:endParaRPr lang="en-US" dirty="0">
              <a:solidFill>
                <a:schemeClr val="tx1"/>
              </a:solidFill>
            </a:endParaRPr>
          </a:p>
          <a:p>
            <a:pPr eaLnBrk="1" hangingPunct="1">
              <a:buClr>
                <a:srgbClr val="000000"/>
              </a:buClr>
              <a:buSzPct val="100000"/>
              <a:buFont typeface="Times New Roman" panose="02020603050405020304" pitchFamily="18" charset="0"/>
              <a:buNone/>
            </a:pPr>
            <a:endParaRPr lang="en-US" dirty="0">
              <a:solidFill>
                <a:schemeClr val="tx1"/>
              </a:solidFill>
            </a:endParaRPr>
          </a:p>
        </p:txBody>
      </p:sp>
      <p:pic>
        <p:nvPicPr>
          <p:cNvPr id="204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60198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Other Compliance Standards</a:t>
            </a:r>
          </a:p>
        </p:txBody>
      </p:sp>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3998913"/>
            <a:ext cx="19907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3200400"/>
            <a:ext cx="32004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28700"/>
            <a:ext cx="23907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571750"/>
            <a:ext cx="19716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0" y="1061357"/>
            <a:ext cx="1657350" cy="16383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Other Compliance Standards (Cont.)</a:t>
            </a:r>
          </a:p>
        </p:txBody>
      </p:sp>
      <p:sp>
        <p:nvSpPr>
          <p:cNvPr id="24579" name="TextBox 5"/>
          <p:cNvSpPr txBox="1">
            <a:spLocks noChangeArrowheads="1"/>
          </p:cNvSpPr>
          <p:nvPr/>
        </p:nvSpPr>
        <p:spPr bwMode="auto">
          <a:xfrm>
            <a:off x="1295400" y="1214438"/>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50"/>
              </a:spcBef>
              <a:buClr>
                <a:srgbClr val="000000"/>
              </a:buClr>
              <a:buSzPct val="100000"/>
              <a:buFont typeface="Times New Roman" panose="02020603050405020304" pitchFamily="18" charset="0"/>
              <a:buChar char="•"/>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9pPr>
          </a:lstStyle>
          <a:p>
            <a:pPr eaLnBrk="1" hangingPunct="1">
              <a:spcBef>
                <a:spcPct val="0"/>
              </a:spcBef>
              <a:buFont typeface="Arial" panose="020B0604020202020204" pitchFamily="34" charset="0"/>
              <a:buChar char="•"/>
            </a:pPr>
            <a:r>
              <a:rPr lang="en-US" sz="1800" b="0">
                <a:solidFill>
                  <a:schemeClr val="tx1"/>
                </a:solidFill>
                <a:latin typeface="Arial" panose="020B0604020202020204" pitchFamily="34" charset="0"/>
              </a:rPr>
              <a:t>What is different about these standards?</a:t>
            </a:r>
          </a:p>
          <a:p>
            <a:pPr eaLnBrk="1" hangingPunct="1">
              <a:spcBef>
                <a:spcPct val="0"/>
              </a:spcBef>
              <a:buFont typeface="Arial" panose="020B0604020202020204" pitchFamily="34" charset="0"/>
              <a:buChar char="•"/>
            </a:pPr>
            <a:endParaRPr lang="en-US" sz="1800" b="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a:solidFill>
                  <a:schemeClr val="tx1"/>
                </a:solidFill>
                <a:latin typeface="Arial" panose="020B0604020202020204" pitchFamily="34" charset="0"/>
              </a:rPr>
              <a:t>Have you ever had to do a cross-walk between them?</a:t>
            </a:r>
          </a:p>
        </p:txBody>
      </p:sp>
      <p:pic>
        <p:nvPicPr>
          <p:cNvPr id="2458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80010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Current State of FISMA</a:t>
            </a:r>
          </a:p>
        </p:txBody>
      </p:sp>
      <p:sp>
        <p:nvSpPr>
          <p:cNvPr id="26627" name="TextBox 1"/>
          <p:cNvSpPr txBox="1">
            <a:spLocks noChangeArrowheads="1"/>
          </p:cNvSpPr>
          <p:nvPr/>
        </p:nvSpPr>
        <p:spPr bwMode="auto">
          <a:xfrm>
            <a:off x="1066800" y="1371600"/>
            <a:ext cx="7620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50"/>
              </a:spcBef>
              <a:buClr>
                <a:srgbClr val="000000"/>
              </a:buClr>
              <a:buSzPct val="100000"/>
              <a:buFont typeface="Times New Roman" panose="02020603050405020304" pitchFamily="18" charset="0"/>
              <a:buChar char="•"/>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9pPr>
          </a:lstStyle>
          <a:p>
            <a:pPr eaLnBrk="1" hangingPunct="1">
              <a:spcBef>
                <a:spcPct val="0"/>
              </a:spcBef>
              <a:buFont typeface="Arial" panose="020B0604020202020204" pitchFamily="34" charset="0"/>
              <a:buChar char="•"/>
            </a:pPr>
            <a:r>
              <a:rPr lang="en-US" sz="1800" b="0" dirty="0" smtClean="0">
                <a:solidFill>
                  <a:schemeClr val="tx1"/>
                </a:solidFill>
                <a:latin typeface="Arial" panose="020B0604020202020204" pitchFamily="34" charset="0"/>
              </a:rPr>
              <a:t>800-137 </a:t>
            </a:r>
            <a:r>
              <a:rPr lang="en-US" sz="1800" b="0" i="1" dirty="0" smtClean="0">
                <a:solidFill>
                  <a:schemeClr val="tx1"/>
                </a:solidFill>
                <a:latin typeface="Arial" panose="020B0604020202020204" pitchFamily="34" charset="0"/>
              </a:rPr>
              <a:t>Continuous Monitoring  </a:t>
            </a:r>
          </a:p>
          <a:p>
            <a:pPr eaLnBrk="1" hangingPunct="1">
              <a:spcBef>
                <a:spcPct val="0"/>
              </a:spcBef>
              <a:buFont typeface="Arial" panose="020B0604020202020204" pitchFamily="34" charset="0"/>
              <a:buChar char="•"/>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800-60 </a:t>
            </a:r>
            <a:r>
              <a:rPr lang="en-US" sz="1800" b="0" dirty="0" smtClean="0">
                <a:solidFill>
                  <a:schemeClr val="tx1"/>
                </a:solidFill>
                <a:latin typeface="Arial" panose="020B0604020202020204" pitchFamily="34" charset="0"/>
              </a:rPr>
              <a:t>Rev1 </a:t>
            </a:r>
            <a:r>
              <a:rPr lang="en-US" sz="1800" b="0" i="1" dirty="0" smtClean="0">
                <a:solidFill>
                  <a:schemeClr val="tx1"/>
                </a:solidFill>
                <a:latin typeface="Arial" panose="020B0604020202020204" pitchFamily="34" charset="0"/>
              </a:rPr>
              <a:t>Security Categorization </a:t>
            </a:r>
          </a:p>
          <a:p>
            <a:pPr marL="0" indent="0" eaLnBrk="1" hangingPunct="1">
              <a:spcBef>
                <a:spcPct val="0"/>
              </a:spcBef>
              <a:buNone/>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800-53 Rev3 </a:t>
            </a:r>
            <a:r>
              <a:rPr lang="en-US" sz="1800" b="0" dirty="0" smtClean="0">
                <a:solidFill>
                  <a:schemeClr val="tx1"/>
                </a:solidFill>
                <a:latin typeface="Arial" panose="020B0604020202020204" pitchFamily="34" charset="0"/>
              </a:rPr>
              <a:t> </a:t>
            </a:r>
            <a:r>
              <a:rPr lang="en-US" sz="1800" b="0" i="1" dirty="0" smtClean="0">
                <a:solidFill>
                  <a:schemeClr val="tx1"/>
                </a:solidFill>
                <a:latin typeface="Arial" panose="020B0604020202020204" pitchFamily="34" charset="0"/>
              </a:rPr>
              <a:t>Security Controls </a:t>
            </a:r>
            <a:r>
              <a:rPr lang="en-US" sz="1800" b="0" dirty="0" smtClean="0">
                <a:solidFill>
                  <a:schemeClr val="tx1"/>
                </a:solidFill>
                <a:latin typeface="Arial" panose="020B0604020202020204" pitchFamily="34" charset="0"/>
              </a:rPr>
              <a:t>(Rev4 </a:t>
            </a:r>
            <a:r>
              <a:rPr lang="en-US" sz="1800" b="0" dirty="0">
                <a:solidFill>
                  <a:schemeClr val="tx1"/>
                </a:solidFill>
                <a:latin typeface="Arial" panose="020B0604020202020204" pitchFamily="34" charset="0"/>
              </a:rPr>
              <a:t>just released April 2013</a:t>
            </a:r>
            <a:r>
              <a:rPr lang="en-US" sz="1800" b="0" dirty="0" smtClean="0">
                <a:solidFill>
                  <a:schemeClr val="tx1"/>
                </a:solidFill>
                <a:latin typeface="Arial" panose="020B0604020202020204" pitchFamily="34" charset="0"/>
              </a:rPr>
              <a:t>)</a:t>
            </a:r>
          </a:p>
          <a:p>
            <a:pPr marL="0" indent="0" eaLnBrk="1" hangingPunct="1">
              <a:spcBef>
                <a:spcPct val="0"/>
              </a:spcBef>
              <a:buNone/>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smtClean="0">
                <a:solidFill>
                  <a:schemeClr val="tx1"/>
                </a:solidFill>
                <a:latin typeface="Arial" panose="020B0604020202020204" pitchFamily="34" charset="0"/>
              </a:rPr>
              <a:t>800-53A</a:t>
            </a:r>
          </a:p>
          <a:p>
            <a:pPr marL="0" indent="0" eaLnBrk="1" hangingPunct="1">
              <a:spcBef>
                <a:spcPct val="0"/>
              </a:spcBef>
              <a:buNone/>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800-37 </a:t>
            </a:r>
            <a:r>
              <a:rPr lang="en-US" sz="1800" b="0" dirty="0" smtClean="0">
                <a:solidFill>
                  <a:schemeClr val="tx1"/>
                </a:solidFill>
                <a:latin typeface="Arial" panose="020B0604020202020204" pitchFamily="34" charset="0"/>
              </a:rPr>
              <a:t>Rev1 </a:t>
            </a:r>
            <a:r>
              <a:rPr lang="en-US" sz="1800" b="0" i="1" dirty="0" smtClean="0">
                <a:solidFill>
                  <a:schemeClr val="tx1"/>
                </a:solidFill>
                <a:latin typeface="Arial" panose="020B0604020202020204" pitchFamily="34" charset="0"/>
              </a:rPr>
              <a:t>Risk Management Framework</a:t>
            </a:r>
          </a:p>
          <a:p>
            <a:pPr marL="0" indent="0" eaLnBrk="1" hangingPunct="1">
              <a:spcBef>
                <a:spcPct val="0"/>
              </a:spcBef>
              <a:buNone/>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800-34 </a:t>
            </a:r>
            <a:r>
              <a:rPr lang="en-US" sz="1800" b="0" dirty="0" smtClean="0">
                <a:solidFill>
                  <a:schemeClr val="tx1"/>
                </a:solidFill>
                <a:latin typeface="Arial" panose="020B0604020202020204" pitchFamily="34" charset="0"/>
              </a:rPr>
              <a:t>Rev1 </a:t>
            </a:r>
            <a:r>
              <a:rPr lang="en-US" sz="1800" b="0" i="1" dirty="0" smtClean="0">
                <a:solidFill>
                  <a:schemeClr val="tx1"/>
                </a:solidFill>
                <a:latin typeface="Arial" panose="020B0604020202020204" pitchFamily="34" charset="0"/>
              </a:rPr>
              <a:t>Contingency Planning </a:t>
            </a:r>
          </a:p>
          <a:p>
            <a:pPr marL="0" indent="0" eaLnBrk="1" hangingPunct="1">
              <a:spcBef>
                <a:spcPct val="0"/>
              </a:spcBef>
              <a:buNone/>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800-30 </a:t>
            </a:r>
            <a:r>
              <a:rPr lang="en-US" sz="1800" b="0" dirty="0" smtClean="0">
                <a:solidFill>
                  <a:schemeClr val="tx1"/>
                </a:solidFill>
                <a:latin typeface="Arial" panose="020B0604020202020204" pitchFamily="34" charset="0"/>
              </a:rPr>
              <a:t>Rev1 </a:t>
            </a:r>
            <a:r>
              <a:rPr lang="en-US" sz="1800" b="0" i="1" dirty="0" smtClean="0">
                <a:solidFill>
                  <a:schemeClr val="tx1"/>
                </a:solidFill>
                <a:latin typeface="Arial" panose="020B0604020202020204" pitchFamily="34" charset="0"/>
              </a:rPr>
              <a:t>Risk Management</a:t>
            </a:r>
          </a:p>
          <a:p>
            <a:pPr eaLnBrk="1" hangingPunct="1">
              <a:spcBef>
                <a:spcPct val="0"/>
              </a:spcBef>
              <a:buFont typeface="Arial" panose="020B0604020202020204" pitchFamily="34" charset="0"/>
              <a:buChar char="•"/>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800-18 </a:t>
            </a:r>
            <a:r>
              <a:rPr lang="en-US" sz="1800" b="0" dirty="0" smtClean="0">
                <a:solidFill>
                  <a:schemeClr val="tx1"/>
                </a:solidFill>
                <a:latin typeface="Arial" panose="020B0604020202020204" pitchFamily="34" charset="0"/>
              </a:rPr>
              <a:t>Rev1 </a:t>
            </a:r>
            <a:r>
              <a:rPr lang="en-US" sz="1800" b="0" i="1" dirty="0" smtClean="0">
                <a:solidFill>
                  <a:schemeClr val="tx1"/>
                </a:solidFill>
                <a:latin typeface="Arial" panose="020B0604020202020204" pitchFamily="34" charset="0"/>
              </a:rPr>
              <a:t>Security Plans</a:t>
            </a:r>
            <a:endParaRPr lang="en-US" sz="1800" b="0" dirty="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462" y="1151731"/>
            <a:ext cx="6600825" cy="4781550"/>
          </a:xfrm>
        </p:spPr>
      </p:pic>
      <p:sp>
        <p:nvSpPr>
          <p:cNvPr id="3" name="Title 2"/>
          <p:cNvSpPr>
            <a:spLocks noGrp="1"/>
          </p:cNvSpPr>
          <p:nvPr>
            <p:ph type="title"/>
          </p:nvPr>
        </p:nvSpPr>
        <p:spPr/>
        <p:txBody>
          <a:bodyPr/>
          <a:lstStyle/>
          <a:p>
            <a:r>
              <a:rPr lang="en-US" dirty="0" smtClean="0"/>
              <a:t>800-37 and the RMF</a:t>
            </a:r>
            <a:endParaRPr lang="en-US" dirty="0"/>
          </a:p>
        </p:txBody>
      </p:sp>
    </p:spTree>
    <p:extLst>
      <p:ext uri="{BB962C8B-B14F-4D97-AF65-F5344CB8AC3E}">
        <p14:creationId xmlns:p14="http://schemas.microsoft.com/office/powerpoint/2010/main" val="303135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latin typeface="Arial" pitchFamily="34" charset="0"/>
                <a:cs typeface="Arial" pitchFamily="34" charset="0"/>
              </a:rPr>
              <a:t>In my opinion one of the most important components.</a:t>
            </a:r>
          </a:p>
          <a:p>
            <a:pPr marL="0" indent="0">
              <a:buNone/>
            </a:pPr>
            <a:endParaRPr lang="en-US" dirty="0"/>
          </a:p>
        </p:txBody>
      </p:sp>
      <p:sp>
        <p:nvSpPr>
          <p:cNvPr id="3" name="Title 2"/>
          <p:cNvSpPr>
            <a:spLocks noGrp="1"/>
          </p:cNvSpPr>
          <p:nvPr>
            <p:ph type="title"/>
          </p:nvPr>
        </p:nvSpPr>
        <p:spPr/>
        <p:txBody>
          <a:bodyPr/>
          <a:lstStyle/>
          <a:p>
            <a:r>
              <a:rPr lang="en-US" dirty="0" smtClean="0"/>
              <a:t>800-53 Controls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1600200"/>
            <a:ext cx="5524500" cy="4333875"/>
          </a:xfrm>
          <a:prstGeom prst="rect">
            <a:avLst/>
          </a:prstGeom>
        </p:spPr>
      </p:pic>
    </p:spTree>
    <p:extLst>
      <p:ext uri="{BB962C8B-B14F-4D97-AF65-F5344CB8AC3E}">
        <p14:creationId xmlns:p14="http://schemas.microsoft.com/office/powerpoint/2010/main" val="1076815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Continuous Monitoring, What?</a:t>
            </a: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46005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2"/>
          <p:cNvSpPr txBox="1">
            <a:spLocks noChangeArrowheads="1"/>
          </p:cNvSpPr>
          <p:nvPr/>
        </p:nvSpPr>
        <p:spPr bwMode="auto">
          <a:xfrm>
            <a:off x="685800" y="16764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dirty="0">
                <a:solidFill>
                  <a:schemeClr val="tx1"/>
                </a:solidFill>
              </a:rPr>
              <a:t>This will solve all of our problems, right?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smtClean="0"/>
              <a:t>FISMA’s Good Points</a:t>
            </a: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411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smtClean="0"/>
              <a:t>FISMA’s Good Points (Cont.)</a:t>
            </a:r>
          </a:p>
        </p:txBody>
      </p:sp>
      <p:sp>
        <p:nvSpPr>
          <p:cNvPr id="2" name="TextBox 1"/>
          <p:cNvSpPr txBox="1"/>
          <p:nvPr/>
        </p:nvSpPr>
        <p:spPr>
          <a:xfrm>
            <a:off x="838200" y="1371600"/>
            <a:ext cx="7543800" cy="2586038"/>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It is a good starting point and better than not doing anything</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A lot of smart people and organizations had input into it</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It raises the level of attention of information security</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The controls selected cover a wide range of important areas</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There is a lot of flexibility in how it is implemented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What is Wrong with FISMA</a:t>
            </a:r>
          </a:p>
        </p:txBody>
      </p:sp>
      <p:sp>
        <p:nvSpPr>
          <p:cNvPr id="2" name="TextBox 1"/>
          <p:cNvSpPr txBox="1"/>
          <p:nvPr/>
        </p:nvSpPr>
        <p:spPr>
          <a:xfrm>
            <a:off x="1066800" y="1447800"/>
            <a:ext cx="7620000" cy="3140075"/>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It is just a starting point</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Organizations comply with FISMA for the wrong reasons</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Controls are easy to confuse or misinterpret </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Focuses attention/money on specific security controls (sometime the wrong ones)</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Has become somewhat of a paper drill</a:t>
            </a:r>
          </a:p>
          <a:p>
            <a:pPr eaLnBrk="1" hangingPunct="1">
              <a:buClr>
                <a:srgbClr val="000000"/>
              </a:buClr>
              <a:buSzPct val="100000"/>
              <a:buFont typeface="Arial" panose="020B0604020202020204" pitchFamily="34" charset="0"/>
              <a:buChar cha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Presentation Overview</a:t>
            </a:r>
          </a:p>
        </p:txBody>
      </p:sp>
      <p:sp>
        <p:nvSpPr>
          <p:cNvPr id="6147" name="TextBox 1"/>
          <p:cNvSpPr txBox="1">
            <a:spLocks noChangeArrowheads="1"/>
          </p:cNvSpPr>
          <p:nvPr/>
        </p:nvSpPr>
        <p:spPr bwMode="auto">
          <a:xfrm>
            <a:off x="777875" y="1524000"/>
            <a:ext cx="7696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50"/>
              </a:spcBef>
              <a:buClr>
                <a:srgbClr val="000000"/>
              </a:buClr>
              <a:buSzPct val="100000"/>
              <a:buFont typeface="Times New Roman" panose="02020603050405020304" pitchFamily="18" charset="0"/>
              <a:buChar char="•"/>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9pPr>
          </a:lstStyle>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Who we are</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Why this talk </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FISMA 101</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What is good about FISMA</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What is bad about FISMA</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Organizational view of FISMA</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a:p>
            <a:pPr eaLnBrk="1" hangingPunct="1">
              <a:spcBef>
                <a:spcPct val="0"/>
              </a:spcBef>
              <a:buFont typeface="Verdana" panose="020B0604030504040204" pitchFamily="34" charset="0"/>
              <a:buAutoNum type="arabicPeriod"/>
            </a:pPr>
            <a:r>
              <a:rPr lang="en-US" sz="1800" b="0" dirty="0">
                <a:solidFill>
                  <a:schemeClr val="tx1"/>
                </a:solidFill>
                <a:latin typeface="Arial" panose="020B0604020202020204" pitchFamily="34" charset="0"/>
              </a:rPr>
              <a:t>Assessor view of FISMA</a:t>
            </a:r>
          </a:p>
          <a:p>
            <a:pPr eaLnBrk="1" hangingPunct="1">
              <a:spcBef>
                <a:spcPct val="0"/>
              </a:spcBef>
              <a:buFont typeface="Verdana" panose="020B0604030504040204" pitchFamily="34" charset="0"/>
              <a:buAutoNum type="arabicPeriod"/>
            </a:pPr>
            <a:endParaRPr lang="en-US" sz="1800" b="0" dirty="0">
              <a:solidFill>
                <a:schemeClr val="tx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r>
              <a:rPr lang="en-US" smtClean="0"/>
              <a:t>Top 10 FISMA Mistakes</a:t>
            </a:r>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50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288925" y="1143000"/>
            <a:ext cx="8566150" cy="5103813"/>
          </a:xfrm>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Copying the control requirements and restating them as your compliance statement. </a:t>
            </a:r>
          </a:p>
        </p:txBody>
      </p:sp>
      <p:sp>
        <p:nvSpPr>
          <p:cNvPr id="37891" name="Title 2"/>
          <p:cNvSpPr>
            <a:spLocks noGrp="1"/>
          </p:cNvSpPr>
          <p:nvPr>
            <p:ph type="title"/>
          </p:nvPr>
        </p:nvSpPr>
        <p:spPr/>
        <p:txBody>
          <a:bodyPr/>
          <a:lstStyle/>
          <a:p>
            <a:r>
              <a:rPr lang="en-US" smtClean="0"/>
              <a:t>FISMA Mistake #1</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46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Inheriting controls that you can’t and/or having controls listed as common when they really are hybrid.</a:t>
            </a:r>
          </a:p>
        </p:txBody>
      </p:sp>
      <p:sp>
        <p:nvSpPr>
          <p:cNvPr id="38915" name="Title 2"/>
          <p:cNvSpPr>
            <a:spLocks noGrp="1"/>
          </p:cNvSpPr>
          <p:nvPr>
            <p:ph type="title"/>
          </p:nvPr>
        </p:nvSpPr>
        <p:spPr/>
        <p:txBody>
          <a:bodyPr/>
          <a:lstStyle/>
          <a:p>
            <a:r>
              <a:rPr lang="en-US" smtClean="0"/>
              <a:t>FISMA Mistake #2</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75" y="2209800"/>
            <a:ext cx="76009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3733800" cy="5103813"/>
          </a:xfrm>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Systems that have incorrect security categorizations.</a:t>
            </a:r>
          </a:p>
          <a:p>
            <a:pPr marL="0" indent="0">
              <a:buFont typeface="Times New Roman" panose="02020603050405020304" pitchFamily="18" charset="0"/>
              <a:buNone/>
            </a:pPr>
            <a:endParaRPr lang="en-US" sz="1800" b="0" dirty="0" smtClean="0">
              <a:latin typeface="Arial" pitchFamily="34" charset="0"/>
              <a:cs typeface="Arial" pitchFamily="34" charset="0"/>
            </a:endParaRPr>
          </a:p>
          <a:p>
            <a:pPr marL="0" indent="0"/>
            <a:r>
              <a:rPr lang="en-US" sz="1800" b="0" dirty="0" smtClean="0">
                <a:latin typeface="Arial" pitchFamily="34" charset="0"/>
                <a:cs typeface="Arial" pitchFamily="34" charset="0"/>
              </a:rPr>
              <a:t>  System A “I’m a very important system so I have to be a high system.  What?  I have to implement and document all these other controls?  On second thought…….”</a:t>
            </a:r>
          </a:p>
          <a:p>
            <a:pPr marL="0" indent="0"/>
            <a:r>
              <a:rPr lang="en-US" sz="1800" b="0" dirty="0" smtClean="0">
                <a:latin typeface="Arial" pitchFamily="34" charset="0"/>
                <a:cs typeface="Arial" pitchFamily="34" charset="0"/>
              </a:rPr>
              <a:t>  System B “Yeah, so what I have PII and sensitive financial information.  It is not important and nobody uses this system, I must be a low.”</a:t>
            </a:r>
          </a:p>
        </p:txBody>
      </p:sp>
      <p:sp>
        <p:nvSpPr>
          <p:cNvPr id="39939" name="Title 2"/>
          <p:cNvSpPr>
            <a:spLocks noGrp="1"/>
          </p:cNvSpPr>
          <p:nvPr>
            <p:ph type="title"/>
          </p:nvPr>
        </p:nvSpPr>
        <p:spPr/>
        <p:txBody>
          <a:bodyPr/>
          <a:lstStyle/>
          <a:p>
            <a:r>
              <a:rPr lang="en-US" smtClean="0"/>
              <a:t>FISMA Mistake #3</a:t>
            </a: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90600"/>
            <a:ext cx="50149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Incorrect system boundaries</a:t>
            </a:r>
          </a:p>
        </p:txBody>
      </p:sp>
      <p:sp>
        <p:nvSpPr>
          <p:cNvPr id="40963" name="Title 2"/>
          <p:cNvSpPr>
            <a:spLocks noGrp="1"/>
          </p:cNvSpPr>
          <p:nvPr>
            <p:ph type="title"/>
          </p:nvPr>
        </p:nvSpPr>
        <p:spPr/>
        <p:txBody>
          <a:bodyPr/>
          <a:lstStyle/>
          <a:p>
            <a:r>
              <a:rPr lang="en-US" smtClean="0"/>
              <a:t>FISMA Mistake #4</a:t>
            </a: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771650"/>
            <a:ext cx="62388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ISSO’s not keeping the C&amp;A documentation updated on a regular basis</a:t>
            </a:r>
          </a:p>
        </p:txBody>
      </p:sp>
      <p:sp>
        <p:nvSpPr>
          <p:cNvPr id="41987" name="Title 2"/>
          <p:cNvSpPr>
            <a:spLocks noGrp="1"/>
          </p:cNvSpPr>
          <p:nvPr>
            <p:ph type="title"/>
          </p:nvPr>
        </p:nvSpPr>
        <p:spPr/>
        <p:txBody>
          <a:bodyPr/>
          <a:lstStyle/>
          <a:p>
            <a:r>
              <a:rPr lang="en-US" smtClean="0"/>
              <a:t>FISMA Mistake #5</a:t>
            </a:r>
          </a:p>
        </p:txBody>
      </p:sp>
      <p:pic>
        <p:nvPicPr>
          <p:cNvPr id="419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76463"/>
            <a:ext cx="5638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Waiting too long to start the process</a:t>
            </a:r>
          </a:p>
        </p:txBody>
      </p:sp>
      <p:sp>
        <p:nvSpPr>
          <p:cNvPr id="43011" name="Title 2"/>
          <p:cNvSpPr>
            <a:spLocks noGrp="1"/>
          </p:cNvSpPr>
          <p:nvPr>
            <p:ph type="title"/>
          </p:nvPr>
        </p:nvSpPr>
        <p:spPr/>
        <p:txBody>
          <a:bodyPr/>
          <a:lstStyle/>
          <a:p>
            <a:r>
              <a:rPr lang="en-US" smtClean="0"/>
              <a:t>FISMA Mistake #6</a:t>
            </a:r>
          </a:p>
        </p:txBody>
      </p:sp>
      <p:pic>
        <p:nvPicPr>
          <p:cNvPr id="430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Not having skilled/technical personnel to prepare the documentation and perform the testing</a:t>
            </a:r>
          </a:p>
        </p:txBody>
      </p:sp>
      <p:sp>
        <p:nvSpPr>
          <p:cNvPr id="44035" name="Title 2"/>
          <p:cNvSpPr>
            <a:spLocks noGrp="1"/>
          </p:cNvSpPr>
          <p:nvPr>
            <p:ph type="title"/>
          </p:nvPr>
        </p:nvSpPr>
        <p:spPr/>
        <p:txBody>
          <a:bodyPr/>
          <a:lstStyle/>
          <a:p>
            <a:r>
              <a:rPr lang="en-US" smtClean="0"/>
              <a:t>FISMA Mistake #7</a:t>
            </a:r>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5054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Assuming since you have an ATO you are secure</a:t>
            </a:r>
          </a:p>
          <a:p>
            <a:pPr marL="0" indent="0">
              <a:buFont typeface="Times New Roman" panose="02020603050405020304" pitchFamily="18" charset="0"/>
              <a:buNone/>
            </a:pPr>
            <a:endParaRPr lang="en-US" sz="1600" dirty="0" smtClean="0"/>
          </a:p>
          <a:p>
            <a:pPr marL="0" indent="0">
              <a:buFont typeface="Times New Roman" panose="02020603050405020304" pitchFamily="18" charset="0"/>
              <a:buNone/>
            </a:pPr>
            <a:endParaRPr lang="en-US" sz="1600" dirty="0" smtClean="0"/>
          </a:p>
          <a:p>
            <a:pPr marL="0" indent="0">
              <a:buFont typeface="Times New Roman" panose="02020603050405020304" pitchFamily="18" charset="0"/>
              <a:buNone/>
            </a:pPr>
            <a:endParaRPr lang="en-US" sz="1600" dirty="0" smtClean="0"/>
          </a:p>
          <a:p>
            <a:pPr marL="0" indent="0">
              <a:buFont typeface="Times New Roman" panose="02020603050405020304" pitchFamily="18" charset="0"/>
              <a:buNone/>
            </a:pPr>
            <a:endParaRPr lang="en-US" sz="1600" dirty="0" smtClean="0"/>
          </a:p>
          <a:p>
            <a:pPr marL="0" indent="0">
              <a:buFont typeface="Times New Roman" panose="02020603050405020304" pitchFamily="18" charset="0"/>
              <a:buNone/>
            </a:pPr>
            <a:endParaRPr lang="en-US" sz="1600" dirty="0" smtClean="0"/>
          </a:p>
          <a:p>
            <a:pPr marL="0" indent="0" algn="ctr">
              <a:buFont typeface="Times New Roman" panose="02020603050405020304" pitchFamily="18" charset="0"/>
              <a:buNone/>
            </a:pPr>
            <a:r>
              <a:rPr lang="en-US" sz="3600" dirty="0" smtClean="0">
                <a:solidFill>
                  <a:srgbClr val="FF0000"/>
                </a:solidFill>
              </a:rPr>
              <a:t>ATO != Secure</a:t>
            </a:r>
          </a:p>
        </p:txBody>
      </p:sp>
      <p:sp>
        <p:nvSpPr>
          <p:cNvPr id="45059" name="Title 2"/>
          <p:cNvSpPr>
            <a:spLocks noGrp="1"/>
          </p:cNvSpPr>
          <p:nvPr>
            <p:ph type="title"/>
          </p:nvPr>
        </p:nvSpPr>
        <p:spPr/>
        <p:txBody>
          <a:bodyPr/>
          <a:lstStyle/>
          <a:p>
            <a:r>
              <a:rPr lang="en-US" smtClean="0"/>
              <a:t>FISMA Mistake #8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Moving to the cloud will solve all your FISMA problems</a:t>
            </a:r>
          </a:p>
          <a:p>
            <a:pPr marL="0" indent="0">
              <a:buFont typeface="Times New Roman" panose="02020603050405020304" pitchFamily="18" charset="0"/>
              <a:buNone/>
            </a:pPr>
            <a:endParaRPr lang="en-US" sz="1600" dirty="0" smtClean="0"/>
          </a:p>
          <a:p>
            <a:pPr marL="0" indent="0">
              <a:buFont typeface="Times New Roman" panose="02020603050405020304" pitchFamily="18" charset="0"/>
              <a:buNone/>
            </a:pPr>
            <a:endParaRPr lang="en-US" sz="1600" dirty="0" smtClean="0"/>
          </a:p>
        </p:txBody>
      </p:sp>
      <p:sp>
        <p:nvSpPr>
          <p:cNvPr id="46083" name="Title 2"/>
          <p:cNvSpPr>
            <a:spLocks noGrp="1"/>
          </p:cNvSpPr>
          <p:nvPr>
            <p:ph type="title"/>
          </p:nvPr>
        </p:nvSpPr>
        <p:spPr/>
        <p:txBody>
          <a:bodyPr/>
          <a:lstStyle/>
          <a:p>
            <a:r>
              <a:rPr lang="en-US" smtClean="0"/>
              <a:t>FISMA Mistake #9</a:t>
            </a:r>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09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Who We Are – SeNet International</a:t>
            </a:r>
          </a:p>
        </p:txBody>
      </p:sp>
      <p:pic>
        <p:nvPicPr>
          <p:cNvPr id="81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77913"/>
            <a:ext cx="82296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Treating the C&amp;A process as building a Potemkin village</a:t>
            </a:r>
          </a:p>
        </p:txBody>
      </p:sp>
      <p:sp>
        <p:nvSpPr>
          <p:cNvPr id="47107" name="Title 2"/>
          <p:cNvSpPr>
            <a:spLocks noGrp="1"/>
          </p:cNvSpPr>
          <p:nvPr>
            <p:ph type="title"/>
          </p:nvPr>
        </p:nvSpPr>
        <p:spPr/>
        <p:txBody>
          <a:bodyPr/>
          <a:lstStyle/>
          <a:p>
            <a:r>
              <a:rPr lang="en-US" smtClean="0"/>
              <a:t>FISMA Mistake #10</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90763"/>
            <a:ext cx="38100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How Organizations Really Comply With FISMA</a:t>
            </a:r>
          </a:p>
        </p:txBody>
      </p:sp>
      <p:sp>
        <p:nvSpPr>
          <p:cNvPr id="48131" name="Rectangle 2"/>
          <p:cNvSpPr>
            <a:spLocks noGrp="1" noChangeArrowheads="1"/>
          </p:cNvSpPr>
          <p:nvPr>
            <p:ph type="body" idx="4294967295"/>
          </p:nvPr>
        </p:nvSpPr>
        <p:spPr>
          <a:xfrm>
            <a:off x="304800" y="1571625"/>
            <a:ext cx="8567738" cy="4114800"/>
          </a:xfrm>
        </p:spPr>
        <p:txBody>
          <a:bodyPr/>
          <a:lstStyle/>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smtClean="0"/>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smtClean="0"/>
          </a:p>
          <a:p>
            <a:pPr indent="-341313" eaLnBrk="1" hangingPunct="1">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smtClean="0"/>
          </a:p>
          <a:p>
            <a:pPr indent="-341313" eaLnBrk="1" hangingPunct="1">
              <a:spcBef>
                <a:spcPts val="500"/>
              </a:spcBef>
              <a:buClr>
                <a:srgbClr val="3366CC"/>
              </a:buClr>
              <a:buFont typeface="Verdana" panose="020B0604030504040204" pitchFamily="34"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smtClean="0"/>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85950"/>
            <a:ext cx="6400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How Organizations Really Comply With FISMA (Cont.)</a:t>
            </a:r>
          </a:p>
        </p:txBody>
      </p:sp>
      <p:sp>
        <p:nvSpPr>
          <p:cNvPr id="50179" name="Rectangle 2"/>
          <p:cNvSpPr>
            <a:spLocks noGrp="1" noChangeArrowheads="1"/>
          </p:cNvSpPr>
          <p:nvPr>
            <p:ph type="body" idx="4294967295"/>
          </p:nvPr>
        </p:nvSpPr>
        <p:spPr>
          <a:xfrm>
            <a:off x="304800" y="1571625"/>
            <a:ext cx="8567738" cy="4114800"/>
          </a:xfrm>
        </p:spPr>
        <p:txBody>
          <a:bodyPr/>
          <a:lstStyle/>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Parent agency inherited minimum requirements + baselines</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Gov't contract written requirements and impact assessments</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Internal security certification/authorization programs</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Privacy impact assessment</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Separation of impact levels by system partitioning</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External authentication risk analysis</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Corporate security policies</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Rules of behavior</a:t>
            </a:r>
          </a:p>
          <a:p>
            <a:pPr indent="-341313" eaLnBrk="1" hangingPunct="1">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Risk based decisions</a:t>
            </a:r>
          </a:p>
          <a:p>
            <a:pPr marL="344487" eaLnBrk="1" hangingPunct="1">
              <a:spcBef>
                <a:spcPts val="500"/>
              </a:spcBef>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Significant user identification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Self-assessments and system test + evaluations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a:ea typeface="Verdana"/>
              <a:cs typeface="Verdana"/>
            </a:endParaRPr>
          </a:p>
          <a:p>
            <a:pPr marL="1587" indent="0" eaLnBrk="1" hangingPunct="1">
              <a:spcBef>
                <a:spcPts val="500"/>
              </a:spcBef>
              <a:buClr>
                <a:srgbClr val="3366CC"/>
              </a:buClr>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a:solidFill>
                <a:srgbClr val="3366CC"/>
              </a:solidFill>
              <a:ea typeface="Verdana"/>
              <a:cs typeface="Verdan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How Organizations Really Comply With FISMA (Cont.)</a:t>
            </a:r>
          </a:p>
        </p:txBody>
      </p:sp>
      <p:sp>
        <p:nvSpPr>
          <p:cNvPr id="50179" name="Rectangle 2"/>
          <p:cNvSpPr>
            <a:spLocks noGrp="1" noChangeArrowheads="1"/>
          </p:cNvSpPr>
          <p:nvPr>
            <p:ph type="body" idx="4294967295"/>
          </p:nvPr>
        </p:nvSpPr>
        <p:spPr>
          <a:xfrm>
            <a:off x="304800" y="1571625"/>
            <a:ext cx="8567738" cy="4114800"/>
          </a:xfrm>
        </p:spPr>
        <p:txBody>
          <a:body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Access control management programs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Budgeting</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Inventory management</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Configuration management and/or change control</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Intrusion management</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Incident response program</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Prototyping labs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Third-party vulnerability assessments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PMO integration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Arial" pitchFamily="34" charset="0"/>
                <a:ea typeface="Verdana"/>
                <a:cs typeface="Arial" pitchFamily="34" charset="0"/>
              </a:rPr>
              <a:t>Interconnection agreements</a:t>
            </a:r>
          </a:p>
        </p:txBody>
      </p:sp>
    </p:spTree>
    <p:extLst>
      <p:ext uri="{BB962C8B-B14F-4D97-AF65-F5344CB8AC3E}">
        <p14:creationId xmlns:p14="http://schemas.microsoft.com/office/powerpoint/2010/main" val="481628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Risk Management</a:t>
            </a:r>
          </a:p>
        </p:txBody>
      </p:sp>
      <p:sp>
        <p:nvSpPr>
          <p:cNvPr id="4" name="Rectangle 2"/>
          <p:cNvSpPr txBox="1">
            <a:spLocks noChangeArrowheads="1"/>
          </p:cNvSpPr>
          <p:nvPr/>
        </p:nvSpPr>
        <p:spPr bwMode="auto">
          <a:xfrm>
            <a:off x="301924" y="1567132"/>
            <a:ext cx="8567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Creating an internal risk acceptance process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Standardizing internal asset impact assessment and weighting</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Effect on OLA's and SLA's</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Building it into the architecture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Defenders POV 800-53 Management</a:t>
            </a:r>
          </a:p>
        </p:txBody>
      </p:sp>
      <p:sp>
        <p:nvSpPr>
          <p:cNvPr id="3" name="Rectangle 2"/>
          <p:cNvSpPr txBox="1">
            <a:spLocks noChangeArrowheads="1"/>
          </p:cNvSpPr>
          <p:nvPr/>
        </p:nvSpPr>
        <p:spPr bwMode="auto">
          <a:xfrm>
            <a:off x="287547" y="1143000"/>
            <a:ext cx="8567738" cy="439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a:solidFill>
                  <a:schemeClr val="tx1"/>
                </a:solidFill>
                <a:latin typeface="Arial" pitchFamily="34" charset="0"/>
                <a:ea typeface="Verdana"/>
                <a:cs typeface="Arial" pitchFamily="34" charset="0"/>
              </a:rPr>
              <a:t>C&amp;A, SCA (CA-1: Certification, Accreditation, and Security Assessment Policies and </a:t>
            </a:r>
            <a:r>
              <a:rPr lang="en-US" b="0" kern="0" dirty="0" smtClean="0">
                <a:solidFill>
                  <a:schemeClr val="tx1"/>
                </a:solidFill>
                <a:latin typeface="Arial" pitchFamily="34" charset="0"/>
                <a:ea typeface="Verdana"/>
                <a:cs typeface="Arial" pitchFamily="34" charset="0"/>
              </a:rPr>
              <a:t>Procedures) + (PM-1: InfoSec Program)</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Possibly </a:t>
            </a:r>
            <a:r>
              <a:rPr lang="en-US" sz="1400" i="1" kern="0" dirty="0" smtClean="0">
                <a:solidFill>
                  <a:schemeClr val="tx1"/>
                </a:solidFill>
                <a:latin typeface="Arial" pitchFamily="34" charset="0"/>
                <a:ea typeface="Verdana"/>
                <a:cs typeface="Arial" pitchFamily="34" charset="0"/>
              </a:rPr>
              <a:t>the</a:t>
            </a:r>
            <a:r>
              <a:rPr lang="en-US" sz="1400" kern="0" dirty="0" smtClean="0">
                <a:solidFill>
                  <a:schemeClr val="tx1"/>
                </a:solidFill>
                <a:latin typeface="Arial" pitchFamily="34" charset="0"/>
                <a:ea typeface="Verdana"/>
                <a:cs typeface="Arial" pitchFamily="34" charset="0"/>
              </a:rPr>
              <a:t> most important from an implementer’s perspective.</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Inject organizational security policies and risk management.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Organizational information authorization procedures.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Address elevated roles specifically and separately.</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a:solidFill>
                  <a:schemeClr val="tx1"/>
                </a:solidFill>
                <a:latin typeface="Arial" pitchFamily="34" charset="0"/>
                <a:ea typeface="Verdana"/>
                <a:cs typeface="Arial" pitchFamily="34" charset="0"/>
              </a:rPr>
              <a:t>Dedicated InfoSec </a:t>
            </a:r>
            <a:r>
              <a:rPr lang="en-US" b="0" kern="0" dirty="0" smtClean="0">
                <a:solidFill>
                  <a:schemeClr val="tx1"/>
                </a:solidFill>
                <a:latin typeface="Arial" pitchFamily="34" charset="0"/>
                <a:ea typeface="Verdana"/>
                <a:cs typeface="Arial" pitchFamily="34" charset="0"/>
              </a:rPr>
              <a:t>budgeting (SA-2: Allocation of Resources)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Ok, you know federal budgeting is key, right??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Don’t just keep renewing and upgrading; revisit the implementation.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a:solidFill>
                  <a:schemeClr val="tx1"/>
                </a:solidFill>
                <a:latin typeface="Arial" pitchFamily="34" charset="0"/>
                <a:ea typeface="Verdana"/>
                <a:cs typeface="Arial" pitchFamily="34" charset="0"/>
              </a:rPr>
              <a:t>Vulnerability scanning schedule (RA-5</a:t>
            </a:r>
            <a:r>
              <a:rPr lang="en-US" b="0" kern="0" dirty="0" smtClean="0">
                <a:solidFill>
                  <a:schemeClr val="tx1"/>
                </a:solidFill>
                <a:latin typeface="Arial" pitchFamily="34" charset="0"/>
                <a:ea typeface="Verdana"/>
                <a:cs typeface="Arial" pitchFamily="34" charset="0"/>
              </a:rPr>
              <a: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It’s much more than just network scanning!</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Appliances, autonomous stuff, session reconstruction and some really cool, but shady stuff…</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Code stuff.</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smtClean="0">
                <a:solidFill>
                  <a:schemeClr val="tx1"/>
                </a:solidFill>
                <a:latin typeface="Arial" pitchFamily="34" charset="0"/>
                <a:ea typeface="Verdana"/>
                <a:cs typeface="Arial" pitchFamily="34" charset="0"/>
              </a:rPr>
              <a:t>Development </a:t>
            </a:r>
            <a:r>
              <a:rPr lang="en-US" b="0" kern="0" dirty="0" err="1" smtClean="0">
                <a:solidFill>
                  <a:schemeClr val="tx1"/>
                </a:solidFill>
                <a:latin typeface="Arial" pitchFamily="34" charset="0"/>
                <a:ea typeface="Verdana"/>
                <a:cs typeface="Arial" pitchFamily="34" charset="0"/>
              </a:rPr>
              <a:t>Config</a:t>
            </a:r>
            <a:r>
              <a:rPr lang="en-US" b="0" kern="0" dirty="0" smtClean="0">
                <a:solidFill>
                  <a:schemeClr val="tx1"/>
                </a:solidFill>
                <a:latin typeface="Arial" pitchFamily="34" charset="0"/>
                <a:ea typeface="Verdana"/>
                <a:cs typeface="Arial" pitchFamily="34" charset="0"/>
              </a:rPr>
              <a:t> Management + Security Testing (SA-10)</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Better code and quality?</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Code-level, </a:t>
            </a:r>
            <a:r>
              <a:rPr lang="en-US" sz="1400" b="0" kern="0" dirty="0" err="1" smtClean="0">
                <a:solidFill>
                  <a:schemeClr val="tx1"/>
                </a:solidFill>
                <a:latin typeface="Arial" pitchFamily="34" charset="0"/>
                <a:ea typeface="Verdana"/>
                <a:cs typeface="Arial" pitchFamily="34" charset="0"/>
              </a:rPr>
              <a:t>vs</a:t>
            </a:r>
            <a:r>
              <a:rPr lang="en-US" sz="1400" b="0" kern="0" dirty="0" smtClean="0">
                <a:solidFill>
                  <a:schemeClr val="tx1"/>
                </a:solidFill>
                <a:latin typeface="Arial" pitchFamily="34" charset="0"/>
                <a:ea typeface="Verdana"/>
                <a:cs typeface="Arial" pitchFamily="34" charset="0"/>
              </a:rPr>
              <a:t> assembly-level, </a:t>
            </a:r>
            <a:r>
              <a:rPr lang="en-US" sz="1400" b="0" kern="0" dirty="0" err="1" smtClean="0">
                <a:solidFill>
                  <a:schemeClr val="tx1"/>
                </a:solidFill>
                <a:latin typeface="Arial" pitchFamily="34" charset="0"/>
                <a:ea typeface="Verdana"/>
                <a:cs typeface="Arial" pitchFamily="34" charset="0"/>
              </a:rPr>
              <a:t>vs</a:t>
            </a:r>
            <a:r>
              <a:rPr lang="en-US" sz="1400" b="0" kern="0" dirty="0" smtClean="0">
                <a:solidFill>
                  <a:schemeClr val="tx1"/>
                </a:solidFill>
                <a:latin typeface="Arial" pitchFamily="34" charset="0"/>
                <a:ea typeface="Verdana"/>
                <a:cs typeface="Arial" pitchFamily="34" charset="0"/>
              </a:rPr>
              <a:t> application-level.</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It’s not just code.</a:t>
            </a:r>
            <a:endParaRPr lang="en-US" sz="1400" b="0" kern="0" dirty="0">
              <a:solidFill>
                <a:schemeClr val="tx1"/>
              </a:solidFill>
              <a:latin typeface="Arial" pitchFamily="34" charset="0"/>
              <a:ea typeface="Verdan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Defenders POV 800-53 Operational</a:t>
            </a:r>
          </a:p>
        </p:txBody>
      </p:sp>
      <p:sp>
        <p:nvSpPr>
          <p:cNvPr id="3" name="Rectangle 2"/>
          <p:cNvSpPr txBox="1">
            <a:spLocks noChangeArrowheads="1"/>
          </p:cNvSpPr>
          <p:nvPr/>
        </p:nvSpPr>
        <p:spPr bwMode="auto">
          <a:xfrm>
            <a:off x="381000" y="1219200"/>
            <a:ext cx="8567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Baseline Configuration (CM-2)</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Why this is really, really important.  And no, a backup does not count.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From all angles – network, servers, application</a:t>
            </a:r>
            <a:endParaRPr lang="en-US" sz="18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Disaster </a:t>
            </a:r>
            <a:r>
              <a:rPr lang="en-US" sz="1800" b="0" kern="0" dirty="0">
                <a:solidFill>
                  <a:schemeClr val="tx1"/>
                </a:solidFill>
                <a:latin typeface="Arial" pitchFamily="34" charset="0"/>
                <a:ea typeface="Verdana"/>
                <a:cs typeface="Arial" pitchFamily="34" charset="0"/>
              </a:rPr>
              <a:t>recovery </a:t>
            </a:r>
            <a:r>
              <a:rPr lang="en-US" sz="1800" b="0" kern="0" dirty="0" smtClean="0">
                <a:solidFill>
                  <a:schemeClr val="tx1"/>
                </a:solidFill>
                <a:latin typeface="Arial" pitchFamily="34" charset="0"/>
                <a:ea typeface="Verdana"/>
                <a:cs typeface="Arial" pitchFamily="34" charset="0"/>
              </a:rPr>
              <a:t>criteria (CP-7)</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Dual purpose site.</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Return from failover.</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Retention criteria.</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Media Transport (MP-5)</a:t>
            </a:r>
            <a:endParaRPr lang="en-US" sz="1800" b="0" kern="0" dirty="0">
              <a:solidFill>
                <a:schemeClr val="tx1"/>
              </a:solidFill>
              <a:latin typeface="Arial" pitchFamily="34" charset="0"/>
              <a:ea typeface="Verdana"/>
              <a:cs typeface="Arial" pitchFamily="34" charset="0"/>
            </a:endParaRP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True cost of information loss.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Realistically securing the endpoint.</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System monitoring (SI-4)</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SIEM dependence on shared infrastructure.</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smtClean="0">
                <a:solidFill>
                  <a:schemeClr val="tx1"/>
                </a:solidFill>
                <a:latin typeface="Arial" pitchFamily="34" charset="0"/>
                <a:ea typeface="Verdana"/>
                <a:cs typeface="Arial" pitchFamily="34" charset="0"/>
              </a:rPr>
              <a:t>Importance of time sync.</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smtClean="0">
                <a:solidFill>
                  <a:schemeClr val="tx1"/>
                </a:solidFill>
                <a:latin typeface="Arial" pitchFamily="34" charset="0"/>
                <a:ea typeface="Verdana"/>
                <a:cs typeface="Arial" pitchFamily="34" charset="0"/>
              </a:rPr>
              <a:t>Error event correlation with audit events.</a:t>
            </a:r>
            <a:endParaRPr lang="en-US" sz="1800" b="0" kern="0" dirty="0">
              <a:solidFill>
                <a:schemeClr val="tx1"/>
              </a:solidFill>
              <a:latin typeface="Arial" pitchFamily="34" charset="0"/>
              <a:ea typeface="Verdan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Defenders POV 800-53 Technical</a:t>
            </a:r>
          </a:p>
        </p:txBody>
      </p:sp>
      <p:sp>
        <p:nvSpPr>
          <p:cNvPr id="3" name="Rectangle 2"/>
          <p:cNvSpPr txBox="1">
            <a:spLocks noChangeArrowheads="1"/>
          </p:cNvSpPr>
          <p:nvPr/>
        </p:nvSpPr>
        <p:spPr bwMode="auto">
          <a:xfrm>
            <a:off x="554491" y="1066800"/>
            <a:ext cx="8567738"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smtClean="0">
                <a:solidFill>
                  <a:schemeClr val="tx1"/>
                </a:solidFill>
                <a:latin typeface="Arial" pitchFamily="34" charset="0"/>
                <a:ea typeface="Verdana"/>
                <a:cs typeface="Arial" pitchFamily="34" charset="0"/>
              </a:rPr>
              <a:t>Access control policy and procedures </a:t>
            </a:r>
            <a:r>
              <a:rPr lang="en-US" b="0" kern="0" dirty="0">
                <a:solidFill>
                  <a:schemeClr val="tx1"/>
                </a:solidFill>
                <a:latin typeface="Arial" pitchFamily="34" charset="0"/>
                <a:ea typeface="Verdana"/>
                <a:cs typeface="Arial" pitchFamily="34" charset="0"/>
              </a:rPr>
              <a:t>(CA-1</a:t>
            </a:r>
            <a:r>
              <a:rPr lang="en-US" b="0" kern="0" dirty="0" smtClean="0">
                <a:solidFill>
                  <a:schemeClr val="tx1"/>
                </a:solidFill>
                <a:latin typeface="Arial" pitchFamily="34" charset="0"/>
                <a:ea typeface="Verdana"/>
                <a:cs typeface="Arial" pitchFamily="34" charset="0"/>
              </a:rPr>
              <a: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Accepting/accounting for ACL risk exposure</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Admin </a:t>
            </a:r>
            <a:r>
              <a:rPr lang="en-US" sz="1400" kern="0" dirty="0">
                <a:solidFill>
                  <a:schemeClr val="tx1"/>
                </a:solidFill>
                <a:latin typeface="Arial" pitchFamily="34" charset="0"/>
                <a:ea typeface="Verdana"/>
                <a:cs typeface="Arial" pitchFamily="34" charset="0"/>
              </a:rPr>
              <a:t>account review intervals</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smtClean="0">
                <a:solidFill>
                  <a:schemeClr val="tx1"/>
                </a:solidFill>
                <a:latin typeface="Arial" pitchFamily="34" charset="0"/>
                <a:ea typeface="Verdana"/>
                <a:cs typeface="Arial" pitchFamily="34" charset="0"/>
              </a:rPr>
              <a:t>Least privilege (AC-6)</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ACLs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Impersonation </a:t>
            </a:r>
            <a:r>
              <a:rPr lang="en-US" sz="1400" kern="0" dirty="0" err="1" smtClean="0">
                <a:solidFill>
                  <a:schemeClr val="tx1"/>
                </a:solidFill>
                <a:latin typeface="Arial" pitchFamily="34" charset="0"/>
                <a:ea typeface="Verdana"/>
                <a:cs typeface="Arial" pitchFamily="34" charset="0"/>
              </a:rPr>
              <a:t>vs</a:t>
            </a:r>
            <a:r>
              <a:rPr lang="en-US" sz="1400" kern="0" dirty="0" smtClean="0">
                <a:solidFill>
                  <a:schemeClr val="tx1"/>
                </a:solidFill>
                <a:latin typeface="Arial" pitchFamily="34" charset="0"/>
                <a:ea typeface="Verdana"/>
                <a:cs typeface="Arial" pitchFamily="34" charset="0"/>
              </a:rPr>
              <a:t> delegation</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Kerberos constrained delegation</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Federated authentication</a:t>
            </a:r>
            <a:endParaRPr lang="en-US" sz="1400" b="0" kern="0" dirty="0" smtClean="0">
              <a:solidFill>
                <a:schemeClr val="tx1"/>
              </a:solidFill>
              <a:latin typeface="Arial" pitchFamily="34" charset="0"/>
              <a:ea typeface="Verdana"/>
              <a:cs typeface="Arial" pitchFamily="34" charset="0"/>
            </a:endParaRP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Monitoring/accounting for compliance</a:t>
            </a:r>
            <a:endParaRPr lang="en-US" sz="1400" kern="0" dirty="0">
              <a:solidFill>
                <a:schemeClr val="tx1"/>
              </a:solidFill>
              <a:latin typeface="Arial" pitchFamily="34" charset="0"/>
              <a:ea typeface="Verdana"/>
              <a:cs typeface="Arial" pitchFamily="34" charset="0"/>
            </a:endParaRP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Group policies</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smtClean="0">
                <a:solidFill>
                  <a:schemeClr val="tx1"/>
                </a:solidFill>
                <a:latin typeface="Arial" pitchFamily="34" charset="0"/>
                <a:ea typeface="Verdana"/>
                <a:cs typeface="Arial" pitchFamily="34" charset="0"/>
              </a:rPr>
              <a:t>Audit record retention (AU-11)</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Tiered retention by risk exposure.</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smtClean="0">
                <a:solidFill>
                  <a:schemeClr val="tx1"/>
                </a:solidFill>
                <a:latin typeface="Arial" pitchFamily="34" charset="0"/>
                <a:ea typeface="Verdana"/>
                <a:cs typeface="Arial" pitchFamily="34" charset="0"/>
              </a:rPr>
              <a:t>Session concurrency, lock, replay (AC-10, AC-11)</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Securing external identifiers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Preventing app “nesting”</a:t>
            </a:r>
            <a:endParaRPr lang="en-US" sz="1400" b="0" kern="0" dirty="0">
              <a:solidFill>
                <a:schemeClr val="tx1"/>
              </a:solidFill>
              <a:latin typeface="Arial" pitchFamily="34" charset="0"/>
              <a:ea typeface="Verdana"/>
              <a:cs typeface="Arial" pitchFamily="34" charset="0"/>
            </a:endParaRP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kern="0" dirty="0">
                <a:solidFill>
                  <a:schemeClr val="tx1"/>
                </a:solidFill>
                <a:latin typeface="Arial" pitchFamily="34" charset="0"/>
                <a:ea typeface="Verdana"/>
                <a:cs typeface="Arial" pitchFamily="34" charset="0"/>
              </a:rPr>
              <a:t>Architectural design </a:t>
            </a:r>
            <a:r>
              <a:rPr lang="en-US" b="0" kern="0" dirty="0" smtClean="0">
                <a:solidFill>
                  <a:schemeClr val="tx1"/>
                </a:solidFill>
                <a:latin typeface="Arial" pitchFamily="34" charset="0"/>
                <a:ea typeface="Verdana"/>
                <a:cs typeface="Arial" pitchFamily="34" charset="0"/>
              </a:rPr>
              <a:t>elements (all SC’s)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kern="0" dirty="0" smtClean="0">
                <a:solidFill>
                  <a:schemeClr val="tx1"/>
                </a:solidFill>
                <a:latin typeface="Arial" pitchFamily="34" charset="0"/>
                <a:ea typeface="Verdana"/>
                <a:cs typeface="Arial" pitchFamily="34" charset="0"/>
              </a:rPr>
              <a:t>System partitioning from the ground (physical) and up</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kern="0" dirty="0" smtClean="0">
                <a:solidFill>
                  <a:schemeClr val="tx1"/>
                </a:solidFill>
                <a:latin typeface="Arial" pitchFamily="34" charset="0"/>
                <a:ea typeface="Verdana"/>
                <a:cs typeface="Arial" pitchFamily="34" charset="0"/>
              </a:rPr>
              <a:t>Careful with resource sharing – </a:t>
            </a:r>
            <a:r>
              <a:rPr lang="en-US" sz="1400" b="0" kern="0" dirty="0" err="1" smtClean="0">
                <a:solidFill>
                  <a:schemeClr val="tx1"/>
                </a:solidFill>
                <a:latin typeface="Arial" pitchFamily="34" charset="0"/>
                <a:ea typeface="Verdana"/>
                <a:cs typeface="Arial" pitchFamily="34" charset="0"/>
              </a:rPr>
              <a:t>esp</a:t>
            </a:r>
            <a:r>
              <a:rPr lang="en-US" sz="1400" b="0" kern="0" dirty="0" smtClean="0">
                <a:solidFill>
                  <a:schemeClr val="tx1"/>
                </a:solidFill>
                <a:latin typeface="Arial" pitchFamily="34" charset="0"/>
                <a:ea typeface="Verdana"/>
                <a:cs typeface="Arial" pitchFamily="34" charset="0"/>
              </a:rPr>
              <a:t> with virtualization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dirty="0">
              <a:solidFill>
                <a:schemeClr val="tx1"/>
              </a:solidFill>
              <a:latin typeface="Verdana"/>
              <a:ea typeface="Verdana"/>
              <a:cs typeface="Verdan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Examples From Good Organizations</a:t>
            </a:r>
          </a:p>
        </p:txBody>
      </p:sp>
      <p:sp>
        <p:nvSpPr>
          <p:cNvPr id="4" name="Rectangle 2"/>
          <p:cNvSpPr txBox="1">
            <a:spLocks noChangeArrowheads="1"/>
          </p:cNvSpPr>
          <p:nvPr/>
        </p:nvSpPr>
        <p:spPr bwMode="auto">
          <a:xfrm>
            <a:off x="258792" y="1524000"/>
            <a:ext cx="8567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b="1">
                <a:solidFill>
                  <a:srgbClr val="000000"/>
                </a:solidFill>
                <a:latin typeface="+mn-lt"/>
                <a:ea typeface="+mn-ea"/>
                <a:cs typeface="+mn-cs"/>
              </a:defRPr>
            </a:lvl1pPr>
            <a:lvl2pPr marL="742950" indent="-28575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a:lstStyle>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Organizational InfoSec program</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Service management initiatives + PMO integration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Architecture and design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Software development</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Code reviews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Coding policies, standards</a:t>
            </a:r>
          </a:p>
          <a:p>
            <a:pPr marL="744537" lvl="1"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kern="0" dirty="0">
                <a:solidFill>
                  <a:schemeClr val="tx1"/>
                </a:solidFill>
                <a:latin typeface="Arial" pitchFamily="34" charset="0"/>
                <a:ea typeface="Verdana"/>
                <a:cs typeface="Arial" pitchFamily="34" charset="0"/>
              </a:rPr>
              <a:t>QA security function</a:t>
            </a:r>
          </a:p>
          <a:p>
            <a:pPr marL="344487" eaLnBrk="1" hangingPunct="1">
              <a:spcBef>
                <a:spcPts val="500"/>
              </a:spcBef>
              <a:buClr>
                <a:srgbClr val="3366CC"/>
              </a:buCl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dirty="0">
              <a:solidFill>
                <a:schemeClr val="tx1"/>
              </a:solidFill>
              <a:latin typeface="Verdana"/>
              <a:ea typeface="Verdana"/>
              <a:cs typeface="Verdan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Built Into the SDLC</a:t>
            </a:r>
          </a:p>
        </p:txBody>
      </p:sp>
      <p:sp>
        <p:nvSpPr>
          <p:cNvPr id="64515" name="TextBox 2"/>
          <p:cNvSpPr txBox="1">
            <a:spLocks noChangeArrowheads="1"/>
          </p:cNvSpPr>
          <p:nvPr/>
        </p:nvSpPr>
        <p:spPr bwMode="auto">
          <a:xfrm>
            <a:off x="2089150" y="31242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50"/>
              </a:spcBef>
              <a:buClr>
                <a:srgbClr val="000000"/>
              </a:buClr>
              <a:buSzPct val="100000"/>
              <a:buFont typeface="Times New Roman" panose="02020603050405020304" pitchFamily="18" charset="0"/>
              <a:buChar char="•"/>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9pPr>
          </a:lstStyle>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Risk-based approach </a:t>
            </a:r>
            <a:r>
              <a:rPr lang="en-US" sz="1800" b="0" dirty="0" err="1">
                <a:solidFill>
                  <a:schemeClr val="tx1"/>
                </a:solidFill>
                <a:latin typeface="Arial" panose="020B0604020202020204" pitchFamily="34" charset="0"/>
              </a:rPr>
              <a:t>vs</a:t>
            </a:r>
            <a:r>
              <a:rPr lang="en-US" sz="1800" b="0" dirty="0">
                <a:solidFill>
                  <a:schemeClr val="tx1"/>
                </a:solidFill>
                <a:latin typeface="Arial" panose="020B0604020202020204" pitchFamily="34" charset="0"/>
              </a:rPr>
              <a:t> compliance-only focus.</a:t>
            </a:r>
          </a:p>
        </p:txBody>
      </p:sp>
      <p:sp>
        <p:nvSpPr>
          <p:cNvPr id="4" name="Rectangle 3"/>
          <p:cNvSpPr/>
          <p:nvPr/>
        </p:nvSpPr>
        <p:spPr>
          <a:xfrm rot="19332546">
            <a:off x="285444" y="1954036"/>
            <a:ext cx="3608680" cy="923330"/>
          </a:xfrm>
          <a:prstGeom prst="rect">
            <a:avLst/>
          </a:prstGeom>
          <a:noFill/>
        </p:spPr>
        <p:txBody>
          <a:bodyPr wrap="none">
            <a:spAutoFit/>
          </a:bodyPr>
          <a:lstStyle/>
          <a:p>
            <a:pPr algn="ctr" eaLnBrk="1" hangingPunct="1">
              <a:buClr>
                <a:srgbClr val="000000"/>
              </a:buClr>
              <a:buSzPct val="100000"/>
              <a:buFont typeface="Times New Roman" panose="02020603050405020304" pitchFamily="18" charset="0"/>
              <a:buNone/>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Important!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304800" y="1295400"/>
            <a:ext cx="8566150" cy="2743200"/>
          </a:xfrm>
        </p:spPr>
        <p:txBody>
          <a:bodyPr/>
          <a:lstStyle/>
          <a:p>
            <a:pPr marL="0" indent="0">
              <a:buFont typeface="Times New Roman" panose="02020603050405020304" pitchFamily="18" charset="0"/>
              <a:buNone/>
            </a:pPr>
            <a:r>
              <a:rPr lang="en-US" sz="1800" b="0" dirty="0" smtClean="0">
                <a:latin typeface="Arial" pitchFamily="34" charset="0"/>
                <a:cs typeface="Arial" pitchFamily="34" charset="0"/>
              </a:rPr>
              <a:t>The opinions expressed in this presentation are our own personal opinions and do not represent our employer’s view in any way. All examples in this presentation have been redacted and in some cases modified.  We really enjoy doing FISMA and C&amp;A work and would like to continue that (maybe).</a:t>
            </a:r>
          </a:p>
        </p:txBody>
      </p:sp>
      <p:sp>
        <p:nvSpPr>
          <p:cNvPr id="10243" name="Title 2"/>
          <p:cNvSpPr>
            <a:spLocks noGrp="1"/>
          </p:cNvSpPr>
          <p:nvPr>
            <p:ph type="title"/>
          </p:nvPr>
        </p:nvSpPr>
        <p:spPr/>
        <p:txBody>
          <a:bodyPr/>
          <a:lstStyle/>
          <a:p>
            <a:r>
              <a:rPr lang="en-US" smtClean="0"/>
              <a:t>Disclaimer </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7051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Built Into the SDLC (Cont.)</a:t>
            </a:r>
          </a:p>
        </p:txBody>
      </p:sp>
      <p:sp>
        <p:nvSpPr>
          <p:cNvPr id="66563" name="TextBox 1"/>
          <p:cNvSpPr txBox="1">
            <a:spLocks noChangeArrowheads="1"/>
          </p:cNvSpPr>
          <p:nvPr/>
        </p:nvSpPr>
        <p:spPr bwMode="auto">
          <a:xfrm>
            <a:off x="685800" y="21336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dirty="0">
                <a:solidFill>
                  <a:schemeClr val="tx1"/>
                </a:solidFill>
              </a:rPr>
              <a:t>Security integration to system development is critical to front-end design (not to confuse the term "front-end" with network design terms).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Built Into the SDLC (Cont.)</a:t>
            </a:r>
            <a:endParaRPr lang="en-US" dirty="0" smtClean="0"/>
          </a:p>
        </p:txBody>
      </p:sp>
      <p:sp>
        <p:nvSpPr>
          <p:cNvPr id="68611" name="TextBox 1"/>
          <p:cNvSpPr txBox="1">
            <a:spLocks noChangeArrowheads="1"/>
          </p:cNvSpPr>
          <p:nvPr/>
        </p:nvSpPr>
        <p:spPr bwMode="auto">
          <a:xfrm>
            <a:off x="685800" y="21336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dirty="0">
                <a:solidFill>
                  <a:schemeClr val="tx1"/>
                </a:solidFill>
              </a:rPr>
              <a:t>Align the application design to your corporate information security program initiatives (you have one, right??).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Built Into the SDLC (Cont.)</a:t>
            </a:r>
            <a:endParaRPr lang="en-US" dirty="0" smtClean="0"/>
          </a:p>
        </p:txBody>
      </p:sp>
      <p:sp>
        <p:nvSpPr>
          <p:cNvPr id="2" name="TextBox 1"/>
          <p:cNvSpPr txBox="1"/>
          <p:nvPr/>
        </p:nvSpPr>
        <p:spPr>
          <a:xfrm>
            <a:off x="685800" y="1219200"/>
            <a:ext cx="7696200" cy="4524375"/>
          </a:xfrm>
          <a:prstGeom prst="rect">
            <a:avLst/>
          </a:prstGeom>
          <a:noFill/>
        </p:spPr>
        <p:txBody>
          <a:bodyPr>
            <a:spAutoFit/>
          </a:bodyPr>
          <a:lstStyle/>
          <a:p>
            <a:pPr eaLnBrk="1" hangingPunct="1">
              <a:buClr>
                <a:srgbClr val="000000"/>
              </a:buClr>
              <a:buSzPct val="100000"/>
              <a:buFont typeface="Times New Roman" panose="02020603050405020304" pitchFamily="18" charset="0"/>
              <a:buNone/>
              <a:defRPr/>
            </a:pPr>
            <a:r>
              <a:rPr lang="en-US" dirty="0">
                <a:solidFill>
                  <a:schemeClr val="tx1"/>
                </a:solidFill>
              </a:rPr>
              <a:t>Examples:</a:t>
            </a:r>
          </a:p>
          <a:p>
            <a:pPr marL="285750" eaLnBrk="1" hangingPunct="1">
              <a:buClr>
                <a:srgbClr val="000000"/>
              </a:buClr>
              <a:buSzPct val="100000"/>
              <a:buFont typeface="Arial" panose="020B0604020202020204" pitchFamily="34" charset="0"/>
              <a:buChar char="•"/>
              <a:defRPr/>
            </a:pPr>
            <a:r>
              <a:rPr lang="en-US" dirty="0">
                <a:solidFill>
                  <a:schemeClr val="tx1"/>
                </a:solidFill>
              </a:rPr>
              <a:t> Audit logging design</a:t>
            </a:r>
          </a:p>
          <a:p>
            <a:pPr marL="1028700" lvl="1" eaLnBrk="1" hangingPunct="1">
              <a:buClr>
                <a:srgbClr val="000000"/>
              </a:buClr>
              <a:buSzPct val="100000"/>
              <a:buFont typeface="Arial" panose="020B0604020202020204" pitchFamily="34" charset="0"/>
              <a:buChar char="•"/>
              <a:defRPr/>
            </a:pPr>
            <a:r>
              <a:rPr lang="en-US" dirty="0">
                <a:solidFill>
                  <a:schemeClr val="tx1"/>
                </a:solidFill>
              </a:rPr>
              <a:t>possibly include redundancy, retention, and reliability (unintentional 3 r's there);</a:t>
            </a:r>
          </a:p>
          <a:p>
            <a:pPr marL="285750" eaLnBrk="1" hangingPunct="1">
              <a:buClr>
                <a:srgbClr val="000000"/>
              </a:buClr>
              <a:buSzPct val="100000"/>
              <a:buFont typeface="Arial" panose="020B0604020202020204" pitchFamily="34" charset="0"/>
              <a:buChar char="•"/>
              <a:defRPr/>
            </a:pPr>
            <a:r>
              <a:rPr lang="en-US" dirty="0">
                <a:solidFill>
                  <a:schemeClr val="tx1"/>
                </a:solidFill>
              </a:rPr>
              <a:t> Session design</a:t>
            </a:r>
          </a:p>
          <a:p>
            <a:pPr marL="1028700" lvl="1" eaLnBrk="1" hangingPunct="1">
              <a:buClr>
                <a:srgbClr val="000000"/>
              </a:buClr>
              <a:buSzPct val="100000"/>
              <a:buFont typeface="Arial" panose="020B0604020202020204" pitchFamily="34" charset="0"/>
              <a:buChar char="•"/>
              <a:defRPr/>
            </a:pPr>
            <a:r>
              <a:rPr lang="en-US" dirty="0">
                <a:solidFill>
                  <a:schemeClr val="tx1"/>
                </a:solidFill>
              </a:rPr>
              <a:t>possibly include concurrency control, lock, identification, replay</a:t>
            </a:r>
          </a:p>
          <a:p>
            <a:pPr marL="285750" eaLnBrk="1" hangingPunct="1">
              <a:buClr>
                <a:srgbClr val="000000"/>
              </a:buClr>
              <a:buSzPct val="100000"/>
              <a:buFont typeface="Arial" panose="020B0604020202020204" pitchFamily="34" charset="0"/>
              <a:buChar char="•"/>
              <a:defRPr/>
            </a:pPr>
            <a:r>
              <a:rPr lang="en-US" dirty="0">
                <a:solidFill>
                  <a:schemeClr val="tx1"/>
                </a:solidFill>
              </a:rPr>
              <a:t> Access, authentication, and authorization (intentional 3 a's there)</a:t>
            </a:r>
          </a:p>
          <a:p>
            <a:pPr marL="285750" eaLnBrk="1" hangingPunct="1">
              <a:buClr>
                <a:srgbClr val="000000"/>
              </a:buClr>
              <a:buSzPct val="100000"/>
              <a:buFont typeface="Arial" panose="020B0604020202020204" pitchFamily="34" charset="0"/>
              <a:buChar char="•"/>
              <a:defRPr/>
            </a:pPr>
            <a:r>
              <a:rPr lang="en-US" dirty="0">
                <a:solidFill>
                  <a:schemeClr val="tx1"/>
                </a:solidFill>
              </a:rPr>
              <a:t> Error handling design</a:t>
            </a:r>
          </a:p>
          <a:p>
            <a:pPr marL="285750" eaLnBrk="1" hangingPunct="1">
              <a:buClr>
                <a:srgbClr val="000000"/>
              </a:buClr>
              <a:buSzPct val="100000"/>
              <a:buFont typeface="Arial" panose="020B0604020202020204" pitchFamily="34" charset="0"/>
              <a:buChar char="•"/>
              <a:defRPr/>
            </a:pPr>
            <a:r>
              <a:rPr lang="en-US" dirty="0">
                <a:solidFill>
                  <a:schemeClr val="tx1"/>
                </a:solidFill>
              </a:rPr>
              <a:t> Unit test automation by check-in gates</a:t>
            </a:r>
          </a:p>
          <a:p>
            <a:pPr marL="1028700" lvl="1" eaLnBrk="1" hangingPunct="1">
              <a:buClr>
                <a:srgbClr val="000000"/>
              </a:buClr>
              <a:buSzPct val="100000"/>
              <a:buFont typeface="Arial" panose="020B0604020202020204" pitchFamily="34" charset="0"/>
              <a:buChar char="•"/>
              <a:defRPr/>
            </a:pPr>
            <a:r>
              <a:rPr lang="en-US" dirty="0">
                <a:solidFill>
                  <a:schemeClr val="tx1"/>
                </a:solidFill>
              </a:rPr>
              <a:t>Code coverage</a:t>
            </a:r>
          </a:p>
          <a:p>
            <a:pPr marL="285750" eaLnBrk="1" hangingPunct="1">
              <a:buClr>
                <a:srgbClr val="000000"/>
              </a:buClr>
              <a:buSzPct val="100000"/>
              <a:buFont typeface="Arial" panose="020B0604020202020204" pitchFamily="34" charset="0"/>
              <a:buChar char="•"/>
              <a:defRPr/>
            </a:pPr>
            <a:r>
              <a:rPr lang="en-US" dirty="0">
                <a:solidFill>
                  <a:schemeClr val="tx1"/>
                </a:solidFill>
              </a:rPr>
              <a:t> Design for functional testing</a:t>
            </a:r>
          </a:p>
          <a:p>
            <a:pPr marL="285750" eaLnBrk="1" hangingPunct="1">
              <a:buClr>
                <a:srgbClr val="000000"/>
              </a:buClr>
              <a:buSzPct val="100000"/>
              <a:buFont typeface="Arial" panose="020B0604020202020204" pitchFamily="34" charset="0"/>
              <a:buChar char="•"/>
              <a:defRPr/>
            </a:pPr>
            <a:r>
              <a:rPr lang="en-US" dirty="0">
                <a:solidFill>
                  <a:schemeClr val="tx1"/>
                </a:solidFill>
              </a:rPr>
              <a:t> Information input restriction</a:t>
            </a:r>
          </a:p>
          <a:p>
            <a:pPr marL="1028700" lvl="1" eaLnBrk="1" hangingPunct="1">
              <a:buClr>
                <a:srgbClr val="000000"/>
              </a:buClr>
              <a:buSzPct val="100000"/>
              <a:buFont typeface="Arial" panose="020B0604020202020204" pitchFamily="34" charset="0"/>
              <a:buChar char="•"/>
              <a:defRPr/>
            </a:pPr>
            <a:r>
              <a:rPr lang="en-US" dirty="0">
                <a:solidFill>
                  <a:schemeClr val="tx1"/>
                </a:solidFill>
              </a:rPr>
              <a:t>RBAC</a:t>
            </a:r>
          </a:p>
          <a:p>
            <a:pPr marL="1028700" lvl="1" eaLnBrk="1" hangingPunct="1">
              <a:buClr>
                <a:srgbClr val="000000"/>
              </a:buClr>
              <a:buSzPct val="100000"/>
              <a:buFont typeface="Arial" panose="020B0604020202020204" pitchFamily="34" charset="0"/>
              <a:buChar char="•"/>
              <a:defRPr/>
            </a:pPr>
            <a:r>
              <a:rPr lang="en-US" dirty="0">
                <a:solidFill>
                  <a:schemeClr val="tx1"/>
                </a:solidFill>
              </a:rPr>
              <a:t>Partitioning</a:t>
            </a:r>
          </a:p>
          <a:p>
            <a:pPr marL="285750" eaLnBrk="1" hangingPunct="1">
              <a:buClr>
                <a:srgbClr val="000000"/>
              </a:buClr>
              <a:buSzPct val="100000"/>
              <a:buFont typeface="Arial" panose="020B0604020202020204" pitchFamily="34" charset="0"/>
              <a:buChar char="•"/>
              <a:defRPr/>
            </a:pPr>
            <a:r>
              <a:rPr lang="en-US" dirty="0">
                <a:solidFill>
                  <a:schemeClr val="tx1"/>
                </a:solidFill>
              </a:rPr>
              <a:t> Information validation</a:t>
            </a:r>
          </a:p>
          <a:p>
            <a:pPr marL="1028700" lvl="1" eaLnBrk="1" hangingPunct="1">
              <a:buClr>
                <a:srgbClr val="000000"/>
              </a:buClr>
              <a:buSzPct val="100000"/>
              <a:buFont typeface="Arial" panose="020B0604020202020204" pitchFamily="34" charset="0"/>
              <a:buChar char="•"/>
              <a:defRPr/>
            </a:pPr>
            <a:r>
              <a:rPr lang="en-US" dirty="0">
                <a:solidFill>
                  <a:schemeClr val="tx1"/>
                </a:solidFill>
              </a:rPr>
              <a:t>Rules engine/input validation, app firewall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Built Into the SDLC (Cont.)</a:t>
            </a:r>
            <a:endParaRPr lang="en-US" dirty="0" smtClean="0"/>
          </a:p>
        </p:txBody>
      </p:sp>
      <p:sp>
        <p:nvSpPr>
          <p:cNvPr id="2" name="TextBox 1"/>
          <p:cNvSpPr txBox="1"/>
          <p:nvPr/>
        </p:nvSpPr>
        <p:spPr>
          <a:xfrm>
            <a:off x="1243847" y="3611051"/>
            <a:ext cx="6600606" cy="368300"/>
          </a:xfrm>
          <a:prstGeom prst="rect">
            <a:avLst/>
          </a:prstGeom>
          <a:noFill/>
        </p:spPr>
        <p:txBody>
          <a:bodyPr wrap="square">
            <a:spAutoFit/>
          </a:bodyPr>
          <a:lstStyle/>
          <a:p>
            <a:pPr marL="285750" eaLnBrk="1" hangingPunct="1">
              <a:buClr>
                <a:srgbClr val="000000"/>
              </a:buClr>
              <a:buSzPct val="100000"/>
              <a:buFont typeface="Arial" panose="020B0604020202020204" pitchFamily="34" charset="0"/>
              <a:buChar char="•"/>
              <a:defRPr/>
            </a:pPr>
            <a:r>
              <a:rPr lang="en-US" dirty="0">
                <a:solidFill>
                  <a:schemeClr val="tx1"/>
                </a:solidFill>
                <a:cs typeface="Arial"/>
              </a:rPr>
              <a:t> Risks behind an insufficiently documented system</a:t>
            </a:r>
            <a:endParaRPr lang="en-US" dirty="0">
              <a:solidFill>
                <a:schemeClr val="tx1"/>
              </a:solidFill>
            </a:endParaRPr>
          </a:p>
        </p:txBody>
      </p:sp>
      <p:sp>
        <p:nvSpPr>
          <p:cNvPr id="4" name="Rectangle 3"/>
          <p:cNvSpPr/>
          <p:nvPr/>
        </p:nvSpPr>
        <p:spPr>
          <a:xfrm>
            <a:off x="460065" y="2373134"/>
            <a:ext cx="6021247" cy="507831"/>
          </a:xfrm>
          <a:prstGeom prst="rect">
            <a:avLst/>
          </a:prstGeom>
          <a:noFill/>
        </p:spPr>
        <p:txBody>
          <a:bodyPr wrap="square">
            <a:spAutoFit/>
          </a:bodyPr>
          <a:lstStyle/>
          <a:p>
            <a:pPr algn="ctr" eaLnBrk="1" hangingPunct="1">
              <a:buClr>
                <a:srgbClr val="000000"/>
              </a:buClr>
              <a:buSzPct val="100000"/>
              <a:buFont typeface="Times New Roman" panose="02020603050405020304" pitchFamily="18" charset="0"/>
              <a:buNone/>
              <a:defRPr/>
            </a:pPr>
            <a:r>
              <a:rPr lang="en-US"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a:rPr>
              <a:t>Writing documentation sucks, but...</a:t>
            </a:r>
            <a:endParaRPr lang="en-US"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ndParaRPr>
          </a:p>
        </p:txBody>
      </p:sp>
    </p:spTree>
    <p:extLst>
      <p:ext uri="{BB962C8B-B14F-4D97-AF65-F5344CB8AC3E}">
        <p14:creationId xmlns:p14="http://schemas.microsoft.com/office/powerpoint/2010/main" val="3982499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mtClean="0"/>
              <a:t>How Do These Controls Get Assessed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336221"/>
            <a:ext cx="4667250" cy="4229100"/>
          </a:xfrm>
          <a:prstGeom prst="rect">
            <a:avLst/>
          </a:prstGeom>
        </p:spPr>
      </p:pic>
      <p:sp>
        <p:nvSpPr>
          <p:cNvPr id="3" name="TextBox 2"/>
          <p:cNvSpPr txBox="1"/>
          <p:nvPr/>
        </p:nvSpPr>
        <p:spPr>
          <a:xfrm>
            <a:off x="533400" y="1336221"/>
            <a:ext cx="3505200" cy="2893100"/>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800-53A</a:t>
            </a:r>
          </a:p>
          <a:p>
            <a:endParaRPr lang="en-US" dirty="0" smtClean="0">
              <a:solidFill>
                <a:schemeClr val="tx1"/>
              </a:solidFill>
            </a:endParaRPr>
          </a:p>
          <a:p>
            <a:pPr marL="1028700" lvl="1">
              <a:buFont typeface="Arial" pitchFamily="34" charset="0"/>
              <a:buChar char="•"/>
            </a:pPr>
            <a:r>
              <a:rPr lang="en-US" dirty="0" smtClean="0">
                <a:solidFill>
                  <a:schemeClr val="tx1"/>
                </a:solidFill>
              </a:rPr>
              <a:t>Interviews</a:t>
            </a:r>
          </a:p>
          <a:p>
            <a:pPr marL="1028700" lvl="1">
              <a:buFont typeface="Arial" pitchFamily="34" charset="0"/>
              <a:buChar char="•"/>
            </a:pPr>
            <a:r>
              <a:rPr lang="en-US" dirty="0" smtClean="0">
                <a:solidFill>
                  <a:schemeClr val="tx1"/>
                </a:solidFill>
              </a:rPr>
              <a:t>Examinations</a:t>
            </a:r>
          </a:p>
          <a:p>
            <a:pPr marL="1028700" lvl="1">
              <a:buFont typeface="Arial" pitchFamily="34" charset="0"/>
              <a:buChar char="•"/>
            </a:pPr>
            <a:r>
              <a:rPr lang="en-US" dirty="0" smtClean="0">
                <a:solidFill>
                  <a:schemeClr val="tx1"/>
                </a:solidFill>
              </a:rPr>
              <a:t>Testing*</a:t>
            </a:r>
          </a:p>
          <a:p>
            <a:pPr marL="285750" indent="-285750">
              <a:buFont typeface="Arial" pitchFamily="34" charset="0"/>
              <a:buChar char="•"/>
            </a:pPr>
            <a:endParaRPr lang="en-US" dirty="0">
              <a:solidFill>
                <a:schemeClr val="tx1"/>
              </a:solidFill>
            </a:endParaRPr>
          </a:p>
          <a:p>
            <a:endParaRPr lang="en-US" dirty="0">
              <a:solidFill>
                <a:schemeClr val="tx1"/>
              </a:solidFill>
            </a:endParaRPr>
          </a:p>
          <a:p>
            <a:pPr marL="285750" indent="-285750">
              <a:buFont typeface="Arial" pitchFamily="34" charset="0"/>
              <a:buChar char="•"/>
            </a:pPr>
            <a:endParaRPr lang="en-US" dirty="0" smtClean="0">
              <a:solidFill>
                <a:schemeClr val="tx1"/>
              </a:solidFill>
            </a:endParaRPr>
          </a:p>
          <a:p>
            <a:r>
              <a:rPr lang="en-US" dirty="0" smtClean="0">
                <a:solidFill>
                  <a:schemeClr val="tx1"/>
                </a:solidFill>
              </a:rPr>
              <a:t>* This is the phase that suffers the must in C&amp;A testing</a:t>
            </a:r>
            <a:r>
              <a:rPr lang="en-US" sz="2000" dirty="0" smtClean="0">
                <a:solidFill>
                  <a:schemeClr val="tx1"/>
                </a:solidFill>
              </a:rPr>
              <a:t>.</a:t>
            </a:r>
            <a:endParaRPr 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mtClean="0"/>
              <a:t>Tools that Perform 800-53 Compliance</a:t>
            </a:r>
          </a:p>
        </p:txBody>
      </p:sp>
      <p:sp>
        <p:nvSpPr>
          <p:cNvPr id="2" name="TextBox 1"/>
          <p:cNvSpPr txBox="1"/>
          <p:nvPr/>
        </p:nvSpPr>
        <p:spPr>
          <a:xfrm>
            <a:off x="1143000" y="1524000"/>
            <a:ext cx="7467600" cy="1477328"/>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ASSERT</a:t>
            </a:r>
          </a:p>
          <a:p>
            <a:pPr marL="285750" indent="-285750">
              <a:buFont typeface="Arial" pitchFamily="34" charset="0"/>
              <a:buChar char="•"/>
            </a:pPr>
            <a:r>
              <a:rPr lang="en-US" dirty="0" smtClean="0">
                <a:solidFill>
                  <a:schemeClr val="tx1"/>
                </a:solidFill>
              </a:rPr>
              <a:t>CSAM</a:t>
            </a:r>
          </a:p>
          <a:p>
            <a:pPr marL="285750" indent="-285750">
              <a:buFont typeface="Arial" pitchFamily="34" charset="0"/>
              <a:buChar char="•"/>
            </a:pPr>
            <a:r>
              <a:rPr lang="en-US" dirty="0" smtClean="0">
                <a:solidFill>
                  <a:schemeClr val="tx1"/>
                </a:solidFill>
              </a:rPr>
              <a:t>Trusted Agent FISMA</a:t>
            </a:r>
          </a:p>
          <a:p>
            <a:pPr marL="285750" indent="-285750">
              <a:buFont typeface="Arial" pitchFamily="34" charset="0"/>
              <a:buChar char="•"/>
            </a:pPr>
            <a:r>
              <a:rPr lang="en-US" dirty="0" smtClean="0">
                <a:solidFill>
                  <a:schemeClr val="tx1"/>
                </a:solidFill>
              </a:rPr>
              <a:t>RSAM</a:t>
            </a:r>
          </a:p>
          <a:p>
            <a:pPr marL="285750" indent="-285750">
              <a:buFont typeface="Arial" pitchFamily="34" charset="0"/>
              <a:buChar char="•"/>
            </a:pPr>
            <a:r>
              <a:rPr lang="en-US" dirty="0" smtClean="0">
                <a:solidFill>
                  <a:schemeClr val="tx1"/>
                </a:solidFill>
              </a:rPr>
              <a:t>Maybe more?</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001328"/>
            <a:ext cx="4724400" cy="260985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3733800" cy="5103813"/>
          </a:xfrm>
        </p:spPr>
        <p:txBody>
          <a:bodyPr/>
          <a:lstStyle/>
          <a:p>
            <a:r>
              <a:rPr lang="en-US" sz="1600" b="0" dirty="0">
                <a:latin typeface="Arial" pitchFamily="34" charset="0"/>
                <a:cs typeface="Arial" pitchFamily="34" charset="0"/>
              </a:rPr>
              <a:t>The U.S. Office of Management and Budget has required, in the August 11, 2008, M-08-22 memorandum to Federal CIOs, that "Both industry and government information technology providers must use SCAP validated tools with FDCC Scanner capability to certify their products operate correctly with FDCC configurations and do not alter FDCC settings. Agencies will use SCAP tools to scan for both FDCC configurations and configuration deviations approved by department or agency accrediting authority. Agencies must also use these tools when monitoring use of these configurations as part of FISMA continuous monitoring."</a:t>
            </a:r>
          </a:p>
        </p:txBody>
      </p:sp>
      <p:sp>
        <p:nvSpPr>
          <p:cNvPr id="3" name="Title 2"/>
          <p:cNvSpPr>
            <a:spLocks noGrp="1"/>
          </p:cNvSpPr>
          <p:nvPr>
            <p:ph type="title"/>
          </p:nvPr>
        </p:nvSpPr>
        <p:spPr/>
        <p:txBody>
          <a:bodyPr/>
          <a:lstStyle/>
          <a:p>
            <a:r>
              <a:rPr lang="en-US" dirty="0" smtClean="0"/>
              <a:t>SCAP Tools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066800"/>
            <a:ext cx="4931229" cy="4495800"/>
          </a:xfrm>
          <a:prstGeom prst="rect">
            <a:avLst/>
          </a:prstGeom>
        </p:spPr>
      </p:pic>
    </p:spTree>
    <p:extLst>
      <p:ext uri="{BB962C8B-B14F-4D97-AF65-F5344CB8AC3E}">
        <p14:creationId xmlns:p14="http://schemas.microsoft.com/office/powerpoint/2010/main" val="4245320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t>Assessors POV 800-53 Management</a:t>
            </a:r>
          </a:p>
        </p:txBody>
      </p:sp>
      <p:sp>
        <p:nvSpPr>
          <p:cNvPr id="76803" name="Rectangle 2"/>
          <p:cNvSpPr>
            <a:spLocks noGrp="1" noChangeArrowheads="1"/>
          </p:cNvSpPr>
          <p:nvPr>
            <p:ph type="body" idx="4294967295"/>
          </p:nvPr>
        </p:nvSpPr>
        <p:spPr>
          <a:xfrm>
            <a:off x="304800" y="1295400"/>
            <a:ext cx="8567738" cy="4114800"/>
          </a:xfrm>
        </p:spPr>
        <p:txBody>
          <a:bodyPr/>
          <a:lstStyle/>
          <a:p>
            <a:pPr indent="-341313" eaLnBrk="1" hangingPunct="1">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smtClean="0"/>
          </a:p>
          <a:p>
            <a:pPr indent="-341313" eaLnBrk="1" hangingPunct="1">
              <a:spcBef>
                <a:spcPts val="500"/>
              </a:spcBef>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smtClean="0"/>
          </a:p>
        </p:txBody>
      </p:sp>
      <p:sp>
        <p:nvSpPr>
          <p:cNvPr id="2" name="TextBox 1"/>
          <p:cNvSpPr txBox="1"/>
          <p:nvPr/>
        </p:nvSpPr>
        <p:spPr>
          <a:xfrm>
            <a:off x="533400" y="1295400"/>
            <a:ext cx="8153400" cy="923330"/>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Most often assessed via interviews and document collection.</a:t>
            </a:r>
          </a:p>
          <a:p>
            <a:pPr marL="285750" indent="-285750">
              <a:buFont typeface="Arial" pitchFamily="34" charset="0"/>
              <a:buChar char="•"/>
            </a:pPr>
            <a:r>
              <a:rPr lang="en-US" dirty="0" smtClean="0">
                <a:solidFill>
                  <a:schemeClr val="tx1"/>
                </a:solidFill>
              </a:rPr>
              <a:t>While important concepts, rarely do they equate to the direct security of a system.</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 y="2438400"/>
            <a:ext cx="8229600" cy="354893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latin typeface="Arial" pitchFamily="34" charset="0"/>
                <a:cs typeface="Arial" pitchFamily="34" charset="0"/>
              </a:rPr>
              <a:t>Often assessing these controls  is easy and straightforward.  Do some interviews and collect some evidence.</a:t>
            </a:r>
          </a:p>
          <a:p>
            <a:r>
              <a:rPr lang="en-US" sz="1800" b="0" dirty="0" smtClean="0">
                <a:latin typeface="Arial" pitchFamily="34" charset="0"/>
                <a:cs typeface="Arial" pitchFamily="34" charset="0"/>
              </a:rPr>
              <a:t>But you still have to be careful because you will get compliance descriptions like this that may look right but really aren’t.</a:t>
            </a:r>
            <a:endParaRPr lang="en-US" sz="1800" b="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a:t>Assessors POV 800-53 </a:t>
            </a:r>
            <a:r>
              <a:rPr lang="en-US" dirty="0" smtClean="0"/>
              <a:t>Management (Cont.)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90800"/>
            <a:ext cx="8763000" cy="3352800"/>
          </a:xfrm>
          <a:prstGeom prst="rect">
            <a:avLst/>
          </a:prstGeom>
        </p:spPr>
      </p:pic>
    </p:spTree>
    <p:extLst>
      <p:ext uri="{BB962C8B-B14F-4D97-AF65-F5344CB8AC3E}">
        <p14:creationId xmlns:p14="http://schemas.microsoft.com/office/powerpoint/2010/main" val="3078490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t>Assessors POV 800-53 Operational</a:t>
            </a:r>
          </a:p>
        </p:txBody>
      </p:sp>
      <p:sp>
        <p:nvSpPr>
          <p:cNvPr id="78851" name="Rectangle 2"/>
          <p:cNvSpPr>
            <a:spLocks noGrp="1" noChangeArrowheads="1"/>
          </p:cNvSpPr>
          <p:nvPr>
            <p:ph type="body" idx="4294967295"/>
          </p:nvPr>
        </p:nvSpPr>
        <p:spPr>
          <a:xfrm>
            <a:off x="304800" y="1295400"/>
            <a:ext cx="8567738" cy="4114800"/>
          </a:xfrm>
        </p:spPr>
        <p:txBody>
          <a:bodyPr/>
          <a:lstStyle/>
          <a:p>
            <a:pPr indent="-341313" eaLnBrk="1" hangingPunct="1">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smtClean="0"/>
          </a:p>
          <a:p>
            <a:pPr indent="-341313" eaLnBrk="1" hangingPunct="1">
              <a:spcBef>
                <a:spcPts val="500"/>
              </a:spcBef>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smtClean="0"/>
          </a:p>
        </p:txBody>
      </p:sp>
      <p:sp>
        <p:nvSpPr>
          <p:cNvPr id="2" name="TextBox 1"/>
          <p:cNvSpPr txBox="1"/>
          <p:nvPr/>
        </p:nvSpPr>
        <p:spPr>
          <a:xfrm>
            <a:off x="609600" y="1143000"/>
            <a:ext cx="8229600" cy="2862322"/>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The largest control class, with several critical controls that directly impact the security posture of the system.</a:t>
            </a:r>
          </a:p>
          <a:p>
            <a:pPr marL="285750" indent="-285750">
              <a:buFont typeface="Arial" pitchFamily="34" charset="0"/>
              <a:buChar char="•"/>
            </a:pPr>
            <a:r>
              <a:rPr lang="en-US" dirty="0" smtClean="0">
                <a:solidFill>
                  <a:schemeClr val="tx1"/>
                </a:solidFill>
              </a:rPr>
              <a:t>Some aren’t that important IMO (AT, PS, MA)</a:t>
            </a:r>
          </a:p>
          <a:p>
            <a:pPr marL="285750" indent="-285750">
              <a:buFont typeface="Arial" pitchFamily="34" charset="0"/>
              <a:buChar char="•"/>
            </a:pPr>
            <a:r>
              <a:rPr lang="en-US" dirty="0" smtClean="0">
                <a:solidFill>
                  <a:schemeClr val="tx1"/>
                </a:solidFill>
              </a:rPr>
              <a:t>But the CM and SI have several critical controls that can indicate a fundamental flaw in processes and procedures (CM-3, CM-6, CM-7, SI-2)</a:t>
            </a:r>
          </a:p>
          <a:p>
            <a:pPr marL="285750" indent="-285750">
              <a:buFont typeface="Arial" pitchFamily="34" charset="0"/>
              <a:buChar char="•"/>
            </a:pPr>
            <a:r>
              <a:rPr lang="en-US" dirty="0" smtClean="0">
                <a:solidFill>
                  <a:schemeClr val="tx1"/>
                </a:solidFill>
              </a:rPr>
              <a:t>Others like CP are important, but often are overlooked and don’t get the attention they deserve (CP tests).</a:t>
            </a:r>
          </a:p>
          <a:p>
            <a:pPr marL="285750" indent="-285750">
              <a:buFont typeface="Arial" pitchFamily="34" charset="0"/>
              <a:buChar char="•"/>
            </a:pPr>
            <a:r>
              <a:rPr lang="en-US" dirty="0" smtClean="0">
                <a:solidFill>
                  <a:schemeClr val="tx1"/>
                </a:solidFill>
              </a:rPr>
              <a:t>While still assessed mostly via interviews and examination, more technical testing is required here.  Many of you technical findings can be mapped back to CM-6 or SI-2.</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Who We Are – Gus Fritschie</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4076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219200"/>
            <a:ext cx="4114800" cy="4247317"/>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CTO of </a:t>
            </a:r>
            <a:r>
              <a:rPr lang="en-US" dirty="0" err="1">
                <a:solidFill>
                  <a:schemeClr val="tx1"/>
                </a:solidFill>
              </a:rPr>
              <a:t>SeNet</a:t>
            </a:r>
            <a:r>
              <a:rPr lang="en-US" dirty="0">
                <a:solidFill>
                  <a:schemeClr val="tx1"/>
                </a:solidFill>
              </a:rPr>
              <a:t> International</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Knows  more about FISMA and C&amp;A then I like to admit</a:t>
            </a:r>
          </a:p>
          <a:p>
            <a:pPr eaLnBrk="1" hangingPunct="1">
              <a:buClr>
                <a:srgbClr val="000000"/>
              </a:buClr>
              <a:buSzPct val="100000"/>
              <a:buFont typeface="Arial" panose="020B0604020202020204" pitchFamily="34" charset="0"/>
              <a:buChar char="•"/>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Have lost count on the number of times have gotten drawn into arguments on whether a vulnerability maps to CM-6 or CM-7</a:t>
            </a:r>
          </a:p>
          <a:p>
            <a:pPr eaLnBrk="1" hangingPunct="1">
              <a:buClr>
                <a:srgbClr val="000000"/>
              </a:buClr>
              <a:buSzPct val="100000"/>
              <a:buFont typeface="Arial" panose="020B0604020202020204" pitchFamily="34" charset="0"/>
              <a:buChar char="•"/>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Most importantly hold the highly coveted CAP certification &lt;</a:t>
            </a:r>
            <a:r>
              <a:rPr lang="en-US">
                <a:solidFill>
                  <a:schemeClr val="tx1"/>
                </a:solidFill>
              </a:rPr>
              <a:t>sarcasm</a:t>
            </a:r>
            <a:r>
              <a:rPr lang="en-US" smtClean="0">
                <a:solidFill>
                  <a:schemeClr val="tx1"/>
                </a:solidFill>
              </a:rPr>
              <a:t>&gt;</a:t>
            </a:r>
          </a:p>
          <a:p>
            <a:pPr marL="0" indent="0" eaLnBrk="1" hangingPunct="1">
              <a:buClr>
                <a:srgbClr val="000000"/>
              </a:buClr>
              <a:buSzPct val="100000"/>
            </a:pPr>
            <a:endParaRPr lang="en-US" dirty="0" smtClean="0">
              <a:solidFill>
                <a:schemeClr val="tx1"/>
              </a:solidFill>
            </a:endParaRPr>
          </a:p>
          <a:p>
            <a:pPr eaLnBrk="1" hangingPunct="1">
              <a:buClr>
                <a:srgbClr val="000000"/>
              </a:buClr>
              <a:buSzPct val="100000"/>
              <a:buFont typeface="Arial" panose="020B0604020202020204" pitchFamily="34" charset="0"/>
              <a:buChar char="•"/>
            </a:pPr>
            <a:r>
              <a:rPr lang="en-US" dirty="0" smtClean="0">
                <a:solidFill>
                  <a:schemeClr val="tx1"/>
                </a:solidFill>
              </a:rPr>
              <a:t>@</a:t>
            </a:r>
            <a:r>
              <a:rPr lang="en-US" dirty="0" err="1" smtClean="0">
                <a:solidFill>
                  <a:schemeClr val="tx1"/>
                </a:solidFill>
              </a:rPr>
              <a:t>gfritschie</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990600"/>
            <a:ext cx="6269389" cy="5103813"/>
          </a:xfrm>
        </p:spPr>
      </p:pic>
      <p:sp>
        <p:nvSpPr>
          <p:cNvPr id="3" name="Title 2"/>
          <p:cNvSpPr>
            <a:spLocks noGrp="1"/>
          </p:cNvSpPr>
          <p:nvPr>
            <p:ph type="title"/>
          </p:nvPr>
        </p:nvSpPr>
        <p:spPr/>
        <p:txBody>
          <a:bodyPr/>
          <a:lstStyle/>
          <a:p>
            <a:r>
              <a:rPr lang="en-US" dirty="0"/>
              <a:t>Assessors POV 800-53 </a:t>
            </a:r>
            <a:r>
              <a:rPr lang="en-US" dirty="0" smtClean="0"/>
              <a:t>Operational (Cont.)</a:t>
            </a:r>
            <a:endParaRPr lang="en-US" dirty="0"/>
          </a:p>
        </p:txBody>
      </p:sp>
      <p:sp>
        <p:nvSpPr>
          <p:cNvPr id="5" name="TextBox 4"/>
          <p:cNvSpPr txBox="1"/>
          <p:nvPr/>
        </p:nvSpPr>
        <p:spPr>
          <a:xfrm>
            <a:off x="457200" y="1219200"/>
            <a:ext cx="2133600" cy="1200329"/>
          </a:xfrm>
          <a:prstGeom prst="rect">
            <a:avLst/>
          </a:prstGeom>
          <a:noFill/>
        </p:spPr>
        <p:txBody>
          <a:bodyPr wrap="square" rtlCol="0">
            <a:spAutoFit/>
          </a:bodyPr>
          <a:lstStyle/>
          <a:p>
            <a:r>
              <a:rPr lang="en-US" dirty="0" smtClean="0">
                <a:solidFill>
                  <a:schemeClr val="tx1"/>
                </a:solidFill>
              </a:rPr>
              <a:t>We get a lot of “non-technical” findings in the Operational class</a:t>
            </a:r>
            <a:endParaRPr lang="en-US" dirty="0">
              <a:solidFill>
                <a:schemeClr val="tx1"/>
              </a:solidFill>
            </a:endParaRPr>
          </a:p>
        </p:txBody>
      </p:sp>
    </p:spTree>
    <p:extLst>
      <p:ext uri="{BB962C8B-B14F-4D97-AF65-F5344CB8AC3E}">
        <p14:creationId xmlns:p14="http://schemas.microsoft.com/office/powerpoint/2010/main" val="386424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990600"/>
            <a:ext cx="4740199" cy="5103813"/>
          </a:xfrm>
        </p:spPr>
      </p:pic>
      <p:sp>
        <p:nvSpPr>
          <p:cNvPr id="3" name="Title 2"/>
          <p:cNvSpPr>
            <a:spLocks noGrp="1"/>
          </p:cNvSpPr>
          <p:nvPr>
            <p:ph type="title"/>
          </p:nvPr>
        </p:nvSpPr>
        <p:spPr/>
        <p:txBody>
          <a:bodyPr/>
          <a:lstStyle/>
          <a:p>
            <a:r>
              <a:rPr lang="en-US" dirty="0"/>
              <a:t>Assessors POV 800-53 Operational (Cont.)</a:t>
            </a:r>
          </a:p>
        </p:txBody>
      </p:sp>
      <p:sp>
        <p:nvSpPr>
          <p:cNvPr id="6" name="TextBox 5"/>
          <p:cNvSpPr txBox="1"/>
          <p:nvPr/>
        </p:nvSpPr>
        <p:spPr>
          <a:xfrm>
            <a:off x="457200" y="1219200"/>
            <a:ext cx="3200400" cy="1200329"/>
          </a:xfrm>
          <a:prstGeom prst="rect">
            <a:avLst/>
          </a:prstGeom>
          <a:noFill/>
        </p:spPr>
        <p:txBody>
          <a:bodyPr wrap="square" rtlCol="0">
            <a:spAutoFit/>
          </a:bodyPr>
          <a:lstStyle/>
          <a:p>
            <a:r>
              <a:rPr lang="en-US" dirty="0" smtClean="0">
                <a:solidFill>
                  <a:schemeClr val="tx1"/>
                </a:solidFill>
              </a:rPr>
              <a:t>But we also get to have some fun by running tools like Nessus and </a:t>
            </a:r>
            <a:r>
              <a:rPr lang="en-US" dirty="0" err="1" smtClean="0">
                <a:solidFill>
                  <a:schemeClr val="tx1"/>
                </a:solidFill>
              </a:rPr>
              <a:t>Nmap</a:t>
            </a:r>
            <a:r>
              <a:rPr lang="en-US" dirty="0" smtClean="0">
                <a:solidFill>
                  <a:schemeClr val="tx1"/>
                </a:solidFill>
              </a:rPr>
              <a:t>.  At least it is something……….</a:t>
            </a:r>
            <a:endParaRPr lang="en-US" dirty="0">
              <a:solidFill>
                <a:schemeClr val="tx1"/>
              </a:solidFill>
            </a:endParaRPr>
          </a:p>
        </p:txBody>
      </p:sp>
    </p:spTree>
    <p:extLst>
      <p:ext uri="{BB962C8B-B14F-4D97-AF65-F5344CB8AC3E}">
        <p14:creationId xmlns:p14="http://schemas.microsoft.com/office/powerpoint/2010/main" val="3119147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t>Assessors POV 800-53 Technical</a:t>
            </a:r>
          </a:p>
        </p:txBody>
      </p:sp>
      <p:sp>
        <p:nvSpPr>
          <p:cNvPr id="80899" name="Rectangle 2"/>
          <p:cNvSpPr>
            <a:spLocks noGrp="1" noChangeArrowheads="1"/>
          </p:cNvSpPr>
          <p:nvPr>
            <p:ph type="body" idx="4294967295"/>
          </p:nvPr>
        </p:nvSpPr>
        <p:spPr>
          <a:xfrm>
            <a:off x="326231" y="1371600"/>
            <a:ext cx="8567738" cy="4114800"/>
          </a:xfrm>
        </p:spPr>
        <p:txBody>
          <a:bodyPr/>
          <a:lstStyle/>
          <a:p>
            <a:pPr indent="-341313" eaLnBrk="1" hangingPunct="1">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smtClean="0"/>
          </a:p>
          <a:p>
            <a:pPr indent="-341313" eaLnBrk="1" hangingPunct="1">
              <a:spcBef>
                <a:spcPts val="500"/>
              </a:spcBef>
              <a:buClr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smtClean="0"/>
          </a:p>
        </p:txBody>
      </p:sp>
      <p:sp>
        <p:nvSpPr>
          <p:cNvPr id="2" name="TextBox 1"/>
          <p:cNvSpPr txBox="1"/>
          <p:nvPr/>
        </p:nvSpPr>
        <p:spPr>
          <a:xfrm>
            <a:off x="457200" y="1143000"/>
            <a:ext cx="8305800" cy="2585323"/>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Don’t let this trick you plenty of interviews and examinations still take place at this level.</a:t>
            </a:r>
          </a:p>
          <a:p>
            <a:pPr marL="285750" indent="-285750">
              <a:buFont typeface="Arial" pitchFamily="34" charset="0"/>
              <a:buChar char="•"/>
            </a:pPr>
            <a:r>
              <a:rPr lang="en-US" dirty="0" smtClean="0">
                <a:solidFill>
                  <a:schemeClr val="tx1"/>
                </a:solidFill>
              </a:rPr>
              <a:t>Have spent hours going over AC-2 and all of its enhancements if done right (often it is not).</a:t>
            </a:r>
          </a:p>
          <a:p>
            <a:pPr marL="285750" indent="-285750">
              <a:buFont typeface="Arial" pitchFamily="34" charset="0"/>
              <a:buChar char="•"/>
            </a:pPr>
            <a:r>
              <a:rPr lang="en-US" dirty="0" smtClean="0">
                <a:solidFill>
                  <a:schemeClr val="tx1"/>
                </a:solidFill>
              </a:rPr>
              <a:t>This is the phase where we can have some fun (Yeah penetration testing!!!) </a:t>
            </a:r>
            <a:r>
              <a:rPr lang="en-US" dirty="0" err="1" smtClean="0">
                <a:solidFill>
                  <a:schemeClr val="tx1"/>
                </a:solidFill>
              </a:rPr>
              <a:t>sorta</a:t>
            </a:r>
            <a:r>
              <a:rPr lang="en-US" dirty="0" smtClean="0">
                <a:solidFill>
                  <a:schemeClr val="tx1"/>
                </a:solidFill>
              </a:rPr>
              <a:t>.</a:t>
            </a:r>
          </a:p>
          <a:p>
            <a:pPr marL="285750" indent="-285750">
              <a:buFont typeface="Arial" pitchFamily="34" charset="0"/>
              <a:buChar char="•"/>
            </a:pPr>
            <a:r>
              <a:rPr lang="en-US" dirty="0" smtClean="0">
                <a:solidFill>
                  <a:schemeClr val="tx1"/>
                </a:solidFill>
              </a:rPr>
              <a:t>Also an area where many mistakes are made on the development of documentation side because they do not have technical resources working on it.</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566150" cy="4495437"/>
          </a:xfrm>
        </p:spPr>
      </p:pic>
      <p:sp>
        <p:nvSpPr>
          <p:cNvPr id="3" name="Title 2"/>
          <p:cNvSpPr>
            <a:spLocks noGrp="1"/>
          </p:cNvSpPr>
          <p:nvPr>
            <p:ph type="title"/>
          </p:nvPr>
        </p:nvSpPr>
        <p:spPr/>
        <p:txBody>
          <a:bodyPr/>
          <a:lstStyle/>
          <a:p>
            <a:r>
              <a:rPr lang="en-US" dirty="0"/>
              <a:t>Assessors POV 800-53 </a:t>
            </a:r>
            <a:r>
              <a:rPr lang="en-US" dirty="0" smtClean="0"/>
              <a:t>Technical (Cont.)</a:t>
            </a:r>
            <a:endParaRPr lang="en-US" dirty="0"/>
          </a:p>
        </p:txBody>
      </p:sp>
    </p:spTree>
    <p:extLst>
      <p:ext uri="{BB962C8B-B14F-4D97-AF65-F5344CB8AC3E}">
        <p14:creationId xmlns:p14="http://schemas.microsoft.com/office/powerpoint/2010/main" val="945352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66150" cy="5103813"/>
          </a:xfrm>
        </p:spPr>
        <p:txBody>
          <a:bodyPr/>
          <a:lstStyle/>
          <a:p>
            <a:r>
              <a:rPr lang="en-US" sz="1800" b="0" dirty="0" smtClean="0">
                <a:latin typeface="Arial" pitchFamily="34" charset="0"/>
                <a:cs typeface="Arial" pitchFamily="34" charset="0"/>
              </a:rPr>
              <a:t>So just a typical </a:t>
            </a:r>
            <a:r>
              <a:rPr lang="en-US" sz="1800" b="0" dirty="0" err="1" smtClean="0">
                <a:latin typeface="Arial" pitchFamily="34" charset="0"/>
                <a:cs typeface="Arial" pitchFamily="34" charset="0"/>
              </a:rPr>
              <a:t>SQLi</a:t>
            </a:r>
            <a:r>
              <a:rPr lang="en-US" sz="1800" b="0" dirty="0" smtClean="0">
                <a:latin typeface="Arial" pitchFamily="34" charset="0"/>
                <a:cs typeface="Arial" pitchFamily="34" charset="0"/>
              </a:rPr>
              <a:t> issue, why is this important?</a:t>
            </a:r>
          </a:p>
          <a:p>
            <a:r>
              <a:rPr lang="en-US" sz="1800" b="0" dirty="0" smtClean="0">
                <a:latin typeface="Arial" pitchFamily="34" charset="0"/>
                <a:cs typeface="Arial" pitchFamily="34" charset="0"/>
              </a:rPr>
              <a:t>Because the SSP for this system states for SI-10 (actually an operational control) that the application validates all input and prevents against these types of attacks</a:t>
            </a:r>
          </a:p>
          <a:p>
            <a:r>
              <a:rPr lang="en-US" sz="1800" b="0" dirty="0" smtClean="0">
                <a:latin typeface="Arial" pitchFamily="34" charset="0"/>
                <a:cs typeface="Arial" pitchFamily="34" charset="0"/>
              </a:rPr>
              <a:t>And the exact same application had been through a C&amp;A and granted an ATO at another agency……</a:t>
            </a:r>
            <a:endParaRPr lang="en-US" sz="1800" b="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a:t>Assessors POV 800-53 Technical (Cont.)</a:t>
            </a:r>
          </a:p>
        </p:txBody>
      </p:sp>
    </p:spTree>
    <p:extLst>
      <p:ext uri="{BB962C8B-B14F-4D97-AF65-F5344CB8AC3E}">
        <p14:creationId xmlns:p14="http://schemas.microsoft.com/office/powerpoint/2010/main" val="1834452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2057400" y="219075"/>
            <a:ext cx="6815138"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mtClean="0"/>
              <a:t>How Can We Fix FISMA?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90600"/>
            <a:ext cx="4428572" cy="3352800"/>
          </a:xfrm>
          <a:prstGeom prst="rect">
            <a:avLst/>
          </a:prstGeom>
        </p:spPr>
      </p:pic>
      <p:sp>
        <p:nvSpPr>
          <p:cNvPr id="3" name="TextBox 2"/>
          <p:cNvSpPr txBox="1"/>
          <p:nvPr/>
        </p:nvSpPr>
        <p:spPr>
          <a:xfrm>
            <a:off x="457200" y="1295400"/>
            <a:ext cx="3886200" cy="3139321"/>
          </a:xfrm>
          <a:prstGeom prst="rect">
            <a:avLst/>
          </a:prstGeom>
          <a:noFill/>
        </p:spPr>
        <p:txBody>
          <a:bodyPr wrap="square" rtlCol="0">
            <a:spAutoFit/>
          </a:bodyPr>
          <a:lstStyle/>
          <a:p>
            <a:r>
              <a:rPr lang="en-US" dirty="0" smtClean="0">
                <a:solidFill>
                  <a:schemeClr val="tx1"/>
                </a:solidFill>
              </a:rPr>
              <a:t>Some laws have recently been passed or are close to being passed.</a:t>
            </a:r>
          </a:p>
          <a:p>
            <a:pPr marL="285750" indent="-285750">
              <a:buFont typeface="Arial" pitchFamily="34" charset="0"/>
              <a:buChar char="•"/>
            </a:pPr>
            <a:r>
              <a:rPr lang="en-US" dirty="0">
                <a:solidFill>
                  <a:schemeClr val="tx1"/>
                </a:solidFill>
              </a:rPr>
              <a:t>Executive Order </a:t>
            </a:r>
            <a:r>
              <a:rPr lang="en-US" dirty="0" smtClean="0">
                <a:solidFill>
                  <a:schemeClr val="tx1"/>
                </a:solidFill>
              </a:rPr>
              <a:t>13636</a:t>
            </a:r>
          </a:p>
          <a:p>
            <a:pPr marL="285750" indent="-285750">
              <a:buFont typeface="Arial" pitchFamily="34" charset="0"/>
              <a:buChar char="•"/>
            </a:pPr>
            <a:r>
              <a:rPr lang="en-US" dirty="0">
                <a:solidFill>
                  <a:schemeClr val="tx1"/>
                </a:solidFill>
              </a:rPr>
              <a:t>Federal Information Security Amendments Act of </a:t>
            </a:r>
            <a:r>
              <a:rPr lang="en-US" dirty="0" smtClean="0">
                <a:solidFill>
                  <a:schemeClr val="tx1"/>
                </a:solidFill>
              </a:rPr>
              <a:t>2013</a:t>
            </a:r>
          </a:p>
          <a:p>
            <a:r>
              <a:rPr lang="en-US" dirty="0" smtClean="0">
                <a:solidFill>
                  <a:schemeClr val="tx1"/>
                </a:solidFill>
              </a:rPr>
              <a:t>Other organization have alternatives.</a:t>
            </a:r>
          </a:p>
          <a:p>
            <a:pPr marL="285750" indent="-285750">
              <a:buFont typeface="Arial" pitchFamily="34" charset="0"/>
              <a:buChar char="•"/>
            </a:pPr>
            <a:r>
              <a:rPr lang="en-US" dirty="0">
                <a:solidFill>
                  <a:schemeClr val="tx1"/>
                </a:solidFill>
              </a:rPr>
              <a:t>SANS Twenty Critical Security </a:t>
            </a:r>
            <a:r>
              <a:rPr lang="en-US" dirty="0" smtClean="0">
                <a:solidFill>
                  <a:schemeClr val="tx1"/>
                </a:solidFill>
              </a:rPr>
              <a:t>Controls</a:t>
            </a:r>
          </a:p>
          <a:p>
            <a:r>
              <a:rPr lang="en-US" dirty="0" smtClean="0">
                <a:solidFill>
                  <a:schemeClr val="tx1"/>
                </a:solidFill>
              </a:rPr>
              <a:t>Other ideas?</a:t>
            </a:r>
          </a:p>
        </p:txBody>
      </p:sp>
      <p:sp>
        <p:nvSpPr>
          <p:cNvPr id="4" name="TextBox 3"/>
          <p:cNvSpPr txBox="1"/>
          <p:nvPr/>
        </p:nvSpPr>
        <p:spPr>
          <a:xfrm>
            <a:off x="4572000" y="4572000"/>
            <a:ext cx="4428572" cy="1754326"/>
          </a:xfrm>
          <a:prstGeom prst="rect">
            <a:avLst/>
          </a:prstGeom>
          <a:noFill/>
        </p:spPr>
        <p:txBody>
          <a:bodyPr wrap="square" rtlCol="0">
            <a:spAutoFit/>
          </a:bodyPr>
          <a:lstStyle/>
          <a:p>
            <a:pPr marL="285750" indent="-285750">
              <a:buFont typeface="Arial" pitchFamily="34" charset="0"/>
              <a:buChar char="•"/>
            </a:pPr>
            <a:r>
              <a:rPr lang="en-US" dirty="0">
                <a:solidFill>
                  <a:schemeClr val="tx1"/>
                </a:solidFill>
              </a:rPr>
              <a:t>Require organizations and people to be certified to perform C&amp;A activities.  Though it is debatable how well that has worked for QSA and the PCI sectors……</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Conclusion</a:t>
            </a:r>
          </a:p>
        </p:txBody>
      </p:sp>
      <p:sp>
        <p:nvSpPr>
          <p:cNvPr id="2" name="TextBox 1"/>
          <p:cNvSpPr txBox="1"/>
          <p:nvPr/>
        </p:nvSpPr>
        <p:spPr>
          <a:xfrm>
            <a:off x="838200" y="1371600"/>
            <a:ext cx="7924800" cy="2862322"/>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solidFill>
              </a:rPr>
              <a:t>It is easy to comply with FISMA, it is harder to build real security into our systems and networks.</a:t>
            </a:r>
            <a:br>
              <a:rPr lang="en-US" dirty="0" smtClean="0">
                <a:solidFill>
                  <a:schemeClr val="tx1"/>
                </a:solidFill>
              </a:rPr>
            </a:br>
            <a:endParaRPr lang="en-US" dirty="0" smtClean="0">
              <a:solidFill>
                <a:schemeClr val="tx1"/>
              </a:solidFill>
            </a:endParaRPr>
          </a:p>
          <a:p>
            <a:pPr marL="285750" indent="-285750">
              <a:buFont typeface="Arial" pitchFamily="34" charset="0"/>
              <a:buChar char="•"/>
            </a:pPr>
            <a:r>
              <a:rPr lang="en-US" dirty="0" smtClean="0">
                <a:solidFill>
                  <a:schemeClr val="tx1"/>
                </a:solidFill>
              </a:rPr>
              <a:t>Until we move beyond the “paperwork” drill this problem will not be fixed.</a:t>
            </a:r>
          </a:p>
          <a:p>
            <a:endParaRPr lang="en-US" dirty="0" smtClean="0">
              <a:solidFill>
                <a:schemeClr val="tx1"/>
              </a:solidFill>
            </a:endParaRPr>
          </a:p>
          <a:p>
            <a:pPr marL="285750" indent="-285750">
              <a:buFont typeface="Arial" pitchFamily="34" charset="0"/>
              <a:buChar char="•"/>
            </a:pPr>
            <a:r>
              <a:rPr lang="en-US" dirty="0" smtClean="0">
                <a:solidFill>
                  <a:schemeClr val="tx1"/>
                </a:solidFill>
              </a:rPr>
              <a:t>Making sure these controls are integrated into the SDLC and then properly monitoring them is the key.</a:t>
            </a:r>
          </a:p>
          <a:p>
            <a:endParaRPr lang="en-US" dirty="0" smtClean="0">
              <a:solidFill>
                <a:schemeClr val="tx1"/>
              </a:solidFill>
            </a:endParaRPr>
          </a:p>
          <a:p>
            <a:pPr marL="285750" indent="-285750">
              <a:buFont typeface="Arial" pitchFamily="34" charset="0"/>
              <a:buChar char="•"/>
            </a:pPr>
            <a:r>
              <a:rPr lang="en-US" dirty="0" smtClean="0">
                <a:solidFill>
                  <a:schemeClr val="tx1"/>
                </a:solidFill>
              </a:rPr>
              <a:t>Believe we are and will continue to see these regulations changing and adapting, for the better.</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Questions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524000"/>
            <a:ext cx="6019799" cy="374253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1961_210811489027028_2085035032_n.jpg"/>
          <p:cNvPicPr>
            <a:picLocks noChangeAspect="1"/>
          </p:cNvPicPr>
          <p:nvPr/>
        </p:nvPicPr>
        <p:blipFill>
          <a:blip r:embed="rId3"/>
          <a:stretch>
            <a:fillRect/>
          </a:stretch>
        </p:blipFill>
        <p:spPr>
          <a:xfrm>
            <a:off x="6037346" y="2871569"/>
            <a:ext cx="2743200" cy="2890396"/>
          </a:xfrm>
          <a:prstGeom prst="rect">
            <a:avLst/>
          </a:prstGeom>
        </p:spPr>
      </p:pic>
      <p:sp>
        <p:nvSpPr>
          <p:cNvPr id="13314" name="Text Box 1"/>
          <p:cNvSpPr txBox="1">
            <a:spLocks noChangeArrowheads="1"/>
          </p:cNvSpPr>
          <p:nvPr/>
        </p:nvSpPr>
        <p:spPr bwMode="auto">
          <a:xfrm>
            <a:off x="2057400" y="304800"/>
            <a:ext cx="68135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pitchFamily="34" charset="0"/>
                <a:cs typeface="DejaVu Sans" pitchFamily="34" charset="0"/>
              </a:defRPr>
            </a:lvl9pPr>
          </a:lstStyle>
          <a:p>
            <a:pPr algn="r" eaLnBrk="1" hangingPunct="1">
              <a:spcBef>
                <a:spcPct val="0"/>
              </a:spcBef>
              <a:buFont typeface="Times New Roman" panose="02020603050405020304" pitchFamily="18" charset="0"/>
              <a:buNone/>
            </a:pPr>
            <a:r>
              <a:rPr lang="en-US" sz="2400">
                <a:solidFill>
                  <a:srgbClr val="3366CC"/>
                </a:solidFill>
              </a:rPr>
              <a:t>Who We Are – Andrew Du</a:t>
            </a:r>
          </a:p>
        </p:txBody>
      </p:sp>
      <p:sp>
        <p:nvSpPr>
          <p:cNvPr id="13315" name="TextBox 2"/>
          <p:cNvSpPr txBox="1">
            <a:spLocks noChangeArrowheads="1"/>
          </p:cNvSpPr>
          <p:nvPr/>
        </p:nvSpPr>
        <p:spPr bwMode="auto">
          <a:xfrm>
            <a:off x="533400" y="1903413"/>
            <a:ext cx="5715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350"/>
              </a:spcBef>
              <a:buClr>
                <a:srgbClr val="000000"/>
              </a:buClr>
              <a:buSzPct val="100000"/>
              <a:buFont typeface="Times New Roman" panose="02020603050405020304" pitchFamily="18" charset="0"/>
              <a:buChar char="•"/>
              <a:defRPr sz="1400" b="1">
                <a:solidFill>
                  <a:srgbClr val="000000"/>
                </a:solidFill>
                <a:latin typeface="Verdana" panose="020B0604030504040204" pitchFamily="34" charset="0"/>
                <a:ea typeface="DejaVu Sans" pitchFamily="34" charset="0"/>
                <a:cs typeface="DejaVu Sans" pitchFamily="34" charset="0"/>
              </a:defRPr>
            </a:lvl1pPr>
            <a:lvl2pPr>
              <a:spcBef>
                <a:spcPts val="300"/>
              </a:spcBef>
              <a:buClr>
                <a:srgbClr val="000000"/>
              </a:buClr>
              <a:buSzPct val="100000"/>
              <a:buFont typeface="Times New Roman" panose="02020603050405020304" pitchFamily="18" charset="0"/>
              <a:buChar char="–"/>
              <a:defRPr sz="1200">
                <a:solidFill>
                  <a:srgbClr val="000000"/>
                </a:solidFill>
                <a:latin typeface="Verdana" panose="020B0604030504040204" pitchFamily="34" charset="0"/>
                <a:ea typeface="DejaVu Sans" pitchFamily="34" charset="0"/>
                <a:cs typeface="DejaVu Sans" pitchFamily="34" charset="0"/>
              </a:defRPr>
            </a:lvl2pPr>
            <a:lvl3pPr>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DejaVu Sans" pitchFamily="34" charset="0"/>
                <a:cs typeface="DejaVu Sans" pitchFamily="34" charset="0"/>
              </a:defRPr>
            </a:lvl3pPr>
            <a:lvl4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4pPr>
            <a:lvl5pPr>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DejaVu Sans" pitchFamily="34" charset="0"/>
                <a:cs typeface="DejaVu Sans" pitchFamily="34" charset="0"/>
              </a:defRPr>
            </a:lvl9pPr>
          </a:lstStyle>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Work for a Richmond-based federal contractor.</a:t>
            </a:r>
          </a:p>
          <a:p>
            <a:pPr eaLnBrk="1" hangingPunct="1">
              <a:spcBef>
                <a:spcPct val="0"/>
              </a:spcBef>
              <a:buFont typeface="Arial" panose="020B0604020202020204" pitchFamily="34" charset="0"/>
              <a:buChar char="•"/>
            </a:pPr>
            <a:endParaRPr lang="en-US" sz="1800" b="0" dirty="0">
              <a:solidFill>
                <a:schemeClr val="tx1"/>
              </a:solidFill>
              <a:latin typeface="Arial" panose="020B0604020202020204" pitchFamily="34" charset="0"/>
            </a:endParaRPr>
          </a:p>
          <a:p>
            <a:pPr eaLnBrk="1" hangingPunct="1">
              <a:spcBef>
                <a:spcPct val="0"/>
              </a:spcBef>
              <a:buFont typeface="Arial" panose="020B0604020202020204" pitchFamily="34" charset="0"/>
              <a:buChar char="•"/>
            </a:pPr>
            <a:r>
              <a:rPr lang="en-US" sz="1800" b="0" dirty="0">
                <a:solidFill>
                  <a:schemeClr val="tx1"/>
                </a:solidFill>
                <a:latin typeface="Arial" panose="020B0604020202020204" pitchFamily="34" charset="0"/>
              </a:rPr>
              <a:t>A security "hobbyist" since childhood, security architecture by profession, reverse engineer by passion.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Why This Talk?</a:t>
            </a:r>
          </a:p>
        </p:txBody>
      </p:sp>
      <p:sp>
        <p:nvSpPr>
          <p:cNvPr id="3" name="TextBox 2"/>
          <p:cNvSpPr txBox="1"/>
          <p:nvPr/>
        </p:nvSpPr>
        <p:spPr>
          <a:xfrm>
            <a:off x="1066800" y="1295400"/>
            <a:ext cx="6934200" cy="3140075"/>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First, nobody is here for Department of Commerce right?</a:t>
            </a:r>
          </a:p>
          <a:p>
            <a:pPr eaLnBrk="1" hangingPunct="1">
              <a:buClr>
                <a:srgbClr val="000000"/>
              </a:buClr>
              <a:buSzPct val="100000"/>
              <a:buFont typeface="Arial" panose="020B0604020202020204" pitchFamily="34" charset="0"/>
              <a:buChar char="•"/>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We don’t really dislike FISMA (really we don’t)!</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But because you, or someone you know, relative, or significant other, currently, recently, or in the future will be tasked to certify your system because it supports or integrates with some sort of federal information somewhere somehow.</a:t>
            </a:r>
          </a:p>
          <a:p>
            <a:pPr eaLnBrk="1" hangingPunct="1">
              <a:buClr>
                <a:srgbClr val="000000"/>
              </a:buClr>
              <a:buSzPct val="100000"/>
              <a:buFont typeface="Arial" panose="020B0604020202020204" pitchFamily="34" charset="0"/>
              <a:buChar char="•"/>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We want you to know the pros and cons and how to best “defend” against FISMA and get real value out of the process.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What is FISMA?</a:t>
            </a: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5715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057400" y="304800"/>
            <a:ext cx="6815138" cy="533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Brief History of FISMA</a:t>
            </a:r>
          </a:p>
        </p:txBody>
      </p:sp>
      <p:sp>
        <p:nvSpPr>
          <p:cNvPr id="2" name="TextBox 1"/>
          <p:cNvSpPr txBox="1"/>
          <p:nvPr/>
        </p:nvSpPr>
        <p:spPr>
          <a:xfrm>
            <a:off x="685800" y="1219200"/>
            <a:ext cx="8153400" cy="2586038"/>
          </a:xfrm>
          <a:prstGeom prst="rect">
            <a:avLst/>
          </a:prstGeom>
          <a:noFill/>
        </p:spPr>
        <p:txBody>
          <a:bodyPr>
            <a:spAutoFit/>
          </a:bodyPr>
          <a:lstStyle>
            <a:lvl1pPr marL="285750" indent="-285750">
              <a:defRPr>
                <a:solidFill>
                  <a:schemeClr val="bg1"/>
                </a:solidFill>
                <a:latin typeface="Arial" panose="020B0604020202020204" pitchFamily="34" charset="0"/>
                <a:ea typeface="DejaVu Sans" pitchFamily="34" charset="0"/>
                <a:cs typeface="DejaVu Sans" pitchFamily="34" charset="0"/>
              </a:defRPr>
            </a:lvl1pPr>
            <a:lvl2pPr>
              <a:defRPr>
                <a:solidFill>
                  <a:schemeClr val="bg1"/>
                </a:solidFill>
                <a:latin typeface="Arial" panose="020B0604020202020204" pitchFamily="34" charset="0"/>
                <a:ea typeface="DejaVu Sans" pitchFamily="34" charset="0"/>
                <a:cs typeface="DejaVu Sans" pitchFamily="34" charset="0"/>
              </a:defRPr>
            </a:lvl2pPr>
            <a:lvl3pPr>
              <a:defRPr>
                <a:solidFill>
                  <a:schemeClr val="bg1"/>
                </a:solidFill>
                <a:latin typeface="Arial" panose="020B0604020202020204" pitchFamily="34" charset="0"/>
                <a:ea typeface="DejaVu Sans" pitchFamily="34" charset="0"/>
                <a:cs typeface="DejaVu Sans" pitchFamily="34" charset="0"/>
              </a:defRPr>
            </a:lvl3pPr>
            <a:lvl4pPr>
              <a:defRPr>
                <a:solidFill>
                  <a:schemeClr val="bg1"/>
                </a:solidFill>
                <a:latin typeface="Arial" panose="020B0604020202020204" pitchFamily="34" charset="0"/>
                <a:ea typeface="DejaVu Sans" pitchFamily="34" charset="0"/>
                <a:cs typeface="DejaVu Sans" pitchFamily="34" charset="0"/>
              </a:defRPr>
            </a:lvl4pPr>
            <a:lvl5pPr>
              <a:defRPr>
                <a:solidFill>
                  <a:schemeClr val="bg1"/>
                </a:solidFill>
                <a:latin typeface="Arial" panose="020B0604020202020204" pitchFamily="34" charset="0"/>
                <a:ea typeface="DejaVu Sans" pitchFamily="34" charset="0"/>
                <a:cs typeface="DejaVu Sans"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pitchFamily="34" charset="0"/>
                <a:cs typeface="DejaVu Sans" pitchFamily="34" charset="0"/>
              </a:defRPr>
            </a:lvl9pPr>
          </a:lstStyle>
          <a:p>
            <a:pPr eaLnBrk="1" hangingPunct="1">
              <a:buClr>
                <a:srgbClr val="000000"/>
              </a:buClr>
              <a:buSzPct val="100000"/>
              <a:buFont typeface="Arial" panose="020B0604020202020204" pitchFamily="34" charset="0"/>
              <a:buChar char="•"/>
            </a:pPr>
            <a:r>
              <a:rPr lang="en-US" dirty="0">
                <a:solidFill>
                  <a:schemeClr val="tx1"/>
                </a:solidFill>
              </a:rPr>
              <a:t>Federal Information Security Management Act of 2002 (FISMA) is a United States federal law enacted in 2002 as Title III of the E-Government Act of 2002</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Prior to this we had OMB A-130, which is still valid and started this whole mess</a:t>
            </a:r>
          </a:p>
          <a:p>
            <a:pPr eaLnBrk="1" hangingPunct="1">
              <a:buClr>
                <a:srgbClr val="000000"/>
              </a:buClr>
              <a:buSzPct val="100000"/>
              <a:buFont typeface="Times New Roman" panose="02020603050405020304" pitchFamily="18" charset="0"/>
              <a:buNone/>
            </a:pPr>
            <a:endParaRPr lang="en-US" dirty="0">
              <a:solidFill>
                <a:schemeClr val="tx1"/>
              </a:solidFill>
            </a:endParaRPr>
          </a:p>
          <a:p>
            <a:pPr eaLnBrk="1" hangingPunct="1">
              <a:buClr>
                <a:srgbClr val="000000"/>
              </a:buClr>
              <a:buSzPct val="100000"/>
              <a:buFont typeface="Arial" panose="020B0604020202020204" pitchFamily="34" charset="0"/>
              <a:buChar char="•"/>
            </a:pPr>
            <a:r>
              <a:rPr lang="en-US" dirty="0">
                <a:solidFill>
                  <a:schemeClr val="tx1"/>
                </a:solidFill>
              </a:rPr>
              <a:t>NIST was given the authority to establish guidelines and have releases a series of the Special Publications and FIPS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DejaVu Sans"/>
        <a:cs typeface="DejaVu Sans"/>
      </a:majorFont>
      <a:minorFont>
        <a:latin typeface="Verdan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DejaVu Sans"/>
        <a:cs typeface="DejaVu Sans"/>
      </a:majorFont>
      <a:minorFont>
        <a:latin typeface="Verdan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On-screen Show (4:3)</PresentationFormat>
  <Paragraphs>344</Paragraphs>
  <Slides>57</Slides>
  <Notes>38</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1_Office Theme</vt:lpstr>
      <vt:lpstr> How to Defend Against FISMA  Gus Fritschie and Andrew Du    </vt:lpstr>
      <vt:lpstr>Presentation Overview</vt:lpstr>
      <vt:lpstr>Who We Are – SeNet International</vt:lpstr>
      <vt:lpstr>Disclaimer </vt:lpstr>
      <vt:lpstr>Who We Are – Gus Fritschie</vt:lpstr>
      <vt:lpstr>PowerPoint Presentation</vt:lpstr>
      <vt:lpstr>Why This Talk?</vt:lpstr>
      <vt:lpstr>What is FISMA?</vt:lpstr>
      <vt:lpstr>Brief History of FISMA</vt:lpstr>
      <vt:lpstr>Brief History of FISMA (Cont.)</vt:lpstr>
      <vt:lpstr>Other Compliance Standards</vt:lpstr>
      <vt:lpstr>Other Compliance Standards (Cont.)</vt:lpstr>
      <vt:lpstr>Current State of FISMA</vt:lpstr>
      <vt:lpstr>800-37 and the RMF</vt:lpstr>
      <vt:lpstr>800-53 Controls</vt:lpstr>
      <vt:lpstr>Continuous Monitoring, What?</vt:lpstr>
      <vt:lpstr>FISMA’s Good Points</vt:lpstr>
      <vt:lpstr>FISMA’s Good Points (Cont.)</vt:lpstr>
      <vt:lpstr>What is Wrong with FISMA</vt:lpstr>
      <vt:lpstr>Top 10 FISMA Mistakes</vt:lpstr>
      <vt:lpstr>FISMA Mistake #1</vt:lpstr>
      <vt:lpstr>FISMA Mistake #2</vt:lpstr>
      <vt:lpstr>FISMA Mistake #3</vt:lpstr>
      <vt:lpstr>FISMA Mistake #4</vt:lpstr>
      <vt:lpstr>FISMA Mistake #5</vt:lpstr>
      <vt:lpstr>FISMA Mistake #6</vt:lpstr>
      <vt:lpstr>FISMA Mistake #7</vt:lpstr>
      <vt:lpstr>FISMA Mistake #8</vt:lpstr>
      <vt:lpstr>FISMA Mistake #9</vt:lpstr>
      <vt:lpstr>FISMA Mistake #10</vt:lpstr>
      <vt:lpstr>How Organizations Really Comply With FISMA</vt:lpstr>
      <vt:lpstr>How Organizations Really Comply With FISMA (Cont.)</vt:lpstr>
      <vt:lpstr>How Organizations Really Comply With FISMA (Cont.)</vt:lpstr>
      <vt:lpstr>Risk Management</vt:lpstr>
      <vt:lpstr>Defenders POV 800-53 Management</vt:lpstr>
      <vt:lpstr>Defenders POV 800-53 Operational</vt:lpstr>
      <vt:lpstr>Defenders POV 800-53 Technical</vt:lpstr>
      <vt:lpstr>Examples From Good Organizations</vt:lpstr>
      <vt:lpstr>Built Into the SDLC</vt:lpstr>
      <vt:lpstr>Built Into the SDLC (Cont.)</vt:lpstr>
      <vt:lpstr>Built Into the SDLC (Cont.)</vt:lpstr>
      <vt:lpstr>Built Into the SDLC (Cont.)</vt:lpstr>
      <vt:lpstr>Built Into the SDLC (Cont.)</vt:lpstr>
      <vt:lpstr>How Do These Controls Get Assessed</vt:lpstr>
      <vt:lpstr>Tools that Perform 800-53 Compliance</vt:lpstr>
      <vt:lpstr>SCAP Tools</vt:lpstr>
      <vt:lpstr>Assessors POV 800-53 Management</vt:lpstr>
      <vt:lpstr>Assessors POV 800-53 Management (Cont.)</vt:lpstr>
      <vt:lpstr>Assessors POV 800-53 Operational</vt:lpstr>
      <vt:lpstr>Assessors POV 800-53 Operational (Cont.)</vt:lpstr>
      <vt:lpstr>Assessors POV 800-53 Operational (Cont.)</vt:lpstr>
      <vt:lpstr>Assessors POV 800-53 Technical</vt:lpstr>
      <vt:lpstr>Assessors POV 800-53 Technical (Cont.)</vt:lpstr>
      <vt:lpstr>Assessors POV 800-53 Technical (Cont.)</vt:lpstr>
      <vt:lpstr>How Can We Fix FISMA?</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Defend Against FISMA  Gus Fritschie and Andrew Du</dc:title>
  <dc:creator/>
  <cp:lastModifiedBy/>
  <cp:revision>11</cp:revision>
  <dcterms:created xsi:type="dcterms:W3CDTF">2011-06-23T17:52:32Z</dcterms:created>
  <dcterms:modified xsi:type="dcterms:W3CDTF">2013-06-05T12:54:29Z</dcterms:modified>
</cp:coreProperties>
</file>