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3" r:id="rId1"/>
  </p:sldMasterIdLst>
  <p:notesMasterIdLst>
    <p:notesMasterId r:id="rId21"/>
  </p:notesMasterIdLst>
  <p:handoutMasterIdLst>
    <p:handoutMasterId r:id="rId22"/>
  </p:handoutMasterIdLst>
  <p:sldIdLst>
    <p:sldId id="258" r:id="rId2"/>
    <p:sldId id="272" r:id="rId3"/>
    <p:sldId id="283" r:id="rId4"/>
    <p:sldId id="284" r:id="rId5"/>
    <p:sldId id="285" r:id="rId6"/>
    <p:sldId id="286" r:id="rId7"/>
    <p:sldId id="290" r:id="rId8"/>
    <p:sldId id="287" r:id="rId9"/>
    <p:sldId id="288" r:id="rId10"/>
    <p:sldId id="289" r:id="rId11"/>
    <p:sldId id="291" r:id="rId12"/>
    <p:sldId id="292" r:id="rId13"/>
    <p:sldId id="298" r:id="rId14"/>
    <p:sldId id="294" r:id="rId15"/>
    <p:sldId id="297" r:id="rId16"/>
    <p:sldId id="295" r:id="rId17"/>
    <p:sldId id="296" r:id="rId18"/>
    <p:sldId id="293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4" autoAdjust="0"/>
    <p:restoredTop sz="94681" autoAdjust="0"/>
  </p:normalViewPr>
  <p:slideViewPr>
    <p:cSldViewPr snapToGrid="0" snapToObjects="1">
      <p:cViewPr varScale="1">
        <p:scale>
          <a:sx n="144" d="100"/>
          <a:sy n="144" d="100"/>
        </p:scale>
        <p:origin x="-14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D1127-4AC6-4943-9562-BE6753DD1369}" type="datetime1">
              <a:rPr lang="en-US" smtClean="0"/>
              <a:pPr/>
              <a:t>6/10/13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9409A-2C5B-BD44-9B32-37CA75AA3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42608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D82DF-0E92-F24C-A9C0-F143DA637937}" type="datetime1">
              <a:rPr lang="en-US" smtClean="0"/>
              <a:pPr/>
              <a:t>6/10/13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0DE7C-213A-6C4F-88CA-E307FE17D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0705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 with Backgrou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4196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ulleted Lis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36314" y="2591055"/>
            <a:ext cx="6563959" cy="3220465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Pct val="75000"/>
              <a:buFontTx/>
              <a:buBlip>
                <a:blip r:embed="rId2"/>
              </a:buBlip>
              <a:tabLst/>
              <a:defRPr sz="2000" baseline="0">
                <a:solidFill>
                  <a:schemeClr val="accent5"/>
                </a:solidFill>
                <a:latin typeface="Univers LT Std 55 Roman"/>
              </a:defRPr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dolett</a:t>
            </a:r>
            <a:r>
              <a:rPr lang="en-US" dirty="0" smtClean="0"/>
              <a:t> </a:t>
            </a:r>
            <a:r>
              <a:rPr lang="en-US" dirty="0" err="1" smtClean="0"/>
              <a:t>escir</a:t>
            </a:r>
            <a:r>
              <a:rPr lang="en-US" dirty="0" smtClean="0"/>
              <a:t> </a:t>
            </a:r>
            <a:r>
              <a:rPr lang="en-US" dirty="0" err="1" smtClean="0"/>
              <a:t>remines</a:t>
            </a:r>
            <a:r>
              <a:rPr lang="en-US" dirty="0" smtClean="0"/>
              <a:t> esquire </a:t>
            </a:r>
            <a:br>
              <a:rPr lang="en-US" dirty="0" smtClean="0"/>
            </a:br>
            <a:r>
              <a:rPr lang="en-US" dirty="0" smtClean="0"/>
              <a:t> minute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desh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ret </a:t>
            </a:r>
            <a:r>
              <a:rPr lang="en-US" dirty="0" err="1" smtClean="0"/>
              <a:t>deret</a:t>
            </a:r>
            <a:r>
              <a:rPr lang="en-US" dirty="0" smtClean="0"/>
              <a:t> </a:t>
            </a:r>
            <a:r>
              <a:rPr lang="en-US" dirty="0" err="1" smtClean="0"/>
              <a:t>mui</a:t>
            </a:r>
            <a:r>
              <a:rPr lang="en-US" dirty="0" smtClean="0"/>
              <a:t> </a:t>
            </a:r>
            <a:r>
              <a:rPr lang="en-US" dirty="0" err="1" smtClean="0"/>
              <a:t>skrae</a:t>
            </a:r>
            <a:r>
              <a:rPr lang="en-US" dirty="0" smtClean="0"/>
              <a:t> </a:t>
            </a:r>
            <a:r>
              <a:rPr lang="en-US" dirty="0" err="1" smtClean="0"/>
              <a:t>dolett</a:t>
            </a:r>
            <a:r>
              <a:rPr lang="en-US" dirty="0" smtClean="0"/>
              <a:t> </a:t>
            </a:r>
            <a:r>
              <a:rPr lang="en-US" dirty="0" err="1" smtClean="0"/>
              <a:t>escir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remines</a:t>
            </a:r>
            <a:r>
              <a:rPr lang="en-US" dirty="0" smtClean="0"/>
              <a:t> </a:t>
            </a:r>
            <a:r>
              <a:rPr lang="en-US" dirty="0" err="1" smtClean="0"/>
              <a:t>rea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 </a:t>
            </a:r>
            <a:r>
              <a:rPr lang="en-US" dirty="0" err="1" smtClean="0"/>
              <a:t>Yeh</a:t>
            </a:r>
            <a:r>
              <a:rPr lang="en-US" dirty="0" smtClean="0"/>
              <a:t> mere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dolett</a:t>
            </a:r>
            <a:r>
              <a:rPr lang="en-US" dirty="0" smtClean="0"/>
              <a:t>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34548" y="1143143"/>
            <a:ext cx="6563959" cy="11642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dolar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sit </a:t>
            </a:r>
            <a:r>
              <a:rPr lang="en-US" dirty="0" err="1" smtClean="0"/>
              <a:t>amet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BlueBox_Logo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2704" y="6449916"/>
            <a:ext cx="2256692" cy="28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1006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Graph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434548" y="1143143"/>
            <a:ext cx="6563959" cy="11642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dolar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sit </a:t>
            </a:r>
            <a:r>
              <a:rPr lang="en-US" dirty="0" err="1" smtClean="0"/>
              <a:t>amet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9420233"/>
              </p:ext>
            </p:extLst>
          </p:nvPr>
        </p:nvGraphicFramePr>
        <p:xfrm>
          <a:off x="1432782" y="2388126"/>
          <a:ext cx="6565725" cy="31953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313145"/>
                <a:gridCol w="1313145"/>
                <a:gridCol w="1313145"/>
                <a:gridCol w="1313145"/>
                <a:gridCol w="1313145"/>
              </a:tblGrid>
              <a:tr h="399415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en-US" sz="1000" b="1" i="0" cap="all" dirty="0">
                        <a:solidFill>
                          <a:schemeClr val="bg1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en-US" sz="1000" b="1" i="0" cap="all">
                        <a:solidFill>
                          <a:schemeClr val="bg1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en-US" sz="1000" b="1" i="0" cap="all">
                        <a:solidFill>
                          <a:schemeClr val="bg1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en-US" sz="1000" b="1" i="0" cap="all">
                        <a:solidFill>
                          <a:schemeClr val="bg1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en-US" sz="1000" b="1" i="0" cap="all">
                        <a:solidFill>
                          <a:schemeClr val="bg1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</a:tr>
              <a:tr h="399415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000" cap="all" dirty="0" smtClean="0"/>
                        <a:t>Option</a:t>
                      </a:r>
                      <a:r>
                        <a:rPr lang="en-US" sz="1000" cap="all" baseline="0" dirty="0" smtClean="0"/>
                        <a:t> 1</a:t>
                      </a:r>
                      <a:endParaRPr lang="en-US" sz="1000" b="1" i="0" cap="all" dirty="0">
                        <a:solidFill>
                          <a:schemeClr val="bg1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000" cap="all" dirty="0" smtClean="0"/>
                        <a:t>Option 2</a:t>
                      </a:r>
                      <a:endParaRPr lang="en-US" sz="1000" b="1" i="0" cap="all" dirty="0">
                        <a:solidFill>
                          <a:schemeClr val="bg1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000" cap="all" dirty="0" smtClean="0"/>
                        <a:t>Option 3</a:t>
                      </a:r>
                      <a:endParaRPr lang="en-US" sz="1000" b="1" i="0" cap="all" dirty="0">
                        <a:solidFill>
                          <a:schemeClr val="bg1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000" cap="all" dirty="0" smtClean="0"/>
                        <a:t>Option 4</a:t>
                      </a:r>
                      <a:endParaRPr lang="en-US" sz="1000" b="1" i="0" cap="all" dirty="0">
                        <a:solidFill>
                          <a:schemeClr val="bg1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000" cap="all" dirty="0" smtClean="0"/>
                        <a:t>Option 5</a:t>
                      </a:r>
                      <a:endParaRPr lang="en-US" sz="1000" b="1" i="0" cap="all" dirty="0">
                        <a:solidFill>
                          <a:schemeClr val="bg1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</a:tr>
              <a:tr h="399415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000" b="1" i="0" cap="all" dirty="0" smtClean="0">
                          <a:solidFill>
                            <a:schemeClr val="accent4"/>
                          </a:solidFill>
                        </a:rPr>
                        <a:t>Option X</a:t>
                      </a:r>
                      <a:endParaRPr lang="en-US" sz="1000" b="1" i="0" cap="all" dirty="0">
                        <a:solidFill>
                          <a:schemeClr val="accent4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000" b="1" i="0" cap="all" dirty="0" smtClean="0">
                          <a:solidFill>
                            <a:schemeClr val="accent4"/>
                          </a:solidFill>
                        </a:rPr>
                        <a:t>Option X</a:t>
                      </a:r>
                      <a:endParaRPr lang="en-US" sz="1000" b="1" i="0" cap="all" dirty="0">
                        <a:solidFill>
                          <a:schemeClr val="accent4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cap="all" dirty="0" smtClean="0">
                          <a:solidFill>
                            <a:schemeClr val="accent4"/>
                          </a:solidFill>
                        </a:rPr>
                        <a:t>Option X</a:t>
                      </a:r>
                      <a:endParaRPr lang="en-US" sz="1000" b="1" i="0" cap="all" dirty="0" smtClean="0">
                        <a:solidFill>
                          <a:schemeClr val="accent4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cap="all" dirty="0" smtClean="0">
                          <a:solidFill>
                            <a:schemeClr val="accent4"/>
                          </a:solidFill>
                        </a:rPr>
                        <a:t>Option X</a:t>
                      </a:r>
                      <a:endParaRPr lang="en-US" sz="1000" b="1" i="0" cap="all" dirty="0" smtClean="0">
                        <a:solidFill>
                          <a:schemeClr val="accent4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cap="all" dirty="0" smtClean="0">
                          <a:solidFill>
                            <a:schemeClr val="accent4"/>
                          </a:solidFill>
                        </a:rPr>
                        <a:t>Option X</a:t>
                      </a:r>
                      <a:endParaRPr lang="en-US" sz="1000" b="1" i="0" cap="all" dirty="0" smtClean="0">
                        <a:solidFill>
                          <a:schemeClr val="accent4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</a:tr>
              <a:tr h="3994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cap="all" dirty="0" smtClean="0"/>
                        <a:t>Option X</a:t>
                      </a:r>
                      <a:endParaRPr lang="en-US" sz="1000" b="1" i="0" cap="all" dirty="0" smtClean="0">
                        <a:solidFill>
                          <a:schemeClr val="bg1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cap="all" dirty="0" smtClean="0"/>
                        <a:t>Option X</a:t>
                      </a:r>
                      <a:endParaRPr lang="en-US" sz="1000" b="1" i="0" cap="all" dirty="0" smtClean="0">
                        <a:solidFill>
                          <a:schemeClr val="bg1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cap="all" dirty="0" smtClean="0"/>
                        <a:t>Option X</a:t>
                      </a:r>
                      <a:endParaRPr lang="en-US" sz="1000" b="1" i="0" cap="all" dirty="0" smtClean="0">
                        <a:solidFill>
                          <a:schemeClr val="bg1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cap="all" dirty="0" smtClean="0"/>
                        <a:t>Option X</a:t>
                      </a:r>
                      <a:endParaRPr lang="en-US" sz="1000" b="1" i="0" cap="all" dirty="0" smtClean="0">
                        <a:solidFill>
                          <a:schemeClr val="bg1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cap="all" dirty="0" smtClean="0"/>
                        <a:t>Option X</a:t>
                      </a:r>
                      <a:endParaRPr lang="en-US" sz="1000" b="1" i="0" cap="all" dirty="0" smtClean="0">
                        <a:solidFill>
                          <a:schemeClr val="bg1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</a:tr>
              <a:tr h="3994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cap="all" dirty="0" smtClean="0">
                          <a:solidFill>
                            <a:schemeClr val="accent4"/>
                          </a:solidFill>
                        </a:rPr>
                        <a:t>Option X</a:t>
                      </a:r>
                      <a:endParaRPr lang="en-US" sz="1000" b="1" i="0" cap="all" dirty="0" smtClean="0">
                        <a:solidFill>
                          <a:schemeClr val="accent4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cap="all" dirty="0" smtClean="0">
                          <a:solidFill>
                            <a:schemeClr val="accent4"/>
                          </a:solidFill>
                        </a:rPr>
                        <a:t>Option X</a:t>
                      </a:r>
                      <a:endParaRPr lang="en-US" sz="1000" b="1" i="0" cap="all" dirty="0" smtClean="0">
                        <a:solidFill>
                          <a:schemeClr val="accent4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cap="all" dirty="0" smtClean="0">
                          <a:solidFill>
                            <a:schemeClr val="accent4"/>
                          </a:solidFill>
                        </a:rPr>
                        <a:t>Option X</a:t>
                      </a:r>
                      <a:endParaRPr lang="en-US" sz="1000" b="1" i="0" cap="all" dirty="0" smtClean="0">
                        <a:solidFill>
                          <a:schemeClr val="accent4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cap="all" dirty="0" smtClean="0">
                          <a:solidFill>
                            <a:schemeClr val="accent4"/>
                          </a:solidFill>
                        </a:rPr>
                        <a:t>Option X</a:t>
                      </a:r>
                      <a:endParaRPr lang="en-US" sz="1000" b="1" i="0" cap="all" dirty="0" smtClean="0">
                        <a:solidFill>
                          <a:schemeClr val="accent4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cap="all" dirty="0" smtClean="0">
                          <a:solidFill>
                            <a:schemeClr val="accent4"/>
                          </a:solidFill>
                        </a:rPr>
                        <a:t>Option X</a:t>
                      </a:r>
                      <a:endParaRPr lang="en-US" sz="1000" b="1" i="0" cap="all" dirty="0" smtClean="0">
                        <a:solidFill>
                          <a:schemeClr val="accent4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</a:tr>
              <a:tr h="3994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cap="all" dirty="0" smtClean="0"/>
                        <a:t>Option X</a:t>
                      </a:r>
                      <a:endParaRPr lang="en-US" sz="1000" b="1" i="0" cap="all" dirty="0" smtClean="0">
                        <a:solidFill>
                          <a:schemeClr val="bg1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cap="all" dirty="0" smtClean="0"/>
                        <a:t>Option X</a:t>
                      </a:r>
                      <a:endParaRPr lang="en-US" sz="1000" b="1" i="0" cap="all" dirty="0" smtClean="0">
                        <a:solidFill>
                          <a:schemeClr val="bg1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cap="all" dirty="0" smtClean="0"/>
                        <a:t>Option X</a:t>
                      </a:r>
                      <a:endParaRPr lang="en-US" sz="1000" b="1" i="0" cap="all" dirty="0" smtClean="0">
                        <a:solidFill>
                          <a:schemeClr val="bg1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cap="all" dirty="0" smtClean="0"/>
                        <a:t>Option X</a:t>
                      </a:r>
                      <a:endParaRPr lang="en-US" sz="1000" b="1" i="0" cap="all" dirty="0" smtClean="0">
                        <a:solidFill>
                          <a:schemeClr val="bg1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cap="all" dirty="0" smtClean="0"/>
                        <a:t>Option X</a:t>
                      </a:r>
                      <a:endParaRPr lang="en-US" sz="1000" b="1" i="0" cap="all" dirty="0" smtClean="0">
                        <a:solidFill>
                          <a:schemeClr val="bg1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</a:tr>
              <a:tr h="3994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cap="all" dirty="0" smtClean="0">
                          <a:solidFill>
                            <a:schemeClr val="accent4"/>
                          </a:solidFill>
                        </a:rPr>
                        <a:t>Option X</a:t>
                      </a:r>
                      <a:endParaRPr lang="en-US" sz="1000" b="1" i="0" cap="all" dirty="0" smtClean="0">
                        <a:solidFill>
                          <a:schemeClr val="accent4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cap="all" dirty="0" smtClean="0">
                          <a:solidFill>
                            <a:schemeClr val="accent4"/>
                          </a:solidFill>
                        </a:rPr>
                        <a:t>Option X</a:t>
                      </a:r>
                      <a:endParaRPr lang="en-US" sz="1000" b="1" i="0" cap="all" dirty="0" smtClean="0">
                        <a:solidFill>
                          <a:schemeClr val="accent4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cap="all" dirty="0" smtClean="0">
                          <a:solidFill>
                            <a:schemeClr val="accent4"/>
                          </a:solidFill>
                        </a:rPr>
                        <a:t>Option X</a:t>
                      </a:r>
                      <a:endParaRPr lang="en-US" sz="1000" b="1" i="0" cap="all" dirty="0" smtClean="0">
                        <a:solidFill>
                          <a:schemeClr val="accent4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cap="all" dirty="0" smtClean="0">
                          <a:solidFill>
                            <a:schemeClr val="accent4"/>
                          </a:solidFill>
                        </a:rPr>
                        <a:t>Option X</a:t>
                      </a:r>
                      <a:endParaRPr lang="en-US" sz="1000" b="1" i="0" cap="all" dirty="0" smtClean="0">
                        <a:solidFill>
                          <a:schemeClr val="accent4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cap="all" dirty="0" smtClean="0">
                          <a:solidFill>
                            <a:schemeClr val="accent4"/>
                          </a:solidFill>
                        </a:rPr>
                        <a:t>Option X</a:t>
                      </a:r>
                      <a:endParaRPr lang="en-US" sz="1000" b="1" i="0" cap="all" dirty="0" smtClean="0">
                        <a:solidFill>
                          <a:schemeClr val="accent4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</a:tr>
              <a:tr h="399415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en-US" sz="1000" b="1" i="0" cap="all">
                        <a:solidFill>
                          <a:schemeClr val="bg1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en-US" sz="1000" b="1" i="0" cap="all">
                        <a:solidFill>
                          <a:schemeClr val="bg1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en-US" sz="1000" b="1" i="0" cap="all">
                        <a:solidFill>
                          <a:schemeClr val="bg1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en-US" sz="1000" b="1" i="0" cap="all">
                        <a:solidFill>
                          <a:schemeClr val="bg1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en-US" sz="1000" b="1" i="0" cap="all" dirty="0">
                        <a:solidFill>
                          <a:schemeClr val="bg1"/>
                        </a:solidFill>
                        <a:latin typeface="Univers LT Std 55 Roman"/>
                      </a:endParaRPr>
                    </a:p>
                  </a:txBody>
                  <a:tcPr marL="98486" marR="98486" marT="49243" marB="49243"/>
                </a:tc>
              </a:tr>
            </a:tbl>
          </a:graphicData>
        </a:graphic>
      </p:graphicFrame>
      <p:pic>
        <p:nvPicPr>
          <p:cNvPr id="5" name="Picture 4" descr="BlueBox_Logo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2704" y="6449916"/>
            <a:ext cx="2256692" cy="28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0376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ac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34548" y="2931798"/>
            <a:ext cx="5284907" cy="5414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John smith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36863" y="3601778"/>
            <a:ext cx="5284907" cy="4474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cap="all" normalizeH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 err="1" smtClean="0">
                <a:solidFill>
                  <a:schemeClr val="tx2"/>
                </a:solidFill>
                <a:latin typeface="Univers LT Std 55 Roman"/>
              </a:rPr>
              <a:t>john@bluebox.com</a:t>
            </a:r>
            <a:endParaRPr lang="en-US" cap="none" dirty="0">
              <a:solidFill>
                <a:schemeClr val="tx2"/>
              </a:solidFill>
              <a:latin typeface="Univers LT Std 55 Roman"/>
            </a:endParaRPr>
          </a:p>
        </p:txBody>
      </p:sp>
      <p:pic>
        <p:nvPicPr>
          <p:cNvPr id="6" name="Picture 5" descr="BlueBox_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27755" y="1835583"/>
            <a:ext cx="2256692" cy="288527"/>
          </a:xfrm>
          <a:prstGeom prst="rect">
            <a:avLst/>
          </a:prstGeom>
        </p:spPr>
      </p:pic>
      <p:pic>
        <p:nvPicPr>
          <p:cNvPr id="7" name="Picture 6" descr="BlueBox_Logo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2704" y="6449916"/>
            <a:ext cx="2256692" cy="28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9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P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36314" y="2214880"/>
            <a:ext cx="6803446" cy="285097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36314" y="2302943"/>
            <a:ext cx="6563959" cy="11642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Title of presentation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36314" y="3522781"/>
            <a:ext cx="5875283" cy="91713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latin typeface="Univers LT Std 55 Roma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Subtitle Here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0"/>
            <a:endParaRPr lang="en-US" dirty="0"/>
          </a:p>
        </p:txBody>
      </p:sp>
      <p:pic>
        <p:nvPicPr>
          <p:cNvPr id="8" name="Picture 7" descr="BlueBox_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27755" y="1845743"/>
            <a:ext cx="2256692" cy="28852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436314" y="4470400"/>
            <a:ext cx="5956955" cy="44305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Presented By: Name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4181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ransition P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Box_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27755" y="1845743"/>
            <a:ext cx="2256692" cy="2885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36314" y="2611120"/>
            <a:ext cx="6803446" cy="156725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36314" y="2729339"/>
            <a:ext cx="6563959" cy="14087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aseline="0">
                <a:solidFill>
                  <a:schemeClr val="accent4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dolar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sit </a:t>
            </a:r>
            <a:r>
              <a:rPr lang="en-US" dirty="0" err="1" smtClean="0"/>
              <a:t>amet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7294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Page Whi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36314" y="2302943"/>
            <a:ext cx="6563959" cy="11642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dolar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sit </a:t>
            </a:r>
            <a:r>
              <a:rPr lang="en-US" dirty="0" err="1" smtClean="0"/>
              <a:t>amet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36314" y="3675181"/>
            <a:ext cx="5875283" cy="91713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5"/>
                </a:solidFill>
                <a:latin typeface="Univers LT Std 55 Roma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Poroin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quam,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. </a:t>
            </a:r>
            <a:r>
              <a:rPr lang="en-US" dirty="0" err="1" smtClean="0"/>
              <a:t>Poroin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</p:txBody>
      </p:sp>
      <p:pic>
        <p:nvPicPr>
          <p:cNvPr id="8" name="Picture 7" descr="BlueBox_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2704" y="6449916"/>
            <a:ext cx="2256692" cy="28852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436314" y="4805680"/>
            <a:ext cx="5956955" cy="44305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Presented by: John Doe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69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ype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18893" y="2030468"/>
            <a:ext cx="6563959" cy="67094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18893" y="2971432"/>
            <a:ext cx="5875283" cy="182137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5"/>
                </a:solidFill>
                <a:latin typeface="Univers LT Std 55 Roma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Poroin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quam,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. </a:t>
            </a:r>
            <a:r>
              <a:rPr lang="en-US" dirty="0" err="1" smtClean="0"/>
              <a:t>Poroin</a:t>
            </a:r>
            <a:r>
              <a:rPr lang="en-US" dirty="0" smtClean="0"/>
              <a:t>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Poroin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quam,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. </a:t>
            </a:r>
            <a:r>
              <a:rPr lang="en-US" dirty="0" err="1" smtClean="0"/>
              <a:t>Poroin</a:t>
            </a:r>
            <a:r>
              <a:rPr lang="en-US" dirty="0" smtClean="0"/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0"/>
            <a:endParaRPr lang="en-US" dirty="0"/>
          </a:p>
        </p:txBody>
      </p:sp>
      <p:pic>
        <p:nvPicPr>
          <p:cNvPr id="4" name="Picture 3" descr="BlueBox_Logo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2704" y="6449916"/>
            <a:ext cx="2256692" cy="28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5167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36314" y="1879217"/>
            <a:ext cx="6563959" cy="28655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 sz="4000" baseline="0">
                <a:solidFill>
                  <a:schemeClr val="bg1"/>
                </a:solidFill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en-US" dirty="0" err="1" smtClean="0"/>
              <a:t>Dolar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prefch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dect</a:t>
            </a:r>
            <a:r>
              <a:rPr lang="en-US" dirty="0" smtClean="0"/>
              <a:t> </a:t>
            </a:r>
            <a:r>
              <a:rPr lang="en-US" dirty="0" err="1" smtClean="0"/>
              <a:t>shre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tect</a:t>
            </a:r>
            <a:r>
              <a:rPr lang="en-US" dirty="0" smtClean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32546" y="377903"/>
            <a:ext cx="1007536" cy="180374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tabLst/>
              <a:defRPr sz="4000" b="0" i="0" kern="1200" cap="all" normalizeH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sz="9600" dirty="0" smtClean="0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436314" y="4990740"/>
            <a:ext cx="6563959" cy="443050"/>
          </a:xfrm>
          <a:prstGeom prst="rect">
            <a:avLst/>
          </a:prstGeo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  <p:pic>
        <p:nvPicPr>
          <p:cNvPr id="6" name="Picture 5" descr="BlueBox_Logo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2704" y="6449916"/>
            <a:ext cx="2256692" cy="28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779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entered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36314" y="4945102"/>
            <a:ext cx="6271372" cy="9476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5"/>
                </a:solidFill>
                <a:latin typeface="Univers LT Std 55 Roman"/>
              </a:defRPr>
            </a:lvl1pPr>
          </a:lstStyle>
          <a:p>
            <a:pPr lvl="0"/>
            <a:r>
              <a:rPr lang="en-US" dirty="0" err="1" smtClean="0"/>
              <a:t>Nulla</a:t>
            </a:r>
            <a:r>
              <a:rPr lang="en-US" dirty="0" smtClean="0"/>
              <a:t> tempus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 in </a:t>
            </a:r>
            <a:r>
              <a:rPr lang="en-US" dirty="0" err="1" smtClean="0"/>
              <a:t>fringilla</a:t>
            </a:r>
            <a:r>
              <a:rPr lang="en-US" dirty="0" smtClean="0"/>
              <a:t>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at </a:t>
            </a:r>
            <a:r>
              <a:rPr lang="en-US" dirty="0" err="1" smtClean="0"/>
              <a:t>luctu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vel.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436314" y="4490720"/>
            <a:ext cx="5956955" cy="44305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/>
          </a:p>
        </p:txBody>
      </p:sp>
      <p:pic>
        <p:nvPicPr>
          <p:cNvPr id="4" name="Picture 3" descr="BlueBox_Logo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2704" y="6449916"/>
            <a:ext cx="2256692" cy="28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6092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eft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29754" y="2767634"/>
            <a:ext cx="2983286" cy="17637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5"/>
                </a:solidFill>
                <a:latin typeface="Univers LT Std 55 Roman"/>
              </a:defRPr>
            </a:lvl1pPr>
          </a:lstStyle>
          <a:p>
            <a:pPr lvl="0"/>
            <a:r>
              <a:rPr lang="en-US" dirty="0" err="1" smtClean="0"/>
              <a:t>Nulla</a:t>
            </a:r>
            <a:r>
              <a:rPr lang="en-US" dirty="0" smtClean="0"/>
              <a:t> tempus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 in </a:t>
            </a:r>
            <a:r>
              <a:rPr lang="en-US" dirty="0" err="1" smtClean="0"/>
              <a:t>fringilla</a:t>
            </a:r>
            <a:r>
              <a:rPr lang="en-US" dirty="0" smtClean="0"/>
              <a:t>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at </a:t>
            </a:r>
            <a:r>
              <a:rPr lang="en-US" dirty="0" err="1" smtClean="0"/>
              <a:t>luctu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vel.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829755" y="2313252"/>
            <a:ext cx="2983286" cy="44305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/>
          </a:p>
        </p:txBody>
      </p:sp>
      <p:pic>
        <p:nvPicPr>
          <p:cNvPr id="4" name="Picture 3" descr="BlueBox_Logo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2704" y="6449916"/>
            <a:ext cx="2256692" cy="28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1950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Left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85513" y="2767634"/>
            <a:ext cx="2983286" cy="17637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accent5"/>
                </a:solidFill>
                <a:latin typeface="Univers LT Std 55 Roman"/>
              </a:defRPr>
            </a:lvl1pPr>
          </a:lstStyle>
          <a:p>
            <a:pPr lvl="0"/>
            <a:r>
              <a:rPr lang="en-US" dirty="0" err="1" smtClean="0"/>
              <a:t>Nulla</a:t>
            </a:r>
            <a:r>
              <a:rPr lang="en-US" dirty="0" smtClean="0"/>
              <a:t> tempus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 in </a:t>
            </a:r>
            <a:r>
              <a:rPr lang="en-US" dirty="0" err="1" smtClean="0"/>
              <a:t>fringilla</a:t>
            </a:r>
            <a:r>
              <a:rPr lang="en-US" dirty="0" smtClean="0"/>
              <a:t>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at </a:t>
            </a:r>
            <a:r>
              <a:rPr lang="en-US" dirty="0" err="1" smtClean="0"/>
              <a:t>luctu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vel.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385514" y="2313252"/>
            <a:ext cx="2983286" cy="44305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/>
          </a:p>
        </p:txBody>
      </p:sp>
      <p:pic>
        <p:nvPicPr>
          <p:cNvPr id="4" name="Picture 3" descr="BlueBox_Logo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2704" y="6449916"/>
            <a:ext cx="2256692" cy="28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96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2803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 cap="all" normalizeH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50000"/>
        </a:lnSpc>
        <a:spcBef>
          <a:spcPct val="20000"/>
        </a:spcBef>
        <a:buFont typeface="Arial"/>
        <a:buNone/>
        <a:defRPr sz="1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box.com" TargetMode="External"/><Relationship Id="rId4" Type="http://schemas.openxmlformats.org/officeDocument/2006/relationships/hyperlink" Target="http://twitter.com/blueboxsec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mailto:adam@bluebox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box.com" TargetMode="External"/><Relationship Id="rId4" Type="http://schemas.openxmlformats.org/officeDocument/2006/relationships/hyperlink" Target="http://twitter.com/blueboxsec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mailto:adam@bluebox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rockstars@bluebox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36314" y="2214880"/>
            <a:ext cx="6803446" cy="285097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36314" y="2302943"/>
            <a:ext cx="6563959" cy="11642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aseline="0">
                <a:solidFill>
                  <a:schemeClr val="accent4"/>
                </a:solidFill>
              </a:defRPr>
            </a:lvl1pPr>
          </a:lstStyle>
          <a:p>
            <a:r>
              <a:rPr lang="en-US" sz="3600" dirty="0" smtClean="0"/>
              <a:t>BYOD</a:t>
            </a:r>
            <a:r>
              <a:rPr lang="en-US" sz="3600" smtClean="0"/>
              <a:t>: </a:t>
            </a:r>
            <a:r>
              <a:rPr lang="en-US" sz="3600" smtClean="0"/>
              <a:t>Risks</a:t>
            </a:r>
            <a:r>
              <a:rPr lang="en-US" sz="3600" dirty="0" smtClean="0"/>
              <a:t>, Maturity, and Solutions</a:t>
            </a:r>
            <a:endParaRPr lang="en-US" sz="3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36314" y="2865595"/>
            <a:ext cx="5875283" cy="91713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baseline="0">
                <a:solidFill>
                  <a:schemeClr val="tx2"/>
                </a:solidFill>
                <a:latin typeface="Univers LT Std 55 Roman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36314" y="3561209"/>
            <a:ext cx="5956955" cy="44305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kern="1200" cap="all" baseline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Adam Ely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Torque"/>
                <a:cs typeface="Torque"/>
                <a:hlinkClick r:id="rId2"/>
              </a:rPr>
              <a:t>adam</a:t>
            </a:r>
            <a:r>
              <a:rPr lang="en-US" dirty="0" smtClean="0">
                <a:latin typeface="Torque"/>
                <a:cs typeface="Torque"/>
                <a:hlinkClick r:id="rId2"/>
              </a:rPr>
              <a:t>@bluebox.com</a:t>
            </a:r>
            <a:endParaRPr lang="en-US" dirty="0" smtClean="0">
              <a:latin typeface="Torque"/>
              <a:cs typeface="Torque"/>
            </a:endParaRPr>
          </a:p>
          <a:p>
            <a:pPr>
              <a:defRPr/>
            </a:pPr>
            <a:r>
              <a:rPr lang="en-US" dirty="0" smtClean="0">
                <a:hlinkClick r:id="rId3"/>
              </a:rPr>
              <a:t>www.bluebox.com</a:t>
            </a:r>
            <a:endParaRPr lang="en-US" dirty="0" smtClean="0"/>
          </a:p>
          <a:p>
            <a:pPr>
              <a:defRPr/>
            </a:pPr>
            <a:r>
              <a:rPr lang="en-US" dirty="0" smtClean="0">
                <a:hlinkClick r:id="rId4"/>
              </a:rPr>
              <a:t>@BLUEBOXSEC</a:t>
            </a: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355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848600" cy="792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ebas Neue"/>
                <a:cs typeface="Bebas Neue"/>
              </a:rPr>
              <a:t>WHAT do we NEED TO </a:t>
            </a:r>
            <a:r>
              <a:rPr lang="en-US" sz="3200" dirty="0" smtClean="0">
                <a:solidFill>
                  <a:schemeClr val="tx1"/>
                </a:solidFill>
                <a:latin typeface="Bebas Neue"/>
                <a:cs typeface="Bebas Neue"/>
              </a:rPr>
              <a:t>TRUST BYOD?</a:t>
            </a:r>
            <a:endParaRPr lang="en-US" sz="3200" dirty="0">
              <a:solidFill>
                <a:schemeClr val="tx1"/>
              </a:solidFill>
              <a:latin typeface="Bebas Neue"/>
              <a:cs typeface="Bebas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716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bas Neue"/>
                <a:cs typeface="Bebas Neue"/>
              </a:rPr>
              <a:t>	Fortune 500 CISOs corporate data Control:</a:t>
            </a:r>
          </a:p>
          <a:p>
            <a:pPr lvl="3"/>
            <a:r>
              <a:rPr lang="en-US" sz="2000" dirty="0" smtClean="0">
                <a:solidFill>
                  <a:schemeClr val="bg1"/>
                </a:solidFill>
                <a:latin typeface="Bebas Neue"/>
                <a:cs typeface="Bebas Neue"/>
              </a:rPr>
              <a:t>Insight into where data is transmitted and stored</a:t>
            </a:r>
          </a:p>
          <a:p>
            <a:pPr lvl="3"/>
            <a:r>
              <a:rPr lang="en-US" sz="2000" dirty="0" smtClean="0">
                <a:solidFill>
                  <a:schemeClr val="bg1"/>
                </a:solidFill>
                <a:latin typeface="Bebas Neue"/>
                <a:cs typeface="Bebas Neue"/>
              </a:rPr>
              <a:t>Who is accessing what data</a:t>
            </a:r>
          </a:p>
          <a:p>
            <a:pPr lvl="3"/>
            <a:r>
              <a:rPr lang="en-US" sz="2000" dirty="0" smtClean="0">
                <a:solidFill>
                  <a:schemeClr val="bg1"/>
                </a:solidFill>
                <a:latin typeface="Bebas Neue"/>
                <a:cs typeface="Bebas Neue"/>
              </a:rPr>
              <a:t>Ability to control and remove access to data</a:t>
            </a:r>
          </a:p>
          <a:p>
            <a:pPr lvl="3"/>
            <a:r>
              <a:rPr lang="en-US" sz="2000" dirty="0" smtClean="0">
                <a:solidFill>
                  <a:schemeClr val="bg1"/>
                </a:solidFill>
                <a:latin typeface="Bebas Neue"/>
                <a:cs typeface="Bebas Neue"/>
              </a:rPr>
              <a:t>User acceptance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1316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7848600" cy="792162"/>
          </a:xfrm>
        </p:spPr>
        <p:txBody>
          <a:bodyPr/>
          <a:lstStyle/>
          <a:p>
            <a:r>
              <a:rPr lang="en-US" sz="3200" dirty="0">
                <a:latin typeface="Bebas Neue"/>
                <a:cs typeface="Bebas Neue"/>
              </a:rPr>
              <a:t>WHAT do </a:t>
            </a:r>
            <a:r>
              <a:rPr lang="en-US" sz="3200" dirty="0" smtClean="0">
                <a:solidFill>
                  <a:srgbClr val="2054D3"/>
                </a:solidFill>
                <a:latin typeface="Bebas Neue"/>
                <a:cs typeface="Bebas Neue"/>
              </a:rPr>
              <a:t>users </a:t>
            </a:r>
            <a:r>
              <a:rPr lang="en-US" sz="3200" dirty="0">
                <a:latin typeface="Bebas Neue"/>
                <a:cs typeface="Bebas Neue"/>
              </a:rPr>
              <a:t>NEED TO </a:t>
            </a:r>
            <a:r>
              <a:rPr lang="en-US" sz="3200" dirty="0">
                <a:solidFill>
                  <a:schemeClr val="tx1"/>
                </a:solidFill>
                <a:latin typeface="Bebas Neue"/>
                <a:cs typeface="Bebas Neue"/>
              </a:rPr>
              <a:t>TRUST </a:t>
            </a:r>
            <a:r>
              <a:rPr lang="en-US" sz="3200" dirty="0" smtClean="0">
                <a:solidFill>
                  <a:schemeClr val="tx1"/>
                </a:solidFill>
                <a:latin typeface="Bebas Neue"/>
                <a:cs typeface="Bebas Neue"/>
              </a:rPr>
              <a:t>the enterprise?</a:t>
            </a:r>
            <a:endParaRPr lang="en-JM" sz="3200" dirty="0">
              <a:solidFill>
                <a:schemeClr val="tx1"/>
              </a:solidFill>
              <a:latin typeface="Bebas Neue"/>
              <a:cs typeface="Bebas Neu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Privacy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Near zero impact to productivity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Single user experience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79400" y="4800600"/>
            <a:ext cx="8559800" cy="1200329"/>
          </a:xfrm>
          <a:prstGeom prst="roundRect">
            <a:avLst/>
          </a:prstGeom>
          <a:gradFill rotWithShape="1">
            <a:gsLst>
              <a:gs pos="71000">
                <a:srgbClr val="00BFEE"/>
              </a:gs>
              <a:gs pos="99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solidFill>
              <a:srgbClr val="00BFEE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Bebas Neue"/>
              <a:cs typeface="Bebas Ne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9530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Users drive it change</a:t>
            </a:r>
            <a:endParaRPr lang="en-US" dirty="0" smtClean="0">
              <a:solidFill>
                <a:schemeClr val="bg1"/>
              </a:solidFill>
              <a:latin typeface="Bebas Neue"/>
              <a:cs typeface="Bebas Neue"/>
            </a:endParaRPr>
          </a:p>
          <a:p>
            <a:pPr marL="339725" indent="-339725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It change drives security change</a:t>
            </a:r>
            <a:endParaRPr lang="en-US" dirty="0" smtClean="0">
              <a:solidFill>
                <a:schemeClr val="bg1"/>
              </a:solidFill>
              <a:latin typeface="Bebas Neue"/>
              <a:cs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7148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9400" y="3352800"/>
            <a:ext cx="8610600" cy="1066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79400" y="1676400"/>
            <a:ext cx="8610600" cy="1066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848600" cy="792162"/>
          </a:xfrm>
        </p:spPr>
        <p:txBody>
          <a:bodyPr/>
          <a:lstStyle/>
          <a:p>
            <a:r>
              <a:rPr lang="en-US" sz="3200" dirty="0" smtClean="0">
                <a:latin typeface="Bebas Neue"/>
                <a:cs typeface="Bebas Neue"/>
              </a:rPr>
              <a:t>WHICH APPS DO ENTERPRISES </a:t>
            </a:r>
            <a:r>
              <a:rPr lang="en-US" sz="3200" dirty="0" smtClean="0">
                <a:solidFill>
                  <a:schemeClr val="tx1"/>
                </a:solidFill>
                <a:latin typeface="Bebas Neue"/>
                <a:cs typeface="Bebas Neue"/>
              </a:rPr>
              <a:t>TRUST &amp; BUY?</a:t>
            </a:r>
            <a:endParaRPr lang="en-US" sz="3200" dirty="0">
              <a:solidFill>
                <a:schemeClr val="tx1"/>
              </a:solidFill>
              <a:latin typeface="Bebas Neue"/>
              <a:cs typeface="Bebas Ne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Enterprises currently buy…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0851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191617"/>
                </a:solidFill>
                <a:latin typeface="Bebas Neue"/>
                <a:cs typeface="Bebas Neue"/>
              </a:rPr>
              <a:t>But, </a:t>
            </a:r>
            <a:r>
              <a:rPr lang="en-US" sz="2800" u="sng" dirty="0" smtClean="0">
                <a:solidFill>
                  <a:srgbClr val="191617"/>
                </a:solidFill>
                <a:latin typeface="Bebas Neue"/>
                <a:cs typeface="Bebas Neue"/>
              </a:rPr>
              <a:t>Employees</a:t>
            </a:r>
            <a:r>
              <a:rPr lang="en-US" sz="2800" dirty="0" smtClean="0">
                <a:solidFill>
                  <a:srgbClr val="191617"/>
                </a:solidFill>
                <a:latin typeface="Bebas Neue"/>
                <a:cs typeface="Bebas Neue"/>
              </a:rPr>
              <a:t> want</a:t>
            </a:r>
            <a:r>
              <a:rPr lang="en-US" sz="2800" dirty="0">
                <a:solidFill>
                  <a:srgbClr val="191617"/>
                </a:solidFill>
                <a:latin typeface="Bebas Neue"/>
                <a:cs typeface="Bebas Neue"/>
              </a:rPr>
              <a:t> </a:t>
            </a:r>
            <a:r>
              <a:rPr lang="en-US" sz="2800" dirty="0" smtClean="0">
                <a:solidFill>
                  <a:srgbClr val="191617"/>
                </a:solidFill>
                <a:latin typeface="Bebas Neue"/>
                <a:cs typeface="Bebas Neue"/>
              </a:rPr>
              <a:t>…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29569" y="3397718"/>
            <a:ext cx="7784641" cy="848932"/>
            <a:chOff x="629569" y="3397718"/>
            <a:chExt cx="7784641" cy="8489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7976" y="3397718"/>
              <a:ext cx="1133368" cy="84893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5766" y="3592899"/>
              <a:ext cx="1773142" cy="45857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03329" y="3588357"/>
              <a:ext cx="1510881" cy="46765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9569" y="3479651"/>
              <a:ext cx="1223985" cy="685066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rcRect r="60228"/>
          <a:stretch>
            <a:fillRect/>
          </a:stretch>
        </p:blipFill>
        <p:spPr>
          <a:xfrm>
            <a:off x="4726449" y="1792593"/>
            <a:ext cx="1664721" cy="7186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rcRect t="34398" b="37693"/>
          <a:stretch>
            <a:fillRect/>
          </a:stretch>
        </p:blipFill>
        <p:spPr>
          <a:xfrm>
            <a:off x="320956" y="1906374"/>
            <a:ext cx="1759742" cy="4911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rcRect b="61343"/>
          <a:stretch>
            <a:fillRect/>
          </a:stretch>
        </p:blipFill>
        <p:spPr>
          <a:xfrm>
            <a:off x="2768348" y="1906374"/>
            <a:ext cx="1270451" cy="4911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8820" y="1763579"/>
            <a:ext cx="1335390" cy="77670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79400" y="4800600"/>
            <a:ext cx="8559800" cy="1200329"/>
          </a:xfrm>
          <a:prstGeom prst="roundRect">
            <a:avLst/>
          </a:prstGeom>
          <a:gradFill rotWithShape="1">
            <a:gsLst>
              <a:gs pos="71000">
                <a:srgbClr val="00BFEE"/>
              </a:gs>
              <a:gs pos="99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solidFill>
              <a:srgbClr val="00BFEE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Bebas Neue"/>
              <a:cs typeface="Bebas Neue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4923711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Bebas Neue"/>
                <a:cs typeface="Bebas Neue"/>
              </a:rPr>
              <a:t>IT Supports </a:t>
            </a:r>
            <a:r>
              <a:rPr lang="en-US" sz="2400" dirty="0" smtClean="0">
                <a:solidFill>
                  <a:schemeClr val="bg1"/>
                </a:solidFill>
                <a:latin typeface="Bebas Neue"/>
                <a:cs typeface="Bebas Neue"/>
              </a:rPr>
              <a:t>BYOD, But</a:t>
            </a:r>
            <a:endParaRPr lang="en-US" sz="3200" b="1" dirty="0" smtClean="0">
              <a:solidFill>
                <a:schemeClr val="bg1"/>
              </a:solidFill>
              <a:latin typeface="Bebas Neue"/>
              <a:cs typeface="Bebas Neue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Bebas Neue"/>
                <a:cs typeface="Bebas Neue"/>
              </a:rPr>
              <a:t>Isn’t aligned with </a:t>
            </a:r>
            <a:r>
              <a:rPr lang="en-US" sz="3200" b="1" dirty="0" smtClean="0">
                <a:solidFill>
                  <a:schemeClr val="bg1"/>
                </a:solidFill>
                <a:latin typeface="Bebas Neue"/>
                <a:cs typeface="Bebas Neue"/>
              </a:rPr>
              <a:t>Employee needs</a:t>
            </a:r>
            <a:endParaRPr lang="en-US" sz="2400" b="1" dirty="0" smtClean="0">
              <a:solidFill>
                <a:schemeClr val="bg1"/>
              </a:solidFill>
              <a:latin typeface="Bebas Neue"/>
              <a:cs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7148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7848600" cy="792162"/>
          </a:xfrm>
        </p:spPr>
        <p:txBody>
          <a:bodyPr/>
          <a:lstStyle/>
          <a:p>
            <a:r>
              <a:rPr lang="en-JM" sz="3200" dirty="0" smtClean="0">
                <a:latin typeface="Bebas Neue"/>
                <a:cs typeface="Bebas Neue"/>
              </a:rPr>
              <a:t>IS</a:t>
            </a:r>
            <a:r>
              <a:rPr lang="en-JM" sz="3200" dirty="0" smtClean="0">
                <a:solidFill>
                  <a:schemeClr val="tx1"/>
                </a:solidFill>
                <a:latin typeface="Bebas Neue"/>
                <a:cs typeface="Bebas Neue"/>
              </a:rPr>
              <a:t> BYOD </a:t>
            </a:r>
            <a:r>
              <a:rPr lang="en-JM" sz="3200" dirty="0" smtClean="0">
                <a:solidFill>
                  <a:srgbClr val="191617"/>
                </a:solidFill>
                <a:latin typeface="Bebas Neue"/>
                <a:cs typeface="Bebas Neue"/>
              </a:rPr>
              <a:t>Worth IT?</a:t>
            </a:r>
            <a:endParaRPr lang="en-US" sz="3200" dirty="0">
              <a:solidFill>
                <a:srgbClr val="191617"/>
              </a:solidFill>
              <a:latin typeface="Bebas Neue"/>
              <a:cs typeface="Bebas Neue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76400"/>
            <a:ext cx="8229600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Bebas Neue"/>
              <a:ea typeface="+mn-ea"/>
              <a:cs typeface="Bebas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057400"/>
            <a:ext cx="7315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bg1"/>
              </a:solidFill>
              <a:latin typeface="Bebas Neue"/>
              <a:cs typeface="Bebas Neue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Bebas Neue"/>
                <a:cs typeface="Bebas Neue"/>
              </a:rPr>
              <a:t>Risk, security, cost, impact, management 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Bebas Neue"/>
              <a:cs typeface="Bebas Neue"/>
            </a:endParaRPr>
          </a:p>
          <a:p>
            <a:pPr algn="ctr"/>
            <a:r>
              <a:rPr lang="en-US" sz="3600" smtClean="0">
                <a:solidFill>
                  <a:schemeClr val="bg1"/>
                </a:solidFill>
                <a:latin typeface="Bebas Neue"/>
                <a:cs typeface="Bebas Neue"/>
              </a:rPr>
              <a:t>Why?</a:t>
            </a:r>
            <a:endParaRPr lang="en-US" sz="3600" dirty="0" smtClean="0">
              <a:solidFill>
                <a:schemeClr val="bg1"/>
              </a:solidFill>
              <a:latin typeface="Bebas Neue"/>
              <a:cs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8644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7848600" cy="792162"/>
          </a:xfrm>
        </p:spPr>
        <p:txBody>
          <a:bodyPr/>
          <a:lstStyle/>
          <a:p>
            <a:r>
              <a:rPr lang="en-JM" sz="3200" dirty="0" smtClean="0">
                <a:solidFill>
                  <a:schemeClr val="tx1"/>
                </a:solidFill>
                <a:latin typeface="Bebas Neue"/>
                <a:cs typeface="Bebas Neue"/>
              </a:rPr>
              <a:t>Enable</a:t>
            </a:r>
            <a:r>
              <a:rPr lang="en-JM" sz="3200" dirty="0" smtClean="0">
                <a:solidFill>
                  <a:srgbClr val="00BFEE"/>
                </a:solidFill>
                <a:latin typeface="Bebas Neue"/>
                <a:cs typeface="Bebas Neue"/>
              </a:rPr>
              <a:t> </a:t>
            </a:r>
            <a:r>
              <a:rPr lang="en-JM" sz="3200" dirty="0" smtClean="0">
                <a:latin typeface="Bebas Neue"/>
                <a:cs typeface="Bebas Neue"/>
              </a:rPr>
              <a:t>Productivity</a:t>
            </a:r>
            <a:r>
              <a:rPr lang="en-JM" sz="3200" dirty="0" smtClean="0">
                <a:solidFill>
                  <a:srgbClr val="00BFEE"/>
                </a:solidFill>
                <a:latin typeface="Bebas Neue"/>
                <a:cs typeface="Bebas Neue"/>
              </a:rPr>
              <a:t> </a:t>
            </a:r>
            <a:r>
              <a:rPr lang="en-JM" sz="3200" dirty="0" smtClean="0">
                <a:latin typeface="Bebas Neue"/>
                <a:cs typeface="Bebas Neue"/>
              </a:rPr>
              <a:t>and</a:t>
            </a:r>
            <a:r>
              <a:rPr lang="en-JM" sz="3200" dirty="0" smtClean="0">
                <a:solidFill>
                  <a:srgbClr val="00BFEE"/>
                </a:solidFill>
                <a:latin typeface="Bebas Neue"/>
                <a:cs typeface="Bebas Neue"/>
              </a:rPr>
              <a:t> </a:t>
            </a:r>
            <a:r>
              <a:rPr lang="en-JM" sz="3200" dirty="0" smtClean="0">
                <a:solidFill>
                  <a:srgbClr val="2054D3"/>
                </a:solidFill>
                <a:latin typeface="Bebas Neue"/>
                <a:cs typeface="Bebas Neue"/>
              </a:rPr>
              <a:t>security</a:t>
            </a:r>
            <a:endParaRPr lang="en-JM" sz="3200" dirty="0">
              <a:solidFill>
                <a:srgbClr val="2054D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rgbClr val="191617"/>
                </a:solidFill>
                <a:latin typeface="Bebas Neue"/>
                <a:cs typeface="Bebas Neue"/>
              </a:rPr>
              <a:t>Transparent to the user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rgbClr val="191617"/>
                </a:solidFill>
                <a:latin typeface="Bebas Neue"/>
                <a:cs typeface="Bebas Neue"/>
              </a:rPr>
              <a:t>Empower productivity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rgbClr val="191617"/>
                </a:solidFill>
                <a:latin typeface="Bebas Neue"/>
                <a:cs typeface="Bebas Neue"/>
              </a:rPr>
              <a:t>Focus on the real risks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rgbClr val="191617"/>
                </a:solidFill>
                <a:latin typeface="Bebas Neue"/>
                <a:cs typeface="Bebas Neue"/>
              </a:rPr>
              <a:t>Give the user something</a:t>
            </a:r>
            <a:endParaRPr lang="en-US" sz="2800" dirty="0">
              <a:solidFill>
                <a:srgbClr val="191617"/>
              </a:solidFill>
              <a:latin typeface="Bebas Neue"/>
              <a:cs typeface="Bebas Neue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9400" y="4800600"/>
            <a:ext cx="8559800" cy="1200329"/>
          </a:xfrm>
          <a:prstGeom prst="roundRect">
            <a:avLst/>
          </a:prstGeom>
          <a:gradFill rotWithShape="1">
            <a:gsLst>
              <a:gs pos="71000">
                <a:srgbClr val="00BFEE"/>
              </a:gs>
              <a:gs pos="99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solidFill>
              <a:srgbClr val="00BFEE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Bebas Neue"/>
              <a:cs typeface="Bebas Ne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9530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Enable users and they will behave</a:t>
            </a:r>
            <a:endParaRPr lang="en-US" dirty="0" smtClean="0">
              <a:solidFill>
                <a:schemeClr val="bg1"/>
              </a:solidFill>
              <a:latin typeface="Bebas Neue"/>
              <a:cs typeface="Bebas Neue"/>
            </a:endParaRPr>
          </a:p>
          <a:p>
            <a:pPr marL="339725" indent="-339725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User impact decreases security</a:t>
            </a:r>
            <a:endParaRPr lang="en-US" dirty="0" smtClean="0">
              <a:solidFill>
                <a:schemeClr val="bg1"/>
              </a:solidFill>
              <a:latin typeface="Bebas Neue"/>
              <a:cs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2818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7848600" cy="792162"/>
          </a:xfrm>
        </p:spPr>
        <p:txBody>
          <a:bodyPr/>
          <a:lstStyle/>
          <a:p>
            <a:r>
              <a:rPr lang="en-JM" sz="3200" dirty="0" smtClean="0">
                <a:solidFill>
                  <a:srgbClr val="2054D3"/>
                </a:solidFill>
                <a:latin typeface="Bebas Neue"/>
                <a:cs typeface="Bebas Neue"/>
              </a:rPr>
              <a:t>Byod + security = securely enabling business</a:t>
            </a:r>
            <a:endParaRPr lang="en-JM" sz="3200" dirty="0">
              <a:solidFill>
                <a:srgbClr val="2054D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No more kinkos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No more printers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No more delays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Information everywhere, anytime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Happy users</a:t>
            </a:r>
            <a:endParaRPr lang="en-US" sz="2800" dirty="0">
              <a:solidFill>
                <a:schemeClr val="bg1"/>
              </a:solidFill>
              <a:latin typeface="Bebas Neue"/>
              <a:cs typeface="Bebas Neue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9400" y="4800600"/>
            <a:ext cx="8559800" cy="1200329"/>
          </a:xfrm>
          <a:prstGeom prst="roundRect">
            <a:avLst/>
          </a:prstGeom>
          <a:gradFill rotWithShape="1">
            <a:gsLst>
              <a:gs pos="71000">
                <a:srgbClr val="00BFEE"/>
              </a:gs>
              <a:gs pos="99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solidFill>
              <a:srgbClr val="00BFEE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Bebas Neue"/>
              <a:cs typeface="Bebas Ne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9530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Pair new and existing controls</a:t>
            </a:r>
            <a:endParaRPr lang="en-US" dirty="0" smtClean="0">
              <a:solidFill>
                <a:schemeClr val="bg1"/>
              </a:solidFill>
              <a:latin typeface="Bebas Neue"/>
              <a:cs typeface="Bebas Neue"/>
            </a:endParaRPr>
          </a:p>
          <a:p>
            <a:pPr marL="339725" indent="-339725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Invest in the future or pay more later</a:t>
            </a:r>
            <a:endParaRPr lang="en-US" dirty="0" smtClean="0">
              <a:solidFill>
                <a:schemeClr val="bg1"/>
              </a:solidFill>
              <a:latin typeface="Bebas Neue"/>
              <a:cs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2818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6992017"/>
              </p:ext>
            </p:extLst>
          </p:nvPr>
        </p:nvGraphicFramePr>
        <p:xfrm>
          <a:off x="2438400" y="3429000"/>
          <a:ext cx="4320480" cy="185420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439888"/>
                <a:gridCol w="188059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Bebas Neue"/>
                          <a:cs typeface="Bebas Neue"/>
                        </a:rPr>
                        <a:t>Pros</a:t>
                      </a:r>
                      <a:endParaRPr lang="en-US" dirty="0">
                        <a:solidFill>
                          <a:schemeClr val="bg1"/>
                        </a:solidFill>
                        <a:latin typeface="Bebas Neue"/>
                        <a:cs typeface="Bebas Neue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Bebas Neue"/>
                          <a:cs typeface="Bebas Neue"/>
                        </a:rPr>
                        <a:t>Cons</a:t>
                      </a:r>
                      <a:endParaRPr lang="en-US" dirty="0">
                        <a:solidFill>
                          <a:schemeClr val="bg1"/>
                        </a:solidFill>
                        <a:latin typeface="Bebas Neue"/>
                        <a:cs typeface="Bebas Neue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bas Neue"/>
                          <a:cs typeface="Bebas Neue"/>
                        </a:rPr>
                        <a:t>Set it and forget it</a:t>
                      </a:r>
                      <a:endParaRPr lang="en-US" dirty="0">
                        <a:latin typeface="Bebas Neue"/>
                        <a:cs typeface="Bebas Neue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bas Neue"/>
                          <a:cs typeface="Bebas Neue"/>
                        </a:rPr>
                        <a:t>Disrupt</a:t>
                      </a:r>
                      <a:r>
                        <a:rPr lang="en-US" baseline="0" dirty="0" smtClean="0">
                          <a:latin typeface="Bebas Neue"/>
                          <a:cs typeface="Bebas Neue"/>
                        </a:rPr>
                        <a:t> workflow</a:t>
                      </a:r>
                      <a:endParaRPr lang="en-US" dirty="0">
                        <a:latin typeface="Bebas Neue"/>
                        <a:cs typeface="Bebas Neue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32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bas Neue"/>
                          <a:cs typeface="Bebas Neue"/>
                        </a:rPr>
                        <a:t>Separate</a:t>
                      </a:r>
                      <a:r>
                        <a:rPr lang="en-US" baseline="0" dirty="0" smtClean="0">
                          <a:latin typeface="Bebas Neue"/>
                          <a:cs typeface="Bebas Neue"/>
                        </a:rPr>
                        <a:t> work/personal</a:t>
                      </a:r>
                      <a:endParaRPr lang="en-US" dirty="0">
                        <a:latin typeface="Bebas Neue"/>
                        <a:cs typeface="Bebas Neue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bas Neue"/>
                          <a:cs typeface="Bebas Neue"/>
                        </a:rPr>
                        <a:t>App install</a:t>
                      </a:r>
                      <a:endParaRPr lang="en-US" dirty="0">
                        <a:latin typeface="Bebas Neue"/>
                        <a:cs typeface="Bebas Neue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70">
                <a:tc>
                  <a:txBody>
                    <a:bodyPr/>
                    <a:lstStyle/>
                    <a:p>
                      <a:endParaRPr lang="en-US" dirty="0">
                        <a:latin typeface="Bebas Neue"/>
                        <a:cs typeface="Bebas Neue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bas Neue"/>
                          <a:cs typeface="Bebas Neue"/>
                        </a:rPr>
                        <a:t>Limited</a:t>
                      </a:r>
                      <a:r>
                        <a:rPr lang="en-US" baseline="0" dirty="0" smtClean="0">
                          <a:latin typeface="Bebas Neue"/>
                          <a:cs typeface="Bebas Neue"/>
                        </a:rPr>
                        <a:t> Features</a:t>
                      </a:r>
                      <a:endParaRPr lang="en-US" dirty="0">
                        <a:latin typeface="Bebas Neue"/>
                        <a:cs typeface="Bebas Neue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286807" y="2025816"/>
            <a:ext cx="1512168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ebas Neue"/>
                <a:cs typeface="Bebas Neue"/>
              </a:rPr>
              <a:t>MDM</a:t>
            </a:r>
            <a:endParaRPr lang="en-US" dirty="0">
              <a:latin typeface="Bebas Neue"/>
              <a:cs typeface="Bebas Neue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55359" y="2025816"/>
            <a:ext cx="1512168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ebas Neue"/>
                <a:cs typeface="Bebas Neue"/>
              </a:rPr>
              <a:t>App Reputation</a:t>
            </a:r>
            <a:endParaRPr lang="en-US" dirty="0">
              <a:latin typeface="Bebas Neue"/>
              <a:cs typeface="Bebas Neue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99175" y="2025816"/>
            <a:ext cx="1512168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ebas Neue"/>
                <a:cs typeface="Bebas Neue"/>
              </a:rPr>
              <a:t>MAM</a:t>
            </a:r>
            <a:endParaRPr lang="en-US" dirty="0">
              <a:latin typeface="Bebas Neue"/>
              <a:cs typeface="Bebas Neue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2991" y="2025816"/>
            <a:ext cx="1512168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ebas Neue"/>
                <a:cs typeface="Bebas Neue"/>
              </a:rPr>
              <a:t>Container</a:t>
            </a:r>
            <a:endParaRPr lang="en-US" dirty="0">
              <a:latin typeface="Bebas Neue"/>
              <a:cs typeface="Bebas Neue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070337"/>
              </p:ext>
            </p:extLst>
          </p:nvPr>
        </p:nvGraphicFramePr>
        <p:xfrm>
          <a:off x="2438400" y="3429000"/>
          <a:ext cx="4320480" cy="159984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376264"/>
                <a:gridCol w="1944216"/>
              </a:tblGrid>
              <a:tr h="3952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  <a:latin typeface="Bebas Neue"/>
                          <a:cs typeface="Bebas Neue"/>
                        </a:rPr>
                        <a:t>Pros</a:t>
                      </a:r>
                      <a:endParaRPr lang="en-US" dirty="0">
                        <a:solidFill>
                          <a:srgbClr val="FFFFFF"/>
                        </a:solidFill>
                        <a:latin typeface="Bebas Neue"/>
                        <a:cs typeface="Bebas Neue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B2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  <a:latin typeface="Bebas Neue"/>
                          <a:cs typeface="Bebas Neue"/>
                        </a:rPr>
                        <a:t>Cons</a:t>
                      </a:r>
                      <a:endParaRPr lang="en-US" dirty="0">
                        <a:solidFill>
                          <a:srgbClr val="FFFFFF"/>
                        </a:solidFill>
                        <a:latin typeface="Bebas Neue"/>
                        <a:cs typeface="Bebas Neue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B2E6"/>
                    </a:solidFill>
                  </a:tcPr>
                </a:tc>
              </a:tr>
              <a:tr h="34979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bas Neue"/>
                          <a:cs typeface="Bebas Neue"/>
                        </a:rPr>
                        <a:t>On</a:t>
                      </a:r>
                      <a:r>
                        <a:rPr lang="en-US" baseline="0" dirty="0" smtClean="0">
                          <a:latin typeface="Bebas Neue"/>
                          <a:cs typeface="Bebas Neue"/>
                        </a:rPr>
                        <a:t> boarding process</a:t>
                      </a:r>
                      <a:endParaRPr lang="en-US" dirty="0">
                        <a:latin typeface="Bebas Neue"/>
                        <a:cs typeface="Bebas Neue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bas Neue"/>
                          <a:cs typeface="Bebas Neue"/>
                        </a:rPr>
                        <a:t>Restricted to API</a:t>
                      </a:r>
                      <a:endParaRPr lang="en-US" dirty="0">
                        <a:latin typeface="Bebas Neue"/>
                        <a:cs typeface="Bebas Neue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98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Bebas Neue"/>
                          <a:cs typeface="Bebas Neue"/>
                        </a:rPr>
                        <a:t>Pincode</a:t>
                      </a:r>
                      <a:r>
                        <a:rPr lang="en-US" dirty="0" smtClean="0">
                          <a:latin typeface="Bebas Neue"/>
                          <a:cs typeface="Bebas Neue"/>
                        </a:rPr>
                        <a:t> Restrictions</a:t>
                      </a:r>
                      <a:endParaRPr lang="en-US" dirty="0">
                        <a:latin typeface="Bebas Neue"/>
                        <a:cs typeface="Bebas Neue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bas Neue"/>
                          <a:cs typeface="Bebas Neue"/>
                        </a:rPr>
                        <a:t>No data control</a:t>
                      </a:r>
                      <a:endParaRPr lang="en-US" dirty="0">
                        <a:latin typeface="Bebas Neue"/>
                        <a:cs typeface="Bebas Neue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7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bas Neue"/>
                          <a:cs typeface="Bebas Neue"/>
                        </a:rPr>
                        <a:t>Wiping the device</a:t>
                      </a:r>
                      <a:endParaRPr lang="en-US" dirty="0">
                        <a:latin typeface="Bebas Neue"/>
                        <a:cs typeface="Bebas Neue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bas Neue"/>
                          <a:cs typeface="Bebas Neue"/>
                        </a:rPr>
                        <a:t>Not</a:t>
                      </a:r>
                      <a:r>
                        <a:rPr lang="en-US" baseline="0" dirty="0" smtClean="0">
                          <a:latin typeface="Bebas Neue"/>
                          <a:cs typeface="Bebas Neue"/>
                        </a:rPr>
                        <a:t> granular</a:t>
                      </a:r>
                      <a:endParaRPr lang="en-US" dirty="0">
                        <a:latin typeface="Bebas Neue"/>
                        <a:cs typeface="Bebas Neue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7004344"/>
              </p:ext>
            </p:extLst>
          </p:nvPr>
        </p:nvGraphicFramePr>
        <p:xfrm>
          <a:off x="2514600" y="3429000"/>
          <a:ext cx="4536504" cy="212930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439888"/>
                <a:gridCol w="2096616"/>
              </a:tblGrid>
              <a:tr h="3853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Bebas Neue"/>
                          <a:cs typeface="Bebas Neue"/>
                        </a:rPr>
                        <a:t>Pros</a:t>
                      </a:r>
                      <a:endParaRPr lang="en-US" dirty="0">
                        <a:solidFill>
                          <a:schemeClr val="bg1"/>
                        </a:solidFill>
                        <a:latin typeface="Bebas Neue"/>
                        <a:cs typeface="Bebas Neue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B2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Bebas Neue"/>
                          <a:cs typeface="Bebas Neue"/>
                        </a:rPr>
                        <a:t>Cons</a:t>
                      </a:r>
                      <a:endParaRPr lang="en-US" dirty="0">
                        <a:solidFill>
                          <a:schemeClr val="bg1"/>
                        </a:solidFill>
                        <a:latin typeface="Bebas Neue"/>
                        <a:cs typeface="Bebas Neue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B2E6"/>
                    </a:solidFill>
                  </a:tcPr>
                </a:tc>
              </a:tr>
              <a:tr h="32618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bas Neue"/>
                          <a:cs typeface="Bebas Neue"/>
                        </a:rPr>
                        <a:t>Rates bad apps</a:t>
                      </a:r>
                      <a:endParaRPr lang="en-US" dirty="0">
                        <a:latin typeface="Bebas Neue"/>
                        <a:cs typeface="Bebas Neue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Bebas Neue"/>
                          <a:cs typeface="Bebas Neue"/>
                        </a:rPr>
                        <a:t>Misses OS Malware</a:t>
                      </a:r>
                      <a:endParaRPr lang="en-US" dirty="0">
                        <a:latin typeface="Bebas Neue"/>
                        <a:cs typeface="Bebas Neue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bas Neue"/>
                          <a:cs typeface="Bebas Neue"/>
                        </a:rPr>
                        <a:t>Always</a:t>
                      </a:r>
                      <a:r>
                        <a:rPr lang="en-US" baseline="0" dirty="0" smtClean="0">
                          <a:latin typeface="Bebas Neue"/>
                          <a:cs typeface="Bebas Neue"/>
                        </a:rPr>
                        <a:t> updated</a:t>
                      </a:r>
                      <a:endParaRPr lang="en-US" dirty="0">
                        <a:latin typeface="Bebas Neue"/>
                        <a:cs typeface="Bebas Neue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Bebas Neue"/>
                        <a:cs typeface="Bebas Neue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14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bas Neue"/>
                          <a:cs typeface="Bebas Neue"/>
                        </a:rPr>
                        <a:t>AV for apps</a:t>
                      </a:r>
                      <a:endParaRPr lang="en-US" dirty="0">
                        <a:latin typeface="Bebas Neue"/>
                        <a:cs typeface="Bebas Neue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Bebas Neue"/>
                        <a:cs typeface="Bebas Neue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89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bas Neue"/>
                          <a:cs typeface="Bebas Neue"/>
                        </a:rPr>
                        <a:t>Detects Insecure</a:t>
                      </a:r>
                      <a:r>
                        <a:rPr lang="en-US" baseline="0" dirty="0" smtClean="0">
                          <a:latin typeface="Bebas Neue"/>
                          <a:cs typeface="Bebas Neue"/>
                        </a:rPr>
                        <a:t> code</a:t>
                      </a:r>
                      <a:endParaRPr lang="en-US" dirty="0">
                        <a:latin typeface="Bebas Neue"/>
                        <a:cs typeface="Bebas Neue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Bebas Neue"/>
                        <a:cs typeface="Bebas Neue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5905738"/>
              </p:ext>
            </p:extLst>
          </p:nvPr>
        </p:nvGraphicFramePr>
        <p:xfrm>
          <a:off x="2438400" y="3429000"/>
          <a:ext cx="4519736" cy="248180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439888"/>
                <a:gridCol w="2079848"/>
              </a:tblGrid>
              <a:tr h="5185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Bebas Neue"/>
                          <a:cs typeface="Bebas Neue"/>
                        </a:rPr>
                        <a:t>Pros</a:t>
                      </a: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B2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Bebas Neue"/>
                          <a:cs typeface="Bebas Neue"/>
                        </a:rPr>
                        <a:t>Cons</a:t>
                      </a:r>
                      <a:endParaRPr lang="en-US" dirty="0">
                        <a:solidFill>
                          <a:schemeClr val="bg1"/>
                        </a:solidFill>
                        <a:latin typeface="Bebas Neue"/>
                        <a:cs typeface="Bebas Neue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B2E6"/>
                    </a:solidFill>
                  </a:tcPr>
                </a:tc>
              </a:tr>
              <a:tr h="43895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bas Neue"/>
                          <a:cs typeface="Bebas Neue"/>
                        </a:rPr>
                        <a:t>Control of App</a:t>
                      </a:r>
                      <a:endParaRPr lang="en-US" dirty="0">
                        <a:latin typeface="Bebas Neue"/>
                        <a:cs typeface="Bebas Neue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bas Neue"/>
                          <a:cs typeface="Bebas Neue"/>
                        </a:rPr>
                        <a:t>Disrupts</a:t>
                      </a:r>
                      <a:r>
                        <a:rPr lang="en-US" baseline="0" dirty="0" smtClean="0">
                          <a:latin typeface="Bebas Neue"/>
                          <a:cs typeface="Bebas Neue"/>
                        </a:rPr>
                        <a:t> workflow</a:t>
                      </a:r>
                      <a:endParaRPr lang="en-US" dirty="0">
                        <a:latin typeface="Bebas Neue"/>
                        <a:cs typeface="Bebas Neue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17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bas Neue"/>
                          <a:cs typeface="Bebas Neue"/>
                        </a:rPr>
                        <a:t>Container</a:t>
                      </a:r>
                      <a:r>
                        <a:rPr lang="en-US" baseline="0" dirty="0" smtClean="0">
                          <a:latin typeface="Bebas Neue"/>
                          <a:cs typeface="Bebas Neue"/>
                        </a:rPr>
                        <a:t> per App</a:t>
                      </a:r>
                      <a:endParaRPr lang="en-US" dirty="0">
                        <a:latin typeface="Bebas Neue"/>
                        <a:cs typeface="Bebas Neue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bas Neue"/>
                          <a:cs typeface="Bebas Neue"/>
                        </a:rPr>
                        <a:t>Lacks</a:t>
                      </a:r>
                      <a:r>
                        <a:rPr lang="en-US" baseline="0" dirty="0" smtClean="0">
                          <a:latin typeface="Bebas Neue"/>
                          <a:cs typeface="Bebas Neue"/>
                        </a:rPr>
                        <a:t> off device data protection</a:t>
                      </a:r>
                      <a:endParaRPr lang="en-US" dirty="0">
                        <a:latin typeface="Bebas Neue"/>
                        <a:cs typeface="Bebas Neue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16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bas Neue"/>
                          <a:cs typeface="Bebas Neue"/>
                        </a:rPr>
                        <a:t>Custom Encryption</a:t>
                      </a:r>
                      <a:endParaRPr lang="en-US" dirty="0">
                        <a:latin typeface="Bebas Neue"/>
                        <a:cs typeface="Bebas Neue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Bebas Neue"/>
                        <a:cs typeface="Bebas Neue"/>
                      </a:endParaRPr>
                    </a:p>
                  </a:txBody>
                  <a:tcPr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itle 12"/>
          <p:cNvSpPr>
            <a:spLocks noGrp="1"/>
          </p:cNvSpPr>
          <p:nvPr>
            <p:ph type="title"/>
          </p:nvPr>
        </p:nvSpPr>
        <p:spPr>
          <a:xfrm>
            <a:off x="0" y="227183"/>
            <a:ext cx="7848600" cy="792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ebas Neue"/>
                <a:cs typeface="Bebas Neue"/>
              </a:rPr>
              <a:t>MOBILE SECURITY LANDSCAPE</a:t>
            </a:r>
            <a:endParaRPr lang="en-US" sz="3200" dirty="0">
              <a:latin typeface="Bebas Neue"/>
              <a:cs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281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9646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9646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9646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9646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0" y="247185"/>
            <a:ext cx="7848600" cy="792162"/>
          </a:xfrm>
        </p:spPr>
        <p:txBody>
          <a:bodyPr/>
          <a:lstStyle/>
          <a:p>
            <a:r>
              <a:rPr lang="en-JM" sz="3200" dirty="0" smtClean="0">
                <a:solidFill>
                  <a:schemeClr val="tx1"/>
                </a:solidFill>
                <a:latin typeface="Bebas Neue"/>
                <a:cs typeface="Bebas Neue"/>
              </a:rPr>
              <a:t>Security across the workflow</a:t>
            </a:r>
            <a:endParaRPr lang="en-JM" sz="32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On-device controls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Off-device controls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Logging &amp; reporting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User empowerment</a:t>
            </a:r>
            <a:endParaRPr lang="en-US" sz="2800" dirty="0">
              <a:solidFill>
                <a:schemeClr val="bg1"/>
              </a:solidFill>
              <a:latin typeface="Bebas Neue"/>
              <a:cs typeface="Bebas Neue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9400" y="4800600"/>
            <a:ext cx="8559800" cy="1200329"/>
          </a:xfrm>
          <a:prstGeom prst="roundRect">
            <a:avLst/>
          </a:prstGeom>
          <a:gradFill rotWithShape="1">
            <a:gsLst>
              <a:gs pos="71000">
                <a:srgbClr val="00BFEE"/>
              </a:gs>
              <a:gs pos="99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solidFill>
              <a:srgbClr val="00BFEE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Bebas Neue"/>
              <a:cs typeface="Bebas Ne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9530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Pair new and existing controls</a:t>
            </a:r>
            <a:endParaRPr lang="en-US" dirty="0" smtClean="0">
              <a:solidFill>
                <a:schemeClr val="bg1"/>
              </a:solidFill>
              <a:latin typeface="Bebas Neue"/>
              <a:cs typeface="Bebas Neue"/>
            </a:endParaRPr>
          </a:p>
          <a:p>
            <a:pPr marL="339725" indent="-339725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Invest in the future or pay more later</a:t>
            </a:r>
            <a:endParaRPr lang="en-US" dirty="0" smtClean="0">
              <a:solidFill>
                <a:schemeClr val="bg1"/>
              </a:solidFill>
              <a:latin typeface="Bebas Neue"/>
              <a:cs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2818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7848600" cy="792162"/>
          </a:xfrm>
        </p:spPr>
        <p:txBody>
          <a:bodyPr/>
          <a:lstStyle/>
          <a:p>
            <a:r>
              <a:rPr lang="en-JM" sz="3200" dirty="0" smtClean="0">
                <a:solidFill>
                  <a:schemeClr val="tx1"/>
                </a:solidFill>
                <a:latin typeface="Bebas Neue"/>
                <a:cs typeface="Bebas Neue"/>
              </a:rPr>
              <a:t>Strategy</a:t>
            </a:r>
            <a:endParaRPr lang="en-US" sz="3200" dirty="0">
              <a:solidFill>
                <a:schemeClr val="tx1"/>
              </a:solidFill>
              <a:latin typeface="Bebas Neue"/>
              <a:cs typeface="Bebas Neue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4876800"/>
            <a:ext cx="8686800" cy="1200329"/>
          </a:xfrm>
          <a:prstGeom prst="roundRect">
            <a:avLst/>
          </a:prstGeom>
          <a:gradFill rotWithShape="1">
            <a:gsLst>
              <a:gs pos="71000">
                <a:srgbClr val="00BFEE"/>
              </a:gs>
              <a:gs pos="99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solidFill>
              <a:srgbClr val="00BFEE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76400"/>
            <a:ext cx="8229600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Bebas Neue"/>
              <a:ea typeface="+mn-ea"/>
              <a:cs typeface="Bebas Ne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953000"/>
            <a:ext cx="8686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		           Byod + security = everyone happy</a:t>
            </a:r>
          </a:p>
          <a:p>
            <a:endParaRPr lang="en-US" dirty="0" smtClean="0">
              <a:solidFill>
                <a:schemeClr val="bg1"/>
              </a:solidFill>
              <a:latin typeface="Bebas Neue"/>
              <a:cs typeface="Bebas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057400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Bebas Neue"/>
              <a:cs typeface="Bebas Neue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a </a:t>
            </a:r>
            <a:r>
              <a:rPr lang="en-US" sz="2800" dirty="0">
                <a:solidFill>
                  <a:schemeClr val="bg1"/>
                </a:solidFill>
                <a:latin typeface="Bebas Neue"/>
                <a:cs typeface="Bebas Neue"/>
              </a:rPr>
              <a:t>comprehensive device-agnostic approach can simplify and strengthen </a:t>
            </a:r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security </a:t>
            </a:r>
            <a:r>
              <a:rPr lang="en-US" sz="2800" dirty="0">
                <a:solidFill>
                  <a:schemeClr val="bg1"/>
                </a:solidFill>
                <a:latin typeface="Bebas Neue"/>
                <a:cs typeface="Bebas Neue"/>
              </a:rPr>
              <a:t>of networks, data and applications. </a:t>
            </a:r>
            <a:endParaRPr lang="en-US" sz="2800" dirty="0" smtClean="0">
              <a:solidFill>
                <a:schemeClr val="bg1"/>
              </a:solidFill>
              <a:latin typeface="Bebas Neue"/>
              <a:cs typeface="Bebas Neue"/>
            </a:endParaRPr>
          </a:p>
          <a:p>
            <a:r>
              <a:rPr lang="en-US" sz="2800" dirty="0">
                <a:solidFill>
                  <a:schemeClr val="bg1"/>
                </a:solidFill>
                <a:latin typeface="Bebas Neue"/>
                <a:cs typeface="Bebas Neue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						</a:t>
            </a:r>
            <a:r>
              <a:rPr lang="en-US" dirty="0" smtClean="0">
                <a:solidFill>
                  <a:schemeClr val="bg1"/>
                </a:solidFill>
                <a:latin typeface="Bebas Neue"/>
                <a:cs typeface="Bebas Neue"/>
              </a:rPr>
              <a:t>-PWC</a:t>
            </a:r>
            <a:endParaRPr lang="en-US" dirty="0">
              <a:solidFill>
                <a:schemeClr val="bg1"/>
              </a:solidFill>
              <a:latin typeface="Bebas Neue"/>
              <a:cs typeface="Bebas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286000"/>
            <a:ext cx="58713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2054D3"/>
                </a:solidFill>
                <a:latin typeface="Bebas Neue"/>
                <a:cs typeface="Bebas Neue"/>
              </a:rPr>
              <a:t>“</a:t>
            </a:r>
            <a:endParaRPr lang="en-US" sz="7200" dirty="0">
              <a:solidFill>
                <a:srgbClr val="2054D3"/>
              </a:solidFill>
              <a:latin typeface="Bebas Neue"/>
              <a:cs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7148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36314" y="2214880"/>
            <a:ext cx="6803446" cy="285097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36314" y="2302943"/>
            <a:ext cx="6563959" cy="11642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aseline="0">
                <a:solidFill>
                  <a:schemeClr val="accent4"/>
                </a:solidFill>
              </a:defRPr>
            </a:lvl1pPr>
          </a:lstStyle>
          <a:p>
            <a:r>
              <a:rPr lang="en-US" sz="3600" dirty="0"/>
              <a:t>BYOD is changing the game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36314" y="2865595"/>
            <a:ext cx="5875283" cy="91713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baseline="0">
                <a:solidFill>
                  <a:schemeClr val="tx2"/>
                </a:solidFill>
                <a:latin typeface="Univers LT Std 55 Roman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36314" y="3561209"/>
            <a:ext cx="5956955" cy="44305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kern="1200" cap="all" baseline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Adam Ely</a:t>
            </a:r>
          </a:p>
          <a:p>
            <a:pPr>
              <a:defRPr/>
            </a:pPr>
            <a:r>
              <a:rPr lang="en-US" dirty="0" smtClean="0">
                <a:latin typeface="Torque"/>
                <a:cs typeface="Torque"/>
                <a:hlinkClick r:id="rId2"/>
              </a:rPr>
              <a:t>adam@bluebox.com</a:t>
            </a:r>
            <a:endParaRPr lang="en-US" dirty="0" smtClean="0">
              <a:latin typeface="Torque"/>
              <a:cs typeface="Torque"/>
            </a:endParaRPr>
          </a:p>
          <a:p>
            <a:pPr>
              <a:defRPr/>
            </a:pPr>
            <a:r>
              <a:rPr lang="en-US" dirty="0" smtClean="0">
                <a:hlinkClick r:id="rId3"/>
              </a:rPr>
              <a:t>www.bluebox.com</a:t>
            </a:r>
            <a:endParaRPr lang="en-US" dirty="0" smtClean="0"/>
          </a:p>
          <a:p>
            <a:pPr>
              <a:defRPr/>
            </a:pPr>
            <a:r>
              <a:rPr lang="en-US" dirty="0">
                <a:hlinkClick r:id="rId4"/>
              </a:rPr>
              <a:t>@BLUEBOXSEC</a:t>
            </a: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460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30664"/>
            <a:ext cx="8107755" cy="8636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HN" sz="3200" b="1" dirty="0" smtClean="0">
                <a:solidFill>
                  <a:srgbClr val="2054D3"/>
                </a:solidFill>
                <a:latin typeface="Bebas Neue"/>
                <a:cs typeface="Bebas Neue"/>
              </a:rPr>
              <a:t>About Me + Shameless Plug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5240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rgbClr val="191617"/>
                </a:solidFill>
                <a:latin typeface="Bebas Neue"/>
                <a:cs typeface="Bebas Neue"/>
              </a:rPr>
              <a:t>Co-founder &amp; COO Bluebox Security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rgbClr val="191617"/>
                </a:solidFill>
                <a:latin typeface="Bebas Neue"/>
                <a:cs typeface="Bebas Neue"/>
              </a:rPr>
              <a:t>CISO Heroku at salesforce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rgbClr val="191617"/>
                </a:solidFill>
                <a:latin typeface="Bebas Neue"/>
                <a:cs typeface="Bebas Neue"/>
              </a:rPr>
              <a:t>Tivo, Walt Disney….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3712909"/>
            <a:ext cx="8686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Bebas Neue"/>
                <a:cs typeface="Bebas Neue"/>
              </a:rPr>
              <a:t>We’re hiring: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Product Manager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Front end/Rails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  <a:hlinkClick r:id="rId2" action="ppaction://hlinkfile"/>
              </a:rPr>
              <a:t>rockstars@bluebox.com</a:t>
            </a:r>
            <a:endParaRPr lang="en-US" dirty="0" smtClean="0">
              <a:solidFill>
                <a:schemeClr val="bg1"/>
              </a:solidFill>
              <a:latin typeface="Bebas Neue"/>
              <a:cs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516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7848600" cy="792162"/>
          </a:xfrm>
        </p:spPr>
        <p:txBody>
          <a:bodyPr/>
          <a:lstStyle/>
          <a:p>
            <a:r>
              <a:rPr lang="en-JM" sz="3200" dirty="0" smtClean="0">
                <a:latin typeface="Bebas Neue"/>
                <a:cs typeface="Bebas Neue"/>
              </a:rPr>
              <a:t>BYOD </a:t>
            </a:r>
            <a:r>
              <a:rPr lang="en-JM" sz="3200" dirty="0" smtClean="0">
                <a:solidFill>
                  <a:srgbClr val="2054D3"/>
                </a:solidFill>
                <a:latin typeface="Bebas Neue"/>
                <a:cs typeface="Bebas Neue"/>
              </a:rPr>
              <a:t>Empowers Employees</a:t>
            </a:r>
            <a:endParaRPr lang="en-JM" sz="3200" dirty="0">
              <a:solidFill>
                <a:srgbClr val="2054D3"/>
              </a:solidFill>
              <a:latin typeface="Bebas Neue"/>
              <a:cs typeface="Bebas Ne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2400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rgbClr val="191617"/>
                </a:solidFill>
                <a:latin typeface="Bebas Neue"/>
                <a:cs typeface="Bebas Neue"/>
              </a:rPr>
              <a:t>Consumer software &gt; enterprise software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solidFill>
                  <a:srgbClr val="191617"/>
                </a:solidFill>
                <a:latin typeface="Bebas Neue"/>
                <a:cs typeface="Bebas Neue"/>
              </a:rPr>
              <a:t>Easy access, Easy </a:t>
            </a:r>
            <a:r>
              <a:rPr lang="en-US" sz="2800" dirty="0" smtClean="0">
                <a:solidFill>
                  <a:srgbClr val="191617"/>
                </a:solidFill>
                <a:latin typeface="Bebas Neue"/>
                <a:cs typeface="Bebas Neue"/>
              </a:rPr>
              <a:t>workflow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solidFill>
                  <a:srgbClr val="191617"/>
                </a:solidFill>
                <a:latin typeface="Bebas Neue"/>
                <a:cs typeface="Bebas Neue"/>
              </a:rPr>
              <a:t>Increased productivity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rgbClr val="191617"/>
              </a:solidFill>
              <a:latin typeface="Bebas Neue"/>
              <a:cs typeface="Bebas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429000"/>
            <a:ext cx="7990512" cy="244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i="1" dirty="0">
                <a:solidFill>
                  <a:srgbClr val="191617"/>
                </a:solidFill>
                <a:latin typeface="Bebas Neue"/>
                <a:cs typeface="Bebas Neue"/>
              </a:rPr>
              <a:t>benefits include enhanced </a:t>
            </a:r>
            <a:r>
              <a:rPr lang="en-US" sz="2800" i="1" dirty="0" smtClean="0">
                <a:solidFill>
                  <a:srgbClr val="191617"/>
                </a:solidFill>
                <a:latin typeface="Bebas Neue"/>
                <a:cs typeface="Bebas Neue"/>
              </a:rPr>
              <a:t> collaboration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2000" i="1" dirty="0" smtClean="0">
                <a:solidFill>
                  <a:srgbClr val="191617"/>
                </a:solidFill>
                <a:latin typeface="Bebas Neue"/>
                <a:cs typeface="Bebas Neue"/>
              </a:rPr>
              <a:t>														</a:t>
            </a:r>
            <a:r>
              <a:rPr lang="en-US" i="1" dirty="0" smtClean="0">
                <a:solidFill>
                  <a:srgbClr val="191617"/>
                </a:solidFill>
                <a:latin typeface="Bebas Neue"/>
                <a:cs typeface="Bebas Neue"/>
              </a:rPr>
              <a:t>- PWC</a:t>
            </a:r>
            <a:endParaRPr lang="en-US" i="1" dirty="0">
              <a:solidFill>
                <a:srgbClr val="191617"/>
              </a:solidFill>
              <a:latin typeface="Bebas Neue"/>
              <a:cs typeface="Bebas Neue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2800" i="1" dirty="0" smtClean="0">
              <a:solidFill>
                <a:srgbClr val="191617"/>
              </a:solidFill>
              <a:latin typeface="Bebas Neue"/>
              <a:cs typeface="Bebas Neue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2800" i="1" dirty="0">
              <a:solidFill>
                <a:srgbClr val="191617"/>
              </a:solidFill>
              <a:latin typeface="Bebas Neue"/>
              <a:cs typeface="Bebas Neue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2800" dirty="0">
              <a:solidFill>
                <a:srgbClr val="191617"/>
              </a:solidFill>
              <a:latin typeface="Bebas Neue"/>
              <a:cs typeface="Bebas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3200400"/>
            <a:ext cx="58713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Bebas Neue"/>
                <a:cs typeface="Bebas Neue"/>
              </a:rPr>
              <a:t>“</a:t>
            </a:r>
            <a:endParaRPr lang="en-US" sz="7200" dirty="0">
              <a:latin typeface="Bebas Neue"/>
              <a:cs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004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7848600" cy="792162"/>
          </a:xfrm>
        </p:spPr>
        <p:txBody>
          <a:bodyPr/>
          <a:lstStyle/>
          <a:p>
            <a:r>
              <a:rPr lang="en-JM" sz="3200" dirty="0" smtClean="0">
                <a:solidFill>
                  <a:schemeClr val="tx1"/>
                </a:solidFill>
                <a:latin typeface="Bebas Neue"/>
                <a:cs typeface="Bebas Neue"/>
              </a:rPr>
              <a:t>BYOD</a:t>
            </a:r>
            <a:r>
              <a:rPr lang="en-JM" sz="3200" dirty="0" smtClean="0">
                <a:latin typeface="Bebas Neue"/>
                <a:cs typeface="Bebas Neue"/>
              </a:rPr>
              <a:t> empowers employees but</a:t>
            </a:r>
            <a:r>
              <a:rPr lang="en-JM" sz="3200" dirty="0" smtClean="0">
                <a:solidFill>
                  <a:srgbClr val="00B0F0"/>
                </a:solidFill>
                <a:latin typeface="Bebas Neue"/>
                <a:cs typeface="Bebas Neue"/>
              </a:rPr>
              <a:t> </a:t>
            </a:r>
            <a:r>
              <a:rPr lang="en-JM" sz="3200" dirty="0" smtClean="0">
                <a:solidFill>
                  <a:srgbClr val="2054D3"/>
                </a:solidFill>
                <a:latin typeface="Bebas Neue"/>
                <a:cs typeface="Bebas Neue"/>
              </a:rPr>
              <a:t>SCARES security teams</a:t>
            </a:r>
            <a:endParaRPr lang="en-JM" sz="3200" dirty="0">
              <a:solidFill>
                <a:srgbClr val="2054D3"/>
              </a:solidFill>
              <a:latin typeface="Bebas Neue"/>
              <a:cs typeface="Bebas Ne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240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How much of a security threat Does I.T. think mobile poses?</a:t>
            </a:r>
            <a:endParaRPr lang="en-US" sz="2800" dirty="0">
              <a:solidFill>
                <a:schemeClr val="bg1"/>
              </a:solidFill>
              <a:latin typeface="Bebas Neue"/>
              <a:cs typeface="Bebas Neue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76400" y="2314412"/>
            <a:ext cx="5791200" cy="3095788"/>
            <a:chOff x="2057400" y="2005755"/>
            <a:chExt cx="4800600" cy="2566245"/>
          </a:xfrm>
          <a:effectLst>
            <a:outerShdw blurRad="63500" sx="102000" sy="102000" algn="ctr">
              <a:srgbClr val="000000">
                <a:alpha val="43000"/>
              </a:srgbClr>
            </a:outerShdw>
          </a:effectLst>
        </p:grpSpPr>
        <p:pic>
          <p:nvPicPr>
            <p:cNvPr id="7" name="Picture 6" descr="devices considered threat 11.tiff"/>
            <p:cNvPicPr>
              <a:picLocks noChangeAspect="1"/>
            </p:cNvPicPr>
            <p:nvPr/>
          </p:nvPicPr>
          <p:blipFill>
            <a:blip r:embed="rId2"/>
            <a:srcRect t="13859"/>
            <a:stretch>
              <a:fillRect/>
            </a:stretch>
          </p:blipFill>
          <p:spPr>
            <a:xfrm>
              <a:off x="2057400" y="2005755"/>
              <a:ext cx="4800600" cy="256624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819400" y="3162300"/>
              <a:ext cx="444500" cy="482600"/>
            </a:xfrm>
            <a:prstGeom prst="rect">
              <a:avLst/>
            </a:prstGeom>
            <a:solidFill>
              <a:srgbClr val="00BFEE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innerShdw blurRad="63500" dist="50800" dir="13500000">
                <a:schemeClr val="accent5">
                  <a:lumMod val="20000"/>
                  <a:lumOff val="80000"/>
                </a:scheme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940300" y="2247900"/>
              <a:ext cx="444500" cy="1397000"/>
            </a:xfrm>
            <a:prstGeom prst="rect">
              <a:avLst/>
            </a:prstGeom>
            <a:solidFill>
              <a:srgbClr val="00BFEE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innerShdw blurRad="63500" dist="50800" dir="13500000">
                <a:schemeClr val="accent5">
                  <a:lumMod val="20000"/>
                  <a:lumOff val="80000"/>
                </a:scheme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94400" y="2203450"/>
              <a:ext cx="444500" cy="142875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3500000">
                <a:schemeClr val="bg1">
                  <a:lumMod val="50000"/>
                </a:scheme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60800" y="3098800"/>
              <a:ext cx="444500" cy="5334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3500000">
                <a:schemeClr val="bg1">
                  <a:lumMod val="50000"/>
                </a:scheme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8142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848600" cy="7921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ebas Neue"/>
                <a:cs typeface="Bebas Neue"/>
              </a:rPr>
              <a:t>Why is BYOD RISKY?</a:t>
            </a:r>
            <a:endParaRPr lang="en-US" sz="2800" dirty="0">
              <a:latin typeface="Bebas Neue"/>
              <a:cs typeface="Bebas Neue"/>
            </a:endParaRPr>
          </a:p>
        </p:txBody>
      </p:sp>
      <p:pic>
        <p:nvPicPr>
          <p:cNvPr id="13" name="Picture 12" descr="Screen Shot 2012-09-13 at 9.13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1000" y="990600"/>
            <a:ext cx="8229600" cy="515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6113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848600" cy="7921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Bebas Neue"/>
                <a:cs typeface="Bebas Neue"/>
              </a:rPr>
              <a:t>Why is BYOD RISKY?</a:t>
            </a:r>
          </a:p>
        </p:txBody>
      </p:sp>
      <p:pic>
        <p:nvPicPr>
          <p:cNvPr id="6" name="Picture 5" descr="Screen Shot 2012-09-13 at 9.19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1000" y="1676400"/>
            <a:ext cx="8458200" cy="353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6785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848600" cy="7921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Bebas Neue"/>
                <a:cs typeface="Bebas Neue"/>
              </a:rPr>
              <a:t>Why is BYOD RISKY?</a:t>
            </a:r>
          </a:p>
        </p:txBody>
      </p:sp>
      <p:sp>
        <p:nvSpPr>
          <p:cNvPr id="4" name="Content Placeholder 8"/>
          <p:cNvSpPr txBox="1">
            <a:spLocks/>
          </p:cNvSpPr>
          <p:nvPr/>
        </p:nvSpPr>
        <p:spPr>
          <a:xfrm>
            <a:off x="4648200" y="1447800"/>
            <a:ext cx="4038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191617"/>
                </a:solidFill>
                <a:latin typeface="Bebas Neue"/>
                <a:cs typeface="Bebas Neue"/>
              </a:rPr>
              <a:t>55% of Employees send work email or documents to their personal email accounts on their phones</a:t>
            </a:r>
            <a:endParaRPr lang="en-US" sz="2000" baseline="30000" dirty="0" smtClean="0">
              <a:solidFill>
                <a:srgbClr val="191617"/>
              </a:solidFill>
              <a:latin typeface="Bebas Neue"/>
              <a:cs typeface="Bebas Neue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191617"/>
                </a:solidFill>
                <a:latin typeface="Bebas Neue"/>
                <a:cs typeface="Bebas Neue"/>
              </a:rPr>
              <a:t>Nearly 1/2 of all people log into Unsecured wireless networks</a:t>
            </a:r>
            <a:endParaRPr lang="en-US" sz="2000" baseline="30000" dirty="0" smtClean="0">
              <a:solidFill>
                <a:srgbClr val="191617"/>
              </a:solidFill>
              <a:latin typeface="Bebas Neue"/>
              <a:cs typeface="Bebas Neue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191617"/>
                </a:solidFill>
                <a:latin typeface="Bebas Neue"/>
                <a:cs typeface="Bebas Neue"/>
              </a:rPr>
              <a:t>An internal survey of IBM workers discovered they were "blissfully unaware" about the security risks from popular apps.</a:t>
            </a:r>
            <a:endParaRPr lang="en-US" sz="2000" baseline="30000" dirty="0" smtClean="0">
              <a:solidFill>
                <a:srgbClr val="191617"/>
              </a:solidFill>
              <a:latin typeface="Bebas Neue"/>
              <a:cs typeface="Bebas Neue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191617"/>
                </a:solidFill>
                <a:latin typeface="Bebas Neue"/>
                <a:cs typeface="Bebas Neue"/>
              </a:rPr>
              <a:t>Average user has 41 Apps Installed</a:t>
            </a:r>
            <a:endParaRPr lang="en-US" sz="2000" baseline="30000" dirty="0" smtClean="0">
              <a:solidFill>
                <a:srgbClr val="191617"/>
              </a:solidFill>
              <a:latin typeface="Bebas Neue"/>
              <a:cs typeface="Bebas Neue"/>
            </a:endParaRPr>
          </a:p>
          <a:p>
            <a:endParaRPr lang="en-US" sz="2000" baseline="30000" dirty="0" smtClean="0">
              <a:solidFill>
                <a:srgbClr val="191617"/>
              </a:solidFill>
              <a:latin typeface="Bebas Neue"/>
              <a:cs typeface="Bebas Neue"/>
            </a:endParaRPr>
          </a:p>
          <a:p>
            <a:endParaRPr lang="en-US" sz="2000" baseline="30000" dirty="0" smtClean="0">
              <a:solidFill>
                <a:srgbClr val="191617"/>
              </a:solidFill>
              <a:latin typeface="Bebas Neue"/>
              <a:cs typeface="Bebas Neue"/>
            </a:endParaRPr>
          </a:p>
          <a:p>
            <a:endParaRPr lang="en-US" sz="2000" dirty="0" smtClean="0">
              <a:solidFill>
                <a:srgbClr val="191617"/>
              </a:solidFill>
              <a:latin typeface="Bebas Neue"/>
              <a:cs typeface="Bebas Neue"/>
            </a:endParaRPr>
          </a:p>
          <a:p>
            <a:endParaRPr lang="en-US" sz="2000" dirty="0" smtClean="0">
              <a:solidFill>
                <a:srgbClr val="191617"/>
              </a:solidFill>
              <a:latin typeface="Bebas Neue"/>
              <a:cs typeface="Bebas Neue"/>
            </a:endParaRPr>
          </a:p>
          <a:p>
            <a:endParaRPr lang="en-US" sz="2000" dirty="0">
              <a:solidFill>
                <a:srgbClr val="191617"/>
              </a:solidFill>
              <a:latin typeface="Bebas Neue"/>
              <a:cs typeface="Bebas Neue"/>
            </a:endParaRPr>
          </a:p>
        </p:txBody>
      </p:sp>
      <p:pic>
        <p:nvPicPr>
          <p:cNvPr id="5" name="Picture 4" descr="byod-pool-gu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26" y="1600200"/>
            <a:ext cx="3618285" cy="361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1316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7848600" cy="792162"/>
          </a:xfrm>
        </p:spPr>
        <p:txBody>
          <a:bodyPr/>
          <a:lstStyle/>
          <a:p>
            <a:r>
              <a:rPr lang="en-JM" sz="3200" dirty="0" smtClean="0">
                <a:solidFill>
                  <a:srgbClr val="2054D3"/>
                </a:solidFill>
                <a:latin typeface="Bebas Neue"/>
                <a:cs typeface="Bebas Neue"/>
              </a:rPr>
              <a:t>BYOD Risks</a:t>
            </a:r>
            <a:endParaRPr lang="en-JM" sz="3200" dirty="0">
              <a:solidFill>
                <a:srgbClr val="2054D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63981"/>
            <a:ext cx="57150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Lost devices					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Malicious apps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Malware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Employment termination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Cloud storage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Bebas Neue"/>
                <a:cs typeface="Bebas Neue"/>
              </a:rPr>
              <a:t>Regulatory </a:t>
            </a:r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Requirements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Lack of enterprise control</a:t>
            </a:r>
            <a:endParaRPr lang="en-US" sz="2800" dirty="0">
              <a:solidFill>
                <a:schemeClr val="bg1"/>
              </a:solidFill>
              <a:latin typeface="Bebas Neue"/>
              <a:cs typeface="Bebas Neue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9400" y="4800600"/>
            <a:ext cx="8559800" cy="1200329"/>
          </a:xfrm>
          <a:prstGeom prst="roundRect">
            <a:avLst/>
          </a:prstGeom>
          <a:gradFill rotWithShape="1">
            <a:gsLst>
              <a:gs pos="71000">
                <a:srgbClr val="00BFEE"/>
              </a:gs>
              <a:gs pos="99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solidFill>
              <a:srgbClr val="00BFEE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Bebas Neue"/>
              <a:cs typeface="Bebas Ne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9530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We fear our loss of control</a:t>
            </a:r>
            <a:endParaRPr lang="en-US" dirty="0" smtClean="0">
              <a:solidFill>
                <a:schemeClr val="bg1"/>
              </a:solidFill>
              <a:latin typeface="Bebas Neue"/>
              <a:cs typeface="Bebas Neue"/>
            </a:endParaRPr>
          </a:p>
          <a:p>
            <a:pPr marL="339725" indent="-339725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ebas Neue"/>
                <a:cs typeface="Bebas Neue"/>
              </a:rPr>
              <a:t>It’s really data risk – not byod</a:t>
            </a:r>
            <a:endParaRPr lang="en-US" dirty="0" smtClean="0">
              <a:solidFill>
                <a:schemeClr val="bg1"/>
              </a:solidFill>
              <a:latin typeface="Bebas Neue"/>
              <a:cs typeface="Bebas Neu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1333986"/>
            <a:ext cx="4343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191617"/>
                </a:solidFill>
                <a:latin typeface="Bebas Neue"/>
                <a:cs typeface="Bebas Neue"/>
              </a:rPr>
              <a:t>Jail Broken Devices	</a:t>
            </a:r>
            <a:endParaRPr lang="en-US" sz="2800" dirty="0">
              <a:solidFill>
                <a:srgbClr val="191617"/>
              </a:solidFill>
              <a:latin typeface="Bebas Neue"/>
              <a:cs typeface="Bebas Neue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191617"/>
                </a:solidFill>
                <a:latin typeface="Bebas Neue"/>
                <a:cs typeface="Bebas Neue"/>
              </a:rPr>
              <a:t>App Permissions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191617"/>
                </a:solidFill>
                <a:latin typeface="Bebas Neue"/>
                <a:cs typeface="Bebas Neue"/>
              </a:rPr>
              <a:t>Insecure Device configuration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191617"/>
                </a:solidFill>
                <a:latin typeface="Bebas Neue"/>
                <a:cs typeface="Bebas Neue"/>
              </a:rPr>
              <a:t>Device patching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6610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775998" y="2129545"/>
            <a:ext cx="3603844" cy="3751253"/>
            <a:chOff x="775998" y="1239715"/>
            <a:chExt cx="3603844" cy="3751253"/>
          </a:xfrm>
        </p:grpSpPr>
        <p:sp>
          <p:nvSpPr>
            <p:cNvPr id="3" name="Rounded Rectangle 2"/>
            <p:cNvSpPr/>
            <p:nvPr/>
          </p:nvSpPr>
          <p:spPr>
            <a:xfrm>
              <a:off x="775998" y="1239715"/>
              <a:ext cx="3603844" cy="375125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ebas Neue"/>
                <a:cs typeface="Bebas Neue"/>
              </a:endParaRPr>
            </a:p>
          </p:txBody>
        </p:sp>
        <p:pic>
          <p:nvPicPr>
            <p:cNvPr id="4" name="Picture 3" descr="Untitled 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347178" y="1342600"/>
              <a:ext cx="2461485" cy="3312368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5582639" y="1588521"/>
            <a:ext cx="242728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bas Neue"/>
                <a:cs typeface="Bebas Neue"/>
              </a:rPr>
              <a:t>NEW SECURITY</a:t>
            </a:r>
          </a:p>
        </p:txBody>
      </p:sp>
      <p:sp>
        <p:nvSpPr>
          <p:cNvPr id="6" name="Title 14"/>
          <p:cNvSpPr>
            <a:spLocks noGrp="1"/>
          </p:cNvSpPr>
          <p:nvPr>
            <p:ph type="title"/>
          </p:nvPr>
        </p:nvSpPr>
        <p:spPr>
          <a:xfrm>
            <a:off x="0" y="228600"/>
            <a:ext cx="7848600" cy="79216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Bebas Neue"/>
                <a:cs typeface="Bebas Neue"/>
              </a:rPr>
              <a:t>IT SECURITY IS STRUGGLING TO KEEP UP with Changes</a:t>
            </a:r>
            <a:endParaRPr lang="en-US" sz="3200" dirty="0">
              <a:latin typeface="Bebas Neue"/>
              <a:cs typeface="Bebas Neue"/>
            </a:endParaRPr>
          </a:p>
        </p:txBody>
      </p:sp>
      <p:grpSp>
        <p:nvGrpSpPr>
          <p:cNvPr id="7" name="Group 22"/>
          <p:cNvGrpSpPr/>
          <p:nvPr/>
        </p:nvGrpSpPr>
        <p:grpSpPr>
          <a:xfrm>
            <a:off x="5082956" y="2129545"/>
            <a:ext cx="3603844" cy="3735672"/>
            <a:chOff x="5082956" y="1184393"/>
            <a:chExt cx="3603844" cy="3735672"/>
          </a:xfrm>
        </p:grpSpPr>
        <p:sp>
          <p:nvSpPr>
            <p:cNvPr id="8" name="Rounded Rectangle 7"/>
            <p:cNvSpPr/>
            <p:nvPr/>
          </p:nvSpPr>
          <p:spPr>
            <a:xfrm>
              <a:off x="5082956" y="1184393"/>
              <a:ext cx="3603844" cy="373567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ebas Neue"/>
                <a:cs typeface="Bebas Neue"/>
              </a:endParaRPr>
            </a:p>
          </p:txBody>
        </p:sp>
        <p:pic>
          <p:nvPicPr>
            <p:cNvPr id="9" name="Picture 8" descr="Untitle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614782" y="1342600"/>
              <a:ext cx="2540193" cy="3312368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1258582" y="1588521"/>
            <a:ext cx="242728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bas Neue"/>
                <a:cs typeface="Bebas Neue"/>
              </a:rPr>
              <a:t>OLD SECURITY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1316151"/>
      </p:ext>
    </p:extLst>
  </p:cSld>
  <p:clrMapOvr>
    <a:masterClrMapping/>
  </p:clrMapOvr>
</p:sld>
</file>

<file path=ppt/theme/theme1.xml><?xml version="1.0" encoding="utf-8"?>
<a:theme xmlns:a="http://schemas.openxmlformats.org/drawingml/2006/main" name="Blue-Box">
  <a:themeElements>
    <a:clrScheme name="Custom 2">
      <a:dk1>
        <a:srgbClr val="191617"/>
      </a:dk1>
      <a:lt1>
        <a:srgbClr val="2054D3"/>
      </a:lt1>
      <a:dk2>
        <a:srgbClr val="313033"/>
      </a:dk2>
      <a:lt2>
        <a:srgbClr val="AFB0B3"/>
      </a:lt2>
      <a:accent1>
        <a:srgbClr val="199CE1"/>
      </a:accent1>
      <a:accent2>
        <a:srgbClr val="3FAFE7"/>
      </a:accent2>
      <a:accent3>
        <a:srgbClr val="7FC6EE"/>
      </a:accent3>
      <a:accent4>
        <a:srgbClr val="FFFFFF"/>
      </a:accent4>
      <a:accent5>
        <a:srgbClr val="595E60"/>
      </a:accent5>
      <a:accent6>
        <a:srgbClr val="808385"/>
      </a:accent6>
      <a:hlink>
        <a:srgbClr val="168BDB"/>
      </a:hlink>
      <a:folHlink>
        <a:srgbClr val="168BDB"/>
      </a:folHlink>
    </a:clrScheme>
    <a:fontScheme name="Office 2">
      <a:majorFont>
        <a:latin typeface="Torque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Univers 55 Roman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Blue-Box.thmx</Template>
  <TotalTime>468</TotalTime>
  <Words>566</Words>
  <Application>Microsoft Macintosh PowerPoint</Application>
  <PresentationFormat>On-screen Show (4:3)</PresentationFormat>
  <Paragraphs>141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Blue-Box</vt:lpstr>
      <vt:lpstr>BYOD: Risks, Maturity, and Solutions</vt:lpstr>
      <vt:lpstr>Slide 2</vt:lpstr>
      <vt:lpstr>BYOD Empowers Employees</vt:lpstr>
      <vt:lpstr>BYOD empowers employees but SCARES security teams</vt:lpstr>
      <vt:lpstr>Why is BYOD RISKY?</vt:lpstr>
      <vt:lpstr>Why is BYOD RISKY?</vt:lpstr>
      <vt:lpstr>Why is BYOD RISKY?</vt:lpstr>
      <vt:lpstr>BYOD Risks</vt:lpstr>
      <vt:lpstr>IT SECURITY IS STRUGGLING TO KEEP UP with Changes</vt:lpstr>
      <vt:lpstr>WHAT do we NEED TO TRUST BYOD?</vt:lpstr>
      <vt:lpstr>WHAT do users NEED TO TRUST the enterprise?</vt:lpstr>
      <vt:lpstr>WHICH APPS DO ENTERPRISES TRUST &amp; BUY?</vt:lpstr>
      <vt:lpstr>IS BYOD Worth IT?</vt:lpstr>
      <vt:lpstr>Enable Productivity and security</vt:lpstr>
      <vt:lpstr>Byod + security = securely enabling business</vt:lpstr>
      <vt:lpstr>MOBILE SECURITY LANDSCAPE</vt:lpstr>
      <vt:lpstr>Security across the workflow</vt:lpstr>
      <vt:lpstr>Strategy</vt:lpstr>
      <vt:lpstr>BYOD is changing the game</vt:lpstr>
    </vt:vector>
  </TitlesOfParts>
  <Manager/>
  <Company>Bluebox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&amp; BYOD Security</dc:title>
  <dc:subject/>
  <dc:creator/>
  <cp:keywords/>
  <dc:description/>
  <cp:lastModifiedBy>c s</cp:lastModifiedBy>
  <cp:revision>185</cp:revision>
  <cp:lastPrinted>2012-10-05T17:36:03Z</cp:lastPrinted>
  <dcterms:created xsi:type="dcterms:W3CDTF">2013-06-11T03:19:39Z</dcterms:created>
  <dcterms:modified xsi:type="dcterms:W3CDTF">2013-06-11T03:19:49Z</dcterms:modified>
  <cp:category/>
</cp:coreProperties>
</file>