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  <p:sldMasterId id="2147483661" r:id="rId2"/>
  </p:sldMasterIdLst>
  <p:notesMasterIdLst>
    <p:notesMasterId r:id="rId24"/>
  </p:notesMasterIdLst>
  <p:sldIdLst>
    <p:sldId id="256" r:id="rId3"/>
    <p:sldId id="257" r:id="rId4"/>
    <p:sldId id="258" r:id="rId5"/>
    <p:sldId id="259" r:id="rId6"/>
    <p:sldId id="275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6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/>
              <a:t>Remember when we used to "hang out" and do stuff together?  Some of us still do of course, but most of us are just plain virtual.</a:t>
            </a:r>
          </a:p>
          <a:p>
            <a:endParaRPr/>
          </a:p>
          <a:p>
            <a:pPr lvl="0" rtl="0">
              <a:buNone/>
            </a:pPr>
            <a:r>
              <a:rPr lang="en"/>
              <a:t>Hackerspaces bring us together to make shit.  Sometimes it's not just robots either.</a:t>
            </a:r>
          </a:p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itle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 rot="10800000" flipH="1">
            <a:off x="0" y="2056789"/>
            <a:ext cx="9143999" cy="1219810"/>
          </a:xfrm>
          <a:custGeom>
            <a:avLst/>
            <a:gdLst/>
            <a:ahLst/>
            <a:cxnLst/>
            <a:rect l="0" t="0" r="0" b="0"/>
            <a:pathLst>
              <a:path w="9144000" h="1366734" extrusionOk="0">
                <a:moveTo>
                  <a:pt x="0" y="1366734"/>
                </a:moveTo>
                <a:lnTo>
                  <a:pt x="9144000" y="1366734"/>
                </a:lnTo>
                <a:lnTo>
                  <a:pt x="9144000" y="461859"/>
                </a:lnTo>
                <a:lnTo>
                  <a:pt x="4645763" y="157291"/>
                </a:lnTo>
                <a:lnTo>
                  <a:pt x="4638172" y="265851"/>
                </a:lnTo>
                <a:lnTo>
                  <a:pt x="836312" y="0"/>
                </a:lnTo>
                <a:lnTo>
                  <a:pt x="829113" y="102948"/>
                </a:lnTo>
                <a:lnTo>
                  <a:pt x="0" y="44971"/>
                </a:lnTo>
                <a:lnTo>
                  <a:pt x="0" y="461859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6" name="Shape 16"/>
          <p:cNvSpPr/>
          <p:nvPr/>
        </p:nvSpPr>
        <p:spPr>
          <a:xfrm>
            <a:off x="0" y="0"/>
            <a:ext cx="9144000" cy="21335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 rot="-249176">
            <a:off x="1097760" y="3131978"/>
            <a:ext cx="7585015" cy="5239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1270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20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1270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20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1270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20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1270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20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1270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20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1270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20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1270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20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1270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20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127000" algn="l" rtl="0">
              <a:spcBef>
                <a:spcPts val="0"/>
              </a:spcBef>
              <a:buClr>
                <a:schemeClr val="lt2"/>
              </a:buClr>
              <a:buSzPct val="100000"/>
              <a:buFont typeface="Trebuchet MS"/>
              <a:buNone/>
              <a:defRPr sz="20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8" name="Shape 18"/>
          <p:cNvSpPr/>
          <p:nvPr/>
        </p:nvSpPr>
        <p:spPr>
          <a:xfrm rot="-240126">
            <a:off x="472191" y="2455229"/>
            <a:ext cx="498615" cy="448686"/>
          </a:xfrm>
          <a:prstGeom prst="star4">
            <a:avLst>
              <a:gd name="adj" fmla="val 20046"/>
            </a:avLst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 rot="-244891">
            <a:off x="1031293" y="1341541"/>
            <a:ext cx="7772311" cy="142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3048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4800" b="1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20" name="Shape 20"/>
          <p:cNvSpPr/>
          <p:nvPr/>
        </p:nvSpPr>
        <p:spPr>
          <a:xfrm flipH="1">
            <a:off x="0" y="3511296"/>
            <a:ext cx="9143999" cy="3351847"/>
          </a:xfrm>
          <a:custGeom>
            <a:avLst/>
            <a:gdLst/>
            <a:ahLst/>
            <a:cxnLst/>
            <a:rect l="0" t="0" r="0" b="0"/>
            <a:pathLst>
              <a:path w="9144000" h="3429000" extrusionOk="0">
                <a:moveTo>
                  <a:pt x="0" y="0"/>
                </a:moveTo>
                <a:lnTo>
                  <a:pt x="0" y="762000"/>
                </a:lnTo>
                <a:lnTo>
                  <a:pt x="0" y="3429000"/>
                </a:lnTo>
                <a:lnTo>
                  <a:pt x="9144000" y="3429000"/>
                </a:lnTo>
                <a:lnTo>
                  <a:pt x="9144000" y="76200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1" name="Shape 21"/>
          <p:cNvSpPr/>
          <p:nvPr/>
        </p:nvSpPr>
        <p:spPr>
          <a:xfrm rot="-283855">
            <a:off x="915995" y="3829088"/>
            <a:ext cx="6019909" cy="28807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itleOnly" type="titleOnly">
  <p:cSld name="title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CAPTION_ONLY">
  <p:cSld name="CAPTION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69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marL="285750" indent="-28575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blank" type="blank">
  <p:cSld name="blank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x" type="tx">
  <p:cSld name="tx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 flipH="1">
            <a:off x="0" y="6248400"/>
            <a:ext cx="9143999" cy="532447"/>
          </a:xfrm>
          <a:custGeom>
            <a:avLst/>
            <a:gdLst/>
            <a:ahLst/>
            <a:cxnLst/>
            <a:rect l="0" t="0" r="0" b="0"/>
            <a:pathLst>
              <a:path w="9144000" h="990600" extrusionOk="0">
                <a:moveTo>
                  <a:pt x="0" y="0"/>
                </a:moveTo>
                <a:lnTo>
                  <a:pt x="0" y="381000"/>
                </a:lnTo>
                <a:lnTo>
                  <a:pt x="0" y="990600"/>
                </a:lnTo>
                <a:lnTo>
                  <a:pt x="9144000" y="990600"/>
                </a:lnTo>
                <a:lnTo>
                  <a:pt x="9144000" y="381000"/>
                </a:lnTo>
                <a:close/>
              </a:path>
            </a:pathLst>
          </a:cu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4" name="Shape 24"/>
          <p:cNvSpPr/>
          <p:nvPr/>
        </p:nvSpPr>
        <p:spPr>
          <a:xfrm rot="-120272">
            <a:off x="918043" y="6170451"/>
            <a:ext cx="7396425" cy="294012"/>
          </a:xfrm>
          <a:custGeom>
            <a:avLst/>
            <a:gdLst/>
            <a:ahLst/>
            <a:cxnLst/>
            <a:rect l="0" t="0" r="0" b="0"/>
            <a:pathLst>
              <a:path w="7391900" h="315950" extrusionOk="0">
                <a:moveTo>
                  <a:pt x="5410200" y="0"/>
                </a:moveTo>
                <a:lnTo>
                  <a:pt x="5410200" y="87350"/>
                </a:lnTo>
                <a:lnTo>
                  <a:pt x="7391900" y="87349"/>
                </a:lnTo>
                <a:lnTo>
                  <a:pt x="7391900" y="315950"/>
                </a:lnTo>
                <a:lnTo>
                  <a:pt x="1981700" y="315949"/>
                </a:lnTo>
                <a:lnTo>
                  <a:pt x="19817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5" name="Shape 25"/>
          <p:cNvSpPr/>
          <p:nvPr/>
        </p:nvSpPr>
        <p:spPr>
          <a:xfrm rot="10800000" flipH="1">
            <a:off x="0" y="-937"/>
            <a:ext cx="9143999" cy="1448737"/>
          </a:xfrm>
          <a:custGeom>
            <a:avLst/>
            <a:gdLst/>
            <a:ahLst/>
            <a:cxnLst/>
            <a:rect l="0" t="0" r="0" b="0"/>
            <a:pathLst>
              <a:path w="9144000" h="1366734" extrusionOk="0">
                <a:moveTo>
                  <a:pt x="0" y="1366734"/>
                </a:moveTo>
                <a:lnTo>
                  <a:pt x="9144000" y="1366734"/>
                </a:lnTo>
                <a:lnTo>
                  <a:pt x="9144000" y="461859"/>
                </a:lnTo>
                <a:lnTo>
                  <a:pt x="4645763" y="157291"/>
                </a:lnTo>
                <a:lnTo>
                  <a:pt x="4638172" y="265851"/>
                </a:lnTo>
                <a:lnTo>
                  <a:pt x="836312" y="0"/>
                </a:lnTo>
                <a:lnTo>
                  <a:pt x="829113" y="102948"/>
                </a:lnTo>
                <a:lnTo>
                  <a:pt x="0" y="44971"/>
                </a:lnTo>
                <a:lnTo>
                  <a:pt x="0" y="461859"/>
                </a:lnTo>
                <a:close/>
              </a:path>
            </a:pathLst>
          </a:cu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6" name="Shape 26"/>
          <p:cNvSpPr/>
          <p:nvPr/>
        </p:nvSpPr>
        <p:spPr>
          <a:xfrm rot="10800000" flipH="1">
            <a:off x="0" y="0"/>
            <a:ext cx="9143999" cy="1366733"/>
          </a:xfrm>
          <a:custGeom>
            <a:avLst/>
            <a:gdLst/>
            <a:ahLst/>
            <a:cxnLst/>
            <a:rect l="0" t="0" r="0" b="0"/>
            <a:pathLst>
              <a:path w="9144000" h="1366734" extrusionOk="0">
                <a:moveTo>
                  <a:pt x="0" y="1366734"/>
                </a:moveTo>
                <a:lnTo>
                  <a:pt x="9144000" y="1366734"/>
                </a:lnTo>
                <a:lnTo>
                  <a:pt x="9144000" y="461859"/>
                </a:lnTo>
                <a:lnTo>
                  <a:pt x="4645763" y="157291"/>
                </a:lnTo>
                <a:lnTo>
                  <a:pt x="4638172" y="265851"/>
                </a:lnTo>
                <a:lnTo>
                  <a:pt x="836312" y="0"/>
                </a:lnTo>
                <a:lnTo>
                  <a:pt x="829113" y="102948"/>
                </a:lnTo>
                <a:lnTo>
                  <a:pt x="0" y="44971"/>
                </a:lnTo>
                <a:lnTo>
                  <a:pt x="0" y="461859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7" name="Shape 27"/>
          <p:cNvSpPr/>
          <p:nvPr/>
        </p:nvSpPr>
        <p:spPr>
          <a:xfrm flipH="1">
            <a:off x="0" y="6327648"/>
            <a:ext cx="9143999" cy="532447"/>
          </a:xfrm>
          <a:custGeom>
            <a:avLst/>
            <a:gdLst/>
            <a:ahLst/>
            <a:cxnLst/>
            <a:rect l="0" t="0" r="0" b="0"/>
            <a:pathLst>
              <a:path w="9144000" h="990600" extrusionOk="0">
                <a:moveTo>
                  <a:pt x="0" y="0"/>
                </a:moveTo>
                <a:lnTo>
                  <a:pt x="0" y="381000"/>
                </a:lnTo>
                <a:lnTo>
                  <a:pt x="0" y="990600"/>
                </a:lnTo>
                <a:lnTo>
                  <a:pt x="9144000" y="990600"/>
                </a:lnTo>
                <a:lnTo>
                  <a:pt x="9144000" y="38100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 rot="-303791">
            <a:off x="1177343" y="-19952"/>
            <a:ext cx="8229612" cy="11429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>
                <a:solidFill>
                  <a:schemeClr val="lt1"/>
                </a:solidFill>
              </a:defRPr>
            </a:lvl1pPr>
            <a:lvl2pPr rtl="0">
              <a:defRPr>
                <a:solidFill>
                  <a:schemeClr val="lt1"/>
                </a:solidFill>
              </a:defRPr>
            </a:lvl2pPr>
            <a:lvl3pPr rtl="0">
              <a:defRPr>
                <a:solidFill>
                  <a:schemeClr val="lt1"/>
                </a:solidFill>
              </a:defRPr>
            </a:lvl3pPr>
            <a:lvl4pPr rtl="0">
              <a:defRPr>
                <a:solidFill>
                  <a:schemeClr val="lt1"/>
                </a:solidFill>
              </a:defRPr>
            </a:lvl4pPr>
            <a:lvl5pPr rtl="0">
              <a:defRPr>
                <a:solidFill>
                  <a:schemeClr val="lt1"/>
                </a:solidFill>
              </a:defRPr>
            </a:lvl5pPr>
            <a:lvl6pPr rtl="0">
              <a:defRPr>
                <a:solidFill>
                  <a:schemeClr val="lt1"/>
                </a:solidFill>
              </a:defRPr>
            </a:lvl6pPr>
            <a:lvl7pPr rtl="0">
              <a:defRPr>
                <a:solidFill>
                  <a:schemeClr val="lt1"/>
                </a:solidFill>
              </a:defRPr>
            </a:lvl7pPr>
            <a:lvl8pPr rtl="0">
              <a:defRPr>
                <a:solidFill>
                  <a:schemeClr val="lt1"/>
                </a:solidFill>
              </a:defRPr>
            </a:lvl8pPr>
            <a:lvl9pPr rtl="0"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9" name="Shape 29"/>
          <p:cNvSpPr/>
          <p:nvPr/>
        </p:nvSpPr>
        <p:spPr>
          <a:xfrm rot="-240126">
            <a:off x="700792" y="702629"/>
            <a:ext cx="498615" cy="448686"/>
          </a:xfrm>
          <a:prstGeom prst="star4">
            <a:avLst>
              <a:gd name="adj" fmla="val 20046"/>
            </a:avLst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0" name="Shape 30"/>
          <p:cNvSpPr/>
          <p:nvPr/>
        </p:nvSpPr>
        <p:spPr>
          <a:xfrm rot="-120272">
            <a:off x="915325" y="6289621"/>
            <a:ext cx="7396425" cy="316143"/>
          </a:xfrm>
          <a:custGeom>
            <a:avLst/>
            <a:gdLst/>
            <a:ahLst/>
            <a:cxnLst/>
            <a:rect l="0" t="0" r="0" b="0"/>
            <a:pathLst>
              <a:path w="7391900" h="315950" extrusionOk="0">
                <a:moveTo>
                  <a:pt x="5410200" y="0"/>
                </a:moveTo>
                <a:lnTo>
                  <a:pt x="5410200" y="87350"/>
                </a:lnTo>
                <a:lnTo>
                  <a:pt x="7391900" y="87349"/>
                </a:lnTo>
                <a:lnTo>
                  <a:pt x="7391900" y="315950"/>
                </a:lnTo>
                <a:lnTo>
                  <a:pt x="1981700" y="315949"/>
                </a:lnTo>
                <a:lnTo>
                  <a:pt x="19817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 sz="30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defRPr sz="24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defRPr sz="24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defRPr sz="18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defRPr sz="180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rtl="0">
              <a:defRPr sz="1800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rtl="0">
              <a:defRPr sz="1800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rtl="0">
              <a:defRPr sz="1800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rtl="0">
              <a:defRPr sz="1800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woColTx" type="twoColTx">
  <p:cSld name="twoColTx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 flipH="1">
            <a:off x="0" y="6248400"/>
            <a:ext cx="9143999" cy="532447"/>
          </a:xfrm>
          <a:custGeom>
            <a:avLst/>
            <a:gdLst/>
            <a:ahLst/>
            <a:cxnLst/>
            <a:rect l="0" t="0" r="0" b="0"/>
            <a:pathLst>
              <a:path w="9144000" h="990600" extrusionOk="0">
                <a:moveTo>
                  <a:pt x="0" y="0"/>
                </a:moveTo>
                <a:lnTo>
                  <a:pt x="0" y="381000"/>
                </a:lnTo>
                <a:lnTo>
                  <a:pt x="0" y="990600"/>
                </a:lnTo>
                <a:lnTo>
                  <a:pt x="9144000" y="990600"/>
                </a:lnTo>
                <a:lnTo>
                  <a:pt x="9144000" y="381000"/>
                </a:lnTo>
                <a:close/>
              </a:path>
            </a:pathLst>
          </a:cu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4" name="Shape 34"/>
          <p:cNvSpPr/>
          <p:nvPr/>
        </p:nvSpPr>
        <p:spPr>
          <a:xfrm rot="-120272">
            <a:off x="918043" y="6170451"/>
            <a:ext cx="7396425" cy="294012"/>
          </a:xfrm>
          <a:custGeom>
            <a:avLst/>
            <a:gdLst/>
            <a:ahLst/>
            <a:cxnLst/>
            <a:rect l="0" t="0" r="0" b="0"/>
            <a:pathLst>
              <a:path w="7391900" h="315950" extrusionOk="0">
                <a:moveTo>
                  <a:pt x="5410200" y="0"/>
                </a:moveTo>
                <a:lnTo>
                  <a:pt x="5410200" y="87350"/>
                </a:lnTo>
                <a:lnTo>
                  <a:pt x="7391900" y="87349"/>
                </a:lnTo>
                <a:lnTo>
                  <a:pt x="7391900" y="315950"/>
                </a:lnTo>
                <a:lnTo>
                  <a:pt x="1981700" y="315949"/>
                </a:lnTo>
                <a:lnTo>
                  <a:pt x="19817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5" name="Shape 35"/>
          <p:cNvSpPr/>
          <p:nvPr/>
        </p:nvSpPr>
        <p:spPr>
          <a:xfrm rot="10800000" flipH="1">
            <a:off x="0" y="-937"/>
            <a:ext cx="9143999" cy="1448737"/>
          </a:xfrm>
          <a:custGeom>
            <a:avLst/>
            <a:gdLst/>
            <a:ahLst/>
            <a:cxnLst/>
            <a:rect l="0" t="0" r="0" b="0"/>
            <a:pathLst>
              <a:path w="9144000" h="1366734" extrusionOk="0">
                <a:moveTo>
                  <a:pt x="0" y="1366734"/>
                </a:moveTo>
                <a:lnTo>
                  <a:pt x="9144000" y="1366734"/>
                </a:lnTo>
                <a:lnTo>
                  <a:pt x="9144000" y="461859"/>
                </a:lnTo>
                <a:lnTo>
                  <a:pt x="4645763" y="157291"/>
                </a:lnTo>
                <a:lnTo>
                  <a:pt x="4638172" y="265851"/>
                </a:lnTo>
                <a:lnTo>
                  <a:pt x="836312" y="0"/>
                </a:lnTo>
                <a:lnTo>
                  <a:pt x="829113" y="102948"/>
                </a:lnTo>
                <a:lnTo>
                  <a:pt x="0" y="44971"/>
                </a:lnTo>
                <a:lnTo>
                  <a:pt x="0" y="461859"/>
                </a:lnTo>
                <a:close/>
              </a:path>
            </a:pathLst>
          </a:cu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6" name="Shape 36"/>
          <p:cNvSpPr/>
          <p:nvPr/>
        </p:nvSpPr>
        <p:spPr>
          <a:xfrm rot="10800000" flipH="1">
            <a:off x="0" y="0"/>
            <a:ext cx="9143999" cy="1366733"/>
          </a:xfrm>
          <a:custGeom>
            <a:avLst/>
            <a:gdLst/>
            <a:ahLst/>
            <a:cxnLst/>
            <a:rect l="0" t="0" r="0" b="0"/>
            <a:pathLst>
              <a:path w="9144000" h="1366734" extrusionOk="0">
                <a:moveTo>
                  <a:pt x="0" y="1366734"/>
                </a:moveTo>
                <a:lnTo>
                  <a:pt x="9144000" y="1366734"/>
                </a:lnTo>
                <a:lnTo>
                  <a:pt x="9144000" y="461859"/>
                </a:lnTo>
                <a:lnTo>
                  <a:pt x="4645763" y="157291"/>
                </a:lnTo>
                <a:lnTo>
                  <a:pt x="4638172" y="265851"/>
                </a:lnTo>
                <a:lnTo>
                  <a:pt x="836312" y="0"/>
                </a:lnTo>
                <a:lnTo>
                  <a:pt x="829113" y="102948"/>
                </a:lnTo>
                <a:lnTo>
                  <a:pt x="0" y="44971"/>
                </a:lnTo>
                <a:lnTo>
                  <a:pt x="0" y="461859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7" name="Shape 37"/>
          <p:cNvSpPr/>
          <p:nvPr/>
        </p:nvSpPr>
        <p:spPr>
          <a:xfrm rot="-240126">
            <a:off x="700792" y="702629"/>
            <a:ext cx="498615" cy="448686"/>
          </a:xfrm>
          <a:prstGeom prst="star4">
            <a:avLst>
              <a:gd name="adj" fmla="val 20046"/>
            </a:avLst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 rot="-303791">
            <a:off x="1177343" y="-19952"/>
            <a:ext cx="8229612" cy="11429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>
                <a:solidFill>
                  <a:schemeClr val="lt1"/>
                </a:solidFill>
              </a:defRPr>
            </a:lvl1pPr>
            <a:lvl2pPr rtl="0">
              <a:defRPr>
                <a:solidFill>
                  <a:schemeClr val="lt1"/>
                </a:solidFill>
              </a:defRPr>
            </a:lvl2pPr>
            <a:lvl3pPr rtl="0">
              <a:defRPr>
                <a:solidFill>
                  <a:schemeClr val="lt1"/>
                </a:solidFill>
              </a:defRPr>
            </a:lvl3pPr>
            <a:lvl4pPr rtl="0">
              <a:defRPr>
                <a:solidFill>
                  <a:schemeClr val="lt1"/>
                </a:solidFill>
              </a:defRPr>
            </a:lvl4pPr>
            <a:lvl5pPr rtl="0">
              <a:defRPr>
                <a:solidFill>
                  <a:schemeClr val="lt1"/>
                </a:solidFill>
              </a:defRPr>
            </a:lvl5pPr>
            <a:lvl6pPr rtl="0">
              <a:defRPr>
                <a:solidFill>
                  <a:schemeClr val="lt1"/>
                </a:solidFill>
              </a:defRPr>
            </a:lvl6pPr>
            <a:lvl7pPr rtl="0">
              <a:defRPr>
                <a:solidFill>
                  <a:schemeClr val="lt1"/>
                </a:solidFill>
              </a:defRPr>
            </a:lvl7pPr>
            <a:lvl8pPr rtl="0">
              <a:defRPr>
                <a:solidFill>
                  <a:schemeClr val="lt1"/>
                </a:solidFill>
              </a:defRPr>
            </a:lvl8pPr>
            <a:lvl9pPr rtl="0"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Shape 39"/>
          <p:cNvSpPr/>
          <p:nvPr/>
        </p:nvSpPr>
        <p:spPr>
          <a:xfrm rot="-120272">
            <a:off x="915325" y="6289621"/>
            <a:ext cx="7396425" cy="316143"/>
          </a:xfrm>
          <a:custGeom>
            <a:avLst/>
            <a:gdLst/>
            <a:ahLst/>
            <a:cxnLst/>
            <a:rect l="0" t="0" r="0" b="0"/>
            <a:pathLst>
              <a:path w="7391900" h="315950" extrusionOk="0">
                <a:moveTo>
                  <a:pt x="5410200" y="0"/>
                </a:moveTo>
                <a:lnTo>
                  <a:pt x="5410200" y="87350"/>
                </a:lnTo>
                <a:lnTo>
                  <a:pt x="7391900" y="87349"/>
                </a:lnTo>
                <a:lnTo>
                  <a:pt x="7391900" y="315950"/>
                </a:lnTo>
                <a:lnTo>
                  <a:pt x="1981700" y="315949"/>
                </a:lnTo>
                <a:lnTo>
                  <a:pt x="19817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000">
                <a:solidFill>
                  <a:schemeClr val="lt2"/>
                </a:solidFill>
              </a:defRPr>
            </a:lvl1pPr>
            <a:lvl2pPr rtl="0">
              <a:defRPr sz="2400">
                <a:solidFill>
                  <a:schemeClr val="lt2"/>
                </a:solidFill>
              </a:defRPr>
            </a:lvl2pPr>
            <a:lvl3pPr rtl="0">
              <a:defRPr sz="2400">
                <a:solidFill>
                  <a:schemeClr val="lt2"/>
                </a:solidFill>
              </a:defRPr>
            </a:lvl3pPr>
            <a:lvl4pPr rtl="0">
              <a:defRPr sz="1800">
                <a:solidFill>
                  <a:schemeClr val="lt2"/>
                </a:solidFill>
              </a:defRPr>
            </a:lvl4pPr>
            <a:lvl5pPr rtl="0">
              <a:defRPr sz="1800">
                <a:solidFill>
                  <a:schemeClr val="lt2"/>
                </a:solidFill>
              </a:defRPr>
            </a:lvl5pPr>
            <a:lvl6pPr rtl="0">
              <a:defRPr sz="1800" baseline="0">
                <a:solidFill>
                  <a:schemeClr val="lt2"/>
                </a:solidFill>
              </a:defRPr>
            </a:lvl6pPr>
            <a:lvl7pPr rtl="0">
              <a:defRPr sz="1800" baseline="0">
                <a:solidFill>
                  <a:schemeClr val="lt2"/>
                </a:solidFill>
              </a:defRPr>
            </a:lvl7pPr>
            <a:lvl8pPr rtl="0">
              <a:defRPr sz="1800" baseline="0">
                <a:solidFill>
                  <a:schemeClr val="lt2"/>
                </a:solidFill>
              </a:defRPr>
            </a:lvl8pPr>
            <a:lvl9pPr marL="3657600" indent="114300" rtl="0">
              <a:buSzPct val="100000"/>
              <a:buFont typeface="Trebuchet MS"/>
              <a:buNone/>
              <a:defRPr sz="1800"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3000">
                <a:solidFill>
                  <a:schemeClr val="lt2"/>
                </a:solidFill>
              </a:defRPr>
            </a:lvl1pPr>
            <a:lvl2pPr rtl="0">
              <a:defRPr sz="2400">
                <a:solidFill>
                  <a:schemeClr val="lt2"/>
                </a:solidFill>
              </a:defRPr>
            </a:lvl2pPr>
            <a:lvl3pPr rtl="0">
              <a:defRPr sz="2400">
                <a:solidFill>
                  <a:schemeClr val="lt2"/>
                </a:solidFill>
              </a:defRPr>
            </a:lvl3pPr>
            <a:lvl4pPr rtl="0">
              <a:defRPr sz="1800">
                <a:solidFill>
                  <a:schemeClr val="lt2"/>
                </a:solidFill>
              </a:defRPr>
            </a:lvl4pPr>
            <a:lvl5pPr rtl="0">
              <a:defRPr sz="1800">
                <a:solidFill>
                  <a:schemeClr val="lt2"/>
                </a:solidFill>
              </a:defRPr>
            </a:lvl5pPr>
            <a:lvl6pPr rtl="0">
              <a:defRPr sz="1800" baseline="0">
                <a:solidFill>
                  <a:schemeClr val="lt2"/>
                </a:solidFill>
              </a:defRPr>
            </a:lvl6pPr>
            <a:lvl7pPr rtl="0">
              <a:defRPr sz="1800" baseline="0">
                <a:solidFill>
                  <a:schemeClr val="lt2"/>
                </a:solidFill>
              </a:defRPr>
            </a:lvl7pPr>
            <a:lvl8pPr rtl="0">
              <a:defRPr sz="1800" baseline="0">
                <a:solidFill>
                  <a:schemeClr val="lt2"/>
                </a:solidFill>
              </a:defRPr>
            </a:lvl8pPr>
            <a:lvl9pPr marL="3657600" indent="114300" rtl="0">
              <a:buSzPct val="100000"/>
              <a:buFont typeface="Trebuchet MS"/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/>
          <p:nvPr/>
        </p:nvSpPr>
        <p:spPr>
          <a:xfrm flipH="1">
            <a:off x="0" y="6327648"/>
            <a:ext cx="9143999" cy="532447"/>
          </a:xfrm>
          <a:custGeom>
            <a:avLst/>
            <a:gdLst/>
            <a:ahLst/>
            <a:cxnLst/>
            <a:rect l="0" t="0" r="0" b="0"/>
            <a:pathLst>
              <a:path w="9144000" h="990600" extrusionOk="0">
                <a:moveTo>
                  <a:pt x="0" y="0"/>
                </a:moveTo>
                <a:lnTo>
                  <a:pt x="0" y="381000"/>
                </a:lnTo>
                <a:lnTo>
                  <a:pt x="0" y="990600"/>
                </a:lnTo>
                <a:lnTo>
                  <a:pt x="9144000" y="990600"/>
                </a:lnTo>
                <a:lnTo>
                  <a:pt x="9144000" y="38100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itleOnly" type="titleOnly">
  <p:cSld name="title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 flipH="1">
            <a:off x="0" y="6248400"/>
            <a:ext cx="9143999" cy="532447"/>
          </a:xfrm>
          <a:custGeom>
            <a:avLst/>
            <a:gdLst/>
            <a:ahLst/>
            <a:cxnLst/>
            <a:rect l="0" t="0" r="0" b="0"/>
            <a:pathLst>
              <a:path w="9144000" h="990600" extrusionOk="0">
                <a:moveTo>
                  <a:pt x="0" y="0"/>
                </a:moveTo>
                <a:lnTo>
                  <a:pt x="0" y="381000"/>
                </a:lnTo>
                <a:lnTo>
                  <a:pt x="0" y="990600"/>
                </a:lnTo>
                <a:lnTo>
                  <a:pt x="9144000" y="990600"/>
                </a:lnTo>
                <a:lnTo>
                  <a:pt x="9144000" y="381000"/>
                </a:lnTo>
                <a:close/>
              </a:path>
            </a:pathLst>
          </a:cu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45" name="Shape 45"/>
          <p:cNvSpPr/>
          <p:nvPr/>
        </p:nvSpPr>
        <p:spPr>
          <a:xfrm rot="-120272">
            <a:off x="918043" y="6170451"/>
            <a:ext cx="7396425" cy="294012"/>
          </a:xfrm>
          <a:custGeom>
            <a:avLst/>
            <a:gdLst/>
            <a:ahLst/>
            <a:cxnLst/>
            <a:rect l="0" t="0" r="0" b="0"/>
            <a:pathLst>
              <a:path w="7391900" h="315950" extrusionOk="0">
                <a:moveTo>
                  <a:pt x="5410200" y="0"/>
                </a:moveTo>
                <a:lnTo>
                  <a:pt x="5410200" y="87350"/>
                </a:lnTo>
                <a:lnTo>
                  <a:pt x="7391900" y="87349"/>
                </a:lnTo>
                <a:lnTo>
                  <a:pt x="7391900" y="315950"/>
                </a:lnTo>
                <a:lnTo>
                  <a:pt x="1981700" y="315949"/>
                </a:lnTo>
                <a:lnTo>
                  <a:pt x="19817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46" name="Shape 46"/>
          <p:cNvSpPr/>
          <p:nvPr/>
        </p:nvSpPr>
        <p:spPr>
          <a:xfrm rot="10800000" flipH="1">
            <a:off x="0" y="-937"/>
            <a:ext cx="9143999" cy="1448737"/>
          </a:xfrm>
          <a:custGeom>
            <a:avLst/>
            <a:gdLst/>
            <a:ahLst/>
            <a:cxnLst/>
            <a:rect l="0" t="0" r="0" b="0"/>
            <a:pathLst>
              <a:path w="9144000" h="1366734" extrusionOk="0">
                <a:moveTo>
                  <a:pt x="0" y="1366734"/>
                </a:moveTo>
                <a:lnTo>
                  <a:pt x="9144000" y="1366734"/>
                </a:lnTo>
                <a:lnTo>
                  <a:pt x="9144000" y="461859"/>
                </a:lnTo>
                <a:lnTo>
                  <a:pt x="4645763" y="157291"/>
                </a:lnTo>
                <a:lnTo>
                  <a:pt x="4638172" y="265851"/>
                </a:lnTo>
                <a:lnTo>
                  <a:pt x="836312" y="0"/>
                </a:lnTo>
                <a:lnTo>
                  <a:pt x="829113" y="102948"/>
                </a:lnTo>
                <a:lnTo>
                  <a:pt x="0" y="44971"/>
                </a:lnTo>
                <a:lnTo>
                  <a:pt x="0" y="461859"/>
                </a:lnTo>
                <a:close/>
              </a:path>
            </a:pathLst>
          </a:cu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47" name="Shape 47"/>
          <p:cNvSpPr/>
          <p:nvPr/>
        </p:nvSpPr>
        <p:spPr>
          <a:xfrm rot="10800000" flipH="1">
            <a:off x="0" y="0"/>
            <a:ext cx="9143999" cy="1366733"/>
          </a:xfrm>
          <a:custGeom>
            <a:avLst/>
            <a:gdLst/>
            <a:ahLst/>
            <a:cxnLst/>
            <a:rect l="0" t="0" r="0" b="0"/>
            <a:pathLst>
              <a:path w="9144000" h="1366734" extrusionOk="0">
                <a:moveTo>
                  <a:pt x="0" y="1366734"/>
                </a:moveTo>
                <a:lnTo>
                  <a:pt x="9144000" y="1366734"/>
                </a:lnTo>
                <a:lnTo>
                  <a:pt x="9144000" y="461859"/>
                </a:lnTo>
                <a:lnTo>
                  <a:pt x="4645763" y="157291"/>
                </a:lnTo>
                <a:lnTo>
                  <a:pt x="4638172" y="265851"/>
                </a:lnTo>
                <a:lnTo>
                  <a:pt x="836312" y="0"/>
                </a:lnTo>
                <a:lnTo>
                  <a:pt x="829113" y="102948"/>
                </a:lnTo>
                <a:lnTo>
                  <a:pt x="0" y="44971"/>
                </a:lnTo>
                <a:lnTo>
                  <a:pt x="0" y="461859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48" name="Shape 48"/>
          <p:cNvSpPr/>
          <p:nvPr/>
        </p:nvSpPr>
        <p:spPr>
          <a:xfrm rot="-240126">
            <a:off x="700792" y="702629"/>
            <a:ext cx="498615" cy="448686"/>
          </a:xfrm>
          <a:prstGeom prst="star4">
            <a:avLst>
              <a:gd name="adj" fmla="val 20046"/>
            </a:avLst>
          </a:prstGeom>
          <a:solidFill>
            <a:schemeClr val="accent1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 rot="-303791">
            <a:off x="1177343" y="-19952"/>
            <a:ext cx="8229612" cy="114295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defRPr>
                <a:solidFill>
                  <a:schemeClr val="lt1"/>
                </a:solidFill>
              </a:defRPr>
            </a:lvl1pPr>
            <a:lvl2pPr rtl="0">
              <a:defRPr>
                <a:solidFill>
                  <a:schemeClr val="lt1"/>
                </a:solidFill>
              </a:defRPr>
            </a:lvl2pPr>
            <a:lvl3pPr rtl="0">
              <a:defRPr>
                <a:solidFill>
                  <a:schemeClr val="lt1"/>
                </a:solidFill>
              </a:defRPr>
            </a:lvl3pPr>
            <a:lvl4pPr rtl="0">
              <a:defRPr>
                <a:solidFill>
                  <a:schemeClr val="lt1"/>
                </a:solidFill>
              </a:defRPr>
            </a:lvl4pPr>
            <a:lvl5pPr rtl="0">
              <a:defRPr>
                <a:solidFill>
                  <a:schemeClr val="lt1"/>
                </a:solidFill>
              </a:defRPr>
            </a:lvl5pPr>
            <a:lvl6pPr rtl="0">
              <a:defRPr>
                <a:solidFill>
                  <a:schemeClr val="lt1"/>
                </a:solidFill>
              </a:defRPr>
            </a:lvl6pPr>
            <a:lvl7pPr rtl="0">
              <a:defRPr>
                <a:solidFill>
                  <a:schemeClr val="lt1"/>
                </a:solidFill>
              </a:defRPr>
            </a:lvl7pPr>
            <a:lvl8pPr rtl="0">
              <a:defRPr>
                <a:solidFill>
                  <a:schemeClr val="lt1"/>
                </a:solidFill>
              </a:defRPr>
            </a:lvl8pPr>
            <a:lvl9pPr rtl="0"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0" name="Shape 50"/>
          <p:cNvSpPr/>
          <p:nvPr/>
        </p:nvSpPr>
        <p:spPr>
          <a:xfrm rot="-120272">
            <a:off x="915325" y="6289621"/>
            <a:ext cx="7396425" cy="316143"/>
          </a:xfrm>
          <a:custGeom>
            <a:avLst/>
            <a:gdLst/>
            <a:ahLst/>
            <a:cxnLst/>
            <a:rect l="0" t="0" r="0" b="0"/>
            <a:pathLst>
              <a:path w="7391900" h="315950" extrusionOk="0">
                <a:moveTo>
                  <a:pt x="5410200" y="0"/>
                </a:moveTo>
                <a:lnTo>
                  <a:pt x="5410200" y="87350"/>
                </a:lnTo>
                <a:lnTo>
                  <a:pt x="7391900" y="87349"/>
                </a:lnTo>
                <a:lnTo>
                  <a:pt x="7391900" y="315950"/>
                </a:lnTo>
                <a:lnTo>
                  <a:pt x="1981700" y="315949"/>
                </a:lnTo>
                <a:lnTo>
                  <a:pt x="19817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51" name="Shape 51"/>
          <p:cNvSpPr/>
          <p:nvPr/>
        </p:nvSpPr>
        <p:spPr>
          <a:xfrm flipH="1">
            <a:off x="0" y="6327648"/>
            <a:ext cx="9143999" cy="532447"/>
          </a:xfrm>
          <a:custGeom>
            <a:avLst/>
            <a:gdLst/>
            <a:ahLst/>
            <a:cxnLst/>
            <a:rect l="0" t="0" r="0" b="0"/>
            <a:pathLst>
              <a:path w="9144000" h="990600" extrusionOk="0">
                <a:moveTo>
                  <a:pt x="0" y="0"/>
                </a:moveTo>
                <a:lnTo>
                  <a:pt x="0" y="381000"/>
                </a:lnTo>
                <a:lnTo>
                  <a:pt x="0" y="990600"/>
                </a:lnTo>
                <a:lnTo>
                  <a:pt x="9144000" y="990600"/>
                </a:lnTo>
                <a:lnTo>
                  <a:pt x="9144000" y="38100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CAPTION_ONLY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 flipH="1">
            <a:off x="0" y="6248400"/>
            <a:ext cx="9143999" cy="532447"/>
          </a:xfrm>
          <a:custGeom>
            <a:avLst/>
            <a:gdLst/>
            <a:ahLst/>
            <a:cxnLst/>
            <a:rect l="0" t="0" r="0" b="0"/>
            <a:pathLst>
              <a:path w="9144000" h="990600" extrusionOk="0">
                <a:moveTo>
                  <a:pt x="0" y="0"/>
                </a:moveTo>
                <a:lnTo>
                  <a:pt x="0" y="381000"/>
                </a:lnTo>
                <a:lnTo>
                  <a:pt x="0" y="990600"/>
                </a:lnTo>
                <a:lnTo>
                  <a:pt x="9144000" y="990600"/>
                </a:lnTo>
                <a:lnTo>
                  <a:pt x="9144000" y="381000"/>
                </a:lnTo>
                <a:close/>
              </a:path>
            </a:pathLst>
          </a:cu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54" name="Shape 54"/>
          <p:cNvSpPr/>
          <p:nvPr/>
        </p:nvSpPr>
        <p:spPr>
          <a:xfrm rot="-120272">
            <a:off x="918043" y="6170451"/>
            <a:ext cx="7396425" cy="294012"/>
          </a:xfrm>
          <a:custGeom>
            <a:avLst/>
            <a:gdLst/>
            <a:ahLst/>
            <a:cxnLst/>
            <a:rect l="0" t="0" r="0" b="0"/>
            <a:pathLst>
              <a:path w="7391900" h="315950" extrusionOk="0">
                <a:moveTo>
                  <a:pt x="5410200" y="0"/>
                </a:moveTo>
                <a:lnTo>
                  <a:pt x="5410200" y="87350"/>
                </a:lnTo>
                <a:lnTo>
                  <a:pt x="7391900" y="87349"/>
                </a:lnTo>
                <a:lnTo>
                  <a:pt x="7391900" y="315950"/>
                </a:lnTo>
                <a:lnTo>
                  <a:pt x="1981700" y="315949"/>
                </a:lnTo>
                <a:lnTo>
                  <a:pt x="19817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55" name="Shape 55"/>
          <p:cNvSpPr/>
          <p:nvPr/>
        </p:nvSpPr>
        <p:spPr>
          <a:xfrm rot="10800000" flipH="1">
            <a:off x="0" y="-937"/>
            <a:ext cx="9143999" cy="1448737"/>
          </a:xfrm>
          <a:custGeom>
            <a:avLst/>
            <a:gdLst/>
            <a:ahLst/>
            <a:cxnLst/>
            <a:rect l="0" t="0" r="0" b="0"/>
            <a:pathLst>
              <a:path w="9144000" h="1366734" extrusionOk="0">
                <a:moveTo>
                  <a:pt x="0" y="1366734"/>
                </a:moveTo>
                <a:lnTo>
                  <a:pt x="9144000" y="1366734"/>
                </a:lnTo>
                <a:lnTo>
                  <a:pt x="9144000" y="461859"/>
                </a:lnTo>
                <a:lnTo>
                  <a:pt x="4645763" y="157291"/>
                </a:lnTo>
                <a:lnTo>
                  <a:pt x="4638172" y="265851"/>
                </a:lnTo>
                <a:lnTo>
                  <a:pt x="836312" y="0"/>
                </a:lnTo>
                <a:lnTo>
                  <a:pt x="829113" y="102948"/>
                </a:lnTo>
                <a:lnTo>
                  <a:pt x="0" y="44971"/>
                </a:lnTo>
                <a:lnTo>
                  <a:pt x="0" y="461859"/>
                </a:lnTo>
                <a:close/>
              </a:path>
            </a:pathLst>
          </a:cu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 rot="-120001">
            <a:off x="998773" y="5784355"/>
            <a:ext cx="5570193" cy="4736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sz="1800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sz="1800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sz="1800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sz="1800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sz="1800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sz="1800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sz="1800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sz="1800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28575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sz="1800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57" name="Shape 57"/>
          <p:cNvSpPr/>
          <p:nvPr/>
        </p:nvSpPr>
        <p:spPr>
          <a:xfrm rot="10800000" flipH="1">
            <a:off x="0" y="0"/>
            <a:ext cx="9143999" cy="1366733"/>
          </a:xfrm>
          <a:custGeom>
            <a:avLst/>
            <a:gdLst/>
            <a:ahLst/>
            <a:cxnLst/>
            <a:rect l="0" t="0" r="0" b="0"/>
            <a:pathLst>
              <a:path w="9144000" h="1366734" extrusionOk="0">
                <a:moveTo>
                  <a:pt x="0" y="1366734"/>
                </a:moveTo>
                <a:lnTo>
                  <a:pt x="9144000" y="1366734"/>
                </a:lnTo>
                <a:lnTo>
                  <a:pt x="9144000" y="461859"/>
                </a:lnTo>
                <a:lnTo>
                  <a:pt x="4645763" y="157291"/>
                </a:lnTo>
                <a:lnTo>
                  <a:pt x="4638172" y="265851"/>
                </a:lnTo>
                <a:lnTo>
                  <a:pt x="836312" y="0"/>
                </a:lnTo>
                <a:lnTo>
                  <a:pt x="829113" y="102948"/>
                </a:lnTo>
                <a:lnTo>
                  <a:pt x="0" y="44971"/>
                </a:lnTo>
                <a:lnTo>
                  <a:pt x="0" y="461859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58" name="Shape 58"/>
          <p:cNvSpPr/>
          <p:nvPr/>
        </p:nvSpPr>
        <p:spPr>
          <a:xfrm rot="-120272">
            <a:off x="915325" y="6289621"/>
            <a:ext cx="7396425" cy="316143"/>
          </a:xfrm>
          <a:custGeom>
            <a:avLst/>
            <a:gdLst/>
            <a:ahLst/>
            <a:cxnLst/>
            <a:rect l="0" t="0" r="0" b="0"/>
            <a:pathLst>
              <a:path w="7391900" h="315950" extrusionOk="0">
                <a:moveTo>
                  <a:pt x="5410200" y="0"/>
                </a:moveTo>
                <a:lnTo>
                  <a:pt x="5410200" y="87350"/>
                </a:lnTo>
                <a:lnTo>
                  <a:pt x="7391900" y="87349"/>
                </a:lnTo>
                <a:lnTo>
                  <a:pt x="7391900" y="315950"/>
                </a:lnTo>
                <a:lnTo>
                  <a:pt x="1981700" y="315949"/>
                </a:lnTo>
                <a:lnTo>
                  <a:pt x="19817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59" name="Shape 59"/>
          <p:cNvSpPr/>
          <p:nvPr/>
        </p:nvSpPr>
        <p:spPr>
          <a:xfrm flipH="1">
            <a:off x="0" y="6327648"/>
            <a:ext cx="9143999" cy="532447"/>
          </a:xfrm>
          <a:custGeom>
            <a:avLst/>
            <a:gdLst/>
            <a:ahLst/>
            <a:cxnLst/>
            <a:rect l="0" t="0" r="0" b="0"/>
            <a:pathLst>
              <a:path w="9144000" h="990600" extrusionOk="0">
                <a:moveTo>
                  <a:pt x="0" y="0"/>
                </a:moveTo>
                <a:lnTo>
                  <a:pt x="0" y="381000"/>
                </a:lnTo>
                <a:lnTo>
                  <a:pt x="0" y="990600"/>
                </a:lnTo>
                <a:lnTo>
                  <a:pt x="9144000" y="990600"/>
                </a:lnTo>
                <a:lnTo>
                  <a:pt x="9144000" y="38100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blank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/>
        </p:nvSpPr>
        <p:spPr>
          <a:xfrm flipH="1">
            <a:off x="0" y="6248400"/>
            <a:ext cx="9143999" cy="532447"/>
          </a:xfrm>
          <a:custGeom>
            <a:avLst/>
            <a:gdLst/>
            <a:ahLst/>
            <a:cxnLst/>
            <a:rect l="0" t="0" r="0" b="0"/>
            <a:pathLst>
              <a:path w="9144000" h="990600" extrusionOk="0">
                <a:moveTo>
                  <a:pt x="0" y="0"/>
                </a:moveTo>
                <a:lnTo>
                  <a:pt x="0" y="381000"/>
                </a:lnTo>
                <a:lnTo>
                  <a:pt x="0" y="990600"/>
                </a:lnTo>
                <a:lnTo>
                  <a:pt x="9144000" y="990600"/>
                </a:lnTo>
                <a:lnTo>
                  <a:pt x="9144000" y="381000"/>
                </a:lnTo>
                <a:close/>
              </a:path>
            </a:pathLst>
          </a:cu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62" name="Shape 62"/>
          <p:cNvSpPr/>
          <p:nvPr/>
        </p:nvSpPr>
        <p:spPr>
          <a:xfrm rot="-120272">
            <a:off x="918043" y="6170451"/>
            <a:ext cx="7396425" cy="294012"/>
          </a:xfrm>
          <a:custGeom>
            <a:avLst/>
            <a:gdLst/>
            <a:ahLst/>
            <a:cxnLst/>
            <a:rect l="0" t="0" r="0" b="0"/>
            <a:pathLst>
              <a:path w="7391900" h="315950" extrusionOk="0">
                <a:moveTo>
                  <a:pt x="5410200" y="0"/>
                </a:moveTo>
                <a:lnTo>
                  <a:pt x="5410200" y="87350"/>
                </a:lnTo>
                <a:lnTo>
                  <a:pt x="7391900" y="87349"/>
                </a:lnTo>
                <a:lnTo>
                  <a:pt x="7391900" y="315950"/>
                </a:lnTo>
                <a:lnTo>
                  <a:pt x="1981700" y="315949"/>
                </a:lnTo>
                <a:lnTo>
                  <a:pt x="19817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63" name="Shape 63"/>
          <p:cNvSpPr/>
          <p:nvPr/>
        </p:nvSpPr>
        <p:spPr>
          <a:xfrm rot="10800000" flipH="1">
            <a:off x="0" y="-937"/>
            <a:ext cx="9143999" cy="1448737"/>
          </a:xfrm>
          <a:custGeom>
            <a:avLst/>
            <a:gdLst/>
            <a:ahLst/>
            <a:cxnLst/>
            <a:rect l="0" t="0" r="0" b="0"/>
            <a:pathLst>
              <a:path w="9144000" h="1366734" extrusionOk="0">
                <a:moveTo>
                  <a:pt x="0" y="1366734"/>
                </a:moveTo>
                <a:lnTo>
                  <a:pt x="9144000" y="1366734"/>
                </a:lnTo>
                <a:lnTo>
                  <a:pt x="9144000" y="461859"/>
                </a:lnTo>
                <a:lnTo>
                  <a:pt x="4645763" y="157291"/>
                </a:lnTo>
                <a:lnTo>
                  <a:pt x="4638172" y="265851"/>
                </a:lnTo>
                <a:lnTo>
                  <a:pt x="836312" y="0"/>
                </a:lnTo>
                <a:lnTo>
                  <a:pt x="829113" y="102948"/>
                </a:lnTo>
                <a:lnTo>
                  <a:pt x="0" y="44971"/>
                </a:lnTo>
                <a:lnTo>
                  <a:pt x="0" y="461859"/>
                </a:lnTo>
                <a:close/>
              </a:path>
            </a:pathLst>
          </a:custGeom>
          <a:solidFill>
            <a:schemeClr val="dk2">
              <a:alpha val="20000"/>
            </a:schemeClr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64" name="Shape 64"/>
          <p:cNvSpPr/>
          <p:nvPr/>
        </p:nvSpPr>
        <p:spPr>
          <a:xfrm rot="10800000" flipH="1">
            <a:off x="0" y="0"/>
            <a:ext cx="9143999" cy="1366733"/>
          </a:xfrm>
          <a:custGeom>
            <a:avLst/>
            <a:gdLst/>
            <a:ahLst/>
            <a:cxnLst/>
            <a:rect l="0" t="0" r="0" b="0"/>
            <a:pathLst>
              <a:path w="9144000" h="1366734" extrusionOk="0">
                <a:moveTo>
                  <a:pt x="0" y="1366734"/>
                </a:moveTo>
                <a:lnTo>
                  <a:pt x="9144000" y="1366734"/>
                </a:lnTo>
                <a:lnTo>
                  <a:pt x="9144000" y="461859"/>
                </a:lnTo>
                <a:lnTo>
                  <a:pt x="4645763" y="157291"/>
                </a:lnTo>
                <a:lnTo>
                  <a:pt x="4638172" y="265851"/>
                </a:lnTo>
                <a:lnTo>
                  <a:pt x="836312" y="0"/>
                </a:lnTo>
                <a:lnTo>
                  <a:pt x="829113" y="102948"/>
                </a:lnTo>
                <a:lnTo>
                  <a:pt x="0" y="44971"/>
                </a:lnTo>
                <a:lnTo>
                  <a:pt x="0" y="461859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65" name="Shape 65"/>
          <p:cNvSpPr/>
          <p:nvPr/>
        </p:nvSpPr>
        <p:spPr>
          <a:xfrm rot="-120272">
            <a:off x="915325" y="6289621"/>
            <a:ext cx="7396425" cy="316143"/>
          </a:xfrm>
          <a:custGeom>
            <a:avLst/>
            <a:gdLst/>
            <a:ahLst/>
            <a:cxnLst/>
            <a:rect l="0" t="0" r="0" b="0"/>
            <a:pathLst>
              <a:path w="7391900" h="315950" extrusionOk="0">
                <a:moveTo>
                  <a:pt x="5410200" y="0"/>
                </a:moveTo>
                <a:lnTo>
                  <a:pt x="5410200" y="87350"/>
                </a:lnTo>
                <a:lnTo>
                  <a:pt x="7391900" y="87349"/>
                </a:lnTo>
                <a:lnTo>
                  <a:pt x="7391900" y="315950"/>
                </a:lnTo>
                <a:lnTo>
                  <a:pt x="1981700" y="315949"/>
                </a:lnTo>
                <a:lnTo>
                  <a:pt x="19817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  <p:sp>
        <p:nvSpPr>
          <p:cNvPr id="66" name="Shape 66"/>
          <p:cNvSpPr/>
          <p:nvPr/>
        </p:nvSpPr>
        <p:spPr>
          <a:xfrm flipH="1">
            <a:off x="0" y="6327648"/>
            <a:ext cx="9143999" cy="532447"/>
          </a:xfrm>
          <a:custGeom>
            <a:avLst/>
            <a:gdLst/>
            <a:ahLst/>
            <a:cxnLst/>
            <a:rect l="0" t="0" r="0" b="0"/>
            <a:pathLst>
              <a:path w="9144000" h="990600" extrusionOk="0">
                <a:moveTo>
                  <a:pt x="0" y="0"/>
                </a:moveTo>
                <a:lnTo>
                  <a:pt x="0" y="381000"/>
                </a:lnTo>
                <a:lnTo>
                  <a:pt x="0" y="990600"/>
                </a:lnTo>
                <a:lnTo>
                  <a:pt x="9144000" y="990600"/>
                </a:lnTo>
                <a:lnTo>
                  <a:pt x="9144000" y="38100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spAutoFit/>
          </a:bodyPr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itle" type="title">
  <p:cSld name="title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ctrTitle"/>
          </p:nvPr>
        </p:nvSpPr>
        <p:spPr>
          <a:xfrm>
            <a:off x="685800" y="2111123"/>
            <a:ext cx="7772400" cy="15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304800" algn="ctr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48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ubTitle" idx="1"/>
          </p:nvPr>
        </p:nvSpPr>
        <p:spPr>
          <a:xfrm>
            <a:off x="685800" y="3786737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190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z="30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x" type="tx">
  <p:cSld name="tx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marL="742950" indent="-285750" rtl="0">
              <a:defRPr/>
            </a:lvl2pPr>
            <a:lvl3pPr marL="1143000" indent="-228600" rtl="0">
              <a:defRPr/>
            </a:lvl3pPr>
            <a:lvl4pPr marL="1600200" indent="-228600"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matchingName="twoColTx" type="twoColTx">
  <p:cSld name="twoColTx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25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gradFill>
          <a:gsLst>
            <a:gs pos="0">
              <a:srgbClr val="960F0F"/>
            </a:gs>
            <a:gs pos="100000">
              <a:srgbClr val="C82009"/>
            </a:gs>
          </a:gsLst>
          <a:lin ang="5400000" scaled="0"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hape 5"/>
          <p:cNvCxnSpPr/>
          <p:nvPr/>
        </p:nvCxnSpPr>
        <p:spPr>
          <a:xfrm>
            <a:off x="76200" y="76200"/>
            <a:ext cx="0" cy="6705599"/>
          </a:xfrm>
          <a:prstGeom prst="straightConnector1">
            <a:avLst/>
          </a:prstGeom>
          <a:noFill/>
          <a:ln w="107950" cap="flat">
            <a:solidFill>
              <a:srgbClr val="D2392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" name="Shape 6"/>
          <p:cNvCxnSpPr/>
          <p:nvPr/>
        </p:nvCxnSpPr>
        <p:spPr>
          <a:xfrm>
            <a:off x="9067800" y="76200"/>
            <a:ext cx="0" cy="6705599"/>
          </a:xfrm>
          <a:prstGeom prst="straightConnector1">
            <a:avLst/>
          </a:prstGeom>
          <a:noFill/>
          <a:ln w="114300" cap="flat">
            <a:solidFill>
              <a:srgbClr val="D2392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" name="Shape 7"/>
          <p:cNvCxnSpPr/>
          <p:nvPr/>
        </p:nvCxnSpPr>
        <p:spPr>
          <a:xfrm>
            <a:off x="533399" y="76200"/>
            <a:ext cx="0" cy="6705599"/>
          </a:xfrm>
          <a:prstGeom prst="straightConnector1">
            <a:avLst/>
          </a:prstGeom>
          <a:noFill/>
          <a:ln w="69850" cap="flat">
            <a:solidFill>
              <a:srgbClr val="D23927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8" name="Shape 8"/>
          <p:cNvCxnSpPr/>
          <p:nvPr/>
        </p:nvCxnSpPr>
        <p:spPr>
          <a:xfrm flipH="1">
            <a:off x="914400" y="76200"/>
            <a:ext cx="152399" cy="6324600"/>
          </a:xfrm>
          <a:prstGeom prst="straightConnector1">
            <a:avLst/>
          </a:prstGeom>
          <a:noFill/>
          <a:ln w="152400" cap="flat">
            <a:solidFill>
              <a:srgbClr val="D23927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" name="Shape 9"/>
          <p:cNvSpPr/>
          <p:nvPr/>
        </p:nvSpPr>
        <p:spPr>
          <a:xfrm>
            <a:off x="110055" y="76200"/>
            <a:ext cx="1698625" cy="6629399"/>
          </a:xfrm>
          <a:custGeom>
            <a:avLst/>
            <a:gdLst/>
            <a:ahLst/>
            <a:cxnLst/>
            <a:rect l="0" t="0" r="0" b="0"/>
            <a:pathLst>
              <a:path w="1070" h="4154" extrusionOk="0">
                <a:moveTo>
                  <a:pt x="4" y="0"/>
                </a:moveTo>
                <a:lnTo>
                  <a:pt x="4" y="0"/>
                </a:lnTo>
                <a:lnTo>
                  <a:pt x="2" y="74"/>
                </a:lnTo>
                <a:lnTo>
                  <a:pt x="0" y="162"/>
                </a:lnTo>
                <a:lnTo>
                  <a:pt x="0" y="280"/>
                </a:lnTo>
                <a:lnTo>
                  <a:pt x="4" y="426"/>
                </a:lnTo>
                <a:lnTo>
                  <a:pt x="10" y="594"/>
                </a:lnTo>
                <a:lnTo>
                  <a:pt x="16" y="686"/>
                </a:lnTo>
                <a:lnTo>
                  <a:pt x="22" y="782"/>
                </a:lnTo>
                <a:lnTo>
                  <a:pt x="30" y="884"/>
                </a:lnTo>
                <a:lnTo>
                  <a:pt x="42" y="990"/>
                </a:lnTo>
                <a:lnTo>
                  <a:pt x="54" y="1098"/>
                </a:lnTo>
                <a:lnTo>
                  <a:pt x="68" y="1210"/>
                </a:lnTo>
                <a:lnTo>
                  <a:pt x="86" y="1324"/>
                </a:lnTo>
                <a:lnTo>
                  <a:pt x="104" y="1442"/>
                </a:lnTo>
                <a:lnTo>
                  <a:pt x="126" y="1562"/>
                </a:lnTo>
                <a:lnTo>
                  <a:pt x="152" y="1682"/>
                </a:lnTo>
                <a:lnTo>
                  <a:pt x="178" y="1804"/>
                </a:lnTo>
                <a:lnTo>
                  <a:pt x="210" y="1928"/>
                </a:lnTo>
                <a:lnTo>
                  <a:pt x="244" y="2050"/>
                </a:lnTo>
                <a:lnTo>
                  <a:pt x="280" y="2174"/>
                </a:lnTo>
                <a:lnTo>
                  <a:pt x="322" y="2298"/>
                </a:lnTo>
                <a:lnTo>
                  <a:pt x="366" y="2420"/>
                </a:lnTo>
                <a:lnTo>
                  <a:pt x="416" y="2542"/>
                </a:lnTo>
                <a:lnTo>
                  <a:pt x="468" y="2662"/>
                </a:lnTo>
                <a:lnTo>
                  <a:pt x="496" y="2722"/>
                </a:lnTo>
                <a:lnTo>
                  <a:pt x="524" y="2780"/>
                </a:lnTo>
                <a:lnTo>
                  <a:pt x="554" y="2838"/>
                </a:lnTo>
                <a:lnTo>
                  <a:pt x="586" y="2896"/>
                </a:lnTo>
                <a:lnTo>
                  <a:pt x="586" y="2896"/>
                </a:lnTo>
                <a:lnTo>
                  <a:pt x="652" y="3018"/>
                </a:lnTo>
                <a:lnTo>
                  <a:pt x="714" y="3132"/>
                </a:lnTo>
                <a:lnTo>
                  <a:pt x="768" y="3238"/>
                </a:lnTo>
                <a:lnTo>
                  <a:pt x="816" y="3336"/>
                </a:lnTo>
                <a:lnTo>
                  <a:pt x="860" y="3426"/>
                </a:lnTo>
                <a:lnTo>
                  <a:pt x="900" y="3510"/>
                </a:lnTo>
                <a:lnTo>
                  <a:pt x="934" y="3588"/>
                </a:lnTo>
                <a:lnTo>
                  <a:pt x="964" y="3658"/>
                </a:lnTo>
                <a:lnTo>
                  <a:pt x="988" y="3724"/>
                </a:lnTo>
                <a:lnTo>
                  <a:pt x="1010" y="3782"/>
                </a:lnTo>
                <a:lnTo>
                  <a:pt x="1028" y="3836"/>
                </a:lnTo>
                <a:lnTo>
                  <a:pt x="1042" y="3884"/>
                </a:lnTo>
                <a:lnTo>
                  <a:pt x="1052" y="3926"/>
                </a:lnTo>
                <a:lnTo>
                  <a:pt x="1060" y="3964"/>
                </a:lnTo>
                <a:lnTo>
                  <a:pt x="1066" y="3998"/>
                </a:lnTo>
                <a:lnTo>
                  <a:pt x="1068" y="4028"/>
                </a:lnTo>
                <a:lnTo>
                  <a:pt x="1070" y="4054"/>
                </a:lnTo>
                <a:lnTo>
                  <a:pt x="1068" y="4074"/>
                </a:lnTo>
                <a:lnTo>
                  <a:pt x="1066" y="4094"/>
                </a:lnTo>
                <a:lnTo>
                  <a:pt x="1060" y="4108"/>
                </a:lnTo>
                <a:lnTo>
                  <a:pt x="1056" y="4122"/>
                </a:lnTo>
                <a:lnTo>
                  <a:pt x="1050" y="4132"/>
                </a:lnTo>
                <a:lnTo>
                  <a:pt x="1042" y="4138"/>
                </a:lnTo>
                <a:lnTo>
                  <a:pt x="1034" y="4144"/>
                </a:lnTo>
                <a:lnTo>
                  <a:pt x="1028" y="4148"/>
                </a:lnTo>
                <a:lnTo>
                  <a:pt x="1020" y="4152"/>
                </a:lnTo>
                <a:lnTo>
                  <a:pt x="1006" y="4154"/>
                </a:lnTo>
                <a:lnTo>
                  <a:pt x="998" y="4152"/>
                </a:lnTo>
                <a:lnTo>
                  <a:pt x="994" y="4152"/>
                </a:lnTo>
              </a:path>
            </a:pathLst>
          </a:custGeom>
          <a:noFill/>
          <a:ln w="25400" cap="flat">
            <a:solidFill>
              <a:srgbClr val="D23927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7839160" y="5486400"/>
            <a:ext cx="1181100" cy="796925"/>
          </a:xfrm>
          <a:custGeom>
            <a:avLst/>
            <a:gdLst/>
            <a:ahLst/>
            <a:cxnLst/>
            <a:rect l="0" t="0" r="0" b="0"/>
            <a:pathLst>
              <a:path w="744" h="502" extrusionOk="0">
                <a:moveTo>
                  <a:pt x="0" y="502"/>
                </a:moveTo>
                <a:lnTo>
                  <a:pt x="0" y="502"/>
                </a:lnTo>
                <a:lnTo>
                  <a:pt x="4" y="482"/>
                </a:lnTo>
                <a:lnTo>
                  <a:pt x="10" y="460"/>
                </a:lnTo>
                <a:lnTo>
                  <a:pt x="20" y="430"/>
                </a:lnTo>
                <a:lnTo>
                  <a:pt x="36" y="396"/>
                </a:lnTo>
                <a:lnTo>
                  <a:pt x="56" y="358"/>
                </a:lnTo>
                <a:lnTo>
                  <a:pt x="84" y="316"/>
                </a:lnTo>
                <a:lnTo>
                  <a:pt x="100" y="294"/>
                </a:lnTo>
                <a:lnTo>
                  <a:pt x="118" y="272"/>
                </a:lnTo>
                <a:lnTo>
                  <a:pt x="138" y="248"/>
                </a:lnTo>
                <a:lnTo>
                  <a:pt x="160" y="226"/>
                </a:lnTo>
                <a:lnTo>
                  <a:pt x="184" y="204"/>
                </a:lnTo>
                <a:lnTo>
                  <a:pt x="212" y="182"/>
                </a:lnTo>
                <a:lnTo>
                  <a:pt x="240" y="162"/>
                </a:lnTo>
                <a:lnTo>
                  <a:pt x="272" y="140"/>
                </a:lnTo>
                <a:lnTo>
                  <a:pt x="306" y="120"/>
                </a:lnTo>
                <a:lnTo>
                  <a:pt x="342" y="102"/>
                </a:lnTo>
                <a:lnTo>
                  <a:pt x="382" y="84"/>
                </a:lnTo>
                <a:lnTo>
                  <a:pt x="424" y="66"/>
                </a:lnTo>
                <a:lnTo>
                  <a:pt x="470" y="52"/>
                </a:lnTo>
                <a:lnTo>
                  <a:pt x="518" y="38"/>
                </a:lnTo>
                <a:lnTo>
                  <a:pt x="570" y="26"/>
                </a:lnTo>
                <a:lnTo>
                  <a:pt x="624" y="16"/>
                </a:lnTo>
                <a:lnTo>
                  <a:pt x="682" y="6"/>
                </a:lnTo>
                <a:lnTo>
                  <a:pt x="744" y="0"/>
                </a:lnTo>
              </a:path>
            </a:pathLst>
          </a:custGeom>
          <a:noFill/>
          <a:ln w="25400" cap="flat">
            <a:solidFill>
              <a:srgbClr val="CB2813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8273122" y="3536950"/>
            <a:ext cx="777875" cy="2606675"/>
          </a:xfrm>
          <a:custGeom>
            <a:avLst/>
            <a:gdLst/>
            <a:ahLst/>
            <a:cxnLst/>
            <a:rect l="0" t="0" r="0" b="0"/>
            <a:pathLst>
              <a:path w="490" h="1642" extrusionOk="0">
                <a:moveTo>
                  <a:pt x="0" y="1642"/>
                </a:moveTo>
                <a:lnTo>
                  <a:pt x="0" y="1642"/>
                </a:lnTo>
                <a:lnTo>
                  <a:pt x="24" y="1624"/>
                </a:lnTo>
                <a:lnTo>
                  <a:pt x="50" y="1600"/>
                </a:lnTo>
                <a:lnTo>
                  <a:pt x="86" y="1564"/>
                </a:lnTo>
                <a:lnTo>
                  <a:pt x="126" y="1518"/>
                </a:lnTo>
                <a:lnTo>
                  <a:pt x="148" y="1490"/>
                </a:lnTo>
                <a:lnTo>
                  <a:pt x="172" y="1458"/>
                </a:lnTo>
                <a:lnTo>
                  <a:pt x="196" y="1424"/>
                </a:lnTo>
                <a:lnTo>
                  <a:pt x="220" y="1384"/>
                </a:lnTo>
                <a:lnTo>
                  <a:pt x="244" y="1344"/>
                </a:lnTo>
                <a:lnTo>
                  <a:pt x="268" y="1298"/>
                </a:lnTo>
                <a:lnTo>
                  <a:pt x="292" y="1248"/>
                </a:lnTo>
                <a:lnTo>
                  <a:pt x="316" y="1196"/>
                </a:lnTo>
                <a:lnTo>
                  <a:pt x="340" y="1138"/>
                </a:lnTo>
                <a:lnTo>
                  <a:pt x="362" y="1078"/>
                </a:lnTo>
                <a:lnTo>
                  <a:pt x="384" y="1014"/>
                </a:lnTo>
                <a:lnTo>
                  <a:pt x="404" y="944"/>
                </a:lnTo>
                <a:lnTo>
                  <a:pt x="422" y="870"/>
                </a:lnTo>
                <a:lnTo>
                  <a:pt x="438" y="792"/>
                </a:lnTo>
                <a:lnTo>
                  <a:pt x="454" y="710"/>
                </a:lnTo>
                <a:lnTo>
                  <a:pt x="466" y="624"/>
                </a:lnTo>
                <a:lnTo>
                  <a:pt x="476" y="532"/>
                </a:lnTo>
                <a:lnTo>
                  <a:pt x="484" y="436"/>
                </a:lnTo>
                <a:lnTo>
                  <a:pt x="488" y="334"/>
                </a:lnTo>
                <a:lnTo>
                  <a:pt x="490" y="228"/>
                </a:lnTo>
                <a:lnTo>
                  <a:pt x="488" y="118"/>
                </a:lnTo>
                <a:lnTo>
                  <a:pt x="484" y="0"/>
                </a:lnTo>
              </a:path>
            </a:pathLst>
          </a:custGeom>
          <a:noFill/>
          <a:ln w="25400" cap="flat">
            <a:solidFill>
              <a:srgbClr val="D0331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t" anchorCtr="0">
            <a:spAutoFit/>
          </a:bodyPr>
          <a:lstStyle/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 rot="-240056">
            <a:off x="1172871" y="-19227"/>
            <a:ext cx="8229556" cy="11430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indent="228600" algn="l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z="3600" b="0" i="0" u="none" strike="noStrike" cap="none" baseline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828800"/>
            <a:ext cx="8229600" cy="4221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lt2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742950" indent="-285750" algn="l" rtl="0">
              <a:spcBef>
                <a:spcPts val="480"/>
              </a:spcBef>
              <a:buClr>
                <a:schemeClr val="lt2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1143000" indent="-228600" algn="l" rtl="0">
              <a:spcBef>
                <a:spcPts val="480"/>
              </a:spcBef>
              <a:buClr>
                <a:schemeClr val="lt2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1600200" indent="-228600" algn="l" rtl="0">
              <a:spcBef>
                <a:spcPts val="360"/>
              </a:spcBef>
              <a:buClr>
                <a:schemeClr val="lt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2057400" indent="-228600" algn="l" rtl="0">
              <a:spcBef>
                <a:spcPts val="360"/>
              </a:spcBef>
              <a:buClr>
                <a:schemeClr val="lt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2514600" indent="-228600" algn="l" rtl="0">
              <a:spcBef>
                <a:spcPts val="360"/>
              </a:spcBef>
              <a:buClr>
                <a:schemeClr val="lt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2971800" indent="-228600" algn="l" rtl="0">
              <a:spcBef>
                <a:spcPts val="360"/>
              </a:spcBef>
              <a:buClr>
                <a:schemeClr val="lt2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3429000" indent="-228600" algn="l" rtl="0">
              <a:spcBef>
                <a:spcPts val="360"/>
              </a:spcBef>
              <a:buClr>
                <a:schemeClr val="lt2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3886200" indent="-228600" algn="l" rtl="0">
              <a:spcBef>
                <a:spcPts val="360"/>
              </a:spcBef>
              <a:buClr>
                <a:schemeClr val="lt2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lt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indent="2286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342900" algn="l" rtl="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z="3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85750" algn="l" rtl="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228600" algn="l" rtl="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228600" algn="l" rtl="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228600" algn="l" rtl="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securitybloggersnetwork.com/security-bloggers-network-the-feed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ithub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xfrm rot="-244891">
            <a:off x="1031293" y="667112"/>
            <a:ext cx="7772311" cy="2769959"/>
          </a:xfrm>
          <a:prstGeom prst="rect">
            <a:avLst/>
          </a:prstGeom>
        </p:spPr>
        <p:txBody>
          <a:bodyPr lIns="91425" tIns="91425" rIns="91425" bIns="91425" anchor="b" anchorCtr="0">
            <a:spAutoFit/>
          </a:bodyPr>
          <a:lstStyle/>
          <a:p>
            <a:r>
              <a:rPr lang="en" dirty="0" smtClean="0"/>
              <a:t>Don't Be a Cog in the Wheel!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" sz="2400" dirty="0" smtClean="0"/>
              <a:t>Participating in the Infosec Community!</a:t>
            </a:r>
            <a:r>
              <a:rPr lang="en-US" dirty="0" smtClean="0"/>
              <a:t/>
            </a:r>
            <a:br>
              <a:rPr lang="en-US" dirty="0" smtClean="0"/>
            </a:br>
            <a:endParaRPr lang="en" dirty="0"/>
          </a:p>
        </p:txBody>
      </p:sp>
      <p:sp>
        <p:nvSpPr>
          <p:cNvPr id="87" name="Shape 87"/>
          <p:cNvSpPr txBox="1">
            <a:spLocks noGrp="1"/>
          </p:cNvSpPr>
          <p:nvPr>
            <p:ph type="subTitle" idx="1"/>
          </p:nvPr>
        </p:nvSpPr>
        <p:spPr>
          <a:xfrm rot="-249176">
            <a:off x="1097760" y="3147765"/>
            <a:ext cx="7585015" cy="492412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en-US" dirty="0" smtClean="0"/>
              <a:t>Chris </a:t>
            </a:r>
            <a:r>
              <a:rPr lang="en-US" dirty="0" err="1" smtClean="0"/>
              <a:t>Gerling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ISSA</a:t>
            </a:r>
          </a:p>
          <a:p>
            <a:r>
              <a:rPr lang="en-US" dirty="0" smtClean="0"/>
              <a:t>Infragard</a:t>
            </a:r>
          </a:p>
          <a:p>
            <a:r>
              <a:rPr lang="en-US" dirty="0" smtClean="0"/>
              <a:t>2600</a:t>
            </a:r>
          </a:p>
          <a:p>
            <a:r>
              <a:rPr lang="en-US" dirty="0" smtClean="0"/>
              <a:t>Local orgs like RichSec!</a:t>
            </a:r>
          </a:p>
          <a:p>
            <a:r>
              <a:rPr lang="en-US" dirty="0" smtClean="0"/>
              <a:t>Join one and meet other people, often times there are smaller meetups that can be just as effective as a conference!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3325" y="947261"/>
            <a:ext cx="2857500" cy="2857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80449" y="3495490"/>
            <a:ext cx="1291747" cy="1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aseline="-25000" dirty="0" smtClean="0"/>
              <a:t>RIP 1943-2012</a:t>
            </a:r>
            <a:endParaRPr lang="en-US" sz="800" baseline="-25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Mentoring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Look out for others</a:t>
            </a:r>
          </a:p>
          <a:p>
            <a:r>
              <a:rPr lang="en-US" dirty="0" smtClean="0"/>
              <a:t>Ask questions and answer them</a:t>
            </a:r>
          </a:p>
          <a:p>
            <a:r>
              <a:rPr lang="en-US" dirty="0" smtClean="0"/>
              <a:t>Nobody knows everything</a:t>
            </a:r>
          </a:p>
          <a:p>
            <a:r>
              <a:rPr lang="en-US" dirty="0" smtClean="0"/>
              <a:t>Share what you find</a:t>
            </a:r>
          </a:p>
          <a:p>
            <a:r>
              <a:rPr lang="en-US" dirty="0" smtClean="0"/>
              <a:t>Everyone’s a n00b at some point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8252" y="4546507"/>
            <a:ext cx="2228548" cy="1579793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why be involved?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Staying in your basement doesn’t help you or anyone else</a:t>
            </a:r>
          </a:p>
          <a:p>
            <a:r>
              <a:rPr lang="en-US" dirty="0" smtClean="0"/>
              <a:t>We can create a better baseline of knowledge and avoid making the same mistakes</a:t>
            </a:r>
          </a:p>
          <a:p>
            <a:r>
              <a:rPr lang="en-US" dirty="0" smtClean="0"/>
              <a:t>Education helps everyone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845" y="4710927"/>
            <a:ext cx="2441726" cy="1415373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Helping out new generations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Here’s what we have locally that is still active as far as I know:</a:t>
            </a:r>
          </a:p>
          <a:p>
            <a:r>
              <a:rPr lang="en-US" dirty="0" smtClean="0"/>
              <a:t>RichSec</a:t>
            </a:r>
          </a:p>
          <a:p>
            <a:r>
              <a:rPr lang="en-US" dirty="0" smtClean="0"/>
              <a:t>SecuraBit (with Gh0st Labs)</a:t>
            </a:r>
          </a:p>
          <a:p>
            <a:r>
              <a:rPr lang="en-US" dirty="0" smtClean="0"/>
              <a:t>Hack.RVA</a:t>
            </a:r>
          </a:p>
          <a:p>
            <a:r>
              <a:rPr lang="en-US" dirty="0" smtClean="0"/>
              <a:t>ISSA</a:t>
            </a:r>
          </a:p>
          <a:p>
            <a:r>
              <a:rPr lang="en-US" dirty="0" smtClean="0"/>
              <a:t>NoVA Hackers (You have participate to stay a member – this is a good thing!)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solve the same problems!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you want to keep fixing systems compromised by ancient vulnerabilities because an org doesn’t want to patch?</a:t>
            </a:r>
          </a:p>
          <a:p>
            <a:r>
              <a:rPr lang="en-US" dirty="0" smtClean="0"/>
              <a:t>Embrace new technology and methodology</a:t>
            </a:r>
          </a:p>
          <a:p>
            <a:r>
              <a:rPr lang="en-US" dirty="0" smtClean="0"/>
              <a:t>Share these with your colleagues!</a:t>
            </a:r>
          </a:p>
          <a:p>
            <a:r>
              <a:rPr lang="en-US" dirty="0" smtClean="0"/>
              <a:t>Threat vectors change, risk management looks a lot different today!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same problems continued…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r>
              <a:rPr lang="en-US" dirty="0" smtClean="0"/>
              <a:t>PCI Compliance Investigations in 2011*</a:t>
            </a:r>
          </a:p>
          <a:p>
            <a:pPr lvl="1"/>
            <a:r>
              <a:rPr lang="en-US" dirty="0" smtClean="0"/>
              <a:t>Over 97% were cited for insufficient firewall policies</a:t>
            </a:r>
          </a:p>
          <a:p>
            <a:pPr lvl="1"/>
            <a:r>
              <a:rPr lang="en-US" dirty="0" smtClean="0"/>
              <a:t>Over 83% were cited for default or easily guessed passwords</a:t>
            </a:r>
          </a:p>
          <a:p>
            <a:pPr lvl="1"/>
            <a:r>
              <a:rPr lang="en-US" dirty="0" smtClean="0"/>
              <a:t>99.2% failed to properly monitor internal network access!</a:t>
            </a:r>
          </a:p>
          <a:p>
            <a:r>
              <a:rPr lang="en-US" dirty="0" smtClean="0"/>
              <a:t>How old are these problems?  Do you have the power to affect change here?</a:t>
            </a:r>
          </a:p>
          <a:p>
            <a:pPr>
              <a:buNone/>
            </a:pPr>
            <a:r>
              <a:rPr lang="en-US" sz="1400" dirty="0" smtClean="0"/>
              <a:t>*Source: </a:t>
            </a:r>
            <a:r>
              <a:rPr lang="en-US" sz="1400" dirty="0" err="1" smtClean="0"/>
              <a:t>Trustwave</a:t>
            </a:r>
            <a:r>
              <a:rPr lang="en-US" sz="1400" dirty="0" smtClean="0"/>
              <a:t> 2011 Global Security Statistics and Trends by Charles Henderson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 you know everything?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5571" y="1483921"/>
            <a:ext cx="3810000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I do?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Participate!</a:t>
            </a:r>
          </a:p>
          <a:p>
            <a:pPr lvl="1"/>
            <a:r>
              <a:rPr lang="en-US" dirty="0" smtClean="0"/>
              <a:t>Comment on blogs, videos, podcasts</a:t>
            </a:r>
          </a:p>
          <a:p>
            <a:pPr lvl="1"/>
            <a:r>
              <a:rPr lang="en-US" dirty="0" smtClean="0"/>
              <a:t>Be active in IRC, Twitter</a:t>
            </a:r>
          </a:p>
          <a:p>
            <a:pPr lvl="1"/>
            <a:r>
              <a:rPr lang="en-US" dirty="0" smtClean="0"/>
              <a:t>Write/Evaluate/Share code and ideas!</a:t>
            </a:r>
          </a:p>
          <a:p>
            <a:r>
              <a:rPr lang="en-US" dirty="0" smtClean="0"/>
              <a:t>Start a podcast or blog</a:t>
            </a:r>
          </a:p>
          <a:p>
            <a:pPr lvl="1"/>
            <a:r>
              <a:rPr lang="en-US" dirty="0" smtClean="0"/>
              <a:t>Challenge established entities</a:t>
            </a:r>
          </a:p>
          <a:p>
            <a:pPr lvl="1"/>
            <a:r>
              <a:rPr lang="en-US" dirty="0" smtClean="0"/>
              <a:t>Join an existing one</a:t>
            </a:r>
          </a:p>
          <a:p>
            <a:pPr lvl="1"/>
            <a:r>
              <a:rPr lang="en-US" dirty="0" smtClean="0"/>
              <a:t>Offer constructive criticism</a:t>
            </a:r>
          </a:p>
          <a:p>
            <a:r>
              <a:rPr lang="en-US" dirty="0" smtClean="0"/>
              <a:t>We do ours because we want to stay connected!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I do? Continued…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Work with other parts of IT, we’re all on the same team!</a:t>
            </a:r>
          </a:p>
          <a:p>
            <a:r>
              <a:rPr lang="en-US" dirty="0" smtClean="0"/>
              <a:t>Avoid the “9-5” mentality</a:t>
            </a:r>
          </a:p>
          <a:p>
            <a:pPr lvl="1"/>
            <a:r>
              <a:rPr lang="en-US" dirty="0" smtClean="0"/>
              <a:t>This does NOT mean you have to work 100 hours a week</a:t>
            </a:r>
          </a:p>
          <a:p>
            <a:pPr lvl="1"/>
            <a:r>
              <a:rPr lang="en-US" dirty="0" smtClean="0"/>
              <a:t>Question ineffective methodologies and don’t just “do your job”</a:t>
            </a:r>
          </a:p>
          <a:p>
            <a:r>
              <a:rPr lang="en-US" dirty="0" smtClean="0"/>
              <a:t>Ignorance breeds incompetence which puts us all further behind the curve!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Rock Stars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have them, they aren’t all what they seem though</a:t>
            </a:r>
          </a:p>
          <a:p>
            <a:pPr lvl="1"/>
            <a:r>
              <a:rPr lang="en-US" dirty="0" smtClean="0"/>
              <a:t>They’re just people and are smart enough, nice enough, and gosh darn it, people like them!</a:t>
            </a:r>
          </a:p>
          <a:p>
            <a:pPr lvl="1"/>
            <a:r>
              <a:rPr lang="en-US" dirty="0" smtClean="0"/>
              <a:t>We put them on a pedestal because they drive change</a:t>
            </a:r>
          </a:p>
          <a:p>
            <a:pPr lvl="1"/>
            <a:r>
              <a:rPr lang="en-US" dirty="0" smtClean="0"/>
              <a:t>Say hi, they don’t bite too hard!</a:t>
            </a:r>
          </a:p>
          <a:p>
            <a:r>
              <a:rPr lang="en-US" dirty="0" smtClean="0"/>
              <a:t>Be the change you want to enact and others will follow!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 rot="-303791">
            <a:off x="1177343" y="-19952"/>
            <a:ext cx="8229612" cy="1142953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en"/>
              <a:t>Who am I?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3877954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 dirty="0"/>
              <a:t>Founder of the SecuraBit podcast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 dirty="0"/>
              <a:t>Brief stint on Hak5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 dirty="0"/>
              <a:t>8 years in the US Navy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 dirty="0"/>
              <a:t>2 years at the Federal Reserve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 dirty="0"/>
              <a:t>Currently at RSA NetWitness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 dirty="0"/>
              <a:t>Tinkerer, Networker, </a:t>
            </a:r>
            <a:r>
              <a:rPr lang="en" dirty="0" smtClean="0"/>
              <a:t>Researcher</a:t>
            </a:r>
            <a:endParaRPr lang="en-US" dirty="0" smtClean="0"/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-US" dirty="0" smtClean="0"/>
              <a:t>SecuraBit/Gh0st Lab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you know anyone who doesn’t know about local security organizations?</a:t>
            </a:r>
          </a:p>
          <a:p>
            <a:r>
              <a:rPr lang="en-US" dirty="0" smtClean="0"/>
              <a:t>Make them aware!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1338943"/>
          </a:xfrm>
        </p:spPr>
        <p:txBody>
          <a:bodyPr/>
          <a:lstStyle/>
          <a:p>
            <a:pPr algn="ctr">
              <a:buNone/>
            </a:pPr>
            <a:r>
              <a:rPr lang="en-US" sz="7200" dirty="0" smtClean="0"/>
              <a:t>THANK YOU!!!</a:t>
            </a:r>
            <a:endParaRPr lang="en-US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 rot="-303791">
            <a:off x="1177343" y="-19952"/>
            <a:ext cx="8229612" cy="1142953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>
              <a:buNone/>
            </a:pPr>
            <a:r>
              <a:rPr lang="en"/>
              <a:t>Our Community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Podcasts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Blogs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Social Networks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Group collaboration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Conferences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Organizations</a:t>
            </a:r>
          </a:p>
          <a:p>
            <a:pPr marL="457200" marR="0" lvl="0" indent="-419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/>
              <a:t>Mentoring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 rot="-303791">
            <a:off x="1177343" y="182208"/>
            <a:ext cx="8229612" cy="738633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lvl="0" rtl="0">
              <a:buNone/>
            </a:pPr>
            <a:r>
              <a:rPr lang="en-US" dirty="0" smtClean="0"/>
              <a:t>Podcasts?  Why?</a:t>
            </a:r>
            <a:endParaRPr lang="en" dirty="0"/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493507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r>
              <a:rPr lang="en-US" dirty="0" smtClean="0"/>
              <a:t>Great way to get exposed to current events!</a:t>
            </a:r>
          </a:p>
          <a:p>
            <a:r>
              <a:rPr lang="en-US" dirty="0" smtClean="0"/>
              <a:t>Networking!</a:t>
            </a:r>
          </a:p>
          <a:p>
            <a:r>
              <a:rPr lang="en-US" dirty="0" smtClean="0"/>
              <a:t>Entertainment!</a:t>
            </a:r>
          </a:p>
          <a:p>
            <a:pPr>
              <a:buNone/>
            </a:pPr>
            <a:endParaRPr dirty="0" smtClean="0"/>
          </a:p>
          <a:p>
            <a:pPr lvl="0" rtl="0">
              <a:buNone/>
            </a:pPr>
            <a:r>
              <a:rPr lang="en" sz="2400" dirty="0"/>
              <a:t>Popular tools, aka Podcatchers:</a:t>
            </a:r>
          </a:p>
          <a:p>
            <a:pPr marL="457200" lvl="0" indent="-381000" rtl="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 sz="2400" dirty="0"/>
              <a:t>iTunes (bloatware but the most popular)</a:t>
            </a:r>
          </a:p>
          <a:p>
            <a:pPr marL="457200" lvl="0" indent="-381000" rtl="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 sz="2400" dirty="0"/>
              <a:t>gpodder</a:t>
            </a:r>
          </a:p>
          <a:p>
            <a:pPr marL="457200" lvl="0" indent="-381000" rtl="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 sz="2400" dirty="0"/>
              <a:t>Juice</a:t>
            </a:r>
          </a:p>
          <a:p>
            <a:pPr marL="457200" lvl="0" indent="-381000">
              <a:buClr>
                <a:schemeClr val="lt2"/>
              </a:buClr>
              <a:buSzPct val="166666"/>
              <a:buFont typeface="Arial"/>
              <a:buChar char="•"/>
            </a:pPr>
            <a:r>
              <a:rPr lang="en" sz="2400" dirty="0"/>
              <a:t>http://en.wikipedia.org/wiki/List_of_podcatchers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some podcasts?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2656" y="2676898"/>
            <a:ext cx="2001762" cy="7948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1875" y="1393976"/>
            <a:ext cx="1177774" cy="117777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9606" y="3731683"/>
            <a:ext cx="2040803" cy="8348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43171" y="1483921"/>
            <a:ext cx="1427238" cy="14272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4449" y="3944257"/>
            <a:ext cx="2235200" cy="6223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2963" y="3074307"/>
            <a:ext cx="1778000" cy="11811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94796" y="1805819"/>
            <a:ext cx="1270000" cy="8636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358571" y="4946952"/>
            <a:ext cx="44873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ctr">
              <a:spcBef>
                <a:spcPts val="600"/>
              </a:spcBef>
              <a:buClr>
                <a:srgbClr val="FFFFFF"/>
              </a:buClr>
              <a:buSzPct val="166666"/>
            </a:pPr>
            <a:r>
              <a:rPr lang="en-US" sz="3000" dirty="0" smtClean="0">
                <a:solidFill>
                  <a:srgbClr val="FFFFFF"/>
                </a:solidFill>
                <a:latin typeface="Trebuchet MS"/>
                <a:ea typeface="Trebuchet MS"/>
                <a:cs typeface="Trebuchet MS"/>
                <a:sym typeface="Trebuchet MS"/>
              </a:rPr>
              <a:t>Many More!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 rot="-303791">
            <a:off x="1177343" y="182208"/>
            <a:ext cx="8229612" cy="738633"/>
          </a:xfrm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r>
              <a:rPr lang="en-US" dirty="0" smtClean="0"/>
              <a:t>Blogs</a:t>
            </a:r>
            <a:endParaRPr dirty="0"/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288281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r>
              <a:rPr lang="en-US" dirty="0" smtClean="0"/>
              <a:t>There are a lot of cool people who maintain blogs out there</a:t>
            </a:r>
          </a:p>
          <a:p>
            <a:pPr lvl="1"/>
            <a:r>
              <a:rPr lang="en-US" dirty="0" smtClean="0"/>
              <a:t>Contagio for malware samples!</a:t>
            </a:r>
          </a:p>
          <a:p>
            <a:pPr lvl="1"/>
            <a:r>
              <a:rPr lang="en-US" dirty="0" smtClean="0">
                <a:hlinkClick r:id="rId3"/>
              </a:rPr>
              <a:t>http://www.securitybloggersnetwork.com/security-bloggers-network-the-feed/</a:t>
            </a:r>
            <a:r>
              <a:rPr lang="en-US" dirty="0" smtClean="0"/>
              <a:t>  (300 blogs)</a:t>
            </a:r>
          </a:p>
          <a:p>
            <a:r>
              <a:rPr lang="en-US" dirty="0" smtClean="0"/>
              <a:t>Great way to stay on top of things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Join the twitter fun!</a:t>
            </a:r>
          </a:p>
          <a:p>
            <a:pPr lvl="1"/>
            <a:r>
              <a:rPr lang="en-US" dirty="0" smtClean="0"/>
              <a:t>Talk to people like Jack Daniel, SecBarbie, Rafal Los, etc!</a:t>
            </a:r>
          </a:p>
          <a:p>
            <a:pPr lvl="1"/>
            <a:r>
              <a:rPr lang="en-US" dirty="0" smtClean="0"/>
              <a:t>Excellent late breaking stuff if you keep up with the hashtags and lists</a:t>
            </a:r>
          </a:p>
          <a:p>
            <a:r>
              <a:rPr lang="en-US" dirty="0" smtClean="0"/>
              <a:t>FaceBook</a:t>
            </a:r>
          </a:p>
          <a:p>
            <a:pPr lvl="1"/>
            <a:r>
              <a:rPr lang="en-US" dirty="0" smtClean="0"/>
              <a:t>Like our page!</a:t>
            </a:r>
          </a:p>
          <a:p>
            <a:r>
              <a:rPr lang="en-US" dirty="0" smtClean="0"/>
              <a:t>LinkedIn (Change your password…)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Collaboration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Have you heard of github?  If not, check it out:</a:t>
            </a:r>
          </a:p>
          <a:p>
            <a:pPr lvl="1"/>
            <a:r>
              <a:rPr lang="en-US" dirty="0" smtClean="0">
                <a:hlinkClick r:id="rId2"/>
              </a:rPr>
              <a:t>www.github.com</a:t>
            </a:r>
            <a:r>
              <a:rPr lang="en-US" dirty="0" smtClean="0"/>
              <a:t> - Social Coding</a:t>
            </a:r>
          </a:p>
          <a:p>
            <a:r>
              <a:rPr lang="en-US" dirty="0" smtClean="0"/>
              <a:t>Google Code</a:t>
            </a:r>
          </a:p>
          <a:p>
            <a:r>
              <a:rPr lang="en-US" dirty="0" smtClean="0"/>
              <a:t>IRC</a:t>
            </a:r>
          </a:p>
          <a:p>
            <a:pPr lvl="1"/>
            <a:r>
              <a:rPr lang="en-US" dirty="0" smtClean="0"/>
              <a:t>There are LOTS of networks and channels to join!</a:t>
            </a:r>
          </a:p>
          <a:p>
            <a:r>
              <a:rPr lang="en-US" dirty="0" smtClean="0"/>
              <a:t>Find people who want to do cool things and organize or join!</a:t>
            </a:r>
          </a:p>
          <a:p>
            <a:r>
              <a:rPr lang="en-US" dirty="0" smtClean="0"/>
              <a:t>Google Hangouts!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Conferences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Get out there and find a conference to attend!</a:t>
            </a:r>
          </a:p>
          <a:p>
            <a:r>
              <a:rPr lang="en-US" dirty="0" smtClean="0"/>
              <a:t>One of the best networking tools available</a:t>
            </a:r>
          </a:p>
          <a:p>
            <a:r>
              <a:rPr lang="en-US" dirty="0" smtClean="0"/>
              <a:t>They’re springing up all over (Bsides for example)</a:t>
            </a:r>
          </a:p>
          <a:p>
            <a:r>
              <a:rPr lang="en-US" dirty="0" smtClean="0"/>
              <a:t>Defcon, Shmoocon, Derbycon are good sized</a:t>
            </a:r>
          </a:p>
          <a:p>
            <a:r>
              <a:rPr lang="en-US" dirty="0" smtClean="0"/>
              <a:t>Don’t forget smaller venues like CarolinaCon, Day-Con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Custom 432">
      <a:dk1>
        <a:srgbClr val="CA0001"/>
      </a:dk1>
      <a:lt1>
        <a:srgbClr val="ECE47C"/>
      </a:lt1>
      <a:dk2>
        <a:srgbClr val="000000"/>
      </a:dk2>
      <a:lt2>
        <a:srgbClr val="FFFFFF"/>
      </a:lt2>
      <a:accent1>
        <a:srgbClr val="E26F01"/>
      </a:accent1>
      <a:accent2>
        <a:srgbClr val="723C75"/>
      </a:accent2>
      <a:accent3>
        <a:srgbClr val="69B19F"/>
      </a:accent3>
      <a:accent4>
        <a:srgbClr val="BC5828"/>
      </a:accent4>
      <a:accent5>
        <a:srgbClr val="800000"/>
      </a:accent5>
      <a:accent6>
        <a:srgbClr val="333333"/>
      </a:accent6>
      <a:hlink>
        <a:srgbClr val="ECE47C"/>
      </a:hlink>
      <a:folHlink>
        <a:srgbClr val="FF51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810</Words>
  <Application>Microsoft Macintosh PowerPoint</Application>
  <PresentationFormat>On-screen Show (4:3)</PresentationFormat>
  <Paragraphs>123</Paragraphs>
  <Slides>21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/>
      <vt:lpstr/>
      <vt:lpstr>Don't Be a Cog in the Wheel! Participating in the Infosec Community! </vt:lpstr>
      <vt:lpstr>Who am I?</vt:lpstr>
      <vt:lpstr>Our Community</vt:lpstr>
      <vt:lpstr>Podcasts?  Why?</vt:lpstr>
      <vt:lpstr>What are some podcasts?</vt:lpstr>
      <vt:lpstr>Blogs</vt:lpstr>
      <vt:lpstr>Social Networks</vt:lpstr>
      <vt:lpstr>Group Collaboration</vt:lpstr>
      <vt:lpstr>Conferences</vt:lpstr>
      <vt:lpstr>Organizations</vt:lpstr>
      <vt:lpstr>Mentoring</vt:lpstr>
      <vt:lpstr>So why be involved?</vt:lpstr>
      <vt:lpstr>Helping out new generations</vt:lpstr>
      <vt:lpstr>Don’t solve the same problems!</vt:lpstr>
      <vt:lpstr>The same problems continued…</vt:lpstr>
      <vt:lpstr>Do you know everything?</vt:lpstr>
      <vt:lpstr>What can I do?</vt:lpstr>
      <vt:lpstr>What can I do? Continued…</vt:lpstr>
      <vt:lpstr>Rock Stars</vt:lpstr>
      <vt:lpstr>Questions?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Don't Be a Cog in the Wheel!</dc:title>
  <cp:lastModifiedBy>Chris Gerling</cp:lastModifiedBy>
  <cp:revision>9</cp:revision>
  <dcterms:created xsi:type="dcterms:W3CDTF">2012-06-14T22:18:13Z</dcterms:created>
  <dcterms:modified xsi:type="dcterms:W3CDTF">2012-06-14T22:34:49Z</dcterms:modified>
</cp:coreProperties>
</file>