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61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Remember when we used to "hang out" and do stuff together?  Some of us still do of course, but most of us are just plain virtual.</a:t>
            </a:r>
          </a:p>
          <a:p>
            <a:endParaRPr/>
          </a:p>
          <a:p>
            <a:pPr lvl="0" rtl="0">
              <a:buNone/>
            </a:pPr>
            <a:r>
              <a:rPr lang="en"/>
              <a:t>Hackerspaces bring us together to make shit.  Sometimes it's not just robots either.</a:t>
            </a:r>
          </a:p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10800000" flipH="1">
            <a:off x="0" y="2056789"/>
            <a:ext cx="9143999" cy="121981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9144000" cy="2133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 rot="-249176">
            <a:off x="1097760" y="3131978"/>
            <a:ext cx="7585015" cy="523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-240126">
            <a:off x="472191" y="24552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 rot="-244891">
            <a:off x="1031293" y="1341541"/>
            <a:ext cx="7772311" cy="14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flipH="1">
            <a:off x="0" y="3511296"/>
            <a:ext cx="9143999" cy="3351847"/>
          </a:xfrm>
          <a:custGeom>
            <a:avLst/>
            <a:gdLst/>
            <a:ahLst/>
            <a:cxnLst/>
            <a:rect l="0" t="0" r="0" b="0"/>
            <a:pathLst>
              <a:path w="9144000" h="3429000" extrusionOk="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-283855">
            <a:off x="915995" y="3829088"/>
            <a:ext cx="6019909" cy="28807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_ONLY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ColTx" type="twoColTx">
  <p:cSld name="twoColTx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_ONLY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 rot="-120001">
            <a:off x="998773" y="5784355"/>
            <a:ext cx="5570193" cy="473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ColTx" type="twoColTx">
  <p:cSld name="twoColTx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76200"/>
            <a:ext cx="0" cy="6705599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9067800" y="76200"/>
            <a:ext cx="0" cy="6705599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533399" y="76200"/>
            <a:ext cx="0" cy="6705599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76200"/>
            <a:ext cx="152399" cy="6324600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/>
          <p:nvPr/>
        </p:nvSpPr>
        <p:spPr>
          <a:xfrm>
            <a:off x="110055" y="76200"/>
            <a:ext cx="1698625" cy="6629399"/>
          </a:xfrm>
          <a:custGeom>
            <a:avLst/>
            <a:gdLst/>
            <a:ahLst/>
            <a:cxnLst/>
            <a:rect l="0" t="0" r="0" b="0"/>
            <a:pathLst>
              <a:path w="1070" h="4154" extrusionOk="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5486400"/>
            <a:ext cx="1181100" cy="796925"/>
          </a:xfrm>
          <a:custGeom>
            <a:avLst/>
            <a:gdLst/>
            <a:ahLst/>
            <a:cxnLst/>
            <a:rect l="0" t="0" r="0" b="0"/>
            <a:pathLst>
              <a:path w="744" h="502" extrusionOk="0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3536950"/>
            <a:ext cx="777875" cy="2606675"/>
          </a:xfrm>
          <a:custGeom>
            <a:avLst/>
            <a:gdLst/>
            <a:ahLst/>
            <a:cxnLst/>
            <a:rect l="0" t="0" r="0" b="0"/>
            <a:pathLst>
              <a:path w="490" h="1642" extrusionOk="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 rot="-240056">
            <a:off x="1172871" y="-19227"/>
            <a:ext cx="8229556" cy="114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securitybloggersnetwork.com/security-bloggers-network-the-feed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ithub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 rot="-244891">
            <a:off x="1031293" y="667112"/>
            <a:ext cx="7772311" cy="276995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r>
              <a:rPr lang="en" dirty="0" smtClean="0"/>
              <a:t>Don't Be a Cog in the Wheel!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sz="2400" dirty="0" smtClean="0"/>
              <a:t>Participating in the Infosec Community!</a:t>
            </a:r>
            <a:r>
              <a:rPr lang="en-US" dirty="0" smtClean="0"/>
              <a:t/>
            </a:r>
            <a:br>
              <a:rPr lang="en-US" dirty="0" smtClean="0"/>
            </a:br>
            <a:endParaRPr lang="en" dirty="0"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 rot="-249176">
            <a:off x="1097760" y="3147765"/>
            <a:ext cx="7585015" cy="49241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-US" dirty="0" smtClean="0"/>
              <a:t>Chris </a:t>
            </a:r>
            <a:r>
              <a:rPr lang="en-US" dirty="0" err="1" smtClean="0"/>
              <a:t>Gerling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ISSA</a:t>
            </a:r>
          </a:p>
          <a:p>
            <a:r>
              <a:rPr lang="en-US" dirty="0" smtClean="0"/>
              <a:t>Infragard</a:t>
            </a:r>
          </a:p>
          <a:p>
            <a:r>
              <a:rPr lang="en-US" dirty="0" smtClean="0"/>
              <a:t>2600</a:t>
            </a:r>
          </a:p>
          <a:p>
            <a:r>
              <a:rPr lang="en-US" dirty="0" smtClean="0"/>
              <a:t>Local orgs like RichSec!</a:t>
            </a:r>
          </a:p>
          <a:p>
            <a:r>
              <a:rPr lang="en-US" dirty="0" smtClean="0"/>
              <a:t>Join one and meet other people, often times there are smaller meetups that can be just as effective as a conference!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325" y="947261"/>
            <a:ext cx="28575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0449" y="3495490"/>
            <a:ext cx="1291747" cy="1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aseline="-25000" dirty="0" smtClean="0"/>
              <a:t>RIP 1943-2012</a:t>
            </a:r>
            <a:endParaRPr lang="en-US" sz="800" baseline="-2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out for others</a:t>
            </a:r>
          </a:p>
          <a:p>
            <a:r>
              <a:rPr lang="en-US" dirty="0" smtClean="0"/>
              <a:t>Ask questions and answer them</a:t>
            </a:r>
          </a:p>
          <a:p>
            <a:r>
              <a:rPr lang="en-US" dirty="0" smtClean="0"/>
              <a:t>Nobody knows everything</a:t>
            </a:r>
          </a:p>
          <a:p>
            <a:r>
              <a:rPr lang="en-US" dirty="0" smtClean="0"/>
              <a:t>Share what you find</a:t>
            </a:r>
          </a:p>
          <a:p>
            <a:r>
              <a:rPr lang="en-US" dirty="0" smtClean="0"/>
              <a:t>Everyone’s a n00b at some 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8252" y="4546507"/>
            <a:ext cx="2228548" cy="157979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be involved?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Staying in your basement doesn’t help you or anyone else</a:t>
            </a:r>
          </a:p>
          <a:p>
            <a:r>
              <a:rPr lang="en-US" dirty="0" smtClean="0"/>
              <a:t>We can create a better baseline of knowledge and avoid making the same mistakes</a:t>
            </a:r>
          </a:p>
          <a:p>
            <a:r>
              <a:rPr lang="en-US" dirty="0" smtClean="0"/>
              <a:t>Education helps everyone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845" y="4710927"/>
            <a:ext cx="2441726" cy="141537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out new generations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Here’s what we have locally that is still active as far as I know:</a:t>
            </a:r>
          </a:p>
          <a:p>
            <a:r>
              <a:rPr lang="en-US" dirty="0" smtClean="0"/>
              <a:t>RichSec</a:t>
            </a:r>
          </a:p>
          <a:p>
            <a:r>
              <a:rPr lang="en-US" dirty="0" smtClean="0"/>
              <a:t>SecuraBit (with Gh0st Labs)</a:t>
            </a:r>
          </a:p>
          <a:p>
            <a:r>
              <a:rPr lang="en-US" dirty="0" smtClean="0"/>
              <a:t>Hack.RVA</a:t>
            </a:r>
          </a:p>
          <a:p>
            <a:r>
              <a:rPr lang="en-US" dirty="0" smtClean="0"/>
              <a:t>ISSA</a:t>
            </a:r>
          </a:p>
          <a:p>
            <a:r>
              <a:rPr lang="en-US" dirty="0" smtClean="0"/>
              <a:t>NoVA Hackers (You have participate to stay a member – this is a good thing!)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solve the same problems!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want to keep fixing systems compromised by ancient vulnerabilities because an org doesn’t want to patch?</a:t>
            </a:r>
          </a:p>
          <a:p>
            <a:r>
              <a:rPr lang="en-US" dirty="0" smtClean="0"/>
              <a:t>Embrace new technology and methodology</a:t>
            </a:r>
          </a:p>
          <a:p>
            <a:r>
              <a:rPr lang="en-US" dirty="0" smtClean="0"/>
              <a:t>Share these with your colleagues!</a:t>
            </a:r>
          </a:p>
          <a:p>
            <a:r>
              <a:rPr lang="en-US" dirty="0" smtClean="0"/>
              <a:t>Threat vectors change, risk management looks a lot different today!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same problems 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PCI Compliance Investigations in 2011*</a:t>
            </a:r>
          </a:p>
          <a:p>
            <a:pPr lvl="1"/>
            <a:r>
              <a:rPr lang="en-US" dirty="0" smtClean="0"/>
              <a:t>Over 97% were cited for insufficient firewall policies</a:t>
            </a:r>
          </a:p>
          <a:p>
            <a:pPr lvl="1"/>
            <a:r>
              <a:rPr lang="en-US" dirty="0" smtClean="0"/>
              <a:t>Over 83% were cited for default or easily guessed passwords</a:t>
            </a:r>
          </a:p>
          <a:p>
            <a:pPr lvl="1"/>
            <a:r>
              <a:rPr lang="en-US" dirty="0" smtClean="0"/>
              <a:t>99.2% failed to properly monitor internal network access!</a:t>
            </a:r>
          </a:p>
          <a:p>
            <a:r>
              <a:rPr lang="en-US" dirty="0" smtClean="0"/>
              <a:t>How old are these problems?  Do you have the power to affect change here?</a:t>
            </a:r>
          </a:p>
          <a:p>
            <a:pPr>
              <a:buNone/>
            </a:pPr>
            <a:r>
              <a:rPr lang="en-US" sz="1400" dirty="0" smtClean="0"/>
              <a:t>*Source: </a:t>
            </a:r>
            <a:r>
              <a:rPr lang="en-US" sz="1400" dirty="0" err="1" smtClean="0"/>
              <a:t>Trustwave</a:t>
            </a:r>
            <a:r>
              <a:rPr lang="en-US" sz="1400" dirty="0" smtClean="0"/>
              <a:t> 2011 Global Security Statistics and Trends by Charles Henderson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everything?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571" y="1483921"/>
            <a:ext cx="38100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Participate!</a:t>
            </a:r>
          </a:p>
          <a:p>
            <a:pPr lvl="1"/>
            <a:r>
              <a:rPr lang="en-US" dirty="0" smtClean="0"/>
              <a:t>Comment on blogs, videos, podcasts</a:t>
            </a:r>
          </a:p>
          <a:p>
            <a:pPr lvl="1"/>
            <a:r>
              <a:rPr lang="en-US" dirty="0" smtClean="0"/>
              <a:t>Be active in IRC, Twitter</a:t>
            </a:r>
          </a:p>
          <a:p>
            <a:pPr lvl="1"/>
            <a:r>
              <a:rPr lang="en-US" dirty="0" smtClean="0"/>
              <a:t>Write/Evaluate/Share code and ideas!</a:t>
            </a:r>
          </a:p>
          <a:p>
            <a:r>
              <a:rPr lang="en-US" dirty="0" smtClean="0"/>
              <a:t>Start a podcast or blog</a:t>
            </a:r>
          </a:p>
          <a:p>
            <a:pPr lvl="1"/>
            <a:r>
              <a:rPr lang="en-US" dirty="0" smtClean="0"/>
              <a:t>Challenge established entities</a:t>
            </a:r>
          </a:p>
          <a:p>
            <a:pPr lvl="1"/>
            <a:r>
              <a:rPr lang="en-US" dirty="0" smtClean="0"/>
              <a:t>Join an existing one</a:t>
            </a:r>
          </a:p>
          <a:p>
            <a:pPr lvl="1"/>
            <a:r>
              <a:rPr lang="en-US" dirty="0" smtClean="0"/>
              <a:t>Offer constructive criticism</a:t>
            </a:r>
          </a:p>
          <a:p>
            <a:r>
              <a:rPr lang="en-US" dirty="0" smtClean="0"/>
              <a:t>We do ours because we want to stay connected!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do? 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with other parts of IT, we’re all on the same team!</a:t>
            </a:r>
          </a:p>
          <a:p>
            <a:r>
              <a:rPr lang="en-US" dirty="0" smtClean="0"/>
              <a:t>Avoid the “9-5” mentality</a:t>
            </a:r>
          </a:p>
          <a:p>
            <a:pPr lvl="1"/>
            <a:r>
              <a:rPr lang="en-US" dirty="0" smtClean="0"/>
              <a:t>This does NOT mean you have to work 100 hours a week</a:t>
            </a:r>
          </a:p>
          <a:p>
            <a:pPr lvl="1"/>
            <a:r>
              <a:rPr lang="en-US" dirty="0" smtClean="0"/>
              <a:t>Question ineffective methodologies and don’t just “do your job”</a:t>
            </a:r>
          </a:p>
          <a:p>
            <a:r>
              <a:rPr lang="en-US" dirty="0" smtClean="0"/>
              <a:t>Ignorance breeds incompetence which puts us all further behind the curve!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Stars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them, they aren’t all what they seem though</a:t>
            </a:r>
          </a:p>
          <a:p>
            <a:pPr lvl="1"/>
            <a:r>
              <a:rPr lang="en-US" dirty="0" smtClean="0"/>
              <a:t>They’re just people and are smart enough, nice enough, and gosh darn it, people like them!</a:t>
            </a:r>
          </a:p>
          <a:p>
            <a:pPr lvl="1"/>
            <a:r>
              <a:rPr lang="en-US" dirty="0" smtClean="0"/>
              <a:t>We put them on a pedestal because they drive change</a:t>
            </a:r>
          </a:p>
          <a:p>
            <a:pPr lvl="1"/>
            <a:r>
              <a:rPr lang="en-US" dirty="0" smtClean="0"/>
              <a:t>Say hi, they don’t bite too hard!</a:t>
            </a:r>
          </a:p>
          <a:p>
            <a:r>
              <a:rPr lang="en-US" dirty="0" smtClean="0"/>
              <a:t>Be the change you want to enact and others will follow!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Who am I?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7795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Founder of the SecuraBit podcast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Brief stint on Hak5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8 years in the US Navy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2 years at the Federal Reserve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Currently at RSA NetWitness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Tinkerer, Networker, </a:t>
            </a:r>
            <a:r>
              <a:rPr lang="en" dirty="0" smtClean="0"/>
              <a:t>Researcher</a:t>
            </a:r>
            <a:endParaRPr lang="en-US" dirty="0" smtClean="0"/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-US" dirty="0" smtClean="0"/>
              <a:t>SecuraBit/Gh0st Lab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know anyone who doesn’t know about local security organizations?</a:t>
            </a:r>
          </a:p>
          <a:p>
            <a:r>
              <a:rPr lang="en-US" dirty="0" smtClean="0"/>
              <a:t>Make them aware!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338943"/>
          </a:xfrm>
        </p:spPr>
        <p:txBody>
          <a:bodyPr/>
          <a:lstStyle/>
          <a:p>
            <a:pPr algn="ctr">
              <a:buNone/>
            </a:pPr>
            <a:r>
              <a:rPr lang="en-US" sz="7200" dirty="0" smtClean="0"/>
              <a:t>THANK YOU!!!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Our Community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Podcasts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Blogs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Social Networks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Group collaboration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Conferences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Organizations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Mentoring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 rot="-303791">
            <a:off x="1177343" y="182208"/>
            <a:ext cx="8229612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-US" dirty="0" smtClean="0"/>
              <a:t>Podcasts?  Why?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350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Great way to get exposed to current events!</a:t>
            </a:r>
          </a:p>
          <a:p>
            <a:r>
              <a:rPr lang="en-US" dirty="0" smtClean="0"/>
              <a:t>Networking!</a:t>
            </a:r>
          </a:p>
          <a:p>
            <a:r>
              <a:rPr lang="en-US" dirty="0" smtClean="0"/>
              <a:t>Entertainment!</a:t>
            </a:r>
          </a:p>
          <a:p>
            <a:pPr>
              <a:buNone/>
            </a:pPr>
            <a:endParaRPr dirty="0" smtClean="0"/>
          </a:p>
          <a:p>
            <a:pPr lvl="0" rtl="0">
              <a:buNone/>
            </a:pPr>
            <a:r>
              <a:rPr lang="en" sz="2400" dirty="0"/>
              <a:t>Popular tools, aka Podcatchers:</a:t>
            </a:r>
          </a:p>
          <a:p>
            <a:pPr marL="457200" lvl="0" indent="-3810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2400" dirty="0"/>
              <a:t>iTunes (bloatware but the most popular)</a:t>
            </a:r>
          </a:p>
          <a:p>
            <a:pPr marL="457200" lvl="0" indent="-3810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2400" dirty="0"/>
              <a:t>gpodder</a:t>
            </a:r>
          </a:p>
          <a:p>
            <a:pPr marL="457200" lvl="0" indent="-3810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2400" dirty="0"/>
              <a:t>Juice</a:t>
            </a:r>
          </a:p>
          <a:p>
            <a:pPr marL="457200" lvl="0" indent="-3810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2400" dirty="0"/>
              <a:t>http://en.wikipedia.org/wiki/List_of_podcatchers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podcasts?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656" y="2676898"/>
            <a:ext cx="2001762" cy="794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5" y="1393976"/>
            <a:ext cx="1177774" cy="11777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606" y="3731683"/>
            <a:ext cx="2040803" cy="834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171" y="1483921"/>
            <a:ext cx="1427238" cy="1427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449" y="3944257"/>
            <a:ext cx="2235200" cy="622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963" y="3074307"/>
            <a:ext cx="1778000" cy="1181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4796" y="1805819"/>
            <a:ext cx="1270000" cy="86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58571" y="4946952"/>
            <a:ext cx="44873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ts val="600"/>
              </a:spcBef>
              <a:buClr>
                <a:srgbClr val="FFFFFF"/>
              </a:buClr>
              <a:buSzPct val="166666"/>
            </a:pPr>
            <a:r>
              <a:rPr lang="en-US" sz="3000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Many More!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 rot="-303791">
            <a:off x="1177343" y="182208"/>
            <a:ext cx="8229612" cy="73863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en-US" dirty="0" smtClean="0"/>
              <a:t>Blogs</a:t>
            </a:r>
            <a:endParaRPr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88281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There are a lot of cool people who maintain blogs out there</a:t>
            </a:r>
          </a:p>
          <a:p>
            <a:pPr lvl="1"/>
            <a:r>
              <a:rPr lang="en-US" dirty="0" smtClean="0"/>
              <a:t>Contagio for malware samples!</a:t>
            </a:r>
          </a:p>
          <a:p>
            <a:pPr lvl="1"/>
            <a:r>
              <a:rPr lang="en-US" dirty="0" smtClean="0">
                <a:hlinkClick r:id="rId3"/>
              </a:rPr>
              <a:t>http://www.securitybloggersnetwork.com/security-bloggers-network-the-feed/</a:t>
            </a:r>
            <a:r>
              <a:rPr lang="en-US" dirty="0" smtClean="0"/>
              <a:t>  (300 blogs)</a:t>
            </a:r>
          </a:p>
          <a:p>
            <a:r>
              <a:rPr lang="en-US" dirty="0" smtClean="0"/>
              <a:t>Great way to stay on top of things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 the twitter fun!</a:t>
            </a:r>
          </a:p>
          <a:p>
            <a:pPr lvl="1"/>
            <a:r>
              <a:rPr lang="en-US" dirty="0" smtClean="0"/>
              <a:t>Talk to people like Jack Daniel, SecBarbie, Rafal Los, etc!</a:t>
            </a:r>
          </a:p>
          <a:p>
            <a:pPr lvl="1"/>
            <a:r>
              <a:rPr lang="en-US" dirty="0" smtClean="0"/>
              <a:t>Excellent late breaking stuff if you keep up with the hashtags and lists</a:t>
            </a:r>
          </a:p>
          <a:p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Like our page!</a:t>
            </a:r>
          </a:p>
          <a:p>
            <a:r>
              <a:rPr lang="en-US" dirty="0" smtClean="0"/>
              <a:t>LinkedIn (Change your password…)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you heard of github?  If not, check it out:</a:t>
            </a:r>
          </a:p>
          <a:p>
            <a:pPr lvl="1"/>
            <a:r>
              <a:rPr lang="en-US" dirty="0" smtClean="0">
                <a:hlinkClick r:id="rId2"/>
              </a:rPr>
              <a:t>www.github.com</a:t>
            </a:r>
            <a:r>
              <a:rPr lang="en-US" dirty="0" smtClean="0"/>
              <a:t> - Social Coding</a:t>
            </a:r>
          </a:p>
          <a:p>
            <a:r>
              <a:rPr lang="en-US" dirty="0" smtClean="0"/>
              <a:t>Google Code</a:t>
            </a:r>
          </a:p>
          <a:p>
            <a:r>
              <a:rPr lang="en-US" dirty="0" smtClean="0"/>
              <a:t>IRC</a:t>
            </a:r>
          </a:p>
          <a:p>
            <a:pPr lvl="1"/>
            <a:r>
              <a:rPr lang="en-US" dirty="0" smtClean="0"/>
              <a:t>There are LOTS of networks and channels to join!</a:t>
            </a:r>
          </a:p>
          <a:p>
            <a:r>
              <a:rPr lang="en-US" dirty="0" smtClean="0"/>
              <a:t>Find people who want to do cool things and organize or join!</a:t>
            </a:r>
          </a:p>
          <a:p>
            <a:r>
              <a:rPr lang="en-US" dirty="0" smtClean="0"/>
              <a:t>Google Hangouts!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out there and find a conference to attend!</a:t>
            </a:r>
          </a:p>
          <a:p>
            <a:r>
              <a:rPr lang="en-US" dirty="0" smtClean="0"/>
              <a:t>One of the best networking tools available</a:t>
            </a:r>
          </a:p>
          <a:p>
            <a:r>
              <a:rPr lang="en-US" dirty="0" smtClean="0"/>
              <a:t>They’re springing up all over (Bsides for example)</a:t>
            </a:r>
          </a:p>
          <a:p>
            <a:r>
              <a:rPr lang="en-US" dirty="0" smtClean="0"/>
              <a:t>Defcon, Shmoocon, Derbycon are good sized</a:t>
            </a:r>
          </a:p>
          <a:p>
            <a:r>
              <a:rPr lang="en-US" dirty="0" smtClean="0"/>
              <a:t>Don’t forget smaller venues like CarolinaCon, Day-Con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810</Words>
  <Application>Microsoft Macintosh PowerPoint</Application>
  <PresentationFormat>On-screen Show (4:3)</PresentationFormat>
  <Paragraphs>123</Paragraphs>
  <Slides>21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/>
      <vt:lpstr/>
      <vt:lpstr>Don't Be a Cog in the Wheel! Participating in the Infosec Community! </vt:lpstr>
      <vt:lpstr>Who am I?</vt:lpstr>
      <vt:lpstr>Our Community</vt:lpstr>
      <vt:lpstr>Podcasts?  Why?</vt:lpstr>
      <vt:lpstr>What are some podcasts?</vt:lpstr>
      <vt:lpstr>Blogs</vt:lpstr>
      <vt:lpstr>Social Networks</vt:lpstr>
      <vt:lpstr>Group Collaboration</vt:lpstr>
      <vt:lpstr>Conferences</vt:lpstr>
      <vt:lpstr>Organizations</vt:lpstr>
      <vt:lpstr>Mentoring</vt:lpstr>
      <vt:lpstr>So why be involved?</vt:lpstr>
      <vt:lpstr>Helping out new generations</vt:lpstr>
      <vt:lpstr>Don’t solve the same problems!</vt:lpstr>
      <vt:lpstr>The same problems continued…</vt:lpstr>
      <vt:lpstr>Do you know everything?</vt:lpstr>
      <vt:lpstr>What can I do?</vt:lpstr>
      <vt:lpstr>What can I do? Continued…</vt:lpstr>
      <vt:lpstr>Rock Stars</vt:lpstr>
      <vt:lpstr>Questions?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Be a Cog in the Wheel!</dc:title>
  <cp:lastModifiedBy>Chris Gerling</cp:lastModifiedBy>
  <cp:revision>9</cp:revision>
  <dcterms:created xsi:type="dcterms:W3CDTF">2012-06-14T22:18:13Z</dcterms:created>
  <dcterms:modified xsi:type="dcterms:W3CDTF">2012-06-14T22:34:49Z</dcterms:modified>
</cp:coreProperties>
</file>